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1"/>
  </p:notesMasterIdLst>
  <p:handoutMasterIdLst>
    <p:handoutMasterId r:id="rId82"/>
  </p:handoutMasterIdLst>
  <p:sldIdLst>
    <p:sldId id="256" r:id="rId2"/>
    <p:sldId id="296" r:id="rId3"/>
    <p:sldId id="337" r:id="rId4"/>
    <p:sldId id="297" r:id="rId5"/>
    <p:sldId id="334" r:id="rId6"/>
    <p:sldId id="335" r:id="rId7"/>
    <p:sldId id="336" r:id="rId8"/>
    <p:sldId id="298" r:id="rId9"/>
    <p:sldId id="299" r:id="rId10"/>
    <p:sldId id="259" r:id="rId11"/>
    <p:sldId id="261" r:id="rId12"/>
    <p:sldId id="302" r:id="rId13"/>
    <p:sldId id="303" r:id="rId14"/>
    <p:sldId id="326" r:id="rId15"/>
    <p:sldId id="327" r:id="rId16"/>
    <p:sldId id="328" r:id="rId17"/>
    <p:sldId id="329" r:id="rId18"/>
    <p:sldId id="330" r:id="rId19"/>
    <p:sldId id="331" r:id="rId20"/>
    <p:sldId id="260" r:id="rId21"/>
    <p:sldId id="304" r:id="rId22"/>
    <p:sldId id="305" r:id="rId23"/>
    <p:sldId id="306" r:id="rId24"/>
    <p:sldId id="307" r:id="rId25"/>
    <p:sldId id="308" r:id="rId26"/>
    <p:sldId id="309" r:id="rId27"/>
    <p:sldId id="317" r:id="rId28"/>
    <p:sldId id="318" r:id="rId29"/>
    <p:sldId id="310" r:id="rId30"/>
    <p:sldId id="311" r:id="rId31"/>
    <p:sldId id="332" r:id="rId32"/>
    <p:sldId id="264" r:id="rId33"/>
    <p:sldId id="312" r:id="rId34"/>
    <p:sldId id="313" r:id="rId35"/>
    <p:sldId id="314" r:id="rId36"/>
    <p:sldId id="315" r:id="rId37"/>
    <p:sldId id="316" r:id="rId38"/>
    <p:sldId id="301" r:id="rId39"/>
    <p:sldId id="319" r:id="rId40"/>
    <p:sldId id="320" r:id="rId41"/>
    <p:sldId id="322" r:id="rId42"/>
    <p:sldId id="338" r:id="rId43"/>
    <p:sldId id="339" r:id="rId44"/>
    <p:sldId id="323" r:id="rId45"/>
    <p:sldId id="340" r:id="rId46"/>
    <p:sldId id="341" r:id="rId47"/>
    <p:sldId id="262" r:id="rId48"/>
    <p:sldId id="263" r:id="rId49"/>
    <p:sldId id="265" r:id="rId50"/>
    <p:sldId id="269" r:id="rId51"/>
    <p:sldId id="289" r:id="rId52"/>
    <p:sldId id="270" r:id="rId53"/>
    <p:sldId id="271" r:id="rId54"/>
    <p:sldId id="272" r:id="rId55"/>
    <p:sldId id="273" r:id="rId56"/>
    <p:sldId id="274" r:id="rId57"/>
    <p:sldId id="275" r:id="rId58"/>
    <p:sldId id="276" r:id="rId59"/>
    <p:sldId id="277" r:id="rId60"/>
    <p:sldId id="278" r:id="rId61"/>
    <p:sldId id="279" r:id="rId62"/>
    <p:sldId id="280" r:id="rId63"/>
    <p:sldId id="281" r:id="rId64"/>
    <p:sldId id="282" r:id="rId65"/>
    <p:sldId id="283" r:id="rId66"/>
    <p:sldId id="294" r:id="rId67"/>
    <p:sldId id="295" r:id="rId68"/>
    <p:sldId id="300" r:id="rId69"/>
    <p:sldId id="268" r:id="rId70"/>
    <p:sldId id="267" r:id="rId71"/>
    <p:sldId id="284" r:id="rId72"/>
    <p:sldId id="287" r:id="rId73"/>
    <p:sldId id="285" r:id="rId74"/>
    <p:sldId id="288" r:id="rId75"/>
    <p:sldId id="290" r:id="rId76"/>
    <p:sldId id="291" r:id="rId77"/>
    <p:sldId id="292" r:id="rId78"/>
    <p:sldId id="293" r:id="rId79"/>
    <p:sldId id="333" r:id="rId80"/>
  </p:sldIdLst>
  <p:sldSz cx="9144000" cy="6858000" type="screen4x3"/>
  <p:notesSz cx="9229725" cy="70008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C98BBF-0A01-49D1-8943-621B01FB6524}">
          <p14:sldIdLst>
            <p14:sldId id="256"/>
            <p14:sldId id="296"/>
            <p14:sldId id="337"/>
            <p14:sldId id="297"/>
            <p14:sldId id="334"/>
            <p14:sldId id="335"/>
            <p14:sldId id="336"/>
            <p14:sldId id="298"/>
            <p14:sldId id="299"/>
            <p14:sldId id="259"/>
            <p14:sldId id="261"/>
            <p14:sldId id="302"/>
            <p14:sldId id="303"/>
            <p14:sldId id="326"/>
            <p14:sldId id="327"/>
            <p14:sldId id="328"/>
            <p14:sldId id="329"/>
            <p14:sldId id="330"/>
            <p14:sldId id="331"/>
            <p14:sldId id="260"/>
            <p14:sldId id="304"/>
            <p14:sldId id="305"/>
            <p14:sldId id="306"/>
            <p14:sldId id="307"/>
            <p14:sldId id="308"/>
            <p14:sldId id="309"/>
            <p14:sldId id="317"/>
            <p14:sldId id="318"/>
            <p14:sldId id="310"/>
            <p14:sldId id="311"/>
            <p14:sldId id="332"/>
            <p14:sldId id="264"/>
            <p14:sldId id="312"/>
            <p14:sldId id="313"/>
            <p14:sldId id="314"/>
            <p14:sldId id="315"/>
            <p14:sldId id="316"/>
            <p14:sldId id="301"/>
            <p14:sldId id="319"/>
            <p14:sldId id="320"/>
            <p14:sldId id="322"/>
            <p14:sldId id="338"/>
            <p14:sldId id="339"/>
            <p14:sldId id="323"/>
            <p14:sldId id="340"/>
            <p14:sldId id="341"/>
          </p14:sldIdLst>
        </p14:section>
        <p14:section name="Untitled Section" id="{FC6F6324-372A-4A9A-BF42-DA2F65924F38}">
          <p14:sldIdLst>
            <p14:sldId id="262"/>
            <p14:sldId id="263"/>
            <p14:sldId id="265"/>
            <p14:sldId id="269"/>
            <p14:sldId id="28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94"/>
            <p14:sldId id="295"/>
            <p14:sldId id="300"/>
            <p14:sldId id="268"/>
            <p14:sldId id="267"/>
            <p14:sldId id="284"/>
            <p14:sldId id="287"/>
            <p14:sldId id="285"/>
            <p14:sldId id="288"/>
            <p14:sldId id="290"/>
            <p14:sldId id="291"/>
            <p14:sldId id="292"/>
            <p14:sldId id="293"/>
            <p14:sldId id="3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96" autoAdjust="0"/>
    <p:restoredTop sz="78705" autoAdjust="0"/>
  </p:normalViewPr>
  <p:slideViewPr>
    <p:cSldViewPr>
      <p:cViewPr varScale="1">
        <p:scale>
          <a:sx n="85" d="100"/>
          <a:sy n="85" d="100"/>
        </p:scale>
        <p:origin x="1109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8085" y="1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D050E-68A7-4BF6-AD9D-1C7A44A395DD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49266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8085" y="6649266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C81D9-15D7-4112-A060-F6577A2F8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2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8042" y="0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r">
              <a:defRPr sz="1200"/>
            </a:lvl1pPr>
          </a:lstStyle>
          <a:p>
            <a:fld id="{346C757F-8E6F-4388-B04F-98E120A4A3FC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498850" cy="2624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38" tIns="46369" rIns="92738" bIns="4636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973" y="3325416"/>
            <a:ext cx="7383780" cy="3150394"/>
          </a:xfrm>
          <a:prstGeom prst="rect">
            <a:avLst/>
          </a:prstGeom>
        </p:spPr>
        <p:txBody>
          <a:bodyPr vert="horz" lIns="92738" tIns="46369" rIns="92738" bIns="4636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49616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8042" y="6649616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r">
              <a:defRPr sz="1200"/>
            </a:lvl1pPr>
          </a:lstStyle>
          <a:p>
            <a:fld id="{4A48ABE3-AAC7-446F-BC4B-9C6CAE8F4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08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8ABE3-AAC7-446F-BC4B-9C6CAE8F49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55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8ABE3-AAC7-446F-BC4B-9C6CAE8F49B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0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8ABE3-AAC7-446F-BC4B-9C6CAE8F49B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77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8ABE3-AAC7-446F-BC4B-9C6CAE8F49B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65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8ABE3-AAC7-446F-BC4B-9C6CAE8F49B8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45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E820A771-8B3E-4BE1-A7E6-B6C2E6A656A2}" type="datetime1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555B-A913-47C2-815D-FFEEC9F1344F}" type="datetime1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3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A207-1962-4FD5-8FA4-49017E3AFF08}" type="datetime1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6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4C94F-FA36-4542-90AC-05B517A96965}" type="datetime1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6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286E-D538-4C32-863A-BFE11AA382E4}" type="datetime1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2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A70BB-EA0D-4A4F-87CD-E642573953E4}" type="datetime1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3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00E8-D1E2-4B2B-BD23-5DB0B74CD4B3}" type="datetime1">
              <a:rPr lang="en-US" smtClean="0"/>
              <a:t>7/25/2017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3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6898-C825-4192-863E-99B6DD94B6CB}" type="datetime1">
              <a:rPr lang="en-US" smtClean="0"/>
              <a:t>7/25/2017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1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866E-919D-4DC5-9FEE-4E5C71B9F5A6}" type="datetime1">
              <a:rPr lang="en-US" smtClean="0"/>
              <a:t>7/25/2017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2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131FA-91F6-47EA-A3FB-4EA5E7F683F0}" type="datetime1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3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34227-4706-4F56-8E19-9E94D5BE047A}" type="datetime1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1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12837"/>
            <a:ext cx="8229600" cy="521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B1EFBAD-65B8-4099-8433-04365AC12FE4}" type="datetime1">
              <a:rPr lang="en-US" smtClean="0"/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3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s.google.com/maps/documentation/android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openstreetmap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developer.android.com/guide/publishing/app-signing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code.google.com/apis/console/?noredirec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developers.google.com/maps/term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developers.google.com/maps/documentation/android-api/intr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://developer.android.com/reference/android/Manifest.permission.html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CS371m - Mobile Computing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86200"/>
            <a:ext cx="68580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Maps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48200"/>
            <a:ext cx="15811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648200"/>
            <a:ext cx="16668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0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Google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592763"/>
          </a:xfrm>
        </p:spPr>
        <p:txBody>
          <a:bodyPr>
            <a:normAutofit/>
          </a:bodyPr>
          <a:lstStyle/>
          <a:p>
            <a:r>
              <a:rPr lang="en-US" dirty="0" smtClean="0"/>
              <a:t>Not standard </a:t>
            </a:r>
            <a:r>
              <a:rPr lang="en-US" dirty="0" smtClean="0"/>
              <a:t>Android</a:t>
            </a:r>
            <a:endParaRPr lang="en-US" dirty="0" smtClean="0"/>
          </a:p>
          <a:p>
            <a:r>
              <a:rPr lang="en-US" dirty="0" smtClean="0"/>
              <a:t>Requires an API key from Google</a:t>
            </a:r>
          </a:p>
          <a:p>
            <a:r>
              <a:rPr lang="en-US" dirty="0">
                <a:hlinkClick r:id="rId2"/>
              </a:rPr>
              <a:t>https://developers.google.com/maps/documentation/android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required to use </a:t>
            </a:r>
            <a:r>
              <a:rPr lang="en-US" dirty="0" err="1" smtClean="0"/>
              <a:t>MapView</a:t>
            </a:r>
            <a:r>
              <a:rPr lang="en-US" dirty="0" smtClean="0"/>
              <a:t> class or </a:t>
            </a:r>
            <a:r>
              <a:rPr lang="en-US" dirty="0" err="1" smtClean="0"/>
              <a:t>MapFragments</a:t>
            </a:r>
            <a:endParaRPr lang="en-US" dirty="0"/>
          </a:p>
          <a:p>
            <a:r>
              <a:rPr lang="en-US" dirty="0" smtClean="0"/>
              <a:t>Must add </a:t>
            </a:r>
            <a:r>
              <a:rPr lang="en-US" dirty="0"/>
              <a:t>a reference to the Maps API Key in each </a:t>
            </a:r>
            <a:r>
              <a:rPr lang="en-US" dirty="0" err="1" smtClean="0"/>
              <a:t>MapView</a:t>
            </a:r>
            <a:r>
              <a:rPr lang="en-US" dirty="0" smtClean="0"/>
              <a:t> (xml or code)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5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Google Maps API v2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592763"/>
          </a:xfrm>
        </p:spPr>
        <p:txBody>
          <a:bodyPr>
            <a:normAutofit/>
          </a:bodyPr>
          <a:lstStyle/>
          <a:p>
            <a:r>
              <a:rPr lang="en-US" dirty="0" smtClean="0"/>
              <a:t>For Android, Google Maps API v2 part of the </a:t>
            </a:r>
            <a:r>
              <a:rPr lang="en-US" i="1" dirty="0" smtClean="0"/>
              <a:t>Google Play Services </a:t>
            </a:r>
            <a:r>
              <a:rPr lang="en-US" i="1" dirty="0" err="1" smtClean="0"/>
              <a:t>sdk</a:t>
            </a:r>
            <a:endParaRPr lang="en-US" i="1" dirty="0" smtClean="0"/>
          </a:p>
          <a:p>
            <a:r>
              <a:rPr lang="en-US" dirty="0" smtClean="0"/>
              <a:t>Download via SDK Manager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93918"/>
            <a:ext cx="9396507" cy="242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28600" y="4724400"/>
            <a:ext cx="8763000" cy="838200"/>
          </a:xfrm>
          <a:prstGeom prst="ellipse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1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Include Google Play Services in Manifest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make use of Google Play Services add data to manifest</a:t>
            </a:r>
          </a:p>
          <a:p>
            <a:r>
              <a:rPr lang="en-US" dirty="0" smtClean="0"/>
              <a:t>Google Play Services has a host of non standard android tools</a:t>
            </a:r>
          </a:p>
          <a:p>
            <a:pPr lvl="1"/>
            <a:r>
              <a:rPr lang="en-US" dirty="0" smtClean="0"/>
              <a:t>"simple location API"</a:t>
            </a:r>
          </a:p>
          <a:p>
            <a:pPr lvl="1"/>
            <a:r>
              <a:rPr lang="en-US" dirty="0" smtClean="0"/>
              <a:t>"activity recognition"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44" y="4953000"/>
            <a:ext cx="937479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37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an API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Most web APIs require a key to use</a:t>
            </a:r>
          </a:p>
          <a:p>
            <a:pPr lvl="1"/>
            <a:r>
              <a:rPr lang="en-US" dirty="0" smtClean="0"/>
              <a:t>a few do not such as the Yahoo finance API</a:t>
            </a:r>
          </a:p>
          <a:p>
            <a:r>
              <a:rPr lang="en-US" dirty="0" smtClean="0"/>
              <a:t>Same with Google Maps API</a:t>
            </a:r>
          </a:p>
          <a:p>
            <a:r>
              <a:rPr lang="en-US" dirty="0" smtClean="0"/>
              <a:t>New way of obtaining keys via Android Studio and Google Developers console is mostly painless</a:t>
            </a:r>
          </a:p>
          <a:p>
            <a:r>
              <a:rPr lang="en-US" dirty="0" smtClean="0"/>
              <a:t>Old way of obtaining the key required some knowledge regarding how apps are published and was painful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1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Way to Get Maps API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3657600" cy="5211763"/>
          </a:xfrm>
        </p:spPr>
        <p:txBody>
          <a:bodyPr/>
          <a:lstStyle/>
          <a:p>
            <a:r>
              <a:rPr lang="en-US" dirty="0" smtClean="0"/>
              <a:t>Create a Google Maps Activity in Android Studio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45193"/>
            <a:ext cx="4724400" cy="581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3810000" y="3581400"/>
            <a:ext cx="3048000" cy="3429000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5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Way to Get Maps API 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</a:t>
            </a:r>
            <a:r>
              <a:rPr lang="en-US" dirty="0"/>
              <a:t>at </a:t>
            </a:r>
            <a:r>
              <a:rPr lang="en-US" dirty="0" smtClean="0"/>
              <a:t>google_maps_api.xml file in new project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9144000" cy="157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70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to Developer Console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16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077200" cy="526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84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Key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17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2743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3352800" cy="27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12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Last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Copy API Key into google_maps_api.xml </a:t>
            </a:r>
            <a:r>
              <a:rPr lang="en-US" dirty="0" smtClean="0"/>
              <a:t>file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19" y="2283836"/>
            <a:ext cx="9353803" cy="251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5334000" y="3460173"/>
            <a:ext cx="3048000" cy="1188027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3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painful 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0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Google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lecture focuses on using Google Maps inside an Android app</a:t>
            </a:r>
          </a:p>
          <a:p>
            <a:r>
              <a:rPr lang="en-US" dirty="0" smtClean="0"/>
              <a:t>Alternatives Exist: </a:t>
            </a:r>
          </a:p>
          <a:p>
            <a:pPr lvl="1"/>
            <a:r>
              <a:rPr lang="en-US" dirty="0" smtClean="0"/>
              <a:t>Open Street Maps</a:t>
            </a:r>
          </a:p>
          <a:p>
            <a:pPr lvl="1"/>
            <a:r>
              <a:rPr lang="en-US" dirty="0">
                <a:hlinkClick r:id="rId2"/>
              </a:rPr>
              <a:t>http://www.openstreetmap.org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If you simply want to display a "standard Google map" from your app …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 descr="http://emotivestorytelling.com/wp-content/uploads/2013/07/easy-butt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710542"/>
            <a:ext cx="2296392" cy="229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23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Signing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deploying apps on the Google Play requires signing the app with a certificate</a:t>
            </a:r>
          </a:p>
          <a:p>
            <a:r>
              <a:rPr lang="en-US" dirty="0" smtClean="0"/>
              <a:t>development and debugging uses an automatic key creation process</a:t>
            </a:r>
          </a:p>
          <a:p>
            <a:pPr lvl="1"/>
            <a:r>
              <a:rPr lang="en-US" dirty="0" smtClean="0"/>
              <a:t>invisible to us</a:t>
            </a:r>
          </a:p>
          <a:p>
            <a:r>
              <a:rPr lang="en-US" dirty="0" smtClean="0"/>
              <a:t>In release mode you must create your own private key to sign apps</a:t>
            </a:r>
          </a:p>
          <a:p>
            <a:pPr lvl="1"/>
            <a:r>
              <a:rPr lang="en-US" dirty="0" smtClean="0"/>
              <a:t>use of </a:t>
            </a:r>
            <a:r>
              <a:rPr lang="en-US" dirty="0" err="1" smtClean="0"/>
              <a:t>keytool</a:t>
            </a:r>
            <a:r>
              <a:rPr lang="en-US" dirty="0" smtClean="0"/>
              <a:t> program from Java SDK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developer.android.com/guide/publishing/app-signing.html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8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Signing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Java </a:t>
            </a:r>
            <a:r>
              <a:rPr lang="en-US" dirty="0" err="1" smtClean="0"/>
              <a:t>Keystore</a:t>
            </a:r>
            <a:r>
              <a:rPr lang="en-US" dirty="0" smtClean="0"/>
              <a:t> is a file (or files) that stores security certificates</a:t>
            </a:r>
          </a:p>
          <a:p>
            <a:r>
              <a:rPr lang="en-US" dirty="0" smtClean="0"/>
              <a:t>Included in the JDK (Java Development Kit) is the </a:t>
            </a:r>
            <a:r>
              <a:rPr lang="en-US" dirty="0" err="1" smtClean="0"/>
              <a:t>keytool</a:t>
            </a:r>
            <a:r>
              <a:rPr lang="en-US" dirty="0" smtClean="0"/>
              <a:t> program </a:t>
            </a:r>
          </a:p>
          <a:p>
            <a:r>
              <a:rPr lang="en-US" dirty="0" smtClean="0"/>
              <a:t>Used to create manipulate the </a:t>
            </a:r>
            <a:r>
              <a:rPr lang="en-US" dirty="0" err="1" smtClean="0"/>
              <a:t>keystore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8" y="4191000"/>
            <a:ext cx="748132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97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Signing Apps via Android Studio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3505200" cy="5211763"/>
          </a:xfrm>
        </p:spPr>
        <p:txBody>
          <a:bodyPr/>
          <a:lstStyle/>
          <a:p>
            <a:r>
              <a:rPr lang="en-US" dirty="0" smtClean="0"/>
              <a:t>Android Studio provides a GUI to run </a:t>
            </a:r>
            <a:r>
              <a:rPr lang="en-US" dirty="0" err="1" smtClean="0"/>
              <a:t>keytool</a:t>
            </a:r>
            <a:r>
              <a:rPr lang="en-US" dirty="0" smtClean="0"/>
              <a:t> for you</a:t>
            </a:r>
          </a:p>
          <a:p>
            <a:r>
              <a:rPr lang="en-US" dirty="0" smtClean="0"/>
              <a:t>Build -&gt; Generate Signed APK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044" y="1257300"/>
            <a:ext cx="5326029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58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keystore</a:t>
            </a:r>
            <a:r>
              <a:rPr lang="en-US" dirty="0" smtClean="0"/>
              <a:t> 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7" y="1143000"/>
            <a:ext cx="932497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82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an API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Google Maps API v2</a:t>
            </a:r>
          </a:p>
          <a:p>
            <a:r>
              <a:rPr lang="en-US" dirty="0" smtClean="0"/>
              <a:t>One key tied to one signing certificate</a:t>
            </a:r>
          </a:p>
          <a:p>
            <a:r>
              <a:rPr lang="en-US" dirty="0" smtClean="0"/>
              <a:t>Same key used for all instances of app</a:t>
            </a:r>
          </a:p>
          <a:p>
            <a:r>
              <a:rPr lang="en-US" dirty="0" smtClean="0"/>
              <a:t>Normally sign apps with different certificates</a:t>
            </a:r>
          </a:p>
          <a:p>
            <a:r>
              <a:rPr lang="en-US" dirty="0" smtClean="0"/>
              <a:t>If so different API keys required if two different apps use maps and signed with different certificates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5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Obtaining an API 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obtain a Google Maps API key we need the </a:t>
            </a:r>
            <a:r>
              <a:rPr lang="en-US" i="1" dirty="0" smtClean="0"/>
              <a:t>SHA-1 </a:t>
            </a:r>
            <a:r>
              <a:rPr lang="en-US" dirty="0" smtClean="0"/>
              <a:t>fingerprint of the signing certificate</a:t>
            </a:r>
          </a:p>
          <a:p>
            <a:r>
              <a:rPr lang="en-US" dirty="0" smtClean="0"/>
              <a:t>A short form of the certificate based on the SHA-1 hashing algorithm</a:t>
            </a:r>
          </a:p>
          <a:p>
            <a:r>
              <a:rPr lang="en-US" dirty="0" smtClean="0"/>
              <a:t>run </a:t>
            </a:r>
            <a:r>
              <a:rPr lang="en-US" dirty="0" err="1" smtClean="0"/>
              <a:t>keytool</a:t>
            </a:r>
            <a:r>
              <a:rPr lang="en-US" dirty="0" smtClean="0"/>
              <a:t> from the command line to pull out fingerprint of certificate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1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fingerprint via </a:t>
            </a:r>
            <a:r>
              <a:rPr lang="en-US" dirty="0" err="1" smtClean="0"/>
              <a:t>keytool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5637"/>
            <a:ext cx="8229600" cy="5211763"/>
          </a:xfrm>
        </p:spPr>
        <p:txBody>
          <a:bodyPr/>
          <a:lstStyle/>
          <a:p>
            <a:r>
              <a:rPr lang="en-US" dirty="0" smtClean="0"/>
              <a:t>prompt&gt;</a:t>
            </a:r>
            <a:r>
              <a:rPr lang="en-US" dirty="0" err="1" smtClean="0"/>
              <a:t>keytool</a:t>
            </a:r>
            <a:r>
              <a:rPr lang="en-US" dirty="0" smtClean="0"/>
              <a:t> -v -</a:t>
            </a:r>
            <a:r>
              <a:rPr lang="en-US" dirty="0" err="1" smtClean="0"/>
              <a:t>keystore</a:t>
            </a:r>
            <a:r>
              <a:rPr lang="en-US" dirty="0" smtClean="0"/>
              <a:t> &lt;</a:t>
            </a:r>
            <a:r>
              <a:rPr lang="en-US" dirty="0" err="1" smtClean="0"/>
              <a:t>keystore_file_name</a:t>
            </a:r>
            <a:r>
              <a:rPr lang="en-US" dirty="0" smtClean="0"/>
              <a:t>&gt; -alias &lt;</a:t>
            </a:r>
            <a:r>
              <a:rPr lang="en-US" dirty="0" err="1" smtClean="0"/>
              <a:t>certificate_name</a:t>
            </a:r>
            <a:r>
              <a:rPr lang="en-US" dirty="0" smtClean="0"/>
              <a:t>&gt; -</a:t>
            </a:r>
            <a:r>
              <a:rPr lang="en-US" dirty="0" err="1" smtClean="0"/>
              <a:t>storepass</a:t>
            </a:r>
            <a:r>
              <a:rPr lang="en-US" dirty="0" smtClean="0"/>
              <a:t> &lt;</a:t>
            </a:r>
            <a:r>
              <a:rPr lang="en-US" dirty="0" err="1" smtClean="0"/>
              <a:t>keystore_password</a:t>
            </a:r>
            <a:r>
              <a:rPr lang="en-US" dirty="0" smtClean="0"/>
              <a:t>&gt; -</a:t>
            </a:r>
            <a:r>
              <a:rPr lang="en-US" dirty="0" err="1" smtClean="0"/>
              <a:t>keypass</a:t>
            </a:r>
            <a:r>
              <a:rPr lang="en-US" dirty="0" smtClean="0"/>
              <a:t> &lt;</a:t>
            </a:r>
            <a:r>
              <a:rPr lang="en-US" dirty="0" err="1" smtClean="0"/>
              <a:t>certificate_password</a:t>
            </a:r>
            <a:r>
              <a:rPr lang="en-US" dirty="0" smtClean="0"/>
              <a:t>&gt;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26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29000"/>
            <a:ext cx="9067800" cy="33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4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 certificate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development you are using a pre generated debug </a:t>
            </a:r>
            <a:r>
              <a:rPr lang="en-US" dirty="0" err="1" smtClean="0"/>
              <a:t>keystore</a:t>
            </a:r>
            <a:r>
              <a:rPr lang="en-US" dirty="0" smtClean="0"/>
              <a:t> to sign apps</a:t>
            </a:r>
          </a:p>
          <a:p>
            <a:r>
              <a:rPr lang="en-US" dirty="0" smtClean="0"/>
              <a:t>Happens behind the scenes</a:t>
            </a:r>
          </a:p>
          <a:p>
            <a:r>
              <a:rPr lang="en-US" dirty="0" smtClean="0"/>
              <a:t>Security settings on device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27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78025"/>
            <a:ext cx="4876800" cy="31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6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 certificate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possible to obtain API key tied to your debug </a:t>
            </a:r>
            <a:r>
              <a:rPr lang="en-US" dirty="0" err="1" smtClean="0"/>
              <a:t>keystore</a:t>
            </a:r>
            <a:endParaRPr lang="en-US" dirty="0" smtClean="0"/>
          </a:p>
          <a:p>
            <a:r>
              <a:rPr lang="en-US" dirty="0" smtClean="0"/>
              <a:t>works in development</a:t>
            </a:r>
          </a:p>
          <a:p>
            <a:r>
              <a:rPr lang="en-US" dirty="0" smtClean="0"/>
              <a:t>would need to change manifest with certificate used to sign the app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2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the API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SHA-1 fingerprint is a 20 digit hexadecimal number</a:t>
            </a:r>
          </a:p>
          <a:p>
            <a:r>
              <a:rPr lang="en-US" dirty="0" smtClean="0"/>
              <a:t>Use </a:t>
            </a:r>
            <a:r>
              <a:rPr lang="en-US" dirty="0" smtClean="0">
                <a:hlinkClick r:id="rId2"/>
              </a:rPr>
              <a:t>Google APIs console </a:t>
            </a:r>
            <a:r>
              <a:rPr lang="en-US" dirty="0" smtClean="0"/>
              <a:t>to obtain key for Maps</a:t>
            </a:r>
          </a:p>
          <a:p>
            <a:pPr lvl="1"/>
            <a:r>
              <a:rPr lang="en-US" dirty="0" smtClean="0"/>
              <a:t>requires Google account</a:t>
            </a:r>
          </a:p>
          <a:p>
            <a:r>
              <a:rPr lang="en-US" dirty="0"/>
              <a:t> </a:t>
            </a:r>
            <a:r>
              <a:rPr lang="en-US" dirty="0" smtClean="0"/>
              <a:t>… and must agree to the terms of service.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8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Android component we can use from our app to display a map of a location?</a:t>
            </a:r>
          </a:p>
          <a:p>
            <a:pPr marL="742950" indent="-742950">
              <a:buAutoNum type="alphaUcPeriod"/>
            </a:pPr>
            <a:r>
              <a:rPr lang="en-US" dirty="0" smtClean="0"/>
              <a:t>Activity</a:t>
            </a:r>
          </a:p>
          <a:p>
            <a:pPr marL="742950" indent="-742950">
              <a:buAutoNum type="alphaUcPeriod"/>
            </a:pPr>
            <a:r>
              <a:rPr lang="en-US" dirty="0" smtClean="0"/>
              <a:t>Broadcast Receiver</a:t>
            </a:r>
          </a:p>
          <a:p>
            <a:pPr marL="742950" indent="-742950">
              <a:buAutoNum type="alphaUcPeriod"/>
            </a:pPr>
            <a:r>
              <a:rPr lang="en-US" dirty="0" smtClean="0"/>
              <a:t>Content Resolver</a:t>
            </a:r>
          </a:p>
          <a:p>
            <a:pPr marL="742950" indent="-742950">
              <a:buAutoNum type="alphaUcPeriod"/>
            </a:pPr>
            <a:r>
              <a:rPr lang="en-US" dirty="0" smtClean="0"/>
              <a:t>Intent</a:t>
            </a:r>
          </a:p>
          <a:p>
            <a:pPr marL="742950" indent="-742950">
              <a:buAutoNum type="alphaUcPeriod"/>
            </a:pPr>
            <a:r>
              <a:rPr lang="en-US" dirty="0" smtClean="0"/>
              <a:t>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1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Maps API Key in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add key to manifest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KEY POINT: Replace API_KEY in the second line only (</a:t>
            </a:r>
            <a:r>
              <a:rPr lang="en-US" dirty="0" err="1" smtClean="0"/>
              <a:t>android:value</a:t>
            </a:r>
            <a:r>
              <a:rPr lang="en-US" dirty="0" smtClean="0"/>
              <a:t>) with the API key you obtained in previous steps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30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45" y="1981200"/>
            <a:ext cx="8367156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42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2" y="4406900"/>
            <a:ext cx="8193087" cy="1362075"/>
          </a:xfrm>
        </p:spPr>
        <p:txBody>
          <a:bodyPr/>
          <a:lstStyle/>
          <a:p>
            <a:r>
              <a:rPr lang="en-US" dirty="0" smtClean="0"/>
              <a:t>displaying a map inside your app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2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Google Maps Terms of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2837"/>
            <a:ext cx="9144000" cy="5668963"/>
          </a:xfrm>
        </p:spPr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Some Highlights</a:t>
            </a:r>
          </a:p>
          <a:p>
            <a:pPr lvl="1"/>
            <a:r>
              <a:rPr lang="en-US" dirty="0" smtClean="0"/>
              <a:t>may include ads in future</a:t>
            </a:r>
          </a:p>
          <a:p>
            <a:pPr lvl="1"/>
            <a:r>
              <a:rPr lang="en-US" dirty="0" smtClean="0"/>
              <a:t>Google </a:t>
            </a:r>
            <a:r>
              <a:rPr lang="en-US" dirty="0"/>
              <a:t>may limit number of transactions</a:t>
            </a:r>
          </a:p>
          <a:p>
            <a:pPr lvl="1"/>
            <a:r>
              <a:rPr lang="en-US" dirty="0"/>
              <a:t>You will not use the Service or Content for or in connection with (a) real-time navigation or route guidance; or (b) automatic or autonomous vehicle control</a:t>
            </a:r>
            <a:r>
              <a:rPr lang="en-US" sz="3500" dirty="0"/>
              <a:t>. </a:t>
            </a:r>
            <a:endParaRPr lang="en-US" sz="3500" dirty="0" smtClean="0"/>
          </a:p>
          <a:p>
            <a:pPr lvl="1"/>
            <a:r>
              <a:rPr lang="en-US" sz="3500" dirty="0" smtClean="0"/>
              <a:t>Must include Google Play Services Attribution in your apps "legal notices"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32</a:t>
            </a:fld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90600"/>
            <a:ext cx="9144000" cy="221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863764"/>
            <a:ext cx="3295650" cy="33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Recommended Permissions for manifest when using Google Maps inside your app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33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2438400"/>
            <a:ext cx="9137972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15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Simple Map in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Hello Map</a:t>
            </a:r>
          </a:p>
          <a:p>
            <a:r>
              <a:rPr lang="en-US" dirty="0" smtClean="0"/>
              <a:t>Like Hello World, but layout file becomes: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More on Fragments later, but they are </a:t>
            </a:r>
            <a:r>
              <a:rPr lang="en-US" dirty="0" smtClean="0"/>
              <a:t>a UI component between </a:t>
            </a:r>
            <a:r>
              <a:rPr lang="en-US" dirty="0" smtClean="0"/>
              <a:t>Activities and GUI Widgets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34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2819400"/>
            <a:ext cx="91535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22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Hello Map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Lots of new classes!!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35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2209800"/>
            <a:ext cx="87915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31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Specifying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Latitude and Longitude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36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27608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048000" y="3810000"/>
            <a:ext cx="228600" cy="11430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95400" y="4830417"/>
            <a:ext cx="71289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GoogleMap</a:t>
            </a:r>
            <a:r>
              <a:rPr lang="en-US" sz="3600" dirty="0" smtClean="0"/>
              <a:t> object</a:t>
            </a:r>
          </a:p>
          <a:p>
            <a:r>
              <a:rPr lang="en-US" sz="3600" dirty="0" smtClean="0"/>
              <a:t>Used for most interactions with map.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5379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onCreate</a:t>
            </a:r>
            <a:r>
              <a:rPr lang="en-US" dirty="0" smtClean="0"/>
              <a:t> for Simple Map App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66800"/>
            <a:ext cx="8534400" cy="258246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52117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More </a:t>
            </a:r>
            <a:r>
              <a:rPr lang="en-US" dirty="0" smtClean="0"/>
              <a:t>on Fragments later …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28" y="4191237"/>
            <a:ext cx="8135471" cy="245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9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Markers in </a:t>
            </a:r>
            <a:r>
              <a:rPr lang="en-US" dirty="0" err="1" smtClean="0"/>
              <a:t>onCreate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745163"/>
          </a:xfrm>
        </p:spPr>
        <p:txBody>
          <a:bodyPr>
            <a:normAutofit/>
          </a:bodyPr>
          <a:lstStyle/>
          <a:p>
            <a:r>
              <a:rPr lang="en-US" dirty="0" smtClean="0"/>
              <a:t>first Marker uses default, pin and has a title, "Austin"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second Marker uses a different icon and adds text after the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38</a:t>
            </a:fld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30" y="2286000"/>
            <a:ext cx="871537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37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45026"/>
            <a:ext cx="4953000" cy="1326573"/>
          </a:xfrm>
        </p:spPr>
        <p:txBody>
          <a:bodyPr/>
          <a:lstStyle/>
          <a:p>
            <a:r>
              <a:rPr lang="en-US" dirty="0" smtClean="0"/>
              <a:t>Center and Zoom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4572000" cy="5211763"/>
          </a:xfrm>
        </p:spPr>
        <p:txBody>
          <a:bodyPr/>
          <a:lstStyle/>
          <a:p>
            <a:r>
              <a:rPr lang="en-US" dirty="0" smtClean="0"/>
              <a:t>Running app as is produces this:</a:t>
            </a:r>
          </a:p>
          <a:p>
            <a:r>
              <a:rPr lang="en-US" dirty="0" smtClean="0"/>
              <a:t>Centered where???</a:t>
            </a:r>
          </a:p>
          <a:p>
            <a:r>
              <a:rPr lang="en-US" dirty="0" smtClean="0"/>
              <a:t>Zoomed out</a:t>
            </a:r>
          </a:p>
          <a:p>
            <a:r>
              <a:rPr lang="en-US" dirty="0" smtClean="0"/>
              <a:t>Recall, </a:t>
            </a:r>
            <a:r>
              <a:rPr lang="en-US" dirty="0"/>
              <a:t>z</a:t>
            </a:r>
            <a:r>
              <a:rPr lang="en-US" dirty="0" smtClean="0"/>
              <a:t>oom levels 0 to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39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636"/>
            <a:ext cx="3714750" cy="752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64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Displaying Standard Google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URI based on desired location.</a:t>
            </a:r>
          </a:p>
          <a:p>
            <a:r>
              <a:rPr lang="en-US" dirty="0" smtClean="0"/>
              <a:t>From location sample: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443" y="2819400"/>
            <a:ext cx="9028043" cy="309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32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40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162800" cy="191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92902"/>
            <a:ext cx="2897486" cy="478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17914"/>
            <a:ext cx="3533775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44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6000" dirty="0" smtClean="0"/>
              <a:t>Resources for Working with Google Maps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221163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https://developers.google.com/maps</a:t>
            </a:r>
            <a:r>
              <a:rPr lang="en-US" dirty="0" smtClean="0">
                <a:hlinkClick r:id="rId2"/>
              </a:rPr>
              <a:t>/</a:t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documentation/android-</a:t>
            </a:r>
            <a:r>
              <a:rPr lang="en-US" dirty="0" err="1" smtClean="0">
                <a:hlinkClick r:id="rId2"/>
              </a:rPr>
              <a:t>api</a:t>
            </a:r>
            <a:r>
              <a:rPr lang="en-US" dirty="0" smtClean="0">
                <a:hlinkClick r:id="rId2"/>
              </a:rPr>
              <a:t>/intro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41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5943600" cy="116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" y="5029200"/>
            <a:ext cx="91384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05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Adding UI controls</a:t>
            </a:r>
          </a:p>
          <a:p>
            <a:r>
              <a:rPr lang="en-US" dirty="0" smtClean="0"/>
              <a:t>Handling user gestures</a:t>
            </a:r>
          </a:p>
          <a:p>
            <a:r>
              <a:rPr lang="en-US" dirty="0" smtClean="0"/>
              <a:t>Handling user events</a:t>
            </a:r>
          </a:p>
          <a:p>
            <a:r>
              <a:rPr lang="en-US" dirty="0" smtClean="0"/>
              <a:t>move and zoom camera</a:t>
            </a:r>
          </a:p>
          <a:p>
            <a:r>
              <a:rPr lang="en-US" dirty="0" smtClean="0"/>
              <a:t>Draw on the map</a:t>
            </a:r>
          </a:p>
          <a:p>
            <a:pPr lvl="1"/>
            <a:r>
              <a:rPr lang="en-US" dirty="0" smtClean="0"/>
              <a:t>markers, information windows, shapes, overlays</a:t>
            </a:r>
          </a:p>
          <a:p>
            <a:r>
              <a:rPr lang="en-US" dirty="0" err="1" smtClean="0"/>
              <a:t>Heatmaps</a:t>
            </a:r>
            <a:r>
              <a:rPr lang="en-US" dirty="0" smtClean="0"/>
              <a:t>, Marker Clusters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51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err="1" smtClean="0"/>
              <a:t>Heatmaps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43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59132"/>
            <a:ext cx="8276189" cy="586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18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Marker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4648200" cy="5211763"/>
          </a:xfrm>
        </p:spPr>
        <p:txBody>
          <a:bodyPr/>
          <a:lstStyle/>
          <a:p>
            <a:r>
              <a:rPr lang="en-US" dirty="0" smtClean="0"/>
              <a:t>Too many markers can clutter the display</a:t>
            </a:r>
          </a:p>
          <a:p>
            <a:r>
              <a:rPr lang="en-US" dirty="0" smtClean="0"/>
              <a:t>Especially on smaller displays</a:t>
            </a:r>
          </a:p>
          <a:p>
            <a:r>
              <a:rPr lang="en-US" dirty="0" smtClean="0"/>
              <a:t>Marker clusters used to group together markers until user zooms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44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14399"/>
            <a:ext cx="3710609" cy="602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31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Map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2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SLIDES </a:t>
            </a:r>
            <a:br>
              <a:rPr lang="en-US" dirty="0" smtClean="0"/>
            </a:br>
            <a:r>
              <a:rPr lang="en-US" dirty="0" smtClean="0"/>
              <a:t>PRE GOOGLE MAPS API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79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11763"/>
          </a:xfrm>
        </p:spPr>
        <p:txBody>
          <a:bodyPr/>
          <a:lstStyle/>
          <a:p>
            <a:r>
              <a:rPr lang="en-US" dirty="0" smtClean="0"/>
              <a:t>Portion of </a:t>
            </a:r>
            <a:r>
              <a:rPr lang="en-US" dirty="0" err="1" smtClean="0"/>
              <a:t>debug.keystore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599"/>
            <a:ext cx="7848600" cy="499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3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MD5 Fingerprint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745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 </a:t>
            </a:r>
            <a:r>
              <a:rPr lang="en-US" dirty="0" err="1" smtClean="0"/>
              <a:t>keytool</a:t>
            </a:r>
            <a:r>
              <a:rPr lang="en-US" dirty="0" smtClean="0"/>
              <a:t> program</a:t>
            </a:r>
          </a:p>
          <a:p>
            <a:r>
              <a:rPr lang="en-US" dirty="0" err="1" smtClean="0"/>
              <a:t>keytool</a:t>
            </a:r>
            <a:r>
              <a:rPr lang="en-US" dirty="0" smtClean="0"/>
              <a:t> part of Java SDK</a:t>
            </a:r>
          </a:p>
          <a:p>
            <a:r>
              <a:rPr lang="en-US" dirty="0" err="1"/>
              <a:t>keytool</a:t>
            </a:r>
            <a:r>
              <a:rPr lang="en-US" dirty="0"/>
              <a:t> -list -alias </a:t>
            </a:r>
            <a:r>
              <a:rPr lang="en-US" dirty="0" err="1"/>
              <a:t>androiddebugkey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dirty="0" err="1" smtClean="0"/>
              <a:t>keystore</a:t>
            </a:r>
            <a:r>
              <a:rPr lang="en-US" dirty="0" smtClean="0"/>
              <a:t> &lt;</a:t>
            </a:r>
            <a:r>
              <a:rPr lang="en-US" dirty="0" err="1" smtClean="0"/>
              <a:t>path_to_debug_keystore</a:t>
            </a:r>
            <a:r>
              <a:rPr lang="en-US" dirty="0"/>
              <a:t>&gt;.</a:t>
            </a:r>
            <a:r>
              <a:rPr lang="en-US" dirty="0" err="1"/>
              <a:t>keystore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dirty="0" err="1"/>
              <a:t>storepass</a:t>
            </a:r>
            <a:r>
              <a:rPr lang="en-US" dirty="0"/>
              <a:t> android -</a:t>
            </a:r>
            <a:r>
              <a:rPr lang="en-US" dirty="0" err="1"/>
              <a:t>keypass</a:t>
            </a:r>
            <a:r>
              <a:rPr lang="en-US" dirty="0"/>
              <a:t> </a:t>
            </a:r>
            <a:r>
              <a:rPr lang="en-US" dirty="0" smtClean="0"/>
              <a:t>android</a:t>
            </a:r>
          </a:p>
          <a:p>
            <a:r>
              <a:rPr lang="en-US" dirty="0" smtClean="0"/>
              <a:t>gives MD5 fingerprint of the debug certificate</a:t>
            </a:r>
          </a:p>
          <a:p>
            <a:r>
              <a:rPr lang="en-US" dirty="0" err="1" smtClean="0"/>
              <a:t>keytool</a:t>
            </a:r>
            <a:r>
              <a:rPr lang="en-US" dirty="0" smtClean="0"/>
              <a:t> of Java 1.7 gives SHA1 by default</a:t>
            </a:r>
          </a:p>
          <a:p>
            <a:pPr lvl="1"/>
            <a:r>
              <a:rPr lang="en-US" dirty="0" smtClean="0"/>
              <a:t>use -v after </a:t>
            </a:r>
            <a:r>
              <a:rPr lang="en-US" dirty="0" err="1" smtClean="0"/>
              <a:t>keytool</a:t>
            </a:r>
            <a:r>
              <a:rPr lang="en-US" dirty="0" smtClean="0"/>
              <a:t>, before -list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2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 API Key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49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2" y="990600"/>
            <a:ext cx="9077918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4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and Fire Intent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" y="1371600"/>
            <a:ext cx="916663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53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Hello </a:t>
            </a:r>
            <a:r>
              <a:rPr lang="en-US" dirty="0" err="1" smtClean="0"/>
              <a:t>MapView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745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Build Target - Google, not Android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MapView</a:t>
            </a:r>
            <a:r>
              <a:rPr lang="en-US" dirty="0" smtClean="0"/>
              <a:t> not a standard Android class</a:t>
            </a:r>
          </a:p>
          <a:p>
            <a:pPr lvl="1"/>
            <a:r>
              <a:rPr lang="en-US" dirty="0" smtClean="0"/>
              <a:t>part of Google Maps Library</a:t>
            </a:r>
          </a:p>
          <a:p>
            <a:pPr lvl="1"/>
            <a:r>
              <a:rPr lang="en-US" dirty="0" smtClean="0"/>
              <a:t>add to manifest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must also include INTERNET permission </a:t>
            </a:r>
            <a:r>
              <a:rPr lang="en-US" smtClean="0"/>
              <a:t>and LOCATION </a:t>
            </a:r>
            <a:r>
              <a:rPr lang="en-US" dirty="0" smtClean="0"/>
              <a:t>permission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50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67" y="4648200"/>
            <a:ext cx="847407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8" y="1828800"/>
            <a:ext cx="8406372" cy="90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7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 - Permissions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developer.android.com/reference/android/Manifest.permission.html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51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" y="2362200"/>
            <a:ext cx="883821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63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type of view for layout 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52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88" y="1981200"/>
            <a:ext cx="8663312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03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MapActivity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49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Create class that extends </a:t>
            </a:r>
            <a:r>
              <a:rPr lang="en-US" dirty="0" err="1" smtClean="0"/>
              <a:t>MapActivity</a:t>
            </a:r>
            <a:r>
              <a:rPr lang="en-US" dirty="0" smtClean="0"/>
              <a:t> instead of Activity</a:t>
            </a:r>
          </a:p>
          <a:p>
            <a:r>
              <a:rPr lang="en-US" sz="2800" dirty="0"/>
              <a:t>import </a:t>
            </a:r>
            <a:r>
              <a:rPr lang="en-US" sz="2800" dirty="0" err="1"/>
              <a:t>com.google.android.maps.MapActivity</a:t>
            </a:r>
            <a:r>
              <a:rPr lang="en-US" sz="2800" dirty="0" smtClean="0"/>
              <a:t>;</a:t>
            </a:r>
          </a:p>
          <a:p>
            <a:r>
              <a:rPr lang="en-US" dirty="0" smtClean="0"/>
              <a:t>must implement </a:t>
            </a:r>
            <a:r>
              <a:rPr lang="en-US" dirty="0" err="1" smtClean="0"/>
              <a:t>isRouteDisplayed</a:t>
            </a:r>
            <a:r>
              <a:rPr lang="en-US" dirty="0" smtClean="0"/>
              <a:t> method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must return true if any kind of route (to be followed) is displayed, per terms of use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53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7169353" cy="164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97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Instance </a:t>
            </a:r>
            <a:r>
              <a:rPr lang="en-US" dirty="0" err="1" smtClean="0"/>
              <a:t>Vars</a:t>
            </a:r>
            <a:r>
              <a:rPr lang="en-US" dirty="0" smtClean="0"/>
              <a:t> and </a:t>
            </a:r>
            <a:r>
              <a:rPr lang="en-US" dirty="0" err="1" smtClean="0"/>
              <a:t>onCreate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instance variables and initialize in </a:t>
            </a:r>
            <a:r>
              <a:rPr lang="en-US" dirty="0" err="1" smtClean="0"/>
              <a:t>onCreate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54</a:t>
            </a:fld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888921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05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HelloMapView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2837"/>
            <a:ext cx="9220200" cy="5211763"/>
          </a:xfrm>
        </p:spPr>
        <p:txBody>
          <a:bodyPr/>
          <a:lstStyle/>
          <a:p>
            <a:r>
              <a:rPr lang="en-US" dirty="0" smtClean="0"/>
              <a:t>Run app</a:t>
            </a:r>
          </a:p>
          <a:p>
            <a:r>
              <a:rPr lang="en-US" dirty="0" smtClean="0"/>
              <a:t>Displays map and allows panning and zooming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55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38400"/>
            <a:ext cx="608950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56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Customizing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 to display map and allow interaction</a:t>
            </a:r>
          </a:p>
          <a:p>
            <a:r>
              <a:rPr lang="en-US" dirty="0" smtClean="0"/>
              <a:t>Customize with markers and overlays</a:t>
            </a:r>
          </a:p>
          <a:p>
            <a:r>
              <a:rPr lang="en-US" dirty="0" smtClean="0"/>
              <a:t>Overlays</a:t>
            </a:r>
          </a:p>
          <a:p>
            <a:pPr lvl="1"/>
            <a:r>
              <a:rPr lang="en-US" dirty="0" smtClean="0"/>
              <a:t>used to display information on top of map</a:t>
            </a:r>
          </a:p>
          <a:p>
            <a:pPr lvl="1"/>
            <a:r>
              <a:rPr lang="en-US" dirty="0" smtClean="0"/>
              <a:t>simple choice: </a:t>
            </a:r>
            <a:r>
              <a:rPr lang="en-US" dirty="0" err="1" smtClean="0"/>
              <a:t>ItemizedOverlay</a:t>
            </a:r>
            <a:r>
              <a:rPr lang="en-US" dirty="0" smtClean="0"/>
              <a:t> class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ItemizedOverlay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57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89" y="1394012"/>
            <a:ext cx="8754511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94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ItemizedOverlay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11763"/>
          </a:xfrm>
        </p:spPr>
        <p:txBody>
          <a:bodyPr/>
          <a:lstStyle/>
          <a:p>
            <a:r>
              <a:rPr lang="en-US" dirty="0" smtClean="0"/>
              <a:t>populate method will call </a:t>
            </a:r>
            <a:r>
              <a:rPr lang="en-US" dirty="0" err="1" smtClean="0"/>
              <a:t>createItem</a:t>
            </a:r>
            <a:endParaRPr lang="en-US" dirty="0"/>
          </a:p>
          <a:p>
            <a:r>
              <a:rPr lang="en-US" dirty="0" smtClean="0"/>
              <a:t>define </a:t>
            </a:r>
            <a:r>
              <a:rPr lang="en-US" dirty="0" err="1" smtClean="0"/>
              <a:t>createItem</a:t>
            </a:r>
            <a:r>
              <a:rPr lang="en-US" dirty="0" smtClean="0"/>
              <a:t> and return value from the ArrayList instance </a:t>
            </a:r>
            <a:r>
              <a:rPr lang="en-US" dirty="0" err="1" smtClean="0"/>
              <a:t>var</a:t>
            </a:r>
            <a:endParaRPr lang="en-US" dirty="0" smtClean="0"/>
          </a:p>
          <a:p>
            <a:r>
              <a:rPr lang="en-US" dirty="0" smtClean="0"/>
              <a:t>define size method that returns number of overlay items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58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038600"/>
            <a:ext cx="6102714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04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Overlays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MapActivity</a:t>
            </a:r>
            <a:r>
              <a:rPr lang="en-US" dirty="0" smtClean="0"/>
              <a:t> create </a:t>
            </a:r>
            <a:r>
              <a:rPr lang="en-US" dirty="0" err="1" smtClean="0"/>
              <a:t>OverlayItem</a:t>
            </a:r>
            <a:endParaRPr lang="en-US" dirty="0"/>
          </a:p>
          <a:p>
            <a:r>
              <a:rPr lang="en-US" dirty="0" smtClean="0"/>
              <a:t>add to </a:t>
            </a:r>
            <a:r>
              <a:rPr lang="en-US" dirty="0" err="1" smtClean="0"/>
              <a:t>HelloItemizedOverlay</a:t>
            </a:r>
            <a:endParaRPr lang="en-US" dirty="0" smtClean="0"/>
          </a:p>
          <a:p>
            <a:r>
              <a:rPr lang="en-US" dirty="0" smtClean="0"/>
              <a:t>add to </a:t>
            </a:r>
            <a:r>
              <a:rPr lang="en-US" dirty="0" err="1" smtClean="0"/>
              <a:t>MapView</a:t>
            </a:r>
            <a:endParaRPr lang="en-US" dirty="0"/>
          </a:p>
          <a:p>
            <a:r>
              <a:rPr lang="en-US" dirty="0" smtClean="0"/>
              <a:t>Need a drawable for the marker</a:t>
            </a:r>
          </a:p>
          <a:p>
            <a:pPr lvl="1"/>
            <a:r>
              <a:rPr lang="en-US" dirty="0" smtClean="0"/>
              <a:t>res/drawable</a:t>
            </a:r>
          </a:p>
          <a:p>
            <a:pPr lvl="1"/>
            <a:r>
              <a:rPr lang="en-US" dirty="0" smtClean="0"/>
              <a:t>issues display gif</a:t>
            </a:r>
            <a:br>
              <a:rPr lang="en-US" dirty="0" smtClean="0"/>
            </a:br>
            <a:r>
              <a:rPr lang="en-US" dirty="0" smtClean="0"/>
              <a:t>format images</a:t>
            </a:r>
            <a:br>
              <a:rPr lang="en-US" dirty="0" smtClean="0"/>
            </a:br>
            <a:r>
              <a:rPr lang="en-US" dirty="0" smtClean="0"/>
              <a:t>on some devices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59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191000"/>
            <a:ext cx="3343276" cy="19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1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Adjusting Zoom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Specify Zoom Level for </a:t>
            </a:r>
            <a:r>
              <a:rPr lang="en-US" sz="3200" dirty="0" smtClean="0"/>
              <a:t>Google Map</a:t>
            </a:r>
            <a:endParaRPr lang="en-US" sz="3200" dirty="0"/>
          </a:p>
          <a:p>
            <a:r>
              <a:rPr lang="en-US" sz="3200" dirty="0"/>
              <a:t>Zoom Levels in Google Maps, 0 - 21</a:t>
            </a:r>
          </a:p>
          <a:p>
            <a:pPr lvl="1"/>
            <a:r>
              <a:rPr lang="en-US" sz="2800" dirty="0"/>
              <a:t>0 is the whole earth</a:t>
            </a:r>
          </a:p>
          <a:p>
            <a:pPr lvl="1"/>
            <a:r>
              <a:rPr lang="en-US" sz="2800" dirty="0"/>
              <a:t>21 individual buildings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00400"/>
            <a:ext cx="921399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57200" y="5715000"/>
            <a:ext cx="5029200" cy="609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3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to </a:t>
            </a:r>
            <a:r>
              <a:rPr lang="en-US" dirty="0" err="1" smtClean="0"/>
              <a:t>HelloMapView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60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8" y="1219200"/>
            <a:ext cx="9114052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80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Overlay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</a:t>
            </a:r>
            <a:r>
              <a:rPr lang="en-US" dirty="0" err="1" smtClean="0"/>
              <a:t>GeoPoint</a:t>
            </a:r>
            <a:r>
              <a:rPr lang="en-US" dirty="0" smtClean="0"/>
              <a:t> and use these to create </a:t>
            </a:r>
            <a:r>
              <a:rPr lang="en-US" dirty="0" err="1" smtClean="0"/>
              <a:t>OverlayItems</a:t>
            </a:r>
            <a:endParaRPr lang="en-US" dirty="0" smtClean="0"/>
          </a:p>
          <a:p>
            <a:r>
              <a:rPr lang="en-US" dirty="0" err="1" smtClean="0"/>
              <a:t>GeoPoint</a:t>
            </a:r>
            <a:r>
              <a:rPr lang="en-US" dirty="0" smtClean="0"/>
              <a:t> based on </a:t>
            </a:r>
            <a:r>
              <a:rPr lang="en-US" dirty="0" err="1" smtClean="0"/>
              <a:t>microdegrees</a:t>
            </a:r>
            <a:endParaRPr lang="en-US" dirty="0" smtClean="0"/>
          </a:p>
          <a:p>
            <a:pPr lvl="1"/>
            <a:r>
              <a:rPr lang="en-US" dirty="0" err="1" smtClean="0"/>
              <a:t>lat</a:t>
            </a:r>
            <a:r>
              <a:rPr lang="en-US" dirty="0" smtClean="0"/>
              <a:t> and long times 1,000,000</a:t>
            </a:r>
          </a:p>
          <a:p>
            <a:r>
              <a:rPr lang="en-US" dirty="0" smtClean="0"/>
              <a:t>Build </a:t>
            </a:r>
            <a:r>
              <a:rPr lang="en-US" dirty="0" err="1" smtClean="0"/>
              <a:t>OverlayItems</a:t>
            </a:r>
            <a:r>
              <a:rPr lang="en-US" dirty="0" smtClean="0"/>
              <a:t> out of </a:t>
            </a:r>
            <a:r>
              <a:rPr lang="en-US" dirty="0" err="1" smtClean="0"/>
              <a:t>GeoPoints</a:t>
            </a:r>
            <a:r>
              <a:rPr lang="en-US" dirty="0" smtClean="0"/>
              <a:t> and include strings for title and snippet text to display when drawable clicked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1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addOverlays</a:t>
            </a:r>
            <a:r>
              <a:rPr lang="en-US" dirty="0" smtClean="0"/>
              <a:t> method in </a:t>
            </a:r>
            <a:r>
              <a:rPr lang="en-US" dirty="0" err="1" smtClean="0"/>
              <a:t>HelloMapView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62</a:t>
            </a:fld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" y="1295400"/>
            <a:ext cx="930592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13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94580"/>
            <a:ext cx="3429000" cy="5211763"/>
          </a:xfrm>
        </p:spPr>
        <p:txBody>
          <a:bodyPr/>
          <a:lstStyle/>
          <a:p>
            <a:r>
              <a:rPr lang="en-US" dirty="0" smtClean="0"/>
              <a:t>one overlay with multiple items</a:t>
            </a:r>
          </a:p>
          <a:p>
            <a:r>
              <a:rPr lang="en-US" dirty="0" smtClean="0"/>
              <a:t>based on locations we added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63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1066800"/>
            <a:ext cx="4772025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59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display information (title and snippet) of overlay override the </a:t>
            </a:r>
            <a:r>
              <a:rPr lang="en-US" dirty="0" err="1" smtClean="0"/>
              <a:t>onTap</a:t>
            </a:r>
            <a:r>
              <a:rPr lang="en-US" dirty="0" smtClean="0"/>
              <a:t> method in the </a:t>
            </a:r>
            <a:r>
              <a:rPr lang="en-US" dirty="0" err="1" smtClean="0"/>
              <a:t>ItemizedOverlay</a:t>
            </a:r>
            <a:r>
              <a:rPr lang="en-US" dirty="0" smtClean="0"/>
              <a:t>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64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7" y="3124200"/>
            <a:ext cx="912377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26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Clicking Longhorn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65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4352271" cy="5392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1676400"/>
            <a:ext cx="47053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41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Reverse Geocoding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66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05409" y="609600"/>
            <a:ext cx="8915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Find addresses from longitude/latitude</a:t>
            </a:r>
          </a:p>
          <a:p>
            <a:r>
              <a:rPr lang="en-US" smtClean="0"/>
              <a:t>Geocoder</a:t>
            </a:r>
            <a:r>
              <a:rPr lang="en-US" dirty="0" smtClean="0"/>
              <a:t> uses a backend that is NOT included in the core android framework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isPresent</a:t>
            </a:r>
            <a:r>
              <a:rPr lang="en-US" dirty="0" smtClean="0"/>
              <a:t> method to check for service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46213" y="3086100"/>
            <a:ext cx="8633791" cy="3733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dirty="0"/>
              <a:t>   location = </a:t>
            </a:r>
            <a:r>
              <a:rPr lang="en-US" sz="2400" dirty="0" err="1"/>
              <a:t>locationManager.getLastKnownLocation</a:t>
            </a:r>
            <a:r>
              <a:rPr lang="en-US" sz="2400" dirty="0"/>
              <a:t>(</a:t>
            </a:r>
          </a:p>
          <a:p>
            <a:r>
              <a:rPr lang="en-US" sz="2400" dirty="0"/>
              <a:t>                                     </a:t>
            </a:r>
            <a:r>
              <a:rPr lang="en-US" sz="2400" dirty="0" err="1"/>
              <a:t>LocationManager.GPS_PROVIDER</a:t>
            </a:r>
            <a:r>
              <a:rPr lang="en-US" sz="2400" dirty="0"/>
              <a:t>);</a:t>
            </a:r>
          </a:p>
          <a:p>
            <a:r>
              <a:rPr lang="en-US" sz="2400" dirty="0"/>
              <a:t>   double </a:t>
            </a:r>
            <a:r>
              <a:rPr lang="en-US" sz="2400" dirty="0" err="1"/>
              <a:t>lat</a:t>
            </a:r>
            <a:r>
              <a:rPr lang="en-US" sz="2400" dirty="0"/>
              <a:t> = </a:t>
            </a:r>
            <a:r>
              <a:rPr lang="en-US" sz="2400" dirty="0" err="1"/>
              <a:t>location.getLatitude</a:t>
            </a:r>
            <a:r>
              <a:rPr lang="en-US" sz="2400" dirty="0"/>
              <a:t>();</a:t>
            </a:r>
          </a:p>
          <a:p>
            <a:r>
              <a:rPr lang="en-US" sz="2400" dirty="0"/>
              <a:t>   double </a:t>
            </a:r>
            <a:r>
              <a:rPr lang="en-US" sz="2400" dirty="0" err="1" smtClean="0"/>
              <a:t>lng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err="1"/>
              <a:t>location.getLongitude</a:t>
            </a:r>
            <a:r>
              <a:rPr lang="en-US" sz="2400" dirty="0"/>
              <a:t>();</a:t>
            </a:r>
          </a:p>
          <a:p>
            <a:r>
              <a:rPr lang="en-US" sz="2400" dirty="0"/>
              <a:t>   </a:t>
            </a:r>
          </a:p>
          <a:p>
            <a:r>
              <a:rPr lang="en-US" sz="2400" dirty="0"/>
              <a:t>   </a:t>
            </a:r>
            <a:r>
              <a:rPr lang="en-US" sz="2400" dirty="0" err="1"/>
              <a:t>Geocoder</a:t>
            </a:r>
            <a:r>
              <a:rPr lang="en-US" sz="2400" dirty="0"/>
              <a:t> </a:t>
            </a:r>
            <a:r>
              <a:rPr lang="en-US" sz="2400" dirty="0" err="1"/>
              <a:t>gc</a:t>
            </a:r>
            <a:r>
              <a:rPr lang="en-US" sz="2400" dirty="0"/>
              <a:t> = new </a:t>
            </a:r>
            <a:r>
              <a:rPr lang="en-US" sz="2400" dirty="0" err="1"/>
              <a:t>Geocoder</a:t>
            </a:r>
            <a:r>
              <a:rPr lang="en-US" sz="2400" dirty="0"/>
              <a:t>(this, </a:t>
            </a:r>
            <a:r>
              <a:rPr lang="en-US" sz="2400" dirty="0" err="1"/>
              <a:t>Locale.getDefault</a:t>
            </a:r>
            <a:r>
              <a:rPr lang="en-US" sz="2400" dirty="0"/>
              <a:t>());</a:t>
            </a:r>
          </a:p>
          <a:p>
            <a:r>
              <a:rPr lang="en-US" sz="2400" dirty="0"/>
              <a:t>   List&lt;Address&gt; addresses = null;</a:t>
            </a:r>
          </a:p>
          <a:p>
            <a:r>
              <a:rPr lang="en-US" sz="2400" dirty="0"/>
              <a:t>   try {</a:t>
            </a:r>
          </a:p>
          <a:p>
            <a:r>
              <a:rPr lang="en-US" sz="2400" dirty="0"/>
              <a:t>     addresses = </a:t>
            </a:r>
            <a:r>
              <a:rPr lang="en-US" sz="2400" dirty="0" err="1"/>
              <a:t>gc.getFromLocation</a:t>
            </a:r>
            <a:r>
              <a:rPr lang="en-US" sz="2400" dirty="0"/>
              <a:t>(</a:t>
            </a:r>
            <a:r>
              <a:rPr lang="en-US" sz="2400" dirty="0" err="1"/>
              <a:t>lat</a:t>
            </a:r>
            <a:r>
              <a:rPr lang="en-US" sz="2400" dirty="0"/>
              <a:t>, </a:t>
            </a:r>
            <a:r>
              <a:rPr lang="en-US" sz="2400" dirty="0" err="1" smtClean="0"/>
              <a:t>lng</a:t>
            </a:r>
            <a:r>
              <a:rPr lang="en-US" sz="2400" dirty="0"/>
              <a:t>, </a:t>
            </a:r>
            <a:r>
              <a:rPr lang="en-US" sz="2400" dirty="0" smtClean="0"/>
              <a:t>5); // </a:t>
            </a:r>
            <a:r>
              <a:rPr lang="en-US" sz="2400" dirty="0" err="1" smtClean="0"/>
              <a:t>maxResults</a:t>
            </a:r>
            <a:endParaRPr lang="en-US" sz="2400" dirty="0"/>
          </a:p>
          <a:p>
            <a:r>
              <a:rPr lang="en-US" sz="2400" dirty="0"/>
              <a:t>   } catch (</a:t>
            </a:r>
            <a:r>
              <a:rPr lang="en-US" sz="2400" dirty="0" err="1"/>
              <a:t>IOException</a:t>
            </a:r>
            <a:r>
              <a:rPr lang="en-US" sz="2400" dirty="0"/>
              <a:t> e) {}</a:t>
            </a:r>
          </a:p>
        </p:txBody>
      </p:sp>
    </p:spTree>
    <p:extLst>
      <p:ext uri="{BB962C8B-B14F-4D97-AF65-F5344CB8AC3E}">
        <p14:creationId xmlns:p14="http://schemas.microsoft.com/office/powerpoint/2010/main" val="151668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67</a:t>
            </a:fld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-762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Forward Geocoding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4300" y="762000"/>
            <a:ext cx="8915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Find longitude/latitude (and more) from address or airport code</a:t>
            </a:r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1693" y="1905000"/>
            <a:ext cx="8458200" cy="396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 dirty="0"/>
              <a:t>   </a:t>
            </a:r>
            <a:r>
              <a:rPr lang="en-US" sz="2800" dirty="0" err="1"/>
              <a:t>Geocoder</a:t>
            </a:r>
            <a:r>
              <a:rPr lang="en-US" sz="2800" dirty="0"/>
              <a:t> </a:t>
            </a:r>
            <a:r>
              <a:rPr lang="en-US" sz="2800" dirty="0" err="1"/>
              <a:t>gc</a:t>
            </a:r>
            <a:r>
              <a:rPr lang="en-US" sz="2800" dirty="0"/>
              <a:t> = new </a:t>
            </a:r>
            <a:r>
              <a:rPr lang="en-US" sz="2800" dirty="0" err="1"/>
              <a:t>Geocoder</a:t>
            </a:r>
            <a:r>
              <a:rPr lang="en-US" sz="2800" dirty="0"/>
              <a:t>(this, Locale.US);</a:t>
            </a:r>
          </a:p>
          <a:p>
            <a:r>
              <a:rPr lang="en-US" sz="2800" dirty="0"/>
              <a:t>   List&lt;Address&gt; addresses = null;</a:t>
            </a:r>
          </a:p>
          <a:p>
            <a:r>
              <a:rPr lang="en-US" sz="2800" dirty="0"/>
              <a:t>   try {</a:t>
            </a:r>
          </a:p>
          <a:p>
            <a:r>
              <a:rPr lang="en-US" sz="2800" dirty="0"/>
              <a:t>     addresses = </a:t>
            </a:r>
            <a:r>
              <a:rPr lang="en-US" sz="2800" dirty="0" err="1"/>
              <a:t>gc.getFromLocationName</a:t>
            </a:r>
            <a:r>
              <a:rPr lang="en-US" sz="2800" dirty="0"/>
              <a:t>(</a:t>
            </a:r>
          </a:p>
          <a:p>
            <a:r>
              <a:rPr lang="en-US" sz="2800" dirty="0"/>
              <a:t>                          </a:t>
            </a:r>
            <a:r>
              <a:rPr lang="en-US" sz="2800" dirty="0" smtClean="0"/>
              <a:t>“713 N. </a:t>
            </a:r>
            <a:r>
              <a:rPr lang="en-US" sz="2800" dirty="0" err="1" smtClean="0"/>
              <a:t>Duchese</a:t>
            </a:r>
            <a:r>
              <a:rPr lang="en-US" sz="2800" dirty="0" smtClean="0"/>
              <a:t>, St. , Missouri”, </a:t>
            </a:r>
            <a:r>
              <a:rPr lang="en-US" sz="2800" dirty="0"/>
              <a:t>5</a:t>
            </a:r>
            <a:r>
              <a:rPr lang="en-US" sz="2800" dirty="0" smtClean="0"/>
              <a:t>);</a:t>
            </a:r>
            <a:endParaRPr lang="en-US" sz="2800" dirty="0"/>
          </a:p>
          <a:p>
            <a:r>
              <a:rPr lang="en-US" sz="2800" dirty="0"/>
              <a:t>   } catch (</a:t>
            </a:r>
            <a:r>
              <a:rPr lang="en-US" sz="2800" dirty="0" err="1"/>
              <a:t>IOException</a:t>
            </a:r>
            <a:r>
              <a:rPr lang="en-US" sz="2800" dirty="0"/>
              <a:t> e) {}</a:t>
            </a:r>
          </a:p>
          <a:p>
            <a:r>
              <a:rPr lang="en-US" sz="2800" dirty="0"/>
              <a:t>   double </a:t>
            </a:r>
            <a:r>
              <a:rPr lang="en-US" sz="2800" dirty="0" err="1"/>
              <a:t>lat</a:t>
            </a:r>
            <a:r>
              <a:rPr lang="en-US" sz="2800" dirty="0"/>
              <a:t> = </a:t>
            </a:r>
            <a:r>
              <a:rPr lang="en-US" sz="2800" dirty="0" err="1"/>
              <a:t>addresses.get</a:t>
            </a:r>
            <a:r>
              <a:rPr lang="en-US" sz="2800" dirty="0"/>
              <a:t>(0).</a:t>
            </a:r>
            <a:r>
              <a:rPr lang="en-US" sz="2800" dirty="0" err="1"/>
              <a:t>getLatitude</a:t>
            </a:r>
            <a:r>
              <a:rPr lang="en-US" sz="2800" dirty="0" smtClean="0"/>
              <a:t>();</a:t>
            </a:r>
          </a:p>
          <a:p>
            <a:r>
              <a:rPr lang="en-US" sz="2800" dirty="0" smtClean="0"/>
              <a:t>   double </a:t>
            </a:r>
            <a:r>
              <a:rPr lang="en-US" sz="2800" dirty="0" err="1" smtClean="0"/>
              <a:t>lng</a:t>
            </a:r>
            <a:r>
              <a:rPr lang="en-US" sz="2800" dirty="0" smtClean="0"/>
              <a:t> = </a:t>
            </a:r>
            <a:r>
              <a:rPr lang="en-US" sz="2800" dirty="0" err="1" smtClean="0"/>
              <a:t>addresses.get</a:t>
            </a:r>
            <a:r>
              <a:rPr lang="en-US" sz="2800" dirty="0"/>
              <a:t>(0). </a:t>
            </a:r>
            <a:r>
              <a:rPr lang="en-US" sz="2800" dirty="0" err="1"/>
              <a:t>getLongitude</a:t>
            </a:r>
            <a:r>
              <a:rPr lang="en-US" sz="2800" dirty="0"/>
              <a:t> </a:t>
            </a:r>
            <a:r>
              <a:rPr lang="en-US" sz="2800" dirty="0" smtClean="0"/>
              <a:t>();</a:t>
            </a:r>
            <a:br>
              <a:rPr lang="en-US" sz="2800" dirty="0" smtClean="0"/>
            </a:br>
            <a:r>
              <a:rPr lang="en-US" sz="2800" dirty="0" smtClean="0"/>
              <a:t>   </a:t>
            </a:r>
            <a:r>
              <a:rPr lang="en-US" sz="2800" dirty="0"/>
              <a:t>String zip = </a:t>
            </a:r>
            <a:r>
              <a:rPr lang="en-US" sz="2800" dirty="0" err="1"/>
              <a:t>addresses.get</a:t>
            </a:r>
            <a:r>
              <a:rPr lang="en-US" sz="2800" dirty="0"/>
              <a:t>(0).</a:t>
            </a:r>
            <a:r>
              <a:rPr lang="en-US" sz="2800" dirty="0" err="1"/>
              <a:t>getPostalCode</a:t>
            </a:r>
            <a:r>
              <a:rPr lang="en-US" sz="2800" dirty="0"/>
              <a:t>();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9" y="5867400"/>
            <a:ext cx="8521148" cy="86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46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Maps API version 2</a:t>
            </a:r>
          </a:p>
          <a:p>
            <a:pPr lvl="1"/>
            <a:r>
              <a:rPr lang="en-US" dirty="0" smtClean="0"/>
              <a:t>somewhat new, Released December 2012 as part of Google Play Services SDK</a:t>
            </a:r>
          </a:p>
          <a:p>
            <a:r>
              <a:rPr lang="en-US" dirty="0" smtClean="0"/>
              <a:t>features:</a:t>
            </a:r>
          </a:p>
          <a:p>
            <a:pPr lvl="1"/>
            <a:r>
              <a:rPr lang="en-US" dirty="0" smtClean="0"/>
              <a:t>indoor maps</a:t>
            </a:r>
          </a:p>
          <a:p>
            <a:pPr lvl="1"/>
            <a:r>
              <a:rPr lang="en-US" dirty="0" smtClean="0"/>
              <a:t>simplified location services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5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12837"/>
            <a:ext cx="5181600" cy="5211763"/>
          </a:xfrm>
        </p:spPr>
        <p:txBody>
          <a:bodyPr/>
          <a:lstStyle/>
          <a:p>
            <a:r>
              <a:rPr lang="en-US" dirty="0" smtClean="0"/>
              <a:t>Route Tracker using Locations, </a:t>
            </a:r>
            <a:r>
              <a:rPr lang="en-US" dirty="0" err="1" smtClean="0"/>
              <a:t>MapActivity</a:t>
            </a:r>
            <a:r>
              <a:rPr lang="en-US" dirty="0" smtClean="0"/>
              <a:t>, </a:t>
            </a:r>
            <a:r>
              <a:rPr lang="en-US" dirty="0" err="1" smtClean="0"/>
              <a:t>MapView</a:t>
            </a:r>
            <a:r>
              <a:rPr lang="en-US" dirty="0" smtClean="0"/>
              <a:t>, and Google Maps</a:t>
            </a:r>
          </a:p>
          <a:p>
            <a:pPr lvl="1"/>
            <a:r>
              <a:rPr lang="en-US" dirty="0" smtClean="0"/>
              <a:t>from </a:t>
            </a:r>
            <a:r>
              <a:rPr lang="en-US" dirty="0" err="1" smtClean="0"/>
              <a:t>Deitel</a:t>
            </a:r>
            <a:r>
              <a:rPr lang="en-US" dirty="0" smtClean="0"/>
              <a:t> AFP-AADA</a:t>
            </a:r>
          </a:p>
          <a:p>
            <a:r>
              <a:rPr lang="en-US" dirty="0" smtClean="0"/>
              <a:t>Similar to Map My Ride</a:t>
            </a:r>
          </a:p>
          <a:p>
            <a:pPr lvl="1"/>
            <a:r>
              <a:rPr lang="en-US" dirty="0" smtClean="0"/>
              <a:t>popular app among cyclists and runners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69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276" y="1219200"/>
            <a:ext cx="3463724" cy="342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70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Zoom Comparisons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78" y="1616767"/>
            <a:ext cx="2885258" cy="508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911207"/>
            <a:ext cx="1508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zoom = 5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9" y="1616767"/>
            <a:ext cx="3067767" cy="460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86200" y="941144"/>
            <a:ext cx="1691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zoom = 10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010400" y="911207"/>
            <a:ext cx="1691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zoom = 15</a:t>
            </a:r>
            <a:endParaRPr lang="en-US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467" y="1616767"/>
            <a:ext cx="3026411" cy="453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64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RouteTracker</a:t>
            </a:r>
            <a:r>
              <a:rPr lang="en-US" dirty="0" smtClean="0"/>
              <a:t> App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70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028" y="1073426"/>
            <a:ext cx="347472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524000"/>
            <a:ext cx="4657725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47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RouteTracker</a:t>
            </a:r>
            <a:r>
              <a:rPr lang="en-US" dirty="0" smtClean="0"/>
              <a:t>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FrameLayout</a:t>
            </a:r>
            <a:r>
              <a:rPr lang="en-US" dirty="0" smtClean="0"/>
              <a:t> to stack components with the most recently added component on top</a:t>
            </a:r>
          </a:p>
          <a:p>
            <a:r>
              <a:rPr lang="en-US" dirty="0" err="1" smtClean="0"/>
              <a:t>ToggleButton</a:t>
            </a:r>
            <a:r>
              <a:rPr lang="en-US" dirty="0" smtClean="0"/>
              <a:t> at bottom to start and stop route tracking</a:t>
            </a:r>
          </a:p>
          <a:p>
            <a:r>
              <a:rPr lang="en-US" dirty="0" err="1" smtClean="0"/>
              <a:t>MapView</a:t>
            </a:r>
            <a:r>
              <a:rPr lang="en-US" dirty="0" smtClean="0"/>
              <a:t> added to </a:t>
            </a:r>
            <a:r>
              <a:rPr lang="en-US" dirty="0" err="1" smtClean="0"/>
              <a:t>FrameLayout</a:t>
            </a:r>
            <a:endParaRPr lang="en-US" dirty="0" smtClean="0"/>
          </a:p>
          <a:p>
            <a:r>
              <a:rPr lang="en-US" dirty="0" smtClean="0"/>
              <a:t>route is an overlay to map with points and lines connecting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7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RouteTracker</a:t>
            </a:r>
            <a:r>
              <a:rPr lang="en-US" dirty="0" smtClean="0"/>
              <a:t> Classes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72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61405" y="914399"/>
            <a:ext cx="4572000" cy="150810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RouteTracker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400" dirty="0" smtClean="0"/>
              <a:t>Starting Activity</a:t>
            </a:r>
          </a:p>
          <a:p>
            <a:pPr algn="ctr"/>
            <a:r>
              <a:rPr lang="en-US" sz="2400" dirty="0" smtClean="0"/>
              <a:t>deals with </a:t>
            </a:r>
            <a:r>
              <a:rPr lang="en-US" sz="2400" dirty="0" err="1" smtClean="0"/>
              <a:t>LocationProvider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3607904"/>
            <a:ext cx="3733800" cy="2985433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RouteOverlay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400" dirty="0" smtClean="0"/>
              <a:t>Overlay with location points</a:t>
            </a:r>
          </a:p>
          <a:p>
            <a:pPr algn="ctr"/>
            <a:r>
              <a:rPr lang="en-US" sz="2400" dirty="0" smtClean="0"/>
              <a:t>(every 10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)</a:t>
            </a:r>
          </a:p>
          <a:p>
            <a:pPr algn="ctr"/>
            <a:r>
              <a:rPr lang="en-US" sz="2400" dirty="0" smtClean="0"/>
              <a:t>and lines connecting.</a:t>
            </a:r>
          </a:p>
          <a:p>
            <a:pPr algn="ctr"/>
            <a:r>
              <a:rPr lang="en-US" sz="2400" dirty="0" smtClean="0"/>
              <a:t>Converts locations to </a:t>
            </a:r>
            <a:r>
              <a:rPr lang="en-US" sz="2400" dirty="0" err="1" smtClean="0"/>
              <a:t>GeoPoints</a:t>
            </a:r>
            <a:r>
              <a:rPr lang="en-US" sz="2400" dirty="0" smtClean="0"/>
              <a:t>.</a:t>
            </a:r>
          </a:p>
          <a:p>
            <a:pPr algn="ctr"/>
            <a:r>
              <a:rPr lang="en-US" sz="2400" dirty="0" smtClean="0"/>
              <a:t>Overloads draw</a:t>
            </a:r>
          </a:p>
        </p:txBody>
      </p:sp>
      <p:cxnSp>
        <p:nvCxnSpPr>
          <p:cNvPr id="8" name="Straight Arrow Connector 7"/>
          <p:cNvCxnSpPr>
            <a:stCxn id="5" idx="2"/>
            <a:endCxn id="6" idx="0"/>
          </p:cNvCxnSpPr>
          <p:nvPr/>
        </p:nvCxnSpPr>
        <p:spPr>
          <a:xfrm>
            <a:off x="4147405" y="2422504"/>
            <a:ext cx="2977295" cy="1185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8600" y="3429000"/>
            <a:ext cx="3886200" cy="1692771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BearingFrameLayout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2400" dirty="0" smtClean="0"/>
              <a:t>Displays </a:t>
            </a:r>
            <a:r>
              <a:rPr lang="en-US" sz="2400" dirty="0" err="1" smtClean="0"/>
              <a:t>MapView</a:t>
            </a:r>
            <a:endParaRPr lang="en-US" sz="2400" dirty="0" smtClean="0"/>
          </a:p>
          <a:p>
            <a:pPr algn="ctr"/>
            <a:r>
              <a:rPr lang="en-US" sz="2400" dirty="0" smtClean="0"/>
              <a:t>rotates based on bearing from location</a:t>
            </a:r>
          </a:p>
        </p:txBody>
      </p:sp>
      <p:cxnSp>
        <p:nvCxnSpPr>
          <p:cNvPr id="13" name="Straight Arrow Connector 12"/>
          <p:cNvCxnSpPr>
            <a:endCxn id="11" idx="0"/>
          </p:cNvCxnSpPr>
          <p:nvPr/>
        </p:nvCxnSpPr>
        <p:spPr>
          <a:xfrm flipH="1">
            <a:off x="2171700" y="2422505"/>
            <a:ext cx="1581150" cy="100649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6" idx="1"/>
          </p:cNvCxnSpPr>
          <p:nvPr/>
        </p:nvCxnSpPr>
        <p:spPr>
          <a:xfrm>
            <a:off x="4114800" y="4170998"/>
            <a:ext cx="1143000" cy="92962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171700" y="4937105"/>
            <a:ext cx="32605" cy="10244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70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2837"/>
            <a:ext cx="8915400" cy="5211763"/>
          </a:xfrm>
        </p:spPr>
        <p:txBody>
          <a:bodyPr/>
          <a:lstStyle/>
          <a:p>
            <a:r>
              <a:rPr lang="en-US" dirty="0" smtClean="0"/>
              <a:t>Set criteria for selecting a </a:t>
            </a:r>
            <a:r>
              <a:rPr lang="en-US" dirty="0" err="1" smtClean="0"/>
              <a:t>LocationProvider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73</a:t>
            </a:fld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621486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88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GpsStatus.Listener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Responds to changes in GPS status</a:t>
            </a:r>
          </a:p>
          <a:p>
            <a:r>
              <a:rPr lang="en-US" dirty="0" smtClean="0"/>
              <a:t>Are we receiving GPS fixes?</a:t>
            </a:r>
          </a:p>
          <a:p>
            <a:r>
              <a:rPr lang="en-US" dirty="0" smtClean="0"/>
              <a:t>App does not track unless this is true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74</a:t>
            </a:fld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" y="3124198"/>
            <a:ext cx="894397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04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934" y="1295400"/>
            <a:ext cx="6258753" cy="437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Simulating GPS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12837"/>
            <a:ext cx="3601278" cy="5211763"/>
          </a:xfrm>
        </p:spPr>
        <p:txBody>
          <a:bodyPr/>
          <a:lstStyle/>
          <a:p>
            <a:r>
              <a:rPr lang="en-US" dirty="0" smtClean="0"/>
              <a:t>to simulate changes in location in emulator</a:t>
            </a:r>
          </a:p>
          <a:p>
            <a:r>
              <a:rPr lang="en-US" dirty="0"/>
              <a:t>G</a:t>
            </a:r>
            <a:r>
              <a:rPr lang="en-US" dirty="0" smtClean="0"/>
              <a:t>PS data in a file</a:t>
            </a:r>
          </a:p>
          <a:p>
            <a:pPr lvl="1"/>
            <a:r>
              <a:rPr lang="en-US" dirty="0" smtClean="0"/>
              <a:t>GPS Exchange Format (GPX)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4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GPX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apps and programs</a:t>
            </a:r>
          </a:p>
          <a:p>
            <a:r>
              <a:rPr lang="en-US" dirty="0" smtClean="0"/>
              <a:t>One option for Android devices</a:t>
            </a:r>
          </a:p>
          <a:p>
            <a:r>
              <a:rPr lang="en-US" dirty="0" err="1" smtClean="0"/>
              <a:t>GPSLogger</a:t>
            </a:r>
            <a:endParaRPr lang="en-US" dirty="0" smtClean="0"/>
          </a:p>
          <a:p>
            <a:r>
              <a:rPr lang="en-US" dirty="0" err="1" smtClean="0"/>
              <a:t>gpsbabel</a:t>
            </a:r>
            <a:r>
              <a:rPr lang="en-US" dirty="0" smtClean="0"/>
              <a:t> to</a:t>
            </a:r>
            <a:br>
              <a:rPr lang="en-US" dirty="0" smtClean="0"/>
            </a:br>
            <a:r>
              <a:rPr lang="en-US" dirty="0" smtClean="0"/>
              <a:t>convert</a:t>
            </a:r>
            <a:br>
              <a:rPr lang="en-US" dirty="0" smtClean="0"/>
            </a:br>
            <a:r>
              <a:rPr lang="en-US" dirty="0" smtClean="0"/>
              <a:t>between</a:t>
            </a:r>
            <a:br>
              <a:rPr lang="en-US" dirty="0" smtClean="0"/>
            </a:br>
            <a:r>
              <a:rPr lang="en-US" dirty="0" smtClean="0"/>
              <a:t>various GPS formats</a:t>
            </a:r>
          </a:p>
          <a:p>
            <a:pPr lvl="1"/>
            <a:r>
              <a:rPr lang="en-US" dirty="0" err="1" smtClean="0"/>
              <a:t>gpx</a:t>
            </a:r>
            <a:r>
              <a:rPr lang="en-US" dirty="0" smtClean="0"/>
              <a:t> has different versions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76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362200"/>
            <a:ext cx="4876800" cy="2347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87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GPX files in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DDMS </a:t>
            </a:r>
          </a:p>
          <a:p>
            <a:r>
              <a:rPr lang="en-US" dirty="0" smtClean="0"/>
              <a:t>Emulator Control Tab</a:t>
            </a:r>
          </a:p>
          <a:p>
            <a:r>
              <a:rPr lang="en-US" dirty="0" smtClean="0"/>
              <a:t>GPX Tab</a:t>
            </a:r>
          </a:p>
          <a:p>
            <a:r>
              <a:rPr lang="en-US" dirty="0" smtClean="0"/>
              <a:t>Load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77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918791"/>
            <a:ext cx="524397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54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GPX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78</a:t>
            </a:fld>
            <a:endParaRPr lang="en-US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52938"/>
            <a:ext cx="4572000" cy="510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52938"/>
            <a:ext cx="3366754" cy="561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8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Finding addresses from </a:t>
            </a:r>
            <a:r>
              <a:rPr lang="en-US" dirty="0" err="1" smtClean="0"/>
              <a:t>lat</a:t>
            </a:r>
            <a:r>
              <a:rPr lang="en-US" dirty="0" smtClean="0"/>
              <a:t> / long and vice versa</a:t>
            </a:r>
          </a:p>
          <a:p>
            <a:r>
              <a:rPr lang="en-US" dirty="0" smtClean="0"/>
              <a:t>Reverse geocoding: find address from </a:t>
            </a:r>
            <a:r>
              <a:rPr lang="en-US" dirty="0" err="1" smtClean="0"/>
              <a:t>lat</a:t>
            </a:r>
            <a:r>
              <a:rPr lang="en-US" dirty="0" smtClean="0"/>
              <a:t> and long</a:t>
            </a:r>
          </a:p>
          <a:p>
            <a:r>
              <a:rPr lang="en-US" dirty="0" smtClean="0"/>
              <a:t>Forward geocoding: find </a:t>
            </a:r>
            <a:r>
              <a:rPr lang="en-US" dirty="0" err="1" smtClean="0"/>
              <a:t>lat</a:t>
            </a:r>
            <a:r>
              <a:rPr lang="en-US" dirty="0" smtClean="0"/>
              <a:t> and long from address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5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Searching for Locations and Label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211763"/>
          </a:xfrm>
        </p:spPr>
        <p:txBody>
          <a:bodyPr/>
          <a:lstStyle/>
          <a:p>
            <a:r>
              <a:rPr lang="en-US" dirty="0" smtClean="0"/>
              <a:t>Can create URIs that search for a location and provide a label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608" y="1381125"/>
            <a:ext cx="3457575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25354"/>
            <a:ext cx="5360776" cy="2984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457200" y="3352800"/>
            <a:ext cx="5029200" cy="685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267200" y="6248400"/>
            <a:ext cx="5029200" cy="609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3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Incorporating Maps in </a:t>
            </a:r>
            <a:br>
              <a:rPr lang="en-US" dirty="0" smtClean="0"/>
            </a:br>
            <a:r>
              <a:rPr lang="en-US" dirty="0" smtClean="0"/>
              <a:t>your </a:t>
            </a:r>
            <a:r>
              <a:rPr lang="en-US" dirty="0" err="1" smtClean="0"/>
              <a:t>appS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7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8463</TotalTime>
  <Words>1698</Words>
  <Application>Microsoft Office PowerPoint</Application>
  <PresentationFormat>On-screen Show (4:3)</PresentationFormat>
  <Paragraphs>395</Paragraphs>
  <Slides>79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2" baseType="lpstr">
      <vt:lpstr>Arial</vt:lpstr>
      <vt:lpstr>Calibri</vt:lpstr>
      <vt:lpstr>Office Theme</vt:lpstr>
      <vt:lpstr>CS371m - Mobile Computing</vt:lpstr>
      <vt:lpstr>Using Google Maps</vt:lpstr>
      <vt:lpstr>Clicker Question</vt:lpstr>
      <vt:lpstr>Displaying Standard Google Map</vt:lpstr>
      <vt:lpstr>Create and Fire Intent</vt:lpstr>
      <vt:lpstr>Adjusting Zoom Level</vt:lpstr>
      <vt:lpstr>Zoom Comparisons</vt:lpstr>
      <vt:lpstr>Searching for Locations and Label</vt:lpstr>
      <vt:lpstr>Incorporating Maps in  your appS</vt:lpstr>
      <vt:lpstr>Using Google Maps</vt:lpstr>
      <vt:lpstr>Using Google Maps API v2 </vt:lpstr>
      <vt:lpstr>Include Google Play Services in Manifest</vt:lpstr>
      <vt:lpstr>Obtaining an API Key</vt:lpstr>
      <vt:lpstr>New Way to Get Maps API Key</vt:lpstr>
      <vt:lpstr>New Way to Get Maps API Key</vt:lpstr>
      <vt:lpstr>Go to Developer Console</vt:lpstr>
      <vt:lpstr>Create Key</vt:lpstr>
      <vt:lpstr>Last Step</vt:lpstr>
      <vt:lpstr>old painful way</vt:lpstr>
      <vt:lpstr>Signing Apps</vt:lpstr>
      <vt:lpstr>Signing Apps</vt:lpstr>
      <vt:lpstr>Signing Apps via Android Studio</vt:lpstr>
      <vt:lpstr>keystore file</vt:lpstr>
      <vt:lpstr>Obtaining an API Key</vt:lpstr>
      <vt:lpstr>Obtaining an API Key</vt:lpstr>
      <vt:lpstr>fingerprint via keytool</vt:lpstr>
      <vt:lpstr>debug certificate</vt:lpstr>
      <vt:lpstr>debug certificate </vt:lpstr>
      <vt:lpstr>Obtaining the API key</vt:lpstr>
      <vt:lpstr>Using Maps API Key in App</vt:lpstr>
      <vt:lpstr>displaying a map inside your app</vt:lpstr>
      <vt:lpstr>Google Maps Terms of Service</vt:lpstr>
      <vt:lpstr>Permissions</vt:lpstr>
      <vt:lpstr>Display Simple Map in App</vt:lpstr>
      <vt:lpstr>Hello Map Activity</vt:lpstr>
      <vt:lpstr>Specifying Locations</vt:lpstr>
      <vt:lpstr>onCreate for Simple Map App</vt:lpstr>
      <vt:lpstr>adding Markers in onCreate</vt:lpstr>
      <vt:lpstr>Center and Zoom</vt:lpstr>
      <vt:lpstr>PowerPoint Presentation</vt:lpstr>
      <vt:lpstr>Resources for Working with Google Maps</vt:lpstr>
      <vt:lpstr>Map Options</vt:lpstr>
      <vt:lpstr>Heatmaps</vt:lpstr>
      <vt:lpstr>Marker Clusters</vt:lpstr>
      <vt:lpstr>The Map Object</vt:lpstr>
      <vt:lpstr>OLD SLIDES  PRE GOOGLE MAPS API 2</vt:lpstr>
      <vt:lpstr>Debug Key</vt:lpstr>
      <vt:lpstr>Getting MD5 Fingerprint</vt:lpstr>
      <vt:lpstr>Debug API Key</vt:lpstr>
      <vt:lpstr>Hello MapView</vt:lpstr>
      <vt:lpstr>Aside - Permissions</vt:lpstr>
      <vt:lpstr>MapView</vt:lpstr>
      <vt:lpstr>MapActivity </vt:lpstr>
      <vt:lpstr>Instance Vars and onCreate</vt:lpstr>
      <vt:lpstr>HelloMapView</vt:lpstr>
      <vt:lpstr>Customizing Map</vt:lpstr>
      <vt:lpstr>ItemizedOverlay</vt:lpstr>
      <vt:lpstr>ItemizedOverlay</vt:lpstr>
      <vt:lpstr>Adding Overlays</vt:lpstr>
      <vt:lpstr>Changes to HelloMapView</vt:lpstr>
      <vt:lpstr>Add Overlay Items</vt:lpstr>
      <vt:lpstr>addOverlays method in HelloMapView</vt:lpstr>
      <vt:lpstr>Result</vt:lpstr>
      <vt:lpstr>Display Information</vt:lpstr>
      <vt:lpstr>Results of Clicking Longhorn</vt:lpstr>
      <vt:lpstr>Reverse Geocoding</vt:lpstr>
      <vt:lpstr>PowerPoint Presentation</vt:lpstr>
      <vt:lpstr>Recent Changes</vt:lpstr>
      <vt:lpstr>Maps Example</vt:lpstr>
      <vt:lpstr>RouteTracker App</vt:lpstr>
      <vt:lpstr>RouteTracker App</vt:lpstr>
      <vt:lpstr>RouteTracker Classes</vt:lpstr>
      <vt:lpstr>Criteria Class</vt:lpstr>
      <vt:lpstr>GpsStatus.Listener</vt:lpstr>
      <vt:lpstr>Simulating GPS Data</vt:lpstr>
      <vt:lpstr>Creating GPX Files</vt:lpstr>
      <vt:lpstr>Running GPX files in App</vt:lpstr>
      <vt:lpstr>Running GPX</vt:lpstr>
      <vt:lpstr>Geocoding</vt:lpstr>
    </vt:vector>
  </TitlesOfParts>
  <Company>University of Texas at Austin Computer Science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CS378 - Mobile Computing</dc:title>
  <dc:creator>Michael D. Scott</dc:creator>
  <cp:lastModifiedBy>scottm</cp:lastModifiedBy>
  <cp:revision>372</cp:revision>
  <cp:lastPrinted>2012-01-30T16:00:04Z</cp:lastPrinted>
  <dcterms:created xsi:type="dcterms:W3CDTF">2012-01-17T18:47:14Z</dcterms:created>
  <dcterms:modified xsi:type="dcterms:W3CDTF">2017-07-25T16:20:23Z</dcterms:modified>
</cp:coreProperties>
</file>