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9" r:id="rId10"/>
    <p:sldId id="28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94" r:id="rId26"/>
    <p:sldId id="295" r:id="rId27"/>
    <p:sldId id="268" r:id="rId28"/>
    <p:sldId id="267" r:id="rId29"/>
    <p:sldId id="284" r:id="rId30"/>
    <p:sldId id="287" r:id="rId31"/>
    <p:sldId id="285" r:id="rId32"/>
    <p:sldId id="288" r:id="rId33"/>
    <p:sldId id="290" r:id="rId34"/>
    <p:sldId id="291" r:id="rId35"/>
    <p:sldId id="292" r:id="rId36"/>
    <p:sldId id="293" r:id="rId37"/>
  </p:sldIdLst>
  <p:sldSz cx="9144000" cy="6858000" type="screen4x3"/>
  <p:notesSz cx="9229725" cy="7000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C98BBF-0A01-49D1-8943-621B01FB6524}">
          <p14:sldIdLst>
            <p14:sldId id="256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  <p14:section name="Untitled Section" id="{FC6F6324-372A-4A9A-BF42-DA2F65924F38}">
          <p14:sldIdLst>
            <p14:sldId id="269"/>
            <p14:sldId id="28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94"/>
            <p14:sldId id="295"/>
            <p14:sldId id="268"/>
            <p14:sldId id="267"/>
            <p14:sldId id="284"/>
            <p14:sldId id="287"/>
            <p14:sldId id="285"/>
            <p14:sldId id="288"/>
            <p14:sldId id="290"/>
            <p14:sldId id="291"/>
            <p14:sldId id="292"/>
            <p14:sldId id="2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3481" autoAdjust="0"/>
    <p:restoredTop sz="78705" autoAdjust="0"/>
  </p:normalViewPr>
  <p:slideViewPr>
    <p:cSldViewPr>
      <p:cViewPr varScale="1">
        <p:scale>
          <a:sx n="74" d="100"/>
          <a:sy n="74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8085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D050E-68A7-4BF6-AD9D-1C7A44A395DD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8085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C81D9-15D7-4112-A060-F6577A2F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2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8042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</a:lstStyle>
          <a:p>
            <a:fld id="{346C757F-8E6F-4388-B04F-98E120A4A3FC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498850" cy="2624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8" tIns="46369" rIns="92738" bIns="463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973" y="3325416"/>
            <a:ext cx="7383780" cy="3150394"/>
          </a:xfrm>
          <a:prstGeom prst="rect">
            <a:avLst/>
          </a:prstGeom>
        </p:spPr>
        <p:txBody>
          <a:bodyPr vert="horz" lIns="92738" tIns="46369" rIns="92738" bIns="4636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8042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r">
              <a:defRPr sz="1200"/>
            </a:lvl1pPr>
          </a:lstStyle>
          <a:p>
            <a:fld id="{4A48ABE3-AAC7-446F-BC4B-9C6CAE8F4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08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55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0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77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65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4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E820A771-8B3E-4BE1-A7E6-B6C2E6A656A2}" type="datetime1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555B-A913-47C2-815D-FFEEC9F1344F}" type="datetime1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A207-1962-4FD5-8FA4-49017E3AFF08}" type="datetime1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6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94F-FA36-4542-90AC-05B517A96965}" type="datetime1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6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286E-D538-4C32-863A-BFE11AA382E4}" type="datetime1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2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70BB-EA0D-4A4F-87CD-E642573953E4}" type="datetime1">
              <a:rPr lang="en-US" smtClean="0"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00E8-D1E2-4B2B-BD23-5DB0B74CD4B3}" type="datetime1">
              <a:rPr lang="en-US" smtClean="0"/>
              <a:t>10/12/2012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6898-C825-4192-863E-99B6DD94B6CB}" type="datetime1">
              <a:rPr lang="en-US" smtClean="0"/>
              <a:t>10/12/2012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866E-919D-4DC5-9FEE-4E5C71B9F5A6}" type="datetime1">
              <a:rPr lang="en-US" smtClean="0"/>
              <a:t>10/12/2012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31FA-91F6-47EA-A3FB-4EA5E7F683F0}" type="datetime1">
              <a:rPr lang="en-US" smtClean="0"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4227-4706-4F56-8E19-9E94D5BE047A}" type="datetime1">
              <a:rPr lang="en-US" smtClean="0"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2837"/>
            <a:ext cx="82296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B1EFBAD-65B8-4099-8433-04365AC12FE4}" type="datetime1">
              <a:rPr lang="en-US" smtClean="0"/>
              <a:t>10/12/2012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3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developer.android.com/reference/android/Manifest.permission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ode.google.com/android/add-ons/google-apis/mapkey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r.android.com/guide/publishing/app-signing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CS378 - Mobile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68580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Maps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developer.android.com/reference/android/Manifest.permission.html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10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" y="2362200"/>
            <a:ext cx="883821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63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type of view for layout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11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88" y="1981200"/>
            <a:ext cx="8663312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03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MapActivity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49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Create class that extends </a:t>
            </a:r>
            <a:r>
              <a:rPr lang="en-US" dirty="0" err="1" smtClean="0"/>
              <a:t>MapActivity</a:t>
            </a:r>
            <a:r>
              <a:rPr lang="en-US" dirty="0" smtClean="0"/>
              <a:t> instead of Activity</a:t>
            </a:r>
          </a:p>
          <a:p>
            <a:r>
              <a:rPr lang="en-US" sz="2800" dirty="0"/>
              <a:t>import </a:t>
            </a:r>
            <a:r>
              <a:rPr lang="en-US" sz="2800" dirty="0" err="1"/>
              <a:t>com.google.android.maps.MapActivity</a:t>
            </a:r>
            <a:r>
              <a:rPr lang="en-US" sz="2800" dirty="0" smtClean="0"/>
              <a:t>;</a:t>
            </a:r>
          </a:p>
          <a:p>
            <a:r>
              <a:rPr lang="en-US" dirty="0" smtClean="0"/>
              <a:t>must implement </a:t>
            </a:r>
            <a:r>
              <a:rPr lang="en-US" dirty="0" err="1" smtClean="0"/>
              <a:t>isRouteDisplayed</a:t>
            </a:r>
            <a:r>
              <a:rPr lang="en-US" dirty="0" smtClean="0"/>
              <a:t> method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must return true if any kind of route (to be followed) is displayed, per terms of 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12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7169353" cy="164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97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Instance </a:t>
            </a:r>
            <a:r>
              <a:rPr lang="en-US" dirty="0" err="1" smtClean="0"/>
              <a:t>Vars</a:t>
            </a:r>
            <a:r>
              <a:rPr lang="en-US" dirty="0" smtClean="0"/>
              <a:t> and </a:t>
            </a:r>
            <a:r>
              <a:rPr lang="en-US" dirty="0" err="1" smtClean="0"/>
              <a:t>onCreate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instance variables and initialize in </a:t>
            </a:r>
            <a:r>
              <a:rPr lang="en-US" dirty="0" err="1" smtClean="0"/>
              <a:t>onCreate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13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888921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05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HelloMapView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837"/>
            <a:ext cx="9220200" cy="5211763"/>
          </a:xfrm>
        </p:spPr>
        <p:txBody>
          <a:bodyPr/>
          <a:lstStyle/>
          <a:p>
            <a:r>
              <a:rPr lang="en-US" dirty="0" smtClean="0"/>
              <a:t>Run app</a:t>
            </a:r>
          </a:p>
          <a:p>
            <a:r>
              <a:rPr lang="en-US" dirty="0" smtClean="0"/>
              <a:t>Displays map and allows panning and zooming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14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00"/>
            <a:ext cx="608950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56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Customizing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to display map and allow interaction</a:t>
            </a:r>
          </a:p>
          <a:p>
            <a:r>
              <a:rPr lang="en-US" dirty="0" smtClean="0"/>
              <a:t>Customize with markers and overlays</a:t>
            </a:r>
          </a:p>
          <a:p>
            <a:r>
              <a:rPr lang="en-US" dirty="0" smtClean="0"/>
              <a:t>Overlays</a:t>
            </a:r>
          </a:p>
          <a:p>
            <a:pPr lvl="1"/>
            <a:r>
              <a:rPr lang="en-US" dirty="0" smtClean="0"/>
              <a:t>used to display information on top of map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ItemizedOverlay</a:t>
            </a:r>
            <a:r>
              <a:rPr lang="en-US" dirty="0" smtClean="0"/>
              <a:t> class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ItemizedOverlay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16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89" y="1394012"/>
            <a:ext cx="8754511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94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ItemizedOverlay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11763"/>
          </a:xfrm>
        </p:spPr>
        <p:txBody>
          <a:bodyPr/>
          <a:lstStyle/>
          <a:p>
            <a:r>
              <a:rPr lang="en-US" dirty="0" smtClean="0"/>
              <a:t>populate method will call </a:t>
            </a:r>
            <a:r>
              <a:rPr lang="en-US" dirty="0" err="1" smtClean="0"/>
              <a:t>createItem</a:t>
            </a:r>
            <a:endParaRPr lang="en-US" dirty="0"/>
          </a:p>
          <a:p>
            <a:r>
              <a:rPr lang="en-US" dirty="0" smtClean="0"/>
              <a:t>define </a:t>
            </a:r>
            <a:r>
              <a:rPr lang="en-US" dirty="0" err="1" smtClean="0"/>
              <a:t>createItem</a:t>
            </a:r>
            <a:r>
              <a:rPr lang="en-US" dirty="0" smtClean="0"/>
              <a:t> and return value from the ArrayList instance </a:t>
            </a:r>
            <a:r>
              <a:rPr lang="en-US" dirty="0" err="1" smtClean="0"/>
              <a:t>var</a:t>
            </a:r>
            <a:endParaRPr lang="en-US" dirty="0" smtClean="0"/>
          </a:p>
          <a:p>
            <a:r>
              <a:rPr lang="en-US" dirty="0" smtClean="0"/>
              <a:t>define size method that returns number of overlay items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17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38600"/>
            <a:ext cx="610271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04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Overlays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MapActivity</a:t>
            </a:r>
            <a:r>
              <a:rPr lang="en-US" dirty="0" smtClean="0"/>
              <a:t> create </a:t>
            </a:r>
            <a:r>
              <a:rPr lang="en-US" dirty="0" err="1" smtClean="0"/>
              <a:t>OverlayItem</a:t>
            </a:r>
            <a:endParaRPr lang="en-US" dirty="0"/>
          </a:p>
          <a:p>
            <a:r>
              <a:rPr lang="en-US" dirty="0" smtClean="0"/>
              <a:t>add to </a:t>
            </a:r>
            <a:r>
              <a:rPr lang="en-US" dirty="0" err="1" smtClean="0"/>
              <a:t>HelloItemizedOverlay</a:t>
            </a:r>
            <a:endParaRPr lang="en-US" dirty="0" smtClean="0"/>
          </a:p>
          <a:p>
            <a:r>
              <a:rPr lang="en-US" dirty="0" smtClean="0"/>
              <a:t>add to </a:t>
            </a:r>
            <a:r>
              <a:rPr lang="en-US" dirty="0" err="1" smtClean="0"/>
              <a:t>MapView</a:t>
            </a:r>
            <a:endParaRPr lang="en-US" dirty="0"/>
          </a:p>
          <a:p>
            <a:r>
              <a:rPr lang="en-US" dirty="0" smtClean="0"/>
              <a:t>Need a drawable for the marker</a:t>
            </a:r>
          </a:p>
          <a:p>
            <a:pPr lvl="1"/>
            <a:r>
              <a:rPr lang="en-US" dirty="0" smtClean="0"/>
              <a:t>res/drawable</a:t>
            </a:r>
          </a:p>
          <a:p>
            <a:pPr lvl="1"/>
            <a:r>
              <a:rPr lang="en-US" dirty="0" smtClean="0"/>
              <a:t>issues display gif</a:t>
            </a:r>
            <a:br>
              <a:rPr lang="en-US" dirty="0" smtClean="0"/>
            </a:br>
            <a:r>
              <a:rPr lang="en-US" dirty="0" smtClean="0"/>
              <a:t>format images</a:t>
            </a:r>
            <a:br>
              <a:rPr lang="en-US" dirty="0" smtClean="0"/>
            </a:br>
            <a:r>
              <a:rPr lang="en-US" dirty="0" smtClean="0"/>
              <a:t>on some devices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191000"/>
            <a:ext cx="3343276" cy="19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1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</a:t>
            </a:r>
            <a:r>
              <a:rPr lang="en-US" dirty="0" err="1" smtClean="0"/>
              <a:t>HelloMapView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19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8" y="1219200"/>
            <a:ext cx="911405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80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Google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592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Like other web services requires an API key from Google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code.google.com/android/add-ons/google-apis/mapkey.html</a:t>
            </a:r>
            <a:endParaRPr lang="en-US" dirty="0" smtClean="0"/>
          </a:p>
          <a:p>
            <a:r>
              <a:rPr lang="en-US" dirty="0" smtClean="0"/>
              <a:t>required to use </a:t>
            </a:r>
            <a:r>
              <a:rPr lang="en-US" dirty="0" err="1" smtClean="0"/>
              <a:t>MapView</a:t>
            </a:r>
            <a:r>
              <a:rPr lang="en-US" dirty="0" smtClean="0"/>
              <a:t> class</a:t>
            </a:r>
            <a:endParaRPr lang="en-US" dirty="0"/>
          </a:p>
          <a:p>
            <a:r>
              <a:rPr lang="en-US" dirty="0" smtClean="0"/>
              <a:t>Must:</a:t>
            </a:r>
          </a:p>
          <a:p>
            <a:pPr lvl="1"/>
            <a:r>
              <a:rPr lang="en-US" dirty="0" smtClean="0"/>
              <a:t>Register the </a:t>
            </a:r>
            <a:r>
              <a:rPr lang="en-US" dirty="0"/>
              <a:t>MD5 fingerprint of the certificate </a:t>
            </a:r>
            <a:r>
              <a:rPr lang="en-US" dirty="0" smtClean="0"/>
              <a:t>used to </a:t>
            </a:r>
            <a:r>
              <a:rPr lang="en-US" dirty="0"/>
              <a:t>sign </a:t>
            </a:r>
            <a:r>
              <a:rPr lang="en-US" dirty="0" smtClean="0"/>
              <a:t>the application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/>
              <a:t> Adding a reference to the Maps API Key in each </a:t>
            </a:r>
            <a:r>
              <a:rPr lang="en-US" dirty="0" err="1" smtClean="0"/>
              <a:t>MapView</a:t>
            </a:r>
            <a:r>
              <a:rPr lang="en-US" dirty="0" smtClean="0"/>
              <a:t> (xml or code)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Overlay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 err="1" smtClean="0"/>
              <a:t>GeoPoint</a:t>
            </a:r>
            <a:r>
              <a:rPr lang="en-US" dirty="0" smtClean="0"/>
              <a:t> and use these to create </a:t>
            </a:r>
            <a:r>
              <a:rPr lang="en-US" dirty="0" err="1" smtClean="0"/>
              <a:t>OverlayItems</a:t>
            </a:r>
            <a:endParaRPr lang="en-US" dirty="0" smtClean="0"/>
          </a:p>
          <a:p>
            <a:r>
              <a:rPr lang="en-US" dirty="0" err="1" smtClean="0"/>
              <a:t>GeoPoint</a:t>
            </a:r>
            <a:r>
              <a:rPr lang="en-US" dirty="0" smtClean="0"/>
              <a:t> based on </a:t>
            </a:r>
            <a:r>
              <a:rPr lang="en-US" dirty="0" err="1" smtClean="0"/>
              <a:t>microdegrees</a:t>
            </a:r>
            <a:endParaRPr lang="en-US" dirty="0" smtClean="0"/>
          </a:p>
          <a:p>
            <a:pPr lvl="1"/>
            <a:r>
              <a:rPr lang="en-US" dirty="0" err="1" smtClean="0"/>
              <a:t>lat</a:t>
            </a:r>
            <a:r>
              <a:rPr lang="en-US" dirty="0" smtClean="0"/>
              <a:t> and long times 1,000,000</a:t>
            </a:r>
          </a:p>
          <a:p>
            <a:r>
              <a:rPr lang="en-US" dirty="0" smtClean="0"/>
              <a:t>Build </a:t>
            </a:r>
            <a:r>
              <a:rPr lang="en-US" dirty="0" err="1" smtClean="0"/>
              <a:t>OverlayItems</a:t>
            </a:r>
            <a:r>
              <a:rPr lang="en-US" dirty="0" smtClean="0"/>
              <a:t> out of </a:t>
            </a:r>
            <a:r>
              <a:rPr lang="en-US" dirty="0" err="1" smtClean="0"/>
              <a:t>GeoPoints</a:t>
            </a:r>
            <a:r>
              <a:rPr lang="en-US" dirty="0" smtClean="0"/>
              <a:t> and include strings for title and snippet text to display when drawable clicked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1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addOverlays</a:t>
            </a:r>
            <a:r>
              <a:rPr lang="en-US" dirty="0" smtClean="0"/>
              <a:t> method in </a:t>
            </a:r>
            <a:r>
              <a:rPr lang="en-US" dirty="0" err="1" smtClean="0"/>
              <a:t>HelloMapView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21</a:t>
            </a:fld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" y="1295400"/>
            <a:ext cx="930592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3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94580"/>
            <a:ext cx="3429000" cy="5211763"/>
          </a:xfrm>
        </p:spPr>
        <p:txBody>
          <a:bodyPr/>
          <a:lstStyle/>
          <a:p>
            <a:r>
              <a:rPr lang="en-US" dirty="0" smtClean="0"/>
              <a:t>one overlay with multiple items</a:t>
            </a:r>
          </a:p>
          <a:p>
            <a:r>
              <a:rPr lang="en-US" dirty="0" smtClean="0"/>
              <a:t>based on locations we added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22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066800"/>
            <a:ext cx="4772025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59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display information (title and snippet) of overlay override the </a:t>
            </a:r>
            <a:r>
              <a:rPr lang="en-US" dirty="0" err="1" smtClean="0"/>
              <a:t>onTap</a:t>
            </a:r>
            <a:r>
              <a:rPr lang="en-US" dirty="0" smtClean="0"/>
              <a:t> method in the </a:t>
            </a:r>
            <a:r>
              <a:rPr lang="en-US" dirty="0" err="1" smtClean="0"/>
              <a:t>ItemizedOverlay</a:t>
            </a:r>
            <a:r>
              <a:rPr lang="en-US" dirty="0" smtClean="0"/>
              <a:t>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23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7" y="3124200"/>
            <a:ext cx="912377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2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Clicking Longhorn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24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4352271" cy="539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1676400"/>
            <a:ext cx="47053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41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Reverse Geocoding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25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05409" y="609600"/>
            <a:ext cx="8915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Find addresses from longitude/latitude</a:t>
            </a:r>
          </a:p>
          <a:p>
            <a:r>
              <a:rPr lang="en-US" dirty="0" err="1" smtClean="0"/>
              <a:t>Geecoder</a:t>
            </a:r>
            <a:r>
              <a:rPr lang="en-US" dirty="0" smtClean="0"/>
              <a:t> uses a backend that is NOT included in the core android framework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isPresent</a:t>
            </a:r>
            <a:r>
              <a:rPr lang="en-US" dirty="0" smtClean="0"/>
              <a:t> method to check for service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6213" y="3086100"/>
            <a:ext cx="8633791" cy="3733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dirty="0"/>
              <a:t>   location = </a:t>
            </a:r>
            <a:r>
              <a:rPr lang="en-US" sz="2400" dirty="0" err="1"/>
              <a:t>locationManager.getLastKnownLocation</a:t>
            </a:r>
            <a:r>
              <a:rPr lang="en-US" sz="2400" dirty="0"/>
              <a:t>(</a:t>
            </a:r>
          </a:p>
          <a:p>
            <a:r>
              <a:rPr lang="en-US" sz="2400" dirty="0"/>
              <a:t>                                     </a:t>
            </a:r>
            <a:r>
              <a:rPr lang="en-US" sz="2400" dirty="0" err="1"/>
              <a:t>LocationManager.GPS_PROVIDER</a:t>
            </a:r>
            <a:r>
              <a:rPr lang="en-US" sz="2400" dirty="0"/>
              <a:t>);</a:t>
            </a:r>
          </a:p>
          <a:p>
            <a:r>
              <a:rPr lang="en-US" sz="2400" dirty="0"/>
              <a:t>   double </a:t>
            </a:r>
            <a:r>
              <a:rPr lang="en-US" sz="2400" dirty="0" err="1"/>
              <a:t>lat</a:t>
            </a:r>
            <a:r>
              <a:rPr lang="en-US" sz="2400" dirty="0"/>
              <a:t> = </a:t>
            </a:r>
            <a:r>
              <a:rPr lang="en-US" sz="2400" dirty="0" err="1"/>
              <a:t>location.getLatitude</a:t>
            </a:r>
            <a:r>
              <a:rPr lang="en-US" sz="2400" dirty="0"/>
              <a:t>();</a:t>
            </a:r>
          </a:p>
          <a:p>
            <a:r>
              <a:rPr lang="en-US" sz="2400" dirty="0"/>
              <a:t>   double </a:t>
            </a:r>
            <a:r>
              <a:rPr lang="en-US" sz="2400" dirty="0" err="1" smtClean="0"/>
              <a:t>lng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err="1"/>
              <a:t>location.getLongitude</a:t>
            </a:r>
            <a:r>
              <a:rPr lang="en-US" sz="2400" dirty="0"/>
              <a:t>();</a:t>
            </a:r>
          </a:p>
          <a:p>
            <a:r>
              <a:rPr lang="en-US" sz="2400" dirty="0"/>
              <a:t>   </a:t>
            </a:r>
          </a:p>
          <a:p>
            <a:r>
              <a:rPr lang="en-US" sz="2400" dirty="0"/>
              <a:t>   </a:t>
            </a:r>
            <a:r>
              <a:rPr lang="en-US" sz="2400" dirty="0" err="1"/>
              <a:t>Geocoder</a:t>
            </a:r>
            <a:r>
              <a:rPr lang="en-US" sz="2400" dirty="0"/>
              <a:t> </a:t>
            </a:r>
            <a:r>
              <a:rPr lang="en-US" sz="2400" dirty="0" err="1"/>
              <a:t>gc</a:t>
            </a:r>
            <a:r>
              <a:rPr lang="en-US" sz="2400" dirty="0"/>
              <a:t> = new </a:t>
            </a:r>
            <a:r>
              <a:rPr lang="en-US" sz="2400" dirty="0" err="1"/>
              <a:t>Geocoder</a:t>
            </a:r>
            <a:r>
              <a:rPr lang="en-US" sz="2400" dirty="0"/>
              <a:t>(this, </a:t>
            </a:r>
            <a:r>
              <a:rPr lang="en-US" sz="2400" dirty="0" err="1"/>
              <a:t>Locale.getDefault</a:t>
            </a:r>
            <a:r>
              <a:rPr lang="en-US" sz="2400" dirty="0"/>
              <a:t>());</a:t>
            </a:r>
          </a:p>
          <a:p>
            <a:r>
              <a:rPr lang="en-US" sz="2400" dirty="0"/>
              <a:t>   List&lt;Address&gt; addresses = null;</a:t>
            </a:r>
          </a:p>
          <a:p>
            <a:r>
              <a:rPr lang="en-US" sz="2400" dirty="0"/>
              <a:t>   try {</a:t>
            </a:r>
          </a:p>
          <a:p>
            <a:r>
              <a:rPr lang="en-US" sz="2400" dirty="0"/>
              <a:t>     addresses = </a:t>
            </a:r>
            <a:r>
              <a:rPr lang="en-US" sz="2400" dirty="0" err="1"/>
              <a:t>gc.getFromLocation</a:t>
            </a:r>
            <a:r>
              <a:rPr lang="en-US" sz="2400" dirty="0"/>
              <a:t>(</a:t>
            </a:r>
            <a:r>
              <a:rPr lang="en-US" sz="2400" dirty="0" err="1"/>
              <a:t>lat</a:t>
            </a:r>
            <a:r>
              <a:rPr lang="en-US" sz="2400" dirty="0"/>
              <a:t>, </a:t>
            </a:r>
            <a:r>
              <a:rPr lang="en-US" sz="2400" dirty="0" err="1" smtClean="0"/>
              <a:t>lng</a:t>
            </a:r>
            <a:r>
              <a:rPr lang="en-US" sz="2400" dirty="0"/>
              <a:t>, </a:t>
            </a:r>
            <a:r>
              <a:rPr lang="en-US" sz="2400" dirty="0" smtClean="0"/>
              <a:t>5); // </a:t>
            </a:r>
            <a:r>
              <a:rPr lang="en-US" sz="2400" dirty="0" err="1" smtClean="0"/>
              <a:t>maxResults</a:t>
            </a:r>
            <a:endParaRPr lang="en-US" sz="2400" dirty="0"/>
          </a:p>
          <a:p>
            <a:r>
              <a:rPr lang="en-US" sz="2400" dirty="0"/>
              <a:t>   } catch (</a:t>
            </a:r>
            <a:r>
              <a:rPr lang="en-US" sz="2400" dirty="0" err="1"/>
              <a:t>IOException</a:t>
            </a:r>
            <a:r>
              <a:rPr lang="en-US" sz="2400" dirty="0"/>
              <a:t> e) {}</a:t>
            </a:r>
          </a:p>
        </p:txBody>
      </p:sp>
    </p:spTree>
    <p:extLst>
      <p:ext uri="{BB962C8B-B14F-4D97-AF65-F5344CB8AC3E}">
        <p14:creationId xmlns:p14="http://schemas.microsoft.com/office/powerpoint/2010/main" val="15166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-762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Forward Geocoding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4300" y="762000"/>
            <a:ext cx="8915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Find longitude/latitude (and more) from address or airport code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1693" y="1905000"/>
            <a:ext cx="8458200" cy="396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dirty="0"/>
              <a:t>   </a:t>
            </a:r>
            <a:r>
              <a:rPr lang="en-US" sz="2800" dirty="0" err="1"/>
              <a:t>Geocoder</a:t>
            </a:r>
            <a:r>
              <a:rPr lang="en-US" sz="2800" dirty="0"/>
              <a:t> </a:t>
            </a:r>
            <a:r>
              <a:rPr lang="en-US" sz="2800" dirty="0" err="1"/>
              <a:t>gc</a:t>
            </a:r>
            <a:r>
              <a:rPr lang="en-US" sz="2800" dirty="0"/>
              <a:t> = new </a:t>
            </a:r>
            <a:r>
              <a:rPr lang="en-US" sz="2800" dirty="0" err="1"/>
              <a:t>Geocoder</a:t>
            </a:r>
            <a:r>
              <a:rPr lang="en-US" sz="2800" dirty="0"/>
              <a:t>(this, Locale.US);</a:t>
            </a:r>
          </a:p>
          <a:p>
            <a:r>
              <a:rPr lang="en-US" sz="2800" dirty="0"/>
              <a:t>   List&lt;Address&gt; addresses = null;</a:t>
            </a:r>
          </a:p>
          <a:p>
            <a:r>
              <a:rPr lang="en-US" sz="2800" dirty="0"/>
              <a:t>   try {</a:t>
            </a:r>
          </a:p>
          <a:p>
            <a:r>
              <a:rPr lang="en-US" sz="2800" dirty="0"/>
              <a:t>     addresses = </a:t>
            </a:r>
            <a:r>
              <a:rPr lang="en-US" sz="2800" dirty="0" err="1"/>
              <a:t>gc.getFromLocationName</a:t>
            </a:r>
            <a:r>
              <a:rPr lang="en-US" sz="2800" dirty="0"/>
              <a:t>(</a:t>
            </a:r>
          </a:p>
          <a:p>
            <a:r>
              <a:rPr lang="en-US" sz="2800" dirty="0"/>
              <a:t>                          </a:t>
            </a:r>
            <a:r>
              <a:rPr lang="en-US" sz="2800" dirty="0" smtClean="0"/>
              <a:t>“713 N. </a:t>
            </a:r>
            <a:r>
              <a:rPr lang="en-US" sz="2800" dirty="0" err="1" smtClean="0"/>
              <a:t>Duchese</a:t>
            </a:r>
            <a:r>
              <a:rPr lang="en-US" sz="2800" dirty="0" smtClean="0"/>
              <a:t>, St. , Missouri”, </a:t>
            </a:r>
            <a:r>
              <a:rPr lang="en-US" sz="2800" dirty="0"/>
              <a:t>5</a:t>
            </a:r>
            <a:r>
              <a:rPr lang="en-US" sz="2800" dirty="0" smtClean="0"/>
              <a:t>);</a:t>
            </a:r>
            <a:endParaRPr lang="en-US" sz="2800" dirty="0"/>
          </a:p>
          <a:p>
            <a:r>
              <a:rPr lang="en-US" sz="2800" dirty="0"/>
              <a:t>   } catch (</a:t>
            </a:r>
            <a:r>
              <a:rPr lang="en-US" sz="2800" dirty="0" err="1"/>
              <a:t>IOException</a:t>
            </a:r>
            <a:r>
              <a:rPr lang="en-US" sz="2800" dirty="0"/>
              <a:t> e) {}</a:t>
            </a:r>
          </a:p>
          <a:p>
            <a:r>
              <a:rPr lang="en-US" sz="2800" dirty="0"/>
              <a:t>   double </a:t>
            </a:r>
            <a:r>
              <a:rPr lang="en-US" sz="2800" dirty="0" err="1"/>
              <a:t>lat</a:t>
            </a:r>
            <a:r>
              <a:rPr lang="en-US" sz="2800" dirty="0"/>
              <a:t> = </a:t>
            </a:r>
            <a:r>
              <a:rPr lang="en-US" sz="2800" dirty="0" err="1"/>
              <a:t>addresses.get</a:t>
            </a:r>
            <a:r>
              <a:rPr lang="en-US" sz="2800" dirty="0"/>
              <a:t>(0).</a:t>
            </a:r>
            <a:r>
              <a:rPr lang="en-US" sz="2800" dirty="0" err="1"/>
              <a:t>getLatitude</a:t>
            </a:r>
            <a:r>
              <a:rPr lang="en-US" sz="2800" dirty="0" smtClean="0"/>
              <a:t>();</a:t>
            </a:r>
          </a:p>
          <a:p>
            <a:r>
              <a:rPr lang="en-US" sz="2800" dirty="0" smtClean="0"/>
              <a:t>   double </a:t>
            </a:r>
            <a:r>
              <a:rPr lang="en-US" sz="2800" dirty="0" err="1" smtClean="0"/>
              <a:t>lng</a:t>
            </a:r>
            <a:r>
              <a:rPr lang="en-US" sz="2800" dirty="0" smtClean="0"/>
              <a:t> = </a:t>
            </a:r>
            <a:r>
              <a:rPr lang="en-US" sz="2800" dirty="0" err="1" smtClean="0"/>
              <a:t>addresses.get</a:t>
            </a:r>
            <a:r>
              <a:rPr lang="en-US" sz="2800" dirty="0"/>
              <a:t>(0). </a:t>
            </a:r>
            <a:r>
              <a:rPr lang="en-US" sz="2800" dirty="0" err="1"/>
              <a:t>getLongitude</a:t>
            </a:r>
            <a:r>
              <a:rPr lang="en-US" sz="2800" dirty="0"/>
              <a:t> </a:t>
            </a:r>
            <a:r>
              <a:rPr lang="en-US" sz="2800" dirty="0" smtClean="0"/>
              <a:t>();</a:t>
            </a:r>
            <a:br>
              <a:rPr lang="en-US" sz="2800" dirty="0" smtClean="0"/>
            </a:br>
            <a:r>
              <a:rPr lang="en-US" sz="2800" dirty="0" smtClean="0"/>
              <a:t>   </a:t>
            </a:r>
            <a:r>
              <a:rPr lang="en-US" sz="2800" dirty="0"/>
              <a:t>String zip = </a:t>
            </a:r>
            <a:r>
              <a:rPr lang="en-US" sz="2800" dirty="0" err="1"/>
              <a:t>addresses.get</a:t>
            </a:r>
            <a:r>
              <a:rPr lang="en-US" sz="2800" dirty="0"/>
              <a:t>(0).</a:t>
            </a:r>
            <a:r>
              <a:rPr lang="en-US" sz="2800" dirty="0" err="1"/>
              <a:t>getPostalCode</a:t>
            </a:r>
            <a:r>
              <a:rPr lang="en-US" sz="2800" dirty="0"/>
              <a:t>();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9" y="5867400"/>
            <a:ext cx="8521148" cy="86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46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2837"/>
            <a:ext cx="5181600" cy="5211763"/>
          </a:xfrm>
        </p:spPr>
        <p:txBody>
          <a:bodyPr/>
          <a:lstStyle/>
          <a:p>
            <a:r>
              <a:rPr lang="en-US" dirty="0" smtClean="0"/>
              <a:t>Route Tracker using Locations, </a:t>
            </a:r>
            <a:r>
              <a:rPr lang="en-US" dirty="0" err="1" smtClean="0"/>
              <a:t>MapActivity</a:t>
            </a:r>
            <a:r>
              <a:rPr lang="en-US" dirty="0" smtClean="0"/>
              <a:t>, </a:t>
            </a:r>
            <a:r>
              <a:rPr lang="en-US" dirty="0" err="1" smtClean="0"/>
              <a:t>MapView</a:t>
            </a:r>
            <a:r>
              <a:rPr lang="en-US" dirty="0" smtClean="0"/>
              <a:t>, and Google Maps</a:t>
            </a:r>
          </a:p>
          <a:p>
            <a:pPr lvl="1"/>
            <a:r>
              <a:rPr lang="en-US" dirty="0" smtClean="0"/>
              <a:t>from </a:t>
            </a:r>
            <a:r>
              <a:rPr lang="en-US" dirty="0" err="1" smtClean="0"/>
              <a:t>Deitel</a:t>
            </a:r>
            <a:r>
              <a:rPr lang="en-US" dirty="0" smtClean="0"/>
              <a:t> AFP-AADA</a:t>
            </a:r>
          </a:p>
          <a:p>
            <a:r>
              <a:rPr lang="en-US" dirty="0" smtClean="0"/>
              <a:t>Similar to Map My Ride</a:t>
            </a:r>
          </a:p>
          <a:p>
            <a:pPr lvl="1"/>
            <a:r>
              <a:rPr lang="en-US" dirty="0" smtClean="0"/>
              <a:t>popular app among cyclists and runners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276" y="1219200"/>
            <a:ext cx="3463724" cy="342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70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RouteTracker</a:t>
            </a:r>
            <a:r>
              <a:rPr lang="en-US" dirty="0" smtClean="0"/>
              <a:t> 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028" y="1073426"/>
            <a:ext cx="347472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24000"/>
            <a:ext cx="465772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4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RouteTracker</a:t>
            </a:r>
            <a:r>
              <a:rPr lang="en-US" dirty="0" smtClean="0"/>
              <a:t>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FrameLayout</a:t>
            </a:r>
            <a:r>
              <a:rPr lang="en-US" dirty="0" smtClean="0"/>
              <a:t> to stack components with the most recently added component on top</a:t>
            </a:r>
          </a:p>
          <a:p>
            <a:r>
              <a:rPr lang="en-US" dirty="0" err="1" smtClean="0"/>
              <a:t>ToggleButton</a:t>
            </a:r>
            <a:r>
              <a:rPr lang="en-US" dirty="0" smtClean="0"/>
              <a:t> at bottom to start and stop route tracking</a:t>
            </a:r>
          </a:p>
          <a:p>
            <a:r>
              <a:rPr lang="en-US" dirty="0" err="1" smtClean="0"/>
              <a:t>MapView</a:t>
            </a:r>
            <a:r>
              <a:rPr lang="en-US" dirty="0" smtClean="0"/>
              <a:t> added to </a:t>
            </a:r>
            <a:r>
              <a:rPr lang="en-US" dirty="0" err="1" smtClean="0"/>
              <a:t>FrameLayout</a:t>
            </a:r>
            <a:endParaRPr lang="en-US" dirty="0" smtClean="0"/>
          </a:p>
          <a:p>
            <a:r>
              <a:rPr lang="en-US" dirty="0" smtClean="0"/>
              <a:t>route is an overlay to map with points and lines connecting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7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Signing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deploying apps on the market requires signing the app with a certificate</a:t>
            </a:r>
          </a:p>
          <a:p>
            <a:r>
              <a:rPr lang="en-US" dirty="0" smtClean="0"/>
              <a:t>development and debugging uses an automatic key creation process</a:t>
            </a:r>
          </a:p>
          <a:p>
            <a:pPr lvl="1"/>
            <a:r>
              <a:rPr lang="en-US" dirty="0" smtClean="0"/>
              <a:t>invisible to us</a:t>
            </a:r>
          </a:p>
          <a:p>
            <a:r>
              <a:rPr lang="en-US" dirty="0" smtClean="0"/>
              <a:t>In release mode you must create your own private key to sign apps</a:t>
            </a:r>
          </a:p>
          <a:p>
            <a:pPr lvl="1"/>
            <a:r>
              <a:rPr lang="en-US" dirty="0" smtClean="0"/>
              <a:t>use of </a:t>
            </a:r>
            <a:r>
              <a:rPr lang="en-US" dirty="0" err="1" smtClean="0"/>
              <a:t>keytool</a:t>
            </a:r>
            <a:r>
              <a:rPr lang="en-US" dirty="0" smtClean="0"/>
              <a:t> program from Java SDK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developer.android.com/guide/publishing/app-signing.html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RouteTracker</a:t>
            </a:r>
            <a:r>
              <a:rPr lang="en-US" dirty="0" smtClean="0"/>
              <a:t> Classes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61405" y="914399"/>
            <a:ext cx="4572000" cy="150810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RouteTracker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400" dirty="0" smtClean="0"/>
              <a:t>Starting Activity</a:t>
            </a:r>
          </a:p>
          <a:p>
            <a:pPr algn="ctr"/>
            <a:r>
              <a:rPr lang="en-US" sz="2400" dirty="0" smtClean="0"/>
              <a:t>deals with </a:t>
            </a:r>
            <a:r>
              <a:rPr lang="en-US" sz="2400" dirty="0" err="1" smtClean="0"/>
              <a:t>LocationProvider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3607904"/>
            <a:ext cx="3733800" cy="298543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RouteOverlay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400" dirty="0" smtClean="0"/>
              <a:t>Overlay with location points</a:t>
            </a:r>
          </a:p>
          <a:p>
            <a:pPr algn="ctr"/>
            <a:r>
              <a:rPr lang="en-US" sz="2400" dirty="0" smtClean="0"/>
              <a:t>(every 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)</a:t>
            </a:r>
          </a:p>
          <a:p>
            <a:pPr algn="ctr"/>
            <a:r>
              <a:rPr lang="en-US" sz="2400" dirty="0" smtClean="0"/>
              <a:t>and lines connecting.</a:t>
            </a:r>
          </a:p>
          <a:p>
            <a:pPr algn="ctr"/>
            <a:r>
              <a:rPr lang="en-US" sz="2400" dirty="0" smtClean="0"/>
              <a:t>Converts locations to </a:t>
            </a:r>
            <a:r>
              <a:rPr lang="en-US" sz="2400" dirty="0" err="1" smtClean="0"/>
              <a:t>GeoPoints</a:t>
            </a:r>
            <a:r>
              <a:rPr lang="en-US" sz="2400" dirty="0" smtClean="0"/>
              <a:t>.</a:t>
            </a:r>
          </a:p>
          <a:p>
            <a:pPr algn="ctr"/>
            <a:r>
              <a:rPr lang="en-US" sz="2400" dirty="0" smtClean="0"/>
              <a:t>Overloads draw</a:t>
            </a:r>
          </a:p>
        </p:txBody>
      </p: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>
          <a:xfrm>
            <a:off x="4147405" y="2422504"/>
            <a:ext cx="2977295" cy="118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" y="3429000"/>
            <a:ext cx="3886200" cy="1692771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BearingFrameLayout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400" dirty="0" smtClean="0"/>
              <a:t>Displays </a:t>
            </a:r>
            <a:r>
              <a:rPr lang="en-US" sz="2400" dirty="0" err="1" smtClean="0"/>
              <a:t>MapView</a:t>
            </a:r>
            <a:endParaRPr lang="en-US" sz="2400" dirty="0" smtClean="0"/>
          </a:p>
          <a:p>
            <a:pPr algn="ctr"/>
            <a:r>
              <a:rPr lang="en-US" sz="2400" dirty="0" smtClean="0"/>
              <a:t>rotates based on bearing from location</a:t>
            </a:r>
          </a:p>
        </p:txBody>
      </p:sp>
      <p:cxnSp>
        <p:nvCxnSpPr>
          <p:cNvPr id="13" name="Straight Arrow Connector 12"/>
          <p:cNvCxnSpPr>
            <a:endCxn id="11" idx="0"/>
          </p:cNvCxnSpPr>
          <p:nvPr/>
        </p:nvCxnSpPr>
        <p:spPr>
          <a:xfrm flipH="1">
            <a:off x="2171700" y="2422505"/>
            <a:ext cx="1581150" cy="10064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6" idx="1"/>
          </p:cNvCxnSpPr>
          <p:nvPr/>
        </p:nvCxnSpPr>
        <p:spPr>
          <a:xfrm>
            <a:off x="4114800" y="4170998"/>
            <a:ext cx="1143000" cy="92962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171700" y="4937105"/>
            <a:ext cx="32605" cy="10244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7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837"/>
            <a:ext cx="8915400" cy="5211763"/>
          </a:xfrm>
        </p:spPr>
        <p:txBody>
          <a:bodyPr/>
          <a:lstStyle/>
          <a:p>
            <a:r>
              <a:rPr lang="en-US" dirty="0" smtClean="0"/>
              <a:t>Set criteria for selecting a </a:t>
            </a:r>
            <a:r>
              <a:rPr lang="en-US" dirty="0" err="1" smtClean="0"/>
              <a:t>LocationProvider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31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621486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88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GpsStatus.Listener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Responds to changes in GPS status</a:t>
            </a:r>
          </a:p>
          <a:p>
            <a:r>
              <a:rPr lang="en-US" dirty="0" smtClean="0"/>
              <a:t>Are we receiving GPS fixes?</a:t>
            </a:r>
          </a:p>
          <a:p>
            <a:r>
              <a:rPr lang="en-US" dirty="0" smtClean="0"/>
              <a:t>App does not track unless this is 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32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" y="3124198"/>
            <a:ext cx="894397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04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934" y="1295400"/>
            <a:ext cx="6258753" cy="437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Simulating GPS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12837"/>
            <a:ext cx="3601278" cy="5211763"/>
          </a:xfrm>
        </p:spPr>
        <p:txBody>
          <a:bodyPr/>
          <a:lstStyle/>
          <a:p>
            <a:r>
              <a:rPr lang="en-US" dirty="0" smtClean="0"/>
              <a:t>to simulate changes in location in emulator</a:t>
            </a:r>
          </a:p>
          <a:p>
            <a:r>
              <a:rPr lang="en-US" dirty="0"/>
              <a:t>G</a:t>
            </a:r>
            <a:r>
              <a:rPr lang="en-US" dirty="0" smtClean="0"/>
              <a:t>PS data in a file</a:t>
            </a:r>
          </a:p>
          <a:p>
            <a:pPr lvl="1"/>
            <a:r>
              <a:rPr lang="en-US" dirty="0" smtClean="0"/>
              <a:t>GPS Exchange Format (GPX)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4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GPX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apps and programs</a:t>
            </a:r>
          </a:p>
          <a:p>
            <a:r>
              <a:rPr lang="en-US" dirty="0" smtClean="0"/>
              <a:t>One option for Android devices</a:t>
            </a:r>
          </a:p>
          <a:p>
            <a:r>
              <a:rPr lang="en-US" dirty="0" err="1" smtClean="0"/>
              <a:t>GPSLogger</a:t>
            </a:r>
            <a:endParaRPr lang="en-US" dirty="0" smtClean="0"/>
          </a:p>
          <a:p>
            <a:r>
              <a:rPr lang="en-US" dirty="0" err="1" smtClean="0"/>
              <a:t>gpsbabel</a:t>
            </a:r>
            <a:r>
              <a:rPr lang="en-US" dirty="0" smtClean="0"/>
              <a:t> to</a:t>
            </a:r>
            <a:br>
              <a:rPr lang="en-US" dirty="0" smtClean="0"/>
            </a:br>
            <a:r>
              <a:rPr lang="en-US" dirty="0" smtClean="0"/>
              <a:t>convert</a:t>
            </a:r>
            <a:br>
              <a:rPr lang="en-US" dirty="0" smtClean="0"/>
            </a:br>
            <a:r>
              <a:rPr lang="en-US" dirty="0" smtClean="0"/>
              <a:t>between</a:t>
            </a:r>
            <a:br>
              <a:rPr lang="en-US" dirty="0" smtClean="0"/>
            </a:br>
            <a:r>
              <a:rPr lang="en-US" dirty="0" smtClean="0"/>
              <a:t>various GPS formats</a:t>
            </a:r>
          </a:p>
          <a:p>
            <a:pPr lvl="1"/>
            <a:r>
              <a:rPr lang="en-US" dirty="0" err="1" smtClean="0"/>
              <a:t>gpx</a:t>
            </a:r>
            <a:r>
              <a:rPr lang="en-US" dirty="0" smtClean="0"/>
              <a:t> has different versions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34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62200"/>
            <a:ext cx="4876800" cy="234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87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GPX files in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DDMS </a:t>
            </a:r>
          </a:p>
          <a:p>
            <a:r>
              <a:rPr lang="en-US" dirty="0" smtClean="0"/>
              <a:t>Emulator Control Tab</a:t>
            </a:r>
          </a:p>
          <a:p>
            <a:r>
              <a:rPr lang="en-US" dirty="0" smtClean="0"/>
              <a:t>GPX Tab</a:t>
            </a:r>
          </a:p>
          <a:p>
            <a:r>
              <a:rPr lang="en-US" dirty="0" smtClean="0"/>
              <a:t>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35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18791"/>
            <a:ext cx="524397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54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GPX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36</a:t>
            </a:fld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2938"/>
            <a:ext cx="4572000" cy="510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52938"/>
            <a:ext cx="3366754" cy="561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8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Maps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592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Possible to use the debug key to get a certificate for Google Maps</a:t>
            </a:r>
          </a:p>
          <a:p>
            <a:r>
              <a:rPr lang="en-US" dirty="0" smtClean="0"/>
              <a:t>steps:</a:t>
            </a:r>
          </a:p>
          <a:p>
            <a:pPr lvl="1"/>
            <a:r>
              <a:rPr lang="en-US" dirty="0" smtClean="0"/>
              <a:t>locate debug </a:t>
            </a:r>
            <a:r>
              <a:rPr lang="en-US" dirty="0" err="1" smtClean="0"/>
              <a:t>keystore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keytool</a:t>
            </a:r>
            <a:r>
              <a:rPr lang="en-US" dirty="0" smtClean="0"/>
              <a:t> to get the MD5 fingerprint of the debug certificate to request map certificate</a:t>
            </a:r>
          </a:p>
          <a:p>
            <a:r>
              <a:rPr lang="en-US" dirty="0" smtClean="0"/>
              <a:t>MD5</a:t>
            </a:r>
          </a:p>
          <a:p>
            <a:pPr lvl="1"/>
            <a:r>
              <a:rPr lang="en-US" dirty="0" smtClean="0"/>
              <a:t>Message - Digest Algorithm</a:t>
            </a:r>
          </a:p>
          <a:p>
            <a:pPr lvl="1"/>
            <a:r>
              <a:rPr lang="en-US" dirty="0" smtClean="0"/>
              <a:t>cryptographic hash function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1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11763"/>
          </a:xfrm>
        </p:spPr>
        <p:txBody>
          <a:bodyPr/>
          <a:lstStyle/>
          <a:p>
            <a:r>
              <a:rPr lang="en-US" dirty="0" smtClean="0"/>
              <a:t>Portion of </a:t>
            </a:r>
            <a:r>
              <a:rPr lang="en-US" dirty="0" err="1" smtClean="0"/>
              <a:t>debug.keystore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599"/>
            <a:ext cx="7848600" cy="499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3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MD5 Fingerprint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745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keytool</a:t>
            </a:r>
            <a:r>
              <a:rPr lang="en-US" dirty="0" smtClean="0"/>
              <a:t> program</a:t>
            </a:r>
          </a:p>
          <a:p>
            <a:r>
              <a:rPr lang="en-US" dirty="0" err="1" smtClean="0"/>
              <a:t>keytool</a:t>
            </a:r>
            <a:r>
              <a:rPr lang="en-US" dirty="0" smtClean="0"/>
              <a:t> part of Java SDK</a:t>
            </a:r>
          </a:p>
          <a:p>
            <a:r>
              <a:rPr lang="en-US" dirty="0" err="1"/>
              <a:t>keytool</a:t>
            </a:r>
            <a:r>
              <a:rPr lang="en-US" dirty="0"/>
              <a:t> -list -alias </a:t>
            </a:r>
            <a:r>
              <a:rPr lang="en-US" dirty="0" err="1"/>
              <a:t>androiddebugkey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err="1" smtClean="0"/>
              <a:t>keystore</a:t>
            </a:r>
            <a:r>
              <a:rPr lang="en-US" dirty="0" smtClean="0"/>
              <a:t> &lt;</a:t>
            </a:r>
            <a:r>
              <a:rPr lang="en-US" dirty="0" err="1" smtClean="0"/>
              <a:t>path_to_debug_keystore</a:t>
            </a:r>
            <a:r>
              <a:rPr lang="en-US" dirty="0"/>
              <a:t>&gt;.</a:t>
            </a:r>
            <a:r>
              <a:rPr lang="en-US" dirty="0" err="1"/>
              <a:t>keystore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err="1"/>
              <a:t>storepass</a:t>
            </a:r>
            <a:r>
              <a:rPr lang="en-US" dirty="0"/>
              <a:t> android -</a:t>
            </a:r>
            <a:r>
              <a:rPr lang="en-US" dirty="0" err="1"/>
              <a:t>keypass</a:t>
            </a:r>
            <a:r>
              <a:rPr lang="en-US" dirty="0"/>
              <a:t> </a:t>
            </a:r>
            <a:r>
              <a:rPr lang="en-US" dirty="0" smtClean="0"/>
              <a:t>android</a:t>
            </a:r>
          </a:p>
          <a:p>
            <a:r>
              <a:rPr lang="en-US" dirty="0" smtClean="0"/>
              <a:t>gives MD5 fingerprint of the debug certificate</a:t>
            </a:r>
          </a:p>
          <a:p>
            <a:r>
              <a:rPr lang="en-US" dirty="0" err="1" smtClean="0"/>
              <a:t>keytool</a:t>
            </a:r>
            <a:r>
              <a:rPr lang="en-US" dirty="0" smtClean="0"/>
              <a:t> of Java 1.7 gives SHA1 by default</a:t>
            </a:r>
          </a:p>
          <a:p>
            <a:pPr lvl="1"/>
            <a:r>
              <a:rPr lang="en-US" dirty="0" smtClean="0"/>
              <a:t>use -v after </a:t>
            </a:r>
            <a:r>
              <a:rPr lang="en-US" dirty="0" err="1" smtClean="0"/>
              <a:t>keytool</a:t>
            </a:r>
            <a:r>
              <a:rPr lang="en-US" dirty="0" smtClean="0"/>
              <a:t>, before -list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2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Maps Terms of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Some Highlights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may include ads in future</a:t>
            </a:r>
          </a:p>
          <a:p>
            <a:pPr lvl="1"/>
            <a:r>
              <a:rPr lang="en-US" dirty="0" smtClean="0"/>
              <a:t>Google </a:t>
            </a:r>
            <a:r>
              <a:rPr lang="en-US" dirty="0"/>
              <a:t>may limit number of transactions</a:t>
            </a:r>
          </a:p>
          <a:p>
            <a:pPr lvl="1"/>
            <a:r>
              <a:rPr lang="en-US" dirty="0"/>
              <a:t>Cannot use for turn-by-turn directions or autonomous driving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80" y="1600200"/>
            <a:ext cx="6885613" cy="240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9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 API Key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" y="990600"/>
            <a:ext cx="907791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4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</a:t>
            </a:r>
            <a:r>
              <a:rPr lang="en-US" dirty="0" err="1" smtClean="0"/>
              <a:t>MapView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745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Build Target - Google, not Android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MapView</a:t>
            </a:r>
            <a:r>
              <a:rPr lang="en-US" dirty="0" smtClean="0"/>
              <a:t> not a standard Android class</a:t>
            </a:r>
          </a:p>
          <a:p>
            <a:pPr lvl="1"/>
            <a:r>
              <a:rPr lang="en-US" dirty="0" smtClean="0"/>
              <a:t>part of Google Maps Library</a:t>
            </a:r>
          </a:p>
          <a:p>
            <a:pPr lvl="1"/>
            <a:r>
              <a:rPr lang="en-US" dirty="0" smtClean="0"/>
              <a:t>add to manifest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must also include INTERNET permission </a:t>
            </a:r>
            <a:r>
              <a:rPr lang="en-US" smtClean="0"/>
              <a:t>and </a:t>
            </a:r>
            <a:r>
              <a:rPr lang="en-US" smtClean="0"/>
              <a:t>LOCATION </a:t>
            </a:r>
            <a:r>
              <a:rPr lang="en-US" dirty="0" smtClean="0"/>
              <a:t>permission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67" y="4648200"/>
            <a:ext cx="84740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8" y="1828800"/>
            <a:ext cx="8406372" cy="90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7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7498</TotalTime>
  <Words>812</Words>
  <Application>Microsoft Office PowerPoint</Application>
  <PresentationFormat>On-screen Show (4:3)</PresentationFormat>
  <Paragraphs>209</Paragraphs>
  <Slides>36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CS378 - Mobile Computing</vt:lpstr>
      <vt:lpstr>Using Google Maps</vt:lpstr>
      <vt:lpstr>Signing Apps</vt:lpstr>
      <vt:lpstr>Debugging Maps Applications</vt:lpstr>
      <vt:lpstr>Debug Key</vt:lpstr>
      <vt:lpstr>Getting MD5 Fingerprint</vt:lpstr>
      <vt:lpstr>Google Maps Terms of Service</vt:lpstr>
      <vt:lpstr>Debug API Key</vt:lpstr>
      <vt:lpstr>Hello MapView</vt:lpstr>
      <vt:lpstr>Aside Permissions</vt:lpstr>
      <vt:lpstr>MapView</vt:lpstr>
      <vt:lpstr>MapActivity </vt:lpstr>
      <vt:lpstr>Instance Vars and onCreate</vt:lpstr>
      <vt:lpstr>HelloMapView</vt:lpstr>
      <vt:lpstr>Customizing Map</vt:lpstr>
      <vt:lpstr>ItemizedOverlay</vt:lpstr>
      <vt:lpstr>ItemizedOverlay</vt:lpstr>
      <vt:lpstr>Adding Overlays</vt:lpstr>
      <vt:lpstr>Changes to HelloMapView</vt:lpstr>
      <vt:lpstr>Add Overlay Items</vt:lpstr>
      <vt:lpstr>addOverlays method in HelloMapView</vt:lpstr>
      <vt:lpstr>Result</vt:lpstr>
      <vt:lpstr>Display Information</vt:lpstr>
      <vt:lpstr>Results of Clicking Longhorn</vt:lpstr>
      <vt:lpstr>Reverse Geocoding</vt:lpstr>
      <vt:lpstr>PowerPoint Presentation</vt:lpstr>
      <vt:lpstr>Maps Example</vt:lpstr>
      <vt:lpstr>RouteTracker App</vt:lpstr>
      <vt:lpstr>RouteTracker App</vt:lpstr>
      <vt:lpstr>RouteTracker Classes</vt:lpstr>
      <vt:lpstr>Criteria Class</vt:lpstr>
      <vt:lpstr>GpsStatus.Listener</vt:lpstr>
      <vt:lpstr>Simulating GPS Data</vt:lpstr>
      <vt:lpstr>Creating GPX Files</vt:lpstr>
      <vt:lpstr>Running GPX files in App</vt:lpstr>
      <vt:lpstr>Running GPX</vt:lpstr>
    </vt:vector>
  </TitlesOfParts>
  <Company>University of Texas at Austin Computer Science Dept.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CS378 - Mobile Computing</dc:title>
  <dc:creator>Michael D. Scott</dc:creator>
  <cp:lastModifiedBy>Michael D. Scott</cp:lastModifiedBy>
  <cp:revision>312</cp:revision>
  <cp:lastPrinted>2012-01-30T16:00:04Z</cp:lastPrinted>
  <dcterms:created xsi:type="dcterms:W3CDTF">2012-01-17T18:47:14Z</dcterms:created>
  <dcterms:modified xsi:type="dcterms:W3CDTF">2012-10-12T19:35:05Z</dcterms:modified>
</cp:coreProperties>
</file>