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75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9" r:id="rId40"/>
    <p:sldId id="298" r:id="rId41"/>
  </p:sldIdLst>
  <p:sldSz cx="9144000" cy="6858000" type="screen4x3"/>
  <p:notesSz cx="9229725" cy="70008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C98BBF-0A01-49D1-8943-621B01FB6524}">
          <p14:sldIdLst>
            <p14:sldId id="256"/>
          </p14:sldIdLst>
        </p14:section>
        <p14:section name="Untitled Section" id="{FC6F6324-372A-4A9A-BF42-DA2F65924F38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8"/>
            <p14:sldId id="275"/>
            <p14:sldId id="269"/>
            <p14:sldId id="270"/>
            <p14:sldId id="271"/>
            <p14:sldId id="272"/>
            <p14:sldId id="273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9"/>
            <p14:sldId id="29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3481" autoAdjust="0"/>
    <p:restoredTop sz="78705" autoAdjust="0"/>
  </p:normalViewPr>
  <p:slideViewPr>
    <p:cSldViewPr>
      <p:cViewPr varScale="1">
        <p:scale>
          <a:sx n="72" d="100"/>
          <a:sy n="72" d="100"/>
        </p:scale>
        <p:origin x="-17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999548" cy="3504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8085" y="1"/>
            <a:ext cx="3999548" cy="3504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D050E-68A7-4BF6-AD9D-1C7A44A395D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49266"/>
            <a:ext cx="3999548" cy="3504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8085" y="6649266"/>
            <a:ext cx="3999548" cy="3504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C81D9-15D7-4112-A060-F6577A2F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21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99548" cy="350044"/>
          </a:xfrm>
          <a:prstGeom prst="rect">
            <a:avLst/>
          </a:prstGeom>
        </p:spPr>
        <p:txBody>
          <a:bodyPr vert="horz" lIns="92738" tIns="46369" rIns="92738" bIns="4636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8042" y="0"/>
            <a:ext cx="3999548" cy="350044"/>
          </a:xfrm>
          <a:prstGeom prst="rect">
            <a:avLst/>
          </a:prstGeom>
        </p:spPr>
        <p:txBody>
          <a:bodyPr vert="horz" lIns="92738" tIns="46369" rIns="92738" bIns="46369" rtlCol="0"/>
          <a:lstStyle>
            <a:lvl1pPr algn="r">
              <a:defRPr sz="1200"/>
            </a:lvl1pPr>
          </a:lstStyle>
          <a:p>
            <a:fld id="{346C757F-8E6F-4388-B04F-98E120A4A3FC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498850" cy="2624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38" tIns="46369" rIns="92738" bIns="4636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973" y="3325416"/>
            <a:ext cx="7383780" cy="3150394"/>
          </a:xfrm>
          <a:prstGeom prst="rect">
            <a:avLst/>
          </a:prstGeom>
        </p:spPr>
        <p:txBody>
          <a:bodyPr vert="horz" lIns="92738" tIns="46369" rIns="92738" bIns="4636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49616"/>
            <a:ext cx="3999548" cy="350044"/>
          </a:xfrm>
          <a:prstGeom prst="rect">
            <a:avLst/>
          </a:prstGeom>
        </p:spPr>
        <p:txBody>
          <a:bodyPr vert="horz" lIns="92738" tIns="46369" rIns="92738" bIns="4636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8042" y="6649616"/>
            <a:ext cx="3999548" cy="350044"/>
          </a:xfrm>
          <a:prstGeom prst="rect">
            <a:avLst/>
          </a:prstGeom>
        </p:spPr>
        <p:txBody>
          <a:bodyPr vert="horz" lIns="92738" tIns="46369" rIns="92738" bIns="46369" rtlCol="0" anchor="b"/>
          <a:lstStyle>
            <a:lvl1pPr algn="r">
              <a:defRPr sz="1200"/>
            </a:lvl1pPr>
          </a:lstStyle>
          <a:p>
            <a:fld id="{4A48ABE3-AAC7-446F-BC4B-9C6CAE8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0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8ABE3-AAC7-446F-BC4B-9C6CAE8F49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55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8ABE3-AAC7-446F-BC4B-9C6CAE8F49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E820A771-8B3E-4BE1-A7E6-B6C2E6A656A2}" type="datetime1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DF43637C-DFDA-4D48-8BAD-E22581FA0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555B-A913-47C2-815D-FFEEC9F1344F}" type="datetime1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3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207-1962-4FD5-8FA4-49017E3AFF08}" type="datetime1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6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C94F-FA36-4542-90AC-05B517A96965}" type="datetime1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6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286E-D538-4C32-863A-BFE11AA382E4}" type="datetime1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A70BB-EA0D-4A4F-87CD-E642573953E4}" type="datetime1">
              <a:rPr lang="en-US" smtClean="0"/>
              <a:t>4/30/2012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3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00E8-D1E2-4B2B-BD23-5DB0B74CD4B3}" type="datetime1">
              <a:rPr lang="en-US" smtClean="0"/>
              <a:t>4/30/2012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3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6898-C825-4192-863E-99B6DD94B6CB}" type="datetime1">
              <a:rPr lang="en-US" smtClean="0"/>
              <a:t>4/30/2012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9866E-919D-4DC5-9FEE-4E5C71B9F5A6}" type="datetime1">
              <a:rPr lang="en-US" smtClean="0"/>
              <a:t>4/30/2012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2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131FA-91F6-47EA-A3FB-4EA5E7F683F0}" type="datetime1">
              <a:rPr lang="en-US" smtClean="0"/>
              <a:t>4/30/2012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3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4227-4706-4F56-8E19-9E94D5BE047A}" type="datetime1">
              <a:rPr lang="en-US" smtClean="0"/>
              <a:t>4/30/2012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1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2837"/>
            <a:ext cx="8229600" cy="521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1EFBAD-65B8-4099-8433-04365AC12FE4}" type="datetime1">
              <a:rPr lang="en-US" smtClean="0"/>
              <a:t>4/30/2012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F43637C-DFDA-4D48-8BAD-E22581FA05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3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hronos.org/opengles/sdk/1.1/docs/man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26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CS378 - Mobile Computing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8580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3D Graphics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OpenGL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054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Developed by Silicon Graphics Inc.</a:t>
            </a:r>
          </a:p>
          <a:p>
            <a:pPr lvl="1"/>
            <a:r>
              <a:rPr lang="en-US" dirty="0" smtClean="0"/>
              <a:t>developer of high end graphics systems and machines in 80s and 90s</a:t>
            </a:r>
          </a:p>
          <a:p>
            <a:r>
              <a:rPr lang="en-US" dirty="0" smtClean="0"/>
              <a:t>Integrated Raster Imaging System Graphics Library</a:t>
            </a:r>
          </a:p>
          <a:p>
            <a:pPr lvl="1"/>
            <a:r>
              <a:rPr lang="en-US" dirty="0" smtClean="0"/>
              <a:t>1992 OpenGL </a:t>
            </a:r>
          </a:p>
          <a:p>
            <a:pPr lvl="1"/>
            <a:r>
              <a:rPr lang="en-US" dirty="0" smtClean="0"/>
              <a:t>maintained by non profit </a:t>
            </a:r>
            <a:r>
              <a:rPr lang="en-US" dirty="0" err="1" smtClean="0"/>
              <a:t>Khronos</a:t>
            </a:r>
            <a:r>
              <a:rPr lang="en-US" dirty="0" smtClean="0"/>
              <a:t> Group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3143250" cy="153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66" y="3581400"/>
            <a:ext cx="3258028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66" y="2286000"/>
            <a:ext cx="31003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6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OpenGL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low level, procedural API</a:t>
            </a:r>
          </a:p>
          <a:p>
            <a:pPr lvl="1"/>
            <a:r>
              <a:rPr lang="en-US" dirty="0" smtClean="0"/>
              <a:t>programmer responsible for defining steps to create and render (show) a scene</a:t>
            </a:r>
          </a:p>
          <a:p>
            <a:r>
              <a:rPr lang="en-US" dirty="0" smtClean="0"/>
              <a:t>alternatives use a scene graph where programmer describes scene and actions (behaviors) and library manages the details of rendering it</a:t>
            </a:r>
          </a:p>
          <a:p>
            <a:pPr lvl="1"/>
            <a:r>
              <a:rPr lang="en-US" dirty="0" smtClean="0"/>
              <a:t>Example of Graphics libraries that use Scene Graphs: Java3D, Acrobat 3D, AutoCAD, </a:t>
            </a:r>
            <a:r>
              <a:rPr lang="en-US" dirty="0" err="1" smtClean="0"/>
              <a:t>CorelDRAW</a:t>
            </a:r>
            <a:r>
              <a:rPr lang="en-US" dirty="0" smtClean="0"/>
              <a:t>, </a:t>
            </a:r>
            <a:r>
              <a:rPr lang="en-US" dirty="0" err="1" smtClean="0"/>
              <a:t>RenderMan</a:t>
            </a:r>
            <a:r>
              <a:rPr lang="en-US" dirty="0" smtClean="0"/>
              <a:t> (Pixar)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OpenGL 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ES = Embedded Systems</a:t>
            </a:r>
          </a:p>
          <a:p>
            <a:r>
              <a:rPr lang="en-US" dirty="0" smtClean="0"/>
              <a:t>Used in a wide variety of devices, not just Android</a:t>
            </a:r>
          </a:p>
          <a:p>
            <a:pPr lvl="1"/>
            <a:r>
              <a:rPr lang="en-US" dirty="0" err="1" smtClean="0"/>
              <a:t>iPad</a:t>
            </a:r>
            <a:r>
              <a:rPr lang="en-US" dirty="0" smtClean="0"/>
              <a:t>, iPhone, Blackberry, </a:t>
            </a:r>
            <a:r>
              <a:rPr lang="en-US" dirty="0" err="1" smtClean="0"/>
              <a:t>symbian</a:t>
            </a:r>
            <a:r>
              <a:rPr lang="en-US" dirty="0" smtClean="0"/>
              <a:t>, Nintendo3DS, </a:t>
            </a:r>
            <a:r>
              <a:rPr lang="en-US" dirty="0" err="1" smtClean="0"/>
              <a:t>Playstation</a:t>
            </a:r>
            <a:r>
              <a:rPr lang="en-US" dirty="0" smtClean="0"/>
              <a:t> 3, Web GL</a:t>
            </a:r>
          </a:p>
          <a:p>
            <a:r>
              <a:rPr lang="en-US" dirty="0" smtClean="0"/>
              <a:t>OpenGL version ES 2.0 API supported in Android 2.2 and higher (API levels 8 and higher)</a:t>
            </a:r>
          </a:p>
          <a:p>
            <a:pPr lvl="1"/>
            <a:r>
              <a:rPr lang="en-US" dirty="0" smtClean="0"/>
              <a:t>prior versions of Android support ES 1.1</a:t>
            </a:r>
          </a:p>
          <a:p>
            <a:r>
              <a:rPr lang="en-US" dirty="0" smtClean="0"/>
              <a:t>emulator DOES NOT support ES 2.0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and OpenGL 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12837"/>
            <a:ext cx="8534400" cy="5592763"/>
          </a:xfrm>
        </p:spPr>
        <p:txBody>
          <a:bodyPr>
            <a:normAutofit/>
          </a:bodyPr>
          <a:lstStyle/>
          <a:p>
            <a:r>
              <a:rPr lang="en-US" dirty="0" smtClean="0"/>
              <a:t>two ways of working with GL:</a:t>
            </a:r>
          </a:p>
          <a:p>
            <a:pPr lvl="1"/>
            <a:r>
              <a:rPr lang="en-US" dirty="0" smtClean="0"/>
              <a:t>through the framework </a:t>
            </a:r>
            <a:r>
              <a:rPr lang="en-US" dirty="0" err="1" smtClean="0"/>
              <a:t>APIandroid.opengl</a:t>
            </a:r>
            <a:r>
              <a:rPr lang="en-US" dirty="0" smtClean="0"/>
              <a:t> package</a:t>
            </a:r>
          </a:p>
          <a:p>
            <a:pPr lvl="1"/>
            <a:r>
              <a:rPr lang="en-US" dirty="0" smtClean="0"/>
              <a:t>via the Android Native Development Kit (NDK) </a:t>
            </a:r>
          </a:p>
          <a:p>
            <a:pPr lvl="2"/>
            <a:r>
              <a:rPr lang="en-US" dirty="0" smtClean="0"/>
              <a:t>companion tool to Android SDK to build portions of apps in native code in C or C++</a:t>
            </a:r>
          </a:p>
          <a:p>
            <a:r>
              <a:rPr lang="en-US" dirty="0" smtClean="0"/>
              <a:t>Required Android classes for first approach:</a:t>
            </a:r>
          </a:p>
          <a:p>
            <a:pPr lvl="1"/>
            <a:r>
              <a:rPr lang="en-US" dirty="0" err="1" smtClean="0"/>
              <a:t>GLSurfaceView</a:t>
            </a:r>
            <a:r>
              <a:rPr lang="en-US" dirty="0" smtClean="0"/>
              <a:t> and </a:t>
            </a:r>
            <a:r>
              <a:rPr lang="en-US" dirty="0" err="1" smtClean="0"/>
              <a:t>GLSurfaceView.Renderer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9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GLSurfaceView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</a:t>
            </a:r>
            <a:r>
              <a:rPr lang="en-US" dirty="0" err="1" smtClean="0"/>
              <a:t>SurfaceView</a:t>
            </a:r>
            <a:endParaRPr lang="en-US" dirty="0" smtClean="0"/>
          </a:p>
          <a:p>
            <a:r>
              <a:rPr lang="en-US" dirty="0" smtClean="0"/>
              <a:t>draw and manipulate objects using Open GL API calls</a:t>
            </a:r>
          </a:p>
          <a:p>
            <a:r>
              <a:rPr lang="en-US" dirty="0" smtClean="0"/>
              <a:t>to respond to touch screen events subclass </a:t>
            </a:r>
            <a:r>
              <a:rPr lang="en-US" dirty="0" err="1" smtClean="0"/>
              <a:t>GLSurfaceView</a:t>
            </a:r>
            <a:r>
              <a:rPr lang="en-US" dirty="0" smtClean="0"/>
              <a:t> and implement touch listeners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GLSurfaceView.Renderer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interface</a:t>
            </a:r>
          </a:p>
          <a:p>
            <a:r>
              <a:rPr lang="en-US" dirty="0" smtClean="0"/>
              <a:t>Must implement these methods:</a:t>
            </a:r>
          </a:p>
          <a:p>
            <a:pPr lvl="1"/>
            <a:r>
              <a:rPr lang="en-US" dirty="0" err="1" smtClean="0"/>
              <a:t>onSurfaceCreated</a:t>
            </a:r>
            <a:r>
              <a:rPr lang="en-US" dirty="0" smtClean="0"/>
              <a:t> for actions that only happen once such as initializing GL graphics objects</a:t>
            </a:r>
          </a:p>
          <a:p>
            <a:pPr lvl="1"/>
            <a:r>
              <a:rPr lang="en-US" dirty="0" err="1" smtClean="0"/>
              <a:t>onDrawFrame</a:t>
            </a:r>
            <a:r>
              <a:rPr lang="en-US" dirty="0" smtClean="0"/>
              <a:t>() work horse method to create movement and animation</a:t>
            </a:r>
          </a:p>
          <a:p>
            <a:pPr lvl="1"/>
            <a:r>
              <a:rPr lang="en-US" dirty="0" err="1" smtClean="0"/>
              <a:t>onSurfacechanged</a:t>
            </a:r>
            <a:r>
              <a:rPr lang="en-US" dirty="0" smtClean="0"/>
              <a:t>() called when size of view changes or orientation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Manifest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use OpenGL ES 2.0 (Android 2.0 and later)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app uses texture compression formats must declare which formats application supports</a:t>
            </a:r>
          </a:p>
          <a:p>
            <a:pPr lvl="1"/>
            <a:r>
              <a:rPr lang="en-US" dirty="0" smtClean="0"/>
              <a:t>&lt;support-</a:t>
            </a:r>
            <a:r>
              <a:rPr lang="en-US" dirty="0" err="1" smtClean="0"/>
              <a:t>gl</a:t>
            </a:r>
            <a:r>
              <a:rPr lang="en-US" dirty="0" smtClean="0"/>
              <a:t>-texture&gt;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" y="2362200"/>
            <a:ext cx="9174480" cy="88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6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 Use OpenGL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activity using </a:t>
            </a:r>
            <a:r>
              <a:rPr lang="en-US" dirty="0" err="1" smtClean="0"/>
              <a:t>GLSurfaceView</a:t>
            </a:r>
            <a:r>
              <a:rPr lang="en-US" dirty="0" smtClean="0"/>
              <a:t> and </a:t>
            </a:r>
            <a:r>
              <a:rPr lang="en-US" dirty="0" err="1" smtClean="0"/>
              <a:t>GLSurfaceView.Renderer</a:t>
            </a:r>
            <a:endParaRPr lang="en-US" dirty="0" smtClean="0"/>
          </a:p>
          <a:p>
            <a:r>
              <a:rPr lang="en-US" dirty="0" smtClean="0"/>
              <a:t>Create and draw graphics objects</a:t>
            </a:r>
          </a:p>
          <a:p>
            <a:r>
              <a:rPr lang="en-US" dirty="0" smtClean="0"/>
              <a:t>define projection for screen geometry to correct for non square pixels</a:t>
            </a:r>
          </a:p>
          <a:p>
            <a:r>
              <a:rPr lang="en-US" dirty="0" smtClean="0"/>
              <a:t>define a camera view</a:t>
            </a:r>
          </a:p>
          <a:p>
            <a:r>
              <a:rPr lang="en-US" dirty="0" smtClean="0"/>
              <a:t>perform actions to animate objects</a:t>
            </a:r>
          </a:p>
          <a:p>
            <a:r>
              <a:rPr lang="en-US" dirty="0" smtClean="0"/>
              <a:t>make view touch interactive if desired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1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Demonstrate set up of required elements</a:t>
            </a:r>
          </a:p>
          <a:p>
            <a:r>
              <a:rPr lang="en-US" dirty="0" smtClean="0"/>
              <a:t>draw and rotate a 3d object (a cube)</a:t>
            </a:r>
          </a:p>
          <a:p>
            <a:r>
              <a:rPr lang="en-US" dirty="0" smtClean="0"/>
              <a:t>Create Simple Activity that has a </a:t>
            </a:r>
            <a:r>
              <a:rPr lang="en-US" dirty="0" err="1" smtClean="0"/>
              <a:t>GLSurfaceView</a:t>
            </a:r>
            <a:r>
              <a:rPr lang="en-US" dirty="0" smtClean="0"/>
              <a:t> as its content view</a:t>
            </a:r>
          </a:p>
          <a:p>
            <a:r>
              <a:rPr lang="en-US" dirty="0" smtClean="0"/>
              <a:t>To draw objects must implement </a:t>
            </a:r>
            <a:r>
              <a:rPr lang="en-US" dirty="0" err="1" smtClean="0"/>
              <a:t>GLSurfaceView.Renderer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9" y="914400"/>
            <a:ext cx="827252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8006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android.graphics</a:t>
            </a:r>
            <a:r>
              <a:rPr lang="en-US" dirty="0" smtClean="0"/>
              <a:t> library for 2D graphics (not Java AWT and </a:t>
            </a:r>
            <a:r>
              <a:rPr lang="en-US" dirty="0"/>
              <a:t>S</a:t>
            </a:r>
            <a:r>
              <a:rPr lang="en-US" dirty="0" smtClean="0"/>
              <a:t>wing)</a:t>
            </a:r>
          </a:p>
          <a:p>
            <a:r>
              <a:rPr lang="en-US" dirty="0" smtClean="0"/>
              <a:t>classes such as Canvas, Drawable, Bitmap, and others to create 2D graphics</a:t>
            </a:r>
          </a:p>
          <a:p>
            <a:r>
              <a:rPr lang="en-US" dirty="0" smtClean="0"/>
              <a:t>Various attempts to make two d graphics appear more "lifelike" and 3 dimensional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43" y="990600"/>
            <a:ext cx="33051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2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GLSurfaceView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5516563"/>
          </a:xfrm>
        </p:spPr>
        <p:txBody>
          <a:bodyPr>
            <a:normAutofit/>
          </a:bodyPr>
          <a:lstStyle/>
          <a:p>
            <a:r>
              <a:rPr lang="en-US" dirty="0" smtClean="0"/>
              <a:t>Shell of class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Used to manage surface (special piece of memory), manage EGL display (embedded graphics library, renders on thread decoupled from I thread, and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20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9028"/>
            <a:ext cx="8763000" cy="226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5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Skeleton Renderer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763000" cy="483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5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OpenGL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Android Documentation for GL10 list constants and methods but have no other useful information</a:t>
            </a:r>
          </a:p>
          <a:p>
            <a:r>
              <a:rPr lang="en-US" dirty="0" smtClean="0"/>
              <a:t>Check the OpenGL ES documentation</a:t>
            </a:r>
          </a:p>
          <a:p>
            <a:r>
              <a:rPr lang="en-US" dirty="0">
                <a:hlinkClick r:id="rId2"/>
              </a:rPr>
              <a:t>http://www.khronos.org/opengles/sdk/1.1/docs/man/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Level Graphics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"What makes the situation worse is that the highest level CS course I've ever taken is cs4, and quotes from the graphics group startup readme like '</a:t>
            </a:r>
            <a:r>
              <a:rPr lang="en-US" i="1" dirty="0"/>
              <a:t>these paths are abstracted as being the result of a topological sort on the graph of ordering dependencies for the</a:t>
            </a:r>
            <a:r>
              <a:rPr lang="en-US" dirty="0"/>
              <a:t> </a:t>
            </a:r>
            <a:r>
              <a:rPr lang="en-US" i="1" dirty="0"/>
              <a:t>entries</a:t>
            </a:r>
            <a:r>
              <a:rPr lang="en-US" dirty="0"/>
              <a:t>' make me lose consciousness in my chair and bleed from the nose."</a:t>
            </a:r>
            <a:br>
              <a:rPr lang="en-US" dirty="0"/>
            </a:br>
            <a:r>
              <a:rPr lang="en-US" dirty="0"/>
              <a:t>	-</a:t>
            </a:r>
            <a:r>
              <a:rPr lang="en-US" dirty="0" err="1"/>
              <a:t>mgrimes</a:t>
            </a:r>
            <a:r>
              <a:rPr lang="en-US" dirty="0"/>
              <a:t>, Graphics problem report 134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a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 simple, flat Triangle using OpenGL</a:t>
            </a:r>
          </a:p>
          <a:p>
            <a:r>
              <a:rPr lang="en-US" dirty="0"/>
              <a:t>(X,Y,Z</a:t>
            </a:r>
            <a:r>
              <a:rPr lang="en-US" dirty="0" smtClean="0"/>
              <a:t>) coordinate system</a:t>
            </a:r>
          </a:p>
          <a:p>
            <a:r>
              <a:rPr lang="en-US" dirty="0" smtClean="0"/>
              <a:t>(0, 0, 0) center of frame</a:t>
            </a:r>
          </a:p>
          <a:p>
            <a:r>
              <a:rPr lang="en-US" dirty="0" smtClean="0"/>
              <a:t>(1, 1, 0) is top right corner of frame</a:t>
            </a:r>
          </a:p>
          <a:p>
            <a:r>
              <a:rPr lang="en-US" dirty="0" smtClean="0"/>
              <a:t>(-1, -1, 0) is bottom left corner of frame</a:t>
            </a:r>
          </a:p>
          <a:p>
            <a:r>
              <a:rPr lang="en-US" dirty="0" smtClean="0"/>
              <a:t>must define vertices of our triangle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Triangle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188893"/>
            <a:ext cx="5181600" cy="401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276173" y="3001798"/>
            <a:ext cx="0" cy="3200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672509" y="4601998"/>
            <a:ext cx="320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672509" y="3001798"/>
            <a:ext cx="3200400" cy="32004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86400" y="2546969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	                0                         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7800" y="2908280"/>
            <a:ext cx="3722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>
            <a:off x="6137564" y="3733800"/>
            <a:ext cx="2195945" cy="16002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9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560"/>
            <a:ext cx="8229600" cy="1143000"/>
          </a:xfrm>
        </p:spPr>
        <p:txBody>
          <a:bodyPr/>
          <a:lstStyle/>
          <a:p>
            <a:r>
              <a:rPr lang="en-US" dirty="0" smtClean="0"/>
              <a:t>Draw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211763"/>
          </a:xfrm>
        </p:spPr>
        <p:txBody>
          <a:bodyPr/>
          <a:lstStyle/>
          <a:p>
            <a:r>
              <a:rPr lang="en-US" dirty="0" err="1" smtClean="0"/>
              <a:t>init</a:t>
            </a:r>
            <a:r>
              <a:rPr lang="en-US" dirty="0" smtClean="0"/>
              <a:t> OpenGL to use vertex arrays</a:t>
            </a:r>
          </a:p>
          <a:p>
            <a:r>
              <a:rPr lang="en-US" dirty="0" smtClean="0"/>
              <a:t>call drawing API to draw triangle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3" y="2214880"/>
            <a:ext cx="7053351" cy="464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4989576" cy="5211763"/>
          </a:xfrm>
        </p:spPr>
        <p:txBody>
          <a:bodyPr/>
          <a:lstStyle/>
          <a:p>
            <a:r>
              <a:rPr lang="en-US" dirty="0" err="1" smtClean="0"/>
              <a:t>oooo</a:t>
            </a:r>
            <a:r>
              <a:rPr lang="en-US" dirty="0" smtClean="0"/>
              <a:t>, </a:t>
            </a:r>
            <a:r>
              <a:rPr lang="en-US" dirty="0" err="1" smtClean="0"/>
              <a:t>ahhhh</a:t>
            </a:r>
            <a:endParaRPr lang="en-US" dirty="0" smtClean="0"/>
          </a:p>
          <a:p>
            <a:r>
              <a:rPr lang="en-US" dirty="0" smtClean="0"/>
              <a:t>Graphics coordinate system assumes a square but mapped to a rectangular frame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27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76" y="1198880"/>
            <a:ext cx="3163824" cy="527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2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 an OpenGL projection view and camera (eye point) to transform coordinates of the triangle</a:t>
            </a:r>
          </a:p>
          <a:p>
            <a:pPr lvl="1"/>
            <a:r>
              <a:rPr lang="en-US" dirty="0" smtClean="0"/>
              <a:t>"correct" the position </a:t>
            </a:r>
            <a:r>
              <a:rPr lang="en-US" dirty="0" err="1" smtClean="0"/>
              <a:t>onSurfaceChanged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onDrawframe</a:t>
            </a:r>
            <a:r>
              <a:rPr lang="en-US" dirty="0" smtClean="0"/>
              <a:t>()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8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onSurfaceChanged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29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178"/>
            <a:ext cx="9377867" cy="525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473536" y="2805545"/>
            <a:ext cx="2119746" cy="2286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09955" y="2805545"/>
            <a:ext cx="1683327" cy="26289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3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00600" cy="5257800"/>
          </a:xfrm>
        </p:spPr>
        <p:txBody>
          <a:bodyPr/>
          <a:lstStyle/>
          <a:p>
            <a:r>
              <a:rPr lang="en-US" dirty="0" smtClean="0"/>
              <a:t>Gradient Paints can add depth to 2d primitives</a:t>
            </a:r>
          </a:p>
          <a:p>
            <a:r>
              <a:rPr lang="en-US" dirty="0" smtClean="0"/>
              <a:t>Notice the gradient paint on the pegs and shading on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74" y="990600"/>
            <a:ext cx="3905250" cy="579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1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onDrawFrame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30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887"/>
            <a:ext cx="797242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494318" y="2275609"/>
            <a:ext cx="2537982" cy="64423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43601" y="2919845"/>
            <a:ext cx="3088697" cy="143394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7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of Correcting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31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1229592"/>
            <a:ext cx="3241963" cy="540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13" y="2018952"/>
            <a:ext cx="4965124" cy="297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2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onDrawFrame</a:t>
            </a:r>
            <a:endParaRPr lang="en-US" dirty="0" smtClean="0"/>
          </a:p>
          <a:p>
            <a:r>
              <a:rPr lang="en-US" dirty="0" smtClean="0"/>
              <a:t>define vector of rotation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32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29" y="2786063"/>
            <a:ext cx="8716974" cy="28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854" y="1112837"/>
            <a:ext cx="8686800" cy="5211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X Axis (angle, 1, 0, 0)   Y Axis (angle, 0, 1, 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33</a:t>
            </a:fld>
            <a:endParaRPr lang="en-US"/>
          </a:p>
        </p:txBody>
      </p:sp>
      <p:pic>
        <p:nvPicPr>
          <p:cNvPr id="5" name="rotateXAx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040" y="2095499"/>
            <a:ext cx="3153641" cy="3473576"/>
          </a:xfrm>
          <a:prstGeom prst="rect">
            <a:avLst/>
          </a:prstGeom>
        </p:spPr>
      </p:pic>
      <p:pic>
        <p:nvPicPr>
          <p:cNvPr id="6" name="rotateYAxi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5064" y="2130136"/>
            <a:ext cx="3228109" cy="33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2" y="1112837"/>
            <a:ext cx="8427027" cy="5211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Z </a:t>
            </a:r>
            <a:r>
              <a:rPr lang="en-US" dirty="0"/>
              <a:t>Axis (angle, </a:t>
            </a:r>
            <a:r>
              <a:rPr lang="en-US" dirty="0" smtClean="0"/>
              <a:t>0, </a:t>
            </a:r>
            <a:r>
              <a:rPr lang="en-US" dirty="0"/>
              <a:t>0, </a:t>
            </a:r>
            <a:r>
              <a:rPr lang="en-US" dirty="0" smtClean="0"/>
              <a:t>1)   </a:t>
            </a:r>
            <a:r>
              <a:rPr lang="en-US" dirty="0"/>
              <a:t>Y Axis (angle, </a:t>
            </a:r>
            <a:r>
              <a:rPr lang="en-US" dirty="0" smtClean="0"/>
              <a:t>-1, 1, -1)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34</a:t>
            </a:fld>
            <a:endParaRPr lang="en-US"/>
          </a:p>
        </p:txBody>
      </p:sp>
      <p:pic>
        <p:nvPicPr>
          <p:cNvPr id="5" name="rotateZAx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790" y="2232312"/>
            <a:ext cx="3415145" cy="3565813"/>
          </a:xfrm>
          <a:prstGeom prst="rect">
            <a:avLst/>
          </a:prstGeom>
        </p:spPr>
      </p:pic>
      <p:pic>
        <p:nvPicPr>
          <p:cNvPr id="6" name="rotateEx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1709" y="2012372"/>
            <a:ext cx="3500004" cy="39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 pyramid that bounces around the screen</a:t>
            </a:r>
          </a:p>
          <a:p>
            <a:r>
              <a:rPr lang="en-US" dirty="0" smtClean="0"/>
              <a:t>Same basic steps as previous apps</a:t>
            </a:r>
          </a:p>
          <a:p>
            <a:r>
              <a:rPr lang="en-US" dirty="0" smtClean="0"/>
              <a:t>Activity with </a:t>
            </a:r>
            <a:r>
              <a:rPr lang="en-US" dirty="0" err="1" smtClean="0"/>
              <a:t>GLSurfaceView</a:t>
            </a:r>
            <a:endParaRPr lang="en-US" dirty="0" smtClean="0"/>
          </a:p>
          <a:p>
            <a:r>
              <a:rPr lang="en-US" dirty="0" smtClean="0"/>
              <a:t>Implementation of </a:t>
            </a:r>
            <a:r>
              <a:rPr lang="en-US" dirty="0" err="1" smtClean="0"/>
              <a:t>GLSurfaceView.Renderer</a:t>
            </a:r>
            <a:endParaRPr lang="en-US" dirty="0" smtClean="0"/>
          </a:p>
          <a:p>
            <a:r>
              <a:rPr lang="en-US" dirty="0" smtClean="0"/>
              <a:t>Pyramid class that defines the geometry and appearance of 3d pyramid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3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7363"/>
            <a:ext cx="4212643" cy="5211763"/>
          </a:xfrm>
        </p:spPr>
        <p:txBody>
          <a:bodyPr/>
          <a:lstStyle/>
          <a:p>
            <a:r>
              <a:rPr lang="en-US" dirty="0" smtClean="0"/>
              <a:t>specify </a:t>
            </a:r>
            <a:r>
              <a:rPr lang="en-US" dirty="0" smtClean="0"/>
              <a:t>vertices for 6 triangles</a:t>
            </a:r>
          </a:p>
          <a:p>
            <a:r>
              <a:rPr lang="en-US" dirty="0" smtClean="0"/>
              <a:t>4 sides, 2 triangles for the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4057465"/>
            <a:ext cx="7846869" cy="276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95022" y="3636396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(-1, -1, -1)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153891" y="3705189"/>
            <a:ext cx="304800" cy="265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8798" y="208925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(-1,  1, -1)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153891" y="2140994"/>
            <a:ext cx="304800" cy="265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43800" y="208625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(1,  1, -1)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086600" y="2137997"/>
            <a:ext cx="304800" cy="265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43799" y="368813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(1,  -1, -1)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086599" y="3739871"/>
            <a:ext cx="304800" cy="265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93016" y="2895600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(0,  0, 1) imagine it out</a:t>
            </a:r>
            <a:br>
              <a:rPr lang="en-US" dirty="0" smtClean="0"/>
            </a:br>
            <a:r>
              <a:rPr lang="en-US" dirty="0" smtClean="0"/>
              <a:t>	of screen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235816" y="2947338"/>
            <a:ext cx="304800" cy="265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5257800" y="2406851"/>
            <a:ext cx="0" cy="1298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458691" y="2209800"/>
            <a:ext cx="1627909" cy="2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6" idx="7"/>
          </p:cNvCxnSpPr>
          <p:nvPr/>
        </p:nvCxnSpPr>
        <p:spPr>
          <a:xfrm flipH="1">
            <a:off x="5414054" y="2364920"/>
            <a:ext cx="1717183" cy="1379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410200" y="2375736"/>
            <a:ext cx="1780309" cy="1434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4"/>
          </p:cNvCxnSpPr>
          <p:nvPr/>
        </p:nvCxnSpPr>
        <p:spPr>
          <a:xfrm flipV="1">
            <a:off x="5306291" y="3945346"/>
            <a:ext cx="1780308" cy="25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315199" y="2403854"/>
            <a:ext cx="1" cy="1336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5"/>
            <a:endCxn id="9" idx="5"/>
          </p:cNvCxnSpPr>
          <p:nvPr/>
        </p:nvCxnSpPr>
        <p:spPr>
          <a:xfrm>
            <a:off x="5414054" y="236791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6"/>
          </p:cNvCxnSpPr>
          <p:nvPr/>
        </p:nvCxnSpPr>
        <p:spPr>
          <a:xfrm flipV="1">
            <a:off x="5458691" y="3838117"/>
            <a:ext cx="1731818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5" idx="4"/>
            <a:endCxn id="13" idx="1"/>
          </p:cNvCxnSpPr>
          <p:nvPr/>
        </p:nvCxnSpPr>
        <p:spPr>
          <a:xfrm>
            <a:off x="6388216" y="3213195"/>
            <a:ext cx="743020" cy="56561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6" idx="6"/>
          </p:cNvCxnSpPr>
          <p:nvPr/>
        </p:nvCxnSpPr>
        <p:spPr>
          <a:xfrm flipH="1">
            <a:off x="5458691" y="3200400"/>
            <a:ext cx="865910" cy="63771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695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Indices refers to set or coordinate (x, y, z)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372"/>
            <a:ext cx="9525000" cy="273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216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Coloring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colors for each of the 5 vertices</a:t>
            </a:r>
          </a:p>
          <a:p>
            <a:r>
              <a:rPr lang="en-US" dirty="0" smtClean="0"/>
              <a:t>Colors blend from one </a:t>
            </a:r>
            <a:r>
              <a:rPr lang="en-US" dirty="0" smtClean="0"/>
              <a:t>vertex to </a:t>
            </a:r>
            <a:r>
              <a:rPr lang="en-US" dirty="0" smtClean="0"/>
              <a:t>another</a:t>
            </a:r>
          </a:p>
          <a:p>
            <a:r>
              <a:rPr lang="en-US" dirty="0" smtClean="0"/>
              <a:t>recall, </a:t>
            </a:r>
            <a:r>
              <a:rPr lang="en-US" dirty="0" err="1" smtClean="0"/>
              <a:t>rgba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00399"/>
            <a:ext cx="6324600" cy="346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110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39</a:t>
            </a:fld>
            <a:endParaRPr lang="en-US"/>
          </a:p>
        </p:txBody>
      </p:sp>
      <p:pic>
        <p:nvPicPr>
          <p:cNvPr id="5" name="clip000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473037" y="-34636"/>
            <a:ext cx="465512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Graphics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5707"/>
            <a:ext cx="3810000" cy="565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69063"/>
            <a:ext cx="3457575" cy="580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0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OpenGL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Renderscript</a:t>
            </a:r>
            <a:endParaRPr lang="en-US" dirty="0" smtClean="0"/>
          </a:p>
          <a:p>
            <a:pPr lvl="1"/>
            <a:r>
              <a:rPr lang="en-US" dirty="0" smtClean="0"/>
              <a:t>high performance, but low level</a:t>
            </a:r>
          </a:p>
          <a:p>
            <a:pPr lvl="1"/>
            <a:r>
              <a:rPr lang="en-US" dirty="0" smtClean="0"/>
              <a:t>scripts written in C</a:t>
            </a:r>
          </a:p>
          <a:p>
            <a:r>
              <a:rPr lang="en-US" smtClean="0"/>
              <a:t>OpenGLUT</a:t>
            </a:r>
            <a:r>
              <a:rPr lang="en-US" dirty="0" smtClean="0"/>
              <a:t>, OpenGL Utility Toolkit</a:t>
            </a:r>
          </a:p>
          <a:p>
            <a:pPr lvl="1"/>
            <a:r>
              <a:rPr lang="en-US" dirty="0" smtClean="0"/>
              <a:t>not officially part of Android, Android GLUT Wrapper</a:t>
            </a:r>
          </a:p>
          <a:p>
            <a:pPr lvl="1"/>
            <a:r>
              <a:rPr lang="en-US" dirty="0" smtClean="0"/>
              <a:t>include more geometric primitives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Parallax Scrolling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2999"/>
            <a:ext cx="8915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5257800"/>
          </a:xfrm>
        </p:spPr>
        <p:txBody>
          <a:bodyPr/>
          <a:lstStyle/>
          <a:p>
            <a:r>
              <a:rPr lang="en-US" dirty="0" smtClean="0"/>
              <a:t>Isometric Graphics</a:t>
            </a:r>
          </a:p>
          <a:p>
            <a:r>
              <a:rPr lang="en-US" dirty="0" smtClean="0"/>
              <a:t>"rotate" object to reveal details on the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53343"/>
            <a:ext cx="32289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6172200"/>
            <a:ext cx="1199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Z</a:t>
            </a:r>
            <a:r>
              <a:rPr lang="en-US" sz="2800" dirty="0" err="1" smtClean="0"/>
              <a:t>axxon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98939"/>
            <a:ext cx="5495827" cy="3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57800" y="6062990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Ultima</a:t>
            </a:r>
            <a:r>
              <a:rPr lang="en-US" sz="2800" dirty="0" smtClean="0"/>
              <a:t>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Create 3D model</a:t>
            </a:r>
          </a:p>
          <a:p>
            <a:pPr lvl="1"/>
            <a:r>
              <a:rPr lang="en-US" dirty="0" smtClean="0"/>
              <a:t>a small scene or a large world</a:t>
            </a:r>
          </a:p>
          <a:p>
            <a:r>
              <a:rPr lang="en-US" dirty="0" smtClean="0"/>
              <a:t>Model rendered into a 2D projection</a:t>
            </a:r>
          </a:p>
          <a:p>
            <a:r>
              <a:rPr lang="en-US" dirty="0" smtClean="0"/>
              <a:t>model includes</a:t>
            </a:r>
          </a:p>
          <a:p>
            <a:pPr lvl="1"/>
            <a:r>
              <a:rPr lang="en-US" dirty="0" smtClean="0"/>
              <a:t>objects (boxes, cones, cylinders, sphere, user defined models)</a:t>
            </a:r>
          </a:p>
          <a:p>
            <a:pPr lvl="1"/>
            <a:r>
              <a:rPr lang="en-US" dirty="0" smtClean="0"/>
              <a:t>lighting</a:t>
            </a:r>
          </a:p>
          <a:p>
            <a:pPr lvl="1"/>
            <a:r>
              <a:rPr lang="en-US" dirty="0" smtClean="0"/>
              <a:t>cameras</a:t>
            </a:r>
          </a:p>
          <a:p>
            <a:pPr lvl="1"/>
            <a:r>
              <a:rPr lang="en-US" dirty="0" smtClean="0"/>
              <a:t>textures</a:t>
            </a:r>
          </a:p>
          <a:p>
            <a:pPr lvl="1"/>
            <a:r>
              <a:rPr lang="en-US" dirty="0" smtClean="0"/>
              <a:t>dynamic behaviors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Coordinate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 and y as expected (positive y is up, not down as in 2d graphics</a:t>
            </a:r>
          </a:p>
          <a:p>
            <a:r>
              <a:rPr lang="en-US" dirty="0" smtClean="0"/>
              <a:t>z axis - positive z is out of screen, negative z is into screen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8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52800" y="3505200"/>
            <a:ext cx="0" cy="22860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52800" y="5758543"/>
            <a:ext cx="2286000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590800" y="5758543"/>
            <a:ext cx="783771" cy="109945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336472" y="3657600"/>
            <a:ext cx="1540328" cy="2144486"/>
          </a:xfrm>
          <a:prstGeom prst="straightConnector1">
            <a:avLst/>
          </a:prstGeom>
          <a:ln w="63500">
            <a:solidFill>
              <a:srgbClr val="FF0000">
                <a:alpha val="49000"/>
              </a:srgb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90800" y="350520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</a:t>
            </a:r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86400" y="598510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</a:t>
            </a:r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043855" y="5985104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z</a:t>
            </a:r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4965103" y="3688218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z</a:t>
            </a:r>
            <a:r>
              <a:rPr lang="en-US" sz="3600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906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Portion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Portion of 3D Scene that is rendered is contained in a </a:t>
            </a:r>
            <a:r>
              <a:rPr lang="en-US" i="1" dirty="0" smtClean="0"/>
              <a:t>frustum  (pro: </a:t>
            </a:r>
            <a:r>
              <a:rPr lang="en-US" i="1" dirty="0" err="1" smtClean="0"/>
              <a:t>frəstəm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a pyramid or cone with its top cut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637C-DFDA-4D48-8BAD-E22581FA0542}" type="slidenum">
              <a:rPr lang="en-US" smtClean="0"/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5600"/>
            <a:ext cx="5029200" cy="389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2" y="5079540"/>
            <a:ext cx="681971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71" y="5474828"/>
            <a:ext cx="519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86" y="4419600"/>
            <a:ext cx="152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objects in</a:t>
            </a:r>
            <a:br>
              <a:rPr lang="en-US" dirty="0" smtClean="0"/>
            </a:br>
            <a:r>
              <a:rPr lang="en-US" dirty="0" smtClean="0"/>
              <a:t>scene, but not</a:t>
            </a:r>
          </a:p>
          <a:p>
            <a:r>
              <a:rPr lang="en-US" dirty="0" smtClean="0"/>
              <a:t>visible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10056</TotalTime>
  <Words>1102</Words>
  <Application>Microsoft Office PowerPoint</Application>
  <PresentationFormat>On-screen Show (4:3)</PresentationFormat>
  <Paragraphs>204</Paragraphs>
  <Slides>40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CS378 - Mobile Computing</vt:lpstr>
      <vt:lpstr>2D Graphics</vt:lpstr>
      <vt:lpstr>Gradients</vt:lpstr>
      <vt:lpstr>2D Graphics</vt:lpstr>
      <vt:lpstr>Parallax Scrolling Example</vt:lpstr>
      <vt:lpstr>2.5D </vt:lpstr>
      <vt:lpstr>3D Graphics</vt:lpstr>
      <vt:lpstr>3D Coordinate System</vt:lpstr>
      <vt:lpstr>Visual Portion</vt:lpstr>
      <vt:lpstr>OpenGL</vt:lpstr>
      <vt:lpstr>OpenGL</vt:lpstr>
      <vt:lpstr>OpenGL ES</vt:lpstr>
      <vt:lpstr>Android and OpenGL ES</vt:lpstr>
      <vt:lpstr>GLSurfaceView</vt:lpstr>
      <vt:lpstr>GLSurfaceView.Renderer</vt:lpstr>
      <vt:lpstr>Manifest Requirements</vt:lpstr>
      <vt:lpstr>Steps to Use OpenGL</vt:lpstr>
      <vt:lpstr>Sample Program</vt:lpstr>
      <vt:lpstr>Activity</vt:lpstr>
      <vt:lpstr>GLSurfaceView</vt:lpstr>
      <vt:lpstr>Skeleton Renderer</vt:lpstr>
      <vt:lpstr>OpenGL Documentation</vt:lpstr>
      <vt:lpstr>Low Level Graphics Libraries</vt:lpstr>
      <vt:lpstr>Draw a Shape</vt:lpstr>
      <vt:lpstr>Define Triangle</vt:lpstr>
      <vt:lpstr>Draw Triangle</vt:lpstr>
      <vt:lpstr>Result</vt:lpstr>
      <vt:lpstr>Correcting Projection</vt:lpstr>
      <vt:lpstr>onSurfaceChanged</vt:lpstr>
      <vt:lpstr>onDrawFrame</vt:lpstr>
      <vt:lpstr>Result of Correcting Projection</vt:lpstr>
      <vt:lpstr>Adding Motion</vt:lpstr>
      <vt:lpstr>Results</vt:lpstr>
      <vt:lpstr>Results</vt:lpstr>
      <vt:lpstr>Another Example</vt:lpstr>
      <vt:lpstr>Constructing Pyramid</vt:lpstr>
      <vt:lpstr>Constructing Pyramid</vt:lpstr>
      <vt:lpstr>Coloring Pyramid</vt:lpstr>
      <vt:lpstr>Result</vt:lpstr>
      <vt:lpstr>OpenGL Options</vt:lpstr>
    </vt:vector>
  </TitlesOfParts>
  <Company>University of Texas at Austin Computer Science Dept.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CS378 - Mobile Computing</dc:title>
  <dc:creator>Michael D. Scott</dc:creator>
  <cp:lastModifiedBy>Michael D. Scott</cp:lastModifiedBy>
  <cp:revision>433</cp:revision>
  <cp:lastPrinted>2012-01-30T16:00:04Z</cp:lastPrinted>
  <dcterms:created xsi:type="dcterms:W3CDTF">2012-01-17T18:47:14Z</dcterms:created>
  <dcterms:modified xsi:type="dcterms:W3CDTF">2012-04-30T17:08:21Z</dcterms:modified>
</cp:coreProperties>
</file>