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77" r:id="rId7"/>
    <p:sldId id="261" r:id="rId8"/>
    <p:sldId id="262" r:id="rId9"/>
    <p:sldId id="263" r:id="rId10"/>
    <p:sldId id="264" r:id="rId11"/>
    <p:sldId id="278" r:id="rId12"/>
    <p:sldId id="265" r:id="rId13"/>
    <p:sldId id="266" r:id="rId14"/>
    <p:sldId id="267" r:id="rId15"/>
    <p:sldId id="279" r:id="rId16"/>
    <p:sldId id="268" r:id="rId17"/>
    <p:sldId id="269" r:id="rId18"/>
    <p:sldId id="280" r:id="rId19"/>
    <p:sldId id="270" r:id="rId20"/>
    <p:sldId id="271" r:id="rId21"/>
    <p:sldId id="281" r:id="rId22"/>
    <p:sldId id="272" r:id="rId23"/>
    <p:sldId id="273" r:id="rId24"/>
    <p:sldId id="274" r:id="rId25"/>
    <p:sldId id="275" r:id="rId26"/>
    <p:sldId id="276" r:id="rId27"/>
  </p:sldIdLst>
  <p:sldSz cx="9144000" cy="6858000" type="screen4x3"/>
  <p:notesSz cx="9229725" cy="70008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8C98BBF-0A01-49D1-8943-621B01FB6524}">
          <p14:sldIdLst>
            <p14:sldId id="256"/>
            <p14:sldId id="257"/>
            <p14:sldId id="258"/>
            <p14:sldId id="259"/>
            <p14:sldId id="260"/>
            <p14:sldId id="277"/>
            <p14:sldId id="261"/>
            <p14:sldId id="262"/>
            <p14:sldId id="263"/>
            <p14:sldId id="264"/>
            <p14:sldId id="278"/>
            <p14:sldId id="265"/>
            <p14:sldId id="266"/>
            <p14:sldId id="267"/>
            <p14:sldId id="279"/>
            <p14:sldId id="268"/>
            <p14:sldId id="269"/>
            <p14:sldId id="280"/>
            <p14:sldId id="270"/>
            <p14:sldId id="271"/>
            <p14:sldId id="281"/>
            <p14:sldId id="272"/>
            <p14:sldId id="273"/>
            <p14:sldId id="274"/>
            <p14:sldId id="275"/>
            <p14:sldId id="276"/>
          </p14:sldIdLst>
        </p14:section>
        <p14:section name="Untitled Section" id="{FC6F6324-372A-4A9A-BF42-DA2F65924F38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3481" autoAdjust="0"/>
    <p:restoredTop sz="78705" autoAdjust="0"/>
  </p:normalViewPr>
  <p:slideViewPr>
    <p:cSldViewPr>
      <p:cViewPr varScale="1">
        <p:scale>
          <a:sx n="74" d="100"/>
          <a:sy n="74" d="100"/>
        </p:scale>
        <p:origin x="-8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999548" cy="3504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28085" y="1"/>
            <a:ext cx="3999548" cy="3504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D050E-68A7-4BF6-AD9D-1C7A44A395DD}" type="datetimeFigureOut">
              <a:rPr lang="en-US" smtClean="0"/>
              <a:t>4/30/2012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49266"/>
            <a:ext cx="3999548" cy="3504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28085" y="6649266"/>
            <a:ext cx="3999548" cy="3504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C81D9-15D7-4112-A060-F6577A2F8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421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999548" cy="350044"/>
          </a:xfrm>
          <a:prstGeom prst="rect">
            <a:avLst/>
          </a:prstGeom>
        </p:spPr>
        <p:txBody>
          <a:bodyPr vert="horz" lIns="92738" tIns="46369" rIns="92738" bIns="4636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28042" y="0"/>
            <a:ext cx="3999548" cy="350044"/>
          </a:xfrm>
          <a:prstGeom prst="rect">
            <a:avLst/>
          </a:prstGeom>
        </p:spPr>
        <p:txBody>
          <a:bodyPr vert="horz" lIns="92738" tIns="46369" rIns="92738" bIns="46369" rtlCol="0"/>
          <a:lstStyle>
            <a:lvl1pPr algn="r">
              <a:defRPr sz="1200"/>
            </a:lvl1pPr>
          </a:lstStyle>
          <a:p>
            <a:fld id="{346C757F-8E6F-4388-B04F-98E120A4A3FC}" type="datetimeFigureOut">
              <a:rPr lang="en-US" smtClean="0"/>
              <a:t>4/30/2012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498850" cy="2624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38" tIns="46369" rIns="92738" bIns="4636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2973" y="3325416"/>
            <a:ext cx="7383780" cy="3150394"/>
          </a:xfrm>
          <a:prstGeom prst="rect">
            <a:avLst/>
          </a:prstGeom>
        </p:spPr>
        <p:txBody>
          <a:bodyPr vert="horz" lIns="92738" tIns="46369" rIns="92738" bIns="4636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49616"/>
            <a:ext cx="3999548" cy="350044"/>
          </a:xfrm>
          <a:prstGeom prst="rect">
            <a:avLst/>
          </a:prstGeom>
        </p:spPr>
        <p:txBody>
          <a:bodyPr vert="horz" lIns="92738" tIns="46369" rIns="92738" bIns="4636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28042" y="6649616"/>
            <a:ext cx="3999548" cy="350044"/>
          </a:xfrm>
          <a:prstGeom prst="rect">
            <a:avLst/>
          </a:prstGeom>
        </p:spPr>
        <p:txBody>
          <a:bodyPr vert="horz" lIns="92738" tIns="46369" rIns="92738" bIns="46369" rtlCol="0" anchor="b"/>
          <a:lstStyle>
            <a:lvl1pPr algn="r">
              <a:defRPr sz="1200"/>
            </a:lvl1pPr>
          </a:lstStyle>
          <a:p>
            <a:fld id="{4A48ABE3-AAC7-446F-BC4B-9C6CAE8F4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508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8ABE3-AAC7-446F-BC4B-9C6CAE8F49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955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fld id="{E820A771-8B3E-4BE1-A7E6-B6C2E6A656A2}" type="datetime1">
              <a:rPr lang="en-US" smtClean="0"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fld id="{DF43637C-DFDA-4D48-8BAD-E22581FA0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2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555B-A913-47C2-815D-FFEEC9F1344F}" type="datetime1">
              <a:rPr lang="en-US" smtClean="0"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3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6A207-1962-4FD5-8FA4-49017E3AFF08}" type="datetime1">
              <a:rPr lang="en-US" smtClean="0"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061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4C94F-FA36-4542-90AC-05B517A96965}" type="datetime1">
              <a:rPr lang="en-US" smtClean="0"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69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6286E-D538-4C32-863A-BFE11AA382E4}" type="datetime1">
              <a:rPr lang="en-US" smtClean="0"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2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70BB-EA0D-4A4F-87CD-E642573953E4}" type="datetime1">
              <a:rPr lang="en-US" smtClean="0"/>
              <a:t>4/30/2012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36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00E8-D1E2-4B2B-BD23-5DB0B74CD4B3}" type="datetime1">
              <a:rPr lang="en-US" smtClean="0"/>
              <a:t>4/30/2012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733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6898-C825-4192-863E-99B6DD94B6CB}" type="datetime1">
              <a:rPr lang="en-US" smtClean="0"/>
              <a:t>4/30/2012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11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866E-919D-4DC5-9FEE-4E5C71B9F5A6}" type="datetime1">
              <a:rPr lang="en-US" smtClean="0"/>
              <a:t>4/30/2012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29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131FA-91F6-47EA-A3FB-4EA5E7F683F0}" type="datetime1">
              <a:rPr lang="en-US" smtClean="0"/>
              <a:t>4/30/2012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3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34227-4706-4F56-8E19-9E94D5BE047A}" type="datetime1">
              <a:rPr lang="en-US" smtClean="0"/>
              <a:t>4/30/2012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619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12837"/>
            <a:ext cx="8229600" cy="5211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B1EFBAD-65B8-4099-8433-04365AC12FE4}" type="datetime1">
              <a:rPr lang="en-US" smtClean="0"/>
              <a:t>4/30/2012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F43637C-DFDA-4D48-8BAD-E22581FA05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430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CS378 - Mobile Computing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8580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What's Next?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01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Notifications Window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12837"/>
            <a:ext cx="4800600" cy="5668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Don't create notifications for low level technical details</a:t>
            </a:r>
          </a:p>
          <a:p>
            <a:r>
              <a:rPr lang="en-US" dirty="0" smtClean="0"/>
              <a:t>Don't create notifications for errors that user can't fix or if app can recover on its own</a:t>
            </a:r>
          </a:p>
          <a:p>
            <a:r>
              <a:rPr lang="en-US" dirty="0" smtClean="0"/>
              <a:t>Don't create notifications for services user can't start and stop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10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507" y="1469668"/>
            <a:ext cx="3710420" cy="544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553200" y="41910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0" y="946448"/>
            <a:ext cx="26758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Bad Notifications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0770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and paste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5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and Paste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clipboard based framework</a:t>
            </a:r>
          </a:p>
          <a:p>
            <a:r>
              <a:rPr lang="en-US" dirty="0" smtClean="0"/>
              <a:t>simple and complex data types can be copied and pasted</a:t>
            </a:r>
          </a:p>
          <a:p>
            <a:pPr lvl="1"/>
            <a:r>
              <a:rPr lang="en-US" dirty="0" smtClean="0"/>
              <a:t>text strings,  complex data structures, text and binary stream data</a:t>
            </a:r>
          </a:p>
          <a:p>
            <a:r>
              <a:rPr lang="en-US" dirty="0" smtClean="0"/>
              <a:t>Simple text stored on clipboard</a:t>
            </a:r>
          </a:p>
          <a:p>
            <a:r>
              <a:rPr lang="en-US" dirty="0" smtClean="0"/>
              <a:t>complex data handled via content providers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79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and Paste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8229600" cy="5516563"/>
          </a:xfrm>
        </p:spPr>
        <p:txBody>
          <a:bodyPr/>
          <a:lstStyle/>
          <a:p>
            <a:r>
              <a:rPr lang="en-US" dirty="0" smtClean="0"/>
              <a:t>to copy and paste:</a:t>
            </a:r>
          </a:p>
          <a:p>
            <a:r>
              <a:rPr lang="en-US" dirty="0" smtClean="0"/>
              <a:t>data placed in clip object, clip object placed on system-wide clipboard</a:t>
            </a:r>
          </a:p>
          <a:p>
            <a:r>
              <a:rPr lang="en-US" dirty="0" smtClean="0"/>
              <a:t>clip object can be:</a:t>
            </a:r>
          </a:p>
          <a:p>
            <a:pPr lvl="1"/>
            <a:r>
              <a:rPr lang="en-US" dirty="0" smtClean="0"/>
              <a:t>text, a simple String</a:t>
            </a:r>
          </a:p>
          <a:p>
            <a:pPr lvl="1"/>
            <a:r>
              <a:rPr lang="en-US" dirty="0" smtClean="0"/>
              <a:t>URI for copying complex data from a content provider</a:t>
            </a:r>
          </a:p>
          <a:p>
            <a:pPr lvl="1"/>
            <a:r>
              <a:rPr lang="en-US" dirty="0" smtClean="0"/>
              <a:t>Intents to copy application shortcuts</a:t>
            </a:r>
          </a:p>
          <a:p>
            <a:r>
              <a:rPr lang="en-US" dirty="0" smtClean="0"/>
              <a:t>only one clip on clipboard at a time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89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and Paste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app can support some or all of the data types</a:t>
            </a:r>
          </a:p>
          <a:p>
            <a:r>
              <a:rPr lang="en-US" dirty="0" smtClean="0"/>
              <a:t>Examine data on clipboard and decide if user should have option to paste it</a:t>
            </a:r>
          </a:p>
          <a:p>
            <a:pPr lvl="1"/>
            <a:r>
              <a:rPr lang="en-US" dirty="0" smtClean="0"/>
              <a:t>may not make sense to allow pasting of URI / content provider data or Intents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27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Widgets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8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Widgets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8153400" cy="52117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Referred to as an </a:t>
            </a:r>
            <a:br>
              <a:rPr lang="en-US" dirty="0" smtClean="0"/>
            </a:br>
            <a:r>
              <a:rPr lang="en-US" dirty="0" smtClean="0"/>
              <a:t>App Widget</a:t>
            </a:r>
          </a:p>
          <a:p>
            <a:r>
              <a:rPr lang="en-US" dirty="0" smtClean="0"/>
              <a:t>widgets are miniature </a:t>
            </a:r>
            <a:br>
              <a:rPr lang="en-US" dirty="0" smtClean="0"/>
            </a:br>
            <a:r>
              <a:rPr lang="en-US" dirty="0" smtClean="0"/>
              <a:t>application views than can </a:t>
            </a:r>
            <a:br>
              <a:rPr lang="en-US" dirty="0" smtClean="0"/>
            </a:br>
            <a:r>
              <a:rPr lang="en-US" dirty="0" smtClean="0"/>
              <a:t>be added to other applications</a:t>
            </a:r>
          </a:p>
          <a:p>
            <a:pPr lvl="1"/>
            <a:r>
              <a:rPr lang="en-US" dirty="0" smtClean="0"/>
              <a:t>normally the Home Screen View</a:t>
            </a:r>
          </a:p>
          <a:p>
            <a:pPr lvl="1"/>
            <a:r>
              <a:rPr lang="en-US" dirty="0" smtClean="0"/>
              <a:t>other "App Widget Hosts"</a:t>
            </a:r>
          </a:p>
          <a:p>
            <a:r>
              <a:rPr lang="en-US" dirty="0" smtClean="0"/>
              <a:t>Widget sent periodic updates</a:t>
            </a:r>
          </a:p>
          <a:p>
            <a:r>
              <a:rPr lang="en-US" dirty="0" smtClean="0"/>
              <a:t>Widgets essentially a </a:t>
            </a:r>
            <a:r>
              <a:rPr lang="en-US" dirty="0" err="1" smtClean="0"/>
              <a:t>BroadcastRecevier</a:t>
            </a:r>
            <a:r>
              <a:rPr lang="en-US" dirty="0" smtClean="0"/>
              <a:t> with XML layout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16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3930" y="990600"/>
            <a:ext cx="3105150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746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Widgets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8229600" cy="57451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To create App Widget:</a:t>
            </a:r>
          </a:p>
          <a:p>
            <a:r>
              <a:rPr lang="en-US" dirty="0" smtClean="0"/>
              <a:t>Create a </a:t>
            </a:r>
            <a:br>
              <a:rPr lang="en-US" dirty="0" smtClean="0"/>
            </a:br>
            <a:r>
              <a:rPr lang="en-US" dirty="0" err="1" smtClean="0"/>
              <a:t>AppWidgetProviderInfo</a:t>
            </a:r>
            <a:endParaRPr lang="en-US" dirty="0" smtClean="0"/>
          </a:p>
          <a:p>
            <a:r>
              <a:rPr lang="en-US" dirty="0" smtClean="0"/>
              <a:t>object that contains</a:t>
            </a:r>
            <a:br>
              <a:rPr lang="en-US" dirty="0" smtClean="0"/>
            </a:br>
            <a:r>
              <a:rPr lang="en-US" dirty="0" smtClean="0"/>
              <a:t>metadata for the App </a:t>
            </a:r>
            <a:br>
              <a:rPr lang="en-US" dirty="0" smtClean="0"/>
            </a:br>
            <a:r>
              <a:rPr lang="en-US" dirty="0" smtClean="0"/>
              <a:t>Widget, layout, update frequency</a:t>
            </a:r>
            <a:endParaRPr lang="en-US" dirty="0"/>
          </a:p>
          <a:p>
            <a:pPr lvl="1"/>
            <a:r>
              <a:rPr lang="en-US" dirty="0" smtClean="0"/>
              <a:t>normally defined in XML</a:t>
            </a:r>
          </a:p>
          <a:p>
            <a:r>
              <a:rPr lang="en-US" dirty="0" smtClean="0"/>
              <a:t>Implement </a:t>
            </a:r>
            <a:r>
              <a:rPr lang="en-US" dirty="0" err="1" smtClean="0"/>
              <a:t>AppWidgetProvider</a:t>
            </a:r>
            <a:r>
              <a:rPr lang="en-US" dirty="0" smtClean="0"/>
              <a:t> class that defines basic methods to update Widget</a:t>
            </a:r>
          </a:p>
          <a:p>
            <a:r>
              <a:rPr lang="en-US" dirty="0" smtClean="0"/>
              <a:t>create layout: not all layouts and UI widgets supported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17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990600"/>
            <a:ext cx="3352800" cy="2566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507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wi-fi</a:t>
            </a:r>
            <a:r>
              <a:rPr lang="en-US" dirty="0" smtClean="0"/>
              <a:t> Direct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6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Wi-Fi Direct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Added in ICS, Android 4.0 API level 14</a:t>
            </a:r>
          </a:p>
          <a:p>
            <a:r>
              <a:rPr lang="en-US" dirty="0" smtClean="0"/>
              <a:t>allows devices with appropriate hardware to connect directly via Wi-Fi with no intermediate access point</a:t>
            </a:r>
          </a:p>
          <a:p>
            <a:r>
              <a:rPr lang="en-US" dirty="0" smtClean="0"/>
              <a:t>discover and connect to other devices</a:t>
            </a:r>
          </a:p>
          <a:p>
            <a:r>
              <a:rPr lang="en-US" dirty="0" smtClean="0"/>
              <a:t>much larger range than Bluetooth</a:t>
            </a:r>
          </a:p>
          <a:p>
            <a:r>
              <a:rPr lang="en-US" dirty="0" smtClean="0"/>
              <a:t>Useful for applications that share data among users</a:t>
            </a:r>
          </a:p>
          <a:p>
            <a:pPr lvl="1"/>
            <a:r>
              <a:rPr lang="en-US" dirty="0" smtClean="0"/>
              <a:t>multi player game, photo sharing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27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Added in Android 3.0, a release aimed at tablets</a:t>
            </a:r>
          </a:p>
          <a:p>
            <a:r>
              <a:rPr lang="en-US" dirty="0" smtClean="0"/>
              <a:t>A fragment is a portion of the UI in an Activity</a:t>
            </a:r>
          </a:p>
          <a:p>
            <a:r>
              <a:rPr lang="en-US" dirty="0" smtClean="0"/>
              <a:t>multiple fragments can be combined into multi-paned UI</a:t>
            </a:r>
          </a:p>
          <a:p>
            <a:r>
              <a:rPr lang="en-US" dirty="0" smtClean="0"/>
              <a:t>fragments can be used in multiple activities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73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Wi-Fi Direct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8229600" cy="55927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WifiP2pManager class provides methods to discover, request, and connect to peers</a:t>
            </a:r>
          </a:p>
          <a:p>
            <a:r>
              <a:rPr lang="en-US" dirty="0" smtClean="0"/>
              <a:t>Various Listeners that provide information on success or failure of method calls from WifiP2pManager</a:t>
            </a:r>
          </a:p>
          <a:p>
            <a:r>
              <a:rPr lang="en-US" dirty="0" smtClean="0"/>
              <a:t>Intents notify application of events detected </a:t>
            </a:r>
            <a:r>
              <a:rPr lang="en-US" smtClean="0"/>
              <a:t>by </a:t>
            </a:r>
            <a:r>
              <a:rPr lang="en-US" smtClean="0"/>
              <a:t>Wi-Fi </a:t>
            </a:r>
            <a:r>
              <a:rPr lang="en-US" dirty="0" smtClean="0"/>
              <a:t>direct framework such as newly discovered peer</a:t>
            </a:r>
          </a:p>
          <a:p>
            <a:pPr lvl="1"/>
            <a:r>
              <a:rPr lang="en-US" dirty="0" smtClean="0"/>
              <a:t>implement broadcast receiver for intents from Android system about </a:t>
            </a:r>
            <a:r>
              <a:rPr lang="en-US" dirty="0" err="1" smtClean="0"/>
              <a:t>Wifi</a:t>
            </a:r>
            <a:r>
              <a:rPr lang="en-US" dirty="0" smtClean="0"/>
              <a:t> Direct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12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gestures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59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Gestures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gestures handled via the </a:t>
            </a:r>
            <a:r>
              <a:rPr lang="en-US" dirty="0" err="1" smtClean="0"/>
              <a:t>GestureDetector</a:t>
            </a:r>
            <a:r>
              <a:rPr lang="en-US" dirty="0" smtClean="0"/>
              <a:t> class</a:t>
            </a:r>
          </a:p>
          <a:p>
            <a:pPr lvl="1"/>
            <a:r>
              <a:rPr lang="en-US" dirty="0" smtClean="0"/>
              <a:t>touch event</a:t>
            </a:r>
          </a:p>
          <a:p>
            <a:pPr lvl="1"/>
            <a:r>
              <a:rPr lang="en-US" dirty="0" smtClean="0"/>
              <a:t>double tap</a:t>
            </a:r>
          </a:p>
          <a:p>
            <a:pPr lvl="1"/>
            <a:r>
              <a:rPr lang="en-US" dirty="0" smtClean="0"/>
              <a:t>long press</a:t>
            </a:r>
          </a:p>
          <a:p>
            <a:pPr lvl="1"/>
            <a:r>
              <a:rPr lang="en-US" dirty="0" smtClean="0"/>
              <a:t> fling</a:t>
            </a:r>
          </a:p>
          <a:p>
            <a:pPr lvl="1"/>
            <a:r>
              <a:rPr lang="en-US" dirty="0" smtClean="0"/>
              <a:t>scroll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08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Gestures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 standard gestures required lots of code to </a:t>
            </a:r>
            <a:r>
              <a:rPr lang="en-US" dirty="0" err="1" smtClean="0"/>
              <a:t>rezognize</a:t>
            </a:r>
            <a:endParaRPr lang="en-US" dirty="0" smtClean="0"/>
          </a:p>
          <a:p>
            <a:r>
              <a:rPr lang="en-US" dirty="0" smtClean="0"/>
              <a:t>Android 1.6 introduced new APIs to store, load, draw, and recognize gestures</a:t>
            </a:r>
          </a:p>
          <a:p>
            <a:r>
              <a:rPr lang="en-US" dirty="0" smtClean="0"/>
              <a:t>Gesture Builder app on emulator</a:t>
            </a:r>
          </a:p>
          <a:p>
            <a:pPr lvl="1"/>
            <a:r>
              <a:rPr lang="en-US" dirty="0" smtClean="0"/>
              <a:t>emulator must include virtual SD card</a:t>
            </a:r>
          </a:p>
          <a:p>
            <a:pPr lvl="1"/>
            <a:r>
              <a:rPr lang="en-US" dirty="0" smtClean="0"/>
              <a:t>allows creating set of gestures for your </a:t>
            </a:r>
            <a:r>
              <a:rPr lang="en-US" dirty="0" err="1" smtClean="0"/>
              <a:t>ppliaction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527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Gestures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12837"/>
            <a:ext cx="5410200" cy="52117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Each gesture associated with name</a:t>
            </a:r>
          </a:p>
          <a:p>
            <a:r>
              <a:rPr lang="en-US" dirty="0" smtClean="0"/>
              <a:t>multiple gestures can have same name </a:t>
            </a:r>
          </a:p>
          <a:p>
            <a:pPr lvl="1"/>
            <a:r>
              <a:rPr lang="en-US" dirty="0" smtClean="0"/>
              <a:t>variations on same gesture, better chance of recognizing</a:t>
            </a:r>
          </a:p>
          <a:p>
            <a:r>
              <a:rPr lang="en-US" dirty="0" smtClean="0"/>
              <a:t> Move gestures from emulator to application res/raw folder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24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914400"/>
            <a:ext cx="3457575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95767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Gestures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Recognizing gestures via a </a:t>
            </a:r>
            <a:r>
              <a:rPr lang="en-US" dirty="0" err="1" smtClean="0"/>
              <a:t>GestureOverlayView</a:t>
            </a:r>
            <a:endParaRPr lang="en-US" dirty="0" smtClean="0"/>
          </a:p>
          <a:p>
            <a:r>
              <a:rPr lang="en-US" dirty="0" smtClean="0"/>
              <a:t>simple drawing board on top of view that shows and records user gestures</a:t>
            </a:r>
          </a:p>
          <a:p>
            <a:r>
              <a:rPr lang="en-US" dirty="0" smtClean="0"/>
              <a:t>When gesture complete </a:t>
            </a:r>
            <a:r>
              <a:rPr lang="en-US" dirty="0" err="1" smtClean="0"/>
              <a:t>GestureLibrary</a:t>
            </a:r>
            <a:r>
              <a:rPr lang="en-US" dirty="0" smtClean="0"/>
              <a:t> queried to see if gesture is recognized</a:t>
            </a:r>
          </a:p>
          <a:p>
            <a:r>
              <a:rPr lang="en-US" dirty="0" smtClean="0"/>
              <a:t>Predictions between entered gesture and those in the library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1789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Still More!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Bluetooth</a:t>
            </a:r>
          </a:p>
          <a:p>
            <a:r>
              <a:rPr lang="en-US" dirty="0" smtClean="0"/>
              <a:t>Near Field Communication</a:t>
            </a:r>
          </a:p>
          <a:p>
            <a:r>
              <a:rPr lang="en-US" dirty="0" smtClean="0"/>
              <a:t>Live Wallpapers</a:t>
            </a:r>
          </a:p>
          <a:p>
            <a:r>
              <a:rPr lang="en-US" dirty="0" smtClean="0"/>
              <a:t>Remote Storage</a:t>
            </a:r>
          </a:p>
          <a:p>
            <a:r>
              <a:rPr lang="en-US" dirty="0" smtClean="0"/>
              <a:t>USB devices (recall radar detector, heart rate monitors)</a:t>
            </a:r>
          </a:p>
          <a:p>
            <a:r>
              <a:rPr lang="en-US" dirty="0" smtClean="0"/>
              <a:t>Audio Capture, Speech Recognition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6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8229600" cy="5499998"/>
          </a:xfrm>
        </p:spPr>
        <p:txBody>
          <a:bodyPr>
            <a:normAutofit/>
          </a:bodyPr>
          <a:lstStyle/>
          <a:p>
            <a:r>
              <a:rPr lang="en-US" dirty="0" smtClean="0"/>
              <a:t>Part of an activity</a:t>
            </a:r>
          </a:p>
          <a:p>
            <a:pPr lvl="1"/>
            <a:r>
              <a:rPr lang="en-US" dirty="0" smtClean="0"/>
              <a:t>directly affected by Activities lifecycle</a:t>
            </a:r>
          </a:p>
          <a:p>
            <a:r>
              <a:rPr lang="en-US" dirty="0" smtClean="0"/>
              <a:t>Fragments can be swapped into and out of activities without stopping the activity</a:t>
            </a:r>
          </a:p>
          <a:p>
            <a:r>
              <a:rPr lang="en-US" dirty="0" smtClean="0"/>
              <a:t>On a handset one with limited screen space, common for app to switch from one activity to another</a:t>
            </a:r>
          </a:p>
          <a:p>
            <a:pPr lvl="1"/>
            <a:r>
              <a:rPr lang="en-US" dirty="0" smtClean="0"/>
              <a:t>with a larger screen swap fragments in and 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12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51788"/>
            <a:ext cx="8229600" cy="1143000"/>
          </a:xfrm>
        </p:spPr>
        <p:txBody>
          <a:bodyPr/>
          <a:lstStyle/>
          <a:p>
            <a:r>
              <a:rPr lang="en-US" dirty="0" smtClean="0"/>
              <a:t>Fragments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767314"/>
            <a:ext cx="5382819" cy="273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591339"/>
            <a:ext cx="6172200" cy="3266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010400" y="4572000"/>
            <a:ext cx="11629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new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57400" y="2057400"/>
            <a:ext cx="9092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old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13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Fragments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5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315278"/>
            <a:ext cx="7239000" cy="5368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513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Bar Notifications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87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Bar Notifications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Status Bar Notifications add an icon to the system's status bar</a:t>
            </a:r>
          </a:p>
          <a:p>
            <a:pPr lvl="1"/>
            <a:r>
              <a:rPr lang="en-US" dirty="0" smtClean="0"/>
              <a:t>can add a ticker-text message with icon</a:t>
            </a:r>
          </a:p>
          <a:p>
            <a:r>
              <a:rPr lang="en-US" dirty="0" smtClean="0"/>
              <a:t>and add a message in the notifications window</a:t>
            </a:r>
          </a:p>
          <a:p>
            <a:r>
              <a:rPr lang="en-US" dirty="0" smtClean="0"/>
              <a:t>When user selects the notification Intent created which can start an Activity</a:t>
            </a:r>
          </a:p>
          <a:p>
            <a:pPr lvl="1"/>
            <a:r>
              <a:rPr lang="en-US" dirty="0" smtClean="0"/>
              <a:t>can also alert user with sound, vibration, and /or flashing lights on device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65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Bar Notifications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when background service needs to alert user to an event that requires response</a:t>
            </a:r>
          </a:p>
          <a:p>
            <a:pPr lvl="1"/>
            <a:r>
              <a:rPr lang="en-US" dirty="0" smtClean="0"/>
              <a:t>design: background service should never launch an activity on its own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8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191000"/>
            <a:ext cx="6248400" cy="1946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533400" y="4267200"/>
            <a:ext cx="1295400" cy="4572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60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Bar Notifications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12837"/>
            <a:ext cx="5105400" cy="5516563"/>
          </a:xfrm>
        </p:spPr>
        <p:txBody>
          <a:bodyPr>
            <a:normAutofit/>
          </a:bodyPr>
          <a:lstStyle/>
          <a:p>
            <a:r>
              <a:rPr lang="en-US" dirty="0" smtClean="0"/>
              <a:t>Advice for Notifications</a:t>
            </a:r>
          </a:p>
          <a:p>
            <a:pPr lvl="1"/>
            <a:r>
              <a:rPr lang="en-US" dirty="0" smtClean="0"/>
              <a:t>use for time sensitive events</a:t>
            </a:r>
          </a:p>
          <a:p>
            <a:pPr lvl="1"/>
            <a:r>
              <a:rPr lang="en-US" dirty="0" smtClean="0"/>
              <a:t>… that involve other people</a:t>
            </a:r>
          </a:p>
          <a:p>
            <a:pPr lvl="1"/>
            <a:r>
              <a:rPr lang="en-US" dirty="0" smtClean="0"/>
              <a:t>don't create notifications for events not directed at user</a:t>
            </a:r>
          </a:p>
          <a:p>
            <a:pPr lvl="1"/>
            <a:r>
              <a:rPr lang="en-US" dirty="0" smtClean="0"/>
              <a:t>don't create notification for Activity that is active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9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330036"/>
            <a:ext cx="3821845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876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10294</TotalTime>
  <Words>708</Words>
  <Application>Microsoft Office PowerPoint</Application>
  <PresentationFormat>On-screen Show (4:3)</PresentationFormat>
  <Paragraphs>143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CS378 - Mobile Computing</vt:lpstr>
      <vt:lpstr>Fragments</vt:lpstr>
      <vt:lpstr>Fragments</vt:lpstr>
      <vt:lpstr>Fragments</vt:lpstr>
      <vt:lpstr>Fragments</vt:lpstr>
      <vt:lpstr>Status Bar Notifications</vt:lpstr>
      <vt:lpstr>Status Bar Notifications</vt:lpstr>
      <vt:lpstr>Status Bar Notifications</vt:lpstr>
      <vt:lpstr>Status Bar Notifications</vt:lpstr>
      <vt:lpstr>Notifications Window</vt:lpstr>
      <vt:lpstr>copy and paste</vt:lpstr>
      <vt:lpstr>Copy and Paste</vt:lpstr>
      <vt:lpstr>Copy and Paste</vt:lpstr>
      <vt:lpstr>Copy and Paste</vt:lpstr>
      <vt:lpstr>Widgets</vt:lpstr>
      <vt:lpstr>Widgets</vt:lpstr>
      <vt:lpstr>Widgets</vt:lpstr>
      <vt:lpstr>wi-fi Direct</vt:lpstr>
      <vt:lpstr>Wi-Fi Direct</vt:lpstr>
      <vt:lpstr>Wi-Fi Direct</vt:lpstr>
      <vt:lpstr>gestures</vt:lpstr>
      <vt:lpstr>Gestures</vt:lpstr>
      <vt:lpstr>Complex Gestures</vt:lpstr>
      <vt:lpstr>Complex Gestures</vt:lpstr>
      <vt:lpstr>Complex Gestures</vt:lpstr>
      <vt:lpstr>And Still More!</vt:lpstr>
    </vt:vector>
  </TitlesOfParts>
  <Company>University of Texas at Austin Computer Science Dept.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CS378 - Mobile Computing</dc:title>
  <dc:creator>Michael D. Scott</dc:creator>
  <cp:lastModifiedBy>Michael D. Scott</cp:lastModifiedBy>
  <cp:revision>444</cp:revision>
  <cp:lastPrinted>2012-01-30T16:00:04Z</cp:lastPrinted>
  <dcterms:created xsi:type="dcterms:W3CDTF">2012-01-17T18:47:14Z</dcterms:created>
  <dcterms:modified xsi:type="dcterms:W3CDTF">2012-04-30T19:34:18Z</dcterms:modified>
</cp:coreProperties>
</file>