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89" r:id="rId34"/>
    <p:sldId id="287" r:id="rId35"/>
  </p:sldIdLst>
  <p:sldSz cx="9144000" cy="6858000" type="screen4x3"/>
  <p:notesSz cx="9229725" cy="70008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409" autoAdjust="0"/>
    <p:restoredTop sz="78705" autoAdjust="0"/>
  </p:normalViewPr>
  <p:slideViewPr>
    <p:cSldViewPr>
      <p:cViewPr varScale="1">
        <p:scale>
          <a:sx n="74" d="100"/>
          <a:sy n="74" d="100"/>
        </p:scale>
        <p:origin x="-8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28085" y="1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D050E-68A7-4BF6-AD9D-1C7A44A395DD}" type="datetimeFigureOut">
              <a:rPr lang="en-US" smtClean="0"/>
              <a:t>2/8/2012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49266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28085" y="6649266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C81D9-15D7-4112-A060-F6577A2F8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21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28042" y="0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/>
          <a:lstStyle>
            <a:lvl1pPr algn="r">
              <a:defRPr sz="1200"/>
            </a:lvl1pPr>
          </a:lstStyle>
          <a:p>
            <a:fld id="{346C757F-8E6F-4388-B04F-98E120A4A3FC}" type="datetimeFigureOut">
              <a:rPr lang="en-US" smtClean="0"/>
              <a:t>2/8/2012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5438" y="525463"/>
            <a:ext cx="3498850" cy="2624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38" tIns="46369" rIns="92738" bIns="4636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2973" y="3325416"/>
            <a:ext cx="7383780" cy="3150394"/>
          </a:xfrm>
          <a:prstGeom prst="rect">
            <a:avLst/>
          </a:prstGeom>
        </p:spPr>
        <p:txBody>
          <a:bodyPr vert="horz" lIns="92738" tIns="46369" rIns="92738" bIns="4636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49616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28042" y="6649616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 anchor="b"/>
          <a:lstStyle>
            <a:lvl1pPr algn="r">
              <a:defRPr sz="1200"/>
            </a:lvl1pPr>
          </a:lstStyle>
          <a:p>
            <a:fld id="{4A48ABE3-AAC7-446F-BC4B-9C6CAE8F4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08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977337CF-463D-4AC2-A30B-9D90A59E8CD0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DF43637C-DFDA-4D48-8BAD-E22581FA05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2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3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6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69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23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2/8/2012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36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2/8/2012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33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2/8/2012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11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2/8/2012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29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2/8/2012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36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2/8/2012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19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12837"/>
            <a:ext cx="8229600" cy="5211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77337CF-463D-4AC2-A30B-9D90A59E8CD0}" type="datetimeFigureOut">
              <a:rPr lang="en-US" smtClean="0"/>
              <a:pPr/>
              <a:t>2/8/2012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F43637C-DFDA-4D48-8BAD-E22581FA05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43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CS378 - Mobile Computing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User Interface Basics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014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TableLayout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4648199" cy="5211763"/>
          </a:xfrm>
        </p:spPr>
        <p:txBody>
          <a:bodyPr/>
          <a:lstStyle/>
          <a:p>
            <a:r>
              <a:rPr lang="en-US" dirty="0" smtClean="0"/>
              <a:t>rows and columns</a:t>
            </a:r>
          </a:p>
          <a:p>
            <a:r>
              <a:rPr lang="en-US" dirty="0" smtClean="0"/>
              <a:t>rows normally </a:t>
            </a:r>
            <a:r>
              <a:rPr lang="en-US" dirty="0" err="1" smtClean="0"/>
              <a:t>TableRows</a:t>
            </a:r>
            <a:endParaRPr lang="en-US" dirty="0" smtClean="0"/>
          </a:p>
          <a:p>
            <a:r>
              <a:rPr lang="en-US" dirty="0" err="1" smtClean="0"/>
              <a:t>TableRows</a:t>
            </a:r>
            <a:r>
              <a:rPr lang="en-US" dirty="0" smtClean="0"/>
              <a:t> contain other elements such as buttons, text, etc.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43609"/>
            <a:ext cx="3406775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301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5211763"/>
          </a:xfrm>
        </p:spPr>
        <p:txBody>
          <a:bodyPr/>
          <a:lstStyle/>
          <a:p>
            <a:r>
              <a:rPr lang="en-US" dirty="0" smtClean="0"/>
              <a:t>children specify position relative to parent or to each other (specified by ID)</a:t>
            </a:r>
          </a:p>
          <a:p>
            <a:r>
              <a:rPr lang="en-US" dirty="0" smtClean="0"/>
              <a:t>First element listed is placed in "center" </a:t>
            </a:r>
          </a:p>
          <a:p>
            <a:r>
              <a:rPr lang="en-US" dirty="0" smtClean="0"/>
              <a:t>other elements placed based on position to other elements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096857"/>
            <a:ext cx="5181600" cy="2774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4822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RelativeLayout XML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8959872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4107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RelativeLayout XML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839075" cy="4528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3720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Layouts - </a:t>
            </a:r>
            <a:r>
              <a:rPr lang="en-US" dirty="0" err="1" smtClean="0"/>
              <a:t>GridView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5334000" cy="5211763"/>
          </a:xfrm>
        </p:spPr>
        <p:txBody>
          <a:bodyPr/>
          <a:lstStyle/>
          <a:p>
            <a:r>
              <a:rPr lang="en-US" dirty="0" smtClean="0"/>
              <a:t>Two Dimensional Scrollable Grid</a:t>
            </a:r>
          </a:p>
          <a:p>
            <a:r>
              <a:rPr lang="en-US" dirty="0" smtClean="0"/>
              <a:t>Items inserted into layout via a </a:t>
            </a:r>
            <a:r>
              <a:rPr lang="en-US" dirty="0" err="1" smtClean="0"/>
              <a:t>ListAdapter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95400"/>
            <a:ext cx="3124200" cy="4445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6225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Layouts - </a:t>
            </a:r>
            <a:r>
              <a:rPr lang="en-US" dirty="0" err="1" smtClean="0"/>
              <a:t>TabLayout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5105400" cy="5211763"/>
          </a:xfrm>
        </p:spPr>
        <p:txBody>
          <a:bodyPr/>
          <a:lstStyle/>
          <a:p>
            <a:r>
              <a:rPr lang="en-US" dirty="0" smtClean="0"/>
              <a:t>Uses a </a:t>
            </a:r>
            <a:r>
              <a:rPr lang="en-US" dirty="0" err="1" smtClean="0"/>
              <a:t>TabHost</a:t>
            </a:r>
            <a:r>
              <a:rPr lang="en-US" dirty="0" smtClean="0"/>
              <a:t> and </a:t>
            </a:r>
            <a:r>
              <a:rPr lang="en-US" dirty="0" err="1" smtClean="0"/>
              <a:t>TabWidget</a:t>
            </a:r>
            <a:endParaRPr lang="en-US" dirty="0" smtClean="0"/>
          </a:p>
          <a:p>
            <a:r>
              <a:rPr lang="en-US" dirty="0" smtClean="0"/>
              <a:t>Swap between views in same activity or switch between different activities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980" y="1219200"/>
            <a:ext cx="3239146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1885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Layouts - </a:t>
            </a:r>
            <a:r>
              <a:rPr lang="en-US" dirty="0" err="1" smtClean="0"/>
              <a:t>ListView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4572000" cy="5211763"/>
          </a:xfrm>
        </p:spPr>
        <p:txBody>
          <a:bodyPr/>
          <a:lstStyle/>
          <a:p>
            <a:r>
              <a:rPr lang="en-US" dirty="0" smtClean="0"/>
              <a:t>Creates a list of scrollable items</a:t>
            </a:r>
          </a:p>
          <a:p>
            <a:r>
              <a:rPr lang="en-US" dirty="0" smtClean="0"/>
              <a:t>Items added via a </a:t>
            </a:r>
            <a:r>
              <a:rPr lang="en-US" dirty="0" err="1" smtClean="0"/>
              <a:t>ListAdapter</a:t>
            </a:r>
            <a:r>
              <a:rPr lang="en-US" dirty="0"/>
              <a:t> </a:t>
            </a:r>
            <a:r>
              <a:rPr lang="en-US" dirty="0" smtClean="0"/>
              <a:t>as in </a:t>
            </a:r>
            <a:r>
              <a:rPr lang="en-US" dirty="0" err="1" smtClean="0"/>
              <a:t>GridView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19199"/>
            <a:ext cx="3505200" cy="498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670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Views - Layouts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Gallery</a:t>
            </a:r>
          </a:p>
          <a:p>
            <a:pPr lvl="1"/>
            <a:r>
              <a:rPr lang="en-US" sz="2800" dirty="0" smtClean="0"/>
              <a:t>horizontal scrolling display of images from a list</a:t>
            </a:r>
          </a:p>
          <a:p>
            <a:r>
              <a:rPr lang="en-US" dirty="0" err="1" smtClean="0"/>
              <a:t>SurfaceView</a:t>
            </a:r>
            <a:endParaRPr lang="en-US" dirty="0" smtClean="0"/>
          </a:p>
          <a:p>
            <a:pPr lvl="1"/>
            <a:r>
              <a:rPr lang="en-US" dirty="0" smtClean="0"/>
              <a:t>provide access to a "drawing" surface. Intended to draw pixels, not display other views / widgets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698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Concrete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Tip Calculator</a:t>
            </a:r>
          </a:p>
          <a:p>
            <a:r>
              <a:rPr lang="en-US" dirty="0" smtClean="0"/>
              <a:t>What kind of layout</a:t>
            </a:r>
            <a:br>
              <a:rPr lang="en-US" dirty="0" smtClean="0"/>
            </a:br>
            <a:r>
              <a:rPr lang="en-US" dirty="0" smtClean="0"/>
              <a:t>to use?</a:t>
            </a:r>
          </a:p>
          <a:p>
            <a:r>
              <a:rPr lang="en-US" dirty="0" smtClean="0"/>
              <a:t>Widgets:</a:t>
            </a:r>
          </a:p>
          <a:p>
            <a:pPr lvl="1"/>
            <a:r>
              <a:rPr lang="en-US" dirty="0" smtClean="0"/>
              <a:t>TextView</a:t>
            </a:r>
          </a:p>
          <a:p>
            <a:pPr lvl="1"/>
            <a:r>
              <a:rPr lang="en-US" dirty="0" err="1" smtClean="0"/>
              <a:t>EditText</a:t>
            </a:r>
            <a:endParaRPr lang="en-US" dirty="0" smtClean="0"/>
          </a:p>
          <a:p>
            <a:pPr lvl="1"/>
            <a:r>
              <a:rPr lang="en-US" smtClean="0"/>
              <a:t>SeekBar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883946"/>
            <a:ext cx="3624470" cy="5974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232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TextViews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19199"/>
            <a:ext cx="5048250" cy="5062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2590800" y="2514600"/>
            <a:ext cx="914400" cy="838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694709" y="3695700"/>
            <a:ext cx="838200" cy="3810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953000" y="3196936"/>
            <a:ext cx="838200" cy="3810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96000" y="3200400"/>
            <a:ext cx="838200" cy="3810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694709" y="4343400"/>
            <a:ext cx="838200" cy="3810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657600" y="3200400"/>
            <a:ext cx="838200" cy="3810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590800" y="5029200"/>
            <a:ext cx="962891" cy="3810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646218" y="5638800"/>
            <a:ext cx="838200" cy="3810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791200" y="4953000"/>
            <a:ext cx="838200" cy="3810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105400" y="5521036"/>
            <a:ext cx="914400" cy="49876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809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Interface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View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Control</a:t>
            </a:r>
          </a:p>
          <a:p>
            <a:pPr lvl="1">
              <a:lnSpc>
                <a:spcPct val="90000"/>
              </a:lnSpc>
            </a:pPr>
            <a:r>
              <a:rPr lang="en-US" dirty="0" err="1"/>
              <a:t>ViewGroup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Layout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Widget (Compound Control)</a:t>
            </a:r>
          </a:p>
          <a:p>
            <a:pPr>
              <a:lnSpc>
                <a:spcPct val="90000"/>
              </a:lnSpc>
            </a:pPr>
            <a:r>
              <a:rPr lang="en-US" dirty="0"/>
              <a:t>Many </a:t>
            </a:r>
            <a:r>
              <a:rPr lang="en-US" dirty="0" smtClean="0"/>
              <a:t>pre built Views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Button, </a:t>
            </a:r>
            <a:r>
              <a:rPr lang="en-US" dirty="0" err="1"/>
              <a:t>CheckBox</a:t>
            </a:r>
            <a:r>
              <a:rPr lang="en-US" dirty="0"/>
              <a:t>, </a:t>
            </a:r>
            <a:r>
              <a:rPr lang="en-US" dirty="0" err="1"/>
              <a:t>RadioButton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TextView, </a:t>
            </a:r>
            <a:r>
              <a:rPr lang="en-US" dirty="0" err="1"/>
              <a:t>EditText</a:t>
            </a:r>
            <a:r>
              <a:rPr lang="en-US" dirty="0"/>
              <a:t>, </a:t>
            </a:r>
            <a:r>
              <a:rPr lang="en-US" dirty="0" err="1"/>
              <a:t>ListView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Can be customized by extending and overriding </a:t>
            </a:r>
            <a:r>
              <a:rPr lang="en-US" dirty="0" err="1"/>
              <a:t>onDraw</a:t>
            </a:r>
            <a:r>
              <a:rPr lang="en-US" dirty="0"/>
              <a:t>()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727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EditText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19199"/>
            <a:ext cx="5048250" cy="5062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4514850" y="2514600"/>
            <a:ext cx="4114800" cy="838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953000" y="3429000"/>
            <a:ext cx="914400" cy="838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115050" y="3456709"/>
            <a:ext cx="914400" cy="838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953000" y="5443194"/>
            <a:ext cx="914400" cy="838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467600" y="3467100"/>
            <a:ext cx="914400" cy="838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953000" y="4114800"/>
            <a:ext cx="914400" cy="838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248400" y="4114800"/>
            <a:ext cx="914400" cy="838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467600" y="4114800"/>
            <a:ext cx="914400" cy="838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464136" y="5424233"/>
            <a:ext cx="914400" cy="838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62000" y="2667000"/>
            <a:ext cx="221464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All but top </a:t>
            </a:r>
            <a:br>
              <a:rPr lang="en-US" sz="3200" dirty="0" smtClean="0"/>
            </a:br>
            <a:r>
              <a:rPr lang="en-US" sz="3200" dirty="0" err="1" smtClean="0"/>
              <a:t>EditText</a:t>
            </a:r>
            <a:r>
              <a:rPr lang="en-US" sz="3200" dirty="0" smtClean="0"/>
              <a:t> are</a:t>
            </a:r>
          </a:p>
          <a:p>
            <a:r>
              <a:rPr lang="en-US" sz="3200" dirty="0" err="1" smtClean="0"/>
              <a:t>uneditable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Alternative?</a:t>
            </a:r>
          </a:p>
          <a:p>
            <a:r>
              <a:rPr lang="en-US" sz="3200" dirty="0" err="1" smtClean="0"/>
              <a:t>TextViews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27296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Seek</a:t>
            </a:r>
            <a:r>
              <a:rPr lang="en-US" dirty="0" err="1" smtClean="0"/>
              <a:t>Bar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36517"/>
            <a:ext cx="5048250" cy="5062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124200" y="4800600"/>
            <a:ext cx="2667000" cy="838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421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TableLayout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36516"/>
            <a:ext cx="5048250" cy="5062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32075" y="2512763"/>
            <a:ext cx="1012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row 0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644950" y="3035983"/>
            <a:ext cx="1012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row 1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933343" y="3506003"/>
            <a:ext cx="1012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row 2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503282" y="4267200"/>
            <a:ext cx="1012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row 3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828800" y="4790420"/>
            <a:ext cx="1012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row 4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560895" y="5313640"/>
            <a:ext cx="1012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row 5</a:t>
            </a:r>
            <a:endParaRPr lang="en-US" sz="2800" dirty="0"/>
          </a:p>
        </p:txBody>
      </p:sp>
      <p:cxnSp>
        <p:nvCxnSpPr>
          <p:cNvPr id="12" name="Straight Arrow Connector 11"/>
          <p:cNvCxnSpPr>
            <a:stCxn id="5" idx="3"/>
          </p:cNvCxnSpPr>
          <p:nvPr/>
        </p:nvCxnSpPr>
        <p:spPr>
          <a:xfrm>
            <a:off x="2944725" y="2774373"/>
            <a:ext cx="1093875" cy="12122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657600" y="3297593"/>
            <a:ext cx="546937" cy="606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009607" y="3767613"/>
            <a:ext cx="1486193" cy="12122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515932" y="4528810"/>
            <a:ext cx="688605" cy="606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009607" y="5052030"/>
            <a:ext cx="921461" cy="12122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515932" y="5578714"/>
            <a:ext cx="979868" cy="25814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7302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 smtClean="0"/>
              <a:t>android:background</a:t>
            </a:r>
            <a:endParaRPr lang="en-US" dirty="0"/>
          </a:p>
          <a:p>
            <a:pPr lvl="1"/>
            <a:r>
              <a:rPr lang="en-US" dirty="0" smtClean="0"/>
              <a:t>#RGB, #ARGB, #RRGGBB, #AARRGGBB</a:t>
            </a:r>
          </a:p>
          <a:p>
            <a:pPr lvl="1"/>
            <a:r>
              <a:rPr lang="en-US" dirty="0" smtClean="0"/>
              <a:t>can place colors in res/values/colors.xml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405" y="1219200"/>
            <a:ext cx="6248400" cy="266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1568604" y="2550380"/>
            <a:ext cx="4451195" cy="573819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4495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Good Resource / W3C colors</a:t>
            </a:r>
          </a:p>
          <a:p>
            <a:pPr lvl="1"/>
            <a:r>
              <a:rPr lang="en-US" dirty="0"/>
              <a:t>http://tinyurl.com/6py9huk</a:t>
            </a:r>
          </a:p>
          <a:p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295400"/>
            <a:ext cx="576672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0"/>
            <a:ext cx="6914444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24004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08128"/>
            <a:ext cx="6248400" cy="266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StretchColumns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/>
          <a:lstStyle/>
          <a:p>
            <a:endParaRPr lang="en-US" dirty="0" err="1"/>
          </a:p>
          <a:p>
            <a:endParaRPr lang="en-US" dirty="0" err="1" smtClean="0"/>
          </a:p>
          <a:p>
            <a:endParaRPr lang="en-US" dirty="0" err="1"/>
          </a:p>
          <a:p>
            <a:r>
              <a:rPr lang="en-US" dirty="0" smtClean="0"/>
              <a:t>columns 0 indexed</a:t>
            </a:r>
          </a:p>
          <a:p>
            <a:r>
              <a:rPr lang="en-US" dirty="0" smtClean="0"/>
              <a:t>columns 1, 2, 3 stretch to fill layout width</a:t>
            </a:r>
          </a:p>
          <a:p>
            <a:r>
              <a:rPr lang="en-US" dirty="0" smtClean="0"/>
              <a:t>column 0 wide as widest element, plus any padding for that element</a:t>
            </a:r>
            <a:endParaRPr lang="en-US" dirty="0"/>
          </a:p>
          <a:p>
            <a:endParaRPr lang="en-US" dirty="0" err="1" smtClean="0"/>
          </a:p>
          <a:p>
            <a:endParaRPr lang="en-US" dirty="0" err="1" smtClean="0"/>
          </a:p>
        </p:txBody>
      </p:sp>
      <p:sp>
        <p:nvSpPr>
          <p:cNvPr id="6" name="Oval 5"/>
          <p:cNvSpPr/>
          <p:nvPr/>
        </p:nvSpPr>
        <p:spPr>
          <a:xfrm>
            <a:off x="1828800" y="2942319"/>
            <a:ext cx="5638800" cy="573819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567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UI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4267200" cy="5211763"/>
          </a:xfrm>
        </p:spPr>
        <p:txBody>
          <a:bodyPr/>
          <a:lstStyle/>
          <a:p>
            <a:r>
              <a:rPr lang="en-US" dirty="0" smtClean="0"/>
              <a:t>Done via some Drag and Drop, Outline view, and editing XML</a:t>
            </a:r>
          </a:p>
          <a:p>
            <a:r>
              <a:rPr lang="en-US" dirty="0" smtClean="0"/>
              <a:t>Demo outline view</a:t>
            </a:r>
          </a:p>
          <a:p>
            <a:pPr lvl="1"/>
            <a:r>
              <a:rPr lang="en-US" dirty="0" smtClean="0"/>
              <a:t>properties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57400"/>
            <a:ext cx="3969501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27114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to UI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6172200" cy="5211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Outline multiple select properties</a:t>
            </a:r>
          </a:p>
          <a:p>
            <a:pPr lvl="1"/>
            <a:r>
              <a:rPr lang="en-US" dirty="0" smtClean="0"/>
              <a:t>all </a:t>
            </a:r>
            <a:r>
              <a:rPr lang="en-US" dirty="0" err="1" smtClean="0"/>
              <a:t>TextViews</a:t>
            </a:r>
            <a:r>
              <a:rPr lang="en-US" dirty="0" smtClean="0"/>
              <a:t>' </a:t>
            </a:r>
            <a:r>
              <a:rPr lang="en-US" dirty="0" err="1" smtClean="0"/>
              <a:t>textColor</a:t>
            </a:r>
            <a:r>
              <a:rPr lang="en-US" dirty="0" smtClean="0"/>
              <a:t> set to black #000000</a:t>
            </a:r>
          </a:p>
          <a:p>
            <a:r>
              <a:rPr lang="en-US" dirty="0" smtClean="0"/>
              <a:t>change column for %DD labels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use center gravity for components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09" y="3879273"/>
            <a:ext cx="405938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03518"/>
            <a:ext cx="3095625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07473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to UI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89818"/>
            <a:ext cx="5638800" cy="561578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change bill total and </a:t>
            </a:r>
            <a:r>
              <a:rPr lang="en-US" dirty="0" err="1" smtClean="0"/>
              <a:t>seekbar</a:t>
            </a:r>
            <a:r>
              <a:rPr lang="en-US" dirty="0" smtClean="0"/>
              <a:t> to span more columns</a:t>
            </a:r>
          </a:p>
          <a:p>
            <a:r>
              <a:rPr lang="en-US" dirty="0" smtClean="0"/>
              <a:t>gravity and padding for text in column 0</a:t>
            </a:r>
          </a:p>
          <a:p>
            <a:r>
              <a:rPr lang="en-US" dirty="0" smtClean="0"/>
              <a:t>align text with </a:t>
            </a:r>
            <a:r>
              <a:rPr lang="en-US" dirty="0" err="1" smtClean="0"/>
              <a:t>seekBar</a:t>
            </a:r>
            <a:endParaRPr lang="en-US" dirty="0" smtClean="0"/>
          </a:p>
          <a:p>
            <a:r>
              <a:rPr lang="en-US" dirty="0" smtClean="0"/>
              <a:t>set </a:t>
            </a:r>
            <a:r>
              <a:rPr lang="en-US" dirty="0" err="1" smtClean="0"/>
              <a:t>seekBar</a:t>
            </a:r>
            <a:r>
              <a:rPr lang="en-US" dirty="0" smtClean="0"/>
              <a:t> progress to 18</a:t>
            </a:r>
          </a:p>
          <a:p>
            <a:r>
              <a:rPr lang="en-US" dirty="0" smtClean="0"/>
              <a:t>set </a:t>
            </a:r>
            <a:r>
              <a:rPr lang="en-US" dirty="0" err="1" smtClean="0"/>
              <a:t>seekBar</a:t>
            </a:r>
            <a:r>
              <a:rPr lang="en-US" dirty="0" smtClean="0"/>
              <a:t> focusable to false - keep keyboard on screen</a:t>
            </a:r>
          </a:p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275" y="1052945"/>
            <a:ext cx="427277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4801275" y="1797627"/>
            <a:ext cx="3353477" cy="3810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8269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to UI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18" y="1143000"/>
            <a:ext cx="5257800" cy="5211763"/>
          </a:xfrm>
        </p:spPr>
        <p:txBody>
          <a:bodyPr/>
          <a:lstStyle/>
          <a:p>
            <a:r>
              <a:rPr lang="en-US" dirty="0" smtClean="0"/>
              <a:t>Prevent Editing in </a:t>
            </a:r>
            <a:r>
              <a:rPr lang="en-US" dirty="0" err="1" smtClean="0"/>
              <a:t>EditText</a:t>
            </a:r>
            <a:endParaRPr lang="en-US" dirty="0" smtClean="0"/>
          </a:p>
          <a:p>
            <a:pPr lvl="1"/>
            <a:r>
              <a:rPr lang="en-US" dirty="0" smtClean="0"/>
              <a:t>focusable, long clickable, and cursor visible properties to false</a:t>
            </a:r>
          </a:p>
          <a:p>
            <a:r>
              <a:rPr lang="en-US" dirty="0" smtClean="0"/>
              <a:t>Set text in </a:t>
            </a:r>
            <a:r>
              <a:rPr lang="en-US" dirty="0" err="1" smtClean="0"/>
              <a:t>EditText</a:t>
            </a:r>
            <a:r>
              <a:rPr lang="en-US" dirty="0" smtClean="0"/>
              <a:t> to 0.00</a:t>
            </a:r>
          </a:p>
          <a:p>
            <a:r>
              <a:rPr lang="en-US" dirty="0" smtClean="0"/>
              <a:t>Change weights to 1 to spread out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850" y="1143000"/>
            <a:ext cx="3651375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0804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UI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Layouts can specify UI elements (provided and custom)</a:t>
            </a:r>
          </a:p>
          <a:p>
            <a:r>
              <a:rPr lang="en-US" dirty="0" smtClean="0"/>
              <a:t>res/layout</a:t>
            </a:r>
          </a:p>
          <a:p>
            <a:r>
              <a:rPr lang="en-US" dirty="0" smtClean="0"/>
              <a:t>"Design by Declaration"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1626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onCreate</a:t>
            </a:r>
            <a:r>
              <a:rPr lang="en-US" dirty="0" smtClean="0"/>
              <a:t> instance variables assigned to components found via ids</a:t>
            </a:r>
          </a:p>
          <a:p>
            <a:r>
              <a:rPr lang="en-US" dirty="0" smtClean="0"/>
              <a:t>update standard </a:t>
            </a:r>
            <a:r>
              <a:rPr lang="en-US" dirty="0" err="1" smtClean="0"/>
              <a:t>percents</a:t>
            </a:r>
            <a:r>
              <a:rPr lang="en-US" dirty="0" smtClean="0"/>
              <a:t>: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00400"/>
            <a:ext cx="8682502" cy="2907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81754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Functionality - Saving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onSaveInstance</a:t>
            </a:r>
            <a:endParaRPr lang="en-US" dirty="0" smtClean="0"/>
          </a:p>
          <a:p>
            <a:pPr lvl="1"/>
            <a:r>
              <a:rPr lang="en-US" dirty="0" smtClean="0"/>
              <a:t>save </a:t>
            </a:r>
            <a:r>
              <a:rPr lang="en-US" dirty="0" err="1" smtClean="0"/>
              <a:t>BillTotal</a:t>
            </a:r>
            <a:r>
              <a:rPr lang="en-US" dirty="0" smtClean="0"/>
              <a:t> and </a:t>
            </a:r>
            <a:r>
              <a:rPr lang="en-US" dirty="0" err="1" smtClean="0"/>
              <a:t>CustomPercent</a:t>
            </a:r>
            <a:r>
              <a:rPr lang="en-US" dirty="0" smtClean="0"/>
              <a:t> to the Bundle</a:t>
            </a:r>
          </a:p>
          <a:p>
            <a:pPr lvl="1"/>
            <a:r>
              <a:rPr lang="en-US" dirty="0" smtClean="0"/>
              <a:t>check for these in </a:t>
            </a:r>
            <a:r>
              <a:rPr lang="en-US" dirty="0" err="1" smtClean="0"/>
              <a:t>onCreate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96" y="3886200"/>
            <a:ext cx="865822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74002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Functionality Responding to </a:t>
            </a:r>
            <a:r>
              <a:rPr lang="en-US" dirty="0" err="1" smtClean="0"/>
              <a:t>SeekBar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customSeekBarListener</a:t>
            </a:r>
            <a:r>
              <a:rPr lang="en-US" dirty="0" smtClean="0"/>
              <a:t> instance variable</a:t>
            </a:r>
          </a:p>
          <a:p>
            <a:r>
              <a:rPr lang="en-US" dirty="0" smtClean="0"/>
              <a:t>Of type </a:t>
            </a:r>
            <a:r>
              <a:rPr lang="en-US" dirty="0" err="1" smtClean="0"/>
              <a:t>OnSeekBarChangeListener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71738"/>
            <a:ext cx="6617242" cy="103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3657600"/>
            <a:ext cx="712709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4703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an Anonymous Inner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Class notified when seek bar changed and program updates custom tip and total amount</a:t>
            </a:r>
          </a:p>
          <a:p>
            <a:r>
              <a:rPr lang="en-US" sz="3200" dirty="0" smtClean="0"/>
              <a:t>must register with the </a:t>
            </a:r>
            <a:r>
              <a:rPr lang="en-US" sz="3200" dirty="0" err="1" smtClean="0"/>
              <a:t>seekBar</a:t>
            </a:r>
            <a:r>
              <a:rPr lang="en-US" sz="3200" dirty="0" smtClean="0"/>
              <a:t> instance variable in </a:t>
            </a:r>
            <a:r>
              <a:rPr lang="en-US" sz="3200" dirty="0" err="1" smtClean="0"/>
              <a:t>onCreate</a:t>
            </a:r>
            <a:r>
              <a:rPr lang="en-US" sz="3200" dirty="0" smtClean="0"/>
              <a:t>!</a:t>
            </a:r>
            <a:endParaRPr lang="en-US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61" y="3371850"/>
            <a:ext cx="8437338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74995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Functionality - Total </a:t>
            </a:r>
            <a:r>
              <a:rPr lang="en-US" dirty="0" err="1" smtClean="0"/>
              <a:t>EditText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371600"/>
            <a:ext cx="8382001" cy="5364163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Another anonymous inner class</a:t>
            </a:r>
          </a:p>
          <a:p>
            <a:r>
              <a:rPr lang="en-US" dirty="0" smtClean="0"/>
              <a:t>implement </a:t>
            </a:r>
            <a:r>
              <a:rPr lang="en-US" dirty="0" err="1" smtClean="0"/>
              <a:t>onTextChanged</a:t>
            </a:r>
            <a:r>
              <a:rPr lang="en-US" dirty="0" smtClean="0"/>
              <a:t> to convert s to double and call update methods</a:t>
            </a:r>
          </a:p>
          <a:p>
            <a:r>
              <a:rPr lang="en-US" dirty="0" smtClean="0"/>
              <a:t>register with </a:t>
            </a:r>
            <a:r>
              <a:rPr lang="en-US" dirty="0" err="1" smtClean="0"/>
              <a:t>EditText</a:t>
            </a:r>
            <a:r>
              <a:rPr lang="en-US" dirty="0" smtClean="0"/>
              <a:t> for total in </a:t>
            </a:r>
            <a:r>
              <a:rPr lang="en-US" dirty="0" err="1" smtClean="0"/>
              <a:t>onCreate</a:t>
            </a:r>
            <a:r>
              <a:rPr lang="en-US" dirty="0" smtClean="0"/>
              <a:t>()!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29196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8839200" cy="226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908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Layouts are subclasses of </a:t>
            </a:r>
            <a:r>
              <a:rPr lang="en-US" dirty="0" err="1" smtClean="0"/>
              <a:t>ViewGroup</a:t>
            </a:r>
            <a:endParaRPr lang="en-US" dirty="0" smtClean="0"/>
          </a:p>
          <a:p>
            <a:r>
              <a:rPr lang="en-US" dirty="0" err="1" smtClean="0"/>
              <a:t>FrameLayout</a:t>
            </a:r>
            <a:endParaRPr lang="en-US" dirty="0" smtClean="0"/>
          </a:p>
          <a:p>
            <a:pPr lvl="1"/>
            <a:r>
              <a:rPr lang="en-US" dirty="0" smtClean="0"/>
              <a:t>simplest type of layout object</a:t>
            </a:r>
          </a:p>
          <a:p>
            <a:pPr lvl="1"/>
            <a:r>
              <a:rPr lang="en-US" dirty="0" smtClean="0"/>
              <a:t>fill with a single object (such as a picture) that can be switched in and out</a:t>
            </a:r>
          </a:p>
          <a:p>
            <a:pPr lvl="1"/>
            <a:r>
              <a:rPr lang="en-US" dirty="0" smtClean="0"/>
              <a:t>child elements pinned to top left corner of screen and cannot be move</a:t>
            </a:r>
          </a:p>
          <a:p>
            <a:pPr lvl="1"/>
            <a:r>
              <a:rPr lang="en-US" dirty="0" smtClean="0"/>
              <a:t>adding a new element / child draws over the last 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055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LinearLayout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4495800" cy="5211763"/>
          </a:xfrm>
        </p:spPr>
        <p:txBody>
          <a:bodyPr>
            <a:normAutofit/>
          </a:bodyPr>
          <a:lstStyle/>
          <a:p>
            <a:r>
              <a:rPr lang="en-US" dirty="0" smtClean="0"/>
              <a:t>aligns child elements (such as buttons, edit text boxes, pictures, etc.) in a single direction</a:t>
            </a:r>
          </a:p>
          <a:p>
            <a:r>
              <a:rPr lang="en-US" dirty="0" smtClean="0"/>
              <a:t>orientation attribute defines direction:</a:t>
            </a:r>
          </a:p>
          <a:p>
            <a:pPr lvl="1"/>
            <a:r>
              <a:rPr lang="en-US" dirty="0" err="1"/>
              <a:t>android:orientation</a:t>
            </a:r>
            <a:r>
              <a:rPr lang="en-US" dirty="0"/>
              <a:t>=</a:t>
            </a:r>
            <a:r>
              <a:rPr lang="en-US" i="1" dirty="0"/>
              <a:t>"vertical</a:t>
            </a:r>
            <a:r>
              <a:rPr lang="en-US" i="1" dirty="0" smtClean="0"/>
              <a:t>"</a:t>
            </a:r>
          </a:p>
          <a:p>
            <a:pPr lvl="1"/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066800"/>
            <a:ext cx="3247621" cy="5349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4029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7983" y="990600"/>
            <a:ext cx="3886200" cy="5211763"/>
          </a:xfrm>
        </p:spPr>
        <p:txBody>
          <a:bodyPr/>
          <a:lstStyle/>
          <a:p>
            <a:r>
              <a:rPr lang="en-US" dirty="0" smtClean="0"/>
              <a:t>Child element's gravity attribute</a:t>
            </a:r>
          </a:p>
          <a:p>
            <a:pPr lvl="1"/>
            <a:r>
              <a:rPr lang="en-US" dirty="0" smtClean="0"/>
              <a:t>where to position in the outer container</a:t>
            </a:r>
          </a:p>
          <a:p>
            <a:pPr lvl="1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3397444" cy="562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67200" y="3589049"/>
            <a:ext cx="966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right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352800" y="2819400"/>
            <a:ext cx="914400" cy="76964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57261" y="2133600"/>
            <a:ext cx="1253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center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>
            <a:stCxn id="8" idx="1"/>
          </p:cNvCxnSpPr>
          <p:nvPr/>
        </p:nvCxnSpPr>
        <p:spPr>
          <a:xfrm flipH="1" flipV="1">
            <a:off x="3321244" y="2333551"/>
            <a:ext cx="936017" cy="924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43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4876800" cy="5211763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layout_weight</a:t>
            </a:r>
            <a:r>
              <a:rPr lang="en-US" dirty="0" smtClean="0"/>
              <a:t> attribute</a:t>
            </a:r>
          </a:p>
          <a:p>
            <a:pPr lvl="1"/>
            <a:r>
              <a:rPr lang="en-US" dirty="0" smtClean="0"/>
              <a:t>"importance" of a view</a:t>
            </a:r>
          </a:p>
          <a:p>
            <a:pPr lvl="1"/>
            <a:r>
              <a:rPr lang="en-US" dirty="0" smtClean="0"/>
              <a:t>default = 0</a:t>
            </a:r>
          </a:p>
          <a:p>
            <a:pPr lvl="1"/>
            <a:r>
              <a:rPr lang="en-US" dirty="0" smtClean="0"/>
              <a:t>if set &gt; 0 takes up more of parent space</a:t>
            </a:r>
          </a:p>
          <a:p>
            <a:r>
              <a:rPr lang="en-US" dirty="0" smtClean="0"/>
              <a:t>BTW, scale emulator Run -&gt; Run Configurations -&gt; target -&gt; command line options "-scale 0.7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066800"/>
            <a:ext cx="3268537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1280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Weight Examples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87" y="2097107"/>
            <a:ext cx="2763105" cy="4654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7557" y="990600"/>
            <a:ext cx="32508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button and bottom edit text weight of 2</a:t>
            </a:r>
          </a:p>
        </p:txBody>
      </p:sp>
      <p:sp>
        <p:nvSpPr>
          <p:cNvPr id="7" name="Rectangle 6"/>
          <p:cNvSpPr/>
          <p:nvPr/>
        </p:nvSpPr>
        <p:spPr>
          <a:xfrm>
            <a:off x="4724400" y="990600"/>
            <a:ext cx="3962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button </a:t>
            </a:r>
            <a:r>
              <a:rPr lang="en-US" sz="2800" dirty="0" smtClean="0"/>
              <a:t>weight 1 and </a:t>
            </a:r>
            <a:r>
              <a:rPr lang="en-US" sz="2800" dirty="0"/>
              <a:t>bottom edit text weight of 2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097107"/>
            <a:ext cx="2731076" cy="4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884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LinearLayout</a:t>
            </a:r>
            <a:r>
              <a:rPr lang="en-US" dirty="0" smtClean="0"/>
              <a:t> - Horizontal Orientation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padding</a:t>
            </a:r>
          </a:p>
          <a:p>
            <a:r>
              <a:rPr lang="en-US" dirty="0" smtClean="0"/>
              <a:t>background color</a:t>
            </a:r>
          </a:p>
          <a:p>
            <a:r>
              <a:rPr lang="en-US" dirty="0" smtClean="0"/>
              <a:t>margins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14400"/>
            <a:ext cx="3524250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602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1263</TotalTime>
  <Words>669</Words>
  <Application>Microsoft Office PowerPoint</Application>
  <PresentationFormat>On-screen Show (4:3)</PresentationFormat>
  <Paragraphs>161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CS378 - Mobile Computing</vt:lpstr>
      <vt:lpstr>User Interface Elements</vt:lpstr>
      <vt:lpstr>XML UI Configuration</vt:lpstr>
      <vt:lpstr>Layouts</vt:lpstr>
      <vt:lpstr>LinearLayout</vt:lpstr>
      <vt:lpstr>Gravity</vt:lpstr>
      <vt:lpstr>Weight</vt:lpstr>
      <vt:lpstr>Another Weight Examples</vt:lpstr>
      <vt:lpstr>LinearLayout - Horizontal Orientation</vt:lpstr>
      <vt:lpstr>TableLayout</vt:lpstr>
      <vt:lpstr>RelativeLayout</vt:lpstr>
      <vt:lpstr>RelativeLayout XML</vt:lpstr>
      <vt:lpstr>RelativeLayout XML</vt:lpstr>
      <vt:lpstr>Other Layouts - GridView</vt:lpstr>
      <vt:lpstr>Other Layouts - TabLayout</vt:lpstr>
      <vt:lpstr>Other Layouts - ListView</vt:lpstr>
      <vt:lpstr>Other Views - Layouts</vt:lpstr>
      <vt:lpstr>Concrete Example</vt:lpstr>
      <vt:lpstr>TextViews</vt:lpstr>
      <vt:lpstr>EditText</vt:lpstr>
      <vt:lpstr>SeekBar</vt:lpstr>
      <vt:lpstr>Layout</vt:lpstr>
      <vt:lpstr>Layout Attributes</vt:lpstr>
      <vt:lpstr>Color Resources</vt:lpstr>
      <vt:lpstr>StretchColumns</vt:lpstr>
      <vt:lpstr>Initial UI</vt:lpstr>
      <vt:lpstr>Changes to UI</vt:lpstr>
      <vt:lpstr>Changes to UI</vt:lpstr>
      <vt:lpstr>Changes to UI</vt:lpstr>
      <vt:lpstr>Functionality</vt:lpstr>
      <vt:lpstr>Functionality - Saving State</vt:lpstr>
      <vt:lpstr>Functionality Responding to SeekBar</vt:lpstr>
      <vt:lpstr>Create an Anonymous Inner Class</vt:lpstr>
      <vt:lpstr>Functionality - Total EditText</vt:lpstr>
    </vt:vector>
  </TitlesOfParts>
  <Company>University of Texas at Austin Computer Science Dept.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CS378 - Mobile Computing</dc:title>
  <dc:creator>Michael D. Scott</dc:creator>
  <cp:lastModifiedBy>Michael D. Scott</cp:lastModifiedBy>
  <cp:revision>66</cp:revision>
  <cp:lastPrinted>2012-01-30T16:00:04Z</cp:lastPrinted>
  <dcterms:created xsi:type="dcterms:W3CDTF">2012-01-17T18:47:14Z</dcterms:created>
  <dcterms:modified xsi:type="dcterms:W3CDTF">2012-02-08T21:00:05Z</dcterms:modified>
</cp:coreProperties>
</file>