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7"/>
  </p:notesMasterIdLst>
  <p:handoutMasterIdLst>
    <p:handoutMasterId r:id="rId38"/>
  </p:handoutMasterIdLst>
  <p:sldIdLst>
    <p:sldId id="256" r:id="rId2"/>
    <p:sldId id="257" r:id="rId3"/>
    <p:sldId id="258" r:id="rId4"/>
    <p:sldId id="259" r:id="rId5"/>
    <p:sldId id="260" r:id="rId6"/>
    <p:sldId id="261" r:id="rId7"/>
    <p:sldId id="277" r:id="rId8"/>
    <p:sldId id="262" r:id="rId9"/>
    <p:sldId id="263" r:id="rId10"/>
    <p:sldId id="264" r:id="rId11"/>
    <p:sldId id="266" r:id="rId12"/>
    <p:sldId id="265" r:id="rId13"/>
    <p:sldId id="273" r:id="rId14"/>
    <p:sldId id="280" r:id="rId15"/>
    <p:sldId id="276" r:id="rId16"/>
    <p:sldId id="278" r:id="rId17"/>
    <p:sldId id="281" r:id="rId18"/>
    <p:sldId id="282" r:id="rId19"/>
    <p:sldId id="283" r:id="rId20"/>
    <p:sldId id="284" r:id="rId21"/>
    <p:sldId id="285" r:id="rId22"/>
    <p:sldId id="290" r:id="rId23"/>
    <p:sldId id="291" r:id="rId24"/>
    <p:sldId id="292" r:id="rId25"/>
    <p:sldId id="293" r:id="rId26"/>
    <p:sldId id="294" r:id="rId27"/>
    <p:sldId id="286" r:id="rId28"/>
    <p:sldId id="295" r:id="rId29"/>
    <p:sldId id="287" r:id="rId30"/>
    <p:sldId id="288" r:id="rId31"/>
    <p:sldId id="289" r:id="rId32"/>
    <p:sldId id="296" r:id="rId33"/>
    <p:sldId id="297" r:id="rId34"/>
    <p:sldId id="298" r:id="rId35"/>
    <p:sldId id="299" r:id="rId36"/>
  </p:sldIdLst>
  <p:sldSz cx="9144000" cy="6858000" type="screen4x3"/>
  <p:notesSz cx="9229725" cy="70008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7F3C120-08CB-4558-A6D3-56435AF6E3D6}">
          <p14:sldIdLst>
            <p14:sldId id="256"/>
            <p14:sldId id="257"/>
            <p14:sldId id="258"/>
            <p14:sldId id="259"/>
            <p14:sldId id="260"/>
            <p14:sldId id="261"/>
            <p14:sldId id="277"/>
            <p14:sldId id="262"/>
            <p14:sldId id="263"/>
            <p14:sldId id="264"/>
            <p14:sldId id="266"/>
            <p14:sldId id="265"/>
            <p14:sldId id="273"/>
            <p14:sldId id="280"/>
            <p14:sldId id="276"/>
            <p14:sldId id="278"/>
            <p14:sldId id="281"/>
            <p14:sldId id="282"/>
            <p14:sldId id="283"/>
            <p14:sldId id="284"/>
          </p14:sldIdLst>
        </p14:section>
        <p14:section name="Untitled Section" id="{B0934531-7DDF-4ADE-9739-B4522A77BE1C}">
          <p14:sldIdLst>
            <p14:sldId id="285"/>
            <p14:sldId id="290"/>
            <p14:sldId id="291"/>
            <p14:sldId id="292"/>
            <p14:sldId id="293"/>
            <p14:sldId id="294"/>
            <p14:sldId id="286"/>
            <p14:sldId id="295"/>
            <p14:sldId id="287"/>
            <p14:sldId id="288"/>
            <p14:sldId id="289"/>
            <p14:sldId id="296"/>
            <p14:sldId id="297"/>
            <p14:sldId id="298"/>
            <p14:sldId id="299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09" autoAdjust="0"/>
    <p:restoredTop sz="78705" autoAdjust="0"/>
  </p:normalViewPr>
  <p:slideViewPr>
    <p:cSldViewPr>
      <p:cViewPr varScale="1">
        <p:scale>
          <a:sx n="72" d="100"/>
          <a:sy n="72" d="100"/>
        </p:scale>
        <p:origin x="-191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999548" cy="3504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28085" y="1"/>
            <a:ext cx="3999548" cy="3504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2D050E-68A7-4BF6-AD9D-1C7A44A395DD}" type="datetimeFigureOut">
              <a:rPr lang="en-US" smtClean="0"/>
              <a:t>10/16/2012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6649266"/>
            <a:ext cx="3999548" cy="3504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28085" y="6649266"/>
            <a:ext cx="3999548" cy="3504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1C81D9-15D7-4112-A060-F6577A2F81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4210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999548" cy="350044"/>
          </a:xfrm>
          <a:prstGeom prst="rect">
            <a:avLst/>
          </a:prstGeom>
        </p:spPr>
        <p:txBody>
          <a:bodyPr vert="horz" lIns="92738" tIns="46369" rIns="92738" bIns="4636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28042" y="0"/>
            <a:ext cx="3999548" cy="350044"/>
          </a:xfrm>
          <a:prstGeom prst="rect">
            <a:avLst/>
          </a:prstGeom>
        </p:spPr>
        <p:txBody>
          <a:bodyPr vert="horz" lIns="92738" tIns="46369" rIns="92738" bIns="46369" rtlCol="0"/>
          <a:lstStyle>
            <a:lvl1pPr algn="r">
              <a:defRPr sz="1200"/>
            </a:lvl1pPr>
          </a:lstStyle>
          <a:p>
            <a:fld id="{346C757F-8E6F-4388-B04F-98E120A4A3FC}" type="datetimeFigureOut">
              <a:rPr lang="en-US" smtClean="0"/>
              <a:t>10/16/2012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65438" y="525463"/>
            <a:ext cx="3498850" cy="26241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738" tIns="46369" rIns="92738" bIns="4636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2973" y="3325416"/>
            <a:ext cx="7383780" cy="3150394"/>
          </a:xfrm>
          <a:prstGeom prst="rect">
            <a:avLst/>
          </a:prstGeom>
        </p:spPr>
        <p:txBody>
          <a:bodyPr vert="horz" lIns="92738" tIns="46369" rIns="92738" bIns="4636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6649616"/>
            <a:ext cx="3999548" cy="350044"/>
          </a:xfrm>
          <a:prstGeom prst="rect">
            <a:avLst/>
          </a:prstGeom>
        </p:spPr>
        <p:txBody>
          <a:bodyPr vert="horz" lIns="92738" tIns="46369" rIns="92738" bIns="4636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28042" y="6649616"/>
            <a:ext cx="3999548" cy="350044"/>
          </a:xfrm>
          <a:prstGeom prst="rect">
            <a:avLst/>
          </a:prstGeom>
        </p:spPr>
        <p:txBody>
          <a:bodyPr vert="horz" lIns="92738" tIns="46369" rIns="92738" bIns="46369" rtlCol="0" anchor="b"/>
          <a:lstStyle>
            <a:lvl1pPr algn="r">
              <a:defRPr sz="1200"/>
            </a:lvl1pPr>
          </a:lstStyle>
          <a:p>
            <a:fld id="{4A48ABE3-AAC7-446F-BC4B-9C6CAE8F49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5082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48ABE3-AAC7-446F-BC4B-9C6CAE8F49B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3621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48ABE3-AAC7-446F-BC4B-9C6CAE8F49B8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231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rgbClr val="FF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FF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0000"/>
                </a:solidFill>
              </a:defRPr>
            </a:lvl1pPr>
          </a:lstStyle>
          <a:p>
            <a:fld id="{E820A771-8B3E-4BE1-A7E6-B6C2E6A656A2}" type="datetime1">
              <a:rPr lang="en-US" smtClean="0"/>
              <a:t>10/16/2012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0000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0000"/>
                </a:solidFill>
              </a:defRPr>
            </a:lvl1pPr>
          </a:lstStyle>
          <a:p>
            <a:fld id="{DF43637C-DFDA-4D48-8BAD-E22581FA054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725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C555B-A913-47C2-815D-FFEEC9F1344F}" type="datetime1">
              <a:rPr lang="en-US" smtClean="0"/>
              <a:t>10/16/2012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7386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6A207-1962-4FD5-8FA4-49017E3AFF08}" type="datetime1">
              <a:rPr lang="en-US" smtClean="0"/>
              <a:t>10/16/2012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0613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4C94F-FA36-4542-90AC-05B517A96965}" type="datetime1">
              <a:rPr lang="en-US" smtClean="0"/>
              <a:t>10/16/2012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969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6286E-D538-4C32-863A-BFE11AA382E4}" type="datetime1">
              <a:rPr lang="en-US" smtClean="0"/>
              <a:t>10/16/2012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6234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A70BB-EA0D-4A4F-87CD-E642573953E4}" type="datetime1">
              <a:rPr lang="en-US" smtClean="0"/>
              <a:t>10/16/2012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9366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F00E8-D1E2-4B2B-BD23-5DB0B74CD4B3}" type="datetime1">
              <a:rPr lang="en-US" smtClean="0"/>
              <a:t>10/16/2012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7336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96898-C825-4192-863E-99B6DD94B6CB}" type="datetime1">
              <a:rPr lang="en-US" smtClean="0"/>
              <a:t>10/16/2012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3114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9866E-919D-4DC5-9FEE-4E5C71B9F5A6}" type="datetime1">
              <a:rPr lang="en-US" smtClean="0"/>
              <a:t>10/16/2012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4290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131FA-91F6-47EA-A3FB-4EA5E7F683F0}" type="datetime1">
              <a:rPr lang="en-US" smtClean="0"/>
              <a:t>10/16/2012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7361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34227-4706-4F56-8E19-9E94D5BE047A}" type="datetime1">
              <a:rPr lang="en-US" smtClean="0"/>
              <a:t>10/16/2012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6196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12837"/>
            <a:ext cx="8229600" cy="5211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2B1EFBAD-65B8-4099-8433-04365AC12FE4}" type="datetime1">
              <a:rPr lang="en-US" smtClean="0"/>
              <a:t>10/16/2012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DF43637C-DFDA-4D48-8BAD-E22581FA054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9430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000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developer.android.com/guide/topics/fundamentals/fragments.html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developer.android.com/guide/topics/ui/menus.html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developer.android.com/guide/topics/ui/actionbar.html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CS378 - Mobile Computing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More </a:t>
            </a:r>
            <a:r>
              <a:rPr lang="en-US" smtClean="0">
                <a:solidFill>
                  <a:schemeClr val="tx1"/>
                </a:solidFill>
              </a:rPr>
              <a:t>UI </a:t>
            </a:r>
            <a:r>
              <a:rPr lang="en-US" smtClean="0">
                <a:solidFill>
                  <a:schemeClr val="tx1"/>
                </a:solidFill>
              </a:rPr>
              <a:t>- </a:t>
            </a:r>
            <a:r>
              <a:rPr lang="en-US" dirty="0" smtClean="0">
                <a:solidFill>
                  <a:schemeClr val="tx1"/>
                </a:solidFill>
              </a:rPr>
              <a:t>Part 2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1014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ActionBar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ActionBar</a:t>
            </a:r>
            <a:r>
              <a:rPr lang="en-US" dirty="0" smtClean="0"/>
              <a:t> items declared in menu.xml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99" y="1905000"/>
            <a:ext cx="8488261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val 4"/>
          <p:cNvSpPr/>
          <p:nvPr/>
        </p:nvSpPr>
        <p:spPr>
          <a:xfrm>
            <a:off x="1143000" y="3429000"/>
            <a:ext cx="5347014" cy="46755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624" y="4334290"/>
            <a:ext cx="7721286" cy="960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Oval 6"/>
          <p:cNvSpPr/>
          <p:nvPr/>
        </p:nvSpPr>
        <p:spPr>
          <a:xfrm>
            <a:off x="190024" y="4202596"/>
            <a:ext cx="1143000" cy="122425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485424" y="4334290"/>
            <a:ext cx="4876800" cy="122425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6514624" y="4202596"/>
            <a:ext cx="1143000" cy="122425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7657624" y="4258918"/>
            <a:ext cx="394014" cy="116793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481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ActionBar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menu items declared in xml, added to menu in order they appear</a:t>
            </a:r>
          </a:p>
          <a:p>
            <a:r>
              <a:rPr lang="en-US" dirty="0" smtClean="0"/>
              <a:t>Extra items brought up with menu button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817" y="3276600"/>
            <a:ext cx="5715000" cy="1152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20789"/>
            <a:ext cx="5761383" cy="1002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9824" y="3640141"/>
            <a:ext cx="3257550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799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Navigation Tabs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Used to switch between fragments</a:t>
            </a:r>
          </a:p>
          <a:p>
            <a:endParaRPr lang="en-US" dirty="0"/>
          </a:p>
          <a:p>
            <a:endParaRPr lang="en-US" dirty="0"/>
          </a:p>
          <a:p>
            <a:endParaRPr lang="en-US" sz="2000" dirty="0" smtClean="0"/>
          </a:p>
          <a:p>
            <a:r>
              <a:rPr lang="en-US" sz="2000" dirty="0">
                <a:hlinkClick r:id="rId2"/>
              </a:rPr>
              <a:t>http://</a:t>
            </a:r>
            <a:r>
              <a:rPr lang="en-US" sz="2000" dirty="0" smtClean="0">
                <a:hlinkClick r:id="rId2"/>
              </a:rPr>
              <a:t>developer.android.com/guide/topics/fundamentals/fragments.html</a:t>
            </a:r>
            <a:endParaRPr lang="en-US" sz="20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7" y="2133600"/>
            <a:ext cx="7721286" cy="960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Oval 5"/>
          <p:cNvSpPr/>
          <p:nvPr/>
        </p:nvSpPr>
        <p:spPr>
          <a:xfrm>
            <a:off x="1840867" y="2133600"/>
            <a:ext cx="4876800" cy="122425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299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ContextMenu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pre 3.0, aka Floating Menus</a:t>
            </a:r>
          </a:p>
          <a:p>
            <a:r>
              <a:rPr lang="en-US" dirty="0" smtClean="0"/>
              <a:t>subtype of Menu</a:t>
            </a:r>
          </a:p>
          <a:p>
            <a:r>
              <a:rPr lang="en-US" dirty="0" smtClean="0"/>
              <a:t>display when a long press is performed on a View </a:t>
            </a:r>
          </a:p>
          <a:p>
            <a:pPr lvl="1"/>
            <a:r>
              <a:rPr lang="en-US" dirty="0" smtClean="0"/>
              <a:t>Activity is a descendant of View</a:t>
            </a:r>
          </a:p>
          <a:p>
            <a:pPr lvl="1"/>
            <a:r>
              <a:rPr lang="en-US" dirty="0" smtClean="0"/>
              <a:t>Activity may be broken up into multiple views</a:t>
            </a:r>
          </a:p>
          <a:p>
            <a:r>
              <a:rPr lang="en-US" dirty="0" smtClean="0"/>
              <a:t>implement </a:t>
            </a:r>
            <a:r>
              <a:rPr lang="en-US" dirty="0" err="1" smtClean="0">
                <a:latin typeface="Courier" pitchFamily="49" charset="0"/>
              </a:rPr>
              <a:t>onCreateContextMenu</a:t>
            </a:r>
            <a:r>
              <a:rPr lang="en-US" dirty="0" smtClean="0">
                <a:latin typeface="Courier" pitchFamily="49" charset="0"/>
              </a:rPr>
              <a:t> </a:t>
            </a:r>
            <a:r>
              <a:rPr lang="en-US" dirty="0" smtClean="0"/>
              <a:t>method</a:t>
            </a:r>
          </a:p>
          <a:p>
            <a:r>
              <a:rPr lang="en-US" dirty="0" smtClean="0"/>
              <a:t>must call </a:t>
            </a:r>
            <a:r>
              <a:rPr lang="en-US" dirty="0" err="1" smtClean="0">
                <a:latin typeface="Courier" pitchFamily="49" charset="0"/>
              </a:rPr>
              <a:t>registerForContextMenu</a:t>
            </a:r>
            <a:r>
              <a:rPr lang="en-US" dirty="0" smtClean="0">
                <a:latin typeface="Courier" pitchFamily="49" charset="0"/>
              </a:rPr>
              <a:t> </a:t>
            </a:r>
            <a:r>
              <a:rPr lang="en-US" dirty="0" smtClean="0"/>
              <a:t>method and pass View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712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ContextMenu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12837"/>
            <a:ext cx="4343400" cy="5211763"/>
          </a:xfrm>
        </p:spPr>
        <p:txBody>
          <a:bodyPr/>
          <a:lstStyle/>
          <a:p>
            <a:r>
              <a:rPr lang="en-US" dirty="0" smtClean="0"/>
              <a:t>From Tip Calculator</a:t>
            </a:r>
          </a:p>
          <a:p>
            <a:r>
              <a:rPr lang="en-US" dirty="0" smtClean="0"/>
              <a:t>Long press on total amount </a:t>
            </a:r>
            <a:r>
              <a:rPr lang="en-US" dirty="0" err="1" smtClean="0"/>
              <a:t>EditText</a:t>
            </a:r>
            <a:endParaRPr lang="en-US" dirty="0" smtClean="0"/>
          </a:p>
          <a:p>
            <a:r>
              <a:rPr lang="en-US" dirty="0" smtClean="0"/>
              <a:t>Default behavior for </a:t>
            </a:r>
            <a:r>
              <a:rPr lang="en-US" dirty="0" err="1" smtClean="0"/>
              <a:t>EditText</a:t>
            </a:r>
            <a:endParaRPr lang="en-US" dirty="0" smtClean="0"/>
          </a:p>
          <a:p>
            <a:r>
              <a:rPr lang="en-US" dirty="0" smtClean="0"/>
              <a:t>Nothing added in </a:t>
            </a:r>
            <a:r>
              <a:rPr lang="en-US" dirty="0" err="1" smtClean="0"/>
              <a:t>TipCalculator</a:t>
            </a:r>
            <a:r>
              <a:rPr lang="en-US" dirty="0" smtClean="0"/>
              <a:t> to create this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14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914400"/>
            <a:ext cx="3400425" cy="558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24906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Contextual Action Mode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3.0 and later</a:t>
            </a:r>
          </a:p>
          <a:p>
            <a:endParaRPr lang="en-US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09800"/>
            <a:ext cx="4248150" cy="37459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5496" y="1982696"/>
            <a:ext cx="4277768" cy="1903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Oval 6"/>
          <p:cNvSpPr/>
          <p:nvPr/>
        </p:nvSpPr>
        <p:spPr>
          <a:xfrm>
            <a:off x="6450496" y="2363696"/>
            <a:ext cx="2667000" cy="762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6167735"/>
            <a:ext cx="8991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hlinkClick r:id="rId4"/>
              </a:rPr>
              <a:t>http://developer.android.com/guide/topics/ui/menus.html#CAB</a:t>
            </a:r>
            <a:endParaRPr lang="en-US" sz="24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906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styles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7033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Styles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Defined in XML file</a:t>
            </a:r>
          </a:p>
          <a:p>
            <a:r>
              <a:rPr lang="en-US" dirty="0" smtClean="0"/>
              <a:t>res/values/style</a:t>
            </a:r>
          </a:p>
          <a:p>
            <a:r>
              <a:rPr lang="en-US" dirty="0" smtClean="0"/>
              <a:t>similar to a cascading style sheet as used in html</a:t>
            </a:r>
          </a:p>
          <a:p>
            <a:r>
              <a:rPr lang="en-US" dirty="0" smtClean="0"/>
              <a:t>group layout attributes in a style and apply to various View objects (TextView, </a:t>
            </a:r>
            <a:r>
              <a:rPr lang="en-US" dirty="0" err="1" smtClean="0"/>
              <a:t>EditText</a:t>
            </a:r>
            <a:r>
              <a:rPr lang="en-US" dirty="0" smtClean="0"/>
              <a:t>, Button)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8634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Sample Styles, in styles.xml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18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49" y="1215887"/>
            <a:ext cx="9046703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67212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Apply Style - </a:t>
            </a:r>
            <a:r>
              <a:rPr lang="en-US" dirty="0"/>
              <a:t>in main </a:t>
            </a:r>
            <a:r>
              <a:rPr lang="en-US" dirty="0" smtClean="0"/>
              <a:t>xml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19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934278"/>
            <a:ext cx="5105400" cy="5731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 flipH="1">
            <a:off x="4343400" y="1600200"/>
            <a:ext cx="3124200" cy="762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4306957" y="3352800"/>
            <a:ext cx="3124200" cy="762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4303644" y="5410200"/>
            <a:ext cx="3124200" cy="762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58725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Special Menus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211763"/>
          </a:xfrm>
        </p:spPr>
        <p:txBody>
          <a:bodyPr/>
          <a:lstStyle/>
          <a:p>
            <a:r>
              <a:rPr lang="en-US" dirty="0" smtClean="0"/>
              <a:t>Two special application menus</a:t>
            </a:r>
          </a:p>
          <a:p>
            <a:pPr lvl="1"/>
            <a:r>
              <a:rPr lang="en-US" dirty="0" smtClean="0"/>
              <a:t>options menu</a:t>
            </a:r>
          </a:p>
          <a:p>
            <a:pPr lvl="1"/>
            <a:r>
              <a:rPr lang="en-US" dirty="0" smtClean="0"/>
              <a:t>context menu</a:t>
            </a:r>
          </a:p>
          <a:p>
            <a:r>
              <a:rPr lang="en-US" dirty="0" smtClean="0"/>
              <a:t>Options menu replaced by action </a:t>
            </a:r>
            <a:r>
              <a:rPr lang="en-US" dirty="0" smtClean="0"/>
              <a:t>bar (API 11)</a:t>
            </a:r>
            <a:endParaRPr lang="en-US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52" y="3886200"/>
            <a:ext cx="3952647" cy="168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47800" y="5663625"/>
            <a:ext cx="11496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menu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4729162"/>
            <a:ext cx="4572000" cy="7419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791200" y="5663625"/>
            <a:ext cx="18694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action bar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866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 of Styles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0" y="1112837"/>
            <a:ext cx="4114800" cy="5211763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can override elements of style</a:t>
            </a:r>
          </a:p>
          <a:p>
            <a:pPr lvl="1"/>
            <a:r>
              <a:rPr lang="en-US" dirty="0" smtClean="0"/>
              <a:t>bottom edit text overrides color</a:t>
            </a:r>
          </a:p>
          <a:p>
            <a:r>
              <a:rPr lang="en-US" dirty="0" smtClean="0"/>
              <a:t>one style can inherit from another</a:t>
            </a:r>
          </a:p>
          <a:p>
            <a:r>
              <a:rPr lang="en-US" dirty="0" smtClean="0"/>
              <a:t>use UI editor to create view and then extract to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20</a:t>
            </a:fld>
            <a:endParaRPr lang="en-US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914400"/>
            <a:ext cx="3657600" cy="576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7296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Gestures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0040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Common Gestures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22</a:t>
            </a:fld>
            <a:endParaRPr lang="en-US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990600"/>
            <a:ext cx="7620000" cy="570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955333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Common Gestures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23</a:t>
            </a:fld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838200"/>
            <a:ext cx="7543800" cy="57701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685800" y="6387909"/>
            <a:ext cx="7315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http://developer.android.com/design/patterns/gestures.html</a:t>
            </a:r>
          </a:p>
        </p:txBody>
      </p:sp>
    </p:spTree>
    <p:extLst>
      <p:ext uri="{BB962C8B-B14F-4D97-AF65-F5344CB8AC3E}">
        <p14:creationId xmlns:p14="http://schemas.microsoft.com/office/powerpoint/2010/main" val="24774176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Common Gestures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1400" y="1112837"/>
            <a:ext cx="5105400" cy="52117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Fling or flick gesture: similar to swipe or drag</a:t>
            </a:r>
          </a:p>
          <a:p>
            <a:r>
              <a:rPr lang="en-US" dirty="0" smtClean="0"/>
              <a:t>scroll/swipe/drag</a:t>
            </a:r>
          </a:p>
          <a:p>
            <a:pPr lvl="1"/>
            <a:r>
              <a:rPr lang="en-US" dirty="0" smtClean="0"/>
              <a:t>user presses then moves finger in s steady motion before lifting finger</a:t>
            </a:r>
          </a:p>
          <a:p>
            <a:r>
              <a:rPr lang="en-US" dirty="0" smtClean="0"/>
              <a:t>fling or flick</a:t>
            </a:r>
          </a:p>
          <a:p>
            <a:pPr lvl="1"/>
            <a:r>
              <a:rPr lang="en-US" dirty="0" smtClean="0"/>
              <a:t>user presses then moves finger in an accelerating motion before lifting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24</a:t>
            </a:fld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100551"/>
            <a:ext cx="2362200" cy="5640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63446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Dealing With Gestures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" y="1112837"/>
            <a:ext cx="5629275" cy="5211763"/>
          </a:xfrm>
        </p:spPr>
        <p:txBody>
          <a:bodyPr/>
          <a:lstStyle/>
          <a:p>
            <a:r>
              <a:rPr lang="en-US" dirty="0" smtClean="0"/>
              <a:t>To handle simple touch events create </a:t>
            </a:r>
            <a:r>
              <a:rPr lang="en-US" dirty="0" err="1" smtClean="0"/>
              <a:t>View.OnTouchListener</a:t>
            </a:r>
            <a:r>
              <a:rPr lang="en-US" dirty="0" smtClean="0"/>
              <a:t> for view</a:t>
            </a:r>
          </a:p>
          <a:p>
            <a:r>
              <a:rPr lang="en-US" dirty="0" smtClean="0"/>
              <a:t>Example from tutorial, screen press leads to player moving if it is their turn and they touch an open square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25</a:t>
            </a:fld>
            <a:endParaRPr 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3999" y="914400"/>
            <a:ext cx="3514725" cy="54707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371964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onTouchEvent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12837"/>
            <a:ext cx="4114800" cy="5211763"/>
          </a:xfrm>
        </p:spPr>
        <p:txBody>
          <a:bodyPr/>
          <a:lstStyle/>
          <a:p>
            <a:r>
              <a:rPr lang="en-US" dirty="0" smtClean="0"/>
              <a:t>passed a </a:t>
            </a:r>
            <a:r>
              <a:rPr lang="en-US" dirty="0" err="1" smtClean="0"/>
              <a:t>MotionEvent</a:t>
            </a:r>
            <a:r>
              <a:rPr lang="en-US" dirty="0" smtClean="0"/>
              <a:t> object with a large amount of data</a:t>
            </a:r>
          </a:p>
          <a:p>
            <a:r>
              <a:rPr lang="en-US" dirty="0" smtClean="0"/>
              <a:t>in tic </a:t>
            </a:r>
            <a:r>
              <a:rPr lang="en-US" dirty="0" err="1" smtClean="0"/>
              <a:t>tac</a:t>
            </a:r>
            <a:r>
              <a:rPr lang="en-US" dirty="0" smtClean="0"/>
              <a:t> toe tutorial you only used location of event </a:t>
            </a:r>
            <a:r>
              <a:rPr lang="en-US" dirty="0"/>
              <a:t>(x and y)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26</a:t>
            </a:fld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399" y="990599"/>
            <a:ext cx="4646595" cy="58923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252835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Handling Common Gestures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Instead of trying to decode gestures from the </a:t>
            </a:r>
            <a:r>
              <a:rPr lang="en-US" dirty="0" err="1" smtClean="0"/>
              <a:t>MotionEvent</a:t>
            </a:r>
            <a:r>
              <a:rPr lang="en-US" dirty="0" smtClean="0"/>
              <a:t> passed to on touch …</a:t>
            </a:r>
          </a:p>
          <a:p>
            <a:r>
              <a:rPr lang="en-US" dirty="0" smtClean="0"/>
              <a:t>Use the </a:t>
            </a:r>
            <a:r>
              <a:rPr lang="en-US" dirty="0" err="1" smtClean="0"/>
              <a:t>GestureDetector</a:t>
            </a:r>
            <a:r>
              <a:rPr lang="en-US" dirty="0" smtClean="0"/>
              <a:t> class</a:t>
            </a:r>
          </a:p>
          <a:p>
            <a:r>
              <a:rPr lang="en-US" dirty="0" smtClean="0"/>
              <a:t>Add a </a:t>
            </a:r>
            <a:r>
              <a:rPr lang="en-US" dirty="0" err="1" smtClean="0"/>
              <a:t>GestureDetector</a:t>
            </a:r>
            <a:r>
              <a:rPr lang="en-US" dirty="0" smtClean="0"/>
              <a:t> object to View</a:t>
            </a:r>
          </a:p>
          <a:p>
            <a:r>
              <a:rPr lang="en-US" dirty="0" smtClean="0"/>
              <a:t>override </a:t>
            </a:r>
            <a:r>
              <a:rPr lang="en-US" dirty="0" err="1" smtClean="0"/>
              <a:t>View.onTouhcEvent</a:t>
            </a:r>
            <a:r>
              <a:rPr lang="en-US" dirty="0" smtClean="0"/>
              <a:t> method to pass </a:t>
            </a:r>
            <a:r>
              <a:rPr lang="en-US" dirty="0" err="1" smtClean="0"/>
              <a:t>MotionEvent</a:t>
            </a:r>
            <a:r>
              <a:rPr lang="en-US" dirty="0" smtClean="0"/>
              <a:t> on to the </a:t>
            </a:r>
            <a:r>
              <a:rPr lang="en-US" dirty="0" err="1" smtClean="0"/>
              <a:t>GestureDetector</a:t>
            </a:r>
            <a:r>
              <a:rPr lang="en-US" dirty="0" err="1" smtClean="0"/>
              <a:t>.onTouchEvent</a:t>
            </a:r>
            <a:r>
              <a:rPr lang="en-US" dirty="0" smtClean="0"/>
              <a:t> method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726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Handling Common Gestures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create a </a:t>
            </a:r>
            <a:r>
              <a:rPr lang="en-US" dirty="0" err="1"/>
              <a:t>GestureDetector.OnGestureListener</a:t>
            </a:r>
            <a:r>
              <a:rPr lang="en-US" dirty="0"/>
              <a:t> </a:t>
            </a:r>
            <a:r>
              <a:rPr lang="en-US" dirty="0" smtClean="0"/>
              <a:t>(</a:t>
            </a:r>
            <a:r>
              <a:rPr lang="en-US" dirty="0" err="1" smtClean="0"/>
              <a:t>seveal</a:t>
            </a:r>
            <a:r>
              <a:rPr lang="en-US" dirty="0" smtClean="0"/>
              <a:t> gestures) or </a:t>
            </a:r>
            <a:r>
              <a:rPr lang="en-US" dirty="0"/>
              <a:t>a </a:t>
            </a:r>
            <a:r>
              <a:rPr lang="en-US" sz="3200" dirty="0" err="1" smtClean="0"/>
              <a:t>GestureDetector.SimpleOnGestureListener</a:t>
            </a:r>
            <a:r>
              <a:rPr lang="en-US" sz="3200" dirty="0" smtClean="0"/>
              <a:t> (</a:t>
            </a:r>
            <a:r>
              <a:rPr lang="en-US" dirty="0" smtClean="0"/>
              <a:t>more gestures) and register it with the </a:t>
            </a:r>
            <a:r>
              <a:rPr lang="en-US" dirty="0" err="1" smtClean="0"/>
              <a:t>GesturerDetector</a:t>
            </a:r>
            <a:endParaRPr lang="en-US" dirty="0" smtClean="0"/>
          </a:p>
          <a:p>
            <a:r>
              <a:rPr lang="en-US" sz="3200" dirty="0" smtClean="0"/>
              <a:t>callback methods for </a:t>
            </a:r>
            <a:r>
              <a:rPr lang="en-US" sz="3200" dirty="0" err="1" smtClean="0"/>
              <a:t>onDoubleTap</a:t>
            </a:r>
            <a:r>
              <a:rPr lang="en-US" sz="3200" dirty="0" smtClean="0"/>
              <a:t>, </a:t>
            </a:r>
            <a:r>
              <a:rPr lang="en-US" sz="3200" dirty="0" err="1" smtClean="0"/>
              <a:t>onLongPress</a:t>
            </a:r>
            <a:r>
              <a:rPr lang="en-US" sz="3200" dirty="0" smtClean="0"/>
              <a:t>, </a:t>
            </a:r>
            <a:r>
              <a:rPr lang="en-US" sz="3200" dirty="0" err="1" smtClean="0"/>
              <a:t>onScroll</a:t>
            </a:r>
            <a:r>
              <a:rPr lang="en-US" sz="3200" dirty="0" smtClean="0"/>
              <a:t>, </a:t>
            </a:r>
            <a:r>
              <a:rPr lang="en-US" sz="3200" dirty="0" err="1" smtClean="0"/>
              <a:t>onFling</a:t>
            </a:r>
            <a:r>
              <a:rPr lang="en-US" sz="3200" dirty="0" smtClean="0"/>
              <a:t>, </a:t>
            </a:r>
            <a:r>
              <a:rPr lang="en-US" sz="3200" dirty="0" err="1" smtClean="0"/>
              <a:t>onSingleTapConfirmed</a:t>
            </a:r>
            <a:r>
              <a:rPr lang="en-US" sz="3200" dirty="0" smtClean="0"/>
              <a:t>, many more</a:t>
            </a:r>
            <a:endParaRPr lang="en-US" sz="32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39885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Complex Gestures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Non standard gestures required lots of code to </a:t>
            </a:r>
            <a:r>
              <a:rPr lang="en-US" dirty="0" smtClean="0"/>
              <a:t>recognize</a:t>
            </a:r>
            <a:endParaRPr lang="en-US" dirty="0" smtClean="0"/>
          </a:p>
          <a:p>
            <a:r>
              <a:rPr lang="en-US" dirty="0" smtClean="0"/>
              <a:t>Android 1.6 introduced new APIs to store, load, draw, and recognize gestures</a:t>
            </a:r>
          </a:p>
          <a:p>
            <a:r>
              <a:rPr lang="en-US" dirty="0" smtClean="0"/>
              <a:t>Gesture Builder app on emulator</a:t>
            </a:r>
          </a:p>
          <a:p>
            <a:pPr lvl="1"/>
            <a:r>
              <a:rPr lang="en-US" dirty="0" smtClean="0"/>
              <a:t>emulator must include virtual SD card</a:t>
            </a:r>
          </a:p>
          <a:p>
            <a:pPr lvl="1"/>
            <a:r>
              <a:rPr lang="en-US" dirty="0" smtClean="0"/>
              <a:t>allows creating set of gestures for your </a:t>
            </a:r>
            <a:r>
              <a:rPr lang="en-US" dirty="0" err="1" smtClean="0"/>
              <a:t>ppliaction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1014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OptionsMenu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User presses Menu Button</a:t>
            </a:r>
          </a:p>
          <a:p>
            <a:r>
              <a:rPr lang="en-US" dirty="0" smtClean="0"/>
              <a:t>Activities </a:t>
            </a:r>
            <a:r>
              <a:rPr lang="en-US" dirty="0" err="1" smtClean="0"/>
              <a:t>onCreateOptionsMenu</a:t>
            </a:r>
            <a:r>
              <a:rPr lang="en-US" dirty="0" smtClean="0"/>
              <a:t> method is called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In example options_menu.xml in res/menu folder</a:t>
            </a:r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890838"/>
            <a:ext cx="6506349" cy="2214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389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Complex Gestures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12837"/>
            <a:ext cx="5410200" cy="52117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Each gesture associated with name</a:t>
            </a:r>
          </a:p>
          <a:p>
            <a:r>
              <a:rPr lang="en-US" dirty="0" smtClean="0"/>
              <a:t>multiple gestures can have same name </a:t>
            </a:r>
          </a:p>
          <a:p>
            <a:pPr lvl="1"/>
            <a:r>
              <a:rPr lang="en-US" dirty="0" smtClean="0"/>
              <a:t>variations on same gesture, better chance of recognizing</a:t>
            </a:r>
          </a:p>
          <a:p>
            <a:r>
              <a:rPr lang="en-US" dirty="0" smtClean="0"/>
              <a:t> Move gestures from emulator to application res/raw folder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30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980395"/>
            <a:ext cx="3710609" cy="58776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3107727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Complex Gestures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Recognizing gestures via a </a:t>
            </a:r>
            <a:r>
              <a:rPr lang="en-US" dirty="0" err="1" smtClean="0"/>
              <a:t>GestureOverlayView</a:t>
            </a:r>
            <a:endParaRPr lang="en-US" dirty="0" smtClean="0"/>
          </a:p>
          <a:p>
            <a:r>
              <a:rPr lang="en-US" dirty="0" smtClean="0"/>
              <a:t>simple drawing board on top of view that shows and records user gestures</a:t>
            </a:r>
          </a:p>
          <a:p>
            <a:r>
              <a:rPr lang="en-US" dirty="0" smtClean="0"/>
              <a:t>When gesture complete </a:t>
            </a:r>
            <a:r>
              <a:rPr lang="en-US" dirty="0" err="1" smtClean="0"/>
              <a:t>GestureLibrary</a:t>
            </a:r>
            <a:r>
              <a:rPr lang="en-US" dirty="0" smtClean="0"/>
              <a:t> queried to see if gesture is recognized</a:t>
            </a:r>
          </a:p>
          <a:p>
            <a:r>
              <a:rPr lang="en-US" dirty="0" smtClean="0"/>
              <a:t>Predictions between entered gesture and those in the library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86899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Animal Sounds App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32</a:t>
            </a:fld>
            <a:endParaRPr 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143000"/>
            <a:ext cx="3286125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119809"/>
            <a:ext cx="3552825" cy="5487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0383806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Predictions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33</a:t>
            </a:fld>
            <a:endParaRPr lang="en-US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6313"/>
            <a:ext cx="8947484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018124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onCreate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34</a:t>
            </a:fld>
            <a:endParaRPr lang="en-US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3" y="1371600"/>
            <a:ext cx="9140687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341736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Listener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35</a:t>
            </a:fld>
            <a:endParaRPr lang="en-US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565" y="1126849"/>
            <a:ext cx="10534650" cy="572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89016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OptionsMenu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Alternate creation of </a:t>
            </a:r>
            <a:r>
              <a:rPr lang="en-US" dirty="0" err="1" smtClean="0"/>
              <a:t>OptionsMenu</a:t>
            </a:r>
            <a:endParaRPr lang="en-US" dirty="0" smtClean="0"/>
          </a:p>
          <a:p>
            <a:r>
              <a:rPr lang="en-US" dirty="0" smtClean="0"/>
              <a:t>add item to menu programmatically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chained method calls</a:t>
            </a:r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4532864"/>
            <a:ext cx="5029200" cy="21951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681702"/>
            <a:ext cx="8685766" cy="11282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137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r>
              <a:rPr lang="en-US" dirty="0" err="1" smtClean="0"/>
              <a:t>SubMenus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211763"/>
          </a:xfrm>
        </p:spPr>
        <p:txBody>
          <a:bodyPr/>
          <a:lstStyle/>
          <a:p>
            <a:r>
              <a:rPr lang="en-US" dirty="0" smtClean="0"/>
              <a:t>Option on Menu may be creation of a </a:t>
            </a:r>
            <a:r>
              <a:rPr lang="en-US" dirty="0" err="1" smtClean="0"/>
              <a:t>SubMenu</a:t>
            </a:r>
            <a:endParaRPr lang="en-US" dirty="0" smtClean="0"/>
          </a:p>
          <a:p>
            <a:r>
              <a:rPr lang="en-US" dirty="0" smtClean="0"/>
              <a:t>In XML nest menu inside menu or programmatically by adding </a:t>
            </a:r>
            <a:r>
              <a:rPr lang="en-US" dirty="0" err="1" smtClean="0"/>
              <a:t>SubMenus</a:t>
            </a:r>
            <a:r>
              <a:rPr lang="en-US" dirty="0" smtClean="0"/>
              <a:t> to Menu in </a:t>
            </a:r>
            <a:r>
              <a:rPr lang="en-US" dirty="0" err="1" smtClean="0"/>
              <a:t>onCreateOptionsMenu</a:t>
            </a:r>
            <a:r>
              <a:rPr lang="en-US" dirty="0" smtClean="0"/>
              <a:t> method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4227601"/>
            <a:ext cx="6756124" cy="2656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138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Menu Options Selected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Menu Option is another Activity it is launched when Menu button pressed</a:t>
            </a:r>
          </a:p>
          <a:p>
            <a:pPr lvl="1"/>
            <a:r>
              <a:rPr lang="en-US" dirty="0" smtClean="0"/>
              <a:t>The Big About in previous example</a:t>
            </a:r>
          </a:p>
          <a:p>
            <a:r>
              <a:rPr lang="en-US" dirty="0" smtClean="0"/>
              <a:t>For other items</a:t>
            </a:r>
          </a:p>
          <a:p>
            <a:pPr lvl="1"/>
            <a:r>
              <a:rPr lang="en-US" dirty="0" err="1" smtClean="0"/>
              <a:t>onOptionsItemSelected</a:t>
            </a:r>
            <a:r>
              <a:rPr lang="en-US" dirty="0" smtClean="0"/>
              <a:t>(</a:t>
            </a:r>
            <a:r>
              <a:rPr lang="en-US" dirty="0" err="1" smtClean="0"/>
              <a:t>MenuItem</a:t>
            </a:r>
            <a:r>
              <a:rPr lang="en-US" dirty="0" smtClean="0"/>
              <a:t> item)</a:t>
            </a:r>
            <a:endParaRPr lang="en-US" dirty="0"/>
          </a:p>
          <a:p>
            <a:pPr lvl="1"/>
            <a:endParaRPr lang="en-US" dirty="0" smtClean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765" y="4114800"/>
            <a:ext cx="6247435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519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Action Bar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3683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ActionBar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Introduced in Android 3.0</a:t>
            </a:r>
          </a:p>
          <a:p>
            <a:pPr lvl="1"/>
            <a:r>
              <a:rPr lang="en-US" dirty="0" smtClean="0"/>
              <a:t>Honeycomb, tablet only</a:t>
            </a:r>
          </a:p>
          <a:p>
            <a:r>
              <a:rPr lang="en-US" dirty="0" smtClean="0"/>
              <a:t>4.0, Ice Cream Sandwich, tablet and phones</a:t>
            </a:r>
          </a:p>
          <a:p>
            <a:r>
              <a:rPr lang="en-US" dirty="0"/>
              <a:t>"The action bar is a window feature that identifies the application and user location, and provides user actions and navigation </a:t>
            </a:r>
            <a:r>
              <a:rPr lang="en-US" dirty="0" smtClean="0"/>
              <a:t>modes"</a:t>
            </a:r>
          </a:p>
          <a:p>
            <a:r>
              <a:rPr lang="en-US" sz="2400" dirty="0">
                <a:hlinkClick r:id="rId2"/>
              </a:rPr>
              <a:t>http://developer.android.com/guide/topics/ui/actionbar.html</a:t>
            </a:r>
            <a:endParaRPr lang="en-US" sz="24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299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Purpose of </a:t>
            </a:r>
            <a:r>
              <a:rPr lang="en-US" dirty="0" err="1" smtClean="0"/>
              <a:t>ActionBar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identification</a:t>
            </a:r>
          </a:p>
          <a:p>
            <a:r>
              <a:rPr lang="en-US" dirty="0" smtClean="0"/>
              <a:t>navigation</a:t>
            </a:r>
          </a:p>
          <a:p>
            <a:r>
              <a:rPr lang="en-US" dirty="0" smtClean="0"/>
              <a:t>actions</a:t>
            </a:r>
          </a:p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271542"/>
            <a:ext cx="7721286" cy="960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al 3"/>
          <p:cNvSpPr/>
          <p:nvPr/>
        </p:nvSpPr>
        <p:spPr>
          <a:xfrm>
            <a:off x="304800" y="3139848"/>
            <a:ext cx="1143000" cy="122425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1600200" y="3271542"/>
            <a:ext cx="4876800" cy="122425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6629400" y="3139848"/>
            <a:ext cx="1143000" cy="122425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7772400" y="3196170"/>
            <a:ext cx="394014" cy="116793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990600" y="4364106"/>
            <a:ext cx="0" cy="89369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7119969" y="4403575"/>
            <a:ext cx="190321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 smtClean="0"/>
              <a:t>Overflow</a:t>
            </a:r>
            <a:br>
              <a:rPr lang="en-US" sz="3600" dirty="0" smtClean="0"/>
            </a:br>
            <a:r>
              <a:rPr lang="en-US" sz="3600" dirty="0" smtClean="0"/>
              <a:t>Menu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480128" y="4495800"/>
            <a:ext cx="31169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Navigation Tabs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495800" y="5410200"/>
            <a:ext cx="23614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Action Item</a:t>
            </a:r>
            <a:endParaRPr lang="en-US" dirty="0"/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5867400" y="4364106"/>
            <a:ext cx="1066800" cy="104609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85800" y="5562600"/>
            <a:ext cx="22615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Icon / Logo</a:t>
            </a:r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173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4147</TotalTime>
  <Words>706</Words>
  <Application>Microsoft Office PowerPoint</Application>
  <PresentationFormat>On-screen Show (4:3)</PresentationFormat>
  <Paragraphs>170</Paragraphs>
  <Slides>35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Office Theme</vt:lpstr>
      <vt:lpstr>CS378 - Mobile Computing</vt:lpstr>
      <vt:lpstr>Special Menus</vt:lpstr>
      <vt:lpstr>OptionsMenu</vt:lpstr>
      <vt:lpstr>OptionsMenu</vt:lpstr>
      <vt:lpstr>SubMenus</vt:lpstr>
      <vt:lpstr>Menu Options Selected</vt:lpstr>
      <vt:lpstr>Action Bar</vt:lpstr>
      <vt:lpstr>ActionBar</vt:lpstr>
      <vt:lpstr>Purpose of ActionBar</vt:lpstr>
      <vt:lpstr>ActionBar</vt:lpstr>
      <vt:lpstr>ActionBar</vt:lpstr>
      <vt:lpstr>Navigation Tabs</vt:lpstr>
      <vt:lpstr>ContextMenu</vt:lpstr>
      <vt:lpstr>ContextMenu</vt:lpstr>
      <vt:lpstr>Contextual Action Mode</vt:lpstr>
      <vt:lpstr>styles</vt:lpstr>
      <vt:lpstr>Styles</vt:lpstr>
      <vt:lpstr>Sample Styles, in styles.xml</vt:lpstr>
      <vt:lpstr>Apply Style - in main xml</vt:lpstr>
      <vt:lpstr>Result of Styles</vt:lpstr>
      <vt:lpstr>Gestures</vt:lpstr>
      <vt:lpstr>Common Gestures</vt:lpstr>
      <vt:lpstr>Common Gestures</vt:lpstr>
      <vt:lpstr>Common Gestures</vt:lpstr>
      <vt:lpstr>Dealing With Gestures</vt:lpstr>
      <vt:lpstr>onTouchEvent</vt:lpstr>
      <vt:lpstr>Handling Common Gestures</vt:lpstr>
      <vt:lpstr>Handling Common Gestures</vt:lpstr>
      <vt:lpstr>Complex Gestures</vt:lpstr>
      <vt:lpstr>Complex Gestures</vt:lpstr>
      <vt:lpstr>Complex Gestures</vt:lpstr>
      <vt:lpstr>Animal Sounds App</vt:lpstr>
      <vt:lpstr>Predictions</vt:lpstr>
      <vt:lpstr>onCreate</vt:lpstr>
      <vt:lpstr>Listener</vt:lpstr>
    </vt:vector>
  </TitlesOfParts>
  <Company>University of Texas at Austin Computer Science Dept.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CS378 - Mobile Computing</dc:title>
  <dc:creator>Michael D. Scott</dc:creator>
  <cp:lastModifiedBy>Michael D. Scott</cp:lastModifiedBy>
  <cp:revision>114</cp:revision>
  <cp:lastPrinted>2012-01-30T16:00:04Z</cp:lastPrinted>
  <dcterms:created xsi:type="dcterms:W3CDTF">2012-01-17T18:47:14Z</dcterms:created>
  <dcterms:modified xsi:type="dcterms:W3CDTF">2012-10-17T14:01:32Z</dcterms:modified>
</cp:coreProperties>
</file>