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2" r:id="rId21"/>
    <p:sldId id="263" r:id="rId22"/>
    <p:sldId id="291" r:id="rId23"/>
    <p:sldId id="292" r:id="rId24"/>
    <p:sldId id="293" r:id="rId25"/>
    <p:sldId id="300" r:id="rId26"/>
    <p:sldId id="301" r:id="rId27"/>
    <p:sldId id="302" r:id="rId28"/>
    <p:sldId id="294" r:id="rId29"/>
    <p:sldId id="295" r:id="rId30"/>
    <p:sldId id="303" r:id="rId31"/>
    <p:sldId id="304" r:id="rId32"/>
    <p:sldId id="305" r:id="rId33"/>
    <p:sldId id="306" r:id="rId34"/>
    <p:sldId id="308" r:id="rId35"/>
    <p:sldId id="297" r:id="rId36"/>
    <p:sldId id="298" r:id="rId37"/>
    <p:sldId id="299" r:id="rId38"/>
    <p:sldId id="307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33" autoAdjust="0"/>
    <p:restoredTop sz="78705" autoAdjust="0"/>
  </p:normalViewPr>
  <p:slideViewPr>
    <p:cSldViewPr>
      <p:cViewPr varScale="1">
        <p:scale>
          <a:sx n="92" d="100"/>
          <a:sy n="92" d="100"/>
        </p:scale>
        <p:origin x="-20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More UI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267200" cy="5211763"/>
          </a:xfrm>
        </p:spPr>
        <p:txBody>
          <a:bodyPr/>
          <a:lstStyle/>
          <a:p>
            <a:r>
              <a:rPr lang="en-US" dirty="0" smtClean="0"/>
              <a:t>Done via some Drag and Drop, Outline view, and editing XML</a:t>
            </a:r>
          </a:p>
          <a:p>
            <a:r>
              <a:rPr lang="en-US" dirty="0" smtClean="0"/>
              <a:t>Demo outline view</a:t>
            </a:r>
          </a:p>
          <a:p>
            <a:pPr lvl="1"/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95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6172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Outline multiple select properties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TextViews</a:t>
            </a:r>
            <a:r>
              <a:rPr lang="en-US" dirty="0" smtClean="0"/>
              <a:t>' </a:t>
            </a:r>
            <a:r>
              <a:rPr lang="en-US" dirty="0" err="1" smtClean="0"/>
              <a:t>textColor</a:t>
            </a:r>
            <a:r>
              <a:rPr lang="en-US" dirty="0" smtClean="0"/>
              <a:t> set to black #000000</a:t>
            </a:r>
          </a:p>
          <a:p>
            <a:r>
              <a:rPr lang="en-US" dirty="0" smtClean="0"/>
              <a:t>change column for %DD labels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center gravity for components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" y="3879273"/>
            <a:ext cx="405938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3518"/>
            <a:ext cx="3095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5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818"/>
            <a:ext cx="5638800" cy="56157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 bill total and </a:t>
            </a:r>
            <a:r>
              <a:rPr lang="en-US" dirty="0" err="1" smtClean="0"/>
              <a:t>seekbar</a:t>
            </a:r>
            <a:r>
              <a:rPr lang="en-US" dirty="0" smtClean="0"/>
              <a:t> to span more columns</a:t>
            </a:r>
          </a:p>
          <a:p>
            <a:r>
              <a:rPr lang="en-US" dirty="0" smtClean="0"/>
              <a:t>gravity and padding for text in column 0</a:t>
            </a:r>
          </a:p>
          <a:p>
            <a:r>
              <a:rPr lang="en-US" dirty="0" smtClean="0"/>
              <a:t>align text with </a:t>
            </a:r>
            <a:r>
              <a:rPr lang="en-US" dirty="0" err="1" smtClean="0"/>
              <a:t>seekBar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progress to 18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seekBar</a:t>
            </a:r>
            <a:r>
              <a:rPr lang="en-US" dirty="0" smtClean="0"/>
              <a:t> focusable to false - keep keyboard on screen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5" y="1052945"/>
            <a:ext cx="427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801275" y="1797627"/>
            <a:ext cx="3353477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" y="1143000"/>
            <a:ext cx="5257800" cy="5211763"/>
          </a:xfrm>
        </p:spPr>
        <p:txBody>
          <a:bodyPr/>
          <a:lstStyle/>
          <a:p>
            <a:r>
              <a:rPr lang="en-US" dirty="0" smtClean="0"/>
              <a:t>Prevent Editing in </a:t>
            </a:r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dirty="0" smtClean="0"/>
              <a:t>focusable, long clickable, and cursor visible properties to false</a:t>
            </a:r>
          </a:p>
          <a:p>
            <a:r>
              <a:rPr lang="en-US" dirty="0" smtClean="0"/>
              <a:t>Set text in </a:t>
            </a:r>
            <a:r>
              <a:rPr lang="en-US" dirty="0" err="1" smtClean="0"/>
              <a:t>EditText</a:t>
            </a:r>
            <a:r>
              <a:rPr lang="en-US" dirty="0" smtClean="0"/>
              <a:t> to 0.00</a:t>
            </a:r>
          </a:p>
          <a:p>
            <a:r>
              <a:rPr lang="en-US" dirty="0" smtClean="0"/>
              <a:t>Change weights to 1 to spread 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50" y="1143000"/>
            <a:ext cx="3651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r>
              <a:rPr lang="en-US" dirty="0" smtClean="0"/>
              <a:t> instance variables assigned to components found via ids</a:t>
            </a:r>
          </a:p>
          <a:p>
            <a:r>
              <a:rPr lang="en-US" dirty="0" smtClean="0"/>
              <a:t>update standard </a:t>
            </a:r>
            <a:r>
              <a:rPr lang="en-US" dirty="0" err="1" smtClean="0"/>
              <a:t>percents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2502" cy="29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Saving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onSaveInstance</a:t>
            </a:r>
            <a:endParaRPr lang="en-US" dirty="0" smtClean="0"/>
          </a:p>
          <a:p>
            <a:pPr lvl="1"/>
            <a:r>
              <a:rPr lang="en-US" dirty="0" smtClean="0"/>
              <a:t>save </a:t>
            </a:r>
            <a:r>
              <a:rPr lang="en-US" dirty="0" err="1" smtClean="0"/>
              <a:t>BillTotal</a:t>
            </a:r>
            <a:r>
              <a:rPr lang="en-US" dirty="0" smtClean="0"/>
              <a:t> and </a:t>
            </a:r>
            <a:r>
              <a:rPr lang="en-US" dirty="0" err="1" smtClean="0"/>
              <a:t>CustomPercent</a:t>
            </a:r>
            <a:r>
              <a:rPr lang="en-US" dirty="0" smtClean="0"/>
              <a:t> to the Bundle</a:t>
            </a:r>
          </a:p>
          <a:p>
            <a:pPr lvl="1"/>
            <a:r>
              <a:rPr lang="en-US" dirty="0" smtClean="0"/>
              <a:t>check for these in </a:t>
            </a:r>
            <a:r>
              <a:rPr lang="en-US" dirty="0" err="1" smtClean="0"/>
              <a:t>onCreate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6" y="3886200"/>
            <a:ext cx="8658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Functionality Responding to </a:t>
            </a:r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customSeekBarListener</a:t>
            </a:r>
            <a:r>
              <a:rPr lang="en-US" dirty="0" smtClean="0"/>
              <a:t> instance variable</a:t>
            </a:r>
          </a:p>
          <a:p>
            <a:r>
              <a:rPr lang="en-US" dirty="0" smtClean="0"/>
              <a:t>Of type </a:t>
            </a:r>
            <a:r>
              <a:rPr lang="en-US" dirty="0" err="1" smtClean="0"/>
              <a:t>OnSeekBarChangeListener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1738"/>
            <a:ext cx="661724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57600"/>
            <a:ext cx="712709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Anonymous Inner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notified when seek bar changed and program updates custom tip and total amount</a:t>
            </a:r>
          </a:p>
          <a:p>
            <a:r>
              <a:rPr lang="en-US" sz="3200" dirty="0" smtClean="0"/>
              <a:t>must register with the </a:t>
            </a:r>
            <a:r>
              <a:rPr lang="en-US" sz="3200" dirty="0" err="1" smtClean="0"/>
              <a:t>seekBar</a:t>
            </a:r>
            <a:r>
              <a:rPr lang="en-US" sz="3200" dirty="0" smtClean="0"/>
              <a:t> instance variable in </a:t>
            </a:r>
            <a:r>
              <a:rPr lang="en-US" sz="3200" dirty="0" err="1" smtClean="0"/>
              <a:t>onCreate</a:t>
            </a:r>
            <a:r>
              <a:rPr lang="en-US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1" y="3371850"/>
            <a:ext cx="84373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- Total </a:t>
            </a:r>
            <a:r>
              <a:rPr lang="en-US" dirty="0" err="1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82001" cy="5364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Another anonymous inner class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onTextChanged</a:t>
            </a:r>
            <a:r>
              <a:rPr lang="en-US" dirty="0" smtClean="0"/>
              <a:t> </a:t>
            </a:r>
            <a:r>
              <a:rPr lang="en-US" smtClean="0"/>
              <a:t>to converts </a:t>
            </a:r>
            <a:r>
              <a:rPr lang="en-US" dirty="0" smtClean="0"/>
              <a:t>to double and call update methods</a:t>
            </a:r>
          </a:p>
          <a:p>
            <a:r>
              <a:rPr lang="en-US" dirty="0" smtClean="0"/>
              <a:t>register with </a:t>
            </a:r>
            <a:r>
              <a:rPr lang="en-US" dirty="0" err="1" smtClean="0"/>
              <a:t>EditText</a:t>
            </a:r>
            <a:r>
              <a:rPr lang="en-US" dirty="0" smtClean="0"/>
              <a:t> for total in </a:t>
            </a:r>
            <a:r>
              <a:rPr lang="en-US" dirty="0" err="1" smtClean="0"/>
              <a:t>onCreate</a:t>
            </a:r>
            <a:r>
              <a:rPr lang="en-US" dirty="0" smtClean="0"/>
              <a:t>()!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2919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39200" cy="22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8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" y="76200"/>
            <a:ext cx="894708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5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Calculator</a:t>
            </a:r>
          </a:p>
          <a:p>
            <a:r>
              <a:rPr lang="en-US" dirty="0" smtClean="0"/>
              <a:t>What kind of layout</a:t>
            </a:r>
            <a:br>
              <a:rPr lang="en-US" dirty="0" smtClean="0"/>
            </a:br>
            <a:r>
              <a:rPr lang="en-US" dirty="0" smtClean="0"/>
              <a:t>to use?</a:t>
            </a:r>
          </a:p>
          <a:p>
            <a:r>
              <a:rPr lang="en-US" dirty="0" smtClean="0"/>
              <a:t>Widgets:</a:t>
            </a:r>
          </a:p>
          <a:p>
            <a:pPr lvl="1"/>
            <a:r>
              <a:rPr lang="en-US" dirty="0" smtClean="0"/>
              <a:t>TextView</a:t>
            </a:r>
          </a:p>
          <a:p>
            <a:pPr lvl="1"/>
            <a:r>
              <a:rPr lang="en-US" dirty="0" err="1" smtClean="0"/>
              <a:t>EditText</a:t>
            </a:r>
            <a:endParaRPr lang="en-US" dirty="0" smtClean="0"/>
          </a:p>
          <a:p>
            <a:pPr lvl="1"/>
            <a:r>
              <a:rPr lang="en-US" smtClean="0"/>
              <a:t>SeekBar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83946"/>
            <a:ext cx="3624470" cy="59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80142" cy="5211763"/>
          </a:xfrm>
        </p:spPr>
        <p:txBody>
          <a:bodyPr/>
          <a:lstStyle/>
          <a:p>
            <a:r>
              <a:rPr lang="en-US" dirty="0" err="1" smtClean="0"/>
              <a:t>EditText</a:t>
            </a:r>
            <a:r>
              <a:rPr lang="en-US" dirty="0" smtClean="0"/>
              <a:t> from tip calculator</a:t>
            </a:r>
          </a:p>
          <a:p>
            <a:r>
              <a:rPr lang="en-US" dirty="0" smtClean="0"/>
              <a:t>input was </a:t>
            </a:r>
            <a:r>
              <a:rPr lang="en-US" dirty="0" err="1" smtClean="0"/>
              <a:t>numberDecimal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InputFilter</a:t>
            </a:r>
            <a:r>
              <a:rPr lang="en-US" dirty="0" smtClean="0"/>
              <a:t> to constrain input</a:t>
            </a:r>
          </a:p>
          <a:p>
            <a:r>
              <a:rPr lang="en-US" dirty="0" smtClean="0"/>
              <a:t>Several built in filters such as </a:t>
            </a:r>
            <a:r>
              <a:rPr lang="en-US" dirty="0" err="1" smtClean="0"/>
              <a:t>AllCaps</a:t>
            </a:r>
            <a:r>
              <a:rPr lang="en-US" dirty="0" smtClean="0"/>
              <a:t> and </a:t>
            </a:r>
            <a:r>
              <a:rPr lang="en-US" dirty="0" err="1" smtClean="0"/>
              <a:t>LengthFilter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42" y="1066800"/>
            <a:ext cx="364066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2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Input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11763"/>
          </a:xfrm>
        </p:spPr>
        <p:txBody>
          <a:bodyPr/>
          <a:lstStyle/>
          <a:p>
            <a:r>
              <a:rPr lang="en-US" dirty="0" err="1" smtClean="0"/>
              <a:t>InputFilter</a:t>
            </a:r>
            <a:r>
              <a:rPr lang="en-US" dirty="0" smtClean="0"/>
              <a:t> has one method:</a:t>
            </a:r>
          </a:p>
          <a:p>
            <a:pPr marL="0" indent="0"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CharSequence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filter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(</a:t>
            </a:r>
            <a:br>
              <a:rPr lang="en-US" sz="3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CharSequence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source, int start, int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end, Spanned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2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dstart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, int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dend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/>
              <a:t>replace </a:t>
            </a:r>
            <a:r>
              <a:rPr lang="en-US" dirty="0" err="1" smtClean="0"/>
              <a:t>dstart</a:t>
            </a:r>
            <a:r>
              <a:rPr lang="en-US" dirty="0" smtClean="0"/>
              <a:t> to </a:t>
            </a:r>
            <a:r>
              <a:rPr lang="en-US" dirty="0" err="1" smtClean="0"/>
              <a:t>dend</a:t>
            </a:r>
            <a:r>
              <a:rPr lang="en-US" dirty="0" smtClean="0"/>
              <a:t> in </a:t>
            </a:r>
            <a:r>
              <a:rPr lang="en-US" dirty="0" err="1" smtClean="0"/>
              <a:t>dest</a:t>
            </a:r>
            <a:r>
              <a:rPr lang="en-US" dirty="0" smtClean="0"/>
              <a:t> with new text, start to end of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04800"/>
            <a:ext cx="9137374" cy="98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1752600"/>
            <a:ext cx="9170504" cy="498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626" y="1524000"/>
            <a:ext cx="913737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Old 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Dialogs from tutorials were cut and paste</a:t>
            </a:r>
          </a:p>
          <a:p>
            <a:r>
              <a:rPr lang="en-US" dirty="0" smtClean="0"/>
              <a:t>Implementing Dialogs demonstrates evolution of Android SDK</a:t>
            </a:r>
          </a:p>
          <a:p>
            <a:r>
              <a:rPr lang="en-US" dirty="0" smtClean="0"/>
              <a:t>legacy approach has Activity manage its own Dialogs</a:t>
            </a:r>
          </a:p>
          <a:p>
            <a:r>
              <a:rPr lang="en-US" dirty="0" smtClean="0"/>
              <a:t>created, initialized, updated, and destroyed using Activity class call back methods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New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Android evolving from smartphone OS</a:t>
            </a:r>
            <a:br>
              <a:rPr lang="en-US" dirty="0" smtClean="0"/>
            </a:br>
            <a:r>
              <a:rPr lang="en-US" dirty="0" smtClean="0"/>
              <a:t>to smart device OS</a:t>
            </a:r>
          </a:p>
          <a:p>
            <a:r>
              <a:rPr lang="en-US" dirty="0" smtClean="0"/>
              <a:t>API level 11 (Android 3.0, the tablet release) introduced </a:t>
            </a:r>
            <a:r>
              <a:rPr lang="en-US" i="1" dirty="0" smtClean="0"/>
              <a:t>Fragments</a:t>
            </a:r>
            <a:endParaRPr lang="en-US" dirty="0" smtClean="0"/>
          </a:p>
          <a:p>
            <a:r>
              <a:rPr lang="en-US" dirty="0" smtClean="0"/>
              <a:t>A fragment represents a behavior or a portion of a UI in an Activity</a:t>
            </a:r>
          </a:p>
          <a:p>
            <a:pPr lvl="1"/>
            <a:r>
              <a:rPr lang="en-US" dirty="0" smtClean="0"/>
              <a:t>like a sub activity</a:t>
            </a:r>
          </a:p>
          <a:p>
            <a:r>
              <a:rPr lang="en-US" dirty="0" smtClean="0"/>
              <a:t>multiple fragments combined in multi-pane UI</a:t>
            </a:r>
          </a:p>
          <a:p>
            <a:r>
              <a:rPr lang="en-US" dirty="0" smtClean="0"/>
              <a:t>reuse fragments in multiple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198"/>
            <a:ext cx="8991600" cy="51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as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Dialogs are special type of Fragment</a:t>
            </a:r>
          </a:p>
          <a:p>
            <a:r>
              <a:rPr lang="en-US" dirty="0" smtClean="0"/>
              <a:t>managed by the </a:t>
            </a:r>
            <a:r>
              <a:rPr lang="en-US" dirty="0" err="1" smtClean="0"/>
              <a:t>FragmentManager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still part of an activity, but lifecycle not managed by the Activity</a:t>
            </a:r>
          </a:p>
          <a:p>
            <a:pPr lvl="1"/>
            <a:r>
              <a:rPr lang="en-US" dirty="0" smtClean="0"/>
              <a:t>life cycle issues of Dialogs as Fragments will be more difficult to deal with</a:t>
            </a:r>
          </a:p>
          <a:p>
            <a:pPr lvl="1"/>
            <a:r>
              <a:rPr lang="en-US" dirty="0" smtClean="0"/>
              <a:t>must save state and restore instance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organize information and react to user events without creating a whole new activity</a:t>
            </a:r>
          </a:p>
          <a:p>
            <a:r>
              <a:rPr lang="en-US" dirty="0" smtClean="0"/>
              <a:t>Old Dialogs:</a:t>
            </a:r>
          </a:p>
          <a:p>
            <a:pPr lvl="1"/>
            <a:r>
              <a:rPr lang="en-US" dirty="0" smtClean="0"/>
              <a:t>Dialog, </a:t>
            </a:r>
            <a:r>
              <a:rPr lang="en-US" dirty="0" err="1" smtClean="0"/>
              <a:t>AlertDialog</a:t>
            </a:r>
            <a:r>
              <a:rPr lang="en-US" dirty="0" smtClean="0"/>
              <a:t>, </a:t>
            </a:r>
            <a:r>
              <a:rPr lang="en-US" dirty="0" err="1" smtClean="0"/>
              <a:t>DatePickerDialog</a:t>
            </a:r>
            <a:r>
              <a:rPr lang="en-US" dirty="0" smtClean="0"/>
              <a:t>, </a:t>
            </a:r>
            <a:r>
              <a:rPr lang="en-US" dirty="0" err="1" smtClean="0"/>
              <a:t>TimePickerDialog</a:t>
            </a:r>
            <a:r>
              <a:rPr lang="en-US" dirty="0" smtClean="0"/>
              <a:t>, </a:t>
            </a:r>
            <a:r>
              <a:rPr lang="en-US" dirty="0" err="1" smtClean="0"/>
              <a:t>ProgressDialog</a:t>
            </a:r>
            <a:endParaRPr lang="en-US" dirty="0" smtClean="0"/>
          </a:p>
          <a:p>
            <a:r>
              <a:rPr lang="en-US" dirty="0" smtClean="0"/>
              <a:t>New Dialogs:</a:t>
            </a:r>
          </a:p>
          <a:p>
            <a:pPr lvl="1"/>
            <a:r>
              <a:rPr lang="en-US" dirty="0" err="1" smtClean="0"/>
              <a:t>DialogFragment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Dialogs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861704"/>
            <a:ext cx="3937910" cy="21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3973"/>
            <a:ext cx="4281023" cy="18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1814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0" y="3197087"/>
            <a:ext cx="3887499" cy="36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TextViews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25146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4709" y="36957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196936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94709" y="4343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2004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5029200"/>
            <a:ext cx="962891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6218" y="56388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953000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5521036"/>
            <a:ext cx="914400" cy="4987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Dialog defined in Activity it is used</a:t>
            </a:r>
          </a:p>
          <a:p>
            <a:r>
              <a:rPr lang="en-US" dirty="0" smtClean="0"/>
              <a:t>Activity maintains a pool of Dialogs</a:t>
            </a:r>
          </a:p>
          <a:p>
            <a:r>
              <a:rPr lang="en-US" dirty="0" err="1" smtClean="0"/>
              <a:t>showDialog</a:t>
            </a:r>
            <a:r>
              <a:rPr lang="en-US" dirty="0" smtClean="0"/>
              <a:t>() method  displays Dialog</a:t>
            </a:r>
          </a:p>
          <a:p>
            <a:r>
              <a:rPr lang="en-US" dirty="0" err="1" smtClean="0"/>
              <a:t>dismissDialog</a:t>
            </a:r>
            <a:r>
              <a:rPr lang="en-US" dirty="0" smtClean="0"/>
              <a:t>() method used to stop showing a Dialog</a:t>
            </a:r>
          </a:p>
          <a:p>
            <a:pPr lvl="1"/>
            <a:r>
              <a:rPr lang="en-US" dirty="0" smtClean="0"/>
              <a:t>in tutorial, when we have difficulty</a:t>
            </a:r>
          </a:p>
          <a:p>
            <a:r>
              <a:rPr lang="en-US" dirty="0" err="1" smtClean="0"/>
              <a:t>removeDialog</a:t>
            </a:r>
            <a:r>
              <a:rPr lang="en-US" dirty="0" smtClean="0"/>
              <a:t> removes from pool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Approach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unique </a:t>
            </a:r>
            <a:r>
              <a:rPr lang="en-US" dirty="0" err="1" smtClean="0"/>
              <a:t>indentifier</a:t>
            </a:r>
            <a:r>
              <a:rPr lang="en-US" dirty="0" smtClean="0"/>
              <a:t> for the Dialog in Activity (constants)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 </a:t>
            </a:r>
            <a:r>
              <a:rPr lang="en-US" dirty="0" err="1" smtClean="0"/>
              <a:t>onCreateDialog</a:t>
            </a:r>
            <a:r>
              <a:rPr lang="en-US" dirty="0" smtClean="0"/>
              <a:t> method, returns Dialog of appropriate type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9313"/>
            <a:ext cx="6012475" cy="12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5018"/>
            <a:ext cx="7696200" cy="63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onCreateDialog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Steps - Legacy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 </a:t>
            </a:r>
            <a:r>
              <a:rPr lang="en-US" dirty="0" err="1" smtClean="0"/>
              <a:t>onPrepareDialog</a:t>
            </a:r>
            <a:r>
              <a:rPr lang="en-US" dirty="0" smtClean="0"/>
              <a:t>() if necessary</a:t>
            </a:r>
          </a:p>
          <a:p>
            <a:pPr lvl="1"/>
            <a:r>
              <a:rPr lang="en-US" dirty="0" smtClean="0"/>
              <a:t>if necessary to update dialog each time it is displayed</a:t>
            </a:r>
          </a:p>
          <a:p>
            <a:pPr lvl="1"/>
            <a:r>
              <a:rPr lang="en-US" dirty="0" smtClean="0"/>
              <a:t>for example, a time picker, update with the current time </a:t>
            </a:r>
          </a:p>
          <a:p>
            <a:r>
              <a:rPr lang="en-US" dirty="0" smtClean="0"/>
              <a:t>launch dialog with </a:t>
            </a:r>
            <a:r>
              <a:rPr lang="en-US" dirty="0" err="1" smtClean="0"/>
              <a:t>showDialog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tutorials done when a menu or action bar menu item selected</a:t>
            </a:r>
          </a:p>
          <a:p>
            <a:pPr lvl="1"/>
            <a:r>
              <a:rPr lang="en-US" dirty="0" smtClean="0"/>
              <a:t>could launch Dialogs for other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211763"/>
          </a:xfrm>
        </p:spPr>
        <p:txBody>
          <a:bodyPr/>
          <a:lstStyle/>
          <a:p>
            <a:r>
              <a:rPr lang="en-US" dirty="0" smtClean="0"/>
              <a:t>Most common type</a:t>
            </a:r>
          </a:p>
          <a:p>
            <a:r>
              <a:rPr lang="en-US" dirty="0" smtClean="0"/>
              <a:t>Title, Content Area, Action buttons (up to 3)</a:t>
            </a:r>
          </a:p>
          <a:p>
            <a:r>
              <a:rPr lang="en-US" dirty="0" smtClean="0"/>
              <a:t>Content area could be message, list, </a:t>
            </a:r>
            <a:r>
              <a:rPr lang="en-US" dirty="0" err="1" smtClean="0"/>
              <a:t>seekbar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set positive, </a:t>
            </a:r>
            <a:br>
              <a:rPr lang="en-US" dirty="0" smtClean="0"/>
            </a:br>
            <a:r>
              <a:rPr lang="en-US" dirty="0" smtClean="0"/>
              <a:t>set negative, </a:t>
            </a:r>
            <a:br>
              <a:rPr lang="en-US" dirty="0" smtClean="0"/>
            </a:br>
            <a:r>
              <a:rPr lang="en-US" dirty="0" smtClean="0"/>
              <a:t>set neutral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5029200" cy="35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AlertDialog</a:t>
            </a:r>
            <a:r>
              <a:rPr lang="en-US" dirty="0" smtClean="0"/>
              <a:t> very flexible, but you can create </a:t>
            </a:r>
            <a:r>
              <a:rPr lang="en-US" dirty="0" err="1" smtClean="0"/>
              <a:t>CustomDialogs</a:t>
            </a:r>
            <a:endParaRPr lang="en-US" dirty="0" smtClean="0"/>
          </a:p>
          <a:p>
            <a:r>
              <a:rPr lang="en-US" dirty="0" smtClean="0"/>
              <a:t>Create a layout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9955"/>
            <a:ext cx="71393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onCreateDialog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5583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dialogs are dismissed with the back button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95" y="3124200"/>
            <a:ext cx="5463209" cy="27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3124200"/>
            <a:ext cx="3352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7006" y="2543842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dialog title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Dialogs - Fragment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Decouple Dialogs from the Activity</a:t>
            </a:r>
          </a:p>
          <a:p>
            <a:pPr lvl="1"/>
            <a:r>
              <a:rPr lang="en-US" dirty="0" smtClean="0"/>
              <a:t>good SE approach?</a:t>
            </a:r>
          </a:p>
          <a:p>
            <a:pPr lvl="1"/>
            <a:r>
              <a:rPr lang="en-US" dirty="0" err="1" smtClean="0"/>
              <a:t>TicTacToe</a:t>
            </a:r>
            <a:r>
              <a:rPr lang="en-US" dirty="0" smtClean="0"/>
              <a:t> UI is almost 500 lines long!</a:t>
            </a:r>
          </a:p>
          <a:p>
            <a:r>
              <a:rPr lang="en-US" dirty="0" smtClean="0"/>
              <a:t>Implement a class that is a subclass of </a:t>
            </a:r>
            <a:r>
              <a:rPr lang="en-US" dirty="0" err="1" smtClean="0"/>
              <a:t>DialogFragment</a:t>
            </a:r>
            <a:endParaRPr lang="en-US" dirty="0"/>
          </a:p>
          <a:p>
            <a:pPr lvl="1"/>
            <a:r>
              <a:rPr lang="en-US" dirty="0" err="1" smtClean="0"/>
              <a:t>DifficultyFragment</a:t>
            </a:r>
            <a:endParaRPr lang="en-US" dirty="0" smtClean="0"/>
          </a:p>
          <a:p>
            <a:pPr lvl="1"/>
            <a:r>
              <a:rPr lang="en-US" dirty="0" smtClean="0"/>
              <a:t>Send info to </a:t>
            </a:r>
            <a:r>
              <a:rPr lang="en-US" dirty="0" err="1" smtClean="0"/>
              <a:t>newInstance</a:t>
            </a:r>
            <a:r>
              <a:rPr lang="en-US" dirty="0" smtClean="0"/>
              <a:t> method (current difficulty, listener for updates)</a:t>
            </a:r>
          </a:p>
          <a:p>
            <a:pPr lvl="1"/>
            <a:r>
              <a:rPr lang="en-US" dirty="0" err="1" smtClean="0"/>
              <a:t>onCreateDialog</a:t>
            </a:r>
            <a:r>
              <a:rPr lang="en-US" dirty="0" smtClean="0"/>
              <a:t> now in </a:t>
            </a:r>
            <a:r>
              <a:rPr lang="en-US" dirty="0" err="1" smtClean="0"/>
              <a:t>DifficultyFragment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04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DifficultyFragment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2789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EditText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199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14850" y="2514600"/>
            <a:ext cx="41148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4290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15050" y="3456709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443194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34671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4114800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4136" y="5424233"/>
            <a:ext cx="914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2667000"/>
            <a:ext cx="22146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All but top </a:t>
            </a:r>
            <a:br>
              <a:rPr lang="en-US" sz="3200" dirty="0" smtClean="0"/>
            </a:br>
            <a:r>
              <a:rPr lang="en-US" sz="3200" dirty="0" err="1" smtClean="0"/>
              <a:t>EditText</a:t>
            </a:r>
            <a:r>
              <a:rPr lang="en-US" sz="3200" dirty="0" smtClean="0"/>
              <a:t> are</a:t>
            </a:r>
          </a:p>
          <a:p>
            <a:r>
              <a:rPr lang="en-US" sz="3200" dirty="0" err="1" smtClean="0"/>
              <a:t>uneditable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Alternative?</a:t>
            </a:r>
          </a:p>
          <a:p>
            <a:r>
              <a:rPr lang="en-US" sz="3200" dirty="0" err="1" smtClean="0"/>
              <a:t>TextViews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7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DifficultyFragment</a:t>
            </a:r>
            <a:r>
              <a:rPr lang="en-US" dirty="0" smtClean="0"/>
              <a:t> - </a:t>
            </a:r>
            <a:r>
              <a:rPr lang="en-US" dirty="0" err="1" smtClean="0"/>
              <a:t>onCreateDialog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" y="891206"/>
            <a:ext cx="8686800" cy="608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51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DifficultyFragment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AndroidTicTacToe</a:t>
            </a:r>
            <a:r>
              <a:rPr lang="en-US" dirty="0" smtClean="0"/>
              <a:t> create a listener to pass to the </a:t>
            </a:r>
            <a:r>
              <a:rPr lang="en-US" dirty="0" err="1" smtClean="0"/>
              <a:t>newInstance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create and show Dialog as part of </a:t>
            </a:r>
            <a:r>
              <a:rPr lang="en-US" dirty="0" err="1" smtClean="0"/>
              <a:t>onOptionsItemSelected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2971800"/>
            <a:ext cx="93599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3276600"/>
            <a:ext cx="41910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09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DifficultyListener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228"/>
            <a:ext cx="9151124" cy="411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08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Using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Fragments added in API level 11, Android 3.0, the tablet release</a:t>
            </a:r>
          </a:p>
          <a:p>
            <a:r>
              <a:rPr lang="en-US" dirty="0" smtClean="0"/>
              <a:t>Developers behind Android think fragments are so important that can be used in pre API 11 builds using the </a:t>
            </a:r>
            <a:r>
              <a:rPr lang="en-US" i="1" dirty="0" smtClean="0"/>
              <a:t>Android Support Library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2333"/>
            <a:ext cx="4876800" cy="30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4844534"/>
            <a:ext cx="335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Froyo</a:t>
            </a:r>
            <a:r>
              <a:rPr lang="en-US" dirty="0" smtClean="0"/>
              <a:t> and Gingerbread pre API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Android Support Library (ASL)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211763"/>
          </a:xfrm>
        </p:spPr>
        <p:txBody>
          <a:bodyPr/>
          <a:lstStyle/>
          <a:p>
            <a:r>
              <a:rPr lang="en-US" dirty="0" smtClean="0"/>
              <a:t>add library to project and application</a:t>
            </a:r>
          </a:p>
          <a:p>
            <a:r>
              <a:rPr lang="en-US" dirty="0" smtClean="0"/>
              <a:t>android.support.v4.app.DialogFragment</a:t>
            </a:r>
          </a:p>
          <a:p>
            <a:pPr lvl="1"/>
            <a:r>
              <a:rPr lang="en-US" dirty="0" smtClean="0"/>
              <a:t>for example</a:t>
            </a:r>
          </a:p>
          <a:p>
            <a:pPr lvl="1"/>
            <a:r>
              <a:rPr lang="en-US" dirty="0"/>
              <a:t>instead of </a:t>
            </a:r>
            <a:r>
              <a:rPr lang="en-US" dirty="0" err="1" smtClean="0"/>
              <a:t>android.app.DialogFragment</a:t>
            </a:r>
            <a:endParaRPr lang="en-US" dirty="0" smtClean="0"/>
          </a:p>
          <a:p>
            <a:r>
              <a:rPr lang="en-US" dirty="0" smtClean="0"/>
              <a:t>ASL does not support</a:t>
            </a:r>
            <a:br>
              <a:rPr lang="en-US" dirty="0" smtClean="0"/>
            </a:br>
            <a:r>
              <a:rPr lang="en-US" dirty="0" smtClean="0"/>
              <a:t>action bar in earlier</a:t>
            </a:r>
            <a:br>
              <a:rPr lang="en-US" dirty="0" smtClean="0"/>
            </a:br>
            <a:r>
              <a:rPr lang="en-US" dirty="0" smtClean="0"/>
              <a:t>versions of API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09" y="3429000"/>
            <a:ext cx="3206405" cy="39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45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Fragment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17587"/>
            <a:ext cx="3962400" cy="5211763"/>
          </a:xfrm>
        </p:spPr>
        <p:txBody>
          <a:bodyPr/>
          <a:lstStyle/>
          <a:p>
            <a:r>
              <a:rPr lang="en-US" dirty="0" smtClean="0"/>
              <a:t>Demo Tic </a:t>
            </a:r>
            <a:r>
              <a:rPr lang="en-US" dirty="0" err="1" smtClean="0"/>
              <a:t>Tac</a:t>
            </a:r>
            <a:r>
              <a:rPr lang="en-US" dirty="0" smtClean="0"/>
              <a:t> Toe with old style Dialog and Fragment Dialog</a:t>
            </a:r>
          </a:p>
          <a:p>
            <a:r>
              <a:rPr lang="en-US" dirty="0" smtClean="0"/>
              <a:t>Alter orientation - result?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5431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40" y="2209800"/>
            <a:ext cx="29432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8534400" y="152400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50540" y="1524000"/>
            <a:ext cx="2483860" cy="495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50540" y="2019301"/>
            <a:ext cx="33662" cy="6476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6172200"/>
            <a:ext cx="5801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http://developer.android.com/guide/components/fragments.html</a:t>
            </a:r>
          </a:p>
        </p:txBody>
      </p:sp>
    </p:spTree>
    <p:extLst>
      <p:ext uri="{BB962C8B-B14F-4D97-AF65-F5344CB8AC3E}">
        <p14:creationId xmlns:p14="http://schemas.microsoft.com/office/powerpoint/2010/main" val="80536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SeekBar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6517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4800600"/>
            <a:ext cx="26670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TableLayout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36516"/>
            <a:ext cx="5048250" cy="506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2075" y="251276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4950" y="303598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3343" y="3506003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03282" y="426720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79042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60895" y="5313640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row 5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2944725" y="2774373"/>
            <a:ext cx="1093875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3297593"/>
            <a:ext cx="546937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09607" y="3767613"/>
            <a:ext cx="1486193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15932" y="4528810"/>
            <a:ext cx="688605" cy="60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09607" y="5052030"/>
            <a:ext cx="921461" cy="1212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15932" y="5578714"/>
            <a:ext cx="979868" cy="258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4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android:background</a:t>
            </a:r>
            <a:endParaRPr lang="en-US" dirty="0"/>
          </a:p>
          <a:p>
            <a:pPr lvl="1"/>
            <a:r>
              <a:rPr lang="en-US" dirty="0" smtClean="0"/>
              <a:t>#RGB, #ARGB, #RRGGBB, #AARRGGBB</a:t>
            </a:r>
          </a:p>
          <a:p>
            <a:pPr lvl="1"/>
            <a:r>
              <a:rPr lang="en-US" dirty="0" smtClean="0"/>
              <a:t>can place colors in res/values/colors.xml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5" y="1219200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68604" y="2550380"/>
            <a:ext cx="4451195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Good Resource / W3C colors</a:t>
            </a:r>
          </a:p>
          <a:p>
            <a:pPr lvl="1"/>
            <a:r>
              <a:rPr lang="en-US" dirty="0"/>
              <a:t>http://tinyurl.com/6py9huk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576672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6914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8128"/>
            <a:ext cx="6248400" cy="2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StretchColumns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endParaRPr lang="en-US" dirty="0" err="1"/>
          </a:p>
          <a:p>
            <a:endParaRPr lang="en-US" dirty="0" err="1" smtClean="0"/>
          </a:p>
          <a:p>
            <a:endParaRPr lang="en-US" dirty="0" err="1"/>
          </a:p>
          <a:p>
            <a:r>
              <a:rPr lang="en-US" dirty="0" smtClean="0"/>
              <a:t>columns 0 indexed</a:t>
            </a:r>
          </a:p>
          <a:p>
            <a:r>
              <a:rPr lang="en-US" dirty="0" smtClean="0"/>
              <a:t>columns 1, 2, 3 stretch to fill layout width</a:t>
            </a:r>
          </a:p>
          <a:p>
            <a:r>
              <a:rPr lang="en-US" dirty="0" smtClean="0"/>
              <a:t>column 0 wide as widest element, plus any padding for that element</a:t>
            </a:r>
            <a:endParaRPr lang="en-US" dirty="0"/>
          </a:p>
          <a:p>
            <a:endParaRPr lang="en-US" dirty="0" err="1" smtClean="0"/>
          </a:p>
          <a:p>
            <a:endParaRPr lang="en-US" dirty="0" err="1" smtClean="0"/>
          </a:p>
        </p:txBody>
      </p:sp>
      <p:sp>
        <p:nvSpPr>
          <p:cNvPr id="6" name="Oval 5"/>
          <p:cNvSpPr/>
          <p:nvPr/>
        </p:nvSpPr>
        <p:spPr>
          <a:xfrm>
            <a:off x="1828800" y="2942319"/>
            <a:ext cx="5638800" cy="5738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820</Words>
  <Application>Microsoft Office PowerPoint</Application>
  <PresentationFormat>On-screen Show (4:3)</PresentationFormat>
  <Paragraphs>196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CS378 - Mobile Computing</vt:lpstr>
      <vt:lpstr>Concrete Example</vt:lpstr>
      <vt:lpstr>TextViews</vt:lpstr>
      <vt:lpstr>EditText</vt:lpstr>
      <vt:lpstr>SeekBar</vt:lpstr>
      <vt:lpstr>Layout</vt:lpstr>
      <vt:lpstr>Layout Attributes</vt:lpstr>
      <vt:lpstr>Color Resources</vt:lpstr>
      <vt:lpstr>StretchColumns</vt:lpstr>
      <vt:lpstr>Initial UI</vt:lpstr>
      <vt:lpstr>Changes to UI</vt:lpstr>
      <vt:lpstr>Changes to UI</vt:lpstr>
      <vt:lpstr>Changes to UI</vt:lpstr>
      <vt:lpstr>Functionality</vt:lpstr>
      <vt:lpstr>Functionality - Saving State</vt:lpstr>
      <vt:lpstr>Functionality Responding to SeekBar</vt:lpstr>
      <vt:lpstr>Create an Anonymous Inner Class</vt:lpstr>
      <vt:lpstr>Functionality - Total EditText</vt:lpstr>
      <vt:lpstr>PowerPoint Presentation</vt:lpstr>
      <vt:lpstr>Constraining Input</vt:lpstr>
      <vt:lpstr>Custom Input Filter</vt:lpstr>
      <vt:lpstr>PowerPoint Presentation</vt:lpstr>
      <vt:lpstr>dialogs</vt:lpstr>
      <vt:lpstr>Dialogs - Old Way</vt:lpstr>
      <vt:lpstr>Dialogs - New Way</vt:lpstr>
      <vt:lpstr>Fragments</vt:lpstr>
      <vt:lpstr>Dialogs as Fragments</vt:lpstr>
      <vt:lpstr>Types of Dialogs</vt:lpstr>
      <vt:lpstr>Sample Dialogs</vt:lpstr>
      <vt:lpstr>Legacy Approach</vt:lpstr>
      <vt:lpstr>Legacy Approach - Steps</vt:lpstr>
      <vt:lpstr>onCreateDialog</vt:lpstr>
      <vt:lpstr>Dialog Steps - Legacy Approach</vt:lpstr>
      <vt:lpstr>Alert Dialogs</vt:lpstr>
      <vt:lpstr>Custom Dialogs</vt:lpstr>
      <vt:lpstr>Custom Dialogs</vt:lpstr>
      <vt:lpstr>Custom Dialog</vt:lpstr>
      <vt:lpstr>Dialogs - Fragment Method</vt:lpstr>
      <vt:lpstr>DifficultyFragment</vt:lpstr>
      <vt:lpstr>DifficultyFragment - onCreateDialog</vt:lpstr>
      <vt:lpstr>Using DifficultyFragment</vt:lpstr>
      <vt:lpstr>DifficultyListener</vt:lpstr>
      <vt:lpstr>Using Fragments</vt:lpstr>
      <vt:lpstr>Android Support Library (ASL)</vt:lpstr>
      <vt:lpstr>Fragment Lifecycle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108</cp:revision>
  <cp:lastPrinted>2012-01-30T16:00:04Z</cp:lastPrinted>
  <dcterms:created xsi:type="dcterms:W3CDTF">2012-01-17T18:47:14Z</dcterms:created>
  <dcterms:modified xsi:type="dcterms:W3CDTF">2012-10-17T00:49:48Z</dcterms:modified>
</cp:coreProperties>
</file>