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5" r:id="rId3"/>
    <p:sldId id="257" r:id="rId4"/>
    <p:sldId id="263" r:id="rId5"/>
    <p:sldId id="258" r:id="rId6"/>
    <p:sldId id="264" r:id="rId7"/>
    <p:sldId id="266" r:id="rId8"/>
    <p:sldId id="269" r:id="rId9"/>
    <p:sldId id="270" r:id="rId10"/>
    <p:sldId id="267" r:id="rId11"/>
    <p:sldId id="285" r:id="rId12"/>
    <p:sldId id="268" r:id="rId13"/>
    <p:sldId id="259" r:id="rId14"/>
    <p:sldId id="271" r:id="rId15"/>
    <p:sldId id="273" r:id="rId16"/>
    <p:sldId id="274" r:id="rId17"/>
    <p:sldId id="275" r:id="rId18"/>
    <p:sldId id="276" r:id="rId19"/>
    <p:sldId id="277" r:id="rId20"/>
    <p:sldId id="260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61" r:id="rId29"/>
    <p:sldId id="262" r:id="rId30"/>
  </p:sldIdLst>
  <p:sldSz cx="9144000" cy="6858000" type="screen4x3"/>
  <p:notesSz cx="9229725" cy="70008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78705" autoAdjust="0"/>
  </p:normalViewPr>
  <p:slideViewPr>
    <p:cSldViewPr>
      <p:cViewPr varScale="1">
        <p:scale>
          <a:sx n="72" d="100"/>
          <a:sy n="72" d="100"/>
        </p:scale>
        <p:origin x="-19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8085" y="1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D050E-68A7-4BF6-AD9D-1C7A44A395DD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49266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8085" y="6649266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C81D9-15D7-4112-A060-F6577A2F8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21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8042" y="0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r">
              <a:defRPr sz="1200"/>
            </a:lvl1pPr>
          </a:lstStyle>
          <a:p>
            <a:fld id="{346C757F-8E6F-4388-B04F-98E120A4A3FC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498850" cy="2624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38" tIns="46369" rIns="92738" bIns="463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973" y="3325416"/>
            <a:ext cx="7383780" cy="3150394"/>
          </a:xfrm>
          <a:prstGeom prst="rect">
            <a:avLst/>
          </a:prstGeom>
        </p:spPr>
        <p:txBody>
          <a:bodyPr vert="horz" lIns="92738" tIns="46369" rIns="92738" bIns="4636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49616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8042" y="6649616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r">
              <a:defRPr sz="1200"/>
            </a:lvl1pPr>
          </a:lstStyle>
          <a:p>
            <a:fld id="{4A48ABE3-AAC7-446F-BC4B-9C6CAE8F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0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8ABE3-AAC7-446F-BC4B-9C6CAE8F49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9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8ABE3-AAC7-446F-BC4B-9C6CAE8F49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10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8ABE3-AAC7-446F-BC4B-9C6CAE8F49B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3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E820A771-8B3E-4BE1-A7E6-B6C2E6A656A2}" type="datetime1">
              <a:rPr lang="en-US" smtClean="0"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5B-A913-47C2-815D-FFEEC9F1344F}" type="datetime1">
              <a:rPr lang="en-US" smtClean="0"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A207-1962-4FD5-8FA4-49017E3AFF08}" type="datetime1">
              <a:rPr lang="en-US" smtClean="0"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94F-FA36-4542-90AC-05B517A96965}" type="datetime1">
              <a:rPr lang="en-US" smtClean="0"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286E-D538-4C32-863A-BFE11AA382E4}" type="datetime1">
              <a:rPr lang="en-US" smtClean="0"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70BB-EA0D-4A4F-87CD-E642573953E4}" type="datetime1">
              <a:rPr lang="en-US" smtClean="0"/>
              <a:t>3/19/2012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3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00E8-D1E2-4B2B-BD23-5DB0B74CD4B3}" type="datetime1">
              <a:rPr lang="en-US" smtClean="0"/>
              <a:t>3/19/2012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6898-C825-4192-863E-99B6DD94B6CB}" type="datetime1">
              <a:rPr lang="en-US" smtClean="0"/>
              <a:t>3/19/2012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866E-919D-4DC5-9FEE-4E5C71B9F5A6}" type="datetime1">
              <a:rPr lang="en-US" smtClean="0"/>
              <a:t>3/19/2012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2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31FA-91F6-47EA-A3FB-4EA5E7F683F0}" type="datetime1">
              <a:rPr lang="en-US" smtClean="0"/>
              <a:t>3/19/2012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4227-4706-4F56-8E19-9E94D5BE047A}" type="datetime1">
              <a:rPr lang="en-US" smtClean="0"/>
              <a:t>3/19/2012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12837"/>
            <a:ext cx="8229600" cy="521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B1EFBAD-65B8-4099-8433-04365AC12FE4}" type="datetime1">
              <a:rPr lang="en-US" smtClean="0"/>
              <a:t>3/19/2012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3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CS378 - Mobile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Persistence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01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Reading From Shared 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obtaining </a:t>
            </a:r>
            <a:r>
              <a:rPr lang="en-US" dirty="0" err="1" smtClean="0"/>
              <a:t>SharedPreferences</a:t>
            </a:r>
            <a:r>
              <a:rPr lang="en-US" dirty="0" smtClean="0"/>
              <a:t> object</a:t>
            </a:r>
            <a:r>
              <a:rPr lang="en-US" dirty="0"/>
              <a:t> </a:t>
            </a:r>
            <a:r>
              <a:rPr lang="en-US" dirty="0" smtClean="0"/>
              <a:t>use various get methods to retrieve data</a:t>
            </a:r>
          </a:p>
          <a:p>
            <a:r>
              <a:rPr lang="en-US" dirty="0" smtClean="0"/>
              <a:t>Provide key (string) and default value if key is not present</a:t>
            </a:r>
          </a:p>
          <a:p>
            <a:r>
              <a:rPr lang="en-US" dirty="0" smtClean="0"/>
              <a:t>get Boolean, Float, Int, Long, String, </a:t>
            </a:r>
            <a:r>
              <a:rPr lang="en-US" dirty="0" err="1" smtClean="0"/>
              <a:t>StringSet</a:t>
            </a:r>
            <a:endParaRPr lang="en-US" dirty="0"/>
          </a:p>
          <a:p>
            <a:r>
              <a:rPr lang="en-US" dirty="0" err="1" smtClean="0"/>
              <a:t>getAll</a:t>
            </a:r>
            <a:r>
              <a:rPr lang="en-US" dirty="0" smtClean="0"/>
              <a:t>() returns Map&lt;String, ?&gt; with all of the key/value pairs in the preferences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3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Preferences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Stored as XML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31" y="1981200"/>
            <a:ext cx="9317831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568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Preference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12837"/>
            <a:ext cx="5181600" cy="52117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 Activity framework to allow user to select and set preferences for your app</a:t>
            </a:r>
          </a:p>
          <a:p>
            <a:r>
              <a:rPr lang="en-US" dirty="0" smtClean="0"/>
              <a:t>tutorial 6 has an example</a:t>
            </a:r>
          </a:p>
          <a:p>
            <a:pPr lvl="1"/>
            <a:r>
              <a:rPr lang="en-US" dirty="0" smtClean="0"/>
              <a:t>difficulty, sound, color, victory message</a:t>
            </a:r>
          </a:p>
          <a:p>
            <a:r>
              <a:rPr lang="en-US" dirty="0" smtClean="0"/>
              <a:t>Main Activity can start a preference activity to allow user to set preferences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12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524000"/>
            <a:ext cx="3744191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32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Storage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data stored on device memory</a:t>
            </a:r>
          </a:p>
          <a:p>
            <a:r>
              <a:rPr lang="en-US" dirty="0" smtClean="0"/>
              <a:t>More like traditional file i/o</a:t>
            </a:r>
          </a:p>
          <a:p>
            <a:r>
              <a:rPr lang="en-US" dirty="0" smtClean="0"/>
              <a:t>by default files are private to your application</a:t>
            </a:r>
          </a:p>
          <a:p>
            <a:pPr lvl="1"/>
            <a:r>
              <a:rPr lang="en-US" dirty="0" smtClean="0"/>
              <a:t>other apps cannot access</a:t>
            </a:r>
          </a:p>
          <a:p>
            <a:r>
              <a:rPr lang="en-US" dirty="0" smtClean="0"/>
              <a:t>files removed when app is uninstalled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6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create and write a private file to the device internal storage:</a:t>
            </a:r>
          </a:p>
          <a:p>
            <a:r>
              <a:rPr lang="en-US" dirty="0" smtClean="0"/>
              <a:t>call </a:t>
            </a:r>
            <a:r>
              <a:rPr lang="en-US" dirty="0" err="1" smtClean="0"/>
              <a:t>openFileOutput</a:t>
            </a:r>
            <a:r>
              <a:rPr lang="en-US" dirty="0" smtClean="0"/>
              <a:t>(String name, int mode)</a:t>
            </a:r>
          </a:p>
          <a:p>
            <a:pPr lvl="1"/>
            <a:r>
              <a:rPr lang="en-US" dirty="0" smtClean="0"/>
              <a:t>method from Context</a:t>
            </a:r>
          </a:p>
          <a:p>
            <a:pPr lvl="1"/>
            <a:r>
              <a:rPr lang="en-US" dirty="0" smtClean="0"/>
              <a:t>file created if does not already exist</a:t>
            </a:r>
          </a:p>
          <a:p>
            <a:pPr lvl="1"/>
            <a:r>
              <a:rPr lang="en-US" dirty="0" smtClean="0"/>
              <a:t>returns </a:t>
            </a:r>
            <a:r>
              <a:rPr lang="en-US" dirty="0" err="1" smtClean="0"/>
              <a:t>FileOutputStream</a:t>
            </a:r>
            <a:r>
              <a:rPr lang="en-US" dirty="0" smtClean="0"/>
              <a:t> object (regular Java class)</a:t>
            </a:r>
          </a:p>
          <a:p>
            <a:r>
              <a:rPr lang="en-US" dirty="0" smtClean="0"/>
              <a:t>Modes same as </a:t>
            </a:r>
            <a:r>
              <a:rPr lang="en-US" dirty="0" err="1" smtClean="0"/>
              <a:t>SharedPreferences</a:t>
            </a:r>
            <a:r>
              <a:rPr lang="en-US" dirty="0" smtClean="0"/>
              <a:t> minus </a:t>
            </a:r>
            <a:r>
              <a:rPr lang="en-US" dirty="0" smtClean="0"/>
              <a:t>MODE_MULTI_PROCESS </a:t>
            </a:r>
            <a:r>
              <a:rPr lang="en-US" dirty="0" smtClean="0"/>
              <a:t>and addition of MODE_APPEND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6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Writing to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11763"/>
          </a:xfrm>
        </p:spPr>
        <p:txBody>
          <a:bodyPr/>
          <a:lstStyle/>
          <a:p>
            <a:r>
              <a:rPr lang="en-US" dirty="0" err="1" smtClean="0"/>
              <a:t>FileOutputStream</a:t>
            </a:r>
            <a:r>
              <a:rPr lang="en-US" dirty="0" smtClean="0"/>
              <a:t> writes raw bytes</a:t>
            </a:r>
          </a:p>
          <a:p>
            <a:pPr lvl="1"/>
            <a:r>
              <a:rPr lang="en-US" dirty="0" smtClean="0"/>
              <a:t>arrays of bytes or single bytes</a:t>
            </a:r>
          </a:p>
          <a:p>
            <a:r>
              <a:rPr lang="en-US" dirty="0" smtClean="0"/>
              <a:t>Much easier to wrap the </a:t>
            </a:r>
            <a:r>
              <a:rPr lang="en-US" dirty="0" err="1" smtClean="0"/>
              <a:t>FileOutputStream</a:t>
            </a:r>
            <a:r>
              <a:rPr lang="en-US" dirty="0" smtClean="0"/>
              <a:t> in </a:t>
            </a:r>
            <a:r>
              <a:rPr lang="en-US" dirty="0" err="1" smtClean="0"/>
              <a:t>PrintStream</a:t>
            </a:r>
            <a:r>
              <a:rPr lang="en-US" dirty="0" smtClean="0"/>
              <a:t> object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15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381734"/>
            <a:ext cx="67056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743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from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2837"/>
            <a:ext cx="5486400" cy="52117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files saved to device</a:t>
            </a:r>
          </a:p>
          <a:p>
            <a:pPr lvl="1"/>
            <a:r>
              <a:rPr lang="en-US" dirty="0" smtClean="0"/>
              <a:t>data directory for app</a:t>
            </a:r>
          </a:p>
          <a:p>
            <a:r>
              <a:rPr lang="en-US" dirty="0" smtClean="0"/>
              <a:t>call </a:t>
            </a:r>
            <a:r>
              <a:rPr lang="en-US" dirty="0" err="1" smtClean="0"/>
              <a:t>openFileInput</a:t>
            </a:r>
            <a:r>
              <a:rPr lang="en-US" dirty="0" smtClean="0"/>
              <a:t>(String </a:t>
            </a:r>
            <a:r>
              <a:rPr lang="en-US" dirty="0" smtClean="0"/>
              <a:t>name) method to obtain a </a:t>
            </a:r>
            <a:r>
              <a:rPr lang="en-US" dirty="0" err="1" smtClean="0"/>
              <a:t>FileInputStream</a:t>
            </a:r>
            <a:endParaRPr lang="en-US" dirty="0" smtClean="0"/>
          </a:p>
          <a:p>
            <a:r>
              <a:rPr lang="en-US" dirty="0" err="1" smtClean="0"/>
              <a:t>FileInputStream</a:t>
            </a:r>
            <a:r>
              <a:rPr lang="en-US" dirty="0" smtClean="0"/>
              <a:t> reads bytes</a:t>
            </a:r>
          </a:p>
          <a:p>
            <a:pPr lvl="1"/>
            <a:r>
              <a:rPr lang="en-US" dirty="0" smtClean="0"/>
              <a:t>for convenience may connect to Scanner object or wrap in a </a:t>
            </a:r>
            <a:r>
              <a:rPr lang="en-US" dirty="0" err="1" smtClean="0"/>
              <a:t>DataInputStream</a:t>
            </a:r>
            <a:r>
              <a:rPr lang="en-US" dirty="0" smtClean="0"/>
              <a:t> object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16</a:t>
            </a:fld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552" y="1143000"/>
            <a:ext cx="417195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094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need / have a file with a lot of data at compile time:</a:t>
            </a:r>
          </a:p>
          <a:p>
            <a:pPr lvl="1"/>
            <a:r>
              <a:rPr lang="en-US" dirty="0" smtClean="0"/>
              <a:t>save file in project res/raw / directory</a:t>
            </a:r>
          </a:p>
          <a:p>
            <a:pPr lvl="1"/>
            <a:r>
              <a:rPr lang="en-US" dirty="0" smtClean="0"/>
              <a:t>can open file using the </a:t>
            </a:r>
            <a:r>
              <a:rPr lang="en-US" dirty="0" err="1" smtClean="0"/>
              <a:t>openRawResource</a:t>
            </a:r>
            <a:r>
              <a:rPr lang="en-US" dirty="0" smtClean="0"/>
              <a:t>(int id) method and pass the R.raw.</a:t>
            </a:r>
            <a:r>
              <a:rPr lang="en-US" i="1" dirty="0" smtClean="0"/>
              <a:t>id</a:t>
            </a:r>
            <a:r>
              <a:rPr lang="en-US" dirty="0" smtClean="0"/>
              <a:t> of file</a:t>
            </a:r>
          </a:p>
          <a:p>
            <a:pPr lvl="1"/>
            <a:r>
              <a:rPr lang="en-US" dirty="0" smtClean="0"/>
              <a:t>returns an </a:t>
            </a:r>
            <a:r>
              <a:rPr lang="en-US" dirty="0" err="1" smtClean="0"/>
              <a:t>InputStream</a:t>
            </a:r>
            <a:r>
              <a:rPr lang="en-US" dirty="0" smtClean="0"/>
              <a:t> to read from file</a:t>
            </a:r>
          </a:p>
          <a:p>
            <a:pPr lvl="1"/>
            <a:r>
              <a:rPr lang="en-US" dirty="0" smtClean="0"/>
              <a:t>cannot write to the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6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need to cache data for application instead of storing persistently:</a:t>
            </a:r>
          </a:p>
          <a:p>
            <a:pPr lvl="1"/>
            <a:r>
              <a:rPr lang="en-US" dirty="0" smtClean="0"/>
              <a:t>call </a:t>
            </a:r>
            <a:r>
              <a:rPr lang="en-US" dirty="0" err="1" smtClean="0"/>
              <a:t>getCacheDir</a:t>
            </a:r>
            <a:r>
              <a:rPr lang="en-US" dirty="0" smtClean="0"/>
              <a:t>() method to obtain a File object that is a directory where you can create and save temporary cache files</a:t>
            </a:r>
          </a:p>
          <a:p>
            <a:pPr lvl="1"/>
            <a:r>
              <a:rPr lang="en-US" dirty="0" smtClean="0"/>
              <a:t>files may be deleted by Android later if space needed but you should clean them up on your own</a:t>
            </a:r>
          </a:p>
          <a:p>
            <a:pPr lvl="1"/>
            <a:r>
              <a:rPr lang="en-US" dirty="0" smtClean="0"/>
              <a:t>recommended to keep under 1 MB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7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External Files - Other Useful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 of these are inherited from Context </a:t>
            </a:r>
          </a:p>
          <a:p>
            <a:r>
              <a:rPr lang="en-US" dirty="0" smtClean="0"/>
              <a:t>File </a:t>
            </a:r>
            <a:r>
              <a:rPr lang="en-US" dirty="0" err="1" smtClean="0"/>
              <a:t>getFileDir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get absolute path to </a:t>
            </a:r>
            <a:r>
              <a:rPr lang="en-US" dirty="0" err="1" smtClean="0"/>
              <a:t>filesystem</a:t>
            </a:r>
            <a:r>
              <a:rPr lang="en-US" dirty="0" smtClean="0"/>
              <a:t> directory when app files are saved</a:t>
            </a:r>
          </a:p>
          <a:p>
            <a:r>
              <a:rPr lang="en-US" dirty="0" smtClean="0"/>
              <a:t>File </a:t>
            </a:r>
            <a:r>
              <a:rPr lang="en-US" dirty="0" err="1" smtClean="0"/>
              <a:t>getDir</a:t>
            </a:r>
            <a:r>
              <a:rPr lang="en-US" dirty="0" smtClean="0"/>
              <a:t>(String name, int mode)</a:t>
            </a:r>
          </a:p>
          <a:p>
            <a:pPr lvl="1"/>
            <a:r>
              <a:rPr lang="en-US" dirty="0" smtClean="0"/>
              <a:t>get and create if necessary a directory for files</a:t>
            </a:r>
          </a:p>
          <a:p>
            <a:r>
              <a:rPr lang="en-US" dirty="0" smtClean="0"/>
              <a:t>boolean </a:t>
            </a:r>
            <a:r>
              <a:rPr lang="en-US" dirty="0" err="1" smtClean="0"/>
              <a:t>deteleFile</a:t>
            </a:r>
            <a:r>
              <a:rPr lang="en-US" dirty="0" smtClean="0"/>
              <a:t>(String name)</a:t>
            </a:r>
          </a:p>
          <a:p>
            <a:pPr lvl="1"/>
            <a:r>
              <a:rPr lang="en-US" dirty="0" smtClean="0"/>
              <a:t>get rid of files, especially cache files</a:t>
            </a:r>
          </a:p>
          <a:p>
            <a:r>
              <a:rPr lang="en-US" dirty="0" smtClean="0"/>
              <a:t>String[] </a:t>
            </a:r>
            <a:r>
              <a:rPr lang="en-US" dirty="0" err="1" smtClean="0"/>
              <a:t>fileList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get an array of Strings with files associated with Context (application)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0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47" y="3200400"/>
            <a:ext cx="8445433" cy="3568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already seen saving app state into a Bundle on orientation changes or when an app is killed to reclaim resources but may be recreated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data stored on shared external storage</a:t>
            </a:r>
          </a:p>
          <a:p>
            <a:r>
              <a:rPr lang="en-US" dirty="0" smtClean="0"/>
              <a:t>may be SD (Secure Digital) card on non removable </a:t>
            </a:r>
          </a:p>
          <a:p>
            <a:r>
              <a:rPr lang="en-US" dirty="0" smtClean="0"/>
              <a:t>files saved to external storage are world-readable</a:t>
            </a:r>
          </a:p>
          <a:p>
            <a:r>
              <a:rPr lang="en-US" dirty="0" smtClean="0"/>
              <a:t>files may be modified by user when they enable USB mass storage for device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5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Media 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</a:t>
            </a:r>
            <a:r>
              <a:rPr lang="en-US" dirty="0" err="1" smtClean="0"/>
              <a:t>Environment.getExternalStorageState</a:t>
            </a:r>
            <a:r>
              <a:rPr lang="en-US" dirty="0" smtClean="0"/>
              <a:t>() method to determine if media available</a:t>
            </a:r>
          </a:p>
          <a:p>
            <a:pPr lvl="1"/>
            <a:r>
              <a:rPr lang="en-US" dirty="0" smtClean="0"/>
              <a:t>may be mounted to computer, missing, read-only or in some other state that prevents accessing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9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Media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5927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other states such as media being shared, missing, and others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22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887984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202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Files on External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call </a:t>
            </a:r>
            <a:r>
              <a:rPr lang="en-US" dirty="0" err="1" smtClean="0"/>
              <a:t>getExternalFilesDir</a:t>
            </a:r>
            <a:r>
              <a:rPr lang="en-US" dirty="0" smtClean="0"/>
              <a:t>(String type) to obtain a directory (File object) to get directory to save files</a:t>
            </a:r>
          </a:p>
          <a:p>
            <a:r>
              <a:rPr lang="en-US" dirty="0" smtClean="0"/>
              <a:t>type is String constant from Environment class</a:t>
            </a:r>
          </a:p>
          <a:p>
            <a:pPr lvl="1"/>
            <a:r>
              <a:rPr lang="en-US" dirty="0" smtClean="0"/>
              <a:t>DIRECTORY_ALARMS,  DIRECTORY_DCIM (Digital Camera </a:t>
            </a:r>
            <a:r>
              <a:rPr lang="en-US" dirty="0" err="1" smtClean="0"/>
              <a:t>IMages</a:t>
            </a:r>
            <a:r>
              <a:rPr lang="en-US" dirty="0" smtClean="0"/>
              <a:t>),  DIRECTORY_DOWNLOADS, DIRECTORY_MOVIES, DIRECTORY_MUSIC, DIRECTORY_NOTIFICATIONS, DIRECTORY_PICTURES, DIRECTORY_PODCASTS, DIRECTORY_RINGTONES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7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File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not a media file then send </a:t>
            </a:r>
            <a:r>
              <a:rPr lang="en-US" b="1" dirty="0" smtClean="0"/>
              <a:t>null</a:t>
            </a:r>
            <a:r>
              <a:rPr lang="en-US" dirty="0" smtClean="0"/>
              <a:t> as parameter to </a:t>
            </a:r>
            <a:r>
              <a:rPr lang="en-US" dirty="0" err="1" smtClean="0"/>
              <a:t>getExternalFilesDir</a:t>
            </a:r>
            <a:r>
              <a:rPr lang="en-US" dirty="0" smtClean="0"/>
              <a:t>() method</a:t>
            </a:r>
          </a:p>
          <a:p>
            <a:r>
              <a:rPr lang="en-US" dirty="0" smtClean="0"/>
              <a:t>The DIRECTORY_&lt;TYPE&gt; constants allow Android's Media Scanner to categorize files in the system </a:t>
            </a:r>
          </a:p>
          <a:p>
            <a:r>
              <a:rPr lang="en-US" dirty="0" smtClean="0"/>
              <a:t>External files associated with application are deleted when application uninstalled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2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Data Shared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440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you want to save files to be shared with other apps:</a:t>
            </a:r>
          </a:p>
          <a:p>
            <a:r>
              <a:rPr lang="en-US" dirty="0" smtClean="0"/>
              <a:t>save the files (audio, images, video, etc.) to one of the public directories on the external storage device</a:t>
            </a:r>
          </a:p>
          <a:p>
            <a:r>
              <a:rPr lang="en-US" sz="2800" dirty="0" err="1" smtClean="0"/>
              <a:t>Environment.getExternalStoragePublicDirectory</a:t>
            </a:r>
            <a:r>
              <a:rPr lang="en-US" sz="2800" dirty="0" smtClean="0"/>
              <a:t>(</a:t>
            </a:r>
            <a:br>
              <a:rPr lang="en-US" sz="2800" dirty="0" smtClean="0"/>
            </a:br>
            <a:r>
              <a:rPr lang="en-US" sz="2800" dirty="0" err="1" smtClean="0"/>
              <a:t>Strint</a:t>
            </a:r>
            <a:r>
              <a:rPr lang="en-US" sz="2800" dirty="0" smtClean="0"/>
              <a:t> type) </a:t>
            </a:r>
            <a:r>
              <a:rPr lang="en-US" dirty="0" smtClean="0"/>
              <a:t>method returns a File object which is directory</a:t>
            </a:r>
          </a:p>
          <a:p>
            <a:r>
              <a:rPr lang="en-US" dirty="0" smtClean="0"/>
              <a:t>same types as </a:t>
            </a:r>
            <a:r>
              <a:rPr lang="en-US" dirty="0" err="1" smtClean="0"/>
              <a:t>getExternalFilesDir</a:t>
            </a:r>
            <a:r>
              <a:rPr lang="en-US" dirty="0" smtClean="0"/>
              <a:t> method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6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Examining Shared Directories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12837"/>
            <a:ext cx="8229600" cy="5211763"/>
          </a:xfrm>
        </p:spPr>
        <p:txBody>
          <a:bodyPr/>
          <a:lstStyle/>
          <a:p>
            <a:r>
              <a:rPr lang="en-US" dirty="0" smtClean="0"/>
              <a:t>Not the same as the system media directories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26</a:t>
            </a:fld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2" y="2362200"/>
            <a:ext cx="9041088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477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27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0166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378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SQLite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Structured data stored in a private database</a:t>
            </a:r>
          </a:p>
          <a:p>
            <a:r>
              <a:rPr lang="en-US" dirty="0" smtClean="0"/>
              <a:t>More on this next lecture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5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data on web with your own network server</a:t>
            </a:r>
          </a:p>
          <a:p>
            <a:r>
              <a:rPr lang="en-US" dirty="0" smtClean="0"/>
              <a:t>Use wireless or carrier network to store and retrieve data on web based server</a:t>
            </a:r>
          </a:p>
          <a:p>
            <a:r>
              <a:rPr lang="en-US" dirty="0" smtClean="0"/>
              <a:t>classes from java.net and android.net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options for storing data associated with apps</a:t>
            </a:r>
          </a:p>
          <a:p>
            <a:r>
              <a:rPr lang="en-US" dirty="0" smtClean="0"/>
              <a:t>Shared Preferences</a:t>
            </a:r>
          </a:p>
          <a:p>
            <a:r>
              <a:rPr lang="en-US" dirty="0" smtClean="0"/>
              <a:t>Internal Storage</a:t>
            </a:r>
          </a:p>
          <a:p>
            <a:pPr lvl="1"/>
            <a:r>
              <a:rPr lang="en-US" dirty="0" smtClean="0"/>
              <a:t>device memory</a:t>
            </a:r>
          </a:p>
          <a:p>
            <a:r>
              <a:rPr lang="en-US" dirty="0" smtClean="0"/>
              <a:t>External Storage</a:t>
            </a:r>
          </a:p>
          <a:p>
            <a:r>
              <a:rPr lang="en-US" dirty="0" smtClean="0"/>
              <a:t>SQLite Database</a:t>
            </a:r>
          </a:p>
          <a:p>
            <a:r>
              <a:rPr lang="en-US" dirty="0" smtClean="0"/>
              <a:t>Network Connection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0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data can be shared by creating a Content Provider</a:t>
            </a:r>
          </a:p>
          <a:p>
            <a:r>
              <a:rPr lang="en-US" dirty="0" smtClean="0"/>
              <a:t>Android has many built in Content Providers for things such as</a:t>
            </a:r>
          </a:p>
          <a:p>
            <a:pPr lvl="1"/>
            <a:r>
              <a:rPr lang="en-US" dirty="0" smtClean="0"/>
              <a:t>audio (random song from last time)</a:t>
            </a:r>
          </a:p>
          <a:p>
            <a:pPr lvl="1"/>
            <a:r>
              <a:rPr lang="en-US" dirty="0" smtClean="0"/>
              <a:t>images</a:t>
            </a:r>
          </a:p>
          <a:p>
            <a:pPr lvl="1"/>
            <a:r>
              <a:rPr lang="en-US" dirty="0" smtClean="0"/>
              <a:t>video</a:t>
            </a:r>
          </a:p>
          <a:p>
            <a:pPr lvl="1"/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Private primitive data stored in key-value pairs</a:t>
            </a:r>
          </a:p>
          <a:p>
            <a:r>
              <a:rPr lang="en-US" dirty="0" err="1" smtClean="0"/>
              <a:t>SharedPreferences</a:t>
            </a:r>
            <a:r>
              <a:rPr lang="en-US" dirty="0" smtClean="0"/>
              <a:t> Class</a:t>
            </a:r>
          </a:p>
          <a:p>
            <a:r>
              <a:rPr lang="en-US" dirty="0" smtClean="0"/>
              <a:t>Store and retrieve key-value pairs of data</a:t>
            </a:r>
          </a:p>
          <a:p>
            <a:pPr lvl="1"/>
            <a:r>
              <a:rPr lang="en-US" dirty="0" smtClean="0"/>
              <a:t>keys are Strings</a:t>
            </a:r>
          </a:p>
          <a:p>
            <a:pPr lvl="1"/>
            <a:r>
              <a:rPr lang="en-US" dirty="0" smtClean="0"/>
              <a:t>values are Strings,  Sets of Strings, boolean, float, int, or long</a:t>
            </a:r>
          </a:p>
          <a:p>
            <a:r>
              <a:rPr lang="en-US" dirty="0" smtClean="0"/>
              <a:t>Not strictly for </a:t>
            </a:r>
            <a:r>
              <a:rPr lang="en-US" i="1" dirty="0" smtClean="0"/>
              <a:t>preferences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9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SharedPreferences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dirty="0" err="1" smtClean="0"/>
              <a:t>SharedPreferences</a:t>
            </a:r>
            <a:r>
              <a:rPr lang="en-US" dirty="0" smtClean="0"/>
              <a:t> object for application using these methods:</a:t>
            </a:r>
          </a:p>
          <a:p>
            <a:pPr lvl="1"/>
            <a:r>
              <a:rPr lang="en-US" dirty="0" err="1" smtClean="0"/>
              <a:t>getSharedPreferences</a:t>
            </a:r>
            <a:r>
              <a:rPr lang="en-US" dirty="0" smtClean="0"/>
              <a:t>(String name, int mode)</a:t>
            </a:r>
          </a:p>
          <a:p>
            <a:pPr lvl="2"/>
            <a:r>
              <a:rPr lang="en-US" dirty="0" smtClean="0"/>
              <a:t>if you want multiple files</a:t>
            </a:r>
          </a:p>
          <a:p>
            <a:pPr lvl="1"/>
            <a:r>
              <a:rPr lang="en-US" dirty="0" err="1" smtClean="0"/>
              <a:t>getPreferences</a:t>
            </a:r>
            <a:r>
              <a:rPr lang="en-US" dirty="0" smtClean="0"/>
              <a:t>(int mode)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6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1" y="4495800"/>
            <a:ext cx="9019309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668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SharedPreferences</a:t>
            </a:r>
            <a:r>
              <a:rPr lang="en-US" dirty="0" smtClean="0"/>
              <a:t>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File creation modes</a:t>
            </a:r>
          </a:p>
          <a:p>
            <a:r>
              <a:rPr lang="en-US" dirty="0" smtClean="0"/>
              <a:t>Constants from the Context class</a:t>
            </a:r>
          </a:p>
          <a:p>
            <a:pPr lvl="1"/>
            <a:r>
              <a:rPr lang="en-US" dirty="0" smtClean="0"/>
              <a:t>Activity is a descendant of Context</a:t>
            </a:r>
          </a:p>
          <a:p>
            <a:r>
              <a:rPr lang="en-US" dirty="0" smtClean="0"/>
              <a:t>MODE_PRIVATE</a:t>
            </a:r>
          </a:p>
          <a:p>
            <a:pPr lvl="1"/>
            <a:r>
              <a:rPr lang="en-US" dirty="0" smtClean="0"/>
              <a:t>accessed only by calling application</a:t>
            </a:r>
          </a:p>
          <a:p>
            <a:r>
              <a:rPr lang="en-US" dirty="0" smtClean="0"/>
              <a:t>MODE_WORLD_READABLE</a:t>
            </a:r>
          </a:p>
          <a:p>
            <a:pPr lvl="1"/>
            <a:r>
              <a:rPr lang="en-US" dirty="0" smtClean="0"/>
              <a:t>other applications have read access</a:t>
            </a:r>
          </a:p>
          <a:p>
            <a:r>
              <a:rPr lang="en-US" dirty="0" smtClean="0"/>
              <a:t>MODE_WORLD_WRITEABLE</a:t>
            </a:r>
          </a:p>
          <a:p>
            <a:pPr lvl="1"/>
            <a:r>
              <a:rPr lang="en-US" dirty="0" smtClean="0"/>
              <a:t>other applications have write access</a:t>
            </a:r>
          </a:p>
          <a:p>
            <a:r>
              <a:rPr lang="en-US" dirty="0" smtClean="0"/>
              <a:t>MODE_MULTI_PROCESS</a:t>
            </a:r>
          </a:p>
          <a:p>
            <a:pPr lvl="1"/>
            <a:r>
              <a:rPr lang="en-US" dirty="0" smtClean="0"/>
              <a:t>file on desk checked for modification even if shared preferences instance loaded. (Multiple threads using the same file)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6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</a:t>
            </a:r>
            <a:r>
              <a:rPr lang="en-US" dirty="0" err="1" smtClean="0"/>
              <a:t>SharedPreferences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obtaining </a:t>
            </a:r>
            <a:r>
              <a:rPr lang="en-US" dirty="0" err="1" smtClean="0"/>
              <a:t>SharedPreferences</a:t>
            </a:r>
            <a:r>
              <a:rPr lang="en-US" dirty="0" smtClean="0"/>
              <a:t> object:</a:t>
            </a:r>
          </a:p>
          <a:p>
            <a:pPr lvl="1"/>
            <a:r>
              <a:rPr lang="en-US" dirty="0" smtClean="0"/>
              <a:t>call edit() method on object  to get a </a:t>
            </a:r>
            <a:r>
              <a:rPr lang="en-US" dirty="0" err="1" smtClean="0"/>
              <a:t>SharedPreferences.Editor</a:t>
            </a:r>
            <a:r>
              <a:rPr lang="en-US" dirty="0" smtClean="0"/>
              <a:t> object</a:t>
            </a:r>
          </a:p>
          <a:p>
            <a:pPr lvl="1"/>
            <a:r>
              <a:rPr lang="en-US" dirty="0" smtClean="0"/>
              <a:t>place data by calling put methods on the </a:t>
            </a:r>
            <a:r>
              <a:rPr lang="en-US" dirty="0" err="1" smtClean="0"/>
              <a:t>SharedPreferences.Editor</a:t>
            </a:r>
            <a:r>
              <a:rPr lang="en-US" dirty="0" smtClean="0"/>
              <a:t> object</a:t>
            </a:r>
          </a:p>
          <a:p>
            <a:pPr lvl="1"/>
            <a:r>
              <a:rPr lang="en-US" dirty="0" smtClean="0"/>
              <a:t>also possible to clear all data or remove a particular key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4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</a:t>
            </a:r>
            <a:r>
              <a:rPr lang="en-US" dirty="0" err="1" smtClean="0"/>
              <a:t>SharedPreferences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done writing data via the editor call either apply() or commit()</a:t>
            </a:r>
          </a:p>
          <a:p>
            <a:r>
              <a:rPr lang="en-US" dirty="0" smtClean="0"/>
              <a:t>apply() is the simpler method</a:t>
            </a:r>
          </a:p>
          <a:p>
            <a:pPr lvl="1"/>
            <a:r>
              <a:rPr lang="en-US" dirty="0" smtClean="0"/>
              <a:t>used when only one process expected to write to the preferences object</a:t>
            </a:r>
          </a:p>
          <a:p>
            <a:r>
              <a:rPr lang="en-US" dirty="0" smtClean="0"/>
              <a:t>commit() returns a boolean if write was successful</a:t>
            </a:r>
          </a:p>
          <a:p>
            <a:pPr lvl="1"/>
            <a:r>
              <a:rPr lang="en-US" dirty="0" smtClean="0"/>
              <a:t>for when multiple process may be writing to preferences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5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5496</TotalTime>
  <Words>1042</Words>
  <Application>Microsoft Office PowerPoint</Application>
  <PresentationFormat>On-screen Show (4:3)</PresentationFormat>
  <Paragraphs>181</Paragraphs>
  <Slides>29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CS378 - Mobile Computing</vt:lpstr>
      <vt:lpstr>Saving State</vt:lpstr>
      <vt:lpstr>Storing Data</vt:lpstr>
      <vt:lpstr>Sharing Data</vt:lpstr>
      <vt:lpstr>Shared Preferences</vt:lpstr>
      <vt:lpstr>Using SharedPreferences</vt:lpstr>
      <vt:lpstr>SharedPreferences Modes</vt:lpstr>
      <vt:lpstr>Writing to SharedPreferences</vt:lpstr>
      <vt:lpstr>Writing to SharedPreferences</vt:lpstr>
      <vt:lpstr>Reading From Shared Preferences</vt:lpstr>
      <vt:lpstr>Shared Preferences File</vt:lpstr>
      <vt:lpstr>Preference Activity</vt:lpstr>
      <vt:lpstr>Internal Storage </vt:lpstr>
      <vt:lpstr>Internal Storage</vt:lpstr>
      <vt:lpstr>Writing to Files</vt:lpstr>
      <vt:lpstr>Reading from Files</vt:lpstr>
      <vt:lpstr>Static Files</vt:lpstr>
      <vt:lpstr>Cache Files</vt:lpstr>
      <vt:lpstr>External Files - Other Useful Methods</vt:lpstr>
      <vt:lpstr>External Storage</vt:lpstr>
      <vt:lpstr>Checking Media Availability</vt:lpstr>
      <vt:lpstr>Checking Media State</vt:lpstr>
      <vt:lpstr>Accessing Files on External Storage</vt:lpstr>
      <vt:lpstr>External File Directory</vt:lpstr>
      <vt:lpstr>External Data Shared Files</vt:lpstr>
      <vt:lpstr>Examining Shared Directories</vt:lpstr>
      <vt:lpstr>Result</vt:lpstr>
      <vt:lpstr>SQLite Database</vt:lpstr>
      <vt:lpstr>Network Connection</vt:lpstr>
    </vt:vector>
  </TitlesOfParts>
  <Company>University of Texas at Austin Computer Science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CS378 - Mobile Computing</dc:title>
  <dc:creator>Michael D. Scott</dc:creator>
  <cp:lastModifiedBy>Michael D. Scott</cp:lastModifiedBy>
  <cp:revision>196</cp:revision>
  <cp:lastPrinted>2012-01-30T16:00:04Z</cp:lastPrinted>
  <dcterms:created xsi:type="dcterms:W3CDTF">2012-01-17T18:47:14Z</dcterms:created>
  <dcterms:modified xsi:type="dcterms:W3CDTF">2012-03-19T19:49:19Z</dcterms:modified>
</cp:coreProperties>
</file>