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01" r:id="rId1"/>
  </p:sldMasterIdLst>
  <p:notesMasterIdLst>
    <p:notesMasterId r:id="rId30"/>
  </p:notesMasterIdLst>
  <p:sldIdLst>
    <p:sldId id="256" r:id="rId2"/>
    <p:sldId id="257" r:id="rId3"/>
    <p:sldId id="259" r:id="rId4"/>
    <p:sldId id="265" r:id="rId5"/>
    <p:sldId id="260" r:id="rId6"/>
    <p:sldId id="261" r:id="rId7"/>
    <p:sldId id="262" r:id="rId8"/>
    <p:sldId id="263" r:id="rId9"/>
    <p:sldId id="276" r:id="rId10"/>
    <p:sldId id="266" r:id="rId11"/>
    <p:sldId id="275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78" r:id="rId21"/>
    <p:sldId id="280" r:id="rId22"/>
    <p:sldId id="282" r:id="rId23"/>
    <p:sldId id="281" r:id="rId24"/>
    <p:sldId id="283" r:id="rId25"/>
    <p:sldId id="286" r:id="rId26"/>
    <p:sldId id="287" r:id="rId27"/>
    <p:sldId id="289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4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64DF9-1AB2-C94E-A8F0-D334CC5F8D04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C4B2A-E96D-784D-A133-FFE2F0E95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29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C4B2A-E96D-784D-A133-FFE2F0E95D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57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6201" y="802298"/>
            <a:ext cx="9213352" cy="2541431"/>
          </a:xfrm>
        </p:spPr>
        <p:txBody>
          <a:bodyPr bIns="0"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6201" y="3531204"/>
            <a:ext cx="9213351" cy="2171096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4238" y="321026"/>
            <a:ext cx="3500715" cy="309201"/>
          </a:xfrm>
        </p:spPr>
        <p:txBody>
          <a:bodyPr/>
          <a:lstStyle/>
          <a:p>
            <a:fld id="{D80D6F9B-D102-F947-8966-4DE75195A564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01" y="329307"/>
            <a:ext cx="5548914" cy="309201"/>
          </a:xfrm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0519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813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6F9B-D102-F947-8966-4DE75195A564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75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6F9B-D102-F947-8966-4DE75195A564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65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>
            <a:lvl1pPr>
              <a:defRPr sz="2000"/>
            </a:lvl1pPr>
            <a:lvl2pPr marL="685800" indent="-228600">
              <a:buSzPct val="100000"/>
              <a:buFont typeface="Cambria" panose="02040503050406030204" pitchFamily="18" charset="0"/>
              <a:buChar char="⎼"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6F9B-D102-F947-8966-4DE75195A564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3061" y="273500"/>
            <a:ext cx="408939" cy="356727"/>
          </a:xfrm>
        </p:spPr>
        <p:txBody>
          <a:bodyPr/>
          <a:lstStyle/>
          <a:p>
            <a:fld id="{B77E0738-95AA-E14E-9896-480B8A92631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736687" y="798973"/>
            <a:ext cx="0" cy="61072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83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6F9B-D102-F947-8966-4DE75195A564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736687" y="798973"/>
            <a:ext cx="0" cy="61072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922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6F9B-D102-F947-8966-4DE75195A564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611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6F9B-D102-F947-8966-4DE75195A564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12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6F9B-D102-F947-8966-4DE75195A564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784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6F9B-D102-F947-8966-4DE75195A564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41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6F9B-D102-F947-8966-4DE75195A564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40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D80D6F9B-D102-F947-8966-4DE75195A564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0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842268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8896" y="804519"/>
            <a:ext cx="10657304" cy="6051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8896" y="1574648"/>
            <a:ext cx="10657304" cy="4838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5938" y="321026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D6F9B-D102-F947-8966-4DE75195A564}" type="datetimeFigureOut">
              <a:rPr lang="en-US" smtClean="0"/>
              <a:pPr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48894" y="329307"/>
            <a:ext cx="702510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3061" y="273500"/>
            <a:ext cx="408939" cy="35672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B77E0738-95AA-E14E-9896-480B8A9263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0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7" r:id="rId3"/>
    <p:sldLayoutId id="2147484404" r:id="rId4"/>
    <p:sldLayoutId id="2147484405" r:id="rId5"/>
    <p:sldLayoutId id="2147484406" r:id="rId6"/>
    <p:sldLayoutId id="2147484408" r:id="rId7"/>
    <p:sldLayoutId id="2147484409" r:id="rId8"/>
    <p:sldLayoutId id="2147484410" r:id="rId9"/>
    <p:sldLayoutId id="2147484411" r:id="rId10"/>
    <p:sldLayoutId id="21474844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6.png"/><Relationship Id="rId5" Type="http://schemas.microsoft.com/office/2007/relationships/hdphoto" Target="../media/hdphoto9.wdp"/><Relationship Id="rId15" Type="http://schemas.openxmlformats.org/officeDocument/2006/relationships/image" Target="../media/image7.png"/><Relationship Id="rId10" Type="http://schemas.openxmlformats.org/officeDocument/2006/relationships/image" Target="../media/image35.png"/><Relationship Id="rId4" Type="http://schemas.openxmlformats.org/officeDocument/2006/relationships/image" Target="../media/image13.png"/><Relationship Id="rId9" Type="http://schemas.openxmlformats.org/officeDocument/2006/relationships/image" Target="../media/image34.png"/><Relationship Id="rId14" Type="http://schemas.openxmlformats.org/officeDocument/2006/relationships/image" Target="../media/image27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40.png"/><Relationship Id="rId12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27.tiff"/><Relationship Id="rId5" Type="http://schemas.openxmlformats.org/officeDocument/2006/relationships/image" Target="../media/image13.png"/><Relationship Id="rId10" Type="http://schemas.openxmlformats.org/officeDocument/2006/relationships/image" Target="../media/image43.png"/><Relationship Id="rId4" Type="http://schemas.microsoft.com/office/2007/relationships/hdphoto" Target="../media/hdphoto8.wdp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3.wdp"/><Relationship Id="rId18" Type="http://schemas.microsoft.com/office/2007/relationships/hdphoto" Target="../media/hdphoto25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22.wdp"/><Relationship Id="rId17" Type="http://schemas.microsoft.com/office/2007/relationships/hdphoto" Target="../media/hdphoto24.wdp"/><Relationship Id="rId2" Type="http://schemas.openxmlformats.org/officeDocument/2006/relationships/image" Target="../media/image2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21.wdp"/><Relationship Id="rId5" Type="http://schemas.microsoft.com/office/2007/relationships/hdphoto" Target="../media/hdphoto2.wdp"/><Relationship Id="rId15" Type="http://schemas.openxmlformats.org/officeDocument/2006/relationships/image" Target="../media/image6.png"/><Relationship Id="rId10" Type="http://schemas.microsoft.com/office/2007/relationships/hdphoto" Target="../media/hdphoto20.wdp"/><Relationship Id="rId19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18" Type="http://schemas.openxmlformats.org/officeDocument/2006/relationships/image" Target="../media/image58.png"/><Relationship Id="rId3" Type="http://schemas.microsoft.com/office/2007/relationships/hdphoto" Target="../media/hdphoto8.wdp"/><Relationship Id="rId7" Type="http://schemas.microsoft.com/office/2007/relationships/hdphoto" Target="../media/hdphoto9.wdp"/><Relationship Id="rId12" Type="http://schemas.openxmlformats.org/officeDocument/2006/relationships/image" Target="../media/image55.png"/><Relationship Id="rId17" Type="http://schemas.openxmlformats.org/officeDocument/2006/relationships/image" Target="../media/image8.png"/><Relationship Id="rId2" Type="http://schemas.openxmlformats.org/officeDocument/2006/relationships/image" Target="../media/image26.png"/><Relationship Id="rId16" Type="http://schemas.openxmlformats.org/officeDocument/2006/relationships/image" Target="../media/image7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54.png"/><Relationship Id="rId5" Type="http://schemas.microsoft.com/office/2007/relationships/hdphoto" Target="../media/hdphoto10.wdp"/><Relationship Id="rId15" Type="http://schemas.openxmlformats.org/officeDocument/2006/relationships/image" Target="../media/image6.png"/><Relationship Id="rId10" Type="http://schemas.openxmlformats.org/officeDocument/2006/relationships/image" Target="../media/image27.tiff"/><Relationship Id="rId19" Type="http://schemas.openxmlformats.org/officeDocument/2006/relationships/image" Target="../media/image59.png"/><Relationship Id="rId4" Type="http://schemas.openxmlformats.org/officeDocument/2006/relationships/image" Target="../media/image14.png"/><Relationship Id="rId9" Type="http://schemas.openxmlformats.org/officeDocument/2006/relationships/image" Target="../media/image53.png"/><Relationship Id="rId14" Type="http://schemas.openxmlformats.org/officeDocument/2006/relationships/image" Target="../media/image3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.png"/><Relationship Id="rId7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7.png"/><Relationship Id="rId4" Type="http://schemas.microsoft.com/office/2007/relationships/hdphoto" Target="../media/hdphoto8.wdp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8.png"/><Relationship Id="rId18" Type="http://schemas.openxmlformats.org/officeDocument/2006/relationships/image" Target="../media/image4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28.wdp"/><Relationship Id="rId17" Type="http://schemas.microsoft.com/office/2007/relationships/hdphoto" Target="../media/hdphoto30.wdp"/><Relationship Id="rId2" Type="http://schemas.openxmlformats.org/officeDocument/2006/relationships/image" Target="../media/image2.png"/><Relationship Id="rId16" Type="http://schemas.microsoft.com/office/2007/relationships/hdphoto" Target="../media/hdphoto2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27.wdp"/><Relationship Id="rId5" Type="http://schemas.microsoft.com/office/2007/relationships/hdphoto" Target="../media/hdphoto2.wdp"/><Relationship Id="rId15" Type="http://schemas.microsoft.com/office/2007/relationships/hdphoto" Target="../media/hdphoto8.wdp"/><Relationship Id="rId10" Type="http://schemas.microsoft.com/office/2007/relationships/hdphoto" Target="../media/hdphoto26.wdp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.png"/><Relationship Id="rId18" Type="http://schemas.microsoft.com/office/2007/relationships/hdphoto" Target="../media/hdphoto10.wdp"/><Relationship Id="rId3" Type="http://schemas.microsoft.com/office/2007/relationships/hdphoto" Target="../media/hdphoto1.wdp"/><Relationship Id="rId21" Type="http://schemas.openxmlformats.org/officeDocument/2006/relationships/image" Target="../media/image9.png"/><Relationship Id="rId7" Type="http://schemas.microsoft.com/office/2007/relationships/hdphoto" Target="../media/hdphoto3.wdp"/><Relationship Id="rId12" Type="http://schemas.microsoft.com/office/2007/relationships/hdphoto" Target="../media/hdphoto7.wdp"/><Relationship Id="rId17" Type="http://schemas.openxmlformats.org/officeDocument/2006/relationships/image" Target="../media/image8.png"/><Relationship Id="rId2" Type="http://schemas.openxmlformats.org/officeDocument/2006/relationships/image" Target="../media/image2.png"/><Relationship Id="rId16" Type="http://schemas.microsoft.com/office/2007/relationships/hdphoto" Target="../media/hdphoto9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6.wdp"/><Relationship Id="rId5" Type="http://schemas.microsoft.com/office/2007/relationships/hdphoto" Target="../media/hdphoto2.wdp"/><Relationship Id="rId15" Type="http://schemas.openxmlformats.org/officeDocument/2006/relationships/image" Target="../media/image7.png"/><Relationship Id="rId10" Type="http://schemas.microsoft.com/office/2007/relationships/hdphoto" Target="../media/hdphoto5.wdp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microsoft.com/office/2007/relationships/hdphoto" Target="../media/hdphoto8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89.png"/><Relationship Id="rId9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7.wdp"/><Relationship Id="rId1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15.wdp"/><Relationship Id="rId17" Type="http://schemas.microsoft.com/office/2007/relationships/hdphoto" Target="../media/hdphoto9.wdp"/><Relationship Id="rId2" Type="http://schemas.openxmlformats.org/officeDocument/2006/relationships/image" Target="../media/image2.png"/><Relationship Id="rId16" Type="http://schemas.openxmlformats.org/officeDocument/2006/relationships/image" Target="../media/image7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14.wdp"/><Relationship Id="rId5" Type="http://schemas.microsoft.com/office/2007/relationships/hdphoto" Target="../media/hdphoto2.wdp"/><Relationship Id="rId15" Type="http://schemas.microsoft.com/office/2007/relationships/hdphoto" Target="../media/hdphoto8.wdp"/><Relationship Id="rId10" Type="http://schemas.microsoft.com/office/2007/relationships/hdphoto" Target="../media/hdphoto13.wdp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.png"/><Relationship Id="rId18" Type="http://schemas.microsoft.com/office/2007/relationships/hdphoto" Target="../media/hdphoto10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7.wdp"/><Relationship Id="rId17" Type="http://schemas.openxmlformats.org/officeDocument/2006/relationships/image" Target="../media/image8.png"/><Relationship Id="rId2" Type="http://schemas.openxmlformats.org/officeDocument/2006/relationships/image" Target="../media/image2.png"/><Relationship Id="rId16" Type="http://schemas.microsoft.com/office/2007/relationships/hdphoto" Target="../media/hdphoto9.wdp"/><Relationship Id="rId20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17.wdp"/><Relationship Id="rId5" Type="http://schemas.microsoft.com/office/2007/relationships/hdphoto" Target="../media/hdphoto2.wdp"/><Relationship Id="rId15" Type="http://schemas.openxmlformats.org/officeDocument/2006/relationships/image" Target="../media/image7.png"/><Relationship Id="rId10" Type="http://schemas.microsoft.com/office/2007/relationships/hdphoto" Target="../media/hdphoto16.wdp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6.png"/><Relationship Id="rId18" Type="http://schemas.openxmlformats.org/officeDocument/2006/relationships/image" Target="../media/image21.png"/><Relationship Id="rId3" Type="http://schemas.openxmlformats.org/officeDocument/2006/relationships/image" Target="../media/image12.png"/><Relationship Id="rId21" Type="http://schemas.openxmlformats.org/officeDocument/2006/relationships/image" Target="../media/image24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0.png"/><Relationship Id="rId2" Type="http://schemas.openxmlformats.org/officeDocument/2006/relationships/image" Target="../media/image11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8.png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microsoft.com/office/2007/relationships/hdphoto" Target="../media/hdphoto8.wdp"/><Relationship Id="rId9" Type="http://schemas.openxmlformats.org/officeDocument/2006/relationships/image" Target="../media/image15.pn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14.png"/><Relationship Id="rId12" Type="http://schemas.openxmlformats.org/officeDocument/2006/relationships/image" Target="../media/image8.png"/><Relationship Id="rId17" Type="http://schemas.openxmlformats.org/officeDocument/2006/relationships/image" Target="../media/image30.png"/><Relationship Id="rId2" Type="http://schemas.openxmlformats.org/officeDocument/2006/relationships/image" Target="../media/image25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8.wdp"/><Relationship Id="rId9" Type="http://schemas.openxmlformats.org/officeDocument/2006/relationships/image" Target="../media/image15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E7B66-4083-4C45-A63A-51B604BBD6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Online resource allocation, pricing, and prophet inequalities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CA1E6B-0A6E-B54A-BD42-9065D0D7A9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1700" y="3531204"/>
            <a:ext cx="8413252" cy="2171096"/>
          </a:xfrm>
        </p:spPr>
        <p:txBody>
          <a:bodyPr/>
          <a:lstStyle/>
          <a:p>
            <a:r>
              <a:rPr lang="en-US" dirty="0" err="1"/>
              <a:t>Shuchi</a:t>
            </a:r>
            <a:r>
              <a:rPr lang="en-US" dirty="0"/>
              <a:t> Chawla</a:t>
            </a:r>
          </a:p>
          <a:p>
            <a:r>
              <a:rPr lang="en-US" dirty="0"/>
              <a:t>Univ. Wisconsin-Madison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B657BD-86BA-AE44-A14D-82F3C83F2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1" y="3593495"/>
            <a:ext cx="546099" cy="858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96FEBF-5B10-BF48-A7C0-FC4933647455}"/>
              </a:ext>
            </a:extLst>
          </p:cNvPr>
          <p:cNvSpPr txBox="1"/>
          <p:nvPr/>
        </p:nvSpPr>
        <p:spPr>
          <a:xfrm>
            <a:off x="1422473" y="5102135"/>
            <a:ext cx="103469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on:</a:t>
            </a:r>
          </a:p>
          <a:p>
            <a:r>
              <a:rPr lang="en-US" dirty="0"/>
              <a:t>   - </a:t>
            </a:r>
            <a:r>
              <a:rPr lang="en-US" i="1" dirty="0"/>
              <a:t>Posted pricing for online resource allocation: intervals and paths</a:t>
            </a:r>
            <a:r>
              <a:rPr lang="en-US" dirty="0"/>
              <a:t>. C., Miller, and </a:t>
            </a:r>
            <a:r>
              <a:rPr lang="en-US" dirty="0" err="1"/>
              <a:t>Teng</a:t>
            </a:r>
            <a:r>
              <a:rPr lang="en-US" dirty="0"/>
              <a:t>. SODA’19.</a:t>
            </a:r>
          </a:p>
          <a:p>
            <a:r>
              <a:rPr lang="en-US" dirty="0"/>
              <a:t>   - </a:t>
            </a:r>
            <a:r>
              <a:rPr lang="en-US" i="1" dirty="0"/>
              <a:t>Stability of service under time-of-use pricing</a:t>
            </a:r>
            <a:r>
              <a:rPr lang="en-US" dirty="0"/>
              <a:t>. C., </a:t>
            </a:r>
            <a:r>
              <a:rPr lang="en-US" dirty="0" err="1"/>
              <a:t>Devanur</a:t>
            </a:r>
            <a:r>
              <a:rPr lang="en-US" dirty="0"/>
              <a:t>, Holroyd, </a:t>
            </a:r>
            <a:r>
              <a:rPr lang="en-US" dirty="0" err="1"/>
              <a:t>Karlin</a:t>
            </a:r>
            <a:r>
              <a:rPr lang="en-US" dirty="0"/>
              <a:t>, Martin, and Sivan. STOC’17.</a:t>
            </a:r>
          </a:p>
          <a:p>
            <a:r>
              <a:rPr lang="en-US" dirty="0"/>
              <a:t>   - </a:t>
            </a:r>
            <a:r>
              <a:rPr lang="en-US" i="1" dirty="0"/>
              <a:t>Combinatorial auctions via posted prices</a:t>
            </a:r>
            <a:r>
              <a:rPr lang="en-US" dirty="0"/>
              <a:t>, Feldman, </a:t>
            </a:r>
            <a:r>
              <a:rPr lang="en-US" dirty="0" err="1"/>
              <a:t>Gravin</a:t>
            </a:r>
            <a:r>
              <a:rPr lang="en-US" dirty="0"/>
              <a:t>, and </a:t>
            </a:r>
            <a:r>
              <a:rPr lang="en-US" dirty="0" err="1"/>
              <a:t>Lucier</a:t>
            </a:r>
            <a:r>
              <a:rPr lang="en-US" dirty="0"/>
              <a:t>. SODA’15.</a:t>
            </a:r>
          </a:p>
        </p:txBody>
      </p:sp>
    </p:spTree>
    <p:extLst>
      <p:ext uri="{BB962C8B-B14F-4D97-AF65-F5344CB8AC3E}">
        <p14:creationId xmlns:p14="http://schemas.microsoft.com/office/powerpoint/2010/main" val="491164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15786-589A-CE4D-8528-9B342327F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simplest setting: single item for sale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2DA8B-715F-FE46-BD19-FA23E1D35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mbria Math" panose="02040503050406030204" pitchFamily="18" charset="0"/>
              </a:rPr>
              <a:t>An online algorithm is just a stopping rule.</a:t>
            </a:r>
            <a:endParaRPr lang="en-US" b="0" dirty="0">
              <a:latin typeface="Cambria Math" panose="02040503050406030204" pitchFamily="18" charset="0"/>
            </a:endParaRPr>
          </a:p>
          <a:p>
            <a:endParaRPr lang="en-US" i="1" dirty="0">
              <a:latin typeface="Cambria Math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D3A6C9-52AB-7E44-AFC3-DDEB60ED32F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-100000"/>
                    </a14:imgEffect>
                    <a14:imgEffect>
                      <a14:saturation sat="0"/>
                    </a14:imgEffect>
                    <a14:imgEffect>
                      <a14:brightnessContrast bright="-4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7881" y="2481181"/>
            <a:ext cx="891922" cy="8919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3BAD8F-2F6D-704A-B762-6ACEC7FAA4C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halkSketch/>
                    </a14:imgEffect>
                    <a14:imgEffect>
                      <a14:sharpenSoften amount="-100000"/>
                    </a14:imgEffect>
                    <a14:imgEffect>
                      <a14:saturation sat="0"/>
                    </a14:imgEffect>
                    <a14:imgEffect>
                      <a14:brightnessContrast bright="-24000" contrast="-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5746" y="2481181"/>
            <a:ext cx="891922" cy="8919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3CC5E4-B304-A641-9DBA-55D72061E0B2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sharpenSoften amount="-100000"/>
                    </a14:imgEffect>
                    <a14:imgEffect>
                      <a14:saturation sat="0"/>
                    </a14:imgEffect>
                    <a14:imgEffect>
                      <a14:brightnessContrast bright="-29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1346" y="2481181"/>
            <a:ext cx="891922" cy="891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D9ECAB-F1E2-9748-8AE1-403D7ACA3A19}"/>
                  </a:ext>
                </a:extLst>
              </p:cNvPr>
              <p:cNvSpPr txBox="1"/>
              <p:nvPr/>
            </p:nvSpPr>
            <p:spPr>
              <a:xfrm>
                <a:off x="2167881" y="3538051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[0,2]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D9ECAB-F1E2-9748-8AE1-403D7ACA3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881" y="3538051"/>
                <a:ext cx="849913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E994797-5C2A-EF4D-A91C-0DED60BE9D1F}"/>
                  </a:ext>
                </a:extLst>
              </p:cNvPr>
              <p:cNvSpPr txBox="1"/>
              <p:nvPr/>
            </p:nvSpPr>
            <p:spPr>
              <a:xfrm>
                <a:off x="3641081" y="3538051"/>
                <a:ext cx="105830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w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½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w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E994797-5C2A-EF4D-A91C-0DED60BE9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1081" y="3538051"/>
                <a:ext cx="1058302" cy="646331"/>
              </a:xfrm>
              <a:prstGeom prst="rect">
                <a:avLst/>
              </a:prstGeom>
              <a:blipFill>
                <a:blip r:embed="rId9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9B97E6-F436-9A49-B4A8-8EE667FD4AC2}"/>
                  </a:ext>
                </a:extLst>
              </p:cNvPr>
              <p:cNvSpPr txBox="1"/>
              <p:nvPr/>
            </p:nvSpPr>
            <p:spPr>
              <a:xfrm>
                <a:off x="5031091" y="3538051"/>
                <a:ext cx="15424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00 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w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0.01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w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0.99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9B97E6-F436-9A49-B4A8-8EE667FD4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091" y="3538051"/>
                <a:ext cx="1542410" cy="646331"/>
              </a:xfrm>
              <a:prstGeom prst="rect">
                <a:avLst/>
              </a:prstGeom>
              <a:blipFill>
                <a:blip r:embed="rId10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ACAA4D5B-3042-5643-BE67-83A6C74559B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4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7881" y="2481181"/>
            <a:ext cx="891922" cy="891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6C6583-7A73-2F49-8807-46F0FB5F1B0B}"/>
                  </a:ext>
                </a:extLst>
              </p:cNvPr>
              <p:cNvSpPr txBox="1"/>
              <p:nvPr/>
            </p:nvSpPr>
            <p:spPr>
              <a:xfrm>
                <a:off x="2320281" y="3538054"/>
                <a:ext cx="5405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1.6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6C6583-7A73-2F49-8807-46F0FB5F1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281" y="3538054"/>
                <a:ext cx="54053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4E8A886-0D86-2C47-BA10-2059B0AC8958}"/>
                  </a:ext>
                </a:extLst>
              </p:cNvPr>
              <p:cNvSpPr txBox="1"/>
              <p:nvPr/>
            </p:nvSpPr>
            <p:spPr>
              <a:xfrm>
                <a:off x="3906372" y="3538051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4E8A886-0D86-2C47-BA10-2059B0AC8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372" y="3538051"/>
                <a:ext cx="364202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0F5AFD8A-D1E8-7F47-ADB7-BBD7D1FE38C3}"/>
              </a:ext>
            </a:extLst>
          </p:cNvPr>
          <p:cNvSpPr/>
          <p:nvPr/>
        </p:nvSpPr>
        <p:spPr>
          <a:xfrm>
            <a:off x="7525271" y="886480"/>
            <a:ext cx="3745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 panose="020F0502020204030204"/>
                <a:ea typeface="+mj-ea"/>
                <a:cs typeface="+mj-cs"/>
              </a:rPr>
              <a:t>a.k.a. prophet inequality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60C13E7-4221-C14A-99CC-08C9748929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9599428" y="2622080"/>
            <a:ext cx="970815" cy="10974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35D683-39AB-DB40-BE2D-5BEC57331256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24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0614" y="2481181"/>
            <a:ext cx="891922" cy="89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8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  <p:bldP spid="26" grpId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15786-589A-CE4D-8528-9B342327F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simplest setting: single item for sale           a.k.a. prophet inequality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E2DA8B-715F-FE46-BD19-FA23E1D35F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8895" y="1574648"/>
                <a:ext cx="11173772" cy="5097086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An online algorithm is just a stopping rule.</a:t>
                </a:r>
              </a:p>
              <a:p>
                <a:endParaRPr lang="en-US" b="0" dirty="0">
                  <a:latin typeface="Cambria Math" panose="02040503050406030204" pitchFamily="18" charset="0"/>
                </a:endParaRPr>
              </a:p>
              <a:p>
                <a:endParaRPr lang="en-US" dirty="0">
                  <a:latin typeface="Cambria Math" panose="02040503050406030204" pitchFamily="18" charset="0"/>
                </a:endParaRPr>
              </a:p>
              <a:p>
                <a:endParaRPr lang="en-US" b="0" dirty="0">
                  <a:latin typeface="Cambria Math" panose="02040503050406030204" pitchFamily="18" charset="0"/>
                </a:endParaRPr>
              </a:p>
              <a:p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600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No online algorithm can be better than 2-competitive.</a:t>
                </a:r>
              </a:p>
              <a:p>
                <a:r>
                  <a:rPr lang="en-US" sz="1700" dirty="0"/>
                  <a:t>[</a:t>
                </a:r>
                <a:r>
                  <a:rPr lang="en-US" sz="1700" dirty="0" err="1"/>
                  <a:t>Krengel</a:t>
                </a:r>
                <a:r>
                  <a:rPr lang="en-US" sz="1700" dirty="0"/>
                  <a:t> </a:t>
                </a:r>
                <a:r>
                  <a:rPr lang="en-US" sz="1700" dirty="0" err="1"/>
                  <a:t>Sucheston</a:t>
                </a:r>
                <a:r>
                  <a:rPr lang="en-US" sz="1700" dirty="0"/>
                  <a:t> Garling’78; Samuel-Cahn’84]</a:t>
                </a:r>
                <a:r>
                  <a:rPr lang="en-US" dirty="0"/>
                  <a:t>: There exists a threshold t                                                              such that accepting the first reward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/>
                  <a:t> t is 2-competitive.</a:t>
                </a:r>
              </a:p>
              <a:p>
                <a:r>
                  <a:rPr lang="en-US" dirty="0"/>
                  <a:t>Obviously incentive compatible; No gap between online algorithms and online mechanisms!</a:t>
                </a:r>
              </a:p>
              <a:p>
                <a:pPr marL="0" indent="0">
                  <a:buNone/>
                </a:pPr>
                <a:endParaRPr lang="en-US" b="0" dirty="0">
                  <a:latin typeface="Cambria Math" panose="02040503050406030204" pitchFamily="18" charset="0"/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E2DA8B-715F-FE46-BD19-FA23E1D35F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8895" y="1574648"/>
                <a:ext cx="11173772" cy="5097086"/>
              </a:xfrm>
              <a:blipFill>
                <a:blip r:embed="rId2"/>
                <a:stretch>
                  <a:fillRect l="-454" r="-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92D3A6C9-52AB-7E44-AFC3-DDEB60ED32F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-100000"/>
                    </a14:imgEffect>
                    <a14:imgEffect>
                      <a14:saturation sat="0"/>
                    </a14:imgEffect>
                    <a14:imgEffect>
                      <a14:brightnessContrast bright="-4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7881" y="2481181"/>
            <a:ext cx="891922" cy="8919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3BAD8F-2F6D-704A-B762-6ACEC7FAA4C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halkSketch/>
                    </a14:imgEffect>
                    <a14:imgEffect>
                      <a14:sharpenSoften amount="-100000"/>
                    </a14:imgEffect>
                    <a14:imgEffect>
                      <a14:saturation sat="0"/>
                    </a14:imgEffect>
                    <a14:imgEffect>
                      <a14:brightnessContrast bright="-24000" contrast="-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5746" y="2481181"/>
            <a:ext cx="891922" cy="891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9B97E6-F436-9A49-B4A8-8EE667FD4AC2}"/>
                  </a:ext>
                </a:extLst>
              </p:cNvPr>
              <p:cNvSpPr txBox="1"/>
              <p:nvPr/>
            </p:nvSpPr>
            <p:spPr>
              <a:xfrm>
                <a:off x="3507096" y="3504185"/>
                <a:ext cx="1371786" cy="6852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w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ϵ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w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1−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9B97E6-F436-9A49-B4A8-8EE667FD4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096" y="3504185"/>
                <a:ext cx="1371786" cy="685252"/>
              </a:xfrm>
              <a:prstGeom prst="rect">
                <a:avLst/>
              </a:prstGeom>
              <a:blipFill>
                <a:blip r:embed="rId7"/>
                <a:stretch>
                  <a:fillRect l="-14815" t="-79630" b="-8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4E8A886-0D86-2C47-BA10-2059B0AC8958}"/>
                  </a:ext>
                </a:extLst>
              </p:cNvPr>
              <p:cNvSpPr txBox="1"/>
              <p:nvPr/>
            </p:nvSpPr>
            <p:spPr>
              <a:xfrm>
                <a:off x="2365444" y="3504185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4E8A886-0D86-2C47-BA10-2059B0AC8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444" y="3504185"/>
                <a:ext cx="36420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4A8FCCF-C7F0-8646-B4B5-0F5402C363C1}"/>
                  </a:ext>
                </a:extLst>
              </p:cNvPr>
              <p:cNvSpPr txBox="1"/>
              <p:nvPr/>
            </p:nvSpPr>
            <p:spPr>
              <a:xfrm>
                <a:off x="5718003" y="2685972"/>
                <a:ext cx="3153748" cy="484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OPT =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.1=2−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4A8FCCF-C7F0-8646-B4B5-0F5402C36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8003" y="2685972"/>
                <a:ext cx="3153748" cy="484813"/>
              </a:xfrm>
              <a:prstGeom prst="rect">
                <a:avLst/>
              </a:prstGeom>
              <a:blipFill>
                <a:blip r:embed="rId9"/>
                <a:stretch>
                  <a:fillRect l="-1200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E4F405C-AB4D-C641-A7DF-3CF99CD32FA4}"/>
                  </a:ext>
                </a:extLst>
              </p:cNvPr>
              <p:cNvSpPr txBox="1"/>
              <p:nvPr/>
            </p:nvSpPr>
            <p:spPr>
              <a:xfrm>
                <a:off x="5730703" y="3249005"/>
                <a:ext cx="9957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ALG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1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E4F405C-AB4D-C641-A7DF-3CF99CD32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703" y="3249005"/>
                <a:ext cx="995722" cy="369332"/>
              </a:xfrm>
              <a:prstGeom prst="rect">
                <a:avLst/>
              </a:prstGeom>
              <a:blipFill>
                <a:blip r:embed="rId10"/>
                <a:stretch>
                  <a:fillRect l="-3750" t="-6667" r="-25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DAE0CBC-8960-884A-BC3B-8620F718F7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9599428" y="2622080"/>
            <a:ext cx="970815" cy="109741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5588B1F-FB1F-F747-820A-9D710131BC0E}"/>
              </a:ext>
            </a:extLst>
          </p:cNvPr>
          <p:cNvGrpSpPr/>
          <p:nvPr/>
        </p:nvGrpSpPr>
        <p:grpSpPr>
          <a:xfrm rot="20730337">
            <a:off x="10312556" y="2492122"/>
            <a:ext cx="675874" cy="612552"/>
            <a:chOff x="9971903" y="3323322"/>
            <a:chExt cx="675874" cy="612552"/>
          </a:xfrm>
        </p:grpSpPr>
        <p:pic>
          <p:nvPicPr>
            <p:cNvPr id="27" name="Picture 5" descr="https://lh3.googleusercontent.com/KCCp4j1K5Flj-TvdlqHy8Sgka7ONxGFPMHSMrOEhD_rPmgqy3ACytCIDWbq0ixzyUaYvqogZFJAETWeQ1qkTeXhm20w0-uQkpBAGIEyWCZsPf_1TLEVbUjjsttyfJwNNPGlk2JiCIwE">
              <a:extLst>
                <a:ext uri="{FF2B5EF4-FFF2-40B4-BE49-F238E27FC236}">
                  <a16:creationId xmlns:a16="http://schemas.microsoft.com/office/drawing/2014/main" id="{39D0557A-B32B-5242-B4C3-09875D461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1903" y="3323322"/>
              <a:ext cx="675874" cy="612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E4C09D1-A7FD-484E-A281-E87BAA463A91}"/>
                </a:ext>
              </a:extLst>
            </p:cNvPr>
            <p:cNvSpPr txBox="1"/>
            <p:nvPr/>
          </p:nvSpPr>
          <p:spPr>
            <a:xfrm>
              <a:off x="10165402" y="3431460"/>
              <a:ext cx="3882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$</a:t>
              </a:r>
              <a:r>
                <a:rPr lang="en-US" sz="2000" dirty="0"/>
                <a:t>t</a:t>
              </a:r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626FDC7-5A53-984A-A90E-E9EE16DFF535}"/>
              </a:ext>
            </a:extLst>
          </p:cNvPr>
          <p:cNvSpPr txBox="1"/>
          <p:nvPr/>
        </p:nvSpPr>
        <p:spPr>
          <a:xfrm>
            <a:off x="8768411" y="4558663"/>
            <a:ext cx="2956487" cy="1015663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Economic interpretation:</a:t>
            </a:r>
          </a:p>
          <a:p>
            <a:r>
              <a:rPr lang="en-US" sz="2000" dirty="0"/>
              <a:t>The threshold is like a price tag on the item.</a:t>
            </a:r>
          </a:p>
        </p:txBody>
      </p:sp>
    </p:spTree>
    <p:extLst>
      <p:ext uri="{BB962C8B-B14F-4D97-AF65-F5344CB8AC3E}">
        <p14:creationId xmlns:p14="http://schemas.microsoft.com/office/powerpoint/2010/main" val="82201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4DC15-7075-7C4E-9A31-9694C701D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(Aside) Further work on prophet inequalities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A991AE-CC84-9543-8268-05DEF066D3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8896" y="1845732"/>
                <a:ext cx="10657304" cy="4567767"/>
              </a:xfrm>
            </p:spPr>
            <p:txBody>
              <a:bodyPr/>
              <a:lstStyle/>
              <a:p>
                <a:r>
                  <a:rPr lang="en-US" dirty="0"/>
                  <a:t>Prophet inequality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dirty="0"/>
                  <a:t> Stochastic online subset selection subject to a feasibility constraint.</a:t>
                </a:r>
              </a:p>
              <a:p>
                <a:pPr marL="0" indent="0">
                  <a:buNone/>
                </a:pPr>
                <a:r>
                  <a:rPr lang="en-US" dirty="0"/>
                  <a:t>   	[</a:t>
                </a:r>
                <a:r>
                  <a:rPr lang="en-US" dirty="0" err="1"/>
                  <a:t>Hajiaghayi</a:t>
                </a:r>
                <a:r>
                  <a:rPr lang="en-US" dirty="0"/>
                  <a:t> Kleinberg Sandholm’07; C. Hartline </a:t>
                </a:r>
                <a:r>
                  <a:rPr lang="en-US" dirty="0" err="1"/>
                  <a:t>Malec</a:t>
                </a:r>
                <a:r>
                  <a:rPr lang="en-US" dirty="0"/>
                  <a:t> Sivan’10; Kleinberg Weinberg’12; 	 </a:t>
                </a:r>
                <a:r>
                  <a:rPr lang="en-US" dirty="0" err="1"/>
                  <a:t>Alaei</a:t>
                </a:r>
                <a:r>
                  <a:rPr lang="en-US" dirty="0"/>
                  <a:t> </a:t>
                </a:r>
                <a:r>
                  <a:rPr lang="en-US" dirty="0" err="1"/>
                  <a:t>Hajiaghayi</a:t>
                </a:r>
                <a:r>
                  <a:rPr lang="en-US" dirty="0"/>
                  <a:t> Liaghat’12; Azar Kleinberg Weinberg’14; </a:t>
                </a:r>
                <a:r>
                  <a:rPr lang="en-US" dirty="0" err="1"/>
                  <a:t>Duetting</a:t>
                </a:r>
                <a:r>
                  <a:rPr lang="en-US" dirty="0"/>
                  <a:t> Kleinberg’15;	Feldman </a:t>
                </a:r>
                <a:r>
                  <a:rPr lang="en-US" dirty="0" err="1"/>
                  <a:t>Svensson</a:t>
                </a:r>
                <a:r>
                  <a:rPr lang="en-US" dirty="0"/>
                  <a:t> Zenklusen’15; Rubinstein’16; </a:t>
                </a:r>
                <a:r>
                  <a:rPr lang="en-US" dirty="0" err="1"/>
                  <a:t>Duetting</a:t>
                </a:r>
                <a:r>
                  <a:rPr lang="en-US" dirty="0"/>
                  <a:t> Feldman </a:t>
                </a:r>
                <a:r>
                  <a:rPr lang="en-US" dirty="0" err="1"/>
                  <a:t>Kesselheim</a:t>
                </a:r>
                <a:r>
                  <a:rPr lang="en-US" dirty="0"/>
                  <a:t> 	Lucier’17; Rubinstein Singla’17; …]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Online resource allocation is different:</a:t>
                </a:r>
              </a:p>
              <a:p>
                <a:pPr lvl="1"/>
                <a:r>
                  <a:rPr lang="en-US" dirty="0"/>
                  <a:t>Commit to allocation; not just accept/reject</a:t>
                </a:r>
              </a:p>
              <a:p>
                <a:pPr lvl="1"/>
                <a:r>
                  <a:rPr lang="en-US" dirty="0"/>
                  <a:t>Commit to payment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A991AE-CC84-9543-8268-05DEF066D3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8896" y="1845732"/>
                <a:ext cx="10657304" cy="4567767"/>
              </a:xfrm>
              <a:blipFill>
                <a:blip r:embed="rId2"/>
                <a:stretch>
                  <a:fillRect l="-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5329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B34A1-076E-5840-84A0-47A30BA3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grocery store mechanism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EBF79-BCDD-C34B-9F18-0BF354D47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buyer purchases her “favorite bundle” while supplies last.</a:t>
            </a:r>
          </a:p>
          <a:p>
            <a:r>
              <a:rPr lang="en-US" dirty="0"/>
              <a:t>Obviously incentive compatible (assuming prices don’t change over time)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29106C-F45B-4A46-8656-DC62EE8F4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076" t="23571" r="12308" b="25000"/>
          <a:stretch/>
        </p:blipFill>
        <p:spPr>
          <a:xfrm>
            <a:off x="8092214" y="3361329"/>
            <a:ext cx="657591" cy="488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0D9915-3A8A-7941-A396-0B388A617F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769" t="7857" r="9232" b="9286"/>
          <a:stretch/>
        </p:blipFill>
        <p:spPr>
          <a:xfrm>
            <a:off x="8291557" y="3878363"/>
            <a:ext cx="458392" cy="5112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405AC8-6257-CC4B-8C3D-5208D32C0A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7778" t="7778" r="22445" b="7333"/>
          <a:stretch/>
        </p:blipFill>
        <p:spPr>
          <a:xfrm>
            <a:off x="7676835" y="4697996"/>
            <a:ext cx="400462" cy="682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E31373-ABE9-7A46-B79C-878DDBF924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340" t="7517" r="12098" b="13725"/>
          <a:stretch/>
        </p:blipFill>
        <p:spPr>
          <a:xfrm>
            <a:off x="8384016" y="5657414"/>
            <a:ext cx="644152" cy="708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273246-E940-7E4B-8A60-019B804C95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076" t="23571" r="12308" b="25000"/>
          <a:stretch/>
        </p:blipFill>
        <p:spPr>
          <a:xfrm>
            <a:off x="9187520" y="3361329"/>
            <a:ext cx="657591" cy="488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99977B-F74B-7946-A720-02F01409BC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769" t="7857" r="9232" b="9286"/>
          <a:stretch/>
        </p:blipFill>
        <p:spPr>
          <a:xfrm>
            <a:off x="9301939" y="3891078"/>
            <a:ext cx="458392" cy="511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79BF2D-6433-824A-A51B-316F9846A1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7778" t="7778" r="22445" b="7333"/>
          <a:stretch/>
        </p:blipFill>
        <p:spPr>
          <a:xfrm>
            <a:off x="8441094" y="4681063"/>
            <a:ext cx="400462" cy="682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AD6EB8-43B7-F84F-9B9B-898A6AEA9C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7778" t="7778" r="22445" b="7333"/>
          <a:stretch/>
        </p:blipFill>
        <p:spPr>
          <a:xfrm>
            <a:off x="9310420" y="4444001"/>
            <a:ext cx="400462" cy="682931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AF1DD92-DA54-4B40-B4D8-E68EEB04994F}"/>
              </a:ext>
            </a:extLst>
          </p:cNvPr>
          <p:cNvSpPr/>
          <p:nvPr/>
        </p:nvSpPr>
        <p:spPr>
          <a:xfrm>
            <a:off x="8031092" y="3290392"/>
            <a:ext cx="807445" cy="10826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2E4444C-050C-5E47-A46D-54BC20F34B45}"/>
              </a:ext>
            </a:extLst>
          </p:cNvPr>
          <p:cNvSpPr/>
          <p:nvPr/>
        </p:nvSpPr>
        <p:spPr>
          <a:xfrm>
            <a:off x="9127412" y="3272488"/>
            <a:ext cx="807445" cy="189608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F07B4D6-1A17-6447-9737-D52A07DED068}"/>
              </a:ext>
            </a:extLst>
          </p:cNvPr>
          <p:cNvSpPr/>
          <p:nvPr/>
        </p:nvSpPr>
        <p:spPr>
          <a:xfrm>
            <a:off x="7645576" y="4664739"/>
            <a:ext cx="458863" cy="7894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51824D8-2E04-D944-BA6E-F8D7991D8E87}"/>
              </a:ext>
            </a:extLst>
          </p:cNvPr>
          <p:cNvSpPr/>
          <p:nvPr/>
        </p:nvSpPr>
        <p:spPr>
          <a:xfrm>
            <a:off x="8411893" y="4647806"/>
            <a:ext cx="458863" cy="7894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7CF5DF9-5C4C-B946-B840-F487C1DCC318}"/>
              </a:ext>
            </a:extLst>
          </p:cNvPr>
          <p:cNvSpPr/>
          <p:nvPr/>
        </p:nvSpPr>
        <p:spPr>
          <a:xfrm>
            <a:off x="8287585" y="5628115"/>
            <a:ext cx="836572" cy="8225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42AC187-F634-BE45-9B1A-F349BC03D521}"/>
              </a:ext>
            </a:extLst>
          </p:cNvPr>
          <p:cNvGrpSpPr/>
          <p:nvPr/>
        </p:nvGrpSpPr>
        <p:grpSpPr>
          <a:xfrm rot="20730337">
            <a:off x="9675197" y="3012182"/>
            <a:ext cx="493056" cy="498088"/>
            <a:chOff x="9971903" y="3323322"/>
            <a:chExt cx="675874" cy="612552"/>
          </a:xfrm>
        </p:grpSpPr>
        <p:pic>
          <p:nvPicPr>
            <p:cNvPr id="19" name="Picture 5" descr="https://lh3.googleusercontent.com/KCCp4j1K5Flj-TvdlqHy8Sgka7ONxGFPMHSMrOEhD_rPmgqy3ACytCIDWbq0ixzyUaYvqogZFJAETWeQ1qkTeXhm20w0-uQkpBAGIEyWCZsPf_1TLEVbUjjsttyfJwNNPGlk2JiCIwE">
              <a:extLst>
                <a:ext uri="{FF2B5EF4-FFF2-40B4-BE49-F238E27FC236}">
                  <a16:creationId xmlns:a16="http://schemas.microsoft.com/office/drawing/2014/main" id="{F871AF0C-9B80-2645-B715-0A2A417951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1903" y="3323322"/>
              <a:ext cx="675874" cy="612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B57B25B-E655-A64A-A5DB-069114A180C4}"/>
                </a:ext>
              </a:extLst>
            </p:cNvPr>
            <p:cNvSpPr txBox="1"/>
            <p:nvPr/>
          </p:nvSpPr>
          <p:spPr>
            <a:xfrm>
              <a:off x="10102214" y="3442261"/>
              <a:ext cx="514626" cy="378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$8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6622EC-7B17-A948-BAF6-1986469D45D4}"/>
              </a:ext>
            </a:extLst>
          </p:cNvPr>
          <p:cNvGrpSpPr/>
          <p:nvPr/>
        </p:nvGrpSpPr>
        <p:grpSpPr>
          <a:xfrm rot="20730337">
            <a:off x="8475493" y="2942469"/>
            <a:ext cx="493056" cy="498088"/>
            <a:chOff x="9971903" y="3323322"/>
            <a:chExt cx="675874" cy="612552"/>
          </a:xfrm>
        </p:grpSpPr>
        <p:pic>
          <p:nvPicPr>
            <p:cNvPr id="22" name="Picture 5" descr="https://lh3.googleusercontent.com/KCCp4j1K5Flj-TvdlqHy8Sgka7ONxGFPMHSMrOEhD_rPmgqy3ACytCIDWbq0ixzyUaYvqogZFJAETWeQ1qkTeXhm20w0-uQkpBAGIEyWCZsPf_1TLEVbUjjsttyfJwNNPGlk2JiCIwE">
              <a:extLst>
                <a:ext uri="{FF2B5EF4-FFF2-40B4-BE49-F238E27FC236}">
                  <a16:creationId xmlns:a16="http://schemas.microsoft.com/office/drawing/2014/main" id="{9A1A9538-5C1E-3348-B7FC-4A7FDDDF4F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1903" y="3323322"/>
              <a:ext cx="675874" cy="612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7DB67C-C26E-754D-B127-6C216A6A72C2}"/>
                </a:ext>
              </a:extLst>
            </p:cNvPr>
            <p:cNvSpPr txBox="1"/>
            <p:nvPr/>
          </p:nvSpPr>
          <p:spPr>
            <a:xfrm>
              <a:off x="10102214" y="3442261"/>
              <a:ext cx="514626" cy="378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$7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725CD69-2F43-434F-BB32-4EAE3FFD9A07}"/>
              </a:ext>
            </a:extLst>
          </p:cNvPr>
          <p:cNvGrpSpPr/>
          <p:nvPr/>
        </p:nvGrpSpPr>
        <p:grpSpPr>
          <a:xfrm rot="20730337">
            <a:off x="8995633" y="5487306"/>
            <a:ext cx="493056" cy="498088"/>
            <a:chOff x="9971903" y="3323322"/>
            <a:chExt cx="675874" cy="612552"/>
          </a:xfrm>
        </p:grpSpPr>
        <p:pic>
          <p:nvPicPr>
            <p:cNvPr id="25" name="Picture 5" descr="https://lh3.googleusercontent.com/KCCp4j1K5Flj-TvdlqHy8Sgka7ONxGFPMHSMrOEhD_rPmgqy3ACytCIDWbq0ixzyUaYvqogZFJAETWeQ1qkTeXhm20w0-uQkpBAGIEyWCZsPf_1TLEVbUjjsttyfJwNNPGlk2JiCIwE">
              <a:extLst>
                <a:ext uri="{FF2B5EF4-FFF2-40B4-BE49-F238E27FC236}">
                  <a16:creationId xmlns:a16="http://schemas.microsoft.com/office/drawing/2014/main" id="{DAA3BE6A-AA72-CB41-8CF9-EDAF798987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1903" y="3323322"/>
              <a:ext cx="675874" cy="612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6AA140A-E87F-BC42-A82A-692213421F37}"/>
                </a:ext>
              </a:extLst>
            </p:cNvPr>
            <p:cNvSpPr txBox="1"/>
            <p:nvPr/>
          </p:nvSpPr>
          <p:spPr>
            <a:xfrm>
              <a:off x="10102214" y="3442261"/>
              <a:ext cx="514626" cy="378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$5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99B2B8-AC49-E44E-A31E-F17BB91DE635}"/>
              </a:ext>
            </a:extLst>
          </p:cNvPr>
          <p:cNvGrpSpPr/>
          <p:nvPr/>
        </p:nvGrpSpPr>
        <p:grpSpPr>
          <a:xfrm rot="20730337">
            <a:off x="7879975" y="4401046"/>
            <a:ext cx="493056" cy="498088"/>
            <a:chOff x="9971903" y="3323322"/>
            <a:chExt cx="675874" cy="612552"/>
          </a:xfrm>
        </p:grpSpPr>
        <p:pic>
          <p:nvPicPr>
            <p:cNvPr id="28" name="Picture 5" descr="https://lh3.googleusercontent.com/KCCp4j1K5Flj-TvdlqHy8Sgka7ONxGFPMHSMrOEhD_rPmgqy3ACytCIDWbq0ixzyUaYvqogZFJAETWeQ1qkTeXhm20w0-uQkpBAGIEyWCZsPf_1TLEVbUjjsttyfJwNNPGlk2JiCIwE">
              <a:extLst>
                <a:ext uri="{FF2B5EF4-FFF2-40B4-BE49-F238E27FC236}">
                  <a16:creationId xmlns:a16="http://schemas.microsoft.com/office/drawing/2014/main" id="{AF40133B-F841-4047-B125-BB0F30BCB8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1903" y="3323322"/>
              <a:ext cx="675874" cy="612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5C41774-0589-0A47-B122-2D323315D55D}"/>
                </a:ext>
              </a:extLst>
            </p:cNvPr>
            <p:cNvSpPr txBox="1"/>
            <p:nvPr/>
          </p:nvSpPr>
          <p:spPr>
            <a:xfrm>
              <a:off x="10102214" y="3442261"/>
              <a:ext cx="514626" cy="378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$2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8F7AAB-6A85-0440-84DA-829A0FE0F8E5}"/>
              </a:ext>
            </a:extLst>
          </p:cNvPr>
          <p:cNvGrpSpPr/>
          <p:nvPr/>
        </p:nvGrpSpPr>
        <p:grpSpPr>
          <a:xfrm rot="20730337">
            <a:off x="8609629" y="4368534"/>
            <a:ext cx="493056" cy="498088"/>
            <a:chOff x="9971903" y="3323322"/>
            <a:chExt cx="675874" cy="612552"/>
          </a:xfrm>
        </p:grpSpPr>
        <p:pic>
          <p:nvPicPr>
            <p:cNvPr id="31" name="Picture 5" descr="https://lh3.googleusercontent.com/KCCp4j1K5Flj-TvdlqHy8Sgka7ONxGFPMHSMrOEhD_rPmgqy3ACytCIDWbq0ixzyUaYvqogZFJAETWeQ1qkTeXhm20w0-uQkpBAGIEyWCZsPf_1TLEVbUjjsttyfJwNNPGlk2JiCIwE">
              <a:extLst>
                <a:ext uri="{FF2B5EF4-FFF2-40B4-BE49-F238E27FC236}">
                  <a16:creationId xmlns:a16="http://schemas.microsoft.com/office/drawing/2014/main" id="{3C183C48-11FB-2E49-9AE6-0BB17737E7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1903" y="3323322"/>
              <a:ext cx="675874" cy="612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067F90C-CBB5-0C48-8F69-511D918A5866}"/>
                </a:ext>
              </a:extLst>
            </p:cNvPr>
            <p:cNvSpPr txBox="1"/>
            <p:nvPr/>
          </p:nvSpPr>
          <p:spPr>
            <a:xfrm>
              <a:off x="10102214" y="3442261"/>
              <a:ext cx="514626" cy="378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$2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0F60771-2E57-B547-B4D9-274D6400564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4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5175" y="3458691"/>
            <a:ext cx="891922" cy="891922"/>
          </a:xfrm>
          <a:prstGeom prst="rect">
            <a:avLst/>
          </a:prstGeom>
        </p:spPr>
      </p:pic>
      <p:sp>
        <p:nvSpPr>
          <p:cNvPr id="34" name="Cloud Callout 33">
            <a:extLst>
              <a:ext uri="{FF2B5EF4-FFF2-40B4-BE49-F238E27FC236}">
                <a16:creationId xmlns:a16="http://schemas.microsoft.com/office/drawing/2014/main" id="{021E1168-0825-F442-8404-415C063EE5E1}"/>
              </a:ext>
            </a:extLst>
          </p:cNvPr>
          <p:cNvSpPr/>
          <p:nvPr/>
        </p:nvSpPr>
        <p:spPr>
          <a:xfrm>
            <a:off x="2753906" y="3425456"/>
            <a:ext cx="2227258" cy="1054100"/>
          </a:xfrm>
          <a:prstGeom prst="cloudCallout">
            <a:avLst>
              <a:gd name="adj1" fmla="val 69552"/>
              <a:gd name="adj2" fmla="val -858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CD7EF4-6063-6C4B-8638-1B9B9BD5B2BA}"/>
              </a:ext>
            </a:extLst>
          </p:cNvPr>
          <p:cNvSpPr txBox="1"/>
          <p:nvPr/>
        </p:nvSpPr>
        <p:spPr>
          <a:xfrm>
            <a:off x="2965546" y="3532403"/>
            <a:ext cx="178286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baseline="-25000" dirty="0"/>
              <a:t>1</a:t>
            </a:r>
            <a:r>
              <a:rPr lang="en-US" dirty="0"/>
              <a:t>(            ) = $10</a:t>
            </a:r>
          </a:p>
          <a:p>
            <a:pPr>
              <a:spcBef>
                <a:spcPts val="1200"/>
              </a:spcBef>
            </a:pPr>
            <a:r>
              <a:rPr lang="en-US" dirty="0"/>
              <a:t>v</a:t>
            </a:r>
            <a:r>
              <a:rPr lang="en-US" baseline="-25000" dirty="0"/>
              <a:t>1</a:t>
            </a:r>
            <a:r>
              <a:rPr lang="en-US" dirty="0"/>
              <a:t>(             ) = $8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C498F70-DEE4-7F46-8807-93E3F8B283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076" t="23571" r="12308" b="25000"/>
          <a:stretch/>
        </p:blipFill>
        <p:spPr>
          <a:xfrm>
            <a:off x="3351862" y="3606563"/>
            <a:ext cx="372693" cy="2766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955879F-80A6-234D-982F-A92D4F94D6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7778" t="7778" r="22445" b="7333"/>
          <a:stretch/>
        </p:blipFill>
        <p:spPr>
          <a:xfrm>
            <a:off x="3724555" y="3485131"/>
            <a:ext cx="244291" cy="4166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8C6DBEE-C056-0D43-8DD3-D9A86266A2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076" t="23571" r="12308" b="25000"/>
          <a:stretch/>
        </p:blipFill>
        <p:spPr>
          <a:xfrm>
            <a:off x="3351862" y="3999638"/>
            <a:ext cx="372693" cy="27663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3F5912A-2A82-F147-BCF2-CBFA515209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769" t="7857" r="9232" b="9286"/>
          <a:stretch/>
        </p:blipFill>
        <p:spPr>
          <a:xfrm>
            <a:off x="3711325" y="3955145"/>
            <a:ext cx="294315" cy="3282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B02B031-1575-EE4B-B522-E0C185D724CB}"/>
                  </a:ext>
                </a:extLst>
              </p:cNvPr>
              <p:cNvSpPr txBox="1"/>
              <p:nvPr/>
            </p:nvSpPr>
            <p:spPr>
              <a:xfrm>
                <a:off x="2543355" y="5077196"/>
                <a:ext cx="4585871" cy="369332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The buyer purchases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B02B031-1575-EE4B-B522-E0C185D72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3355" y="5077196"/>
                <a:ext cx="4585871" cy="369332"/>
              </a:xfrm>
              <a:prstGeom prst="rect">
                <a:avLst/>
              </a:prstGeom>
              <a:blipFill>
                <a:blip r:embed="rId19"/>
                <a:stretch>
                  <a:fillRect l="-826" t="-6452" b="-1935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199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84BF9-A477-634F-9D17-41BA52B17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Prices as dual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25DE95-17B7-2A4E-B6F3-B5043DE1E2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8895" y="5816720"/>
                <a:ext cx="10821155" cy="596780"/>
              </a:xfrm>
            </p:spPr>
            <p:txBody>
              <a:bodyPr/>
              <a:lstStyle/>
              <a:p>
                <a:r>
                  <a:rPr lang="en-US" dirty="0"/>
                  <a:t>Complementary slackness implies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iff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is one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’s favorite bundles under the pricing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25DE95-17B7-2A4E-B6F3-B5043DE1E2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8895" y="5816720"/>
                <a:ext cx="10821155" cy="596780"/>
              </a:xfrm>
              <a:blipFill>
                <a:blip r:embed="rId2"/>
                <a:stretch>
                  <a:fillRect l="-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0E051D-7E5C-C642-B145-DD0DC1E6D44E}"/>
                  </a:ext>
                </a:extLst>
              </p:cNvPr>
              <p:cNvSpPr txBox="1"/>
              <p:nvPr/>
            </p:nvSpPr>
            <p:spPr>
              <a:xfrm>
                <a:off x="1016000" y="2311111"/>
                <a:ext cx="4521200" cy="2715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e>
                          </m:nary>
                        </m:e>
                      </m:func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subject to: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all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buyers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all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items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all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0E051D-7E5C-C642-B145-DD0DC1E6D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0" y="2311111"/>
                <a:ext cx="4521200" cy="2715743"/>
              </a:xfrm>
              <a:prstGeom prst="rect">
                <a:avLst/>
              </a:prstGeom>
              <a:blipFill>
                <a:blip r:embed="rId3"/>
                <a:stretch>
                  <a:fillRect l="-1120" t="-34419" b="-3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87B1B5-647C-C048-838E-944847C19337}"/>
                  </a:ext>
                </a:extLst>
              </p:cNvPr>
              <p:cNvSpPr txBox="1"/>
              <p:nvPr/>
            </p:nvSpPr>
            <p:spPr>
              <a:xfrm>
                <a:off x="8111067" y="468089"/>
                <a:ext cx="3762184" cy="11015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dirty="0"/>
                  <a:t>: buyer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’s value for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/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buyer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’s probability of arrival</a:t>
                </a:r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dirty="0"/>
                  <a:t>: buyer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’s prob. of receiving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87B1B5-647C-C048-838E-944847C19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1067" y="468089"/>
                <a:ext cx="3762184" cy="1101584"/>
              </a:xfrm>
              <a:prstGeom prst="rect">
                <a:avLst/>
              </a:prstGeom>
              <a:blipFill>
                <a:blip r:embed="rId4"/>
                <a:stretch>
                  <a:fillRect t="-3371" b="-337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1F1819C-9FC9-2D44-AC58-7E280F945969}"/>
              </a:ext>
            </a:extLst>
          </p:cNvPr>
          <p:cNvSpPr txBox="1"/>
          <p:nvPr/>
        </p:nvSpPr>
        <p:spPr>
          <a:xfrm>
            <a:off x="1016000" y="1961497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PRIMAL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FFE12D4-FDA2-8445-8B10-5CB97E1C6CCC}"/>
              </a:ext>
            </a:extLst>
          </p:cNvPr>
          <p:cNvSpPr/>
          <p:nvPr/>
        </p:nvSpPr>
        <p:spPr>
          <a:xfrm>
            <a:off x="848896" y="2311111"/>
            <a:ext cx="4197237" cy="3005956"/>
          </a:xfrm>
          <a:prstGeom prst="roundRect">
            <a:avLst>
              <a:gd name="adj" fmla="val 709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D9C225-C73A-6042-BD18-EA0F3936E5C0}"/>
              </a:ext>
            </a:extLst>
          </p:cNvPr>
          <p:cNvGrpSpPr/>
          <p:nvPr/>
        </p:nvGrpSpPr>
        <p:grpSpPr>
          <a:xfrm>
            <a:off x="6321890" y="1961497"/>
            <a:ext cx="4238953" cy="2727465"/>
            <a:chOff x="6321890" y="1961497"/>
            <a:chExt cx="4238953" cy="27274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84BB024-1342-694A-BC9B-76AC5E652572}"/>
                    </a:ext>
                  </a:extLst>
                </p:cNvPr>
                <p:cNvSpPr txBox="1"/>
                <p:nvPr/>
              </p:nvSpPr>
              <p:spPr>
                <a:xfrm>
                  <a:off x="6358258" y="2465296"/>
                  <a:ext cx="4202585" cy="20655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nary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e>
                        </m:func>
                      </m:oMath>
                    </m:oMathPara>
                  </a14:m>
                  <a:endParaRPr lang="en-US" b="0" dirty="0"/>
                </a:p>
                <a:p>
                  <a:r>
                    <a:rPr lang="en-US" dirty="0"/>
                    <a:t>subject to: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for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all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oMath>
                    </m:oMathPara>
                  </a14:m>
                  <a:endParaRPr lang="en-US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       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for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all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84BB024-1342-694A-BC9B-76AC5E6525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8258" y="2465296"/>
                  <a:ext cx="4202585" cy="2065565"/>
                </a:xfrm>
                <a:prstGeom prst="rect">
                  <a:avLst/>
                </a:prstGeom>
                <a:blipFill>
                  <a:blip r:embed="rId5"/>
                  <a:stretch>
                    <a:fillRect l="-3614" t="-45122" b="-469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A54987-BE01-4F49-BC5C-C8E53183496B}"/>
                </a:ext>
              </a:extLst>
            </p:cNvPr>
            <p:cNvSpPr txBox="1"/>
            <p:nvPr/>
          </p:nvSpPr>
          <p:spPr>
            <a:xfrm>
              <a:off x="6488993" y="1961497"/>
              <a:ext cx="744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DUAL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A846AC1-E201-B943-8B98-8B30FC9C8C68}"/>
                </a:ext>
              </a:extLst>
            </p:cNvPr>
            <p:cNvSpPr/>
            <p:nvPr/>
          </p:nvSpPr>
          <p:spPr>
            <a:xfrm>
              <a:off x="6321890" y="2311111"/>
              <a:ext cx="3815624" cy="2377851"/>
            </a:xfrm>
            <a:prstGeom prst="roundRect">
              <a:avLst>
                <a:gd name="adj" fmla="val 7090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1A9854-1AAA-2E41-83CD-AAF1A8E8DF00}"/>
                  </a:ext>
                </a:extLst>
              </p:cNvPr>
              <p:cNvSpPr txBox="1"/>
              <p:nvPr/>
            </p:nvSpPr>
            <p:spPr>
              <a:xfrm>
                <a:off x="6000157" y="4895591"/>
                <a:ext cx="5151538" cy="420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 an optimal solution,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nary>
                              <m:naryPr>
                                <m:chr m:val="∑"/>
                                <m:limLoc m:val="subSup"/>
                                <m:sup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9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1A9854-1AAA-2E41-83CD-AAF1A8E8D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157" y="4895591"/>
                <a:ext cx="5151538" cy="420628"/>
              </a:xfrm>
              <a:prstGeom prst="rect">
                <a:avLst/>
              </a:prstGeom>
              <a:blipFill>
                <a:blip r:embed="rId6"/>
                <a:stretch>
                  <a:fillRect l="-737" t="-85714" b="-1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73F32EB-3F39-3543-9EE7-CA0685B66390}"/>
              </a:ext>
            </a:extLst>
          </p:cNvPr>
          <p:cNvSpPr txBox="1"/>
          <p:nvPr/>
        </p:nvSpPr>
        <p:spPr>
          <a:xfrm>
            <a:off x="10290667" y="2305323"/>
            <a:ext cx="1742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Seller’s revenue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F5B833-38B2-B646-98B4-9824B789901F}"/>
              </a:ext>
            </a:extLst>
          </p:cNvPr>
          <p:cNvSpPr txBox="1"/>
          <p:nvPr/>
        </p:nvSpPr>
        <p:spPr>
          <a:xfrm>
            <a:off x="10307886" y="2809122"/>
            <a:ext cx="156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Buyers’ utility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6B93F5E7-703D-EE46-BD30-4F64E67008EB}"/>
              </a:ext>
            </a:extLst>
          </p:cNvPr>
          <p:cNvSpPr/>
          <p:nvPr/>
        </p:nvSpPr>
        <p:spPr>
          <a:xfrm rot="19953657">
            <a:off x="8213525" y="1850594"/>
            <a:ext cx="2949228" cy="2921798"/>
          </a:xfrm>
          <a:prstGeom prst="arc">
            <a:avLst>
              <a:gd name="adj1" fmla="val 14430051"/>
              <a:gd name="adj2" fmla="val 20747534"/>
            </a:avLst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FA147FE4-0DF3-2543-80F0-7FE24AE28127}"/>
              </a:ext>
            </a:extLst>
          </p:cNvPr>
          <p:cNvSpPr/>
          <p:nvPr/>
        </p:nvSpPr>
        <p:spPr>
          <a:xfrm rot="8954878">
            <a:off x="8802018" y="500598"/>
            <a:ext cx="2949228" cy="2921798"/>
          </a:xfrm>
          <a:prstGeom prst="arc">
            <a:avLst>
              <a:gd name="adj1" fmla="val 15867532"/>
              <a:gd name="adj2" fmla="val 20498596"/>
            </a:avLst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2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3" grpId="0"/>
      <p:bldP spid="14" grpId="0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7082695-F26D-504A-B2B2-D1AD11C8D030}"/>
              </a:ext>
            </a:extLst>
          </p:cNvPr>
          <p:cNvCxnSpPr>
            <a:cxnSpLocks/>
            <a:stCxn id="15" idx="3"/>
            <a:endCxn id="17" idx="1"/>
          </p:cNvCxnSpPr>
          <p:nvPr/>
        </p:nvCxnSpPr>
        <p:spPr>
          <a:xfrm flipV="1">
            <a:off x="2923615" y="5652830"/>
            <a:ext cx="1503372" cy="306189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0D56418-254E-B540-A33E-4F9EDDBA9D7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-100000"/>
                    </a14:imgEffect>
                    <a14:imgEffect>
                      <a14:saturation sat="0"/>
                    </a14:imgEffect>
                    <a14:imgEffect>
                      <a14:brightnessContrast bright="-4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1694" y="5351348"/>
            <a:ext cx="607671" cy="60767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0DD3A56-A1F1-3942-94F0-69C27181A20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sharpenSoften amount="-100000"/>
                    </a14:imgEffect>
                    <a14:imgEffect>
                      <a14:saturation sat="0"/>
                    </a14:imgEffect>
                    <a14:imgEffect>
                      <a14:brightnessContrast bright="-29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1694" y="4503732"/>
            <a:ext cx="607671" cy="607671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1606F46-868F-4D42-9D9A-0177D77CEAFD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2923615" y="5959019"/>
            <a:ext cx="1503372" cy="538107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738AB07-4B90-534E-8389-721D009309B0}"/>
              </a:ext>
            </a:extLst>
          </p:cNvPr>
          <p:cNvCxnSpPr>
            <a:cxnSpLocks/>
            <a:stCxn id="13" idx="1"/>
            <a:endCxn id="17" idx="1"/>
          </p:cNvCxnSpPr>
          <p:nvPr/>
        </p:nvCxnSpPr>
        <p:spPr>
          <a:xfrm>
            <a:off x="2893863" y="5096862"/>
            <a:ext cx="1533124" cy="55596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8BE21B4-9724-FE4A-8922-64C80A952C87}"/>
              </a:ext>
            </a:extLst>
          </p:cNvPr>
          <p:cNvCxnSpPr>
            <a:cxnSpLocks/>
            <a:stCxn id="13" idx="1"/>
            <a:endCxn id="19" idx="1"/>
          </p:cNvCxnSpPr>
          <p:nvPr/>
        </p:nvCxnSpPr>
        <p:spPr>
          <a:xfrm flipV="1">
            <a:off x="2893863" y="4807568"/>
            <a:ext cx="1533124" cy="289294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EE8B3E3-77C9-0647-8342-53EAB3810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good are dual prices?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B6272-5322-EA4F-B086-5FB4170F8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Problem 1: dual prices are usually too low.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Problem 2: complementary slackness is not always useful due to the stochasticity of arrivals.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F7C748-83D6-774F-B95F-62FA3BA8F28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-100000"/>
                    </a14:imgEffect>
                    <a14:imgEffect>
                      <a14:saturation sat="0"/>
                    </a14:imgEffect>
                    <a14:imgEffect>
                      <a14:brightnessContrast bright="-4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214" y="2481181"/>
            <a:ext cx="735255" cy="735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C9BC83-178D-F74C-B2ED-73AF7B6E1DB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  <a14:imgEffect>
                      <a14:sharpenSoften amount="-100000"/>
                    </a14:imgEffect>
                    <a14:imgEffect>
                      <a14:saturation sat="0"/>
                    </a14:imgEffect>
                    <a14:imgEffect>
                      <a14:brightnessContrast bright="-24000" contrast="-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096" y="2481181"/>
            <a:ext cx="735255" cy="7352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F2FDE3-5E8F-7046-815D-4EB2B4036AC1}"/>
                  </a:ext>
                </a:extLst>
              </p:cNvPr>
              <p:cNvSpPr txBox="1"/>
              <p:nvPr/>
            </p:nvSpPr>
            <p:spPr>
              <a:xfrm>
                <a:off x="3298801" y="3289708"/>
                <a:ext cx="1185709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w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m:rPr>
                          <m:sty m:val="p"/>
                        </m:rPr>
                        <a:rPr lang="el-G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ϵ</m:t>
                      </m:r>
                    </m:oMath>
                  </m:oMathPara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F2FDE3-5E8F-7046-815D-4EB2B4036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801" y="3289708"/>
                <a:ext cx="1185709" cy="432041"/>
              </a:xfrm>
              <a:prstGeom prst="rect">
                <a:avLst/>
              </a:prstGeom>
              <a:blipFill>
                <a:blip r:embed="rId8"/>
                <a:stretch>
                  <a:fillRect l="-20213" t="-105714" b="-15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F95A81-05D0-064B-A809-A552EB3AC884}"/>
                  </a:ext>
                </a:extLst>
              </p:cNvPr>
              <p:cNvSpPr txBox="1"/>
              <p:nvPr/>
            </p:nvSpPr>
            <p:spPr>
              <a:xfrm>
                <a:off x="1921575" y="3319519"/>
                <a:ext cx="12361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w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F95A81-05D0-064B-A809-A552EB3AC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575" y="3319519"/>
                <a:ext cx="1236172" cy="338554"/>
              </a:xfrm>
              <a:prstGeom prst="rect">
                <a:avLst/>
              </a:prstGeom>
              <a:blipFill>
                <a:blip r:embed="rId9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6A5DD90-7767-DA48-AAAA-BB297906C8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7145" y="2637848"/>
            <a:ext cx="511843" cy="5785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5978D8-56E8-B54A-B778-7F836027615F}"/>
                  </a:ext>
                </a:extLst>
              </p:cNvPr>
              <p:cNvSpPr txBox="1"/>
              <p:nvPr/>
            </p:nvSpPr>
            <p:spPr>
              <a:xfrm>
                <a:off x="5111880" y="3132812"/>
                <a:ext cx="3105081" cy="484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OPT =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.1&gt;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5978D8-56E8-B54A-B778-7F8360276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1880" y="3132812"/>
                <a:ext cx="3105081" cy="484813"/>
              </a:xfrm>
              <a:prstGeom prst="rect">
                <a:avLst/>
              </a:prstGeom>
              <a:blipFill>
                <a:blip r:embed="rId11"/>
                <a:stretch>
                  <a:fillRect l="-1633" t="-76923" r="-2857" b="-1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8288C2A-D588-7242-B279-65AD40515A41}"/>
                  </a:ext>
                </a:extLst>
              </p:cNvPr>
              <p:cNvSpPr txBox="1"/>
              <p:nvPr/>
            </p:nvSpPr>
            <p:spPr>
              <a:xfrm>
                <a:off x="8511663" y="3115879"/>
                <a:ext cx="3006657" cy="484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ALG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.1+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&lt;2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8288C2A-D588-7242-B279-65AD40515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1663" y="3115879"/>
                <a:ext cx="3006657" cy="484813"/>
              </a:xfrm>
              <a:prstGeom prst="rect">
                <a:avLst/>
              </a:prstGeom>
              <a:blipFill>
                <a:blip r:embed="rId12"/>
                <a:stretch>
                  <a:fillRect l="-1261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A6E0072-D30E-7D43-B571-41A73A7AFC6F}"/>
                  </a:ext>
                </a:extLst>
              </p:cNvPr>
              <p:cNvSpPr txBox="1"/>
              <p:nvPr/>
            </p:nvSpPr>
            <p:spPr>
              <a:xfrm>
                <a:off x="5128813" y="2553183"/>
                <a:ext cx="2835007" cy="484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LP =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+(1−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).1&gt;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A6E0072-D30E-7D43-B571-41A73A7AF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8813" y="2553183"/>
                <a:ext cx="2835007" cy="484813"/>
              </a:xfrm>
              <a:prstGeom prst="rect">
                <a:avLst/>
              </a:prstGeom>
              <a:blipFill>
                <a:blip r:embed="rId13"/>
                <a:stretch>
                  <a:fillRect l="-1786" t="-76923" r="-3125" b="-1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A6C56D-93B5-5A4E-ACA8-8B93F0E44A96}"/>
              </a:ext>
            </a:extLst>
          </p:cNvPr>
          <p:cNvSpPr txBox="1"/>
          <p:nvPr/>
        </p:nvSpPr>
        <p:spPr>
          <a:xfrm>
            <a:off x="8894799" y="2583738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Dual price = 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504BE3-532B-6F42-B8EE-E1C083BBF5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82020" y="4807568"/>
            <a:ext cx="511843" cy="5785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638D7F-A25E-E747-85C7-5195C70343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70278" y="5672667"/>
            <a:ext cx="553337" cy="5727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3C0AB2-39A6-EA44-BD1F-62751346F514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4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6987" y="5346641"/>
            <a:ext cx="612378" cy="612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A17704-9639-8B41-B9E4-A2F16AA8539C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24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6987" y="6190937"/>
            <a:ext cx="612378" cy="6123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60B6C3-8D8E-0644-ABF2-F847E96FD8AC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29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6987" y="4501379"/>
            <a:ext cx="612378" cy="61237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2A3F13-83B9-2A46-B385-3CCE2F7AF0A4}"/>
              </a:ext>
            </a:extLst>
          </p:cNvPr>
          <p:cNvCxnSpPr>
            <a:stCxn id="13" idx="1"/>
            <a:endCxn id="19" idx="1"/>
          </p:cNvCxnSpPr>
          <p:nvPr/>
        </p:nvCxnSpPr>
        <p:spPr>
          <a:xfrm flipV="1">
            <a:off x="2893863" y="4807568"/>
            <a:ext cx="1533124" cy="2892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E8C76A-6A2E-F744-A535-836867CEB3BF}"/>
              </a:ext>
            </a:extLst>
          </p:cNvPr>
          <p:cNvCxnSpPr>
            <a:stCxn id="13" idx="1"/>
            <a:endCxn id="17" idx="1"/>
          </p:cNvCxnSpPr>
          <p:nvPr/>
        </p:nvCxnSpPr>
        <p:spPr>
          <a:xfrm>
            <a:off x="2893863" y="5096862"/>
            <a:ext cx="1533124" cy="5559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1E3403D-8979-7B43-9FB5-E5BFDF445094}"/>
              </a:ext>
            </a:extLst>
          </p:cNvPr>
          <p:cNvCxnSpPr>
            <a:endCxn id="17" idx="1"/>
          </p:cNvCxnSpPr>
          <p:nvPr/>
        </p:nvCxnSpPr>
        <p:spPr>
          <a:xfrm flipV="1">
            <a:off x="2923615" y="5652830"/>
            <a:ext cx="1503372" cy="3061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A63961A-2F82-8B42-9777-D3B28569409E}"/>
              </a:ext>
            </a:extLst>
          </p:cNvPr>
          <p:cNvCxnSpPr>
            <a:endCxn id="18" idx="1"/>
          </p:cNvCxnSpPr>
          <p:nvPr/>
        </p:nvCxnSpPr>
        <p:spPr>
          <a:xfrm>
            <a:off x="2923615" y="5978856"/>
            <a:ext cx="1503372" cy="5182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F883D2F-10C1-2145-B6F5-A4473F8009EE}"/>
                  </a:ext>
                </a:extLst>
              </p:cNvPr>
              <p:cNvSpPr txBox="1"/>
              <p:nvPr/>
            </p:nvSpPr>
            <p:spPr>
              <a:xfrm>
                <a:off x="5111880" y="4581320"/>
                <a:ext cx="582595" cy="452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F883D2F-10C1-2145-B6F5-A4473F800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1880" y="4581320"/>
                <a:ext cx="582595" cy="452496"/>
              </a:xfrm>
              <a:prstGeom prst="rect">
                <a:avLst/>
              </a:prstGeom>
              <a:blipFill>
                <a:blip r:embed="rId18"/>
                <a:stretch>
                  <a:fillRect l="-47826" t="-111111" r="-26087" b="-17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FE94FA0-DA97-8643-9406-D55267DC1B4B}"/>
                  </a:ext>
                </a:extLst>
              </p:cNvPr>
              <p:cNvSpPr txBox="1"/>
              <p:nvPr/>
            </p:nvSpPr>
            <p:spPr>
              <a:xfrm>
                <a:off x="5130257" y="5446419"/>
                <a:ext cx="582595" cy="452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FE94FA0-DA97-8643-9406-D55267DC1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257" y="5446419"/>
                <a:ext cx="582595" cy="452496"/>
              </a:xfrm>
              <a:prstGeom prst="rect">
                <a:avLst/>
              </a:prstGeom>
              <a:blipFill>
                <a:blip r:embed="rId19"/>
                <a:stretch>
                  <a:fillRect l="-46809" t="-111111" r="-25532" b="-17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F206352-A043-1046-BD56-FB42C340162E}"/>
                  </a:ext>
                </a:extLst>
              </p:cNvPr>
              <p:cNvSpPr txBox="1"/>
              <p:nvPr/>
            </p:nvSpPr>
            <p:spPr>
              <a:xfrm>
                <a:off x="5130257" y="6282068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F206352-A043-1046-BD56-FB42C3401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257" y="6282068"/>
                <a:ext cx="364202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3B7E0D6-8373-0546-8A63-3F247D504D68}"/>
              </a:ext>
            </a:extLst>
          </p:cNvPr>
          <p:cNvCxnSpPr>
            <a:cxnSpLocks/>
            <a:stCxn id="13" idx="1"/>
            <a:endCxn id="19" idx="1"/>
          </p:cNvCxnSpPr>
          <p:nvPr/>
        </p:nvCxnSpPr>
        <p:spPr>
          <a:xfrm flipV="1">
            <a:off x="2893863" y="4807568"/>
            <a:ext cx="1533124" cy="2892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Arc 47">
            <a:extLst>
              <a:ext uri="{FF2B5EF4-FFF2-40B4-BE49-F238E27FC236}">
                <a16:creationId xmlns:a16="http://schemas.microsoft.com/office/drawing/2014/main" id="{CB3A58A0-8D8E-7B47-AA02-D2482C2EDB7D}"/>
              </a:ext>
            </a:extLst>
          </p:cNvPr>
          <p:cNvSpPr/>
          <p:nvPr/>
        </p:nvSpPr>
        <p:spPr>
          <a:xfrm rot="13134873">
            <a:off x="3334506" y="5215154"/>
            <a:ext cx="558565" cy="675043"/>
          </a:xfrm>
          <a:prstGeom prst="arc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B6F4F49-24AA-9140-B338-A80C337E6F70}"/>
              </a:ext>
            </a:extLst>
          </p:cNvPr>
          <p:cNvSpPr txBox="1"/>
          <p:nvPr/>
        </p:nvSpPr>
        <p:spPr>
          <a:xfrm>
            <a:off x="5902711" y="5386403"/>
            <a:ext cx="4688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Buyer shifts preferences based on availability </a:t>
            </a:r>
          </a:p>
          <a:p>
            <a:r>
              <a:rPr lang="en-US" dirty="0"/>
              <a:t>         and has a new favorite set.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CE8C9BE-C081-4E40-A6AD-51ECBD724A8A}"/>
              </a:ext>
            </a:extLst>
          </p:cNvPr>
          <p:cNvCxnSpPr>
            <a:cxnSpLocks/>
            <a:stCxn id="15" idx="3"/>
            <a:endCxn id="17" idx="1"/>
          </p:cNvCxnSpPr>
          <p:nvPr/>
        </p:nvCxnSpPr>
        <p:spPr>
          <a:xfrm flipV="1">
            <a:off x="2923615" y="5652830"/>
            <a:ext cx="1503372" cy="30618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86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38" grpId="0"/>
      <p:bldP spid="39" grpId="0"/>
      <p:bldP spid="40" grpId="0"/>
      <p:bldP spid="48" grpId="0" animBg="1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D1B47-BA5A-1749-9F1E-C303F3EE4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second approach: balanced prices 	                    </a:t>
            </a:r>
            <a:r>
              <a:rPr lang="en-US" sz="2400" dirty="0"/>
              <a:t>[Feldman </a:t>
            </a:r>
            <a:r>
              <a:rPr lang="en-US" sz="2400" dirty="0" err="1"/>
              <a:t>Gravin</a:t>
            </a:r>
            <a:r>
              <a:rPr lang="en-US" sz="2400" dirty="0"/>
              <a:t> Lucier’15]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9D0D45-5EF9-1940-A6F2-47AC987DF6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8896" y="1574647"/>
                <a:ext cx="10657304" cy="514788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Contribution of item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 to optimal SW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Set the price for item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The prices are not too low:</a:t>
                </a:r>
              </a:p>
              <a:p>
                <a:pPr marL="0" indent="0">
                  <a:spcBef>
                    <a:spcPts val="400"/>
                  </a:spcBef>
                  <a:buNone/>
                </a:pPr>
                <a:r>
                  <a:rPr lang="en-US" dirty="0"/>
                  <a:t>	</a:t>
                </a:r>
                <a:r>
                  <a:rPr lang="en-US" sz="1800" dirty="0"/>
                  <a:t>If item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gets sold, then seller’s revenue from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80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  <a:endParaRPr lang="en-US" dirty="0"/>
              </a:p>
              <a:p>
                <a:r>
                  <a:rPr lang="en-US" dirty="0"/>
                  <a:t>The prices are not too high:</a:t>
                </a:r>
              </a:p>
              <a:p>
                <a:pPr marL="0" indent="0">
                  <a:spcBef>
                    <a:spcPts val="400"/>
                  </a:spcBef>
                  <a:buNone/>
                </a:pPr>
                <a:r>
                  <a:rPr lang="en-US" dirty="0"/>
                  <a:t>	</a:t>
                </a:r>
                <a:r>
                  <a:rPr lang="en-US" sz="1800" dirty="0"/>
                  <a:t>If item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800" dirty="0"/>
                  <a:t> does not get sold, then any buyer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800" dirty="0"/>
                  <a:t>’s utility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800" dirty="0"/>
                  <a:t>.</a:t>
                </a:r>
              </a:p>
              <a:p>
                <a:pPr marL="0" indent="0">
                  <a:spcBef>
                    <a:spcPts val="400"/>
                  </a:spcBef>
                  <a:buNone/>
                </a:pPr>
                <a:r>
                  <a:rPr lang="en-US" sz="1800" dirty="0"/>
                  <a:t>	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800" dirty="0"/>
                  <a:t> Total utility “attributed to item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800" dirty="0"/>
                  <a:t>”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800" dirty="0"/>
                  <a:t>.</a:t>
                </a:r>
              </a:p>
              <a:p>
                <a:pPr>
                  <a:spcBef>
                    <a:spcPts val="400"/>
                  </a:spcBef>
                </a:pPr>
                <a:endParaRPr lang="en-US" sz="600" dirty="0"/>
              </a:p>
              <a:p>
                <a:r>
                  <a:rPr lang="en-US" dirty="0"/>
                  <a:t>Social Welfare = Seller’s revenue + buyers’ utility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9D0D45-5EF9-1940-A6F2-47AC987DF6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8896" y="1574647"/>
                <a:ext cx="10657304" cy="5147885"/>
              </a:xfrm>
              <a:blipFill>
                <a:blip r:embed="rId2"/>
                <a:stretch>
                  <a:fillRect l="-476" t="-8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6EA063AC-6B64-C94D-A316-0C145863A4BA}"/>
              </a:ext>
            </a:extLst>
          </p:cNvPr>
          <p:cNvGrpSpPr/>
          <p:nvPr/>
        </p:nvGrpSpPr>
        <p:grpSpPr>
          <a:xfrm>
            <a:off x="8762995" y="2040172"/>
            <a:ext cx="3386670" cy="2758960"/>
            <a:chOff x="1032933" y="2311111"/>
            <a:chExt cx="3386670" cy="27589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C9CA98A-CC19-8E4C-8563-0C8C6AAC4761}"/>
                    </a:ext>
                  </a:extLst>
                </p:cNvPr>
                <p:cNvSpPr txBox="1"/>
                <p:nvPr/>
              </p:nvSpPr>
              <p:spPr>
                <a:xfrm>
                  <a:off x="1066802" y="2311111"/>
                  <a:ext cx="3352801" cy="27589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nary>
                          </m:e>
                        </m:func>
                      </m:oMath>
                    </m:oMathPara>
                  </a14:m>
                  <a:endParaRPr lang="en-US" b="0" dirty="0"/>
                </a:p>
                <a:p>
                  <a:r>
                    <a:rPr lang="en-US" dirty="0"/>
                    <a:t>subject to: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for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all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buyers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≤1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nary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for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all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items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 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for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all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and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C9CA98A-CC19-8E4C-8563-0C8C6AAC47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6802" y="2311111"/>
                  <a:ext cx="3352801" cy="2758960"/>
                </a:xfrm>
                <a:prstGeom prst="rect">
                  <a:avLst/>
                </a:prstGeom>
                <a:blipFill>
                  <a:blip r:embed="rId3"/>
                  <a:stretch>
                    <a:fillRect l="-16226" t="-34404" b="-357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2FA59CA-349D-3F40-AFC2-47AA7C772F64}"/>
                </a:ext>
              </a:extLst>
            </p:cNvPr>
            <p:cNvSpPr/>
            <p:nvPr/>
          </p:nvSpPr>
          <p:spPr>
            <a:xfrm>
              <a:off x="1032933" y="2311111"/>
              <a:ext cx="3225803" cy="2758960"/>
            </a:xfrm>
            <a:prstGeom prst="roundRect">
              <a:avLst>
                <a:gd name="adj" fmla="val 7090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C430A78-7D14-BE42-8C4F-5E23D1446ECD}"/>
              </a:ext>
            </a:extLst>
          </p:cNvPr>
          <p:cNvSpPr/>
          <p:nvPr/>
        </p:nvSpPr>
        <p:spPr>
          <a:xfrm>
            <a:off x="8270250" y="1343814"/>
            <a:ext cx="3235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  <a:ea typeface="+mj-ea"/>
                <a:cs typeface="+mj-cs"/>
              </a:rPr>
              <a:t>[Kleinberg Weinberg’12]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96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5051B-0426-5645-82C5-94957FA47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good are balanced prices?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C64C4B-DA65-3248-84FD-4BE44DA6DC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Not very good when buyers desire bundles. [FGL’15]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OPT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=$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Any “static item pricing” must price every item at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$1</m:t>
                    </m:r>
                  </m:oMath>
                </a14:m>
                <a:r>
                  <a:rPr lang="en-US" dirty="0"/>
                  <a:t> to exclude buyer 1                                                but then also excludes buyer 2.</a:t>
                </a:r>
              </a:p>
              <a:p>
                <a:r>
                  <a:rPr lang="en-US" dirty="0"/>
                  <a:t>ALG = $1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C64C4B-DA65-3248-84FD-4BE44DA6DC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76" r="-3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976D93B-E5C8-7A4F-9F3F-C67C2BBC1D7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4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5391" y="2641599"/>
            <a:ext cx="879019" cy="879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170778-44A7-B041-9F1B-01333AC7F5C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24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1658" y="2641599"/>
            <a:ext cx="879019" cy="8790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96942B-AC3A-0E4F-B6A0-2669D48A4C0A}"/>
                  </a:ext>
                </a:extLst>
              </p:cNvPr>
              <p:cNvSpPr txBox="1"/>
              <p:nvPr/>
            </p:nvSpPr>
            <p:spPr>
              <a:xfrm>
                <a:off x="3725338" y="3685565"/>
                <a:ext cx="267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any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single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item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=$1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96942B-AC3A-0E4F-B6A0-2669D48A4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338" y="3685565"/>
                <a:ext cx="2678554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3458199-920D-6244-9896-7BB1C49D1468}"/>
                  </a:ext>
                </a:extLst>
              </p:cNvPr>
              <p:cNvSpPr txBox="1"/>
              <p:nvPr/>
            </p:nvSpPr>
            <p:spPr>
              <a:xfrm>
                <a:off x="6875796" y="3670908"/>
                <a:ext cx="291740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all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items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=$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any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other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set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=$0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3458199-920D-6244-9896-7BB1C49D1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5796" y="3670908"/>
                <a:ext cx="2917401" cy="646331"/>
              </a:xfrm>
              <a:prstGeom prst="rect">
                <a:avLst/>
              </a:prstGeom>
              <a:blipFill>
                <a:blip r:embed="rId8"/>
                <a:stretch>
                  <a:fillRect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D2BD12-B492-DB44-9D64-C0EDE12A0C64}"/>
                  </a:ext>
                </a:extLst>
              </p:cNvPr>
              <p:cNvSpPr txBox="1"/>
              <p:nvPr/>
            </p:nvSpPr>
            <p:spPr>
              <a:xfrm>
                <a:off x="1861322" y="2964174"/>
                <a:ext cx="917559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items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D2BD12-B492-DB44-9D64-C0EDE12A0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322" y="2964174"/>
                <a:ext cx="917559" cy="369332"/>
              </a:xfrm>
              <a:prstGeom prst="rect">
                <a:avLst/>
              </a:prstGeom>
              <a:blipFill>
                <a:blip r:embed="rId9"/>
                <a:stretch>
                  <a:fillRect t="-3226" r="-2703" b="-2258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499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A51DD-0CE8-1E4E-9BE0-C5EBF38D8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interval scheduling setting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B9556-A099-D94F-94EE-D274D90E8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896" y="1574648"/>
            <a:ext cx="11101804" cy="4838852"/>
          </a:xfrm>
        </p:spPr>
        <p:txBody>
          <a:bodyPr>
            <a:normAutofit/>
          </a:bodyPr>
          <a:lstStyle/>
          <a:p>
            <a:r>
              <a:rPr lang="en-US" dirty="0"/>
              <a:t>Items are totally ordered; buyers desire intervals.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Two main results:</a:t>
            </a:r>
          </a:p>
          <a:p>
            <a:r>
              <a:rPr lang="en-US" dirty="0"/>
              <a:t>Can design competitive </a:t>
            </a:r>
            <a:r>
              <a:rPr lang="en-US" dirty="0" err="1"/>
              <a:t>mechs</a:t>
            </a:r>
            <a:r>
              <a:rPr lang="en-US" dirty="0"/>
              <a:t> using </a:t>
            </a:r>
            <a:r>
              <a:rPr lang="en-US" dirty="0">
                <a:solidFill>
                  <a:schemeClr val="accent1"/>
                </a:solidFill>
              </a:rPr>
              <a:t>balanced prices </a:t>
            </a:r>
            <a:r>
              <a:rPr lang="en-US" dirty="0"/>
              <a:t>if we allow bundling</a:t>
            </a:r>
          </a:p>
          <a:p>
            <a:pPr marL="457200" lvl="1" indent="0">
              <a:buNone/>
            </a:pPr>
            <a:r>
              <a:rPr lang="en-US" dirty="0"/>
              <a:t>									             [C. Miller Teng’19]</a:t>
            </a:r>
          </a:p>
          <a:p>
            <a:r>
              <a:rPr lang="en-US" dirty="0"/>
              <a:t>Can design competitive </a:t>
            </a:r>
            <a:r>
              <a:rPr lang="en-US" dirty="0" err="1"/>
              <a:t>mechs</a:t>
            </a:r>
            <a:r>
              <a:rPr lang="en-US" dirty="0"/>
              <a:t> using </a:t>
            </a:r>
            <a:r>
              <a:rPr lang="en-US" dirty="0">
                <a:solidFill>
                  <a:schemeClr val="accent1"/>
                </a:solidFill>
              </a:rPr>
              <a:t>dual prices </a:t>
            </a:r>
            <a:r>
              <a:rPr lang="en-US" dirty="0"/>
              <a:t>if we have large supply </a:t>
            </a:r>
            <a:r>
              <a:rPr lang="en-US" sz="1600" dirty="0"/>
              <a:t>(and some other assumptions)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						    	[C. </a:t>
            </a:r>
            <a:r>
              <a:rPr lang="en-US" dirty="0" err="1"/>
              <a:t>Devanur</a:t>
            </a:r>
            <a:r>
              <a:rPr lang="en-US" dirty="0"/>
              <a:t> Holroyd </a:t>
            </a:r>
            <a:r>
              <a:rPr lang="en-US" dirty="0" err="1"/>
              <a:t>Karlin</a:t>
            </a:r>
            <a:r>
              <a:rPr lang="en-US" dirty="0"/>
              <a:t> Martin Sivan’17]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6941396-D720-AD4C-B8E2-525AE6D919C1}"/>
              </a:ext>
            </a:extLst>
          </p:cNvPr>
          <p:cNvCxnSpPr>
            <a:cxnSpLocks/>
          </p:cNvCxnSpPr>
          <p:nvPr/>
        </p:nvCxnSpPr>
        <p:spPr>
          <a:xfrm>
            <a:off x="4097865" y="3678153"/>
            <a:ext cx="638012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232790-4562-8148-A830-CC91A8334631}"/>
              </a:ext>
            </a:extLst>
          </p:cNvPr>
          <p:cNvCxnSpPr>
            <a:cxnSpLocks/>
          </p:cNvCxnSpPr>
          <p:nvPr/>
        </p:nvCxnSpPr>
        <p:spPr>
          <a:xfrm>
            <a:off x="4267199" y="3580574"/>
            <a:ext cx="0" cy="2364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84893E9-E7E2-C242-8B54-DE7238CD25AA}"/>
              </a:ext>
            </a:extLst>
          </p:cNvPr>
          <p:cNvCxnSpPr>
            <a:cxnSpLocks/>
          </p:cNvCxnSpPr>
          <p:nvPr/>
        </p:nvCxnSpPr>
        <p:spPr>
          <a:xfrm>
            <a:off x="4984749" y="3580574"/>
            <a:ext cx="0" cy="2364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E72C5A-A680-A349-A863-E887F15C4D7E}"/>
              </a:ext>
            </a:extLst>
          </p:cNvPr>
          <p:cNvCxnSpPr>
            <a:cxnSpLocks/>
          </p:cNvCxnSpPr>
          <p:nvPr/>
        </p:nvCxnSpPr>
        <p:spPr>
          <a:xfrm>
            <a:off x="5702299" y="3580574"/>
            <a:ext cx="0" cy="2364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3F3824-97DB-9944-8BAC-B203C0B4E31A}"/>
              </a:ext>
            </a:extLst>
          </p:cNvPr>
          <p:cNvCxnSpPr>
            <a:cxnSpLocks/>
          </p:cNvCxnSpPr>
          <p:nvPr/>
        </p:nvCxnSpPr>
        <p:spPr>
          <a:xfrm>
            <a:off x="6419849" y="3580574"/>
            <a:ext cx="0" cy="2364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EB095A-939E-B448-A3E6-0A775DEA55FB}"/>
              </a:ext>
            </a:extLst>
          </p:cNvPr>
          <p:cNvCxnSpPr>
            <a:cxnSpLocks/>
          </p:cNvCxnSpPr>
          <p:nvPr/>
        </p:nvCxnSpPr>
        <p:spPr>
          <a:xfrm>
            <a:off x="7137399" y="3580574"/>
            <a:ext cx="0" cy="2364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C57515-6125-3E49-9907-0270B626E246}"/>
              </a:ext>
            </a:extLst>
          </p:cNvPr>
          <p:cNvCxnSpPr>
            <a:cxnSpLocks/>
          </p:cNvCxnSpPr>
          <p:nvPr/>
        </p:nvCxnSpPr>
        <p:spPr>
          <a:xfrm>
            <a:off x="7854949" y="3580574"/>
            <a:ext cx="0" cy="2364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2FDB72-A593-6B48-9C24-0BC258D9E669}"/>
              </a:ext>
            </a:extLst>
          </p:cNvPr>
          <p:cNvCxnSpPr>
            <a:cxnSpLocks/>
          </p:cNvCxnSpPr>
          <p:nvPr/>
        </p:nvCxnSpPr>
        <p:spPr>
          <a:xfrm>
            <a:off x="8572499" y="3580574"/>
            <a:ext cx="0" cy="2364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CB6DCD-FB55-604F-8652-C1B85D375C12}"/>
              </a:ext>
            </a:extLst>
          </p:cNvPr>
          <p:cNvCxnSpPr>
            <a:cxnSpLocks/>
          </p:cNvCxnSpPr>
          <p:nvPr/>
        </p:nvCxnSpPr>
        <p:spPr>
          <a:xfrm>
            <a:off x="9290049" y="3580574"/>
            <a:ext cx="0" cy="2364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815CAD-DF14-9545-85CF-54045FC442BF}"/>
              </a:ext>
            </a:extLst>
          </p:cNvPr>
          <p:cNvCxnSpPr>
            <a:cxnSpLocks/>
          </p:cNvCxnSpPr>
          <p:nvPr/>
        </p:nvCxnSpPr>
        <p:spPr>
          <a:xfrm>
            <a:off x="10007599" y="3580574"/>
            <a:ext cx="0" cy="2364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8B33F2A-B2A9-A445-AD2C-88499A1AE2BB}"/>
              </a:ext>
            </a:extLst>
          </p:cNvPr>
          <p:cNvSpPr txBox="1"/>
          <p:nvPr/>
        </p:nvSpPr>
        <p:spPr>
          <a:xfrm rot="16200000">
            <a:off x="3496695" y="2866472"/>
            <a:ext cx="861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Supply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F5A913-F55F-ED44-B22B-6F411EED1115}"/>
              </a:ext>
            </a:extLst>
          </p:cNvPr>
          <p:cNvGrpSpPr/>
          <p:nvPr/>
        </p:nvGrpSpPr>
        <p:grpSpPr>
          <a:xfrm>
            <a:off x="4093160" y="2132996"/>
            <a:ext cx="6168439" cy="1435100"/>
            <a:chOff x="1079028" y="2181585"/>
            <a:chExt cx="7072489" cy="166511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4CF3E49-1F9F-A644-B11D-8193875255CC}"/>
                </a:ext>
              </a:extLst>
            </p:cNvPr>
            <p:cNvCxnSpPr/>
            <p:nvPr/>
          </p:nvCxnSpPr>
          <p:spPr>
            <a:xfrm>
              <a:off x="1281287" y="2181585"/>
              <a:ext cx="0" cy="1665111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9090A54-5CC6-0241-B777-2E1BD623444C}"/>
                </a:ext>
              </a:extLst>
            </p:cNvPr>
            <p:cNvCxnSpPr/>
            <p:nvPr/>
          </p:nvCxnSpPr>
          <p:spPr>
            <a:xfrm>
              <a:off x="2103259" y="2181585"/>
              <a:ext cx="0" cy="1665111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96C2A9D-B68F-E54F-A482-B80C84BCA4BC}"/>
                </a:ext>
              </a:extLst>
            </p:cNvPr>
            <p:cNvCxnSpPr/>
            <p:nvPr/>
          </p:nvCxnSpPr>
          <p:spPr>
            <a:xfrm>
              <a:off x="2925231" y="2181585"/>
              <a:ext cx="0" cy="1665111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E968A62-F215-4E4E-A0A5-68FE57ECE7C3}"/>
                </a:ext>
              </a:extLst>
            </p:cNvPr>
            <p:cNvCxnSpPr/>
            <p:nvPr/>
          </p:nvCxnSpPr>
          <p:spPr>
            <a:xfrm>
              <a:off x="3747203" y="2181585"/>
              <a:ext cx="0" cy="1665111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A6179BC-7DD4-0F4F-BAB1-79974ACB1B83}"/>
                </a:ext>
              </a:extLst>
            </p:cNvPr>
            <p:cNvCxnSpPr/>
            <p:nvPr/>
          </p:nvCxnSpPr>
          <p:spPr>
            <a:xfrm>
              <a:off x="4569175" y="2181585"/>
              <a:ext cx="0" cy="1665111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7B0A68C-782F-7C4C-9124-839A9949494F}"/>
                </a:ext>
              </a:extLst>
            </p:cNvPr>
            <p:cNvCxnSpPr/>
            <p:nvPr/>
          </p:nvCxnSpPr>
          <p:spPr>
            <a:xfrm>
              <a:off x="5391147" y="2181585"/>
              <a:ext cx="0" cy="1665111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CD29760-88FC-164C-A57A-8C4AE82CA362}"/>
                </a:ext>
              </a:extLst>
            </p:cNvPr>
            <p:cNvCxnSpPr/>
            <p:nvPr/>
          </p:nvCxnSpPr>
          <p:spPr>
            <a:xfrm>
              <a:off x="6213119" y="2181585"/>
              <a:ext cx="0" cy="1665111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1A27B03-274F-2042-96C6-AAE5D5F0FCBE}"/>
                </a:ext>
              </a:extLst>
            </p:cNvPr>
            <p:cNvCxnSpPr/>
            <p:nvPr/>
          </p:nvCxnSpPr>
          <p:spPr>
            <a:xfrm>
              <a:off x="7035091" y="2181585"/>
              <a:ext cx="0" cy="1665111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941913B-E36D-2E4C-9C72-7B06B1AA23BE}"/>
                </a:ext>
              </a:extLst>
            </p:cNvPr>
            <p:cNvCxnSpPr/>
            <p:nvPr/>
          </p:nvCxnSpPr>
          <p:spPr>
            <a:xfrm>
              <a:off x="7857066" y="2181585"/>
              <a:ext cx="0" cy="1665111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384E5C4-A2C5-954E-A25D-2FD883DF8D26}"/>
                </a:ext>
              </a:extLst>
            </p:cNvPr>
            <p:cNvCxnSpPr/>
            <p:nvPr/>
          </p:nvCxnSpPr>
          <p:spPr>
            <a:xfrm>
              <a:off x="1079028" y="3736613"/>
              <a:ext cx="7072489" cy="8483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D550A35-7B6F-CE45-A32F-AB7E4FFE6F7B}"/>
                </a:ext>
              </a:extLst>
            </p:cNvPr>
            <p:cNvCxnSpPr/>
            <p:nvPr/>
          </p:nvCxnSpPr>
          <p:spPr>
            <a:xfrm>
              <a:off x="1079028" y="2294452"/>
              <a:ext cx="7072489" cy="8483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3EE9DC9-FF87-EA46-A2F2-7C9F793EA18B}"/>
                </a:ext>
              </a:extLst>
            </p:cNvPr>
            <p:cNvCxnSpPr/>
            <p:nvPr/>
          </p:nvCxnSpPr>
          <p:spPr>
            <a:xfrm>
              <a:off x="1079028" y="2582884"/>
              <a:ext cx="7072489" cy="8483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3E5069D-47E4-DA4E-8E8E-71A1733E06AE}"/>
                </a:ext>
              </a:extLst>
            </p:cNvPr>
            <p:cNvCxnSpPr/>
            <p:nvPr/>
          </p:nvCxnSpPr>
          <p:spPr>
            <a:xfrm>
              <a:off x="1079028" y="2871316"/>
              <a:ext cx="7072489" cy="8483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CEE632F-D08B-0C40-99CC-A1913AE43956}"/>
                </a:ext>
              </a:extLst>
            </p:cNvPr>
            <p:cNvCxnSpPr/>
            <p:nvPr/>
          </p:nvCxnSpPr>
          <p:spPr>
            <a:xfrm>
              <a:off x="1079028" y="3159748"/>
              <a:ext cx="7072489" cy="8483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9812432-D426-3749-9583-21A953EEBCE7}"/>
                </a:ext>
              </a:extLst>
            </p:cNvPr>
            <p:cNvCxnSpPr/>
            <p:nvPr/>
          </p:nvCxnSpPr>
          <p:spPr>
            <a:xfrm>
              <a:off x="1079028" y="3448180"/>
              <a:ext cx="7072489" cy="8483"/>
            </a:xfrm>
            <a:prstGeom prst="line">
              <a:avLst/>
            </a:prstGeom>
            <a:ln w="3175" cmpd="sng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Freeform 30">
            <a:extLst>
              <a:ext uri="{FF2B5EF4-FFF2-40B4-BE49-F238E27FC236}">
                <a16:creationId xmlns:a16="http://schemas.microsoft.com/office/drawing/2014/main" id="{DC87BA77-A1D9-EB44-BFA0-D2943AE2DB85}"/>
              </a:ext>
            </a:extLst>
          </p:cNvPr>
          <p:cNvSpPr/>
          <p:nvPr/>
        </p:nvSpPr>
        <p:spPr>
          <a:xfrm>
            <a:off x="4100689" y="2206223"/>
            <a:ext cx="6153670" cy="1240510"/>
          </a:xfrm>
          <a:custGeom>
            <a:avLst/>
            <a:gdLst>
              <a:gd name="connsiteX0" fmla="*/ 0 w 7055555"/>
              <a:gd name="connsiteY0" fmla="*/ 1439333 h 1439333"/>
              <a:gd name="connsiteX1" fmla="*/ 183444 w 7055555"/>
              <a:gd name="connsiteY1" fmla="*/ 1439333 h 1439333"/>
              <a:gd name="connsiteX2" fmla="*/ 183444 w 7055555"/>
              <a:gd name="connsiteY2" fmla="*/ 860778 h 1439333"/>
              <a:gd name="connsiteX3" fmla="*/ 1016000 w 7055555"/>
              <a:gd name="connsiteY3" fmla="*/ 874889 h 1439333"/>
              <a:gd name="connsiteX4" fmla="*/ 1016000 w 7055555"/>
              <a:gd name="connsiteY4" fmla="*/ 1171222 h 1439333"/>
              <a:gd name="connsiteX5" fmla="*/ 1848555 w 7055555"/>
              <a:gd name="connsiteY5" fmla="*/ 1171222 h 1439333"/>
              <a:gd name="connsiteX6" fmla="*/ 1834444 w 7055555"/>
              <a:gd name="connsiteY6" fmla="*/ 296333 h 1439333"/>
              <a:gd name="connsiteX7" fmla="*/ 2652888 w 7055555"/>
              <a:gd name="connsiteY7" fmla="*/ 310444 h 1439333"/>
              <a:gd name="connsiteX8" fmla="*/ 2652888 w 7055555"/>
              <a:gd name="connsiteY8" fmla="*/ 0 h 1439333"/>
              <a:gd name="connsiteX9" fmla="*/ 3471333 w 7055555"/>
              <a:gd name="connsiteY9" fmla="*/ 14111 h 1439333"/>
              <a:gd name="connsiteX10" fmla="*/ 3457222 w 7055555"/>
              <a:gd name="connsiteY10" fmla="*/ 860778 h 1439333"/>
              <a:gd name="connsiteX11" fmla="*/ 4303888 w 7055555"/>
              <a:gd name="connsiteY11" fmla="*/ 874889 h 1439333"/>
              <a:gd name="connsiteX12" fmla="*/ 4303888 w 7055555"/>
              <a:gd name="connsiteY12" fmla="*/ 1157111 h 1439333"/>
              <a:gd name="connsiteX13" fmla="*/ 5136444 w 7055555"/>
              <a:gd name="connsiteY13" fmla="*/ 1157111 h 1439333"/>
              <a:gd name="connsiteX14" fmla="*/ 5136444 w 7055555"/>
              <a:gd name="connsiteY14" fmla="*/ 578556 h 1439333"/>
              <a:gd name="connsiteX15" fmla="*/ 5940777 w 7055555"/>
              <a:gd name="connsiteY15" fmla="*/ 578556 h 1439333"/>
              <a:gd name="connsiteX16" fmla="*/ 5940777 w 7055555"/>
              <a:gd name="connsiteY16" fmla="*/ 1199444 h 1439333"/>
              <a:gd name="connsiteX17" fmla="*/ 6759222 w 7055555"/>
              <a:gd name="connsiteY17" fmla="*/ 1171222 h 1439333"/>
              <a:gd name="connsiteX18" fmla="*/ 6759222 w 7055555"/>
              <a:gd name="connsiteY18" fmla="*/ 874889 h 1439333"/>
              <a:gd name="connsiteX19" fmla="*/ 7055555 w 7055555"/>
              <a:gd name="connsiteY19" fmla="*/ 874889 h 1439333"/>
              <a:gd name="connsiteX0" fmla="*/ 0 w 7055555"/>
              <a:gd name="connsiteY0" fmla="*/ 1439333 h 1439333"/>
              <a:gd name="connsiteX1" fmla="*/ 183444 w 7055555"/>
              <a:gd name="connsiteY1" fmla="*/ 1439333 h 1439333"/>
              <a:gd name="connsiteX2" fmla="*/ 183444 w 7055555"/>
              <a:gd name="connsiteY2" fmla="*/ 860778 h 1439333"/>
              <a:gd name="connsiteX3" fmla="*/ 1016000 w 7055555"/>
              <a:gd name="connsiteY3" fmla="*/ 874889 h 1439333"/>
              <a:gd name="connsiteX4" fmla="*/ 1016000 w 7055555"/>
              <a:gd name="connsiteY4" fmla="*/ 1171222 h 1439333"/>
              <a:gd name="connsiteX5" fmla="*/ 1848555 w 7055555"/>
              <a:gd name="connsiteY5" fmla="*/ 1171222 h 1439333"/>
              <a:gd name="connsiteX6" fmla="*/ 1834444 w 7055555"/>
              <a:gd name="connsiteY6" fmla="*/ 296333 h 1439333"/>
              <a:gd name="connsiteX7" fmla="*/ 2652888 w 7055555"/>
              <a:gd name="connsiteY7" fmla="*/ 310444 h 1439333"/>
              <a:gd name="connsiteX8" fmla="*/ 2652888 w 7055555"/>
              <a:gd name="connsiteY8" fmla="*/ 0 h 1439333"/>
              <a:gd name="connsiteX9" fmla="*/ 3471333 w 7055555"/>
              <a:gd name="connsiteY9" fmla="*/ 14111 h 1439333"/>
              <a:gd name="connsiteX10" fmla="*/ 3457222 w 7055555"/>
              <a:gd name="connsiteY10" fmla="*/ 860778 h 1439333"/>
              <a:gd name="connsiteX11" fmla="*/ 4303888 w 7055555"/>
              <a:gd name="connsiteY11" fmla="*/ 874889 h 1439333"/>
              <a:gd name="connsiteX12" fmla="*/ 4303888 w 7055555"/>
              <a:gd name="connsiteY12" fmla="*/ 1157111 h 1439333"/>
              <a:gd name="connsiteX13" fmla="*/ 5136444 w 7055555"/>
              <a:gd name="connsiteY13" fmla="*/ 1157111 h 1439333"/>
              <a:gd name="connsiteX14" fmla="*/ 5136444 w 7055555"/>
              <a:gd name="connsiteY14" fmla="*/ 578556 h 1439333"/>
              <a:gd name="connsiteX15" fmla="*/ 5940777 w 7055555"/>
              <a:gd name="connsiteY15" fmla="*/ 578556 h 1439333"/>
              <a:gd name="connsiteX16" fmla="*/ 5940777 w 7055555"/>
              <a:gd name="connsiteY16" fmla="*/ 1157111 h 1439333"/>
              <a:gd name="connsiteX17" fmla="*/ 6759222 w 7055555"/>
              <a:gd name="connsiteY17" fmla="*/ 1171222 h 1439333"/>
              <a:gd name="connsiteX18" fmla="*/ 6759222 w 7055555"/>
              <a:gd name="connsiteY18" fmla="*/ 874889 h 1439333"/>
              <a:gd name="connsiteX19" fmla="*/ 7055555 w 7055555"/>
              <a:gd name="connsiteY19" fmla="*/ 874889 h 1439333"/>
              <a:gd name="connsiteX0" fmla="*/ 0 w 7055555"/>
              <a:gd name="connsiteY0" fmla="*/ 1439333 h 1439333"/>
              <a:gd name="connsiteX1" fmla="*/ 183444 w 7055555"/>
              <a:gd name="connsiteY1" fmla="*/ 1439333 h 1439333"/>
              <a:gd name="connsiteX2" fmla="*/ 183444 w 7055555"/>
              <a:gd name="connsiteY2" fmla="*/ 860778 h 1439333"/>
              <a:gd name="connsiteX3" fmla="*/ 1016000 w 7055555"/>
              <a:gd name="connsiteY3" fmla="*/ 874889 h 1439333"/>
              <a:gd name="connsiteX4" fmla="*/ 1016000 w 7055555"/>
              <a:gd name="connsiteY4" fmla="*/ 1171222 h 1439333"/>
              <a:gd name="connsiteX5" fmla="*/ 1848555 w 7055555"/>
              <a:gd name="connsiteY5" fmla="*/ 1171222 h 1439333"/>
              <a:gd name="connsiteX6" fmla="*/ 1834444 w 7055555"/>
              <a:gd name="connsiteY6" fmla="*/ 296333 h 1439333"/>
              <a:gd name="connsiteX7" fmla="*/ 2652888 w 7055555"/>
              <a:gd name="connsiteY7" fmla="*/ 310444 h 1439333"/>
              <a:gd name="connsiteX8" fmla="*/ 2652888 w 7055555"/>
              <a:gd name="connsiteY8" fmla="*/ 0 h 1439333"/>
              <a:gd name="connsiteX9" fmla="*/ 3471333 w 7055555"/>
              <a:gd name="connsiteY9" fmla="*/ 14111 h 1439333"/>
              <a:gd name="connsiteX10" fmla="*/ 3485444 w 7055555"/>
              <a:gd name="connsiteY10" fmla="*/ 874889 h 1439333"/>
              <a:gd name="connsiteX11" fmla="*/ 4303888 w 7055555"/>
              <a:gd name="connsiteY11" fmla="*/ 874889 h 1439333"/>
              <a:gd name="connsiteX12" fmla="*/ 4303888 w 7055555"/>
              <a:gd name="connsiteY12" fmla="*/ 1157111 h 1439333"/>
              <a:gd name="connsiteX13" fmla="*/ 5136444 w 7055555"/>
              <a:gd name="connsiteY13" fmla="*/ 1157111 h 1439333"/>
              <a:gd name="connsiteX14" fmla="*/ 5136444 w 7055555"/>
              <a:gd name="connsiteY14" fmla="*/ 578556 h 1439333"/>
              <a:gd name="connsiteX15" fmla="*/ 5940777 w 7055555"/>
              <a:gd name="connsiteY15" fmla="*/ 578556 h 1439333"/>
              <a:gd name="connsiteX16" fmla="*/ 5940777 w 7055555"/>
              <a:gd name="connsiteY16" fmla="*/ 1157111 h 1439333"/>
              <a:gd name="connsiteX17" fmla="*/ 6759222 w 7055555"/>
              <a:gd name="connsiteY17" fmla="*/ 1171222 h 1439333"/>
              <a:gd name="connsiteX18" fmla="*/ 6759222 w 7055555"/>
              <a:gd name="connsiteY18" fmla="*/ 874889 h 1439333"/>
              <a:gd name="connsiteX19" fmla="*/ 7055555 w 7055555"/>
              <a:gd name="connsiteY19" fmla="*/ 874889 h 1439333"/>
              <a:gd name="connsiteX0" fmla="*/ 0 w 7055555"/>
              <a:gd name="connsiteY0" fmla="*/ 1439333 h 1439333"/>
              <a:gd name="connsiteX1" fmla="*/ 183444 w 7055555"/>
              <a:gd name="connsiteY1" fmla="*/ 1439333 h 1439333"/>
              <a:gd name="connsiteX2" fmla="*/ 183444 w 7055555"/>
              <a:gd name="connsiteY2" fmla="*/ 860778 h 1439333"/>
              <a:gd name="connsiteX3" fmla="*/ 1016000 w 7055555"/>
              <a:gd name="connsiteY3" fmla="*/ 874889 h 1439333"/>
              <a:gd name="connsiteX4" fmla="*/ 1016000 w 7055555"/>
              <a:gd name="connsiteY4" fmla="*/ 1171222 h 1439333"/>
              <a:gd name="connsiteX5" fmla="*/ 1848555 w 7055555"/>
              <a:gd name="connsiteY5" fmla="*/ 1171222 h 1439333"/>
              <a:gd name="connsiteX6" fmla="*/ 1834444 w 7055555"/>
              <a:gd name="connsiteY6" fmla="*/ 296333 h 1439333"/>
              <a:gd name="connsiteX7" fmla="*/ 2652888 w 7055555"/>
              <a:gd name="connsiteY7" fmla="*/ 310444 h 1439333"/>
              <a:gd name="connsiteX8" fmla="*/ 2652888 w 7055555"/>
              <a:gd name="connsiteY8" fmla="*/ 0 h 1439333"/>
              <a:gd name="connsiteX9" fmla="*/ 3471333 w 7055555"/>
              <a:gd name="connsiteY9" fmla="*/ 14111 h 1439333"/>
              <a:gd name="connsiteX10" fmla="*/ 3457222 w 7055555"/>
              <a:gd name="connsiteY10" fmla="*/ 874889 h 1439333"/>
              <a:gd name="connsiteX11" fmla="*/ 4303888 w 7055555"/>
              <a:gd name="connsiteY11" fmla="*/ 874889 h 1439333"/>
              <a:gd name="connsiteX12" fmla="*/ 4303888 w 7055555"/>
              <a:gd name="connsiteY12" fmla="*/ 1157111 h 1439333"/>
              <a:gd name="connsiteX13" fmla="*/ 5136444 w 7055555"/>
              <a:gd name="connsiteY13" fmla="*/ 1157111 h 1439333"/>
              <a:gd name="connsiteX14" fmla="*/ 5136444 w 7055555"/>
              <a:gd name="connsiteY14" fmla="*/ 578556 h 1439333"/>
              <a:gd name="connsiteX15" fmla="*/ 5940777 w 7055555"/>
              <a:gd name="connsiteY15" fmla="*/ 578556 h 1439333"/>
              <a:gd name="connsiteX16" fmla="*/ 5940777 w 7055555"/>
              <a:gd name="connsiteY16" fmla="*/ 1157111 h 1439333"/>
              <a:gd name="connsiteX17" fmla="*/ 6759222 w 7055555"/>
              <a:gd name="connsiteY17" fmla="*/ 1171222 h 1439333"/>
              <a:gd name="connsiteX18" fmla="*/ 6759222 w 7055555"/>
              <a:gd name="connsiteY18" fmla="*/ 874889 h 1439333"/>
              <a:gd name="connsiteX19" fmla="*/ 7055555 w 7055555"/>
              <a:gd name="connsiteY19" fmla="*/ 874889 h 1439333"/>
              <a:gd name="connsiteX0" fmla="*/ 0 w 7055555"/>
              <a:gd name="connsiteY0" fmla="*/ 1439333 h 1439333"/>
              <a:gd name="connsiteX1" fmla="*/ 183444 w 7055555"/>
              <a:gd name="connsiteY1" fmla="*/ 1439333 h 1439333"/>
              <a:gd name="connsiteX2" fmla="*/ 183444 w 7055555"/>
              <a:gd name="connsiteY2" fmla="*/ 860778 h 1439333"/>
              <a:gd name="connsiteX3" fmla="*/ 1016000 w 7055555"/>
              <a:gd name="connsiteY3" fmla="*/ 874889 h 1439333"/>
              <a:gd name="connsiteX4" fmla="*/ 1016000 w 7055555"/>
              <a:gd name="connsiteY4" fmla="*/ 1171222 h 1439333"/>
              <a:gd name="connsiteX5" fmla="*/ 1848555 w 7055555"/>
              <a:gd name="connsiteY5" fmla="*/ 1171222 h 1439333"/>
              <a:gd name="connsiteX6" fmla="*/ 1834444 w 7055555"/>
              <a:gd name="connsiteY6" fmla="*/ 296333 h 1439333"/>
              <a:gd name="connsiteX7" fmla="*/ 2652888 w 7055555"/>
              <a:gd name="connsiteY7" fmla="*/ 310444 h 1439333"/>
              <a:gd name="connsiteX8" fmla="*/ 2652888 w 7055555"/>
              <a:gd name="connsiteY8" fmla="*/ 0 h 1439333"/>
              <a:gd name="connsiteX9" fmla="*/ 3471333 w 7055555"/>
              <a:gd name="connsiteY9" fmla="*/ 14111 h 1439333"/>
              <a:gd name="connsiteX10" fmla="*/ 3485444 w 7055555"/>
              <a:gd name="connsiteY10" fmla="*/ 874889 h 1439333"/>
              <a:gd name="connsiteX11" fmla="*/ 4303888 w 7055555"/>
              <a:gd name="connsiteY11" fmla="*/ 874889 h 1439333"/>
              <a:gd name="connsiteX12" fmla="*/ 4303888 w 7055555"/>
              <a:gd name="connsiteY12" fmla="*/ 1157111 h 1439333"/>
              <a:gd name="connsiteX13" fmla="*/ 5136444 w 7055555"/>
              <a:gd name="connsiteY13" fmla="*/ 1157111 h 1439333"/>
              <a:gd name="connsiteX14" fmla="*/ 5136444 w 7055555"/>
              <a:gd name="connsiteY14" fmla="*/ 578556 h 1439333"/>
              <a:gd name="connsiteX15" fmla="*/ 5940777 w 7055555"/>
              <a:gd name="connsiteY15" fmla="*/ 578556 h 1439333"/>
              <a:gd name="connsiteX16" fmla="*/ 5940777 w 7055555"/>
              <a:gd name="connsiteY16" fmla="*/ 1157111 h 1439333"/>
              <a:gd name="connsiteX17" fmla="*/ 6759222 w 7055555"/>
              <a:gd name="connsiteY17" fmla="*/ 1171222 h 1439333"/>
              <a:gd name="connsiteX18" fmla="*/ 6759222 w 7055555"/>
              <a:gd name="connsiteY18" fmla="*/ 874889 h 1439333"/>
              <a:gd name="connsiteX19" fmla="*/ 7055555 w 7055555"/>
              <a:gd name="connsiteY19" fmla="*/ 874889 h 143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055555" h="1439333">
                <a:moveTo>
                  <a:pt x="0" y="1439333"/>
                </a:moveTo>
                <a:lnTo>
                  <a:pt x="183444" y="1439333"/>
                </a:lnTo>
                <a:lnTo>
                  <a:pt x="183444" y="860778"/>
                </a:lnTo>
                <a:lnTo>
                  <a:pt x="1016000" y="874889"/>
                </a:lnTo>
                <a:lnTo>
                  <a:pt x="1016000" y="1171222"/>
                </a:lnTo>
                <a:lnTo>
                  <a:pt x="1848555" y="1171222"/>
                </a:lnTo>
                <a:lnTo>
                  <a:pt x="1834444" y="296333"/>
                </a:lnTo>
                <a:lnTo>
                  <a:pt x="2652888" y="310444"/>
                </a:lnTo>
                <a:lnTo>
                  <a:pt x="2652888" y="0"/>
                </a:lnTo>
                <a:lnTo>
                  <a:pt x="3471333" y="14111"/>
                </a:lnTo>
                <a:lnTo>
                  <a:pt x="3485444" y="874889"/>
                </a:lnTo>
                <a:lnTo>
                  <a:pt x="4303888" y="874889"/>
                </a:lnTo>
                <a:lnTo>
                  <a:pt x="4303888" y="1157111"/>
                </a:lnTo>
                <a:lnTo>
                  <a:pt x="5136444" y="1157111"/>
                </a:lnTo>
                <a:lnTo>
                  <a:pt x="5136444" y="578556"/>
                </a:lnTo>
                <a:lnTo>
                  <a:pt x="5940777" y="578556"/>
                </a:lnTo>
                <a:lnTo>
                  <a:pt x="5940777" y="1157111"/>
                </a:lnTo>
                <a:lnTo>
                  <a:pt x="6759222" y="1171222"/>
                </a:lnTo>
                <a:lnTo>
                  <a:pt x="6759222" y="874889"/>
                </a:lnTo>
                <a:lnTo>
                  <a:pt x="7055555" y="874889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D4CE240-A102-8D4B-9387-F701139F5A68}"/>
              </a:ext>
            </a:extLst>
          </p:cNvPr>
          <p:cNvSpPr/>
          <p:nvPr/>
        </p:nvSpPr>
        <p:spPr>
          <a:xfrm>
            <a:off x="4984749" y="3231940"/>
            <a:ext cx="1435100" cy="21479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21C0A56-435C-D140-B143-1B53A26CB95B}"/>
              </a:ext>
            </a:extLst>
          </p:cNvPr>
          <p:cNvSpPr/>
          <p:nvPr/>
        </p:nvSpPr>
        <p:spPr>
          <a:xfrm>
            <a:off x="5702299" y="2983351"/>
            <a:ext cx="2151778" cy="241278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CB1641F-EFCE-BF42-BC42-A764B5CCFAA4}"/>
              </a:ext>
            </a:extLst>
          </p:cNvPr>
          <p:cNvSpPr/>
          <p:nvPr/>
        </p:nvSpPr>
        <p:spPr>
          <a:xfrm>
            <a:off x="7137174" y="3231940"/>
            <a:ext cx="2867613" cy="214793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0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B34A1-076E-5840-84A0-47A30BA3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>
                <a:highlight>
                  <a:srgbClr val="FFFF00"/>
                </a:highlight>
              </a:rPr>
              <a:t>static bundle pricing</a:t>
            </a:r>
            <a:r>
              <a:rPr lang="en-US" dirty="0"/>
              <a:t> grocery store mechanism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EBF79-BCDD-C34B-9F18-0BF354D47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Partition supply into “bundles” and price each bundle.</a:t>
            </a:r>
          </a:p>
          <a:p>
            <a:r>
              <a:rPr lang="en-US" dirty="0"/>
              <a:t>Each buyer purchases her “favorite bundle” while supplies last.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29106C-F45B-4A46-8656-DC62EE8F4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076" t="23571" r="12308" b="25000"/>
          <a:stretch/>
        </p:blipFill>
        <p:spPr>
          <a:xfrm>
            <a:off x="8092214" y="3361329"/>
            <a:ext cx="657591" cy="488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0D9915-3A8A-7941-A396-0B388A617F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769" t="7857" r="9232" b="9286"/>
          <a:stretch/>
        </p:blipFill>
        <p:spPr>
          <a:xfrm>
            <a:off x="8291557" y="3878363"/>
            <a:ext cx="458392" cy="5112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405AC8-6257-CC4B-8C3D-5208D32C0A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7778" t="7778" r="22445" b="7333"/>
          <a:stretch/>
        </p:blipFill>
        <p:spPr>
          <a:xfrm>
            <a:off x="7676835" y="4697996"/>
            <a:ext cx="400462" cy="682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E31373-ABE9-7A46-B79C-878DDBF924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340" t="7517" r="12098" b="13725"/>
          <a:stretch/>
        </p:blipFill>
        <p:spPr>
          <a:xfrm>
            <a:off x="8384016" y="5657414"/>
            <a:ext cx="644152" cy="708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273246-E940-7E4B-8A60-019B804C95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076" t="23571" r="12308" b="25000"/>
          <a:stretch/>
        </p:blipFill>
        <p:spPr>
          <a:xfrm>
            <a:off x="9187520" y="3361329"/>
            <a:ext cx="657591" cy="488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99977B-F74B-7946-A720-02F01409BC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769" t="7857" r="9232" b="9286"/>
          <a:stretch/>
        </p:blipFill>
        <p:spPr>
          <a:xfrm>
            <a:off x="9301939" y="3891078"/>
            <a:ext cx="458392" cy="511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79BF2D-6433-824A-A51B-316F9846A1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7778" t="7778" r="22445" b="7333"/>
          <a:stretch/>
        </p:blipFill>
        <p:spPr>
          <a:xfrm>
            <a:off x="8441094" y="4681063"/>
            <a:ext cx="400462" cy="682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AD6EB8-43B7-F84F-9B9B-898A6AEA9C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7778" t="7778" r="22445" b="7333"/>
          <a:stretch/>
        </p:blipFill>
        <p:spPr>
          <a:xfrm>
            <a:off x="9310420" y="4444001"/>
            <a:ext cx="400462" cy="682931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AF1DD92-DA54-4B40-B4D8-E68EEB04994F}"/>
              </a:ext>
            </a:extLst>
          </p:cNvPr>
          <p:cNvSpPr/>
          <p:nvPr/>
        </p:nvSpPr>
        <p:spPr>
          <a:xfrm>
            <a:off x="8031092" y="3290392"/>
            <a:ext cx="807445" cy="10826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2E4444C-050C-5E47-A46D-54BC20F34B45}"/>
              </a:ext>
            </a:extLst>
          </p:cNvPr>
          <p:cNvSpPr/>
          <p:nvPr/>
        </p:nvSpPr>
        <p:spPr>
          <a:xfrm>
            <a:off x="9127412" y="3272488"/>
            <a:ext cx="807445" cy="189608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F07B4D6-1A17-6447-9737-D52A07DED068}"/>
              </a:ext>
            </a:extLst>
          </p:cNvPr>
          <p:cNvSpPr/>
          <p:nvPr/>
        </p:nvSpPr>
        <p:spPr>
          <a:xfrm>
            <a:off x="7645576" y="4664739"/>
            <a:ext cx="458863" cy="7894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51824D8-2E04-D944-BA6E-F8D7991D8E87}"/>
              </a:ext>
            </a:extLst>
          </p:cNvPr>
          <p:cNvSpPr/>
          <p:nvPr/>
        </p:nvSpPr>
        <p:spPr>
          <a:xfrm>
            <a:off x="8411893" y="4647806"/>
            <a:ext cx="458863" cy="7894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7CF5DF9-5C4C-B946-B840-F487C1DCC318}"/>
              </a:ext>
            </a:extLst>
          </p:cNvPr>
          <p:cNvSpPr/>
          <p:nvPr/>
        </p:nvSpPr>
        <p:spPr>
          <a:xfrm>
            <a:off x="8287585" y="5628115"/>
            <a:ext cx="836572" cy="8225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42AC187-F634-BE45-9B1A-F349BC03D521}"/>
              </a:ext>
            </a:extLst>
          </p:cNvPr>
          <p:cNvGrpSpPr/>
          <p:nvPr/>
        </p:nvGrpSpPr>
        <p:grpSpPr>
          <a:xfrm rot="20730337">
            <a:off x="9675197" y="3012182"/>
            <a:ext cx="493056" cy="498088"/>
            <a:chOff x="9971903" y="3323322"/>
            <a:chExt cx="675874" cy="612552"/>
          </a:xfrm>
        </p:grpSpPr>
        <p:pic>
          <p:nvPicPr>
            <p:cNvPr id="19" name="Picture 5" descr="https://lh3.googleusercontent.com/KCCp4j1K5Flj-TvdlqHy8Sgka7ONxGFPMHSMrOEhD_rPmgqy3ACytCIDWbq0ixzyUaYvqogZFJAETWeQ1qkTeXhm20w0-uQkpBAGIEyWCZsPf_1TLEVbUjjsttyfJwNNPGlk2JiCIwE">
              <a:extLst>
                <a:ext uri="{FF2B5EF4-FFF2-40B4-BE49-F238E27FC236}">
                  <a16:creationId xmlns:a16="http://schemas.microsoft.com/office/drawing/2014/main" id="{F871AF0C-9B80-2645-B715-0A2A417951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1903" y="3323322"/>
              <a:ext cx="675874" cy="612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B57B25B-E655-A64A-A5DB-069114A180C4}"/>
                </a:ext>
              </a:extLst>
            </p:cNvPr>
            <p:cNvSpPr txBox="1"/>
            <p:nvPr/>
          </p:nvSpPr>
          <p:spPr>
            <a:xfrm>
              <a:off x="10102214" y="3442261"/>
              <a:ext cx="514626" cy="378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$8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6622EC-7B17-A948-BAF6-1986469D45D4}"/>
              </a:ext>
            </a:extLst>
          </p:cNvPr>
          <p:cNvGrpSpPr/>
          <p:nvPr/>
        </p:nvGrpSpPr>
        <p:grpSpPr>
          <a:xfrm rot="20730337">
            <a:off x="8475493" y="2942469"/>
            <a:ext cx="493056" cy="498088"/>
            <a:chOff x="9971903" y="3323322"/>
            <a:chExt cx="675874" cy="612552"/>
          </a:xfrm>
        </p:grpSpPr>
        <p:pic>
          <p:nvPicPr>
            <p:cNvPr id="22" name="Picture 5" descr="https://lh3.googleusercontent.com/KCCp4j1K5Flj-TvdlqHy8Sgka7ONxGFPMHSMrOEhD_rPmgqy3ACytCIDWbq0ixzyUaYvqogZFJAETWeQ1qkTeXhm20w0-uQkpBAGIEyWCZsPf_1TLEVbUjjsttyfJwNNPGlk2JiCIwE">
              <a:extLst>
                <a:ext uri="{FF2B5EF4-FFF2-40B4-BE49-F238E27FC236}">
                  <a16:creationId xmlns:a16="http://schemas.microsoft.com/office/drawing/2014/main" id="{9A1A9538-5C1E-3348-B7FC-4A7FDDDF4F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1903" y="3323322"/>
              <a:ext cx="675874" cy="612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7DB67C-C26E-754D-B127-6C216A6A72C2}"/>
                </a:ext>
              </a:extLst>
            </p:cNvPr>
            <p:cNvSpPr txBox="1"/>
            <p:nvPr/>
          </p:nvSpPr>
          <p:spPr>
            <a:xfrm>
              <a:off x="10102214" y="3442261"/>
              <a:ext cx="514626" cy="378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$7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725CD69-2F43-434F-BB32-4EAE3FFD9A07}"/>
              </a:ext>
            </a:extLst>
          </p:cNvPr>
          <p:cNvGrpSpPr/>
          <p:nvPr/>
        </p:nvGrpSpPr>
        <p:grpSpPr>
          <a:xfrm rot="20730337">
            <a:off x="8995633" y="5487306"/>
            <a:ext cx="493056" cy="498088"/>
            <a:chOff x="9971903" y="3323322"/>
            <a:chExt cx="675874" cy="612552"/>
          </a:xfrm>
        </p:grpSpPr>
        <p:pic>
          <p:nvPicPr>
            <p:cNvPr id="25" name="Picture 5" descr="https://lh3.googleusercontent.com/KCCp4j1K5Flj-TvdlqHy8Sgka7ONxGFPMHSMrOEhD_rPmgqy3ACytCIDWbq0ixzyUaYvqogZFJAETWeQ1qkTeXhm20w0-uQkpBAGIEyWCZsPf_1TLEVbUjjsttyfJwNNPGlk2JiCIwE">
              <a:extLst>
                <a:ext uri="{FF2B5EF4-FFF2-40B4-BE49-F238E27FC236}">
                  <a16:creationId xmlns:a16="http://schemas.microsoft.com/office/drawing/2014/main" id="{DAA3BE6A-AA72-CB41-8CF9-EDAF798987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1903" y="3323322"/>
              <a:ext cx="675874" cy="612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6AA140A-E87F-BC42-A82A-692213421F37}"/>
                </a:ext>
              </a:extLst>
            </p:cNvPr>
            <p:cNvSpPr txBox="1"/>
            <p:nvPr/>
          </p:nvSpPr>
          <p:spPr>
            <a:xfrm>
              <a:off x="10102214" y="3442261"/>
              <a:ext cx="514626" cy="378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$5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99B2B8-AC49-E44E-A31E-F17BB91DE635}"/>
              </a:ext>
            </a:extLst>
          </p:cNvPr>
          <p:cNvGrpSpPr/>
          <p:nvPr/>
        </p:nvGrpSpPr>
        <p:grpSpPr>
          <a:xfrm rot="20730337">
            <a:off x="7879975" y="4401046"/>
            <a:ext cx="493056" cy="498088"/>
            <a:chOff x="9971903" y="3323322"/>
            <a:chExt cx="675874" cy="612552"/>
          </a:xfrm>
        </p:grpSpPr>
        <p:pic>
          <p:nvPicPr>
            <p:cNvPr id="28" name="Picture 5" descr="https://lh3.googleusercontent.com/KCCp4j1K5Flj-TvdlqHy8Sgka7ONxGFPMHSMrOEhD_rPmgqy3ACytCIDWbq0ixzyUaYvqogZFJAETWeQ1qkTeXhm20w0-uQkpBAGIEyWCZsPf_1TLEVbUjjsttyfJwNNPGlk2JiCIwE">
              <a:extLst>
                <a:ext uri="{FF2B5EF4-FFF2-40B4-BE49-F238E27FC236}">
                  <a16:creationId xmlns:a16="http://schemas.microsoft.com/office/drawing/2014/main" id="{AF40133B-F841-4047-B125-BB0F30BCB8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1903" y="3323322"/>
              <a:ext cx="675874" cy="612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5C41774-0589-0A47-B122-2D323315D55D}"/>
                </a:ext>
              </a:extLst>
            </p:cNvPr>
            <p:cNvSpPr txBox="1"/>
            <p:nvPr/>
          </p:nvSpPr>
          <p:spPr>
            <a:xfrm>
              <a:off x="10102214" y="3442261"/>
              <a:ext cx="514626" cy="378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$2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8F7AAB-6A85-0440-84DA-829A0FE0F8E5}"/>
              </a:ext>
            </a:extLst>
          </p:cNvPr>
          <p:cNvGrpSpPr/>
          <p:nvPr/>
        </p:nvGrpSpPr>
        <p:grpSpPr>
          <a:xfrm rot="20730337">
            <a:off x="8609629" y="4368534"/>
            <a:ext cx="493056" cy="498088"/>
            <a:chOff x="9971903" y="3323322"/>
            <a:chExt cx="675874" cy="612552"/>
          </a:xfrm>
        </p:grpSpPr>
        <p:pic>
          <p:nvPicPr>
            <p:cNvPr id="31" name="Picture 5" descr="https://lh3.googleusercontent.com/KCCp4j1K5Flj-TvdlqHy8Sgka7ONxGFPMHSMrOEhD_rPmgqy3ACytCIDWbq0ixzyUaYvqogZFJAETWeQ1qkTeXhm20w0-uQkpBAGIEyWCZsPf_1TLEVbUjjsttyfJwNNPGlk2JiCIwE">
              <a:extLst>
                <a:ext uri="{FF2B5EF4-FFF2-40B4-BE49-F238E27FC236}">
                  <a16:creationId xmlns:a16="http://schemas.microsoft.com/office/drawing/2014/main" id="{3C183C48-11FB-2E49-9AE6-0BB17737E7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1903" y="3323322"/>
              <a:ext cx="675874" cy="612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067F90C-CBB5-0C48-8F69-511D918A5866}"/>
                </a:ext>
              </a:extLst>
            </p:cNvPr>
            <p:cNvSpPr txBox="1"/>
            <p:nvPr/>
          </p:nvSpPr>
          <p:spPr>
            <a:xfrm>
              <a:off x="10102214" y="3442261"/>
              <a:ext cx="514626" cy="378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$2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0F60771-2E57-B547-B4D9-274D64005645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4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5175" y="3458691"/>
            <a:ext cx="891922" cy="891922"/>
          </a:xfrm>
          <a:prstGeom prst="rect">
            <a:avLst/>
          </a:prstGeom>
        </p:spPr>
      </p:pic>
      <p:sp>
        <p:nvSpPr>
          <p:cNvPr id="34" name="Cloud Callout 33">
            <a:extLst>
              <a:ext uri="{FF2B5EF4-FFF2-40B4-BE49-F238E27FC236}">
                <a16:creationId xmlns:a16="http://schemas.microsoft.com/office/drawing/2014/main" id="{021E1168-0825-F442-8404-415C063EE5E1}"/>
              </a:ext>
            </a:extLst>
          </p:cNvPr>
          <p:cNvSpPr/>
          <p:nvPr/>
        </p:nvSpPr>
        <p:spPr>
          <a:xfrm>
            <a:off x="2753906" y="3425456"/>
            <a:ext cx="2227258" cy="1054100"/>
          </a:xfrm>
          <a:prstGeom prst="cloudCallout">
            <a:avLst>
              <a:gd name="adj1" fmla="val 69552"/>
              <a:gd name="adj2" fmla="val -858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CD7EF4-6063-6C4B-8638-1B9B9BD5B2BA}"/>
              </a:ext>
            </a:extLst>
          </p:cNvPr>
          <p:cNvSpPr txBox="1"/>
          <p:nvPr/>
        </p:nvSpPr>
        <p:spPr>
          <a:xfrm>
            <a:off x="2965546" y="3532403"/>
            <a:ext cx="178286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baseline="-25000" dirty="0"/>
              <a:t>1</a:t>
            </a:r>
            <a:r>
              <a:rPr lang="en-US" dirty="0"/>
              <a:t>(            ) = $10</a:t>
            </a:r>
          </a:p>
          <a:p>
            <a:pPr>
              <a:spcBef>
                <a:spcPts val="1200"/>
              </a:spcBef>
            </a:pPr>
            <a:r>
              <a:rPr lang="en-US" dirty="0"/>
              <a:t>v</a:t>
            </a:r>
            <a:r>
              <a:rPr lang="en-US" baseline="-25000" dirty="0"/>
              <a:t>1</a:t>
            </a:r>
            <a:r>
              <a:rPr lang="en-US" dirty="0"/>
              <a:t>(             ) = $8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C498F70-DEE4-7F46-8807-93E3F8B283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076" t="23571" r="12308" b="25000"/>
          <a:stretch/>
        </p:blipFill>
        <p:spPr>
          <a:xfrm>
            <a:off x="3351862" y="3606563"/>
            <a:ext cx="372693" cy="2766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955879F-80A6-234D-982F-A92D4F94D6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7778" t="7778" r="22445" b="7333"/>
          <a:stretch/>
        </p:blipFill>
        <p:spPr>
          <a:xfrm>
            <a:off x="3724555" y="3485131"/>
            <a:ext cx="244291" cy="4166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8C6DBEE-C056-0D43-8DD3-D9A86266A2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076" t="23571" r="12308" b="25000"/>
          <a:stretch/>
        </p:blipFill>
        <p:spPr>
          <a:xfrm>
            <a:off x="3351862" y="3999638"/>
            <a:ext cx="372693" cy="27663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3F5912A-2A82-F147-BCF2-CBFA515209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769" t="7857" r="9232" b="9286"/>
          <a:stretch/>
        </p:blipFill>
        <p:spPr>
          <a:xfrm>
            <a:off x="3711325" y="3955145"/>
            <a:ext cx="294315" cy="3282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B02B031-1575-EE4B-B522-E0C185D724CB}"/>
                  </a:ext>
                </a:extLst>
              </p:cNvPr>
              <p:cNvSpPr txBox="1"/>
              <p:nvPr/>
            </p:nvSpPr>
            <p:spPr>
              <a:xfrm>
                <a:off x="2543355" y="5077196"/>
                <a:ext cx="4585871" cy="369332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The buyer purchases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B02B031-1575-EE4B-B522-E0C185D72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3355" y="5077196"/>
                <a:ext cx="4585871" cy="369332"/>
              </a:xfrm>
              <a:prstGeom prst="rect">
                <a:avLst/>
              </a:prstGeom>
              <a:blipFill>
                <a:blip r:embed="rId18"/>
                <a:stretch>
                  <a:fillRect l="-826" t="-6452" b="-1935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4998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695FD-71BC-2343-8AF4-6B24E26F3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Allocating limited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959B1-07B7-B14A-8ED2-234ADD6EE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896" y="1574648"/>
            <a:ext cx="7539188" cy="4838852"/>
          </a:xfrm>
        </p:spPr>
        <p:txBody>
          <a:bodyPr/>
          <a:lstStyle/>
          <a:p>
            <a:r>
              <a:rPr lang="en-US" dirty="0"/>
              <a:t>Objective: maximize social welfare subject to supply constraints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Additional challenge: 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Incentivize</a:t>
            </a:r>
            <a:r>
              <a:rPr lang="en-US" sz="1800" dirty="0"/>
              <a:t> participants to report values truthfully.</a:t>
            </a:r>
          </a:p>
          <a:p>
            <a:pPr lvl="1"/>
            <a:r>
              <a:rPr lang="en-US" sz="1800" dirty="0"/>
              <a:t>Can achieve in computationally simple offline settings			using payments							</a:t>
            </a:r>
            <a:r>
              <a:rPr lang="en-US" dirty="0"/>
              <a:t>via the “VCG mechanism”</a:t>
            </a:r>
            <a:endParaRPr lang="en-US" sz="1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4D7A99-EF86-204A-A3AB-C968E43DF9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076" t="23571" r="12308" b="25000"/>
          <a:stretch/>
        </p:blipFill>
        <p:spPr>
          <a:xfrm>
            <a:off x="10657614" y="3678829"/>
            <a:ext cx="657591" cy="4881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F2EB7A-8ADD-4745-AE55-D58F109909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769" t="7857" r="9232" b="9286"/>
          <a:stretch/>
        </p:blipFill>
        <p:spPr>
          <a:xfrm>
            <a:off x="10856957" y="4195863"/>
            <a:ext cx="458392" cy="5112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E6219E-6F61-D946-91C3-31D01E829F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7778" t="7778" r="22445" b="7333"/>
          <a:stretch/>
        </p:blipFill>
        <p:spPr>
          <a:xfrm>
            <a:off x="10759725" y="4761501"/>
            <a:ext cx="400462" cy="6829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6005FF-A5A8-084A-9367-C7104B9C79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340" t="7517" r="12098" b="13725"/>
          <a:stretch/>
        </p:blipFill>
        <p:spPr>
          <a:xfrm>
            <a:off x="11000215" y="5517721"/>
            <a:ext cx="644152" cy="7089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059806-E0FD-FA46-8387-C8BEF83DF7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076" t="23571" r="12308" b="25000"/>
          <a:stretch/>
        </p:blipFill>
        <p:spPr>
          <a:xfrm>
            <a:off x="11465059" y="3678829"/>
            <a:ext cx="657591" cy="4881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D05909-51D0-DD4C-AD76-E3310548BE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769" t="7857" r="9232" b="9286"/>
          <a:stretch/>
        </p:blipFill>
        <p:spPr>
          <a:xfrm>
            <a:off x="11336257" y="4203583"/>
            <a:ext cx="458392" cy="5112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269552-E5F7-E341-BB83-F0B8861E8C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7778" t="7778" r="22445" b="7333"/>
          <a:stretch/>
        </p:blipFill>
        <p:spPr>
          <a:xfrm>
            <a:off x="11224641" y="4761501"/>
            <a:ext cx="400462" cy="68293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475FC3-0228-A844-B87B-51B1166DA4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7778" t="7778" r="22445" b="7333"/>
          <a:stretch/>
        </p:blipFill>
        <p:spPr>
          <a:xfrm>
            <a:off x="11689557" y="4761501"/>
            <a:ext cx="400462" cy="6829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067B811-C1A5-7141-AC59-832FAB8ABCD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4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3614" y="3160839"/>
            <a:ext cx="891922" cy="89192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39C0EF-7FD7-6247-B747-C65A6BB7588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24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3614" y="4425594"/>
            <a:ext cx="891922" cy="8919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B5AF903-0819-DA45-BE83-117FD8386F33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29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3614" y="5718642"/>
            <a:ext cx="891922" cy="891922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DC93F54B-5F60-924E-B45D-B458429D51C0}"/>
              </a:ext>
            </a:extLst>
          </p:cNvPr>
          <p:cNvGrpSpPr/>
          <p:nvPr/>
        </p:nvGrpSpPr>
        <p:grpSpPr>
          <a:xfrm>
            <a:off x="6482345" y="3127604"/>
            <a:ext cx="2227258" cy="1054100"/>
            <a:chOff x="6482345" y="3127604"/>
            <a:chExt cx="2227258" cy="1054100"/>
          </a:xfrm>
        </p:grpSpPr>
        <p:sp>
          <p:nvSpPr>
            <p:cNvPr id="40" name="Cloud Callout 39">
              <a:extLst>
                <a:ext uri="{FF2B5EF4-FFF2-40B4-BE49-F238E27FC236}">
                  <a16:creationId xmlns:a16="http://schemas.microsoft.com/office/drawing/2014/main" id="{44916461-E16E-FA4F-9A8C-D64AE208059C}"/>
                </a:ext>
              </a:extLst>
            </p:cNvPr>
            <p:cNvSpPr/>
            <p:nvPr/>
          </p:nvSpPr>
          <p:spPr>
            <a:xfrm>
              <a:off x="6482345" y="3127604"/>
              <a:ext cx="2227258" cy="1054100"/>
            </a:xfrm>
            <a:prstGeom prst="cloudCallout">
              <a:avLst>
                <a:gd name="adj1" fmla="val 69552"/>
                <a:gd name="adj2" fmla="val -858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38CF963-9A93-A74F-A679-F8F701093F66}"/>
                </a:ext>
              </a:extLst>
            </p:cNvPr>
            <p:cNvSpPr txBox="1"/>
            <p:nvPr/>
          </p:nvSpPr>
          <p:spPr>
            <a:xfrm>
              <a:off x="6693985" y="3234551"/>
              <a:ext cx="178286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  <a:r>
                <a:rPr lang="en-US" baseline="-25000" dirty="0"/>
                <a:t>1</a:t>
              </a:r>
              <a:r>
                <a:rPr lang="en-US" dirty="0"/>
                <a:t>(            ) = $10</a:t>
              </a:r>
            </a:p>
            <a:p>
              <a:pPr>
                <a:spcBef>
                  <a:spcPts val="1200"/>
                </a:spcBef>
              </a:pPr>
              <a:r>
                <a:rPr lang="en-US" dirty="0"/>
                <a:t>v</a:t>
              </a:r>
              <a:r>
                <a:rPr lang="en-US" baseline="-25000" dirty="0"/>
                <a:t>1</a:t>
              </a:r>
              <a:r>
                <a:rPr lang="en-US" dirty="0"/>
                <a:t>(             ) = $8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0764287-9383-A24D-90F4-F52801DF4E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076" t="23571" r="12308" b="25000"/>
            <a:stretch/>
          </p:blipFill>
          <p:spPr>
            <a:xfrm>
              <a:off x="7080301" y="3308711"/>
              <a:ext cx="372693" cy="27663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223D51F-8E29-B94A-90A6-11E180F0D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7778" t="7778" r="22445" b="7333"/>
            <a:stretch/>
          </p:blipFill>
          <p:spPr>
            <a:xfrm>
              <a:off x="7452994" y="3187279"/>
              <a:ext cx="244291" cy="41660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3F52ABB-FAEB-034C-9C97-C2B9152DC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076" t="23571" r="12308" b="25000"/>
            <a:stretch/>
          </p:blipFill>
          <p:spPr>
            <a:xfrm>
              <a:off x="7080301" y="3701786"/>
              <a:ext cx="372693" cy="27663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5764642-DA2B-BF48-BB86-317152E288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0769" t="7857" r="9232" b="9286"/>
            <a:stretch/>
          </p:blipFill>
          <p:spPr>
            <a:xfrm>
              <a:off x="7439764" y="3657293"/>
              <a:ext cx="294315" cy="328274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9FCAB1D-FC37-3D45-B253-DFC7694599E6}"/>
              </a:ext>
            </a:extLst>
          </p:cNvPr>
          <p:cNvGrpSpPr/>
          <p:nvPr/>
        </p:nvGrpSpPr>
        <p:grpSpPr>
          <a:xfrm>
            <a:off x="7035800" y="4440808"/>
            <a:ext cx="1772434" cy="877722"/>
            <a:chOff x="7035800" y="4440808"/>
            <a:chExt cx="1772434" cy="877722"/>
          </a:xfrm>
        </p:grpSpPr>
        <p:sp>
          <p:nvSpPr>
            <p:cNvPr id="46" name="Cloud Callout 45">
              <a:extLst>
                <a:ext uri="{FF2B5EF4-FFF2-40B4-BE49-F238E27FC236}">
                  <a16:creationId xmlns:a16="http://schemas.microsoft.com/office/drawing/2014/main" id="{378F8826-199D-044A-B112-09555BCE57D9}"/>
                </a:ext>
              </a:extLst>
            </p:cNvPr>
            <p:cNvSpPr/>
            <p:nvPr/>
          </p:nvSpPr>
          <p:spPr>
            <a:xfrm>
              <a:off x="7035800" y="4440808"/>
              <a:ext cx="1772434" cy="877722"/>
            </a:xfrm>
            <a:prstGeom prst="cloudCallout">
              <a:avLst>
                <a:gd name="adj1" fmla="val 69552"/>
                <a:gd name="adj2" fmla="val -858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B955853-FCB4-1846-A58E-F8DD4044371F}"/>
                </a:ext>
              </a:extLst>
            </p:cNvPr>
            <p:cNvSpPr txBox="1"/>
            <p:nvPr/>
          </p:nvSpPr>
          <p:spPr>
            <a:xfrm>
              <a:off x="7200920" y="4693690"/>
              <a:ext cx="1398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  <a:r>
                <a:rPr lang="en-US" baseline="-25000" dirty="0"/>
                <a:t>2</a:t>
              </a:r>
              <a:r>
                <a:rPr lang="en-US" dirty="0"/>
                <a:t>(       ) = $5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F5A2804-BD91-A545-92C8-7F24470704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6340" t="7517" r="12098" b="13725"/>
            <a:stretch/>
          </p:blipFill>
          <p:spPr>
            <a:xfrm>
              <a:off x="7586351" y="4687773"/>
              <a:ext cx="336016" cy="369802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A809EC3-AB32-5146-8494-308DA07928C5}"/>
              </a:ext>
            </a:extLst>
          </p:cNvPr>
          <p:cNvGrpSpPr/>
          <p:nvPr/>
        </p:nvGrpSpPr>
        <p:grpSpPr>
          <a:xfrm>
            <a:off x="6443236" y="5623178"/>
            <a:ext cx="2280414" cy="1054100"/>
            <a:chOff x="6443236" y="5623178"/>
            <a:chExt cx="2280414" cy="1054100"/>
          </a:xfrm>
        </p:grpSpPr>
        <p:sp>
          <p:nvSpPr>
            <p:cNvPr id="54" name="Cloud Callout 53">
              <a:extLst>
                <a:ext uri="{FF2B5EF4-FFF2-40B4-BE49-F238E27FC236}">
                  <a16:creationId xmlns:a16="http://schemas.microsoft.com/office/drawing/2014/main" id="{2676D3D6-950E-7143-8F41-8F2CEE0058E1}"/>
                </a:ext>
              </a:extLst>
            </p:cNvPr>
            <p:cNvSpPr/>
            <p:nvPr/>
          </p:nvSpPr>
          <p:spPr>
            <a:xfrm>
              <a:off x="6443236" y="5623178"/>
              <a:ext cx="2280414" cy="1054100"/>
            </a:xfrm>
            <a:prstGeom prst="cloudCallout">
              <a:avLst>
                <a:gd name="adj1" fmla="val 69552"/>
                <a:gd name="adj2" fmla="val -858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536A97F-0036-D842-A744-9584FDD77CA6}"/>
                </a:ext>
              </a:extLst>
            </p:cNvPr>
            <p:cNvSpPr txBox="1"/>
            <p:nvPr/>
          </p:nvSpPr>
          <p:spPr>
            <a:xfrm>
              <a:off x="6684565" y="5700607"/>
              <a:ext cx="1808508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  <a:r>
                <a:rPr lang="en-US" baseline="-25000" dirty="0"/>
                <a:t>3</a:t>
              </a:r>
              <a:r>
                <a:rPr lang="en-US" dirty="0"/>
                <a:t>(        ) = $5</a:t>
              </a:r>
            </a:p>
            <a:p>
              <a:pPr>
                <a:spcBef>
                  <a:spcPts val="1200"/>
                </a:spcBef>
              </a:pPr>
              <a:r>
                <a:rPr lang="en-US" dirty="0"/>
                <a:t>v</a:t>
              </a:r>
              <a:r>
                <a:rPr lang="en-US" baseline="-25000" dirty="0"/>
                <a:t>3</a:t>
              </a:r>
              <a:r>
                <a:rPr lang="en-US" dirty="0"/>
                <a:t>(               ) = $7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909579E-C166-F54F-842B-C5C29EBF9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076" t="23571" r="12308" b="25000"/>
            <a:stretch/>
          </p:blipFill>
          <p:spPr>
            <a:xfrm>
              <a:off x="7070881" y="5774767"/>
              <a:ext cx="372693" cy="27663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B5EE132-1CFE-0D43-A717-7C6E7FE31E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076" t="23571" r="12308" b="25000"/>
            <a:stretch/>
          </p:blipFill>
          <p:spPr>
            <a:xfrm>
              <a:off x="7070881" y="6167842"/>
              <a:ext cx="372693" cy="276638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8741072-D3D6-BC43-AD34-477B0F83F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6340" t="7517" r="12098" b="13725"/>
            <a:stretch/>
          </p:blipFill>
          <p:spPr>
            <a:xfrm>
              <a:off x="7466311" y="6089075"/>
              <a:ext cx="336016" cy="369802"/>
            </a:xfrm>
            <a:prstGeom prst="rect">
              <a:avLst/>
            </a:prstGeom>
          </p:spPr>
        </p:pic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ED24455-3BEA-CF47-808A-35A6AE5E6DCE}"/>
              </a:ext>
            </a:extLst>
          </p:cNvPr>
          <p:cNvCxnSpPr/>
          <p:nvPr/>
        </p:nvCxnSpPr>
        <p:spPr>
          <a:xfrm>
            <a:off x="10439400" y="2424837"/>
            <a:ext cx="0" cy="41783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1FF0685D-39BB-EF44-B269-85C3BCC43C1D}"/>
              </a:ext>
            </a:extLst>
          </p:cNvPr>
          <p:cNvSpPr txBox="1"/>
          <p:nvPr/>
        </p:nvSpPr>
        <p:spPr>
          <a:xfrm>
            <a:off x="10464490" y="2412275"/>
            <a:ext cx="858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Supply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9DFD61B-06FB-A849-9E66-D3C65E0B0EA0}"/>
              </a:ext>
            </a:extLst>
          </p:cNvPr>
          <p:cNvSpPr txBox="1"/>
          <p:nvPr/>
        </p:nvSpPr>
        <p:spPr>
          <a:xfrm>
            <a:off x="9413742" y="2412275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Demand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72CEA9C-71DE-8641-8ADE-40ACFE15D07A}"/>
                  </a:ext>
                </a:extLst>
              </p:cNvPr>
              <p:cNvSpPr/>
              <p:nvPr/>
            </p:nvSpPr>
            <p:spPr>
              <a:xfrm>
                <a:off x="1458629" y="2270139"/>
                <a:ext cx="6020559" cy="638829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182880" tIns="182880" rIns="182880" bIns="91440">
                <a:spAutoFit/>
              </a:bodyPr>
              <a:lstStyle/>
              <a:p>
                <a:r>
                  <a:rPr lang="en-US" dirty="0"/>
                  <a:t>Social Welfare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nor/>
                            <m:brk m:alnAt="9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uyers</m:t>
                        </m:r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value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buyer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from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allocation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72CEA9C-71DE-8641-8ADE-40ACFE15D0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629" y="2270139"/>
                <a:ext cx="6020559" cy="638829"/>
              </a:xfrm>
              <a:prstGeom prst="rect">
                <a:avLst/>
              </a:prstGeom>
              <a:blipFill>
                <a:blip r:embed="rId21"/>
                <a:stretch>
                  <a:fillRect t="-42308" b="-7307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8EFA75DA-5733-A94B-A977-75D7E72FCA7D}"/>
              </a:ext>
            </a:extLst>
          </p:cNvPr>
          <p:cNvGrpSpPr/>
          <p:nvPr/>
        </p:nvGrpSpPr>
        <p:grpSpPr>
          <a:xfrm>
            <a:off x="9772702" y="3255014"/>
            <a:ext cx="616984" cy="2971628"/>
            <a:chOff x="9772702" y="3255014"/>
            <a:chExt cx="616984" cy="2971628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003ACBF8-DA0D-054A-8D87-A13DB07296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076" t="23571" r="12308" b="25000"/>
            <a:stretch/>
          </p:blipFill>
          <p:spPr>
            <a:xfrm>
              <a:off x="9772702" y="3376446"/>
              <a:ext cx="372693" cy="276638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DE4F2E8B-1FDB-EA41-B8FE-FEF09B4E0A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7778" t="7778" r="22445" b="7333"/>
            <a:stretch/>
          </p:blipFill>
          <p:spPr>
            <a:xfrm>
              <a:off x="10145395" y="3255014"/>
              <a:ext cx="244291" cy="416604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FC8CDFD3-70DC-5E4E-ACBC-C1A644BC8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6340" t="7517" r="12098" b="13725"/>
            <a:stretch/>
          </p:blipFill>
          <p:spPr>
            <a:xfrm>
              <a:off x="9973683" y="4537610"/>
              <a:ext cx="336016" cy="36980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89C3C5B-AE05-3741-BDB5-9BDAEAF2E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076" t="23571" r="12308" b="25000"/>
            <a:stretch/>
          </p:blipFill>
          <p:spPr>
            <a:xfrm>
              <a:off x="9984450" y="5950004"/>
              <a:ext cx="372693" cy="276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96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3AB76-23AE-164E-8D92-A95301379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Leveraging balanced prices through bundling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B24E31-75D1-514F-9ACE-E685D4E8CA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8895" y="1574648"/>
                <a:ext cx="10970571" cy="4838852"/>
              </a:xfrm>
            </p:spPr>
            <p:txBody>
              <a:bodyPr/>
              <a:lstStyle/>
              <a:p>
                <a:r>
                  <a:rPr lang="en-US" dirty="0"/>
                  <a:t>Key idea: partition items into bundles and pretend each buyer is unit-demand over the bundles. Then leverage FGL’s balanced pricing approach.</a:t>
                </a:r>
              </a:p>
              <a:p>
                <a:endParaRPr lang="en-US" sz="800" dirty="0"/>
              </a:p>
              <a:p>
                <a:r>
                  <a:rPr lang="en-US" dirty="0"/>
                  <a:t>A fractional unit allocation is:</a:t>
                </a:r>
              </a:p>
              <a:p>
                <a:pPr marL="457200" indent="-457200">
                  <a:spcBef>
                    <a:spcPts val="400"/>
                  </a:spcBef>
                  <a:buFont typeface="+mj-lt"/>
                  <a:buAutoNum type="arabicPeriod"/>
                </a:pPr>
                <a:r>
                  <a:rPr lang="en-US" dirty="0"/>
                  <a:t>A partition of items into bundles</a:t>
                </a:r>
              </a:p>
              <a:p>
                <a:pPr marL="457200" indent="-457200">
                  <a:spcBef>
                    <a:spcPts val="400"/>
                  </a:spcBef>
                  <a:buFont typeface="+mj-lt"/>
                  <a:buAutoNum type="arabicPeriod"/>
                </a:pPr>
                <a:r>
                  <a:rPr lang="en-US" dirty="0"/>
                  <a:t>A fractional matching from buyers to bundles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Question: how does the new value (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sSub>
                          <m:sSubPr>
                            <m:ctrlP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) compare to                                                                          the original LP value (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)?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B24E31-75D1-514F-9ACE-E685D4E8CA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8895" y="1574648"/>
                <a:ext cx="10970571" cy="4838852"/>
              </a:xfrm>
              <a:blipFill>
                <a:blip r:embed="rId2"/>
                <a:stretch>
                  <a:fillRect l="-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FB4F5BD5-0DAE-FB4B-9AD0-B977C4B2762D}"/>
              </a:ext>
            </a:extLst>
          </p:cNvPr>
          <p:cNvGrpSpPr/>
          <p:nvPr/>
        </p:nvGrpSpPr>
        <p:grpSpPr>
          <a:xfrm>
            <a:off x="8703733" y="2404659"/>
            <a:ext cx="2994975" cy="1572482"/>
            <a:chOff x="1390758" y="2311111"/>
            <a:chExt cx="2994975" cy="15724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3DD38D9-4167-FE4D-A54D-90B40091ADB1}"/>
                    </a:ext>
                  </a:extLst>
                </p:cNvPr>
                <p:cNvSpPr txBox="1"/>
                <p:nvPr/>
              </p:nvSpPr>
              <p:spPr>
                <a:xfrm>
                  <a:off x="1390758" y="2311111"/>
                  <a:ext cx="2994975" cy="15724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pHide m:val="on"/>
                            <m:ctrlPr>
                              <a:rPr lang="en-US" sz="16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16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e>
                        </m:nary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for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all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buyers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sz="1600" dirty="0">
                    <a:solidFill>
                      <a:schemeClr val="accent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pHide m:val="on"/>
                            <m:ctrlPr>
                              <a:rPr lang="en-US" sz="16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m:rPr>
                                <m:brk m:alnAt="7"/>
                              </m:rP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∋</m:t>
                            </m:r>
                            <m: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16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r>
                              <a:rPr lang="en-US" sz="16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≤1</m:t>
                            </m:r>
                            <m: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nary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for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all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items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 sz="1600" dirty="0">
                    <a:solidFill>
                      <a:schemeClr val="accent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   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for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all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and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oMath>
                    </m:oMathPara>
                  </a14:m>
                  <a:endParaRPr lang="en-US" sz="16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3DD38D9-4167-FE4D-A54D-90B40091AD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0758" y="2311111"/>
                  <a:ext cx="2994975" cy="1572482"/>
                </a:xfrm>
                <a:prstGeom prst="rect">
                  <a:avLst/>
                </a:prstGeom>
                <a:blipFill>
                  <a:blip r:embed="rId3"/>
                  <a:stretch>
                    <a:fillRect l="-16034" t="-53600" b="-584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87623AF-98F8-BF41-A1F6-DF75FA82D376}"/>
                </a:ext>
              </a:extLst>
            </p:cNvPr>
            <p:cNvSpPr/>
            <p:nvPr/>
          </p:nvSpPr>
          <p:spPr>
            <a:xfrm>
              <a:off x="1543158" y="2344978"/>
              <a:ext cx="2650067" cy="1538615"/>
            </a:xfrm>
            <a:prstGeom prst="roundRect">
              <a:avLst>
                <a:gd name="adj" fmla="val 7090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609EEA6-E32A-4F4D-BA3B-D5F2EE5AB018}"/>
              </a:ext>
            </a:extLst>
          </p:cNvPr>
          <p:cNvGrpSpPr/>
          <p:nvPr/>
        </p:nvGrpSpPr>
        <p:grpSpPr>
          <a:xfrm>
            <a:off x="8516353" y="4519678"/>
            <a:ext cx="3369733" cy="1819404"/>
            <a:chOff x="1016000" y="2823017"/>
            <a:chExt cx="3369733" cy="18194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218E928-D775-C94E-BDC1-69E233C72D11}"/>
                    </a:ext>
                  </a:extLst>
                </p:cNvPr>
                <p:cNvSpPr txBox="1"/>
                <p:nvPr/>
              </p:nvSpPr>
              <p:spPr>
                <a:xfrm>
                  <a:off x="1016000" y="2823717"/>
                  <a:ext cx="3369733" cy="18187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partition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of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items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into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bundles</m:t>
                        </m:r>
                      </m:oMath>
                    </m:oMathPara>
                  </a14:m>
                  <a:endParaRPr lang="en-US" sz="1600" i="1" dirty="0">
                    <a:solidFill>
                      <a:srgbClr val="0070C0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pHide m:val="on"/>
                            <m:ctrlPr>
                              <a:rPr lang="en-US" sz="16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ℬ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16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e>
                        </m:nary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for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all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buyers</m:t>
                        </m:r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sz="1600" dirty="0">
                    <a:solidFill>
                      <a:srgbClr val="0070C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pHide m:val="on"/>
                            <m:ctrlPr>
                              <a:rPr lang="en-US" sz="16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16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r>
                              <a:rPr lang="en-US" sz="16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≤1</m:t>
                            </m:r>
                            <m: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nary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for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all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sets</m:t>
                        </m:r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</m:oMath>
                    </m:oMathPara>
                  </a14:m>
                  <a:endParaRPr lang="en-US" sz="1600" dirty="0">
                    <a:solidFill>
                      <a:srgbClr val="0070C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   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for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all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and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oMath>
                    </m:oMathPara>
                  </a14:m>
                  <a:endParaRPr lang="en-US" sz="16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218E928-D775-C94E-BDC1-69E233C72D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000" y="2823717"/>
                  <a:ext cx="3369733" cy="1818703"/>
                </a:xfrm>
                <a:prstGeom prst="rect">
                  <a:avLst/>
                </a:prstGeom>
                <a:blipFill>
                  <a:blip r:embed="rId4"/>
                  <a:stretch>
                    <a:fillRect l="-11654" t="-33333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1F177D7-C2CC-B44F-B012-09F08D9896A8}"/>
                </a:ext>
              </a:extLst>
            </p:cNvPr>
            <p:cNvSpPr/>
            <p:nvPr/>
          </p:nvSpPr>
          <p:spPr>
            <a:xfrm>
              <a:off x="1052098" y="2823017"/>
              <a:ext cx="3333635" cy="1819404"/>
            </a:xfrm>
            <a:prstGeom prst="roundRect">
              <a:avLst>
                <a:gd name="adj" fmla="val 7090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523A569-F15E-2B46-8094-6963524AA202}"/>
              </a:ext>
            </a:extLst>
          </p:cNvPr>
          <p:cNvSpPr txBox="1"/>
          <p:nvPr/>
        </p:nvSpPr>
        <p:spPr>
          <a:xfrm>
            <a:off x="8820163" y="2081649"/>
            <a:ext cx="2878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Original fractional solution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348DA8-5616-A54B-BF95-FC5E39777FBC}"/>
              </a:ext>
            </a:extLst>
          </p:cNvPr>
          <p:cNvSpPr txBox="1"/>
          <p:nvPr/>
        </p:nvSpPr>
        <p:spPr>
          <a:xfrm>
            <a:off x="8881594" y="4165343"/>
            <a:ext cx="269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Fractional unit allocation </a:t>
            </a:r>
          </a:p>
        </p:txBody>
      </p:sp>
    </p:spTree>
    <p:extLst>
      <p:ext uri="{BB962C8B-B14F-4D97-AF65-F5344CB8AC3E}">
        <p14:creationId xmlns:p14="http://schemas.microsoft.com/office/powerpoint/2010/main" val="16318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3AB76-23AE-164E-8D92-A95301379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Leveraging balanced prices through bundling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B24E31-75D1-514F-9ACE-E685D4E8CA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8895" y="1574647"/>
                <a:ext cx="10970571" cy="5147885"/>
              </a:xfrm>
            </p:spPr>
            <p:txBody>
              <a:bodyPr/>
              <a:lstStyle/>
              <a:p>
                <a:r>
                  <a:rPr lang="en-US" dirty="0"/>
                  <a:t>Key idea: partition items into bundles and pretend each buyer is unit-demand over the bundles. Then leverage FGL’s balanced pricing approach.</a:t>
                </a:r>
              </a:p>
              <a:p>
                <a:endParaRPr lang="en-US" sz="800" dirty="0"/>
              </a:p>
              <a:p>
                <a:r>
                  <a:rPr lang="en-US" dirty="0"/>
                  <a:t>A fractional unit allocation is:</a:t>
                </a:r>
              </a:p>
              <a:p>
                <a:pPr marL="457200" indent="-457200">
                  <a:spcBef>
                    <a:spcPts val="400"/>
                  </a:spcBef>
                  <a:buFont typeface="+mj-lt"/>
                  <a:buAutoNum type="arabicPeriod"/>
                </a:pPr>
                <a:r>
                  <a:rPr lang="en-US" dirty="0"/>
                  <a:t>A partition of items into bundles</a:t>
                </a:r>
              </a:p>
              <a:p>
                <a:pPr marL="457200" indent="-457200">
                  <a:spcBef>
                    <a:spcPts val="400"/>
                  </a:spcBef>
                  <a:buFont typeface="+mj-lt"/>
                  <a:buAutoNum type="arabicPeriod"/>
                </a:pPr>
                <a:r>
                  <a:rPr lang="en-US" dirty="0"/>
                  <a:t>A fractional matching from buyers to bundles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US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	 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</m:func>
                          </m:num>
                          <m:den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</m:func>
                              </m:e>
                            </m:func>
                          </m:den>
                        </m:f>
                      </m:e>
                    </m:d>
                  </m:oMath>
                </a14:m>
                <a:r>
                  <a:rPr lang="en-US" dirty="0"/>
                  <a:t>-competitive mechanism using static bundle pricing.</a:t>
                </a:r>
              </a:p>
              <a:p>
                <a:r>
                  <a:rPr lang="en-US" dirty="0"/>
                  <a:t>[</a:t>
                </a:r>
                <a:r>
                  <a:rPr lang="en-US" dirty="0" err="1"/>
                  <a:t>Im</a:t>
                </a:r>
                <a:r>
                  <a:rPr lang="en-US" dirty="0"/>
                  <a:t> Wang’13]: No online algorithm can be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</m:func>
                          </m:num>
                          <m:den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</m:func>
                              </m:e>
                            </m:func>
                          </m:den>
                        </m:f>
                      </m:e>
                    </m:d>
                  </m:oMath>
                </a14:m>
                <a:r>
                  <a:rPr lang="en-US" dirty="0"/>
                  <a:t>-competitive for interval scheduling.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B24E31-75D1-514F-9ACE-E685D4E8CA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8895" y="1574647"/>
                <a:ext cx="10970571" cy="5147885"/>
              </a:xfrm>
              <a:blipFill>
                <a:blip r:embed="rId2"/>
                <a:stretch>
                  <a:fillRect l="-462" b="-10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4466386-3D1E-964C-973A-44B0F23F2266}"/>
              </a:ext>
            </a:extLst>
          </p:cNvPr>
          <p:cNvGrpSpPr/>
          <p:nvPr/>
        </p:nvGrpSpPr>
        <p:grpSpPr>
          <a:xfrm>
            <a:off x="1495480" y="4167666"/>
            <a:ext cx="9364135" cy="802014"/>
            <a:chOff x="1495480" y="4540192"/>
            <a:chExt cx="9364135" cy="802014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0AC30D62-6531-E544-9EB4-1A25CAC5A808}"/>
                </a:ext>
              </a:extLst>
            </p:cNvPr>
            <p:cNvSpPr/>
            <p:nvPr/>
          </p:nvSpPr>
          <p:spPr>
            <a:xfrm>
              <a:off x="1495480" y="4540192"/>
              <a:ext cx="9037053" cy="802014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FB13377-8F4F-594C-A186-18CF93649404}"/>
                    </a:ext>
                  </a:extLst>
                </p:cNvPr>
                <p:cNvSpPr txBox="1"/>
                <p:nvPr/>
              </p:nvSpPr>
              <p:spPr>
                <a:xfrm>
                  <a:off x="1495481" y="4540192"/>
                  <a:ext cx="9364134" cy="8020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Main claim: When all buyers desire bundles of size up to L, there exists a fractional </a:t>
                  </a:r>
                </a:p>
                <a:p>
                  <a:r>
                    <a:rPr lang="en-US" sz="2000" dirty="0"/>
                    <a:t>      unit allocation that loses at most an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O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func>
                            </m:num>
                            <m:den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func>
                                    <m:func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func>
                                </m:e>
                              </m:func>
                            </m:den>
                          </m:f>
                        </m:e>
                      </m:d>
                    </m:oMath>
                  </a14:m>
                  <a:r>
                    <a:rPr lang="en-US" sz="2000" dirty="0"/>
                    <a:t> fraction of social welfare.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FB13377-8F4F-594C-A186-18CF936494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5481" y="4540192"/>
                  <a:ext cx="9364134" cy="802014"/>
                </a:xfrm>
                <a:prstGeom prst="rect">
                  <a:avLst/>
                </a:prstGeom>
                <a:blipFill>
                  <a:blip r:embed="rId3"/>
                  <a:stretch>
                    <a:fillRect l="-678" t="-35938" b="-1171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1340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3AF4E-90C9-B840-B2E8-F9DD59D96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supply settings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F66A5-4DD4-5145-A41B-485DA2B4F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896" y="1574648"/>
            <a:ext cx="11207637" cy="4838852"/>
          </a:xfrm>
        </p:spPr>
        <p:txBody>
          <a:bodyPr/>
          <a:lstStyle/>
          <a:p>
            <a:r>
              <a:rPr lang="en-US" dirty="0"/>
              <a:t>Can we obtain better competitive ratios when we have multiple copies of items?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041862E-3343-E042-8F97-AF971DB8CB96}"/>
              </a:ext>
            </a:extLst>
          </p:cNvPr>
          <p:cNvCxnSpPr>
            <a:cxnSpLocks/>
          </p:cNvCxnSpPr>
          <p:nvPr/>
        </p:nvCxnSpPr>
        <p:spPr>
          <a:xfrm>
            <a:off x="1295400" y="6053667"/>
            <a:ext cx="10083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521A7C5-65A3-7340-BA83-53DD20ABC2DE}"/>
              </a:ext>
            </a:extLst>
          </p:cNvPr>
          <p:cNvCxnSpPr>
            <a:cxnSpLocks/>
          </p:cNvCxnSpPr>
          <p:nvPr/>
        </p:nvCxnSpPr>
        <p:spPr>
          <a:xfrm flipV="1">
            <a:off x="1515533" y="2781301"/>
            <a:ext cx="0" cy="35493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4ACB727-6AA1-194B-806E-0C4687074EA1}"/>
              </a:ext>
            </a:extLst>
          </p:cNvPr>
          <p:cNvGrpSpPr/>
          <p:nvPr/>
        </p:nvGrpSpPr>
        <p:grpSpPr>
          <a:xfrm>
            <a:off x="1697062" y="1516936"/>
            <a:ext cx="8012198" cy="3456164"/>
            <a:chOff x="1697062" y="1686266"/>
            <a:chExt cx="8012198" cy="3456164"/>
          </a:xfrm>
        </p:grpSpPr>
        <p:sp>
          <p:nvSpPr>
            <p:cNvPr id="9" name="Arc 8">
              <a:extLst>
                <a:ext uri="{FF2B5EF4-FFF2-40B4-BE49-F238E27FC236}">
                  <a16:creationId xmlns:a16="http://schemas.microsoft.com/office/drawing/2014/main" id="{2652ABB2-4B99-A94F-A846-6DD474E88DC6}"/>
                </a:ext>
              </a:extLst>
            </p:cNvPr>
            <p:cNvSpPr/>
            <p:nvPr/>
          </p:nvSpPr>
          <p:spPr>
            <a:xfrm rot="10983908">
              <a:off x="1697062" y="1686266"/>
              <a:ext cx="8012198" cy="3456164"/>
            </a:xfrm>
            <a:prstGeom prst="arc">
              <a:avLst>
                <a:gd name="adj1" fmla="val 19165184"/>
                <a:gd name="adj2" fmla="val 21501852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3589460-2E70-744E-8EE6-3082DACEFE15}"/>
                </a:ext>
              </a:extLst>
            </p:cNvPr>
            <p:cNvCxnSpPr>
              <a:cxnSpLocks/>
            </p:cNvCxnSpPr>
            <p:nvPr/>
          </p:nvCxnSpPr>
          <p:spPr>
            <a:xfrm>
              <a:off x="3798130" y="4862501"/>
              <a:ext cx="2996086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5FD5942-B175-0547-A6B7-9FD28273F3B8}"/>
                  </a:ext>
                </a:extLst>
              </p:cNvPr>
              <p:cNvSpPr txBox="1"/>
              <p:nvPr/>
            </p:nvSpPr>
            <p:spPr>
              <a:xfrm>
                <a:off x="428069" y="2933548"/>
                <a:ext cx="1037400" cy="666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5FD5942-B175-0547-A6B7-9FD28273F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069" y="2933548"/>
                <a:ext cx="1037400" cy="666914"/>
              </a:xfrm>
              <a:prstGeom prst="rect">
                <a:avLst/>
              </a:prstGeom>
              <a:blipFill>
                <a:blip r:embed="rId2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D909E128-4175-8C42-916D-42961D358108}"/>
              </a:ext>
            </a:extLst>
          </p:cNvPr>
          <p:cNvSpPr txBox="1"/>
          <p:nvPr/>
        </p:nvSpPr>
        <p:spPr>
          <a:xfrm>
            <a:off x="806750" y="4501636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O(1)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7A2CC4B-15C7-4440-B83C-BC4CB6C01B39}"/>
                  </a:ext>
                </a:extLst>
              </p:cNvPr>
              <p:cNvSpPr txBox="1"/>
              <p:nvPr/>
            </p:nvSpPr>
            <p:spPr>
              <a:xfrm>
                <a:off x="3806594" y="6053667"/>
                <a:ext cx="700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7A2CC4B-15C7-4440-B83C-BC4CB6C01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594" y="6053667"/>
                <a:ext cx="700769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FC4A6F7-7EC8-E14A-B6AE-831FB2572933}"/>
                  </a:ext>
                </a:extLst>
              </p:cNvPr>
              <p:cNvSpPr txBox="1"/>
              <p:nvPr/>
            </p:nvSpPr>
            <p:spPr>
              <a:xfrm>
                <a:off x="9159540" y="6053667"/>
                <a:ext cx="12727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poly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,1/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FC4A6F7-7EC8-E14A-B6AE-831FB2572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9540" y="6053667"/>
                <a:ext cx="1272784" cy="276999"/>
              </a:xfrm>
              <a:prstGeom prst="rect">
                <a:avLst/>
              </a:prstGeom>
              <a:blipFill>
                <a:blip r:embed="rId4"/>
                <a:stretch>
                  <a:fillRect l="-3960" r="-4950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12E2B6B8-82E6-A444-8BC8-F96D261AA752}"/>
              </a:ext>
            </a:extLst>
          </p:cNvPr>
          <p:cNvSpPr txBox="1"/>
          <p:nvPr/>
        </p:nvSpPr>
        <p:spPr>
          <a:xfrm>
            <a:off x="1583270" y="60958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7EDF89-C4B5-304F-870A-FFCBF6A7357B}"/>
                  </a:ext>
                </a:extLst>
              </p:cNvPr>
              <p:cNvSpPr txBox="1"/>
              <p:nvPr/>
            </p:nvSpPr>
            <p:spPr>
              <a:xfrm>
                <a:off x="5676900" y="2184696"/>
                <a:ext cx="6019800" cy="13097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u="sng" dirty="0"/>
                  <a:t>Prophet inequality for identical items</a:t>
                </a:r>
                <a:endParaRPr lang="en-US" dirty="0"/>
              </a:p>
              <a:p>
                <a:r>
                  <a:rPr lang="en-US" dirty="0"/>
                  <a:t>Static pricing: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1−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type m:val="skw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func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den>
                            </m:f>
                          </m:e>
                        </m:rad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sz="1400" dirty="0"/>
                  <a:t>[</a:t>
                </a:r>
                <a:r>
                  <a:rPr lang="en-US" sz="1400" dirty="0" err="1"/>
                  <a:t>Hajiaghayi</a:t>
                </a:r>
                <a:r>
                  <a:rPr lang="en-US" sz="1400" dirty="0"/>
                  <a:t> Kleinberg Sandholm’07]</a:t>
                </a:r>
                <a:endParaRPr lang="en-US" dirty="0"/>
              </a:p>
              <a:p>
                <a:r>
                  <a:rPr lang="en-US" dirty="0"/>
                  <a:t>General online </a:t>
                </a:r>
                <a:r>
                  <a:rPr lang="en-US" dirty="0" err="1"/>
                  <a:t>mechs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1−1/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+3</m:t>
                        </m:r>
                      </m:e>
                    </m:rad>
                  </m:oMath>
                </a14:m>
                <a:r>
                  <a:rPr lang="en-US" dirty="0"/>
                  <a:t>  </a:t>
                </a:r>
                <a:r>
                  <a:rPr lang="en-US" sz="1400" dirty="0"/>
                  <a:t>[Alaei’11]</a:t>
                </a:r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7EDF89-C4B5-304F-870A-FFCBF6A73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6900" y="2184696"/>
                <a:ext cx="6019800" cy="1309718"/>
              </a:xfrm>
              <a:prstGeom prst="rect">
                <a:avLst/>
              </a:prstGeom>
              <a:blipFill>
                <a:blip r:embed="rId5"/>
                <a:stretch>
                  <a:fillRect l="-630" t="-9524" b="-2476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8E602D74-328F-5E4E-B1C2-EFF03CD90F45}"/>
              </a:ext>
            </a:extLst>
          </p:cNvPr>
          <p:cNvSpPr txBox="1"/>
          <p:nvPr/>
        </p:nvSpPr>
        <p:spPr>
          <a:xfrm>
            <a:off x="975329" y="49013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FF313C33-F5C8-344E-A319-BBA49DE88474}"/>
              </a:ext>
            </a:extLst>
          </p:cNvPr>
          <p:cNvSpPr/>
          <p:nvPr/>
        </p:nvSpPr>
        <p:spPr>
          <a:xfrm rot="10492711">
            <a:off x="1688076" y="3440458"/>
            <a:ext cx="8012198" cy="2424558"/>
          </a:xfrm>
          <a:prstGeom prst="arc">
            <a:avLst>
              <a:gd name="adj1" fmla="val 20559206"/>
              <a:gd name="adj2" fmla="val 21570499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0DBBFE7-82F2-A542-8AA9-D18F60E415B0}"/>
                  </a:ext>
                </a:extLst>
              </p:cNvPr>
              <p:cNvSpPr txBox="1"/>
              <p:nvPr/>
            </p:nvSpPr>
            <p:spPr>
              <a:xfrm>
                <a:off x="2434134" y="6128238"/>
                <a:ext cx="10252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poly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(1/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0DBBFE7-82F2-A542-8AA9-D18F60E41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134" y="6128238"/>
                <a:ext cx="1025216" cy="276999"/>
              </a:xfrm>
              <a:prstGeom prst="rect">
                <a:avLst/>
              </a:prstGeom>
              <a:blipFill>
                <a:blip r:embed="rId6"/>
                <a:stretch>
                  <a:fillRect l="-8750" r="-7500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68DA9BD-BADC-C149-B8D8-B47F8BB7692B}"/>
                  </a:ext>
                </a:extLst>
              </p:cNvPr>
              <p:cNvSpPr txBox="1"/>
              <p:nvPr/>
            </p:nvSpPr>
            <p:spPr>
              <a:xfrm>
                <a:off x="760903" y="5458204"/>
                <a:ext cx="7546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68DA9BD-BADC-C149-B8D8-B47F8BB76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903" y="5458204"/>
                <a:ext cx="75463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>
            <a:extLst>
              <a:ext uri="{FF2B5EF4-FFF2-40B4-BE49-F238E27FC236}">
                <a16:creationId xmlns:a16="http://schemas.microsoft.com/office/drawing/2014/main" id="{F7147A43-414B-BD4C-BA0A-C16C1DE96EDD}"/>
              </a:ext>
            </a:extLst>
          </p:cNvPr>
          <p:cNvSpPr/>
          <p:nvPr/>
        </p:nvSpPr>
        <p:spPr>
          <a:xfrm>
            <a:off x="1609350" y="3081499"/>
            <a:ext cx="203560" cy="197385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AD8CA65-27C9-DA4E-9896-0B64E14A105A}"/>
              </a:ext>
            </a:extLst>
          </p:cNvPr>
          <p:cNvCxnSpPr/>
          <p:nvPr/>
        </p:nvCxnSpPr>
        <p:spPr>
          <a:xfrm>
            <a:off x="1541617" y="3216692"/>
            <a:ext cx="365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08406C70-1CE2-9944-A386-5C0DDD5797D9}"/>
              </a:ext>
            </a:extLst>
          </p:cNvPr>
          <p:cNvSpPr/>
          <p:nvPr/>
        </p:nvSpPr>
        <p:spPr>
          <a:xfrm rot="10983908">
            <a:off x="1706943" y="1539124"/>
            <a:ext cx="8049244" cy="3602023"/>
          </a:xfrm>
          <a:prstGeom prst="arc">
            <a:avLst>
              <a:gd name="adj1" fmla="val 15943425"/>
              <a:gd name="adj2" fmla="val 21501852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4063556-33B9-D04C-B2B0-90333129BDDF}"/>
                  </a:ext>
                </a:extLst>
              </p:cNvPr>
              <p:cNvSpPr txBox="1"/>
              <p:nvPr/>
            </p:nvSpPr>
            <p:spPr>
              <a:xfrm>
                <a:off x="2810935" y="3977141"/>
                <a:ext cx="4618893" cy="4864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70C0"/>
                    </a:solidFill>
                  </a:rPr>
                  <a:t>Upper bound via static pricing: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  <m:f>
                          <m:fPr>
                            <m:ctrlP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</m:func>
                          </m:num>
                          <m:den>
                            <m:func>
                              <m:funcPr>
                                <m:ctrlP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16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func>
                                  <m:funcPr>
                                    <m:ctrlPr>
                                      <a:rPr lang="en-US" sz="16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</m:func>
                              </m:e>
                            </m:func>
                            <m: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den>
                        </m:f>
                      </m:e>
                    </m:d>
                  </m:oMath>
                </a14:m>
                <a:endParaRPr lang="en-U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4063556-33B9-D04C-B2B0-90333129B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935" y="3977141"/>
                <a:ext cx="4618893" cy="486480"/>
              </a:xfrm>
              <a:prstGeom prst="rect">
                <a:avLst/>
              </a:prstGeom>
              <a:blipFill>
                <a:blip r:embed="rId8"/>
                <a:stretch>
                  <a:fillRect l="-548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537F83B-81ED-0440-8B2B-48C50CAB7EFD}"/>
                  </a:ext>
                </a:extLst>
              </p:cNvPr>
              <p:cNvSpPr txBox="1"/>
              <p:nvPr/>
            </p:nvSpPr>
            <p:spPr>
              <a:xfrm>
                <a:off x="5744974" y="4858120"/>
                <a:ext cx="3645165" cy="4859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Lower bound using IW’13: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  <m:f>
                          <m:fPr>
                            <m:ctrlP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</m:func>
                          </m:num>
                          <m:den>
                            <m:func>
                              <m:funcPr>
                                <m:ctrlPr>
                                  <a:rPr lang="en-US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func>
                                  <m:funcPr>
                                    <m:ctrlPr>
                                      <a:rPr lang="en-US" sz="16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</m:func>
                              </m:e>
                            </m:func>
                          </m:den>
                        </m:f>
                      </m:e>
                    </m:d>
                  </m:oMath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537F83B-81ED-0440-8B2B-48C50CAB7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974" y="4858120"/>
                <a:ext cx="3645165" cy="485967"/>
              </a:xfrm>
              <a:prstGeom prst="rect">
                <a:avLst/>
              </a:prstGeom>
              <a:blipFill>
                <a:blip r:embed="rId9"/>
                <a:stretch>
                  <a:fillRect l="-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CF8BF84C-A921-814D-AD84-B33D9CD686EC}"/>
              </a:ext>
            </a:extLst>
          </p:cNvPr>
          <p:cNvSpPr txBox="1"/>
          <p:nvPr/>
        </p:nvSpPr>
        <p:spPr>
          <a:xfrm>
            <a:off x="1677264" y="5609231"/>
            <a:ext cx="1034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Single item</a:t>
            </a:r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FB32CC5E-4484-7A4D-AE77-931EE58F0590}"/>
              </a:ext>
            </a:extLst>
          </p:cNvPr>
          <p:cNvSpPr/>
          <p:nvPr/>
        </p:nvSpPr>
        <p:spPr>
          <a:xfrm rot="10492711">
            <a:off x="1682318" y="3439125"/>
            <a:ext cx="8507058" cy="2317681"/>
          </a:xfrm>
          <a:prstGeom prst="arc">
            <a:avLst>
              <a:gd name="adj1" fmla="val 20540826"/>
              <a:gd name="adj2" fmla="val 21570499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39007DA-3C75-B342-B7C6-1866C529E742}"/>
              </a:ext>
            </a:extLst>
          </p:cNvPr>
          <p:cNvSpPr txBox="1"/>
          <p:nvPr/>
        </p:nvSpPr>
        <p:spPr>
          <a:xfrm>
            <a:off x="3225452" y="5526595"/>
            <a:ext cx="2707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Unit-demand buyers; L=1 (*)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788A09-CF6A-2B45-9DD0-EC61206FBFC6}"/>
              </a:ext>
            </a:extLst>
          </p:cNvPr>
          <p:cNvSpPr/>
          <p:nvPr/>
        </p:nvSpPr>
        <p:spPr>
          <a:xfrm>
            <a:off x="9583188" y="5668837"/>
            <a:ext cx="203560" cy="197385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FE72CFC-F2F6-C845-B1C4-51D2D5A5D719}"/>
              </a:ext>
            </a:extLst>
          </p:cNvPr>
          <p:cNvSpPr txBox="1"/>
          <p:nvPr/>
        </p:nvSpPr>
        <p:spPr>
          <a:xfrm>
            <a:off x="9690900" y="5404968"/>
            <a:ext cx="2454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Intervals up to length L(*)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05E572-1E44-1643-936E-79331A4E6A88}"/>
              </a:ext>
            </a:extLst>
          </p:cNvPr>
          <p:cNvSpPr txBox="1"/>
          <p:nvPr/>
        </p:nvSpPr>
        <p:spPr>
          <a:xfrm>
            <a:off x="8442780" y="3791120"/>
            <a:ext cx="3491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(*) Using dual prices;</a:t>
            </a:r>
          </a:p>
          <a:p>
            <a:r>
              <a:rPr lang="en-US" dirty="0"/>
              <a:t>      under additional assumptions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18619C1-E93B-0347-A554-A43DA174A11C}"/>
                  </a:ext>
                </a:extLst>
              </p:cNvPr>
              <p:cNvSpPr txBox="1"/>
              <p:nvPr/>
            </p:nvSpPr>
            <p:spPr>
              <a:xfrm>
                <a:off x="5297389" y="6364645"/>
                <a:ext cx="15360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Item supply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18619C1-E93B-0347-A554-A43DA174A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389" y="6364645"/>
                <a:ext cx="1536062" cy="369332"/>
              </a:xfrm>
              <a:prstGeom prst="rect">
                <a:avLst/>
              </a:prstGeom>
              <a:blipFill>
                <a:blip r:embed="rId10"/>
                <a:stretch>
                  <a:fillRect l="-2459"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CF382E97-33D8-F14C-8FCC-659F59F71139}"/>
              </a:ext>
            </a:extLst>
          </p:cNvPr>
          <p:cNvSpPr txBox="1"/>
          <p:nvPr/>
        </p:nvSpPr>
        <p:spPr>
          <a:xfrm rot="16200000">
            <a:off x="-595817" y="4363203"/>
            <a:ext cx="189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Competitive ratio</a:t>
            </a:r>
          </a:p>
        </p:txBody>
      </p:sp>
    </p:spTree>
    <p:extLst>
      <p:ext uri="{BB962C8B-B14F-4D97-AF65-F5344CB8AC3E}">
        <p14:creationId xmlns:p14="http://schemas.microsoft.com/office/powerpoint/2010/main" val="215857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 animBg="1"/>
      <p:bldP spid="25" grpId="0"/>
      <p:bldP spid="26" grpId="0" animBg="1"/>
      <p:bldP spid="27" grpId="0"/>
      <p:bldP spid="28" grpId="0"/>
      <p:bldP spid="29" grpId="1" animBg="1"/>
      <p:bldP spid="8" grpId="0" animBg="1"/>
      <p:bldP spid="33" grpId="0"/>
      <p:bldP spid="34" grpId="0"/>
      <p:bldP spid="36" grpId="0"/>
      <p:bldP spid="37" grpId="0" animBg="1"/>
      <p:bldP spid="38" grpId="0"/>
      <p:bldP spid="39" grpId="0" animBg="1"/>
      <p:bldP spid="40" grpId="0"/>
      <p:bldP spid="41" grpId="0"/>
      <p:bldP spid="42" grpId="0"/>
      <p:bldP spid="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FDC9A22-F609-3740-BBF5-C12F69548A50}"/>
              </a:ext>
            </a:extLst>
          </p:cNvPr>
          <p:cNvSpPr/>
          <p:nvPr/>
        </p:nvSpPr>
        <p:spPr>
          <a:xfrm>
            <a:off x="4643965" y="3114485"/>
            <a:ext cx="4889501" cy="373782"/>
          </a:xfrm>
          <a:prstGeom prst="roundRect">
            <a:avLst>
              <a:gd name="adj" fmla="val 50000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932AD1-7008-7B4D-A805-8AA25FB6D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Leveraging dual prices by appealing to large supply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423075-834D-1F4F-B8A7-4EABE21481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8896" y="1574648"/>
                <a:ext cx="11343104" cy="4838852"/>
              </a:xfrm>
            </p:spPr>
            <p:txBody>
              <a:bodyPr/>
              <a:lstStyle/>
              <a:p>
                <a:r>
                  <a:rPr lang="en-US" dirty="0"/>
                  <a:t>Unit-demand buyers;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items;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 copies of every item.</a:t>
                </a:r>
              </a:p>
              <a:p>
                <a:pPr marL="0" indent="0">
                  <a:buNone/>
                </a:pPr>
                <a:r>
                  <a:rPr lang="en-US" dirty="0"/>
                  <a:t>Basic idea:</a:t>
                </a:r>
              </a:p>
              <a:p>
                <a:r>
                  <a:rPr lang="en-US" dirty="0"/>
                  <a:t>Scale down the supply by 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factor; compute dual prices; make primal-based assignments.</a:t>
                </a:r>
              </a:p>
              <a:p>
                <a:r>
                  <a:rPr lang="en-US" dirty="0"/>
                  <a:t>Then for any individual item, </a:t>
                </a:r>
                <a:r>
                  <a:rPr lang="en-US" dirty="0" err="1"/>
                  <a:t>Pr</a:t>
                </a:r>
                <a:r>
                  <a:rPr lang="en-US" dirty="0"/>
                  <a:t>[ realized demand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f>
                      <m:fPr>
                        <m:type m:val="skw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den>
                    </m:f>
                  </m:oMath>
                </a14:m>
                <a:r>
                  <a:rPr lang="en-US" dirty="0"/>
                  <a:t> fractional demand ] is small.</a:t>
                </a:r>
              </a:p>
              <a:p>
                <a:endParaRPr lang="en-US" dirty="0"/>
              </a:p>
              <a:p>
                <a:r>
                  <a:rPr lang="en-US" dirty="0"/>
                  <a:t>Problem: when the failure event happens for an item, future buyers’ favorite item may change;         We can no longer implement primal-based assignments.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Likelihood of other failure events may increase.</a:t>
                </a:r>
              </a:p>
              <a:p>
                <a:endParaRPr lang="en-US" sz="800" dirty="0"/>
              </a:p>
              <a:p>
                <a:r>
                  <a:rPr lang="en-US" dirty="0"/>
                  <a:t>Our approach: track buyers’ preferences orderings over items.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423075-834D-1F4F-B8A7-4EABE21481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8896" y="1574648"/>
                <a:ext cx="11343104" cy="4838852"/>
              </a:xfrm>
              <a:blipFill>
                <a:blip r:embed="rId2"/>
                <a:stretch>
                  <a:fillRect l="-559" t="-9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2BA7E55-8D1D-C14F-BEB8-FF941C218859}"/>
              </a:ext>
            </a:extLst>
          </p:cNvPr>
          <p:cNvSpPr txBox="1"/>
          <p:nvPr/>
        </p:nvSpPr>
        <p:spPr>
          <a:xfrm>
            <a:off x="8314267" y="3488267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failure event</a:t>
            </a:r>
          </a:p>
        </p:txBody>
      </p:sp>
    </p:spTree>
    <p:extLst>
      <p:ext uri="{BB962C8B-B14F-4D97-AF65-F5344CB8AC3E}">
        <p14:creationId xmlns:p14="http://schemas.microsoft.com/office/powerpoint/2010/main" val="199027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D287769-1052-8D45-B0AD-0408747CDAB1}"/>
              </a:ext>
            </a:extLst>
          </p:cNvPr>
          <p:cNvSpPr/>
          <p:nvPr/>
        </p:nvSpPr>
        <p:spPr>
          <a:xfrm>
            <a:off x="1693333" y="5401733"/>
            <a:ext cx="9533467" cy="711200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B2ABAD-605F-7443-8E4B-2D01DE426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“forwarding” graph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0998DD-B07B-D04C-A63D-9E6A2162C2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8896" y="1574647"/>
                <a:ext cx="11038304" cy="487695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The forwarding graph as a function of dual prices:</a:t>
                </a:r>
              </a:p>
              <a:p>
                <a:pPr lvl="1"/>
                <a:r>
                  <a:rPr lang="en-US" dirty="0"/>
                  <a:t>Nodes are items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dirty="0"/>
                  <a:t> a directed edge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appear consecutively in some buyer’s preference ordering. </a:t>
                </a:r>
              </a:p>
              <a:p>
                <a:r>
                  <a:rPr lang="en-US" dirty="0"/>
                  <a:t>Issue: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has a failure event, it “forwards” buyers along its outgoing edges, potentially causing failure events at their endpoints.</a:t>
                </a:r>
              </a:p>
              <a:p>
                <a:endParaRPr lang="en-US" sz="600" dirty="0"/>
              </a:p>
              <a:p>
                <a:r>
                  <a:rPr lang="en-US" dirty="0"/>
                  <a:t>Assumption: Each buyer is single-valued over some contiguous set of items.                                               	             That 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 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 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an interval.</a:t>
                </a:r>
              </a:p>
              <a:p>
                <a:r>
                  <a:rPr lang="en-US" dirty="0"/>
                  <a:t>Observation: Under these assumptions this forwarding graph behaves like a low in-degree tree.</a:t>
                </a:r>
              </a:p>
              <a:p>
                <a:endParaRPr lang="en-US" sz="600" dirty="0"/>
              </a:p>
              <a:p>
                <a:pPr marL="0" indent="0">
                  <a:buNone/>
                </a:pPr>
                <a:r>
                  <a:rPr lang="en-US" dirty="0"/>
                  <a:t>	Implication: For any item, Pr[ realized demand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den>
                    </m:f>
                  </m:oMath>
                </a14:m>
                <a:r>
                  <a:rPr lang="en-US" dirty="0"/>
                  <a:t> fractional demand ] is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0998DD-B07B-D04C-A63D-9E6A2162C2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8896" y="1574647"/>
                <a:ext cx="11038304" cy="4876953"/>
              </a:xfrm>
              <a:blipFill>
                <a:blip r:embed="rId2"/>
                <a:stretch>
                  <a:fillRect l="-460" r="-1494" b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Instantiation.tiff">
            <a:extLst>
              <a:ext uri="{FF2B5EF4-FFF2-40B4-BE49-F238E27FC236}">
                <a16:creationId xmlns:a16="http://schemas.microsoft.com/office/drawing/2014/main" id="{9021325F-A335-CD43-98DE-C998CD721D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" t="9524" r="67240" b="10238"/>
          <a:stretch/>
        </p:blipFill>
        <p:spPr>
          <a:xfrm>
            <a:off x="9484574" y="535177"/>
            <a:ext cx="1400736" cy="1749046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99A4AF-FD7C-7C4A-915B-348D68D06E49}"/>
                  </a:ext>
                </a:extLst>
              </p:cNvPr>
              <p:cNvSpPr txBox="1"/>
              <p:nvPr/>
            </p:nvSpPr>
            <p:spPr>
              <a:xfrm>
                <a:off x="2963334" y="6216437"/>
                <a:ext cx="68094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2000" dirty="0"/>
                  <a:t> Every buyer gets their LP allocation with high probability.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99A4AF-FD7C-7C4A-915B-348D68D06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334" y="6216437"/>
                <a:ext cx="6809428" cy="400110"/>
              </a:xfrm>
              <a:prstGeom prst="rect">
                <a:avLst/>
              </a:prstGeom>
              <a:blipFill>
                <a:blip r:embed="rId4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274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9AF47-4002-7A47-89D4-2070EE597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Bounding the failure probabilities on a forwarding graph</a:t>
            </a:r>
          </a:p>
        </p:txBody>
      </p:sp>
      <p:pic>
        <p:nvPicPr>
          <p:cNvPr id="4" name="Picture 3" descr="Routing.eps">
            <a:extLst>
              <a:ext uri="{FF2B5EF4-FFF2-40B4-BE49-F238E27FC236}">
                <a16:creationId xmlns:a16="http://schemas.microsoft.com/office/drawing/2014/main" id="{65F58539-840B-3F4B-A217-B58289ED8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t="-2218" r="64801" b="69708"/>
          <a:stretch/>
        </p:blipFill>
        <p:spPr>
          <a:xfrm>
            <a:off x="1072334" y="2231935"/>
            <a:ext cx="1682036" cy="2214458"/>
          </a:xfrm>
          <a:prstGeom prst="rect">
            <a:avLst/>
          </a:prstGeom>
        </p:spPr>
      </p:pic>
      <p:pic>
        <p:nvPicPr>
          <p:cNvPr id="5" name="Picture 4" descr="Routing.eps">
            <a:extLst>
              <a:ext uri="{FF2B5EF4-FFF2-40B4-BE49-F238E27FC236}">
                <a16:creationId xmlns:a16="http://schemas.microsoft.com/office/drawing/2014/main" id="{FD63CACE-7C47-BB48-B81A-3738E94644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9" r="14341" b="67490"/>
          <a:stretch/>
        </p:blipFill>
        <p:spPr>
          <a:xfrm>
            <a:off x="3681680" y="2309247"/>
            <a:ext cx="1474147" cy="2091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3F8204-97AA-F44D-8CC8-4FDBEF3064BA}"/>
              </a:ext>
            </a:extLst>
          </p:cNvPr>
          <p:cNvSpPr txBox="1"/>
          <p:nvPr/>
        </p:nvSpPr>
        <p:spPr>
          <a:xfrm>
            <a:off x="848896" y="4446393"/>
            <a:ext cx="2299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1. The forwarding graph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1CC29-FE3D-D64C-9834-5E981C5E682F}"/>
              </a:ext>
            </a:extLst>
          </p:cNvPr>
          <p:cNvSpPr txBox="1"/>
          <p:nvPr/>
        </p:nvSpPr>
        <p:spPr>
          <a:xfrm>
            <a:off x="3343267" y="4460364"/>
            <a:ext cx="2515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2. Instantiation of buyers;   </a:t>
            </a:r>
          </a:p>
          <a:p>
            <a:r>
              <a:rPr lang="en-US" sz="1600" dirty="0"/>
              <a:t>     forwarding paths</a:t>
            </a:r>
          </a:p>
        </p:txBody>
      </p:sp>
      <p:pic>
        <p:nvPicPr>
          <p:cNvPr id="8" name="Content Placeholder 7" descr="Routing.eps">
            <a:extLst>
              <a:ext uri="{FF2B5EF4-FFF2-40B4-BE49-F238E27FC236}">
                <a16:creationId xmlns:a16="http://schemas.microsoft.com/office/drawing/2014/main" id="{385C75CF-F2EC-0249-BBA0-9CECF0EB5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0" b="-14072"/>
          <a:stretch/>
        </p:blipFill>
        <p:spPr>
          <a:xfrm>
            <a:off x="6443132" y="1680634"/>
            <a:ext cx="5240867" cy="390641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8E820F-7D27-2A42-9CC0-C7FA0E6721D3}"/>
              </a:ext>
            </a:extLst>
          </p:cNvPr>
          <p:cNvSpPr txBox="1"/>
          <p:nvPr/>
        </p:nvSpPr>
        <p:spPr>
          <a:xfrm>
            <a:off x="6310339" y="5066149"/>
            <a:ext cx="5506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3. Consider all possible forwarding subtrees of G. The load in picture 2 can be bounded by the load in one of these subtrees.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2B4DC7-348F-0B4F-8201-6E7C9EBBCD59}"/>
              </a:ext>
            </a:extLst>
          </p:cNvPr>
          <p:cNvSpPr txBox="1"/>
          <p:nvPr/>
        </p:nvSpPr>
        <p:spPr>
          <a:xfrm>
            <a:off x="1624410" y="5888384"/>
            <a:ext cx="9106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4. Tree networks permit an inductive analysis. Failure probabilities depend on the in-degrees of nodes.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C0981E-19CB-5F47-A4D6-9D6906061344}"/>
              </a:ext>
            </a:extLst>
          </p:cNvPr>
          <p:cNvSpPr/>
          <p:nvPr/>
        </p:nvSpPr>
        <p:spPr>
          <a:xfrm>
            <a:off x="1058803" y="2309247"/>
            <a:ext cx="1820809" cy="2137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F9A7B2-02C6-A24E-B651-3FDE2A5F6CA2}"/>
              </a:ext>
            </a:extLst>
          </p:cNvPr>
          <p:cNvSpPr/>
          <p:nvPr/>
        </p:nvSpPr>
        <p:spPr>
          <a:xfrm>
            <a:off x="3508348" y="2316600"/>
            <a:ext cx="1820809" cy="2137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58B0A7-6586-4F45-BDE1-AFB016A08419}"/>
              </a:ext>
            </a:extLst>
          </p:cNvPr>
          <p:cNvSpPr/>
          <p:nvPr/>
        </p:nvSpPr>
        <p:spPr>
          <a:xfrm>
            <a:off x="6303375" y="1577229"/>
            <a:ext cx="5513415" cy="34889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3AF4E-90C9-B840-B2E8-F9DD59D96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summary of results for the interval scheduling setting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041862E-3343-E042-8F97-AF971DB8CB96}"/>
              </a:ext>
            </a:extLst>
          </p:cNvPr>
          <p:cNvCxnSpPr>
            <a:cxnSpLocks/>
          </p:cNvCxnSpPr>
          <p:nvPr/>
        </p:nvCxnSpPr>
        <p:spPr>
          <a:xfrm>
            <a:off x="1295400" y="5765806"/>
            <a:ext cx="10083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521A7C5-65A3-7340-BA83-53DD20ABC2DE}"/>
              </a:ext>
            </a:extLst>
          </p:cNvPr>
          <p:cNvCxnSpPr>
            <a:cxnSpLocks/>
          </p:cNvCxnSpPr>
          <p:nvPr/>
        </p:nvCxnSpPr>
        <p:spPr>
          <a:xfrm flipV="1">
            <a:off x="1515533" y="2493440"/>
            <a:ext cx="0" cy="35493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4ACB727-6AA1-194B-806E-0C4687074EA1}"/>
              </a:ext>
            </a:extLst>
          </p:cNvPr>
          <p:cNvGrpSpPr/>
          <p:nvPr/>
        </p:nvGrpSpPr>
        <p:grpSpPr>
          <a:xfrm>
            <a:off x="1697062" y="1212141"/>
            <a:ext cx="8012198" cy="3456164"/>
            <a:chOff x="1697062" y="1686266"/>
            <a:chExt cx="8012198" cy="3456164"/>
          </a:xfrm>
        </p:grpSpPr>
        <p:sp>
          <p:nvSpPr>
            <p:cNvPr id="9" name="Arc 8">
              <a:extLst>
                <a:ext uri="{FF2B5EF4-FFF2-40B4-BE49-F238E27FC236}">
                  <a16:creationId xmlns:a16="http://schemas.microsoft.com/office/drawing/2014/main" id="{2652ABB2-4B99-A94F-A846-6DD474E88DC6}"/>
                </a:ext>
              </a:extLst>
            </p:cNvPr>
            <p:cNvSpPr/>
            <p:nvPr/>
          </p:nvSpPr>
          <p:spPr>
            <a:xfrm rot="10983908">
              <a:off x="1697062" y="1686266"/>
              <a:ext cx="8012198" cy="3456164"/>
            </a:xfrm>
            <a:prstGeom prst="arc">
              <a:avLst>
                <a:gd name="adj1" fmla="val 19165184"/>
                <a:gd name="adj2" fmla="val 21501852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3589460-2E70-744E-8EE6-3082DACEFE15}"/>
                </a:ext>
              </a:extLst>
            </p:cNvPr>
            <p:cNvCxnSpPr>
              <a:cxnSpLocks/>
            </p:cNvCxnSpPr>
            <p:nvPr/>
          </p:nvCxnSpPr>
          <p:spPr>
            <a:xfrm>
              <a:off x="3798130" y="4862501"/>
              <a:ext cx="2996086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5FD5942-B175-0547-A6B7-9FD28273F3B8}"/>
                  </a:ext>
                </a:extLst>
              </p:cNvPr>
              <p:cNvSpPr txBox="1"/>
              <p:nvPr/>
            </p:nvSpPr>
            <p:spPr>
              <a:xfrm>
                <a:off x="428069" y="2645687"/>
                <a:ext cx="1037400" cy="666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5FD5942-B175-0547-A6B7-9FD28273F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069" y="2645687"/>
                <a:ext cx="1037400" cy="666914"/>
              </a:xfrm>
              <a:prstGeom prst="rect">
                <a:avLst/>
              </a:prstGeom>
              <a:blipFill>
                <a:blip r:embed="rId2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D909E128-4175-8C42-916D-42961D358108}"/>
              </a:ext>
            </a:extLst>
          </p:cNvPr>
          <p:cNvSpPr txBox="1"/>
          <p:nvPr/>
        </p:nvSpPr>
        <p:spPr>
          <a:xfrm>
            <a:off x="806750" y="4213775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O(1)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7A2CC4B-15C7-4440-B83C-BC4CB6C01B39}"/>
                  </a:ext>
                </a:extLst>
              </p:cNvPr>
              <p:cNvSpPr txBox="1"/>
              <p:nvPr/>
            </p:nvSpPr>
            <p:spPr>
              <a:xfrm>
                <a:off x="3806594" y="5765806"/>
                <a:ext cx="700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7A2CC4B-15C7-4440-B83C-BC4CB6C01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594" y="5765806"/>
                <a:ext cx="700769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FC4A6F7-7EC8-E14A-B6AE-831FB2572933}"/>
                  </a:ext>
                </a:extLst>
              </p:cNvPr>
              <p:cNvSpPr txBox="1"/>
              <p:nvPr/>
            </p:nvSpPr>
            <p:spPr>
              <a:xfrm>
                <a:off x="9159540" y="5765806"/>
                <a:ext cx="12727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poly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,1/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FC4A6F7-7EC8-E14A-B6AE-831FB2572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9540" y="5765806"/>
                <a:ext cx="1272784" cy="276999"/>
              </a:xfrm>
              <a:prstGeom prst="rect">
                <a:avLst/>
              </a:prstGeom>
              <a:blipFill>
                <a:blip r:embed="rId4"/>
                <a:stretch>
                  <a:fillRect l="-3960" r="-4950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12E2B6B8-82E6-A444-8BC8-F96D261AA752}"/>
              </a:ext>
            </a:extLst>
          </p:cNvPr>
          <p:cNvSpPr txBox="1"/>
          <p:nvPr/>
        </p:nvSpPr>
        <p:spPr>
          <a:xfrm>
            <a:off x="1583270" y="58079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602D74-328F-5E4E-B1C2-EFF03CD90F45}"/>
              </a:ext>
            </a:extLst>
          </p:cNvPr>
          <p:cNvSpPr txBox="1"/>
          <p:nvPr/>
        </p:nvSpPr>
        <p:spPr>
          <a:xfrm>
            <a:off x="975329" y="461353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FF313C33-F5C8-344E-A319-BBA49DE88474}"/>
              </a:ext>
            </a:extLst>
          </p:cNvPr>
          <p:cNvSpPr/>
          <p:nvPr/>
        </p:nvSpPr>
        <p:spPr>
          <a:xfrm rot="10492711">
            <a:off x="1688076" y="3152597"/>
            <a:ext cx="8012198" cy="2424558"/>
          </a:xfrm>
          <a:prstGeom prst="arc">
            <a:avLst>
              <a:gd name="adj1" fmla="val 20559206"/>
              <a:gd name="adj2" fmla="val 21570499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0DBBFE7-82F2-A542-8AA9-D18F60E415B0}"/>
                  </a:ext>
                </a:extLst>
              </p:cNvPr>
              <p:cNvSpPr txBox="1"/>
              <p:nvPr/>
            </p:nvSpPr>
            <p:spPr>
              <a:xfrm>
                <a:off x="2434134" y="5840377"/>
                <a:ext cx="10252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poly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(1/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0DBBFE7-82F2-A542-8AA9-D18F60E41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134" y="5840377"/>
                <a:ext cx="1025216" cy="276999"/>
              </a:xfrm>
              <a:prstGeom prst="rect">
                <a:avLst/>
              </a:prstGeom>
              <a:blipFill>
                <a:blip r:embed="rId5"/>
                <a:stretch>
                  <a:fillRect l="-8750" r="-7500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68DA9BD-BADC-C149-B8D8-B47F8BB7692B}"/>
                  </a:ext>
                </a:extLst>
              </p:cNvPr>
              <p:cNvSpPr txBox="1"/>
              <p:nvPr/>
            </p:nvSpPr>
            <p:spPr>
              <a:xfrm>
                <a:off x="760903" y="5170343"/>
                <a:ext cx="7546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68DA9BD-BADC-C149-B8D8-B47F8BB76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903" y="5170343"/>
                <a:ext cx="75463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>
            <a:extLst>
              <a:ext uri="{FF2B5EF4-FFF2-40B4-BE49-F238E27FC236}">
                <a16:creationId xmlns:a16="http://schemas.microsoft.com/office/drawing/2014/main" id="{F7147A43-414B-BD4C-BA0A-C16C1DE96EDD}"/>
              </a:ext>
            </a:extLst>
          </p:cNvPr>
          <p:cNvSpPr/>
          <p:nvPr/>
        </p:nvSpPr>
        <p:spPr>
          <a:xfrm>
            <a:off x="1609350" y="2793638"/>
            <a:ext cx="203560" cy="197385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AD8CA65-27C9-DA4E-9896-0B64E14A105A}"/>
              </a:ext>
            </a:extLst>
          </p:cNvPr>
          <p:cNvCxnSpPr/>
          <p:nvPr/>
        </p:nvCxnSpPr>
        <p:spPr>
          <a:xfrm>
            <a:off x="1541617" y="2928831"/>
            <a:ext cx="365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08406C70-1CE2-9944-A386-5C0DDD5797D9}"/>
              </a:ext>
            </a:extLst>
          </p:cNvPr>
          <p:cNvSpPr/>
          <p:nvPr/>
        </p:nvSpPr>
        <p:spPr>
          <a:xfrm rot="10983908">
            <a:off x="1706943" y="1234329"/>
            <a:ext cx="8049244" cy="3602023"/>
          </a:xfrm>
          <a:prstGeom prst="arc">
            <a:avLst>
              <a:gd name="adj1" fmla="val 15943425"/>
              <a:gd name="adj2" fmla="val 21501852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4063556-33B9-D04C-B2B0-90333129BDDF}"/>
                  </a:ext>
                </a:extLst>
              </p:cNvPr>
              <p:cNvSpPr txBox="1"/>
              <p:nvPr/>
            </p:nvSpPr>
            <p:spPr>
              <a:xfrm>
                <a:off x="2810935" y="3689280"/>
                <a:ext cx="4618893" cy="4864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70C0"/>
                    </a:solidFill>
                  </a:rPr>
                  <a:t>Upper bound via static pricing: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  <m:f>
                          <m:fPr>
                            <m:ctrlP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</m:func>
                          </m:num>
                          <m:den>
                            <m:func>
                              <m:funcPr>
                                <m:ctrlP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16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func>
                                  <m:funcPr>
                                    <m:ctrlPr>
                                      <a:rPr lang="en-US" sz="16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</m:func>
                              </m:e>
                            </m:func>
                            <m:r>
                              <a:rPr lang="en-US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1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den>
                        </m:f>
                      </m:e>
                    </m:d>
                  </m:oMath>
                </a14:m>
                <a:endParaRPr lang="en-U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4063556-33B9-D04C-B2B0-90333129B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935" y="3689280"/>
                <a:ext cx="4618893" cy="486480"/>
              </a:xfrm>
              <a:prstGeom prst="rect">
                <a:avLst/>
              </a:prstGeom>
              <a:blipFill>
                <a:blip r:embed="rId7"/>
                <a:stretch>
                  <a:fillRect l="-54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537F83B-81ED-0440-8B2B-48C50CAB7EFD}"/>
                  </a:ext>
                </a:extLst>
              </p:cNvPr>
              <p:cNvSpPr txBox="1"/>
              <p:nvPr/>
            </p:nvSpPr>
            <p:spPr>
              <a:xfrm>
                <a:off x="5744974" y="4570259"/>
                <a:ext cx="3645165" cy="4859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Lower bound using IW’13: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  <m:f>
                          <m:fPr>
                            <m:ctrlP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</m:func>
                          </m:num>
                          <m:den>
                            <m:func>
                              <m:funcPr>
                                <m:ctrlPr>
                                  <a:rPr lang="en-US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func>
                                  <m:funcPr>
                                    <m:ctrlPr>
                                      <a:rPr lang="en-US" sz="16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</m:func>
                              </m:e>
                            </m:func>
                          </m:den>
                        </m:f>
                      </m:e>
                    </m:d>
                  </m:oMath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537F83B-81ED-0440-8B2B-48C50CAB7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974" y="4570259"/>
                <a:ext cx="3645165" cy="485967"/>
              </a:xfrm>
              <a:prstGeom prst="rect">
                <a:avLst/>
              </a:prstGeom>
              <a:blipFill>
                <a:blip r:embed="rId8"/>
                <a:stretch>
                  <a:fillRect l="-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CF8BF84C-A921-814D-AD84-B33D9CD686EC}"/>
              </a:ext>
            </a:extLst>
          </p:cNvPr>
          <p:cNvSpPr txBox="1"/>
          <p:nvPr/>
        </p:nvSpPr>
        <p:spPr>
          <a:xfrm>
            <a:off x="1677264" y="5321370"/>
            <a:ext cx="1034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Single item</a:t>
            </a:r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FB32CC5E-4484-7A4D-AE77-931EE58F0590}"/>
              </a:ext>
            </a:extLst>
          </p:cNvPr>
          <p:cNvSpPr/>
          <p:nvPr/>
        </p:nvSpPr>
        <p:spPr>
          <a:xfrm rot="10492711">
            <a:off x="1682318" y="3151264"/>
            <a:ext cx="8507058" cy="2317681"/>
          </a:xfrm>
          <a:prstGeom prst="arc">
            <a:avLst>
              <a:gd name="adj1" fmla="val 20540826"/>
              <a:gd name="adj2" fmla="val 21570499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39007DA-3C75-B342-B7C6-1866C529E742}"/>
              </a:ext>
            </a:extLst>
          </p:cNvPr>
          <p:cNvSpPr txBox="1"/>
          <p:nvPr/>
        </p:nvSpPr>
        <p:spPr>
          <a:xfrm>
            <a:off x="3225452" y="5238734"/>
            <a:ext cx="2707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Unit-demand buyers; L=1 (*)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788A09-CF6A-2B45-9DD0-EC61206FBFC6}"/>
              </a:ext>
            </a:extLst>
          </p:cNvPr>
          <p:cNvSpPr/>
          <p:nvPr/>
        </p:nvSpPr>
        <p:spPr>
          <a:xfrm>
            <a:off x="9583188" y="5380976"/>
            <a:ext cx="203560" cy="197385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FE72CFC-F2F6-C845-B1C4-51D2D5A5D719}"/>
              </a:ext>
            </a:extLst>
          </p:cNvPr>
          <p:cNvSpPr txBox="1"/>
          <p:nvPr/>
        </p:nvSpPr>
        <p:spPr>
          <a:xfrm>
            <a:off x="9690900" y="5117107"/>
            <a:ext cx="2454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Intervals up to length L(*)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05E572-1E44-1643-936E-79331A4E6A88}"/>
              </a:ext>
            </a:extLst>
          </p:cNvPr>
          <p:cNvSpPr txBox="1"/>
          <p:nvPr/>
        </p:nvSpPr>
        <p:spPr>
          <a:xfrm>
            <a:off x="8442780" y="3503259"/>
            <a:ext cx="3491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(*) Using dual prices;</a:t>
            </a:r>
          </a:p>
          <a:p>
            <a:r>
              <a:rPr lang="en-US" dirty="0"/>
              <a:t>      under additional assumptions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18619C1-E93B-0347-A554-A43DA174A11C}"/>
                  </a:ext>
                </a:extLst>
              </p:cNvPr>
              <p:cNvSpPr txBox="1"/>
              <p:nvPr/>
            </p:nvSpPr>
            <p:spPr>
              <a:xfrm>
                <a:off x="5297389" y="6076784"/>
                <a:ext cx="15360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Item supply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18619C1-E93B-0347-A554-A43DA174A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389" y="6076784"/>
                <a:ext cx="1536062" cy="369332"/>
              </a:xfrm>
              <a:prstGeom prst="rect">
                <a:avLst/>
              </a:prstGeom>
              <a:blipFill>
                <a:blip r:embed="rId9"/>
                <a:stretch>
                  <a:fillRect l="-2459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CF382E97-33D8-F14C-8FCC-659F59F71139}"/>
              </a:ext>
            </a:extLst>
          </p:cNvPr>
          <p:cNvSpPr txBox="1"/>
          <p:nvPr/>
        </p:nvSpPr>
        <p:spPr>
          <a:xfrm rot="16200000">
            <a:off x="-595817" y="4075342"/>
            <a:ext cx="189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Competitive ratio</a:t>
            </a:r>
          </a:p>
        </p:txBody>
      </p:sp>
    </p:spTree>
    <p:extLst>
      <p:ext uri="{BB962C8B-B14F-4D97-AF65-F5344CB8AC3E}">
        <p14:creationId xmlns:p14="http://schemas.microsoft.com/office/powerpoint/2010/main" val="345638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13A8A-884D-3447-A7E2-E02B51342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results…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714D33-FF35-E546-B20C-2E6C37BABB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8895" y="1574648"/>
                <a:ext cx="10657305" cy="4838852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Balanced item prices:</a:t>
                </a:r>
              </a:p>
              <a:p>
                <a:pPr lvl="1"/>
                <a:r>
                  <a:rPr lang="en-US" dirty="0"/>
                  <a:t>Unit demand buyers – tight competitive ratio of 2 </a:t>
                </a:r>
                <a:r>
                  <a:rPr lang="en-US" sz="1600" dirty="0"/>
                  <a:t>[Feldman </a:t>
                </a:r>
                <a:r>
                  <a:rPr lang="en-US" sz="1600" dirty="0" err="1"/>
                  <a:t>Gravin</a:t>
                </a:r>
                <a:r>
                  <a:rPr lang="en-US" sz="1600" dirty="0"/>
                  <a:t> Lucier’15]</a:t>
                </a:r>
                <a:endParaRPr lang="en-US" dirty="0"/>
              </a:p>
              <a:p>
                <a:pPr lvl="1"/>
                <a:r>
                  <a:rPr lang="en-US" dirty="0"/>
                  <a:t>XOS or fractionally </a:t>
                </a:r>
                <a:r>
                  <a:rPr lang="en-US" dirty="0" err="1"/>
                  <a:t>subadditive</a:t>
                </a:r>
                <a:r>
                  <a:rPr lang="en-US" dirty="0"/>
                  <a:t> valuations – tight competitive ratio of 2 </a:t>
                </a:r>
                <a:r>
                  <a:rPr lang="en-US" sz="1600" dirty="0"/>
                  <a:t>[Feldman </a:t>
                </a:r>
                <a:r>
                  <a:rPr lang="en-US" sz="1600" dirty="0" err="1"/>
                  <a:t>Gravin</a:t>
                </a:r>
                <a:r>
                  <a:rPr lang="en-US" sz="1600" dirty="0"/>
                  <a:t> Lucier’15]</a:t>
                </a:r>
              </a:p>
              <a:p>
                <a:pPr lvl="1"/>
                <a:r>
                  <a:rPr lang="en-US" dirty="0"/>
                  <a:t>MPH-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values – factor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; tight for static item pricing </a:t>
                </a:r>
                <a:r>
                  <a:rPr lang="en-US" sz="1600" dirty="0"/>
                  <a:t>[</a:t>
                </a:r>
                <a:r>
                  <a:rPr lang="en-US" sz="1600" dirty="0" err="1"/>
                  <a:t>Duetting</a:t>
                </a:r>
                <a:r>
                  <a:rPr lang="en-US" sz="1600" dirty="0"/>
                  <a:t> Feldman </a:t>
                </a:r>
                <a:r>
                  <a:rPr lang="en-US" sz="1600" dirty="0" err="1"/>
                  <a:t>Kesselheim</a:t>
                </a:r>
                <a:r>
                  <a:rPr lang="en-US" sz="1600" dirty="0"/>
                  <a:t> Lucier’17]</a:t>
                </a:r>
              </a:p>
              <a:p>
                <a:r>
                  <a:rPr lang="en-US" dirty="0"/>
                  <a:t> Balanced bundle prices:</a:t>
                </a:r>
              </a:p>
              <a:p>
                <a:pPr lvl="1"/>
                <a:r>
                  <a:rPr lang="en-US" dirty="0"/>
                  <a:t>Interval packing – tight competitive ratio </a:t>
                </a:r>
                <a:r>
                  <a:rPr lang="en-US" sz="1600" dirty="0"/>
                  <a:t>[C. Miller Teng’19]</a:t>
                </a:r>
              </a:p>
              <a:p>
                <a:pPr lvl="1"/>
                <a:r>
                  <a:rPr lang="en-US" dirty="0"/>
                  <a:t>Packing paths in trees – nearly tight ratio </a:t>
                </a:r>
                <a:r>
                  <a:rPr lang="en-US" sz="1600" dirty="0"/>
                  <a:t>[C. Miller Teng’19]</a:t>
                </a:r>
              </a:p>
              <a:p>
                <a:r>
                  <a:rPr lang="en-US" sz="1800" dirty="0"/>
                  <a:t>Dual prices:</a:t>
                </a:r>
              </a:p>
              <a:p>
                <a:pPr lvl="1"/>
                <a:r>
                  <a:rPr lang="en-US" dirty="0"/>
                  <a:t>Interval packing with large supply and some other assumptions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714D33-FF35-E546-B20C-2E6C37BABB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8895" y="1574648"/>
                <a:ext cx="10657305" cy="4838852"/>
              </a:xfrm>
              <a:blipFill>
                <a:blip r:embed="rId2"/>
                <a:stretch>
                  <a:fillRect l="-476" t="-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7CCCE32-461A-0545-850D-A27D8E5BFCBD}"/>
              </a:ext>
            </a:extLst>
          </p:cNvPr>
          <p:cNvSpPr txBox="1"/>
          <p:nvPr/>
        </p:nvSpPr>
        <p:spPr>
          <a:xfrm>
            <a:off x="3535734" y="5646843"/>
            <a:ext cx="5283626" cy="40011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In many settings, static pricing is near optimal!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88813-3263-6946-B8DB-FC83FCA95EF3}"/>
              </a:ext>
            </a:extLst>
          </p:cNvPr>
          <p:cNvSpPr txBox="1"/>
          <p:nvPr/>
        </p:nvSpPr>
        <p:spPr>
          <a:xfrm>
            <a:off x="7958667" y="6228834"/>
            <a:ext cx="2488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(*) within constant factors</a:t>
            </a:r>
          </a:p>
        </p:txBody>
      </p:sp>
    </p:spTree>
    <p:extLst>
      <p:ext uri="{BB962C8B-B14F-4D97-AF65-F5344CB8AC3E}">
        <p14:creationId xmlns:p14="http://schemas.microsoft.com/office/powerpoint/2010/main" val="163100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6F3D7-B988-4644-83A8-74F7F1169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open directions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13E4C5-F1D0-DC47-BB6A-74CF897D7B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Can bundling help obtain tight competitive ratios for other kinds of valuation functions?</a:t>
                </a:r>
              </a:p>
              <a:p>
                <a:pPr marL="0" indent="0">
                  <a:buNone/>
                </a:pPr>
                <a:r>
                  <a:rPr lang="en-US" dirty="0"/>
                  <a:t>	e.g. the MPH hierarchy?</a:t>
                </a:r>
              </a:p>
              <a:p>
                <a:pPr marL="0" indent="0">
                  <a:buNone/>
                </a:pPr>
                <a:r>
                  <a:rPr lang="en-US" dirty="0"/>
                  <a:t>	       single-minded buyers? (The LP may be too weak.)</a:t>
                </a:r>
              </a:p>
              <a:p>
                <a:endParaRPr lang="en-US" sz="900" dirty="0"/>
              </a:p>
              <a:p>
                <a:r>
                  <a:rPr lang="en-US" dirty="0"/>
                  <a:t>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competitive mechanism for more general large supply settings?</a:t>
                </a:r>
              </a:p>
              <a:p>
                <a:pPr marL="0" indent="0">
                  <a:buNone/>
                </a:pPr>
                <a:r>
                  <a:rPr lang="en-US" dirty="0"/>
                  <a:t>	What about unit-demand buyers?</a:t>
                </a:r>
              </a:p>
              <a:p>
                <a:pPr marL="0" indent="0">
                  <a:buNone/>
                </a:pPr>
                <a:r>
                  <a:rPr lang="en-US" dirty="0"/>
                  <a:t>	Static pricings won’t help. [C. </a:t>
                </a:r>
                <a:r>
                  <a:rPr lang="en-US" dirty="0" err="1"/>
                  <a:t>Teng</a:t>
                </a:r>
                <a:r>
                  <a:rPr lang="en-US" dirty="0"/>
                  <a:t>]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r>
                  <a:rPr lang="en-US" dirty="0"/>
                  <a:t>Can we efficiently compute/learn prices?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r>
                  <a:rPr lang="en-US" dirty="0"/>
                  <a:t>Other online mechanism design problems? E.g. revenue maximization.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13E4C5-F1D0-DC47-BB6A-74CF897D7B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92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8FD0E-B606-494D-975E-EB6A85065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computationally simple settings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4508F-0D25-F648-A407-C86B705AB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Matching a.k.a. unit-demand buyers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Interval packing</a:t>
            </a:r>
          </a:p>
          <a:p>
            <a:pPr marL="0" indent="0">
              <a:buNone/>
            </a:pPr>
            <a:r>
              <a:rPr lang="en-US" dirty="0"/>
              <a:t>    Items have a total ordering and buyers only assign values to intervals.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ABE6EDF-9D82-FA45-A90D-09A235F4EEF2}"/>
              </a:ext>
            </a:extLst>
          </p:cNvPr>
          <p:cNvGrpSpPr/>
          <p:nvPr/>
        </p:nvGrpSpPr>
        <p:grpSpPr>
          <a:xfrm>
            <a:off x="2809898" y="4706861"/>
            <a:ext cx="6719826" cy="1684005"/>
            <a:chOff x="2809898" y="4706861"/>
            <a:chExt cx="6719826" cy="168400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5C0EECE-7695-8C49-880A-E8A06784BF09}"/>
                </a:ext>
              </a:extLst>
            </p:cNvPr>
            <p:cNvCxnSpPr>
              <a:cxnSpLocks/>
            </p:cNvCxnSpPr>
            <p:nvPr/>
          </p:nvCxnSpPr>
          <p:spPr>
            <a:xfrm>
              <a:off x="3149599" y="6252018"/>
              <a:ext cx="6380125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D367C8E-6A39-2149-8C13-63C0327EFD87}"/>
                </a:ext>
              </a:extLst>
            </p:cNvPr>
            <p:cNvCxnSpPr>
              <a:cxnSpLocks/>
            </p:cNvCxnSpPr>
            <p:nvPr/>
          </p:nvCxnSpPr>
          <p:spPr>
            <a:xfrm>
              <a:off x="3318933" y="6154439"/>
              <a:ext cx="0" cy="23642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F9CE0C3-A004-4F4D-9D3D-8460C9F575B9}"/>
                </a:ext>
              </a:extLst>
            </p:cNvPr>
            <p:cNvCxnSpPr>
              <a:cxnSpLocks/>
            </p:cNvCxnSpPr>
            <p:nvPr/>
          </p:nvCxnSpPr>
          <p:spPr>
            <a:xfrm>
              <a:off x="4036483" y="6154439"/>
              <a:ext cx="0" cy="23642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811D76E-A188-9C46-9C39-CE6EBC8ABBBD}"/>
                </a:ext>
              </a:extLst>
            </p:cNvPr>
            <p:cNvCxnSpPr>
              <a:cxnSpLocks/>
            </p:cNvCxnSpPr>
            <p:nvPr/>
          </p:nvCxnSpPr>
          <p:spPr>
            <a:xfrm>
              <a:off x="4754033" y="6154439"/>
              <a:ext cx="0" cy="23642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B32DE1B-27CC-8448-88C5-B0F567001B5B}"/>
                </a:ext>
              </a:extLst>
            </p:cNvPr>
            <p:cNvCxnSpPr>
              <a:cxnSpLocks/>
            </p:cNvCxnSpPr>
            <p:nvPr/>
          </p:nvCxnSpPr>
          <p:spPr>
            <a:xfrm>
              <a:off x="5471583" y="6154439"/>
              <a:ext cx="0" cy="23642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E4A139-F9E2-B448-A086-70DBDBB70AA2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33" y="6154439"/>
              <a:ext cx="0" cy="23642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8D50C46-DB30-B343-B877-3E27975F4DE9}"/>
                </a:ext>
              </a:extLst>
            </p:cNvPr>
            <p:cNvCxnSpPr>
              <a:cxnSpLocks/>
            </p:cNvCxnSpPr>
            <p:nvPr/>
          </p:nvCxnSpPr>
          <p:spPr>
            <a:xfrm>
              <a:off x="6906683" y="6154439"/>
              <a:ext cx="0" cy="23642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26ECB1F-71B1-4C42-93E8-E39653DA8C90}"/>
                </a:ext>
              </a:extLst>
            </p:cNvPr>
            <p:cNvCxnSpPr>
              <a:cxnSpLocks/>
            </p:cNvCxnSpPr>
            <p:nvPr/>
          </p:nvCxnSpPr>
          <p:spPr>
            <a:xfrm>
              <a:off x="7624233" y="6154439"/>
              <a:ext cx="0" cy="23642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1A8294D-9553-8040-9AD0-4A0B496C6758}"/>
                </a:ext>
              </a:extLst>
            </p:cNvPr>
            <p:cNvCxnSpPr>
              <a:cxnSpLocks/>
            </p:cNvCxnSpPr>
            <p:nvPr/>
          </p:nvCxnSpPr>
          <p:spPr>
            <a:xfrm>
              <a:off x="8341783" y="6154439"/>
              <a:ext cx="0" cy="23642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DB8BD2F-1B31-4445-A528-6F7559E9A257}"/>
                </a:ext>
              </a:extLst>
            </p:cNvPr>
            <p:cNvCxnSpPr>
              <a:cxnSpLocks/>
            </p:cNvCxnSpPr>
            <p:nvPr/>
          </p:nvCxnSpPr>
          <p:spPr>
            <a:xfrm>
              <a:off x="9059333" y="6154439"/>
              <a:ext cx="0" cy="23642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93949F-5261-CA40-AA7A-07F3DDAC7BEA}"/>
                </a:ext>
              </a:extLst>
            </p:cNvPr>
            <p:cNvSpPr txBox="1"/>
            <p:nvPr/>
          </p:nvSpPr>
          <p:spPr>
            <a:xfrm rot="16200000">
              <a:off x="2548429" y="5440337"/>
              <a:ext cx="8614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"/>
                  <a:cs typeface="Helvetica"/>
                </a:rPr>
                <a:t>Supply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F241C9A-DA31-EF4C-8D66-BF5FE8C7BB2A}"/>
                </a:ext>
              </a:extLst>
            </p:cNvPr>
            <p:cNvGrpSpPr/>
            <p:nvPr/>
          </p:nvGrpSpPr>
          <p:grpSpPr>
            <a:xfrm>
              <a:off x="3144894" y="4706861"/>
              <a:ext cx="6168439" cy="1435100"/>
              <a:chOff x="1079028" y="2181585"/>
              <a:chExt cx="7072489" cy="1665111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51B349F-5719-3044-8F11-3A99394E98F2}"/>
                  </a:ext>
                </a:extLst>
              </p:cNvPr>
              <p:cNvCxnSpPr/>
              <p:nvPr/>
            </p:nvCxnSpPr>
            <p:spPr>
              <a:xfrm>
                <a:off x="1281287" y="2181585"/>
                <a:ext cx="0" cy="1665111"/>
              </a:xfrm>
              <a:prstGeom prst="line">
                <a:avLst/>
              </a:prstGeom>
              <a:ln w="3175" cmpd="sng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9CDD9C3-F315-6C4F-AD67-FCDCCBECB93E}"/>
                  </a:ext>
                </a:extLst>
              </p:cNvPr>
              <p:cNvCxnSpPr/>
              <p:nvPr/>
            </p:nvCxnSpPr>
            <p:spPr>
              <a:xfrm>
                <a:off x="2103259" y="2181585"/>
                <a:ext cx="0" cy="1665111"/>
              </a:xfrm>
              <a:prstGeom prst="line">
                <a:avLst/>
              </a:prstGeom>
              <a:ln w="3175" cmpd="sng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DA5F67A-231F-7340-94C0-1D1DFE614864}"/>
                  </a:ext>
                </a:extLst>
              </p:cNvPr>
              <p:cNvCxnSpPr/>
              <p:nvPr/>
            </p:nvCxnSpPr>
            <p:spPr>
              <a:xfrm>
                <a:off x="2925231" y="2181585"/>
                <a:ext cx="0" cy="1665111"/>
              </a:xfrm>
              <a:prstGeom prst="line">
                <a:avLst/>
              </a:prstGeom>
              <a:ln w="3175" cmpd="sng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1B37D86-2723-9041-96E0-F85A791D0BB2}"/>
                  </a:ext>
                </a:extLst>
              </p:cNvPr>
              <p:cNvCxnSpPr/>
              <p:nvPr/>
            </p:nvCxnSpPr>
            <p:spPr>
              <a:xfrm>
                <a:off x="3747203" y="2181585"/>
                <a:ext cx="0" cy="1665111"/>
              </a:xfrm>
              <a:prstGeom prst="line">
                <a:avLst/>
              </a:prstGeom>
              <a:ln w="3175" cmpd="sng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2D97312-88F6-3747-AB5C-60CD106862C6}"/>
                  </a:ext>
                </a:extLst>
              </p:cNvPr>
              <p:cNvCxnSpPr/>
              <p:nvPr/>
            </p:nvCxnSpPr>
            <p:spPr>
              <a:xfrm>
                <a:off x="4569175" y="2181585"/>
                <a:ext cx="0" cy="1665111"/>
              </a:xfrm>
              <a:prstGeom prst="line">
                <a:avLst/>
              </a:prstGeom>
              <a:ln w="3175" cmpd="sng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5F831F0-E232-1A40-8FC0-E04927955E25}"/>
                  </a:ext>
                </a:extLst>
              </p:cNvPr>
              <p:cNvCxnSpPr/>
              <p:nvPr/>
            </p:nvCxnSpPr>
            <p:spPr>
              <a:xfrm>
                <a:off x="5391147" y="2181585"/>
                <a:ext cx="0" cy="1665111"/>
              </a:xfrm>
              <a:prstGeom prst="line">
                <a:avLst/>
              </a:prstGeom>
              <a:ln w="3175" cmpd="sng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CB451DA-242A-AB40-B532-ECE6C22B1245}"/>
                  </a:ext>
                </a:extLst>
              </p:cNvPr>
              <p:cNvCxnSpPr/>
              <p:nvPr/>
            </p:nvCxnSpPr>
            <p:spPr>
              <a:xfrm>
                <a:off x="6213119" y="2181585"/>
                <a:ext cx="0" cy="1665111"/>
              </a:xfrm>
              <a:prstGeom prst="line">
                <a:avLst/>
              </a:prstGeom>
              <a:ln w="3175" cmpd="sng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BC6C1C9-03BF-AB4E-B7F3-953C9C998CAB}"/>
                  </a:ext>
                </a:extLst>
              </p:cNvPr>
              <p:cNvCxnSpPr/>
              <p:nvPr/>
            </p:nvCxnSpPr>
            <p:spPr>
              <a:xfrm>
                <a:off x="7035091" y="2181585"/>
                <a:ext cx="0" cy="1665111"/>
              </a:xfrm>
              <a:prstGeom prst="line">
                <a:avLst/>
              </a:prstGeom>
              <a:ln w="3175" cmpd="sng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91C9F02-E5CE-AB4D-81FA-2A5BBDE0575D}"/>
                  </a:ext>
                </a:extLst>
              </p:cNvPr>
              <p:cNvCxnSpPr/>
              <p:nvPr/>
            </p:nvCxnSpPr>
            <p:spPr>
              <a:xfrm>
                <a:off x="7857066" y="2181585"/>
                <a:ext cx="0" cy="1665111"/>
              </a:xfrm>
              <a:prstGeom prst="line">
                <a:avLst/>
              </a:prstGeom>
              <a:ln w="3175" cmpd="sng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D4F82B0-8DE0-0F40-80BB-86DFDDB9D52A}"/>
                  </a:ext>
                </a:extLst>
              </p:cNvPr>
              <p:cNvCxnSpPr/>
              <p:nvPr/>
            </p:nvCxnSpPr>
            <p:spPr>
              <a:xfrm>
                <a:off x="1079028" y="3736613"/>
                <a:ext cx="7072489" cy="8483"/>
              </a:xfrm>
              <a:prstGeom prst="line">
                <a:avLst/>
              </a:prstGeom>
              <a:ln w="3175" cmpd="sng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452C571-215C-0647-AD77-C1E0D9035675}"/>
                  </a:ext>
                </a:extLst>
              </p:cNvPr>
              <p:cNvCxnSpPr/>
              <p:nvPr/>
            </p:nvCxnSpPr>
            <p:spPr>
              <a:xfrm>
                <a:off x="1079028" y="2294452"/>
                <a:ext cx="7072489" cy="8483"/>
              </a:xfrm>
              <a:prstGeom prst="line">
                <a:avLst/>
              </a:prstGeom>
              <a:ln w="3175" cmpd="sng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4AB3181-BFFA-3748-B585-6B15593DE2C7}"/>
                  </a:ext>
                </a:extLst>
              </p:cNvPr>
              <p:cNvCxnSpPr/>
              <p:nvPr/>
            </p:nvCxnSpPr>
            <p:spPr>
              <a:xfrm>
                <a:off x="1079028" y="2582884"/>
                <a:ext cx="7072489" cy="8483"/>
              </a:xfrm>
              <a:prstGeom prst="line">
                <a:avLst/>
              </a:prstGeom>
              <a:ln w="3175" cmpd="sng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961D35F-2094-7E40-B794-061BAAB8DA8E}"/>
                  </a:ext>
                </a:extLst>
              </p:cNvPr>
              <p:cNvCxnSpPr/>
              <p:nvPr/>
            </p:nvCxnSpPr>
            <p:spPr>
              <a:xfrm>
                <a:off x="1079028" y="2871316"/>
                <a:ext cx="7072489" cy="8483"/>
              </a:xfrm>
              <a:prstGeom prst="line">
                <a:avLst/>
              </a:prstGeom>
              <a:ln w="3175" cmpd="sng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50FE5721-0701-944C-B2DF-65737021BF45}"/>
                  </a:ext>
                </a:extLst>
              </p:cNvPr>
              <p:cNvCxnSpPr/>
              <p:nvPr/>
            </p:nvCxnSpPr>
            <p:spPr>
              <a:xfrm>
                <a:off x="1079028" y="3159748"/>
                <a:ext cx="7072489" cy="8483"/>
              </a:xfrm>
              <a:prstGeom prst="line">
                <a:avLst/>
              </a:prstGeom>
              <a:ln w="3175" cmpd="sng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466135B-0AD5-1C41-9FD0-F366F35F11DC}"/>
                  </a:ext>
                </a:extLst>
              </p:cNvPr>
              <p:cNvCxnSpPr/>
              <p:nvPr/>
            </p:nvCxnSpPr>
            <p:spPr>
              <a:xfrm>
                <a:off x="1079028" y="3448180"/>
                <a:ext cx="7072489" cy="8483"/>
              </a:xfrm>
              <a:prstGeom prst="line">
                <a:avLst/>
              </a:prstGeom>
              <a:ln w="3175" cmpd="sng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4878C2A-43A4-7749-A04D-507C077279B9}"/>
                </a:ext>
              </a:extLst>
            </p:cNvPr>
            <p:cNvSpPr/>
            <p:nvPr/>
          </p:nvSpPr>
          <p:spPr>
            <a:xfrm>
              <a:off x="3152423" y="4780088"/>
              <a:ext cx="6153670" cy="1240510"/>
            </a:xfrm>
            <a:custGeom>
              <a:avLst/>
              <a:gdLst>
                <a:gd name="connsiteX0" fmla="*/ 0 w 7055555"/>
                <a:gd name="connsiteY0" fmla="*/ 1439333 h 1439333"/>
                <a:gd name="connsiteX1" fmla="*/ 183444 w 7055555"/>
                <a:gd name="connsiteY1" fmla="*/ 1439333 h 1439333"/>
                <a:gd name="connsiteX2" fmla="*/ 183444 w 7055555"/>
                <a:gd name="connsiteY2" fmla="*/ 860778 h 1439333"/>
                <a:gd name="connsiteX3" fmla="*/ 1016000 w 7055555"/>
                <a:gd name="connsiteY3" fmla="*/ 874889 h 1439333"/>
                <a:gd name="connsiteX4" fmla="*/ 1016000 w 7055555"/>
                <a:gd name="connsiteY4" fmla="*/ 1171222 h 1439333"/>
                <a:gd name="connsiteX5" fmla="*/ 1848555 w 7055555"/>
                <a:gd name="connsiteY5" fmla="*/ 1171222 h 1439333"/>
                <a:gd name="connsiteX6" fmla="*/ 1834444 w 7055555"/>
                <a:gd name="connsiteY6" fmla="*/ 296333 h 1439333"/>
                <a:gd name="connsiteX7" fmla="*/ 2652888 w 7055555"/>
                <a:gd name="connsiteY7" fmla="*/ 310444 h 1439333"/>
                <a:gd name="connsiteX8" fmla="*/ 2652888 w 7055555"/>
                <a:gd name="connsiteY8" fmla="*/ 0 h 1439333"/>
                <a:gd name="connsiteX9" fmla="*/ 3471333 w 7055555"/>
                <a:gd name="connsiteY9" fmla="*/ 14111 h 1439333"/>
                <a:gd name="connsiteX10" fmla="*/ 3457222 w 7055555"/>
                <a:gd name="connsiteY10" fmla="*/ 860778 h 1439333"/>
                <a:gd name="connsiteX11" fmla="*/ 4303888 w 7055555"/>
                <a:gd name="connsiteY11" fmla="*/ 874889 h 1439333"/>
                <a:gd name="connsiteX12" fmla="*/ 4303888 w 7055555"/>
                <a:gd name="connsiteY12" fmla="*/ 1157111 h 1439333"/>
                <a:gd name="connsiteX13" fmla="*/ 5136444 w 7055555"/>
                <a:gd name="connsiteY13" fmla="*/ 1157111 h 1439333"/>
                <a:gd name="connsiteX14" fmla="*/ 5136444 w 7055555"/>
                <a:gd name="connsiteY14" fmla="*/ 578556 h 1439333"/>
                <a:gd name="connsiteX15" fmla="*/ 5940777 w 7055555"/>
                <a:gd name="connsiteY15" fmla="*/ 578556 h 1439333"/>
                <a:gd name="connsiteX16" fmla="*/ 5940777 w 7055555"/>
                <a:gd name="connsiteY16" fmla="*/ 1199444 h 1439333"/>
                <a:gd name="connsiteX17" fmla="*/ 6759222 w 7055555"/>
                <a:gd name="connsiteY17" fmla="*/ 1171222 h 1439333"/>
                <a:gd name="connsiteX18" fmla="*/ 6759222 w 7055555"/>
                <a:gd name="connsiteY18" fmla="*/ 874889 h 1439333"/>
                <a:gd name="connsiteX19" fmla="*/ 7055555 w 7055555"/>
                <a:gd name="connsiteY19" fmla="*/ 874889 h 1439333"/>
                <a:gd name="connsiteX0" fmla="*/ 0 w 7055555"/>
                <a:gd name="connsiteY0" fmla="*/ 1439333 h 1439333"/>
                <a:gd name="connsiteX1" fmla="*/ 183444 w 7055555"/>
                <a:gd name="connsiteY1" fmla="*/ 1439333 h 1439333"/>
                <a:gd name="connsiteX2" fmla="*/ 183444 w 7055555"/>
                <a:gd name="connsiteY2" fmla="*/ 860778 h 1439333"/>
                <a:gd name="connsiteX3" fmla="*/ 1016000 w 7055555"/>
                <a:gd name="connsiteY3" fmla="*/ 874889 h 1439333"/>
                <a:gd name="connsiteX4" fmla="*/ 1016000 w 7055555"/>
                <a:gd name="connsiteY4" fmla="*/ 1171222 h 1439333"/>
                <a:gd name="connsiteX5" fmla="*/ 1848555 w 7055555"/>
                <a:gd name="connsiteY5" fmla="*/ 1171222 h 1439333"/>
                <a:gd name="connsiteX6" fmla="*/ 1834444 w 7055555"/>
                <a:gd name="connsiteY6" fmla="*/ 296333 h 1439333"/>
                <a:gd name="connsiteX7" fmla="*/ 2652888 w 7055555"/>
                <a:gd name="connsiteY7" fmla="*/ 310444 h 1439333"/>
                <a:gd name="connsiteX8" fmla="*/ 2652888 w 7055555"/>
                <a:gd name="connsiteY8" fmla="*/ 0 h 1439333"/>
                <a:gd name="connsiteX9" fmla="*/ 3471333 w 7055555"/>
                <a:gd name="connsiteY9" fmla="*/ 14111 h 1439333"/>
                <a:gd name="connsiteX10" fmla="*/ 3457222 w 7055555"/>
                <a:gd name="connsiteY10" fmla="*/ 860778 h 1439333"/>
                <a:gd name="connsiteX11" fmla="*/ 4303888 w 7055555"/>
                <a:gd name="connsiteY11" fmla="*/ 874889 h 1439333"/>
                <a:gd name="connsiteX12" fmla="*/ 4303888 w 7055555"/>
                <a:gd name="connsiteY12" fmla="*/ 1157111 h 1439333"/>
                <a:gd name="connsiteX13" fmla="*/ 5136444 w 7055555"/>
                <a:gd name="connsiteY13" fmla="*/ 1157111 h 1439333"/>
                <a:gd name="connsiteX14" fmla="*/ 5136444 w 7055555"/>
                <a:gd name="connsiteY14" fmla="*/ 578556 h 1439333"/>
                <a:gd name="connsiteX15" fmla="*/ 5940777 w 7055555"/>
                <a:gd name="connsiteY15" fmla="*/ 578556 h 1439333"/>
                <a:gd name="connsiteX16" fmla="*/ 5940777 w 7055555"/>
                <a:gd name="connsiteY16" fmla="*/ 1157111 h 1439333"/>
                <a:gd name="connsiteX17" fmla="*/ 6759222 w 7055555"/>
                <a:gd name="connsiteY17" fmla="*/ 1171222 h 1439333"/>
                <a:gd name="connsiteX18" fmla="*/ 6759222 w 7055555"/>
                <a:gd name="connsiteY18" fmla="*/ 874889 h 1439333"/>
                <a:gd name="connsiteX19" fmla="*/ 7055555 w 7055555"/>
                <a:gd name="connsiteY19" fmla="*/ 874889 h 1439333"/>
                <a:gd name="connsiteX0" fmla="*/ 0 w 7055555"/>
                <a:gd name="connsiteY0" fmla="*/ 1439333 h 1439333"/>
                <a:gd name="connsiteX1" fmla="*/ 183444 w 7055555"/>
                <a:gd name="connsiteY1" fmla="*/ 1439333 h 1439333"/>
                <a:gd name="connsiteX2" fmla="*/ 183444 w 7055555"/>
                <a:gd name="connsiteY2" fmla="*/ 860778 h 1439333"/>
                <a:gd name="connsiteX3" fmla="*/ 1016000 w 7055555"/>
                <a:gd name="connsiteY3" fmla="*/ 874889 h 1439333"/>
                <a:gd name="connsiteX4" fmla="*/ 1016000 w 7055555"/>
                <a:gd name="connsiteY4" fmla="*/ 1171222 h 1439333"/>
                <a:gd name="connsiteX5" fmla="*/ 1848555 w 7055555"/>
                <a:gd name="connsiteY5" fmla="*/ 1171222 h 1439333"/>
                <a:gd name="connsiteX6" fmla="*/ 1834444 w 7055555"/>
                <a:gd name="connsiteY6" fmla="*/ 296333 h 1439333"/>
                <a:gd name="connsiteX7" fmla="*/ 2652888 w 7055555"/>
                <a:gd name="connsiteY7" fmla="*/ 310444 h 1439333"/>
                <a:gd name="connsiteX8" fmla="*/ 2652888 w 7055555"/>
                <a:gd name="connsiteY8" fmla="*/ 0 h 1439333"/>
                <a:gd name="connsiteX9" fmla="*/ 3471333 w 7055555"/>
                <a:gd name="connsiteY9" fmla="*/ 14111 h 1439333"/>
                <a:gd name="connsiteX10" fmla="*/ 3485444 w 7055555"/>
                <a:gd name="connsiteY10" fmla="*/ 874889 h 1439333"/>
                <a:gd name="connsiteX11" fmla="*/ 4303888 w 7055555"/>
                <a:gd name="connsiteY11" fmla="*/ 874889 h 1439333"/>
                <a:gd name="connsiteX12" fmla="*/ 4303888 w 7055555"/>
                <a:gd name="connsiteY12" fmla="*/ 1157111 h 1439333"/>
                <a:gd name="connsiteX13" fmla="*/ 5136444 w 7055555"/>
                <a:gd name="connsiteY13" fmla="*/ 1157111 h 1439333"/>
                <a:gd name="connsiteX14" fmla="*/ 5136444 w 7055555"/>
                <a:gd name="connsiteY14" fmla="*/ 578556 h 1439333"/>
                <a:gd name="connsiteX15" fmla="*/ 5940777 w 7055555"/>
                <a:gd name="connsiteY15" fmla="*/ 578556 h 1439333"/>
                <a:gd name="connsiteX16" fmla="*/ 5940777 w 7055555"/>
                <a:gd name="connsiteY16" fmla="*/ 1157111 h 1439333"/>
                <a:gd name="connsiteX17" fmla="*/ 6759222 w 7055555"/>
                <a:gd name="connsiteY17" fmla="*/ 1171222 h 1439333"/>
                <a:gd name="connsiteX18" fmla="*/ 6759222 w 7055555"/>
                <a:gd name="connsiteY18" fmla="*/ 874889 h 1439333"/>
                <a:gd name="connsiteX19" fmla="*/ 7055555 w 7055555"/>
                <a:gd name="connsiteY19" fmla="*/ 874889 h 1439333"/>
                <a:gd name="connsiteX0" fmla="*/ 0 w 7055555"/>
                <a:gd name="connsiteY0" fmla="*/ 1439333 h 1439333"/>
                <a:gd name="connsiteX1" fmla="*/ 183444 w 7055555"/>
                <a:gd name="connsiteY1" fmla="*/ 1439333 h 1439333"/>
                <a:gd name="connsiteX2" fmla="*/ 183444 w 7055555"/>
                <a:gd name="connsiteY2" fmla="*/ 860778 h 1439333"/>
                <a:gd name="connsiteX3" fmla="*/ 1016000 w 7055555"/>
                <a:gd name="connsiteY3" fmla="*/ 874889 h 1439333"/>
                <a:gd name="connsiteX4" fmla="*/ 1016000 w 7055555"/>
                <a:gd name="connsiteY4" fmla="*/ 1171222 h 1439333"/>
                <a:gd name="connsiteX5" fmla="*/ 1848555 w 7055555"/>
                <a:gd name="connsiteY5" fmla="*/ 1171222 h 1439333"/>
                <a:gd name="connsiteX6" fmla="*/ 1834444 w 7055555"/>
                <a:gd name="connsiteY6" fmla="*/ 296333 h 1439333"/>
                <a:gd name="connsiteX7" fmla="*/ 2652888 w 7055555"/>
                <a:gd name="connsiteY7" fmla="*/ 310444 h 1439333"/>
                <a:gd name="connsiteX8" fmla="*/ 2652888 w 7055555"/>
                <a:gd name="connsiteY8" fmla="*/ 0 h 1439333"/>
                <a:gd name="connsiteX9" fmla="*/ 3471333 w 7055555"/>
                <a:gd name="connsiteY9" fmla="*/ 14111 h 1439333"/>
                <a:gd name="connsiteX10" fmla="*/ 3457222 w 7055555"/>
                <a:gd name="connsiteY10" fmla="*/ 874889 h 1439333"/>
                <a:gd name="connsiteX11" fmla="*/ 4303888 w 7055555"/>
                <a:gd name="connsiteY11" fmla="*/ 874889 h 1439333"/>
                <a:gd name="connsiteX12" fmla="*/ 4303888 w 7055555"/>
                <a:gd name="connsiteY12" fmla="*/ 1157111 h 1439333"/>
                <a:gd name="connsiteX13" fmla="*/ 5136444 w 7055555"/>
                <a:gd name="connsiteY13" fmla="*/ 1157111 h 1439333"/>
                <a:gd name="connsiteX14" fmla="*/ 5136444 w 7055555"/>
                <a:gd name="connsiteY14" fmla="*/ 578556 h 1439333"/>
                <a:gd name="connsiteX15" fmla="*/ 5940777 w 7055555"/>
                <a:gd name="connsiteY15" fmla="*/ 578556 h 1439333"/>
                <a:gd name="connsiteX16" fmla="*/ 5940777 w 7055555"/>
                <a:gd name="connsiteY16" fmla="*/ 1157111 h 1439333"/>
                <a:gd name="connsiteX17" fmla="*/ 6759222 w 7055555"/>
                <a:gd name="connsiteY17" fmla="*/ 1171222 h 1439333"/>
                <a:gd name="connsiteX18" fmla="*/ 6759222 w 7055555"/>
                <a:gd name="connsiteY18" fmla="*/ 874889 h 1439333"/>
                <a:gd name="connsiteX19" fmla="*/ 7055555 w 7055555"/>
                <a:gd name="connsiteY19" fmla="*/ 874889 h 1439333"/>
                <a:gd name="connsiteX0" fmla="*/ 0 w 7055555"/>
                <a:gd name="connsiteY0" fmla="*/ 1439333 h 1439333"/>
                <a:gd name="connsiteX1" fmla="*/ 183444 w 7055555"/>
                <a:gd name="connsiteY1" fmla="*/ 1439333 h 1439333"/>
                <a:gd name="connsiteX2" fmla="*/ 183444 w 7055555"/>
                <a:gd name="connsiteY2" fmla="*/ 860778 h 1439333"/>
                <a:gd name="connsiteX3" fmla="*/ 1016000 w 7055555"/>
                <a:gd name="connsiteY3" fmla="*/ 874889 h 1439333"/>
                <a:gd name="connsiteX4" fmla="*/ 1016000 w 7055555"/>
                <a:gd name="connsiteY4" fmla="*/ 1171222 h 1439333"/>
                <a:gd name="connsiteX5" fmla="*/ 1848555 w 7055555"/>
                <a:gd name="connsiteY5" fmla="*/ 1171222 h 1439333"/>
                <a:gd name="connsiteX6" fmla="*/ 1834444 w 7055555"/>
                <a:gd name="connsiteY6" fmla="*/ 296333 h 1439333"/>
                <a:gd name="connsiteX7" fmla="*/ 2652888 w 7055555"/>
                <a:gd name="connsiteY7" fmla="*/ 310444 h 1439333"/>
                <a:gd name="connsiteX8" fmla="*/ 2652888 w 7055555"/>
                <a:gd name="connsiteY8" fmla="*/ 0 h 1439333"/>
                <a:gd name="connsiteX9" fmla="*/ 3471333 w 7055555"/>
                <a:gd name="connsiteY9" fmla="*/ 14111 h 1439333"/>
                <a:gd name="connsiteX10" fmla="*/ 3485444 w 7055555"/>
                <a:gd name="connsiteY10" fmla="*/ 874889 h 1439333"/>
                <a:gd name="connsiteX11" fmla="*/ 4303888 w 7055555"/>
                <a:gd name="connsiteY11" fmla="*/ 874889 h 1439333"/>
                <a:gd name="connsiteX12" fmla="*/ 4303888 w 7055555"/>
                <a:gd name="connsiteY12" fmla="*/ 1157111 h 1439333"/>
                <a:gd name="connsiteX13" fmla="*/ 5136444 w 7055555"/>
                <a:gd name="connsiteY13" fmla="*/ 1157111 h 1439333"/>
                <a:gd name="connsiteX14" fmla="*/ 5136444 w 7055555"/>
                <a:gd name="connsiteY14" fmla="*/ 578556 h 1439333"/>
                <a:gd name="connsiteX15" fmla="*/ 5940777 w 7055555"/>
                <a:gd name="connsiteY15" fmla="*/ 578556 h 1439333"/>
                <a:gd name="connsiteX16" fmla="*/ 5940777 w 7055555"/>
                <a:gd name="connsiteY16" fmla="*/ 1157111 h 1439333"/>
                <a:gd name="connsiteX17" fmla="*/ 6759222 w 7055555"/>
                <a:gd name="connsiteY17" fmla="*/ 1171222 h 1439333"/>
                <a:gd name="connsiteX18" fmla="*/ 6759222 w 7055555"/>
                <a:gd name="connsiteY18" fmla="*/ 874889 h 1439333"/>
                <a:gd name="connsiteX19" fmla="*/ 7055555 w 7055555"/>
                <a:gd name="connsiteY19" fmla="*/ 874889 h 143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055555" h="1439333">
                  <a:moveTo>
                    <a:pt x="0" y="1439333"/>
                  </a:moveTo>
                  <a:lnTo>
                    <a:pt x="183444" y="1439333"/>
                  </a:lnTo>
                  <a:lnTo>
                    <a:pt x="183444" y="860778"/>
                  </a:lnTo>
                  <a:lnTo>
                    <a:pt x="1016000" y="874889"/>
                  </a:lnTo>
                  <a:lnTo>
                    <a:pt x="1016000" y="1171222"/>
                  </a:lnTo>
                  <a:lnTo>
                    <a:pt x="1848555" y="1171222"/>
                  </a:lnTo>
                  <a:lnTo>
                    <a:pt x="1834444" y="296333"/>
                  </a:lnTo>
                  <a:lnTo>
                    <a:pt x="2652888" y="310444"/>
                  </a:lnTo>
                  <a:lnTo>
                    <a:pt x="2652888" y="0"/>
                  </a:lnTo>
                  <a:lnTo>
                    <a:pt x="3471333" y="14111"/>
                  </a:lnTo>
                  <a:lnTo>
                    <a:pt x="3485444" y="874889"/>
                  </a:lnTo>
                  <a:lnTo>
                    <a:pt x="4303888" y="874889"/>
                  </a:lnTo>
                  <a:lnTo>
                    <a:pt x="4303888" y="1157111"/>
                  </a:lnTo>
                  <a:lnTo>
                    <a:pt x="5136444" y="1157111"/>
                  </a:lnTo>
                  <a:lnTo>
                    <a:pt x="5136444" y="578556"/>
                  </a:lnTo>
                  <a:lnTo>
                    <a:pt x="5940777" y="578556"/>
                  </a:lnTo>
                  <a:lnTo>
                    <a:pt x="5940777" y="1157111"/>
                  </a:lnTo>
                  <a:lnTo>
                    <a:pt x="6759222" y="1171222"/>
                  </a:lnTo>
                  <a:lnTo>
                    <a:pt x="6759222" y="874889"/>
                  </a:lnTo>
                  <a:lnTo>
                    <a:pt x="7055555" y="874889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B7C7DDFB-2F8C-BE43-8E65-E758478F5A38}"/>
                </a:ext>
              </a:extLst>
            </p:cNvPr>
            <p:cNvSpPr/>
            <p:nvPr/>
          </p:nvSpPr>
          <p:spPr>
            <a:xfrm>
              <a:off x="4036483" y="5805805"/>
              <a:ext cx="1435100" cy="214793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CDFFDE0E-26CA-D84D-9AD1-200E5C539C5B}"/>
                </a:ext>
              </a:extLst>
            </p:cNvPr>
            <p:cNvSpPr/>
            <p:nvPr/>
          </p:nvSpPr>
          <p:spPr>
            <a:xfrm>
              <a:off x="4754033" y="5557216"/>
              <a:ext cx="2151778" cy="241278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2DB9C2E2-4C66-BF49-B8CA-086AB4C1EED3}"/>
                </a:ext>
              </a:extLst>
            </p:cNvPr>
            <p:cNvSpPr/>
            <p:nvPr/>
          </p:nvSpPr>
          <p:spPr>
            <a:xfrm>
              <a:off x="6188908" y="5805805"/>
              <a:ext cx="2867613" cy="21479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B7A336DA-C4F0-594F-91C7-1794A36F0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076" t="23571" r="12308" b="25000"/>
          <a:stretch/>
        </p:blipFill>
        <p:spPr>
          <a:xfrm>
            <a:off x="10217340" y="1497076"/>
            <a:ext cx="657591" cy="48810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694A1D9-0205-B14B-A528-5A51E4D1B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769" t="7857" r="9232" b="9286"/>
          <a:stretch/>
        </p:blipFill>
        <p:spPr>
          <a:xfrm>
            <a:off x="10416683" y="2014110"/>
            <a:ext cx="458392" cy="51128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203A78A-375B-2F4B-AD8A-69074151D6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7778" t="7778" r="22445" b="7333"/>
          <a:stretch/>
        </p:blipFill>
        <p:spPr>
          <a:xfrm>
            <a:off x="10319451" y="2579748"/>
            <a:ext cx="400462" cy="6829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9EECA67-E745-2C4F-B5A7-9BBB0EFE2C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340" t="7517" r="12098" b="13725"/>
          <a:stretch/>
        </p:blipFill>
        <p:spPr>
          <a:xfrm>
            <a:off x="10559941" y="3335968"/>
            <a:ext cx="644152" cy="70892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AE084EF-AD7D-3E4E-8EB8-77D59D9EFC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076" t="23571" r="12308" b="25000"/>
          <a:stretch/>
        </p:blipFill>
        <p:spPr>
          <a:xfrm>
            <a:off x="11024785" y="1497076"/>
            <a:ext cx="657591" cy="48810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F868F4D-2D30-254F-BE1C-00C963C010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769" t="7857" r="9232" b="9286"/>
          <a:stretch/>
        </p:blipFill>
        <p:spPr>
          <a:xfrm>
            <a:off x="10895983" y="2021830"/>
            <a:ext cx="458392" cy="51128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9EAFF3C-5928-8449-8EB2-9B932C1BF0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7778" t="7778" r="22445" b="7333"/>
          <a:stretch/>
        </p:blipFill>
        <p:spPr>
          <a:xfrm>
            <a:off x="10784367" y="2579748"/>
            <a:ext cx="400462" cy="6829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7C764E4-8A53-F34B-A363-DDA1BA3B90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7778" t="7778" r="22445" b="7333"/>
          <a:stretch/>
        </p:blipFill>
        <p:spPr>
          <a:xfrm>
            <a:off x="11249283" y="2579748"/>
            <a:ext cx="400462" cy="68293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D82B216-D807-694E-A51F-592903B5EA7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4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1446" y="1362140"/>
            <a:ext cx="601244" cy="60124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0191DC0-5CE7-1B4E-992E-89AB7767F7CE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24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1446" y="2203569"/>
            <a:ext cx="601244" cy="60124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1D324BC-2915-A543-8BEA-377BFD3C628B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29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1446" y="3107156"/>
            <a:ext cx="601244" cy="601244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5ACBD47-0208-7C4F-BF55-9BA895EB32C1}"/>
              </a:ext>
            </a:extLst>
          </p:cNvPr>
          <p:cNvCxnSpPr>
            <a:cxnSpLocks/>
            <a:stCxn id="54" idx="3"/>
            <a:endCxn id="46" idx="1"/>
          </p:cNvCxnSpPr>
          <p:nvPr/>
        </p:nvCxnSpPr>
        <p:spPr>
          <a:xfrm>
            <a:off x="8682690" y="1662762"/>
            <a:ext cx="1534650" cy="783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127A164-CBE7-D847-9D31-189B44A56630}"/>
              </a:ext>
            </a:extLst>
          </p:cNvPr>
          <p:cNvCxnSpPr>
            <a:cxnSpLocks/>
            <a:stCxn id="54" idx="3"/>
            <a:endCxn id="48" idx="1"/>
          </p:cNvCxnSpPr>
          <p:nvPr/>
        </p:nvCxnSpPr>
        <p:spPr>
          <a:xfrm>
            <a:off x="8682690" y="1662762"/>
            <a:ext cx="1636761" cy="12584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23F21F0-F956-CF44-A3D3-8EB057E5D0ED}"/>
              </a:ext>
            </a:extLst>
          </p:cNvPr>
          <p:cNvCxnSpPr>
            <a:cxnSpLocks/>
            <a:stCxn id="55" idx="3"/>
            <a:endCxn id="47" idx="1"/>
          </p:cNvCxnSpPr>
          <p:nvPr/>
        </p:nvCxnSpPr>
        <p:spPr>
          <a:xfrm flipV="1">
            <a:off x="8682690" y="2269752"/>
            <a:ext cx="1733993" cy="2344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8C9D1EE-AEDC-CC4E-A62E-0CDA8205A59D}"/>
              </a:ext>
            </a:extLst>
          </p:cNvPr>
          <p:cNvCxnSpPr>
            <a:cxnSpLocks/>
            <a:stCxn id="55" idx="3"/>
            <a:endCxn id="48" idx="1"/>
          </p:cNvCxnSpPr>
          <p:nvPr/>
        </p:nvCxnSpPr>
        <p:spPr>
          <a:xfrm>
            <a:off x="8682690" y="2504191"/>
            <a:ext cx="1636761" cy="4170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2FB2F7F-7F49-C643-953A-D4DBBFAB5315}"/>
              </a:ext>
            </a:extLst>
          </p:cNvPr>
          <p:cNvCxnSpPr>
            <a:cxnSpLocks/>
            <a:stCxn id="55" idx="3"/>
            <a:endCxn id="49" idx="1"/>
          </p:cNvCxnSpPr>
          <p:nvPr/>
        </p:nvCxnSpPr>
        <p:spPr>
          <a:xfrm>
            <a:off x="8682690" y="2504191"/>
            <a:ext cx="1877251" cy="11862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03AD847-0D17-9F4A-99E9-EC3AA1A5D53A}"/>
              </a:ext>
            </a:extLst>
          </p:cNvPr>
          <p:cNvCxnSpPr>
            <a:cxnSpLocks/>
            <a:stCxn id="56" idx="3"/>
            <a:endCxn id="46" idx="1"/>
          </p:cNvCxnSpPr>
          <p:nvPr/>
        </p:nvCxnSpPr>
        <p:spPr>
          <a:xfrm flipV="1">
            <a:off x="8682690" y="1741131"/>
            <a:ext cx="1534650" cy="16666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FA72399-D7D6-0349-9519-5F9DDF1267DE}"/>
              </a:ext>
            </a:extLst>
          </p:cNvPr>
          <p:cNvCxnSpPr>
            <a:cxnSpLocks/>
            <a:stCxn id="56" idx="3"/>
            <a:endCxn id="49" idx="1"/>
          </p:cNvCxnSpPr>
          <p:nvPr/>
        </p:nvCxnSpPr>
        <p:spPr>
          <a:xfrm>
            <a:off x="8682690" y="3407778"/>
            <a:ext cx="1877251" cy="2826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82732A8-01F4-1E49-A963-D6AED54D5139}"/>
                  </a:ext>
                </a:extLst>
              </p:cNvPr>
              <p:cNvSpPr txBox="1"/>
              <p:nvPr/>
            </p:nvSpPr>
            <p:spPr>
              <a:xfrm>
                <a:off x="2979174" y="2182722"/>
                <a:ext cx="1639680" cy="455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82732A8-01F4-1E49-A963-D6AED54D5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174" y="2182722"/>
                <a:ext cx="1639680" cy="45506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227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8633A-74D9-CF4A-BFDE-F37FAD031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of this work: online arrivals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8243-AE93-0446-8F79-A96F0B6B5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896" y="1574648"/>
            <a:ext cx="7444204" cy="4838852"/>
          </a:xfrm>
        </p:spPr>
        <p:txBody>
          <a:bodyPr/>
          <a:lstStyle/>
          <a:p>
            <a:r>
              <a:rPr lang="en-US" dirty="0"/>
              <a:t>Upon each arrival, the algorithm makes an irrevocable allocation (and charges an irrevocable price)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Examples:</a:t>
            </a:r>
            <a:endParaRPr lang="en-US" dirty="0"/>
          </a:p>
          <a:p>
            <a:pPr lvl="1"/>
            <a:r>
              <a:rPr lang="en-US" dirty="0"/>
              <a:t>Online shopping sites</a:t>
            </a:r>
          </a:p>
          <a:p>
            <a:pPr lvl="1"/>
            <a:r>
              <a:rPr lang="en-US" dirty="0"/>
              <a:t>Airline/hotel reservations</a:t>
            </a:r>
          </a:p>
          <a:p>
            <a:pPr lvl="1"/>
            <a:r>
              <a:rPr lang="en-US" dirty="0"/>
              <a:t>Spot markets for cloud resources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accent1"/>
                </a:solidFill>
              </a:rPr>
              <a:t>…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8987F-F061-744F-9156-7DF9A2E0CC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076" t="23571" r="12308" b="25000"/>
          <a:stretch/>
        </p:blipFill>
        <p:spPr>
          <a:xfrm>
            <a:off x="10657614" y="3678829"/>
            <a:ext cx="657591" cy="488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5CDB7C-23A2-A64D-86DD-660CC60657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769" t="7857" r="9232" b="9286"/>
          <a:stretch/>
        </p:blipFill>
        <p:spPr>
          <a:xfrm>
            <a:off x="10856957" y="4195863"/>
            <a:ext cx="458392" cy="5112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08D47E-61C2-194E-B837-4B5F521618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7778" t="7778" r="22445" b="7333"/>
          <a:stretch/>
        </p:blipFill>
        <p:spPr>
          <a:xfrm>
            <a:off x="10759725" y="4761501"/>
            <a:ext cx="400462" cy="682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1833AB-5B37-DE48-8D5E-BDDA3DB6E3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340" t="7517" r="12098" b="13725"/>
          <a:stretch/>
        </p:blipFill>
        <p:spPr>
          <a:xfrm>
            <a:off x="11000215" y="5517721"/>
            <a:ext cx="644152" cy="708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4BE6C8-9C9C-6041-AB95-24A4D1627C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076" t="23571" r="12308" b="25000"/>
          <a:stretch/>
        </p:blipFill>
        <p:spPr>
          <a:xfrm>
            <a:off x="11465059" y="3678829"/>
            <a:ext cx="657591" cy="488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B29AA2-D085-8946-B9A3-2D5E3C30F2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769" t="7857" r="9232" b="9286"/>
          <a:stretch/>
        </p:blipFill>
        <p:spPr>
          <a:xfrm>
            <a:off x="11336257" y="4203583"/>
            <a:ext cx="458392" cy="511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6898AA-107E-B644-9E40-B41599C072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7778" t="7778" r="22445" b="7333"/>
          <a:stretch/>
        </p:blipFill>
        <p:spPr>
          <a:xfrm>
            <a:off x="11224641" y="4761501"/>
            <a:ext cx="400462" cy="682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28C90A-ACCE-824E-B7F7-6CC23C0739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7778" t="7778" r="22445" b="7333"/>
          <a:stretch/>
        </p:blipFill>
        <p:spPr>
          <a:xfrm>
            <a:off x="11689557" y="4761501"/>
            <a:ext cx="400462" cy="6829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C0326E-1C80-D149-80CC-0EF67E2D1D2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4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3614" y="3160839"/>
            <a:ext cx="891922" cy="8919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236101-AA99-6F4C-818E-BB670C938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24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3614" y="4425594"/>
            <a:ext cx="891922" cy="8919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D1A46D-E48E-1F48-B866-E6B90A8A6825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29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3614" y="5718642"/>
            <a:ext cx="891922" cy="89192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A05EA06-BED9-FC42-A2A6-1451E5E7EAC4}"/>
              </a:ext>
            </a:extLst>
          </p:cNvPr>
          <p:cNvGrpSpPr/>
          <p:nvPr/>
        </p:nvGrpSpPr>
        <p:grpSpPr>
          <a:xfrm>
            <a:off x="6482345" y="3127604"/>
            <a:ext cx="2227258" cy="1054100"/>
            <a:chOff x="6482345" y="3127604"/>
            <a:chExt cx="2227258" cy="1054100"/>
          </a:xfrm>
        </p:grpSpPr>
        <p:sp>
          <p:nvSpPr>
            <p:cNvPr id="15" name="Cloud Callout 14">
              <a:extLst>
                <a:ext uri="{FF2B5EF4-FFF2-40B4-BE49-F238E27FC236}">
                  <a16:creationId xmlns:a16="http://schemas.microsoft.com/office/drawing/2014/main" id="{063EC13F-5D47-1545-A7C5-A704BBF57601}"/>
                </a:ext>
              </a:extLst>
            </p:cNvPr>
            <p:cNvSpPr/>
            <p:nvPr/>
          </p:nvSpPr>
          <p:spPr>
            <a:xfrm>
              <a:off x="6482345" y="3127604"/>
              <a:ext cx="2227258" cy="1054100"/>
            </a:xfrm>
            <a:prstGeom prst="cloudCallout">
              <a:avLst>
                <a:gd name="adj1" fmla="val 69552"/>
                <a:gd name="adj2" fmla="val -858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39A3F8-CE15-A944-95A6-DAABF040F524}"/>
                </a:ext>
              </a:extLst>
            </p:cNvPr>
            <p:cNvSpPr txBox="1"/>
            <p:nvPr/>
          </p:nvSpPr>
          <p:spPr>
            <a:xfrm>
              <a:off x="6693985" y="3234551"/>
              <a:ext cx="178286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  <a:r>
                <a:rPr lang="en-US" baseline="-25000" dirty="0"/>
                <a:t>1</a:t>
              </a:r>
              <a:r>
                <a:rPr lang="en-US" dirty="0"/>
                <a:t>(            ) = $10</a:t>
              </a:r>
            </a:p>
            <a:p>
              <a:pPr>
                <a:spcBef>
                  <a:spcPts val="1200"/>
                </a:spcBef>
              </a:pPr>
              <a:r>
                <a:rPr lang="en-US" dirty="0"/>
                <a:t>v</a:t>
              </a:r>
              <a:r>
                <a:rPr lang="en-US" baseline="-25000" dirty="0"/>
                <a:t>1</a:t>
              </a:r>
              <a:r>
                <a:rPr lang="en-US" dirty="0"/>
                <a:t>(             ) = $8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81891BD-6D5F-8E48-B165-043CEDC5DE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076" t="23571" r="12308" b="25000"/>
            <a:stretch/>
          </p:blipFill>
          <p:spPr>
            <a:xfrm>
              <a:off x="7080301" y="3308711"/>
              <a:ext cx="372693" cy="27663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31709FE-BC37-6743-9DBE-D8A134172F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7778" t="7778" r="22445" b="7333"/>
            <a:stretch/>
          </p:blipFill>
          <p:spPr>
            <a:xfrm>
              <a:off x="7452994" y="3187279"/>
              <a:ext cx="244291" cy="41660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2EE1C58-41D4-2D46-859D-EFA1CF528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076" t="23571" r="12308" b="25000"/>
            <a:stretch/>
          </p:blipFill>
          <p:spPr>
            <a:xfrm>
              <a:off x="7080301" y="3701786"/>
              <a:ext cx="372693" cy="27663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EA0B33-1B75-B343-B4F2-99C8C9D1F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0769" t="7857" r="9232" b="9286"/>
            <a:stretch/>
          </p:blipFill>
          <p:spPr>
            <a:xfrm>
              <a:off x="7439764" y="3657293"/>
              <a:ext cx="294315" cy="32827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DDD897F-2AD0-544B-87A1-7A54CEDD5D49}"/>
              </a:ext>
            </a:extLst>
          </p:cNvPr>
          <p:cNvGrpSpPr/>
          <p:nvPr/>
        </p:nvGrpSpPr>
        <p:grpSpPr>
          <a:xfrm>
            <a:off x="7035800" y="4440808"/>
            <a:ext cx="1772434" cy="877722"/>
            <a:chOff x="7035800" y="4440808"/>
            <a:chExt cx="1772434" cy="877722"/>
          </a:xfrm>
        </p:grpSpPr>
        <p:sp>
          <p:nvSpPr>
            <p:cNvPr id="21" name="Cloud Callout 20">
              <a:extLst>
                <a:ext uri="{FF2B5EF4-FFF2-40B4-BE49-F238E27FC236}">
                  <a16:creationId xmlns:a16="http://schemas.microsoft.com/office/drawing/2014/main" id="{2AECF209-CF09-2F40-AA3F-7DB5964E3256}"/>
                </a:ext>
              </a:extLst>
            </p:cNvPr>
            <p:cNvSpPr/>
            <p:nvPr/>
          </p:nvSpPr>
          <p:spPr>
            <a:xfrm>
              <a:off x="7035800" y="4440808"/>
              <a:ext cx="1772434" cy="877722"/>
            </a:xfrm>
            <a:prstGeom prst="cloudCallout">
              <a:avLst>
                <a:gd name="adj1" fmla="val 69552"/>
                <a:gd name="adj2" fmla="val -858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1DD2CA-65EE-784E-8813-1EB315C2E44C}"/>
                </a:ext>
              </a:extLst>
            </p:cNvPr>
            <p:cNvSpPr txBox="1"/>
            <p:nvPr/>
          </p:nvSpPr>
          <p:spPr>
            <a:xfrm>
              <a:off x="7200920" y="4693690"/>
              <a:ext cx="1398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  <a:r>
                <a:rPr lang="en-US" baseline="-25000" dirty="0"/>
                <a:t>2</a:t>
              </a:r>
              <a:r>
                <a:rPr lang="en-US" dirty="0"/>
                <a:t>(       ) = $5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4E65F06-9854-5441-8603-A825EFB03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6340" t="7517" r="12098" b="13725"/>
            <a:stretch/>
          </p:blipFill>
          <p:spPr>
            <a:xfrm>
              <a:off x="7586351" y="4687773"/>
              <a:ext cx="336016" cy="36980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EC3BBD7-AC8F-E141-881B-2770178FA8A2}"/>
              </a:ext>
            </a:extLst>
          </p:cNvPr>
          <p:cNvGrpSpPr/>
          <p:nvPr/>
        </p:nvGrpSpPr>
        <p:grpSpPr>
          <a:xfrm>
            <a:off x="6385753" y="5577634"/>
            <a:ext cx="2506630" cy="1213064"/>
            <a:chOff x="6499278" y="5505509"/>
            <a:chExt cx="2506630" cy="1213064"/>
          </a:xfrm>
        </p:grpSpPr>
        <p:sp>
          <p:nvSpPr>
            <p:cNvPr id="24" name="Cloud Callout 23">
              <a:extLst>
                <a:ext uri="{FF2B5EF4-FFF2-40B4-BE49-F238E27FC236}">
                  <a16:creationId xmlns:a16="http://schemas.microsoft.com/office/drawing/2014/main" id="{55ACF0D5-219A-FA42-940B-6AF99E378D5D}"/>
                </a:ext>
              </a:extLst>
            </p:cNvPr>
            <p:cNvSpPr/>
            <p:nvPr/>
          </p:nvSpPr>
          <p:spPr>
            <a:xfrm>
              <a:off x="6499278" y="5505509"/>
              <a:ext cx="2506630" cy="1213064"/>
            </a:xfrm>
            <a:prstGeom prst="cloudCallout">
              <a:avLst>
                <a:gd name="adj1" fmla="val 64635"/>
                <a:gd name="adj2" fmla="val -7188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78A0487-5C32-6047-98F3-C697FBDB081C}"/>
                </a:ext>
              </a:extLst>
            </p:cNvPr>
            <p:cNvSpPr txBox="1"/>
            <p:nvPr/>
          </p:nvSpPr>
          <p:spPr>
            <a:xfrm>
              <a:off x="6684565" y="5700607"/>
              <a:ext cx="2064989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  <a:r>
                <a:rPr lang="en-US" baseline="-25000" dirty="0"/>
                <a:t>3</a:t>
              </a:r>
              <a:r>
                <a:rPr lang="en-US" dirty="0"/>
                <a:t>(        ) = $5</a:t>
              </a:r>
            </a:p>
            <a:p>
              <a:pPr>
                <a:spcBef>
                  <a:spcPts val="1200"/>
                </a:spcBef>
              </a:pPr>
              <a:r>
                <a:rPr lang="en-US" dirty="0"/>
                <a:t>v</a:t>
              </a:r>
              <a:r>
                <a:rPr lang="en-US" baseline="-25000" dirty="0"/>
                <a:t>3</a:t>
              </a:r>
              <a:r>
                <a:rPr lang="en-US" dirty="0"/>
                <a:t>(               ) = $100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47527FE-63F5-F643-9D1E-8B31A1865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076" t="23571" r="12308" b="25000"/>
            <a:stretch/>
          </p:blipFill>
          <p:spPr>
            <a:xfrm>
              <a:off x="7070881" y="5774767"/>
              <a:ext cx="372693" cy="2766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FF095C6-0DF2-784B-B634-20354A966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076" t="23571" r="12308" b="25000"/>
            <a:stretch/>
          </p:blipFill>
          <p:spPr>
            <a:xfrm>
              <a:off x="7070881" y="6167842"/>
              <a:ext cx="372693" cy="27663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63FE1A8-039A-D94D-B40C-10C354C95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6340" t="7517" r="12098" b="13725"/>
            <a:stretch/>
          </p:blipFill>
          <p:spPr>
            <a:xfrm>
              <a:off x="7466311" y="6089075"/>
              <a:ext cx="336016" cy="369802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2A6C7EA-6372-A040-9758-3CE69E876E07}"/>
              </a:ext>
            </a:extLst>
          </p:cNvPr>
          <p:cNvCxnSpPr/>
          <p:nvPr/>
        </p:nvCxnSpPr>
        <p:spPr>
          <a:xfrm>
            <a:off x="10439400" y="2424837"/>
            <a:ext cx="0" cy="41783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17AE2F2-6117-8F4F-84F0-46D508826969}"/>
              </a:ext>
            </a:extLst>
          </p:cNvPr>
          <p:cNvSpPr txBox="1"/>
          <p:nvPr/>
        </p:nvSpPr>
        <p:spPr>
          <a:xfrm>
            <a:off x="10464490" y="2412275"/>
            <a:ext cx="858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Supply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C27029-1770-6744-B0AE-5302F1E5A7F0}"/>
              </a:ext>
            </a:extLst>
          </p:cNvPr>
          <p:cNvSpPr txBox="1"/>
          <p:nvPr/>
        </p:nvSpPr>
        <p:spPr>
          <a:xfrm>
            <a:off x="9413742" y="2412275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Demand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624E1F2-1AE6-7043-BD07-30C7783D6605}"/>
              </a:ext>
            </a:extLst>
          </p:cNvPr>
          <p:cNvGrpSpPr/>
          <p:nvPr/>
        </p:nvGrpSpPr>
        <p:grpSpPr>
          <a:xfrm>
            <a:off x="9772702" y="3255014"/>
            <a:ext cx="616984" cy="416604"/>
            <a:chOff x="9772702" y="3255014"/>
            <a:chExt cx="616984" cy="41660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5A24F60-3C5F-C14C-B35A-CE65B898B7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076" t="23571" r="12308" b="25000"/>
            <a:stretch/>
          </p:blipFill>
          <p:spPr>
            <a:xfrm>
              <a:off x="9772702" y="3376446"/>
              <a:ext cx="372693" cy="27663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7929BA1-8872-7A4C-9B8E-72536FD38C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7778" t="7778" r="22445" b="7333"/>
            <a:stretch/>
          </p:blipFill>
          <p:spPr>
            <a:xfrm>
              <a:off x="10145395" y="3255014"/>
              <a:ext cx="244291" cy="416604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21CED8D1-D36A-7F49-AE91-3E20046D91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340" t="7517" r="12098" b="13725"/>
          <a:stretch/>
        </p:blipFill>
        <p:spPr>
          <a:xfrm>
            <a:off x="9973683" y="4537610"/>
            <a:ext cx="336016" cy="36980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D0A8FB9-8AA9-D04E-8780-F33551A75B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076" t="23571" r="12308" b="25000"/>
          <a:stretch/>
        </p:blipFill>
        <p:spPr>
          <a:xfrm>
            <a:off x="9984450" y="5950004"/>
            <a:ext cx="372693" cy="27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4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8633A-74D9-CF4A-BFDE-F37FAD031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of this work: online arrivals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8243-AE93-0446-8F79-A96F0B6B5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895" y="1574648"/>
            <a:ext cx="9497372" cy="4838852"/>
          </a:xfrm>
        </p:spPr>
        <p:txBody>
          <a:bodyPr/>
          <a:lstStyle/>
          <a:p>
            <a:r>
              <a:rPr lang="en-US" dirty="0"/>
              <a:t>Upon each arrival, the algorithm makes an irrevocable allocation 	                            (and charges an irrevocable price)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Algorithmic challenge</a:t>
            </a:r>
            <a:r>
              <a:rPr lang="en-US" dirty="0"/>
              <a:t>: online algorithm that is competitive against hindsight OPT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Economic challenge</a:t>
            </a:r>
            <a:r>
              <a:rPr lang="en-US" dirty="0"/>
              <a:t>: buyers shouldn’t misreport values </a:t>
            </a:r>
            <a:r>
              <a:rPr lang="en-US" u="sng" dirty="0"/>
              <a:t>and</a:t>
            </a:r>
            <a:r>
              <a:rPr lang="en-US" dirty="0"/>
              <a:t> shouldn’t delay arrival.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Without further assumptions, no reasonable solution.</a:t>
            </a:r>
          </a:p>
        </p:txBody>
      </p:sp>
    </p:spTree>
    <p:extLst>
      <p:ext uri="{BB962C8B-B14F-4D97-AF65-F5344CB8AC3E}">
        <p14:creationId xmlns:p14="http://schemas.microsoft.com/office/powerpoint/2010/main" val="281508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EC38-9C14-9141-BA09-C1170D62E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stochastic-online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D6AAE4-8FCD-004E-A023-5C83858CE8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buyers; values drawn from known independent distributions; arrive in adversarial order.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D6AAE4-8FCD-004E-A023-5C83858CE8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DAEF5C0-570F-544B-96D7-9AE81755C7D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-100000"/>
                    </a14:imgEffect>
                    <a14:imgEffect>
                      <a14:saturation sat="0"/>
                    </a14:imgEffect>
                    <a14:imgEffect>
                      <a14:brightnessContrast bright="-4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414" y="3039975"/>
            <a:ext cx="891922" cy="891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19A8B3-D8FA-FB4E-A243-3F3067F668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halkSketch/>
                    </a14:imgEffect>
                    <a14:imgEffect>
                      <a14:sharpenSoften amount="-100000"/>
                    </a14:imgEffect>
                    <a14:imgEffect>
                      <a14:saturation sat="0"/>
                    </a14:imgEffect>
                    <a14:imgEffect>
                      <a14:brightnessContrast bright="-24000" contrast="-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414" y="4304730"/>
            <a:ext cx="891922" cy="891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817477-8D9F-8948-ABF2-1A74124EFA07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sharpenSoften amount="-100000"/>
                    </a14:imgEffect>
                    <a14:imgEffect>
                      <a14:saturation sat="0"/>
                    </a14:imgEffect>
                    <a14:imgEffect>
                      <a14:brightnessContrast bright="-29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414" y="5597778"/>
            <a:ext cx="891922" cy="891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567022-E922-D24C-8174-74E0A36B7A49}"/>
                  </a:ext>
                </a:extLst>
              </p:cNvPr>
              <p:cNvSpPr txBox="1"/>
              <p:nvPr/>
            </p:nvSpPr>
            <p:spPr>
              <a:xfrm>
                <a:off x="1201881" y="2331177"/>
                <a:ext cx="165058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Initial input: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distributions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567022-E922-D24C-8174-74E0A36B7A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881" y="2331177"/>
                <a:ext cx="1650580" cy="646331"/>
              </a:xfrm>
              <a:prstGeom prst="rect">
                <a:avLst/>
              </a:prstGeom>
              <a:blipFill>
                <a:blip r:embed="rId9"/>
                <a:stretch>
                  <a:fillRect l="-3053" t="-3922" r="-1527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287BAF-F61B-E84C-A365-EC1D065E3B3E}"/>
                  </a:ext>
                </a:extLst>
              </p:cNvPr>
              <p:cNvSpPr txBox="1"/>
              <p:nvPr/>
            </p:nvSpPr>
            <p:spPr>
              <a:xfrm>
                <a:off x="2327072" y="3279776"/>
                <a:ext cx="53598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287BAF-F61B-E84C-A365-EC1D065E3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072" y="3279776"/>
                <a:ext cx="535980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15CA0C-8CD4-CC43-9BCF-FA6DDCD67944}"/>
                  </a:ext>
                </a:extLst>
              </p:cNvPr>
              <p:cNvSpPr txBox="1"/>
              <p:nvPr/>
            </p:nvSpPr>
            <p:spPr>
              <a:xfrm>
                <a:off x="2327072" y="4505964"/>
                <a:ext cx="5419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15CA0C-8CD4-CC43-9BCF-FA6DDCD67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072" y="4505964"/>
                <a:ext cx="541943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7B25E1B-E478-0449-8440-6B880F1C767C}"/>
                  </a:ext>
                </a:extLst>
              </p:cNvPr>
              <p:cNvSpPr txBox="1"/>
              <p:nvPr/>
            </p:nvSpPr>
            <p:spPr>
              <a:xfrm>
                <a:off x="2327072" y="5812906"/>
                <a:ext cx="5419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7B25E1B-E478-0449-8440-6B880F1C7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072" y="5812906"/>
                <a:ext cx="541943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30A0FE-BEE9-5446-AC91-3BB683118F78}"/>
              </a:ext>
            </a:extLst>
          </p:cNvPr>
          <p:cNvCxnSpPr/>
          <p:nvPr/>
        </p:nvCxnSpPr>
        <p:spPr>
          <a:xfrm>
            <a:off x="3683000" y="2495480"/>
            <a:ext cx="0" cy="4121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D8DEC73-CC13-D64A-919F-16D3B7EBF90D}"/>
              </a:ext>
            </a:extLst>
          </p:cNvPr>
          <p:cNvSpPr txBox="1"/>
          <p:nvPr/>
        </p:nvSpPr>
        <p:spPr>
          <a:xfrm>
            <a:off x="3964840" y="2331177"/>
            <a:ext cx="2045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Stochastic step: </a:t>
            </a:r>
          </a:p>
          <a:p>
            <a:r>
              <a:rPr lang="en-US" dirty="0"/>
              <a:t>values instantiated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1EF6B9-B046-7B44-A66A-3E8A35FA95E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4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1994" y="3039975"/>
            <a:ext cx="891922" cy="8919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619E62-7651-9241-B02E-E2B42A3262E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24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1994" y="4304730"/>
            <a:ext cx="891922" cy="8919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A13FA9-8138-3246-8701-D1993D893B88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29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1994" y="5597778"/>
            <a:ext cx="891922" cy="891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0698525-6D75-3D43-917B-040D6E7573B3}"/>
                  </a:ext>
                </a:extLst>
              </p:cNvPr>
              <p:cNvSpPr txBox="1"/>
              <p:nvPr/>
            </p:nvSpPr>
            <p:spPr>
              <a:xfrm>
                <a:off x="5014652" y="3279776"/>
                <a:ext cx="9693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0698525-6D75-3D43-917B-040D6E757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652" y="3279776"/>
                <a:ext cx="969368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4D7AFF-6EEE-C546-8B5F-B8E0354A0D6F}"/>
                  </a:ext>
                </a:extLst>
              </p:cNvPr>
              <p:cNvSpPr txBox="1"/>
              <p:nvPr/>
            </p:nvSpPr>
            <p:spPr>
              <a:xfrm>
                <a:off x="5014652" y="4505964"/>
                <a:ext cx="9812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4D7AFF-6EEE-C546-8B5F-B8E0354A0D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652" y="4505964"/>
                <a:ext cx="981294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393FCBF-DE04-F24C-B468-F70859DFC4D2}"/>
                  </a:ext>
                </a:extLst>
              </p:cNvPr>
              <p:cNvSpPr txBox="1"/>
              <p:nvPr/>
            </p:nvSpPr>
            <p:spPr>
              <a:xfrm>
                <a:off x="5014652" y="5812906"/>
                <a:ext cx="9812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393FCBF-DE04-F24C-B468-F70859DFC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652" y="5812906"/>
                <a:ext cx="981294" cy="40011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D1A6FD-2696-324A-9032-CE88DF652FF7}"/>
              </a:ext>
            </a:extLst>
          </p:cNvPr>
          <p:cNvCxnSpPr/>
          <p:nvPr/>
        </p:nvCxnSpPr>
        <p:spPr>
          <a:xfrm>
            <a:off x="6299200" y="2495480"/>
            <a:ext cx="0" cy="4121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B5695D-69FD-AA48-BE24-AAA980EC6122}"/>
              </a:ext>
            </a:extLst>
          </p:cNvPr>
          <p:cNvSpPr txBox="1"/>
          <p:nvPr/>
        </p:nvSpPr>
        <p:spPr>
          <a:xfrm>
            <a:off x="6584193" y="2331177"/>
            <a:ext cx="1846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Adversarial step:</a:t>
            </a:r>
          </a:p>
          <a:p>
            <a:r>
              <a:rPr lang="en-US" dirty="0"/>
              <a:t>order of arrival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15DDB49-D04C-3742-BC37-B21CF8CACD2A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4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6661" y="4304730"/>
            <a:ext cx="891922" cy="8919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59C37B-BB6D-3846-A478-9D6DE63ABF47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24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6661" y="5602453"/>
            <a:ext cx="891922" cy="8919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86DC387-D8E4-AD48-A73D-995FBF69C590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29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9090" y="3039975"/>
            <a:ext cx="891922" cy="891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349F94-A18E-7E41-8C11-CC83D6D6F7FC}"/>
                  </a:ext>
                </a:extLst>
              </p:cNvPr>
              <p:cNvSpPr txBox="1"/>
              <p:nvPr/>
            </p:nvSpPr>
            <p:spPr>
              <a:xfrm>
                <a:off x="7759319" y="4577499"/>
                <a:ext cx="4914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349F94-A18E-7E41-8C11-CC83D6D6F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319" y="4577499"/>
                <a:ext cx="491417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3BCBE67-C2D3-DB47-8F2B-515166E4236B}"/>
                  </a:ext>
                </a:extLst>
              </p:cNvPr>
              <p:cNvSpPr txBox="1"/>
              <p:nvPr/>
            </p:nvSpPr>
            <p:spPr>
              <a:xfrm>
                <a:off x="7759319" y="5803687"/>
                <a:ext cx="4973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3BCBE67-C2D3-DB47-8F2B-515166E42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319" y="5803687"/>
                <a:ext cx="497379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6DA06E7-8F91-2B46-93DE-27D98FB994A6}"/>
                  </a:ext>
                </a:extLst>
              </p:cNvPr>
              <p:cNvSpPr txBox="1"/>
              <p:nvPr/>
            </p:nvSpPr>
            <p:spPr>
              <a:xfrm>
                <a:off x="7720115" y="3249317"/>
                <a:ext cx="4973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6DA06E7-8F91-2B46-93DE-27D98FB99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0115" y="3249317"/>
                <a:ext cx="497379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244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  <p:bldP spid="21" grpId="0"/>
      <p:bldP spid="25" grpId="0"/>
      <p:bldP spid="26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EC38-9C14-9141-BA09-C1170D62E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chemeClr val="accent1"/>
                </a:solidFill>
              </a:rPr>
              <a:t>simpler</a:t>
            </a:r>
            <a:r>
              <a:rPr lang="en-US" dirty="0"/>
              <a:t> stochastic-online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D6AAE4-8FCD-004E-A023-5C83858CE8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8896" y="1574648"/>
                <a:ext cx="11089104" cy="483885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buyers with known values; “appear” independently with known probability; arrive in adv. order.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D6AAE4-8FCD-004E-A023-5C83858CE8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8896" y="1574648"/>
                <a:ext cx="11089104" cy="4838852"/>
              </a:xfrm>
              <a:blipFill>
                <a:blip r:embed="rId2"/>
                <a:stretch>
                  <a:fillRect l="-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DAEF5C0-570F-544B-96D7-9AE81755C7D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-100000"/>
                    </a14:imgEffect>
                    <a14:imgEffect>
                      <a14:saturation sat="0"/>
                    </a14:imgEffect>
                    <a14:imgEffect>
                      <a14:brightnessContrast bright="-4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414" y="3039975"/>
            <a:ext cx="891922" cy="891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19A8B3-D8FA-FB4E-A243-3F3067F668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halkSketch/>
                    </a14:imgEffect>
                    <a14:imgEffect>
                      <a14:sharpenSoften amount="-100000"/>
                    </a14:imgEffect>
                    <a14:imgEffect>
                      <a14:saturation sat="0"/>
                    </a14:imgEffect>
                    <a14:imgEffect>
                      <a14:brightnessContrast bright="-24000" contrast="-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414" y="4304730"/>
            <a:ext cx="891922" cy="891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817477-8D9F-8948-ABF2-1A74124EFA07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sharpenSoften amount="-100000"/>
                    </a14:imgEffect>
                    <a14:imgEffect>
                      <a14:saturation sat="0"/>
                    </a14:imgEffect>
                    <a14:imgEffect>
                      <a14:brightnessContrast bright="-29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414" y="5597778"/>
            <a:ext cx="891922" cy="891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567022-E922-D24C-8174-74E0A36B7A49}"/>
                  </a:ext>
                </a:extLst>
              </p:cNvPr>
              <p:cNvSpPr txBox="1"/>
              <p:nvPr/>
            </p:nvSpPr>
            <p:spPr>
              <a:xfrm>
                <a:off x="1201881" y="2331177"/>
                <a:ext cx="165058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Initial input: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distributions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567022-E922-D24C-8174-74E0A36B7A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881" y="2331177"/>
                <a:ext cx="1650580" cy="646331"/>
              </a:xfrm>
              <a:prstGeom prst="rect">
                <a:avLst/>
              </a:prstGeom>
              <a:blipFill>
                <a:blip r:embed="rId9"/>
                <a:stretch>
                  <a:fillRect l="-3053" t="-3922" r="-1527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287BAF-F61B-E84C-A365-EC1D065E3B3E}"/>
                  </a:ext>
                </a:extLst>
              </p:cNvPr>
              <p:cNvSpPr txBox="1"/>
              <p:nvPr/>
            </p:nvSpPr>
            <p:spPr>
              <a:xfrm>
                <a:off x="2327072" y="3292476"/>
                <a:ext cx="117147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b="0" dirty="0"/>
                  <a:t> </a:t>
                </a:r>
                <a:r>
                  <a:rPr lang="en-US" b="0" dirty="0" err="1"/>
                  <a:t>w.p</a:t>
                </a:r>
                <a:r>
                  <a:rPr lang="en-US" b="0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287BAF-F61B-E84C-A365-EC1D065E3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072" y="3292476"/>
                <a:ext cx="1171475" cy="400110"/>
              </a:xfrm>
              <a:prstGeom prst="rect">
                <a:avLst/>
              </a:prstGeom>
              <a:blipFill>
                <a:blip r:embed="rId10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30A0FE-BEE9-5446-AC91-3BB683118F78}"/>
              </a:ext>
            </a:extLst>
          </p:cNvPr>
          <p:cNvCxnSpPr/>
          <p:nvPr/>
        </p:nvCxnSpPr>
        <p:spPr>
          <a:xfrm>
            <a:off x="3683000" y="2495480"/>
            <a:ext cx="0" cy="4121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D8DEC73-CC13-D64A-919F-16D3B7EBF90D}"/>
              </a:ext>
            </a:extLst>
          </p:cNvPr>
          <p:cNvSpPr txBox="1"/>
          <p:nvPr/>
        </p:nvSpPr>
        <p:spPr>
          <a:xfrm>
            <a:off x="3964840" y="2331177"/>
            <a:ext cx="2346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Stochastic step: </a:t>
            </a:r>
          </a:p>
          <a:p>
            <a:r>
              <a:rPr lang="en-US" dirty="0"/>
              <a:t>some buyers “appear”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1EF6B9-B046-7B44-A66A-3E8A35FA95ED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4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1994" y="3039975"/>
            <a:ext cx="891922" cy="8919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A13FA9-8138-3246-8701-D1993D893B8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29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1994" y="5597778"/>
            <a:ext cx="891922" cy="891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0698525-6D75-3D43-917B-040D6E7573B3}"/>
                  </a:ext>
                </a:extLst>
              </p:cNvPr>
              <p:cNvSpPr txBox="1"/>
              <p:nvPr/>
            </p:nvSpPr>
            <p:spPr>
              <a:xfrm>
                <a:off x="5014652" y="3279776"/>
                <a:ext cx="4914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0698525-6D75-3D43-917B-040D6E757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652" y="3279776"/>
                <a:ext cx="491417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393FCBF-DE04-F24C-B468-F70859DFC4D2}"/>
                  </a:ext>
                </a:extLst>
              </p:cNvPr>
              <p:cNvSpPr txBox="1"/>
              <p:nvPr/>
            </p:nvSpPr>
            <p:spPr>
              <a:xfrm>
                <a:off x="5014652" y="5812906"/>
                <a:ext cx="4973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393FCBF-DE04-F24C-B468-F70859DFC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652" y="5812906"/>
                <a:ext cx="497379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D1A6FD-2696-324A-9032-CE88DF652FF7}"/>
              </a:ext>
            </a:extLst>
          </p:cNvPr>
          <p:cNvCxnSpPr/>
          <p:nvPr/>
        </p:nvCxnSpPr>
        <p:spPr>
          <a:xfrm>
            <a:off x="6299200" y="2495480"/>
            <a:ext cx="0" cy="4121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B5695D-69FD-AA48-BE24-AAA980EC6122}"/>
              </a:ext>
            </a:extLst>
          </p:cNvPr>
          <p:cNvSpPr txBox="1"/>
          <p:nvPr/>
        </p:nvSpPr>
        <p:spPr>
          <a:xfrm>
            <a:off x="6584193" y="2331177"/>
            <a:ext cx="1846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Adversarial step:</a:t>
            </a:r>
          </a:p>
          <a:p>
            <a:r>
              <a:rPr lang="en-US" dirty="0"/>
              <a:t>order of arrival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15DDB49-D04C-3742-BC37-B21CF8CACD2A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4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6661" y="4304730"/>
            <a:ext cx="891922" cy="8919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86DC387-D8E4-AD48-A73D-995FBF69C59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-29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9090" y="3039975"/>
            <a:ext cx="891922" cy="891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349F94-A18E-7E41-8C11-CC83D6D6F7FC}"/>
                  </a:ext>
                </a:extLst>
              </p:cNvPr>
              <p:cNvSpPr txBox="1"/>
              <p:nvPr/>
            </p:nvSpPr>
            <p:spPr>
              <a:xfrm>
                <a:off x="7759319" y="4577499"/>
                <a:ext cx="4914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349F94-A18E-7E41-8C11-CC83D6D6F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319" y="4577499"/>
                <a:ext cx="491417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6DA06E7-8F91-2B46-93DE-27D98FB994A6}"/>
                  </a:ext>
                </a:extLst>
              </p:cNvPr>
              <p:cNvSpPr txBox="1"/>
              <p:nvPr/>
            </p:nvSpPr>
            <p:spPr>
              <a:xfrm>
                <a:off x="7720115" y="3249317"/>
                <a:ext cx="4973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6DA06E7-8F91-2B46-93DE-27D98FB99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0115" y="3249317"/>
                <a:ext cx="497379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96A281E-1900-0249-B689-053A45269BA0}"/>
                  </a:ext>
                </a:extLst>
              </p:cNvPr>
              <p:cNvSpPr txBox="1"/>
              <p:nvPr/>
            </p:nvSpPr>
            <p:spPr>
              <a:xfrm>
                <a:off x="2327072" y="4536741"/>
                <a:ext cx="118340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b="0" dirty="0"/>
                  <a:t> </a:t>
                </a:r>
                <a:r>
                  <a:rPr lang="en-US" b="0" dirty="0" err="1"/>
                  <a:t>w.p</a:t>
                </a:r>
                <a:r>
                  <a:rPr lang="en-US" b="0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96A281E-1900-0249-B689-053A45269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072" y="4536741"/>
                <a:ext cx="1183401" cy="400110"/>
              </a:xfrm>
              <a:prstGeom prst="rect">
                <a:avLst/>
              </a:prstGeom>
              <a:blipFill>
                <a:blip r:embed="rId17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1EBA342-45FC-7547-BDBA-09CA00C98173}"/>
                  </a:ext>
                </a:extLst>
              </p:cNvPr>
              <p:cNvSpPr txBox="1"/>
              <p:nvPr/>
            </p:nvSpPr>
            <p:spPr>
              <a:xfrm>
                <a:off x="2327072" y="5924034"/>
                <a:ext cx="118340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b="0" dirty="0"/>
                  <a:t> </a:t>
                </a:r>
                <a:r>
                  <a:rPr lang="en-US" b="0" dirty="0" err="1"/>
                  <a:t>w.p</a:t>
                </a:r>
                <a:r>
                  <a:rPr lang="en-US" b="0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1EBA342-45FC-7547-BDBA-09CA00C98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072" y="5924034"/>
                <a:ext cx="1183401" cy="400110"/>
              </a:xfrm>
              <a:prstGeom prst="rect">
                <a:avLst/>
              </a:prstGeom>
              <a:blipFill>
                <a:blip r:embed="rId18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15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9" grpId="0"/>
      <p:bldP spid="21" grpId="0"/>
      <p:bldP spid="25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A7528-419B-8F4E-B13A-1D6670134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C21A7-838A-5D4F-B443-5BD8DF3FF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design an online allocation algorithm that is competitive against the hindsight OPT?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we design an </a:t>
            </a:r>
            <a:r>
              <a:rPr lang="en-US" dirty="0">
                <a:solidFill>
                  <a:schemeClr val="accent1"/>
                </a:solidFill>
              </a:rPr>
              <a:t>online mechanism </a:t>
            </a:r>
            <a:r>
              <a:rPr lang="en-US" dirty="0"/>
              <a:t>that is incentive compatible and competitive?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78773C-01F0-C644-BC5B-82FF675CAB2A}"/>
                  </a:ext>
                </a:extLst>
              </p:cNvPr>
              <p:cNvSpPr txBox="1"/>
              <p:nvPr/>
            </p:nvSpPr>
            <p:spPr>
              <a:xfrm>
                <a:off x="3467100" y="2413000"/>
                <a:ext cx="4818499" cy="646331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182880" tIns="182880" rIns="182880" bIns="182880" rtlCol="0">
                <a:spAutoFit/>
              </a:bodyPr>
              <a:lstStyle/>
              <a:p>
                <a:r>
                  <a:rPr lang="en-US" dirty="0"/>
                  <a:t>Hindsight OPT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SW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optimal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alloc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78773C-01F0-C644-BC5B-82FF675CA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100" y="2413000"/>
                <a:ext cx="4818499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c 8">
            <a:extLst>
              <a:ext uri="{FF2B5EF4-FFF2-40B4-BE49-F238E27FC236}">
                <a16:creationId xmlns:a16="http://schemas.microsoft.com/office/drawing/2014/main" id="{F6338765-9769-A447-8064-1ABDA363596A}"/>
              </a:ext>
            </a:extLst>
          </p:cNvPr>
          <p:cNvSpPr/>
          <p:nvPr/>
        </p:nvSpPr>
        <p:spPr>
          <a:xfrm rot="4960345">
            <a:off x="8940581" y="1015028"/>
            <a:ext cx="2163110" cy="3441449"/>
          </a:xfrm>
          <a:prstGeom prst="arc">
            <a:avLst>
              <a:gd name="adj1" fmla="val 14219336"/>
              <a:gd name="adj2" fmla="val 0"/>
            </a:avLst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1AAF91-DB7A-5145-959B-A99D0D3261D9}"/>
              </a:ext>
            </a:extLst>
          </p:cNvPr>
          <p:cNvSpPr txBox="1"/>
          <p:nvPr/>
        </p:nvSpPr>
        <p:spPr>
          <a:xfrm>
            <a:off x="11146967" y="2699428"/>
            <a:ext cx="718466" cy="4001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Gap?</a:t>
            </a:r>
          </a:p>
        </p:txBody>
      </p:sp>
    </p:spTree>
    <p:extLst>
      <p:ext uri="{BB962C8B-B14F-4D97-AF65-F5344CB8AC3E}">
        <p14:creationId xmlns:p14="http://schemas.microsoft.com/office/powerpoint/2010/main" val="251851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C2496-92C0-B741-A463-CD43CAD03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outline for the rest of the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45262-E7CC-5F4D-AA81-F354DEEA0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simple single-item case a.k.a. prophet inequality</a:t>
            </a:r>
          </a:p>
          <a:p>
            <a:r>
              <a:rPr lang="en-US" dirty="0"/>
              <a:t>Pricing as an online mechanism</a:t>
            </a:r>
          </a:p>
          <a:p>
            <a:r>
              <a:rPr lang="en-US" dirty="0"/>
              <a:t>Two approaches:</a:t>
            </a:r>
          </a:p>
          <a:p>
            <a:pPr lvl="1"/>
            <a:r>
              <a:rPr lang="en-US" dirty="0"/>
              <a:t>Dual prices</a:t>
            </a:r>
          </a:p>
          <a:p>
            <a:pPr lvl="1"/>
            <a:r>
              <a:rPr lang="en-US" dirty="0"/>
              <a:t>Balanced prices</a:t>
            </a:r>
          </a:p>
          <a:p>
            <a:r>
              <a:rPr lang="en-US" dirty="0"/>
              <a:t>Challenges</a:t>
            </a:r>
          </a:p>
          <a:p>
            <a:r>
              <a:rPr lang="en-US" dirty="0"/>
              <a:t>Overcoming challenges for interval scheduling</a:t>
            </a:r>
          </a:p>
          <a:p>
            <a:r>
              <a:rPr lang="en-US" dirty="0"/>
              <a:t>Results &amp; open questions</a:t>
            </a:r>
          </a:p>
        </p:txBody>
      </p:sp>
    </p:spTree>
    <p:extLst>
      <p:ext uri="{BB962C8B-B14F-4D97-AF65-F5344CB8AC3E}">
        <p14:creationId xmlns:p14="http://schemas.microsoft.com/office/powerpoint/2010/main" val="3246100581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{330EDC81-93DC-0640-9435-95234ACE3437}tf10001119</Template>
  <TotalTime>2840</TotalTime>
  <Words>1930</Words>
  <Application>Microsoft Macintosh PowerPoint</Application>
  <PresentationFormat>Widescreen</PresentationFormat>
  <Paragraphs>362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Cambria</vt:lpstr>
      <vt:lpstr>Cambria Math</vt:lpstr>
      <vt:lpstr>Helvetica</vt:lpstr>
      <vt:lpstr>Gallery</vt:lpstr>
      <vt:lpstr>Online resource allocation, pricing, and prophet inequalities</vt:lpstr>
      <vt:lpstr>Allocating limited resources</vt:lpstr>
      <vt:lpstr>Some computationally simple settings</vt:lpstr>
      <vt:lpstr>Focus of this work: online arrivals</vt:lpstr>
      <vt:lpstr>Focus of this work: online arrivals</vt:lpstr>
      <vt:lpstr>A stochastic-online model</vt:lpstr>
      <vt:lpstr>A simpler stochastic-online model</vt:lpstr>
      <vt:lpstr>Questions</vt:lpstr>
      <vt:lpstr>An outline for the rest of the talk</vt:lpstr>
      <vt:lpstr>The simplest setting: single item for sale</vt:lpstr>
      <vt:lpstr>The simplest setting: single item for sale           a.k.a. prophet inequality</vt:lpstr>
      <vt:lpstr>(Aside) Further work on prophet inequalities</vt:lpstr>
      <vt:lpstr>The grocery store mechanism</vt:lpstr>
      <vt:lpstr>Prices as dual variables</vt:lpstr>
      <vt:lpstr>How good are dual prices?</vt:lpstr>
      <vt:lpstr>A second approach: balanced prices                      [Feldman Gravin Lucier’15]</vt:lpstr>
      <vt:lpstr>How good are balanced prices?</vt:lpstr>
      <vt:lpstr>The interval scheduling setting</vt:lpstr>
      <vt:lpstr>The static bundle pricing grocery store mechanism</vt:lpstr>
      <vt:lpstr>Leveraging balanced prices through bundling</vt:lpstr>
      <vt:lpstr>Leveraging balanced prices through bundling</vt:lpstr>
      <vt:lpstr>Large supply settings</vt:lpstr>
      <vt:lpstr>Leveraging dual prices by appealing to large supply</vt:lpstr>
      <vt:lpstr>The “forwarding” graph</vt:lpstr>
      <vt:lpstr>Bounding the failure probabilities on a forwarding graph</vt:lpstr>
      <vt:lpstr>A summary of results for the interval scheduling setting</vt:lpstr>
      <vt:lpstr>Other results…</vt:lpstr>
      <vt:lpstr>Some open directions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resource allocation, pricing, and prophet inequalities</dc:title>
  <dc:creator>SHUCHI CHAWLA</dc:creator>
  <cp:lastModifiedBy>SHUCHI CHAWLA</cp:lastModifiedBy>
  <cp:revision>89</cp:revision>
  <dcterms:created xsi:type="dcterms:W3CDTF">2019-09-19T16:57:00Z</dcterms:created>
  <dcterms:modified xsi:type="dcterms:W3CDTF">2019-10-11T01:59:08Z</dcterms:modified>
</cp:coreProperties>
</file>