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401" r:id="rId1"/>
  </p:sldMasterIdLst>
  <p:notesMasterIdLst>
    <p:notesMasterId r:id="rId37"/>
  </p:notesMasterIdLst>
  <p:sldIdLst>
    <p:sldId id="256" r:id="rId2"/>
    <p:sldId id="293" r:id="rId3"/>
    <p:sldId id="1039" r:id="rId4"/>
    <p:sldId id="297" r:id="rId5"/>
    <p:sldId id="1036" r:id="rId6"/>
    <p:sldId id="1042" r:id="rId7"/>
    <p:sldId id="1040" r:id="rId8"/>
    <p:sldId id="1032" r:id="rId9"/>
    <p:sldId id="1043" r:id="rId10"/>
    <p:sldId id="270" r:id="rId11"/>
    <p:sldId id="271" r:id="rId12"/>
    <p:sldId id="1044" r:id="rId13"/>
    <p:sldId id="1046" r:id="rId14"/>
    <p:sldId id="272" r:id="rId15"/>
    <p:sldId id="1045" r:id="rId16"/>
    <p:sldId id="1047" r:id="rId17"/>
    <p:sldId id="278" r:id="rId18"/>
    <p:sldId id="1063" r:id="rId19"/>
    <p:sldId id="1049" r:id="rId20"/>
    <p:sldId id="1064" r:id="rId21"/>
    <p:sldId id="1050" r:id="rId22"/>
    <p:sldId id="1051" r:id="rId23"/>
    <p:sldId id="309" r:id="rId24"/>
    <p:sldId id="286" r:id="rId25"/>
    <p:sldId id="312" r:id="rId26"/>
    <p:sldId id="311" r:id="rId27"/>
    <p:sldId id="1057" r:id="rId28"/>
    <p:sldId id="1052" r:id="rId29"/>
    <p:sldId id="1031" r:id="rId30"/>
    <p:sldId id="1059" r:id="rId31"/>
    <p:sldId id="1060" r:id="rId32"/>
    <p:sldId id="1061" r:id="rId33"/>
    <p:sldId id="1066" r:id="rId34"/>
    <p:sldId id="1065" r:id="rId35"/>
    <p:sldId id="10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AA"/>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22"/>
    <p:restoredTop sz="95230"/>
  </p:normalViewPr>
  <p:slideViewPr>
    <p:cSldViewPr snapToGrid="0" snapToObjects="1">
      <p:cViewPr varScale="1">
        <p:scale>
          <a:sx n="97" d="100"/>
          <a:sy n="97" d="100"/>
        </p:scale>
        <p:origin x="808"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64DF9-1AB2-C94E-A8F0-D334CC5F8D04}" type="datetimeFigureOut">
              <a:rPr lang="en-US" smtClean="0"/>
              <a:t>3/24/20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C4B2A-E96D-784D-A133-FFE2F0E95D14}" type="slidenum">
              <a:rPr lang="en-US" smtClean="0"/>
              <a:t>‹#›</a:t>
            </a:fld>
            <a:endParaRPr lang="en-US"/>
          </a:p>
        </p:txBody>
      </p:sp>
    </p:spTree>
    <p:extLst>
      <p:ext uri="{BB962C8B-B14F-4D97-AF65-F5344CB8AC3E}">
        <p14:creationId xmlns:p14="http://schemas.microsoft.com/office/powerpoint/2010/main" val="64002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allocation problems arise in many contexts, be it distributing computational resources between different processes, or Amazon EC2 instances among different customers’ jobs, or hotel rooms or taxi rides or plane tickets. These are classical problems, of course. What is different now is the scale and speed at which these transactions happen and the sophistication in allocation strategy that allows. A particularly revealing example of that scale and speed is the allocation of ad slots to advertisers on a search page or social network.</a:t>
            </a:r>
          </a:p>
          <a:p>
            <a:endParaRPr lang="en-US" dirty="0"/>
          </a:p>
        </p:txBody>
      </p:sp>
      <p:sp>
        <p:nvSpPr>
          <p:cNvPr id="4" name="Slide Number Placeholder 3"/>
          <p:cNvSpPr>
            <a:spLocks noGrp="1"/>
          </p:cNvSpPr>
          <p:nvPr>
            <p:ph type="sldNum" sz="quarter" idx="10"/>
          </p:nvPr>
        </p:nvSpPr>
        <p:spPr/>
        <p:txBody>
          <a:bodyPr/>
          <a:lstStyle/>
          <a:p>
            <a:fld id="{DEAC4B2A-E96D-784D-A133-FFE2F0E95D14}" type="slidenum">
              <a:rPr lang="en-US" smtClean="0"/>
              <a:t>4</a:t>
            </a:fld>
            <a:endParaRPr lang="en-US"/>
          </a:p>
        </p:txBody>
      </p:sp>
    </p:spTree>
    <p:extLst>
      <p:ext uri="{BB962C8B-B14F-4D97-AF65-F5344CB8AC3E}">
        <p14:creationId xmlns:p14="http://schemas.microsoft.com/office/powerpoint/2010/main" val="406083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AC4B2A-E96D-784D-A133-FFE2F0E95D14}" type="slidenum">
              <a:rPr lang="en-US" smtClean="0"/>
              <a:t>23</a:t>
            </a:fld>
            <a:endParaRPr lang="en-US"/>
          </a:p>
        </p:txBody>
      </p:sp>
    </p:spTree>
    <p:extLst>
      <p:ext uri="{BB962C8B-B14F-4D97-AF65-F5344CB8AC3E}">
        <p14:creationId xmlns:p14="http://schemas.microsoft.com/office/powerpoint/2010/main" val="188633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AC4B2A-E96D-784D-A133-FFE2F0E95D14}" type="slidenum">
              <a:rPr lang="en-US" smtClean="0"/>
              <a:t>30</a:t>
            </a:fld>
            <a:endParaRPr lang="en-US"/>
          </a:p>
        </p:txBody>
      </p:sp>
    </p:spTree>
    <p:extLst>
      <p:ext uri="{BB962C8B-B14F-4D97-AF65-F5344CB8AC3E}">
        <p14:creationId xmlns:p14="http://schemas.microsoft.com/office/powerpoint/2010/main" val="422348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6201" y="802298"/>
            <a:ext cx="9213352" cy="2541431"/>
          </a:xfrm>
        </p:spPr>
        <p:txBody>
          <a:bodyPr bIns="0"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346201" y="3531204"/>
            <a:ext cx="9213351" cy="2171096"/>
          </a:xfrm>
        </p:spPr>
        <p:txBody>
          <a:bodyPr tIns="91440" bIns="91440">
            <a:normAutofit/>
          </a:bodyPr>
          <a:lstStyle>
            <a:lvl1pPr marL="0" indent="0" algn="l">
              <a:buNone/>
              <a:defRPr sz="20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84238" y="321026"/>
            <a:ext cx="3500715" cy="309201"/>
          </a:xfrm>
        </p:spPr>
        <p:txBody>
          <a:bodyPr/>
          <a:lstStyle/>
          <a:p>
            <a:fld id="{C5437DE7-0F80-E04D-8CD4-88CC4CC10AA5}" type="datetime1">
              <a:rPr lang="en-US" smtClean="0"/>
              <a:t>3/24/20</a:t>
            </a:fld>
            <a:endParaRPr lang="en-US"/>
          </a:p>
        </p:txBody>
      </p:sp>
      <p:sp>
        <p:nvSpPr>
          <p:cNvPr id="5" name="Footer Placeholder 4"/>
          <p:cNvSpPr>
            <a:spLocks noGrp="1"/>
          </p:cNvSpPr>
          <p:nvPr>
            <p:ph type="ftr" sz="quarter" idx="11"/>
          </p:nvPr>
        </p:nvSpPr>
        <p:spPr>
          <a:xfrm>
            <a:off x="1346201" y="329307"/>
            <a:ext cx="5548914" cy="309201"/>
          </a:xfrm>
        </p:spPr>
        <p:txBody>
          <a:bodyPr/>
          <a:lstStyle/>
          <a:p>
            <a:endParaRPr lang="en-US"/>
          </a:p>
        </p:txBody>
      </p:sp>
      <p:cxnSp>
        <p:nvCxnSpPr>
          <p:cNvPr id="8" name="Straight Connector 7"/>
          <p:cNvCxnSpPr/>
          <p:nvPr/>
        </p:nvCxnSpPr>
        <p:spPr>
          <a:xfrm>
            <a:off x="10519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4813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611926-0139-A648-AEFB-FE0FCAD8C90E}" type="datetime1">
              <a:rPr lang="en-US" smtClean="0"/>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E0738-95AA-E14E-9896-480B8A926317}" type="slidenum">
              <a:rPr lang="en-US" smtClean="0"/>
              <a:t>‹#›</a:t>
            </a:fld>
            <a:endParaRPr lang="en-US"/>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375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A7706F-B5B4-A240-8D44-C5C9CFCD0122}" type="datetime1">
              <a:rPr lang="en-US" smtClean="0"/>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E0738-95AA-E14E-9896-480B8A926317}" type="slidenum">
              <a:rPr lang="en-US" smtClean="0"/>
              <a:t>‹#›</a:t>
            </a:fld>
            <a:endParaRPr lang="en-US"/>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265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9084" y="1878008"/>
            <a:ext cx="5133705" cy="410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5484" y="1878007"/>
            <a:ext cx="5133705" cy="41047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160EA64-D806-43AC-9DF2-F8C432F32B4C}" type="datetimeFigureOut">
              <a:rPr lang="en-US" smtClean="0"/>
              <a:t>3/24/20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160863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t">
            <a:normAutofit/>
          </a:bodyPr>
          <a:lstStyle>
            <a:lvl1pPr>
              <a:defRPr sz="2000"/>
            </a:lvl1pPr>
            <a:lvl2pPr marL="685800" indent="-228600">
              <a:buSzPct val="100000"/>
              <a:buFont typeface="Cambria" panose="02040503050406030204" pitchFamily="18" charset="0"/>
              <a:buChar char="⎼"/>
              <a:defRPr sz="1800"/>
            </a:lvl2pPr>
            <a:lvl3pPr>
              <a:defRPr sz="1600"/>
            </a:lvl3pPr>
            <a:lvl4pPr>
              <a:defRPr sz="14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EB7D8F-79FA-A74F-A030-F4A754E3F8F9}" type="datetime1">
              <a:rPr lang="en-US" smtClean="0"/>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53061" y="273500"/>
            <a:ext cx="408939" cy="356727"/>
          </a:xfrm>
        </p:spPr>
        <p:txBody>
          <a:bodyPr/>
          <a:lstStyle/>
          <a:p>
            <a:fld id="{B77E0738-95AA-E14E-9896-480B8A926317}" type="slidenum">
              <a:rPr lang="en-US" smtClean="0"/>
              <a:t>‹#›</a:t>
            </a:fld>
            <a:endParaRPr lang="en-US" dirty="0"/>
          </a:p>
        </p:txBody>
      </p:sp>
      <p:cxnSp>
        <p:nvCxnSpPr>
          <p:cNvPr id="8" name="Straight Connector 7"/>
          <p:cNvCxnSpPr>
            <a:cxnSpLocks/>
          </p:cNvCxnSpPr>
          <p:nvPr/>
        </p:nvCxnSpPr>
        <p:spPr>
          <a:xfrm>
            <a:off x="736687" y="798973"/>
            <a:ext cx="0" cy="61072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48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72FCB6F-C18A-AA48-9D1A-6F5067138502}" type="datetime1">
              <a:rPr lang="en-US" smtClean="0"/>
              <a:t>3/24/20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7E0738-95AA-E14E-9896-480B8A926317}" type="slidenum">
              <a:rPr lang="en-US" smtClean="0"/>
              <a:t>‹#›</a:t>
            </a:fld>
            <a:endParaRPr lang="en-US"/>
          </a:p>
        </p:txBody>
      </p:sp>
      <p:cxnSp>
        <p:nvCxnSpPr>
          <p:cNvPr id="7" name="Straight Connector 6"/>
          <p:cNvCxnSpPr>
            <a:cxnSpLocks/>
          </p:cNvCxnSpPr>
          <p:nvPr/>
        </p:nvCxnSpPr>
        <p:spPr>
          <a:xfrm>
            <a:off x="736687" y="798973"/>
            <a:ext cx="0" cy="61072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792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39A755-DE58-C743-88BE-6FD4BAA204EB}" type="datetime1">
              <a:rPr lang="en-US" smtClean="0"/>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E0738-95AA-E14E-9896-480B8A926317}" type="slidenum">
              <a:rPr lang="en-US" smtClean="0"/>
              <a:t>‹#›</a:t>
            </a:fld>
            <a:endParaRPr lang="en-US"/>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261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0139" y="1726067"/>
            <a:ext cx="5120937" cy="3438144"/>
          </a:xfrm>
        </p:spPr>
        <p:txBody>
          <a:bodyPr>
            <a:normAutofit/>
          </a:bodyPr>
          <a:lstStyle>
            <a:lvl1pPr>
              <a:defRPr sz="2000"/>
            </a:lvl1pPr>
            <a:lvl2pPr>
              <a:defRPr sz="1800"/>
            </a:lvl2pPr>
            <a:lvl3pPr>
              <a:defRPr sz="1600"/>
            </a:lvl3pPr>
            <a:lvl4pPr>
              <a:defRPr sz="14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55830" y="1732532"/>
            <a:ext cx="5130821" cy="3441520"/>
          </a:xfrm>
        </p:spPr>
        <p:txBody>
          <a:bodyPr>
            <a:normAutofit/>
          </a:bodyPr>
          <a:lstStyle>
            <a:lvl1pPr>
              <a:defRPr sz="2000"/>
            </a:lvl1pPr>
            <a:lvl2pPr>
              <a:defRPr sz="1800"/>
            </a:lvl2pPr>
            <a:lvl3pPr>
              <a:defRPr sz="1600"/>
            </a:lvl3pPr>
            <a:lvl4pPr>
              <a:defRPr sz="14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F9471AD-7411-E249-9906-0039394E8C21}" type="datetime1">
              <a:rPr lang="en-US" smtClean="0"/>
              <a:t>3/24/20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E0738-95AA-E14E-9896-480B8A926317}" type="slidenum">
              <a:rPr lang="en-US" smtClean="0"/>
              <a:t>‹#›</a:t>
            </a:fld>
            <a:endParaRPr lang="en-US"/>
          </a:p>
        </p:txBody>
      </p:sp>
      <p:cxnSp>
        <p:nvCxnSpPr>
          <p:cNvPr id="11" name="Straight Connector 10">
            <a:extLst>
              <a:ext uri="{FF2B5EF4-FFF2-40B4-BE49-F238E27FC236}">
                <a16:creationId xmlns:a16="http://schemas.microsoft.com/office/drawing/2014/main" id="{8C1ABAAB-8AF8-0E43-A577-F6DAD9A45939}"/>
              </a:ext>
            </a:extLst>
          </p:cNvPr>
          <p:cNvCxnSpPr>
            <a:cxnSpLocks/>
          </p:cNvCxnSpPr>
          <p:nvPr userDrawn="1"/>
        </p:nvCxnSpPr>
        <p:spPr>
          <a:xfrm>
            <a:off x="736687" y="798973"/>
            <a:ext cx="0" cy="61072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212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ADAE18-48B2-B54C-AE3F-5932FD10729C}" type="datetime1">
              <a:rPr lang="en-US" smtClean="0"/>
              <a:t>3/24/20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7E0738-95AA-E14E-9896-480B8A926317}" type="slidenum">
              <a:rPr lang="en-US" smtClean="0"/>
              <a:t>‹#›</a:t>
            </a:fld>
            <a:endParaRPr lang="en-US"/>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278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639F5-66E0-F44E-941A-4AB71500DD7A}" type="datetime1">
              <a:rPr lang="en-US" smtClean="0"/>
              <a:t>3/24/20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7E0738-95AA-E14E-9896-480B8A926317}" type="slidenum">
              <a:rPr lang="en-US" smtClean="0"/>
              <a:t>‹#›</a:t>
            </a:fld>
            <a:endParaRPr lang="en-US"/>
          </a:p>
        </p:txBody>
      </p:sp>
    </p:spTree>
    <p:extLst>
      <p:ext uri="{BB962C8B-B14F-4D97-AF65-F5344CB8AC3E}">
        <p14:creationId xmlns:p14="http://schemas.microsoft.com/office/powerpoint/2010/main" val="177824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659383-ABCD-5949-8FCC-F00512BF78B3}" type="datetime1">
              <a:rPr lang="en-US" smtClean="0"/>
              <a:t>3/24/20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E0738-95AA-E14E-9896-480B8A926317}" type="slidenum">
              <a:rPr lang="en-US" smtClean="0"/>
              <a:t>‹#›</a:t>
            </a:fld>
            <a:endParaRPr lang="en-US"/>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040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CEF78E66-1AFE-F04A-A2B4-EC788F041E8A}" type="datetime1">
              <a:rPr lang="en-US" smtClean="0"/>
              <a:t>3/24/20</a:t>
            </a:fld>
            <a:endParaRPr lang="en-US"/>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B77E0738-95AA-E14E-9896-480B8A926317}" type="slidenum">
              <a:rPr lang="en-US" smtClean="0"/>
              <a:t>‹#›</a:t>
            </a:fld>
            <a:endParaRPr lang="en-US"/>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101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842268"/>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48896" y="804519"/>
            <a:ext cx="10657304" cy="60518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48896" y="1574648"/>
            <a:ext cx="10657304" cy="483885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85938" y="321026"/>
            <a:ext cx="3500715" cy="309201"/>
          </a:xfrm>
          <a:prstGeom prst="rect">
            <a:avLst/>
          </a:prstGeom>
        </p:spPr>
        <p:txBody>
          <a:bodyPr vert="horz" lIns="91440" tIns="45720" rIns="91440" bIns="45720" rtlCol="0" anchor="ctr"/>
          <a:lstStyle>
            <a:lvl1pPr algn="r">
              <a:defRPr sz="900">
                <a:solidFill>
                  <a:schemeClr val="tx1">
                    <a:tint val="75000"/>
                  </a:schemeClr>
                </a:solidFill>
              </a:defRPr>
            </a:lvl1pPr>
          </a:lstStyle>
          <a:p>
            <a:fld id="{A0C3A757-6979-6E48-A683-5D05CC62597E}" type="datetime1">
              <a:rPr lang="en-US" smtClean="0"/>
              <a:t>3/24/20</a:t>
            </a:fld>
            <a:endParaRPr lang="en-US"/>
          </a:p>
        </p:txBody>
      </p:sp>
      <p:sp>
        <p:nvSpPr>
          <p:cNvPr id="5" name="Footer Placeholder 4"/>
          <p:cNvSpPr>
            <a:spLocks noGrp="1"/>
          </p:cNvSpPr>
          <p:nvPr>
            <p:ph type="ftr" sz="quarter" idx="3"/>
          </p:nvPr>
        </p:nvSpPr>
        <p:spPr>
          <a:xfrm>
            <a:off x="848894" y="329307"/>
            <a:ext cx="7025105" cy="309201"/>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53061" y="273500"/>
            <a:ext cx="408939" cy="356727"/>
          </a:xfrm>
          <a:prstGeom prst="rect">
            <a:avLst/>
          </a:prstGeom>
        </p:spPr>
        <p:txBody>
          <a:bodyPr vert="horz" lIns="91440" tIns="45720" rIns="91440" bIns="45720" rtlCol="0" anchor="t"/>
          <a:lstStyle>
            <a:lvl1pPr algn="r">
              <a:defRPr sz="1400">
                <a:solidFill>
                  <a:schemeClr val="accent1"/>
                </a:solidFill>
              </a:defRPr>
            </a:lvl1pPr>
          </a:lstStyle>
          <a:p>
            <a:fld id="{B77E0738-95AA-E14E-9896-480B8A926317}" type="slidenum">
              <a:rPr lang="en-US" smtClean="0"/>
              <a:pPr/>
              <a:t>‹#›</a:t>
            </a:fld>
            <a:endParaRPr lang="en-US"/>
          </a:p>
        </p:txBody>
      </p:sp>
    </p:spTree>
    <p:extLst>
      <p:ext uri="{BB962C8B-B14F-4D97-AF65-F5344CB8AC3E}">
        <p14:creationId xmlns:p14="http://schemas.microsoft.com/office/powerpoint/2010/main" val="270320179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7" r:id="rId3"/>
    <p:sldLayoutId id="2147484404" r:id="rId4"/>
    <p:sldLayoutId id="2147484405" r:id="rId5"/>
    <p:sldLayoutId id="2147484406" r:id="rId6"/>
    <p:sldLayoutId id="2147484408" r:id="rId7"/>
    <p:sldLayoutId id="2147484409" r:id="rId8"/>
    <p:sldLayoutId id="2147484410" r:id="rId9"/>
    <p:sldLayoutId id="2147484411" r:id="rId10"/>
    <p:sldLayoutId id="2147484412" r:id="rId11"/>
    <p:sldLayoutId id="2147484413" r:id="rId12"/>
  </p:sldLayoutIdLst>
  <p:hf hdr="0" ftr="0" dt="0"/>
  <p:txStyles>
    <p:titleStyle>
      <a:lvl1pPr algn="l" defTabSz="9144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1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18" Type="http://schemas.openxmlformats.org/officeDocument/2006/relationships/image" Target="../media/image58.png"/><Relationship Id="rId3" Type="http://schemas.openxmlformats.org/officeDocument/2006/relationships/image" Target="../media/image31.png"/><Relationship Id="rId21" Type="http://schemas.openxmlformats.org/officeDocument/2006/relationships/image" Target="../media/image2.tiff"/><Relationship Id="rId25" Type="http://schemas.openxmlformats.org/officeDocument/2006/relationships/image" Target="../media/image8.tiff"/><Relationship Id="rId2" Type="http://schemas.openxmlformats.org/officeDocument/2006/relationships/image" Target="../media/image30.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4.png"/><Relationship Id="rId24" Type="http://schemas.openxmlformats.org/officeDocument/2006/relationships/image" Target="../media/image5.tiff"/><Relationship Id="rId5" Type="http://schemas.openxmlformats.org/officeDocument/2006/relationships/image" Target="../media/image33.png"/><Relationship Id="rId23" Type="http://schemas.openxmlformats.org/officeDocument/2006/relationships/image" Target="../media/image4.tiff"/><Relationship Id="rId19" Type="http://schemas.openxmlformats.org/officeDocument/2006/relationships/image" Target="../media/image59.png"/><Relationship Id="rId4" Type="http://schemas.openxmlformats.org/officeDocument/2006/relationships/image" Target="../media/image32.png"/><Relationship Id="rId22" Type="http://schemas.openxmlformats.org/officeDocument/2006/relationships/image" Target="../media/image3.tiff"/></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5.png"/><Relationship Id="rId3" Type="http://schemas.openxmlformats.org/officeDocument/2006/relationships/image" Target="../media/image2.tiff"/><Relationship Id="rId7" Type="http://schemas.openxmlformats.org/officeDocument/2006/relationships/image" Target="../media/image36.png"/><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tiff"/><Relationship Id="rId11" Type="http://schemas.openxmlformats.org/officeDocument/2006/relationships/image" Target="../media/image42.png"/><Relationship Id="rId5" Type="http://schemas.openxmlformats.org/officeDocument/2006/relationships/image" Target="../media/image4.tiff"/><Relationship Id="rId10" Type="http://schemas.openxmlformats.org/officeDocument/2006/relationships/image" Target="../media/image41.png"/><Relationship Id="rId4" Type="http://schemas.openxmlformats.org/officeDocument/2006/relationships/image" Target="../media/image3.tiff"/><Relationship Id="rId9" Type="http://schemas.openxmlformats.org/officeDocument/2006/relationships/image" Target="../media/image40.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7.tiff"/><Relationship Id="rId7" Type="http://schemas.openxmlformats.org/officeDocument/2006/relationships/image" Target="../media/image54.png"/><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13.png"/><Relationship Id="rId3" Type="http://schemas.openxmlformats.org/officeDocument/2006/relationships/image" Target="../media/image3.tiff"/><Relationship Id="rId12" Type="http://schemas.openxmlformats.org/officeDocument/2006/relationships/image" Target="../media/image12.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png"/><Relationship Id="rId5" Type="http://schemas.openxmlformats.org/officeDocument/2006/relationships/image" Target="../media/image5.tiff"/><Relationship Id="rId15" Type="http://schemas.openxmlformats.org/officeDocument/2006/relationships/image" Target="../media/image8.tiff"/><Relationship Id="rId10" Type="http://schemas.openxmlformats.org/officeDocument/2006/relationships/image" Target="../media/image10.png"/><Relationship Id="rId4" Type="http://schemas.openxmlformats.org/officeDocument/2006/relationships/image" Target="../media/image4.tiff"/><Relationship Id="rId9" Type="http://schemas.openxmlformats.org/officeDocument/2006/relationships/image" Target="../media/image9.png"/><Relationship Id="rId14" Type="http://schemas.openxmlformats.org/officeDocument/2006/relationships/image" Target="../media/image7.tiff"/></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57.tiff"/><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720.png"/><Relationship Id="rId3" Type="http://schemas.openxmlformats.org/officeDocument/2006/relationships/image" Target="../media/image620.png"/><Relationship Id="rId7" Type="http://schemas.openxmlformats.org/officeDocument/2006/relationships/image" Target="../media/image660.png"/><Relationship Id="rId12" Type="http://schemas.openxmlformats.org/officeDocument/2006/relationships/image" Target="../media/image7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40.png"/><Relationship Id="rId11" Type="http://schemas.openxmlformats.org/officeDocument/2006/relationships/image" Target="../media/image700.png"/><Relationship Id="rId5" Type="http://schemas.openxmlformats.org/officeDocument/2006/relationships/image" Target="../media/image640.png"/><Relationship Id="rId10" Type="http://schemas.openxmlformats.org/officeDocument/2006/relationships/image" Target="../media/image690.png"/><Relationship Id="rId4" Type="http://schemas.openxmlformats.org/officeDocument/2006/relationships/image" Target="../media/image630.png"/><Relationship Id="rId9" Type="http://schemas.openxmlformats.org/officeDocument/2006/relationships/image" Target="../media/image680.png"/><Relationship Id="rId14" Type="http://schemas.openxmlformats.org/officeDocument/2006/relationships/image" Target="../media/image730.png"/></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50.png"/><Relationship Id="rId4" Type="http://schemas.openxmlformats.org/officeDocument/2006/relationships/image" Target="../media/image610.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tiff"/><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image" Target="../media/image790.png"/><Relationship Id="rId3" Type="http://schemas.openxmlformats.org/officeDocument/2006/relationships/image" Target="../media/image4.tiff"/><Relationship Id="rId12" Type="http://schemas.openxmlformats.org/officeDocument/2006/relationships/image" Target="../media/image780.png"/><Relationship Id="rId2" Type="http://schemas.openxmlformats.org/officeDocument/2006/relationships/notesSlide" Target="../notesSlides/notesSlide3.xml"/><Relationship Id="rId16" Type="http://schemas.openxmlformats.org/officeDocument/2006/relationships/image" Target="../media/image81.png"/><Relationship Id="rId1" Type="http://schemas.openxmlformats.org/officeDocument/2006/relationships/slideLayout" Target="../slideLayouts/slideLayout2.xml"/><Relationship Id="rId11" Type="http://schemas.openxmlformats.org/officeDocument/2006/relationships/image" Target="../media/image62.tiff"/><Relationship Id="rId15" Type="http://schemas.openxmlformats.org/officeDocument/2006/relationships/image" Target="../media/image8.tiff"/><Relationship Id="rId10" Type="http://schemas.openxmlformats.org/officeDocument/2006/relationships/image" Target="../media/image76.png"/><Relationship Id="rId4" Type="http://schemas.openxmlformats.org/officeDocument/2006/relationships/image" Target="../media/image5.tiff"/><Relationship Id="rId9" Type="http://schemas.openxmlformats.org/officeDocument/2006/relationships/image" Target="../media/image9.png"/><Relationship Id="rId1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2.tiff"/><Relationship Id="rId7"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image" Target="../media/image63.tiff"/><Relationship Id="rId1" Type="http://schemas.openxmlformats.org/officeDocument/2006/relationships/slideLayout" Target="../slideLayouts/slideLayout2.xml"/><Relationship Id="rId6" Type="http://schemas.openxmlformats.org/officeDocument/2006/relationships/image" Target="../media/image67.tiff"/><Relationship Id="rId11" Type="http://schemas.openxmlformats.org/officeDocument/2006/relationships/image" Target="../media/image72.tiff"/><Relationship Id="rId5" Type="http://schemas.openxmlformats.org/officeDocument/2006/relationships/image" Target="../media/image66.tiff"/><Relationship Id="rId10" Type="http://schemas.openxmlformats.org/officeDocument/2006/relationships/image" Target="../media/image71.tiff"/><Relationship Id="rId4" Type="http://schemas.openxmlformats.org/officeDocument/2006/relationships/image" Target="../media/image65.tiff"/><Relationship Id="rId9" Type="http://schemas.openxmlformats.org/officeDocument/2006/relationships/image" Target="../media/image70.tiff"/></Relationships>
</file>

<file path=ppt/slides/_rels/slide35.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4.emf"/><Relationship Id="rId3" Type="http://schemas.openxmlformats.org/officeDocument/2006/relationships/image" Target="../media/image16.png"/><Relationship Id="rId7" Type="http://schemas.openxmlformats.org/officeDocument/2006/relationships/image" Target="../media/image19.tiff"/><Relationship Id="rId12"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tiff"/><Relationship Id="rId4" Type="http://schemas.openxmlformats.org/officeDocument/2006/relationships/image" Target="../media/image17.png"/><Relationship Id="rId9" Type="http://schemas.openxmlformats.org/officeDocument/2006/relationships/image" Target="../media/image21.tif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E7B66-4083-4C45-A63A-51B604BBD676}"/>
              </a:ext>
            </a:extLst>
          </p:cNvPr>
          <p:cNvSpPr>
            <a:spLocks noGrp="1"/>
          </p:cNvSpPr>
          <p:nvPr>
            <p:ph type="ctrTitle"/>
          </p:nvPr>
        </p:nvSpPr>
        <p:spPr/>
        <p:txBody>
          <a:bodyPr>
            <a:normAutofit/>
          </a:bodyPr>
          <a:lstStyle/>
          <a:p>
            <a:r>
              <a:rPr lang="en-US" dirty="0"/>
              <a:t>Mechanisms for resource allocation</a:t>
            </a:r>
            <a:br>
              <a:rPr lang="en-US" dirty="0"/>
            </a:br>
            <a:endParaRPr lang="en-US" dirty="0"/>
          </a:p>
        </p:txBody>
      </p:sp>
      <p:sp>
        <p:nvSpPr>
          <p:cNvPr id="3" name="Subtitle 2">
            <a:extLst>
              <a:ext uri="{FF2B5EF4-FFF2-40B4-BE49-F238E27FC236}">
                <a16:creationId xmlns:a16="http://schemas.microsoft.com/office/drawing/2014/main" id="{EBCA1E6B-0A6E-B54A-BD42-9065D0D7A9CD}"/>
              </a:ext>
            </a:extLst>
          </p:cNvPr>
          <p:cNvSpPr>
            <a:spLocks noGrp="1"/>
          </p:cNvSpPr>
          <p:nvPr>
            <p:ph type="subTitle" idx="1"/>
          </p:nvPr>
        </p:nvSpPr>
        <p:spPr>
          <a:xfrm>
            <a:off x="2348752" y="3531204"/>
            <a:ext cx="8272058" cy="2171096"/>
          </a:xfrm>
        </p:spPr>
        <p:txBody>
          <a:bodyPr/>
          <a:lstStyle/>
          <a:p>
            <a:r>
              <a:rPr lang="en-US" sz="2800" dirty="0" err="1"/>
              <a:t>Shuchi</a:t>
            </a:r>
            <a:r>
              <a:rPr lang="en-US" sz="2800" dirty="0"/>
              <a:t> Chawla</a:t>
            </a:r>
          </a:p>
          <a:p>
            <a:r>
              <a:rPr lang="en-US" dirty="0"/>
              <a:t>University of Wisconsin-Madison</a:t>
            </a:r>
          </a:p>
        </p:txBody>
      </p:sp>
      <p:pic>
        <p:nvPicPr>
          <p:cNvPr id="6" name="Picture 5">
            <a:extLst>
              <a:ext uri="{FF2B5EF4-FFF2-40B4-BE49-F238E27FC236}">
                <a16:creationId xmlns:a16="http://schemas.microsoft.com/office/drawing/2014/main" id="{61B657BD-86BA-AE44-A14D-82F3C83F2528}"/>
              </a:ext>
            </a:extLst>
          </p:cNvPr>
          <p:cNvPicPr>
            <a:picLocks noChangeAspect="1"/>
          </p:cNvPicPr>
          <p:nvPr/>
        </p:nvPicPr>
        <p:blipFill>
          <a:blip r:embed="rId2"/>
          <a:stretch>
            <a:fillRect/>
          </a:stretch>
        </p:blipFill>
        <p:spPr>
          <a:xfrm>
            <a:off x="1485901" y="3593495"/>
            <a:ext cx="656914" cy="1032293"/>
          </a:xfrm>
          <a:prstGeom prst="rect">
            <a:avLst/>
          </a:prstGeom>
        </p:spPr>
      </p:pic>
    </p:spTree>
    <p:extLst>
      <p:ext uri="{BB962C8B-B14F-4D97-AF65-F5344CB8AC3E}">
        <p14:creationId xmlns:p14="http://schemas.microsoft.com/office/powerpoint/2010/main" val="491164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4BF9-A477-634F-9D17-41BA52B17CDC}"/>
              </a:ext>
            </a:extLst>
          </p:cNvPr>
          <p:cNvSpPr>
            <a:spLocks noGrp="1"/>
          </p:cNvSpPr>
          <p:nvPr>
            <p:ph type="title"/>
          </p:nvPr>
        </p:nvSpPr>
        <p:spPr/>
        <p:txBody>
          <a:bodyPr/>
          <a:lstStyle/>
          <a:p>
            <a:r>
              <a:rPr lang="en-US" dirty="0"/>
              <a:t>Approach # 1: Prices as dual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25DE95-17B7-2A4E-B6F3-B5043DE1E29F}"/>
                  </a:ext>
                </a:extLst>
              </p:cNvPr>
              <p:cNvSpPr>
                <a:spLocks noGrp="1"/>
              </p:cNvSpPr>
              <p:nvPr>
                <p:ph idx="1"/>
              </p:nvPr>
            </p:nvSpPr>
            <p:spPr>
              <a:xfrm>
                <a:off x="848895" y="5816720"/>
                <a:ext cx="10821155" cy="596780"/>
              </a:xfrm>
            </p:spPr>
            <p:txBody>
              <a:bodyPr/>
              <a:lstStyle/>
              <a:p>
                <a:r>
                  <a:rPr lang="en-US" dirty="0"/>
                  <a:t>Complementary slackness implies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r>
                      <a:rPr lang="en-US" b="0" i="1" smtClean="0">
                        <a:latin typeface="Cambria Math" panose="02040503050406030204" pitchFamily="18" charset="0"/>
                      </a:rPr>
                      <m:t>&gt;0</m:t>
                    </m:r>
                  </m:oMath>
                </a14:m>
                <a:r>
                  <a:rPr lang="en-US" dirty="0"/>
                  <a:t> </a:t>
                </a:r>
                <a:r>
                  <a:rPr lang="en-US" dirty="0" err="1"/>
                  <a:t>iff</a:t>
                </a:r>
                <a:r>
                  <a:rPr lang="en-US" dirty="0"/>
                  <a:t> </a:t>
                </a:r>
                <a14:m>
                  <m:oMath xmlns:m="http://schemas.openxmlformats.org/officeDocument/2006/math">
                    <m:r>
                      <a:rPr lang="en-US" b="0" i="1" smtClean="0">
                        <a:latin typeface="Cambria Math" panose="02040503050406030204" pitchFamily="18" charset="0"/>
                      </a:rPr>
                      <m:t>𝑆</m:t>
                    </m:r>
                  </m:oMath>
                </a14:m>
                <a:r>
                  <a:rPr lang="en-US" dirty="0"/>
                  <a:t> is one of </a:t>
                </a:r>
                <a14:m>
                  <m:oMath xmlns:m="http://schemas.openxmlformats.org/officeDocument/2006/math">
                    <m:r>
                      <a:rPr lang="en-US" b="0" i="1" smtClean="0">
                        <a:latin typeface="Cambria Math" panose="02040503050406030204" pitchFamily="18" charset="0"/>
                      </a:rPr>
                      <m:t>𝑖</m:t>
                    </m:r>
                  </m:oMath>
                </a14:m>
                <a:r>
                  <a:rPr lang="en-US" dirty="0"/>
                  <a:t>’s favorite bundles under the pricing </a:t>
                </a:r>
                <a14:m>
                  <m:oMath xmlns:m="http://schemas.openxmlformats.org/officeDocument/2006/math">
                    <m:r>
                      <a:rPr lang="en-US" b="0" i="1" smtClean="0">
                        <a:latin typeface="Cambria Math" panose="02040503050406030204" pitchFamily="18" charset="0"/>
                      </a:rPr>
                      <m:t>𝑝</m:t>
                    </m:r>
                  </m:oMath>
                </a14:m>
                <a:r>
                  <a:rPr lang="en-US" dirty="0"/>
                  <a:t>.</a:t>
                </a:r>
              </a:p>
            </p:txBody>
          </p:sp>
        </mc:Choice>
        <mc:Fallback xmlns="">
          <p:sp>
            <p:nvSpPr>
              <p:cNvPr id="3" name="Content Placeholder 2">
                <a:extLst>
                  <a:ext uri="{FF2B5EF4-FFF2-40B4-BE49-F238E27FC236}">
                    <a16:creationId xmlns:a16="http://schemas.microsoft.com/office/drawing/2014/main" id="{7A25DE95-17B7-2A4E-B6F3-B5043DE1E29F}"/>
                  </a:ext>
                </a:extLst>
              </p:cNvPr>
              <p:cNvSpPr>
                <a:spLocks noGrp="1" noRot="1" noChangeAspect="1" noMove="1" noResize="1" noEditPoints="1" noAdjustHandles="1" noChangeArrowheads="1" noChangeShapeType="1" noTextEdit="1"/>
              </p:cNvSpPr>
              <p:nvPr>
                <p:ph idx="1"/>
              </p:nvPr>
            </p:nvSpPr>
            <p:spPr>
              <a:xfrm>
                <a:off x="848895" y="5816720"/>
                <a:ext cx="10821155" cy="596780"/>
              </a:xfrm>
              <a:blipFill>
                <a:blip r:embed="rId2"/>
                <a:stretch>
                  <a:fillRect l="-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D0E051D-7E5C-C642-B145-DD0DC1E6D44E}"/>
                  </a:ext>
                </a:extLst>
              </p:cNvPr>
              <p:cNvSpPr txBox="1"/>
              <p:nvPr/>
            </p:nvSpPr>
            <p:spPr>
              <a:xfrm>
                <a:off x="1016000" y="2311111"/>
                <a:ext cx="4233050" cy="27157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e>
                          </m:nary>
                        </m:e>
                      </m:func>
                    </m:oMath>
                  </m:oMathPara>
                </a14:m>
                <a:endParaRPr lang="en-US" b="0" dirty="0"/>
              </a:p>
              <a:p>
                <a:r>
                  <a:rPr lang="en-US" dirty="0"/>
                  <a:t>subject to: </a:t>
                </a:r>
              </a:p>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𝑆</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e>
                      </m:nary>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rPr>
                        <m:t> </m:t>
                      </m:r>
                      <m:r>
                        <m:rPr>
                          <m:nor/>
                        </m:rPr>
                        <a:rPr lang="en-US" b="0" i="0" smtClean="0">
                          <a:latin typeface="Cambria Math" panose="02040503050406030204" pitchFamily="18" charset="0"/>
                        </a:rPr>
                        <m:t>  </m:t>
                      </m:r>
                      <m:r>
                        <m:rPr>
                          <m:nor/>
                        </m:rPr>
                        <a:rPr lang="en-US" b="0" i="0" smtClean="0">
                          <a:latin typeface="Cambria Math" panose="02040503050406030204" pitchFamily="18" charset="0"/>
                        </a:rPr>
                        <m:t>for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all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buyers</m:t>
                      </m:r>
                      <m:r>
                        <a:rPr lang="en-US" b="0" i="1" smtClean="0">
                          <a:latin typeface="Cambria Math" panose="02040503050406030204" pitchFamily="18" charset="0"/>
                        </a:rPr>
                        <m:t> </m:t>
                      </m:r>
                      <m:r>
                        <a:rPr lang="en-US" b="0" i="1" smtClean="0">
                          <a:latin typeface="Cambria Math" panose="02040503050406030204" pitchFamily="18" charset="0"/>
                        </a:rPr>
                        <m:t>𝑖</m:t>
                      </m:r>
                    </m:oMath>
                  </m:oMathPara>
                </a14:m>
                <a:endParaRPr lang="en-US" dirty="0"/>
              </a:p>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   </m:t>
                          </m:r>
                          <m:r>
                            <m:rPr>
                              <m:brk m:alnAt="7"/>
                            </m:rPr>
                            <a:rPr lang="en-US" b="0" i="1" smtClean="0">
                              <a:latin typeface="Cambria Math" panose="02040503050406030204" pitchFamily="18" charset="0"/>
                            </a:rPr>
                            <m:t>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r>
                            <a:rPr lang="en-US"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 </m:t>
                          </m:r>
                        </m:e>
                      </m:nary>
                      <m:r>
                        <a:rPr lang="en-US" b="0" i="1" smtClean="0">
                          <a:latin typeface="Cambria Math" panose="02040503050406030204" pitchFamily="18" charset="0"/>
                        </a:rPr>
                        <m:t> </m:t>
                      </m:r>
                      <m:r>
                        <m:rPr>
                          <m:nor/>
                        </m:rPr>
                        <a:rPr lang="en-US" b="0" i="0" smtClean="0">
                          <a:latin typeface="Cambria Math" panose="02040503050406030204" pitchFamily="18" charset="0"/>
                        </a:rPr>
                        <m:t>for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all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items</m:t>
                      </m:r>
                      <m:r>
                        <a:rPr lang="en-US" b="0" i="1" smtClean="0">
                          <a:latin typeface="Cambria Math" panose="02040503050406030204" pitchFamily="18" charset="0"/>
                        </a:rPr>
                        <m:t> </m:t>
                      </m:r>
                      <m:r>
                        <a:rPr lang="en-US" b="0" i="1" smtClean="0">
                          <a:latin typeface="Cambria Math" panose="02040503050406030204" pitchFamily="18" charset="0"/>
                        </a:rPr>
                        <m:t>𝑗</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for</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all</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and</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𝑆</m:t>
                      </m:r>
                    </m:oMath>
                  </m:oMathPara>
                </a14:m>
                <a:endParaRPr lang="en-US" dirty="0"/>
              </a:p>
            </p:txBody>
          </p:sp>
        </mc:Choice>
        <mc:Fallback xmlns="">
          <p:sp>
            <p:nvSpPr>
              <p:cNvPr id="4" name="TextBox 3">
                <a:extLst>
                  <a:ext uri="{FF2B5EF4-FFF2-40B4-BE49-F238E27FC236}">
                    <a16:creationId xmlns:a16="http://schemas.microsoft.com/office/drawing/2014/main" id="{8D0E051D-7E5C-C642-B145-DD0DC1E6D44E}"/>
                  </a:ext>
                </a:extLst>
              </p:cNvPr>
              <p:cNvSpPr txBox="1">
                <a:spLocks noRot="1" noChangeAspect="1" noMove="1" noResize="1" noEditPoints="1" noAdjustHandles="1" noChangeArrowheads="1" noChangeShapeType="1" noTextEdit="1"/>
              </p:cNvSpPr>
              <p:nvPr/>
            </p:nvSpPr>
            <p:spPr>
              <a:xfrm>
                <a:off x="1016000" y="2311111"/>
                <a:ext cx="4233050" cy="2715743"/>
              </a:xfrm>
              <a:prstGeom prst="rect">
                <a:avLst/>
              </a:prstGeom>
              <a:blipFill>
                <a:blip r:embed="rId3"/>
                <a:stretch>
                  <a:fillRect l="-2395" t="-34419" b="-358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87B1B5-647C-C048-838E-944847C19337}"/>
                  </a:ext>
                </a:extLst>
              </p:cNvPr>
              <p:cNvSpPr txBox="1"/>
              <p:nvPr/>
            </p:nvSpPr>
            <p:spPr>
              <a:xfrm>
                <a:off x="8111067" y="468089"/>
                <a:ext cx="3762184" cy="1101584"/>
              </a:xfrm>
              <a:prstGeom prst="rect">
                <a:avLst/>
              </a:prstGeom>
              <a:noFill/>
              <a:ln>
                <a:solidFill>
                  <a:schemeClr val="tx1"/>
                </a:solidFill>
              </a:ln>
            </p:spPr>
            <p:txBody>
              <a:bodyPr wrap="none" rtlCol="0">
                <a:spAutoFit/>
              </a:bodyPr>
              <a:lstStyle/>
              <a:p>
                <a:pPr>
                  <a:spcBef>
                    <a:spcPts val="600"/>
                  </a:spcBef>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oMath>
                </a14:m>
                <a:r>
                  <a:rPr lang="en-US" dirty="0"/>
                  <a:t>: buyer </a:t>
                </a:r>
                <a14:m>
                  <m:oMath xmlns:m="http://schemas.openxmlformats.org/officeDocument/2006/math">
                    <m:r>
                      <a:rPr lang="en-US" b="0" i="1" smtClean="0">
                        <a:latin typeface="Cambria Math" panose="02040503050406030204" pitchFamily="18" charset="0"/>
                      </a:rPr>
                      <m:t>𝑖</m:t>
                    </m:r>
                  </m:oMath>
                </a14:m>
                <a:r>
                  <a:rPr lang="en-US" dirty="0"/>
                  <a:t>’s value for set </a:t>
                </a:r>
                <a14:m>
                  <m:oMath xmlns:m="http://schemas.openxmlformats.org/officeDocument/2006/math">
                    <m:r>
                      <a:rPr lang="en-US" b="0" i="1" smtClean="0">
                        <a:latin typeface="Cambria Math" panose="02040503050406030204" pitchFamily="18" charset="0"/>
                      </a:rPr>
                      <m:t>𝑆</m:t>
                    </m:r>
                  </m:oMath>
                </a14:m>
                <a:endParaRPr lang="en-US" dirty="0"/>
              </a:p>
              <a:p>
                <a:pPr>
                  <a:spcBef>
                    <a:spcPts val="600"/>
                  </a:spcBef>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oMath>
                </a14:m>
                <a:r>
                  <a:rPr lang="en-US" dirty="0"/>
                  <a:t>: buyer </a:t>
                </a:r>
                <a14:m>
                  <m:oMath xmlns:m="http://schemas.openxmlformats.org/officeDocument/2006/math">
                    <m:r>
                      <a:rPr lang="en-US" b="0" i="1" smtClean="0">
                        <a:latin typeface="Cambria Math" panose="02040503050406030204" pitchFamily="18" charset="0"/>
                      </a:rPr>
                      <m:t>𝑖</m:t>
                    </m:r>
                  </m:oMath>
                </a14:m>
                <a:r>
                  <a:rPr lang="en-US" dirty="0"/>
                  <a:t>’s probability of arrival</a:t>
                </a:r>
              </a:p>
              <a:p>
                <a:pPr>
                  <a:spcBef>
                    <a:spcPts val="600"/>
                  </a:spcBef>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oMath>
                </a14:m>
                <a:r>
                  <a:rPr lang="en-US" dirty="0"/>
                  <a:t>: buyer </a:t>
                </a:r>
                <a14:m>
                  <m:oMath xmlns:m="http://schemas.openxmlformats.org/officeDocument/2006/math">
                    <m:r>
                      <a:rPr lang="en-US" b="0" i="1" smtClean="0">
                        <a:latin typeface="Cambria Math" panose="02040503050406030204" pitchFamily="18" charset="0"/>
                      </a:rPr>
                      <m:t>𝑖</m:t>
                    </m:r>
                  </m:oMath>
                </a14:m>
                <a:r>
                  <a:rPr lang="en-US" dirty="0"/>
                  <a:t>’s prob. of receiving set </a:t>
                </a:r>
                <a14:m>
                  <m:oMath xmlns:m="http://schemas.openxmlformats.org/officeDocument/2006/math">
                    <m:r>
                      <a:rPr lang="en-US" b="0" i="1" smtClean="0">
                        <a:latin typeface="Cambria Math" panose="02040503050406030204" pitchFamily="18" charset="0"/>
                      </a:rPr>
                      <m:t>𝑆</m:t>
                    </m:r>
                  </m:oMath>
                </a14:m>
                <a:endParaRPr lang="en-US" dirty="0"/>
              </a:p>
            </p:txBody>
          </p:sp>
        </mc:Choice>
        <mc:Fallback xmlns="">
          <p:sp>
            <p:nvSpPr>
              <p:cNvPr id="6" name="TextBox 5">
                <a:extLst>
                  <a:ext uri="{FF2B5EF4-FFF2-40B4-BE49-F238E27FC236}">
                    <a16:creationId xmlns:a16="http://schemas.microsoft.com/office/drawing/2014/main" id="{5587B1B5-647C-C048-838E-944847C19337}"/>
                  </a:ext>
                </a:extLst>
              </p:cNvPr>
              <p:cNvSpPr txBox="1">
                <a:spLocks noRot="1" noChangeAspect="1" noMove="1" noResize="1" noEditPoints="1" noAdjustHandles="1" noChangeArrowheads="1" noChangeShapeType="1" noTextEdit="1"/>
              </p:cNvSpPr>
              <p:nvPr/>
            </p:nvSpPr>
            <p:spPr>
              <a:xfrm>
                <a:off x="8111067" y="468089"/>
                <a:ext cx="3762184" cy="1101584"/>
              </a:xfrm>
              <a:prstGeom prst="rect">
                <a:avLst/>
              </a:prstGeom>
              <a:blipFill>
                <a:blip r:embed="rId4"/>
                <a:stretch>
                  <a:fillRect t="-3371" b="-3371"/>
                </a:stretch>
              </a:blipFill>
              <a:ln>
                <a:solidFill>
                  <a:schemeClr val="tx1"/>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E1F1819C-9FC9-2D44-AC58-7E280F945969}"/>
              </a:ext>
            </a:extLst>
          </p:cNvPr>
          <p:cNvSpPr txBox="1"/>
          <p:nvPr/>
        </p:nvSpPr>
        <p:spPr>
          <a:xfrm>
            <a:off x="1016000" y="1961497"/>
            <a:ext cx="989373" cy="369332"/>
          </a:xfrm>
          <a:prstGeom prst="rect">
            <a:avLst/>
          </a:prstGeom>
          <a:noFill/>
        </p:spPr>
        <p:txBody>
          <a:bodyPr wrap="none" rtlCol="0">
            <a:spAutoFit/>
          </a:bodyPr>
          <a:lstStyle/>
          <a:p>
            <a:r>
              <a:rPr lang="en-US" dirty="0"/>
              <a:t>PRIMAL</a:t>
            </a:r>
          </a:p>
        </p:txBody>
      </p:sp>
      <p:sp>
        <p:nvSpPr>
          <p:cNvPr id="8" name="Rounded Rectangle 7">
            <a:extLst>
              <a:ext uri="{FF2B5EF4-FFF2-40B4-BE49-F238E27FC236}">
                <a16:creationId xmlns:a16="http://schemas.microsoft.com/office/drawing/2014/main" id="{4FFE12D4-FDA2-8445-8B10-5CB97E1C6CCC}"/>
              </a:ext>
            </a:extLst>
          </p:cNvPr>
          <p:cNvSpPr/>
          <p:nvPr/>
        </p:nvSpPr>
        <p:spPr>
          <a:xfrm>
            <a:off x="848896" y="2311111"/>
            <a:ext cx="4363786" cy="3005956"/>
          </a:xfrm>
          <a:prstGeom prst="roundRect">
            <a:avLst>
              <a:gd name="adj" fmla="val 709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0D9C225-C73A-6042-BD18-EA0F3936E5C0}"/>
              </a:ext>
            </a:extLst>
          </p:cNvPr>
          <p:cNvGrpSpPr/>
          <p:nvPr/>
        </p:nvGrpSpPr>
        <p:grpSpPr>
          <a:xfrm>
            <a:off x="6321890" y="1961497"/>
            <a:ext cx="4238953" cy="2727465"/>
            <a:chOff x="6321890" y="1961497"/>
            <a:chExt cx="4238953" cy="2727465"/>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84BB024-1342-694A-BC9B-76AC5E652572}"/>
                    </a:ext>
                  </a:extLst>
                </p:cNvPr>
                <p:cNvSpPr txBox="1"/>
                <p:nvPr/>
              </p:nvSpPr>
              <p:spPr>
                <a:xfrm>
                  <a:off x="6358258" y="2465296"/>
                  <a:ext cx="4202585" cy="20655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e>
                            </m:nary>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nary>
                          </m:e>
                        </m:func>
                      </m:oMath>
                    </m:oMathPara>
                  </a14:m>
                  <a:endParaRPr lang="en-US" b="0" dirty="0"/>
                </a:p>
                <a:p>
                  <a:r>
                    <a:rPr lang="en-US" dirty="0"/>
                    <a:t>subject to: </a:t>
                  </a:r>
                </a:p>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m:t>
                            </m:r>
                            <m:r>
                              <m:rPr>
                                <m:brk m:alnAt="7"/>
                              </m:rPr>
                              <a:rPr lang="en-US" b="0" i="1" smtClean="0">
                                <a:latin typeface="Cambria Math" panose="02040503050406030204" pitchFamily="18" charset="0"/>
                              </a:rPr>
                              <m:t>𝑆</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e>
                        </m:nary>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sub>
                        </m:sSub>
                        <m:r>
                          <a:rPr lang="en-US" b="0" i="1" smtClean="0">
                            <a:latin typeface="Cambria Math" panose="02040503050406030204" pitchFamily="18" charset="0"/>
                          </a:rPr>
                          <m:t> </m:t>
                        </m:r>
                        <m:r>
                          <m:rPr>
                            <m:nor/>
                          </m:rPr>
                          <a:rPr lang="en-US" b="0" i="0" smtClean="0">
                            <a:latin typeface="Cambria Math" panose="02040503050406030204" pitchFamily="18" charset="0"/>
                          </a:rPr>
                          <m:t>   </m:t>
                        </m:r>
                        <m:r>
                          <m:rPr>
                            <m:nor/>
                          </m:rPr>
                          <a:rPr lang="en-US" b="0" i="0" smtClean="0">
                            <a:latin typeface="Cambria Math" panose="02040503050406030204" pitchFamily="18" charset="0"/>
                          </a:rPr>
                          <m:t>for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all</m:t>
                        </m:r>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for</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all</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𝑗</m:t>
                        </m:r>
                      </m:oMath>
                    </m:oMathPara>
                  </a14:m>
                  <a:endParaRPr lang="en-US" dirty="0"/>
                </a:p>
              </p:txBody>
            </p:sp>
          </mc:Choice>
          <mc:Fallback xmlns="">
            <p:sp>
              <p:nvSpPr>
                <p:cNvPr id="5" name="TextBox 4">
                  <a:extLst>
                    <a:ext uri="{FF2B5EF4-FFF2-40B4-BE49-F238E27FC236}">
                      <a16:creationId xmlns:a16="http://schemas.microsoft.com/office/drawing/2014/main" id="{284BB024-1342-694A-BC9B-76AC5E652572}"/>
                    </a:ext>
                  </a:extLst>
                </p:cNvPr>
                <p:cNvSpPr txBox="1">
                  <a:spLocks noRot="1" noChangeAspect="1" noMove="1" noResize="1" noEditPoints="1" noAdjustHandles="1" noChangeArrowheads="1" noChangeShapeType="1" noTextEdit="1"/>
                </p:cNvSpPr>
                <p:nvPr/>
              </p:nvSpPr>
              <p:spPr>
                <a:xfrm>
                  <a:off x="6358258" y="2465296"/>
                  <a:ext cx="4202585" cy="2065565"/>
                </a:xfrm>
                <a:prstGeom prst="rect">
                  <a:avLst/>
                </a:prstGeom>
                <a:blipFill>
                  <a:blip r:embed="rId5"/>
                  <a:stretch>
                    <a:fillRect l="-3614" t="-45122" b="-4695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5A54987-BE01-4F49-BC5C-C8E53183496B}"/>
                </a:ext>
              </a:extLst>
            </p:cNvPr>
            <p:cNvSpPr txBox="1"/>
            <p:nvPr/>
          </p:nvSpPr>
          <p:spPr>
            <a:xfrm>
              <a:off x="6488993" y="1961497"/>
              <a:ext cx="744948" cy="369332"/>
            </a:xfrm>
            <a:prstGeom prst="rect">
              <a:avLst/>
            </a:prstGeom>
            <a:noFill/>
          </p:spPr>
          <p:txBody>
            <a:bodyPr wrap="none" rtlCol="0">
              <a:spAutoFit/>
            </a:bodyPr>
            <a:lstStyle/>
            <a:p>
              <a:r>
                <a:rPr lang="en-US" dirty="0"/>
                <a:t>DUAL</a:t>
              </a:r>
            </a:p>
          </p:txBody>
        </p:sp>
        <p:sp>
          <p:nvSpPr>
            <p:cNvPr id="10" name="Rounded Rectangle 9">
              <a:extLst>
                <a:ext uri="{FF2B5EF4-FFF2-40B4-BE49-F238E27FC236}">
                  <a16:creationId xmlns:a16="http://schemas.microsoft.com/office/drawing/2014/main" id="{9A846AC1-E201-B943-8B98-8B30FC9C8C68}"/>
                </a:ext>
              </a:extLst>
            </p:cNvPr>
            <p:cNvSpPr/>
            <p:nvPr/>
          </p:nvSpPr>
          <p:spPr>
            <a:xfrm>
              <a:off x="6321890" y="2311111"/>
              <a:ext cx="3815624" cy="2377851"/>
            </a:xfrm>
            <a:prstGeom prst="roundRect">
              <a:avLst>
                <a:gd name="adj" fmla="val 709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A1A9854-1AAA-2E41-83CD-AAF1A8E8DF00}"/>
                  </a:ext>
                </a:extLst>
              </p:cNvPr>
              <p:cNvSpPr txBox="1"/>
              <p:nvPr/>
            </p:nvSpPr>
            <p:spPr>
              <a:xfrm>
                <a:off x="6000157" y="4895591"/>
                <a:ext cx="5151538" cy="420628"/>
              </a:xfrm>
              <a:prstGeom prst="rect">
                <a:avLst/>
              </a:prstGeom>
              <a:noFill/>
            </p:spPr>
            <p:txBody>
              <a:bodyPr wrap="none" rtlCol="0">
                <a:spAutoFit/>
              </a:bodyPr>
              <a:lstStyle/>
              <a:p>
                <a:r>
                  <a:rPr lang="en-US" dirty="0"/>
                  <a:t>In an optimal solution,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𝑆</m:t>
                            </m:r>
                          </m:lim>
                        </m:limLow>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𝑆</m:t>
                                </m:r>
                              </m:sub>
                            </m:sSub>
                            <m:r>
                              <a:rPr lang="en-US" b="0" i="1" smtClean="0">
                                <a:latin typeface="Cambria Math" panose="02040503050406030204" pitchFamily="18" charset="0"/>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e>
                            </m:nary>
                          </m:e>
                        </m:d>
                      </m:e>
                    </m:func>
                  </m:oMath>
                </a14:m>
                <a:endParaRPr lang="en-US" dirty="0"/>
              </a:p>
            </p:txBody>
          </p:sp>
        </mc:Choice>
        <mc:Fallback xmlns="">
          <p:sp>
            <p:nvSpPr>
              <p:cNvPr id="11" name="TextBox 10">
                <a:extLst>
                  <a:ext uri="{FF2B5EF4-FFF2-40B4-BE49-F238E27FC236}">
                    <a16:creationId xmlns:a16="http://schemas.microsoft.com/office/drawing/2014/main" id="{EA1A9854-1AAA-2E41-83CD-AAF1A8E8DF00}"/>
                  </a:ext>
                </a:extLst>
              </p:cNvPr>
              <p:cNvSpPr txBox="1">
                <a:spLocks noRot="1" noChangeAspect="1" noMove="1" noResize="1" noEditPoints="1" noAdjustHandles="1" noChangeArrowheads="1" noChangeShapeType="1" noTextEdit="1"/>
              </p:cNvSpPr>
              <p:nvPr/>
            </p:nvSpPr>
            <p:spPr>
              <a:xfrm>
                <a:off x="6000157" y="4895591"/>
                <a:ext cx="5151538" cy="420628"/>
              </a:xfrm>
              <a:prstGeom prst="rect">
                <a:avLst/>
              </a:prstGeom>
              <a:blipFill>
                <a:blip r:embed="rId6"/>
                <a:stretch>
                  <a:fillRect l="-737" t="-85714" b="-13428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73F32EB-3F39-3543-9EE7-CA0685B66390}"/>
              </a:ext>
            </a:extLst>
          </p:cNvPr>
          <p:cNvSpPr txBox="1"/>
          <p:nvPr/>
        </p:nvSpPr>
        <p:spPr>
          <a:xfrm>
            <a:off x="10290667" y="2305323"/>
            <a:ext cx="1742272" cy="369332"/>
          </a:xfrm>
          <a:prstGeom prst="rect">
            <a:avLst/>
          </a:prstGeom>
          <a:noFill/>
        </p:spPr>
        <p:txBody>
          <a:bodyPr wrap="none" rtlCol="0">
            <a:spAutoFit/>
          </a:bodyPr>
          <a:lstStyle/>
          <a:p>
            <a:r>
              <a:rPr lang="en-US" dirty="0"/>
              <a:t>Seller’s revenue</a:t>
            </a:r>
          </a:p>
        </p:txBody>
      </p:sp>
      <p:sp>
        <p:nvSpPr>
          <p:cNvPr id="14" name="TextBox 13">
            <a:extLst>
              <a:ext uri="{FF2B5EF4-FFF2-40B4-BE49-F238E27FC236}">
                <a16:creationId xmlns:a16="http://schemas.microsoft.com/office/drawing/2014/main" id="{14F5B833-38B2-B646-98B4-9824B789901F}"/>
              </a:ext>
            </a:extLst>
          </p:cNvPr>
          <p:cNvSpPr txBox="1"/>
          <p:nvPr/>
        </p:nvSpPr>
        <p:spPr>
          <a:xfrm>
            <a:off x="10307886" y="2809122"/>
            <a:ext cx="1565365" cy="369332"/>
          </a:xfrm>
          <a:prstGeom prst="rect">
            <a:avLst/>
          </a:prstGeom>
          <a:noFill/>
        </p:spPr>
        <p:txBody>
          <a:bodyPr wrap="none" rtlCol="0">
            <a:spAutoFit/>
          </a:bodyPr>
          <a:lstStyle/>
          <a:p>
            <a:r>
              <a:rPr lang="en-US" dirty="0"/>
              <a:t>Buyers’ utility</a:t>
            </a:r>
          </a:p>
        </p:txBody>
      </p:sp>
      <p:sp>
        <p:nvSpPr>
          <p:cNvPr id="22" name="Arc 21">
            <a:extLst>
              <a:ext uri="{FF2B5EF4-FFF2-40B4-BE49-F238E27FC236}">
                <a16:creationId xmlns:a16="http://schemas.microsoft.com/office/drawing/2014/main" id="{6B93F5E7-703D-EE46-BD30-4F64E67008EB}"/>
              </a:ext>
            </a:extLst>
          </p:cNvPr>
          <p:cNvSpPr/>
          <p:nvPr/>
        </p:nvSpPr>
        <p:spPr>
          <a:xfrm rot="19953657">
            <a:off x="8213525" y="1850594"/>
            <a:ext cx="2949228" cy="2921798"/>
          </a:xfrm>
          <a:prstGeom prst="arc">
            <a:avLst>
              <a:gd name="adj1" fmla="val 14430051"/>
              <a:gd name="adj2" fmla="val 20747534"/>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FA147FE4-0DF3-2543-80F0-7FE24AE28127}"/>
              </a:ext>
            </a:extLst>
          </p:cNvPr>
          <p:cNvSpPr/>
          <p:nvPr/>
        </p:nvSpPr>
        <p:spPr>
          <a:xfrm rot="8954878">
            <a:off x="8802018" y="500598"/>
            <a:ext cx="2949228" cy="2921798"/>
          </a:xfrm>
          <a:prstGeom prst="arc">
            <a:avLst>
              <a:gd name="adj1" fmla="val 15867532"/>
              <a:gd name="adj2" fmla="val 20498596"/>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86730E7-E690-9444-B0C7-BC821BB34CD3}"/>
                  </a:ext>
                </a:extLst>
              </p:cNvPr>
              <p:cNvSpPr txBox="1"/>
              <p:nvPr/>
            </p:nvSpPr>
            <p:spPr>
              <a:xfrm>
                <a:off x="1858967" y="4114414"/>
                <a:ext cx="2068515" cy="369332"/>
              </a:xfrm>
              <a:prstGeom prst="rect">
                <a:avLst/>
              </a:prstGeom>
              <a:solidFill>
                <a:schemeClr val="accent1">
                  <a:alpha val="76000"/>
                </a:schemeClr>
              </a:solidFill>
              <a:ln>
                <a:solidFill>
                  <a:schemeClr val="tx1"/>
                </a:solidFill>
              </a:ln>
            </p:spPr>
            <p:txBody>
              <a:bodyPr wrap="none" rtlCol="0">
                <a:spAutoFit/>
              </a:bodyPr>
              <a:lstStyle/>
              <a:p>
                <a:r>
                  <a:rPr lang="en-US" b="1" dirty="0">
                    <a:solidFill>
                      <a:schemeClr val="bg1"/>
                    </a:solidFill>
                  </a:rPr>
                  <a:t>Demand </a:t>
                </a:r>
                <a14:m>
                  <m:oMath xmlns:m="http://schemas.openxmlformats.org/officeDocument/2006/math">
                    <m:r>
                      <a:rPr lang="en-US" b="1" i="1" smtClean="0">
                        <a:solidFill>
                          <a:schemeClr val="bg1"/>
                        </a:solidFill>
                        <a:latin typeface="Cambria Math" panose="02040503050406030204" pitchFamily="18" charset="0"/>
                        <a:ea typeface="Cambria Math" panose="02040503050406030204" pitchFamily="18" charset="0"/>
                      </a:rPr>
                      <m:t>≤</m:t>
                    </m:r>
                  </m:oMath>
                </a14:m>
                <a:r>
                  <a:rPr lang="en-US" b="1" dirty="0">
                    <a:solidFill>
                      <a:schemeClr val="bg1"/>
                    </a:solidFill>
                  </a:rPr>
                  <a:t> Supply</a:t>
                </a:r>
              </a:p>
            </p:txBody>
          </p:sp>
        </mc:Choice>
        <mc:Fallback xmlns="">
          <p:sp>
            <p:nvSpPr>
              <p:cNvPr id="15" name="TextBox 14">
                <a:extLst>
                  <a:ext uri="{FF2B5EF4-FFF2-40B4-BE49-F238E27FC236}">
                    <a16:creationId xmlns:a16="http://schemas.microsoft.com/office/drawing/2014/main" id="{C86730E7-E690-9444-B0C7-BC821BB34CD3}"/>
                  </a:ext>
                </a:extLst>
              </p:cNvPr>
              <p:cNvSpPr txBox="1">
                <a:spLocks noRot="1" noChangeAspect="1" noMove="1" noResize="1" noEditPoints="1" noAdjustHandles="1" noChangeArrowheads="1" noChangeShapeType="1" noTextEdit="1"/>
              </p:cNvSpPr>
              <p:nvPr/>
            </p:nvSpPr>
            <p:spPr>
              <a:xfrm>
                <a:off x="1858967" y="4114414"/>
                <a:ext cx="2068515" cy="369332"/>
              </a:xfrm>
              <a:prstGeom prst="rect">
                <a:avLst/>
              </a:prstGeom>
              <a:blipFill>
                <a:blip r:embed="rId7"/>
                <a:stretch>
                  <a:fillRect l="-1818" t="-10000" r="-606" b="-20000"/>
                </a:stretch>
              </a:blipFill>
              <a:ln>
                <a:solidFill>
                  <a:schemeClr val="tx1"/>
                </a:solid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554A8841-08E5-D147-A6EF-97DBC2AA4B1E}"/>
              </a:ext>
            </a:extLst>
          </p:cNvPr>
          <p:cNvSpPr txBox="1"/>
          <p:nvPr/>
        </p:nvSpPr>
        <p:spPr>
          <a:xfrm>
            <a:off x="1858966" y="3426828"/>
            <a:ext cx="2335319" cy="369332"/>
          </a:xfrm>
          <a:prstGeom prst="rect">
            <a:avLst/>
          </a:prstGeom>
          <a:solidFill>
            <a:schemeClr val="accent1">
              <a:alpha val="76000"/>
            </a:schemeClr>
          </a:solidFill>
          <a:ln>
            <a:solidFill>
              <a:schemeClr val="tx1"/>
            </a:solidFill>
          </a:ln>
        </p:spPr>
        <p:txBody>
          <a:bodyPr wrap="none" rtlCol="0">
            <a:spAutoFit/>
          </a:bodyPr>
          <a:lstStyle/>
          <a:p>
            <a:r>
              <a:rPr lang="en-US" b="1" dirty="0">
                <a:solidFill>
                  <a:schemeClr val="bg1"/>
                </a:solidFill>
              </a:rPr>
              <a:t>No overprovisioning</a:t>
            </a:r>
          </a:p>
        </p:txBody>
      </p:sp>
      <p:sp>
        <p:nvSpPr>
          <p:cNvPr id="19" name="TextBox 18">
            <a:extLst>
              <a:ext uri="{FF2B5EF4-FFF2-40B4-BE49-F238E27FC236}">
                <a16:creationId xmlns:a16="http://schemas.microsoft.com/office/drawing/2014/main" id="{BC4F1349-E975-884D-B7DA-E3B51A44ED76}"/>
              </a:ext>
            </a:extLst>
          </p:cNvPr>
          <p:cNvSpPr txBox="1"/>
          <p:nvPr/>
        </p:nvSpPr>
        <p:spPr>
          <a:xfrm>
            <a:off x="2869329" y="2488154"/>
            <a:ext cx="1684820" cy="369332"/>
          </a:xfrm>
          <a:prstGeom prst="rect">
            <a:avLst/>
          </a:prstGeom>
          <a:solidFill>
            <a:schemeClr val="accent1">
              <a:alpha val="76000"/>
            </a:schemeClr>
          </a:solidFill>
          <a:ln>
            <a:solidFill>
              <a:schemeClr val="tx1"/>
            </a:solidFill>
          </a:ln>
        </p:spPr>
        <p:txBody>
          <a:bodyPr wrap="none" rtlCol="0">
            <a:spAutoFit/>
          </a:bodyPr>
          <a:lstStyle/>
          <a:p>
            <a:r>
              <a:rPr lang="en-US" b="1" dirty="0">
                <a:solidFill>
                  <a:schemeClr val="bg1"/>
                </a:solidFill>
              </a:rPr>
              <a:t>Social Welfare</a:t>
            </a:r>
          </a:p>
        </p:txBody>
      </p:sp>
      <p:sp>
        <p:nvSpPr>
          <p:cNvPr id="16" name="Slide Number Placeholder 15">
            <a:extLst>
              <a:ext uri="{FF2B5EF4-FFF2-40B4-BE49-F238E27FC236}">
                <a16:creationId xmlns:a16="http://schemas.microsoft.com/office/drawing/2014/main" id="{6997569D-3B0C-494F-858D-C9ED31B7785C}"/>
              </a:ext>
            </a:extLst>
          </p:cNvPr>
          <p:cNvSpPr>
            <a:spLocks noGrp="1"/>
          </p:cNvSpPr>
          <p:nvPr>
            <p:ph type="sldNum" sz="quarter" idx="12"/>
          </p:nvPr>
        </p:nvSpPr>
        <p:spPr/>
        <p:txBody>
          <a:bodyPr/>
          <a:lstStyle/>
          <a:p>
            <a:fld id="{B77E0738-95AA-E14E-9896-480B8A926317}" type="slidenum">
              <a:rPr lang="en-US" smtClean="0"/>
              <a:t>10</a:t>
            </a:fld>
            <a:endParaRPr lang="en-US"/>
          </a:p>
        </p:txBody>
      </p:sp>
    </p:spTree>
    <p:extLst>
      <p:ext uri="{BB962C8B-B14F-4D97-AF65-F5344CB8AC3E}">
        <p14:creationId xmlns:p14="http://schemas.microsoft.com/office/powerpoint/2010/main" val="36178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3" grpId="0"/>
      <p:bldP spid="14" grpId="0"/>
      <p:bldP spid="22" grpId="0" animBg="1"/>
      <p:bldP spid="23" grpId="0" animBg="1"/>
      <p:bldP spid="15" grpId="0" animBg="1"/>
      <p:bldP spid="15" grpId="1" animBg="1"/>
      <p:bldP spid="18" grpId="0" animBg="1"/>
      <p:bldP spid="18" grpId="1" animBg="1"/>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17082695-F26D-504A-B2B2-D1AD11C8D030}"/>
              </a:ext>
            </a:extLst>
          </p:cNvPr>
          <p:cNvCxnSpPr>
            <a:cxnSpLocks/>
          </p:cNvCxnSpPr>
          <p:nvPr/>
        </p:nvCxnSpPr>
        <p:spPr>
          <a:xfrm flipV="1">
            <a:off x="2923615" y="5652830"/>
            <a:ext cx="1503372" cy="30618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1606F46-868F-4D42-9D9A-0177D77CEAFD}"/>
              </a:ext>
            </a:extLst>
          </p:cNvPr>
          <p:cNvCxnSpPr>
            <a:cxnSpLocks/>
          </p:cNvCxnSpPr>
          <p:nvPr/>
        </p:nvCxnSpPr>
        <p:spPr>
          <a:xfrm>
            <a:off x="2923615" y="5959019"/>
            <a:ext cx="1503372" cy="53810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738AB07-4B90-534E-8389-721D009309B0}"/>
              </a:ext>
            </a:extLst>
          </p:cNvPr>
          <p:cNvCxnSpPr>
            <a:cxnSpLocks/>
          </p:cNvCxnSpPr>
          <p:nvPr/>
        </p:nvCxnSpPr>
        <p:spPr>
          <a:xfrm>
            <a:off x="2893863" y="5096862"/>
            <a:ext cx="1533124" cy="55596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BE21B4-9724-FE4A-8922-64C80A952C87}"/>
              </a:ext>
            </a:extLst>
          </p:cNvPr>
          <p:cNvCxnSpPr>
            <a:cxnSpLocks/>
          </p:cNvCxnSpPr>
          <p:nvPr/>
        </p:nvCxnSpPr>
        <p:spPr>
          <a:xfrm flipV="1">
            <a:off x="2893863" y="4807568"/>
            <a:ext cx="1533124" cy="289294"/>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E8B3E3-77C9-0647-8342-53EAB3810735}"/>
              </a:ext>
            </a:extLst>
          </p:cNvPr>
          <p:cNvSpPr>
            <a:spLocks noGrp="1"/>
          </p:cNvSpPr>
          <p:nvPr>
            <p:ph type="title"/>
          </p:nvPr>
        </p:nvSpPr>
        <p:spPr/>
        <p:txBody>
          <a:bodyPr/>
          <a:lstStyle/>
          <a:p>
            <a:r>
              <a:rPr lang="en-US" dirty="0"/>
              <a:t>How good are dual prices?</a:t>
            </a:r>
          </a:p>
        </p:txBody>
      </p:sp>
      <p:sp>
        <p:nvSpPr>
          <p:cNvPr id="3" name="Content Placeholder 2">
            <a:extLst>
              <a:ext uri="{FF2B5EF4-FFF2-40B4-BE49-F238E27FC236}">
                <a16:creationId xmlns:a16="http://schemas.microsoft.com/office/drawing/2014/main" id="{60DB6272-5322-EA4F-B086-5FB4170F874D}"/>
              </a:ext>
            </a:extLst>
          </p:cNvPr>
          <p:cNvSpPr>
            <a:spLocks noGrp="1"/>
          </p:cNvSpPr>
          <p:nvPr>
            <p:ph idx="1"/>
          </p:nvPr>
        </p:nvSpPr>
        <p:spPr/>
        <p:txBody>
          <a:bodyPr/>
          <a:lstStyle/>
          <a:p>
            <a:pPr marL="0" indent="0">
              <a:buNone/>
            </a:pPr>
            <a:r>
              <a:rPr lang="en-US" dirty="0"/>
              <a:t>Problem 1: dual prices are usually too low.</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Problem 2: complementary slackness is not always useful due to the stochasticity of arrivals.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CF2FDE3-5E8F-7046-815D-4EB2B4036AC1}"/>
                  </a:ext>
                </a:extLst>
              </p:cNvPr>
              <p:cNvSpPr txBox="1"/>
              <p:nvPr/>
            </p:nvSpPr>
            <p:spPr>
              <a:xfrm>
                <a:off x="3292933" y="3325566"/>
                <a:ext cx="146520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400" b="0" i="0" smtClean="0">
                          <a:latin typeface="Cambria Math" panose="02040503050406030204" pitchFamily="18" charset="0"/>
                        </a:rPr>
                        <m:t>value</m:t>
                      </m:r>
                      <m:r>
                        <a:rPr lang="en-US" sz="1400" b="0" i="1" smtClean="0">
                          <a:latin typeface="Cambria Math" panose="02040503050406030204" pitchFamily="18" charset="0"/>
                        </a:rPr>
                        <m:t>=1/</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𝜖</m:t>
                          </m:r>
                        </m:e>
                        <m:sup>
                          <m:r>
                            <a:rPr lang="en-US" sz="1400" b="0" i="1" smtClean="0">
                              <a:latin typeface="Cambria Math" panose="02040503050406030204" pitchFamily="18" charset="0"/>
                            </a:rPr>
                            <m:t>2</m:t>
                          </m:r>
                        </m:sup>
                      </m:sSup>
                    </m:oMath>
                  </m:oMathPara>
                </a14:m>
                <a:endParaRPr lang="en-US" sz="1400" b="0" dirty="0"/>
              </a:p>
              <a:p>
                <a:r>
                  <a:rPr lang="en-US" sz="1400" dirty="0"/>
                  <a:t>Prob. Arrival</a:t>
                </a:r>
                <a14:m>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𝜖</m:t>
                    </m:r>
                  </m:oMath>
                </a14:m>
                <a:endParaRPr lang="en-US" sz="1400" b="0" dirty="0"/>
              </a:p>
            </p:txBody>
          </p:sp>
        </mc:Choice>
        <mc:Fallback xmlns="">
          <p:sp>
            <p:nvSpPr>
              <p:cNvPr id="6" name="TextBox 5">
                <a:extLst>
                  <a:ext uri="{FF2B5EF4-FFF2-40B4-BE49-F238E27FC236}">
                    <a16:creationId xmlns:a16="http://schemas.microsoft.com/office/drawing/2014/main" id="{2CF2FDE3-5E8F-7046-815D-4EB2B4036AC1}"/>
                  </a:ext>
                </a:extLst>
              </p:cNvPr>
              <p:cNvSpPr txBox="1">
                <a:spLocks noRot="1" noChangeAspect="1" noMove="1" noResize="1" noEditPoints="1" noAdjustHandles="1" noChangeArrowheads="1" noChangeShapeType="1" noTextEdit="1"/>
              </p:cNvSpPr>
              <p:nvPr/>
            </p:nvSpPr>
            <p:spPr>
              <a:xfrm>
                <a:off x="3292933" y="3325566"/>
                <a:ext cx="1465209" cy="523220"/>
              </a:xfrm>
              <a:prstGeom prst="rect">
                <a:avLst/>
              </a:prstGeom>
              <a:blipFill>
                <a:blip r:embed="rId2"/>
                <a:stretch>
                  <a:fillRect l="-855"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0F95A81-05D0-064B-A809-A552EB3AC884}"/>
                  </a:ext>
                </a:extLst>
              </p:cNvPr>
              <p:cNvSpPr txBox="1"/>
              <p:nvPr/>
            </p:nvSpPr>
            <p:spPr>
              <a:xfrm>
                <a:off x="1509199" y="3319519"/>
                <a:ext cx="174304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400" b="0" i="0" smtClean="0">
                          <a:latin typeface="Cambria Math" panose="02040503050406030204" pitchFamily="18" charset="0"/>
                        </a:rPr>
                        <m:t>value</m:t>
                      </m:r>
                      <m:r>
                        <a:rPr lang="en-US" sz="1400" b="0" i="1" smtClean="0">
                          <a:latin typeface="Cambria Math" panose="02040503050406030204" pitchFamily="18" charset="0"/>
                        </a:rPr>
                        <m:t>=1</m:t>
                      </m:r>
                    </m:oMath>
                  </m:oMathPara>
                </a14:m>
                <a:endParaRPr lang="en-US" sz="1400" dirty="0"/>
              </a:p>
              <a:p>
                <a:r>
                  <a:rPr lang="en-US" sz="1400" dirty="0"/>
                  <a:t>Prob. Arrival</a:t>
                </a:r>
                <a14:m>
                  <m:oMath xmlns:m="http://schemas.openxmlformats.org/officeDocument/2006/math">
                    <m:r>
                      <a:rPr lang="en-US" sz="1400" b="0" i="0" smtClean="0">
                        <a:latin typeface="Cambria Math" panose="02040503050406030204" pitchFamily="18" charset="0"/>
                      </a:rPr>
                      <m:t>=</m:t>
                    </m:r>
                    <m:r>
                      <a:rPr lang="en-US" sz="1400" b="0" i="1" smtClean="0">
                        <a:latin typeface="Cambria Math" panose="02040503050406030204" pitchFamily="18" charset="0"/>
                      </a:rPr>
                      <m:t>1−</m:t>
                    </m:r>
                    <m:r>
                      <a:rPr lang="en-US" sz="1400" b="0" i="1" smtClean="0">
                        <a:latin typeface="Cambria Math" panose="02040503050406030204" pitchFamily="18" charset="0"/>
                        <a:ea typeface="Cambria Math" panose="02040503050406030204" pitchFamily="18" charset="0"/>
                      </a:rPr>
                      <m:t>𝜖</m:t>
                    </m:r>
                  </m:oMath>
                </a14:m>
                <a:endParaRPr lang="en-US" sz="1400" dirty="0"/>
              </a:p>
            </p:txBody>
          </p:sp>
        </mc:Choice>
        <mc:Fallback xmlns="">
          <p:sp>
            <p:nvSpPr>
              <p:cNvPr id="7" name="TextBox 6">
                <a:extLst>
                  <a:ext uri="{FF2B5EF4-FFF2-40B4-BE49-F238E27FC236}">
                    <a16:creationId xmlns:a16="http://schemas.microsoft.com/office/drawing/2014/main" id="{E0F95A81-05D0-064B-A809-A552EB3AC884}"/>
                  </a:ext>
                </a:extLst>
              </p:cNvPr>
              <p:cNvSpPr txBox="1">
                <a:spLocks noRot="1" noChangeAspect="1" noMove="1" noResize="1" noEditPoints="1" noAdjustHandles="1" noChangeArrowheads="1" noChangeShapeType="1" noTextEdit="1"/>
              </p:cNvSpPr>
              <p:nvPr/>
            </p:nvSpPr>
            <p:spPr>
              <a:xfrm>
                <a:off x="1509199" y="3319519"/>
                <a:ext cx="1743041" cy="523220"/>
              </a:xfrm>
              <a:prstGeom prst="rect">
                <a:avLst/>
              </a:prstGeom>
              <a:blipFill>
                <a:blip r:embed="rId3"/>
                <a:stretch>
                  <a:fillRect l="-725"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65978D8-56E8-B54A-B778-7F836027615F}"/>
                  </a:ext>
                </a:extLst>
              </p:cNvPr>
              <p:cNvSpPr txBox="1"/>
              <p:nvPr/>
            </p:nvSpPr>
            <p:spPr>
              <a:xfrm>
                <a:off x="4854382" y="3121372"/>
                <a:ext cx="3171509" cy="484813"/>
              </a:xfrm>
              <a:prstGeom prst="rect">
                <a:avLst/>
              </a:prstGeom>
              <a:noFill/>
            </p:spPr>
            <p:txBody>
              <a:bodyPr wrap="none" rtlCol="0">
                <a:spAutoFit/>
              </a:bodyPr>
              <a:lstStyle/>
              <a:p>
                <a:r>
                  <a:rPr lang="en-US" dirty="0"/>
                  <a:t>OPT =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ϵ</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𝜖</m:t>
                            </m:r>
                          </m:e>
                          <m:sup>
                            <m:r>
                              <a:rPr lang="en-US" b="0" i="1" smtClean="0">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oMath>
                </a14:m>
                <a:endParaRPr lang="en-US" dirty="0"/>
              </a:p>
            </p:txBody>
          </p:sp>
        </mc:Choice>
        <mc:Fallback xmlns="">
          <p:sp>
            <p:nvSpPr>
              <p:cNvPr id="9" name="TextBox 8">
                <a:extLst>
                  <a:ext uri="{FF2B5EF4-FFF2-40B4-BE49-F238E27FC236}">
                    <a16:creationId xmlns:a16="http://schemas.microsoft.com/office/drawing/2014/main" id="{B65978D8-56E8-B54A-B778-7F836027615F}"/>
                  </a:ext>
                </a:extLst>
              </p:cNvPr>
              <p:cNvSpPr txBox="1">
                <a:spLocks noRot="1" noChangeAspect="1" noMove="1" noResize="1" noEditPoints="1" noAdjustHandles="1" noChangeArrowheads="1" noChangeShapeType="1" noTextEdit="1"/>
              </p:cNvSpPr>
              <p:nvPr/>
            </p:nvSpPr>
            <p:spPr>
              <a:xfrm>
                <a:off x="4854382" y="3121372"/>
                <a:ext cx="3171509" cy="484813"/>
              </a:xfrm>
              <a:prstGeom prst="rect">
                <a:avLst/>
              </a:prstGeom>
              <a:blipFill>
                <a:blip r:embed="rId4"/>
                <a:stretch>
                  <a:fillRect l="-1195"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8288C2A-D588-7242-B279-65AD40515A41}"/>
                  </a:ext>
                </a:extLst>
              </p:cNvPr>
              <p:cNvSpPr txBox="1"/>
              <p:nvPr/>
            </p:nvSpPr>
            <p:spPr>
              <a:xfrm>
                <a:off x="8457873" y="3169666"/>
                <a:ext cx="3348161" cy="369332"/>
              </a:xfrm>
              <a:prstGeom prst="rect">
                <a:avLst/>
              </a:prstGeom>
              <a:noFill/>
            </p:spPr>
            <p:txBody>
              <a:bodyPr wrap="none" rtlCol="0">
                <a:spAutoFit/>
              </a:bodyPr>
              <a:lstStyle/>
              <a:p>
                <a:r>
                  <a:rPr lang="en-US" dirty="0"/>
                  <a:t>ALG </a:t>
                </a: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𝜖</m:t>
                        </m:r>
                      </m:e>
                      <m:sup>
                        <m:r>
                          <a:rPr lang="en-US" b="0" i="1" smtClean="0">
                            <a:latin typeface="Cambria Math" panose="02040503050406030204" pitchFamily="18" charset="0"/>
                          </a:rPr>
                          <m:t>2</m:t>
                        </m:r>
                      </m:sup>
                    </m:sSup>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𝜖</m:t>
                        </m:r>
                      </m:e>
                      <m:sup>
                        <m:r>
                          <a:rPr lang="en-US" b="0" i="1" smtClean="0">
                            <a:latin typeface="Cambria Math" panose="02040503050406030204" pitchFamily="18" charset="0"/>
                          </a:rPr>
                          <m:t>2</m:t>
                        </m:r>
                      </m:sup>
                    </m:sSup>
                    <m:r>
                      <a:rPr lang="en-US" b="0" i="1" smtClean="0">
                        <a:latin typeface="Cambria Math" panose="02040503050406030204" pitchFamily="18" charset="0"/>
                      </a:rPr>
                      <m:t> &lt;2</m:t>
                    </m:r>
                  </m:oMath>
                </a14:m>
                <a:endParaRPr lang="en-US" dirty="0"/>
              </a:p>
            </p:txBody>
          </p:sp>
        </mc:Choice>
        <mc:Fallback xmlns="">
          <p:sp>
            <p:nvSpPr>
              <p:cNvPr id="10" name="TextBox 9">
                <a:extLst>
                  <a:ext uri="{FF2B5EF4-FFF2-40B4-BE49-F238E27FC236}">
                    <a16:creationId xmlns:a16="http://schemas.microsoft.com/office/drawing/2014/main" id="{D8288C2A-D588-7242-B279-65AD40515A41}"/>
                  </a:ext>
                </a:extLst>
              </p:cNvPr>
              <p:cNvSpPr txBox="1">
                <a:spLocks noRot="1" noChangeAspect="1" noMove="1" noResize="1" noEditPoints="1" noAdjustHandles="1" noChangeArrowheads="1" noChangeShapeType="1" noTextEdit="1"/>
              </p:cNvSpPr>
              <p:nvPr/>
            </p:nvSpPr>
            <p:spPr>
              <a:xfrm>
                <a:off x="8457873" y="3169666"/>
                <a:ext cx="3348161" cy="369332"/>
              </a:xfrm>
              <a:prstGeom prst="rect">
                <a:avLst/>
              </a:prstGeom>
              <a:blipFill>
                <a:blip r:embed="rId5"/>
                <a:stretch>
                  <a:fillRect l="-150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A6E0072-D30E-7D43-B571-41A73A7AFC6F}"/>
                  </a:ext>
                </a:extLst>
              </p:cNvPr>
              <p:cNvSpPr txBox="1"/>
              <p:nvPr/>
            </p:nvSpPr>
            <p:spPr>
              <a:xfrm>
                <a:off x="4913662" y="2553183"/>
                <a:ext cx="2900666" cy="484813"/>
              </a:xfrm>
              <a:prstGeom prst="rect">
                <a:avLst/>
              </a:prstGeom>
              <a:noFill/>
            </p:spPr>
            <p:txBody>
              <a:bodyPr wrap="none" rtlCol="0">
                <a:spAutoFit/>
              </a:bodyPr>
              <a:lstStyle/>
              <a:p>
                <a:r>
                  <a:rPr lang="en-US" dirty="0"/>
                  <a:t>LP =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ϵ</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𝜖</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e>
                    </m:d>
                    <m:r>
                      <a:rPr lang="en-US" b="0" i="1" smtClean="0">
                        <a:latin typeface="Cambria Math" panose="02040503050406030204" pitchFamily="18" charset="0"/>
                        <a:ea typeface="Cambria Math" panose="02040503050406030204" pitchFamily="18" charset="0"/>
                      </a:rPr>
                      <m:t>.1≈1/</m:t>
                    </m:r>
                    <m:r>
                      <a:rPr lang="en-US" b="0" i="1" smtClean="0">
                        <a:latin typeface="Cambria Math" panose="02040503050406030204" pitchFamily="18" charset="0"/>
                        <a:ea typeface="Cambria Math" panose="02040503050406030204" pitchFamily="18" charset="0"/>
                      </a:rPr>
                      <m:t>𝜖</m:t>
                    </m:r>
                  </m:oMath>
                </a14:m>
                <a:endParaRPr lang="en-US" dirty="0"/>
              </a:p>
            </p:txBody>
          </p:sp>
        </mc:Choice>
        <mc:Fallback xmlns="">
          <p:sp>
            <p:nvSpPr>
              <p:cNvPr id="11" name="TextBox 10">
                <a:extLst>
                  <a:ext uri="{FF2B5EF4-FFF2-40B4-BE49-F238E27FC236}">
                    <a16:creationId xmlns:a16="http://schemas.microsoft.com/office/drawing/2014/main" id="{7A6E0072-D30E-7D43-B571-41A73A7AFC6F}"/>
                  </a:ext>
                </a:extLst>
              </p:cNvPr>
              <p:cNvSpPr txBox="1">
                <a:spLocks noRot="1" noChangeAspect="1" noMove="1" noResize="1" noEditPoints="1" noAdjustHandles="1" noChangeArrowheads="1" noChangeShapeType="1" noTextEdit="1"/>
              </p:cNvSpPr>
              <p:nvPr/>
            </p:nvSpPr>
            <p:spPr>
              <a:xfrm>
                <a:off x="4913662" y="2553183"/>
                <a:ext cx="2900666" cy="484813"/>
              </a:xfrm>
              <a:prstGeom prst="rect">
                <a:avLst/>
              </a:prstGeom>
              <a:blipFill>
                <a:blip r:embed="rId6"/>
                <a:stretch>
                  <a:fillRect l="-1310" b="-2564"/>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A2A6C56D-93B5-5A4E-ACA8-8B93F0E44A96}"/>
              </a:ext>
            </a:extLst>
          </p:cNvPr>
          <p:cNvSpPr txBox="1"/>
          <p:nvPr/>
        </p:nvSpPr>
        <p:spPr>
          <a:xfrm>
            <a:off x="9002376" y="2615270"/>
            <a:ext cx="1552028" cy="369332"/>
          </a:xfrm>
          <a:prstGeom prst="rect">
            <a:avLst/>
          </a:prstGeom>
          <a:noFill/>
        </p:spPr>
        <p:txBody>
          <a:bodyPr wrap="none" rtlCol="0">
            <a:spAutoFit/>
          </a:bodyPr>
          <a:lstStyle/>
          <a:p>
            <a:r>
              <a:rPr lang="en-US" dirty="0"/>
              <a:t>Dual price = 1</a:t>
            </a:r>
          </a:p>
        </p:txBody>
      </p:sp>
      <p:cxnSp>
        <p:nvCxnSpPr>
          <p:cNvPr id="21" name="Straight Connector 20">
            <a:extLst>
              <a:ext uri="{FF2B5EF4-FFF2-40B4-BE49-F238E27FC236}">
                <a16:creationId xmlns:a16="http://schemas.microsoft.com/office/drawing/2014/main" id="{4D2A3F13-83B9-2A46-B385-3CCE2F7AF0A4}"/>
              </a:ext>
            </a:extLst>
          </p:cNvPr>
          <p:cNvCxnSpPr>
            <a:cxnSpLocks/>
          </p:cNvCxnSpPr>
          <p:nvPr/>
        </p:nvCxnSpPr>
        <p:spPr>
          <a:xfrm flipV="1">
            <a:off x="2893863" y="4807568"/>
            <a:ext cx="1533124" cy="289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E8C76A-6A2E-F744-A535-836867CEB3BF}"/>
              </a:ext>
            </a:extLst>
          </p:cNvPr>
          <p:cNvCxnSpPr>
            <a:cxnSpLocks/>
          </p:cNvCxnSpPr>
          <p:nvPr/>
        </p:nvCxnSpPr>
        <p:spPr>
          <a:xfrm>
            <a:off x="2893863" y="5096862"/>
            <a:ext cx="1533124" cy="555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E3403D-8979-7B43-9FB5-E5BFDF445094}"/>
              </a:ext>
            </a:extLst>
          </p:cNvPr>
          <p:cNvCxnSpPr>
            <a:cxnSpLocks/>
          </p:cNvCxnSpPr>
          <p:nvPr/>
        </p:nvCxnSpPr>
        <p:spPr>
          <a:xfrm flipV="1">
            <a:off x="2923615" y="5652830"/>
            <a:ext cx="1503372" cy="306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63961A-2F82-8B42-9777-D3B28569409E}"/>
              </a:ext>
            </a:extLst>
          </p:cNvPr>
          <p:cNvCxnSpPr>
            <a:cxnSpLocks/>
          </p:cNvCxnSpPr>
          <p:nvPr/>
        </p:nvCxnSpPr>
        <p:spPr>
          <a:xfrm>
            <a:off x="2923615" y="5978856"/>
            <a:ext cx="1503372" cy="518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F883D2F-10C1-2145-B6F5-A4473F8009EE}"/>
                  </a:ext>
                </a:extLst>
              </p:cNvPr>
              <p:cNvSpPr txBox="1"/>
              <p:nvPr/>
            </p:nvSpPr>
            <p:spPr>
              <a:xfrm>
                <a:off x="5111880" y="4581320"/>
                <a:ext cx="582595" cy="4524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38" name="TextBox 37">
                <a:extLst>
                  <a:ext uri="{FF2B5EF4-FFF2-40B4-BE49-F238E27FC236}">
                    <a16:creationId xmlns:a16="http://schemas.microsoft.com/office/drawing/2014/main" id="{DF883D2F-10C1-2145-B6F5-A4473F8009EE}"/>
                  </a:ext>
                </a:extLst>
              </p:cNvPr>
              <p:cNvSpPr txBox="1">
                <a:spLocks noRot="1" noChangeAspect="1" noMove="1" noResize="1" noEditPoints="1" noAdjustHandles="1" noChangeArrowheads="1" noChangeShapeType="1" noTextEdit="1"/>
              </p:cNvSpPr>
              <p:nvPr/>
            </p:nvSpPr>
            <p:spPr>
              <a:xfrm>
                <a:off x="5111880" y="4581320"/>
                <a:ext cx="582595" cy="452496"/>
              </a:xfrm>
              <a:prstGeom prst="rect">
                <a:avLst/>
              </a:prstGeom>
              <a:blipFill>
                <a:blip r:embed="rId18"/>
                <a:stretch>
                  <a:fillRect l="-47826" t="-111111" r="-26087" b="-17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FE94FA0-DA97-8643-9406-D55267DC1B4B}"/>
                  </a:ext>
                </a:extLst>
              </p:cNvPr>
              <p:cNvSpPr txBox="1"/>
              <p:nvPr/>
            </p:nvSpPr>
            <p:spPr>
              <a:xfrm>
                <a:off x="5130257" y="5446419"/>
                <a:ext cx="582595" cy="4524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39" name="TextBox 38">
                <a:extLst>
                  <a:ext uri="{FF2B5EF4-FFF2-40B4-BE49-F238E27FC236}">
                    <a16:creationId xmlns:a16="http://schemas.microsoft.com/office/drawing/2014/main" id="{6FE94FA0-DA97-8643-9406-D55267DC1B4B}"/>
                  </a:ext>
                </a:extLst>
              </p:cNvPr>
              <p:cNvSpPr txBox="1">
                <a:spLocks noRot="1" noChangeAspect="1" noMove="1" noResize="1" noEditPoints="1" noAdjustHandles="1" noChangeArrowheads="1" noChangeShapeType="1" noTextEdit="1"/>
              </p:cNvSpPr>
              <p:nvPr/>
            </p:nvSpPr>
            <p:spPr>
              <a:xfrm>
                <a:off x="5130257" y="5446419"/>
                <a:ext cx="582595" cy="452496"/>
              </a:xfrm>
              <a:prstGeom prst="rect">
                <a:avLst/>
              </a:prstGeom>
              <a:blipFill>
                <a:blip r:embed="rId19"/>
                <a:stretch>
                  <a:fillRect l="-46809" t="-111111" r="-25532" b="-17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F206352-A043-1046-BD56-FB42C340162E}"/>
                  </a:ext>
                </a:extLst>
              </p:cNvPr>
              <p:cNvSpPr txBox="1"/>
              <p:nvPr/>
            </p:nvSpPr>
            <p:spPr>
              <a:xfrm>
                <a:off x="5130257" y="6282068"/>
                <a:ext cx="3642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oMath>
                  </m:oMathPara>
                </a14:m>
                <a:endParaRPr lang="en-US" dirty="0"/>
              </a:p>
            </p:txBody>
          </p:sp>
        </mc:Choice>
        <mc:Fallback xmlns="">
          <p:sp>
            <p:nvSpPr>
              <p:cNvPr id="40" name="TextBox 39">
                <a:extLst>
                  <a:ext uri="{FF2B5EF4-FFF2-40B4-BE49-F238E27FC236}">
                    <a16:creationId xmlns:a16="http://schemas.microsoft.com/office/drawing/2014/main" id="{CF206352-A043-1046-BD56-FB42C340162E}"/>
                  </a:ext>
                </a:extLst>
              </p:cNvPr>
              <p:cNvSpPr txBox="1">
                <a:spLocks noRot="1" noChangeAspect="1" noMove="1" noResize="1" noEditPoints="1" noAdjustHandles="1" noChangeArrowheads="1" noChangeShapeType="1" noTextEdit="1"/>
              </p:cNvSpPr>
              <p:nvPr/>
            </p:nvSpPr>
            <p:spPr>
              <a:xfrm>
                <a:off x="5130257" y="6282068"/>
                <a:ext cx="364202" cy="369332"/>
              </a:xfrm>
              <a:prstGeom prst="rect">
                <a:avLst/>
              </a:prstGeom>
              <a:blipFill>
                <a:blip r:embed="rId20"/>
                <a:stretch>
                  <a:fillRect/>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53B7E0D6-8373-0546-8A63-3F247D504D68}"/>
              </a:ext>
            </a:extLst>
          </p:cNvPr>
          <p:cNvCxnSpPr>
            <a:cxnSpLocks/>
          </p:cNvCxnSpPr>
          <p:nvPr/>
        </p:nvCxnSpPr>
        <p:spPr>
          <a:xfrm flipV="1">
            <a:off x="2893863" y="4807568"/>
            <a:ext cx="1533124" cy="2892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CB3A58A0-8D8E-7B47-AA02-D2482C2EDB7D}"/>
              </a:ext>
            </a:extLst>
          </p:cNvPr>
          <p:cNvSpPr/>
          <p:nvPr/>
        </p:nvSpPr>
        <p:spPr>
          <a:xfrm rot="13134873">
            <a:off x="3334506" y="5215154"/>
            <a:ext cx="558565" cy="675043"/>
          </a:xfrm>
          <a:prstGeom prst="arc">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BB6F4F49-24AA-9140-B338-A80C337E6F70}"/>
              </a:ext>
            </a:extLst>
          </p:cNvPr>
          <p:cNvSpPr txBox="1"/>
          <p:nvPr/>
        </p:nvSpPr>
        <p:spPr>
          <a:xfrm>
            <a:off x="5902711" y="5386403"/>
            <a:ext cx="4688206" cy="646331"/>
          </a:xfrm>
          <a:prstGeom prst="rect">
            <a:avLst/>
          </a:prstGeom>
          <a:noFill/>
        </p:spPr>
        <p:txBody>
          <a:bodyPr wrap="none" rtlCol="0">
            <a:spAutoFit/>
          </a:bodyPr>
          <a:lstStyle/>
          <a:p>
            <a:r>
              <a:rPr lang="en-US" dirty="0"/>
              <a:t>Buyer shifts preferences based on availability </a:t>
            </a:r>
          </a:p>
          <a:p>
            <a:r>
              <a:rPr lang="en-US" dirty="0"/>
              <a:t>         and has a new favorite set.</a:t>
            </a:r>
          </a:p>
        </p:txBody>
      </p:sp>
      <p:cxnSp>
        <p:nvCxnSpPr>
          <p:cNvPr id="54" name="Straight Connector 53">
            <a:extLst>
              <a:ext uri="{FF2B5EF4-FFF2-40B4-BE49-F238E27FC236}">
                <a16:creationId xmlns:a16="http://schemas.microsoft.com/office/drawing/2014/main" id="{3CE8C9BE-C081-4E40-A6AD-51ECBD724A8A}"/>
              </a:ext>
            </a:extLst>
          </p:cNvPr>
          <p:cNvCxnSpPr>
            <a:cxnSpLocks/>
          </p:cNvCxnSpPr>
          <p:nvPr/>
        </p:nvCxnSpPr>
        <p:spPr>
          <a:xfrm flipV="1">
            <a:off x="2923615" y="5652830"/>
            <a:ext cx="1503372" cy="3061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83C03425-81F6-E645-9D79-4BAB9C61311A}"/>
              </a:ext>
            </a:extLst>
          </p:cNvPr>
          <p:cNvPicPr>
            <a:picLocks noChangeAspect="1"/>
          </p:cNvPicPr>
          <p:nvPr/>
        </p:nvPicPr>
        <p:blipFill rotWithShape="1">
          <a:blip r:embed="rId21"/>
          <a:srcRect r="31219" b="44188"/>
          <a:stretch/>
        </p:blipFill>
        <p:spPr>
          <a:xfrm>
            <a:off x="3471619" y="2374142"/>
            <a:ext cx="730092" cy="945377"/>
          </a:xfrm>
          <a:prstGeom prst="rect">
            <a:avLst/>
          </a:prstGeom>
        </p:spPr>
      </p:pic>
      <p:pic>
        <p:nvPicPr>
          <p:cNvPr id="44" name="Picture 43">
            <a:extLst>
              <a:ext uri="{FF2B5EF4-FFF2-40B4-BE49-F238E27FC236}">
                <a16:creationId xmlns:a16="http://schemas.microsoft.com/office/drawing/2014/main" id="{1A816A46-9E40-0146-B04B-8BD0B785F9A5}"/>
              </a:ext>
            </a:extLst>
          </p:cNvPr>
          <p:cNvPicPr>
            <a:picLocks noChangeAspect="1"/>
          </p:cNvPicPr>
          <p:nvPr/>
        </p:nvPicPr>
        <p:blipFill rotWithShape="1">
          <a:blip r:embed="rId21">
            <a:alphaModFix amt="50000"/>
          </a:blip>
          <a:srcRect l="1" r="33552" b="61490"/>
          <a:stretch/>
        </p:blipFill>
        <p:spPr>
          <a:xfrm>
            <a:off x="4691184" y="6129038"/>
            <a:ext cx="564813" cy="522362"/>
          </a:xfrm>
          <a:prstGeom prst="rect">
            <a:avLst/>
          </a:prstGeom>
        </p:spPr>
      </p:pic>
      <p:pic>
        <p:nvPicPr>
          <p:cNvPr id="46" name="Picture 45">
            <a:extLst>
              <a:ext uri="{FF2B5EF4-FFF2-40B4-BE49-F238E27FC236}">
                <a16:creationId xmlns:a16="http://schemas.microsoft.com/office/drawing/2014/main" id="{05724B93-FA4A-A94F-A549-3D212CA5182A}"/>
              </a:ext>
            </a:extLst>
          </p:cNvPr>
          <p:cNvPicPr>
            <a:picLocks noChangeAspect="1"/>
          </p:cNvPicPr>
          <p:nvPr/>
        </p:nvPicPr>
        <p:blipFill rotWithShape="1">
          <a:blip r:embed="rId22">
            <a:alphaModFix amt="50000"/>
          </a:blip>
          <a:srcRect l="18885" r="20995" b="34245"/>
          <a:stretch/>
        </p:blipFill>
        <p:spPr>
          <a:xfrm>
            <a:off x="4655520" y="5151830"/>
            <a:ext cx="491940" cy="801689"/>
          </a:xfrm>
          <a:prstGeom prst="rect">
            <a:avLst/>
          </a:prstGeom>
        </p:spPr>
      </p:pic>
      <p:pic>
        <p:nvPicPr>
          <p:cNvPr id="49" name="Picture 48">
            <a:extLst>
              <a:ext uri="{FF2B5EF4-FFF2-40B4-BE49-F238E27FC236}">
                <a16:creationId xmlns:a16="http://schemas.microsoft.com/office/drawing/2014/main" id="{F3150626-2EF4-AA4B-ADCC-822B087E43D5}"/>
              </a:ext>
            </a:extLst>
          </p:cNvPr>
          <p:cNvPicPr>
            <a:picLocks noChangeAspect="1"/>
          </p:cNvPicPr>
          <p:nvPr/>
        </p:nvPicPr>
        <p:blipFill rotWithShape="1">
          <a:blip r:embed="rId21"/>
          <a:srcRect l="1" r="33552" b="61490"/>
          <a:stretch/>
        </p:blipFill>
        <p:spPr>
          <a:xfrm>
            <a:off x="4697917" y="6114565"/>
            <a:ext cx="564813" cy="522362"/>
          </a:xfrm>
          <a:prstGeom prst="rect">
            <a:avLst/>
          </a:prstGeom>
        </p:spPr>
      </p:pic>
      <p:pic>
        <p:nvPicPr>
          <p:cNvPr id="51" name="Picture 50">
            <a:extLst>
              <a:ext uri="{FF2B5EF4-FFF2-40B4-BE49-F238E27FC236}">
                <a16:creationId xmlns:a16="http://schemas.microsoft.com/office/drawing/2014/main" id="{2E7791B2-0090-CC46-B1BB-3D654E721F77}"/>
              </a:ext>
            </a:extLst>
          </p:cNvPr>
          <p:cNvPicPr>
            <a:picLocks noChangeAspect="1"/>
          </p:cNvPicPr>
          <p:nvPr/>
        </p:nvPicPr>
        <p:blipFill rotWithShape="1">
          <a:blip r:embed="rId22"/>
          <a:srcRect l="18885" r="20995" b="34245"/>
          <a:stretch/>
        </p:blipFill>
        <p:spPr>
          <a:xfrm>
            <a:off x="4659297" y="5151829"/>
            <a:ext cx="491940" cy="801689"/>
          </a:xfrm>
          <a:prstGeom prst="rect">
            <a:avLst/>
          </a:prstGeom>
        </p:spPr>
      </p:pic>
      <p:pic>
        <p:nvPicPr>
          <p:cNvPr id="52" name="Picture 51">
            <a:extLst>
              <a:ext uri="{FF2B5EF4-FFF2-40B4-BE49-F238E27FC236}">
                <a16:creationId xmlns:a16="http://schemas.microsoft.com/office/drawing/2014/main" id="{059FA9F2-FE34-1143-A422-9C67E06F66E9}"/>
              </a:ext>
            </a:extLst>
          </p:cNvPr>
          <p:cNvPicPr>
            <a:picLocks noChangeAspect="1"/>
          </p:cNvPicPr>
          <p:nvPr/>
        </p:nvPicPr>
        <p:blipFill>
          <a:blip r:embed="rId23"/>
          <a:stretch>
            <a:fillRect/>
          </a:stretch>
        </p:blipFill>
        <p:spPr>
          <a:xfrm>
            <a:off x="2294924" y="4874088"/>
            <a:ext cx="468514" cy="445547"/>
          </a:xfrm>
          <a:prstGeom prst="rect">
            <a:avLst/>
          </a:prstGeom>
        </p:spPr>
      </p:pic>
      <p:pic>
        <p:nvPicPr>
          <p:cNvPr id="55" name="Picture 54">
            <a:extLst>
              <a:ext uri="{FF2B5EF4-FFF2-40B4-BE49-F238E27FC236}">
                <a16:creationId xmlns:a16="http://schemas.microsoft.com/office/drawing/2014/main" id="{F59AD6C1-F0E0-B14A-97A0-6C82B310EF79}"/>
              </a:ext>
            </a:extLst>
          </p:cNvPr>
          <p:cNvPicPr>
            <a:picLocks noChangeAspect="1"/>
          </p:cNvPicPr>
          <p:nvPr/>
        </p:nvPicPr>
        <p:blipFill>
          <a:blip r:embed="rId24"/>
          <a:stretch>
            <a:fillRect/>
          </a:stretch>
        </p:blipFill>
        <p:spPr>
          <a:xfrm>
            <a:off x="2248284" y="5808238"/>
            <a:ext cx="597021" cy="482808"/>
          </a:xfrm>
          <a:prstGeom prst="rect">
            <a:avLst/>
          </a:prstGeom>
        </p:spPr>
      </p:pic>
      <p:pic>
        <p:nvPicPr>
          <p:cNvPr id="56" name="Picture 55">
            <a:extLst>
              <a:ext uri="{FF2B5EF4-FFF2-40B4-BE49-F238E27FC236}">
                <a16:creationId xmlns:a16="http://schemas.microsoft.com/office/drawing/2014/main" id="{9F85F5CF-9D07-9841-A540-98B8CE0C0DFC}"/>
              </a:ext>
            </a:extLst>
          </p:cNvPr>
          <p:cNvPicPr>
            <a:picLocks noChangeAspect="1"/>
          </p:cNvPicPr>
          <p:nvPr/>
        </p:nvPicPr>
        <p:blipFill>
          <a:blip r:embed="rId23"/>
          <a:stretch>
            <a:fillRect/>
          </a:stretch>
        </p:blipFill>
        <p:spPr>
          <a:xfrm>
            <a:off x="980315" y="2730296"/>
            <a:ext cx="468514" cy="445547"/>
          </a:xfrm>
          <a:prstGeom prst="rect">
            <a:avLst/>
          </a:prstGeom>
        </p:spPr>
      </p:pic>
      <p:pic>
        <p:nvPicPr>
          <p:cNvPr id="41" name="Picture 40">
            <a:extLst>
              <a:ext uri="{FF2B5EF4-FFF2-40B4-BE49-F238E27FC236}">
                <a16:creationId xmlns:a16="http://schemas.microsoft.com/office/drawing/2014/main" id="{B9A854EE-350B-5640-AE87-58D6AE2B8861}"/>
              </a:ext>
            </a:extLst>
          </p:cNvPr>
          <p:cNvPicPr>
            <a:picLocks noChangeAspect="1"/>
          </p:cNvPicPr>
          <p:nvPr/>
        </p:nvPicPr>
        <p:blipFill rotWithShape="1">
          <a:blip r:embed="rId25"/>
          <a:srcRect l="-1" t="-1" r="1382" b="21666"/>
          <a:stretch/>
        </p:blipFill>
        <p:spPr>
          <a:xfrm>
            <a:off x="1828161" y="2374142"/>
            <a:ext cx="1003156" cy="982839"/>
          </a:xfrm>
          <a:prstGeom prst="rect">
            <a:avLst/>
          </a:prstGeom>
        </p:spPr>
      </p:pic>
      <p:pic>
        <p:nvPicPr>
          <p:cNvPr id="43" name="Picture 42">
            <a:extLst>
              <a:ext uri="{FF2B5EF4-FFF2-40B4-BE49-F238E27FC236}">
                <a16:creationId xmlns:a16="http://schemas.microsoft.com/office/drawing/2014/main" id="{F917322F-F947-494A-ACEC-ACB02823878E}"/>
              </a:ext>
            </a:extLst>
          </p:cNvPr>
          <p:cNvPicPr>
            <a:picLocks noChangeAspect="1"/>
          </p:cNvPicPr>
          <p:nvPr/>
        </p:nvPicPr>
        <p:blipFill rotWithShape="1">
          <a:blip r:embed="rId25"/>
          <a:srcRect l="-1" t="-1" r="1382" b="21666"/>
          <a:stretch/>
        </p:blipFill>
        <p:spPr>
          <a:xfrm>
            <a:off x="4450412" y="4432245"/>
            <a:ext cx="713344" cy="698897"/>
          </a:xfrm>
          <a:prstGeom prst="rect">
            <a:avLst/>
          </a:prstGeom>
        </p:spPr>
      </p:pic>
      <p:pic>
        <p:nvPicPr>
          <p:cNvPr id="57" name="Picture 56">
            <a:extLst>
              <a:ext uri="{FF2B5EF4-FFF2-40B4-BE49-F238E27FC236}">
                <a16:creationId xmlns:a16="http://schemas.microsoft.com/office/drawing/2014/main" id="{9850B1DB-6950-E347-B575-F1A05818C93E}"/>
              </a:ext>
            </a:extLst>
          </p:cNvPr>
          <p:cNvPicPr>
            <a:picLocks noChangeAspect="1"/>
          </p:cNvPicPr>
          <p:nvPr/>
        </p:nvPicPr>
        <p:blipFill rotWithShape="1">
          <a:blip r:embed="rId25">
            <a:alphaModFix amt="50000"/>
          </a:blip>
          <a:srcRect l="-1" t="-1" r="1382" b="21666"/>
          <a:stretch/>
        </p:blipFill>
        <p:spPr>
          <a:xfrm>
            <a:off x="4443061" y="4433127"/>
            <a:ext cx="713344" cy="698897"/>
          </a:xfrm>
          <a:prstGeom prst="rect">
            <a:avLst/>
          </a:prstGeom>
        </p:spPr>
      </p:pic>
      <p:sp>
        <p:nvSpPr>
          <p:cNvPr id="4" name="Slide Number Placeholder 3">
            <a:extLst>
              <a:ext uri="{FF2B5EF4-FFF2-40B4-BE49-F238E27FC236}">
                <a16:creationId xmlns:a16="http://schemas.microsoft.com/office/drawing/2014/main" id="{18DEF166-D2EB-204A-93F4-100A84421A42}"/>
              </a:ext>
            </a:extLst>
          </p:cNvPr>
          <p:cNvSpPr>
            <a:spLocks noGrp="1"/>
          </p:cNvSpPr>
          <p:nvPr>
            <p:ph type="sldNum" sz="quarter" idx="12"/>
          </p:nvPr>
        </p:nvSpPr>
        <p:spPr/>
        <p:txBody>
          <a:bodyPr/>
          <a:lstStyle/>
          <a:p>
            <a:fld id="{B77E0738-95AA-E14E-9896-480B8A926317}" type="slidenum">
              <a:rPr lang="en-US" smtClean="0"/>
              <a:t>11</a:t>
            </a:fld>
            <a:endParaRPr lang="en-US"/>
          </a:p>
        </p:txBody>
      </p:sp>
    </p:spTree>
    <p:extLst>
      <p:ext uri="{BB962C8B-B14F-4D97-AF65-F5344CB8AC3E}">
        <p14:creationId xmlns:p14="http://schemas.microsoft.com/office/powerpoint/2010/main" val="17478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nodeType="afterEffect">
                                  <p:stCondLst>
                                    <p:cond delay="1000"/>
                                  </p:stCondLst>
                                  <p:childTnLst>
                                    <p:set>
                                      <p:cBhvr>
                                        <p:cTn id="71" dur="1" fill="hold">
                                          <p:stCondLst>
                                            <p:cond delay="0"/>
                                          </p:stCondLst>
                                        </p:cTn>
                                        <p:tgtEl>
                                          <p:spTgt spid="4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32"/>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100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38" grpId="0"/>
      <p:bldP spid="39" grpId="0"/>
      <p:bldP spid="40" grpId="0"/>
      <p:bldP spid="48" grpId="0" animBg="1"/>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5AA3-815D-3443-9104-E46A8BC2A957}"/>
              </a:ext>
            </a:extLst>
          </p:cNvPr>
          <p:cNvSpPr>
            <a:spLocks noGrp="1"/>
          </p:cNvSpPr>
          <p:nvPr>
            <p:ph type="title"/>
          </p:nvPr>
        </p:nvSpPr>
        <p:spPr/>
        <p:txBody>
          <a:bodyPr/>
          <a:lstStyle/>
          <a:p>
            <a:r>
              <a:rPr lang="en-US" dirty="0"/>
              <a:t>The single item prophet inequality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EA58BD-7F33-8D45-B314-E81600A45C7E}"/>
                  </a:ext>
                </a:extLst>
              </p:cNvPr>
              <p:cNvSpPr>
                <a:spLocks noGrp="1"/>
              </p:cNvSpPr>
              <p:nvPr>
                <p:ph idx="1"/>
              </p:nvPr>
            </p:nvSpPr>
            <p:spPr>
              <a:xfrm>
                <a:off x="848896" y="1574648"/>
                <a:ext cx="10657304" cy="5283352"/>
              </a:xfrm>
            </p:spPr>
            <p:txBody>
              <a:bodyPr>
                <a:normAutofit/>
              </a:bodyPr>
              <a:lstStyle/>
              <a:p>
                <a:r>
                  <a:rPr lang="en-US" dirty="0"/>
                  <a:t>Samuel-Cahn’84: There exists a static price </a:t>
                </a:r>
                <a14:m>
                  <m:oMath xmlns:m="http://schemas.openxmlformats.org/officeDocument/2006/math">
                    <m:r>
                      <a:rPr lang="en-US" b="0" i="1" smtClean="0">
                        <a:latin typeface="Cambria Math" panose="02040503050406030204" pitchFamily="18" charset="0"/>
                      </a:rPr>
                      <m:t>𝑝</m:t>
                    </m:r>
                  </m:oMath>
                </a14:m>
                <a:r>
                  <a:rPr lang="en-US" dirty="0"/>
                  <a:t> such that allocating item to the first buyer with value above </a:t>
                </a:r>
                <a14:m>
                  <m:oMath xmlns:m="http://schemas.openxmlformats.org/officeDocument/2006/math">
                    <m:r>
                      <a:rPr lang="en-US" i="1">
                        <a:latin typeface="Cambria Math" panose="02040503050406030204" pitchFamily="18" charset="0"/>
                      </a:rPr>
                      <m:t>𝑝</m:t>
                    </m:r>
                  </m:oMath>
                </a14:m>
                <a:r>
                  <a:rPr lang="en-US" dirty="0"/>
                  <a:t> gets a competitive ratio of 2.</a:t>
                </a:r>
              </a:p>
              <a:p>
                <a:r>
                  <a:rPr lang="en-US" dirty="0"/>
                  <a:t>Set </a:t>
                </a:r>
                <a14:m>
                  <m:oMath xmlns:m="http://schemas.openxmlformats.org/officeDocument/2006/math">
                    <m:r>
                      <a:rPr lang="en-US" i="1">
                        <a:latin typeface="Cambria Math" panose="02040503050406030204" pitchFamily="18" charset="0"/>
                      </a:rPr>
                      <m:t>𝑝</m:t>
                    </m:r>
                  </m:oMath>
                </a14:m>
                <a:r>
                  <a:rPr lang="en-US" dirty="0"/>
                  <a:t> so that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d>
                      </m:e>
                    </m:func>
                    <m:r>
                      <a:rPr lang="en-US" b="0" i="1" smtClean="0">
                        <a:latin typeface="Cambria Math" panose="02040503050406030204" pitchFamily="18" charset="0"/>
                      </a:rPr>
                      <m:t>=1/2</m:t>
                    </m:r>
                  </m:oMath>
                </a14:m>
                <a:r>
                  <a:rPr lang="en-US" dirty="0"/>
                  <a:t>.</a:t>
                </a:r>
              </a:p>
              <a:p>
                <a:pPr>
                  <a:lnSpc>
                    <a:spcPct val="300000"/>
                  </a:lnSpc>
                </a:pPr>
                <a14:m>
                  <m:oMath xmlns:m="http://schemas.openxmlformats.org/officeDocument/2006/math">
                    <m:r>
                      <m:rPr>
                        <m:nor/>
                      </m:rPr>
                      <a:rPr lang="en-US" b="0" i="0" smtClean="0">
                        <a:latin typeface="Cambria Math" panose="02040503050406030204" pitchFamily="18" charset="0"/>
                      </a:rPr>
                      <m:t>OPT</m:t>
                    </m:r>
                    <m:r>
                      <a:rPr lang="en-US" b="0" i="1" smtClean="0">
                        <a:latin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E</m:t>
                    </m:r>
                    <m:d>
                      <m:dPr>
                        <m:begChr m:val="["/>
                        <m:endChr m:val="]"/>
                        <m:ctrlPr>
                          <a:rPr lang="en-US" b="0" i="1" smtClean="0">
                            <a:latin typeface="Cambria Math" panose="02040503050406030204" pitchFamily="18" charset="0"/>
                            <a:ea typeface="Cambria Math" panose="02040503050406030204" pitchFamily="18" charset="0"/>
                          </a:rPr>
                        </m:ctrlPr>
                      </m:dPr>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max</m:t>
                                </m:r>
                              </m:e>
                              <m:lim>
                                <m:r>
                                  <a:rPr lang="en-US" b="0" i="1" smtClean="0">
                                    <a:latin typeface="Cambria Math" panose="02040503050406030204" pitchFamily="18" charset="0"/>
                                    <a:ea typeface="Cambria Math" panose="02040503050406030204" pitchFamily="18" charset="0"/>
                                  </a:rPr>
                                  <m:t>𝑖</m:t>
                                </m:r>
                              </m:lim>
                            </m:limLow>
                          </m:fName>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𝑖</m:t>
                                </m:r>
                              </m:sub>
                            </m:sSub>
                          </m:e>
                        </m:func>
                      </m:e>
                    </m:d>
                    <m:r>
                      <a:rPr lang="en-US" b="0" i="1"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E</m:t>
                    </m:r>
                    <m:d>
                      <m:dPr>
                        <m:begChr m:val="["/>
                        <m:endChr m:val="]"/>
                        <m:ctrlPr>
                          <a:rPr lang="en-US" b="0" i="1" smtClean="0">
                            <a:latin typeface="Cambria Math" panose="02040503050406030204" pitchFamily="18" charset="0"/>
                            <a:ea typeface="Cambria Math" panose="02040503050406030204" pitchFamily="18" charset="0"/>
                          </a:rPr>
                        </m:ctrlPr>
                      </m:dPr>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max</m:t>
                                </m:r>
                              </m:e>
                              <m:lim>
                                <m:r>
                                  <a:rPr lang="en-US" b="0" i="1" smtClean="0">
                                    <a:latin typeface="Cambria Math" panose="02040503050406030204" pitchFamily="18" charset="0"/>
                                    <a:ea typeface="Cambria Math" panose="02040503050406030204" pitchFamily="18" charset="0"/>
                                  </a:rPr>
                                  <m:t>𝑖</m:t>
                                </m:r>
                              </m:lim>
                            </m:limLow>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d>
                                  </m:e>
                                  <m:sup>
                                    <m:r>
                                      <a:rPr lang="en-US" b="0" i="1" smtClean="0">
                                        <a:latin typeface="Cambria Math" panose="02040503050406030204" pitchFamily="18" charset="0"/>
                                        <a:ea typeface="Cambria Math" panose="02040503050406030204" pitchFamily="18" charset="0"/>
                                      </a:rPr>
                                      <m:t>+</m:t>
                                    </m:r>
                                  </m:sup>
                                </m:sSup>
                              </m:e>
                            </m:d>
                          </m:e>
                        </m:func>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nary>
                      <m:naryPr>
                        <m:chr m:val="∑"/>
                        <m:limLoc m:val="subSup"/>
                        <m:supHide m:val="on"/>
                        <m:ctrlPr>
                          <a:rPr lang="en-US" b="0" i="1" smtClean="0">
                            <a:latin typeface="Cambria Math" panose="02040503050406030204" pitchFamily="18" charset="0"/>
                            <a:ea typeface="Cambria Math" panose="02040503050406030204" pitchFamily="18" charset="0"/>
                          </a:rPr>
                        </m:ctrlPr>
                      </m:naryPr>
                      <m:sub>
                        <m:r>
                          <m:rPr>
                            <m:brk m:alnAt="9"/>
                          </m:rPr>
                          <a:rPr lang="en-US" b="0" i="1" smtClean="0">
                            <a:latin typeface="Cambria Math" panose="02040503050406030204" pitchFamily="18" charset="0"/>
                            <a:ea typeface="Cambria Math" panose="02040503050406030204" pitchFamily="18" charset="0"/>
                          </a:rPr>
                          <m:t>𝑖</m:t>
                        </m:r>
                      </m:sub>
                      <m:sup/>
                      <m:e>
                        <m:r>
                          <m:rPr>
                            <m:nor/>
                          </m:rPr>
                          <a:rPr lang="en-US" b="0" i="0" smtClean="0">
                            <a:latin typeface="Cambria Math" panose="02040503050406030204" pitchFamily="18" charset="0"/>
                            <a:ea typeface="Cambria Math" panose="02040503050406030204" pitchFamily="18" charset="0"/>
                          </a:rPr>
                          <m:t>E</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e>
                    </m:nary>
                  </m:oMath>
                </a14:m>
                <a:endParaRPr lang="en-US" dirty="0"/>
              </a:p>
              <a:p>
                <a14:m>
                  <m:oMath xmlns:m="http://schemas.openxmlformats.org/officeDocument/2006/math">
                    <m:r>
                      <m:rPr>
                        <m:nor/>
                      </m:rPr>
                      <a:rPr lang="en-US" b="0" i="0" smtClean="0">
                        <a:latin typeface="Cambria Math" panose="02040503050406030204" pitchFamily="18" charset="0"/>
                      </a:rPr>
                      <m:t>ALG</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 </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Pr</m:t>
                        </m:r>
                      </m:fName>
                      <m:e>
                        <m:d>
                          <m:dPr>
                            <m:begChr m:val="["/>
                            <m:endChr m:val="]"/>
                            <m:ctrlPr>
                              <a:rPr lang="en-US" b="0" i="1" smtClean="0">
                                <a:latin typeface="Cambria Math" panose="02040503050406030204" pitchFamily="18" charset="0"/>
                                <a:ea typeface="Cambria Math" panose="02040503050406030204" pitchFamily="18" charset="0"/>
                              </a:rPr>
                            </m:ctrlPr>
                          </m:dPr>
                          <m:e>
                            <m:r>
                              <m:rPr>
                                <m:nor/>
                              </m:rPr>
                              <a:rPr lang="en-US" b="0" i="0" smtClean="0">
                                <a:latin typeface="Cambria Math" panose="02040503050406030204" pitchFamily="18" charset="0"/>
                                <a:ea typeface="Cambria Math" panose="02040503050406030204" pitchFamily="18" charset="0"/>
                              </a:rPr>
                              <m:t>item</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is</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sold</m:t>
                            </m:r>
                          </m:e>
                        </m:d>
                      </m:e>
                    </m:func>
                    <m:r>
                      <a:rPr lang="en-US" b="0" i="1" smtClean="0">
                        <a:latin typeface="Cambria Math" panose="02040503050406030204" pitchFamily="18" charset="0"/>
                        <a:ea typeface="Cambria Math" panose="02040503050406030204" pitchFamily="18" charset="0"/>
                      </a:rPr>
                      <m:t> +</m:t>
                    </m:r>
                    <m:nary>
                      <m:naryPr>
                        <m:chr m:val="∑"/>
                        <m:limLoc m:val="subSup"/>
                        <m:supHide m:val="on"/>
                        <m:ctrlPr>
                          <a:rPr lang="en-US" b="0" i="1" smtClean="0">
                            <a:latin typeface="Cambria Math" panose="02040503050406030204" pitchFamily="18" charset="0"/>
                            <a:ea typeface="Cambria Math" panose="02040503050406030204" pitchFamily="18" charset="0"/>
                          </a:rPr>
                        </m:ctrlPr>
                      </m:naryPr>
                      <m:sub>
                        <m:r>
                          <m:rPr>
                            <m:brk m:alnAt="9"/>
                          </m:rPr>
                          <a:rPr lang="en-US" b="0" i="1" smtClean="0">
                            <a:latin typeface="Cambria Math" panose="02040503050406030204" pitchFamily="18" charset="0"/>
                            <a:ea typeface="Cambria Math" panose="02040503050406030204" pitchFamily="18" charset="0"/>
                          </a:rPr>
                          <m:t>𝑖</m:t>
                        </m:r>
                      </m:sub>
                      <m:sup/>
                      <m:e>
                        <m:r>
                          <a:rPr lang="en-US" b="0" i="1" smtClean="0">
                            <a:latin typeface="Cambria Math" panose="02040503050406030204" pitchFamily="18" charset="0"/>
                            <a:ea typeface="Cambria Math" panose="02040503050406030204" pitchFamily="18" charset="0"/>
                          </a:rPr>
                          <m:t>𝐸</m:t>
                        </m:r>
                        <m:d>
                          <m:dPr>
                            <m:begChr m:val="["/>
                            <m:endChr m:val="]"/>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d>
                              </m:e>
                              <m:sup>
                                <m:r>
                                  <a:rPr lang="en-US" b="0" i="1" smtClean="0">
                                    <a:latin typeface="Cambria Math" panose="02040503050406030204" pitchFamily="18" charset="0"/>
                                    <a:ea typeface="Cambria Math" panose="02040503050406030204" pitchFamily="18" charset="0"/>
                                  </a:rPr>
                                  <m:t>+</m:t>
                                </m:r>
                              </m:sup>
                            </m:sSup>
                          </m:e>
                        </m:d>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Pr</m:t>
                        </m:r>
                        <m:r>
                          <a:rPr lang="en-US" b="0" i="1"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item</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is</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offered</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to</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e>
                    </m:nary>
                  </m:oMath>
                </a14:m>
                <a:endParaRPr lang="en-US" dirty="0"/>
              </a:p>
              <a:p>
                <a:endParaRPr lang="en-US" dirty="0"/>
              </a:p>
              <a:p>
                <a:pPr marL="0" indent="0">
                  <a:lnSpc>
                    <a:spcPct val="110000"/>
                  </a:lnSpc>
                  <a:buNone/>
                </a:pPr>
                <a:r>
                  <a:rPr lang="en-US" dirty="0"/>
                  <a:t>Observations:</a:t>
                </a:r>
              </a:p>
              <a:p>
                <a:pPr>
                  <a:lnSpc>
                    <a:spcPct val="110000"/>
                  </a:lnSpc>
                </a:pPr>
                <a:r>
                  <a:rPr lang="en-US" dirty="0"/>
                  <a:t>Can also pick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m:rPr>
                        <m:nor/>
                      </m:rPr>
                      <a:rPr lang="en-US" b="0" i="0" smtClean="0">
                        <a:latin typeface="Cambria Math" panose="02040503050406030204" pitchFamily="18" charset="0"/>
                      </a:rPr>
                      <m:t>OPT</m:t>
                    </m:r>
                  </m:oMath>
                </a14:m>
                <a:r>
                  <a:rPr lang="en-US" dirty="0"/>
                  <a:t>.</a:t>
                </a:r>
              </a:p>
              <a:p>
                <a:pPr>
                  <a:lnSpc>
                    <a:spcPct val="110000"/>
                  </a:lnSpc>
                </a:pPr>
                <a:r>
                  <a:rPr lang="en-US" dirty="0"/>
                  <a:t>Tight!</a:t>
                </a:r>
              </a:p>
            </p:txBody>
          </p:sp>
        </mc:Choice>
        <mc:Fallback xmlns="">
          <p:sp>
            <p:nvSpPr>
              <p:cNvPr id="3" name="Content Placeholder 2">
                <a:extLst>
                  <a:ext uri="{FF2B5EF4-FFF2-40B4-BE49-F238E27FC236}">
                    <a16:creationId xmlns:a16="http://schemas.microsoft.com/office/drawing/2014/main" id="{35EA58BD-7F33-8D45-B314-E81600A45C7E}"/>
                  </a:ext>
                </a:extLst>
              </p:cNvPr>
              <p:cNvSpPr>
                <a:spLocks noGrp="1" noRot="1" noChangeAspect="1" noMove="1" noResize="1" noEditPoints="1" noAdjustHandles="1" noChangeArrowheads="1" noChangeShapeType="1" noTextEdit="1"/>
              </p:cNvSpPr>
              <p:nvPr>
                <p:ph idx="1"/>
              </p:nvPr>
            </p:nvSpPr>
            <p:spPr>
              <a:xfrm>
                <a:off x="848896" y="1574648"/>
                <a:ext cx="10657304" cy="5283352"/>
              </a:xfrm>
              <a:blipFill>
                <a:blip r:embed="rId2"/>
                <a:stretch>
                  <a:fillRect l="-59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CA5D51C-D554-B343-8888-374C5240803B}"/>
              </a:ext>
            </a:extLst>
          </p:cNvPr>
          <p:cNvSpPr>
            <a:spLocks noGrp="1"/>
          </p:cNvSpPr>
          <p:nvPr>
            <p:ph type="sldNum" sz="quarter" idx="12"/>
          </p:nvPr>
        </p:nvSpPr>
        <p:spPr/>
        <p:txBody>
          <a:bodyPr/>
          <a:lstStyle/>
          <a:p>
            <a:fld id="{B77E0738-95AA-E14E-9896-480B8A926317}" type="slidenum">
              <a:rPr lang="en-US" smtClean="0"/>
              <a:t>12</a:t>
            </a:fld>
            <a:endParaRPr lang="en-US" dirty="0"/>
          </a:p>
        </p:txBody>
      </p:sp>
      <p:pic>
        <p:nvPicPr>
          <p:cNvPr id="5" name="Picture 4">
            <a:extLst>
              <a:ext uri="{FF2B5EF4-FFF2-40B4-BE49-F238E27FC236}">
                <a16:creationId xmlns:a16="http://schemas.microsoft.com/office/drawing/2014/main" id="{F3BE9AAE-D33F-E84A-9C26-A6701FBBFC29}"/>
              </a:ext>
            </a:extLst>
          </p:cNvPr>
          <p:cNvPicPr>
            <a:picLocks noChangeAspect="1"/>
          </p:cNvPicPr>
          <p:nvPr/>
        </p:nvPicPr>
        <p:blipFill rotWithShape="1">
          <a:blip r:embed="rId3"/>
          <a:srcRect r="31219" b="44188"/>
          <a:stretch/>
        </p:blipFill>
        <p:spPr>
          <a:xfrm>
            <a:off x="10948138" y="460265"/>
            <a:ext cx="805051" cy="1042439"/>
          </a:xfrm>
          <a:prstGeom prst="rect">
            <a:avLst/>
          </a:prstGeom>
        </p:spPr>
      </p:pic>
      <p:pic>
        <p:nvPicPr>
          <p:cNvPr id="6" name="Picture 5">
            <a:extLst>
              <a:ext uri="{FF2B5EF4-FFF2-40B4-BE49-F238E27FC236}">
                <a16:creationId xmlns:a16="http://schemas.microsoft.com/office/drawing/2014/main" id="{8AC0C3F7-CA5C-9B4C-809A-FDC507C6AFDC}"/>
              </a:ext>
            </a:extLst>
          </p:cNvPr>
          <p:cNvPicPr>
            <a:picLocks noChangeAspect="1"/>
          </p:cNvPicPr>
          <p:nvPr/>
        </p:nvPicPr>
        <p:blipFill rotWithShape="1">
          <a:blip r:embed="rId4"/>
          <a:srcRect l="18885" r="20995" b="34245"/>
          <a:stretch/>
        </p:blipFill>
        <p:spPr>
          <a:xfrm>
            <a:off x="10297221" y="594674"/>
            <a:ext cx="547519" cy="892264"/>
          </a:xfrm>
          <a:prstGeom prst="rect">
            <a:avLst/>
          </a:prstGeom>
        </p:spPr>
      </p:pic>
      <p:pic>
        <p:nvPicPr>
          <p:cNvPr id="7" name="Picture 6">
            <a:extLst>
              <a:ext uri="{FF2B5EF4-FFF2-40B4-BE49-F238E27FC236}">
                <a16:creationId xmlns:a16="http://schemas.microsoft.com/office/drawing/2014/main" id="{2900FAE1-D83F-BA4D-9EB7-E3964C94C2ED}"/>
              </a:ext>
            </a:extLst>
          </p:cNvPr>
          <p:cNvPicPr>
            <a:picLocks noChangeAspect="1"/>
          </p:cNvPicPr>
          <p:nvPr/>
        </p:nvPicPr>
        <p:blipFill>
          <a:blip r:embed="rId5"/>
          <a:stretch>
            <a:fillRect/>
          </a:stretch>
        </p:blipFill>
        <p:spPr>
          <a:xfrm>
            <a:off x="8396782" y="884335"/>
            <a:ext cx="468514" cy="445547"/>
          </a:xfrm>
          <a:prstGeom prst="rect">
            <a:avLst/>
          </a:prstGeom>
        </p:spPr>
      </p:pic>
      <p:pic>
        <p:nvPicPr>
          <p:cNvPr id="8" name="Picture 7">
            <a:extLst>
              <a:ext uri="{FF2B5EF4-FFF2-40B4-BE49-F238E27FC236}">
                <a16:creationId xmlns:a16="http://schemas.microsoft.com/office/drawing/2014/main" id="{F66CCC1D-E864-0C41-A4E1-A56E71670C88}"/>
              </a:ext>
            </a:extLst>
          </p:cNvPr>
          <p:cNvPicPr>
            <a:picLocks noChangeAspect="1"/>
          </p:cNvPicPr>
          <p:nvPr/>
        </p:nvPicPr>
        <p:blipFill rotWithShape="1">
          <a:blip r:embed="rId6"/>
          <a:srcRect l="-1" t="-1" r="1382" b="21666"/>
          <a:stretch/>
        </p:blipFill>
        <p:spPr>
          <a:xfrm>
            <a:off x="9159135" y="504099"/>
            <a:ext cx="1003156" cy="98283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78B519E-092C-9449-A3E8-0AA6D9F98E39}"/>
                  </a:ext>
                </a:extLst>
              </p:cNvPr>
              <p:cNvSpPr txBox="1"/>
              <p:nvPr/>
            </p:nvSpPr>
            <p:spPr>
              <a:xfrm>
                <a:off x="5787835" y="4624708"/>
                <a:ext cx="292445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m:t>
                      </m:r>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Pr</m:t>
                          </m:r>
                        </m:fName>
                        <m:e>
                          <m:d>
                            <m:dPr>
                              <m:begChr m:val="["/>
                              <m:endChr m:val="]"/>
                              <m:ctrlPr>
                                <a:rPr lang="en-US" sz="1600" b="0" i="1" smtClean="0">
                                  <a:latin typeface="Cambria Math" panose="02040503050406030204" pitchFamily="18" charset="0"/>
                                  <a:ea typeface="Cambria Math" panose="02040503050406030204" pitchFamily="18" charset="0"/>
                                </a:rPr>
                              </m:ctrlPr>
                            </m:dPr>
                            <m:e>
                              <m:r>
                                <m:rPr>
                                  <m:nor/>
                                </m:rPr>
                                <a:rPr lang="en-US" sz="1600" b="0" i="0" smtClean="0">
                                  <a:latin typeface="Cambria Math" panose="02040503050406030204" pitchFamily="18" charset="0"/>
                                  <a:ea typeface="Cambria Math" panose="02040503050406030204" pitchFamily="18" charset="0"/>
                                </a:rPr>
                                <m:t>item</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is</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unsold</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at</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the</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end</m:t>
                              </m:r>
                            </m:e>
                          </m:d>
                        </m:e>
                      </m:func>
                    </m:oMath>
                  </m:oMathPara>
                </a14:m>
                <a:endParaRPr lang="en-US" sz="16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=1−</m:t>
                      </m:r>
                      <m:r>
                        <m:rPr>
                          <m:sty m:val="p"/>
                        </m:rPr>
                        <a:rPr lang="en-US" sz="1600" b="0" i="0" smtClean="0">
                          <a:latin typeface="Cambria Math" panose="02040503050406030204" pitchFamily="18" charset="0"/>
                          <a:ea typeface="Cambria Math" panose="02040503050406030204" pitchFamily="18" charset="0"/>
                        </a:rPr>
                        <m:t>Pr</m:t>
                      </m:r>
                      <m:r>
                        <a:rPr lang="en-US" sz="1600" b="0" i="1" smtClean="0">
                          <a:latin typeface="Cambria Math" panose="02040503050406030204" pitchFamily="18" charset="0"/>
                          <a:ea typeface="Cambria Math" panose="02040503050406030204" pitchFamily="18" charset="0"/>
                        </a:rPr>
                        <m:t>⁡[</m:t>
                      </m:r>
                      <m:r>
                        <m:rPr>
                          <m:nor/>
                        </m:rPr>
                        <a:rPr lang="en-US" sz="1600" b="0" i="0" smtClean="0">
                          <a:latin typeface="Cambria Math" panose="02040503050406030204" pitchFamily="18" charset="0"/>
                          <a:ea typeface="Cambria Math" panose="02040503050406030204" pitchFamily="18" charset="0"/>
                        </a:rPr>
                        <m:t>item</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is</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sold</m:t>
                      </m:r>
                      <m:r>
                        <a:rPr lang="en-US" sz="1600" b="0" i="1" smtClean="0">
                          <a:latin typeface="Cambria Math" panose="02040503050406030204" pitchFamily="18" charset="0"/>
                          <a:ea typeface="Cambria Math" panose="02040503050406030204" pitchFamily="18" charset="0"/>
                        </a:rPr>
                        <m:t>]</m:t>
                      </m:r>
                    </m:oMath>
                  </m:oMathPara>
                </a14:m>
                <a:endParaRPr lang="en-US" sz="1600" b="0" dirty="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F78B519E-092C-9449-A3E8-0AA6D9F98E39}"/>
                  </a:ext>
                </a:extLst>
              </p:cNvPr>
              <p:cNvSpPr txBox="1">
                <a:spLocks noRot="1" noChangeAspect="1" noMove="1" noResize="1" noEditPoints="1" noAdjustHandles="1" noChangeArrowheads="1" noChangeShapeType="1" noTextEdit="1"/>
              </p:cNvSpPr>
              <p:nvPr/>
            </p:nvSpPr>
            <p:spPr>
              <a:xfrm>
                <a:off x="5787835" y="4624708"/>
                <a:ext cx="2924455" cy="584775"/>
              </a:xfrm>
              <a:prstGeom prst="rect">
                <a:avLst/>
              </a:prstGeom>
              <a:blipFill>
                <a:blip r:embed="rId7"/>
                <a:stretch>
                  <a:fillRect b="-8511"/>
                </a:stretch>
              </a:blipFill>
            </p:spPr>
            <p:txBody>
              <a:bodyPr/>
              <a:lstStyle/>
              <a:p>
                <a:r>
                  <a:rPr lang="en-US">
                    <a:noFill/>
                  </a:rPr>
                  <a:t> </a:t>
                </a:r>
              </a:p>
            </p:txBody>
          </p:sp>
        </mc:Fallback>
      </mc:AlternateContent>
      <p:sp>
        <p:nvSpPr>
          <p:cNvPr id="10" name="Right Brace 9">
            <a:extLst>
              <a:ext uri="{FF2B5EF4-FFF2-40B4-BE49-F238E27FC236}">
                <a16:creationId xmlns:a16="http://schemas.microsoft.com/office/drawing/2014/main" id="{38A79B75-3270-DC41-AFB7-6ED27BD4CB98}"/>
              </a:ext>
            </a:extLst>
          </p:cNvPr>
          <p:cNvSpPr/>
          <p:nvPr/>
        </p:nvSpPr>
        <p:spPr>
          <a:xfrm rot="5400000">
            <a:off x="7046006" y="3309583"/>
            <a:ext cx="270386" cy="24436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741FF9-3F8F-A54C-8F4B-3897569A1416}"/>
                  </a:ext>
                </a:extLst>
              </p:cNvPr>
              <p:cNvSpPr txBox="1"/>
              <p:nvPr/>
            </p:nvSpPr>
            <p:spPr>
              <a:xfrm>
                <a:off x="2568515" y="4392744"/>
                <a:ext cx="8435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=1/2</m:t>
                      </m:r>
                    </m:oMath>
                  </m:oMathPara>
                </a14:m>
                <a:endParaRPr lang="en-US" dirty="0">
                  <a:solidFill>
                    <a:srgbClr val="0070C0"/>
                  </a:solidFill>
                </a:endParaRPr>
              </a:p>
            </p:txBody>
          </p:sp>
        </mc:Choice>
        <mc:Fallback xmlns="">
          <p:sp>
            <p:nvSpPr>
              <p:cNvPr id="11" name="TextBox 10">
                <a:extLst>
                  <a:ext uri="{FF2B5EF4-FFF2-40B4-BE49-F238E27FC236}">
                    <a16:creationId xmlns:a16="http://schemas.microsoft.com/office/drawing/2014/main" id="{C9741FF9-3F8F-A54C-8F4B-3897569A1416}"/>
                  </a:ext>
                </a:extLst>
              </p:cNvPr>
              <p:cNvSpPr txBox="1">
                <a:spLocks noRot="1" noChangeAspect="1" noMove="1" noResize="1" noEditPoints="1" noAdjustHandles="1" noChangeArrowheads="1" noChangeShapeType="1" noTextEdit="1"/>
              </p:cNvSpPr>
              <p:nvPr/>
            </p:nvSpPr>
            <p:spPr>
              <a:xfrm>
                <a:off x="2568515" y="4392744"/>
                <a:ext cx="843501" cy="369332"/>
              </a:xfrm>
              <a:prstGeom prst="rect">
                <a:avLst/>
              </a:prstGeom>
              <a:blipFill>
                <a:blip r:embed="rId8"/>
                <a:stretch>
                  <a:fillRect b="-16667"/>
                </a:stretch>
              </a:blipFill>
            </p:spPr>
            <p:txBody>
              <a:bodyPr/>
              <a:lstStyle/>
              <a:p>
                <a:r>
                  <a:rPr lang="en-US">
                    <a:noFill/>
                  </a:rPr>
                  <a:t> </a:t>
                </a:r>
              </a:p>
            </p:txBody>
          </p:sp>
        </mc:Fallback>
      </mc:AlternateContent>
      <p:sp>
        <p:nvSpPr>
          <p:cNvPr id="13" name="Rounded Rectangle 12">
            <a:extLst>
              <a:ext uri="{FF2B5EF4-FFF2-40B4-BE49-F238E27FC236}">
                <a16:creationId xmlns:a16="http://schemas.microsoft.com/office/drawing/2014/main" id="{AEA06280-58B9-D74D-8E5E-28524953EFF8}"/>
              </a:ext>
            </a:extLst>
          </p:cNvPr>
          <p:cNvSpPr/>
          <p:nvPr/>
        </p:nvSpPr>
        <p:spPr>
          <a:xfrm>
            <a:off x="2159875" y="4004452"/>
            <a:ext cx="1718443" cy="415413"/>
          </a:xfrm>
          <a:prstGeom prst="roundRect">
            <a:avLst>
              <a:gd name="adj" fmla="val 38615"/>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712850C-EDEE-924A-840E-9E102B68CC3F}"/>
                  </a:ext>
                </a:extLst>
              </p:cNvPr>
              <p:cNvSpPr txBox="1"/>
              <p:nvPr/>
            </p:nvSpPr>
            <p:spPr>
              <a:xfrm>
                <a:off x="8354471" y="4172021"/>
                <a:ext cx="8435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rPr>
                        <m:t>1/2</m:t>
                      </m:r>
                    </m:oMath>
                  </m:oMathPara>
                </a14:m>
                <a:endParaRPr lang="en-US" dirty="0">
                  <a:solidFill>
                    <a:srgbClr val="0070C0"/>
                  </a:solidFill>
                </a:endParaRPr>
              </a:p>
            </p:txBody>
          </p:sp>
        </mc:Choice>
        <mc:Fallback xmlns="">
          <p:sp>
            <p:nvSpPr>
              <p:cNvPr id="14" name="TextBox 13">
                <a:extLst>
                  <a:ext uri="{FF2B5EF4-FFF2-40B4-BE49-F238E27FC236}">
                    <a16:creationId xmlns:a16="http://schemas.microsoft.com/office/drawing/2014/main" id="{6712850C-EDEE-924A-840E-9E102B68CC3F}"/>
                  </a:ext>
                </a:extLst>
              </p:cNvPr>
              <p:cNvSpPr txBox="1">
                <a:spLocks noRot="1" noChangeAspect="1" noMove="1" noResize="1" noEditPoints="1" noAdjustHandles="1" noChangeArrowheads="1" noChangeShapeType="1" noTextEdit="1"/>
              </p:cNvSpPr>
              <p:nvPr/>
            </p:nvSpPr>
            <p:spPr>
              <a:xfrm>
                <a:off x="8354471" y="4172021"/>
                <a:ext cx="843501" cy="369332"/>
              </a:xfrm>
              <a:prstGeom prst="rect">
                <a:avLst/>
              </a:prstGeom>
              <a:blipFill>
                <a:blip r:embed="rId9"/>
                <a:stretch>
                  <a:fillRect b="-13333"/>
                </a:stretch>
              </a:blipFill>
            </p:spPr>
            <p:txBody>
              <a:bodyPr/>
              <a:lstStyle/>
              <a:p>
                <a:r>
                  <a:rPr lang="en-US">
                    <a:noFill/>
                  </a:rPr>
                  <a:t> </a:t>
                </a:r>
              </a:p>
            </p:txBody>
          </p:sp>
        </mc:Fallback>
      </mc:AlternateContent>
      <p:sp>
        <p:nvSpPr>
          <p:cNvPr id="15" name="Rounded Rectangle 14">
            <a:extLst>
              <a:ext uri="{FF2B5EF4-FFF2-40B4-BE49-F238E27FC236}">
                <a16:creationId xmlns:a16="http://schemas.microsoft.com/office/drawing/2014/main" id="{A95E766D-46C1-7A4B-BA3B-2CD3FFB0E3E0}"/>
              </a:ext>
            </a:extLst>
          </p:cNvPr>
          <p:cNvSpPr/>
          <p:nvPr/>
        </p:nvSpPr>
        <p:spPr>
          <a:xfrm>
            <a:off x="5959371" y="4004452"/>
            <a:ext cx="2443656" cy="415413"/>
          </a:xfrm>
          <a:prstGeom prst="roundRect">
            <a:avLst>
              <a:gd name="adj" fmla="val 38615"/>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361525E-E8D0-8C4E-A546-93D533717ADC}"/>
                  </a:ext>
                </a:extLst>
              </p:cNvPr>
              <p:cNvSpPr txBox="1"/>
              <p:nvPr/>
            </p:nvSpPr>
            <p:spPr>
              <a:xfrm>
                <a:off x="9383100" y="3553486"/>
                <a:ext cx="2055371" cy="668516"/>
              </a:xfrm>
              <a:prstGeom prst="rect">
                <a:avLst/>
              </a:prstGeom>
              <a:no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m:rPr>
                          <m:nor/>
                        </m:rPr>
                        <a:rPr lang="en-US" sz="2000" b="0" i="0" smtClean="0">
                          <a:latin typeface="Cambria Math" panose="02040503050406030204" pitchFamily="18" charset="0"/>
                          <a:ea typeface="Cambria Math" panose="02040503050406030204" pitchFamily="18" charset="0"/>
                        </a:rPr>
                        <m:t>ALG</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2</m:t>
                          </m:r>
                        </m:den>
                      </m:f>
                      <m:r>
                        <m:rPr>
                          <m:nor/>
                        </m:rPr>
                        <a:rPr lang="en-US" sz="2000" b="0" i="0" smtClean="0">
                          <a:latin typeface="Cambria Math" panose="02040503050406030204" pitchFamily="18" charset="0"/>
                          <a:ea typeface="Cambria Math" panose="02040503050406030204" pitchFamily="18" charset="0"/>
                        </a:rPr>
                        <m:t>OPT</m:t>
                      </m:r>
                    </m:oMath>
                  </m:oMathPara>
                </a14:m>
                <a:endParaRPr lang="en-US" sz="2000" dirty="0"/>
              </a:p>
            </p:txBody>
          </p:sp>
        </mc:Choice>
        <mc:Fallback xmlns="">
          <p:sp>
            <p:nvSpPr>
              <p:cNvPr id="17" name="TextBox 16">
                <a:extLst>
                  <a:ext uri="{FF2B5EF4-FFF2-40B4-BE49-F238E27FC236}">
                    <a16:creationId xmlns:a16="http://schemas.microsoft.com/office/drawing/2014/main" id="{0361525E-E8D0-8C4E-A546-93D533717ADC}"/>
                  </a:ext>
                </a:extLst>
              </p:cNvPr>
              <p:cNvSpPr txBox="1">
                <a:spLocks noRot="1" noChangeAspect="1" noMove="1" noResize="1" noEditPoints="1" noAdjustHandles="1" noChangeArrowheads="1" noChangeShapeType="1" noTextEdit="1"/>
              </p:cNvSpPr>
              <p:nvPr/>
            </p:nvSpPr>
            <p:spPr>
              <a:xfrm>
                <a:off x="9383100" y="3553486"/>
                <a:ext cx="2055371" cy="668516"/>
              </a:xfrm>
              <a:prstGeom prst="rect">
                <a:avLst/>
              </a:prstGeom>
              <a:blipFill>
                <a:blip r:embed="rId10"/>
                <a:stretch>
                  <a:fillRect b="-5556"/>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D98D14C-5B91-C64A-8F64-344CBB81CBA2}"/>
                  </a:ext>
                </a:extLst>
              </p:cNvPr>
              <p:cNvSpPr txBox="1"/>
              <p:nvPr/>
            </p:nvSpPr>
            <p:spPr>
              <a:xfrm>
                <a:off x="6889262" y="6025594"/>
                <a:ext cx="1429237" cy="5416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400" b="0" i="0" smtClean="0">
                          <a:latin typeface="Cambria Math" panose="02040503050406030204" pitchFamily="18" charset="0"/>
                        </a:rPr>
                        <m:t>value</m:t>
                      </m:r>
                      <m:r>
                        <a:rPr lang="en-US" sz="1400" b="0" i="1" smtClean="0">
                          <a:latin typeface="Cambria Math" panose="02040503050406030204" pitchFamily="18" charset="0"/>
                        </a:rPr>
                        <m:t>=1/</m:t>
                      </m:r>
                      <m:r>
                        <a:rPr lang="en-US" sz="1400" b="0" i="1" smtClean="0">
                          <a:latin typeface="Cambria Math" panose="02040503050406030204" pitchFamily="18" charset="0"/>
                          <a:ea typeface="Cambria Math" panose="02040503050406030204" pitchFamily="18" charset="0"/>
                        </a:rPr>
                        <m:t>𝜖</m:t>
                      </m:r>
                    </m:oMath>
                  </m:oMathPara>
                </a14:m>
                <a:endParaRPr lang="en-US" sz="1400" b="0" dirty="0"/>
              </a:p>
              <a:p>
                <a:r>
                  <a:rPr lang="en-US" sz="1400" dirty="0"/>
                  <a:t>Prob. Arrival</a:t>
                </a:r>
                <a14:m>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𝜖</m:t>
                    </m:r>
                  </m:oMath>
                </a14:m>
                <a:endParaRPr lang="en-US" sz="1400" b="0" dirty="0"/>
              </a:p>
            </p:txBody>
          </p:sp>
        </mc:Choice>
        <mc:Fallback xmlns="">
          <p:sp>
            <p:nvSpPr>
              <p:cNvPr id="20" name="TextBox 19">
                <a:extLst>
                  <a:ext uri="{FF2B5EF4-FFF2-40B4-BE49-F238E27FC236}">
                    <a16:creationId xmlns:a16="http://schemas.microsoft.com/office/drawing/2014/main" id="{BD98D14C-5B91-C64A-8F64-344CBB81CBA2}"/>
                  </a:ext>
                </a:extLst>
              </p:cNvPr>
              <p:cNvSpPr txBox="1">
                <a:spLocks noRot="1" noChangeAspect="1" noMove="1" noResize="1" noEditPoints="1" noAdjustHandles="1" noChangeArrowheads="1" noChangeShapeType="1" noTextEdit="1"/>
              </p:cNvSpPr>
              <p:nvPr/>
            </p:nvSpPr>
            <p:spPr>
              <a:xfrm>
                <a:off x="6889262" y="6025594"/>
                <a:ext cx="1429237" cy="541623"/>
              </a:xfrm>
              <a:prstGeom prst="rect">
                <a:avLst/>
              </a:prstGeom>
              <a:blipFill>
                <a:blip r:embed="rId11"/>
                <a:stretch>
                  <a:fillRect l="-87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5DA37A0-29A7-3C4D-B5D6-FBA3C9F7A085}"/>
                  </a:ext>
                </a:extLst>
              </p:cNvPr>
              <p:cNvSpPr txBox="1"/>
              <p:nvPr/>
            </p:nvSpPr>
            <p:spPr>
              <a:xfrm>
                <a:off x="5231655" y="6019547"/>
                <a:ext cx="14395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400" b="0" i="0" smtClean="0">
                          <a:latin typeface="Cambria Math" panose="02040503050406030204" pitchFamily="18" charset="0"/>
                        </a:rPr>
                        <m:t>value</m:t>
                      </m:r>
                      <m:r>
                        <a:rPr lang="en-US" sz="1400" b="0" i="1" smtClean="0">
                          <a:latin typeface="Cambria Math" panose="02040503050406030204" pitchFamily="18" charset="0"/>
                        </a:rPr>
                        <m:t>=1</m:t>
                      </m:r>
                    </m:oMath>
                  </m:oMathPara>
                </a14:m>
                <a:endParaRPr lang="en-US" sz="1400" dirty="0"/>
              </a:p>
              <a:p>
                <a:r>
                  <a:rPr lang="en-US" sz="1400" dirty="0"/>
                  <a:t>Prob. Arrival</a:t>
                </a:r>
                <a14:m>
                  <m:oMath xmlns:m="http://schemas.openxmlformats.org/officeDocument/2006/math">
                    <m:r>
                      <a:rPr lang="en-US" sz="1400" b="0" i="0" smtClean="0">
                        <a:latin typeface="Cambria Math" panose="02040503050406030204" pitchFamily="18" charset="0"/>
                      </a:rPr>
                      <m:t>=</m:t>
                    </m:r>
                    <m:r>
                      <a:rPr lang="en-US" sz="1400" b="0" i="1" smtClean="0">
                        <a:latin typeface="Cambria Math" panose="02040503050406030204" pitchFamily="18" charset="0"/>
                      </a:rPr>
                      <m:t>1</m:t>
                    </m:r>
                  </m:oMath>
                </a14:m>
                <a:endParaRPr lang="en-US" sz="1400" dirty="0"/>
              </a:p>
            </p:txBody>
          </p:sp>
        </mc:Choice>
        <mc:Fallback xmlns="">
          <p:sp>
            <p:nvSpPr>
              <p:cNvPr id="21" name="TextBox 20">
                <a:extLst>
                  <a:ext uri="{FF2B5EF4-FFF2-40B4-BE49-F238E27FC236}">
                    <a16:creationId xmlns:a16="http://schemas.microsoft.com/office/drawing/2014/main" id="{D5DA37A0-29A7-3C4D-B5D6-FBA3C9F7A085}"/>
                  </a:ext>
                </a:extLst>
              </p:cNvPr>
              <p:cNvSpPr txBox="1">
                <a:spLocks noRot="1" noChangeAspect="1" noMove="1" noResize="1" noEditPoints="1" noAdjustHandles="1" noChangeArrowheads="1" noChangeShapeType="1" noTextEdit="1"/>
              </p:cNvSpPr>
              <p:nvPr/>
            </p:nvSpPr>
            <p:spPr>
              <a:xfrm>
                <a:off x="5231655" y="6019547"/>
                <a:ext cx="1439561" cy="523220"/>
              </a:xfrm>
              <a:prstGeom prst="rect">
                <a:avLst/>
              </a:prstGeom>
              <a:blipFill>
                <a:blip r:embed="rId12"/>
                <a:stretch>
                  <a:fillRect l="-877" b="-9524"/>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B59228D-0B61-A542-B1A4-546E4FEFB8A7}"/>
              </a:ext>
            </a:extLst>
          </p:cNvPr>
          <p:cNvPicPr>
            <a:picLocks noChangeAspect="1"/>
          </p:cNvPicPr>
          <p:nvPr/>
        </p:nvPicPr>
        <p:blipFill rotWithShape="1">
          <a:blip r:embed="rId3"/>
          <a:srcRect r="31219" b="44188"/>
          <a:stretch/>
        </p:blipFill>
        <p:spPr>
          <a:xfrm>
            <a:off x="7067948" y="5074170"/>
            <a:ext cx="730092" cy="945377"/>
          </a:xfrm>
          <a:prstGeom prst="rect">
            <a:avLst/>
          </a:prstGeom>
        </p:spPr>
      </p:pic>
      <p:pic>
        <p:nvPicPr>
          <p:cNvPr id="23" name="Picture 22">
            <a:extLst>
              <a:ext uri="{FF2B5EF4-FFF2-40B4-BE49-F238E27FC236}">
                <a16:creationId xmlns:a16="http://schemas.microsoft.com/office/drawing/2014/main" id="{7E1A78CA-EFD7-D245-9C06-9376E366C612}"/>
              </a:ext>
            </a:extLst>
          </p:cNvPr>
          <p:cNvPicPr>
            <a:picLocks noChangeAspect="1"/>
          </p:cNvPicPr>
          <p:nvPr/>
        </p:nvPicPr>
        <p:blipFill>
          <a:blip r:embed="rId5"/>
          <a:stretch>
            <a:fillRect/>
          </a:stretch>
        </p:blipFill>
        <p:spPr>
          <a:xfrm>
            <a:off x="4576644" y="5430324"/>
            <a:ext cx="468514" cy="445547"/>
          </a:xfrm>
          <a:prstGeom prst="rect">
            <a:avLst/>
          </a:prstGeom>
        </p:spPr>
      </p:pic>
      <p:pic>
        <p:nvPicPr>
          <p:cNvPr id="24" name="Picture 23">
            <a:extLst>
              <a:ext uri="{FF2B5EF4-FFF2-40B4-BE49-F238E27FC236}">
                <a16:creationId xmlns:a16="http://schemas.microsoft.com/office/drawing/2014/main" id="{89D50B24-8D0A-FD47-A507-CECFF638D1B9}"/>
              </a:ext>
            </a:extLst>
          </p:cNvPr>
          <p:cNvPicPr>
            <a:picLocks noChangeAspect="1"/>
          </p:cNvPicPr>
          <p:nvPr/>
        </p:nvPicPr>
        <p:blipFill rotWithShape="1">
          <a:blip r:embed="rId6"/>
          <a:srcRect l="-1" t="-1" r="1382" b="21666"/>
          <a:stretch/>
        </p:blipFill>
        <p:spPr>
          <a:xfrm>
            <a:off x="5424490" y="5074170"/>
            <a:ext cx="1003156" cy="982839"/>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A755929-4196-B042-BD89-76B6EF0F8FF5}"/>
                  </a:ext>
                </a:extLst>
              </p:cNvPr>
              <p:cNvSpPr txBox="1"/>
              <p:nvPr/>
            </p:nvSpPr>
            <p:spPr>
              <a:xfrm>
                <a:off x="8576536" y="5430324"/>
                <a:ext cx="3144835" cy="484813"/>
              </a:xfrm>
              <a:prstGeom prst="rect">
                <a:avLst/>
              </a:prstGeom>
              <a:noFill/>
            </p:spPr>
            <p:txBody>
              <a:bodyPr wrap="none" rtlCol="0">
                <a:spAutoFit/>
              </a:bodyPr>
              <a:lstStyle/>
              <a:p>
                <a:r>
                  <a:rPr lang="en-US" dirty="0"/>
                  <a:t>OPT =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ϵ</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𝜖</m:t>
                        </m:r>
                      </m:den>
                    </m:f>
                    <m:r>
                      <a:rPr lang="en-US" i="1">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e>
                    </m:d>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𝜖</m:t>
                    </m:r>
                  </m:oMath>
                </a14:m>
                <a:endParaRPr lang="en-US" dirty="0"/>
              </a:p>
            </p:txBody>
          </p:sp>
        </mc:Choice>
        <mc:Fallback xmlns="">
          <p:sp>
            <p:nvSpPr>
              <p:cNvPr id="25" name="TextBox 24">
                <a:extLst>
                  <a:ext uri="{FF2B5EF4-FFF2-40B4-BE49-F238E27FC236}">
                    <a16:creationId xmlns:a16="http://schemas.microsoft.com/office/drawing/2014/main" id="{CA755929-4196-B042-BD89-76B6EF0F8FF5}"/>
                  </a:ext>
                </a:extLst>
              </p:cNvPr>
              <p:cNvSpPr txBox="1">
                <a:spLocks noRot="1" noChangeAspect="1" noMove="1" noResize="1" noEditPoints="1" noAdjustHandles="1" noChangeArrowheads="1" noChangeShapeType="1" noTextEdit="1"/>
              </p:cNvSpPr>
              <p:nvPr/>
            </p:nvSpPr>
            <p:spPr>
              <a:xfrm>
                <a:off x="8576536" y="5430324"/>
                <a:ext cx="3144835" cy="484813"/>
              </a:xfrm>
              <a:prstGeom prst="rect">
                <a:avLst/>
              </a:prstGeom>
              <a:blipFill>
                <a:blip r:embed="rId13"/>
                <a:stretch>
                  <a:fillRect l="-1205"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9E9F191-74CD-E846-9B0D-0CF830977B01}"/>
                  </a:ext>
                </a:extLst>
              </p:cNvPr>
              <p:cNvSpPr txBox="1"/>
              <p:nvPr/>
            </p:nvSpPr>
            <p:spPr>
              <a:xfrm>
                <a:off x="8599398" y="5895419"/>
                <a:ext cx="1008546" cy="369332"/>
              </a:xfrm>
              <a:prstGeom prst="rect">
                <a:avLst/>
              </a:prstGeom>
              <a:noFill/>
            </p:spPr>
            <p:txBody>
              <a:bodyPr wrap="none" rtlCol="0">
                <a:spAutoFit/>
              </a:bodyPr>
              <a:lstStyle/>
              <a:p>
                <a:r>
                  <a:rPr lang="en-US" dirty="0"/>
                  <a:t>ALG </a:t>
                </a:r>
                <a14:m>
                  <m:oMath xmlns:m="http://schemas.openxmlformats.org/officeDocument/2006/math">
                    <m:r>
                      <a:rPr lang="en-US" b="0" i="1" smtClean="0">
                        <a:latin typeface="Cambria Math" panose="02040503050406030204" pitchFamily="18" charset="0"/>
                      </a:rPr>
                      <m:t>=1</m:t>
                    </m:r>
                  </m:oMath>
                </a14:m>
                <a:endParaRPr lang="en-US" dirty="0"/>
              </a:p>
            </p:txBody>
          </p:sp>
        </mc:Choice>
        <mc:Fallback xmlns="">
          <p:sp>
            <p:nvSpPr>
              <p:cNvPr id="26" name="TextBox 25">
                <a:extLst>
                  <a:ext uri="{FF2B5EF4-FFF2-40B4-BE49-F238E27FC236}">
                    <a16:creationId xmlns:a16="http://schemas.microsoft.com/office/drawing/2014/main" id="{09E9F191-74CD-E846-9B0D-0CF830977B01}"/>
                  </a:ext>
                </a:extLst>
              </p:cNvPr>
              <p:cNvSpPr txBox="1">
                <a:spLocks noRot="1" noChangeAspect="1" noMove="1" noResize="1" noEditPoints="1" noAdjustHandles="1" noChangeArrowheads="1" noChangeShapeType="1" noTextEdit="1"/>
              </p:cNvSpPr>
              <p:nvPr/>
            </p:nvSpPr>
            <p:spPr>
              <a:xfrm>
                <a:off x="8599398" y="5895419"/>
                <a:ext cx="1008546" cy="369332"/>
              </a:xfrm>
              <a:prstGeom prst="rect">
                <a:avLst/>
              </a:prstGeom>
              <a:blipFill>
                <a:blip r:embed="rId14"/>
                <a:stretch>
                  <a:fillRect l="-4938" t="-3333" b="-26667"/>
                </a:stretch>
              </a:blipFill>
            </p:spPr>
            <p:txBody>
              <a:bodyPr/>
              <a:lstStyle/>
              <a:p>
                <a:r>
                  <a:rPr lang="en-US">
                    <a:noFill/>
                  </a:rPr>
                  <a:t> </a:t>
                </a:r>
              </a:p>
            </p:txBody>
          </p:sp>
        </mc:Fallback>
      </mc:AlternateContent>
    </p:spTree>
    <p:extLst>
      <p:ext uri="{BB962C8B-B14F-4D97-AF65-F5344CB8AC3E}">
        <p14:creationId xmlns:p14="http://schemas.microsoft.com/office/powerpoint/2010/main" val="33778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animBg="1"/>
      <p:bldP spid="10" grpId="1" animBg="1"/>
      <p:bldP spid="11" grpId="0"/>
      <p:bldP spid="13" grpId="0" animBg="1"/>
      <p:bldP spid="14" grpId="0"/>
      <p:bldP spid="15" grpId="0" animBg="1"/>
      <p:bldP spid="17" grpId="0" animBg="1"/>
      <p:bldP spid="20" grpId="0"/>
      <p:bldP spid="21"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D453-FD6F-F944-9CD1-14CDA90CBE55}"/>
              </a:ext>
            </a:extLst>
          </p:cNvPr>
          <p:cNvSpPr>
            <a:spLocks noGrp="1"/>
          </p:cNvSpPr>
          <p:nvPr>
            <p:ph type="title"/>
          </p:nvPr>
        </p:nvSpPr>
        <p:spPr/>
        <p:txBody>
          <a:bodyPr/>
          <a:lstStyle/>
          <a:p>
            <a:r>
              <a:rPr lang="en-US" dirty="0"/>
              <a:t>General (combinatorial) prophet inequalities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CB21D1-195E-6140-881B-88E01BE4B017}"/>
                  </a:ext>
                </a:extLst>
              </p:cNvPr>
              <p:cNvSpPr>
                <a:spLocks noGrp="1"/>
              </p:cNvSpPr>
              <p:nvPr>
                <p:ph idx="1"/>
              </p:nvPr>
            </p:nvSpPr>
            <p:spPr>
              <a:xfrm>
                <a:off x="848895" y="1574648"/>
                <a:ext cx="10864883" cy="4838852"/>
              </a:xfrm>
            </p:spPr>
            <p:txBody>
              <a:bodyPr>
                <a:normAutofit/>
              </a:bodyPr>
              <a:lstStyle/>
              <a:p>
                <a:r>
                  <a:rPr lang="en-US" dirty="0"/>
                  <a:t>Each buyer has a value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𝑖</m:t>
                        </m:r>
                      </m:sub>
                    </m:sSub>
                  </m:oMath>
                </a14:m>
                <a:r>
                  <a:rPr lang="en-US" dirty="0"/>
                  <a:t>. </a:t>
                </a:r>
              </a:p>
              <a:p>
                <a:r>
                  <a:rPr lang="en-US" dirty="0"/>
                  <a:t>Buyers arrive online; algorithm observes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oMath>
                </a14:m>
                <a:r>
                  <a:rPr lang="en-US" dirty="0"/>
                  <a:t>; makes accept/reject decisions.</a:t>
                </a:r>
              </a:p>
              <a:p>
                <a:r>
                  <a:rPr lang="en-US" dirty="0"/>
                  <a:t>The algorithm faces a feasibility constraint </a:t>
                </a:r>
                <a14:m>
                  <m:oMath xmlns:m="http://schemas.openxmlformats.org/officeDocument/2006/math">
                    <m:r>
                      <a:rPr lang="en-US" i="1" smtClean="0">
                        <a:latin typeface="Cambria Math" panose="02040503050406030204" pitchFamily="18" charset="0"/>
                        <a:ea typeface="Cambria Math" panose="02040503050406030204" pitchFamily="18" charset="0"/>
                      </a:rPr>
                      <m:t>ℱ</m:t>
                    </m:r>
                  </m:oMath>
                </a14:m>
                <a:r>
                  <a:rPr lang="en-US" dirty="0"/>
                  <a:t>. Must ensure: set of accepted agents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ℱ</m:t>
                    </m:r>
                  </m:oMath>
                </a14:m>
                <a:r>
                  <a:rPr lang="en-US" dirty="0"/>
                  <a:t>.</a:t>
                </a:r>
              </a:p>
              <a:p>
                <a:endParaRPr lang="en-US" sz="1050" dirty="0"/>
              </a:p>
              <a:p>
                <a:r>
                  <a:rPr lang="en-US" dirty="0"/>
                  <a:t>Constant factor competitive ratios in many settings: </a:t>
                </a:r>
                <a:r>
                  <a:rPr lang="en-US" i="1" dirty="0"/>
                  <a:t>k</a:t>
                </a:r>
                <a:r>
                  <a:rPr lang="en-US" dirty="0"/>
                  <a:t>-unit, matroids, knapsack, matching, … </a:t>
                </a:r>
                <a:r>
                  <a:rPr lang="en-US" sz="1800" dirty="0"/>
                  <a:t>               [Chawla Hartline </a:t>
                </a:r>
                <a:r>
                  <a:rPr lang="en-US" sz="1800" dirty="0" err="1"/>
                  <a:t>Malec</a:t>
                </a:r>
                <a:r>
                  <a:rPr lang="en-US" sz="1800" dirty="0"/>
                  <a:t> Sivan’10, Alaei’11, Kleinberg Weinberg’12, Feldman </a:t>
                </a:r>
                <a:r>
                  <a:rPr lang="en-US" sz="1800" dirty="0" err="1"/>
                  <a:t>Svensson</a:t>
                </a:r>
                <a:r>
                  <a:rPr lang="en-US" sz="1800" dirty="0"/>
                  <a:t> Zenklusen’15, </a:t>
                </a:r>
                <a:r>
                  <a:rPr lang="en-US" sz="1800" dirty="0" err="1"/>
                  <a:t>Dutting</a:t>
                </a:r>
                <a:r>
                  <a:rPr lang="en-US" sz="1800" dirty="0"/>
                  <a:t> Kleinberg’15], …</a:t>
                </a:r>
              </a:p>
              <a:p>
                <a:endParaRPr lang="en-US" sz="800" dirty="0"/>
              </a:p>
              <a:p>
                <a:r>
                  <a:rPr lang="en-US" sz="1800" dirty="0"/>
                  <a:t>Different from our setting:</a:t>
                </a:r>
              </a:p>
              <a:p>
                <a:pPr lvl="1"/>
                <a:r>
                  <a:rPr lang="en-US" dirty="0"/>
                  <a:t>We select the actual allocation, not just accept/reject decisions.</a:t>
                </a:r>
              </a:p>
              <a:p>
                <a:pPr lvl="1"/>
                <a:r>
                  <a:rPr lang="en-US" dirty="0"/>
                  <a:t>Want a simple pricing-based algorithm</a:t>
                </a:r>
              </a:p>
            </p:txBody>
          </p:sp>
        </mc:Choice>
        <mc:Fallback xmlns="">
          <p:sp>
            <p:nvSpPr>
              <p:cNvPr id="3" name="Content Placeholder 2">
                <a:extLst>
                  <a:ext uri="{FF2B5EF4-FFF2-40B4-BE49-F238E27FC236}">
                    <a16:creationId xmlns:a16="http://schemas.microsoft.com/office/drawing/2014/main" id="{E8CB21D1-195E-6140-881B-88E01BE4B017}"/>
                  </a:ext>
                </a:extLst>
              </p:cNvPr>
              <p:cNvSpPr>
                <a:spLocks noGrp="1" noRot="1" noChangeAspect="1" noMove="1" noResize="1" noEditPoints="1" noAdjustHandles="1" noChangeArrowheads="1" noChangeShapeType="1" noTextEdit="1"/>
              </p:cNvSpPr>
              <p:nvPr>
                <p:ph idx="1"/>
              </p:nvPr>
            </p:nvSpPr>
            <p:spPr>
              <a:xfrm>
                <a:off x="848895" y="1574648"/>
                <a:ext cx="10864883" cy="4838852"/>
              </a:xfrm>
              <a:blipFill>
                <a:blip r:embed="rId2"/>
                <a:stretch>
                  <a:fillRect l="-4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A646C59-8592-014E-A647-D504F2ADE56C}"/>
              </a:ext>
            </a:extLst>
          </p:cNvPr>
          <p:cNvSpPr>
            <a:spLocks noGrp="1"/>
          </p:cNvSpPr>
          <p:nvPr>
            <p:ph type="sldNum" sz="quarter" idx="12"/>
          </p:nvPr>
        </p:nvSpPr>
        <p:spPr/>
        <p:txBody>
          <a:bodyPr/>
          <a:lstStyle/>
          <a:p>
            <a:fld id="{B77E0738-95AA-E14E-9896-480B8A926317}" type="slidenum">
              <a:rPr lang="en-US" smtClean="0"/>
              <a:t>13</a:t>
            </a:fld>
            <a:endParaRPr lang="en-US" dirty="0"/>
          </a:p>
        </p:txBody>
      </p:sp>
    </p:spTree>
    <p:extLst>
      <p:ext uri="{BB962C8B-B14F-4D97-AF65-F5344CB8AC3E}">
        <p14:creationId xmlns:p14="http://schemas.microsoft.com/office/powerpoint/2010/main" val="22400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D1B47-BA5A-1749-9F1E-C303F3EE406B}"/>
              </a:ext>
            </a:extLst>
          </p:cNvPr>
          <p:cNvSpPr>
            <a:spLocks noGrp="1"/>
          </p:cNvSpPr>
          <p:nvPr>
            <p:ph type="title"/>
          </p:nvPr>
        </p:nvSpPr>
        <p:spPr/>
        <p:txBody>
          <a:bodyPr>
            <a:normAutofit/>
          </a:bodyPr>
          <a:lstStyle/>
          <a:p>
            <a:r>
              <a:rPr lang="en-US" dirty="0"/>
              <a:t>Approach # 2: balanced prices </a:t>
            </a:r>
            <a:r>
              <a:rPr lang="en-US" sz="2400" dirty="0"/>
              <a:t>(for unit-demand buyers)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9D0D45-5EF9-1940-A6F2-47AC987DF6BF}"/>
                  </a:ext>
                </a:extLst>
              </p:cNvPr>
              <p:cNvSpPr>
                <a:spLocks noGrp="1"/>
              </p:cNvSpPr>
              <p:nvPr>
                <p:ph idx="1"/>
              </p:nvPr>
            </p:nvSpPr>
            <p:spPr>
              <a:xfrm>
                <a:off x="848896" y="1574647"/>
                <a:ext cx="10657304" cy="5147885"/>
              </a:xfrm>
            </p:spPr>
            <p:txBody>
              <a:bodyPr>
                <a:normAutofit/>
              </a:bodyPr>
              <a:lstStyle/>
              <a:p>
                <a:r>
                  <a:rPr lang="en-US" dirty="0"/>
                  <a:t>Contribution of item </a:t>
                </a:r>
                <a14:m>
                  <m:oMath xmlns:m="http://schemas.openxmlformats.org/officeDocument/2006/math">
                    <m:r>
                      <a:rPr lang="en-US" b="0" i="1" smtClean="0">
                        <a:latin typeface="Cambria Math" panose="02040503050406030204" pitchFamily="18" charset="0"/>
                      </a:rPr>
                      <m:t>𝑗</m:t>
                    </m:r>
                  </m:oMath>
                </a14:m>
                <a:r>
                  <a:rPr lang="en-US" dirty="0"/>
                  <a:t> to optimal SW </a:t>
                </a:r>
                <a14:m>
                  <m:oMath xmlns:m="http://schemas.openxmlformats.org/officeDocument/2006/math">
                    <m:r>
                      <a:rPr lang="en-US" b="0" i="1" smtClean="0">
                        <a:latin typeface="Cambria Math" panose="02040503050406030204" pitchFamily="18" charset="0"/>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e>
                    </m:nary>
                  </m:oMath>
                </a14:m>
                <a:r>
                  <a:rPr lang="en-US" dirty="0"/>
                  <a:t>.</a:t>
                </a:r>
              </a:p>
              <a:p>
                <a:r>
                  <a:rPr lang="en-US" dirty="0"/>
                  <a:t>Set the price for item </a:t>
                </a:r>
                <a14:m>
                  <m:oMath xmlns:m="http://schemas.openxmlformats.org/officeDocument/2006/math">
                    <m:r>
                      <a:rPr lang="en-US" b="0" i="1" smtClean="0">
                        <a:latin typeface="Cambria Math" panose="02040503050406030204" pitchFamily="18" charset="0"/>
                      </a:rPr>
                      <m:t>𝑗</m:t>
                    </m:r>
                  </m:oMath>
                </a14:m>
                <a:r>
                  <a:rPr lang="en-US" dirty="0"/>
                  <a:t> to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𝑗</m:t>
                        </m:r>
                      </m:sub>
                    </m:sSub>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nary>
                      <m:naryPr>
                        <m:chr m:val="∑"/>
                        <m:limLoc m:val="subSup"/>
                        <m:supHide m:val="on"/>
                        <m:ctrlPr>
                          <a:rPr lang="en-US" i="1">
                            <a:latin typeface="Cambria Math" panose="02040503050406030204" pitchFamily="18" charset="0"/>
                          </a:rPr>
                        </m:ctrlPr>
                      </m:naryPr>
                      <m:sub>
                        <m:r>
                          <m:rPr>
                            <m:brk m:alnAt="9"/>
                          </m:rP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e>
                    </m:nary>
                  </m:oMath>
                </a14:m>
                <a:r>
                  <a:rPr lang="en-US" dirty="0"/>
                  <a:t>.</a:t>
                </a:r>
              </a:p>
              <a:p>
                <a:endParaRPr lang="en-US" dirty="0"/>
              </a:p>
              <a:p>
                <a:r>
                  <a:rPr lang="en-US" dirty="0"/>
                  <a:t>The prices are not too low:</a:t>
                </a:r>
              </a:p>
              <a:p>
                <a:pPr marL="0" indent="0">
                  <a:spcBef>
                    <a:spcPts val="400"/>
                  </a:spcBef>
                  <a:buNone/>
                </a:pPr>
                <a:r>
                  <a:rPr lang="en-US" dirty="0"/>
                  <a:t>	</a:t>
                </a:r>
                <a:r>
                  <a:rPr lang="en-US" sz="1800" dirty="0"/>
                  <a:t>If item </a:t>
                </a:r>
                <a14:m>
                  <m:oMath xmlns:m="http://schemas.openxmlformats.org/officeDocument/2006/math">
                    <m:r>
                      <a:rPr lang="en-US" sz="1800" i="1">
                        <a:latin typeface="Cambria Math" panose="02040503050406030204" pitchFamily="18" charset="0"/>
                      </a:rPr>
                      <m:t>𝑗</m:t>
                    </m:r>
                    <m:r>
                      <a:rPr lang="en-US" sz="1800" i="1">
                        <a:latin typeface="Cambria Math" panose="02040503050406030204" pitchFamily="18" charset="0"/>
                      </a:rPr>
                      <m:t> </m:t>
                    </m:r>
                  </m:oMath>
                </a14:m>
                <a:r>
                  <a:rPr lang="en-US" sz="1800" dirty="0"/>
                  <a:t>gets sold, then seller’s revenue from </a:t>
                </a:r>
                <a14:m>
                  <m:oMath xmlns:m="http://schemas.openxmlformats.org/officeDocument/2006/math">
                    <m:r>
                      <a:rPr lang="en-US" sz="1800" b="0" i="1" smtClean="0">
                        <a:latin typeface="Cambria Math" panose="02040503050406030204" pitchFamily="18" charset="0"/>
                      </a:rPr>
                      <m:t>𝑗</m:t>
                    </m:r>
                  </m:oMath>
                </a14:m>
                <a:r>
                  <a:rPr lang="en-US" sz="1800" dirty="0"/>
                  <a:t> =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𝑗</m:t>
                        </m:r>
                      </m:sub>
                    </m:sSub>
                  </m:oMath>
                </a14:m>
                <a:r>
                  <a:rPr lang="en-US" sz="1800" dirty="0"/>
                  <a:t> </a:t>
                </a:r>
                <a:endParaRPr lang="en-US" dirty="0"/>
              </a:p>
              <a:p>
                <a:r>
                  <a:rPr lang="en-US" dirty="0"/>
                  <a:t>The prices are not too high:</a:t>
                </a:r>
              </a:p>
              <a:p>
                <a:pPr marL="0" indent="0">
                  <a:spcBef>
                    <a:spcPts val="400"/>
                  </a:spcBef>
                  <a:buNone/>
                </a:pPr>
                <a:r>
                  <a:rPr lang="en-US" dirty="0"/>
                  <a:t>	</a:t>
                </a:r>
                <a:r>
                  <a:rPr lang="en-US" sz="1800" dirty="0"/>
                  <a:t>If item </a:t>
                </a:r>
                <a14:m>
                  <m:oMath xmlns:m="http://schemas.openxmlformats.org/officeDocument/2006/math">
                    <m:r>
                      <a:rPr lang="en-US" sz="1800" i="1">
                        <a:latin typeface="Cambria Math" panose="02040503050406030204" pitchFamily="18" charset="0"/>
                      </a:rPr>
                      <m:t>𝑗</m:t>
                    </m:r>
                  </m:oMath>
                </a14:m>
                <a:r>
                  <a:rPr lang="en-US" sz="1800" dirty="0"/>
                  <a:t> does not get sold, then any buyer </a:t>
                </a:r>
                <a14:m>
                  <m:oMath xmlns:m="http://schemas.openxmlformats.org/officeDocument/2006/math">
                    <m:r>
                      <a:rPr lang="en-US" sz="1800" b="0" i="1" smtClean="0">
                        <a:latin typeface="Cambria Math" panose="02040503050406030204" pitchFamily="18" charset="0"/>
                      </a:rPr>
                      <m:t>𝑖</m:t>
                    </m:r>
                  </m:oMath>
                </a14:m>
                <a:r>
                  <a:rPr lang="en-US" sz="1800" dirty="0"/>
                  <a:t>’s utility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𝑣</m:t>
                        </m:r>
                      </m:e>
                      <m:sub>
                        <m:r>
                          <a:rPr lang="en-US" sz="1800" b="0" i="1" smtClean="0">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𝑗</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𝑝</m:t>
                        </m:r>
                      </m:e>
                      <m:sub>
                        <m:r>
                          <a:rPr lang="en-US" sz="1800" b="0" i="1" smtClean="0">
                            <a:latin typeface="Cambria Math" panose="02040503050406030204" pitchFamily="18" charset="0"/>
                            <a:ea typeface="Cambria Math" panose="02040503050406030204" pitchFamily="18" charset="0"/>
                          </a:rPr>
                          <m:t>𝑗</m:t>
                        </m:r>
                      </m:sub>
                    </m:sSub>
                  </m:oMath>
                </a14:m>
                <a:r>
                  <a:rPr lang="en-US" sz="1800" dirty="0"/>
                  <a:t>.</a:t>
                </a:r>
              </a:p>
              <a:p>
                <a:pPr marL="0" indent="0">
                  <a:spcBef>
                    <a:spcPts val="400"/>
                  </a:spcBef>
                  <a:buNone/>
                </a:pPr>
                <a:r>
                  <a:rPr lang="en-US" sz="1800" dirty="0"/>
                  <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t> Total utility “attributed to item </a:t>
                </a:r>
                <a14:m>
                  <m:oMath xmlns:m="http://schemas.openxmlformats.org/officeDocument/2006/math">
                    <m:r>
                      <a:rPr lang="en-US" sz="1800" i="1">
                        <a:latin typeface="Cambria Math" panose="02040503050406030204" pitchFamily="18" charset="0"/>
                      </a:rPr>
                      <m:t>𝑗</m:t>
                    </m:r>
                  </m:oMath>
                </a14:m>
                <a:r>
                  <a:rPr lang="en-US" sz="1800" dirty="0"/>
                  <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nary>
                      <m:naryPr>
                        <m:chr m:val="∑"/>
                        <m:limLoc m:val="subSup"/>
                        <m:supHide m:val="on"/>
                        <m:ctrlPr>
                          <a:rPr lang="en-US" sz="1800" i="1" smtClean="0">
                            <a:latin typeface="Cambria Math" panose="02040503050406030204" pitchFamily="18" charset="0"/>
                            <a:ea typeface="Cambria Math" panose="02040503050406030204" pitchFamily="18" charset="0"/>
                          </a:rPr>
                        </m:ctrlPr>
                      </m:naryPr>
                      <m:sub>
                        <m:r>
                          <m:rPr>
                            <m:brk m:alnAt="9"/>
                          </m:rPr>
                          <a:rPr lang="en-US" sz="1800" b="0" i="1" smtClean="0">
                            <a:latin typeface="Cambria Math" panose="02040503050406030204" pitchFamily="18" charset="0"/>
                            <a:ea typeface="Cambria Math" panose="02040503050406030204" pitchFamily="18" charset="0"/>
                          </a:rPr>
                          <m:t>𝑖</m:t>
                        </m:r>
                      </m:sub>
                      <m:sup/>
                      <m:e>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𝑥</m:t>
                            </m:r>
                          </m:e>
                          <m:sub>
                            <m:r>
                              <a:rPr lang="en-US" sz="1800" b="0" i="1" smtClean="0">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𝑗</m:t>
                            </m:r>
                          </m:sub>
                        </m:sSub>
                        <m:d>
                          <m:dPr>
                            <m:ctrlPr>
                              <a:rPr lang="en-US" sz="1800" b="0" i="1" smtClean="0">
                                <a:latin typeface="Cambria Math" panose="02040503050406030204" pitchFamily="18" charset="0"/>
                                <a:ea typeface="Cambria Math" panose="02040503050406030204" pitchFamily="18" charset="0"/>
                              </a:rPr>
                            </m:ctrlPr>
                          </m:dPr>
                          <m:e>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𝑣</m:t>
                                </m:r>
                              </m:e>
                              <m:sub>
                                <m:r>
                                  <a:rPr lang="en-US" sz="1800" b="0" i="1" smtClean="0">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𝑗</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𝑝</m:t>
                                </m:r>
                              </m:e>
                              <m:sub>
                                <m:r>
                                  <a:rPr lang="en-US" sz="1800" b="0" i="1" smtClean="0">
                                    <a:latin typeface="Cambria Math" panose="02040503050406030204" pitchFamily="18" charset="0"/>
                                    <a:ea typeface="Cambria Math" panose="02040503050406030204" pitchFamily="18" charset="0"/>
                                  </a:rPr>
                                  <m:t>𝑗</m:t>
                                </m:r>
                              </m:sub>
                            </m:sSub>
                          </m:e>
                        </m:d>
                      </m:e>
                    </m:nary>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𝑝</m:t>
                        </m:r>
                      </m:e>
                      <m:sub>
                        <m:r>
                          <a:rPr lang="en-US" sz="1800" b="0" i="1" smtClean="0">
                            <a:latin typeface="Cambria Math" panose="02040503050406030204" pitchFamily="18" charset="0"/>
                            <a:ea typeface="Cambria Math" panose="02040503050406030204" pitchFamily="18" charset="0"/>
                          </a:rPr>
                          <m:t>𝑗</m:t>
                        </m:r>
                      </m:sub>
                    </m:sSub>
                  </m:oMath>
                </a14:m>
                <a:r>
                  <a:rPr lang="en-US" sz="1800" dirty="0"/>
                  <a:t>.</a:t>
                </a:r>
              </a:p>
              <a:p>
                <a:pPr>
                  <a:spcBef>
                    <a:spcPts val="400"/>
                  </a:spcBef>
                </a:pPr>
                <a:endParaRPr lang="en-US" sz="600" dirty="0"/>
              </a:p>
              <a:p>
                <a:r>
                  <a:rPr lang="en-US" dirty="0"/>
                  <a:t>Social Welfare = Seller’s revenue + buyers’ utility</a:t>
                </a:r>
              </a:p>
            </p:txBody>
          </p:sp>
        </mc:Choice>
        <mc:Fallback xmlns="">
          <p:sp>
            <p:nvSpPr>
              <p:cNvPr id="3" name="Content Placeholder 2">
                <a:extLst>
                  <a:ext uri="{FF2B5EF4-FFF2-40B4-BE49-F238E27FC236}">
                    <a16:creationId xmlns:a16="http://schemas.microsoft.com/office/drawing/2014/main" id="{D29D0D45-5EF9-1940-A6F2-47AC987DF6BF}"/>
                  </a:ext>
                </a:extLst>
              </p:cNvPr>
              <p:cNvSpPr>
                <a:spLocks noGrp="1" noRot="1" noChangeAspect="1" noMove="1" noResize="1" noEditPoints="1" noAdjustHandles="1" noChangeArrowheads="1" noChangeShapeType="1" noTextEdit="1"/>
              </p:cNvSpPr>
              <p:nvPr>
                <p:ph idx="1"/>
              </p:nvPr>
            </p:nvSpPr>
            <p:spPr>
              <a:xfrm>
                <a:off x="848896" y="1574647"/>
                <a:ext cx="10657304" cy="5147885"/>
              </a:xfrm>
              <a:blipFill>
                <a:blip r:embed="rId2"/>
                <a:stretch>
                  <a:fillRect l="-476" t="-812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6EA063AC-6B64-C94D-A316-0C145863A4BA}"/>
              </a:ext>
            </a:extLst>
          </p:cNvPr>
          <p:cNvGrpSpPr/>
          <p:nvPr/>
        </p:nvGrpSpPr>
        <p:grpSpPr>
          <a:xfrm>
            <a:off x="8463447" y="2040172"/>
            <a:ext cx="3386670" cy="2758960"/>
            <a:chOff x="1032933" y="2311111"/>
            <a:chExt cx="3386670" cy="275896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C9CA98A-CC19-8E4C-8563-0C8C6AAC4761}"/>
                    </a:ext>
                  </a:extLst>
                </p:cNvPr>
                <p:cNvSpPr txBox="1"/>
                <p:nvPr/>
              </p:nvSpPr>
              <p:spPr>
                <a:xfrm>
                  <a:off x="1066802" y="2311111"/>
                  <a:ext cx="3352801" cy="2758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e>
                            </m:nary>
                          </m:e>
                        </m:func>
                      </m:oMath>
                    </m:oMathPara>
                  </a14:m>
                  <a:endParaRPr lang="en-US" b="0" dirty="0"/>
                </a:p>
                <a:p>
                  <a:r>
                    <a:rPr lang="en-US" dirty="0"/>
                    <a:t>subject to: </a:t>
                  </a:r>
                </a:p>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e>
                        </m:nary>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rPr>
                          <m:t> </m:t>
                        </m:r>
                        <m:r>
                          <m:rPr>
                            <m:nor/>
                          </m:rPr>
                          <a:rPr lang="en-US" b="0" i="0" smtClean="0">
                            <a:latin typeface="Cambria Math" panose="02040503050406030204" pitchFamily="18" charset="0"/>
                          </a:rPr>
                          <m:t>  </m:t>
                        </m:r>
                        <m:r>
                          <m:rPr>
                            <m:nor/>
                          </m:rPr>
                          <a:rPr lang="en-US" b="0" i="0" smtClean="0">
                            <a:latin typeface="Cambria Math" panose="02040503050406030204" pitchFamily="18" charset="0"/>
                          </a:rPr>
                          <m:t>for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all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buyers</m:t>
                        </m:r>
                        <m:r>
                          <a:rPr lang="en-US" b="0" i="1" smtClean="0">
                            <a:latin typeface="Cambria Math" panose="02040503050406030204" pitchFamily="18" charset="0"/>
                          </a:rPr>
                          <m:t> </m:t>
                        </m:r>
                        <m:r>
                          <a:rPr lang="en-US" b="0" i="1" smtClean="0">
                            <a:latin typeface="Cambria Math" panose="02040503050406030204" pitchFamily="18" charset="0"/>
                          </a:rPr>
                          <m:t>𝑖</m:t>
                        </m:r>
                      </m:oMath>
                    </m:oMathPara>
                  </a14:m>
                  <a:endParaRPr lang="en-US" dirty="0"/>
                </a:p>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r>
                              <a:rPr lang="en-US"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 </m:t>
                            </m:r>
                          </m:e>
                        </m:nary>
                        <m:r>
                          <a:rPr lang="en-US" b="0" i="1" smtClean="0">
                            <a:latin typeface="Cambria Math" panose="02040503050406030204" pitchFamily="18" charset="0"/>
                          </a:rPr>
                          <m:t> </m:t>
                        </m:r>
                        <m:r>
                          <m:rPr>
                            <m:nor/>
                          </m:rPr>
                          <a:rPr lang="en-US" b="0" i="0" smtClean="0">
                            <a:latin typeface="Cambria Math" panose="02040503050406030204" pitchFamily="18" charset="0"/>
                          </a:rPr>
                          <m:t>for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all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items</m:t>
                        </m:r>
                        <m:r>
                          <a:rPr lang="en-US" b="0" i="1" smtClean="0">
                            <a:latin typeface="Cambria Math" panose="02040503050406030204" pitchFamily="18" charset="0"/>
                          </a:rPr>
                          <m:t> </m:t>
                        </m:r>
                        <m:r>
                          <a:rPr lang="en-US" b="0" i="1" smtClean="0">
                            <a:latin typeface="Cambria Math" panose="02040503050406030204" pitchFamily="18" charset="0"/>
                          </a:rPr>
                          <m:t>𝑗</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for</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all</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and</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𝑗</m:t>
                        </m:r>
                      </m:oMath>
                    </m:oMathPara>
                  </a14:m>
                  <a:endParaRPr lang="en-US" dirty="0"/>
                </a:p>
              </p:txBody>
            </p:sp>
          </mc:Choice>
          <mc:Fallback xmlns="">
            <p:sp>
              <p:nvSpPr>
                <p:cNvPr id="4" name="TextBox 3">
                  <a:extLst>
                    <a:ext uri="{FF2B5EF4-FFF2-40B4-BE49-F238E27FC236}">
                      <a16:creationId xmlns:a16="http://schemas.microsoft.com/office/drawing/2014/main" id="{7C9CA98A-CC19-8E4C-8563-0C8C6AAC4761}"/>
                    </a:ext>
                  </a:extLst>
                </p:cNvPr>
                <p:cNvSpPr txBox="1">
                  <a:spLocks noRot="1" noChangeAspect="1" noMove="1" noResize="1" noEditPoints="1" noAdjustHandles="1" noChangeArrowheads="1" noChangeShapeType="1" noTextEdit="1"/>
                </p:cNvSpPr>
                <p:nvPr/>
              </p:nvSpPr>
              <p:spPr>
                <a:xfrm>
                  <a:off x="1066802" y="2311111"/>
                  <a:ext cx="3352801" cy="2758960"/>
                </a:xfrm>
                <a:prstGeom prst="rect">
                  <a:avLst/>
                </a:prstGeom>
                <a:blipFill>
                  <a:blip r:embed="rId3"/>
                  <a:stretch>
                    <a:fillRect l="-16226" t="-34404" b="-35780"/>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02FA59CA-349D-3F40-AFC2-47AA7C772F64}"/>
                </a:ext>
              </a:extLst>
            </p:cNvPr>
            <p:cNvSpPr/>
            <p:nvPr/>
          </p:nvSpPr>
          <p:spPr>
            <a:xfrm>
              <a:off x="1032933" y="2311111"/>
              <a:ext cx="3225803" cy="2758960"/>
            </a:xfrm>
            <a:prstGeom prst="roundRect">
              <a:avLst>
                <a:gd name="adj" fmla="val 709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DC430A78-7D14-BE42-8C4F-5E23D1446ECD}"/>
              </a:ext>
            </a:extLst>
          </p:cNvPr>
          <p:cNvSpPr/>
          <p:nvPr/>
        </p:nvSpPr>
        <p:spPr>
          <a:xfrm>
            <a:off x="8584242" y="969752"/>
            <a:ext cx="3178948" cy="707886"/>
          </a:xfrm>
          <a:prstGeom prst="rect">
            <a:avLst/>
          </a:prstGeom>
        </p:spPr>
        <p:txBody>
          <a:bodyPr wrap="none">
            <a:spAutoFit/>
          </a:bodyPr>
          <a:lstStyle/>
          <a:p>
            <a:pPr algn="r"/>
            <a:r>
              <a:rPr lang="en-US" sz="2000" dirty="0"/>
              <a:t>[Feldman </a:t>
            </a:r>
            <a:r>
              <a:rPr lang="en-US" sz="2000" dirty="0" err="1"/>
              <a:t>Gravin</a:t>
            </a:r>
            <a:r>
              <a:rPr lang="en-US" sz="2000" dirty="0"/>
              <a:t> Lucier’15]</a:t>
            </a:r>
          </a:p>
          <a:p>
            <a:pPr algn="r"/>
            <a:r>
              <a:rPr lang="en-US" sz="2000" dirty="0">
                <a:solidFill>
                  <a:prstClr val="black"/>
                </a:solidFill>
                <a:ea typeface="+mj-ea"/>
                <a:cs typeface="+mj-cs"/>
              </a:rPr>
              <a:t>[Kleinberg Weinberg’12]</a:t>
            </a:r>
            <a:endParaRPr lang="en-US" sz="2000" dirty="0"/>
          </a:p>
        </p:txBody>
      </p:sp>
    </p:spTree>
    <p:extLst>
      <p:ext uri="{BB962C8B-B14F-4D97-AF65-F5344CB8AC3E}">
        <p14:creationId xmlns:p14="http://schemas.microsoft.com/office/powerpoint/2010/main" val="26812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D405-630E-9648-9716-161E88FE45FC}"/>
              </a:ext>
            </a:extLst>
          </p:cNvPr>
          <p:cNvSpPr>
            <a:spLocks noGrp="1"/>
          </p:cNvSpPr>
          <p:nvPr>
            <p:ph type="title"/>
          </p:nvPr>
        </p:nvSpPr>
        <p:spPr/>
        <p:txBody>
          <a:bodyPr/>
          <a:lstStyle/>
          <a:p>
            <a:r>
              <a:rPr lang="en-US" dirty="0"/>
              <a:t>Approach # 2: balanced prices</a:t>
            </a:r>
          </a:p>
        </p:txBody>
      </p:sp>
      <p:sp>
        <p:nvSpPr>
          <p:cNvPr id="4" name="Slide Number Placeholder 3">
            <a:extLst>
              <a:ext uri="{FF2B5EF4-FFF2-40B4-BE49-F238E27FC236}">
                <a16:creationId xmlns:a16="http://schemas.microsoft.com/office/drawing/2014/main" id="{5232F097-A322-6E41-AA80-1D4BB107EEBF}"/>
              </a:ext>
            </a:extLst>
          </p:cNvPr>
          <p:cNvSpPr>
            <a:spLocks noGrp="1"/>
          </p:cNvSpPr>
          <p:nvPr>
            <p:ph type="sldNum" sz="quarter" idx="12"/>
          </p:nvPr>
        </p:nvSpPr>
        <p:spPr/>
        <p:txBody>
          <a:bodyPr/>
          <a:lstStyle/>
          <a:p>
            <a:fld id="{B77E0738-95AA-E14E-9896-480B8A926317}" type="slidenum">
              <a:rPr lang="en-US" smtClean="0"/>
              <a:t>15</a:t>
            </a:fld>
            <a:endParaRPr lang="en-US" dirty="0"/>
          </a:p>
        </p:txBody>
      </p:sp>
      <p:sp>
        <p:nvSpPr>
          <p:cNvPr id="8" name="Rectangle 7">
            <a:extLst>
              <a:ext uri="{FF2B5EF4-FFF2-40B4-BE49-F238E27FC236}">
                <a16:creationId xmlns:a16="http://schemas.microsoft.com/office/drawing/2014/main" id="{7DACCDA6-8294-BB45-9911-8E8C5E1EEEDC}"/>
              </a:ext>
            </a:extLst>
          </p:cNvPr>
          <p:cNvSpPr/>
          <p:nvPr/>
        </p:nvSpPr>
        <p:spPr>
          <a:xfrm>
            <a:off x="7174640" y="981460"/>
            <a:ext cx="4583692" cy="707886"/>
          </a:xfrm>
          <a:prstGeom prst="rect">
            <a:avLst/>
          </a:prstGeom>
        </p:spPr>
        <p:txBody>
          <a:bodyPr wrap="none">
            <a:spAutoFit/>
          </a:bodyPr>
          <a:lstStyle/>
          <a:p>
            <a:pPr algn="r"/>
            <a:r>
              <a:rPr lang="en-US" sz="2000" dirty="0"/>
              <a:t>[Feldman </a:t>
            </a:r>
            <a:r>
              <a:rPr lang="en-US" sz="2000" dirty="0" err="1"/>
              <a:t>Gravin</a:t>
            </a:r>
            <a:r>
              <a:rPr lang="en-US" sz="2000" dirty="0"/>
              <a:t> Lucier’15]</a:t>
            </a:r>
          </a:p>
          <a:p>
            <a:pPr algn="r"/>
            <a:r>
              <a:rPr lang="en-US" sz="2000" dirty="0"/>
              <a:t>[</a:t>
            </a:r>
            <a:r>
              <a:rPr lang="en-US" sz="2000" dirty="0" err="1"/>
              <a:t>Dutting</a:t>
            </a:r>
            <a:r>
              <a:rPr lang="en-US" sz="2000" dirty="0"/>
              <a:t> Feldman </a:t>
            </a:r>
            <a:r>
              <a:rPr lang="en-US" sz="2000" dirty="0" err="1"/>
              <a:t>Kesselheim</a:t>
            </a:r>
            <a:r>
              <a:rPr lang="en-US" sz="2000" dirty="0"/>
              <a:t> Lucier’17]</a:t>
            </a:r>
          </a:p>
        </p:txBody>
      </p:sp>
      <p:graphicFrame>
        <p:nvGraphicFramePr>
          <p:cNvPr id="9" name="Table 8">
            <a:extLst>
              <a:ext uri="{FF2B5EF4-FFF2-40B4-BE49-F238E27FC236}">
                <a16:creationId xmlns:a16="http://schemas.microsoft.com/office/drawing/2014/main" id="{2B577CEC-80D9-6C46-96BE-3744C4A6CFC7}"/>
              </a:ext>
            </a:extLst>
          </p:cNvPr>
          <p:cNvGraphicFramePr>
            <a:graphicFrameLocks noGrp="1"/>
          </p:cNvGraphicFramePr>
          <p:nvPr>
            <p:extLst>
              <p:ext uri="{D42A27DB-BD31-4B8C-83A1-F6EECF244321}">
                <p14:modId xmlns:p14="http://schemas.microsoft.com/office/powerpoint/2010/main" val="786298583"/>
              </p:ext>
            </p:extLst>
          </p:nvPr>
        </p:nvGraphicFramePr>
        <p:xfrm>
          <a:off x="1890106" y="2847765"/>
          <a:ext cx="8127999" cy="1483360"/>
        </p:xfrm>
        <a:graphic>
          <a:graphicData uri="http://schemas.openxmlformats.org/drawingml/2006/table">
            <a:tbl>
              <a:tblPr firstRow="1" bandRow="1">
                <a:tableStyleId>{69012ECD-51FC-41F1-AA8D-1B2483CD663E}</a:tableStyleId>
              </a:tblPr>
              <a:tblGrid>
                <a:gridCol w="3785476">
                  <a:extLst>
                    <a:ext uri="{9D8B030D-6E8A-4147-A177-3AD203B41FA5}">
                      <a16:colId xmlns:a16="http://schemas.microsoft.com/office/drawing/2014/main" val="4203108885"/>
                    </a:ext>
                  </a:extLst>
                </a:gridCol>
                <a:gridCol w="2380593">
                  <a:extLst>
                    <a:ext uri="{9D8B030D-6E8A-4147-A177-3AD203B41FA5}">
                      <a16:colId xmlns:a16="http://schemas.microsoft.com/office/drawing/2014/main" val="1425067066"/>
                    </a:ext>
                  </a:extLst>
                </a:gridCol>
                <a:gridCol w="1961930">
                  <a:extLst>
                    <a:ext uri="{9D8B030D-6E8A-4147-A177-3AD203B41FA5}">
                      <a16:colId xmlns:a16="http://schemas.microsoft.com/office/drawing/2014/main" val="3225553854"/>
                    </a:ext>
                  </a:extLst>
                </a:gridCol>
              </a:tblGrid>
              <a:tr h="370840">
                <a:tc>
                  <a:txBody>
                    <a:bodyPr/>
                    <a:lstStyle/>
                    <a:p>
                      <a:r>
                        <a:rPr lang="en-US" dirty="0"/>
                        <a:t>Type of value function</a:t>
                      </a:r>
                    </a:p>
                  </a:txBody>
                  <a:tcPr/>
                </a:tc>
                <a:tc>
                  <a:txBody>
                    <a:bodyPr/>
                    <a:lstStyle/>
                    <a:p>
                      <a:r>
                        <a:rPr lang="en-US" dirty="0"/>
                        <a:t>Competitive ratio</a:t>
                      </a:r>
                    </a:p>
                  </a:txBody>
                  <a:tcPr/>
                </a:tc>
                <a:tc>
                  <a:txBody>
                    <a:bodyPr/>
                    <a:lstStyle/>
                    <a:p>
                      <a:r>
                        <a:rPr lang="en-US" dirty="0"/>
                        <a:t>Lower bound</a:t>
                      </a:r>
                    </a:p>
                  </a:txBody>
                  <a:tcPr/>
                </a:tc>
                <a:extLst>
                  <a:ext uri="{0D108BD9-81ED-4DB2-BD59-A6C34878D82A}">
                    <a16:rowId xmlns:a16="http://schemas.microsoft.com/office/drawing/2014/main" val="1717713145"/>
                  </a:ext>
                </a:extLst>
              </a:tr>
              <a:tr h="370840">
                <a:tc>
                  <a:txBody>
                    <a:bodyPr/>
                    <a:lstStyle/>
                    <a:p>
                      <a:r>
                        <a:rPr lang="en-US" dirty="0"/>
                        <a:t>Unit-demand or additive</a:t>
                      </a:r>
                    </a:p>
                  </a:txBody>
                  <a:tcPr/>
                </a:tc>
                <a:tc>
                  <a:txBody>
                    <a:bodyPr/>
                    <a:lstStyle/>
                    <a:p>
                      <a:r>
                        <a:rPr lang="en-US" dirty="0"/>
                        <a:t>2</a:t>
                      </a:r>
                    </a:p>
                  </a:txBody>
                  <a:tcPr/>
                </a:tc>
                <a:tc>
                  <a:txBody>
                    <a:bodyPr/>
                    <a:lstStyle/>
                    <a:p>
                      <a:r>
                        <a:rPr lang="en-US" dirty="0"/>
                        <a:t>2</a:t>
                      </a:r>
                    </a:p>
                  </a:txBody>
                  <a:tcPr/>
                </a:tc>
                <a:extLst>
                  <a:ext uri="{0D108BD9-81ED-4DB2-BD59-A6C34878D82A}">
                    <a16:rowId xmlns:a16="http://schemas.microsoft.com/office/drawing/2014/main" val="979706225"/>
                  </a:ext>
                </a:extLst>
              </a:tr>
              <a:tr h="370840">
                <a:tc>
                  <a:txBody>
                    <a:bodyPr/>
                    <a:lstStyle/>
                    <a:p>
                      <a:r>
                        <a:rPr lang="en-US" dirty="0"/>
                        <a:t>XOS (max over additive functions)</a:t>
                      </a:r>
                    </a:p>
                  </a:txBody>
                  <a:tcPr/>
                </a:tc>
                <a:tc>
                  <a:txBody>
                    <a:bodyPr/>
                    <a:lstStyle/>
                    <a:p>
                      <a:r>
                        <a:rPr lang="en-US" dirty="0"/>
                        <a:t>2</a:t>
                      </a:r>
                    </a:p>
                  </a:txBody>
                  <a:tcPr/>
                </a:tc>
                <a:tc>
                  <a:txBody>
                    <a:bodyPr/>
                    <a:lstStyle/>
                    <a:p>
                      <a:r>
                        <a:rPr lang="en-US" dirty="0"/>
                        <a:t>2</a:t>
                      </a:r>
                    </a:p>
                  </a:txBody>
                  <a:tcPr/>
                </a:tc>
                <a:extLst>
                  <a:ext uri="{0D108BD9-81ED-4DB2-BD59-A6C34878D82A}">
                    <a16:rowId xmlns:a16="http://schemas.microsoft.com/office/drawing/2014/main" val="1112570700"/>
                  </a:ext>
                </a:extLst>
              </a:tr>
              <a:tr h="370840">
                <a:tc>
                  <a:txBody>
                    <a:bodyPr/>
                    <a:lstStyle/>
                    <a:p>
                      <a:r>
                        <a:rPr lang="en-US" dirty="0"/>
                        <a:t>MPH-</a:t>
                      </a:r>
                      <a:r>
                        <a:rPr lang="en-US" i="1" dirty="0"/>
                        <a:t>L</a:t>
                      </a:r>
                    </a:p>
                  </a:txBody>
                  <a:tcPr/>
                </a:tc>
                <a:tc>
                  <a:txBody>
                    <a:bodyPr/>
                    <a:lstStyle/>
                    <a:p>
                      <a:r>
                        <a:rPr lang="en-US" dirty="0"/>
                        <a:t>4</a:t>
                      </a:r>
                      <a:r>
                        <a:rPr lang="en-US" i="1" dirty="0"/>
                        <a:t>L</a:t>
                      </a:r>
                      <a:r>
                        <a:rPr lang="en-US" dirty="0"/>
                        <a:t>-2</a:t>
                      </a:r>
                    </a:p>
                  </a:txBody>
                  <a:tcPr/>
                </a:tc>
                <a:tc>
                  <a:txBody>
                    <a:bodyPr/>
                    <a:lstStyle/>
                    <a:p>
                      <a:r>
                        <a:rPr lang="en-US" i="1" dirty="0"/>
                        <a:t>L</a:t>
                      </a:r>
                    </a:p>
                  </a:txBody>
                  <a:tcPr/>
                </a:tc>
                <a:extLst>
                  <a:ext uri="{0D108BD9-81ED-4DB2-BD59-A6C34878D82A}">
                    <a16:rowId xmlns:a16="http://schemas.microsoft.com/office/drawing/2014/main" val="487421397"/>
                  </a:ext>
                </a:extLst>
              </a:tr>
            </a:tbl>
          </a:graphicData>
        </a:graphic>
      </p:graphicFrame>
    </p:spTree>
    <p:extLst>
      <p:ext uri="{BB962C8B-B14F-4D97-AF65-F5344CB8AC3E}">
        <p14:creationId xmlns:p14="http://schemas.microsoft.com/office/powerpoint/2010/main" val="467755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E4B5-3A19-7349-AC8D-453EC5BCDF17}"/>
              </a:ext>
            </a:extLst>
          </p:cNvPr>
          <p:cNvSpPr>
            <a:spLocks noGrp="1"/>
          </p:cNvSpPr>
          <p:nvPr>
            <p:ph type="title"/>
          </p:nvPr>
        </p:nvSpPr>
        <p:spPr/>
        <p:txBody>
          <a:bodyPr/>
          <a:lstStyle/>
          <a:p>
            <a:r>
              <a:rPr lang="en-US" dirty="0"/>
              <a:t>Limitations of balanced item prices</a:t>
            </a:r>
          </a:p>
        </p:txBody>
      </p:sp>
      <p:sp>
        <p:nvSpPr>
          <p:cNvPr id="3" name="Content Placeholder 2">
            <a:extLst>
              <a:ext uri="{FF2B5EF4-FFF2-40B4-BE49-F238E27FC236}">
                <a16:creationId xmlns:a16="http://schemas.microsoft.com/office/drawing/2014/main" id="{F7FB64D8-18A0-BA44-A5C5-9C1E5E0CF0B2}"/>
              </a:ext>
            </a:extLst>
          </p:cNvPr>
          <p:cNvSpPr>
            <a:spLocks noGrp="1"/>
          </p:cNvSpPr>
          <p:nvPr>
            <p:ph idx="1"/>
          </p:nvPr>
        </p:nvSpPr>
        <p:spPr/>
        <p:txBody>
          <a:bodyPr/>
          <a:lstStyle/>
          <a:p>
            <a:r>
              <a:rPr lang="en-US" dirty="0"/>
              <a:t>Poor approximation when values have complementarities</a:t>
            </a:r>
          </a:p>
        </p:txBody>
      </p:sp>
      <p:sp>
        <p:nvSpPr>
          <p:cNvPr id="4" name="Slide Number Placeholder 3">
            <a:extLst>
              <a:ext uri="{FF2B5EF4-FFF2-40B4-BE49-F238E27FC236}">
                <a16:creationId xmlns:a16="http://schemas.microsoft.com/office/drawing/2014/main" id="{12E241C6-ABE4-D142-AE9E-EE270E518DE0}"/>
              </a:ext>
            </a:extLst>
          </p:cNvPr>
          <p:cNvSpPr>
            <a:spLocks noGrp="1"/>
          </p:cNvSpPr>
          <p:nvPr>
            <p:ph type="sldNum" sz="quarter" idx="12"/>
          </p:nvPr>
        </p:nvSpPr>
        <p:spPr/>
        <p:txBody>
          <a:bodyPr/>
          <a:lstStyle/>
          <a:p>
            <a:fld id="{B77E0738-95AA-E14E-9896-480B8A926317}" type="slidenum">
              <a:rPr lang="en-US" smtClean="0"/>
              <a:t>16</a:t>
            </a:fld>
            <a:endParaRPr lang="en-US" dirty="0"/>
          </a:p>
        </p:txBody>
      </p:sp>
      <p:pic>
        <p:nvPicPr>
          <p:cNvPr id="5" name="Picture 4">
            <a:extLst>
              <a:ext uri="{FF2B5EF4-FFF2-40B4-BE49-F238E27FC236}">
                <a16:creationId xmlns:a16="http://schemas.microsoft.com/office/drawing/2014/main" id="{84EB2814-DF2F-0241-B183-B0172BC6EA62}"/>
              </a:ext>
            </a:extLst>
          </p:cNvPr>
          <p:cNvPicPr>
            <a:picLocks noChangeAspect="1"/>
          </p:cNvPicPr>
          <p:nvPr/>
        </p:nvPicPr>
        <p:blipFill rotWithShape="1">
          <a:blip r:embed="rId2"/>
          <a:srcRect l="18885" r="20995" b="34245"/>
          <a:stretch/>
        </p:blipFill>
        <p:spPr>
          <a:xfrm>
            <a:off x="4011768" y="3793906"/>
            <a:ext cx="659013" cy="1073959"/>
          </a:xfrm>
          <a:prstGeom prst="rect">
            <a:avLst/>
          </a:prstGeom>
        </p:spPr>
      </p:pic>
      <p:pic>
        <p:nvPicPr>
          <p:cNvPr id="6" name="Picture 5">
            <a:extLst>
              <a:ext uri="{FF2B5EF4-FFF2-40B4-BE49-F238E27FC236}">
                <a16:creationId xmlns:a16="http://schemas.microsoft.com/office/drawing/2014/main" id="{9422E091-C8B8-0442-A81F-9DEE1035E820}"/>
              </a:ext>
            </a:extLst>
          </p:cNvPr>
          <p:cNvPicPr>
            <a:picLocks noChangeAspect="1"/>
          </p:cNvPicPr>
          <p:nvPr/>
        </p:nvPicPr>
        <p:blipFill>
          <a:blip r:embed="rId3"/>
          <a:stretch>
            <a:fillRect/>
          </a:stretch>
        </p:blipFill>
        <p:spPr>
          <a:xfrm>
            <a:off x="1568185" y="3986280"/>
            <a:ext cx="755277" cy="85354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662BC0-AD66-EF4B-AEA9-6785811BB9E9}"/>
                  </a:ext>
                </a:extLst>
              </p:cNvPr>
              <p:cNvSpPr txBox="1"/>
              <p:nvPr/>
            </p:nvSpPr>
            <p:spPr>
              <a:xfrm>
                <a:off x="746233" y="4888229"/>
                <a:ext cx="239918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1</m:t>
                          </m:r>
                        </m:sub>
                      </m:sSub>
                      <m:d>
                        <m:dPr>
                          <m:ctrlPr>
                            <a:rPr lang="en-US" sz="1600" b="0" i="1" smtClean="0">
                              <a:latin typeface="Cambria Math" panose="02040503050406030204" pitchFamily="18" charset="0"/>
                            </a:rPr>
                          </m:ctrlPr>
                        </m:dPr>
                        <m:e>
                          <m:r>
                            <m:rPr>
                              <m:nor/>
                            </m:rPr>
                            <a:rPr lang="en-US" sz="1600" b="0" i="0" smtClean="0">
                              <a:latin typeface="Cambria Math" panose="02040503050406030204" pitchFamily="18" charset="0"/>
                            </a:rPr>
                            <m:t>any</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single</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item</m:t>
                          </m:r>
                        </m:e>
                      </m:d>
                      <m:r>
                        <a:rPr lang="en-US" sz="1600" b="0" i="1" smtClean="0">
                          <a:latin typeface="Cambria Math" panose="02040503050406030204" pitchFamily="18" charset="0"/>
                        </a:rPr>
                        <m:t>=$1</m:t>
                      </m:r>
                    </m:oMath>
                  </m:oMathPara>
                </a14:m>
                <a:endParaRPr lang="en-US" sz="1600" dirty="0"/>
              </a:p>
            </p:txBody>
          </p:sp>
        </mc:Choice>
        <mc:Fallback xmlns="">
          <p:sp>
            <p:nvSpPr>
              <p:cNvPr id="7" name="TextBox 6">
                <a:extLst>
                  <a:ext uri="{FF2B5EF4-FFF2-40B4-BE49-F238E27FC236}">
                    <a16:creationId xmlns:a16="http://schemas.microsoft.com/office/drawing/2014/main" id="{5E662BC0-AD66-EF4B-AEA9-6785811BB9E9}"/>
                  </a:ext>
                </a:extLst>
              </p:cNvPr>
              <p:cNvSpPr txBox="1">
                <a:spLocks noRot="1" noChangeAspect="1" noMove="1" noResize="1" noEditPoints="1" noAdjustHandles="1" noChangeArrowheads="1" noChangeShapeType="1" noTextEdit="1"/>
              </p:cNvSpPr>
              <p:nvPr/>
            </p:nvSpPr>
            <p:spPr>
              <a:xfrm>
                <a:off x="746233" y="4888229"/>
                <a:ext cx="2399182" cy="338554"/>
              </a:xfrm>
              <a:prstGeom prst="rect">
                <a:avLst/>
              </a:prstGeom>
              <a:blipFill>
                <a:blip r:embed="rId4"/>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1E855F1-75D7-194A-A682-2525491BEBC1}"/>
                  </a:ext>
                </a:extLst>
              </p:cNvPr>
              <p:cNvSpPr txBox="1"/>
              <p:nvPr/>
            </p:nvSpPr>
            <p:spPr>
              <a:xfrm>
                <a:off x="3223492" y="4888229"/>
                <a:ext cx="253107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m:rPr>
                              <m:nor/>
                            </m:rPr>
                            <a:rPr lang="en-US" sz="1600" b="0" i="0" smtClean="0">
                              <a:latin typeface="Cambria Math" panose="02040503050406030204" pitchFamily="18" charset="0"/>
                            </a:rPr>
                            <m:t>all</m:t>
                          </m:r>
                          <m:r>
                            <m:rPr>
                              <m:nor/>
                            </m:rPr>
                            <a:rPr lang="en-US" sz="1600" b="0" i="0" smtClean="0">
                              <a:latin typeface="Cambria Math" panose="02040503050406030204" pitchFamily="18" charset="0"/>
                            </a:rPr>
                            <m:t> </m:t>
                          </m:r>
                          <m:r>
                            <a:rPr lang="en-US" sz="1600" b="0" i="1" smtClean="0">
                              <a:latin typeface="Cambria Math" panose="02040503050406030204" pitchFamily="18" charset="0"/>
                            </a:rPr>
                            <m:t>𝑛</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items</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𝑛</m:t>
                          </m:r>
                          <m:r>
                            <a:rPr lang="en-US" sz="1600" b="0" i="1" smtClean="0">
                              <a:latin typeface="Cambria Math" panose="02040503050406030204" pitchFamily="18" charset="0"/>
                            </a:rPr>
                            <m:t>−1</m:t>
                          </m:r>
                        </m:e>
                      </m:d>
                    </m:oMath>
                  </m:oMathPara>
                </a14:m>
                <a:endParaRPr lang="en-US" sz="1600" b="0" dirty="0"/>
              </a:p>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m:rPr>
                              <m:nor/>
                            </m:rPr>
                            <a:rPr lang="en-US" sz="1600" b="0" i="0" smtClean="0">
                              <a:latin typeface="Cambria Math" panose="02040503050406030204" pitchFamily="18" charset="0"/>
                            </a:rPr>
                            <m:t>any</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other</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set</m:t>
                          </m:r>
                        </m:e>
                      </m:d>
                      <m:r>
                        <a:rPr lang="en-US" sz="1600" b="0" i="1" smtClean="0">
                          <a:latin typeface="Cambria Math" panose="02040503050406030204" pitchFamily="18" charset="0"/>
                        </a:rPr>
                        <m:t>=$0</m:t>
                      </m:r>
                    </m:oMath>
                  </m:oMathPara>
                </a14:m>
                <a:endParaRPr lang="en-US" sz="1600" dirty="0"/>
              </a:p>
            </p:txBody>
          </p:sp>
        </mc:Choice>
        <mc:Fallback xmlns="">
          <p:sp>
            <p:nvSpPr>
              <p:cNvPr id="8" name="TextBox 7">
                <a:extLst>
                  <a:ext uri="{FF2B5EF4-FFF2-40B4-BE49-F238E27FC236}">
                    <a16:creationId xmlns:a16="http://schemas.microsoft.com/office/drawing/2014/main" id="{61E855F1-75D7-194A-A682-2525491BEBC1}"/>
                  </a:ext>
                </a:extLst>
              </p:cNvPr>
              <p:cNvSpPr txBox="1">
                <a:spLocks noRot="1" noChangeAspect="1" noMove="1" noResize="1" noEditPoints="1" noAdjustHandles="1" noChangeArrowheads="1" noChangeShapeType="1" noTextEdit="1"/>
              </p:cNvSpPr>
              <p:nvPr/>
            </p:nvSpPr>
            <p:spPr>
              <a:xfrm>
                <a:off x="3223492" y="4888229"/>
                <a:ext cx="2531078" cy="584775"/>
              </a:xfrm>
              <a:prstGeom prst="rect">
                <a:avLst/>
              </a:prstGeom>
              <a:blipFill>
                <a:blip r:embed="rId5"/>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B5F902F-781F-E04C-B5BE-8759CD70905F}"/>
                  </a:ext>
                </a:extLst>
              </p:cNvPr>
              <p:cNvSpPr/>
              <p:nvPr/>
            </p:nvSpPr>
            <p:spPr>
              <a:xfrm>
                <a:off x="5550854" y="4114661"/>
                <a:ext cx="6430940" cy="656013"/>
              </a:xfrm>
              <a:prstGeom prst="rect">
                <a:avLst/>
              </a:prstGeom>
            </p:spPr>
            <p:txBody>
              <a:bodyPr wrap="square">
                <a:spAutoFit/>
              </a:bodyPr>
              <a:lstStyle/>
              <a:p>
                <a:pPr lvl="0">
                  <a:lnSpc>
                    <a:spcPct val="120000"/>
                  </a:lnSpc>
                  <a:spcBef>
                    <a:spcPts val="1000"/>
                  </a:spcBef>
                  <a:buClr>
                    <a:srgbClr val="D34817"/>
                  </a:buClr>
                  <a:buSzPct val="100000"/>
                </a:pPr>
                <a:r>
                  <a:rPr lang="en-US" sz="1600" dirty="0">
                    <a:solidFill>
                      <a:prstClr val="black"/>
                    </a:solidFill>
                  </a:rPr>
                  <a:t>Any static item pricing must price every item at </a:t>
                </a:r>
                <a14:m>
                  <m:oMath xmlns:m="http://schemas.openxmlformats.org/officeDocument/2006/math">
                    <m:r>
                      <a:rPr lang="en-US" sz="1600" i="1">
                        <a:solidFill>
                          <a:prstClr val="black"/>
                        </a:solidFill>
                        <a:latin typeface="Cambria Math" panose="02040503050406030204" pitchFamily="18" charset="0"/>
                        <a:ea typeface="Cambria Math" panose="02040503050406030204" pitchFamily="18" charset="0"/>
                      </a:rPr>
                      <m:t>&gt;1</m:t>
                    </m:r>
                  </m:oMath>
                </a14:m>
                <a:r>
                  <a:rPr lang="en-US" sz="1600" dirty="0">
                    <a:solidFill>
                      <a:prstClr val="black"/>
                    </a:solidFill>
                  </a:rPr>
                  <a:t> to exclude buyer 1                                                but then also excludes buyer 2.</a:t>
                </a:r>
              </a:p>
            </p:txBody>
          </p:sp>
        </mc:Choice>
        <mc:Fallback xmlns="">
          <p:sp>
            <p:nvSpPr>
              <p:cNvPr id="10" name="Rectangle 9">
                <a:extLst>
                  <a:ext uri="{FF2B5EF4-FFF2-40B4-BE49-F238E27FC236}">
                    <a16:creationId xmlns:a16="http://schemas.microsoft.com/office/drawing/2014/main" id="{AB5F902F-781F-E04C-B5BE-8759CD70905F}"/>
                  </a:ext>
                </a:extLst>
              </p:cNvPr>
              <p:cNvSpPr>
                <a:spLocks noRot="1" noChangeAspect="1" noMove="1" noResize="1" noEditPoints="1" noAdjustHandles="1" noChangeArrowheads="1" noChangeShapeType="1" noTextEdit="1"/>
              </p:cNvSpPr>
              <p:nvPr/>
            </p:nvSpPr>
            <p:spPr>
              <a:xfrm>
                <a:off x="5550854" y="4114661"/>
                <a:ext cx="6430940" cy="656013"/>
              </a:xfrm>
              <a:prstGeom prst="rect">
                <a:avLst/>
              </a:prstGeom>
              <a:blipFill>
                <a:blip r:embed="rId6"/>
                <a:stretch>
                  <a:fillRect l="-394" t="-1923" r="-30966" b="-9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FB91C43-E4A3-EC43-9D42-732520BFA888}"/>
                  </a:ext>
                </a:extLst>
              </p:cNvPr>
              <p:cNvSpPr/>
              <p:nvPr/>
            </p:nvSpPr>
            <p:spPr>
              <a:xfrm>
                <a:off x="6829793" y="4801169"/>
                <a:ext cx="2464842" cy="394082"/>
              </a:xfrm>
              <a:prstGeom prst="rect">
                <a:avLst/>
              </a:prstGeom>
            </p:spPr>
            <p:txBody>
              <a:bodyPr wrap="none">
                <a:spAutoFit/>
              </a:bodyPr>
              <a:lstStyle/>
              <a:p>
                <a:pPr>
                  <a:lnSpc>
                    <a:spcPct val="120000"/>
                  </a:lnSpc>
                  <a:spcBef>
                    <a:spcPts val="1000"/>
                  </a:spcBef>
                  <a:buClr>
                    <a:srgbClr val="D34817"/>
                  </a:buClr>
                  <a:buSzPct val="100000"/>
                </a:pPr>
                <a:r>
                  <a:rPr lang="en-US" dirty="0">
                    <a:solidFill>
                      <a:prstClr val="black"/>
                    </a:solidFill>
                  </a:rPr>
                  <a:t>OPT </a:t>
                </a:r>
                <a14:m>
                  <m:oMath xmlns:m="http://schemas.openxmlformats.org/officeDocument/2006/math">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𝑛</m:t>
                    </m:r>
                    <m:r>
                      <a:rPr lang="en-US" i="1">
                        <a:solidFill>
                          <a:prstClr val="black"/>
                        </a:solidFill>
                        <a:latin typeface="Cambria Math" panose="02040503050406030204" pitchFamily="18" charset="0"/>
                      </a:rPr>
                      <m:t>−1</m:t>
                    </m:r>
                  </m:oMath>
                </a14:m>
                <a:r>
                  <a:rPr lang="en-US" dirty="0">
                    <a:solidFill>
                      <a:prstClr val="black"/>
                    </a:solidFill>
                  </a:rPr>
                  <a:t>;    ALG = 1</a:t>
                </a:r>
              </a:p>
            </p:txBody>
          </p:sp>
        </mc:Choice>
        <mc:Fallback xmlns="">
          <p:sp>
            <p:nvSpPr>
              <p:cNvPr id="11" name="Rectangle 10">
                <a:extLst>
                  <a:ext uri="{FF2B5EF4-FFF2-40B4-BE49-F238E27FC236}">
                    <a16:creationId xmlns:a16="http://schemas.microsoft.com/office/drawing/2014/main" id="{AFB91C43-E4A3-EC43-9D42-732520BFA888}"/>
                  </a:ext>
                </a:extLst>
              </p:cNvPr>
              <p:cNvSpPr>
                <a:spLocks noRot="1" noChangeAspect="1" noMove="1" noResize="1" noEditPoints="1" noAdjustHandles="1" noChangeArrowheads="1" noChangeShapeType="1" noTextEdit="1"/>
              </p:cNvSpPr>
              <p:nvPr/>
            </p:nvSpPr>
            <p:spPr>
              <a:xfrm>
                <a:off x="6829793" y="4801169"/>
                <a:ext cx="2464842" cy="394082"/>
              </a:xfrm>
              <a:prstGeom prst="rect">
                <a:avLst/>
              </a:prstGeom>
              <a:blipFill>
                <a:blip r:embed="rId7"/>
                <a:stretch>
                  <a:fillRect l="-2051" t="-3125" r="-513" b="-18750"/>
                </a:stretch>
              </a:blipFill>
            </p:spPr>
            <p:txBody>
              <a:bodyPr/>
              <a:lstStyle/>
              <a:p>
                <a:r>
                  <a:rPr lang="en-US">
                    <a:noFill/>
                  </a:rPr>
                  <a:t> </a:t>
                </a:r>
              </a:p>
            </p:txBody>
          </p:sp>
        </mc:Fallback>
      </mc:AlternateContent>
      <p:pic>
        <p:nvPicPr>
          <p:cNvPr id="138" name="Picture 137">
            <a:extLst>
              <a:ext uri="{FF2B5EF4-FFF2-40B4-BE49-F238E27FC236}">
                <a16:creationId xmlns:a16="http://schemas.microsoft.com/office/drawing/2014/main" id="{22A151CD-5015-A746-AAFC-B9F937EC686B}"/>
              </a:ext>
            </a:extLst>
          </p:cNvPr>
          <p:cNvPicPr>
            <a:picLocks noChangeAspect="1"/>
          </p:cNvPicPr>
          <p:nvPr/>
        </p:nvPicPr>
        <p:blipFill>
          <a:blip r:embed="rId8"/>
          <a:stretch>
            <a:fillRect/>
          </a:stretch>
        </p:blipFill>
        <p:spPr>
          <a:xfrm>
            <a:off x="1515342" y="2307707"/>
            <a:ext cx="3416300" cy="844550"/>
          </a:xfrm>
          <a:prstGeom prst="rect">
            <a:avLst/>
          </a:prstGeom>
        </p:spPr>
      </p:pic>
      <p:pic>
        <p:nvPicPr>
          <p:cNvPr id="208" name="Picture 207">
            <a:extLst>
              <a:ext uri="{FF2B5EF4-FFF2-40B4-BE49-F238E27FC236}">
                <a16:creationId xmlns:a16="http://schemas.microsoft.com/office/drawing/2014/main" id="{074DC333-6380-1740-A06E-1184702DDA13}"/>
              </a:ext>
            </a:extLst>
          </p:cNvPr>
          <p:cNvPicPr>
            <a:picLocks noChangeAspect="1"/>
          </p:cNvPicPr>
          <p:nvPr/>
        </p:nvPicPr>
        <p:blipFill>
          <a:blip r:embed="rId9"/>
          <a:stretch>
            <a:fillRect/>
          </a:stretch>
        </p:blipFill>
        <p:spPr>
          <a:xfrm>
            <a:off x="5943087" y="2250018"/>
            <a:ext cx="1317273" cy="959928"/>
          </a:xfrm>
          <a:prstGeom prst="rect">
            <a:avLst/>
          </a:prstGeom>
        </p:spPr>
      </p:pic>
    </p:spTree>
    <p:extLst>
      <p:ext uri="{BB962C8B-B14F-4D97-AF65-F5344CB8AC3E}">
        <p14:creationId xmlns:p14="http://schemas.microsoft.com/office/powerpoint/2010/main" val="18204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AB76-23AE-164E-8D92-A95301379F5A}"/>
              </a:ext>
            </a:extLst>
          </p:cNvPr>
          <p:cNvSpPr>
            <a:spLocks noGrp="1"/>
          </p:cNvSpPr>
          <p:nvPr>
            <p:ph type="title"/>
          </p:nvPr>
        </p:nvSpPr>
        <p:spPr/>
        <p:txBody>
          <a:bodyPr/>
          <a:lstStyle/>
          <a:p>
            <a:r>
              <a:rPr lang="en-US" dirty="0"/>
              <a:t>Approach # 3: Balanced bundle prices</a:t>
            </a:r>
          </a:p>
        </p:txBody>
      </p:sp>
      <p:sp>
        <p:nvSpPr>
          <p:cNvPr id="3" name="Content Placeholder 2">
            <a:extLst>
              <a:ext uri="{FF2B5EF4-FFF2-40B4-BE49-F238E27FC236}">
                <a16:creationId xmlns:a16="http://schemas.microsoft.com/office/drawing/2014/main" id="{90B24E31-75D1-514F-9ACE-E685D4E8CAD9}"/>
              </a:ext>
            </a:extLst>
          </p:cNvPr>
          <p:cNvSpPr>
            <a:spLocks noGrp="1"/>
          </p:cNvSpPr>
          <p:nvPr>
            <p:ph idx="1"/>
          </p:nvPr>
        </p:nvSpPr>
        <p:spPr>
          <a:xfrm>
            <a:off x="848895" y="1574648"/>
            <a:ext cx="10970571" cy="4838852"/>
          </a:xfrm>
        </p:spPr>
        <p:txBody>
          <a:bodyPr>
            <a:normAutofit/>
          </a:bodyPr>
          <a:lstStyle/>
          <a:p>
            <a:r>
              <a:rPr lang="en-US" dirty="0"/>
              <a:t>Key idea: partition items into </a:t>
            </a:r>
            <a:r>
              <a:rPr lang="en-US" dirty="0">
                <a:solidFill>
                  <a:schemeClr val="accent1"/>
                </a:solidFill>
              </a:rPr>
              <a:t>bundles</a:t>
            </a:r>
            <a:r>
              <a:rPr lang="en-US" dirty="0"/>
              <a:t> and pretend each buyer is </a:t>
            </a:r>
            <a:r>
              <a:rPr lang="en-US" dirty="0">
                <a:solidFill>
                  <a:schemeClr val="accent1"/>
                </a:solidFill>
              </a:rPr>
              <a:t>unit-demand</a:t>
            </a:r>
            <a:r>
              <a:rPr lang="en-US" dirty="0"/>
              <a:t> over the bundles. Then leverage FGL’s balanced pricing approach.</a:t>
            </a:r>
          </a:p>
          <a:p>
            <a:endParaRPr lang="en-US" sz="800" dirty="0"/>
          </a:p>
          <a:p>
            <a:r>
              <a:rPr lang="en-US" dirty="0"/>
              <a:t>A </a:t>
            </a:r>
            <a:r>
              <a:rPr lang="en-US" dirty="0">
                <a:solidFill>
                  <a:schemeClr val="accent1"/>
                </a:solidFill>
              </a:rPr>
              <a:t>fractional unit allocation</a:t>
            </a:r>
            <a:r>
              <a:rPr lang="en-US" dirty="0"/>
              <a:t> is:</a:t>
            </a:r>
          </a:p>
          <a:p>
            <a:pPr marL="457200" indent="-457200">
              <a:spcBef>
                <a:spcPts val="400"/>
              </a:spcBef>
              <a:buFont typeface="+mj-lt"/>
              <a:buAutoNum type="arabicPeriod"/>
            </a:pPr>
            <a:r>
              <a:rPr lang="en-US" dirty="0"/>
              <a:t>A partition of items into bundles</a:t>
            </a:r>
          </a:p>
          <a:p>
            <a:pPr marL="457200" indent="-457200">
              <a:spcBef>
                <a:spcPts val="400"/>
              </a:spcBef>
              <a:buFont typeface="+mj-lt"/>
              <a:buAutoNum type="arabicPeriod"/>
            </a:pPr>
            <a:r>
              <a:rPr lang="en-US" dirty="0"/>
              <a:t>A fractional matching from buyers to bundles</a:t>
            </a:r>
          </a:p>
          <a:p>
            <a:pPr marL="0" indent="0">
              <a:buNone/>
            </a:pPr>
            <a:endParaRPr lang="en-US" dirty="0"/>
          </a:p>
        </p:txBody>
      </p:sp>
      <p:grpSp>
        <p:nvGrpSpPr>
          <p:cNvPr id="7" name="Group 6">
            <a:extLst>
              <a:ext uri="{FF2B5EF4-FFF2-40B4-BE49-F238E27FC236}">
                <a16:creationId xmlns:a16="http://schemas.microsoft.com/office/drawing/2014/main" id="{FB4F5BD5-0DAE-FB4B-9AD0-B977C4B2762D}"/>
              </a:ext>
            </a:extLst>
          </p:cNvPr>
          <p:cNvGrpSpPr/>
          <p:nvPr/>
        </p:nvGrpSpPr>
        <p:grpSpPr>
          <a:xfrm>
            <a:off x="8703733" y="2404659"/>
            <a:ext cx="2994975" cy="1572482"/>
            <a:chOff x="1390758" y="2311111"/>
            <a:chExt cx="2994975" cy="157248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DD38D9-4167-FE4D-A54D-90B40091ADB1}"/>
                    </a:ext>
                  </a:extLst>
                </p:cNvPr>
                <p:cNvSpPr txBox="1"/>
                <p:nvPr/>
              </p:nvSpPr>
              <p:spPr>
                <a:xfrm>
                  <a:off x="1390758" y="2311111"/>
                  <a:ext cx="2994975" cy="1572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600" i="1" smtClean="0">
                                <a:solidFill>
                                  <a:schemeClr val="accent1"/>
                                </a:solidFill>
                                <a:latin typeface="Cambria Math" panose="02040503050406030204" pitchFamily="18" charset="0"/>
                              </a:rPr>
                            </m:ctrlPr>
                          </m:naryPr>
                          <m:sub>
                            <m:r>
                              <m:rPr>
                                <m:brk m:alnAt="7"/>
                              </m:rPr>
                              <a:rPr lang="en-US" sz="1600" b="0" i="1" smtClean="0">
                                <a:solidFill>
                                  <a:schemeClr val="accent1"/>
                                </a:solidFill>
                                <a:latin typeface="Cambria Math" panose="02040503050406030204" pitchFamily="18" charset="0"/>
                              </a:rPr>
                              <m:t>𝑆</m:t>
                            </m:r>
                          </m:sub>
                          <m:sup/>
                          <m:e>
                            <m:sSub>
                              <m:sSubPr>
                                <m:ctrlPr>
                                  <a:rPr lang="en-US" sz="160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𝑥</m:t>
                                </m:r>
                              </m:e>
                              <m:sub>
                                <m:r>
                                  <a:rPr lang="en-US" sz="1600" b="0" i="1" smtClean="0">
                                    <a:solidFill>
                                      <a:schemeClr val="accent1"/>
                                    </a:solidFill>
                                    <a:latin typeface="Cambria Math" panose="02040503050406030204" pitchFamily="18" charset="0"/>
                                  </a:rPr>
                                  <m:t>𝑖</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𝑆</m:t>
                                </m:r>
                              </m:sub>
                            </m:sSub>
                          </m:e>
                        </m:nary>
                        <m:r>
                          <a:rPr lang="en-US" sz="1600" b="0" i="1" smtClean="0">
                            <a:solidFill>
                              <a:schemeClr val="accent1"/>
                            </a:solidFill>
                            <a:latin typeface="Cambria Math" panose="02040503050406030204" pitchFamily="18" charset="0"/>
                            <a:ea typeface="Cambria Math" panose="02040503050406030204" pitchFamily="18" charset="0"/>
                          </a:rPr>
                          <m:t>≤</m:t>
                        </m:r>
                        <m:sSub>
                          <m:sSubPr>
                            <m:ctrlPr>
                              <a:rPr lang="en-US" sz="1600" b="0" i="1" smtClean="0">
                                <a:solidFill>
                                  <a:schemeClr val="accent1"/>
                                </a:solidFill>
                                <a:latin typeface="Cambria Math" panose="02040503050406030204" pitchFamily="18" charset="0"/>
                                <a:ea typeface="Cambria Math" panose="02040503050406030204" pitchFamily="18" charset="0"/>
                              </a:rPr>
                            </m:ctrlPr>
                          </m:sSubPr>
                          <m:e>
                            <m:r>
                              <a:rPr lang="en-US" sz="1600" b="0" i="1" smtClean="0">
                                <a:solidFill>
                                  <a:schemeClr val="accent1"/>
                                </a:solidFill>
                                <a:latin typeface="Cambria Math" panose="02040503050406030204" pitchFamily="18" charset="0"/>
                                <a:ea typeface="Cambria Math" panose="02040503050406030204" pitchFamily="18" charset="0"/>
                              </a:rPr>
                              <m:t>𝑞</m:t>
                            </m:r>
                          </m:e>
                          <m:sub>
                            <m:r>
                              <a:rPr lang="en-US" sz="1600" b="0" i="1" smtClean="0">
                                <a:solidFill>
                                  <a:schemeClr val="accent1"/>
                                </a:solidFill>
                                <a:latin typeface="Cambria Math" panose="02040503050406030204" pitchFamily="18" charset="0"/>
                                <a:ea typeface="Cambria Math" panose="02040503050406030204" pitchFamily="18" charset="0"/>
                              </a:rPr>
                              <m:t>𝑖</m:t>
                            </m:r>
                          </m:sub>
                        </m:sSub>
                        <m:r>
                          <a:rPr lang="en-US" sz="1600" b="0" i="1" smtClean="0">
                            <a:solidFill>
                              <a:schemeClr val="accent1"/>
                            </a:solidFill>
                            <a:latin typeface="Cambria Math" panose="02040503050406030204" pitchFamily="18" charset="0"/>
                          </a:rPr>
                          <m:t> </m:t>
                        </m:r>
                        <m:r>
                          <m:rPr>
                            <m:nor/>
                          </m:rPr>
                          <a:rPr lang="en-US" sz="1600" b="0" i="0" smtClean="0">
                            <a:solidFill>
                              <a:schemeClr val="accent1"/>
                            </a:solidFill>
                            <a:latin typeface="Cambria Math" panose="02040503050406030204" pitchFamily="18" charset="0"/>
                          </a:rPr>
                          <m:t>  </m:t>
                        </m:r>
                        <m:r>
                          <m:rPr>
                            <m:nor/>
                          </m:rPr>
                          <a:rPr lang="en-US" sz="1600" b="0" i="0" smtClean="0">
                            <a:solidFill>
                              <a:schemeClr val="accent1"/>
                            </a:solidFill>
                            <a:latin typeface="Cambria Math" panose="02040503050406030204" pitchFamily="18" charset="0"/>
                          </a:rPr>
                          <m:t>for</m:t>
                        </m:r>
                        <m:r>
                          <m:rPr>
                            <m:nor/>
                          </m:rPr>
                          <a:rPr lang="en-US" sz="1600" b="0" i="0" smtClean="0">
                            <a:solidFill>
                              <a:schemeClr val="accent1"/>
                            </a:solidFill>
                            <a:latin typeface="Cambria Math" panose="02040503050406030204" pitchFamily="18" charset="0"/>
                          </a:rPr>
                          <m:t> </m:t>
                        </m:r>
                        <m:r>
                          <m:rPr>
                            <m:nor/>
                          </m:rPr>
                          <a:rPr lang="en-US" sz="1600" b="0" i="0" smtClean="0">
                            <a:solidFill>
                              <a:schemeClr val="accent1"/>
                            </a:solidFill>
                            <a:latin typeface="Cambria Math" panose="02040503050406030204" pitchFamily="18" charset="0"/>
                          </a:rPr>
                          <m:t>all</m:t>
                        </m:r>
                        <m:r>
                          <m:rPr>
                            <m:nor/>
                          </m:rPr>
                          <a:rPr lang="en-US" sz="1600" b="0" i="0" smtClean="0">
                            <a:solidFill>
                              <a:schemeClr val="accent1"/>
                            </a:solidFill>
                            <a:latin typeface="Cambria Math" panose="02040503050406030204" pitchFamily="18" charset="0"/>
                          </a:rPr>
                          <m:t> </m:t>
                        </m:r>
                        <m:r>
                          <m:rPr>
                            <m:nor/>
                          </m:rPr>
                          <a:rPr lang="en-US" sz="1600" b="0" i="0" smtClean="0">
                            <a:solidFill>
                              <a:schemeClr val="accent1"/>
                            </a:solidFill>
                            <a:latin typeface="Cambria Math" panose="02040503050406030204" pitchFamily="18" charset="0"/>
                          </a:rPr>
                          <m:t>buyers</m:t>
                        </m:r>
                        <m:r>
                          <a:rPr lang="en-US" sz="1600" b="0" i="1" smtClean="0">
                            <a:solidFill>
                              <a:schemeClr val="accent1"/>
                            </a:solidFill>
                            <a:latin typeface="Cambria Math" panose="02040503050406030204" pitchFamily="18" charset="0"/>
                          </a:rPr>
                          <m:t> </m:t>
                        </m:r>
                        <m:r>
                          <a:rPr lang="en-US" sz="1600" b="0" i="1" smtClean="0">
                            <a:solidFill>
                              <a:schemeClr val="accent1"/>
                            </a:solidFill>
                            <a:latin typeface="Cambria Math" panose="02040503050406030204" pitchFamily="18" charset="0"/>
                          </a:rPr>
                          <m:t>𝑖</m:t>
                        </m:r>
                      </m:oMath>
                    </m:oMathPara>
                  </a14:m>
                  <a:endParaRPr lang="en-US" sz="1600" dirty="0">
                    <a:solidFill>
                      <a:schemeClr val="accent1"/>
                    </a:solidFill>
                  </a:endParaRPr>
                </a:p>
                <a:p>
                  <a:pPr/>
                  <a14:m>
                    <m:oMathPara xmlns:m="http://schemas.openxmlformats.org/officeDocument/2006/math">
                      <m:oMathParaPr>
                        <m:jc m:val="centerGroup"/>
                      </m:oMathParaPr>
                      <m:oMath xmlns:m="http://schemas.openxmlformats.org/officeDocument/2006/math">
                        <m:nary>
                          <m:naryPr>
                            <m:chr m:val="∑"/>
                            <m:supHide m:val="on"/>
                            <m:ctrlPr>
                              <a:rPr lang="en-US" sz="1600" i="1" smtClean="0">
                                <a:solidFill>
                                  <a:schemeClr val="accent1"/>
                                </a:solidFill>
                                <a:latin typeface="Cambria Math" panose="02040503050406030204" pitchFamily="18" charset="0"/>
                              </a:rPr>
                            </m:ctrlPr>
                          </m:naryPr>
                          <m:sub>
                            <m:r>
                              <a:rPr lang="en-US" sz="1600" b="0" i="1" smtClean="0">
                                <a:solidFill>
                                  <a:schemeClr val="accent1"/>
                                </a:solidFill>
                                <a:latin typeface="Cambria Math" panose="02040503050406030204" pitchFamily="18" charset="0"/>
                              </a:rPr>
                              <m:t>𝑖</m:t>
                            </m:r>
                            <m:r>
                              <a:rPr lang="en-US" sz="1600" b="0" i="1" smtClean="0">
                                <a:solidFill>
                                  <a:schemeClr val="accent1"/>
                                </a:solidFill>
                                <a:latin typeface="Cambria Math" panose="02040503050406030204" pitchFamily="18" charset="0"/>
                              </a:rPr>
                              <m:t>,   </m:t>
                            </m:r>
                            <m:r>
                              <m:rPr>
                                <m:brk m:alnAt="7"/>
                              </m:rPr>
                              <a:rPr lang="en-US" sz="1600" b="0" i="1" smtClean="0">
                                <a:solidFill>
                                  <a:schemeClr val="accent1"/>
                                </a:solidFill>
                                <a:latin typeface="Cambria Math" panose="02040503050406030204" pitchFamily="18" charset="0"/>
                              </a:rPr>
                              <m:t>𝑆</m:t>
                            </m:r>
                            <m:r>
                              <a:rPr lang="en-US" sz="1600" b="0" i="1" smtClean="0">
                                <a:solidFill>
                                  <a:schemeClr val="accent1"/>
                                </a:solidFill>
                                <a:latin typeface="Cambria Math" panose="02040503050406030204" pitchFamily="18" charset="0"/>
                                <a:ea typeface="Cambria Math" panose="02040503050406030204" pitchFamily="18" charset="0"/>
                              </a:rPr>
                              <m:t>∋</m:t>
                            </m:r>
                            <m:r>
                              <a:rPr lang="en-US" sz="1600" b="0" i="1" smtClean="0">
                                <a:solidFill>
                                  <a:schemeClr val="accent1"/>
                                </a:solidFill>
                                <a:latin typeface="Cambria Math" panose="02040503050406030204" pitchFamily="18" charset="0"/>
                                <a:ea typeface="Cambria Math" panose="02040503050406030204" pitchFamily="18" charset="0"/>
                              </a:rPr>
                              <m:t>𝑗</m:t>
                            </m:r>
                          </m:sub>
                          <m:sup/>
                          <m:e>
                            <m:sSub>
                              <m:sSubPr>
                                <m:ctrlPr>
                                  <a:rPr lang="en-US" sz="160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𝑥</m:t>
                                </m:r>
                              </m:e>
                              <m:sub>
                                <m:r>
                                  <a:rPr lang="en-US" sz="1600" b="0" i="1" smtClean="0">
                                    <a:solidFill>
                                      <a:schemeClr val="accent1"/>
                                    </a:solidFill>
                                    <a:latin typeface="Cambria Math" panose="02040503050406030204" pitchFamily="18" charset="0"/>
                                  </a:rPr>
                                  <m:t>𝑖</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𝑆</m:t>
                                </m:r>
                              </m:sub>
                            </m:sSub>
                            <m:r>
                              <a:rPr lang="en-US" sz="1600" i="1" smtClean="0">
                                <a:solidFill>
                                  <a:schemeClr val="accent1"/>
                                </a:solidFill>
                                <a:latin typeface="Cambria Math" panose="02040503050406030204" pitchFamily="18" charset="0"/>
                                <a:ea typeface="Cambria Math" panose="02040503050406030204" pitchFamily="18" charset="0"/>
                              </a:rPr>
                              <m:t>≤1</m:t>
                            </m:r>
                            <m:r>
                              <a:rPr lang="en-US" sz="1600" b="0" i="1" smtClean="0">
                                <a:solidFill>
                                  <a:schemeClr val="accent1"/>
                                </a:solidFill>
                                <a:latin typeface="Cambria Math" panose="02040503050406030204" pitchFamily="18" charset="0"/>
                                <a:ea typeface="Cambria Math" panose="02040503050406030204" pitchFamily="18" charset="0"/>
                              </a:rPr>
                              <m:t> </m:t>
                            </m:r>
                          </m:e>
                        </m:nary>
                        <m:r>
                          <a:rPr lang="en-US" sz="1600" b="0" i="1" smtClean="0">
                            <a:solidFill>
                              <a:schemeClr val="accent1"/>
                            </a:solidFill>
                            <a:latin typeface="Cambria Math" panose="02040503050406030204" pitchFamily="18" charset="0"/>
                          </a:rPr>
                          <m:t> </m:t>
                        </m:r>
                        <m:r>
                          <m:rPr>
                            <m:nor/>
                          </m:rPr>
                          <a:rPr lang="en-US" sz="1600" b="0" i="0" smtClean="0">
                            <a:solidFill>
                              <a:schemeClr val="accent1"/>
                            </a:solidFill>
                            <a:latin typeface="Cambria Math" panose="02040503050406030204" pitchFamily="18" charset="0"/>
                          </a:rPr>
                          <m:t>for</m:t>
                        </m:r>
                        <m:r>
                          <m:rPr>
                            <m:nor/>
                          </m:rPr>
                          <a:rPr lang="en-US" sz="1600" b="0" i="0" smtClean="0">
                            <a:solidFill>
                              <a:schemeClr val="accent1"/>
                            </a:solidFill>
                            <a:latin typeface="Cambria Math" panose="02040503050406030204" pitchFamily="18" charset="0"/>
                          </a:rPr>
                          <m:t> </m:t>
                        </m:r>
                        <m:r>
                          <m:rPr>
                            <m:nor/>
                          </m:rPr>
                          <a:rPr lang="en-US" sz="1600" b="0" i="0" smtClean="0">
                            <a:solidFill>
                              <a:schemeClr val="accent1"/>
                            </a:solidFill>
                            <a:latin typeface="Cambria Math" panose="02040503050406030204" pitchFamily="18" charset="0"/>
                          </a:rPr>
                          <m:t>all</m:t>
                        </m:r>
                        <m:r>
                          <m:rPr>
                            <m:nor/>
                          </m:rPr>
                          <a:rPr lang="en-US" sz="1600" b="0" i="0" smtClean="0">
                            <a:solidFill>
                              <a:schemeClr val="accent1"/>
                            </a:solidFill>
                            <a:latin typeface="Cambria Math" panose="02040503050406030204" pitchFamily="18" charset="0"/>
                          </a:rPr>
                          <m:t> </m:t>
                        </m:r>
                        <m:r>
                          <m:rPr>
                            <m:nor/>
                          </m:rPr>
                          <a:rPr lang="en-US" sz="1600" b="0" i="0" smtClean="0">
                            <a:solidFill>
                              <a:schemeClr val="accent1"/>
                            </a:solidFill>
                            <a:latin typeface="Cambria Math" panose="02040503050406030204" pitchFamily="18" charset="0"/>
                          </a:rPr>
                          <m:t>items</m:t>
                        </m:r>
                        <m:r>
                          <a:rPr lang="en-US" sz="1600" b="0" i="1" smtClean="0">
                            <a:solidFill>
                              <a:schemeClr val="accent1"/>
                            </a:solidFill>
                            <a:latin typeface="Cambria Math" panose="02040503050406030204" pitchFamily="18" charset="0"/>
                          </a:rPr>
                          <m:t> </m:t>
                        </m:r>
                        <m:r>
                          <a:rPr lang="en-US" sz="1600" b="0" i="1" smtClean="0">
                            <a:solidFill>
                              <a:schemeClr val="accent1"/>
                            </a:solidFill>
                            <a:latin typeface="Cambria Math" panose="02040503050406030204" pitchFamily="18" charset="0"/>
                          </a:rPr>
                          <m:t>𝑗</m:t>
                        </m:r>
                      </m:oMath>
                    </m:oMathPara>
                  </a14:m>
                  <a:endParaRPr lang="en-US" sz="1600" dirty="0">
                    <a:solidFill>
                      <a:schemeClr val="accent1"/>
                    </a:solidFill>
                  </a:endParaRPr>
                </a:p>
                <a:p>
                  <a:pPr/>
                  <a14:m>
                    <m:oMathPara xmlns:m="http://schemas.openxmlformats.org/officeDocument/2006/math">
                      <m:oMathParaPr>
                        <m:jc m:val="centerGroup"/>
                      </m:oMathParaPr>
                      <m:oMath xmlns:m="http://schemas.openxmlformats.org/officeDocument/2006/math">
                        <m:sSub>
                          <m:sSubPr>
                            <m:ctrlPr>
                              <a:rPr lang="en-US" sz="160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𝑥</m:t>
                            </m:r>
                          </m:e>
                          <m:sub>
                            <m:r>
                              <a:rPr lang="en-US" sz="1600" b="0" i="1" smtClean="0">
                                <a:solidFill>
                                  <a:schemeClr val="accent1"/>
                                </a:solidFill>
                                <a:latin typeface="Cambria Math" panose="02040503050406030204" pitchFamily="18" charset="0"/>
                              </a:rPr>
                              <m:t>𝑖</m:t>
                            </m:r>
                            <m:r>
                              <a:rPr lang="en-US" sz="1600" b="0" i="1" smtClean="0">
                                <a:solidFill>
                                  <a:schemeClr val="accent1"/>
                                </a:solidFill>
                                <a:latin typeface="Cambria Math" panose="02040503050406030204" pitchFamily="18" charset="0"/>
                              </a:rPr>
                              <m:t>,</m:t>
                            </m:r>
                            <m:r>
                              <a:rPr lang="en-US" sz="1600" b="0" i="1" smtClean="0">
                                <a:solidFill>
                                  <a:schemeClr val="accent1"/>
                                </a:solidFill>
                                <a:latin typeface="Cambria Math" panose="02040503050406030204" pitchFamily="18" charset="0"/>
                              </a:rPr>
                              <m:t>𝑆</m:t>
                            </m:r>
                          </m:sub>
                        </m:sSub>
                        <m:r>
                          <a:rPr lang="en-US" sz="1600" i="1" smtClean="0">
                            <a:solidFill>
                              <a:schemeClr val="accent1"/>
                            </a:solidFill>
                            <a:latin typeface="Cambria Math" panose="02040503050406030204" pitchFamily="18" charset="0"/>
                            <a:ea typeface="Cambria Math" panose="02040503050406030204" pitchFamily="18" charset="0"/>
                          </a:rPr>
                          <m:t>≥</m:t>
                        </m:r>
                        <m:r>
                          <a:rPr lang="en-US" sz="1600" b="0" i="1" smtClean="0">
                            <a:solidFill>
                              <a:schemeClr val="accent1"/>
                            </a:solidFill>
                            <a:latin typeface="Cambria Math" panose="02040503050406030204" pitchFamily="18" charset="0"/>
                            <a:ea typeface="Cambria Math" panose="02040503050406030204" pitchFamily="18" charset="0"/>
                          </a:rPr>
                          <m:t>0</m:t>
                        </m:r>
                        <m:r>
                          <m:rPr>
                            <m:nor/>
                          </m:rPr>
                          <a:rPr lang="en-US" sz="1600" b="0" i="0" smtClean="0">
                            <a:solidFill>
                              <a:schemeClr val="accent1"/>
                            </a:solidFill>
                            <a:latin typeface="Cambria Math" panose="02040503050406030204" pitchFamily="18" charset="0"/>
                            <a:ea typeface="Cambria Math" panose="02040503050406030204" pitchFamily="18" charset="0"/>
                          </a:rPr>
                          <m:t>           </m:t>
                        </m:r>
                        <m:r>
                          <m:rPr>
                            <m:nor/>
                          </m:rPr>
                          <a:rPr lang="en-US" sz="1600" b="0" i="0" smtClean="0">
                            <a:solidFill>
                              <a:schemeClr val="accent1"/>
                            </a:solidFill>
                            <a:latin typeface="Cambria Math" panose="02040503050406030204" pitchFamily="18" charset="0"/>
                            <a:ea typeface="Cambria Math" panose="02040503050406030204" pitchFamily="18" charset="0"/>
                          </a:rPr>
                          <m:t>for</m:t>
                        </m:r>
                        <m:r>
                          <m:rPr>
                            <m:nor/>
                          </m:rPr>
                          <a:rPr lang="en-US" sz="1600" b="0" i="0" smtClean="0">
                            <a:solidFill>
                              <a:schemeClr val="accent1"/>
                            </a:solidFill>
                            <a:latin typeface="Cambria Math" panose="02040503050406030204" pitchFamily="18" charset="0"/>
                            <a:ea typeface="Cambria Math" panose="02040503050406030204" pitchFamily="18" charset="0"/>
                          </a:rPr>
                          <m:t> </m:t>
                        </m:r>
                        <m:r>
                          <m:rPr>
                            <m:nor/>
                          </m:rPr>
                          <a:rPr lang="en-US" sz="1600" b="0" i="0" smtClean="0">
                            <a:solidFill>
                              <a:schemeClr val="accent1"/>
                            </a:solidFill>
                            <a:latin typeface="Cambria Math" panose="02040503050406030204" pitchFamily="18" charset="0"/>
                            <a:ea typeface="Cambria Math" panose="02040503050406030204" pitchFamily="18" charset="0"/>
                          </a:rPr>
                          <m:t>all</m:t>
                        </m:r>
                        <m:r>
                          <m:rPr>
                            <m:nor/>
                          </m:rPr>
                          <a:rPr lang="en-US" sz="1600" b="0" i="0" smtClean="0">
                            <a:solidFill>
                              <a:schemeClr val="accent1"/>
                            </a:solidFill>
                            <a:latin typeface="Cambria Math" panose="02040503050406030204" pitchFamily="18" charset="0"/>
                            <a:ea typeface="Cambria Math" panose="02040503050406030204" pitchFamily="18" charset="0"/>
                          </a:rPr>
                          <m:t> </m:t>
                        </m:r>
                        <m:r>
                          <a:rPr lang="en-US" sz="1600" b="0" i="1" smtClean="0">
                            <a:solidFill>
                              <a:schemeClr val="accent1"/>
                            </a:solidFill>
                            <a:latin typeface="Cambria Math" panose="02040503050406030204" pitchFamily="18" charset="0"/>
                            <a:ea typeface="Cambria Math" panose="02040503050406030204" pitchFamily="18" charset="0"/>
                          </a:rPr>
                          <m:t>𝑖</m:t>
                        </m:r>
                        <m:r>
                          <m:rPr>
                            <m:nor/>
                          </m:rPr>
                          <a:rPr lang="en-US" sz="1600" b="0" i="0" smtClean="0">
                            <a:solidFill>
                              <a:schemeClr val="accent1"/>
                            </a:solidFill>
                            <a:latin typeface="Cambria Math" panose="02040503050406030204" pitchFamily="18" charset="0"/>
                            <a:ea typeface="Cambria Math" panose="02040503050406030204" pitchFamily="18" charset="0"/>
                          </a:rPr>
                          <m:t> </m:t>
                        </m:r>
                        <m:r>
                          <m:rPr>
                            <m:nor/>
                          </m:rPr>
                          <a:rPr lang="en-US" sz="1600" b="0" i="0" smtClean="0">
                            <a:solidFill>
                              <a:schemeClr val="accent1"/>
                            </a:solidFill>
                            <a:latin typeface="Cambria Math" panose="02040503050406030204" pitchFamily="18" charset="0"/>
                            <a:ea typeface="Cambria Math" panose="02040503050406030204" pitchFamily="18" charset="0"/>
                          </a:rPr>
                          <m:t>and</m:t>
                        </m:r>
                        <m:r>
                          <m:rPr>
                            <m:nor/>
                          </m:rPr>
                          <a:rPr lang="en-US" sz="1600" b="0" i="0" smtClean="0">
                            <a:solidFill>
                              <a:schemeClr val="accent1"/>
                            </a:solidFill>
                            <a:latin typeface="Cambria Math" panose="02040503050406030204" pitchFamily="18" charset="0"/>
                            <a:ea typeface="Cambria Math" panose="02040503050406030204" pitchFamily="18" charset="0"/>
                          </a:rPr>
                          <m:t> </m:t>
                        </m:r>
                        <m:r>
                          <a:rPr lang="en-US" sz="1600" b="0" i="1" smtClean="0">
                            <a:solidFill>
                              <a:schemeClr val="accent1"/>
                            </a:solidFill>
                            <a:latin typeface="Cambria Math" panose="02040503050406030204" pitchFamily="18" charset="0"/>
                            <a:ea typeface="Cambria Math" panose="02040503050406030204" pitchFamily="18" charset="0"/>
                          </a:rPr>
                          <m:t>𝑆</m:t>
                        </m:r>
                      </m:oMath>
                    </m:oMathPara>
                  </a14:m>
                  <a:endParaRPr lang="en-US" sz="1600" dirty="0">
                    <a:solidFill>
                      <a:schemeClr val="accent1"/>
                    </a:solidFill>
                  </a:endParaRPr>
                </a:p>
              </p:txBody>
            </p:sp>
          </mc:Choice>
          <mc:Fallback xmlns="">
            <p:sp>
              <p:nvSpPr>
                <p:cNvPr id="5" name="TextBox 4">
                  <a:extLst>
                    <a:ext uri="{FF2B5EF4-FFF2-40B4-BE49-F238E27FC236}">
                      <a16:creationId xmlns:a16="http://schemas.microsoft.com/office/drawing/2014/main" id="{C3DD38D9-4167-FE4D-A54D-90B40091ADB1}"/>
                    </a:ext>
                  </a:extLst>
                </p:cNvPr>
                <p:cNvSpPr txBox="1">
                  <a:spLocks noRot="1" noChangeAspect="1" noMove="1" noResize="1" noEditPoints="1" noAdjustHandles="1" noChangeArrowheads="1" noChangeShapeType="1" noTextEdit="1"/>
                </p:cNvSpPr>
                <p:nvPr/>
              </p:nvSpPr>
              <p:spPr>
                <a:xfrm>
                  <a:off x="1390758" y="2311111"/>
                  <a:ext cx="2994975" cy="1572482"/>
                </a:xfrm>
                <a:prstGeom prst="rect">
                  <a:avLst/>
                </a:prstGeom>
                <a:blipFill>
                  <a:blip r:embed="rId3"/>
                  <a:stretch>
                    <a:fillRect l="-16034" t="-53600" b="-58400"/>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987623AF-98F8-BF41-A1F6-DF75FA82D376}"/>
                </a:ext>
              </a:extLst>
            </p:cNvPr>
            <p:cNvSpPr/>
            <p:nvPr/>
          </p:nvSpPr>
          <p:spPr>
            <a:xfrm>
              <a:off x="1543158" y="2344978"/>
              <a:ext cx="2650067" cy="1538615"/>
            </a:xfrm>
            <a:prstGeom prst="roundRect">
              <a:avLst>
                <a:gd name="adj" fmla="val 709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8" name="Group 7">
            <a:extLst>
              <a:ext uri="{FF2B5EF4-FFF2-40B4-BE49-F238E27FC236}">
                <a16:creationId xmlns:a16="http://schemas.microsoft.com/office/drawing/2014/main" id="{3609EEA6-E32A-4F4D-BA3B-D5F2EE5AB018}"/>
              </a:ext>
            </a:extLst>
          </p:cNvPr>
          <p:cNvGrpSpPr/>
          <p:nvPr/>
        </p:nvGrpSpPr>
        <p:grpSpPr>
          <a:xfrm>
            <a:off x="8516353" y="4519678"/>
            <a:ext cx="3369733" cy="1819404"/>
            <a:chOff x="1016000" y="2823017"/>
            <a:chExt cx="3369733" cy="1819404"/>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218E928-D775-C94E-BDC1-69E233C72D11}"/>
                    </a:ext>
                  </a:extLst>
                </p:cNvPr>
                <p:cNvSpPr txBox="1"/>
                <p:nvPr/>
              </p:nvSpPr>
              <p:spPr>
                <a:xfrm>
                  <a:off x="1016000" y="2823717"/>
                  <a:ext cx="3369733" cy="1818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070C0"/>
                            </a:solidFill>
                            <a:latin typeface="Cambria Math" panose="02040503050406030204" pitchFamily="18" charset="0"/>
                            <a:ea typeface="Cambria Math" panose="02040503050406030204" pitchFamily="18" charset="0"/>
                          </a:rPr>
                          <m:t>ℬ</m:t>
                        </m:r>
                        <m:r>
                          <a:rPr lang="en-US" sz="1600" b="0" i="1"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is</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a</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partition</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of</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items</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into</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bundles</m:t>
                        </m:r>
                      </m:oMath>
                    </m:oMathPara>
                  </a14:m>
                  <a:endParaRPr lang="en-US" sz="1600" i="1" dirty="0">
                    <a:solidFill>
                      <a:srgbClr val="0070C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nary>
                          <m:naryPr>
                            <m:chr m:val="∑"/>
                            <m:supHide m:val="on"/>
                            <m:ctrlPr>
                              <a:rPr lang="en-US" sz="1600" i="1" smtClean="0">
                                <a:solidFill>
                                  <a:srgbClr val="0070C0"/>
                                </a:solidFill>
                                <a:latin typeface="Cambria Math" panose="02040503050406030204" pitchFamily="18" charset="0"/>
                              </a:rPr>
                            </m:ctrlPr>
                          </m:naryPr>
                          <m:sub>
                            <m:r>
                              <m:rPr>
                                <m:brk m:alnAt="7"/>
                              </m:rPr>
                              <a:rPr lang="en-US" sz="1600" b="0" i="1" smtClean="0">
                                <a:solidFill>
                                  <a:srgbClr val="0070C0"/>
                                </a:solidFill>
                                <a:latin typeface="Cambria Math" panose="02040503050406030204" pitchFamily="18" charset="0"/>
                              </a:rPr>
                              <m:t>𝑆</m:t>
                            </m:r>
                            <m:r>
                              <a:rPr lang="en-US" sz="1600" b="0" i="1" smtClean="0">
                                <a:solidFill>
                                  <a:srgbClr val="0070C0"/>
                                </a:solidFill>
                                <a:latin typeface="Cambria Math" panose="02040503050406030204" pitchFamily="18" charset="0"/>
                                <a:ea typeface="Cambria Math" panose="02040503050406030204" pitchFamily="18" charset="0"/>
                              </a:rPr>
                              <m:t>∈</m:t>
                            </m:r>
                            <m:r>
                              <a:rPr lang="en-US" sz="1600" b="0" i="1" smtClean="0">
                                <a:solidFill>
                                  <a:srgbClr val="0070C0"/>
                                </a:solidFill>
                                <a:latin typeface="Cambria Math" panose="02040503050406030204" pitchFamily="18" charset="0"/>
                                <a:ea typeface="Cambria Math" panose="02040503050406030204" pitchFamily="18" charset="0"/>
                              </a:rPr>
                              <m:t>ℬ</m:t>
                            </m:r>
                          </m:sub>
                          <m:sup/>
                          <m:e>
                            <m:sSub>
                              <m:sSubPr>
                                <m:ctrlPr>
                                  <a:rPr lang="en-US" sz="1600" i="1" smtClean="0">
                                    <a:solidFill>
                                      <a:srgbClr val="0070C0"/>
                                    </a:solidFill>
                                    <a:latin typeface="Cambria Math" panose="02040503050406030204" pitchFamily="18" charset="0"/>
                                  </a:rPr>
                                </m:ctrlPr>
                              </m:sSubPr>
                              <m:e>
                                <m:r>
                                  <a:rPr lang="en-US" sz="1600" b="0" i="1" smtClean="0">
                                    <a:solidFill>
                                      <a:srgbClr val="0070C0"/>
                                    </a:solidFill>
                                    <a:latin typeface="Cambria Math" panose="02040503050406030204" pitchFamily="18" charset="0"/>
                                  </a:rPr>
                                  <m:t>𝑦</m:t>
                                </m:r>
                              </m:e>
                              <m:sub>
                                <m:r>
                                  <a:rPr lang="en-US" sz="1600" b="0" i="1" smtClean="0">
                                    <a:solidFill>
                                      <a:srgbClr val="0070C0"/>
                                    </a:solidFill>
                                    <a:latin typeface="Cambria Math" panose="02040503050406030204" pitchFamily="18" charset="0"/>
                                  </a:rPr>
                                  <m:t>𝑖</m:t>
                                </m:r>
                                <m:r>
                                  <a:rPr lang="en-US" sz="1600" b="0" i="1" smtClean="0">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𝑆</m:t>
                                </m:r>
                              </m:sub>
                            </m:sSub>
                          </m:e>
                        </m:nary>
                        <m:r>
                          <a:rPr lang="en-US" sz="1600" b="0" i="1" smtClean="0">
                            <a:solidFill>
                              <a:srgbClr val="0070C0"/>
                            </a:solidFill>
                            <a:latin typeface="Cambria Math" panose="02040503050406030204" pitchFamily="18" charset="0"/>
                            <a:ea typeface="Cambria Math" panose="02040503050406030204" pitchFamily="18" charset="0"/>
                          </a:rPr>
                          <m:t>≤</m:t>
                        </m:r>
                        <m:sSub>
                          <m:sSubPr>
                            <m:ctrlPr>
                              <a:rPr lang="en-US" sz="1600" b="0" i="1" smtClean="0">
                                <a:solidFill>
                                  <a:srgbClr val="0070C0"/>
                                </a:solidFill>
                                <a:latin typeface="Cambria Math" panose="02040503050406030204" pitchFamily="18" charset="0"/>
                                <a:ea typeface="Cambria Math" panose="02040503050406030204" pitchFamily="18" charset="0"/>
                              </a:rPr>
                            </m:ctrlPr>
                          </m:sSubPr>
                          <m:e>
                            <m:r>
                              <a:rPr lang="en-US" sz="1600" b="0" i="1" smtClean="0">
                                <a:solidFill>
                                  <a:srgbClr val="0070C0"/>
                                </a:solidFill>
                                <a:latin typeface="Cambria Math" panose="02040503050406030204" pitchFamily="18" charset="0"/>
                                <a:ea typeface="Cambria Math" panose="02040503050406030204" pitchFamily="18" charset="0"/>
                              </a:rPr>
                              <m:t>𝑞</m:t>
                            </m:r>
                          </m:e>
                          <m:sub>
                            <m:r>
                              <a:rPr lang="en-US" sz="1600" b="0" i="1" smtClean="0">
                                <a:solidFill>
                                  <a:srgbClr val="0070C0"/>
                                </a:solidFill>
                                <a:latin typeface="Cambria Math" panose="02040503050406030204" pitchFamily="18" charset="0"/>
                                <a:ea typeface="Cambria Math" panose="02040503050406030204" pitchFamily="18" charset="0"/>
                              </a:rPr>
                              <m:t>𝑖</m:t>
                            </m:r>
                          </m:sub>
                        </m:sSub>
                        <m:r>
                          <a:rPr lang="en-US" sz="1600" b="0" i="1" smtClean="0">
                            <a:solidFill>
                              <a:srgbClr val="0070C0"/>
                            </a:solidFill>
                            <a:latin typeface="Cambria Math" panose="02040503050406030204" pitchFamily="18" charset="0"/>
                          </a:rPr>
                          <m:t> </m:t>
                        </m:r>
                        <m:r>
                          <m:rPr>
                            <m:nor/>
                          </m:rPr>
                          <a:rPr lang="en-US" sz="1600" b="0" i="0" smtClean="0">
                            <a:solidFill>
                              <a:srgbClr val="0070C0"/>
                            </a:solidFill>
                            <a:latin typeface="Cambria Math" panose="02040503050406030204" pitchFamily="18" charset="0"/>
                          </a:rPr>
                          <m:t>  </m:t>
                        </m:r>
                        <m:r>
                          <m:rPr>
                            <m:nor/>
                          </m:rPr>
                          <a:rPr lang="en-US" sz="1600" b="0" i="0" smtClean="0">
                            <a:solidFill>
                              <a:srgbClr val="0070C0"/>
                            </a:solidFill>
                            <a:latin typeface="Cambria Math" panose="02040503050406030204" pitchFamily="18" charset="0"/>
                          </a:rPr>
                          <m:t>for</m:t>
                        </m:r>
                        <m:r>
                          <m:rPr>
                            <m:nor/>
                          </m:rPr>
                          <a:rPr lang="en-US" sz="1600" b="0" i="0" smtClean="0">
                            <a:solidFill>
                              <a:srgbClr val="0070C0"/>
                            </a:solidFill>
                            <a:latin typeface="Cambria Math" panose="02040503050406030204" pitchFamily="18" charset="0"/>
                          </a:rPr>
                          <m:t> </m:t>
                        </m:r>
                        <m:r>
                          <m:rPr>
                            <m:nor/>
                          </m:rPr>
                          <a:rPr lang="en-US" sz="1600" b="0" i="0" smtClean="0">
                            <a:solidFill>
                              <a:srgbClr val="0070C0"/>
                            </a:solidFill>
                            <a:latin typeface="Cambria Math" panose="02040503050406030204" pitchFamily="18" charset="0"/>
                          </a:rPr>
                          <m:t>all</m:t>
                        </m:r>
                        <m:r>
                          <m:rPr>
                            <m:nor/>
                          </m:rPr>
                          <a:rPr lang="en-US" sz="1600" b="0" i="0" smtClean="0">
                            <a:solidFill>
                              <a:srgbClr val="0070C0"/>
                            </a:solidFill>
                            <a:latin typeface="Cambria Math" panose="02040503050406030204" pitchFamily="18" charset="0"/>
                          </a:rPr>
                          <m:t> </m:t>
                        </m:r>
                        <m:r>
                          <m:rPr>
                            <m:nor/>
                          </m:rPr>
                          <a:rPr lang="en-US" sz="1600" b="0" i="0" smtClean="0">
                            <a:solidFill>
                              <a:srgbClr val="0070C0"/>
                            </a:solidFill>
                            <a:latin typeface="Cambria Math" panose="02040503050406030204" pitchFamily="18" charset="0"/>
                          </a:rPr>
                          <m:t>buyers</m:t>
                        </m:r>
                        <m:r>
                          <a:rPr lang="en-US" sz="1600" b="0" i="1" smtClean="0">
                            <a:solidFill>
                              <a:srgbClr val="0070C0"/>
                            </a:solidFill>
                            <a:latin typeface="Cambria Math" panose="02040503050406030204" pitchFamily="18" charset="0"/>
                          </a:rPr>
                          <m:t> </m:t>
                        </m:r>
                        <m:r>
                          <a:rPr lang="en-US" sz="1600" b="0" i="1" smtClean="0">
                            <a:solidFill>
                              <a:srgbClr val="0070C0"/>
                            </a:solidFill>
                            <a:latin typeface="Cambria Math" panose="02040503050406030204" pitchFamily="18" charset="0"/>
                          </a:rPr>
                          <m:t>𝑖</m:t>
                        </m:r>
                      </m:oMath>
                    </m:oMathPara>
                  </a14:m>
                  <a:endParaRPr lang="en-US" sz="1600" dirty="0">
                    <a:solidFill>
                      <a:srgbClr val="0070C0"/>
                    </a:solidFill>
                  </a:endParaRPr>
                </a:p>
                <a:p>
                  <a:pPr/>
                  <a14:m>
                    <m:oMathPara xmlns:m="http://schemas.openxmlformats.org/officeDocument/2006/math">
                      <m:oMathParaPr>
                        <m:jc m:val="centerGroup"/>
                      </m:oMathParaPr>
                      <m:oMath xmlns:m="http://schemas.openxmlformats.org/officeDocument/2006/math">
                        <m:nary>
                          <m:naryPr>
                            <m:chr m:val="∑"/>
                            <m:supHide m:val="on"/>
                            <m:ctrlPr>
                              <a:rPr lang="en-US" sz="1600" i="1" smtClean="0">
                                <a:solidFill>
                                  <a:srgbClr val="0070C0"/>
                                </a:solidFill>
                                <a:latin typeface="Cambria Math" panose="02040503050406030204" pitchFamily="18" charset="0"/>
                              </a:rPr>
                            </m:ctrlPr>
                          </m:naryPr>
                          <m:sub>
                            <m:r>
                              <a:rPr lang="en-US" sz="1600" b="0" i="1" smtClean="0">
                                <a:solidFill>
                                  <a:srgbClr val="0070C0"/>
                                </a:solidFill>
                                <a:latin typeface="Cambria Math" panose="02040503050406030204" pitchFamily="18" charset="0"/>
                              </a:rPr>
                              <m:t>𝑖</m:t>
                            </m:r>
                          </m:sub>
                          <m:sup/>
                          <m:e>
                            <m:sSub>
                              <m:sSubPr>
                                <m:ctrlPr>
                                  <a:rPr lang="en-US" sz="1600" i="1" smtClean="0">
                                    <a:solidFill>
                                      <a:srgbClr val="0070C0"/>
                                    </a:solidFill>
                                    <a:latin typeface="Cambria Math" panose="02040503050406030204" pitchFamily="18" charset="0"/>
                                  </a:rPr>
                                </m:ctrlPr>
                              </m:sSubPr>
                              <m:e>
                                <m:r>
                                  <a:rPr lang="en-US" sz="1600" b="0" i="1" smtClean="0">
                                    <a:solidFill>
                                      <a:srgbClr val="0070C0"/>
                                    </a:solidFill>
                                    <a:latin typeface="Cambria Math" panose="02040503050406030204" pitchFamily="18" charset="0"/>
                                  </a:rPr>
                                  <m:t>𝑦</m:t>
                                </m:r>
                              </m:e>
                              <m:sub>
                                <m:r>
                                  <a:rPr lang="en-US" sz="1600" b="0" i="1" smtClean="0">
                                    <a:solidFill>
                                      <a:srgbClr val="0070C0"/>
                                    </a:solidFill>
                                    <a:latin typeface="Cambria Math" panose="02040503050406030204" pitchFamily="18" charset="0"/>
                                  </a:rPr>
                                  <m:t>𝑖</m:t>
                                </m:r>
                                <m:r>
                                  <a:rPr lang="en-US" sz="1600" b="0" i="1" smtClean="0">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𝑆</m:t>
                                </m:r>
                              </m:sub>
                            </m:sSub>
                            <m:r>
                              <a:rPr lang="en-US" sz="1600" i="1" smtClean="0">
                                <a:solidFill>
                                  <a:srgbClr val="0070C0"/>
                                </a:solidFill>
                                <a:latin typeface="Cambria Math" panose="02040503050406030204" pitchFamily="18" charset="0"/>
                                <a:ea typeface="Cambria Math" panose="02040503050406030204" pitchFamily="18" charset="0"/>
                              </a:rPr>
                              <m:t>≤1</m:t>
                            </m:r>
                            <m:r>
                              <a:rPr lang="en-US" sz="1600" b="0" i="1" smtClean="0">
                                <a:solidFill>
                                  <a:srgbClr val="0070C0"/>
                                </a:solidFill>
                                <a:latin typeface="Cambria Math" panose="02040503050406030204" pitchFamily="18" charset="0"/>
                                <a:ea typeface="Cambria Math" panose="02040503050406030204" pitchFamily="18" charset="0"/>
                              </a:rPr>
                              <m:t> </m:t>
                            </m:r>
                          </m:e>
                        </m:nary>
                        <m:r>
                          <a:rPr lang="en-US" sz="1600" b="0" i="1" smtClean="0">
                            <a:solidFill>
                              <a:srgbClr val="0070C0"/>
                            </a:solidFill>
                            <a:latin typeface="Cambria Math" panose="02040503050406030204" pitchFamily="18" charset="0"/>
                            <a:ea typeface="Cambria Math" panose="02040503050406030204" pitchFamily="18" charset="0"/>
                          </a:rPr>
                          <m:t> </m:t>
                        </m:r>
                        <m:r>
                          <a:rPr lang="en-US" sz="1600" b="0" i="1" smtClean="0">
                            <a:solidFill>
                              <a:srgbClr val="0070C0"/>
                            </a:solidFill>
                            <a:latin typeface="Cambria Math" panose="02040503050406030204" pitchFamily="18" charset="0"/>
                          </a:rPr>
                          <m:t> </m:t>
                        </m:r>
                        <m:r>
                          <m:rPr>
                            <m:nor/>
                          </m:rPr>
                          <a:rPr lang="en-US" sz="1600" b="0" i="0" smtClean="0">
                            <a:solidFill>
                              <a:srgbClr val="0070C0"/>
                            </a:solidFill>
                            <a:latin typeface="Cambria Math" panose="02040503050406030204" pitchFamily="18" charset="0"/>
                          </a:rPr>
                          <m:t>for</m:t>
                        </m:r>
                        <m:r>
                          <m:rPr>
                            <m:nor/>
                          </m:rPr>
                          <a:rPr lang="en-US" sz="1600" b="0" i="0" smtClean="0">
                            <a:solidFill>
                              <a:srgbClr val="0070C0"/>
                            </a:solidFill>
                            <a:latin typeface="Cambria Math" panose="02040503050406030204" pitchFamily="18" charset="0"/>
                          </a:rPr>
                          <m:t> </m:t>
                        </m:r>
                        <m:r>
                          <m:rPr>
                            <m:nor/>
                          </m:rPr>
                          <a:rPr lang="en-US" sz="1600" b="0" i="0" smtClean="0">
                            <a:solidFill>
                              <a:srgbClr val="0070C0"/>
                            </a:solidFill>
                            <a:latin typeface="Cambria Math" panose="02040503050406030204" pitchFamily="18" charset="0"/>
                          </a:rPr>
                          <m:t>all</m:t>
                        </m:r>
                        <m:r>
                          <m:rPr>
                            <m:nor/>
                          </m:rPr>
                          <a:rPr lang="en-US" sz="1600" b="0" i="0" smtClean="0">
                            <a:solidFill>
                              <a:srgbClr val="0070C0"/>
                            </a:solidFill>
                            <a:latin typeface="Cambria Math" panose="02040503050406030204" pitchFamily="18" charset="0"/>
                          </a:rPr>
                          <m:t> </m:t>
                        </m:r>
                        <m:r>
                          <m:rPr>
                            <m:nor/>
                          </m:rPr>
                          <a:rPr lang="en-US" sz="1600" b="0" i="0" smtClean="0">
                            <a:solidFill>
                              <a:srgbClr val="0070C0"/>
                            </a:solidFill>
                            <a:latin typeface="Cambria Math" panose="02040503050406030204" pitchFamily="18" charset="0"/>
                          </a:rPr>
                          <m:t>sets</m:t>
                        </m:r>
                        <m:r>
                          <a:rPr lang="en-US" sz="1600" b="0" i="1" smtClean="0">
                            <a:solidFill>
                              <a:srgbClr val="0070C0"/>
                            </a:solidFill>
                            <a:latin typeface="Cambria Math" panose="02040503050406030204" pitchFamily="18" charset="0"/>
                          </a:rPr>
                          <m:t> </m:t>
                        </m:r>
                        <m:r>
                          <a:rPr lang="en-US" sz="1600" b="0" i="1" smtClean="0">
                            <a:solidFill>
                              <a:srgbClr val="0070C0"/>
                            </a:solidFill>
                            <a:latin typeface="Cambria Math" panose="02040503050406030204" pitchFamily="18" charset="0"/>
                          </a:rPr>
                          <m:t>𝑆</m:t>
                        </m:r>
                        <m:r>
                          <a:rPr lang="en-US" sz="1600" b="0" i="1" smtClean="0">
                            <a:solidFill>
                              <a:srgbClr val="0070C0"/>
                            </a:solidFill>
                            <a:latin typeface="Cambria Math" panose="02040503050406030204" pitchFamily="18" charset="0"/>
                            <a:ea typeface="Cambria Math" panose="02040503050406030204" pitchFamily="18" charset="0"/>
                          </a:rPr>
                          <m:t>∈</m:t>
                        </m:r>
                        <m:r>
                          <a:rPr lang="en-US" sz="1600" b="0" i="1" smtClean="0">
                            <a:solidFill>
                              <a:srgbClr val="0070C0"/>
                            </a:solidFill>
                            <a:latin typeface="Cambria Math" panose="02040503050406030204" pitchFamily="18" charset="0"/>
                            <a:ea typeface="Cambria Math" panose="02040503050406030204" pitchFamily="18" charset="0"/>
                          </a:rPr>
                          <m:t>ℬ</m:t>
                        </m:r>
                      </m:oMath>
                    </m:oMathPara>
                  </a14:m>
                  <a:endParaRPr lang="en-US" sz="1600" dirty="0">
                    <a:solidFill>
                      <a:srgbClr val="0070C0"/>
                    </a:solidFill>
                  </a:endParaRPr>
                </a:p>
                <a:p>
                  <a:pPr/>
                  <a14:m>
                    <m:oMathPara xmlns:m="http://schemas.openxmlformats.org/officeDocument/2006/math">
                      <m:oMathParaPr>
                        <m:jc m:val="centerGroup"/>
                      </m:oMathParaPr>
                      <m:oMath xmlns:m="http://schemas.openxmlformats.org/officeDocument/2006/math">
                        <m:sSub>
                          <m:sSubPr>
                            <m:ctrlPr>
                              <a:rPr lang="en-US" sz="1600" i="1" smtClean="0">
                                <a:solidFill>
                                  <a:srgbClr val="0070C0"/>
                                </a:solidFill>
                                <a:latin typeface="Cambria Math" panose="02040503050406030204" pitchFamily="18" charset="0"/>
                              </a:rPr>
                            </m:ctrlPr>
                          </m:sSubPr>
                          <m:e>
                            <m:r>
                              <a:rPr lang="en-US" sz="1600" b="0" i="1" smtClean="0">
                                <a:solidFill>
                                  <a:srgbClr val="0070C0"/>
                                </a:solidFill>
                                <a:latin typeface="Cambria Math" panose="02040503050406030204" pitchFamily="18" charset="0"/>
                              </a:rPr>
                              <m:t>𝑥</m:t>
                            </m:r>
                          </m:e>
                          <m:sub>
                            <m:r>
                              <a:rPr lang="en-US" sz="1600" b="0" i="1" smtClean="0">
                                <a:solidFill>
                                  <a:srgbClr val="0070C0"/>
                                </a:solidFill>
                                <a:latin typeface="Cambria Math" panose="02040503050406030204" pitchFamily="18" charset="0"/>
                              </a:rPr>
                              <m:t>𝑖</m:t>
                            </m:r>
                            <m:r>
                              <a:rPr lang="en-US" sz="1600" b="0" i="1" smtClean="0">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𝑆</m:t>
                            </m:r>
                          </m:sub>
                        </m:sSub>
                        <m:r>
                          <a:rPr lang="en-US" sz="1600" i="1" smtClean="0">
                            <a:solidFill>
                              <a:srgbClr val="0070C0"/>
                            </a:solidFill>
                            <a:latin typeface="Cambria Math" panose="02040503050406030204" pitchFamily="18" charset="0"/>
                            <a:ea typeface="Cambria Math" panose="02040503050406030204" pitchFamily="18" charset="0"/>
                          </a:rPr>
                          <m:t>≥</m:t>
                        </m:r>
                        <m:r>
                          <a:rPr lang="en-US" sz="1600" b="0" i="1" smtClean="0">
                            <a:solidFill>
                              <a:srgbClr val="0070C0"/>
                            </a:solidFill>
                            <a:latin typeface="Cambria Math" panose="02040503050406030204" pitchFamily="18" charset="0"/>
                            <a:ea typeface="Cambria Math" panose="02040503050406030204" pitchFamily="18" charset="0"/>
                          </a:rPr>
                          <m:t>0</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for</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all</m:t>
                        </m:r>
                        <m:r>
                          <m:rPr>
                            <m:nor/>
                          </m:rPr>
                          <a:rPr lang="en-US" sz="1600" b="0" i="0" smtClean="0">
                            <a:solidFill>
                              <a:srgbClr val="0070C0"/>
                            </a:solidFill>
                            <a:latin typeface="Cambria Math" panose="02040503050406030204" pitchFamily="18" charset="0"/>
                            <a:ea typeface="Cambria Math" panose="02040503050406030204" pitchFamily="18" charset="0"/>
                          </a:rPr>
                          <m:t> </m:t>
                        </m:r>
                        <m:r>
                          <a:rPr lang="en-US" sz="1600" b="0" i="1" smtClean="0">
                            <a:solidFill>
                              <a:srgbClr val="0070C0"/>
                            </a:solidFill>
                            <a:latin typeface="Cambria Math" panose="02040503050406030204" pitchFamily="18" charset="0"/>
                            <a:ea typeface="Cambria Math" panose="02040503050406030204" pitchFamily="18" charset="0"/>
                          </a:rPr>
                          <m:t>𝑖</m:t>
                        </m:r>
                        <m:r>
                          <m:rPr>
                            <m:nor/>
                          </m:rPr>
                          <a:rPr lang="en-US" sz="1600" b="0" i="0" smtClean="0">
                            <a:solidFill>
                              <a:srgbClr val="0070C0"/>
                            </a:solidFill>
                            <a:latin typeface="Cambria Math" panose="02040503050406030204" pitchFamily="18" charset="0"/>
                            <a:ea typeface="Cambria Math" panose="02040503050406030204" pitchFamily="18" charset="0"/>
                          </a:rPr>
                          <m:t> </m:t>
                        </m:r>
                        <m:r>
                          <m:rPr>
                            <m:nor/>
                          </m:rPr>
                          <a:rPr lang="en-US" sz="1600" b="0" i="0" smtClean="0">
                            <a:solidFill>
                              <a:srgbClr val="0070C0"/>
                            </a:solidFill>
                            <a:latin typeface="Cambria Math" panose="02040503050406030204" pitchFamily="18" charset="0"/>
                            <a:ea typeface="Cambria Math" panose="02040503050406030204" pitchFamily="18" charset="0"/>
                          </a:rPr>
                          <m:t>and</m:t>
                        </m:r>
                        <m:r>
                          <m:rPr>
                            <m:nor/>
                          </m:rPr>
                          <a:rPr lang="en-US" sz="1600" b="0" i="0" smtClean="0">
                            <a:solidFill>
                              <a:srgbClr val="0070C0"/>
                            </a:solidFill>
                            <a:latin typeface="Cambria Math" panose="02040503050406030204" pitchFamily="18" charset="0"/>
                            <a:ea typeface="Cambria Math" panose="02040503050406030204" pitchFamily="18" charset="0"/>
                          </a:rPr>
                          <m:t> </m:t>
                        </m:r>
                        <m:r>
                          <a:rPr lang="en-US" sz="1600" b="0" i="1" smtClean="0">
                            <a:solidFill>
                              <a:srgbClr val="0070C0"/>
                            </a:solidFill>
                            <a:latin typeface="Cambria Math" panose="02040503050406030204" pitchFamily="18" charset="0"/>
                            <a:ea typeface="Cambria Math" panose="02040503050406030204" pitchFamily="18" charset="0"/>
                          </a:rPr>
                          <m:t>𝑆</m:t>
                        </m:r>
                      </m:oMath>
                    </m:oMathPara>
                  </a14:m>
                  <a:endParaRPr lang="en-US" sz="1600" dirty="0">
                    <a:solidFill>
                      <a:srgbClr val="0070C0"/>
                    </a:solidFill>
                  </a:endParaRPr>
                </a:p>
              </p:txBody>
            </p:sp>
          </mc:Choice>
          <mc:Fallback xmlns="">
            <p:sp>
              <p:nvSpPr>
                <p:cNvPr id="9" name="TextBox 8">
                  <a:extLst>
                    <a:ext uri="{FF2B5EF4-FFF2-40B4-BE49-F238E27FC236}">
                      <a16:creationId xmlns:a16="http://schemas.microsoft.com/office/drawing/2014/main" id="{1218E928-D775-C94E-BDC1-69E233C72D11}"/>
                    </a:ext>
                  </a:extLst>
                </p:cNvPr>
                <p:cNvSpPr txBox="1">
                  <a:spLocks noRot="1" noChangeAspect="1" noMove="1" noResize="1" noEditPoints="1" noAdjustHandles="1" noChangeArrowheads="1" noChangeShapeType="1" noTextEdit="1"/>
                </p:cNvSpPr>
                <p:nvPr/>
              </p:nvSpPr>
              <p:spPr>
                <a:xfrm>
                  <a:off x="1016000" y="2823717"/>
                  <a:ext cx="3369733" cy="1818703"/>
                </a:xfrm>
                <a:prstGeom prst="rect">
                  <a:avLst/>
                </a:prstGeom>
                <a:blipFill>
                  <a:blip r:embed="rId4"/>
                  <a:stretch>
                    <a:fillRect l="-11654" t="-33333" b="-50000"/>
                  </a:stretch>
                </a:blipFill>
              </p:spPr>
              <p:txBody>
                <a:bodyPr/>
                <a:lstStyle/>
                <a:p>
                  <a:r>
                    <a:rPr lang="en-US">
                      <a:noFill/>
                    </a:rPr>
                    <a:t> </a:t>
                  </a:r>
                </a:p>
              </p:txBody>
            </p:sp>
          </mc:Fallback>
        </mc:AlternateContent>
        <p:sp>
          <p:nvSpPr>
            <p:cNvPr id="10" name="Rounded Rectangle 9">
              <a:extLst>
                <a:ext uri="{FF2B5EF4-FFF2-40B4-BE49-F238E27FC236}">
                  <a16:creationId xmlns:a16="http://schemas.microsoft.com/office/drawing/2014/main" id="{31F177D7-C2CC-B44F-B012-09F08D9896A8}"/>
                </a:ext>
              </a:extLst>
            </p:cNvPr>
            <p:cNvSpPr/>
            <p:nvPr/>
          </p:nvSpPr>
          <p:spPr>
            <a:xfrm>
              <a:off x="1052098" y="2823017"/>
              <a:ext cx="3333635" cy="1819404"/>
            </a:xfrm>
            <a:prstGeom prst="roundRect">
              <a:avLst>
                <a:gd name="adj" fmla="val 709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1" name="TextBox 10">
            <a:extLst>
              <a:ext uri="{FF2B5EF4-FFF2-40B4-BE49-F238E27FC236}">
                <a16:creationId xmlns:a16="http://schemas.microsoft.com/office/drawing/2014/main" id="{8523A569-F15E-2B46-8094-6963524AA202}"/>
              </a:ext>
            </a:extLst>
          </p:cNvPr>
          <p:cNvSpPr txBox="1"/>
          <p:nvPr/>
        </p:nvSpPr>
        <p:spPr>
          <a:xfrm>
            <a:off x="8820163" y="2081649"/>
            <a:ext cx="2878545" cy="369332"/>
          </a:xfrm>
          <a:prstGeom prst="rect">
            <a:avLst/>
          </a:prstGeom>
          <a:noFill/>
        </p:spPr>
        <p:txBody>
          <a:bodyPr wrap="none" rtlCol="0">
            <a:spAutoFit/>
          </a:bodyPr>
          <a:lstStyle/>
          <a:p>
            <a:r>
              <a:rPr lang="en-US" dirty="0">
                <a:solidFill>
                  <a:schemeClr val="accent1"/>
                </a:solidFill>
              </a:rPr>
              <a:t>Original fractional solution </a:t>
            </a:r>
          </a:p>
        </p:txBody>
      </p:sp>
      <p:sp>
        <p:nvSpPr>
          <p:cNvPr id="12" name="TextBox 11">
            <a:extLst>
              <a:ext uri="{FF2B5EF4-FFF2-40B4-BE49-F238E27FC236}">
                <a16:creationId xmlns:a16="http://schemas.microsoft.com/office/drawing/2014/main" id="{D1348DA8-5616-A54B-BF95-FC5E39777FBC}"/>
              </a:ext>
            </a:extLst>
          </p:cNvPr>
          <p:cNvSpPr txBox="1"/>
          <p:nvPr/>
        </p:nvSpPr>
        <p:spPr>
          <a:xfrm>
            <a:off x="8881594" y="4165343"/>
            <a:ext cx="2694520" cy="369332"/>
          </a:xfrm>
          <a:prstGeom prst="rect">
            <a:avLst/>
          </a:prstGeom>
          <a:noFill/>
        </p:spPr>
        <p:txBody>
          <a:bodyPr wrap="none" rtlCol="0">
            <a:spAutoFit/>
          </a:bodyPr>
          <a:lstStyle/>
          <a:p>
            <a:r>
              <a:rPr lang="en-US" dirty="0">
                <a:solidFill>
                  <a:srgbClr val="0070C0"/>
                </a:solidFill>
              </a:rPr>
              <a:t>Fractional unit allocation </a:t>
            </a:r>
          </a:p>
        </p:txBody>
      </p:sp>
      <p:sp>
        <p:nvSpPr>
          <p:cNvPr id="4" name="Rectangle 3">
            <a:extLst>
              <a:ext uri="{FF2B5EF4-FFF2-40B4-BE49-F238E27FC236}">
                <a16:creationId xmlns:a16="http://schemas.microsoft.com/office/drawing/2014/main" id="{C9B14058-1261-5A4B-9530-3309320D5001}"/>
              </a:ext>
            </a:extLst>
          </p:cNvPr>
          <p:cNvSpPr/>
          <p:nvPr/>
        </p:nvSpPr>
        <p:spPr>
          <a:xfrm>
            <a:off x="9046190" y="951816"/>
            <a:ext cx="2529924" cy="369332"/>
          </a:xfrm>
          <a:prstGeom prst="rect">
            <a:avLst/>
          </a:prstGeom>
        </p:spPr>
        <p:txBody>
          <a:bodyPr wrap="none">
            <a:spAutoFit/>
          </a:bodyPr>
          <a:lstStyle/>
          <a:p>
            <a:pPr algn="r"/>
            <a:r>
              <a:rPr lang="en-US" dirty="0"/>
              <a:t>[Chawla Miller Teng’19]</a:t>
            </a:r>
          </a:p>
        </p:txBody>
      </p:sp>
    </p:spTree>
    <p:extLst>
      <p:ext uri="{BB962C8B-B14F-4D97-AF65-F5344CB8AC3E}">
        <p14:creationId xmlns:p14="http://schemas.microsoft.com/office/powerpoint/2010/main" val="65040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AB76-23AE-164E-8D92-A95301379F5A}"/>
              </a:ext>
            </a:extLst>
          </p:cNvPr>
          <p:cNvSpPr>
            <a:spLocks noGrp="1"/>
          </p:cNvSpPr>
          <p:nvPr>
            <p:ph type="title"/>
          </p:nvPr>
        </p:nvSpPr>
        <p:spPr/>
        <p:txBody>
          <a:bodyPr/>
          <a:lstStyle/>
          <a:p>
            <a:r>
              <a:rPr lang="en-US" dirty="0"/>
              <a:t>Approach # 3: Balanced bundle prices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B24E31-75D1-514F-9ACE-E685D4E8CAD9}"/>
                  </a:ext>
                </a:extLst>
              </p:cNvPr>
              <p:cNvSpPr>
                <a:spLocks noGrp="1"/>
              </p:cNvSpPr>
              <p:nvPr>
                <p:ph idx="1"/>
              </p:nvPr>
            </p:nvSpPr>
            <p:spPr>
              <a:xfrm>
                <a:off x="848895" y="1574648"/>
                <a:ext cx="10970571" cy="4838852"/>
              </a:xfrm>
            </p:spPr>
            <p:txBody>
              <a:bodyPr>
                <a:normAutofit/>
              </a:bodyPr>
              <a:lstStyle/>
              <a:p>
                <a:r>
                  <a:rPr lang="en-US" dirty="0"/>
                  <a:t>Key idea: partition items into </a:t>
                </a:r>
                <a:r>
                  <a:rPr lang="en-US" dirty="0">
                    <a:solidFill>
                      <a:schemeClr val="accent1"/>
                    </a:solidFill>
                  </a:rPr>
                  <a:t>bundles</a:t>
                </a:r>
                <a:r>
                  <a:rPr lang="en-US" dirty="0"/>
                  <a:t> and pretend each buyer is </a:t>
                </a:r>
                <a:r>
                  <a:rPr lang="en-US" dirty="0">
                    <a:solidFill>
                      <a:schemeClr val="accent1"/>
                    </a:solidFill>
                  </a:rPr>
                  <a:t>unit-demand</a:t>
                </a:r>
                <a:r>
                  <a:rPr lang="en-US" dirty="0"/>
                  <a:t> over the bundles. Then leverage FGL’s balanced pricing approach.</a:t>
                </a:r>
              </a:p>
              <a:p>
                <a:endParaRPr lang="en-US" sz="800" dirty="0"/>
              </a:p>
              <a:p>
                <a:r>
                  <a:rPr lang="en-US" dirty="0"/>
                  <a:t>A </a:t>
                </a:r>
                <a:r>
                  <a:rPr lang="en-US" dirty="0">
                    <a:solidFill>
                      <a:schemeClr val="accent1"/>
                    </a:solidFill>
                  </a:rPr>
                  <a:t>fractional unit allocation </a:t>
                </a:r>
                <a:r>
                  <a:rPr lang="en-US" dirty="0"/>
                  <a:t>is:</a:t>
                </a:r>
              </a:p>
              <a:p>
                <a:pPr marL="457200" indent="-457200">
                  <a:spcBef>
                    <a:spcPts val="400"/>
                  </a:spcBef>
                  <a:buFont typeface="+mj-lt"/>
                  <a:buAutoNum type="arabicPeriod"/>
                </a:pPr>
                <a:r>
                  <a:rPr lang="en-US" dirty="0"/>
                  <a:t>A partition of items into bundles</a:t>
                </a:r>
              </a:p>
              <a:p>
                <a:pPr marL="457200" indent="-457200">
                  <a:spcBef>
                    <a:spcPts val="400"/>
                  </a:spcBef>
                  <a:buFont typeface="+mj-lt"/>
                  <a:buAutoNum type="arabicPeriod"/>
                </a:pPr>
                <a:r>
                  <a:rPr lang="en-US" dirty="0"/>
                  <a:t>A fractional matching from buyers to bundles</a:t>
                </a:r>
              </a:p>
              <a:p>
                <a:pPr marL="0" indent="0">
                  <a:buNone/>
                </a:pPr>
                <a:endParaRPr lang="en-US" dirty="0"/>
              </a:p>
              <a:p>
                <a:r>
                  <a:rPr lang="en-US" dirty="0"/>
                  <a:t>Key lemma: show that the new value (</a:t>
                </a:r>
                <a14:m>
                  <m:oMath xmlns:m="http://schemas.openxmlformats.org/officeDocument/2006/math">
                    <m:nary>
                      <m:naryPr>
                        <m:chr m:val="∑"/>
                        <m:limLoc m:val="subSup"/>
                        <m:supHide m:val="on"/>
                        <m:ctrlPr>
                          <a:rPr lang="en-US" i="1" smtClean="0">
                            <a:solidFill>
                              <a:srgbClr val="0070C0"/>
                            </a:solidFill>
                            <a:latin typeface="Cambria Math" panose="02040503050406030204" pitchFamily="18" charset="0"/>
                          </a:rPr>
                        </m:ctrlPr>
                      </m:naryPr>
                      <m:sub>
                        <m:r>
                          <m:rPr>
                            <m:brk m:alnAt="9"/>
                          </m:rPr>
                          <a:rPr lang="en-US" b="0" i="1" smtClean="0">
                            <a:solidFill>
                              <a:srgbClr val="0070C0"/>
                            </a:solidFill>
                            <a:latin typeface="Cambria Math" panose="02040503050406030204" pitchFamily="18" charset="0"/>
                          </a:rPr>
                          <m:t>𝑖</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𝑆</m:t>
                        </m:r>
                      </m:sub>
                      <m:sup/>
                      <m:e>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𝑦</m:t>
                            </m:r>
                          </m:e>
                          <m:sub>
                            <m:r>
                              <a:rPr lang="en-US" b="0" i="1" smtClean="0">
                                <a:solidFill>
                                  <a:srgbClr val="0070C0"/>
                                </a:solidFill>
                                <a:latin typeface="Cambria Math" panose="02040503050406030204" pitchFamily="18" charset="0"/>
                              </a:rPr>
                              <m:t>𝑖</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𝑆</m:t>
                            </m:r>
                          </m:sub>
                        </m:sSub>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𝑣</m:t>
                            </m:r>
                          </m:e>
                          <m:sub>
                            <m:r>
                              <a:rPr lang="en-US" b="0" i="1" smtClean="0">
                                <a:solidFill>
                                  <a:srgbClr val="0070C0"/>
                                </a:solidFill>
                                <a:latin typeface="Cambria Math" panose="02040503050406030204" pitchFamily="18" charset="0"/>
                              </a:rPr>
                              <m:t>𝑖</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𝑆</m:t>
                            </m:r>
                          </m:sub>
                        </m:sSub>
                      </m:e>
                    </m:nary>
                  </m:oMath>
                </a14:m>
                <a:r>
                  <a:rPr lang="en-US" dirty="0"/>
                  <a:t>)  is 					       not much smaller than the original LP value (</a:t>
                </a:r>
                <a14:m>
                  <m:oMath xmlns:m="http://schemas.openxmlformats.org/officeDocument/2006/math">
                    <m:nary>
                      <m:naryPr>
                        <m:chr m:val="∑"/>
                        <m:limLoc m:val="subSup"/>
                        <m:supHide m:val="on"/>
                        <m:ctrlPr>
                          <a:rPr lang="en-US" i="1" smtClean="0">
                            <a:solidFill>
                              <a:schemeClr val="accent1"/>
                            </a:solidFill>
                            <a:latin typeface="Cambria Math" panose="02040503050406030204" pitchFamily="18" charset="0"/>
                          </a:rPr>
                        </m:ctrlPr>
                      </m:naryPr>
                      <m:sub>
                        <m:r>
                          <m:rPr>
                            <m:brk m:alnAt="9"/>
                          </m:rP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𝑆</m:t>
                        </m:r>
                      </m:sub>
                      <m:sup/>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𝑥</m:t>
                            </m:r>
                          </m:e>
                          <m:sub>
                            <m: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𝑆</m:t>
                            </m:r>
                          </m:sub>
                        </m:sSub>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𝑣</m:t>
                            </m:r>
                          </m:e>
                          <m:sub>
                            <m:r>
                              <a:rPr lang="en-US" i="1">
                                <a:solidFill>
                                  <a:schemeClr val="accent1"/>
                                </a:solidFill>
                                <a:latin typeface="Cambria Math" panose="02040503050406030204" pitchFamily="18" charset="0"/>
                              </a:rPr>
                              <m:t>𝑖</m:t>
                            </m:r>
                            <m:r>
                              <a:rPr lang="en-US" i="1">
                                <a:solidFill>
                                  <a:schemeClr val="accent1"/>
                                </a:solidFill>
                                <a:latin typeface="Cambria Math" panose="02040503050406030204" pitchFamily="18" charset="0"/>
                              </a:rPr>
                              <m:t>,</m:t>
                            </m:r>
                            <m:r>
                              <a:rPr lang="en-US" i="1">
                                <a:solidFill>
                                  <a:schemeClr val="accent1"/>
                                </a:solidFill>
                                <a:latin typeface="Cambria Math" panose="02040503050406030204" pitchFamily="18" charset="0"/>
                              </a:rPr>
                              <m:t>𝑆</m:t>
                            </m:r>
                          </m:sub>
                        </m:sSub>
                      </m:e>
                    </m:nary>
                  </m:oMath>
                </a14:m>
                <a:r>
                  <a:rPr lang="en-US" dirty="0"/>
                  <a:t>).</a:t>
                </a:r>
              </a:p>
              <a:p>
                <a:r>
                  <a:rPr lang="en-US" dirty="0"/>
                  <a:t>Can do for intervals and paths on trees 							    while losing logarithmic factors.</a:t>
                </a:r>
              </a:p>
            </p:txBody>
          </p:sp>
        </mc:Choice>
        <mc:Fallback xmlns="">
          <p:sp>
            <p:nvSpPr>
              <p:cNvPr id="3" name="Content Placeholder 2">
                <a:extLst>
                  <a:ext uri="{FF2B5EF4-FFF2-40B4-BE49-F238E27FC236}">
                    <a16:creationId xmlns:a16="http://schemas.microsoft.com/office/drawing/2014/main" id="{90B24E31-75D1-514F-9ACE-E685D4E8CAD9}"/>
                  </a:ext>
                </a:extLst>
              </p:cNvPr>
              <p:cNvSpPr>
                <a:spLocks noGrp="1" noRot="1" noChangeAspect="1" noMove="1" noResize="1" noEditPoints="1" noAdjustHandles="1" noChangeArrowheads="1" noChangeShapeType="1" noTextEdit="1"/>
              </p:cNvSpPr>
              <p:nvPr>
                <p:ph idx="1"/>
              </p:nvPr>
            </p:nvSpPr>
            <p:spPr>
              <a:xfrm>
                <a:off x="848895" y="1574648"/>
                <a:ext cx="10970571" cy="4838852"/>
              </a:xfrm>
              <a:blipFill>
                <a:blip r:embed="rId2"/>
                <a:stretch>
                  <a:fillRect l="-46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523A569-F15E-2B46-8094-6963524AA202}"/>
              </a:ext>
            </a:extLst>
          </p:cNvPr>
          <p:cNvSpPr txBox="1"/>
          <p:nvPr/>
        </p:nvSpPr>
        <p:spPr>
          <a:xfrm>
            <a:off x="8820163" y="2081649"/>
            <a:ext cx="2878545" cy="369332"/>
          </a:xfrm>
          <a:prstGeom prst="rect">
            <a:avLst/>
          </a:prstGeom>
          <a:noFill/>
        </p:spPr>
        <p:txBody>
          <a:bodyPr wrap="none" rtlCol="0">
            <a:spAutoFit/>
          </a:bodyPr>
          <a:lstStyle/>
          <a:p>
            <a:r>
              <a:rPr lang="en-US" dirty="0">
                <a:solidFill>
                  <a:schemeClr val="accent1"/>
                </a:solidFill>
              </a:rPr>
              <a:t>Original fractional solution </a:t>
            </a:r>
          </a:p>
        </p:txBody>
      </p:sp>
      <p:sp>
        <p:nvSpPr>
          <p:cNvPr id="12" name="TextBox 11">
            <a:extLst>
              <a:ext uri="{FF2B5EF4-FFF2-40B4-BE49-F238E27FC236}">
                <a16:creationId xmlns:a16="http://schemas.microsoft.com/office/drawing/2014/main" id="{D1348DA8-5616-A54B-BF95-FC5E39777FBC}"/>
              </a:ext>
            </a:extLst>
          </p:cNvPr>
          <p:cNvSpPr txBox="1"/>
          <p:nvPr/>
        </p:nvSpPr>
        <p:spPr>
          <a:xfrm>
            <a:off x="8881594" y="4165343"/>
            <a:ext cx="2694520" cy="369332"/>
          </a:xfrm>
          <a:prstGeom prst="rect">
            <a:avLst/>
          </a:prstGeom>
          <a:noFill/>
        </p:spPr>
        <p:txBody>
          <a:bodyPr wrap="none" rtlCol="0">
            <a:spAutoFit/>
          </a:bodyPr>
          <a:lstStyle/>
          <a:p>
            <a:r>
              <a:rPr lang="en-US" dirty="0">
                <a:solidFill>
                  <a:srgbClr val="0070C0"/>
                </a:solidFill>
              </a:rPr>
              <a:t>Fractional unit allocation </a:t>
            </a:r>
          </a:p>
        </p:txBody>
      </p:sp>
      <p:sp>
        <p:nvSpPr>
          <p:cNvPr id="4" name="Rectangle 3">
            <a:extLst>
              <a:ext uri="{FF2B5EF4-FFF2-40B4-BE49-F238E27FC236}">
                <a16:creationId xmlns:a16="http://schemas.microsoft.com/office/drawing/2014/main" id="{C9B14058-1261-5A4B-9530-3309320D5001}"/>
              </a:ext>
            </a:extLst>
          </p:cNvPr>
          <p:cNvSpPr/>
          <p:nvPr/>
        </p:nvSpPr>
        <p:spPr>
          <a:xfrm>
            <a:off x="9046190" y="951816"/>
            <a:ext cx="2529924" cy="369332"/>
          </a:xfrm>
          <a:prstGeom prst="rect">
            <a:avLst/>
          </a:prstGeom>
        </p:spPr>
        <p:txBody>
          <a:bodyPr wrap="none">
            <a:spAutoFit/>
          </a:bodyPr>
          <a:lstStyle/>
          <a:p>
            <a:pPr algn="r"/>
            <a:r>
              <a:rPr lang="en-US" dirty="0"/>
              <a:t>[Chawla Miller Teng’19]</a:t>
            </a:r>
          </a:p>
        </p:txBody>
      </p:sp>
      <p:pic>
        <p:nvPicPr>
          <p:cNvPr id="14" name="Picture 13" descr="A picture containing drawing&#10;&#10;Description automatically generated">
            <a:extLst>
              <a:ext uri="{FF2B5EF4-FFF2-40B4-BE49-F238E27FC236}">
                <a16:creationId xmlns:a16="http://schemas.microsoft.com/office/drawing/2014/main" id="{22680F08-E4BA-8F4E-9E51-588D33C2B765}"/>
              </a:ext>
            </a:extLst>
          </p:cNvPr>
          <p:cNvPicPr>
            <a:picLocks noChangeAspect="1"/>
          </p:cNvPicPr>
          <p:nvPr/>
        </p:nvPicPr>
        <p:blipFill rotWithShape="1">
          <a:blip r:embed="rId3"/>
          <a:srcRect l="2440" t="33004" r="15659" b="5260"/>
          <a:stretch/>
        </p:blipFill>
        <p:spPr>
          <a:xfrm>
            <a:off x="7993181" y="2438281"/>
            <a:ext cx="3835400" cy="1818703"/>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DBCD2FE0-CADF-1340-902F-6E0F5524B285}"/>
              </a:ext>
            </a:extLst>
          </p:cNvPr>
          <p:cNvPicPr>
            <a:picLocks noChangeAspect="1"/>
          </p:cNvPicPr>
          <p:nvPr/>
        </p:nvPicPr>
        <p:blipFill rotWithShape="1">
          <a:blip r:embed="rId4"/>
          <a:srcRect l="2627" t="37256" r="17324" b="4690"/>
          <a:stretch/>
        </p:blipFill>
        <p:spPr>
          <a:xfrm>
            <a:off x="8057857" y="4599943"/>
            <a:ext cx="3779838" cy="1722889"/>
          </a:xfrm>
          <a:prstGeom prst="rect">
            <a:avLst/>
          </a:prstGeom>
        </p:spPr>
      </p:pic>
    </p:spTree>
    <p:extLst>
      <p:ext uri="{BB962C8B-B14F-4D97-AF65-F5344CB8AC3E}">
        <p14:creationId xmlns:p14="http://schemas.microsoft.com/office/powerpoint/2010/main" val="36934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84B8-F6E6-1742-8704-967193520087}"/>
              </a:ext>
            </a:extLst>
          </p:cNvPr>
          <p:cNvSpPr>
            <a:spLocks noGrp="1"/>
          </p:cNvSpPr>
          <p:nvPr>
            <p:ph type="title"/>
          </p:nvPr>
        </p:nvSpPr>
        <p:spPr/>
        <p:txBody>
          <a:bodyPr/>
          <a:lstStyle/>
          <a:p>
            <a:r>
              <a:rPr lang="en-US" dirty="0"/>
              <a:t>Approaches #2 &amp; #3: Balanced item and bundle prices</a:t>
            </a:r>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0E5B9785-93BB-144B-BCD1-4E237F7CD0DA}"/>
                  </a:ext>
                </a:extLst>
              </p:cNvPr>
              <p:cNvGraphicFramePr>
                <a:graphicFrameLocks noGrp="1"/>
              </p:cNvGraphicFramePr>
              <p:nvPr>
                <p:ph idx="1"/>
                <p:extLst>
                  <p:ext uri="{D42A27DB-BD31-4B8C-83A1-F6EECF244321}">
                    <p14:modId xmlns:p14="http://schemas.microsoft.com/office/powerpoint/2010/main" val="2252751517"/>
                  </p:ext>
                </p:extLst>
              </p:nvPr>
            </p:nvGraphicFramePr>
            <p:xfrm>
              <a:off x="557530" y="1819252"/>
              <a:ext cx="11351173" cy="4401857"/>
            </p:xfrm>
            <a:graphic>
              <a:graphicData uri="http://schemas.openxmlformats.org/drawingml/2006/table">
                <a:tbl>
                  <a:tblPr firstRow="1" bandRow="1">
                    <a:tableStyleId>{69012ECD-51FC-41F1-AA8D-1B2483CD663E}</a:tableStyleId>
                  </a:tblPr>
                  <a:tblGrid>
                    <a:gridCol w="2585545">
                      <a:extLst>
                        <a:ext uri="{9D8B030D-6E8A-4147-A177-3AD203B41FA5}">
                          <a16:colId xmlns:a16="http://schemas.microsoft.com/office/drawing/2014/main" val="4202616193"/>
                        </a:ext>
                      </a:extLst>
                    </a:gridCol>
                    <a:gridCol w="3216165">
                      <a:extLst>
                        <a:ext uri="{9D8B030D-6E8A-4147-A177-3AD203B41FA5}">
                          <a16:colId xmlns:a16="http://schemas.microsoft.com/office/drawing/2014/main" val="2412600662"/>
                        </a:ext>
                      </a:extLst>
                    </a:gridCol>
                    <a:gridCol w="2900856">
                      <a:extLst>
                        <a:ext uri="{9D8B030D-6E8A-4147-A177-3AD203B41FA5}">
                          <a16:colId xmlns:a16="http://schemas.microsoft.com/office/drawing/2014/main" val="2575751490"/>
                        </a:ext>
                      </a:extLst>
                    </a:gridCol>
                    <a:gridCol w="2648607">
                      <a:extLst>
                        <a:ext uri="{9D8B030D-6E8A-4147-A177-3AD203B41FA5}">
                          <a16:colId xmlns:a16="http://schemas.microsoft.com/office/drawing/2014/main" val="3668354682"/>
                        </a:ext>
                      </a:extLst>
                    </a:gridCol>
                  </a:tblGrid>
                  <a:tr h="409865">
                    <a:tc>
                      <a:txBody>
                        <a:bodyPr/>
                        <a:lstStyle/>
                        <a:p>
                          <a:r>
                            <a:rPr lang="en-US" dirty="0"/>
                            <a:t>Value functions</a:t>
                          </a:r>
                        </a:p>
                      </a:txBody>
                      <a:tcPr/>
                    </a:tc>
                    <a:tc>
                      <a:txBody>
                        <a:bodyPr/>
                        <a:lstStyle/>
                        <a:p>
                          <a:pPr algn="ctr"/>
                          <a:r>
                            <a:rPr lang="en-US" dirty="0"/>
                            <a:t>Competitive ratio</a:t>
                          </a:r>
                        </a:p>
                      </a:txBody>
                      <a:tcPr/>
                    </a:tc>
                    <a:tc>
                      <a:txBody>
                        <a:bodyPr/>
                        <a:lstStyle/>
                        <a:p>
                          <a:pPr algn="ctr"/>
                          <a:r>
                            <a:rPr lang="en-US" dirty="0"/>
                            <a:t>Lower bound</a:t>
                          </a:r>
                        </a:p>
                      </a:txBody>
                      <a:tcPr/>
                    </a:tc>
                    <a:tc>
                      <a:txBody>
                        <a:bodyPr/>
                        <a:lstStyle/>
                        <a:p>
                          <a:r>
                            <a:rPr lang="en-US" dirty="0"/>
                            <a:t>Technique</a:t>
                          </a:r>
                        </a:p>
                      </a:txBody>
                      <a:tcPr/>
                    </a:tc>
                    <a:extLst>
                      <a:ext uri="{0D108BD9-81ED-4DB2-BD59-A6C34878D82A}">
                        <a16:rowId xmlns:a16="http://schemas.microsoft.com/office/drawing/2014/main" val="3401599171"/>
                      </a:ext>
                    </a:extLst>
                  </a:tr>
                  <a:tr h="409865">
                    <a:tc>
                      <a:txBody>
                        <a:bodyPr/>
                        <a:lstStyle/>
                        <a:p>
                          <a:r>
                            <a:rPr lang="en-US" dirty="0"/>
                            <a:t>Additive or unit-demand</a:t>
                          </a:r>
                        </a:p>
                      </a:txBody>
                      <a:tcPr anchor="ctr"/>
                    </a:tc>
                    <a:tc>
                      <a:txBody>
                        <a:bodyPr/>
                        <a:lstStyle/>
                        <a:p>
                          <a:pPr algn="ctr"/>
                          <a:r>
                            <a:rPr lang="en-US" dirty="0"/>
                            <a:t>2 [FGL’15]</a:t>
                          </a:r>
                        </a:p>
                      </a:txBody>
                      <a:tcPr anchor="ctr"/>
                    </a:tc>
                    <a:tc>
                      <a:txBody>
                        <a:bodyPr/>
                        <a:lstStyle/>
                        <a:p>
                          <a:pPr algn="ctr"/>
                          <a:r>
                            <a:rPr lang="en-US" dirty="0"/>
                            <a:t>2</a:t>
                          </a:r>
                        </a:p>
                      </a:txBody>
                      <a:tcPr anchor="ctr"/>
                    </a:tc>
                    <a:tc>
                      <a:txBody>
                        <a:bodyPr/>
                        <a:lstStyle/>
                        <a:p>
                          <a:r>
                            <a:rPr lang="en-US" dirty="0"/>
                            <a:t>Balanced item prices</a:t>
                          </a:r>
                        </a:p>
                      </a:txBody>
                      <a:tcPr anchor="ctr"/>
                    </a:tc>
                    <a:extLst>
                      <a:ext uri="{0D108BD9-81ED-4DB2-BD59-A6C34878D82A}">
                        <a16:rowId xmlns:a16="http://schemas.microsoft.com/office/drawing/2014/main" val="357572760"/>
                      </a:ext>
                    </a:extLst>
                  </a:tr>
                  <a:tr h="409865">
                    <a:tc>
                      <a:txBody>
                        <a:bodyPr/>
                        <a:lstStyle/>
                        <a:p>
                          <a:r>
                            <a:rPr lang="en-US" dirty="0"/>
                            <a:t>XOS</a:t>
                          </a:r>
                        </a:p>
                      </a:txBody>
                      <a:tcPr anchor="ctr"/>
                    </a:tc>
                    <a:tc>
                      <a:txBody>
                        <a:bodyPr/>
                        <a:lstStyle/>
                        <a:p>
                          <a:pPr algn="ctr"/>
                          <a:r>
                            <a:rPr lang="en-US" dirty="0"/>
                            <a:t>2 [FGL’15]</a:t>
                          </a:r>
                        </a:p>
                      </a:txBody>
                      <a:tcPr anchor="ctr"/>
                    </a:tc>
                    <a:tc>
                      <a:txBody>
                        <a:bodyPr/>
                        <a:lstStyle/>
                        <a:p>
                          <a:pPr algn="ctr"/>
                          <a:r>
                            <a:rPr lang="en-US"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item prices</a:t>
                          </a:r>
                        </a:p>
                      </a:txBody>
                      <a:tcPr anchor="ctr"/>
                    </a:tc>
                    <a:extLst>
                      <a:ext uri="{0D108BD9-81ED-4DB2-BD59-A6C34878D82A}">
                        <a16:rowId xmlns:a16="http://schemas.microsoft.com/office/drawing/2014/main" val="33351324"/>
                      </a:ext>
                    </a:extLst>
                  </a:tr>
                  <a:tr h="409865">
                    <a:tc>
                      <a:txBody>
                        <a:bodyPr/>
                        <a:lstStyle/>
                        <a:p>
                          <a:r>
                            <a:rPr lang="en-US" dirty="0"/>
                            <a:t>MPH-</a:t>
                          </a:r>
                          <a:r>
                            <a:rPr lang="en-US" i="1" dirty="0"/>
                            <a:t>L</a:t>
                          </a:r>
                        </a:p>
                      </a:txBody>
                      <a:tcPr anchor="ctr"/>
                    </a:tc>
                    <a:tc>
                      <a:txBody>
                        <a:bodyPr/>
                        <a:lstStyle/>
                        <a:p>
                          <a:pPr algn="ctr"/>
                          <a:r>
                            <a:rPr lang="en-US" dirty="0"/>
                            <a:t>4</a:t>
                          </a:r>
                          <a:r>
                            <a:rPr lang="en-US" i="1" dirty="0"/>
                            <a:t>L</a:t>
                          </a:r>
                          <a:r>
                            <a:rPr lang="en-US" dirty="0"/>
                            <a:t>-2 [DFKL’17]</a:t>
                          </a:r>
                        </a:p>
                      </a:txBody>
                      <a:tcPr anchor="ctr"/>
                    </a:tc>
                    <a:tc>
                      <a:txBody>
                        <a:bodyPr/>
                        <a:lstStyle/>
                        <a:p>
                          <a:pPr algn="ctr"/>
                          <a:r>
                            <a:rPr lang="en-US" i="1" dirty="0"/>
                            <a:t>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item prices</a:t>
                          </a:r>
                        </a:p>
                      </a:txBody>
                      <a:tcPr anchor="ctr"/>
                    </a:tc>
                    <a:extLst>
                      <a:ext uri="{0D108BD9-81ED-4DB2-BD59-A6C34878D82A}">
                        <a16:rowId xmlns:a16="http://schemas.microsoft.com/office/drawing/2014/main" val="3134106272"/>
                      </a:ext>
                    </a:extLst>
                  </a:tr>
                  <a:tr h="707439">
                    <a:tc>
                      <a:txBody>
                        <a:bodyPr/>
                        <a:lstStyle/>
                        <a:p>
                          <a:r>
                            <a:rPr lang="en-US" dirty="0"/>
                            <a:t>Interval scheduling over intervals of size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oMath>
                          </a14:m>
                          <a:endParaRPr lang="en-US" dirty="0"/>
                        </a:p>
                      </a:txBody>
                      <a:tcPr anchor="ctr"/>
                    </a:tc>
                    <a:tc>
                      <a:txBody>
                        <a:bodyPr/>
                        <a:lstStyle/>
                        <a:p>
                          <a:pPr algn="ctr"/>
                          <a14:m>
                            <m:oMath xmlns:m="http://schemas.openxmlformats.org/officeDocument/2006/math">
                              <m:r>
                                <m:rPr>
                                  <m:nor/>
                                </m:rPr>
                                <a:rPr lang="en-US" b="0" i="0" smtClean="0">
                                  <a:latin typeface="Cambria Math" panose="02040503050406030204" pitchFamily="18" charset="0"/>
                                </a:rPr>
                                <m:t>O</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𝐿</m:t>
                                          </m:r>
                                        </m:e>
                                      </m:func>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𝐿</m:t>
                                              </m:r>
                                            </m:e>
                                          </m:func>
                                        </m:e>
                                      </m:func>
                                    </m:den>
                                  </m:f>
                                </m:e>
                              </m:d>
                            </m:oMath>
                          </a14:m>
                          <a:r>
                            <a:rPr lang="en-US" dirty="0"/>
                            <a:t> [CMT’19]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Ω</m:t>
                                </m:r>
                                <m:d>
                                  <m:dPr>
                                    <m:ctrlPr>
                                      <a:rPr lang="el-GR" b="0" i="1" smtClean="0">
                                        <a:latin typeface="Cambria Math" panose="02040503050406030204" pitchFamily="18" charset="0"/>
                                        <a:ea typeface="Cambria Math" panose="02040503050406030204" pitchFamily="18" charset="0"/>
                                      </a:rPr>
                                    </m:ctrlPr>
                                  </m:dPr>
                                  <m:e>
                                    <m:f>
                                      <m:fPr>
                                        <m:ctrlPr>
                                          <a:rPr lang="el-GR" b="0" i="1" smtClean="0">
                                            <a:latin typeface="Cambria Math" panose="02040503050406030204" pitchFamily="18" charset="0"/>
                                            <a:ea typeface="Cambria Math" panose="02040503050406030204" pitchFamily="18" charset="0"/>
                                          </a:rPr>
                                        </m:ctrlPr>
                                      </m:fPr>
                                      <m:num>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𝐿</m:t>
                                            </m:r>
                                          </m:e>
                                        </m:func>
                                      </m:num>
                                      <m:den>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𝐿</m:t>
                                                </m:r>
                                              </m:e>
                                            </m:func>
                                          </m:e>
                                        </m:func>
                                      </m:den>
                                    </m:f>
                                  </m:e>
                                </m:d>
                              </m:oMath>
                            </m:oMathPara>
                          </a14:m>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2783944302"/>
                      </a:ext>
                    </a:extLst>
                  </a:tr>
                  <a:tr h="707439">
                    <a:tc>
                      <a:txBody>
                        <a:bodyPr/>
                        <a:lstStyle/>
                        <a:p>
                          <a:r>
                            <a:rPr lang="en-US" dirty="0"/>
                            <a:t>Routing on trees with values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𝐻</m:t>
                              </m:r>
                              <m:r>
                                <a:rPr lang="en-US" b="0" i="1" smtClean="0">
                                  <a:latin typeface="Cambria Math" panose="02040503050406030204" pitchFamily="18" charset="0"/>
                                  <a:ea typeface="Cambria Math" panose="02040503050406030204" pitchFamily="18" charset="0"/>
                                </a:rPr>
                                <m:t>]</m:t>
                              </m:r>
                            </m:oMath>
                          </a14:m>
                          <a:endParaRPr lang="en-US" dirty="0"/>
                        </a:p>
                      </a:txBody>
                      <a:tcPr anchor="ctr"/>
                    </a:tc>
                    <a:tc>
                      <a:txBody>
                        <a:bodyPr/>
                        <a:lstStyle/>
                        <a:p>
                          <a:pPr algn="ctr"/>
                          <a14:m>
                            <m:oMath xmlns:m="http://schemas.openxmlformats.org/officeDocument/2006/math">
                              <m:r>
                                <m:rPr>
                                  <m:nor/>
                                </m:rPr>
                                <a:rPr lang="en-US" b="0" i="0" smtClean="0">
                                  <a:latin typeface="Cambria Math" panose="02040503050406030204" pitchFamily="18" charset="0"/>
                                </a:rPr>
                                <m:t>O</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𝐻</m:t>
                                  </m:r>
                                </m:e>
                              </m:func>
                              <m:r>
                                <a:rPr lang="en-US" b="0" i="1" smtClean="0">
                                  <a:latin typeface="Cambria Math" panose="02040503050406030204" pitchFamily="18" charset="0"/>
                                </a:rPr>
                                <m:t>)</m:t>
                              </m:r>
                            </m:oMath>
                          </a14:m>
                          <a:r>
                            <a:rPr lang="en-US" dirty="0"/>
                            <a:t> [CMT’19]</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d>
                                  <m:dPr>
                                    <m:ctrlPr>
                                      <a:rPr lang="el-GR" i="1" smtClean="0">
                                        <a:latin typeface="Cambria Math" panose="02040503050406030204" pitchFamily="18" charset="0"/>
                                        <a:ea typeface="Cambria Math" panose="02040503050406030204" pitchFamily="18" charset="0"/>
                                      </a:rPr>
                                    </m:ctrlPr>
                                  </m:dPr>
                                  <m:e>
                                    <m:f>
                                      <m:fPr>
                                        <m:ctrlPr>
                                          <a:rPr lang="el-GR" i="1" smtClean="0">
                                            <a:latin typeface="Cambria Math" panose="02040503050406030204" pitchFamily="18" charset="0"/>
                                            <a:ea typeface="Cambria Math" panose="02040503050406030204" pitchFamily="18" charset="0"/>
                                          </a:rPr>
                                        </m:ctrlPr>
                                      </m:fPr>
                                      <m:num>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𝐻</m:t>
                                            </m:r>
                                          </m:e>
                                        </m:func>
                                      </m:num>
                                      <m:den>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𝐻</m:t>
                                                </m:r>
                                              </m:e>
                                            </m:func>
                                          </m:e>
                                        </m:func>
                                      </m:den>
                                    </m:f>
                                  </m:e>
                                </m:d>
                              </m:oMath>
                            </m:oMathPara>
                          </a14:m>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2735848574"/>
                      </a:ext>
                    </a:extLst>
                  </a:tr>
                  <a:tr h="707439">
                    <a:tc>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algn="ct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19058387"/>
                      </a:ext>
                    </a:extLst>
                  </a:tr>
                  <a:tr h="409865">
                    <a:tc>
                      <a:txBody>
                        <a:bodyPr/>
                        <a:lstStyle/>
                        <a:p>
                          <a:endParaRPr lang="en-US" dirty="0"/>
                        </a:p>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4152057030"/>
                      </a:ext>
                    </a:extLst>
                  </a:tr>
                </a:tbl>
              </a:graphicData>
            </a:graphic>
          </p:graphicFrame>
        </mc:Choice>
        <mc:Fallback xmlns="">
          <p:graphicFrame>
            <p:nvGraphicFramePr>
              <p:cNvPr id="5" name="Content Placeholder 4">
                <a:extLst>
                  <a:ext uri="{FF2B5EF4-FFF2-40B4-BE49-F238E27FC236}">
                    <a16:creationId xmlns:a16="http://schemas.microsoft.com/office/drawing/2014/main" id="{0E5B9785-93BB-144B-BCD1-4E237F7CD0DA}"/>
                  </a:ext>
                </a:extLst>
              </p:cNvPr>
              <p:cNvGraphicFramePr>
                <a:graphicFrameLocks noGrp="1"/>
              </p:cNvGraphicFramePr>
              <p:nvPr>
                <p:ph idx="1"/>
                <p:extLst>
                  <p:ext uri="{D42A27DB-BD31-4B8C-83A1-F6EECF244321}">
                    <p14:modId xmlns:p14="http://schemas.microsoft.com/office/powerpoint/2010/main" val="2252751517"/>
                  </p:ext>
                </p:extLst>
              </p:nvPr>
            </p:nvGraphicFramePr>
            <p:xfrm>
              <a:off x="557530" y="1819252"/>
              <a:ext cx="11351173" cy="4401857"/>
            </p:xfrm>
            <a:graphic>
              <a:graphicData uri="http://schemas.openxmlformats.org/drawingml/2006/table">
                <a:tbl>
                  <a:tblPr firstRow="1" bandRow="1">
                    <a:tableStyleId>{69012ECD-51FC-41F1-AA8D-1B2483CD663E}</a:tableStyleId>
                  </a:tblPr>
                  <a:tblGrid>
                    <a:gridCol w="2585545">
                      <a:extLst>
                        <a:ext uri="{9D8B030D-6E8A-4147-A177-3AD203B41FA5}">
                          <a16:colId xmlns:a16="http://schemas.microsoft.com/office/drawing/2014/main" val="4202616193"/>
                        </a:ext>
                      </a:extLst>
                    </a:gridCol>
                    <a:gridCol w="3216165">
                      <a:extLst>
                        <a:ext uri="{9D8B030D-6E8A-4147-A177-3AD203B41FA5}">
                          <a16:colId xmlns:a16="http://schemas.microsoft.com/office/drawing/2014/main" val="2412600662"/>
                        </a:ext>
                      </a:extLst>
                    </a:gridCol>
                    <a:gridCol w="2900856">
                      <a:extLst>
                        <a:ext uri="{9D8B030D-6E8A-4147-A177-3AD203B41FA5}">
                          <a16:colId xmlns:a16="http://schemas.microsoft.com/office/drawing/2014/main" val="2575751490"/>
                        </a:ext>
                      </a:extLst>
                    </a:gridCol>
                    <a:gridCol w="2648607">
                      <a:extLst>
                        <a:ext uri="{9D8B030D-6E8A-4147-A177-3AD203B41FA5}">
                          <a16:colId xmlns:a16="http://schemas.microsoft.com/office/drawing/2014/main" val="3668354682"/>
                        </a:ext>
                      </a:extLst>
                    </a:gridCol>
                  </a:tblGrid>
                  <a:tr h="409865">
                    <a:tc>
                      <a:txBody>
                        <a:bodyPr/>
                        <a:lstStyle/>
                        <a:p>
                          <a:r>
                            <a:rPr lang="en-US" dirty="0"/>
                            <a:t>Value functions</a:t>
                          </a:r>
                        </a:p>
                      </a:txBody>
                      <a:tcPr/>
                    </a:tc>
                    <a:tc>
                      <a:txBody>
                        <a:bodyPr/>
                        <a:lstStyle/>
                        <a:p>
                          <a:pPr algn="ctr"/>
                          <a:r>
                            <a:rPr lang="en-US" dirty="0"/>
                            <a:t>Competitive ratio</a:t>
                          </a:r>
                        </a:p>
                      </a:txBody>
                      <a:tcPr/>
                    </a:tc>
                    <a:tc>
                      <a:txBody>
                        <a:bodyPr/>
                        <a:lstStyle/>
                        <a:p>
                          <a:pPr algn="ctr"/>
                          <a:r>
                            <a:rPr lang="en-US" dirty="0"/>
                            <a:t>Lower bound</a:t>
                          </a:r>
                        </a:p>
                      </a:txBody>
                      <a:tcPr/>
                    </a:tc>
                    <a:tc>
                      <a:txBody>
                        <a:bodyPr/>
                        <a:lstStyle/>
                        <a:p>
                          <a:r>
                            <a:rPr lang="en-US" dirty="0"/>
                            <a:t>Technique</a:t>
                          </a:r>
                        </a:p>
                      </a:txBody>
                      <a:tcPr/>
                    </a:tc>
                    <a:extLst>
                      <a:ext uri="{0D108BD9-81ED-4DB2-BD59-A6C34878D82A}">
                        <a16:rowId xmlns:a16="http://schemas.microsoft.com/office/drawing/2014/main" val="3401599171"/>
                      </a:ext>
                    </a:extLst>
                  </a:tr>
                  <a:tr h="409865">
                    <a:tc>
                      <a:txBody>
                        <a:bodyPr/>
                        <a:lstStyle/>
                        <a:p>
                          <a:r>
                            <a:rPr lang="en-US" dirty="0"/>
                            <a:t>Additive or unit-demand</a:t>
                          </a:r>
                        </a:p>
                      </a:txBody>
                      <a:tcPr anchor="ctr"/>
                    </a:tc>
                    <a:tc>
                      <a:txBody>
                        <a:bodyPr/>
                        <a:lstStyle/>
                        <a:p>
                          <a:pPr algn="ctr"/>
                          <a:r>
                            <a:rPr lang="en-US" dirty="0"/>
                            <a:t>2 [FGL’15]</a:t>
                          </a:r>
                        </a:p>
                      </a:txBody>
                      <a:tcPr anchor="ctr"/>
                    </a:tc>
                    <a:tc>
                      <a:txBody>
                        <a:bodyPr/>
                        <a:lstStyle/>
                        <a:p>
                          <a:pPr algn="ctr"/>
                          <a:r>
                            <a:rPr lang="en-US" dirty="0"/>
                            <a:t>2</a:t>
                          </a:r>
                        </a:p>
                      </a:txBody>
                      <a:tcPr anchor="ctr"/>
                    </a:tc>
                    <a:tc>
                      <a:txBody>
                        <a:bodyPr/>
                        <a:lstStyle/>
                        <a:p>
                          <a:r>
                            <a:rPr lang="en-US" dirty="0"/>
                            <a:t>Balanced item prices</a:t>
                          </a:r>
                        </a:p>
                      </a:txBody>
                      <a:tcPr anchor="ctr"/>
                    </a:tc>
                    <a:extLst>
                      <a:ext uri="{0D108BD9-81ED-4DB2-BD59-A6C34878D82A}">
                        <a16:rowId xmlns:a16="http://schemas.microsoft.com/office/drawing/2014/main" val="357572760"/>
                      </a:ext>
                    </a:extLst>
                  </a:tr>
                  <a:tr h="409865">
                    <a:tc>
                      <a:txBody>
                        <a:bodyPr/>
                        <a:lstStyle/>
                        <a:p>
                          <a:r>
                            <a:rPr lang="en-US" dirty="0"/>
                            <a:t>XOS</a:t>
                          </a:r>
                        </a:p>
                      </a:txBody>
                      <a:tcPr anchor="ctr"/>
                    </a:tc>
                    <a:tc>
                      <a:txBody>
                        <a:bodyPr/>
                        <a:lstStyle/>
                        <a:p>
                          <a:pPr algn="ctr"/>
                          <a:r>
                            <a:rPr lang="en-US" dirty="0"/>
                            <a:t>2 [FGL’15]</a:t>
                          </a:r>
                        </a:p>
                      </a:txBody>
                      <a:tcPr anchor="ctr"/>
                    </a:tc>
                    <a:tc>
                      <a:txBody>
                        <a:bodyPr/>
                        <a:lstStyle/>
                        <a:p>
                          <a:pPr algn="ctr"/>
                          <a:r>
                            <a:rPr lang="en-US"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item prices</a:t>
                          </a:r>
                        </a:p>
                      </a:txBody>
                      <a:tcPr anchor="ctr"/>
                    </a:tc>
                    <a:extLst>
                      <a:ext uri="{0D108BD9-81ED-4DB2-BD59-A6C34878D82A}">
                        <a16:rowId xmlns:a16="http://schemas.microsoft.com/office/drawing/2014/main" val="33351324"/>
                      </a:ext>
                    </a:extLst>
                  </a:tr>
                  <a:tr h="409865">
                    <a:tc>
                      <a:txBody>
                        <a:bodyPr/>
                        <a:lstStyle/>
                        <a:p>
                          <a:r>
                            <a:rPr lang="en-US" dirty="0"/>
                            <a:t>MPH-</a:t>
                          </a:r>
                          <a:r>
                            <a:rPr lang="en-US" i="1" dirty="0"/>
                            <a:t>L</a:t>
                          </a:r>
                        </a:p>
                      </a:txBody>
                      <a:tcPr anchor="ctr"/>
                    </a:tc>
                    <a:tc>
                      <a:txBody>
                        <a:bodyPr/>
                        <a:lstStyle/>
                        <a:p>
                          <a:pPr algn="ctr"/>
                          <a:r>
                            <a:rPr lang="en-US" dirty="0"/>
                            <a:t>4</a:t>
                          </a:r>
                          <a:r>
                            <a:rPr lang="en-US" i="1" dirty="0"/>
                            <a:t>L</a:t>
                          </a:r>
                          <a:r>
                            <a:rPr lang="en-US" dirty="0"/>
                            <a:t>-2 [DFKL’17]</a:t>
                          </a:r>
                        </a:p>
                      </a:txBody>
                      <a:tcPr anchor="ctr"/>
                    </a:tc>
                    <a:tc>
                      <a:txBody>
                        <a:bodyPr/>
                        <a:lstStyle/>
                        <a:p>
                          <a:pPr algn="ctr"/>
                          <a:r>
                            <a:rPr lang="en-US" i="1" dirty="0"/>
                            <a:t>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item prices</a:t>
                          </a:r>
                        </a:p>
                      </a:txBody>
                      <a:tcPr anchor="ctr"/>
                    </a:tc>
                    <a:extLst>
                      <a:ext uri="{0D108BD9-81ED-4DB2-BD59-A6C34878D82A}">
                        <a16:rowId xmlns:a16="http://schemas.microsoft.com/office/drawing/2014/main" val="3134106272"/>
                      </a:ext>
                    </a:extLst>
                  </a:tr>
                  <a:tr h="707439">
                    <a:tc>
                      <a:txBody>
                        <a:bodyPr/>
                        <a:lstStyle/>
                        <a:p>
                          <a:endParaRPr lang="en-US"/>
                        </a:p>
                      </a:txBody>
                      <a:tcPr anchor="ctr">
                        <a:blipFill>
                          <a:blip r:embed="rId2"/>
                          <a:stretch>
                            <a:fillRect t="-233929" r="-338725" b="-291071"/>
                          </a:stretch>
                        </a:blipFill>
                      </a:tcPr>
                    </a:tc>
                    <a:tc>
                      <a:txBody>
                        <a:bodyPr/>
                        <a:lstStyle/>
                        <a:p>
                          <a:endParaRPr lang="en-US"/>
                        </a:p>
                      </a:txBody>
                      <a:tcPr anchor="ctr">
                        <a:blipFill>
                          <a:blip r:embed="rId2"/>
                          <a:stretch>
                            <a:fillRect l="-80632" t="-233929" r="-173123" b="-291071"/>
                          </a:stretch>
                        </a:blipFill>
                      </a:tcPr>
                    </a:tc>
                    <a:tc>
                      <a:txBody>
                        <a:bodyPr/>
                        <a:lstStyle/>
                        <a:p>
                          <a:endParaRPr lang="en-US"/>
                        </a:p>
                      </a:txBody>
                      <a:tcPr anchor="ctr">
                        <a:blipFill>
                          <a:blip r:embed="rId2"/>
                          <a:stretch>
                            <a:fillRect l="-199563" t="-233929" r="-91266" b="-29107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2783944302"/>
                      </a:ext>
                    </a:extLst>
                  </a:tr>
                  <a:tr h="707439">
                    <a:tc>
                      <a:txBody>
                        <a:bodyPr/>
                        <a:lstStyle/>
                        <a:p>
                          <a:endParaRPr lang="en-US"/>
                        </a:p>
                      </a:txBody>
                      <a:tcPr anchor="ctr">
                        <a:blipFill>
                          <a:blip r:embed="rId2"/>
                          <a:stretch>
                            <a:fillRect t="-333929" r="-338725" b="-191071"/>
                          </a:stretch>
                        </a:blipFill>
                      </a:tcPr>
                    </a:tc>
                    <a:tc>
                      <a:txBody>
                        <a:bodyPr/>
                        <a:lstStyle/>
                        <a:p>
                          <a:endParaRPr lang="en-US"/>
                        </a:p>
                      </a:txBody>
                      <a:tcPr anchor="ctr">
                        <a:blipFill>
                          <a:blip r:embed="rId2"/>
                          <a:stretch>
                            <a:fillRect l="-80632" t="-333929" r="-173123" b="-191071"/>
                          </a:stretch>
                        </a:blipFill>
                      </a:tcPr>
                    </a:tc>
                    <a:tc>
                      <a:txBody>
                        <a:bodyPr/>
                        <a:lstStyle/>
                        <a:p>
                          <a:endParaRPr lang="en-US"/>
                        </a:p>
                      </a:txBody>
                      <a:tcPr anchor="ctr">
                        <a:blipFill>
                          <a:blip r:embed="rId2"/>
                          <a:stretch>
                            <a:fillRect l="-199563" t="-333929" r="-91266" b="-19107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2735848574"/>
                      </a:ext>
                    </a:extLst>
                  </a:tr>
                  <a:tr h="707439">
                    <a:tc>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algn="ct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19058387"/>
                      </a:ext>
                    </a:extLst>
                  </a:tr>
                  <a:tr h="640080">
                    <a:tc>
                      <a:txBody>
                        <a:bodyPr/>
                        <a:lstStyle/>
                        <a:p>
                          <a:endParaRPr lang="en-US" dirty="0"/>
                        </a:p>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4152057030"/>
                      </a:ext>
                    </a:extLst>
                  </a:tr>
                </a:tbl>
              </a:graphicData>
            </a:graphic>
          </p:graphicFrame>
        </mc:Fallback>
      </mc:AlternateContent>
      <p:sp>
        <p:nvSpPr>
          <p:cNvPr id="4" name="Slide Number Placeholder 3">
            <a:extLst>
              <a:ext uri="{FF2B5EF4-FFF2-40B4-BE49-F238E27FC236}">
                <a16:creationId xmlns:a16="http://schemas.microsoft.com/office/drawing/2014/main" id="{3D9F7118-E82A-DD45-9161-55A21CD8C2B1}"/>
              </a:ext>
            </a:extLst>
          </p:cNvPr>
          <p:cNvSpPr>
            <a:spLocks noGrp="1"/>
          </p:cNvSpPr>
          <p:nvPr>
            <p:ph type="sldNum" sz="quarter" idx="12"/>
          </p:nvPr>
        </p:nvSpPr>
        <p:spPr/>
        <p:txBody>
          <a:bodyPr/>
          <a:lstStyle/>
          <a:p>
            <a:fld id="{B77E0738-95AA-E14E-9896-480B8A926317}" type="slidenum">
              <a:rPr lang="en-US" smtClean="0"/>
              <a:t>19</a:t>
            </a:fld>
            <a:endParaRPr lang="en-US" dirty="0"/>
          </a:p>
        </p:txBody>
      </p:sp>
    </p:spTree>
    <p:extLst>
      <p:ext uri="{BB962C8B-B14F-4D97-AF65-F5344CB8AC3E}">
        <p14:creationId xmlns:p14="http://schemas.microsoft.com/office/powerpoint/2010/main" val="968824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67E4-754C-944F-B6B5-AECB47BEFC56}"/>
              </a:ext>
            </a:extLst>
          </p:cNvPr>
          <p:cNvSpPr>
            <a:spLocks noGrp="1"/>
          </p:cNvSpPr>
          <p:nvPr>
            <p:ph type="title"/>
          </p:nvPr>
        </p:nvSpPr>
        <p:spPr/>
        <p:txBody>
          <a:bodyPr/>
          <a:lstStyle/>
          <a:p>
            <a:r>
              <a:rPr lang="en-US" dirty="0"/>
              <a:t>Question: how to allocate scarce resources among multiple parties?</a:t>
            </a:r>
          </a:p>
        </p:txBody>
      </p:sp>
      <p:sp>
        <p:nvSpPr>
          <p:cNvPr id="5" name="Title 1">
            <a:extLst>
              <a:ext uri="{FF2B5EF4-FFF2-40B4-BE49-F238E27FC236}">
                <a16:creationId xmlns:a16="http://schemas.microsoft.com/office/drawing/2014/main" id="{0790DABC-BF4D-8A48-B6C7-E20355A6E9E9}"/>
              </a:ext>
            </a:extLst>
          </p:cNvPr>
          <p:cNvSpPr txBox="1">
            <a:spLocks/>
          </p:cNvSpPr>
          <p:nvPr/>
        </p:nvSpPr>
        <p:spPr>
          <a:xfrm>
            <a:off x="893903" y="5302136"/>
            <a:ext cx="10657304" cy="6051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r>
              <a:rPr lang="en-US" sz="2200" dirty="0"/>
              <a:t>What if participants can </a:t>
            </a:r>
            <a:r>
              <a:rPr lang="en-US" sz="2200" dirty="0">
                <a:solidFill>
                  <a:schemeClr val="accent1"/>
                </a:solidFill>
              </a:rPr>
              <a:t>lie and subvert rules</a:t>
            </a:r>
            <a:r>
              <a:rPr lang="en-US" sz="2200" dirty="0"/>
              <a:t>?</a:t>
            </a:r>
          </a:p>
        </p:txBody>
      </p:sp>
      <p:sp>
        <p:nvSpPr>
          <p:cNvPr id="6" name="Title 1">
            <a:extLst>
              <a:ext uri="{FF2B5EF4-FFF2-40B4-BE49-F238E27FC236}">
                <a16:creationId xmlns:a16="http://schemas.microsoft.com/office/drawing/2014/main" id="{F9BE64BE-0269-DF44-ABC0-49B43CA53DB6}"/>
              </a:ext>
            </a:extLst>
          </p:cNvPr>
          <p:cNvSpPr txBox="1">
            <a:spLocks/>
          </p:cNvSpPr>
          <p:nvPr/>
        </p:nvSpPr>
        <p:spPr>
          <a:xfrm>
            <a:off x="893903" y="5872670"/>
            <a:ext cx="10657304" cy="6051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r>
              <a:rPr lang="en-US" sz="2200" dirty="0"/>
              <a:t>What if participants arrive over time and </a:t>
            </a:r>
            <a:r>
              <a:rPr lang="en-US" sz="2200" dirty="0">
                <a:solidFill>
                  <a:schemeClr val="accent1"/>
                </a:solidFill>
              </a:rPr>
              <a:t>future demand is unknown</a:t>
            </a:r>
            <a:r>
              <a:rPr lang="en-US" sz="2200" dirty="0"/>
              <a:t>?</a:t>
            </a:r>
          </a:p>
        </p:txBody>
      </p:sp>
      <p:pic>
        <p:nvPicPr>
          <p:cNvPr id="15" name="Picture 14">
            <a:extLst>
              <a:ext uri="{FF2B5EF4-FFF2-40B4-BE49-F238E27FC236}">
                <a16:creationId xmlns:a16="http://schemas.microsoft.com/office/drawing/2014/main" id="{317A7A1E-53C5-504F-B960-C7D907C5DE4A}"/>
              </a:ext>
            </a:extLst>
          </p:cNvPr>
          <p:cNvPicPr>
            <a:picLocks noChangeAspect="1"/>
          </p:cNvPicPr>
          <p:nvPr/>
        </p:nvPicPr>
        <p:blipFill rotWithShape="1">
          <a:blip r:embed="rId2"/>
          <a:srcRect r="31219" b="44188"/>
          <a:stretch/>
        </p:blipFill>
        <p:spPr>
          <a:xfrm>
            <a:off x="9182299" y="3418689"/>
            <a:ext cx="1244599" cy="1611597"/>
          </a:xfrm>
          <a:prstGeom prst="rect">
            <a:avLst/>
          </a:prstGeom>
        </p:spPr>
      </p:pic>
      <p:pic>
        <p:nvPicPr>
          <p:cNvPr id="16" name="Picture 15">
            <a:extLst>
              <a:ext uri="{FF2B5EF4-FFF2-40B4-BE49-F238E27FC236}">
                <a16:creationId xmlns:a16="http://schemas.microsoft.com/office/drawing/2014/main" id="{9844BCA8-93C5-4644-B0AB-6FB801F5BBD9}"/>
              </a:ext>
            </a:extLst>
          </p:cNvPr>
          <p:cNvPicPr>
            <a:picLocks noChangeAspect="1"/>
          </p:cNvPicPr>
          <p:nvPr/>
        </p:nvPicPr>
        <p:blipFill rotWithShape="1">
          <a:blip r:embed="rId3"/>
          <a:srcRect l="18885" r="20995" b="34245"/>
          <a:stretch/>
        </p:blipFill>
        <p:spPr>
          <a:xfrm>
            <a:off x="7856193" y="3516141"/>
            <a:ext cx="905104" cy="1475001"/>
          </a:xfrm>
          <a:prstGeom prst="rect">
            <a:avLst/>
          </a:prstGeom>
        </p:spPr>
      </p:pic>
      <p:pic>
        <p:nvPicPr>
          <p:cNvPr id="20" name="Picture 19">
            <a:extLst>
              <a:ext uri="{FF2B5EF4-FFF2-40B4-BE49-F238E27FC236}">
                <a16:creationId xmlns:a16="http://schemas.microsoft.com/office/drawing/2014/main" id="{5A9120C8-AFAB-6D49-8CEC-79B447571EEF}"/>
              </a:ext>
            </a:extLst>
          </p:cNvPr>
          <p:cNvPicPr>
            <a:picLocks noChangeAspect="1"/>
          </p:cNvPicPr>
          <p:nvPr/>
        </p:nvPicPr>
        <p:blipFill>
          <a:blip r:embed="rId4"/>
          <a:stretch>
            <a:fillRect/>
          </a:stretch>
        </p:blipFill>
        <p:spPr>
          <a:xfrm>
            <a:off x="1116794" y="3399593"/>
            <a:ext cx="688835" cy="655068"/>
          </a:xfrm>
          <a:prstGeom prst="rect">
            <a:avLst/>
          </a:prstGeom>
        </p:spPr>
      </p:pic>
      <p:pic>
        <p:nvPicPr>
          <p:cNvPr id="21" name="Picture 20">
            <a:extLst>
              <a:ext uri="{FF2B5EF4-FFF2-40B4-BE49-F238E27FC236}">
                <a16:creationId xmlns:a16="http://schemas.microsoft.com/office/drawing/2014/main" id="{2CCD1641-64D0-CE42-8472-2902F1C46EB9}"/>
              </a:ext>
            </a:extLst>
          </p:cNvPr>
          <p:cNvPicPr>
            <a:picLocks noChangeAspect="1"/>
          </p:cNvPicPr>
          <p:nvPr/>
        </p:nvPicPr>
        <p:blipFill>
          <a:blip r:embed="rId4"/>
          <a:stretch>
            <a:fillRect/>
          </a:stretch>
        </p:blipFill>
        <p:spPr>
          <a:xfrm>
            <a:off x="1149489" y="4148952"/>
            <a:ext cx="688835" cy="655068"/>
          </a:xfrm>
          <a:prstGeom prst="rect">
            <a:avLst/>
          </a:prstGeom>
        </p:spPr>
      </p:pic>
      <p:pic>
        <p:nvPicPr>
          <p:cNvPr id="22" name="Picture 21">
            <a:extLst>
              <a:ext uri="{FF2B5EF4-FFF2-40B4-BE49-F238E27FC236}">
                <a16:creationId xmlns:a16="http://schemas.microsoft.com/office/drawing/2014/main" id="{B5EE8816-EF2A-CC43-894A-3B2ADC72EC3E}"/>
              </a:ext>
            </a:extLst>
          </p:cNvPr>
          <p:cNvPicPr>
            <a:picLocks noChangeAspect="1"/>
          </p:cNvPicPr>
          <p:nvPr/>
        </p:nvPicPr>
        <p:blipFill>
          <a:blip r:embed="rId5"/>
          <a:stretch>
            <a:fillRect/>
          </a:stretch>
        </p:blipFill>
        <p:spPr>
          <a:xfrm>
            <a:off x="2159620" y="4211728"/>
            <a:ext cx="863091" cy="697978"/>
          </a:xfrm>
          <a:prstGeom prst="rect">
            <a:avLst/>
          </a:prstGeom>
        </p:spPr>
      </p:pic>
      <p:pic>
        <p:nvPicPr>
          <p:cNvPr id="24" name="Picture 23">
            <a:extLst>
              <a:ext uri="{FF2B5EF4-FFF2-40B4-BE49-F238E27FC236}">
                <a16:creationId xmlns:a16="http://schemas.microsoft.com/office/drawing/2014/main" id="{0C09FE76-4E1E-7344-86D1-32DBA1491FE2}"/>
              </a:ext>
            </a:extLst>
          </p:cNvPr>
          <p:cNvPicPr>
            <a:picLocks noChangeAspect="1"/>
          </p:cNvPicPr>
          <p:nvPr/>
        </p:nvPicPr>
        <p:blipFill>
          <a:blip r:embed="rId6"/>
          <a:stretch>
            <a:fillRect/>
          </a:stretch>
        </p:blipFill>
        <p:spPr>
          <a:xfrm>
            <a:off x="2012497" y="3157862"/>
            <a:ext cx="432581" cy="843532"/>
          </a:xfrm>
          <a:prstGeom prst="rect">
            <a:avLst/>
          </a:prstGeom>
        </p:spPr>
      </p:pic>
      <p:pic>
        <p:nvPicPr>
          <p:cNvPr id="25" name="Picture 24">
            <a:extLst>
              <a:ext uri="{FF2B5EF4-FFF2-40B4-BE49-F238E27FC236}">
                <a16:creationId xmlns:a16="http://schemas.microsoft.com/office/drawing/2014/main" id="{DFA38887-C376-3B4C-9D09-39C0397EC045}"/>
              </a:ext>
            </a:extLst>
          </p:cNvPr>
          <p:cNvPicPr>
            <a:picLocks noChangeAspect="1"/>
          </p:cNvPicPr>
          <p:nvPr/>
        </p:nvPicPr>
        <p:blipFill>
          <a:blip r:embed="rId6"/>
          <a:stretch>
            <a:fillRect/>
          </a:stretch>
        </p:blipFill>
        <p:spPr>
          <a:xfrm>
            <a:off x="2552861" y="3150114"/>
            <a:ext cx="436554" cy="851280"/>
          </a:xfrm>
          <a:prstGeom prst="rect">
            <a:avLst/>
          </a:prstGeom>
        </p:spPr>
      </p:pic>
      <p:grpSp>
        <p:nvGrpSpPr>
          <p:cNvPr id="34" name="Group 33">
            <a:extLst>
              <a:ext uri="{FF2B5EF4-FFF2-40B4-BE49-F238E27FC236}">
                <a16:creationId xmlns:a16="http://schemas.microsoft.com/office/drawing/2014/main" id="{66D7BB1B-7E23-6A4F-95E9-9D3127138A33}"/>
              </a:ext>
            </a:extLst>
          </p:cNvPr>
          <p:cNvGrpSpPr/>
          <p:nvPr/>
        </p:nvGrpSpPr>
        <p:grpSpPr>
          <a:xfrm>
            <a:off x="3285748" y="2208141"/>
            <a:ext cx="2000603" cy="1146927"/>
            <a:chOff x="5293600" y="2276987"/>
            <a:chExt cx="2000603" cy="1146927"/>
          </a:xfrm>
        </p:grpSpPr>
        <p:sp>
          <p:nvSpPr>
            <p:cNvPr id="26" name="Cloud Callout 25">
              <a:extLst>
                <a:ext uri="{FF2B5EF4-FFF2-40B4-BE49-F238E27FC236}">
                  <a16:creationId xmlns:a16="http://schemas.microsoft.com/office/drawing/2014/main" id="{A034F772-2022-E544-8E6E-308510BAECA2}"/>
                </a:ext>
              </a:extLst>
            </p:cNvPr>
            <p:cNvSpPr/>
            <p:nvPr/>
          </p:nvSpPr>
          <p:spPr>
            <a:xfrm>
              <a:off x="5293600" y="2276987"/>
              <a:ext cx="2000603" cy="1146927"/>
            </a:xfrm>
            <a:prstGeom prst="cloudCallout">
              <a:avLst>
                <a:gd name="adj1" fmla="val 23715"/>
                <a:gd name="adj2" fmla="val 7004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0C73E3A-0B6B-4C42-B486-4C59955BC0DF}"/>
                </a:ext>
              </a:extLst>
            </p:cNvPr>
            <p:cNvPicPr>
              <a:picLocks noChangeAspect="1"/>
            </p:cNvPicPr>
            <p:nvPr/>
          </p:nvPicPr>
          <p:blipFill>
            <a:blip r:embed="rId4"/>
            <a:stretch>
              <a:fillRect/>
            </a:stretch>
          </p:blipFill>
          <p:spPr>
            <a:xfrm>
              <a:off x="5619210" y="2478540"/>
              <a:ext cx="343498" cy="32666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869D043-D8C0-1746-9066-E7CF88680F79}"/>
                    </a:ext>
                  </a:extLst>
                </p:cNvPr>
                <p:cNvSpPr txBox="1"/>
                <p:nvPr/>
              </p:nvSpPr>
              <p:spPr>
                <a:xfrm>
                  <a:off x="5979641" y="2450749"/>
                  <a:ext cx="7184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30" name="TextBox 29">
                  <a:extLst>
                    <a:ext uri="{FF2B5EF4-FFF2-40B4-BE49-F238E27FC236}">
                      <a16:creationId xmlns:a16="http://schemas.microsoft.com/office/drawing/2014/main" id="{C869D043-D8C0-1746-9066-E7CF88680F79}"/>
                    </a:ext>
                  </a:extLst>
                </p:cNvPr>
                <p:cNvSpPr txBox="1">
                  <a:spLocks noRot="1" noChangeAspect="1" noMove="1" noResize="1" noEditPoints="1" noAdjustHandles="1" noChangeArrowheads="1" noChangeShapeType="1" noTextEdit="1"/>
                </p:cNvSpPr>
                <p:nvPr/>
              </p:nvSpPr>
              <p:spPr>
                <a:xfrm>
                  <a:off x="5979641" y="2450749"/>
                  <a:ext cx="718466" cy="369332"/>
                </a:xfrm>
                <a:prstGeom prst="rect">
                  <a:avLst/>
                </a:prstGeom>
                <a:blipFill>
                  <a:blip r:embed="rId9"/>
                  <a:stretch>
                    <a:fillRect/>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2658E652-2CD0-5740-818C-0B9F2D80DADC}"/>
                </a:ext>
              </a:extLst>
            </p:cNvPr>
            <p:cNvPicPr>
              <a:picLocks noChangeAspect="1"/>
            </p:cNvPicPr>
            <p:nvPr/>
          </p:nvPicPr>
          <p:blipFill>
            <a:blip r:embed="rId4"/>
            <a:stretch>
              <a:fillRect/>
            </a:stretch>
          </p:blipFill>
          <p:spPr>
            <a:xfrm>
              <a:off x="5551478" y="2866780"/>
              <a:ext cx="343498" cy="32666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14C07B7-7A72-7946-B188-90747BF89FBA}"/>
                    </a:ext>
                  </a:extLst>
                </p:cNvPr>
                <p:cNvSpPr txBox="1"/>
                <p:nvPr/>
              </p:nvSpPr>
              <p:spPr>
                <a:xfrm>
                  <a:off x="6220999" y="2835658"/>
                  <a:ext cx="7184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m:t>
                        </m:r>
                      </m:oMath>
                    </m:oMathPara>
                  </a14:m>
                  <a:endParaRPr lang="en-US" dirty="0"/>
                </a:p>
              </p:txBody>
            </p:sp>
          </mc:Choice>
          <mc:Fallback xmlns="">
            <p:sp>
              <p:nvSpPr>
                <p:cNvPr id="32" name="TextBox 31">
                  <a:extLst>
                    <a:ext uri="{FF2B5EF4-FFF2-40B4-BE49-F238E27FC236}">
                      <a16:creationId xmlns:a16="http://schemas.microsoft.com/office/drawing/2014/main" id="{E14C07B7-7A72-7946-B188-90747BF89FBA}"/>
                    </a:ext>
                  </a:extLst>
                </p:cNvPr>
                <p:cNvSpPr txBox="1">
                  <a:spLocks noRot="1" noChangeAspect="1" noMove="1" noResize="1" noEditPoints="1" noAdjustHandles="1" noChangeArrowheads="1" noChangeShapeType="1" noTextEdit="1"/>
                </p:cNvSpPr>
                <p:nvPr/>
              </p:nvSpPr>
              <p:spPr>
                <a:xfrm>
                  <a:off x="6220999" y="2835658"/>
                  <a:ext cx="718466" cy="369332"/>
                </a:xfrm>
                <a:prstGeom prst="rect">
                  <a:avLst/>
                </a:prstGeom>
                <a:blipFill>
                  <a:blip r:embed="rId10"/>
                  <a:stretch>
                    <a:fillRect/>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DC1ECB7B-5B5D-504C-B0B4-509882A55B75}"/>
                </a:ext>
              </a:extLst>
            </p:cNvPr>
            <p:cNvPicPr>
              <a:picLocks noChangeAspect="1"/>
            </p:cNvPicPr>
            <p:nvPr/>
          </p:nvPicPr>
          <p:blipFill>
            <a:blip r:embed="rId4"/>
            <a:stretch>
              <a:fillRect/>
            </a:stretch>
          </p:blipFill>
          <p:spPr>
            <a:xfrm>
              <a:off x="5945097" y="2866780"/>
              <a:ext cx="343498" cy="326660"/>
            </a:xfrm>
            <a:prstGeom prst="rect">
              <a:avLst/>
            </a:prstGeom>
          </p:spPr>
        </p:pic>
      </p:grpSp>
      <p:grpSp>
        <p:nvGrpSpPr>
          <p:cNvPr id="43" name="Group 42">
            <a:extLst>
              <a:ext uri="{FF2B5EF4-FFF2-40B4-BE49-F238E27FC236}">
                <a16:creationId xmlns:a16="http://schemas.microsoft.com/office/drawing/2014/main" id="{C8D50471-E315-F04A-95B4-AFB5BD4C5E8B}"/>
              </a:ext>
            </a:extLst>
          </p:cNvPr>
          <p:cNvGrpSpPr/>
          <p:nvPr/>
        </p:nvGrpSpPr>
        <p:grpSpPr>
          <a:xfrm>
            <a:off x="6222555" y="2546754"/>
            <a:ext cx="1531165" cy="769780"/>
            <a:chOff x="5951622" y="2408580"/>
            <a:chExt cx="1531165" cy="769780"/>
          </a:xfrm>
        </p:grpSpPr>
        <p:sp>
          <p:nvSpPr>
            <p:cNvPr id="36" name="Cloud Callout 35">
              <a:extLst>
                <a:ext uri="{FF2B5EF4-FFF2-40B4-BE49-F238E27FC236}">
                  <a16:creationId xmlns:a16="http://schemas.microsoft.com/office/drawing/2014/main" id="{7C49258A-BD0C-5141-97EE-038EE1CF7017}"/>
                </a:ext>
              </a:extLst>
            </p:cNvPr>
            <p:cNvSpPr/>
            <p:nvPr/>
          </p:nvSpPr>
          <p:spPr>
            <a:xfrm>
              <a:off x="5951622" y="2408580"/>
              <a:ext cx="1531165" cy="769780"/>
            </a:xfrm>
            <a:prstGeom prst="cloudCallout">
              <a:avLst>
                <a:gd name="adj1" fmla="val -15240"/>
                <a:gd name="adj2" fmla="val 9490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F0352B4-7516-B741-A0BA-896D8373D503}"/>
                    </a:ext>
                  </a:extLst>
                </p:cNvPr>
                <p:cNvSpPr txBox="1"/>
                <p:nvPr/>
              </p:nvSpPr>
              <p:spPr>
                <a:xfrm>
                  <a:off x="6479508" y="2675463"/>
                  <a:ext cx="7184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oMath>
                    </m:oMathPara>
                  </a14:m>
                  <a:endParaRPr lang="en-US" dirty="0"/>
                </a:p>
              </p:txBody>
            </p:sp>
          </mc:Choice>
          <mc:Fallback xmlns="">
            <p:sp>
              <p:nvSpPr>
                <p:cNvPr id="38" name="TextBox 37">
                  <a:extLst>
                    <a:ext uri="{FF2B5EF4-FFF2-40B4-BE49-F238E27FC236}">
                      <a16:creationId xmlns:a16="http://schemas.microsoft.com/office/drawing/2014/main" id="{EF0352B4-7516-B741-A0BA-896D8373D503}"/>
                    </a:ext>
                  </a:extLst>
                </p:cNvPr>
                <p:cNvSpPr txBox="1">
                  <a:spLocks noRot="1" noChangeAspect="1" noMove="1" noResize="1" noEditPoints="1" noAdjustHandles="1" noChangeArrowheads="1" noChangeShapeType="1" noTextEdit="1"/>
                </p:cNvSpPr>
                <p:nvPr/>
              </p:nvSpPr>
              <p:spPr>
                <a:xfrm>
                  <a:off x="6479508" y="2675463"/>
                  <a:ext cx="718466" cy="369332"/>
                </a:xfrm>
                <a:prstGeom prst="rect">
                  <a:avLst/>
                </a:prstGeom>
                <a:blipFill>
                  <a:blip r:embed="rId11"/>
                  <a:stretch>
                    <a:fillRect/>
                  </a:stretch>
                </a:blipFill>
              </p:spPr>
              <p:txBody>
                <a:bodyPr/>
                <a:lstStyle/>
                <a:p>
                  <a:r>
                    <a:rPr lang="en-US">
                      <a:noFill/>
                    </a:rPr>
                    <a:t> </a:t>
                  </a:r>
                </a:p>
              </p:txBody>
            </p:sp>
          </mc:Fallback>
        </mc:AlternateContent>
        <p:pic>
          <p:nvPicPr>
            <p:cNvPr id="42" name="Picture 41">
              <a:extLst>
                <a:ext uri="{FF2B5EF4-FFF2-40B4-BE49-F238E27FC236}">
                  <a16:creationId xmlns:a16="http://schemas.microsoft.com/office/drawing/2014/main" id="{8131E06C-F7CF-EC4C-ACF4-642430D43F65}"/>
                </a:ext>
              </a:extLst>
            </p:cNvPr>
            <p:cNvPicPr>
              <a:picLocks noChangeAspect="1"/>
            </p:cNvPicPr>
            <p:nvPr/>
          </p:nvPicPr>
          <p:blipFill>
            <a:blip r:embed="rId6"/>
            <a:stretch>
              <a:fillRect/>
            </a:stretch>
          </p:blipFill>
          <p:spPr>
            <a:xfrm>
              <a:off x="6288942" y="2542395"/>
              <a:ext cx="257641" cy="502400"/>
            </a:xfrm>
            <a:prstGeom prst="rect">
              <a:avLst/>
            </a:prstGeom>
          </p:spPr>
        </p:pic>
      </p:grpSp>
      <p:grpSp>
        <p:nvGrpSpPr>
          <p:cNvPr id="52" name="Group 51">
            <a:extLst>
              <a:ext uri="{FF2B5EF4-FFF2-40B4-BE49-F238E27FC236}">
                <a16:creationId xmlns:a16="http://schemas.microsoft.com/office/drawing/2014/main" id="{8BDF944C-EA2F-E74B-AC0A-B2ACB25BBA59}"/>
              </a:ext>
            </a:extLst>
          </p:cNvPr>
          <p:cNvGrpSpPr/>
          <p:nvPr/>
        </p:nvGrpSpPr>
        <p:grpSpPr>
          <a:xfrm>
            <a:off x="8020015" y="2282009"/>
            <a:ext cx="2290702" cy="948865"/>
            <a:chOff x="8275698" y="2318224"/>
            <a:chExt cx="2290702" cy="948865"/>
          </a:xfrm>
        </p:grpSpPr>
        <p:sp>
          <p:nvSpPr>
            <p:cNvPr id="45" name="Cloud Callout 44">
              <a:extLst>
                <a:ext uri="{FF2B5EF4-FFF2-40B4-BE49-F238E27FC236}">
                  <a16:creationId xmlns:a16="http://schemas.microsoft.com/office/drawing/2014/main" id="{ED642C79-E48B-E745-AF47-BC77579E7C7D}"/>
                </a:ext>
              </a:extLst>
            </p:cNvPr>
            <p:cNvSpPr/>
            <p:nvPr/>
          </p:nvSpPr>
          <p:spPr>
            <a:xfrm>
              <a:off x="8275698" y="2318224"/>
              <a:ext cx="2290702" cy="948865"/>
            </a:xfrm>
            <a:prstGeom prst="cloudCallout">
              <a:avLst>
                <a:gd name="adj1" fmla="val -32588"/>
                <a:gd name="adj2" fmla="val 9170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7206F56-0BD6-6B4E-B79D-6BAC53CA8B62}"/>
                    </a:ext>
                  </a:extLst>
                </p:cNvPr>
                <p:cNvSpPr txBox="1"/>
                <p:nvPr/>
              </p:nvSpPr>
              <p:spPr>
                <a:xfrm>
                  <a:off x="9203097" y="2611101"/>
                  <a:ext cx="9749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$100</m:t>
                        </m:r>
                      </m:oMath>
                    </m:oMathPara>
                  </a14:m>
                  <a:endParaRPr lang="en-US" dirty="0"/>
                </a:p>
              </p:txBody>
            </p:sp>
          </mc:Choice>
          <mc:Fallback xmlns="">
            <p:sp>
              <p:nvSpPr>
                <p:cNvPr id="49" name="TextBox 48">
                  <a:extLst>
                    <a:ext uri="{FF2B5EF4-FFF2-40B4-BE49-F238E27FC236}">
                      <a16:creationId xmlns:a16="http://schemas.microsoft.com/office/drawing/2014/main" id="{57206F56-0BD6-6B4E-B79D-6BAC53CA8B62}"/>
                    </a:ext>
                  </a:extLst>
                </p:cNvPr>
                <p:cNvSpPr txBox="1">
                  <a:spLocks noRot="1" noChangeAspect="1" noMove="1" noResize="1" noEditPoints="1" noAdjustHandles="1" noChangeArrowheads="1" noChangeShapeType="1" noTextEdit="1"/>
                </p:cNvSpPr>
                <p:nvPr/>
              </p:nvSpPr>
              <p:spPr>
                <a:xfrm>
                  <a:off x="9203097" y="2611101"/>
                  <a:ext cx="974947" cy="369332"/>
                </a:xfrm>
                <a:prstGeom prst="rect">
                  <a:avLst/>
                </a:prstGeom>
                <a:blipFill>
                  <a:blip r:embed="rId12"/>
                  <a:stretch>
                    <a:fillRect/>
                  </a:stretch>
                </a:blipFill>
              </p:spPr>
              <p:txBody>
                <a:bodyPr/>
                <a:lstStyle/>
                <a:p>
                  <a:r>
                    <a:rPr lang="en-US">
                      <a:noFill/>
                    </a:rPr>
                    <a:t> </a:t>
                  </a:r>
                </a:p>
              </p:txBody>
            </p:sp>
          </mc:Fallback>
        </mc:AlternateContent>
        <p:pic>
          <p:nvPicPr>
            <p:cNvPr id="50" name="Picture 49">
              <a:extLst>
                <a:ext uri="{FF2B5EF4-FFF2-40B4-BE49-F238E27FC236}">
                  <a16:creationId xmlns:a16="http://schemas.microsoft.com/office/drawing/2014/main" id="{FB2B1A2F-0766-AA4D-AB5B-6E901640BF85}"/>
                </a:ext>
              </a:extLst>
            </p:cNvPr>
            <p:cNvPicPr>
              <a:picLocks noChangeAspect="1"/>
            </p:cNvPicPr>
            <p:nvPr/>
          </p:nvPicPr>
          <p:blipFill>
            <a:blip r:embed="rId4"/>
            <a:stretch>
              <a:fillRect/>
            </a:stretch>
          </p:blipFill>
          <p:spPr>
            <a:xfrm>
              <a:off x="8571594" y="2642223"/>
              <a:ext cx="343498" cy="326660"/>
            </a:xfrm>
            <a:prstGeom prst="rect">
              <a:avLst/>
            </a:prstGeom>
          </p:spPr>
        </p:pic>
        <p:pic>
          <p:nvPicPr>
            <p:cNvPr id="51" name="Picture 50">
              <a:extLst>
                <a:ext uri="{FF2B5EF4-FFF2-40B4-BE49-F238E27FC236}">
                  <a16:creationId xmlns:a16="http://schemas.microsoft.com/office/drawing/2014/main" id="{1496B438-B06E-1748-AA98-C5A27402A2A5}"/>
                </a:ext>
              </a:extLst>
            </p:cNvPr>
            <p:cNvPicPr>
              <a:picLocks noChangeAspect="1"/>
            </p:cNvPicPr>
            <p:nvPr/>
          </p:nvPicPr>
          <p:blipFill>
            <a:blip r:embed="rId5"/>
            <a:stretch>
              <a:fillRect/>
            </a:stretch>
          </p:blipFill>
          <p:spPr>
            <a:xfrm>
              <a:off x="8965530" y="2634161"/>
              <a:ext cx="399671" cy="323212"/>
            </a:xfrm>
            <a:prstGeom prst="rect">
              <a:avLst/>
            </a:prstGeom>
          </p:spPr>
        </p:pic>
      </p:grpSp>
      <p:grpSp>
        <p:nvGrpSpPr>
          <p:cNvPr id="53" name="Group 52">
            <a:extLst>
              <a:ext uri="{FF2B5EF4-FFF2-40B4-BE49-F238E27FC236}">
                <a16:creationId xmlns:a16="http://schemas.microsoft.com/office/drawing/2014/main" id="{EE301FBE-E777-EA48-9A03-72FFE47B79FE}"/>
              </a:ext>
            </a:extLst>
          </p:cNvPr>
          <p:cNvGrpSpPr/>
          <p:nvPr/>
        </p:nvGrpSpPr>
        <p:grpSpPr>
          <a:xfrm>
            <a:off x="10210366" y="2960450"/>
            <a:ext cx="1840235" cy="948865"/>
            <a:chOff x="8726164" y="2318224"/>
            <a:chExt cx="1840235" cy="948865"/>
          </a:xfrm>
        </p:grpSpPr>
        <p:sp>
          <p:nvSpPr>
            <p:cNvPr id="54" name="Cloud Callout 53">
              <a:extLst>
                <a:ext uri="{FF2B5EF4-FFF2-40B4-BE49-F238E27FC236}">
                  <a16:creationId xmlns:a16="http://schemas.microsoft.com/office/drawing/2014/main" id="{B5B0C427-49D6-AA41-8E0B-B8601DB0F5DD}"/>
                </a:ext>
              </a:extLst>
            </p:cNvPr>
            <p:cNvSpPr/>
            <p:nvPr/>
          </p:nvSpPr>
          <p:spPr>
            <a:xfrm>
              <a:off x="8726164" y="2318224"/>
              <a:ext cx="1840235" cy="948865"/>
            </a:xfrm>
            <a:prstGeom prst="cloudCallout">
              <a:avLst>
                <a:gd name="adj1" fmla="val -52832"/>
                <a:gd name="adj2" fmla="val 631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75AECE1-5834-4F45-9E32-3F3DC6BC29F1}"/>
                    </a:ext>
                  </a:extLst>
                </p:cNvPr>
                <p:cNvSpPr txBox="1"/>
                <p:nvPr/>
              </p:nvSpPr>
              <p:spPr>
                <a:xfrm>
                  <a:off x="9203097" y="2611101"/>
                  <a:ext cx="11031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$1000</m:t>
                        </m:r>
                      </m:oMath>
                    </m:oMathPara>
                  </a14:m>
                  <a:endParaRPr lang="en-US" dirty="0"/>
                </a:p>
              </p:txBody>
            </p:sp>
          </mc:Choice>
          <mc:Fallback xmlns="">
            <p:sp>
              <p:nvSpPr>
                <p:cNvPr id="55" name="TextBox 54">
                  <a:extLst>
                    <a:ext uri="{FF2B5EF4-FFF2-40B4-BE49-F238E27FC236}">
                      <a16:creationId xmlns:a16="http://schemas.microsoft.com/office/drawing/2014/main" id="{B75AECE1-5834-4F45-9E32-3F3DC6BC29F1}"/>
                    </a:ext>
                  </a:extLst>
                </p:cNvPr>
                <p:cNvSpPr txBox="1">
                  <a:spLocks noRot="1" noChangeAspect="1" noMove="1" noResize="1" noEditPoints="1" noAdjustHandles="1" noChangeArrowheads="1" noChangeShapeType="1" noTextEdit="1"/>
                </p:cNvSpPr>
                <p:nvPr/>
              </p:nvSpPr>
              <p:spPr>
                <a:xfrm>
                  <a:off x="9203097" y="2611101"/>
                  <a:ext cx="1103187" cy="369332"/>
                </a:xfrm>
                <a:prstGeom prst="rect">
                  <a:avLst/>
                </a:prstGeom>
                <a:blipFill>
                  <a:blip r:embed="rId13"/>
                  <a:stretch>
                    <a:fillRect b="-3333"/>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63456DED-B9A6-9745-969A-7BD92D4BE4B7}"/>
                </a:ext>
              </a:extLst>
            </p:cNvPr>
            <p:cNvPicPr>
              <a:picLocks noChangeAspect="1"/>
            </p:cNvPicPr>
            <p:nvPr/>
          </p:nvPicPr>
          <p:blipFill>
            <a:blip r:embed="rId5"/>
            <a:stretch>
              <a:fillRect/>
            </a:stretch>
          </p:blipFill>
          <p:spPr>
            <a:xfrm>
              <a:off x="8965530" y="2634161"/>
              <a:ext cx="399671" cy="323212"/>
            </a:xfrm>
            <a:prstGeom prst="rect">
              <a:avLst/>
            </a:prstGeom>
          </p:spPr>
        </p:pic>
      </p:grpSp>
      <p:pic>
        <p:nvPicPr>
          <p:cNvPr id="35" name="Picture 34">
            <a:extLst>
              <a:ext uri="{FF2B5EF4-FFF2-40B4-BE49-F238E27FC236}">
                <a16:creationId xmlns:a16="http://schemas.microsoft.com/office/drawing/2014/main" id="{DB390DCC-0C99-5C42-87F5-B21145FC6FD9}"/>
              </a:ext>
            </a:extLst>
          </p:cNvPr>
          <p:cNvPicPr>
            <a:picLocks noChangeAspect="1"/>
          </p:cNvPicPr>
          <p:nvPr/>
        </p:nvPicPr>
        <p:blipFill>
          <a:blip r:embed="rId14"/>
          <a:stretch>
            <a:fillRect/>
          </a:stretch>
        </p:blipFill>
        <p:spPr>
          <a:xfrm>
            <a:off x="6218427" y="3753503"/>
            <a:ext cx="1111013" cy="1255568"/>
          </a:xfrm>
          <a:prstGeom prst="rect">
            <a:avLst/>
          </a:prstGeom>
        </p:spPr>
      </p:pic>
      <p:pic>
        <p:nvPicPr>
          <p:cNvPr id="37" name="Picture 36">
            <a:extLst>
              <a:ext uri="{FF2B5EF4-FFF2-40B4-BE49-F238E27FC236}">
                <a16:creationId xmlns:a16="http://schemas.microsoft.com/office/drawing/2014/main" id="{980593AA-1534-E546-A518-92DC014E9AEC}"/>
              </a:ext>
            </a:extLst>
          </p:cNvPr>
          <p:cNvPicPr>
            <a:picLocks noChangeAspect="1"/>
          </p:cNvPicPr>
          <p:nvPr/>
        </p:nvPicPr>
        <p:blipFill rotWithShape="1">
          <a:blip r:embed="rId15"/>
          <a:srcRect l="-1" t="-1" r="1382" b="21666"/>
          <a:stretch/>
        </p:blipFill>
        <p:spPr>
          <a:xfrm>
            <a:off x="4262275" y="3329585"/>
            <a:ext cx="1714202" cy="1679486"/>
          </a:xfrm>
          <a:prstGeom prst="rect">
            <a:avLst/>
          </a:prstGeom>
        </p:spPr>
      </p:pic>
      <p:sp>
        <p:nvSpPr>
          <p:cNvPr id="3" name="Slide Number Placeholder 2">
            <a:extLst>
              <a:ext uri="{FF2B5EF4-FFF2-40B4-BE49-F238E27FC236}">
                <a16:creationId xmlns:a16="http://schemas.microsoft.com/office/drawing/2014/main" id="{CCB21817-D7EE-084A-B369-C1BBF366F981}"/>
              </a:ext>
            </a:extLst>
          </p:cNvPr>
          <p:cNvSpPr>
            <a:spLocks noGrp="1"/>
          </p:cNvSpPr>
          <p:nvPr>
            <p:ph type="sldNum" sz="quarter" idx="12"/>
          </p:nvPr>
        </p:nvSpPr>
        <p:spPr/>
        <p:txBody>
          <a:bodyPr/>
          <a:lstStyle/>
          <a:p>
            <a:fld id="{B77E0738-95AA-E14E-9896-480B8A926317}" type="slidenum">
              <a:rPr lang="en-US" smtClean="0"/>
              <a:t>2</a:t>
            </a:fld>
            <a:endParaRPr lang="en-US"/>
          </a:p>
        </p:txBody>
      </p:sp>
    </p:spTree>
    <p:extLst>
      <p:ext uri="{BB962C8B-B14F-4D97-AF65-F5344CB8AC3E}">
        <p14:creationId xmlns:p14="http://schemas.microsoft.com/office/powerpoint/2010/main" val="17870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84B8-F6E6-1742-8704-967193520087}"/>
              </a:ext>
            </a:extLst>
          </p:cNvPr>
          <p:cNvSpPr>
            <a:spLocks noGrp="1"/>
          </p:cNvSpPr>
          <p:nvPr>
            <p:ph type="title"/>
          </p:nvPr>
        </p:nvSpPr>
        <p:spPr/>
        <p:txBody>
          <a:bodyPr/>
          <a:lstStyle/>
          <a:p>
            <a:r>
              <a:rPr lang="en-US" dirty="0"/>
              <a:t>Approaches #2 &amp; #3: Balanced item and bundle prices</a:t>
            </a:r>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0E5B9785-93BB-144B-BCD1-4E237F7CD0DA}"/>
                  </a:ext>
                </a:extLst>
              </p:cNvPr>
              <p:cNvGraphicFramePr>
                <a:graphicFrameLocks noGrp="1"/>
              </p:cNvGraphicFramePr>
              <p:nvPr>
                <p:ph idx="1"/>
                <p:extLst>
                  <p:ext uri="{D42A27DB-BD31-4B8C-83A1-F6EECF244321}">
                    <p14:modId xmlns:p14="http://schemas.microsoft.com/office/powerpoint/2010/main" val="575894692"/>
                  </p:ext>
                </p:extLst>
              </p:nvPr>
            </p:nvGraphicFramePr>
            <p:xfrm>
              <a:off x="557530" y="1819252"/>
              <a:ext cx="11351173" cy="4422241"/>
            </p:xfrm>
            <a:graphic>
              <a:graphicData uri="http://schemas.openxmlformats.org/drawingml/2006/table">
                <a:tbl>
                  <a:tblPr firstRow="1" bandRow="1">
                    <a:tableStyleId>{69012ECD-51FC-41F1-AA8D-1B2483CD663E}</a:tableStyleId>
                  </a:tblPr>
                  <a:tblGrid>
                    <a:gridCol w="2585545">
                      <a:extLst>
                        <a:ext uri="{9D8B030D-6E8A-4147-A177-3AD203B41FA5}">
                          <a16:colId xmlns:a16="http://schemas.microsoft.com/office/drawing/2014/main" val="4202616193"/>
                        </a:ext>
                      </a:extLst>
                    </a:gridCol>
                    <a:gridCol w="3216165">
                      <a:extLst>
                        <a:ext uri="{9D8B030D-6E8A-4147-A177-3AD203B41FA5}">
                          <a16:colId xmlns:a16="http://schemas.microsoft.com/office/drawing/2014/main" val="2412600662"/>
                        </a:ext>
                      </a:extLst>
                    </a:gridCol>
                    <a:gridCol w="2900856">
                      <a:extLst>
                        <a:ext uri="{9D8B030D-6E8A-4147-A177-3AD203B41FA5}">
                          <a16:colId xmlns:a16="http://schemas.microsoft.com/office/drawing/2014/main" val="2575751490"/>
                        </a:ext>
                      </a:extLst>
                    </a:gridCol>
                    <a:gridCol w="2648607">
                      <a:extLst>
                        <a:ext uri="{9D8B030D-6E8A-4147-A177-3AD203B41FA5}">
                          <a16:colId xmlns:a16="http://schemas.microsoft.com/office/drawing/2014/main" val="3668354682"/>
                        </a:ext>
                      </a:extLst>
                    </a:gridCol>
                  </a:tblGrid>
                  <a:tr h="409865">
                    <a:tc>
                      <a:txBody>
                        <a:bodyPr/>
                        <a:lstStyle/>
                        <a:p>
                          <a:r>
                            <a:rPr lang="en-US" dirty="0"/>
                            <a:t>Value functions</a:t>
                          </a:r>
                        </a:p>
                      </a:txBody>
                      <a:tcPr/>
                    </a:tc>
                    <a:tc>
                      <a:txBody>
                        <a:bodyPr/>
                        <a:lstStyle/>
                        <a:p>
                          <a:pPr algn="ctr"/>
                          <a:r>
                            <a:rPr lang="en-US" dirty="0"/>
                            <a:t>Competitive ratio</a:t>
                          </a:r>
                        </a:p>
                      </a:txBody>
                      <a:tcPr/>
                    </a:tc>
                    <a:tc>
                      <a:txBody>
                        <a:bodyPr/>
                        <a:lstStyle/>
                        <a:p>
                          <a:pPr algn="ctr"/>
                          <a:r>
                            <a:rPr lang="en-US" dirty="0"/>
                            <a:t>Lower bound</a:t>
                          </a:r>
                        </a:p>
                      </a:txBody>
                      <a:tcPr/>
                    </a:tc>
                    <a:tc>
                      <a:txBody>
                        <a:bodyPr/>
                        <a:lstStyle/>
                        <a:p>
                          <a:r>
                            <a:rPr lang="en-US" dirty="0"/>
                            <a:t>Technique</a:t>
                          </a:r>
                        </a:p>
                      </a:txBody>
                      <a:tcPr/>
                    </a:tc>
                    <a:extLst>
                      <a:ext uri="{0D108BD9-81ED-4DB2-BD59-A6C34878D82A}">
                        <a16:rowId xmlns:a16="http://schemas.microsoft.com/office/drawing/2014/main" val="3401599171"/>
                      </a:ext>
                    </a:extLst>
                  </a:tr>
                  <a:tr h="409865">
                    <a:tc>
                      <a:txBody>
                        <a:bodyPr/>
                        <a:lstStyle/>
                        <a:p>
                          <a:r>
                            <a:rPr lang="en-US" dirty="0"/>
                            <a:t>Additive or unit-demand</a:t>
                          </a:r>
                        </a:p>
                      </a:txBody>
                      <a:tcPr anchor="ctr"/>
                    </a:tc>
                    <a:tc>
                      <a:txBody>
                        <a:bodyPr/>
                        <a:lstStyle/>
                        <a:p>
                          <a:pPr algn="ctr"/>
                          <a:r>
                            <a:rPr lang="en-US" dirty="0"/>
                            <a:t>2 [FGL’15]</a:t>
                          </a:r>
                        </a:p>
                      </a:txBody>
                      <a:tcPr anchor="ctr"/>
                    </a:tc>
                    <a:tc>
                      <a:txBody>
                        <a:bodyPr/>
                        <a:lstStyle/>
                        <a:p>
                          <a:pPr algn="ctr"/>
                          <a:r>
                            <a:rPr lang="en-US" dirty="0"/>
                            <a:t>2</a:t>
                          </a:r>
                        </a:p>
                      </a:txBody>
                      <a:tcPr anchor="ctr"/>
                    </a:tc>
                    <a:tc>
                      <a:txBody>
                        <a:bodyPr/>
                        <a:lstStyle/>
                        <a:p>
                          <a:r>
                            <a:rPr lang="en-US" dirty="0"/>
                            <a:t>Balanced item prices</a:t>
                          </a:r>
                        </a:p>
                      </a:txBody>
                      <a:tcPr anchor="ctr"/>
                    </a:tc>
                    <a:extLst>
                      <a:ext uri="{0D108BD9-81ED-4DB2-BD59-A6C34878D82A}">
                        <a16:rowId xmlns:a16="http://schemas.microsoft.com/office/drawing/2014/main" val="357572760"/>
                      </a:ext>
                    </a:extLst>
                  </a:tr>
                  <a:tr h="409865">
                    <a:tc>
                      <a:txBody>
                        <a:bodyPr/>
                        <a:lstStyle/>
                        <a:p>
                          <a:r>
                            <a:rPr lang="en-US" dirty="0"/>
                            <a:t>XOS</a:t>
                          </a:r>
                        </a:p>
                      </a:txBody>
                      <a:tcPr anchor="ctr"/>
                    </a:tc>
                    <a:tc>
                      <a:txBody>
                        <a:bodyPr/>
                        <a:lstStyle/>
                        <a:p>
                          <a:pPr algn="ctr"/>
                          <a:r>
                            <a:rPr lang="en-US" dirty="0"/>
                            <a:t>2 [FGL’15]</a:t>
                          </a:r>
                        </a:p>
                      </a:txBody>
                      <a:tcPr anchor="ctr"/>
                    </a:tc>
                    <a:tc>
                      <a:txBody>
                        <a:bodyPr/>
                        <a:lstStyle/>
                        <a:p>
                          <a:pPr algn="ctr"/>
                          <a:r>
                            <a:rPr lang="en-US"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item prices</a:t>
                          </a:r>
                        </a:p>
                      </a:txBody>
                      <a:tcPr anchor="ctr"/>
                    </a:tc>
                    <a:extLst>
                      <a:ext uri="{0D108BD9-81ED-4DB2-BD59-A6C34878D82A}">
                        <a16:rowId xmlns:a16="http://schemas.microsoft.com/office/drawing/2014/main" val="33351324"/>
                      </a:ext>
                    </a:extLst>
                  </a:tr>
                  <a:tr h="409865">
                    <a:tc>
                      <a:txBody>
                        <a:bodyPr/>
                        <a:lstStyle/>
                        <a:p>
                          <a:r>
                            <a:rPr lang="en-US" dirty="0"/>
                            <a:t>MPH-</a:t>
                          </a:r>
                          <a:r>
                            <a:rPr lang="en-US" i="1" dirty="0"/>
                            <a:t>L</a:t>
                          </a:r>
                        </a:p>
                      </a:txBody>
                      <a:tcPr anchor="ctr"/>
                    </a:tc>
                    <a:tc>
                      <a:txBody>
                        <a:bodyPr/>
                        <a:lstStyle/>
                        <a:p>
                          <a:pPr algn="ctr"/>
                          <a:r>
                            <a:rPr lang="en-US" dirty="0"/>
                            <a:t>4</a:t>
                          </a:r>
                          <a:r>
                            <a:rPr lang="en-US" i="1" dirty="0"/>
                            <a:t>L</a:t>
                          </a:r>
                          <a:r>
                            <a:rPr lang="en-US" dirty="0"/>
                            <a:t>-2 [DFKL’17]</a:t>
                          </a:r>
                        </a:p>
                      </a:txBody>
                      <a:tcPr anchor="ctr"/>
                    </a:tc>
                    <a:tc>
                      <a:txBody>
                        <a:bodyPr/>
                        <a:lstStyle/>
                        <a:p>
                          <a:pPr algn="ctr"/>
                          <a:r>
                            <a:rPr lang="en-US" i="1" dirty="0"/>
                            <a:t>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item prices</a:t>
                          </a:r>
                        </a:p>
                      </a:txBody>
                      <a:tcPr anchor="ctr"/>
                    </a:tc>
                    <a:extLst>
                      <a:ext uri="{0D108BD9-81ED-4DB2-BD59-A6C34878D82A}">
                        <a16:rowId xmlns:a16="http://schemas.microsoft.com/office/drawing/2014/main" val="3134106272"/>
                      </a:ext>
                    </a:extLst>
                  </a:tr>
                  <a:tr h="707439">
                    <a:tc>
                      <a:txBody>
                        <a:bodyPr/>
                        <a:lstStyle/>
                        <a:p>
                          <a:r>
                            <a:rPr lang="en-US" dirty="0"/>
                            <a:t>Interval scheduling over intervals of size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oMath>
                          </a14:m>
                          <a:endParaRPr lang="en-US" dirty="0"/>
                        </a:p>
                      </a:txBody>
                      <a:tcPr anchor="ctr"/>
                    </a:tc>
                    <a:tc>
                      <a:txBody>
                        <a:bodyPr/>
                        <a:lstStyle/>
                        <a:p>
                          <a:pPr algn="ctr"/>
                          <a14:m>
                            <m:oMath xmlns:m="http://schemas.openxmlformats.org/officeDocument/2006/math">
                              <m:r>
                                <m:rPr>
                                  <m:nor/>
                                </m:rPr>
                                <a:rPr lang="en-US" b="0" i="0" smtClean="0">
                                  <a:latin typeface="Cambria Math" panose="02040503050406030204" pitchFamily="18" charset="0"/>
                                </a:rPr>
                                <m:t>O</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𝐿</m:t>
                                          </m:r>
                                        </m:e>
                                      </m:func>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𝐿</m:t>
                                              </m:r>
                                            </m:e>
                                          </m:func>
                                        </m:e>
                                      </m:func>
                                    </m:den>
                                  </m:f>
                                </m:e>
                              </m:d>
                            </m:oMath>
                          </a14:m>
                          <a:r>
                            <a:rPr lang="en-US" dirty="0"/>
                            <a:t> [CMT’19]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Ω</m:t>
                                </m:r>
                                <m:d>
                                  <m:dPr>
                                    <m:ctrlPr>
                                      <a:rPr lang="el-GR" b="0" i="1" smtClean="0">
                                        <a:latin typeface="Cambria Math" panose="02040503050406030204" pitchFamily="18" charset="0"/>
                                        <a:ea typeface="Cambria Math" panose="02040503050406030204" pitchFamily="18" charset="0"/>
                                      </a:rPr>
                                    </m:ctrlPr>
                                  </m:dPr>
                                  <m:e>
                                    <m:f>
                                      <m:fPr>
                                        <m:ctrlPr>
                                          <a:rPr lang="el-GR" b="0" i="1" smtClean="0">
                                            <a:latin typeface="Cambria Math" panose="02040503050406030204" pitchFamily="18" charset="0"/>
                                            <a:ea typeface="Cambria Math" panose="02040503050406030204" pitchFamily="18" charset="0"/>
                                          </a:rPr>
                                        </m:ctrlPr>
                                      </m:fPr>
                                      <m:num>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𝐿</m:t>
                                            </m:r>
                                          </m:e>
                                        </m:func>
                                      </m:num>
                                      <m:den>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𝐿</m:t>
                                                </m:r>
                                              </m:e>
                                            </m:func>
                                          </m:e>
                                        </m:func>
                                      </m:den>
                                    </m:f>
                                  </m:e>
                                </m:d>
                              </m:oMath>
                            </m:oMathPara>
                          </a14:m>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2783944302"/>
                      </a:ext>
                    </a:extLst>
                  </a:tr>
                  <a:tr h="707439">
                    <a:tc>
                      <a:txBody>
                        <a:bodyPr/>
                        <a:lstStyle/>
                        <a:p>
                          <a:r>
                            <a:rPr lang="en-US" dirty="0"/>
                            <a:t>Routing on trees with values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𝐻</m:t>
                              </m:r>
                              <m:r>
                                <a:rPr lang="en-US" b="0" i="1" smtClean="0">
                                  <a:latin typeface="Cambria Math" panose="02040503050406030204" pitchFamily="18" charset="0"/>
                                  <a:ea typeface="Cambria Math" panose="02040503050406030204" pitchFamily="18" charset="0"/>
                                </a:rPr>
                                <m:t>]</m:t>
                              </m:r>
                            </m:oMath>
                          </a14:m>
                          <a:endParaRPr lang="en-US" dirty="0"/>
                        </a:p>
                      </a:txBody>
                      <a:tcPr anchor="ctr"/>
                    </a:tc>
                    <a:tc>
                      <a:txBody>
                        <a:bodyPr/>
                        <a:lstStyle/>
                        <a:p>
                          <a:pPr algn="ctr"/>
                          <a14:m>
                            <m:oMath xmlns:m="http://schemas.openxmlformats.org/officeDocument/2006/math">
                              <m:r>
                                <m:rPr>
                                  <m:nor/>
                                </m:rPr>
                                <a:rPr lang="en-US" b="0" i="0" smtClean="0">
                                  <a:latin typeface="Cambria Math" panose="02040503050406030204" pitchFamily="18" charset="0"/>
                                </a:rPr>
                                <m:t>O</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𝐻</m:t>
                                  </m:r>
                                </m:e>
                              </m:func>
                              <m:r>
                                <a:rPr lang="en-US" b="0" i="1" smtClean="0">
                                  <a:latin typeface="Cambria Math" panose="02040503050406030204" pitchFamily="18" charset="0"/>
                                </a:rPr>
                                <m:t>)</m:t>
                              </m:r>
                            </m:oMath>
                          </a14:m>
                          <a:r>
                            <a:rPr lang="en-US" dirty="0"/>
                            <a:t> [CMT’19]</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d>
                                  <m:dPr>
                                    <m:ctrlPr>
                                      <a:rPr lang="el-GR" i="1" smtClean="0">
                                        <a:latin typeface="Cambria Math" panose="02040503050406030204" pitchFamily="18" charset="0"/>
                                        <a:ea typeface="Cambria Math" panose="02040503050406030204" pitchFamily="18" charset="0"/>
                                      </a:rPr>
                                    </m:ctrlPr>
                                  </m:dPr>
                                  <m:e>
                                    <m:f>
                                      <m:fPr>
                                        <m:ctrlPr>
                                          <a:rPr lang="el-GR" i="1" smtClean="0">
                                            <a:latin typeface="Cambria Math" panose="02040503050406030204" pitchFamily="18" charset="0"/>
                                            <a:ea typeface="Cambria Math" panose="02040503050406030204" pitchFamily="18" charset="0"/>
                                          </a:rPr>
                                        </m:ctrlPr>
                                      </m:fPr>
                                      <m:num>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𝐻</m:t>
                                            </m:r>
                                          </m:e>
                                        </m:func>
                                      </m:num>
                                      <m:den>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𝐻</m:t>
                                                </m:r>
                                              </m:e>
                                            </m:func>
                                          </m:e>
                                        </m:func>
                                      </m:den>
                                    </m:f>
                                  </m:e>
                                </m:d>
                              </m:oMath>
                            </m:oMathPara>
                          </a14:m>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2735848574"/>
                      </a:ext>
                    </a:extLst>
                  </a:tr>
                  <a:tr h="707439">
                    <a:tc>
                      <a:txBody>
                        <a:bodyPr/>
                        <a:lstStyle/>
                        <a:p>
                          <a:r>
                            <a:rPr lang="en-US" dirty="0"/>
                            <a:t>Interval scheduling with capacities </a:t>
                          </a:r>
                          <a14:m>
                            <m:oMath xmlns:m="http://schemas.openxmlformats.org/officeDocument/2006/math">
                              <m:r>
                                <a:rPr lang="en-US" b="0" i="1" smtClean="0">
                                  <a:latin typeface="Cambria Math" panose="02040503050406030204" pitchFamily="18" charset="0"/>
                                </a:rPr>
                                <m:t>𝑘</m:t>
                              </m:r>
                            </m:oMath>
                          </a14:m>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b="0" i="0" smtClean="0">
                                  <a:latin typeface="Cambria Math" panose="02040503050406030204" pitchFamily="18" charset="0"/>
                                </a:rPr>
                                <m:t>O</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𝐿</m:t>
                                          </m:r>
                                        </m:e>
                                      </m:func>
                                    </m:num>
                                    <m:den>
                                      <m:r>
                                        <a:rPr lang="en-US" b="0" i="1" smtClean="0">
                                          <a:latin typeface="Cambria Math" panose="02040503050406030204" pitchFamily="18" charset="0"/>
                                        </a:rPr>
                                        <m:t>𝑘</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𝐿</m:t>
                                              </m:r>
                                            </m:e>
                                          </m:func>
                                        </m:e>
                                      </m:func>
                                    </m:den>
                                  </m:f>
                                </m:e>
                              </m:d>
                            </m:oMath>
                          </a14:m>
                          <a:r>
                            <a:rPr lang="en-US" dirty="0"/>
                            <a:t> [CMT’19]</a:t>
                          </a:r>
                        </a:p>
                      </a:txBody>
                      <a:tcPr anchor="ctr"/>
                    </a:tc>
                    <a:tc>
                      <a:txBody>
                        <a:bodyPr/>
                        <a:lstStyle/>
                        <a:p>
                          <a:pPr algn="ct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Ω</m:t>
                              </m:r>
                              <m:d>
                                <m:dPr>
                                  <m:ctrlPr>
                                    <a:rPr lang="el-GR" b="0" i="1" smtClean="0">
                                      <a:latin typeface="Cambria Math" panose="02040503050406030204" pitchFamily="18" charset="0"/>
                                      <a:ea typeface="Cambria Math" panose="02040503050406030204" pitchFamily="18" charset="0"/>
                                    </a:rPr>
                                  </m:ctrlPr>
                                </m:dPr>
                                <m:e>
                                  <m:f>
                                    <m:fPr>
                                      <m:ctrlPr>
                                        <a:rPr lang="el-GR" b="0" i="1" smtClean="0">
                                          <a:latin typeface="Cambria Math" panose="02040503050406030204" pitchFamily="18" charset="0"/>
                                          <a:ea typeface="Cambria Math" panose="02040503050406030204" pitchFamily="18" charset="0"/>
                                        </a:rPr>
                                      </m:ctrlPr>
                                    </m:fPr>
                                    <m:num>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𝐿</m:t>
                                          </m:r>
                                        </m:e>
                                      </m:func>
                                    </m:num>
                                    <m:den>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𝐿</m:t>
                                              </m:r>
                                            </m:e>
                                          </m:func>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𝑘</m:t>
                                              </m:r>
                                            </m:e>
                                          </m:func>
                                        </m:e>
                                      </m:func>
                                      <m:r>
                                        <a:rPr lang="en-US" b="0" i="1" smtClean="0">
                                          <a:latin typeface="Cambria Math" panose="02040503050406030204" pitchFamily="18" charset="0"/>
                                          <a:ea typeface="Cambria Math" panose="02040503050406030204" pitchFamily="18" charset="0"/>
                                        </a:rPr>
                                        <m:t>)</m:t>
                                      </m:r>
                                    </m:den>
                                  </m:f>
                                </m:e>
                              </m:d>
                            </m:oMath>
                          </a14:m>
                          <a:r>
                            <a:rPr lang="en-US" dirty="0"/>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19058387"/>
                      </a:ext>
                    </a:extLst>
                  </a:tr>
                  <a:tr h="409865">
                    <a:tc>
                      <a:txBody>
                        <a:bodyPr/>
                        <a:lstStyle/>
                        <a:p>
                          <a:r>
                            <a:rPr lang="en-US" dirty="0"/>
                            <a:t>Routing on trees with capacities </a:t>
                          </a:r>
                          <a14:m>
                            <m:oMath xmlns:m="http://schemas.openxmlformats.org/officeDocument/2006/math">
                              <m:r>
                                <a:rPr lang="en-US" b="0" i="1" smtClean="0">
                                  <a:latin typeface="Cambria Math" panose="02040503050406030204" pitchFamily="18" charset="0"/>
                                </a:rPr>
                                <m:t>𝑘</m:t>
                              </m:r>
                            </m:oMath>
                          </a14:m>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b="0" i="0" smtClean="0">
                                  <a:latin typeface="Cambria Math" panose="02040503050406030204" pitchFamily="18" charset="0"/>
                                </a:rPr>
                                <m:t>O</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𝐻</m:t>
                                          </m:r>
                                        </m:e>
                                      </m:func>
                                    </m:num>
                                    <m:den>
                                      <m:r>
                                        <a:rPr lang="en-US" b="0" i="1" smtClean="0">
                                          <a:latin typeface="Cambria Math" panose="02040503050406030204" pitchFamily="18" charset="0"/>
                                        </a:rPr>
                                        <m:t>𝑘</m:t>
                                      </m:r>
                                    </m:den>
                                  </m:f>
                                </m:e>
                              </m:d>
                            </m:oMath>
                          </a14:m>
                          <a:r>
                            <a:rPr lang="en-US" dirty="0"/>
                            <a:t> [CMT’19]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d>
                                  <m:dPr>
                                    <m:ctrlPr>
                                      <a:rPr lang="el-GR" i="1" smtClean="0">
                                        <a:latin typeface="Cambria Math" panose="02040503050406030204" pitchFamily="18" charset="0"/>
                                        <a:ea typeface="Cambria Math" panose="02040503050406030204" pitchFamily="18" charset="0"/>
                                      </a:rPr>
                                    </m:ctrlPr>
                                  </m:dPr>
                                  <m:e>
                                    <m:f>
                                      <m:fPr>
                                        <m:ctrlPr>
                                          <a:rPr lang="el-GR" i="1" smtClean="0">
                                            <a:latin typeface="Cambria Math" panose="02040503050406030204" pitchFamily="18" charset="0"/>
                                            <a:ea typeface="Cambria Math" panose="02040503050406030204" pitchFamily="18" charset="0"/>
                                          </a:rPr>
                                        </m:ctrlPr>
                                      </m:fPr>
                                      <m:num>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𝐻</m:t>
                                            </m:r>
                                          </m:e>
                                        </m:func>
                                      </m:num>
                                      <m:den>
                                        <m:r>
                                          <a:rPr lang="en-US" b="0" i="1" smtClean="0">
                                            <a:latin typeface="Cambria Math" panose="02040503050406030204" pitchFamily="18" charset="0"/>
                                            <a:ea typeface="Cambria Math" panose="02040503050406030204" pitchFamily="18" charset="0"/>
                                          </a:rPr>
                                          <m:t>𝑘</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𝐻</m:t>
                                                </m:r>
                                              </m:e>
                                            </m:func>
                                          </m:e>
                                        </m:func>
                                      </m:den>
                                    </m:f>
                                  </m:e>
                                </m:d>
                              </m:oMath>
                            </m:oMathPara>
                          </a14:m>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4152057030"/>
                      </a:ext>
                    </a:extLst>
                  </a:tr>
                </a:tbl>
              </a:graphicData>
            </a:graphic>
          </p:graphicFrame>
        </mc:Choice>
        <mc:Fallback xmlns="">
          <p:graphicFrame>
            <p:nvGraphicFramePr>
              <p:cNvPr id="5" name="Content Placeholder 4">
                <a:extLst>
                  <a:ext uri="{FF2B5EF4-FFF2-40B4-BE49-F238E27FC236}">
                    <a16:creationId xmlns:a16="http://schemas.microsoft.com/office/drawing/2014/main" id="{0E5B9785-93BB-144B-BCD1-4E237F7CD0DA}"/>
                  </a:ext>
                </a:extLst>
              </p:cNvPr>
              <p:cNvGraphicFramePr>
                <a:graphicFrameLocks noGrp="1"/>
              </p:cNvGraphicFramePr>
              <p:nvPr>
                <p:ph idx="1"/>
                <p:extLst>
                  <p:ext uri="{D42A27DB-BD31-4B8C-83A1-F6EECF244321}">
                    <p14:modId xmlns:p14="http://schemas.microsoft.com/office/powerpoint/2010/main" val="575894692"/>
                  </p:ext>
                </p:extLst>
              </p:nvPr>
            </p:nvGraphicFramePr>
            <p:xfrm>
              <a:off x="557530" y="1819252"/>
              <a:ext cx="11351173" cy="4422241"/>
            </p:xfrm>
            <a:graphic>
              <a:graphicData uri="http://schemas.openxmlformats.org/drawingml/2006/table">
                <a:tbl>
                  <a:tblPr firstRow="1" bandRow="1">
                    <a:tableStyleId>{69012ECD-51FC-41F1-AA8D-1B2483CD663E}</a:tableStyleId>
                  </a:tblPr>
                  <a:tblGrid>
                    <a:gridCol w="2585545">
                      <a:extLst>
                        <a:ext uri="{9D8B030D-6E8A-4147-A177-3AD203B41FA5}">
                          <a16:colId xmlns:a16="http://schemas.microsoft.com/office/drawing/2014/main" val="4202616193"/>
                        </a:ext>
                      </a:extLst>
                    </a:gridCol>
                    <a:gridCol w="3216165">
                      <a:extLst>
                        <a:ext uri="{9D8B030D-6E8A-4147-A177-3AD203B41FA5}">
                          <a16:colId xmlns:a16="http://schemas.microsoft.com/office/drawing/2014/main" val="2412600662"/>
                        </a:ext>
                      </a:extLst>
                    </a:gridCol>
                    <a:gridCol w="2900856">
                      <a:extLst>
                        <a:ext uri="{9D8B030D-6E8A-4147-A177-3AD203B41FA5}">
                          <a16:colId xmlns:a16="http://schemas.microsoft.com/office/drawing/2014/main" val="2575751490"/>
                        </a:ext>
                      </a:extLst>
                    </a:gridCol>
                    <a:gridCol w="2648607">
                      <a:extLst>
                        <a:ext uri="{9D8B030D-6E8A-4147-A177-3AD203B41FA5}">
                          <a16:colId xmlns:a16="http://schemas.microsoft.com/office/drawing/2014/main" val="3668354682"/>
                        </a:ext>
                      </a:extLst>
                    </a:gridCol>
                  </a:tblGrid>
                  <a:tr h="409865">
                    <a:tc>
                      <a:txBody>
                        <a:bodyPr/>
                        <a:lstStyle/>
                        <a:p>
                          <a:r>
                            <a:rPr lang="en-US" dirty="0"/>
                            <a:t>Value functions</a:t>
                          </a:r>
                        </a:p>
                      </a:txBody>
                      <a:tcPr/>
                    </a:tc>
                    <a:tc>
                      <a:txBody>
                        <a:bodyPr/>
                        <a:lstStyle/>
                        <a:p>
                          <a:pPr algn="ctr"/>
                          <a:r>
                            <a:rPr lang="en-US" dirty="0"/>
                            <a:t>Competitive ratio</a:t>
                          </a:r>
                        </a:p>
                      </a:txBody>
                      <a:tcPr/>
                    </a:tc>
                    <a:tc>
                      <a:txBody>
                        <a:bodyPr/>
                        <a:lstStyle/>
                        <a:p>
                          <a:pPr algn="ctr"/>
                          <a:r>
                            <a:rPr lang="en-US" dirty="0"/>
                            <a:t>Lower bound</a:t>
                          </a:r>
                        </a:p>
                      </a:txBody>
                      <a:tcPr/>
                    </a:tc>
                    <a:tc>
                      <a:txBody>
                        <a:bodyPr/>
                        <a:lstStyle/>
                        <a:p>
                          <a:r>
                            <a:rPr lang="en-US" dirty="0"/>
                            <a:t>Technique</a:t>
                          </a:r>
                        </a:p>
                      </a:txBody>
                      <a:tcPr/>
                    </a:tc>
                    <a:extLst>
                      <a:ext uri="{0D108BD9-81ED-4DB2-BD59-A6C34878D82A}">
                        <a16:rowId xmlns:a16="http://schemas.microsoft.com/office/drawing/2014/main" val="3401599171"/>
                      </a:ext>
                    </a:extLst>
                  </a:tr>
                  <a:tr h="409865">
                    <a:tc>
                      <a:txBody>
                        <a:bodyPr/>
                        <a:lstStyle/>
                        <a:p>
                          <a:r>
                            <a:rPr lang="en-US" dirty="0"/>
                            <a:t>Additive or unit-demand</a:t>
                          </a:r>
                        </a:p>
                      </a:txBody>
                      <a:tcPr anchor="ctr"/>
                    </a:tc>
                    <a:tc>
                      <a:txBody>
                        <a:bodyPr/>
                        <a:lstStyle/>
                        <a:p>
                          <a:pPr algn="ctr"/>
                          <a:r>
                            <a:rPr lang="en-US" dirty="0"/>
                            <a:t>2 [FGL’15]</a:t>
                          </a:r>
                        </a:p>
                      </a:txBody>
                      <a:tcPr anchor="ctr"/>
                    </a:tc>
                    <a:tc>
                      <a:txBody>
                        <a:bodyPr/>
                        <a:lstStyle/>
                        <a:p>
                          <a:pPr algn="ctr"/>
                          <a:r>
                            <a:rPr lang="en-US" dirty="0"/>
                            <a:t>2</a:t>
                          </a:r>
                        </a:p>
                      </a:txBody>
                      <a:tcPr anchor="ctr"/>
                    </a:tc>
                    <a:tc>
                      <a:txBody>
                        <a:bodyPr/>
                        <a:lstStyle/>
                        <a:p>
                          <a:r>
                            <a:rPr lang="en-US" dirty="0"/>
                            <a:t>Balanced item prices</a:t>
                          </a:r>
                        </a:p>
                      </a:txBody>
                      <a:tcPr anchor="ctr"/>
                    </a:tc>
                    <a:extLst>
                      <a:ext uri="{0D108BD9-81ED-4DB2-BD59-A6C34878D82A}">
                        <a16:rowId xmlns:a16="http://schemas.microsoft.com/office/drawing/2014/main" val="357572760"/>
                      </a:ext>
                    </a:extLst>
                  </a:tr>
                  <a:tr h="409865">
                    <a:tc>
                      <a:txBody>
                        <a:bodyPr/>
                        <a:lstStyle/>
                        <a:p>
                          <a:r>
                            <a:rPr lang="en-US" dirty="0"/>
                            <a:t>XOS</a:t>
                          </a:r>
                        </a:p>
                      </a:txBody>
                      <a:tcPr anchor="ctr"/>
                    </a:tc>
                    <a:tc>
                      <a:txBody>
                        <a:bodyPr/>
                        <a:lstStyle/>
                        <a:p>
                          <a:pPr algn="ctr"/>
                          <a:r>
                            <a:rPr lang="en-US" dirty="0"/>
                            <a:t>2 [FGL’15]</a:t>
                          </a:r>
                        </a:p>
                      </a:txBody>
                      <a:tcPr anchor="ctr"/>
                    </a:tc>
                    <a:tc>
                      <a:txBody>
                        <a:bodyPr/>
                        <a:lstStyle/>
                        <a:p>
                          <a:pPr algn="ctr"/>
                          <a:r>
                            <a:rPr lang="en-US"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item prices</a:t>
                          </a:r>
                        </a:p>
                      </a:txBody>
                      <a:tcPr anchor="ctr"/>
                    </a:tc>
                    <a:extLst>
                      <a:ext uri="{0D108BD9-81ED-4DB2-BD59-A6C34878D82A}">
                        <a16:rowId xmlns:a16="http://schemas.microsoft.com/office/drawing/2014/main" val="33351324"/>
                      </a:ext>
                    </a:extLst>
                  </a:tr>
                  <a:tr h="409865">
                    <a:tc>
                      <a:txBody>
                        <a:bodyPr/>
                        <a:lstStyle/>
                        <a:p>
                          <a:r>
                            <a:rPr lang="en-US" dirty="0"/>
                            <a:t>MPH-</a:t>
                          </a:r>
                          <a:r>
                            <a:rPr lang="en-US" i="1" dirty="0"/>
                            <a:t>L</a:t>
                          </a:r>
                        </a:p>
                      </a:txBody>
                      <a:tcPr anchor="ctr"/>
                    </a:tc>
                    <a:tc>
                      <a:txBody>
                        <a:bodyPr/>
                        <a:lstStyle/>
                        <a:p>
                          <a:pPr algn="ctr"/>
                          <a:r>
                            <a:rPr lang="en-US" dirty="0"/>
                            <a:t>4</a:t>
                          </a:r>
                          <a:r>
                            <a:rPr lang="en-US" i="1" dirty="0"/>
                            <a:t>L</a:t>
                          </a:r>
                          <a:r>
                            <a:rPr lang="en-US" dirty="0"/>
                            <a:t>-2 [DFKL’17]</a:t>
                          </a:r>
                        </a:p>
                      </a:txBody>
                      <a:tcPr anchor="ctr"/>
                    </a:tc>
                    <a:tc>
                      <a:txBody>
                        <a:bodyPr/>
                        <a:lstStyle/>
                        <a:p>
                          <a:pPr algn="ctr"/>
                          <a:r>
                            <a:rPr lang="en-US" i="1" dirty="0"/>
                            <a:t>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item prices</a:t>
                          </a:r>
                        </a:p>
                      </a:txBody>
                      <a:tcPr anchor="ctr"/>
                    </a:tc>
                    <a:extLst>
                      <a:ext uri="{0D108BD9-81ED-4DB2-BD59-A6C34878D82A}">
                        <a16:rowId xmlns:a16="http://schemas.microsoft.com/office/drawing/2014/main" val="3134106272"/>
                      </a:ext>
                    </a:extLst>
                  </a:tr>
                  <a:tr h="707439">
                    <a:tc>
                      <a:txBody>
                        <a:bodyPr/>
                        <a:lstStyle/>
                        <a:p>
                          <a:endParaRPr lang="en-US"/>
                        </a:p>
                      </a:txBody>
                      <a:tcPr anchor="ctr">
                        <a:blipFill>
                          <a:blip r:embed="rId2"/>
                          <a:stretch>
                            <a:fillRect t="-233929" r="-338725" b="-303571"/>
                          </a:stretch>
                        </a:blipFill>
                      </a:tcPr>
                    </a:tc>
                    <a:tc>
                      <a:txBody>
                        <a:bodyPr/>
                        <a:lstStyle/>
                        <a:p>
                          <a:endParaRPr lang="en-US"/>
                        </a:p>
                      </a:txBody>
                      <a:tcPr anchor="ctr">
                        <a:blipFill>
                          <a:blip r:embed="rId2"/>
                          <a:stretch>
                            <a:fillRect l="-80632" t="-233929" r="-173123" b="-303571"/>
                          </a:stretch>
                        </a:blipFill>
                      </a:tcPr>
                    </a:tc>
                    <a:tc>
                      <a:txBody>
                        <a:bodyPr/>
                        <a:lstStyle/>
                        <a:p>
                          <a:endParaRPr lang="en-US"/>
                        </a:p>
                      </a:txBody>
                      <a:tcPr anchor="ctr">
                        <a:blipFill>
                          <a:blip r:embed="rId2"/>
                          <a:stretch>
                            <a:fillRect l="-199563" t="-233929" r="-91266" b="-30357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2783944302"/>
                      </a:ext>
                    </a:extLst>
                  </a:tr>
                  <a:tr h="707439">
                    <a:tc>
                      <a:txBody>
                        <a:bodyPr/>
                        <a:lstStyle/>
                        <a:p>
                          <a:endParaRPr lang="en-US"/>
                        </a:p>
                      </a:txBody>
                      <a:tcPr anchor="ctr">
                        <a:blipFill>
                          <a:blip r:embed="rId2"/>
                          <a:stretch>
                            <a:fillRect t="-333929" r="-338725" b="-203571"/>
                          </a:stretch>
                        </a:blipFill>
                      </a:tcPr>
                    </a:tc>
                    <a:tc>
                      <a:txBody>
                        <a:bodyPr/>
                        <a:lstStyle/>
                        <a:p>
                          <a:endParaRPr lang="en-US"/>
                        </a:p>
                      </a:txBody>
                      <a:tcPr anchor="ctr">
                        <a:blipFill>
                          <a:blip r:embed="rId2"/>
                          <a:stretch>
                            <a:fillRect l="-80632" t="-333929" r="-173123" b="-203571"/>
                          </a:stretch>
                        </a:blipFill>
                      </a:tcPr>
                    </a:tc>
                    <a:tc>
                      <a:txBody>
                        <a:bodyPr/>
                        <a:lstStyle/>
                        <a:p>
                          <a:endParaRPr lang="en-US"/>
                        </a:p>
                      </a:txBody>
                      <a:tcPr anchor="ctr">
                        <a:blipFill>
                          <a:blip r:embed="rId2"/>
                          <a:stretch>
                            <a:fillRect l="-199563" t="-333929" r="-91266" b="-20357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2735848574"/>
                      </a:ext>
                    </a:extLst>
                  </a:tr>
                  <a:tr h="707439">
                    <a:tc>
                      <a:txBody>
                        <a:bodyPr/>
                        <a:lstStyle/>
                        <a:p>
                          <a:endParaRPr lang="en-US"/>
                        </a:p>
                      </a:txBody>
                      <a:tcPr anchor="ctr">
                        <a:blipFill>
                          <a:blip r:embed="rId2"/>
                          <a:stretch>
                            <a:fillRect t="-433929" r="-338725" b="-103571"/>
                          </a:stretch>
                        </a:blipFill>
                      </a:tcPr>
                    </a:tc>
                    <a:tc>
                      <a:txBody>
                        <a:bodyPr/>
                        <a:lstStyle/>
                        <a:p>
                          <a:endParaRPr lang="en-US"/>
                        </a:p>
                      </a:txBody>
                      <a:tcPr anchor="ctr">
                        <a:blipFill>
                          <a:blip r:embed="rId2"/>
                          <a:stretch>
                            <a:fillRect l="-80632" t="-433929" r="-173123" b="-103571"/>
                          </a:stretch>
                        </a:blipFill>
                      </a:tcPr>
                    </a:tc>
                    <a:tc>
                      <a:txBody>
                        <a:bodyPr/>
                        <a:lstStyle/>
                        <a:p>
                          <a:endParaRPr lang="en-US"/>
                        </a:p>
                      </a:txBody>
                      <a:tcPr anchor="ctr">
                        <a:blipFill>
                          <a:blip r:embed="rId2"/>
                          <a:stretch>
                            <a:fillRect l="-199563" t="-433929" r="-91266" b="-10357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19058387"/>
                      </a:ext>
                    </a:extLst>
                  </a:tr>
                  <a:tr h="660464">
                    <a:tc>
                      <a:txBody>
                        <a:bodyPr/>
                        <a:lstStyle/>
                        <a:p>
                          <a:endParaRPr lang="en-US"/>
                        </a:p>
                      </a:txBody>
                      <a:tcPr anchor="ctr">
                        <a:blipFill>
                          <a:blip r:embed="rId2"/>
                          <a:stretch>
                            <a:fillRect t="-575000" r="-338725" b="-11538"/>
                          </a:stretch>
                        </a:blipFill>
                      </a:tcPr>
                    </a:tc>
                    <a:tc>
                      <a:txBody>
                        <a:bodyPr/>
                        <a:lstStyle/>
                        <a:p>
                          <a:endParaRPr lang="en-US"/>
                        </a:p>
                      </a:txBody>
                      <a:tcPr anchor="ctr">
                        <a:blipFill>
                          <a:blip r:embed="rId2"/>
                          <a:stretch>
                            <a:fillRect l="-80632" t="-575000" r="-173123" b="-11538"/>
                          </a:stretch>
                        </a:blipFill>
                      </a:tcPr>
                    </a:tc>
                    <a:tc>
                      <a:txBody>
                        <a:bodyPr/>
                        <a:lstStyle/>
                        <a:p>
                          <a:endParaRPr lang="en-US"/>
                        </a:p>
                      </a:txBody>
                      <a:tcPr anchor="ctr">
                        <a:blipFill>
                          <a:blip r:embed="rId2"/>
                          <a:stretch>
                            <a:fillRect l="-199563" t="-575000" r="-91266" b="-1153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Balanced bundle prices</a:t>
                          </a:r>
                        </a:p>
                      </a:txBody>
                      <a:tcPr anchor="ctr"/>
                    </a:tc>
                    <a:extLst>
                      <a:ext uri="{0D108BD9-81ED-4DB2-BD59-A6C34878D82A}">
                        <a16:rowId xmlns:a16="http://schemas.microsoft.com/office/drawing/2014/main" val="4152057030"/>
                      </a:ext>
                    </a:extLst>
                  </a:tr>
                </a:tbl>
              </a:graphicData>
            </a:graphic>
          </p:graphicFrame>
        </mc:Fallback>
      </mc:AlternateContent>
      <p:sp>
        <p:nvSpPr>
          <p:cNvPr id="4" name="Slide Number Placeholder 3">
            <a:extLst>
              <a:ext uri="{FF2B5EF4-FFF2-40B4-BE49-F238E27FC236}">
                <a16:creationId xmlns:a16="http://schemas.microsoft.com/office/drawing/2014/main" id="{3D9F7118-E82A-DD45-9161-55A21CD8C2B1}"/>
              </a:ext>
            </a:extLst>
          </p:cNvPr>
          <p:cNvSpPr>
            <a:spLocks noGrp="1"/>
          </p:cNvSpPr>
          <p:nvPr>
            <p:ph type="sldNum" sz="quarter" idx="12"/>
          </p:nvPr>
        </p:nvSpPr>
        <p:spPr/>
        <p:txBody>
          <a:bodyPr/>
          <a:lstStyle/>
          <a:p>
            <a:fld id="{B77E0738-95AA-E14E-9896-480B8A926317}" type="slidenum">
              <a:rPr lang="en-US" smtClean="0"/>
              <a:t>20</a:t>
            </a:fld>
            <a:endParaRPr lang="en-US" dirty="0"/>
          </a:p>
        </p:txBody>
      </p:sp>
    </p:spTree>
    <p:extLst>
      <p:ext uri="{BB962C8B-B14F-4D97-AF65-F5344CB8AC3E}">
        <p14:creationId xmlns:p14="http://schemas.microsoft.com/office/powerpoint/2010/main" val="2767300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5337-9A0A-B44E-AD0E-3944D1A7AE42}"/>
              </a:ext>
            </a:extLst>
          </p:cNvPr>
          <p:cNvSpPr>
            <a:spLocks noGrp="1"/>
          </p:cNvSpPr>
          <p:nvPr>
            <p:ph type="title"/>
          </p:nvPr>
        </p:nvSpPr>
        <p:spPr/>
        <p:txBody>
          <a:bodyPr/>
          <a:lstStyle/>
          <a:p>
            <a:r>
              <a:rPr lang="en-US" dirty="0"/>
              <a:t>Can we beat the 2 in large supply settings?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08CB6E-6BAA-804B-AEBC-E17AC81E95A1}"/>
                  </a:ext>
                </a:extLst>
              </p:cNvPr>
              <p:cNvSpPr>
                <a:spLocks noGrp="1"/>
              </p:cNvSpPr>
              <p:nvPr>
                <p:ph idx="1"/>
              </p:nvPr>
            </p:nvSpPr>
            <p:spPr/>
            <p:txBody>
              <a:bodyPr/>
              <a:lstStyle/>
              <a:p>
                <a:pPr marL="0" indent="0">
                  <a:buNone/>
                </a:pPr>
                <a14:m>
                  <m:oMath xmlns:m="http://schemas.openxmlformats.org/officeDocument/2006/math">
                    <m:r>
                      <a:rPr lang="en-US" b="0" i="1" smtClean="0">
                        <a:latin typeface="Cambria Math" panose="02040503050406030204" pitchFamily="18" charset="0"/>
                      </a:rPr>
                      <m:t>𝑘</m:t>
                    </m:r>
                  </m:oMath>
                </a14:m>
                <a:r>
                  <a:rPr lang="en-US" dirty="0"/>
                  <a:t>-unit prophet inequality:</a:t>
                </a:r>
              </a:p>
              <a:p>
                <a:r>
                  <a:rPr lang="en-US" dirty="0"/>
                  <a:t>Find price </a:t>
                </a:r>
                <a14:m>
                  <m:oMath xmlns:m="http://schemas.openxmlformats.org/officeDocument/2006/math">
                    <m:r>
                      <a:rPr lang="en-US" b="0" i="1" smtClean="0">
                        <a:latin typeface="Cambria Math" panose="02040503050406030204" pitchFamily="18" charset="0"/>
                      </a:rPr>
                      <m:t>𝑝</m:t>
                    </m:r>
                  </m:oMath>
                </a14:m>
                <a:r>
                  <a:rPr lang="en-US" dirty="0"/>
                  <a:t> such that </a:t>
                </a:r>
                <a14:m>
                  <m:oMath xmlns:m="http://schemas.openxmlformats.org/officeDocument/2006/math">
                    <m:r>
                      <m:rPr>
                        <m:sty m:val="p"/>
                      </m:rPr>
                      <a:rPr lang="en-US" b="0" i="0" smtClean="0">
                        <a:latin typeface="Cambria Math" panose="02040503050406030204" pitchFamily="18" charset="0"/>
                      </a:rPr>
                      <m:t>E</m:t>
                    </m:r>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𝑖</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𝑝</m:t>
                                </m:r>
                              </m:e>
                            </m:d>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𝑘</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𝑘</m:t>
                            </m:r>
                          </m:e>
                        </m:func>
                      </m:e>
                    </m:rad>
                  </m:oMath>
                </a14:m>
                <a:endParaRPr lang="en-US" dirty="0"/>
              </a:p>
              <a:p>
                <a14:m>
                  <m:oMath xmlns:m="http://schemas.openxmlformats.org/officeDocument/2006/math">
                    <m:r>
                      <a:rPr lang="en-US" b="0" i="1" smtClean="0">
                        <a:latin typeface="Cambria Math" panose="02040503050406030204" pitchFamily="18" charset="0"/>
                      </a:rPr>
                      <m:t>𝑝</m:t>
                    </m:r>
                  </m:oMath>
                </a14:m>
                <a:r>
                  <a:rPr lang="en-US" dirty="0"/>
                  <a:t> is the dual price for the LP on the right</a:t>
                </a:r>
              </a:p>
              <a:p>
                <a:r>
                  <a:rPr lang="en-US" dirty="0" err="1"/>
                  <a:t>w.h.p</a:t>
                </a:r>
                <a:r>
                  <a:rPr lang="en-US" dirty="0"/>
                  <a:t>. item does not get sold out</a:t>
                </a:r>
              </a:p>
              <a:p>
                <a:endParaRPr lang="en-US" dirty="0"/>
              </a:p>
              <a:p>
                <a:endParaRPr lang="en-US" dirty="0"/>
              </a:p>
              <a:p>
                <a:endParaRPr lang="en-US" dirty="0"/>
              </a:p>
              <a:p>
                <a:r>
                  <a:rPr lang="en-US" dirty="0"/>
                  <a:t>Tight! </a:t>
                </a:r>
                <a:r>
                  <a:rPr lang="en-US" sz="1800" dirty="0"/>
                  <a:t>[Ghosh Kleinberg’16]</a:t>
                </a:r>
              </a:p>
              <a:p>
                <a:pPr marL="0" indent="0">
                  <a:buNone/>
                </a:pPr>
                <a:r>
                  <a:rPr lang="en-US" sz="1800" dirty="0"/>
                  <a:t>    (for pricings; for mechanisms, can get </a:t>
                </a:r>
                <a14:m>
                  <m:oMath xmlns:m="http://schemas.openxmlformats.org/officeDocument/2006/math">
                    <m:r>
                      <a:rPr lang="en-US" sz="1800" b="0" i="1" smtClean="0">
                        <a:latin typeface="Cambria Math" panose="02040503050406030204" pitchFamily="18" charset="0"/>
                      </a:rPr>
                      <m:t>1−</m:t>
                    </m:r>
                    <m:r>
                      <m:rPr>
                        <m:nor/>
                      </m:rPr>
                      <a:rPr lang="en-US" sz="1800" b="0" i="0" smtClean="0">
                        <a:latin typeface="Cambria Math" panose="02040503050406030204" pitchFamily="18" charset="0"/>
                      </a:rPr>
                      <m:t>O</m:t>
                    </m:r>
                    <m:r>
                      <a:rPr lang="en-US" sz="1800" b="0" i="1" smtClean="0">
                        <a:latin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rPr>
                      <m:t>)</m:t>
                    </m:r>
                  </m:oMath>
                </a14:m>
                <a:r>
                  <a:rPr lang="en-US" sz="1800" dirty="0"/>
                  <a:t> [Alaei’11])</a:t>
                </a:r>
              </a:p>
            </p:txBody>
          </p:sp>
        </mc:Choice>
        <mc:Fallback xmlns="">
          <p:sp>
            <p:nvSpPr>
              <p:cNvPr id="3" name="Content Placeholder 2">
                <a:extLst>
                  <a:ext uri="{FF2B5EF4-FFF2-40B4-BE49-F238E27FC236}">
                    <a16:creationId xmlns:a16="http://schemas.microsoft.com/office/drawing/2014/main" id="{4008CB6E-6BAA-804B-AEBC-E17AC81E95A1}"/>
                  </a:ext>
                </a:extLst>
              </p:cNvPr>
              <p:cNvSpPr>
                <a:spLocks noGrp="1" noRot="1" noChangeAspect="1" noMove="1" noResize="1" noEditPoints="1" noAdjustHandles="1" noChangeArrowheads="1" noChangeShapeType="1" noTextEdit="1"/>
              </p:cNvSpPr>
              <p:nvPr>
                <p:ph idx="1"/>
              </p:nvPr>
            </p:nvSpPr>
            <p:spPr>
              <a:blipFill>
                <a:blip r:embed="rId2"/>
                <a:stretch>
                  <a:fillRect l="-47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568BE86-956C-FF47-8261-24DBC3A225F5}"/>
              </a:ext>
            </a:extLst>
          </p:cNvPr>
          <p:cNvSpPr>
            <a:spLocks noGrp="1"/>
          </p:cNvSpPr>
          <p:nvPr>
            <p:ph type="sldNum" sz="quarter" idx="12"/>
          </p:nvPr>
        </p:nvSpPr>
        <p:spPr/>
        <p:txBody>
          <a:bodyPr/>
          <a:lstStyle/>
          <a:p>
            <a:fld id="{B77E0738-95AA-E14E-9896-480B8A926317}" type="slidenum">
              <a:rPr lang="en-US" smtClean="0"/>
              <a:t>21</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B36BA0-79AB-8349-B4E6-46A01219085B}"/>
                  </a:ext>
                </a:extLst>
              </p:cNvPr>
              <p:cNvSpPr txBox="1"/>
              <p:nvPr/>
            </p:nvSpPr>
            <p:spPr>
              <a:xfrm>
                <a:off x="8061239" y="2200754"/>
                <a:ext cx="2533189" cy="1572604"/>
              </a:xfrm>
              <a:prstGeom prst="rect">
                <a:avLst/>
              </a:prstGeom>
              <a:noFill/>
              <a:ln>
                <a:solidFill>
                  <a:schemeClr val="tx1"/>
                </a:solidFill>
              </a:ln>
            </p:spPr>
            <p:txBody>
              <a:bodyPr wrap="square" rtlCol="0">
                <a:spAutoFit/>
              </a:bodyPr>
              <a:lstStyle/>
              <a:p>
                <a:r>
                  <a:rPr lang="en-US" dirty="0"/>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e>
                        </m:nary>
                      </m:e>
                    </m:func>
                  </m:oMath>
                </a14:m>
                <a:endParaRPr lang="en-US" b="0" dirty="0"/>
              </a:p>
              <a:p>
                <a:r>
                  <a:rPr lang="en-US" dirty="0"/>
                  <a:t> subject to: </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𝑞</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rPr>
                        <m:t> </m:t>
                      </m:r>
                      <m:r>
                        <m:rPr>
                          <m:nor/>
                        </m:rPr>
                        <a:rPr lang="en-US" b="0" i="0" smtClean="0">
                          <a:latin typeface="Cambria Math" panose="02040503050406030204" pitchFamily="18" charset="0"/>
                        </a:rPr>
                        <m:t>  </m:t>
                      </m:r>
                      <m:r>
                        <m:rPr>
                          <m:nor/>
                        </m:rPr>
                        <a:rPr lang="en-US" b="0" i="0" smtClean="0">
                          <a:latin typeface="Cambria Math" panose="02040503050406030204" pitchFamily="18" charset="0"/>
                        </a:rPr>
                        <m:t>for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all</m:t>
                      </m:r>
                      <m:r>
                        <a:rPr lang="en-US" b="0" i="1" smtClean="0">
                          <a:latin typeface="Cambria Math" panose="02040503050406030204" pitchFamily="18" charset="0"/>
                        </a:rPr>
                        <m:t> </m:t>
                      </m:r>
                      <m:r>
                        <a:rPr lang="en-US" b="0" i="1" smtClean="0">
                          <a:latin typeface="Cambria Math" panose="02040503050406030204" pitchFamily="18" charset="0"/>
                        </a:rPr>
                        <m:t>𝑖</m:t>
                      </m:r>
                    </m:oMath>
                  </m:oMathPara>
                </a14:m>
                <a:endParaRPr lang="en-US" dirty="0"/>
              </a:p>
              <a:p>
                <a:r>
                  <a:rPr lang="en-US" b="0" dirty="0">
                    <a:ea typeface="Cambria Math" panose="02040503050406030204" pitchFamily="18" charset="0"/>
                  </a:rPr>
                  <a:t>   </a:t>
                </a:r>
                <a14:m>
                  <m:oMath xmlns:m="http://schemas.openxmlformats.org/officeDocument/2006/math">
                    <m:nary>
                      <m:naryPr>
                        <m:chr m:val="∑"/>
                        <m:limLoc m:val="subSup"/>
                        <m:supHide m:val="on"/>
                        <m:ctrlPr>
                          <a:rPr lang="en-US" b="0" i="1" smtClean="0">
                            <a:latin typeface="Cambria Math" panose="02040503050406030204" pitchFamily="18" charset="0"/>
                            <a:ea typeface="Cambria Math" panose="02040503050406030204" pitchFamily="18" charset="0"/>
                          </a:rPr>
                        </m:ctrlPr>
                      </m:naryPr>
                      <m:sub>
                        <m:r>
                          <m:rPr>
                            <m:brk m:alnAt="9"/>
                          </m:rPr>
                          <a:rPr lang="en-US" b="0" i="1" smtClean="0">
                            <a:latin typeface="Cambria Math" panose="02040503050406030204" pitchFamily="18" charset="0"/>
                            <a:ea typeface="Cambria Math" panose="02040503050406030204" pitchFamily="18" charset="0"/>
                          </a:rPr>
                          <m:t>𝑖</m:t>
                        </m:r>
                      </m:sub>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sub>
                        </m:sSub>
                      </m:e>
                    </m:nary>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𝑘</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r>
                              <a:rPr lang="en-US" i="1">
                                <a:latin typeface="Cambria Math" panose="02040503050406030204" pitchFamily="18" charset="0"/>
                                <a:ea typeface="Cambria Math" panose="02040503050406030204" pitchFamily="18" charset="0"/>
                              </a:rPr>
                              <m:t>𝑘</m:t>
                            </m:r>
                          </m:e>
                        </m:func>
                      </m:e>
                    </m:rad>
                    <m:r>
                      <a:rPr lang="en-US" b="0" i="1" smtClean="0">
                        <a:latin typeface="Cambria Math" panose="02040503050406030204" pitchFamily="18" charset="0"/>
                        <a:ea typeface="Cambria Math" panose="02040503050406030204" pitchFamily="18" charset="0"/>
                      </a:rPr>
                      <m:t>   </m:t>
                    </m:r>
                  </m:oMath>
                </a14:m>
                <a:r>
                  <a:rPr lang="en-US" dirty="0"/>
                  <a:t> </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for</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all</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m:t>
                      </m:r>
                    </m:oMath>
                  </m:oMathPara>
                </a14:m>
                <a:endParaRPr lang="en-US" dirty="0"/>
              </a:p>
            </p:txBody>
          </p:sp>
        </mc:Choice>
        <mc:Fallback xmlns="">
          <p:sp>
            <p:nvSpPr>
              <p:cNvPr id="5" name="TextBox 4">
                <a:extLst>
                  <a:ext uri="{FF2B5EF4-FFF2-40B4-BE49-F238E27FC236}">
                    <a16:creationId xmlns:a16="http://schemas.microsoft.com/office/drawing/2014/main" id="{5BB36BA0-79AB-8349-B4E6-46A01219085B}"/>
                  </a:ext>
                </a:extLst>
              </p:cNvPr>
              <p:cNvSpPr txBox="1">
                <a:spLocks noRot="1" noChangeAspect="1" noMove="1" noResize="1" noEditPoints="1" noAdjustHandles="1" noChangeArrowheads="1" noChangeShapeType="1" noTextEdit="1"/>
              </p:cNvSpPr>
              <p:nvPr/>
            </p:nvSpPr>
            <p:spPr>
              <a:xfrm>
                <a:off x="8061239" y="2200754"/>
                <a:ext cx="2533189" cy="1572604"/>
              </a:xfrm>
              <a:prstGeom prst="rect">
                <a:avLst/>
              </a:prstGeom>
              <a:blipFill>
                <a:blip r:embed="rId3"/>
                <a:stretch>
                  <a:fillRect l="-6468" t="-26190" b="-1746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7E177B1-942D-9944-929F-E98C70452844}"/>
                  </a:ext>
                </a:extLst>
              </p:cNvPr>
              <p:cNvSpPr txBox="1"/>
              <p:nvPr/>
            </p:nvSpPr>
            <p:spPr>
              <a:xfrm>
                <a:off x="2932386" y="3773357"/>
                <a:ext cx="3778920" cy="714683"/>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⟹1−</m:t>
                    </m:r>
                    <m:r>
                      <m:rPr>
                        <m:nor/>
                      </m:rPr>
                      <a:rPr lang="en-US" b="0" i="0" smtClean="0">
                        <a:latin typeface="Cambria Math" panose="02040503050406030204" pitchFamily="18" charset="0"/>
                        <a:ea typeface="Cambria Math" panose="02040503050406030204" pitchFamily="18" charset="0"/>
                      </a:rPr>
                      <m:t>O</m:t>
                    </m:r>
                    <m:d>
                      <m:dPr>
                        <m:ctrlPr>
                          <a:rPr lang="en-US" b="0" i="1" smtClean="0">
                            <a:latin typeface="Cambria Math" panose="02040503050406030204" pitchFamily="18" charset="0"/>
                            <a:ea typeface="Cambria Math" panose="02040503050406030204" pitchFamily="18" charset="0"/>
                          </a:rPr>
                        </m:ctrlPr>
                      </m:dPr>
                      <m:e>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r>
                                      <a:rPr lang="en-US" i="1">
                                        <a:latin typeface="Cambria Math" panose="02040503050406030204" pitchFamily="18" charset="0"/>
                                        <a:ea typeface="Cambria Math" panose="02040503050406030204" pitchFamily="18" charset="0"/>
                                      </a:rPr>
                                      <m:t>𝑘</m:t>
                                    </m:r>
                                  </m:e>
                                </m:func>
                              </m:num>
                              <m:den>
                                <m:r>
                                  <a:rPr lang="en-US" i="1">
                                    <a:latin typeface="Cambria Math" panose="02040503050406030204" pitchFamily="18" charset="0"/>
                                    <a:ea typeface="Cambria Math" panose="02040503050406030204" pitchFamily="18" charset="0"/>
                                  </a:rPr>
                                  <m:t>𝑘</m:t>
                                </m:r>
                              </m:den>
                            </m:f>
                          </m:e>
                        </m:rad>
                      </m:e>
                    </m:d>
                  </m:oMath>
                </a14:m>
                <a:r>
                  <a:rPr lang="en-US" dirty="0"/>
                  <a:t> competitive ratio. </a:t>
                </a:r>
              </a:p>
            </p:txBody>
          </p:sp>
        </mc:Choice>
        <mc:Fallback xmlns="">
          <p:sp>
            <p:nvSpPr>
              <p:cNvPr id="6" name="TextBox 5">
                <a:extLst>
                  <a:ext uri="{FF2B5EF4-FFF2-40B4-BE49-F238E27FC236}">
                    <a16:creationId xmlns:a16="http://schemas.microsoft.com/office/drawing/2014/main" id="{F7E177B1-942D-9944-929F-E98C70452844}"/>
                  </a:ext>
                </a:extLst>
              </p:cNvPr>
              <p:cNvSpPr txBox="1">
                <a:spLocks noRot="1" noChangeAspect="1" noMove="1" noResize="1" noEditPoints="1" noAdjustHandles="1" noChangeArrowheads="1" noChangeShapeType="1" noTextEdit="1"/>
              </p:cNvSpPr>
              <p:nvPr/>
            </p:nvSpPr>
            <p:spPr>
              <a:xfrm>
                <a:off x="2932386" y="3773357"/>
                <a:ext cx="3778920" cy="714683"/>
              </a:xfrm>
              <a:prstGeom prst="rect">
                <a:avLst/>
              </a:prstGeom>
              <a:blipFill>
                <a:blip r:embed="rId4"/>
                <a:stretch>
                  <a:fillRect r="-33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4897CDA-F88B-1F42-837E-41981DF85AA4}"/>
              </a:ext>
            </a:extLst>
          </p:cNvPr>
          <p:cNvPicPr>
            <a:picLocks noChangeAspect="1"/>
          </p:cNvPicPr>
          <p:nvPr/>
        </p:nvPicPr>
        <p:blipFill rotWithShape="1">
          <a:blip r:embed="rId5"/>
          <a:srcRect l="21715" r="21736"/>
          <a:stretch/>
        </p:blipFill>
        <p:spPr>
          <a:xfrm>
            <a:off x="9893300" y="4005765"/>
            <a:ext cx="2061901" cy="2430792"/>
          </a:xfrm>
          <a:prstGeom prst="rect">
            <a:avLst/>
          </a:prstGeom>
        </p:spPr>
      </p:pic>
      <p:sp>
        <p:nvSpPr>
          <p:cNvPr id="8" name="TextBox 7">
            <a:extLst>
              <a:ext uri="{FF2B5EF4-FFF2-40B4-BE49-F238E27FC236}">
                <a16:creationId xmlns:a16="http://schemas.microsoft.com/office/drawing/2014/main" id="{0D138CD8-E1AC-6B4F-AA72-B780575D505E}"/>
              </a:ext>
            </a:extLst>
          </p:cNvPr>
          <p:cNvSpPr txBox="1"/>
          <p:nvPr/>
        </p:nvSpPr>
        <p:spPr>
          <a:xfrm>
            <a:off x="7462579" y="1666474"/>
            <a:ext cx="3730508" cy="369332"/>
          </a:xfrm>
          <a:prstGeom prst="rect">
            <a:avLst/>
          </a:prstGeom>
          <a:noFill/>
        </p:spPr>
        <p:txBody>
          <a:bodyPr wrap="none" rtlCol="0">
            <a:spAutoFit/>
          </a:bodyPr>
          <a:lstStyle/>
          <a:p>
            <a:r>
              <a:rPr lang="en-US" dirty="0"/>
              <a:t>[</a:t>
            </a:r>
            <a:r>
              <a:rPr lang="en-US" dirty="0" err="1"/>
              <a:t>Hajiaghayi</a:t>
            </a:r>
            <a:r>
              <a:rPr lang="en-US" dirty="0"/>
              <a:t> Kleinberg Sandholm’07]</a:t>
            </a:r>
          </a:p>
        </p:txBody>
      </p:sp>
    </p:spTree>
    <p:extLst>
      <p:ext uri="{BB962C8B-B14F-4D97-AF65-F5344CB8AC3E}">
        <p14:creationId xmlns:p14="http://schemas.microsoft.com/office/powerpoint/2010/main" val="942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57B6-E2ED-DB44-A2E9-63D5E2BB009F}"/>
              </a:ext>
            </a:extLst>
          </p:cNvPr>
          <p:cNvSpPr>
            <a:spLocks noGrp="1"/>
          </p:cNvSpPr>
          <p:nvPr>
            <p:ph type="title"/>
          </p:nvPr>
        </p:nvSpPr>
        <p:spPr/>
        <p:txBody>
          <a:bodyPr/>
          <a:lstStyle/>
          <a:p>
            <a:r>
              <a:rPr lang="en-US" dirty="0"/>
              <a:t>Approach # 4: Dual prices for large supply interval scheduling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653F75-C987-AB48-BCE5-988D89F26CC8}"/>
                  </a:ext>
                </a:extLst>
              </p:cNvPr>
              <p:cNvSpPr>
                <a:spLocks noGrp="1"/>
              </p:cNvSpPr>
              <p:nvPr>
                <p:ph idx="1"/>
              </p:nvPr>
            </p:nvSpPr>
            <p:spPr/>
            <p:txBody>
              <a:bodyPr/>
              <a:lstStyle/>
              <a:p>
                <a:pPr marL="0" indent="0">
                  <a:buNone/>
                </a:pPr>
                <a:r>
                  <a:rPr lang="en-US" dirty="0"/>
                  <a:t>Assumptions:</a:t>
                </a:r>
              </a:p>
              <a:p>
                <a:r>
                  <a:rPr lang="en-US" dirty="0"/>
                  <a:t>Each job has a fixed length; value.</a:t>
                </a:r>
              </a:p>
              <a:p>
                <a:r>
                  <a:rPr lang="en-US" dirty="0"/>
                  <a:t>Wants to get scheduled within a certain time window.</a:t>
                </a:r>
              </a:p>
              <a:p>
                <a:r>
                  <a:rPr lang="en-US" dirty="0"/>
                  <a:t>Supply at any time </a:t>
                </a:r>
                <a14:m>
                  <m:oMath xmlns:m="http://schemas.openxmlformats.org/officeDocument/2006/math">
                    <m:r>
                      <a:rPr lang="en-US" b="0" i="1" smtClean="0">
                        <a:latin typeface="Cambria Math" panose="02040503050406030204" pitchFamily="18" charset="0"/>
                      </a:rPr>
                      <m:t>𝑡</m:t>
                    </m:r>
                  </m:oMath>
                </a14:m>
                <a:r>
                  <a:rPr lang="en-US" dirty="0"/>
                  <a:t> is at least </a:t>
                </a:r>
                <a14:m>
                  <m:oMath xmlns:m="http://schemas.openxmlformats.org/officeDocument/2006/math">
                    <m:r>
                      <a:rPr lang="en-US" b="0" i="1" smtClean="0">
                        <a:latin typeface="Cambria Math" panose="02040503050406030204" pitchFamily="18" charset="0"/>
                      </a:rPr>
                      <m:t>𝑘</m:t>
                    </m:r>
                  </m:oMath>
                </a14:m>
                <a:endParaRPr lang="en-US" dirty="0"/>
              </a:p>
            </p:txBody>
          </p:sp>
        </mc:Choice>
        <mc:Fallback xmlns="">
          <p:sp>
            <p:nvSpPr>
              <p:cNvPr id="3" name="Content Placeholder 2">
                <a:extLst>
                  <a:ext uri="{FF2B5EF4-FFF2-40B4-BE49-F238E27FC236}">
                    <a16:creationId xmlns:a16="http://schemas.microsoft.com/office/drawing/2014/main" id="{21653F75-C987-AB48-BCE5-988D89F26CC8}"/>
                  </a:ext>
                </a:extLst>
              </p:cNvPr>
              <p:cNvSpPr>
                <a:spLocks noGrp="1" noRot="1" noChangeAspect="1" noMove="1" noResize="1" noEditPoints="1" noAdjustHandles="1" noChangeArrowheads="1" noChangeShapeType="1" noTextEdit="1"/>
              </p:cNvSpPr>
              <p:nvPr>
                <p:ph idx="1"/>
              </p:nvPr>
            </p:nvSpPr>
            <p:spPr>
              <a:blipFill>
                <a:blip r:embed="rId2"/>
                <a:stretch>
                  <a:fillRect l="-59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B1BDE1C-B3E8-244E-A996-76B1CE7E8420}"/>
              </a:ext>
            </a:extLst>
          </p:cNvPr>
          <p:cNvSpPr>
            <a:spLocks noGrp="1"/>
          </p:cNvSpPr>
          <p:nvPr>
            <p:ph type="sldNum" sz="quarter" idx="12"/>
          </p:nvPr>
        </p:nvSpPr>
        <p:spPr/>
        <p:txBody>
          <a:bodyPr/>
          <a:lstStyle/>
          <a:p>
            <a:fld id="{B77E0738-95AA-E14E-9896-480B8A926317}" type="slidenum">
              <a:rPr lang="en-US" smtClean="0"/>
              <a:t>22</a:t>
            </a:fld>
            <a:endParaRPr lang="en-US" dirty="0"/>
          </a:p>
        </p:txBody>
      </p:sp>
      <p:pic>
        <p:nvPicPr>
          <p:cNvPr id="5" name="Picture 4">
            <a:extLst>
              <a:ext uri="{FF2B5EF4-FFF2-40B4-BE49-F238E27FC236}">
                <a16:creationId xmlns:a16="http://schemas.microsoft.com/office/drawing/2014/main" id="{8344D402-5270-6943-ACE5-93844A5BA803}"/>
              </a:ext>
            </a:extLst>
          </p:cNvPr>
          <p:cNvPicPr>
            <a:picLocks noChangeAspect="1"/>
          </p:cNvPicPr>
          <p:nvPr/>
        </p:nvPicPr>
        <p:blipFill>
          <a:blip r:embed="rId3"/>
          <a:stretch>
            <a:fillRect/>
          </a:stretch>
        </p:blipFill>
        <p:spPr>
          <a:xfrm>
            <a:off x="7238225" y="1574648"/>
            <a:ext cx="3416300" cy="8445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F86373-1D26-2B42-BB04-61A823413879}"/>
                  </a:ext>
                </a:extLst>
              </p:cNvPr>
              <p:cNvSpPr txBox="1"/>
              <p:nvPr/>
            </p:nvSpPr>
            <p:spPr>
              <a:xfrm>
                <a:off x="9375627" y="3266005"/>
                <a:ext cx="2557795" cy="816634"/>
              </a:xfrm>
              <a:prstGeom prst="rect">
                <a:avLst/>
              </a:prstGeom>
              <a:noFill/>
              <a:ln>
                <a:solidFill>
                  <a:schemeClr val="tx1"/>
                </a:solidFill>
              </a:ln>
            </p:spPr>
            <p:txBody>
              <a:bodyPr wrap="square" rtlCol="0">
                <a:spAutoFit/>
              </a:bodyPr>
              <a:lstStyle/>
              <a:p>
                <a:pPr>
                  <a:spcBef>
                    <a:spcPts val="600"/>
                  </a:spcBef>
                </a:pP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𝑣</m:t>
                        </m:r>
                      </m:e>
                      <m:sub>
                        <m:r>
                          <a:rPr lang="en-US" sz="1200" b="0" i="1" smtClean="0">
                            <a:latin typeface="Cambria Math" panose="02040503050406030204" pitchFamily="18" charset="0"/>
                          </a:rPr>
                          <m:t>𝑖</m:t>
                        </m:r>
                        <m:r>
                          <a:rPr lang="en-US" sz="1200" b="0" i="1" smtClean="0">
                            <a:latin typeface="Cambria Math" panose="02040503050406030204" pitchFamily="18" charset="0"/>
                          </a:rPr>
                          <m:t>,</m:t>
                        </m:r>
                        <m:r>
                          <a:rPr lang="en-US" sz="1200" b="0" i="1" smtClean="0">
                            <a:latin typeface="Cambria Math" panose="02040503050406030204" pitchFamily="18" charset="0"/>
                          </a:rPr>
                          <m:t>𝑆</m:t>
                        </m:r>
                      </m:sub>
                    </m:sSub>
                  </m:oMath>
                </a14:m>
                <a:r>
                  <a:rPr lang="en-US" sz="1200" dirty="0"/>
                  <a:t>: buyer </a:t>
                </a:r>
                <a14:m>
                  <m:oMath xmlns:m="http://schemas.openxmlformats.org/officeDocument/2006/math">
                    <m:r>
                      <a:rPr lang="en-US" sz="1200" b="0" i="1" smtClean="0">
                        <a:latin typeface="Cambria Math" panose="02040503050406030204" pitchFamily="18" charset="0"/>
                      </a:rPr>
                      <m:t>𝑖</m:t>
                    </m:r>
                  </m:oMath>
                </a14:m>
                <a:r>
                  <a:rPr lang="en-US" sz="1200" dirty="0"/>
                  <a:t>’s value for set </a:t>
                </a:r>
                <a14:m>
                  <m:oMath xmlns:m="http://schemas.openxmlformats.org/officeDocument/2006/math">
                    <m:r>
                      <a:rPr lang="en-US" sz="1200" b="0" i="1" smtClean="0">
                        <a:latin typeface="Cambria Math" panose="02040503050406030204" pitchFamily="18" charset="0"/>
                      </a:rPr>
                      <m:t>𝑆</m:t>
                    </m:r>
                  </m:oMath>
                </a14:m>
                <a:endParaRPr lang="en-US" sz="1200" dirty="0"/>
              </a:p>
              <a:p>
                <a:pPr>
                  <a:spcBef>
                    <a:spcPts val="600"/>
                  </a:spcBef>
                </a:pP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𝑞</m:t>
                        </m:r>
                      </m:e>
                      <m:sub>
                        <m:r>
                          <a:rPr lang="en-US" sz="1200" b="0" i="1" smtClean="0">
                            <a:latin typeface="Cambria Math" panose="02040503050406030204" pitchFamily="18" charset="0"/>
                          </a:rPr>
                          <m:t>𝑖</m:t>
                        </m:r>
                      </m:sub>
                    </m:sSub>
                  </m:oMath>
                </a14:m>
                <a:r>
                  <a:rPr lang="en-US" sz="1200" dirty="0"/>
                  <a:t>: buyer </a:t>
                </a:r>
                <a14:m>
                  <m:oMath xmlns:m="http://schemas.openxmlformats.org/officeDocument/2006/math">
                    <m:r>
                      <a:rPr lang="en-US" sz="1200" b="0" i="1" smtClean="0">
                        <a:latin typeface="Cambria Math" panose="02040503050406030204" pitchFamily="18" charset="0"/>
                      </a:rPr>
                      <m:t>𝑖</m:t>
                    </m:r>
                  </m:oMath>
                </a14:m>
                <a:r>
                  <a:rPr lang="en-US" sz="1200" dirty="0"/>
                  <a:t>’s probability of arrival</a:t>
                </a:r>
              </a:p>
              <a:p>
                <a:pPr>
                  <a:spcBef>
                    <a:spcPts val="600"/>
                  </a:spcBef>
                </a:pP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𝑥</m:t>
                        </m:r>
                      </m:e>
                      <m:sub>
                        <m:r>
                          <a:rPr lang="en-US" sz="1200" b="0" i="1" smtClean="0">
                            <a:latin typeface="Cambria Math" panose="02040503050406030204" pitchFamily="18" charset="0"/>
                          </a:rPr>
                          <m:t>𝑖</m:t>
                        </m:r>
                        <m:r>
                          <a:rPr lang="en-US" sz="1200" b="0" i="1" smtClean="0">
                            <a:latin typeface="Cambria Math" panose="02040503050406030204" pitchFamily="18" charset="0"/>
                          </a:rPr>
                          <m:t>,</m:t>
                        </m:r>
                        <m:r>
                          <a:rPr lang="en-US" sz="1200" b="0" i="1" smtClean="0">
                            <a:latin typeface="Cambria Math" panose="02040503050406030204" pitchFamily="18" charset="0"/>
                          </a:rPr>
                          <m:t>𝑆</m:t>
                        </m:r>
                      </m:sub>
                    </m:sSub>
                  </m:oMath>
                </a14:m>
                <a:r>
                  <a:rPr lang="en-US" sz="1200" dirty="0"/>
                  <a:t>: buyer </a:t>
                </a:r>
                <a14:m>
                  <m:oMath xmlns:m="http://schemas.openxmlformats.org/officeDocument/2006/math">
                    <m:r>
                      <a:rPr lang="en-US" sz="1200" b="0" i="1" smtClean="0">
                        <a:latin typeface="Cambria Math" panose="02040503050406030204" pitchFamily="18" charset="0"/>
                      </a:rPr>
                      <m:t>𝑖</m:t>
                    </m:r>
                  </m:oMath>
                </a14:m>
                <a:r>
                  <a:rPr lang="en-US" sz="1200" dirty="0"/>
                  <a:t>’s prob. of receiving set </a:t>
                </a:r>
                <a14:m>
                  <m:oMath xmlns:m="http://schemas.openxmlformats.org/officeDocument/2006/math">
                    <m:r>
                      <a:rPr lang="en-US" sz="1200" b="0" i="1" smtClean="0">
                        <a:latin typeface="Cambria Math" panose="02040503050406030204" pitchFamily="18" charset="0"/>
                      </a:rPr>
                      <m:t>𝑆</m:t>
                    </m:r>
                  </m:oMath>
                </a14:m>
                <a:endParaRPr lang="en-US" sz="1200" dirty="0"/>
              </a:p>
            </p:txBody>
          </p:sp>
        </mc:Choice>
        <mc:Fallback xmlns="">
          <p:sp>
            <p:nvSpPr>
              <p:cNvPr id="7" name="TextBox 6">
                <a:extLst>
                  <a:ext uri="{FF2B5EF4-FFF2-40B4-BE49-F238E27FC236}">
                    <a16:creationId xmlns:a16="http://schemas.microsoft.com/office/drawing/2014/main" id="{3DF86373-1D26-2B42-BB04-61A823413879}"/>
                  </a:ext>
                </a:extLst>
              </p:cNvPr>
              <p:cNvSpPr txBox="1">
                <a:spLocks noRot="1" noChangeAspect="1" noMove="1" noResize="1" noEditPoints="1" noAdjustHandles="1" noChangeArrowheads="1" noChangeShapeType="1" noTextEdit="1"/>
              </p:cNvSpPr>
              <p:nvPr/>
            </p:nvSpPr>
            <p:spPr>
              <a:xfrm>
                <a:off x="9375627" y="3266005"/>
                <a:ext cx="2557795" cy="816634"/>
              </a:xfrm>
              <a:prstGeom prst="rect">
                <a:avLst/>
              </a:prstGeom>
              <a:blipFill>
                <a:blip r:embed="rId4"/>
                <a:stretch>
                  <a:fillRect t="-1515" b="-3030"/>
                </a:stretch>
              </a:blipFill>
              <a:ln>
                <a:solidFill>
                  <a:schemeClr val="tx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B8370329-93E0-DF4E-AC59-A2370FDE2F54}"/>
              </a:ext>
            </a:extLst>
          </p:cNvPr>
          <p:cNvSpPr txBox="1"/>
          <p:nvPr/>
        </p:nvSpPr>
        <p:spPr>
          <a:xfrm>
            <a:off x="2592556" y="3784684"/>
            <a:ext cx="902811" cy="338554"/>
          </a:xfrm>
          <a:prstGeom prst="rect">
            <a:avLst/>
          </a:prstGeom>
          <a:noFill/>
        </p:spPr>
        <p:txBody>
          <a:bodyPr wrap="none" rtlCol="0">
            <a:spAutoFit/>
          </a:bodyPr>
          <a:lstStyle/>
          <a:p>
            <a:r>
              <a:rPr lang="en-US" sz="1600" dirty="0"/>
              <a:t>PRIMAL</a:t>
            </a:r>
          </a:p>
        </p:txBody>
      </p:sp>
      <p:sp>
        <p:nvSpPr>
          <p:cNvPr id="9" name="Rounded Rectangle 8">
            <a:extLst>
              <a:ext uri="{FF2B5EF4-FFF2-40B4-BE49-F238E27FC236}">
                <a16:creationId xmlns:a16="http://schemas.microsoft.com/office/drawing/2014/main" id="{9845BEE0-C129-8742-A7AC-64FE031C5C6A}"/>
              </a:ext>
            </a:extLst>
          </p:cNvPr>
          <p:cNvSpPr/>
          <p:nvPr/>
        </p:nvSpPr>
        <p:spPr>
          <a:xfrm>
            <a:off x="2425452" y="4134298"/>
            <a:ext cx="3788689" cy="2554512"/>
          </a:xfrm>
          <a:prstGeom prst="roundRect">
            <a:avLst>
              <a:gd name="adj" fmla="val 709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23D18D-C428-4F46-8A41-0C194841D2D0}"/>
              </a:ext>
            </a:extLst>
          </p:cNvPr>
          <p:cNvGrpSpPr/>
          <p:nvPr/>
        </p:nvGrpSpPr>
        <p:grpSpPr>
          <a:xfrm>
            <a:off x="6735884" y="3990206"/>
            <a:ext cx="4238953" cy="2392393"/>
            <a:chOff x="6321890" y="1961497"/>
            <a:chExt cx="4238953" cy="2392393"/>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68C0570-FCA0-8345-A6DB-035288C178EF}"/>
                    </a:ext>
                  </a:extLst>
                </p:cNvPr>
                <p:cNvSpPr txBox="1"/>
                <p:nvPr/>
              </p:nvSpPr>
              <p:spPr>
                <a:xfrm>
                  <a:off x="6358258" y="2465296"/>
                  <a:ext cx="4202585" cy="18885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min</m:t>
                            </m:r>
                          </m:fName>
                          <m:e>
                            <m:nary>
                              <m:naryPr>
                                <m:chr m:val="∑"/>
                                <m:supHide m:val="on"/>
                                <m:ctrlPr>
                                  <a:rPr lang="en-US" sz="1600" b="0" i="1" smtClean="0">
                                    <a:latin typeface="Cambria Math" panose="02040503050406030204" pitchFamily="18" charset="0"/>
                                  </a:rPr>
                                </m:ctrlPr>
                              </m:naryPr>
                              <m:sub>
                                <m:r>
                                  <m:rPr>
                                    <m:brk m:alnAt="7"/>
                                  </m:rPr>
                                  <a:rPr lang="en-US" sz="1600" b="0" i="1" smtClean="0">
                                    <a:latin typeface="Cambria Math" panose="02040503050406030204" pitchFamily="18" charset="0"/>
                                  </a:rPr>
                                  <m:t>𝑗</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𝑗</m:t>
                                    </m:r>
                                  </m:sub>
                                </m:sSub>
                                <m:d>
                                  <m:dPr>
                                    <m:ctrlPr>
                                      <a:rPr lang="en-US" sz="1600" i="1">
                                        <a:solidFill>
                                          <a:schemeClr val="accent1"/>
                                        </a:solidFill>
                                        <a:latin typeface="Cambria Math" panose="02040503050406030204" pitchFamily="18" charset="0"/>
                                        <a:ea typeface="Cambria Math" panose="02040503050406030204" pitchFamily="18" charset="0"/>
                                      </a:rPr>
                                    </m:ctrlPr>
                                  </m:dPr>
                                  <m:e>
                                    <m:r>
                                      <a:rPr lang="en-US" sz="1600" i="1">
                                        <a:solidFill>
                                          <a:schemeClr val="accent1"/>
                                        </a:solidFill>
                                        <a:latin typeface="Cambria Math" panose="02040503050406030204" pitchFamily="18" charset="0"/>
                                        <a:ea typeface="Cambria Math" panose="02040503050406030204" pitchFamily="18" charset="0"/>
                                      </a:rPr>
                                      <m:t>1−</m:t>
                                    </m:r>
                                    <m:r>
                                      <a:rPr lang="en-US" sz="1600" i="1">
                                        <a:solidFill>
                                          <a:schemeClr val="accent1"/>
                                        </a:solidFill>
                                        <a:latin typeface="Cambria Math" panose="02040503050406030204" pitchFamily="18" charset="0"/>
                                        <a:ea typeface="Cambria Math" panose="02040503050406030204" pitchFamily="18" charset="0"/>
                                      </a:rPr>
                                      <m:t>𝜖</m:t>
                                    </m:r>
                                  </m:e>
                                </m:d>
                                <m:sSub>
                                  <m:sSubPr>
                                    <m:ctrlPr>
                                      <a:rPr lang="en-US" sz="1600" i="1">
                                        <a:solidFill>
                                          <a:schemeClr val="accent1"/>
                                        </a:solidFill>
                                        <a:latin typeface="Cambria Math" panose="02040503050406030204" pitchFamily="18" charset="0"/>
                                        <a:ea typeface="Cambria Math" panose="02040503050406030204" pitchFamily="18" charset="0"/>
                                      </a:rPr>
                                    </m:ctrlPr>
                                  </m:sSubPr>
                                  <m:e>
                                    <m:r>
                                      <a:rPr lang="en-US" sz="1600" b="0" i="1" smtClean="0">
                                        <a:solidFill>
                                          <a:schemeClr val="accent1"/>
                                        </a:solidFill>
                                        <a:latin typeface="Cambria Math" panose="02040503050406030204" pitchFamily="18" charset="0"/>
                                        <a:ea typeface="Cambria Math" panose="02040503050406030204" pitchFamily="18" charset="0"/>
                                      </a:rPr>
                                      <m:t>𝑘</m:t>
                                    </m:r>
                                  </m:e>
                                  <m:sub>
                                    <m:r>
                                      <a:rPr lang="en-US" sz="1600" i="1">
                                        <a:solidFill>
                                          <a:schemeClr val="accent1"/>
                                        </a:solidFill>
                                        <a:latin typeface="Cambria Math" panose="02040503050406030204" pitchFamily="18" charset="0"/>
                                        <a:ea typeface="Cambria Math" panose="02040503050406030204" pitchFamily="18" charset="0"/>
                                      </a:rPr>
                                      <m:t>𝑗</m:t>
                                    </m:r>
                                  </m:sub>
                                </m:sSub>
                              </m:e>
                            </m:nary>
                            <m:r>
                              <a:rPr lang="en-US" sz="1600" b="0" i="1" smtClean="0">
                                <a:latin typeface="Cambria Math" panose="02040503050406030204" pitchFamily="18" charset="0"/>
                              </a:rPr>
                              <m:t>+</m:t>
                            </m:r>
                            <m:nary>
                              <m:naryPr>
                                <m:chr m:val="∑"/>
                                <m:supHide m:val="on"/>
                                <m:ctrlPr>
                                  <a:rPr lang="en-US" sz="1600" b="0" i="1" smtClean="0">
                                    <a:latin typeface="Cambria Math" panose="02040503050406030204" pitchFamily="18" charset="0"/>
                                  </a:rPr>
                                </m:ctrlPr>
                              </m:naryPr>
                              <m:sub>
                                <m:r>
                                  <m:rPr>
                                    <m:brk m:alnAt="7"/>
                                  </m:rPr>
                                  <a:rPr lang="en-US" sz="1600" b="0" i="1" smtClean="0">
                                    <a:latin typeface="Cambria Math" panose="02040503050406030204" pitchFamily="18" charset="0"/>
                                  </a:rPr>
                                  <m:t>𝑖</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𝑖</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𝑖</m:t>
                                    </m:r>
                                  </m:sub>
                                </m:sSub>
                              </m:e>
                            </m:nary>
                          </m:e>
                        </m:func>
                      </m:oMath>
                    </m:oMathPara>
                  </a14:m>
                  <a:endParaRPr lang="en-US" sz="1600" b="0" dirty="0"/>
                </a:p>
                <a:p>
                  <a:r>
                    <a:rPr lang="en-US" sz="1600" dirty="0"/>
                    <a:t>subject to: </a:t>
                  </a:r>
                </a:p>
                <a:p>
                  <a:pPr/>
                  <a14:m>
                    <m:oMathPara xmlns:m="http://schemas.openxmlformats.org/officeDocument/2006/math">
                      <m:oMathParaPr>
                        <m:jc m:val="centerGroup"/>
                      </m:oMathParaPr>
                      <m:oMath xmlns:m="http://schemas.openxmlformats.org/officeDocument/2006/math">
                        <m:nary>
                          <m:naryPr>
                            <m:chr m:val="∑"/>
                            <m:supHide m:val="on"/>
                            <m:ctrlPr>
                              <a:rPr lang="en-US" sz="1600" i="1" smtClean="0">
                                <a:latin typeface="Cambria Math" panose="02040503050406030204" pitchFamily="18" charset="0"/>
                              </a:rPr>
                            </m:ctrlPr>
                          </m:naryPr>
                          <m:sub>
                            <m:r>
                              <a:rPr lang="en-US" sz="1600" b="0" i="1" smtClean="0">
                                <a:latin typeface="Cambria Math" panose="02040503050406030204" pitchFamily="18" charset="0"/>
                              </a:rPr>
                              <m:t>𝑗</m:t>
                            </m:r>
                            <m:r>
                              <a:rPr lang="en-US" sz="1600" b="0" i="1" smtClean="0">
                                <a:latin typeface="Cambria Math" panose="02040503050406030204" pitchFamily="18" charset="0"/>
                                <a:ea typeface="Cambria Math" panose="02040503050406030204" pitchFamily="18" charset="0"/>
                              </a:rPr>
                              <m:t>∈</m:t>
                            </m:r>
                            <m:r>
                              <m:rPr>
                                <m:brk m:alnAt="7"/>
                              </m:rPr>
                              <a:rPr lang="en-US" sz="1600" b="0" i="1" smtClean="0">
                                <a:latin typeface="Cambria Math" panose="02040503050406030204" pitchFamily="18" charset="0"/>
                              </a:rPr>
                              <m:t>𝑆</m:t>
                            </m:r>
                          </m:sub>
                          <m:sup/>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𝑗</m:t>
                                </m:r>
                              </m:sub>
                            </m:sSub>
                          </m:e>
                        </m:nary>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𝑢</m:t>
                            </m:r>
                          </m:e>
                          <m:sub>
                            <m:r>
                              <a:rPr lang="en-US" sz="1600" b="0" i="1" smtClean="0">
                                <a:latin typeface="Cambria Math" panose="02040503050406030204" pitchFamily="18" charset="0"/>
                                <a:ea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𝑣</m:t>
                            </m:r>
                          </m:e>
                          <m:sub>
                            <m:r>
                              <a:rPr lang="en-US" sz="1600" b="0" i="1" smtClean="0">
                                <a:latin typeface="Cambria Math" panose="02040503050406030204" pitchFamily="18" charset="0"/>
                                <a:ea typeface="Cambria Math" panose="02040503050406030204" pitchFamily="18" charset="0"/>
                              </a:rPr>
                              <m:t>𝑖</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𝑆</m:t>
                            </m:r>
                          </m:sub>
                        </m:sSub>
                        <m:r>
                          <a:rPr lang="en-US" sz="1600" b="0" i="1" smtClean="0">
                            <a:latin typeface="Cambria Math" panose="02040503050406030204" pitchFamily="18" charset="0"/>
                          </a:rPr>
                          <m:t> </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for</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all</m:t>
                        </m:r>
                        <m:r>
                          <a:rPr lang="en-US" sz="1600" b="0" i="1" smtClean="0">
                            <a:latin typeface="Cambria Math" panose="02040503050406030204" pitchFamily="18" charset="0"/>
                          </a:rPr>
                          <m:t> </m:t>
                        </m:r>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𝑆</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𝑗</m:t>
                            </m:r>
                          </m:sub>
                        </m:sSub>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0</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for</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all</m:t>
                        </m:r>
                        <m:r>
                          <m:rPr>
                            <m:nor/>
                          </m:rPr>
                          <a:rPr lang="en-US" sz="1600" b="0" i="0"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𝑖</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𝑗</m:t>
                        </m:r>
                      </m:oMath>
                    </m:oMathPara>
                  </a14:m>
                  <a:endParaRPr lang="en-US" sz="1600" dirty="0"/>
                </a:p>
              </p:txBody>
            </p:sp>
          </mc:Choice>
          <mc:Fallback xmlns="">
            <p:sp>
              <p:nvSpPr>
                <p:cNvPr id="11" name="TextBox 10">
                  <a:extLst>
                    <a:ext uri="{FF2B5EF4-FFF2-40B4-BE49-F238E27FC236}">
                      <a16:creationId xmlns:a16="http://schemas.microsoft.com/office/drawing/2014/main" id="{C68C0570-FCA0-8345-A6DB-035288C178EF}"/>
                    </a:ext>
                  </a:extLst>
                </p:cNvPr>
                <p:cNvSpPr txBox="1">
                  <a:spLocks noRot="1" noChangeAspect="1" noMove="1" noResize="1" noEditPoints="1" noAdjustHandles="1" noChangeArrowheads="1" noChangeShapeType="1" noTextEdit="1"/>
                </p:cNvSpPr>
                <p:nvPr/>
              </p:nvSpPr>
              <p:spPr>
                <a:xfrm>
                  <a:off x="6358258" y="2465296"/>
                  <a:ext cx="4202585" cy="1888594"/>
                </a:xfrm>
                <a:prstGeom prst="rect">
                  <a:avLst/>
                </a:prstGeom>
                <a:blipFill>
                  <a:blip r:embed="rId5"/>
                  <a:stretch>
                    <a:fillRect l="-602" t="-44667" b="-4533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31B4005-F0FB-8046-8AF6-F60892ADC47D}"/>
                </a:ext>
              </a:extLst>
            </p:cNvPr>
            <p:cNvSpPr txBox="1"/>
            <p:nvPr/>
          </p:nvSpPr>
          <p:spPr>
            <a:xfrm>
              <a:off x="6488993" y="1961497"/>
              <a:ext cx="684996" cy="338554"/>
            </a:xfrm>
            <a:prstGeom prst="rect">
              <a:avLst/>
            </a:prstGeom>
            <a:noFill/>
          </p:spPr>
          <p:txBody>
            <a:bodyPr wrap="none" rtlCol="0">
              <a:spAutoFit/>
            </a:bodyPr>
            <a:lstStyle/>
            <a:p>
              <a:r>
                <a:rPr lang="en-US" sz="1600" dirty="0"/>
                <a:t>DUAL</a:t>
              </a:r>
            </a:p>
          </p:txBody>
        </p:sp>
        <p:sp>
          <p:nvSpPr>
            <p:cNvPr id="13" name="Rounded Rectangle 12">
              <a:extLst>
                <a:ext uri="{FF2B5EF4-FFF2-40B4-BE49-F238E27FC236}">
                  <a16:creationId xmlns:a16="http://schemas.microsoft.com/office/drawing/2014/main" id="{8795E0D8-BAF1-D944-A5AB-E295EF529856}"/>
                </a:ext>
              </a:extLst>
            </p:cNvPr>
            <p:cNvSpPr/>
            <p:nvPr/>
          </p:nvSpPr>
          <p:spPr>
            <a:xfrm>
              <a:off x="6321890" y="2311111"/>
              <a:ext cx="3563089" cy="2042779"/>
            </a:xfrm>
            <a:prstGeom prst="roundRect">
              <a:avLst>
                <a:gd name="adj" fmla="val 709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EF26D2C-C49E-5846-9EE3-D7C10D994BDD}"/>
                  </a:ext>
                </a:extLst>
              </p:cNvPr>
              <p:cNvSpPr txBox="1"/>
              <p:nvPr/>
            </p:nvSpPr>
            <p:spPr>
              <a:xfrm>
                <a:off x="2596350" y="4203216"/>
                <a:ext cx="3788689" cy="24350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max</m:t>
                          </m:r>
                        </m:fName>
                        <m:e>
                          <m:nary>
                            <m:naryPr>
                              <m:chr m:val="∑"/>
                              <m:supHide m:val="on"/>
                              <m:ctrlPr>
                                <a:rPr lang="en-US" sz="1600" b="0" i="1" smtClean="0">
                                  <a:latin typeface="Cambria Math" panose="02040503050406030204" pitchFamily="18" charset="0"/>
                                </a:rPr>
                              </m:ctrlPr>
                            </m:naryPr>
                            <m:sub>
                              <m:r>
                                <m:rPr>
                                  <m:brk m:alnAt="7"/>
                                </m:rP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𝑆</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𝑆</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𝑆</m:t>
                                  </m:r>
                                </m:sub>
                              </m:sSub>
                            </m:e>
                          </m:nary>
                        </m:e>
                      </m:func>
                    </m:oMath>
                  </m:oMathPara>
                </a14:m>
                <a:endParaRPr lang="en-US" sz="1600" b="0" dirty="0"/>
              </a:p>
              <a:p>
                <a:r>
                  <a:rPr lang="en-US" sz="1600" dirty="0"/>
                  <a:t>subject to: </a:t>
                </a:r>
              </a:p>
              <a:p>
                <a:pPr/>
                <a14:m>
                  <m:oMathPara xmlns:m="http://schemas.openxmlformats.org/officeDocument/2006/math">
                    <m:oMathParaPr>
                      <m:jc m:val="centerGroup"/>
                    </m:oMathParaPr>
                    <m:oMath xmlns:m="http://schemas.openxmlformats.org/officeDocument/2006/math">
                      <m:nary>
                        <m:naryPr>
                          <m:chr m:val="∑"/>
                          <m:supHide m:val="on"/>
                          <m:ctrlPr>
                            <a:rPr lang="en-US" sz="1600" i="1" smtClean="0">
                              <a:latin typeface="Cambria Math" panose="02040503050406030204" pitchFamily="18" charset="0"/>
                            </a:rPr>
                          </m:ctrlPr>
                        </m:naryPr>
                        <m:sub>
                          <m:r>
                            <m:rPr>
                              <m:brk m:alnAt="7"/>
                            </m:rPr>
                            <a:rPr lang="en-US" sz="1600" b="0" i="1" smtClean="0">
                              <a:latin typeface="Cambria Math" panose="02040503050406030204" pitchFamily="18" charset="0"/>
                            </a:rPr>
                            <m:t>𝑆</m:t>
                          </m:r>
                        </m:sub>
                        <m:sup/>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𝑆</m:t>
                              </m:r>
                            </m:sub>
                          </m:sSub>
                        </m:e>
                      </m:nary>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𝑞</m:t>
                          </m:r>
                        </m:e>
                        <m:sub>
                          <m:r>
                            <a:rPr lang="en-US" sz="1600" b="0" i="1" smtClean="0">
                              <a:latin typeface="Cambria Math" panose="02040503050406030204" pitchFamily="18" charset="0"/>
                              <a:ea typeface="Cambria Math" panose="02040503050406030204" pitchFamily="18" charset="0"/>
                            </a:rPr>
                            <m:t>𝑖</m:t>
                          </m:r>
                        </m:sub>
                      </m:sSub>
                      <m:r>
                        <a:rPr lang="en-US" sz="1600" b="0" i="1" smtClean="0">
                          <a:latin typeface="Cambria Math" panose="02040503050406030204" pitchFamily="18" charset="0"/>
                        </a:rPr>
                        <m:t> </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for</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all</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buyers</m:t>
                      </m:r>
                      <m:r>
                        <a:rPr lang="en-US" sz="1600" b="0" i="1" smtClean="0">
                          <a:latin typeface="Cambria Math" panose="02040503050406030204" pitchFamily="18" charset="0"/>
                        </a:rPr>
                        <m:t> </m:t>
                      </m:r>
                      <m:r>
                        <a:rPr lang="en-US" sz="1600" b="0" i="1" smtClean="0">
                          <a:latin typeface="Cambria Math" panose="02040503050406030204" pitchFamily="18" charset="0"/>
                        </a:rPr>
                        <m:t>𝑖</m:t>
                      </m:r>
                    </m:oMath>
                  </m:oMathPara>
                </a14:m>
                <a:endParaRPr lang="en-US" sz="1600" dirty="0"/>
              </a:p>
              <a:p>
                <a:pPr/>
                <a14:m>
                  <m:oMathPara xmlns:m="http://schemas.openxmlformats.org/officeDocument/2006/math">
                    <m:oMathParaPr>
                      <m:jc m:val="centerGroup"/>
                    </m:oMathParaPr>
                    <m:oMath xmlns:m="http://schemas.openxmlformats.org/officeDocument/2006/math">
                      <m:nary>
                        <m:naryPr>
                          <m:chr m:val="∑"/>
                          <m:supHide m:val="on"/>
                          <m:ctrlPr>
                            <a:rPr lang="en-US" sz="1600" i="1" smtClean="0">
                              <a:latin typeface="Cambria Math" panose="02040503050406030204" pitchFamily="18" charset="0"/>
                            </a:rPr>
                          </m:ctrlPr>
                        </m:naryPr>
                        <m:sub>
                          <m:r>
                            <a:rPr lang="en-US" sz="1600" b="0" i="1" smtClean="0">
                              <a:latin typeface="Cambria Math" panose="02040503050406030204" pitchFamily="18" charset="0"/>
                            </a:rPr>
                            <m:t>𝑖</m:t>
                          </m:r>
                          <m:r>
                            <a:rPr lang="en-US" sz="1600" b="0" i="1" smtClean="0">
                              <a:latin typeface="Cambria Math" panose="02040503050406030204" pitchFamily="18" charset="0"/>
                            </a:rPr>
                            <m:t>,   </m:t>
                          </m:r>
                          <m:r>
                            <m:rPr>
                              <m:brk m:alnAt="7"/>
                            </m:rPr>
                            <a:rPr lang="en-US" sz="1600" b="0" i="1" smtClean="0">
                              <a:latin typeface="Cambria Math" panose="02040503050406030204" pitchFamily="18" charset="0"/>
                            </a:rPr>
                            <m:t>𝑆</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𝑗</m:t>
                          </m:r>
                        </m:sub>
                        <m:sup/>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𝑆</m:t>
                              </m:r>
                            </m:sub>
                          </m:sSub>
                          <m:r>
                            <a:rPr lang="en-US" sz="1600" i="1" smtClean="0">
                              <a:latin typeface="Cambria Math" panose="02040503050406030204" pitchFamily="18" charset="0"/>
                              <a:ea typeface="Cambria Math" panose="02040503050406030204" pitchFamily="18" charset="0"/>
                            </a:rPr>
                            <m:t>≤</m:t>
                          </m:r>
                          <m:d>
                            <m:dPr>
                              <m:ctrlPr>
                                <a:rPr lang="en-US" sz="1600" b="0" i="1" smtClean="0">
                                  <a:solidFill>
                                    <a:schemeClr val="accent1"/>
                                  </a:solidFill>
                                  <a:latin typeface="Cambria Math" panose="02040503050406030204" pitchFamily="18" charset="0"/>
                                  <a:ea typeface="Cambria Math" panose="02040503050406030204" pitchFamily="18" charset="0"/>
                                </a:rPr>
                              </m:ctrlPr>
                            </m:dPr>
                            <m:e>
                              <m:r>
                                <a:rPr lang="en-US" sz="1600" b="0" i="1" smtClean="0">
                                  <a:solidFill>
                                    <a:schemeClr val="accent1"/>
                                  </a:solidFill>
                                  <a:latin typeface="Cambria Math" panose="02040503050406030204" pitchFamily="18" charset="0"/>
                                  <a:ea typeface="Cambria Math" panose="02040503050406030204" pitchFamily="18" charset="0"/>
                                </a:rPr>
                                <m:t>1−</m:t>
                              </m:r>
                              <m:r>
                                <a:rPr lang="en-US" sz="1600" b="0" i="1" smtClean="0">
                                  <a:solidFill>
                                    <a:schemeClr val="accent1"/>
                                  </a:solidFill>
                                  <a:latin typeface="Cambria Math" panose="02040503050406030204" pitchFamily="18" charset="0"/>
                                  <a:ea typeface="Cambria Math" panose="02040503050406030204" pitchFamily="18" charset="0"/>
                                </a:rPr>
                                <m:t>𝜖</m:t>
                              </m:r>
                            </m:e>
                          </m:d>
                          <m:sSub>
                            <m:sSubPr>
                              <m:ctrlPr>
                                <a:rPr lang="en-US" sz="1600" b="0" i="1" smtClean="0">
                                  <a:solidFill>
                                    <a:schemeClr val="accent1"/>
                                  </a:solidFill>
                                  <a:latin typeface="Cambria Math" panose="02040503050406030204" pitchFamily="18" charset="0"/>
                                  <a:ea typeface="Cambria Math" panose="02040503050406030204" pitchFamily="18" charset="0"/>
                                </a:rPr>
                              </m:ctrlPr>
                            </m:sSubPr>
                            <m:e>
                              <m:r>
                                <a:rPr lang="en-US" sz="1600" b="0" i="1" smtClean="0">
                                  <a:solidFill>
                                    <a:schemeClr val="accent1"/>
                                  </a:solidFill>
                                  <a:latin typeface="Cambria Math" panose="02040503050406030204" pitchFamily="18" charset="0"/>
                                  <a:ea typeface="Cambria Math" panose="02040503050406030204" pitchFamily="18" charset="0"/>
                                </a:rPr>
                                <m:t>𝑘</m:t>
                              </m:r>
                            </m:e>
                            <m:sub>
                              <m:r>
                                <a:rPr lang="en-US" sz="1600" b="0" i="1" smtClean="0">
                                  <a:solidFill>
                                    <a:schemeClr val="accent1"/>
                                  </a:solidFill>
                                  <a:latin typeface="Cambria Math" panose="02040503050406030204" pitchFamily="18" charset="0"/>
                                  <a:ea typeface="Cambria Math" panose="02040503050406030204" pitchFamily="18" charset="0"/>
                                </a:rPr>
                                <m:t>𝑗</m:t>
                              </m:r>
                            </m:sub>
                          </m:sSub>
                          <m:r>
                            <a:rPr lang="en-US" sz="1600" b="0" i="1" smtClean="0">
                              <a:solidFill>
                                <a:schemeClr val="accent1"/>
                              </a:solidFill>
                              <a:latin typeface="Cambria Math" panose="02040503050406030204" pitchFamily="18" charset="0"/>
                              <a:ea typeface="Cambria Math" panose="02040503050406030204" pitchFamily="18" charset="0"/>
                            </a:rPr>
                            <m:t> </m:t>
                          </m:r>
                        </m:e>
                      </m:nary>
                      <m:r>
                        <a:rPr lang="en-US" sz="1600" b="0" i="1" smtClean="0">
                          <a:latin typeface="Cambria Math" panose="02040503050406030204" pitchFamily="18" charset="0"/>
                        </a:rPr>
                        <m:t> </m:t>
                      </m:r>
                      <m:r>
                        <m:rPr>
                          <m:nor/>
                        </m:rPr>
                        <a:rPr lang="en-US" sz="1600" b="0" i="0" smtClean="0">
                          <a:latin typeface="Cambria Math" panose="02040503050406030204" pitchFamily="18" charset="0"/>
                        </a:rPr>
                        <m:t>for</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all</m:t>
                      </m:r>
                      <m:r>
                        <m:rPr>
                          <m:nor/>
                        </m:rPr>
                        <a:rPr lang="en-US" sz="1600" b="0" i="0" smtClean="0">
                          <a:latin typeface="Cambria Math" panose="02040503050406030204" pitchFamily="18" charset="0"/>
                        </a:rPr>
                        <m:t> </m:t>
                      </m:r>
                      <m:r>
                        <m:rPr>
                          <m:nor/>
                        </m:rPr>
                        <a:rPr lang="en-US" sz="1600" b="0" i="0" smtClean="0">
                          <a:latin typeface="Cambria Math" panose="02040503050406030204" pitchFamily="18" charset="0"/>
                        </a:rPr>
                        <m:t>items</m:t>
                      </m:r>
                      <m:r>
                        <a:rPr lang="en-US" sz="1600" b="0" i="1" smtClean="0">
                          <a:latin typeface="Cambria Math" panose="02040503050406030204" pitchFamily="18" charset="0"/>
                        </a:rPr>
                        <m:t> </m:t>
                      </m:r>
                      <m:r>
                        <a:rPr lang="en-US" sz="1600" b="0" i="1" smtClean="0">
                          <a:latin typeface="Cambria Math" panose="02040503050406030204" pitchFamily="18" charset="0"/>
                        </a:rPr>
                        <m:t>𝑗</m:t>
                      </m:r>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𝑆</m:t>
                          </m:r>
                        </m:sub>
                      </m:sSub>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0</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for</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all</m:t>
                      </m:r>
                      <m:r>
                        <m:rPr>
                          <m:nor/>
                        </m:rPr>
                        <a:rPr lang="en-US" sz="1600" b="0" i="0"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𝑖</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and</m:t>
                      </m:r>
                      <m:r>
                        <m:rPr>
                          <m:nor/>
                        </m:rPr>
                        <a:rPr lang="en-US" sz="1600" b="0" i="0"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𝑆</m:t>
                      </m:r>
                    </m:oMath>
                  </m:oMathPara>
                </a14:m>
                <a:endParaRPr lang="en-US" sz="1600" dirty="0"/>
              </a:p>
            </p:txBody>
          </p:sp>
        </mc:Choice>
        <mc:Fallback xmlns="">
          <p:sp>
            <p:nvSpPr>
              <p:cNvPr id="14" name="TextBox 13">
                <a:extLst>
                  <a:ext uri="{FF2B5EF4-FFF2-40B4-BE49-F238E27FC236}">
                    <a16:creationId xmlns:a16="http://schemas.microsoft.com/office/drawing/2014/main" id="{4EF26D2C-C49E-5846-9EE3-D7C10D994BDD}"/>
                  </a:ext>
                </a:extLst>
              </p:cNvPr>
              <p:cNvSpPr txBox="1">
                <a:spLocks noRot="1" noChangeAspect="1" noMove="1" noResize="1" noEditPoints="1" noAdjustHandles="1" noChangeArrowheads="1" noChangeShapeType="1" noTextEdit="1"/>
              </p:cNvSpPr>
              <p:nvPr/>
            </p:nvSpPr>
            <p:spPr>
              <a:xfrm>
                <a:off x="2596350" y="4203216"/>
                <a:ext cx="3788689" cy="2435026"/>
              </a:xfrm>
              <a:prstGeom prst="rect">
                <a:avLst/>
              </a:prstGeom>
              <a:blipFill>
                <a:blip r:embed="rId6"/>
                <a:stretch>
                  <a:fillRect l="-9699" t="-34715" b="-36788"/>
                </a:stretch>
              </a:blipFill>
            </p:spPr>
            <p:txBody>
              <a:bodyPr/>
              <a:lstStyle/>
              <a:p>
                <a:r>
                  <a:rPr lang="en-US">
                    <a:noFill/>
                  </a:rPr>
                  <a:t> </a:t>
                </a:r>
              </a:p>
            </p:txBody>
          </p:sp>
        </mc:Fallback>
      </mc:AlternateContent>
    </p:spTree>
    <p:extLst>
      <p:ext uri="{BB962C8B-B14F-4D97-AF65-F5344CB8AC3E}">
        <p14:creationId xmlns:p14="http://schemas.microsoft.com/office/powerpoint/2010/main" val="70086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89645" y="2858350"/>
            <a:ext cx="825503" cy="288433"/>
          </a:xfrm>
          <a:prstGeom prst="rect">
            <a:avLst/>
          </a:prstGeom>
          <a:pattFill prst="ltUpDiag">
            <a:fgClr>
              <a:srgbClr val="FF0000"/>
            </a:fgClr>
            <a:bgClr>
              <a:prstClr val="white"/>
            </a:bgClr>
          </a:pattFill>
          <a:ln w="6350" cmpd="sng">
            <a:solidFill>
              <a:schemeClr val="tx1"/>
            </a:solidFill>
          </a:ln>
          <a:effectLst/>
          <a:scene3d>
            <a:camera prst="obliqueTopRight"/>
            <a:lightRig rig="threePt" dir="tl"/>
          </a:scene3d>
          <a:sp3d/>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tx1"/>
              </a:solidFill>
            </a:endParaRPr>
          </a:p>
        </p:txBody>
      </p:sp>
      <p:sp>
        <p:nvSpPr>
          <p:cNvPr id="54" name="Rectangle 53"/>
          <p:cNvSpPr/>
          <p:nvPr/>
        </p:nvSpPr>
        <p:spPr>
          <a:xfrm>
            <a:off x="3623729" y="2858350"/>
            <a:ext cx="825503" cy="288433"/>
          </a:xfrm>
          <a:prstGeom prst="rect">
            <a:avLst/>
          </a:prstGeom>
          <a:pattFill prst="ltUpDiag">
            <a:fgClr>
              <a:srgbClr val="FF0000"/>
            </a:fgClr>
            <a:bgClr>
              <a:prstClr val="white"/>
            </a:bgClr>
          </a:pattFill>
          <a:ln w="6350" cmpd="sng">
            <a:solidFill>
              <a:schemeClr val="tx1"/>
            </a:solidFill>
          </a:ln>
          <a:effectLst/>
          <a:scene3d>
            <a:camera prst="obliqueTopRight"/>
            <a:lightRig rig="threePt" dir="tl"/>
          </a:scene3d>
          <a:sp3d/>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tx1"/>
              </a:solidFill>
            </a:endParaRPr>
          </a:p>
        </p:txBody>
      </p:sp>
      <p:sp>
        <p:nvSpPr>
          <p:cNvPr id="55" name="Rectangle 54"/>
          <p:cNvSpPr/>
          <p:nvPr/>
        </p:nvSpPr>
        <p:spPr>
          <a:xfrm>
            <a:off x="5274735" y="2855519"/>
            <a:ext cx="825503" cy="288433"/>
          </a:xfrm>
          <a:prstGeom prst="rect">
            <a:avLst/>
          </a:prstGeom>
          <a:pattFill prst="ltUpDiag">
            <a:fgClr>
              <a:srgbClr val="FF0000"/>
            </a:fgClr>
            <a:bgClr>
              <a:prstClr val="white"/>
            </a:bgClr>
          </a:pattFill>
          <a:ln w="6350" cmpd="sng">
            <a:solidFill>
              <a:schemeClr val="tx1"/>
            </a:solidFill>
          </a:ln>
          <a:effectLst/>
          <a:scene3d>
            <a:camera prst="obliqueTopRight"/>
            <a:lightRig rig="threePt" dir="tl"/>
          </a:scene3d>
          <a:sp3d/>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tx1"/>
              </a:solidFill>
            </a:endParaRPr>
          </a:p>
        </p:txBody>
      </p:sp>
      <p:sp>
        <p:nvSpPr>
          <p:cNvPr id="2" name="Title 1"/>
          <p:cNvSpPr>
            <a:spLocks noGrp="1"/>
          </p:cNvSpPr>
          <p:nvPr>
            <p:ph type="title"/>
          </p:nvPr>
        </p:nvSpPr>
        <p:spPr/>
        <p:txBody>
          <a:bodyPr/>
          <a:lstStyle/>
          <a:p>
            <a:r>
              <a:rPr lang="en-US" dirty="0"/>
              <a:t>Approach # 4: Dual prices for large supply interval scheduling</a:t>
            </a:r>
          </a:p>
        </p:txBody>
      </p:sp>
      <p:cxnSp>
        <p:nvCxnSpPr>
          <p:cNvPr id="8" name="Straight Arrow Connector 7"/>
          <p:cNvCxnSpPr>
            <a:cxnSpLocks/>
          </p:cNvCxnSpPr>
          <p:nvPr/>
        </p:nvCxnSpPr>
        <p:spPr>
          <a:xfrm>
            <a:off x="2607733" y="3364091"/>
            <a:ext cx="594360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810933" y="3228619"/>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632200" y="3228619"/>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453467" y="3228619"/>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274734" y="3228619"/>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096001" y="3228619"/>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917268" y="3228619"/>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38535" y="3228619"/>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1865490" y="2467984"/>
            <a:ext cx="889987" cy="369332"/>
          </a:xfrm>
          <a:prstGeom prst="rect">
            <a:avLst/>
          </a:prstGeom>
          <a:noFill/>
        </p:spPr>
        <p:txBody>
          <a:bodyPr wrap="none" rtlCol="0">
            <a:spAutoFit/>
          </a:bodyPr>
          <a:lstStyle/>
          <a:p>
            <a:r>
              <a:rPr lang="en-US" dirty="0">
                <a:latin typeface="Helvetica"/>
                <a:cs typeface="Helvetica"/>
              </a:rPr>
              <a:t>Supply</a:t>
            </a:r>
          </a:p>
        </p:txBody>
      </p:sp>
      <p:cxnSp>
        <p:nvCxnSpPr>
          <p:cNvPr id="22" name="Straight Connector 21"/>
          <p:cNvCxnSpPr/>
          <p:nvPr/>
        </p:nvCxnSpPr>
        <p:spPr>
          <a:xfrm>
            <a:off x="2805288" y="1588924"/>
            <a:ext cx="0" cy="1665111"/>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627260" y="1588924"/>
            <a:ext cx="0" cy="1665111"/>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49232" y="1588924"/>
            <a:ext cx="0" cy="1665111"/>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271204" y="1588924"/>
            <a:ext cx="0" cy="1665111"/>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93176" y="1588924"/>
            <a:ext cx="0" cy="1665111"/>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915148" y="1588924"/>
            <a:ext cx="0" cy="1665111"/>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737120" y="1588924"/>
            <a:ext cx="0" cy="1665111"/>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grpSp>
        <p:nvGrpSpPr>
          <p:cNvPr id="84" name="Group 83">
            <a:extLst>
              <a:ext uri="{FF2B5EF4-FFF2-40B4-BE49-F238E27FC236}">
                <a16:creationId xmlns:a16="http://schemas.microsoft.com/office/drawing/2014/main" id="{147E8AD8-C5E8-7D44-ACCB-35119F669F66}"/>
              </a:ext>
            </a:extLst>
          </p:cNvPr>
          <p:cNvGrpSpPr/>
          <p:nvPr/>
        </p:nvGrpSpPr>
        <p:grpSpPr>
          <a:xfrm>
            <a:off x="2603030" y="1701791"/>
            <a:ext cx="5914437" cy="1450644"/>
            <a:chOff x="2603029" y="1701791"/>
            <a:chExt cx="7072489" cy="1450644"/>
          </a:xfrm>
        </p:grpSpPr>
        <p:cxnSp>
          <p:nvCxnSpPr>
            <p:cNvPr id="31" name="Straight Connector 30"/>
            <p:cNvCxnSpPr>
              <a:cxnSpLocks/>
            </p:cNvCxnSpPr>
            <p:nvPr/>
          </p:nvCxnSpPr>
          <p:spPr>
            <a:xfrm>
              <a:off x="2603029" y="3143952"/>
              <a:ext cx="7072489" cy="8483"/>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a:off x="2603029" y="1701791"/>
              <a:ext cx="7072489" cy="8483"/>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cxnSpLocks/>
            </p:cNvCxnSpPr>
            <p:nvPr/>
          </p:nvCxnSpPr>
          <p:spPr>
            <a:xfrm>
              <a:off x="2603029" y="1990223"/>
              <a:ext cx="7072489" cy="8483"/>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cxnSpLocks/>
            </p:cNvCxnSpPr>
            <p:nvPr/>
          </p:nvCxnSpPr>
          <p:spPr>
            <a:xfrm>
              <a:off x="2603029" y="2278655"/>
              <a:ext cx="7072489" cy="8483"/>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p:cNvCxnSpPr>
            <p:nvPr/>
          </p:nvCxnSpPr>
          <p:spPr>
            <a:xfrm>
              <a:off x="2603029" y="2567087"/>
              <a:ext cx="7072489" cy="8483"/>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p:cNvCxnSpPr>
            <p:nvPr/>
          </p:nvCxnSpPr>
          <p:spPr>
            <a:xfrm>
              <a:off x="2603029" y="2855519"/>
              <a:ext cx="7072489" cy="8483"/>
            </a:xfrm>
            <a:prstGeom prst="line">
              <a:avLst/>
            </a:prstGeom>
            <a:ln w="3175"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37" name="Freeform 36"/>
          <p:cNvSpPr/>
          <p:nvPr/>
        </p:nvSpPr>
        <p:spPr>
          <a:xfrm>
            <a:off x="2610556" y="1693339"/>
            <a:ext cx="5940777" cy="1439333"/>
          </a:xfrm>
          <a:custGeom>
            <a:avLst/>
            <a:gdLst>
              <a:gd name="connsiteX0" fmla="*/ 0 w 7055555"/>
              <a:gd name="connsiteY0" fmla="*/ 1439333 h 1439333"/>
              <a:gd name="connsiteX1" fmla="*/ 183444 w 7055555"/>
              <a:gd name="connsiteY1" fmla="*/ 1439333 h 1439333"/>
              <a:gd name="connsiteX2" fmla="*/ 183444 w 7055555"/>
              <a:gd name="connsiteY2" fmla="*/ 860778 h 1439333"/>
              <a:gd name="connsiteX3" fmla="*/ 1016000 w 7055555"/>
              <a:gd name="connsiteY3" fmla="*/ 874889 h 1439333"/>
              <a:gd name="connsiteX4" fmla="*/ 1016000 w 7055555"/>
              <a:gd name="connsiteY4" fmla="*/ 1171222 h 1439333"/>
              <a:gd name="connsiteX5" fmla="*/ 1848555 w 7055555"/>
              <a:gd name="connsiteY5" fmla="*/ 1171222 h 1439333"/>
              <a:gd name="connsiteX6" fmla="*/ 1834444 w 7055555"/>
              <a:gd name="connsiteY6" fmla="*/ 296333 h 1439333"/>
              <a:gd name="connsiteX7" fmla="*/ 2652888 w 7055555"/>
              <a:gd name="connsiteY7" fmla="*/ 310444 h 1439333"/>
              <a:gd name="connsiteX8" fmla="*/ 2652888 w 7055555"/>
              <a:gd name="connsiteY8" fmla="*/ 0 h 1439333"/>
              <a:gd name="connsiteX9" fmla="*/ 3471333 w 7055555"/>
              <a:gd name="connsiteY9" fmla="*/ 14111 h 1439333"/>
              <a:gd name="connsiteX10" fmla="*/ 3457222 w 7055555"/>
              <a:gd name="connsiteY10" fmla="*/ 860778 h 1439333"/>
              <a:gd name="connsiteX11" fmla="*/ 4303888 w 7055555"/>
              <a:gd name="connsiteY11" fmla="*/ 874889 h 1439333"/>
              <a:gd name="connsiteX12" fmla="*/ 4303888 w 7055555"/>
              <a:gd name="connsiteY12" fmla="*/ 1157111 h 1439333"/>
              <a:gd name="connsiteX13" fmla="*/ 5136444 w 7055555"/>
              <a:gd name="connsiteY13" fmla="*/ 1157111 h 1439333"/>
              <a:gd name="connsiteX14" fmla="*/ 5136444 w 7055555"/>
              <a:gd name="connsiteY14" fmla="*/ 578556 h 1439333"/>
              <a:gd name="connsiteX15" fmla="*/ 5940777 w 7055555"/>
              <a:gd name="connsiteY15" fmla="*/ 578556 h 1439333"/>
              <a:gd name="connsiteX16" fmla="*/ 5940777 w 7055555"/>
              <a:gd name="connsiteY16" fmla="*/ 1199444 h 1439333"/>
              <a:gd name="connsiteX17" fmla="*/ 6759222 w 7055555"/>
              <a:gd name="connsiteY17" fmla="*/ 1171222 h 1439333"/>
              <a:gd name="connsiteX18" fmla="*/ 6759222 w 7055555"/>
              <a:gd name="connsiteY18" fmla="*/ 874889 h 1439333"/>
              <a:gd name="connsiteX19" fmla="*/ 7055555 w 7055555"/>
              <a:gd name="connsiteY19" fmla="*/ 874889 h 1439333"/>
              <a:gd name="connsiteX0" fmla="*/ 0 w 7055555"/>
              <a:gd name="connsiteY0" fmla="*/ 1439333 h 1439333"/>
              <a:gd name="connsiteX1" fmla="*/ 183444 w 7055555"/>
              <a:gd name="connsiteY1" fmla="*/ 1439333 h 1439333"/>
              <a:gd name="connsiteX2" fmla="*/ 183444 w 7055555"/>
              <a:gd name="connsiteY2" fmla="*/ 860778 h 1439333"/>
              <a:gd name="connsiteX3" fmla="*/ 1016000 w 7055555"/>
              <a:gd name="connsiteY3" fmla="*/ 874889 h 1439333"/>
              <a:gd name="connsiteX4" fmla="*/ 1016000 w 7055555"/>
              <a:gd name="connsiteY4" fmla="*/ 1171222 h 1439333"/>
              <a:gd name="connsiteX5" fmla="*/ 1848555 w 7055555"/>
              <a:gd name="connsiteY5" fmla="*/ 1171222 h 1439333"/>
              <a:gd name="connsiteX6" fmla="*/ 1834444 w 7055555"/>
              <a:gd name="connsiteY6" fmla="*/ 296333 h 1439333"/>
              <a:gd name="connsiteX7" fmla="*/ 2652888 w 7055555"/>
              <a:gd name="connsiteY7" fmla="*/ 310444 h 1439333"/>
              <a:gd name="connsiteX8" fmla="*/ 2652888 w 7055555"/>
              <a:gd name="connsiteY8" fmla="*/ 0 h 1439333"/>
              <a:gd name="connsiteX9" fmla="*/ 3471333 w 7055555"/>
              <a:gd name="connsiteY9" fmla="*/ 14111 h 1439333"/>
              <a:gd name="connsiteX10" fmla="*/ 3457222 w 7055555"/>
              <a:gd name="connsiteY10" fmla="*/ 860778 h 1439333"/>
              <a:gd name="connsiteX11" fmla="*/ 4303888 w 7055555"/>
              <a:gd name="connsiteY11" fmla="*/ 874889 h 1439333"/>
              <a:gd name="connsiteX12" fmla="*/ 4303888 w 7055555"/>
              <a:gd name="connsiteY12" fmla="*/ 1157111 h 1439333"/>
              <a:gd name="connsiteX13" fmla="*/ 5136444 w 7055555"/>
              <a:gd name="connsiteY13" fmla="*/ 1157111 h 1439333"/>
              <a:gd name="connsiteX14" fmla="*/ 5136444 w 7055555"/>
              <a:gd name="connsiteY14" fmla="*/ 578556 h 1439333"/>
              <a:gd name="connsiteX15" fmla="*/ 5940777 w 7055555"/>
              <a:gd name="connsiteY15" fmla="*/ 578556 h 1439333"/>
              <a:gd name="connsiteX16" fmla="*/ 5940777 w 7055555"/>
              <a:gd name="connsiteY16" fmla="*/ 1157111 h 1439333"/>
              <a:gd name="connsiteX17" fmla="*/ 6759222 w 7055555"/>
              <a:gd name="connsiteY17" fmla="*/ 1171222 h 1439333"/>
              <a:gd name="connsiteX18" fmla="*/ 6759222 w 7055555"/>
              <a:gd name="connsiteY18" fmla="*/ 874889 h 1439333"/>
              <a:gd name="connsiteX19" fmla="*/ 7055555 w 7055555"/>
              <a:gd name="connsiteY19" fmla="*/ 874889 h 1439333"/>
              <a:gd name="connsiteX0" fmla="*/ 0 w 7055555"/>
              <a:gd name="connsiteY0" fmla="*/ 1439333 h 1439333"/>
              <a:gd name="connsiteX1" fmla="*/ 183444 w 7055555"/>
              <a:gd name="connsiteY1" fmla="*/ 1439333 h 1439333"/>
              <a:gd name="connsiteX2" fmla="*/ 183444 w 7055555"/>
              <a:gd name="connsiteY2" fmla="*/ 860778 h 1439333"/>
              <a:gd name="connsiteX3" fmla="*/ 1016000 w 7055555"/>
              <a:gd name="connsiteY3" fmla="*/ 874889 h 1439333"/>
              <a:gd name="connsiteX4" fmla="*/ 1016000 w 7055555"/>
              <a:gd name="connsiteY4" fmla="*/ 1171222 h 1439333"/>
              <a:gd name="connsiteX5" fmla="*/ 1848555 w 7055555"/>
              <a:gd name="connsiteY5" fmla="*/ 1171222 h 1439333"/>
              <a:gd name="connsiteX6" fmla="*/ 1834444 w 7055555"/>
              <a:gd name="connsiteY6" fmla="*/ 296333 h 1439333"/>
              <a:gd name="connsiteX7" fmla="*/ 2652888 w 7055555"/>
              <a:gd name="connsiteY7" fmla="*/ 310444 h 1439333"/>
              <a:gd name="connsiteX8" fmla="*/ 2652888 w 7055555"/>
              <a:gd name="connsiteY8" fmla="*/ 0 h 1439333"/>
              <a:gd name="connsiteX9" fmla="*/ 3471333 w 7055555"/>
              <a:gd name="connsiteY9" fmla="*/ 14111 h 1439333"/>
              <a:gd name="connsiteX10" fmla="*/ 3485444 w 7055555"/>
              <a:gd name="connsiteY10" fmla="*/ 874889 h 1439333"/>
              <a:gd name="connsiteX11" fmla="*/ 4303888 w 7055555"/>
              <a:gd name="connsiteY11" fmla="*/ 874889 h 1439333"/>
              <a:gd name="connsiteX12" fmla="*/ 4303888 w 7055555"/>
              <a:gd name="connsiteY12" fmla="*/ 1157111 h 1439333"/>
              <a:gd name="connsiteX13" fmla="*/ 5136444 w 7055555"/>
              <a:gd name="connsiteY13" fmla="*/ 1157111 h 1439333"/>
              <a:gd name="connsiteX14" fmla="*/ 5136444 w 7055555"/>
              <a:gd name="connsiteY14" fmla="*/ 578556 h 1439333"/>
              <a:gd name="connsiteX15" fmla="*/ 5940777 w 7055555"/>
              <a:gd name="connsiteY15" fmla="*/ 578556 h 1439333"/>
              <a:gd name="connsiteX16" fmla="*/ 5940777 w 7055555"/>
              <a:gd name="connsiteY16" fmla="*/ 1157111 h 1439333"/>
              <a:gd name="connsiteX17" fmla="*/ 6759222 w 7055555"/>
              <a:gd name="connsiteY17" fmla="*/ 1171222 h 1439333"/>
              <a:gd name="connsiteX18" fmla="*/ 6759222 w 7055555"/>
              <a:gd name="connsiteY18" fmla="*/ 874889 h 1439333"/>
              <a:gd name="connsiteX19" fmla="*/ 7055555 w 7055555"/>
              <a:gd name="connsiteY19" fmla="*/ 874889 h 1439333"/>
              <a:gd name="connsiteX0" fmla="*/ 0 w 7055555"/>
              <a:gd name="connsiteY0" fmla="*/ 1439333 h 1439333"/>
              <a:gd name="connsiteX1" fmla="*/ 183444 w 7055555"/>
              <a:gd name="connsiteY1" fmla="*/ 1439333 h 1439333"/>
              <a:gd name="connsiteX2" fmla="*/ 183444 w 7055555"/>
              <a:gd name="connsiteY2" fmla="*/ 860778 h 1439333"/>
              <a:gd name="connsiteX3" fmla="*/ 1016000 w 7055555"/>
              <a:gd name="connsiteY3" fmla="*/ 874889 h 1439333"/>
              <a:gd name="connsiteX4" fmla="*/ 1016000 w 7055555"/>
              <a:gd name="connsiteY4" fmla="*/ 1171222 h 1439333"/>
              <a:gd name="connsiteX5" fmla="*/ 1848555 w 7055555"/>
              <a:gd name="connsiteY5" fmla="*/ 1171222 h 1439333"/>
              <a:gd name="connsiteX6" fmla="*/ 1834444 w 7055555"/>
              <a:gd name="connsiteY6" fmla="*/ 296333 h 1439333"/>
              <a:gd name="connsiteX7" fmla="*/ 2652888 w 7055555"/>
              <a:gd name="connsiteY7" fmla="*/ 310444 h 1439333"/>
              <a:gd name="connsiteX8" fmla="*/ 2652888 w 7055555"/>
              <a:gd name="connsiteY8" fmla="*/ 0 h 1439333"/>
              <a:gd name="connsiteX9" fmla="*/ 3471333 w 7055555"/>
              <a:gd name="connsiteY9" fmla="*/ 14111 h 1439333"/>
              <a:gd name="connsiteX10" fmla="*/ 3457222 w 7055555"/>
              <a:gd name="connsiteY10" fmla="*/ 874889 h 1439333"/>
              <a:gd name="connsiteX11" fmla="*/ 4303888 w 7055555"/>
              <a:gd name="connsiteY11" fmla="*/ 874889 h 1439333"/>
              <a:gd name="connsiteX12" fmla="*/ 4303888 w 7055555"/>
              <a:gd name="connsiteY12" fmla="*/ 1157111 h 1439333"/>
              <a:gd name="connsiteX13" fmla="*/ 5136444 w 7055555"/>
              <a:gd name="connsiteY13" fmla="*/ 1157111 h 1439333"/>
              <a:gd name="connsiteX14" fmla="*/ 5136444 w 7055555"/>
              <a:gd name="connsiteY14" fmla="*/ 578556 h 1439333"/>
              <a:gd name="connsiteX15" fmla="*/ 5940777 w 7055555"/>
              <a:gd name="connsiteY15" fmla="*/ 578556 h 1439333"/>
              <a:gd name="connsiteX16" fmla="*/ 5940777 w 7055555"/>
              <a:gd name="connsiteY16" fmla="*/ 1157111 h 1439333"/>
              <a:gd name="connsiteX17" fmla="*/ 6759222 w 7055555"/>
              <a:gd name="connsiteY17" fmla="*/ 1171222 h 1439333"/>
              <a:gd name="connsiteX18" fmla="*/ 6759222 w 7055555"/>
              <a:gd name="connsiteY18" fmla="*/ 874889 h 1439333"/>
              <a:gd name="connsiteX19" fmla="*/ 7055555 w 7055555"/>
              <a:gd name="connsiteY19" fmla="*/ 874889 h 1439333"/>
              <a:gd name="connsiteX0" fmla="*/ 0 w 7055555"/>
              <a:gd name="connsiteY0" fmla="*/ 1439333 h 1439333"/>
              <a:gd name="connsiteX1" fmla="*/ 183444 w 7055555"/>
              <a:gd name="connsiteY1" fmla="*/ 1439333 h 1439333"/>
              <a:gd name="connsiteX2" fmla="*/ 183444 w 7055555"/>
              <a:gd name="connsiteY2" fmla="*/ 860778 h 1439333"/>
              <a:gd name="connsiteX3" fmla="*/ 1016000 w 7055555"/>
              <a:gd name="connsiteY3" fmla="*/ 874889 h 1439333"/>
              <a:gd name="connsiteX4" fmla="*/ 1016000 w 7055555"/>
              <a:gd name="connsiteY4" fmla="*/ 1171222 h 1439333"/>
              <a:gd name="connsiteX5" fmla="*/ 1848555 w 7055555"/>
              <a:gd name="connsiteY5" fmla="*/ 1171222 h 1439333"/>
              <a:gd name="connsiteX6" fmla="*/ 1834444 w 7055555"/>
              <a:gd name="connsiteY6" fmla="*/ 296333 h 1439333"/>
              <a:gd name="connsiteX7" fmla="*/ 2652888 w 7055555"/>
              <a:gd name="connsiteY7" fmla="*/ 310444 h 1439333"/>
              <a:gd name="connsiteX8" fmla="*/ 2652888 w 7055555"/>
              <a:gd name="connsiteY8" fmla="*/ 0 h 1439333"/>
              <a:gd name="connsiteX9" fmla="*/ 3471333 w 7055555"/>
              <a:gd name="connsiteY9" fmla="*/ 14111 h 1439333"/>
              <a:gd name="connsiteX10" fmla="*/ 3485444 w 7055555"/>
              <a:gd name="connsiteY10" fmla="*/ 874889 h 1439333"/>
              <a:gd name="connsiteX11" fmla="*/ 4303888 w 7055555"/>
              <a:gd name="connsiteY11" fmla="*/ 874889 h 1439333"/>
              <a:gd name="connsiteX12" fmla="*/ 4303888 w 7055555"/>
              <a:gd name="connsiteY12" fmla="*/ 1157111 h 1439333"/>
              <a:gd name="connsiteX13" fmla="*/ 5136444 w 7055555"/>
              <a:gd name="connsiteY13" fmla="*/ 1157111 h 1439333"/>
              <a:gd name="connsiteX14" fmla="*/ 5136444 w 7055555"/>
              <a:gd name="connsiteY14" fmla="*/ 578556 h 1439333"/>
              <a:gd name="connsiteX15" fmla="*/ 5940777 w 7055555"/>
              <a:gd name="connsiteY15" fmla="*/ 578556 h 1439333"/>
              <a:gd name="connsiteX16" fmla="*/ 5940777 w 7055555"/>
              <a:gd name="connsiteY16" fmla="*/ 1157111 h 1439333"/>
              <a:gd name="connsiteX17" fmla="*/ 6759222 w 7055555"/>
              <a:gd name="connsiteY17" fmla="*/ 1171222 h 1439333"/>
              <a:gd name="connsiteX18" fmla="*/ 6759222 w 7055555"/>
              <a:gd name="connsiteY18" fmla="*/ 874889 h 1439333"/>
              <a:gd name="connsiteX19" fmla="*/ 7055555 w 7055555"/>
              <a:gd name="connsiteY19" fmla="*/ 874889 h 1439333"/>
              <a:gd name="connsiteX0" fmla="*/ 0 w 6759222"/>
              <a:gd name="connsiteY0" fmla="*/ 1439333 h 1439333"/>
              <a:gd name="connsiteX1" fmla="*/ 183444 w 6759222"/>
              <a:gd name="connsiteY1" fmla="*/ 1439333 h 1439333"/>
              <a:gd name="connsiteX2" fmla="*/ 183444 w 6759222"/>
              <a:gd name="connsiteY2" fmla="*/ 860778 h 1439333"/>
              <a:gd name="connsiteX3" fmla="*/ 1016000 w 6759222"/>
              <a:gd name="connsiteY3" fmla="*/ 874889 h 1439333"/>
              <a:gd name="connsiteX4" fmla="*/ 1016000 w 6759222"/>
              <a:gd name="connsiteY4" fmla="*/ 1171222 h 1439333"/>
              <a:gd name="connsiteX5" fmla="*/ 1848555 w 6759222"/>
              <a:gd name="connsiteY5" fmla="*/ 1171222 h 1439333"/>
              <a:gd name="connsiteX6" fmla="*/ 1834444 w 6759222"/>
              <a:gd name="connsiteY6" fmla="*/ 296333 h 1439333"/>
              <a:gd name="connsiteX7" fmla="*/ 2652888 w 6759222"/>
              <a:gd name="connsiteY7" fmla="*/ 310444 h 1439333"/>
              <a:gd name="connsiteX8" fmla="*/ 2652888 w 6759222"/>
              <a:gd name="connsiteY8" fmla="*/ 0 h 1439333"/>
              <a:gd name="connsiteX9" fmla="*/ 3471333 w 6759222"/>
              <a:gd name="connsiteY9" fmla="*/ 14111 h 1439333"/>
              <a:gd name="connsiteX10" fmla="*/ 3485444 w 6759222"/>
              <a:gd name="connsiteY10" fmla="*/ 874889 h 1439333"/>
              <a:gd name="connsiteX11" fmla="*/ 4303888 w 6759222"/>
              <a:gd name="connsiteY11" fmla="*/ 874889 h 1439333"/>
              <a:gd name="connsiteX12" fmla="*/ 4303888 w 6759222"/>
              <a:gd name="connsiteY12" fmla="*/ 1157111 h 1439333"/>
              <a:gd name="connsiteX13" fmla="*/ 5136444 w 6759222"/>
              <a:gd name="connsiteY13" fmla="*/ 1157111 h 1439333"/>
              <a:gd name="connsiteX14" fmla="*/ 5136444 w 6759222"/>
              <a:gd name="connsiteY14" fmla="*/ 578556 h 1439333"/>
              <a:gd name="connsiteX15" fmla="*/ 5940777 w 6759222"/>
              <a:gd name="connsiteY15" fmla="*/ 578556 h 1439333"/>
              <a:gd name="connsiteX16" fmla="*/ 5940777 w 6759222"/>
              <a:gd name="connsiteY16" fmla="*/ 1157111 h 1439333"/>
              <a:gd name="connsiteX17" fmla="*/ 6759222 w 6759222"/>
              <a:gd name="connsiteY17" fmla="*/ 1171222 h 1439333"/>
              <a:gd name="connsiteX18" fmla="*/ 6759222 w 6759222"/>
              <a:gd name="connsiteY18" fmla="*/ 874889 h 1439333"/>
              <a:gd name="connsiteX0" fmla="*/ 0 w 6759222"/>
              <a:gd name="connsiteY0" fmla="*/ 1439333 h 1439333"/>
              <a:gd name="connsiteX1" fmla="*/ 183444 w 6759222"/>
              <a:gd name="connsiteY1" fmla="*/ 1439333 h 1439333"/>
              <a:gd name="connsiteX2" fmla="*/ 183444 w 6759222"/>
              <a:gd name="connsiteY2" fmla="*/ 860778 h 1439333"/>
              <a:gd name="connsiteX3" fmla="*/ 1016000 w 6759222"/>
              <a:gd name="connsiteY3" fmla="*/ 874889 h 1439333"/>
              <a:gd name="connsiteX4" fmla="*/ 1016000 w 6759222"/>
              <a:gd name="connsiteY4" fmla="*/ 1171222 h 1439333"/>
              <a:gd name="connsiteX5" fmla="*/ 1848555 w 6759222"/>
              <a:gd name="connsiteY5" fmla="*/ 1171222 h 1439333"/>
              <a:gd name="connsiteX6" fmla="*/ 1834444 w 6759222"/>
              <a:gd name="connsiteY6" fmla="*/ 296333 h 1439333"/>
              <a:gd name="connsiteX7" fmla="*/ 2652888 w 6759222"/>
              <a:gd name="connsiteY7" fmla="*/ 310444 h 1439333"/>
              <a:gd name="connsiteX8" fmla="*/ 2652888 w 6759222"/>
              <a:gd name="connsiteY8" fmla="*/ 0 h 1439333"/>
              <a:gd name="connsiteX9" fmla="*/ 3471333 w 6759222"/>
              <a:gd name="connsiteY9" fmla="*/ 14111 h 1439333"/>
              <a:gd name="connsiteX10" fmla="*/ 3485444 w 6759222"/>
              <a:gd name="connsiteY10" fmla="*/ 874889 h 1439333"/>
              <a:gd name="connsiteX11" fmla="*/ 4303888 w 6759222"/>
              <a:gd name="connsiteY11" fmla="*/ 874889 h 1439333"/>
              <a:gd name="connsiteX12" fmla="*/ 4303888 w 6759222"/>
              <a:gd name="connsiteY12" fmla="*/ 1157111 h 1439333"/>
              <a:gd name="connsiteX13" fmla="*/ 5136444 w 6759222"/>
              <a:gd name="connsiteY13" fmla="*/ 1157111 h 1439333"/>
              <a:gd name="connsiteX14" fmla="*/ 5136444 w 6759222"/>
              <a:gd name="connsiteY14" fmla="*/ 578556 h 1439333"/>
              <a:gd name="connsiteX15" fmla="*/ 5940777 w 6759222"/>
              <a:gd name="connsiteY15" fmla="*/ 578556 h 1439333"/>
              <a:gd name="connsiteX16" fmla="*/ 5940777 w 6759222"/>
              <a:gd name="connsiteY16" fmla="*/ 1157111 h 1439333"/>
              <a:gd name="connsiteX17" fmla="*/ 6759222 w 6759222"/>
              <a:gd name="connsiteY17" fmla="*/ 1171222 h 1439333"/>
              <a:gd name="connsiteX0" fmla="*/ 0 w 5940777"/>
              <a:gd name="connsiteY0" fmla="*/ 1439333 h 1439333"/>
              <a:gd name="connsiteX1" fmla="*/ 183444 w 5940777"/>
              <a:gd name="connsiteY1" fmla="*/ 1439333 h 1439333"/>
              <a:gd name="connsiteX2" fmla="*/ 183444 w 5940777"/>
              <a:gd name="connsiteY2" fmla="*/ 860778 h 1439333"/>
              <a:gd name="connsiteX3" fmla="*/ 1016000 w 5940777"/>
              <a:gd name="connsiteY3" fmla="*/ 874889 h 1439333"/>
              <a:gd name="connsiteX4" fmla="*/ 1016000 w 5940777"/>
              <a:gd name="connsiteY4" fmla="*/ 1171222 h 1439333"/>
              <a:gd name="connsiteX5" fmla="*/ 1848555 w 5940777"/>
              <a:gd name="connsiteY5" fmla="*/ 1171222 h 1439333"/>
              <a:gd name="connsiteX6" fmla="*/ 1834444 w 5940777"/>
              <a:gd name="connsiteY6" fmla="*/ 296333 h 1439333"/>
              <a:gd name="connsiteX7" fmla="*/ 2652888 w 5940777"/>
              <a:gd name="connsiteY7" fmla="*/ 310444 h 1439333"/>
              <a:gd name="connsiteX8" fmla="*/ 2652888 w 5940777"/>
              <a:gd name="connsiteY8" fmla="*/ 0 h 1439333"/>
              <a:gd name="connsiteX9" fmla="*/ 3471333 w 5940777"/>
              <a:gd name="connsiteY9" fmla="*/ 14111 h 1439333"/>
              <a:gd name="connsiteX10" fmla="*/ 3485444 w 5940777"/>
              <a:gd name="connsiteY10" fmla="*/ 874889 h 1439333"/>
              <a:gd name="connsiteX11" fmla="*/ 4303888 w 5940777"/>
              <a:gd name="connsiteY11" fmla="*/ 874889 h 1439333"/>
              <a:gd name="connsiteX12" fmla="*/ 4303888 w 5940777"/>
              <a:gd name="connsiteY12" fmla="*/ 1157111 h 1439333"/>
              <a:gd name="connsiteX13" fmla="*/ 5136444 w 5940777"/>
              <a:gd name="connsiteY13" fmla="*/ 1157111 h 1439333"/>
              <a:gd name="connsiteX14" fmla="*/ 5136444 w 5940777"/>
              <a:gd name="connsiteY14" fmla="*/ 578556 h 1439333"/>
              <a:gd name="connsiteX15" fmla="*/ 5940777 w 5940777"/>
              <a:gd name="connsiteY15" fmla="*/ 578556 h 1439333"/>
              <a:gd name="connsiteX16" fmla="*/ 5940777 w 5940777"/>
              <a:gd name="connsiteY16" fmla="*/ 1157111 h 1439333"/>
              <a:gd name="connsiteX0" fmla="*/ 0 w 5940777"/>
              <a:gd name="connsiteY0" fmla="*/ 1439333 h 1439333"/>
              <a:gd name="connsiteX1" fmla="*/ 183444 w 5940777"/>
              <a:gd name="connsiteY1" fmla="*/ 1439333 h 1439333"/>
              <a:gd name="connsiteX2" fmla="*/ 183444 w 5940777"/>
              <a:gd name="connsiteY2" fmla="*/ 860778 h 1439333"/>
              <a:gd name="connsiteX3" fmla="*/ 1016000 w 5940777"/>
              <a:gd name="connsiteY3" fmla="*/ 874889 h 1439333"/>
              <a:gd name="connsiteX4" fmla="*/ 1016000 w 5940777"/>
              <a:gd name="connsiteY4" fmla="*/ 1171222 h 1439333"/>
              <a:gd name="connsiteX5" fmla="*/ 1848555 w 5940777"/>
              <a:gd name="connsiteY5" fmla="*/ 1171222 h 1439333"/>
              <a:gd name="connsiteX6" fmla="*/ 1834444 w 5940777"/>
              <a:gd name="connsiteY6" fmla="*/ 296333 h 1439333"/>
              <a:gd name="connsiteX7" fmla="*/ 2652888 w 5940777"/>
              <a:gd name="connsiteY7" fmla="*/ 310444 h 1439333"/>
              <a:gd name="connsiteX8" fmla="*/ 2652888 w 5940777"/>
              <a:gd name="connsiteY8" fmla="*/ 0 h 1439333"/>
              <a:gd name="connsiteX9" fmla="*/ 3471333 w 5940777"/>
              <a:gd name="connsiteY9" fmla="*/ 14111 h 1439333"/>
              <a:gd name="connsiteX10" fmla="*/ 3485444 w 5940777"/>
              <a:gd name="connsiteY10" fmla="*/ 874889 h 1439333"/>
              <a:gd name="connsiteX11" fmla="*/ 4303888 w 5940777"/>
              <a:gd name="connsiteY11" fmla="*/ 874889 h 1439333"/>
              <a:gd name="connsiteX12" fmla="*/ 4303888 w 5940777"/>
              <a:gd name="connsiteY12" fmla="*/ 1157111 h 1439333"/>
              <a:gd name="connsiteX13" fmla="*/ 5136444 w 5940777"/>
              <a:gd name="connsiteY13" fmla="*/ 1157111 h 1439333"/>
              <a:gd name="connsiteX14" fmla="*/ 5136444 w 5940777"/>
              <a:gd name="connsiteY14" fmla="*/ 578556 h 1439333"/>
              <a:gd name="connsiteX15" fmla="*/ 5940777 w 5940777"/>
              <a:gd name="connsiteY15" fmla="*/ 578556 h 14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40777" h="1439333">
                <a:moveTo>
                  <a:pt x="0" y="1439333"/>
                </a:moveTo>
                <a:lnTo>
                  <a:pt x="183444" y="1439333"/>
                </a:lnTo>
                <a:lnTo>
                  <a:pt x="183444" y="860778"/>
                </a:lnTo>
                <a:lnTo>
                  <a:pt x="1016000" y="874889"/>
                </a:lnTo>
                <a:lnTo>
                  <a:pt x="1016000" y="1171222"/>
                </a:lnTo>
                <a:lnTo>
                  <a:pt x="1848555" y="1171222"/>
                </a:lnTo>
                <a:lnTo>
                  <a:pt x="1834444" y="296333"/>
                </a:lnTo>
                <a:lnTo>
                  <a:pt x="2652888" y="310444"/>
                </a:lnTo>
                <a:lnTo>
                  <a:pt x="2652888" y="0"/>
                </a:lnTo>
                <a:lnTo>
                  <a:pt x="3471333" y="14111"/>
                </a:lnTo>
                <a:lnTo>
                  <a:pt x="3485444" y="874889"/>
                </a:lnTo>
                <a:lnTo>
                  <a:pt x="4303888" y="874889"/>
                </a:lnTo>
                <a:lnTo>
                  <a:pt x="4303888" y="1157111"/>
                </a:lnTo>
                <a:lnTo>
                  <a:pt x="5136444" y="1157111"/>
                </a:lnTo>
                <a:lnTo>
                  <a:pt x="5136444" y="578556"/>
                </a:lnTo>
                <a:lnTo>
                  <a:pt x="5940777" y="578556"/>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4" name="Group 63"/>
          <p:cNvGrpSpPr/>
          <p:nvPr/>
        </p:nvGrpSpPr>
        <p:grpSpPr>
          <a:xfrm>
            <a:off x="3627260" y="3814912"/>
            <a:ext cx="3294239" cy="519270"/>
            <a:chOff x="2103259" y="3933443"/>
            <a:chExt cx="3294239" cy="519270"/>
          </a:xfrm>
        </p:grpSpPr>
        <p:sp>
          <p:nvSpPr>
            <p:cNvPr id="19" name="Rounded Rectangle 18"/>
            <p:cNvSpPr/>
            <p:nvPr/>
          </p:nvSpPr>
          <p:spPr>
            <a:xfrm>
              <a:off x="2129372" y="4000048"/>
              <a:ext cx="817036" cy="137160"/>
            </a:xfrm>
            <a:prstGeom prst="roundRect">
              <a:avLst/>
            </a:prstGeom>
            <a:solidFill>
              <a:srgbClr val="FF0000">
                <a:alpha val="50000"/>
              </a:srgbClr>
            </a:solidFill>
            <a:ln w="28575" cmpd="sng">
              <a:solidFill>
                <a:srgbClr val="000000"/>
              </a:solidFill>
            </a:ln>
            <a:effectLst/>
            <a:scene3d>
              <a:camera prst="obliqueTopRight"/>
              <a:lightRig rig="threePt" dir="tl"/>
            </a:scene3d>
            <a:sp3d/>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tx1"/>
                </a:solidFill>
              </a:endParaRPr>
            </a:p>
          </p:txBody>
        </p:sp>
        <p:cxnSp>
          <p:nvCxnSpPr>
            <p:cNvPr id="39" name="Straight Connector 38"/>
            <p:cNvCxnSpPr/>
            <p:nvPr/>
          </p:nvCxnSpPr>
          <p:spPr>
            <a:xfrm>
              <a:off x="2103259" y="4070603"/>
              <a:ext cx="329000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103259" y="3933443"/>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397498" y="3933443"/>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2185816" y="4114159"/>
                  <a:ext cx="7958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𝑣</m:t>
                        </m:r>
                        <m:r>
                          <a:rPr lang="en-US" sz="1600" b="0" i="1" smtClean="0">
                            <a:latin typeface="Cambria Math" panose="02040503050406030204" pitchFamily="18" charset="0"/>
                          </a:rPr>
                          <m:t>=6</m:t>
                        </m:r>
                      </m:oMath>
                    </m:oMathPara>
                  </a14:m>
                  <a:endParaRPr lang="en-US" sz="1600" dirty="0"/>
                </a:p>
              </p:txBody>
            </p:sp>
          </mc:Choice>
          <mc:Fallback xmlns="">
            <p:sp>
              <p:nvSpPr>
                <p:cNvPr id="42" name="TextBox 41"/>
                <p:cNvSpPr txBox="1">
                  <a:spLocks noRot="1" noChangeAspect="1" noMove="1" noResize="1" noEditPoints="1" noAdjustHandles="1" noChangeArrowheads="1" noChangeShapeType="1" noTextEdit="1"/>
                </p:cNvSpPr>
                <p:nvPr/>
              </p:nvSpPr>
              <p:spPr>
                <a:xfrm>
                  <a:off x="2185816" y="4114159"/>
                  <a:ext cx="795859" cy="338554"/>
                </a:xfrm>
                <a:prstGeom prst="rect">
                  <a:avLst/>
                </a:prstGeom>
                <a:blipFill>
                  <a:blip r:embed="rId3"/>
                  <a:stretch>
                    <a:fillRect/>
                  </a:stretch>
                </a:blipFill>
              </p:spPr>
              <p:txBody>
                <a:bodyPr/>
                <a:lstStyle/>
                <a:p>
                  <a:r>
                    <a:rPr lang="en-US">
                      <a:noFill/>
                    </a:rPr>
                    <a:t> </a:t>
                  </a:r>
                </a:p>
              </p:txBody>
            </p:sp>
          </mc:Fallback>
        </mc:AlternateContent>
      </p:grpSp>
      <p:sp>
        <p:nvSpPr>
          <p:cNvPr id="43" name="TextBox 42"/>
          <p:cNvSpPr txBox="1"/>
          <p:nvPr/>
        </p:nvSpPr>
        <p:spPr>
          <a:xfrm>
            <a:off x="1814428" y="3440858"/>
            <a:ext cx="825867" cy="369332"/>
          </a:xfrm>
          <a:prstGeom prst="rect">
            <a:avLst/>
          </a:prstGeom>
          <a:noFill/>
        </p:spPr>
        <p:txBody>
          <a:bodyPr wrap="none" rtlCol="0">
            <a:spAutoFit/>
          </a:bodyPr>
          <a:lstStyle/>
          <a:p>
            <a:r>
              <a:rPr lang="en-US" dirty="0">
                <a:latin typeface="Helvetica"/>
                <a:cs typeface="Helvetica"/>
              </a:rPr>
              <a:t>Prices</a:t>
            </a:r>
          </a:p>
        </p:txBody>
      </p:sp>
      <p:sp>
        <p:nvSpPr>
          <p:cNvPr id="44" name="TextBox 43"/>
          <p:cNvSpPr txBox="1"/>
          <p:nvPr/>
        </p:nvSpPr>
        <p:spPr>
          <a:xfrm>
            <a:off x="3060880" y="3440858"/>
            <a:ext cx="327334" cy="400110"/>
          </a:xfrm>
          <a:prstGeom prst="rect">
            <a:avLst/>
          </a:prstGeom>
          <a:noFill/>
        </p:spPr>
        <p:txBody>
          <a:bodyPr wrap="none" rtlCol="0">
            <a:spAutoFit/>
          </a:bodyPr>
          <a:lstStyle/>
          <a:p>
            <a:r>
              <a:rPr lang="en-US" sz="2000" dirty="0"/>
              <a:t>5</a:t>
            </a:r>
          </a:p>
        </p:txBody>
      </p:sp>
      <p:sp>
        <p:nvSpPr>
          <p:cNvPr id="45" name="TextBox 44"/>
          <p:cNvSpPr txBox="1"/>
          <p:nvPr/>
        </p:nvSpPr>
        <p:spPr>
          <a:xfrm>
            <a:off x="3883855" y="3440858"/>
            <a:ext cx="327334" cy="400110"/>
          </a:xfrm>
          <a:prstGeom prst="rect">
            <a:avLst/>
          </a:prstGeom>
          <a:noFill/>
        </p:spPr>
        <p:txBody>
          <a:bodyPr wrap="none" rtlCol="0">
            <a:spAutoFit/>
          </a:bodyPr>
          <a:lstStyle/>
          <a:p>
            <a:r>
              <a:rPr lang="en-US" sz="2000" dirty="0"/>
              <a:t>2</a:t>
            </a:r>
          </a:p>
        </p:txBody>
      </p:sp>
      <p:sp>
        <p:nvSpPr>
          <p:cNvPr id="46" name="TextBox 45"/>
          <p:cNvSpPr txBox="1"/>
          <p:nvPr/>
        </p:nvSpPr>
        <p:spPr>
          <a:xfrm>
            <a:off x="4706830" y="3440858"/>
            <a:ext cx="327334" cy="400110"/>
          </a:xfrm>
          <a:prstGeom prst="rect">
            <a:avLst/>
          </a:prstGeom>
          <a:noFill/>
        </p:spPr>
        <p:txBody>
          <a:bodyPr wrap="none" rtlCol="0">
            <a:spAutoFit/>
          </a:bodyPr>
          <a:lstStyle/>
          <a:p>
            <a:r>
              <a:rPr lang="en-US" sz="2000" dirty="0"/>
              <a:t>8</a:t>
            </a:r>
          </a:p>
        </p:txBody>
      </p:sp>
      <p:sp>
        <p:nvSpPr>
          <p:cNvPr id="47" name="TextBox 46"/>
          <p:cNvSpPr txBox="1"/>
          <p:nvPr/>
        </p:nvSpPr>
        <p:spPr>
          <a:xfrm>
            <a:off x="5529805" y="3440858"/>
            <a:ext cx="327334" cy="400110"/>
          </a:xfrm>
          <a:prstGeom prst="rect">
            <a:avLst/>
          </a:prstGeom>
          <a:noFill/>
        </p:spPr>
        <p:txBody>
          <a:bodyPr wrap="none" rtlCol="0">
            <a:spAutoFit/>
          </a:bodyPr>
          <a:lstStyle/>
          <a:p>
            <a:r>
              <a:rPr lang="en-US" sz="2000" dirty="0"/>
              <a:t>5</a:t>
            </a:r>
          </a:p>
        </p:txBody>
      </p:sp>
      <p:sp>
        <p:nvSpPr>
          <p:cNvPr id="48" name="TextBox 47"/>
          <p:cNvSpPr txBox="1"/>
          <p:nvPr/>
        </p:nvSpPr>
        <p:spPr>
          <a:xfrm>
            <a:off x="6352780" y="3440858"/>
            <a:ext cx="327334" cy="400110"/>
          </a:xfrm>
          <a:prstGeom prst="rect">
            <a:avLst/>
          </a:prstGeom>
          <a:noFill/>
        </p:spPr>
        <p:txBody>
          <a:bodyPr wrap="none" rtlCol="0">
            <a:spAutoFit/>
          </a:bodyPr>
          <a:lstStyle/>
          <a:p>
            <a:r>
              <a:rPr lang="en-US" sz="2000" dirty="0"/>
              <a:t>1</a:t>
            </a:r>
          </a:p>
        </p:txBody>
      </p:sp>
      <p:sp>
        <p:nvSpPr>
          <p:cNvPr id="49" name="TextBox 48"/>
          <p:cNvSpPr txBox="1"/>
          <p:nvPr/>
        </p:nvSpPr>
        <p:spPr>
          <a:xfrm>
            <a:off x="7175755" y="3440858"/>
            <a:ext cx="327334" cy="400110"/>
          </a:xfrm>
          <a:prstGeom prst="rect">
            <a:avLst/>
          </a:prstGeom>
          <a:noFill/>
        </p:spPr>
        <p:txBody>
          <a:bodyPr wrap="none" rtlCol="0">
            <a:spAutoFit/>
          </a:bodyPr>
          <a:lstStyle/>
          <a:p>
            <a:r>
              <a:rPr lang="en-US" sz="2000" dirty="0"/>
              <a:t>5</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80B795-5E3F-8840-93CD-00425BD301B7}"/>
                  </a:ext>
                </a:extLst>
              </p:cNvPr>
              <p:cNvSpPr txBox="1"/>
              <p:nvPr/>
            </p:nvSpPr>
            <p:spPr>
              <a:xfrm>
                <a:off x="1323702" y="4682943"/>
                <a:ext cx="4862613" cy="923330"/>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number of “arrivals” at time </a:t>
                </a:r>
                <a14:m>
                  <m:oMath xmlns:m="http://schemas.openxmlformats.org/officeDocument/2006/math">
                    <m:r>
                      <a:rPr lang="en-US" b="0" i="1" smtClean="0">
                        <a:latin typeface="Cambria Math" panose="02040503050406030204" pitchFamily="18" charset="0"/>
                      </a:rPr>
                      <m:t>𝑡</m:t>
                    </m:r>
                  </m:oMath>
                </a14:m>
                <a:endParaRPr lang="en-US" b="0" dirty="0"/>
              </a:p>
              <a:p>
                <a:r>
                  <a:rPr lang="en-US" dirty="0"/>
                  <a:t>      </a:t>
                </a:r>
                <a14:m>
                  <m:oMath xmlns:m="http://schemas.openxmlformats.org/officeDocument/2006/math">
                    <m:r>
                      <a:rPr lang="en-US" b="0" i="1" smtClean="0">
                        <a:latin typeface="Cambria Math" panose="02040503050406030204" pitchFamily="18" charset="0"/>
                      </a:rPr>
                      <m:t>=</m:t>
                    </m:r>
                  </m:oMath>
                </a14:m>
                <a:r>
                  <a:rPr lang="en-US" dirty="0"/>
                  <a:t> # jobs instantiated that LP places at time </a:t>
                </a:r>
                <a14:m>
                  <m:oMath xmlns:m="http://schemas.openxmlformats.org/officeDocument/2006/math">
                    <m:r>
                      <a:rPr lang="en-US" i="1">
                        <a:latin typeface="Cambria Math" panose="02040503050406030204" pitchFamily="18" charset="0"/>
                      </a:rPr>
                      <m:t>𝑡</m:t>
                    </m:r>
                  </m:oMath>
                </a14:m>
                <a:endParaRPr lang="en-US" dirty="0"/>
              </a:p>
              <a:p>
                <a:r>
                  <a:rPr lang="en-US" dirty="0"/>
                  <a:t>      </a:t>
                </a:r>
                <a14:m>
                  <m:oMath xmlns:m="http://schemas.openxmlformats.org/officeDocument/2006/math">
                    <m:r>
                      <a:rPr lang="en-US" i="1">
                        <a:latin typeface="Cambria Math" panose="02040503050406030204" pitchFamily="18" charset="0"/>
                      </a:rPr>
                      <m:t>=</m:t>
                    </m:r>
                  </m:oMath>
                </a14:m>
                <a:r>
                  <a:rPr lang="en-US" dirty="0"/>
                  <a:t> # jobs instantiated whose first try is </a:t>
                </a:r>
                <a14:m>
                  <m:oMath xmlns:m="http://schemas.openxmlformats.org/officeDocument/2006/math">
                    <m:r>
                      <a:rPr lang="en-US" i="1">
                        <a:latin typeface="Cambria Math" panose="02040503050406030204" pitchFamily="18" charset="0"/>
                      </a:rPr>
                      <m:t>𝑡</m:t>
                    </m:r>
                  </m:oMath>
                </a14:m>
                <a:endParaRPr lang="en-US" dirty="0"/>
              </a:p>
            </p:txBody>
          </p:sp>
        </mc:Choice>
        <mc:Fallback xmlns="">
          <p:sp>
            <p:nvSpPr>
              <p:cNvPr id="3" name="TextBox 2">
                <a:extLst>
                  <a:ext uri="{FF2B5EF4-FFF2-40B4-BE49-F238E27FC236}">
                    <a16:creationId xmlns:a16="http://schemas.microsoft.com/office/drawing/2014/main" id="{1380B795-5E3F-8840-93CD-00425BD301B7}"/>
                  </a:ext>
                </a:extLst>
              </p:cNvPr>
              <p:cNvSpPr txBox="1">
                <a:spLocks noRot="1" noChangeAspect="1" noMove="1" noResize="1" noEditPoints="1" noAdjustHandles="1" noChangeArrowheads="1" noChangeShapeType="1" noTextEdit="1"/>
              </p:cNvSpPr>
              <p:nvPr/>
            </p:nvSpPr>
            <p:spPr>
              <a:xfrm>
                <a:off x="1323702" y="4682943"/>
                <a:ext cx="4862613" cy="923330"/>
              </a:xfrm>
              <a:prstGeom prst="rect">
                <a:avLst/>
              </a:prstGeom>
              <a:blipFill>
                <a:blip r:embed="rId4"/>
                <a:stretch>
                  <a:fillRect t="-2740"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E729164-8F4B-0444-B0A1-0EC84E18DB0E}"/>
                  </a:ext>
                </a:extLst>
              </p:cNvPr>
              <p:cNvSpPr txBox="1"/>
              <p:nvPr/>
            </p:nvSpPr>
            <p:spPr>
              <a:xfrm>
                <a:off x="1323702" y="5670527"/>
                <a:ext cx="5936625"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number of jobs that ever try </a:t>
                </a:r>
                <a14:m>
                  <m:oMath xmlns:m="http://schemas.openxmlformats.org/officeDocument/2006/math">
                    <m:r>
                      <a:rPr lang="en-US" i="1">
                        <a:latin typeface="Cambria Math" panose="02040503050406030204" pitchFamily="18" charset="0"/>
                      </a:rPr>
                      <m:t>𝑡</m:t>
                    </m:r>
                  </m:oMath>
                </a14:m>
                <a:r>
                  <a:rPr lang="en-US" dirty="0"/>
                  <a:t> </a:t>
                </a:r>
                <a14:m>
                  <m:oMath xmlns:m="http://schemas.openxmlformats.org/officeDocument/2006/math">
                    <m:r>
                      <a:rPr lang="en-US" b="0" i="1" dirty="0" smtClean="0">
                        <a:latin typeface="Cambria Math" panose="02040503050406030204" pitchFamily="18" charset="0"/>
                      </a:rPr>
                      <m:t>=</m:t>
                    </m:r>
                  </m:oMath>
                </a14:m>
                <a:r>
                  <a:rPr lang="en-US" dirty="0"/>
                  <a:t> arrivals + “forwards”</a:t>
                </a:r>
              </a:p>
            </p:txBody>
          </p:sp>
        </mc:Choice>
        <mc:Fallback xmlns="">
          <p:sp>
            <p:nvSpPr>
              <p:cNvPr id="20" name="TextBox 19">
                <a:extLst>
                  <a:ext uri="{FF2B5EF4-FFF2-40B4-BE49-F238E27FC236}">
                    <a16:creationId xmlns:a16="http://schemas.microsoft.com/office/drawing/2014/main" id="{DE729164-8F4B-0444-B0A1-0EC84E18DB0E}"/>
                  </a:ext>
                </a:extLst>
              </p:cNvPr>
              <p:cNvSpPr txBox="1">
                <a:spLocks noRot="1" noChangeAspect="1" noMove="1" noResize="1" noEditPoints="1" noAdjustHandles="1" noChangeArrowheads="1" noChangeShapeType="1" noTextEdit="1"/>
              </p:cNvSpPr>
              <p:nvPr/>
            </p:nvSpPr>
            <p:spPr>
              <a:xfrm>
                <a:off x="1323702" y="5670527"/>
                <a:ext cx="5936625" cy="369332"/>
              </a:xfrm>
              <a:prstGeom prst="rect">
                <a:avLst/>
              </a:prstGeom>
              <a:blipFill>
                <a:blip r:embed="rId5"/>
                <a:stretch>
                  <a:fillRect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5498F63-B951-8344-88F3-EC6BB596163B}"/>
                  </a:ext>
                </a:extLst>
              </p:cNvPr>
              <p:cNvSpPr txBox="1"/>
              <p:nvPr/>
            </p:nvSpPr>
            <p:spPr>
              <a:xfrm>
                <a:off x="7737120" y="4566287"/>
                <a:ext cx="3268331" cy="795859"/>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𝑗𝑡</m:t>
                              </m:r>
                            </m:sub>
                          </m:sSub>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e>
                          </m:d>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𝑡</m:t>
                              </m:r>
                            </m:sub>
                          </m:sSub>
                        </m:e>
                      </m:nary>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38" name="TextBox 37">
                <a:extLst>
                  <a:ext uri="{FF2B5EF4-FFF2-40B4-BE49-F238E27FC236}">
                    <a16:creationId xmlns:a16="http://schemas.microsoft.com/office/drawing/2014/main" id="{55498F63-B951-8344-88F3-EC6BB596163B}"/>
                  </a:ext>
                </a:extLst>
              </p:cNvPr>
              <p:cNvSpPr txBox="1">
                <a:spLocks noRot="1" noChangeAspect="1" noMove="1" noResize="1" noEditPoints="1" noAdjustHandles="1" noChangeArrowheads="1" noChangeShapeType="1" noTextEdit="1"/>
              </p:cNvSpPr>
              <p:nvPr/>
            </p:nvSpPr>
            <p:spPr>
              <a:xfrm>
                <a:off x="7737120" y="4566287"/>
                <a:ext cx="3268331" cy="795859"/>
              </a:xfrm>
              <a:prstGeom prst="rect">
                <a:avLst/>
              </a:prstGeom>
              <a:blipFill>
                <a:blip r:embed="rId6"/>
                <a:stretch>
                  <a:fillRect t="-119048" b="-15873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4C7C085-374F-5749-844C-827E49D4B69E}"/>
                  </a:ext>
                </a:extLst>
              </p:cNvPr>
              <p:cNvSpPr txBox="1"/>
              <p:nvPr/>
            </p:nvSpPr>
            <p:spPr>
              <a:xfrm>
                <a:off x="8181960" y="5362146"/>
                <a:ext cx="27298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w</m:t>
                      </m:r>
                      <m:r>
                        <m:rPr>
                          <m:nor/>
                        </m:rPr>
                        <a:rPr lang="en-US" b="0" i="0"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p</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&lt;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𝑡</m:t>
                          </m:r>
                        </m:sub>
                      </m:sSub>
                    </m:oMath>
                  </m:oMathPara>
                </a14:m>
                <a:endParaRPr lang="en-US" dirty="0"/>
              </a:p>
            </p:txBody>
          </p:sp>
        </mc:Choice>
        <mc:Fallback xmlns="">
          <p:sp>
            <p:nvSpPr>
              <p:cNvPr id="52" name="TextBox 51">
                <a:extLst>
                  <a:ext uri="{FF2B5EF4-FFF2-40B4-BE49-F238E27FC236}">
                    <a16:creationId xmlns:a16="http://schemas.microsoft.com/office/drawing/2014/main" id="{94C7C085-374F-5749-844C-827E49D4B69E}"/>
                  </a:ext>
                </a:extLst>
              </p:cNvPr>
              <p:cNvSpPr txBox="1">
                <a:spLocks noRot="1" noChangeAspect="1" noMove="1" noResize="1" noEditPoints="1" noAdjustHandles="1" noChangeArrowheads="1" noChangeShapeType="1" noTextEdit="1"/>
              </p:cNvSpPr>
              <p:nvPr/>
            </p:nvSpPr>
            <p:spPr>
              <a:xfrm>
                <a:off x="8181960" y="5362146"/>
                <a:ext cx="2729850" cy="369332"/>
              </a:xfrm>
              <a:prstGeom prst="rect">
                <a:avLst/>
              </a:prstGeom>
              <a:blipFill>
                <a:blip r:embed="rId7"/>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0128571-49D6-2F45-8CD2-C41B6085C6FA}"/>
                  </a:ext>
                </a:extLst>
              </p:cNvPr>
              <p:cNvSpPr txBox="1"/>
              <p:nvPr/>
            </p:nvSpPr>
            <p:spPr>
              <a:xfrm>
                <a:off x="1323702" y="6110902"/>
                <a:ext cx="6733125" cy="369332"/>
              </a:xfrm>
              <a:prstGeom prst="rect">
                <a:avLst/>
              </a:prstGeom>
              <a:noFill/>
            </p:spPr>
            <p:txBody>
              <a:bodyPr wrap="none" rtlCol="0">
                <a:spAutoFit/>
              </a:bodyPr>
              <a:lstStyle/>
              <a:p>
                <a:r>
                  <a:rPr lang="en-US" dirty="0"/>
                  <a:t>Want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&lt;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w</m:t>
                    </m:r>
                    <m:r>
                      <m:rPr>
                        <m:nor/>
                      </m:rPr>
                      <a:rPr lang="en-US" b="0" i="0"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h</m:t>
                    </m:r>
                    <m:r>
                      <m:rPr>
                        <m:nor/>
                      </m:rPr>
                      <a:rPr lang="en-US" b="0" i="0"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p</m:t>
                    </m:r>
                    <m:r>
                      <m:rPr>
                        <m:nor/>
                      </m:rPr>
                      <a:rPr lang="en-US" b="0" i="0" smtClean="0">
                        <a:latin typeface="Cambria Math" panose="02040503050406030204" pitchFamily="18" charset="0"/>
                        <a:ea typeface="Cambria Math" panose="02040503050406030204" pitchFamily="18" charset="0"/>
                      </a:rPr>
                      <m:t>.</m:t>
                    </m:r>
                  </m:oMath>
                </a14:m>
                <a:r>
                  <a:rPr lang="en-US" dirty="0"/>
                  <a:t>; Problem: bad events are correlated across </a:t>
                </a:r>
                <a14:m>
                  <m:oMath xmlns:m="http://schemas.openxmlformats.org/officeDocument/2006/math">
                    <m:r>
                      <a:rPr lang="en-US" b="0" i="1" smtClean="0">
                        <a:latin typeface="Cambria Math" panose="02040503050406030204" pitchFamily="18" charset="0"/>
                      </a:rPr>
                      <m:t>𝑡</m:t>
                    </m:r>
                  </m:oMath>
                </a14:m>
                <a:r>
                  <a:rPr lang="en-US" dirty="0"/>
                  <a:t>.</a:t>
                </a:r>
              </a:p>
            </p:txBody>
          </p:sp>
        </mc:Choice>
        <mc:Fallback xmlns="">
          <p:sp>
            <p:nvSpPr>
              <p:cNvPr id="53" name="TextBox 52">
                <a:extLst>
                  <a:ext uri="{FF2B5EF4-FFF2-40B4-BE49-F238E27FC236}">
                    <a16:creationId xmlns:a16="http://schemas.microsoft.com/office/drawing/2014/main" id="{D0128571-49D6-2F45-8CD2-C41B6085C6FA}"/>
                  </a:ext>
                </a:extLst>
              </p:cNvPr>
              <p:cNvSpPr txBox="1">
                <a:spLocks noRot="1" noChangeAspect="1" noMove="1" noResize="1" noEditPoints="1" noAdjustHandles="1" noChangeArrowheads="1" noChangeShapeType="1" noTextEdit="1"/>
              </p:cNvSpPr>
              <p:nvPr/>
            </p:nvSpPr>
            <p:spPr>
              <a:xfrm>
                <a:off x="1323702" y="6110902"/>
                <a:ext cx="6733125" cy="369332"/>
              </a:xfrm>
              <a:prstGeom prst="rect">
                <a:avLst/>
              </a:prstGeom>
              <a:blipFill>
                <a:blip r:embed="rId8"/>
                <a:stretch>
                  <a:fillRect l="-565" t="-3333"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6B7E957-1598-C146-ADE5-9690B334E2F4}"/>
                  </a:ext>
                </a:extLst>
              </p:cNvPr>
              <p:cNvSpPr txBox="1"/>
              <p:nvPr/>
            </p:nvSpPr>
            <p:spPr>
              <a:xfrm>
                <a:off x="1345308" y="4770643"/>
                <a:ext cx="5731762" cy="646331"/>
              </a:xfrm>
              <a:prstGeom prst="rect">
                <a:avLst/>
              </a:prstGeom>
              <a:solidFill>
                <a:srgbClr val="0070C0">
                  <a:alpha val="49000"/>
                </a:srgbClr>
              </a:solidFill>
              <a:ln>
                <a:solidFill>
                  <a:schemeClr val="tx1"/>
                </a:solidFill>
              </a:ln>
            </p:spPr>
            <p:txBody>
              <a:bodyPr wrap="none" rtlCol="0">
                <a:spAutoFit/>
              </a:bodyPr>
              <a:lstStyle/>
              <a:p>
                <a:r>
                  <a:rPr lang="en-US" dirty="0"/>
                  <a:t>Main claim: For all </a:t>
                </a:r>
                <a14:m>
                  <m:oMath xmlns:m="http://schemas.openxmlformats.org/officeDocument/2006/math">
                    <m:r>
                      <a:rPr lang="en-US" b="0" i="1" smtClean="0">
                        <a:latin typeface="Cambria Math" panose="02040503050406030204" pitchFamily="18" charset="0"/>
                      </a:rPr>
                      <m:t>𝑡</m:t>
                    </m:r>
                    <m:r>
                      <a:rPr lang="en-US" b="0" i="0" smtClean="0">
                        <a:latin typeface="Cambria Math" panose="02040503050406030204" pitchFamily="18" charset="0"/>
                      </a:rPr>
                      <m:t>,</m:t>
                    </m:r>
                  </m:oMath>
                </a14:m>
                <a:r>
                  <a:rPr lang="en-US" dirty="0"/>
                  <a:t> </a:t>
                </a:r>
                <a:r>
                  <a:rPr lang="en-US" dirty="0" err="1"/>
                  <a:t>w.p</a:t>
                </a:r>
                <a:r>
                  <a:rPr lang="en-US" dirty="0"/>
                  <a:t>.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𝑡</m:t>
                        </m:r>
                      </m:sub>
                    </m:sSub>
                    <m:r>
                      <a:rPr lang="en-US" b="0" i="1" dirty="0" smtClean="0">
                        <a:latin typeface="Cambria Math" panose="02040503050406030204" pitchFamily="18" charset="0"/>
                      </a:rPr>
                      <m:t>&lt;</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𝐵</m:t>
                        </m:r>
                      </m:e>
                      <m:sub>
                        <m:r>
                          <a:rPr lang="en-US" b="0" i="1" dirty="0" smtClean="0">
                            <a:latin typeface="Cambria Math" panose="02040503050406030204" pitchFamily="18" charset="0"/>
                            <a:ea typeface="Cambria Math" panose="02040503050406030204" pitchFamily="18" charset="0"/>
                          </a:rPr>
                          <m:t>𝑡</m:t>
                        </m:r>
                      </m:sub>
                    </m:sSub>
                  </m:oMath>
                </a14:m>
                <a:r>
                  <a:rPr lang="en-US" dirty="0"/>
                  <a:t>.</a:t>
                </a:r>
              </a:p>
              <a:p>
                <a:r>
                  <a:rPr lang="en-US" dirty="0"/>
                  <a:t>Implication: Each job occupies its LP position </a:t>
                </a:r>
                <a:r>
                  <a:rPr lang="en-US" dirty="0" err="1"/>
                  <a:t>w.p</a:t>
                </a:r>
                <a:r>
                  <a:rPr lang="en-US" dirty="0"/>
                  <a:t>.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m:t>
                    </m:r>
                  </m:oMath>
                </a14:m>
                <a:r>
                  <a:rPr lang="en-US" dirty="0"/>
                  <a:t>.</a:t>
                </a:r>
              </a:p>
            </p:txBody>
          </p:sp>
        </mc:Choice>
        <mc:Fallback xmlns="">
          <p:sp>
            <p:nvSpPr>
              <p:cNvPr id="58" name="TextBox 57">
                <a:extLst>
                  <a:ext uri="{FF2B5EF4-FFF2-40B4-BE49-F238E27FC236}">
                    <a16:creationId xmlns:a16="http://schemas.microsoft.com/office/drawing/2014/main" id="{E6B7E957-1598-C146-ADE5-9690B334E2F4}"/>
                  </a:ext>
                </a:extLst>
              </p:cNvPr>
              <p:cNvSpPr txBox="1">
                <a:spLocks noRot="1" noChangeAspect="1" noMove="1" noResize="1" noEditPoints="1" noAdjustHandles="1" noChangeArrowheads="1" noChangeShapeType="1" noTextEdit="1"/>
              </p:cNvSpPr>
              <p:nvPr/>
            </p:nvSpPr>
            <p:spPr>
              <a:xfrm>
                <a:off x="1345308" y="4770643"/>
                <a:ext cx="5731762" cy="646331"/>
              </a:xfrm>
              <a:prstGeom prst="rect">
                <a:avLst/>
              </a:prstGeom>
              <a:blipFill>
                <a:blip r:embed="rId9"/>
                <a:stretch>
                  <a:fillRect l="-883" t="-3774" b="-9434"/>
                </a:stretch>
              </a:blipFill>
              <a:ln>
                <a:solidFill>
                  <a:schemeClr val="tx1"/>
                </a:solidFill>
              </a:ln>
            </p:spPr>
            <p:txBody>
              <a:bodyPr/>
              <a:lstStyle/>
              <a:p>
                <a:r>
                  <a:rPr lang="en-US">
                    <a:noFill/>
                  </a:rPr>
                  <a:t> </a:t>
                </a:r>
              </a:p>
            </p:txBody>
          </p:sp>
        </mc:Fallback>
      </mc:AlternateContent>
      <p:grpSp>
        <p:nvGrpSpPr>
          <p:cNvPr id="93" name="Group 92">
            <a:extLst>
              <a:ext uri="{FF2B5EF4-FFF2-40B4-BE49-F238E27FC236}">
                <a16:creationId xmlns:a16="http://schemas.microsoft.com/office/drawing/2014/main" id="{E9C68370-CFAB-B447-BC96-BBA9D1A82CDC}"/>
              </a:ext>
            </a:extLst>
          </p:cNvPr>
          <p:cNvGrpSpPr/>
          <p:nvPr/>
        </p:nvGrpSpPr>
        <p:grpSpPr>
          <a:xfrm>
            <a:off x="9369069" y="1350140"/>
            <a:ext cx="1863673" cy="2547670"/>
            <a:chOff x="9369069" y="1350140"/>
            <a:chExt cx="1863673" cy="2547670"/>
          </a:xfrm>
        </p:grpSpPr>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33A3F16E-D197-A845-875F-AFA6769A37E5}"/>
                    </a:ext>
                  </a:extLst>
                </p:cNvPr>
                <p:cNvSpPr/>
                <p:nvPr/>
              </p:nvSpPr>
              <p:spPr>
                <a:xfrm>
                  <a:off x="10136308" y="1350140"/>
                  <a:ext cx="351367" cy="367418"/>
                </a:xfrm>
                <a:prstGeom prst="rect">
                  <a:avLst/>
                </a:prstGeom>
                <a:solidFill>
                  <a:srgbClr val="92D05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1</m:t>
                            </m:r>
                          </m:sub>
                        </m:sSub>
                      </m:oMath>
                    </m:oMathPara>
                  </a14:m>
                  <a:endParaRPr lang="en-US" dirty="0"/>
                </a:p>
              </p:txBody>
            </p:sp>
          </mc:Choice>
          <mc:Fallback xmlns="">
            <p:sp>
              <p:nvSpPr>
                <p:cNvPr id="68" name="Rectangle 67">
                  <a:extLst>
                    <a:ext uri="{FF2B5EF4-FFF2-40B4-BE49-F238E27FC236}">
                      <a16:creationId xmlns:a16="http://schemas.microsoft.com/office/drawing/2014/main" id="{33A3F16E-D197-A845-875F-AFA6769A37E5}"/>
                    </a:ext>
                  </a:extLst>
                </p:cNvPr>
                <p:cNvSpPr>
                  <a:spLocks noRot="1" noChangeAspect="1" noMove="1" noResize="1" noEditPoints="1" noAdjustHandles="1" noChangeArrowheads="1" noChangeShapeType="1" noTextEdit="1"/>
                </p:cNvSpPr>
                <p:nvPr/>
              </p:nvSpPr>
              <p:spPr>
                <a:xfrm>
                  <a:off x="10136308" y="1350140"/>
                  <a:ext cx="351367" cy="367418"/>
                </a:xfrm>
                <a:prstGeom prst="rect">
                  <a:avLst/>
                </a:prstGeom>
                <a:blipFill>
                  <a:blip r:embed="rId10"/>
                  <a:stretch>
                    <a:fillRect l="-20000" b="-16129"/>
                  </a:stretch>
                </a:blipFill>
                <a:ln>
                  <a:solidFill>
                    <a:srgbClr val="92D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C0C1A2F7-99C6-0E4E-A83C-F04273813957}"/>
                    </a:ext>
                  </a:extLst>
                </p:cNvPr>
                <p:cNvSpPr/>
                <p:nvPr/>
              </p:nvSpPr>
              <p:spPr>
                <a:xfrm>
                  <a:off x="9369069" y="2450807"/>
                  <a:ext cx="351367" cy="367418"/>
                </a:xfrm>
                <a:prstGeom prst="rect">
                  <a:avLst/>
                </a:prstGeom>
                <a:solidFill>
                  <a:srgbClr val="92D05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2</m:t>
                            </m:r>
                          </m:sub>
                        </m:sSub>
                      </m:oMath>
                    </m:oMathPara>
                  </a14:m>
                  <a:endParaRPr lang="en-US" dirty="0"/>
                </a:p>
              </p:txBody>
            </p:sp>
          </mc:Choice>
          <mc:Fallback xmlns="">
            <p:sp>
              <p:nvSpPr>
                <p:cNvPr id="69" name="Rectangle 68">
                  <a:extLst>
                    <a:ext uri="{FF2B5EF4-FFF2-40B4-BE49-F238E27FC236}">
                      <a16:creationId xmlns:a16="http://schemas.microsoft.com/office/drawing/2014/main" id="{C0C1A2F7-99C6-0E4E-A83C-F04273813957}"/>
                    </a:ext>
                  </a:extLst>
                </p:cNvPr>
                <p:cNvSpPr>
                  <a:spLocks noRot="1" noChangeAspect="1" noMove="1" noResize="1" noEditPoints="1" noAdjustHandles="1" noChangeArrowheads="1" noChangeShapeType="1" noTextEdit="1"/>
                </p:cNvSpPr>
                <p:nvPr/>
              </p:nvSpPr>
              <p:spPr>
                <a:xfrm>
                  <a:off x="9369069" y="2450807"/>
                  <a:ext cx="351367" cy="367418"/>
                </a:xfrm>
                <a:prstGeom prst="rect">
                  <a:avLst/>
                </a:prstGeom>
                <a:blipFill>
                  <a:blip r:embed="rId11"/>
                  <a:stretch>
                    <a:fillRect l="-24138" b="-16129"/>
                  </a:stretch>
                </a:blipFill>
                <a:ln>
                  <a:solidFill>
                    <a:srgbClr val="92D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61B98EF2-CA5D-BA4A-9D00-277B32F61FED}"/>
                    </a:ext>
                  </a:extLst>
                </p:cNvPr>
                <p:cNvSpPr/>
                <p:nvPr/>
              </p:nvSpPr>
              <p:spPr>
                <a:xfrm>
                  <a:off x="10881375" y="2450807"/>
                  <a:ext cx="351367" cy="367418"/>
                </a:xfrm>
                <a:prstGeom prst="rect">
                  <a:avLst/>
                </a:prstGeom>
                <a:solidFill>
                  <a:srgbClr val="92D05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3</m:t>
                            </m:r>
                          </m:sub>
                        </m:sSub>
                      </m:oMath>
                    </m:oMathPara>
                  </a14:m>
                  <a:endParaRPr lang="en-US" dirty="0"/>
                </a:p>
              </p:txBody>
            </p:sp>
          </mc:Choice>
          <mc:Fallback xmlns="">
            <p:sp>
              <p:nvSpPr>
                <p:cNvPr id="70" name="Rectangle 69">
                  <a:extLst>
                    <a:ext uri="{FF2B5EF4-FFF2-40B4-BE49-F238E27FC236}">
                      <a16:creationId xmlns:a16="http://schemas.microsoft.com/office/drawing/2014/main" id="{61B98EF2-CA5D-BA4A-9D00-277B32F61FED}"/>
                    </a:ext>
                  </a:extLst>
                </p:cNvPr>
                <p:cNvSpPr>
                  <a:spLocks noRot="1" noChangeAspect="1" noMove="1" noResize="1" noEditPoints="1" noAdjustHandles="1" noChangeArrowheads="1" noChangeShapeType="1" noTextEdit="1"/>
                </p:cNvSpPr>
                <p:nvPr/>
              </p:nvSpPr>
              <p:spPr>
                <a:xfrm>
                  <a:off x="10881375" y="2450807"/>
                  <a:ext cx="351367" cy="367418"/>
                </a:xfrm>
                <a:prstGeom prst="rect">
                  <a:avLst/>
                </a:prstGeom>
                <a:blipFill>
                  <a:blip r:embed="rId12"/>
                  <a:stretch>
                    <a:fillRect l="-24138" b="-16129"/>
                  </a:stretch>
                </a:blipFill>
                <a:ln>
                  <a:solidFill>
                    <a:srgbClr val="92D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D4B37908-3A38-B140-A3F9-136C327EE075}"/>
                    </a:ext>
                  </a:extLst>
                </p:cNvPr>
                <p:cNvSpPr/>
                <p:nvPr/>
              </p:nvSpPr>
              <p:spPr>
                <a:xfrm>
                  <a:off x="10136308" y="3530392"/>
                  <a:ext cx="351367" cy="367418"/>
                </a:xfrm>
                <a:prstGeom prst="rect">
                  <a:avLst/>
                </a:prstGeom>
                <a:solidFill>
                  <a:srgbClr val="92D05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4</m:t>
                            </m:r>
                          </m:sub>
                        </m:sSub>
                      </m:oMath>
                    </m:oMathPara>
                  </a14:m>
                  <a:endParaRPr lang="en-US" dirty="0"/>
                </a:p>
              </p:txBody>
            </p:sp>
          </mc:Choice>
          <mc:Fallback xmlns="">
            <p:sp>
              <p:nvSpPr>
                <p:cNvPr id="71" name="Rectangle 70">
                  <a:extLst>
                    <a:ext uri="{FF2B5EF4-FFF2-40B4-BE49-F238E27FC236}">
                      <a16:creationId xmlns:a16="http://schemas.microsoft.com/office/drawing/2014/main" id="{D4B37908-3A38-B140-A3F9-136C327EE075}"/>
                    </a:ext>
                  </a:extLst>
                </p:cNvPr>
                <p:cNvSpPr>
                  <a:spLocks noRot="1" noChangeAspect="1" noMove="1" noResize="1" noEditPoints="1" noAdjustHandles="1" noChangeArrowheads="1" noChangeShapeType="1" noTextEdit="1"/>
                </p:cNvSpPr>
                <p:nvPr/>
              </p:nvSpPr>
              <p:spPr>
                <a:xfrm>
                  <a:off x="10136308" y="3530392"/>
                  <a:ext cx="351367" cy="367418"/>
                </a:xfrm>
                <a:prstGeom prst="rect">
                  <a:avLst/>
                </a:prstGeom>
                <a:blipFill>
                  <a:blip r:embed="rId13"/>
                  <a:stretch>
                    <a:fillRect l="-20000" b="-12903"/>
                  </a:stretch>
                </a:blipFill>
                <a:ln>
                  <a:solidFill>
                    <a:srgbClr val="92D050"/>
                  </a:solidFill>
                </a:ln>
              </p:spPr>
              <p:txBody>
                <a:bodyPr/>
                <a:lstStyle/>
                <a:p>
                  <a:r>
                    <a:rPr lang="en-US">
                      <a:noFill/>
                    </a:rPr>
                    <a:t> </a:t>
                  </a:r>
                </a:p>
              </p:txBody>
            </p:sp>
          </mc:Fallback>
        </mc:AlternateContent>
      </p:grpSp>
      <p:cxnSp>
        <p:nvCxnSpPr>
          <p:cNvPr id="72" name="Straight Arrow Connector 71">
            <a:extLst>
              <a:ext uri="{FF2B5EF4-FFF2-40B4-BE49-F238E27FC236}">
                <a16:creationId xmlns:a16="http://schemas.microsoft.com/office/drawing/2014/main" id="{68B1C61F-DFD3-BB4B-8DFE-FED75A905857}"/>
              </a:ext>
            </a:extLst>
          </p:cNvPr>
          <p:cNvCxnSpPr>
            <a:cxnSpLocks/>
          </p:cNvCxnSpPr>
          <p:nvPr/>
        </p:nvCxnSpPr>
        <p:spPr>
          <a:xfrm flipH="1" flipV="1">
            <a:off x="9730410" y="2818223"/>
            <a:ext cx="422830" cy="7281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6585D56-E7D2-194C-8643-E6A57776B0AA}"/>
              </a:ext>
            </a:extLst>
          </p:cNvPr>
          <p:cNvCxnSpPr>
            <a:cxnSpLocks/>
          </p:cNvCxnSpPr>
          <p:nvPr/>
        </p:nvCxnSpPr>
        <p:spPr>
          <a:xfrm flipV="1">
            <a:off x="9730410" y="1717559"/>
            <a:ext cx="442996" cy="733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64EC522-8254-7143-AE97-9408214C6A2C}"/>
              </a:ext>
            </a:extLst>
          </p:cNvPr>
          <p:cNvCxnSpPr>
            <a:cxnSpLocks/>
            <a:endCxn id="69" idx="3"/>
          </p:cNvCxnSpPr>
          <p:nvPr/>
        </p:nvCxnSpPr>
        <p:spPr>
          <a:xfrm flipH="1" flipV="1">
            <a:off x="9720436" y="2634516"/>
            <a:ext cx="527802" cy="912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1A08080-CBE6-984E-925A-BB5E0CDB13A0}"/>
              </a:ext>
            </a:extLst>
          </p:cNvPr>
          <p:cNvCxnSpPr>
            <a:cxnSpLocks/>
          </p:cNvCxnSpPr>
          <p:nvPr/>
        </p:nvCxnSpPr>
        <p:spPr>
          <a:xfrm>
            <a:off x="9720436" y="2631958"/>
            <a:ext cx="11609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9E8EC22-96B2-B14B-94C0-D5C2A338B003}"/>
              </a:ext>
            </a:extLst>
          </p:cNvPr>
          <p:cNvCxnSpPr>
            <a:cxnSpLocks/>
            <a:stCxn id="70" idx="1"/>
          </p:cNvCxnSpPr>
          <p:nvPr/>
        </p:nvCxnSpPr>
        <p:spPr>
          <a:xfrm flipH="1" flipV="1">
            <a:off x="10416213" y="1717560"/>
            <a:ext cx="465162" cy="9169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12DFC16-AE4A-6749-8981-0948BF622CE0}"/>
              </a:ext>
            </a:extLst>
          </p:cNvPr>
          <p:cNvCxnSpPr>
            <a:cxnSpLocks/>
            <a:stCxn id="71" idx="0"/>
            <a:endCxn id="68" idx="2"/>
          </p:cNvCxnSpPr>
          <p:nvPr/>
        </p:nvCxnSpPr>
        <p:spPr>
          <a:xfrm flipV="1">
            <a:off x="10311992" y="1717558"/>
            <a:ext cx="0" cy="1812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D5C337D-CB58-3C4C-9DAC-3F6F057E1FB0}"/>
              </a:ext>
            </a:extLst>
          </p:cNvPr>
          <p:cNvCxnSpPr>
            <a:cxnSpLocks/>
          </p:cNvCxnSpPr>
          <p:nvPr/>
        </p:nvCxnSpPr>
        <p:spPr>
          <a:xfrm flipH="1" flipV="1">
            <a:off x="10494164" y="1710274"/>
            <a:ext cx="387211" cy="740534"/>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F3C81051-BFF5-AD4F-8D9F-7C9219DAF85D}"/>
              </a:ext>
            </a:extLst>
          </p:cNvPr>
          <p:cNvGrpSpPr/>
          <p:nvPr/>
        </p:nvGrpSpPr>
        <p:grpSpPr>
          <a:xfrm>
            <a:off x="4473929" y="4136642"/>
            <a:ext cx="1622072" cy="519270"/>
            <a:chOff x="2103259" y="3933443"/>
            <a:chExt cx="1622072" cy="519270"/>
          </a:xfrm>
        </p:grpSpPr>
        <p:sp>
          <p:nvSpPr>
            <p:cNvPr id="87" name="Rounded Rectangle 86">
              <a:extLst>
                <a:ext uri="{FF2B5EF4-FFF2-40B4-BE49-F238E27FC236}">
                  <a16:creationId xmlns:a16="http://schemas.microsoft.com/office/drawing/2014/main" id="{24E7A32B-948F-1444-BA22-15449115F099}"/>
                </a:ext>
              </a:extLst>
            </p:cNvPr>
            <p:cNvSpPr/>
            <p:nvPr/>
          </p:nvSpPr>
          <p:spPr>
            <a:xfrm>
              <a:off x="2129372" y="4000048"/>
              <a:ext cx="817036" cy="137160"/>
            </a:xfrm>
            <a:prstGeom prst="roundRect">
              <a:avLst/>
            </a:prstGeom>
            <a:solidFill>
              <a:srgbClr val="0070C0">
                <a:alpha val="50000"/>
              </a:srgbClr>
            </a:solidFill>
            <a:ln w="28575" cmpd="sng">
              <a:solidFill>
                <a:srgbClr val="000000"/>
              </a:solidFill>
            </a:ln>
            <a:effectLst/>
            <a:scene3d>
              <a:camera prst="obliqueTopRight"/>
              <a:lightRig rig="threePt" dir="tl"/>
            </a:scene3d>
            <a:sp3d/>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tx1"/>
                </a:solidFill>
              </a:endParaRPr>
            </a:p>
          </p:txBody>
        </p:sp>
        <p:cxnSp>
          <p:nvCxnSpPr>
            <p:cNvPr id="88" name="Straight Connector 87">
              <a:extLst>
                <a:ext uri="{FF2B5EF4-FFF2-40B4-BE49-F238E27FC236}">
                  <a16:creationId xmlns:a16="http://schemas.microsoft.com/office/drawing/2014/main" id="{6E251DF8-B79B-2949-B474-DE6747536CC9}"/>
                </a:ext>
              </a:extLst>
            </p:cNvPr>
            <p:cNvCxnSpPr>
              <a:cxnSpLocks/>
            </p:cNvCxnSpPr>
            <p:nvPr/>
          </p:nvCxnSpPr>
          <p:spPr>
            <a:xfrm>
              <a:off x="2103259" y="4070603"/>
              <a:ext cx="162207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AF2AB1E-15F6-2F4F-B271-F161D1C9C610}"/>
                </a:ext>
              </a:extLst>
            </p:cNvPr>
            <p:cNvCxnSpPr/>
            <p:nvPr/>
          </p:nvCxnSpPr>
          <p:spPr>
            <a:xfrm>
              <a:off x="2103259" y="3933443"/>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245F2D8-CE63-4E4F-AEA3-1FC0FB4389BA}"/>
                </a:ext>
              </a:extLst>
            </p:cNvPr>
            <p:cNvCxnSpPr/>
            <p:nvPr/>
          </p:nvCxnSpPr>
          <p:spPr>
            <a:xfrm>
              <a:off x="3721107" y="3933443"/>
              <a:ext cx="0" cy="27432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15B7CFB-1659-CF44-BD70-91CF8D77486A}"/>
                    </a:ext>
                  </a:extLst>
                </p:cNvPr>
                <p:cNvSpPr txBox="1"/>
                <p:nvPr/>
              </p:nvSpPr>
              <p:spPr>
                <a:xfrm>
                  <a:off x="2185816" y="4114159"/>
                  <a:ext cx="7958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𝑣</m:t>
                        </m:r>
                        <m:r>
                          <a:rPr lang="en-US" sz="1600" b="0" i="1" smtClean="0">
                            <a:latin typeface="Cambria Math" panose="02040503050406030204" pitchFamily="18" charset="0"/>
                          </a:rPr>
                          <m:t>=9</m:t>
                        </m:r>
                      </m:oMath>
                    </m:oMathPara>
                  </a14:m>
                  <a:endParaRPr lang="en-US" sz="1600" dirty="0"/>
                </a:p>
              </p:txBody>
            </p:sp>
          </mc:Choice>
          <mc:Fallback xmlns="">
            <p:sp>
              <p:nvSpPr>
                <p:cNvPr id="91" name="TextBox 90">
                  <a:extLst>
                    <a:ext uri="{FF2B5EF4-FFF2-40B4-BE49-F238E27FC236}">
                      <a16:creationId xmlns:a16="http://schemas.microsoft.com/office/drawing/2014/main" id="{E15B7CFB-1659-CF44-BD70-91CF8D77486A}"/>
                    </a:ext>
                  </a:extLst>
                </p:cNvPr>
                <p:cNvSpPr txBox="1">
                  <a:spLocks noRot="1" noChangeAspect="1" noMove="1" noResize="1" noEditPoints="1" noAdjustHandles="1" noChangeArrowheads="1" noChangeShapeType="1" noTextEdit="1"/>
                </p:cNvSpPr>
                <p:nvPr/>
              </p:nvSpPr>
              <p:spPr>
                <a:xfrm>
                  <a:off x="2185816" y="4114159"/>
                  <a:ext cx="795859" cy="338554"/>
                </a:xfrm>
                <a:prstGeom prst="rect">
                  <a:avLst/>
                </a:prstGeom>
                <a:blipFill>
                  <a:blip r:embed="rId14"/>
                  <a:stretch>
                    <a:fillRect/>
                  </a:stretch>
                </a:blipFill>
              </p:spPr>
              <p:txBody>
                <a:bodyPr/>
                <a:lstStyle/>
                <a:p>
                  <a:r>
                    <a:rPr lang="en-US">
                      <a:noFill/>
                    </a:rPr>
                    <a:t> </a:t>
                  </a:r>
                </a:p>
              </p:txBody>
            </p:sp>
          </mc:Fallback>
        </mc:AlternateContent>
      </p:grpSp>
      <p:sp>
        <p:nvSpPr>
          <p:cNvPr id="16" name="Slide Number Placeholder 15">
            <a:extLst>
              <a:ext uri="{FF2B5EF4-FFF2-40B4-BE49-F238E27FC236}">
                <a16:creationId xmlns:a16="http://schemas.microsoft.com/office/drawing/2014/main" id="{FD6F1EDC-A669-2A41-B85D-8115B8529E2E}"/>
              </a:ext>
            </a:extLst>
          </p:cNvPr>
          <p:cNvSpPr>
            <a:spLocks noGrp="1"/>
          </p:cNvSpPr>
          <p:nvPr>
            <p:ph type="sldNum" sz="quarter" idx="12"/>
          </p:nvPr>
        </p:nvSpPr>
        <p:spPr/>
        <p:txBody>
          <a:bodyPr/>
          <a:lstStyle/>
          <a:p>
            <a:fld id="{B77E0738-95AA-E14E-9896-480B8A926317}" type="slidenum">
              <a:rPr lang="en-US" smtClean="0"/>
              <a:t>23</a:t>
            </a:fld>
            <a:endParaRPr lang="en-US"/>
          </a:p>
        </p:txBody>
      </p:sp>
    </p:spTree>
    <p:extLst>
      <p:ext uri="{BB962C8B-B14F-4D97-AF65-F5344CB8AC3E}">
        <p14:creationId xmlns:p14="http://schemas.microsoft.com/office/powerpoint/2010/main" val="105740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54" grpId="0" animBg="1"/>
      <p:bldP spid="54" grpId="1" animBg="1"/>
      <p:bldP spid="55" grpId="0" animBg="1"/>
      <p:bldP spid="3" grpId="0"/>
      <p:bldP spid="3" grpId="1"/>
      <p:bldP spid="20" grpId="0"/>
      <p:bldP spid="38" grpId="0" animBg="1"/>
      <p:bldP spid="52" grpId="0"/>
      <p:bldP spid="53" grpId="0"/>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AF47-4002-7A47-89D4-2070EE597FC8}"/>
              </a:ext>
            </a:extLst>
          </p:cNvPr>
          <p:cNvSpPr>
            <a:spLocks noGrp="1"/>
          </p:cNvSpPr>
          <p:nvPr>
            <p:ph type="title"/>
          </p:nvPr>
        </p:nvSpPr>
        <p:spPr/>
        <p:txBody>
          <a:bodyPr/>
          <a:lstStyle/>
          <a:p>
            <a:r>
              <a:rPr lang="en-US" dirty="0"/>
              <a:t>Dual prices: bounding the failure probabilities on a forwarding graph</a:t>
            </a:r>
          </a:p>
        </p:txBody>
      </p:sp>
      <p:pic>
        <p:nvPicPr>
          <p:cNvPr id="4" name="Picture 3" descr="Routing.eps">
            <a:extLst>
              <a:ext uri="{FF2B5EF4-FFF2-40B4-BE49-F238E27FC236}">
                <a16:creationId xmlns:a16="http://schemas.microsoft.com/office/drawing/2014/main" id="{65F58539-840B-3F4B-A217-B58289ED84DC}"/>
              </a:ext>
            </a:extLst>
          </p:cNvPr>
          <p:cNvPicPr>
            <a:picLocks noChangeAspect="1"/>
          </p:cNvPicPr>
          <p:nvPr/>
        </p:nvPicPr>
        <p:blipFill rotWithShape="1">
          <a:blip r:embed="rId2">
            <a:extLst>
              <a:ext uri="{28A0092B-C50C-407E-A947-70E740481C1C}">
                <a14:useLocalDpi xmlns:a14="http://schemas.microsoft.com/office/drawing/2010/main" val="0"/>
              </a:ext>
            </a:extLst>
          </a:blip>
          <a:srcRect l="12386" t="-2218" r="64801" b="69708"/>
          <a:stretch/>
        </p:blipFill>
        <p:spPr>
          <a:xfrm>
            <a:off x="1072334" y="2231935"/>
            <a:ext cx="1682036" cy="2214458"/>
          </a:xfrm>
          <a:prstGeom prst="rect">
            <a:avLst/>
          </a:prstGeom>
        </p:spPr>
      </p:pic>
      <p:pic>
        <p:nvPicPr>
          <p:cNvPr id="5" name="Picture 4" descr="Routing.eps">
            <a:extLst>
              <a:ext uri="{FF2B5EF4-FFF2-40B4-BE49-F238E27FC236}">
                <a16:creationId xmlns:a16="http://schemas.microsoft.com/office/drawing/2014/main" id="{FD63CACE-7C47-BB48-B81A-3738E94644B0}"/>
              </a:ext>
            </a:extLst>
          </p:cNvPr>
          <p:cNvPicPr>
            <a:picLocks noChangeAspect="1"/>
          </p:cNvPicPr>
          <p:nvPr/>
        </p:nvPicPr>
        <p:blipFill rotWithShape="1">
          <a:blip r:embed="rId2">
            <a:extLst>
              <a:ext uri="{28A0092B-C50C-407E-A947-70E740481C1C}">
                <a14:useLocalDpi xmlns:a14="http://schemas.microsoft.com/office/drawing/2010/main" val="0"/>
              </a:ext>
            </a:extLst>
          </a:blip>
          <a:srcRect l="64489" r="14341" b="67490"/>
          <a:stretch/>
        </p:blipFill>
        <p:spPr>
          <a:xfrm>
            <a:off x="3681680" y="2309247"/>
            <a:ext cx="1474147" cy="2091369"/>
          </a:xfrm>
          <a:prstGeom prst="rect">
            <a:avLst/>
          </a:prstGeom>
        </p:spPr>
      </p:pic>
      <p:sp>
        <p:nvSpPr>
          <p:cNvPr id="6" name="TextBox 5">
            <a:extLst>
              <a:ext uri="{FF2B5EF4-FFF2-40B4-BE49-F238E27FC236}">
                <a16:creationId xmlns:a16="http://schemas.microsoft.com/office/drawing/2014/main" id="{883F8204-97AA-F44D-8CC8-4FDBEF3064BA}"/>
              </a:ext>
            </a:extLst>
          </p:cNvPr>
          <p:cNvSpPr txBox="1"/>
          <p:nvPr/>
        </p:nvSpPr>
        <p:spPr>
          <a:xfrm>
            <a:off x="902683" y="4446393"/>
            <a:ext cx="2098651" cy="338554"/>
          </a:xfrm>
          <a:prstGeom prst="rect">
            <a:avLst/>
          </a:prstGeom>
          <a:noFill/>
        </p:spPr>
        <p:txBody>
          <a:bodyPr wrap="none" rtlCol="0">
            <a:spAutoFit/>
          </a:bodyPr>
          <a:lstStyle/>
          <a:p>
            <a:r>
              <a:rPr lang="en-US" sz="1600" dirty="0"/>
              <a:t>The forwarding graph</a:t>
            </a:r>
          </a:p>
        </p:txBody>
      </p:sp>
      <p:sp>
        <p:nvSpPr>
          <p:cNvPr id="7" name="TextBox 6">
            <a:extLst>
              <a:ext uri="{FF2B5EF4-FFF2-40B4-BE49-F238E27FC236}">
                <a16:creationId xmlns:a16="http://schemas.microsoft.com/office/drawing/2014/main" id="{3741CC29-FE3D-D64C-9834-5E981C5E682F}"/>
              </a:ext>
            </a:extLst>
          </p:cNvPr>
          <p:cNvSpPr txBox="1"/>
          <p:nvPr/>
        </p:nvSpPr>
        <p:spPr>
          <a:xfrm>
            <a:off x="3343267" y="4460364"/>
            <a:ext cx="2515666" cy="584775"/>
          </a:xfrm>
          <a:prstGeom prst="rect">
            <a:avLst/>
          </a:prstGeom>
          <a:noFill/>
        </p:spPr>
        <p:txBody>
          <a:bodyPr wrap="square" rtlCol="0">
            <a:spAutoFit/>
          </a:bodyPr>
          <a:lstStyle/>
          <a:p>
            <a:r>
              <a:rPr lang="en-US" sz="1600" dirty="0"/>
              <a:t>Instantiation of buyers;   </a:t>
            </a:r>
          </a:p>
          <a:p>
            <a:r>
              <a:rPr lang="en-US" sz="1600" dirty="0"/>
              <a:t>     forwarding paths</a:t>
            </a:r>
          </a:p>
        </p:txBody>
      </p:sp>
      <p:pic>
        <p:nvPicPr>
          <p:cNvPr id="8" name="Content Placeholder 7" descr="Routing.eps">
            <a:extLst>
              <a:ext uri="{FF2B5EF4-FFF2-40B4-BE49-F238E27FC236}">
                <a16:creationId xmlns:a16="http://schemas.microsoft.com/office/drawing/2014/main" id="{385C75CF-F2EC-0249-BBA0-9CECF0EB543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3380" b="-14072"/>
          <a:stretch/>
        </p:blipFill>
        <p:spPr>
          <a:xfrm>
            <a:off x="6443132" y="1680634"/>
            <a:ext cx="5240867" cy="3906417"/>
          </a:xfrm>
        </p:spPr>
      </p:pic>
      <p:sp>
        <p:nvSpPr>
          <p:cNvPr id="10" name="TextBox 9">
            <a:extLst>
              <a:ext uri="{FF2B5EF4-FFF2-40B4-BE49-F238E27FC236}">
                <a16:creationId xmlns:a16="http://schemas.microsoft.com/office/drawing/2014/main" id="{308E820F-7D27-2A42-9CC0-C7FA0E6721D3}"/>
              </a:ext>
            </a:extLst>
          </p:cNvPr>
          <p:cNvSpPr txBox="1"/>
          <p:nvPr/>
        </p:nvSpPr>
        <p:spPr>
          <a:xfrm>
            <a:off x="6310339" y="5066149"/>
            <a:ext cx="5506451" cy="584775"/>
          </a:xfrm>
          <a:prstGeom prst="rect">
            <a:avLst/>
          </a:prstGeom>
          <a:noFill/>
        </p:spPr>
        <p:txBody>
          <a:bodyPr wrap="square" rtlCol="0">
            <a:spAutoFit/>
          </a:bodyPr>
          <a:lstStyle/>
          <a:p>
            <a:r>
              <a:rPr lang="en-US" sz="1600" dirty="0"/>
              <a:t>Consider all possible forwarding subtrees of G. The load in picture 2 can be bounded by the load in one of these subtrees. </a:t>
            </a:r>
          </a:p>
        </p:txBody>
      </p:sp>
      <p:sp>
        <p:nvSpPr>
          <p:cNvPr id="12" name="Rectangle 11">
            <a:extLst>
              <a:ext uri="{FF2B5EF4-FFF2-40B4-BE49-F238E27FC236}">
                <a16:creationId xmlns:a16="http://schemas.microsoft.com/office/drawing/2014/main" id="{9DC0981E-19CB-5F47-A4D6-9D6906061344}"/>
              </a:ext>
            </a:extLst>
          </p:cNvPr>
          <p:cNvSpPr/>
          <p:nvPr/>
        </p:nvSpPr>
        <p:spPr>
          <a:xfrm>
            <a:off x="1058803" y="2309247"/>
            <a:ext cx="1820809" cy="2137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F9A7B2-02C6-A24E-B651-3FDE2A5F6CA2}"/>
              </a:ext>
            </a:extLst>
          </p:cNvPr>
          <p:cNvSpPr/>
          <p:nvPr/>
        </p:nvSpPr>
        <p:spPr>
          <a:xfrm>
            <a:off x="3508348" y="2316600"/>
            <a:ext cx="1820809" cy="2137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58B0A7-6586-4F45-BDE1-AFB016A08419}"/>
              </a:ext>
            </a:extLst>
          </p:cNvPr>
          <p:cNvSpPr/>
          <p:nvPr/>
        </p:nvSpPr>
        <p:spPr>
          <a:xfrm>
            <a:off x="6303375" y="1577229"/>
            <a:ext cx="5513415" cy="34889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C5CEA2-EB0C-F14C-B508-6906C1FBD41C}"/>
                  </a:ext>
                </a:extLst>
              </p:cNvPr>
              <p:cNvSpPr txBox="1"/>
              <p:nvPr/>
            </p:nvSpPr>
            <p:spPr>
              <a:xfrm>
                <a:off x="2908609" y="3129757"/>
                <a:ext cx="68640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3" name="TextBox 2">
                <a:extLst>
                  <a:ext uri="{FF2B5EF4-FFF2-40B4-BE49-F238E27FC236}">
                    <a16:creationId xmlns:a16="http://schemas.microsoft.com/office/drawing/2014/main" id="{51C5CEA2-EB0C-F14C-B508-6906C1FBD41C}"/>
                  </a:ext>
                </a:extLst>
              </p:cNvPr>
              <p:cNvSpPr txBox="1">
                <a:spLocks noRot="1" noChangeAspect="1" noMove="1" noResize="1" noEditPoints="1" noAdjustHandles="1" noChangeArrowheads="1" noChangeShapeType="1" noTextEdit="1"/>
              </p:cNvSpPr>
              <p:nvPr/>
            </p:nvSpPr>
            <p:spPr>
              <a:xfrm>
                <a:off x="2908609" y="3129757"/>
                <a:ext cx="686405"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07E97D4-EFC3-E840-ADA9-359DA136BE83}"/>
                  </a:ext>
                </a:extLst>
              </p:cNvPr>
              <p:cNvSpPr txBox="1"/>
              <p:nvPr/>
            </p:nvSpPr>
            <p:spPr>
              <a:xfrm>
                <a:off x="5513977" y="3095937"/>
                <a:ext cx="68640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15" name="TextBox 14">
                <a:extLst>
                  <a:ext uri="{FF2B5EF4-FFF2-40B4-BE49-F238E27FC236}">
                    <a16:creationId xmlns:a16="http://schemas.microsoft.com/office/drawing/2014/main" id="{C07E97D4-EFC3-E840-ADA9-359DA136BE83}"/>
                  </a:ext>
                </a:extLst>
              </p:cNvPr>
              <p:cNvSpPr txBox="1">
                <a:spLocks noRot="1" noChangeAspect="1" noMove="1" noResize="1" noEditPoints="1" noAdjustHandles="1" noChangeArrowheads="1" noChangeShapeType="1" noTextEdit="1"/>
              </p:cNvSpPr>
              <p:nvPr/>
            </p:nvSpPr>
            <p:spPr>
              <a:xfrm>
                <a:off x="5513977" y="3095937"/>
                <a:ext cx="686405" cy="523220"/>
              </a:xfrm>
              <a:prstGeom prst="rect">
                <a:avLst/>
              </a:prstGeom>
              <a:blipFill>
                <a:blip r:embed="rId5"/>
                <a:stretch>
                  <a:fillRect/>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481CCB8F-B22B-9743-AC9F-D8662ED4427D}"/>
              </a:ext>
            </a:extLst>
          </p:cNvPr>
          <p:cNvSpPr>
            <a:spLocks noGrp="1"/>
          </p:cNvSpPr>
          <p:nvPr>
            <p:ph type="sldNum" sz="quarter" idx="12"/>
          </p:nvPr>
        </p:nvSpPr>
        <p:spPr/>
        <p:txBody>
          <a:bodyPr/>
          <a:lstStyle/>
          <a:p>
            <a:fld id="{B77E0738-95AA-E14E-9896-480B8A926317}" type="slidenum">
              <a:rPr lang="en-US" smtClean="0"/>
              <a:t>24</a:t>
            </a:fld>
            <a:endParaRPr lang="en-US"/>
          </a:p>
        </p:txBody>
      </p:sp>
    </p:spTree>
    <p:extLst>
      <p:ext uri="{BB962C8B-B14F-4D97-AF65-F5344CB8AC3E}">
        <p14:creationId xmlns:p14="http://schemas.microsoft.com/office/powerpoint/2010/main" val="183330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animBg="1"/>
      <p:bldP spid="14" grpId="0" animBg="1"/>
      <p:bldP spid="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prices: combining subtrees into one tree</a:t>
            </a:r>
          </a:p>
        </p:txBody>
      </p:sp>
      <p:pic>
        <p:nvPicPr>
          <p:cNvPr id="7" name="Picture 6" descr="Instantiation.tiff"/>
          <p:cNvPicPr>
            <a:picLocks noChangeAspect="1"/>
          </p:cNvPicPr>
          <p:nvPr/>
        </p:nvPicPr>
        <p:blipFill rotWithShape="1">
          <a:blip r:embed="rId2">
            <a:extLst>
              <a:ext uri="{28A0092B-C50C-407E-A947-70E740481C1C}">
                <a14:useLocalDpi xmlns:a14="http://schemas.microsoft.com/office/drawing/2010/main" val="0"/>
              </a:ext>
            </a:extLst>
          </a:blip>
          <a:srcRect l="4603" t="9524" r="67240" b="10238"/>
          <a:stretch/>
        </p:blipFill>
        <p:spPr>
          <a:xfrm>
            <a:off x="2116119" y="1731626"/>
            <a:ext cx="1792658" cy="2238424"/>
          </a:xfrm>
          <a:prstGeom prst="rect">
            <a:avLst/>
          </a:prstGeom>
          <a:ln>
            <a:solidFill>
              <a:schemeClr val="tx1"/>
            </a:solidFill>
          </a:ln>
        </p:spPr>
      </p:pic>
      <p:pic>
        <p:nvPicPr>
          <p:cNvPr id="9" name="Content Placeholder 6" descr="TreeOfTrees2.tiff"/>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7114" t="213" r="2591" b="58878"/>
          <a:stretch/>
        </p:blipFill>
        <p:spPr>
          <a:xfrm>
            <a:off x="6842291" y="1721383"/>
            <a:ext cx="3659480" cy="2201507"/>
          </a:xfrm>
          <a:prstGeom prst="rect">
            <a:avLst/>
          </a:prstGeom>
          <a:ln>
            <a:solidFill>
              <a:schemeClr val="tx1"/>
            </a:solidFill>
          </a:ln>
        </p:spPr>
      </p:pic>
      <p:grpSp>
        <p:nvGrpSpPr>
          <p:cNvPr id="11" name="Group 10"/>
          <p:cNvGrpSpPr/>
          <p:nvPr/>
        </p:nvGrpSpPr>
        <p:grpSpPr>
          <a:xfrm>
            <a:off x="3840046" y="4109251"/>
            <a:ext cx="4287953" cy="1569660"/>
            <a:chOff x="2060223" y="1498695"/>
            <a:chExt cx="4287953" cy="1569660"/>
          </a:xfrm>
        </p:grpSpPr>
        <p:pic>
          <p:nvPicPr>
            <p:cNvPr id="8" name="Content Placeholder 6" descr="TreeOfTrees2.tiff"/>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6394" b="-1143"/>
            <a:stretch/>
          </p:blipFill>
          <p:spPr>
            <a:xfrm>
              <a:off x="2370667" y="1862493"/>
              <a:ext cx="3604093" cy="1192825"/>
            </a:xfrm>
            <a:prstGeom prst="rect">
              <a:avLst/>
            </a:prstGeom>
          </p:spPr>
        </p:pic>
        <p:sp>
          <p:nvSpPr>
            <p:cNvPr id="10" name="TextBox 9"/>
            <p:cNvSpPr txBox="1"/>
            <p:nvPr/>
          </p:nvSpPr>
          <p:spPr>
            <a:xfrm>
              <a:off x="2060223" y="1498695"/>
              <a:ext cx="4287953" cy="1569660"/>
            </a:xfrm>
            <a:prstGeom prst="rect">
              <a:avLst/>
            </a:prstGeom>
            <a:noFill/>
          </p:spPr>
          <p:txBody>
            <a:bodyPr wrap="none" rtlCol="0">
              <a:spAutoFit/>
            </a:bodyPr>
            <a:lstStyle/>
            <a:p>
              <a:r>
                <a:rPr lang="en-US" sz="9600" dirty="0">
                  <a:latin typeface="Garamond"/>
                  <a:cs typeface="Garamond"/>
                </a:rPr>
                <a:t>(           )</a:t>
              </a:r>
            </a:p>
          </p:txBody>
        </p:sp>
      </p:grpSp>
      <p:sp>
        <p:nvSpPr>
          <p:cNvPr id="12" name="TextBox 11"/>
          <p:cNvSpPr txBox="1"/>
          <p:nvPr/>
        </p:nvSpPr>
        <p:spPr>
          <a:xfrm>
            <a:off x="2343267" y="4910668"/>
            <a:ext cx="1637888" cy="461665"/>
          </a:xfrm>
          <a:prstGeom prst="rect">
            <a:avLst/>
          </a:prstGeom>
          <a:noFill/>
        </p:spPr>
        <p:txBody>
          <a:bodyPr wrap="none" rtlCol="0">
            <a:spAutoFit/>
          </a:bodyPr>
          <a:lstStyle/>
          <a:p>
            <a:r>
              <a:rPr lang="en-US" sz="2400" dirty="0"/>
              <a:t>Worst case</a:t>
            </a:r>
          </a:p>
        </p:txBody>
      </p:sp>
      <p:cxnSp>
        <p:nvCxnSpPr>
          <p:cNvPr id="14" name="Straight Arrow Connector 13"/>
          <p:cNvCxnSpPr/>
          <p:nvPr/>
        </p:nvCxnSpPr>
        <p:spPr>
          <a:xfrm>
            <a:off x="3192659" y="3810001"/>
            <a:ext cx="788497" cy="7761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874000" y="3668889"/>
            <a:ext cx="860778" cy="9172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7F6F5B2-6C1C-2840-BE69-D94254EF51AD}"/>
              </a:ext>
            </a:extLst>
          </p:cNvPr>
          <p:cNvSpPr txBox="1"/>
          <p:nvPr/>
        </p:nvSpPr>
        <p:spPr>
          <a:xfrm>
            <a:off x="1462523" y="5911830"/>
            <a:ext cx="10006201" cy="369332"/>
          </a:xfrm>
          <a:prstGeom prst="rect">
            <a:avLst/>
          </a:prstGeom>
          <a:noFill/>
        </p:spPr>
        <p:txBody>
          <a:bodyPr wrap="none" rtlCol="0">
            <a:spAutoFit/>
          </a:bodyPr>
          <a:lstStyle/>
          <a:p>
            <a:r>
              <a:rPr lang="en-US" dirty="0"/>
              <a:t>Tree networks permit an inductive analysis. Failure probabilities depend on the in-degrees of nodes.</a:t>
            </a:r>
          </a:p>
        </p:txBody>
      </p:sp>
      <p:sp>
        <p:nvSpPr>
          <p:cNvPr id="3" name="Slide Number Placeholder 2">
            <a:extLst>
              <a:ext uri="{FF2B5EF4-FFF2-40B4-BE49-F238E27FC236}">
                <a16:creationId xmlns:a16="http://schemas.microsoft.com/office/drawing/2014/main" id="{791AC814-E7FC-0F4E-AE48-D3462E24DEEB}"/>
              </a:ext>
            </a:extLst>
          </p:cNvPr>
          <p:cNvSpPr>
            <a:spLocks noGrp="1"/>
          </p:cNvSpPr>
          <p:nvPr>
            <p:ph type="sldNum" sz="quarter" idx="12"/>
          </p:nvPr>
        </p:nvSpPr>
        <p:spPr/>
        <p:txBody>
          <a:bodyPr/>
          <a:lstStyle/>
          <a:p>
            <a:fld id="{B77E0738-95AA-E14E-9896-480B8A926317}" type="slidenum">
              <a:rPr lang="en-US" smtClean="0"/>
              <a:t>25</a:t>
            </a:fld>
            <a:endParaRPr lang="en-US"/>
          </a:p>
        </p:txBody>
      </p:sp>
    </p:spTree>
    <p:extLst>
      <p:ext uri="{BB962C8B-B14F-4D97-AF65-F5344CB8AC3E}">
        <p14:creationId xmlns:p14="http://schemas.microsoft.com/office/powerpoint/2010/main" val="58361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0994-B898-E84F-8C12-CFBC952A0F49}"/>
              </a:ext>
            </a:extLst>
          </p:cNvPr>
          <p:cNvSpPr>
            <a:spLocks noGrp="1"/>
          </p:cNvSpPr>
          <p:nvPr>
            <p:ph type="title"/>
          </p:nvPr>
        </p:nvSpPr>
        <p:spPr/>
        <p:txBody>
          <a:bodyPr/>
          <a:lstStyle/>
          <a:p>
            <a:r>
              <a:rPr lang="en-US" dirty="0"/>
              <a:t>Approach # 4: Dual prices for large supply interval scheduling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FEA98F-55EC-5A47-8D8D-83852CDEDFDA}"/>
                  </a:ext>
                </a:extLst>
              </p:cNvPr>
              <p:cNvSpPr>
                <a:spLocks noGrp="1"/>
              </p:cNvSpPr>
              <p:nvPr>
                <p:ph idx="1"/>
              </p:nvPr>
            </p:nvSpPr>
            <p:spPr>
              <a:xfrm>
                <a:off x="848896" y="2370666"/>
                <a:ext cx="10657304" cy="4042833"/>
              </a:xfrm>
            </p:spPr>
            <p:txBody>
              <a:bodyPr>
                <a:normAutofit/>
              </a:bodyPr>
              <a:lstStyle/>
              <a:p>
                <a:pPr marL="0" indent="0">
                  <a:buNone/>
                </a:pPr>
                <a:r>
                  <a:rPr lang="en-US" dirty="0"/>
                  <a:t>There exist a price schedule such that if jobs are unit length</a:t>
                </a:r>
                <a:r>
                  <a:rPr lang="en-US" baseline="30000" dirty="0">
                    <a:solidFill>
                      <a:schemeClr val="accent2"/>
                    </a:solidFill>
                  </a:rPr>
                  <a:t>(*)</a:t>
                </a:r>
                <a:r>
                  <a:rPr lang="en-US" dirty="0"/>
                  <a:t>, and,</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Ω</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𝜖</m:t>
                                  </m:r>
                                </m:e>
                                <m:sup>
                                  <m:r>
                                    <a:rPr lang="en-US" b="0" i="1" smtClean="0">
                                      <a:latin typeface="Cambria Math" panose="02040503050406030204" pitchFamily="18" charset="0"/>
                                    </a:rPr>
                                    <m:t>2</m:t>
                                  </m:r>
                                </m:sup>
                              </m:sSup>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𝜖</m:t>
                                  </m:r>
                                </m:den>
                              </m:f>
                            </m:e>
                          </m:func>
                        </m:e>
                      </m:d>
                      <m:r>
                        <a:rPr lang="en-US" b="0" i="1" smtClean="0">
                          <a:latin typeface="Cambria Math" panose="02040503050406030204" pitchFamily="18" charset="0"/>
                        </a:rPr>
                        <m:t> </m:t>
                      </m:r>
                      <m:r>
                        <m:rPr>
                          <m:nor/>
                        </m:rPr>
                        <a:rPr lang="en-US" b="0" i="0" smtClean="0">
                          <a:latin typeface="Cambria Math" panose="02040503050406030204" pitchFamily="18" charset="0"/>
                        </a:rPr>
                        <m:t>for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all</m:t>
                      </m:r>
                      <m:r>
                        <a:rPr lang="en-US" b="0" i="1" smtClean="0">
                          <a:latin typeface="Cambria Math" panose="02040503050406030204" pitchFamily="18" charset="0"/>
                        </a:rPr>
                        <m:t> </m:t>
                      </m:r>
                      <m:r>
                        <a:rPr lang="en-US" b="0" i="1" smtClean="0">
                          <a:latin typeface="Cambria Math" panose="02040503050406030204" pitchFamily="18" charset="0"/>
                        </a:rPr>
                        <m:t>𝑗</m:t>
                      </m:r>
                    </m:oMath>
                  </m:oMathPara>
                </a14:m>
                <a:endParaRPr lang="en-US" dirty="0"/>
              </a:p>
              <a:p>
                <a:pPr marL="0" indent="0">
                  <a:buNone/>
                </a:pPr>
                <a:r>
                  <a:rPr lang="en-US" dirty="0"/>
                  <a:t>Then the expected social welfare achieved is at least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𝜖</m:t>
                        </m:r>
                      </m:e>
                    </m:d>
                  </m:oMath>
                </a14:m>
                <a:r>
                  <a:rPr lang="en-US" dirty="0"/>
                  <a:t> times the Hindsight-OPT.</a:t>
                </a:r>
              </a:p>
              <a:p>
                <a:pPr marL="0" indent="0">
                  <a:buNone/>
                </a:pPr>
                <a:endParaRPr lang="en-US" dirty="0"/>
              </a:p>
              <a:p>
                <a:pPr marL="0" indent="0">
                  <a:buNone/>
                </a:pPr>
                <a:r>
                  <a:rPr lang="en-US" dirty="0">
                    <a:solidFill>
                      <a:schemeClr val="accent2"/>
                    </a:solidFill>
                  </a:rPr>
                  <a:t>(*) Need </a:t>
                </a:r>
                <a14:m>
                  <m:oMath xmlns:m="http://schemas.openxmlformats.org/officeDocument/2006/math">
                    <m:sSub>
                      <m:sSubPr>
                        <m:ctrlPr>
                          <a:rPr lang="en-US" i="1">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𝑘</m:t>
                        </m:r>
                      </m:e>
                      <m:sub>
                        <m:r>
                          <a:rPr lang="en-US" i="1">
                            <a:solidFill>
                              <a:schemeClr val="accent2"/>
                            </a:solidFill>
                            <a:latin typeface="Cambria Math" panose="02040503050406030204" pitchFamily="18" charset="0"/>
                          </a:rPr>
                          <m:t>𝑗</m:t>
                        </m:r>
                      </m:sub>
                    </m:sSub>
                    <m:r>
                      <a:rPr lang="en-US" i="1">
                        <a:solidFill>
                          <a:schemeClr val="accent2"/>
                        </a:solidFill>
                        <a:latin typeface="Cambria Math" panose="02040503050406030204" pitchFamily="18" charset="0"/>
                      </a:rPr>
                      <m:t>≥</m:t>
                    </m:r>
                    <m:r>
                      <m:rPr>
                        <m:sty m:val="p"/>
                      </m:rPr>
                      <a:rPr lang="en-US">
                        <a:solidFill>
                          <a:schemeClr val="accent2"/>
                        </a:solidFill>
                        <a:latin typeface="Cambria Math" panose="02040503050406030204" pitchFamily="18" charset="0"/>
                      </a:rPr>
                      <m:t>Ω</m:t>
                    </m:r>
                    <m:d>
                      <m:dPr>
                        <m:ctrlPr>
                          <a:rPr lang="en-US" i="1">
                            <a:solidFill>
                              <a:schemeClr val="accent2"/>
                            </a:solidFill>
                            <a:latin typeface="Cambria Math" panose="02040503050406030204" pitchFamily="18" charset="0"/>
                          </a:rPr>
                        </m:ctrlPr>
                      </m:dPr>
                      <m:e>
                        <m:f>
                          <m:fPr>
                            <m:ctrlPr>
                              <a:rPr lang="en-US" i="1">
                                <a:solidFill>
                                  <a:schemeClr val="accent2"/>
                                </a:solidFill>
                                <a:latin typeface="Cambria Math" panose="02040503050406030204" pitchFamily="18" charset="0"/>
                              </a:rPr>
                            </m:ctrlPr>
                          </m:fPr>
                          <m:num>
                            <m:sSup>
                              <m:sSupPr>
                                <m:ctrlPr>
                                  <a:rPr lang="en-US" i="1" smtClean="0">
                                    <a:solidFill>
                                      <a:schemeClr val="accent2"/>
                                    </a:solidFill>
                                    <a:latin typeface="Cambria Math" panose="02040503050406030204" pitchFamily="18" charset="0"/>
                                  </a:rPr>
                                </m:ctrlPr>
                              </m:sSupPr>
                              <m:e>
                                <m:r>
                                  <a:rPr lang="en-US" b="0" i="1" smtClean="0">
                                    <a:solidFill>
                                      <a:schemeClr val="accent2"/>
                                    </a:solidFill>
                                    <a:latin typeface="Cambria Math" panose="02040503050406030204" pitchFamily="18" charset="0"/>
                                  </a:rPr>
                                  <m:t>𝐿</m:t>
                                </m:r>
                              </m:e>
                              <m:sup>
                                <m:r>
                                  <a:rPr lang="en-US" b="0" i="1" smtClean="0">
                                    <a:solidFill>
                                      <a:schemeClr val="accent2"/>
                                    </a:solidFill>
                                    <a:latin typeface="Cambria Math" panose="02040503050406030204" pitchFamily="18" charset="0"/>
                                  </a:rPr>
                                  <m:t>6</m:t>
                                </m:r>
                              </m:sup>
                            </m:sSup>
                          </m:num>
                          <m:den>
                            <m:sSup>
                              <m:sSupPr>
                                <m:ctrlPr>
                                  <a:rPr lang="en-US" i="1">
                                    <a:solidFill>
                                      <a:schemeClr val="accent2"/>
                                    </a:solidFill>
                                    <a:latin typeface="Cambria Math" panose="02040503050406030204" pitchFamily="18" charset="0"/>
                                  </a:rPr>
                                </m:ctrlPr>
                              </m:sSupPr>
                              <m:e>
                                <m:r>
                                  <a:rPr lang="en-US" i="1">
                                    <a:solidFill>
                                      <a:schemeClr val="accent2"/>
                                    </a:solidFill>
                                    <a:latin typeface="Cambria Math" panose="02040503050406030204" pitchFamily="18" charset="0"/>
                                    <a:ea typeface="Cambria Math" panose="02040503050406030204" pitchFamily="18" charset="0"/>
                                  </a:rPr>
                                  <m:t>𝜖</m:t>
                                </m:r>
                              </m:e>
                              <m:sup>
                                <m:r>
                                  <a:rPr lang="en-US" b="0" i="1" smtClean="0">
                                    <a:solidFill>
                                      <a:schemeClr val="accent2"/>
                                    </a:solidFill>
                                    <a:latin typeface="Cambria Math" panose="02040503050406030204" pitchFamily="18" charset="0"/>
                                  </a:rPr>
                                  <m:t>3</m:t>
                                </m:r>
                              </m:sup>
                            </m:sSup>
                          </m:den>
                        </m:f>
                        <m:func>
                          <m:funcPr>
                            <m:ctrlPr>
                              <a:rPr lang="en-US" i="1">
                                <a:solidFill>
                                  <a:schemeClr val="accent2"/>
                                </a:solidFill>
                                <a:latin typeface="Cambria Math" panose="02040503050406030204" pitchFamily="18" charset="0"/>
                              </a:rPr>
                            </m:ctrlPr>
                          </m:funcPr>
                          <m:fName>
                            <m:r>
                              <m:rPr>
                                <m:sty m:val="p"/>
                              </m:rPr>
                              <a:rPr lang="en-US">
                                <a:solidFill>
                                  <a:schemeClr val="accent2"/>
                                </a:solidFill>
                                <a:latin typeface="Cambria Math" panose="02040503050406030204" pitchFamily="18" charset="0"/>
                              </a:rPr>
                              <m:t>log</m:t>
                            </m:r>
                          </m:fName>
                          <m:e>
                            <m:f>
                              <m:fPr>
                                <m:ctrlPr>
                                  <a:rPr lang="en-US" i="1">
                                    <a:solidFill>
                                      <a:schemeClr val="accent2"/>
                                    </a:solidFill>
                                    <a:latin typeface="Cambria Math" panose="02040503050406030204" pitchFamily="18" charset="0"/>
                                  </a:rPr>
                                </m:ctrlPr>
                              </m:fPr>
                              <m:num>
                                <m:r>
                                  <a:rPr lang="en-US" i="1">
                                    <a:solidFill>
                                      <a:schemeClr val="accent2"/>
                                    </a:solidFill>
                                    <a:latin typeface="Cambria Math" panose="02040503050406030204" pitchFamily="18" charset="0"/>
                                  </a:rPr>
                                  <m:t>1</m:t>
                                </m:r>
                              </m:num>
                              <m:den>
                                <m:r>
                                  <a:rPr lang="en-US" i="1">
                                    <a:solidFill>
                                      <a:schemeClr val="accent2"/>
                                    </a:solidFill>
                                    <a:latin typeface="Cambria Math" panose="02040503050406030204" pitchFamily="18" charset="0"/>
                                    <a:ea typeface="Cambria Math" panose="02040503050406030204" pitchFamily="18" charset="0"/>
                                  </a:rPr>
                                  <m:t>𝜖</m:t>
                                </m:r>
                              </m:den>
                            </m:f>
                          </m:e>
                        </m:func>
                      </m:e>
                    </m:d>
                  </m:oMath>
                </a14:m>
                <a:r>
                  <a:rPr lang="en-US" dirty="0">
                    <a:solidFill>
                      <a:schemeClr val="accent2"/>
                    </a:solidFill>
                  </a:rPr>
                  <a:t> when jobs are of length up to </a:t>
                </a:r>
                <a14:m>
                  <m:oMath xmlns:m="http://schemas.openxmlformats.org/officeDocument/2006/math">
                    <m:r>
                      <a:rPr lang="en-US" b="0" i="1" smtClean="0">
                        <a:solidFill>
                          <a:schemeClr val="accent2"/>
                        </a:solidFill>
                        <a:latin typeface="Cambria Math" panose="02040503050406030204" pitchFamily="18" charset="0"/>
                      </a:rPr>
                      <m:t>𝐿</m:t>
                    </m:r>
                  </m:oMath>
                </a14:m>
                <a:r>
                  <a:rPr lang="en-US" dirty="0">
                    <a:solidFill>
                      <a:schemeClr val="accent2"/>
                    </a:solidFill>
                  </a:rPr>
                  <a:t>.</a:t>
                </a:r>
              </a:p>
            </p:txBody>
          </p:sp>
        </mc:Choice>
        <mc:Fallback xmlns="">
          <p:sp>
            <p:nvSpPr>
              <p:cNvPr id="3" name="Content Placeholder 2">
                <a:extLst>
                  <a:ext uri="{FF2B5EF4-FFF2-40B4-BE49-F238E27FC236}">
                    <a16:creationId xmlns:a16="http://schemas.microsoft.com/office/drawing/2014/main" id="{B9FEA98F-55EC-5A47-8D8D-83852CDEDFDA}"/>
                  </a:ext>
                </a:extLst>
              </p:cNvPr>
              <p:cNvSpPr>
                <a:spLocks noGrp="1" noRot="1" noChangeAspect="1" noMove="1" noResize="1" noEditPoints="1" noAdjustHandles="1" noChangeArrowheads="1" noChangeShapeType="1" noTextEdit="1"/>
              </p:cNvSpPr>
              <p:nvPr>
                <p:ph idx="1"/>
              </p:nvPr>
            </p:nvSpPr>
            <p:spPr>
              <a:xfrm>
                <a:off x="848896" y="2370666"/>
                <a:ext cx="10657304" cy="4042833"/>
              </a:xfrm>
              <a:blipFill>
                <a:blip r:embed="rId2"/>
                <a:stretch>
                  <a:fillRect l="-595"/>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AC7C4C4E-B7D4-C041-9C26-F65C6B21F6EF}"/>
              </a:ext>
            </a:extLst>
          </p:cNvPr>
          <p:cNvSpPr/>
          <p:nvPr/>
        </p:nvSpPr>
        <p:spPr>
          <a:xfrm>
            <a:off x="721895" y="2269066"/>
            <a:ext cx="9667582" cy="1814203"/>
          </a:xfrm>
          <a:prstGeom prst="roundRect">
            <a:avLst>
              <a:gd name="adj" fmla="val 71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B1FD45-7FE0-F34D-84C0-A6490E4846A6}"/>
              </a:ext>
            </a:extLst>
          </p:cNvPr>
          <p:cNvSpPr txBox="1"/>
          <p:nvPr/>
        </p:nvSpPr>
        <p:spPr>
          <a:xfrm>
            <a:off x="6393069" y="1425961"/>
            <a:ext cx="5113131" cy="369332"/>
          </a:xfrm>
          <a:prstGeom prst="rect">
            <a:avLst/>
          </a:prstGeom>
          <a:noFill/>
        </p:spPr>
        <p:txBody>
          <a:bodyPr wrap="none" rtlCol="0">
            <a:spAutoFit/>
          </a:bodyPr>
          <a:lstStyle/>
          <a:p>
            <a:r>
              <a:rPr lang="en-US" dirty="0"/>
              <a:t>[Chawla </a:t>
            </a:r>
            <a:r>
              <a:rPr lang="en-US" dirty="0" err="1"/>
              <a:t>Devanur</a:t>
            </a:r>
            <a:r>
              <a:rPr lang="en-US" dirty="0"/>
              <a:t> Holroyd </a:t>
            </a:r>
            <a:r>
              <a:rPr lang="en-US" dirty="0" err="1"/>
              <a:t>Karlin</a:t>
            </a:r>
            <a:r>
              <a:rPr lang="en-US" dirty="0"/>
              <a:t> Martin Sivan ’17]</a:t>
            </a:r>
          </a:p>
        </p:txBody>
      </p:sp>
      <p:sp>
        <p:nvSpPr>
          <p:cNvPr id="6" name="Slide Number Placeholder 5">
            <a:extLst>
              <a:ext uri="{FF2B5EF4-FFF2-40B4-BE49-F238E27FC236}">
                <a16:creationId xmlns:a16="http://schemas.microsoft.com/office/drawing/2014/main" id="{A3BE2FC4-B0C2-394C-AEDA-B9206F10960C}"/>
              </a:ext>
            </a:extLst>
          </p:cNvPr>
          <p:cNvSpPr>
            <a:spLocks noGrp="1"/>
          </p:cNvSpPr>
          <p:nvPr>
            <p:ph type="sldNum" sz="quarter" idx="12"/>
          </p:nvPr>
        </p:nvSpPr>
        <p:spPr/>
        <p:txBody>
          <a:bodyPr/>
          <a:lstStyle/>
          <a:p>
            <a:fld id="{B77E0738-95AA-E14E-9896-480B8A926317}" type="slidenum">
              <a:rPr lang="en-US" smtClean="0"/>
              <a:t>26</a:t>
            </a:fld>
            <a:endParaRPr lang="en-US"/>
          </a:p>
        </p:txBody>
      </p:sp>
    </p:spTree>
    <p:extLst>
      <p:ext uri="{BB962C8B-B14F-4D97-AF65-F5344CB8AC3E}">
        <p14:creationId xmlns:p14="http://schemas.microsoft.com/office/powerpoint/2010/main" val="1753925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84B8-F6E6-1742-8704-967193520087}"/>
              </a:ext>
            </a:extLst>
          </p:cNvPr>
          <p:cNvSpPr>
            <a:spLocks noGrp="1"/>
          </p:cNvSpPr>
          <p:nvPr>
            <p:ph type="title"/>
          </p:nvPr>
        </p:nvSpPr>
        <p:spPr/>
        <p:txBody>
          <a:bodyPr/>
          <a:lstStyle/>
          <a:p>
            <a:r>
              <a:rPr lang="en-US" dirty="0"/>
              <a:t>Approaches #2, #3, &amp; #4: Balanced prices and dual prices</a:t>
            </a:r>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0E5B9785-93BB-144B-BCD1-4E237F7CD0DA}"/>
                  </a:ext>
                </a:extLst>
              </p:cNvPr>
              <p:cNvGraphicFramePr>
                <a:graphicFrameLocks noGrp="1"/>
              </p:cNvGraphicFramePr>
              <p:nvPr>
                <p:ph idx="1"/>
                <p:extLst>
                  <p:ext uri="{D42A27DB-BD31-4B8C-83A1-F6EECF244321}">
                    <p14:modId xmlns:p14="http://schemas.microsoft.com/office/powerpoint/2010/main" val="690101154"/>
                  </p:ext>
                </p:extLst>
              </p:nvPr>
            </p:nvGraphicFramePr>
            <p:xfrm>
              <a:off x="557530" y="1819252"/>
              <a:ext cx="11351173" cy="4632040"/>
            </p:xfrm>
            <a:graphic>
              <a:graphicData uri="http://schemas.openxmlformats.org/drawingml/2006/table">
                <a:tbl>
                  <a:tblPr firstRow="1" bandRow="1">
                    <a:tableStyleId>{69012ECD-51FC-41F1-AA8D-1B2483CD663E}</a:tableStyleId>
                  </a:tblPr>
                  <a:tblGrid>
                    <a:gridCol w="2585545">
                      <a:extLst>
                        <a:ext uri="{9D8B030D-6E8A-4147-A177-3AD203B41FA5}">
                          <a16:colId xmlns:a16="http://schemas.microsoft.com/office/drawing/2014/main" val="4202616193"/>
                        </a:ext>
                      </a:extLst>
                    </a:gridCol>
                    <a:gridCol w="3587925">
                      <a:extLst>
                        <a:ext uri="{9D8B030D-6E8A-4147-A177-3AD203B41FA5}">
                          <a16:colId xmlns:a16="http://schemas.microsoft.com/office/drawing/2014/main" val="2412600662"/>
                        </a:ext>
                      </a:extLst>
                    </a:gridCol>
                    <a:gridCol w="2529096">
                      <a:extLst>
                        <a:ext uri="{9D8B030D-6E8A-4147-A177-3AD203B41FA5}">
                          <a16:colId xmlns:a16="http://schemas.microsoft.com/office/drawing/2014/main" val="2575751490"/>
                        </a:ext>
                      </a:extLst>
                    </a:gridCol>
                    <a:gridCol w="2648607">
                      <a:extLst>
                        <a:ext uri="{9D8B030D-6E8A-4147-A177-3AD203B41FA5}">
                          <a16:colId xmlns:a16="http://schemas.microsoft.com/office/drawing/2014/main" val="3668354682"/>
                        </a:ext>
                      </a:extLst>
                    </a:gridCol>
                  </a:tblGrid>
                  <a:tr h="409865">
                    <a:tc>
                      <a:txBody>
                        <a:bodyPr/>
                        <a:lstStyle/>
                        <a:p>
                          <a:r>
                            <a:rPr lang="en-US" dirty="0"/>
                            <a:t>Value functions</a:t>
                          </a:r>
                        </a:p>
                      </a:txBody>
                      <a:tcPr/>
                    </a:tc>
                    <a:tc>
                      <a:txBody>
                        <a:bodyPr/>
                        <a:lstStyle/>
                        <a:p>
                          <a:pPr algn="ctr"/>
                          <a:r>
                            <a:rPr lang="en-US" dirty="0"/>
                            <a:t>Competitive ratio</a:t>
                          </a:r>
                        </a:p>
                      </a:txBody>
                      <a:tcPr/>
                    </a:tc>
                    <a:tc>
                      <a:txBody>
                        <a:bodyPr/>
                        <a:lstStyle/>
                        <a:p>
                          <a:pPr algn="ctr"/>
                          <a:r>
                            <a:rPr lang="en-US" dirty="0"/>
                            <a:t>Lower bound</a:t>
                          </a:r>
                        </a:p>
                      </a:txBody>
                      <a:tcPr/>
                    </a:tc>
                    <a:tc>
                      <a:txBody>
                        <a:bodyPr/>
                        <a:lstStyle/>
                        <a:p>
                          <a:r>
                            <a:rPr lang="en-US" dirty="0"/>
                            <a:t>Technique</a:t>
                          </a:r>
                        </a:p>
                      </a:txBody>
                      <a:tcPr/>
                    </a:tc>
                    <a:extLst>
                      <a:ext uri="{0D108BD9-81ED-4DB2-BD59-A6C34878D82A}">
                        <a16:rowId xmlns:a16="http://schemas.microsoft.com/office/drawing/2014/main" val="3401599171"/>
                      </a:ext>
                    </a:extLst>
                  </a:tr>
                  <a:tr h="246069">
                    <a:tc>
                      <a:txBody>
                        <a:bodyPr/>
                        <a:lstStyle/>
                        <a:p>
                          <a:r>
                            <a:rPr lang="en-US" sz="1600" dirty="0"/>
                            <a:t>XOS</a:t>
                          </a:r>
                        </a:p>
                      </a:txBody>
                      <a:tcPr anchor="ctr"/>
                    </a:tc>
                    <a:tc>
                      <a:txBody>
                        <a:bodyPr/>
                        <a:lstStyle/>
                        <a:p>
                          <a:pPr algn="ctr"/>
                          <a:r>
                            <a:rPr lang="en-US" sz="1600" dirty="0"/>
                            <a:t>2 [FGL’15]</a:t>
                          </a:r>
                        </a:p>
                      </a:txBody>
                      <a:tcPr anchor="ctr"/>
                    </a:tc>
                    <a:tc>
                      <a:txBody>
                        <a:bodyPr/>
                        <a:lstStyle/>
                        <a:p>
                          <a:pPr algn="ctr"/>
                          <a:r>
                            <a:rPr lang="en-US" sz="1600"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item prices</a:t>
                          </a:r>
                        </a:p>
                      </a:txBody>
                      <a:tcPr anchor="ctr"/>
                    </a:tc>
                    <a:extLst>
                      <a:ext uri="{0D108BD9-81ED-4DB2-BD59-A6C34878D82A}">
                        <a16:rowId xmlns:a16="http://schemas.microsoft.com/office/drawing/2014/main" val="33351324"/>
                      </a:ext>
                    </a:extLst>
                  </a:tr>
                  <a:tr h="352224">
                    <a:tc>
                      <a:txBody>
                        <a:bodyPr/>
                        <a:lstStyle/>
                        <a:p>
                          <a:r>
                            <a:rPr lang="en-US" sz="1600" dirty="0"/>
                            <a:t>MPH-</a:t>
                          </a:r>
                          <a:r>
                            <a:rPr lang="en-US" sz="1600" i="1" dirty="0"/>
                            <a:t>L</a:t>
                          </a:r>
                        </a:p>
                      </a:txBody>
                      <a:tcPr anchor="ctr"/>
                    </a:tc>
                    <a:tc>
                      <a:txBody>
                        <a:bodyPr/>
                        <a:lstStyle/>
                        <a:p>
                          <a:pPr algn="ctr"/>
                          <a:r>
                            <a:rPr lang="en-US" sz="1600" dirty="0"/>
                            <a:t>4</a:t>
                          </a:r>
                          <a:r>
                            <a:rPr lang="en-US" sz="1600" i="1" dirty="0"/>
                            <a:t>L</a:t>
                          </a:r>
                          <a:r>
                            <a:rPr lang="en-US" sz="1600" dirty="0"/>
                            <a:t>-2 [DFKL’17]</a:t>
                          </a:r>
                        </a:p>
                      </a:txBody>
                      <a:tcPr anchor="ctr"/>
                    </a:tc>
                    <a:tc>
                      <a:txBody>
                        <a:bodyPr/>
                        <a:lstStyle/>
                        <a:p>
                          <a:pPr algn="ctr"/>
                          <a:r>
                            <a:rPr lang="en-US" sz="1600" i="1" dirty="0"/>
                            <a:t>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item prices</a:t>
                          </a:r>
                        </a:p>
                      </a:txBody>
                      <a:tcPr anchor="ctr"/>
                    </a:tc>
                    <a:extLst>
                      <a:ext uri="{0D108BD9-81ED-4DB2-BD59-A6C34878D82A}">
                        <a16:rowId xmlns:a16="http://schemas.microsoft.com/office/drawing/2014/main" val="3134106272"/>
                      </a:ext>
                    </a:extLst>
                  </a:tr>
                  <a:tr h="630620">
                    <a:tc>
                      <a:txBody>
                        <a:bodyPr/>
                        <a:lstStyle/>
                        <a:p>
                          <a:r>
                            <a:rPr lang="en-US" sz="1600" dirty="0"/>
                            <a:t>Interval scheduling over intervals of size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𝐿</m:t>
                              </m:r>
                            </m:oMath>
                          </a14:m>
                          <a:endParaRPr lang="en-US" sz="1600" dirty="0"/>
                        </a:p>
                      </a:txBody>
                      <a:tcPr anchor="ctr"/>
                    </a:tc>
                    <a:tc>
                      <a:txBody>
                        <a:bodyPr/>
                        <a:lstStyle/>
                        <a:p>
                          <a:pPr algn="ctr"/>
                          <a14:m>
                            <m:oMath xmlns:m="http://schemas.openxmlformats.org/officeDocument/2006/math">
                              <m:r>
                                <m:rPr>
                                  <m:nor/>
                                </m:rPr>
                                <a:rPr lang="en-US" sz="1600" b="0" i="0" smtClean="0">
                                  <a:latin typeface="Cambria Math" panose="02040503050406030204" pitchFamily="18" charset="0"/>
                                </a:rPr>
                                <m:t>O</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𝐿</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𝐿</m:t>
                                          </m:r>
                                        </m:e>
                                      </m:func>
                                    </m:e>
                                  </m:func>
                                </m:e>
                              </m:func>
                              <m:r>
                                <a:rPr lang="en-US" sz="1600" b="0" i="1" smtClean="0">
                                  <a:latin typeface="Cambria Math" panose="02040503050406030204" pitchFamily="18" charset="0"/>
                                </a:rPr>
                                <m:t>)</m:t>
                              </m:r>
                            </m:oMath>
                          </a14:m>
                          <a:r>
                            <a:rPr lang="en-US" sz="1600" dirty="0"/>
                            <a:t> [CMT’19]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sz="1600" b="0" i="1" smtClean="0">
                                    <a:latin typeface="Cambria Math" panose="02040503050406030204" pitchFamily="18" charset="0"/>
                                    <a:ea typeface="Cambria Math" panose="02040503050406030204" pitchFamily="18" charset="0"/>
                                  </a:rPr>
                                  <m:t>Ω</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𝐿</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𝐿</m:t>
                                            </m:r>
                                          </m:e>
                                        </m:func>
                                      </m:e>
                                    </m:func>
                                  </m:e>
                                </m:func>
                                <m:r>
                                  <a:rPr lang="en-US" sz="1600" b="0" i="1" smtClean="0">
                                    <a:latin typeface="Cambria Math" panose="02040503050406030204" pitchFamily="18" charset="0"/>
                                  </a:rPr>
                                  <m:t>)</m:t>
                                </m:r>
                              </m:oMath>
                            </m:oMathPara>
                          </a14:m>
                          <a:endParaRPr lang="en-US" sz="1600" dirty="0"/>
                        </a:p>
                        <a:p>
                          <a:pPr algn="ctr"/>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bundle prices</a:t>
                          </a:r>
                        </a:p>
                      </a:txBody>
                      <a:tcPr anchor="ctr"/>
                    </a:tc>
                    <a:extLst>
                      <a:ext uri="{0D108BD9-81ED-4DB2-BD59-A6C34878D82A}">
                        <a16:rowId xmlns:a16="http://schemas.microsoft.com/office/drawing/2014/main" val="2783944302"/>
                      </a:ext>
                    </a:extLst>
                  </a:tr>
                  <a:tr h="630621">
                    <a:tc>
                      <a:txBody>
                        <a:bodyPr/>
                        <a:lstStyle/>
                        <a:p>
                          <a:r>
                            <a:rPr lang="en-US" sz="1600" dirty="0"/>
                            <a:t>Routing on trees with values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𝐻</m:t>
                              </m:r>
                              <m:r>
                                <a:rPr lang="en-US" sz="1600" b="0" i="1" smtClean="0">
                                  <a:latin typeface="Cambria Math" panose="02040503050406030204" pitchFamily="18" charset="0"/>
                                  <a:ea typeface="Cambria Math" panose="02040503050406030204" pitchFamily="18" charset="0"/>
                                </a:rPr>
                                <m:t>]</m:t>
                              </m:r>
                            </m:oMath>
                          </a14:m>
                          <a:endParaRPr lang="en-US" sz="1600" dirty="0"/>
                        </a:p>
                      </a:txBody>
                      <a:tcPr anchor="ctr"/>
                    </a:tc>
                    <a:tc>
                      <a:txBody>
                        <a:bodyPr/>
                        <a:lstStyle/>
                        <a:p>
                          <a:pPr algn="ctr"/>
                          <a14:m>
                            <m:oMath xmlns:m="http://schemas.openxmlformats.org/officeDocument/2006/math">
                              <m:r>
                                <m:rPr>
                                  <m:nor/>
                                </m:rPr>
                                <a:rPr lang="en-US" sz="1600" b="0" i="0" smtClean="0">
                                  <a:latin typeface="Cambria Math" panose="02040503050406030204" pitchFamily="18" charset="0"/>
                                </a:rPr>
                                <m:t>O</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𝐻</m:t>
                                  </m:r>
                                </m:e>
                              </m:func>
                              <m:r>
                                <a:rPr lang="en-US" sz="1600" b="0" i="1" smtClean="0">
                                  <a:latin typeface="Cambria Math" panose="02040503050406030204" pitchFamily="18" charset="0"/>
                                </a:rPr>
                                <m:t>)</m:t>
                              </m:r>
                            </m:oMath>
                          </a14:m>
                          <a:r>
                            <a:rPr lang="en-US" sz="1600" dirty="0"/>
                            <a:t> [CMT’19]</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Ω</m:t>
                                </m:r>
                                <m:r>
                                  <a:rPr lang="en-US" sz="1600" b="0" i="1" smtClean="0">
                                    <a:latin typeface="Cambria Math" panose="02040503050406030204" pitchFamily="18" charset="0"/>
                                    <a:ea typeface="Cambria Math" panose="02040503050406030204" pitchFamily="18" charset="0"/>
                                  </a:rPr>
                                  <m:t>(</m:t>
                                </m:r>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log</m:t>
                                    </m:r>
                                  </m:fName>
                                  <m:e>
                                    <m:r>
                                      <a:rPr lang="en-US" sz="1600" b="0" i="1" smtClean="0">
                                        <a:latin typeface="Cambria Math" panose="02040503050406030204" pitchFamily="18" charset="0"/>
                                        <a:ea typeface="Cambria Math" panose="02040503050406030204" pitchFamily="18" charset="0"/>
                                      </a:rPr>
                                      <m:t>𝐻</m:t>
                                    </m:r>
                                    <m:r>
                                      <a:rPr lang="en-US" sz="1600" b="0" i="1" smtClean="0">
                                        <a:latin typeface="Cambria Math" panose="02040503050406030204" pitchFamily="18" charset="0"/>
                                        <a:ea typeface="Cambria Math" panose="02040503050406030204" pitchFamily="18" charset="0"/>
                                      </a:rPr>
                                      <m:t>/</m:t>
                                    </m:r>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log</m:t>
                                        </m:r>
                                      </m:fName>
                                      <m:e>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log</m:t>
                                            </m:r>
                                          </m:fName>
                                          <m:e>
                                            <m:r>
                                              <a:rPr lang="en-US" sz="1600" b="0" i="1" smtClean="0">
                                                <a:latin typeface="Cambria Math" panose="02040503050406030204" pitchFamily="18" charset="0"/>
                                                <a:ea typeface="Cambria Math" panose="02040503050406030204" pitchFamily="18" charset="0"/>
                                              </a:rPr>
                                              <m:t>𝐻</m:t>
                                            </m:r>
                                          </m:e>
                                        </m:func>
                                      </m:e>
                                    </m:func>
                                  </m:e>
                                </m:func>
                                <m:r>
                                  <a:rPr lang="en-US" sz="1600" b="0" i="1" smtClean="0">
                                    <a:latin typeface="Cambria Math" panose="02040503050406030204" pitchFamily="18" charset="0"/>
                                    <a:ea typeface="Cambria Math" panose="02040503050406030204" pitchFamily="18" charset="0"/>
                                  </a:rPr>
                                  <m:t>)</m:t>
                                </m:r>
                              </m:oMath>
                            </m:oMathPara>
                          </a14:m>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bundle prices</a:t>
                          </a:r>
                        </a:p>
                      </a:txBody>
                      <a:tcPr anchor="ctr"/>
                    </a:tc>
                    <a:extLst>
                      <a:ext uri="{0D108BD9-81ED-4DB2-BD59-A6C34878D82A}">
                        <a16:rowId xmlns:a16="http://schemas.microsoft.com/office/drawing/2014/main" val="2735848574"/>
                      </a:ext>
                    </a:extLst>
                  </a:tr>
                  <a:tr h="630621">
                    <a:tc>
                      <a:txBody>
                        <a:bodyPr/>
                        <a:lstStyle/>
                        <a:p>
                          <a:r>
                            <a:rPr lang="en-US" sz="1600" dirty="0"/>
                            <a:t>Interval scheduling with capacities </a:t>
                          </a:r>
                          <a14:m>
                            <m:oMath xmlns:m="http://schemas.openxmlformats.org/officeDocument/2006/math">
                              <m:r>
                                <a:rPr lang="en-US" sz="1600" b="0" i="1" smtClean="0">
                                  <a:latin typeface="Cambria Math" panose="02040503050406030204" pitchFamily="18" charset="0"/>
                                </a:rPr>
                                <m:t>𝑘</m:t>
                              </m:r>
                            </m:oMath>
                          </a14:m>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1600" b="0" i="0" smtClean="0">
                                  <a:latin typeface="Cambria Math" panose="02040503050406030204" pitchFamily="18" charset="0"/>
                                </a:rPr>
                                <m:t>O</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𝐿</m:t>
                                  </m:r>
                                  <m:r>
                                    <a:rPr lang="en-US" sz="1600" b="0" i="1" smtClean="0">
                                      <a:latin typeface="Cambria Math" panose="02040503050406030204" pitchFamily="18" charset="0"/>
                                    </a:rPr>
                                    <m:t>/</m:t>
                                  </m:r>
                                  <m:r>
                                    <a:rPr lang="en-US" sz="1600" b="0" i="1" smtClean="0">
                                      <a:latin typeface="Cambria Math" panose="02040503050406030204" pitchFamily="18" charset="0"/>
                                    </a:rPr>
                                    <m:t>𝑘</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𝐿</m:t>
                                          </m:r>
                                        </m:e>
                                      </m:func>
                                    </m:e>
                                  </m:func>
                                </m:e>
                              </m:func>
                              <m:r>
                                <a:rPr lang="en-US" sz="1600" b="0" i="1" smtClean="0">
                                  <a:latin typeface="Cambria Math" panose="02040503050406030204" pitchFamily="18" charset="0"/>
                                </a:rPr>
                                <m:t>)</m:t>
                              </m:r>
                            </m:oMath>
                          </a14:m>
                          <a:r>
                            <a:rPr lang="en-US" sz="1600" dirty="0"/>
                            <a:t> [CMT’19]</a:t>
                          </a:r>
                        </a:p>
                      </a:txBody>
                      <a:tcPr anchor="ctr"/>
                    </a:tc>
                    <a:tc>
                      <a:txBody>
                        <a:bodyPr/>
                        <a:lstStyle/>
                        <a:p>
                          <a:pPr algn="ctr"/>
                          <a14:m>
                            <m:oMath xmlns:m="http://schemas.openxmlformats.org/officeDocument/2006/math">
                              <m:r>
                                <m:rPr>
                                  <m:sty m:val="p"/>
                                </m:rPr>
                                <a:rPr lang="el-GR" sz="1600" b="0" i="1" smtClean="0">
                                  <a:latin typeface="Cambria Math" panose="02040503050406030204" pitchFamily="18" charset="0"/>
                                  <a:ea typeface="Cambria Math" panose="02040503050406030204" pitchFamily="18" charset="0"/>
                                </a:rPr>
                                <m:t>Ω</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𝐿</m:t>
                                  </m:r>
                                  <m:r>
                                    <a:rPr lang="en-US" sz="1600" b="0" i="1" smtClean="0">
                                      <a:latin typeface="Cambria Math" panose="02040503050406030204" pitchFamily="18" charset="0"/>
                                    </a:rPr>
                                    <m:t>/</m:t>
                                  </m:r>
                                  <m:r>
                                    <a:rPr lang="en-US" sz="1600" b="0" i="1" smtClean="0">
                                      <a:latin typeface="Cambria Math" panose="02040503050406030204" pitchFamily="18" charset="0"/>
                                    </a:rPr>
                                    <m:t>𝑘</m:t>
                                  </m:r>
                                  <m:func>
                                    <m:funcPr>
                                      <m:ctrlPr>
                                        <a:rPr lang="en-US" sz="1600" b="0" i="1" smtClean="0">
                                          <a:latin typeface="Cambria Math" panose="02040503050406030204" pitchFamily="18" charset="0"/>
                                        </a:rPr>
                                      </m:ctrlPr>
                                    </m:funcPr>
                                    <m:fName>
                                      <m:r>
                                        <a:rPr lang="en-US" sz="1600" b="0" i="0" smtClean="0">
                                          <a:latin typeface="Cambria Math" panose="02040503050406030204" pitchFamily="18" charset="0"/>
                                        </a:rPr>
                                        <m:t>(</m:t>
                                      </m:r>
                                      <m:r>
                                        <m:rPr>
                                          <m:sty m:val="p"/>
                                        </m:rPr>
                                        <a:rPr lang="en-US" sz="1600" b="0" i="0" smtClean="0">
                                          <a:latin typeface="Cambria Math" panose="02040503050406030204" pitchFamily="18" charset="0"/>
                                        </a:rPr>
                                        <m:t>log</m:t>
                                      </m:r>
                                    </m:fName>
                                    <m:e>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𝐿</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𝑘</m:t>
                                              </m:r>
                                              <m:r>
                                                <a:rPr lang="en-US" sz="1600" b="0" i="1" smtClean="0">
                                                  <a:latin typeface="Cambria Math" panose="02040503050406030204" pitchFamily="18" charset="0"/>
                                                </a:rPr>
                                                <m:t>)</m:t>
                                              </m:r>
                                            </m:e>
                                          </m:func>
                                        </m:e>
                                      </m:func>
                                    </m:e>
                                  </m:func>
                                </m:e>
                              </m:func>
                              <m:r>
                                <a:rPr lang="en-US" sz="1600" b="0" i="1" smtClean="0">
                                  <a:latin typeface="Cambria Math" panose="02040503050406030204" pitchFamily="18" charset="0"/>
                                </a:rPr>
                                <m:t>)</m:t>
                              </m:r>
                            </m:oMath>
                          </a14:m>
                          <a:r>
                            <a:rPr lang="en-US" sz="1600" dirty="0"/>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bundle prices</a:t>
                          </a:r>
                        </a:p>
                      </a:txBody>
                      <a:tcPr anchor="ctr"/>
                    </a:tc>
                    <a:extLst>
                      <a:ext uri="{0D108BD9-81ED-4DB2-BD59-A6C34878D82A}">
                        <a16:rowId xmlns:a16="http://schemas.microsoft.com/office/drawing/2014/main" val="19058387"/>
                      </a:ext>
                    </a:extLst>
                  </a:tr>
                  <a:tr h="0">
                    <a:tc>
                      <a:txBody>
                        <a:bodyPr/>
                        <a:lstStyle/>
                        <a:p>
                          <a:r>
                            <a:rPr lang="en-US" sz="1600" dirty="0"/>
                            <a:t>Routing on trees with capacities </a:t>
                          </a:r>
                          <a14:m>
                            <m:oMath xmlns:m="http://schemas.openxmlformats.org/officeDocument/2006/math">
                              <m:r>
                                <a:rPr lang="en-US" sz="1600" b="0" i="1" smtClean="0">
                                  <a:latin typeface="Cambria Math" panose="02040503050406030204" pitchFamily="18" charset="0"/>
                                </a:rPr>
                                <m:t>𝑘</m:t>
                              </m:r>
                            </m:oMath>
                          </a14:m>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1600" b="0" i="0" smtClean="0">
                                  <a:latin typeface="Cambria Math" panose="02040503050406030204" pitchFamily="18" charset="0"/>
                                </a:rPr>
                                <m:t>O</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𝐻</m:t>
                                  </m:r>
                                </m:e>
                              </m:func>
                              <m:r>
                                <a:rPr lang="en-US" sz="1600" b="0" i="1" smtClean="0">
                                  <a:latin typeface="Cambria Math" panose="02040503050406030204" pitchFamily="18" charset="0"/>
                                </a:rPr>
                                <m:t>/</m:t>
                              </m:r>
                              <m:r>
                                <a:rPr lang="en-US" sz="1600" b="0" i="1" smtClean="0">
                                  <a:latin typeface="Cambria Math" panose="02040503050406030204" pitchFamily="18" charset="0"/>
                                </a:rPr>
                                <m:t>𝑘</m:t>
                              </m:r>
                              <m:r>
                                <a:rPr lang="en-US" sz="1600" b="0" i="1" smtClean="0">
                                  <a:latin typeface="Cambria Math" panose="02040503050406030204" pitchFamily="18" charset="0"/>
                                </a:rPr>
                                <m:t>)</m:t>
                              </m:r>
                            </m:oMath>
                          </a14:m>
                          <a:r>
                            <a:rPr lang="en-US" sz="1600" dirty="0"/>
                            <a:t> [CMT’19]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Ω</m:t>
                                </m:r>
                                <m:r>
                                  <a:rPr lang="en-US" sz="1600" b="0" i="1" smtClean="0">
                                    <a:latin typeface="Cambria Math" panose="02040503050406030204" pitchFamily="18" charset="0"/>
                                    <a:ea typeface="Cambria Math" panose="02040503050406030204" pitchFamily="18" charset="0"/>
                                  </a:rPr>
                                  <m:t>(</m:t>
                                </m:r>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log</m:t>
                                    </m:r>
                                  </m:fName>
                                  <m:e>
                                    <m:r>
                                      <a:rPr lang="en-US" sz="1600" b="0" i="1" smtClean="0">
                                        <a:latin typeface="Cambria Math" panose="02040503050406030204" pitchFamily="18" charset="0"/>
                                        <a:ea typeface="Cambria Math" panose="02040503050406030204" pitchFamily="18" charset="0"/>
                                      </a:rPr>
                                      <m:t>𝐻</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𝑘</m:t>
                                    </m:r>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log</m:t>
                                        </m:r>
                                      </m:fName>
                                      <m:e>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log</m:t>
                                            </m:r>
                                          </m:fName>
                                          <m:e>
                                            <m:r>
                                              <a:rPr lang="en-US" sz="1600" b="0" i="1" smtClean="0">
                                                <a:latin typeface="Cambria Math" panose="02040503050406030204" pitchFamily="18" charset="0"/>
                                                <a:ea typeface="Cambria Math" panose="02040503050406030204" pitchFamily="18" charset="0"/>
                                              </a:rPr>
                                              <m:t>𝐻</m:t>
                                            </m:r>
                                          </m:e>
                                        </m:func>
                                      </m:e>
                                    </m:func>
                                  </m:e>
                                </m:func>
                                <m:r>
                                  <a:rPr lang="en-US" sz="1600" b="0" i="1" smtClean="0">
                                    <a:latin typeface="Cambria Math" panose="02040503050406030204" pitchFamily="18" charset="0"/>
                                    <a:ea typeface="Cambria Math" panose="02040503050406030204" pitchFamily="18" charset="0"/>
                                  </a:rPr>
                                  <m:t>)</m:t>
                                </m:r>
                              </m:oMath>
                            </m:oMathPara>
                          </a14:m>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bundle prices</a:t>
                          </a:r>
                        </a:p>
                      </a:txBody>
                      <a:tcPr anchor="ctr"/>
                    </a:tc>
                    <a:extLst>
                      <a:ext uri="{0D108BD9-81ED-4DB2-BD59-A6C34878D82A}">
                        <a16:rowId xmlns:a16="http://schemas.microsoft.com/office/drawing/2014/main" val="4152057030"/>
                      </a:ext>
                    </a:extLst>
                  </a:tr>
                  <a:tr h="409865">
                    <a:tc>
                      <a:txBody>
                        <a:bodyPr/>
                        <a:lstStyle/>
                        <a:p>
                          <a:r>
                            <a:rPr lang="en-US" i="1" dirty="0"/>
                            <a:t>k</a:t>
                          </a:r>
                          <a:r>
                            <a:rPr lang="en-US" dirty="0"/>
                            <a:t>-unit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latin typeface="Cambria Math" panose="02040503050406030204" pitchFamily="18" charset="0"/>
                                  <a:ea typeface="Cambria Math" panose="02040503050406030204" pitchFamily="18" charset="0"/>
                                </a:rPr>
                                <m:t>1−</m:t>
                              </m:r>
                              <m:r>
                                <m:rPr>
                                  <m:nor/>
                                </m:rPr>
                                <a:rPr lang="en-US" b="0" i="0" smtClean="0">
                                  <a:latin typeface="Cambria Math" panose="02040503050406030204" pitchFamily="18" charset="0"/>
                                  <a:ea typeface="Cambria Math" panose="02040503050406030204" pitchFamily="18" charset="0"/>
                                </a:rPr>
                                <m:t>O</m:t>
                              </m:r>
                              <m:r>
                                <m:rPr>
                                  <m:nor/>
                                </m:rPr>
                                <a:rPr lang="en-US" b="0" i="0"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𝑘</m:t>
                                      </m:r>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e>
                              </m:rad>
                              <m:r>
                                <m:rPr>
                                  <m:nor/>
                                </m:rPr>
                                <a:rPr lang="en-US" b="0" i="0" smtClean="0">
                                  <a:latin typeface="Cambria Math" panose="02040503050406030204" pitchFamily="18" charset="0"/>
                                  <a:ea typeface="Cambria Math" panose="02040503050406030204" pitchFamily="18" charset="0"/>
                                </a:rPr>
                                <m:t>)</m:t>
                              </m:r>
                            </m:oMath>
                          </a14:m>
                          <a:r>
                            <a:rPr lang="en-US" dirty="0"/>
                            <a:t> [HKS’07]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Dual prices</a:t>
                          </a:r>
                        </a:p>
                      </a:txBody>
                      <a:tcPr anchor="ctr"/>
                    </a:tc>
                    <a:extLst>
                      <a:ext uri="{0D108BD9-81ED-4DB2-BD59-A6C34878D82A}">
                        <a16:rowId xmlns:a16="http://schemas.microsoft.com/office/drawing/2014/main" val="1565783790"/>
                      </a:ext>
                    </a:extLst>
                  </a:tr>
                  <a:tr h="409865">
                    <a:tc>
                      <a:txBody>
                        <a:bodyPr/>
                        <a:lstStyle/>
                        <a:p>
                          <a:r>
                            <a:rPr lang="en-US" dirty="0"/>
                            <a:t>Interval scheduling special case; capacity </a:t>
                          </a:r>
                          <a:r>
                            <a:rPr lang="en-US" i="1" dirty="0"/>
                            <a:t>k</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latin typeface="Cambria Math" panose="02040503050406030204" pitchFamily="18" charset="0"/>
                                  <a:ea typeface="Cambria Math" panose="02040503050406030204" pitchFamily="18" charset="0"/>
                                </a:rPr>
                                <m:t>1−</m:t>
                              </m:r>
                              <m:r>
                                <m:rPr>
                                  <m:nor/>
                                </m:rPr>
                                <a:rPr lang="en-US" b="0" i="0" smtClean="0">
                                  <a:latin typeface="Cambria Math" panose="02040503050406030204" pitchFamily="18" charset="0"/>
                                  <a:ea typeface="Cambria Math" panose="02040503050406030204" pitchFamily="18" charset="0"/>
                                </a:rPr>
                                <m:t>O</m:t>
                              </m:r>
                              <m:r>
                                <m:rPr>
                                  <m:nor/>
                                </m:rPr>
                                <a:rPr lang="en-US" b="0" i="0"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poly</m:t>
                              </m:r>
                              <m:r>
                                <m:rPr>
                                  <m:nor/>
                                </m:rP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log</m:t>
                              </m:r>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𝑘</m:t>
                              </m:r>
                              <m:r>
                                <m:rPr>
                                  <m:nor/>
                                </m:rP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r>
                                <m:rPr>
                                  <m:nor/>
                                </m:rPr>
                                <a:rPr lang="en-US" b="0" i="0" smtClean="0">
                                  <a:latin typeface="Cambria Math" panose="02040503050406030204" pitchFamily="18" charset="0"/>
                                  <a:ea typeface="Cambria Math" panose="02040503050406030204" pitchFamily="18" charset="0"/>
                                </a:rPr>
                                <m:t>))</m:t>
                              </m:r>
                            </m:oMath>
                          </a14:m>
                          <a:r>
                            <a:rPr lang="en-US" dirty="0"/>
                            <a:t> [CDH+’17]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Dual prices</a:t>
                          </a:r>
                        </a:p>
                      </a:txBody>
                      <a:tcPr anchor="ctr"/>
                    </a:tc>
                    <a:extLst>
                      <a:ext uri="{0D108BD9-81ED-4DB2-BD59-A6C34878D82A}">
                        <a16:rowId xmlns:a16="http://schemas.microsoft.com/office/drawing/2014/main" val="1103130597"/>
                      </a:ext>
                    </a:extLst>
                  </a:tr>
                </a:tbl>
              </a:graphicData>
            </a:graphic>
          </p:graphicFrame>
        </mc:Choice>
        <mc:Fallback xmlns="">
          <p:graphicFrame>
            <p:nvGraphicFramePr>
              <p:cNvPr id="5" name="Content Placeholder 4">
                <a:extLst>
                  <a:ext uri="{FF2B5EF4-FFF2-40B4-BE49-F238E27FC236}">
                    <a16:creationId xmlns:a16="http://schemas.microsoft.com/office/drawing/2014/main" id="{0E5B9785-93BB-144B-BCD1-4E237F7CD0DA}"/>
                  </a:ext>
                </a:extLst>
              </p:cNvPr>
              <p:cNvGraphicFramePr>
                <a:graphicFrameLocks noGrp="1"/>
              </p:cNvGraphicFramePr>
              <p:nvPr>
                <p:ph idx="1"/>
                <p:extLst>
                  <p:ext uri="{D42A27DB-BD31-4B8C-83A1-F6EECF244321}">
                    <p14:modId xmlns:p14="http://schemas.microsoft.com/office/powerpoint/2010/main" val="690101154"/>
                  </p:ext>
                </p:extLst>
              </p:nvPr>
            </p:nvGraphicFramePr>
            <p:xfrm>
              <a:off x="557530" y="1819252"/>
              <a:ext cx="11351173" cy="4632040"/>
            </p:xfrm>
            <a:graphic>
              <a:graphicData uri="http://schemas.openxmlformats.org/drawingml/2006/table">
                <a:tbl>
                  <a:tblPr firstRow="1" bandRow="1">
                    <a:tableStyleId>{69012ECD-51FC-41F1-AA8D-1B2483CD663E}</a:tableStyleId>
                  </a:tblPr>
                  <a:tblGrid>
                    <a:gridCol w="2585545">
                      <a:extLst>
                        <a:ext uri="{9D8B030D-6E8A-4147-A177-3AD203B41FA5}">
                          <a16:colId xmlns:a16="http://schemas.microsoft.com/office/drawing/2014/main" val="4202616193"/>
                        </a:ext>
                      </a:extLst>
                    </a:gridCol>
                    <a:gridCol w="3587925">
                      <a:extLst>
                        <a:ext uri="{9D8B030D-6E8A-4147-A177-3AD203B41FA5}">
                          <a16:colId xmlns:a16="http://schemas.microsoft.com/office/drawing/2014/main" val="2412600662"/>
                        </a:ext>
                      </a:extLst>
                    </a:gridCol>
                    <a:gridCol w="2529096">
                      <a:extLst>
                        <a:ext uri="{9D8B030D-6E8A-4147-A177-3AD203B41FA5}">
                          <a16:colId xmlns:a16="http://schemas.microsoft.com/office/drawing/2014/main" val="2575751490"/>
                        </a:ext>
                      </a:extLst>
                    </a:gridCol>
                    <a:gridCol w="2648607">
                      <a:extLst>
                        <a:ext uri="{9D8B030D-6E8A-4147-A177-3AD203B41FA5}">
                          <a16:colId xmlns:a16="http://schemas.microsoft.com/office/drawing/2014/main" val="3668354682"/>
                        </a:ext>
                      </a:extLst>
                    </a:gridCol>
                  </a:tblGrid>
                  <a:tr h="409865">
                    <a:tc>
                      <a:txBody>
                        <a:bodyPr/>
                        <a:lstStyle/>
                        <a:p>
                          <a:r>
                            <a:rPr lang="en-US" dirty="0"/>
                            <a:t>Value functions</a:t>
                          </a:r>
                        </a:p>
                      </a:txBody>
                      <a:tcPr/>
                    </a:tc>
                    <a:tc>
                      <a:txBody>
                        <a:bodyPr/>
                        <a:lstStyle/>
                        <a:p>
                          <a:pPr algn="ctr"/>
                          <a:r>
                            <a:rPr lang="en-US" dirty="0"/>
                            <a:t>Competitive ratio</a:t>
                          </a:r>
                        </a:p>
                      </a:txBody>
                      <a:tcPr/>
                    </a:tc>
                    <a:tc>
                      <a:txBody>
                        <a:bodyPr/>
                        <a:lstStyle/>
                        <a:p>
                          <a:pPr algn="ctr"/>
                          <a:r>
                            <a:rPr lang="en-US" dirty="0"/>
                            <a:t>Lower bound</a:t>
                          </a:r>
                        </a:p>
                      </a:txBody>
                      <a:tcPr/>
                    </a:tc>
                    <a:tc>
                      <a:txBody>
                        <a:bodyPr/>
                        <a:lstStyle/>
                        <a:p>
                          <a:r>
                            <a:rPr lang="en-US" dirty="0"/>
                            <a:t>Technique</a:t>
                          </a:r>
                        </a:p>
                      </a:txBody>
                      <a:tcPr/>
                    </a:tc>
                    <a:extLst>
                      <a:ext uri="{0D108BD9-81ED-4DB2-BD59-A6C34878D82A}">
                        <a16:rowId xmlns:a16="http://schemas.microsoft.com/office/drawing/2014/main" val="3401599171"/>
                      </a:ext>
                    </a:extLst>
                  </a:tr>
                  <a:tr h="335280">
                    <a:tc>
                      <a:txBody>
                        <a:bodyPr/>
                        <a:lstStyle/>
                        <a:p>
                          <a:r>
                            <a:rPr lang="en-US" sz="1600" dirty="0"/>
                            <a:t>XOS</a:t>
                          </a:r>
                        </a:p>
                      </a:txBody>
                      <a:tcPr anchor="ctr"/>
                    </a:tc>
                    <a:tc>
                      <a:txBody>
                        <a:bodyPr/>
                        <a:lstStyle/>
                        <a:p>
                          <a:pPr algn="ctr"/>
                          <a:r>
                            <a:rPr lang="en-US" sz="1600" dirty="0"/>
                            <a:t>2 [FGL’15]</a:t>
                          </a:r>
                        </a:p>
                      </a:txBody>
                      <a:tcPr anchor="ctr"/>
                    </a:tc>
                    <a:tc>
                      <a:txBody>
                        <a:bodyPr/>
                        <a:lstStyle/>
                        <a:p>
                          <a:pPr algn="ctr"/>
                          <a:r>
                            <a:rPr lang="en-US" sz="1600"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item prices</a:t>
                          </a:r>
                        </a:p>
                      </a:txBody>
                      <a:tcPr anchor="ctr"/>
                    </a:tc>
                    <a:extLst>
                      <a:ext uri="{0D108BD9-81ED-4DB2-BD59-A6C34878D82A}">
                        <a16:rowId xmlns:a16="http://schemas.microsoft.com/office/drawing/2014/main" val="33351324"/>
                      </a:ext>
                    </a:extLst>
                  </a:tr>
                  <a:tr h="352224">
                    <a:tc>
                      <a:txBody>
                        <a:bodyPr/>
                        <a:lstStyle/>
                        <a:p>
                          <a:r>
                            <a:rPr lang="en-US" sz="1600" dirty="0"/>
                            <a:t>MPH-</a:t>
                          </a:r>
                          <a:r>
                            <a:rPr lang="en-US" sz="1600" i="1" dirty="0"/>
                            <a:t>L</a:t>
                          </a:r>
                        </a:p>
                      </a:txBody>
                      <a:tcPr anchor="ctr"/>
                    </a:tc>
                    <a:tc>
                      <a:txBody>
                        <a:bodyPr/>
                        <a:lstStyle/>
                        <a:p>
                          <a:pPr algn="ctr"/>
                          <a:r>
                            <a:rPr lang="en-US" sz="1600" dirty="0"/>
                            <a:t>4</a:t>
                          </a:r>
                          <a:r>
                            <a:rPr lang="en-US" sz="1600" i="1" dirty="0"/>
                            <a:t>L</a:t>
                          </a:r>
                          <a:r>
                            <a:rPr lang="en-US" sz="1600" dirty="0"/>
                            <a:t>-2 [DFKL’17]</a:t>
                          </a:r>
                        </a:p>
                      </a:txBody>
                      <a:tcPr anchor="ctr"/>
                    </a:tc>
                    <a:tc>
                      <a:txBody>
                        <a:bodyPr/>
                        <a:lstStyle/>
                        <a:p>
                          <a:pPr algn="ctr"/>
                          <a:r>
                            <a:rPr lang="en-US" sz="1600" i="1" dirty="0"/>
                            <a:t>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item prices</a:t>
                          </a:r>
                        </a:p>
                      </a:txBody>
                      <a:tcPr anchor="ctr"/>
                    </a:tc>
                    <a:extLst>
                      <a:ext uri="{0D108BD9-81ED-4DB2-BD59-A6C34878D82A}">
                        <a16:rowId xmlns:a16="http://schemas.microsoft.com/office/drawing/2014/main" val="3134106272"/>
                      </a:ext>
                    </a:extLst>
                  </a:tr>
                  <a:tr h="630620">
                    <a:tc>
                      <a:txBody>
                        <a:bodyPr/>
                        <a:lstStyle/>
                        <a:p>
                          <a:endParaRPr lang="en-US"/>
                        </a:p>
                      </a:txBody>
                      <a:tcPr anchor="ctr">
                        <a:blipFill>
                          <a:blip r:embed="rId2"/>
                          <a:stretch>
                            <a:fillRect t="-176000" r="-338725" b="-472000"/>
                          </a:stretch>
                        </a:blipFill>
                      </a:tcPr>
                    </a:tc>
                    <a:tc>
                      <a:txBody>
                        <a:bodyPr/>
                        <a:lstStyle/>
                        <a:p>
                          <a:endParaRPr lang="en-US"/>
                        </a:p>
                      </a:txBody>
                      <a:tcPr anchor="ctr">
                        <a:blipFill>
                          <a:blip r:embed="rId2"/>
                          <a:stretch>
                            <a:fillRect l="-72085" t="-176000" r="-144170" b="-472000"/>
                          </a:stretch>
                        </a:blipFill>
                      </a:tcPr>
                    </a:tc>
                    <a:tc>
                      <a:txBody>
                        <a:bodyPr/>
                        <a:lstStyle/>
                        <a:p>
                          <a:endParaRPr lang="en-US"/>
                        </a:p>
                      </a:txBody>
                      <a:tcPr anchor="ctr">
                        <a:blipFill>
                          <a:blip r:embed="rId2"/>
                          <a:stretch>
                            <a:fillRect l="-244724" t="-176000" r="-105025" b="-472000"/>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bundle prices</a:t>
                          </a:r>
                        </a:p>
                      </a:txBody>
                      <a:tcPr anchor="ctr"/>
                    </a:tc>
                    <a:extLst>
                      <a:ext uri="{0D108BD9-81ED-4DB2-BD59-A6C34878D82A}">
                        <a16:rowId xmlns:a16="http://schemas.microsoft.com/office/drawing/2014/main" val="2783944302"/>
                      </a:ext>
                    </a:extLst>
                  </a:tr>
                  <a:tr h="630621">
                    <a:tc>
                      <a:txBody>
                        <a:bodyPr/>
                        <a:lstStyle/>
                        <a:p>
                          <a:endParaRPr lang="en-US"/>
                        </a:p>
                      </a:txBody>
                      <a:tcPr anchor="ctr">
                        <a:blipFill>
                          <a:blip r:embed="rId2"/>
                          <a:stretch>
                            <a:fillRect t="-276000" r="-338725" b="-372000"/>
                          </a:stretch>
                        </a:blipFill>
                      </a:tcPr>
                    </a:tc>
                    <a:tc>
                      <a:txBody>
                        <a:bodyPr/>
                        <a:lstStyle/>
                        <a:p>
                          <a:endParaRPr lang="en-US"/>
                        </a:p>
                      </a:txBody>
                      <a:tcPr anchor="ctr">
                        <a:blipFill>
                          <a:blip r:embed="rId2"/>
                          <a:stretch>
                            <a:fillRect l="-72085" t="-276000" r="-144170" b="-372000"/>
                          </a:stretch>
                        </a:blipFill>
                      </a:tcPr>
                    </a:tc>
                    <a:tc>
                      <a:txBody>
                        <a:bodyPr/>
                        <a:lstStyle/>
                        <a:p>
                          <a:endParaRPr lang="en-US"/>
                        </a:p>
                      </a:txBody>
                      <a:tcPr anchor="ctr">
                        <a:blipFill>
                          <a:blip r:embed="rId2"/>
                          <a:stretch>
                            <a:fillRect l="-244724" t="-276000" r="-105025" b="-372000"/>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bundle prices</a:t>
                          </a:r>
                        </a:p>
                      </a:txBody>
                      <a:tcPr anchor="ctr"/>
                    </a:tc>
                    <a:extLst>
                      <a:ext uri="{0D108BD9-81ED-4DB2-BD59-A6C34878D82A}">
                        <a16:rowId xmlns:a16="http://schemas.microsoft.com/office/drawing/2014/main" val="2735848574"/>
                      </a:ext>
                    </a:extLst>
                  </a:tr>
                  <a:tr h="630621">
                    <a:tc>
                      <a:txBody>
                        <a:bodyPr/>
                        <a:lstStyle/>
                        <a:p>
                          <a:endParaRPr lang="en-US"/>
                        </a:p>
                      </a:txBody>
                      <a:tcPr anchor="ctr">
                        <a:blipFill>
                          <a:blip r:embed="rId2"/>
                          <a:stretch>
                            <a:fillRect t="-376000" r="-338725" b="-272000"/>
                          </a:stretch>
                        </a:blipFill>
                      </a:tcPr>
                    </a:tc>
                    <a:tc>
                      <a:txBody>
                        <a:bodyPr/>
                        <a:lstStyle/>
                        <a:p>
                          <a:endParaRPr lang="en-US"/>
                        </a:p>
                      </a:txBody>
                      <a:tcPr anchor="ctr">
                        <a:blipFill>
                          <a:blip r:embed="rId2"/>
                          <a:stretch>
                            <a:fillRect l="-72085" t="-376000" r="-144170" b="-272000"/>
                          </a:stretch>
                        </a:blipFill>
                      </a:tcPr>
                    </a:tc>
                    <a:tc>
                      <a:txBody>
                        <a:bodyPr/>
                        <a:lstStyle/>
                        <a:p>
                          <a:endParaRPr lang="en-US"/>
                        </a:p>
                      </a:txBody>
                      <a:tcPr anchor="ctr">
                        <a:blipFill>
                          <a:blip r:embed="rId2"/>
                          <a:stretch>
                            <a:fillRect l="-244724" t="-376000" r="-105025" b="-272000"/>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bundle prices</a:t>
                          </a:r>
                        </a:p>
                      </a:txBody>
                      <a:tcPr anchor="ctr"/>
                    </a:tc>
                    <a:extLst>
                      <a:ext uri="{0D108BD9-81ED-4DB2-BD59-A6C34878D82A}">
                        <a16:rowId xmlns:a16="http://schemas.microsoft.com/office/drawing/2014/main" val="19058387"/>
                      </a:ext>
                    </a:extLst>
                  </a:tr>
                  <a:tr h="579120">
                    <a:tc>
                      <a:txBody>
                        <a:bodyPr/>
                        <a:lstStyle/>
                        <a:p>
                          <a:endParaRPr lang="en-US"/>
                        </a:p>
                      </a:txBody>
                      <a:tcPr anchor="ctr">
                        <a:blipFill>
                          <a:blip r:embed="rId2"/>
                          <a:stretch>
                            <a:fillRect t="-528889" r="-338725" b="-202222"/>
                          </a:stretch>
                        </a:blipFill>
                      </a:tcPr>
                    </a:tc>
                    <a:tc>
                      <a:txBody>
                        <a:bodyPr/>
                        <a:lstStyle/>
                        <a:p>
                          <a:endParaRPr lang="en-US"/>
                        </a:p>
                      </a:txBody>
                      <a:tcPr anchor="ctr">
                        <a:blipFill>
                          <a:blip r:embed="rId2"/>
                          <a:stretch>
                            <a:fillRect l="-72085" t="-528889" r="-144170" b="-202222"/>
                          </a:stretch>
                        </a:blipFill>
                      </a:tcPr>
                    </a:tc>
                    <a:tc>
                      <a:txBody>
                        <a:bodyPr/>
                        <a:lstStyle/>
                        <a:p>
                          <a:endParaRPr lang="en-US"/>
                        </a:p>
                      </a:txBody>
                      <a:tcPr anchor="ctr">
                        <a:blipFill>
                          <a:blip r:embed="rId2"/>
                          <a:stretch>
                            <a:fillRect l="-244724" t="-528889" r="-105025" b="-202222"/>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Balanced bundle prices</a:t>
                          </a:r>
                        </a:p>
                      </a:txBody>
                      <a:tcPr anchor="ctr"/>
                    </a:tc>
                    <a:extLst>
                      <a:ext uri="{0D108BD9-81ED-4DB2-BD59-A6C34878D82A}">
                        <a16:rowId xmlns:a16="http://schemas.microsoft.com/office/drawing/2014/main" val="4152057030"/>
                      </a:ext>
                    </a:extLst>
                  </a:tr>
                  <a:tr h="423609">
                    <a:tc>
                      <a:txBody>
                        <a:bodyPr/>
                        <a:lstStyle/>
                        <a:p>
                          <a:r>
                            <a:rPr lang="en-US" i="1" dirty="0"/>
                            <a:t>k</a:t>
                          </a:r>
                          <a:r>
                            <a:rPr lang="en-US" dirty="0"/>
                            <a:t>-unit</a:t>
                          </a:r>
                        </a:p>
                      </a:txBody>
                      <a:tcPr anchor="ctr"/>
                    </a:tc>
                    <a:tc>
                      <a:txBody>
                        <a:bodyPr/>
                        <a:lstStyle/>
                        <a:p>
                          <a:endParaRPr lang="en-US"/>
                        </a:p>
                      </a:txBody>
                      <a:tcPr anchor="ctr">
                        <a:blipFill>
                          <a:blip r:embed="rId2"/>
                          <a:stretch>
                            <a:fillRect l="-72085" t="-832353" r="-144170" b="-167647"/>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Dual prices</a:t>
                          </a:r>
                        </a:p>
                      </a:txBody>
                      <a:tcPr anchor="ctr"/>
                    </a:tc>
                    <a:extLst>
                      <a:ext uri="{0D108BD9-81ED-4DB2-BD59-A6C34878D82A}">
                        <a16:rowId xmlns:a16="http://schemas.microsoft.com/office/drawing/2014/main" val="1565783790"/>
                      </a:ext>
                    </a:extLst>
                  </a:tr>
                  <a:tr h="640080">
                    <a:tc>
                      <a:txBody>
                        <a:bodyPr/>
                        <a:lstStyle/>
                        <a:p>
                          <a:r>
                            <a:rPr lang="en-US" dirty="0"/>
                            <a:t>Interval scheduling special case; capacity </a:t>
                          </a:r>
                          <a:r>
                            <a:rPr lang="en-US" i="1" dirty="0"/>
                            <a:t>k</a:t>
                          </a:r>
                        </a:p>
                      </a:txBody>
                      <a:tcPr anchor="ctr"/>
                    </a:tc>
                    <a:tc>
                      <a:txBody>
                        <a:bodyPr/>
                        <a:lstStyle/>
                        <a:p>
                          <a:endParaRPr lang="en-US"/>
                        </a:p>
                      </a:txBody>
                      <a:tcPr anchor="ctr">
                        <a:blipFill>
                          <a:blip r:embed="rId2"/>
                          <a:stretch>
                            <a:fillRect l="-72085" t="-634000" r="-144170" b="-14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Dual prices</a:t>
                          </a:r>
                        </a:p>
                      </a:txBody>
                      <a:tcPr anchor="ctr"/>
                    </a:tc>
                    <a:extLst>
                      <a:ext uri="{0D108BD9-81ED-4DB2-BD59-A6C34878D82A}">
                        <a16:rowId xmlns:a16="http://schemas.microsoft.com/office/drawing/2014/main" val="1103130597"/>
                      </a:ext>
                    </a:extLst>
                  </a:tr>
                </a:tbl>
              </a:graphicData>
            </a:graphic>
          </p:graphicFrame>
        </mc:Fallback>
      </mc:AlternateContent>
      <p:sp>
        <p:nvSpPr>
          <p:cNvPr id="4" name="Slide Number Placeholder 3">
            <a:extLst>
              <a:ext uri="{FF2B5EF4-FFF2-40B4-BE49-F238E27FC236}">
                <a16:creationId xmlns:a16="http://schemas.microsoft.com/office/drawing/2014/main" id="{3D9F7118-E82A-DD45-9161-55A21CD8C2B1}"/>
              </a:ext>
            </a:extLst>
          </p:cNvPr>
          <p:cNvSpPr>
            <a:spLocks noGrp="1"/>
          </p:cNvSpPr>
          <p:nvPr>
            <p:ph type="sldNum" sz="quarter" idx="12"/>
          </p:nvPr>
        </p:nvSpPr>
        <p:spPr/>
        <p:txBody>
          <a:bodyPr/>
          <a:lstStyle/>
          <a:p>
            <a:fld id="{B77E0738-95AA-E14E-9896-480B8A926317}" type="slidenum">
              <a:rPr lang="en-US" smtClean="0"/>
              <a:t>27</a:t>
            </a:fld>
            <a:endParaRPr lang="en-US" dirty="0"/>
          </a:p>
        </p:txBody>
      </p:sp>
    </p:spTree>
    <p:extLst>
      <p:ext uri="{BB962C8B-B14F-4D97-AF65-F5344CB8AC3E}">
        <p14:creationId xmlns:p14="http://schemas.microsoft.com/office/powerpoint/2010/main" val="1275517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4B7A8-258A-E342-9A42-6E80D6C5E63E}"/>
              </a:ext>
            </a:extLst>
          </p:cNvPr>
          <p:cNvSpPr>
            <a:spLocks noGrp="1"/>
          </p:cNvSpPr>
          <p:nvPr>
            <p:ph type="title"/>
          </p:nvPr>
        </p:nvSpPr>
        <p:spPr/>
        <p:txBody>
          <a:bodyPr/>
          <a:lstStyle/>
          <a:p>
            <a:r>
              <a:rPr lang="en-US" dirty="0"/>
              <a:t>Some open directions</a:t>
            </a:r>
          </a:p>
        </p:txBody>
      </p:sp>
      <p:sp>
        <p:nvSpPr>
          <p:cNvPr id="3" name="Content Placeholder 2">
            <a:extLst>
              <a:ext uri="{FF2B5EF4-FFF2-40B4-BE49-F238E27FC236}">
                <a16:creationId xmlns:a16="http://schemas.microsoft.com/office/drawing/2014/main" id="{ACC0A177-8109-6C48-90FD-CDC504E2FDB6}"/>
              </a:ext>
            </a:extLst>
          </p:cNvPr>
          <p:cNvSpPr>
            <a:spLocks noGrp="1"/>
          </p:cNvSpPr>
          <p:nvPr>
            <p:ph idx="1"/>
          </p:nvPr>
        </p:nvSpPr>
        <p:spPr/>
        <p:txBody>
          <a:bodyPr/>
          <a:lstStyle/>
          <a:p>
            <a:r>
              <a:rPr lang="en-US" dirty="0"/>
              <a:t>Beat the factor of 2 for unit-demand with large supply?</a:t>
            </a:r>
          </a:p>
          <a:p>
            <a:r>
              <a:rPr lang="en-US" dirty="0"/>
              <a:t>Beat the factor of 2 for </a:t>
            </a:r>
            <a:r>
              <a:rPr lang="en-US" dirty="0" err="1"/>
              <a:t>subadditive</a:t>
            </a:r>
            <a:r>
              <a:rPr lang="en-US" dirty="0"/>
              <a:t> values with large supply?</a:t>
            </a:r>
          </a:p>
          <a:p>
            <a:endParaRPr lang="en-US" dirty="0"/>
          </a:p>
          <a:p>
            <a:r>
              <a:rPr lang="en-US" dirty="0"/>
              <a:t>Routing on general graphs?</a:t>
            </a:r>
          </a:p>
          <a:p>
            <a:r>
              <a:rPr lang="en-US" dirty="0"/>
              <a:t>General valuations on small sets?</a:t>
            </a:r>
          </a:p>
          <a:p>
            <a:pPr lvl="1"/>
            <a:r>
              <a:rPr lang="en-US" dirty="0"/>
              <a:t>LP is too weak</a:t>
            </a:r>
          </a:p>
          <a:p>
            <a:pPr lvl="1"/>
            <a:endParaRPr lang="en-US" dirty="0"/>
          </a:p>
          <a:p>
            <a:r>
              <a:rPr lang="en-US" dirty="0"/>
              <a:t>Why do static prices perform so well?</a:t>
            </a:r>
          </a:p>
        </p:txBody>
      </p:sp>
      <p:sp>
        <p:nvSpPr>
          <p:cNvPr id="4" name="Slide Number Placeholder 3">
            <a:extLst>
              <a:ext uri="{FF2B5EF4-FFF2-40B4-BE49-F238E27FC236}">
                <a16:creationId xmlns:a16="http://schemas.microsoft.com/office/drawing/2014/main" id="{0A681DB1-CC65-1341-A186-2E52E93819C0}"/>
              </a:ext>
            </a:extLst>
          </p:cNvPr>
          <p:cNvSpPr>
            <a:spLocks noGrp="1"/>
          </p:cNvSpPr>
          <p:nvPr>
            <p:ph type="sldNum" sz="quarter" idx="12"/>
          </p:nvPr>
        </p:nvSpPr>
        <p:spPr/>
        <p:txBody>
          <a:bodyPr/>
          <a:lstStyle/>
          <a:p>
            <a:fld id="{B77E0738-95AA-E14E-9896-480B8A926317}" type="slidenum">
              <a:rPr lang="en-US" smtClean="0"/>
              <a:t>28</a:t>
            </a:fld>
            <a:endParaRPr lang="en-US" dirty="0"/>
          </a:p>
        </p:txBody>
      </p:sp>
    </p:spTree>
    <p:extLst>
      <p:ext uri="{BB962C8B-B14F-4D97-AF65-F5344CB8AC3E}">
        <p14:creationId xmlns:p14="http://schemas.microsoft.com/office/powerpoint/2010/main" val="11313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429E-8F9C-7A43-B449-B9A16E64B5E0}"/>
              </a:ext>
            </a:extLst>
          </p:cNvPr>
          <p:cNvSpPr>
            <a:spLocks noGrp="1"/>
          </p:cNvSpPr>
          <p:nvPr>
            <p:ph type="title"/>
          </p:nvPr>
        </p:nvSpPr>
        <p:spPr/>
        <p:txBody>
          <a:bodyPr/>
          <a:lstStyle/>
          <a:p>
            <a:r>
              <a:rPr lang="en-US" dirty="0"/>
              <a:t>Revenue maximization: a different story</a:t>
            </a:r>
          </a:p>
        </p:txBody>
      </p:sp>
      <p:sp>
        <p:nvSpPr>
          <p:cNvPr id="4" name="Slide Number Placeholder 3">
            <a:extLst>
              <a:ext uri="{FF2B5EF4-FFF2-40B4-BE49-F238E27FC236}">
                <a16:creationId xmlns:a16="http://schemas.microsoft.com/office/drawing/2014/main" id="{B78D62EA-AD3E-F74B-ACA0-79762B13938A}"/>
              </a:ext>
            </a:extLst>
          </p:cNvPr>
          <p:cNvSpPr>
            <a:spLocks noGrp="1"/>
          </p:cNvSpPr>
          <p:nvPr>
            <p:ph type="sldNum" sz="quarter" idx="12"/>
          </p:nvPr>
        </p:nvSpPr>
        <p:spPr/>
        <p:txBody>
          <a:bodyPr/>
          <a:lstStyle/>
          <a:p>
            <a:fld id="{B77E0738-95AA-E14E-9896-480B8A926317}" type="slidenum">
              <a:rPr lang="en-US" smtClean="0"/>
              <a:t>29</a:t>
            </a:fld>
            <a:endParaRPr lang="en-US"/>
          </a:p>
        </p:txBody>
      </p:sp>
      <p:sp>
        <p:nvSpPr>
          <p:cNvPr id="5" name="TextBox 4">
            <a:extLst>
              <a:ext uri="{FF2B5EF4-FFF2-40B4-BE49-F238E27FC236}">
                <a16:creationId xmlns:a16="http://schemas.microsoft.com/office/drawing/2014/main" id="{D874B500-3612-3B44-9B59-E190030CE3D3}"/>
              </a:ext>
            </a:extLst>
          </p:cNvPr>
          <p:cNvSpPr txBox="1"/>
          <p:nvPr/>
        </p:nvSpPr>
        <p:spPr>
          <a:xfrm>
            <a:off x="1534813" y="4162093"/>
            <a:ext cx="2195986" cy="461665"/>
          </a:xfrm>
          <a:prstGeom prst="rect">
            <a:avLst/>
          </a:prstGeom>
          <a:noFill/>
        </p:spPr>
        <p:txBody>
          <a:bodyPr wrap="none" rtlCol="0">
            <a:spAutoFit/>
          </a:bodyPr>
          <a:lstStyle/>
          <a:p>
            <a:r>
              <a:rPr lang="en-US" sz="2400" dirty="0">
                <a:solidFill>
                  <a:schemeClr val="accent1"/>
                </a:solidFill>
              </a:rPr>
              <a:t>Key takeaways:</a:t>
            </a:r>
          </a:p>
        </p:txBody>
      </p:sp>
      <p:sp>
        <p:nvSpPr>
          <p:cNvPr id="6" name="Rounded Rectangle 5">
            <a:extLst>
              <a:ext uri="{FF2B5EF4-FFF2-40B4-BE49-F238E27FC236}">
                <a16:creationId xmlns:a16="http://schemas.microsoft.com/office/drawing/2014/main" id="{9589BEDB-F78B-8E45-BCD5-BD4A05524036}"/>
              </a:ext>
            </a:extLst>
          </p:cNvPr>
          <p:cNvSpPr/>
          <p:nvPr/>
        </p:nvSpPr>
        <p:spPr>
          <a:xfrm>
            <a:off x="1645174" y="4641786"/>
            <a:ext cx="8562580" cy="1286047"/>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Necessarily need </a:t>
            </a:r>
            <a:r>
              <a:rPr lang="en-US" sz="2200" dirty="0">
                <a:solidFill>
                  <a:schemeClr val="accent1"/>
                </a:solidFill>
              </a:rPr>
              <a:t>non-anonymous</a:t>
            </a:r>
            <a:r>
              <a:rPr lang="en-US" sz="2200" dirty="0">
                <a:solidFill>
                  <a:schemeClr val="tx1"/>
                </a:solidFill>
              </a:rPr>
              <a:t> mechanisms</a:t>
            </a:r>
          </a:p>
          <a:p>
            <a:r>
              <a:rPr lang="en-US" sz="2200" dirty="0">
                <a:solidFill>
                  <a:schemeClr val="tx1"/>
                </a:solidFill>
              </a:rPr>
              <a:t>Need to price </a:t>
            </a:r>
            <a:r>
              <a:rPr lang="en-US" sz="2200" dirty="0">
                <a:solidFill>
                  <a:schemeClr val="accent1"/>
                </a:solidFill>
              </a:rPr>
              <a:t>random allocations</a:t>
            </a:r>
          </a:p>
          <a:p>
            <a:r>
              <a:rPr lang="en-US" sz="2200" dirty="0">
                <a:solidFill>
                  <a:schemeClr val="tx1"/>
                </a:solidFill>
              </a:rPr>
              <a:t>Even </a:t>
            </a:r>
            <a:r>
              <a:rPr lang="en-US" sz="2200" dirty="0">
                <a:solidFill>
                  <a:schemeClr val="accent1"/>
                </a:solidFill>
              </a:rPr>
              <a:t>single-buyer</a:t>
            </a:r>
            <a:r>
              <a:rPr lang="en-US" sz="2200" dirty="0">
                <a:solidFill>
                  <a:schemeClr val="tx1"/>
                </a:solidFill>
              </a:rPr>
              <a:t> setting is challenging</a:t>
            </a:r>
          </a:p>
        </p:txBody>
      </p:sp>
    </p:spTree>
    <p:extLst>
      <p:ext uri="{BB962C8B-B14F-4D97-AF65-F5344CB8AC3E}">
        <p14:creationId xmlns:p14="http://schemas.microsoft.com/office/powerpoint/2010/main" val="342416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67E4-754C-944F-B6B5-AECB47BEFC56}"/>
              </a:ext>
            </a:extLst>
          </p:cNvPr>
          <p:cNvSpPr>
            <a:spLocks noGrp="1"/>
          </p:cNvSpPr>
          <p:nvPr>
            <p:ph type="title"/>
          </p:nvPr>
        </p:nvSpPr>
        <p:spPr/>
        <p:txBody>
          <a:bodyPr/>
          <a:lstStyle/>
          <a:p>
            <a:r>
              <a:rPr lang="en-US" dirty="0"/>
              <a:t>Objectives</a:t>
            </a:r>
          </a:p>
        </p:txBody>
      </p:sp>
      <p:sp>
        <p:nvSpPr>
          <p:cNvPr id="3" name="Slide Number Placeholder 2">
            <a:extLst>
              <a:ext uri="{FF2B5EF4-FFF2-40B4-BE49-F238E27FC236}">
                <a16:creationId xmlns:a16="http://schemas.microsoft.com/office/drawing/2014/main" id="{CCB21817-D7EE-084A-B369-C1BBF366F981}"/>
              </a:ext>
            </a:extLst>
          </p:cNvPr>
          <p:cNvSpPr>
            <a:spLocks noGrp="1"/>
          </p:cNvSpPr>
          <p:nvPr>
            <p:ph type="sldNum" sz="quarter" idx="12"/>
          </p:nvPr>
        </p:nvSpPr>
        <p:spPr/>
        <p:txBody>
          <a:bodyPr/>
          <a:lstStyle/>
          <a:p>
            <a:fld id="{B77E0738-95AA-E14E-9896-480B8A926317}" type="slidenum">
              <a:rPr lang="en-US" smtClean="0"/>
              <a:t>3</a:t>
            </a:fld>
            <a:endParaRPr lang="en-US"/>
          </a:p>
        </p:txBody>
      </p:sp>
      <p:sp>
        <p:nvSpPr>
          <p:cNvPr id="48" name="Text Placeholder 4">
            <a:extLst>
              <a:ext uri="{FF2B5EF4-FFF2-40B4-BE49-F238E27FC236}">
                <a16:creationId xmlns:a16="http://schemas.microsoft.com/office/drawing/2014/main" id="{5563AECC-DEB0-CC44-B396-12FC5B828A60}"/>
              </a:ext>
            </a:extLst>
          </p:cNvPr>
          <p:cNvSpPr txBox="1">
            <a:spLocks/>
          </p:cNvSpPr>
          <p:nvPr/>
        </p:nvSpPr>
        <p:spPr>
          <a:xfrm>
            <a:off x="856772" y="2256037"/>
            <a:ext cx="4608576" cy="80194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mbria" panose="02040503050406030204" pitchFamily="18"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lnSpc>
                <a:spcPct val="100000"/>
              </a:lnSpc>
              <a:buClr>
                <a:srgbClr val="D34817"/>
              </a:buClr>
              <a:buNone/>
            </a:pPr>
            <a:r>
              <a:rPr lang="en-US" sz="2200" cap="all" dirty="0">
                <a:solidFill>
                  <a:srgbClr val="D34817"/>
                </a:solidFill>
              </a:rPr>
              <a:t>Social welfare</a:t>
            </a:r>
          </a:p>
        </p:txBody>
      </p:sp>
      <mc:AlternateContent xmlns:mc="http://schemas.openxmlformats.org/markup-compatibility/2006" xmlns:a14="http://schemas.microsoft.com/office/drawing/2010/main">
        <mc:Choice Requires="a14">
          <p:sp>
            <p:nvSpPr>
              <p:cNvPr id="56" name="Content Placeholder 5">
                <a:extLst>
                  <a:ext uri="{FF2B5EF4-FFF2-40B4-BE49-F238E27FC236}">
                    <a16:creationId xmlns:a16="http://schemas.microsoft.com/office/drawing/2014/main" id="{97D824F6-4829-0649-9B58-C1536AE5E3F7}"/>
                  </a:ext>
                </a:extLst>
              </p:cNvPr>
              <p:cNvSpPr txBox="1">
                <a:spLocks/>
              </p:cNvSpPr>
              <p:nvPr/>
            </p:nvSpPr>
            <p:spPr>
              <a:xfrm>
                <a:off x="872537" y="2824269"/>
                <a:ext cx="4608576" cy="2644457"/>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1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m:rPr>
                              <m:nor/>
                              <m:brk m:alnAt="9"/>
                            </m:rPr>
                            <a:rPr lang="en-US">
                              <a:latin typeface="Cambria Math" panose="02040503050406030204" pitchFamily="18" charset="0"/>
                            </a:rPr>
                            <m:t>p</m:t>
                          </m:r>
                          <m:r>
                            <m:rPr>
                              <m:nor/>
                            </m:rPr>
                            <a:rPr lang="en-US">
                              <a:latin typeface="Cambria Math" panose="02040503050406030204" pitchFamily="18" charset="0"/>
                            </a:rPr>
                            <m:t>articipants</m:t>
                          </m:r>
                          <m:r>
                            <m:rPr>
                              <m:nor/>
                            </m:rPr>
                            <a:rPr lang="en-US">
                              <a:latin typeface="Cambria Math" panose="02040503050406030204" pitchFamily="18" charset="0"/>
                            </a:rPr>
                            <m:t> </m:t>
                          </m:r>
                          <m:r>
                            <m:rPr>
                              <m:brk m:alnAt="9"/>
                            </m:rPr>
                            <a:rPr lang="en-US" i="1">
                              <a:latin typeface="Cambria Math" panose="02040503050406030204" pitchFamily="18" charset="0"/>
                            </a:rPr>
                            <m:t>𝑖</m:t>
                          </m:r>
                        </m:sub>
                        <m:sup/>
                        <m:e>
                          <m:r>
                            <m:rPr>
                              <m:nor/>
                            </m:rPr>
                            <a:rPr lang="en-US">
                              <a:latin typeface="Cambria Math" panose="02040503050406030204" pitchFamily="18" charset="0"/>
                            </a:rPr>
                            <m:t>(</m:t>
                          </m:r>
                          <m:r>
                            <m:rPr>
                              <m:nor/>
                            </m:rPr>
                            <a:rPr lang="en-US">
                              <a:latin typeface="Cambria Math" panose="02040503050406030204" pitchFamily="18" charset="0"/>
                            </a:rPr>
                            <m:t>value</m:t>
                          </m:r>
                          <m:r>
                            <m:rPr>
                              <m:nor/>
                            </m:rPr>
                            <a:rPr lang="en-US">
                              <a:latin typeface="Cambria Math" panose="02040503050406030204" pitchFamily="18" charset="0"/>
                            </a:rPr>
                            <m:t> </m:t>
                          </m:r>
                          <m:r>
                            <a:rPr lang="en-US" i="1">
                              <a:latin typeface="Cambria Math" panose="02040503050406030204" pitchFamily="18" charset="0"/>
                            </a:rPr>
                            <m:t>𝑖</m:t>
                          </m:r>
                          <m:r>
                            <m:rPr>
                              <m:nor/>
                            </m:rPr>
                            <a:rPr lang="en-US">
                              <a:latin typeface="Cambria Math" panose="02040503050406030204" pitchFamily="18" charset="0"/>
                            </a:rPr>
                            <m:t> </m:t>
                          </m:r>
                          <m:r>
                            <m:rPr>
                              <m:nor/>
                            </m:rPr>
                            <a:rPr lang="en-US">
                              <a:latin typeface="Cambria Math" panose="02040503050406030204" pitchFamily="18" charset="0"/>
                            </a:rPr>
                            <m:t>gets</m:t>
                          </m:r>
                          <m:r>
                            <m:rPr>
                              <m:nor/>
                            </m:rPr>
                            <a:rPr lang="en-US">
                              <a:latin typeface="Cambria Math" panose="02040503050406030204" pitchFamily="18" charset="0"/>
                            </a:rPr>
                            <m:t> </m:t>
                          </m:r>
                          <m:r>
                            <m:rPr>
                              <m:nor/>
                            </m:rPr>
                            <a:rPr lang="en-US">
                              <a:latin typeface="Cambria Math" panose="02040503050406030204" pitchFamily="18" charset="0"/>
                            </a:rPr>
                            <m:t>from</m:t>
                          </m:r>
                          <m:r>
                            <m:rPr>
                              <m:nor/>
                            </m:rPr>
                            <a:rPr lang="en-US">
                              <a:latin typeface="Cambria Math" panose="02040503050406030204" pitchFamily="18" charset="0"/>
                            </a:rPr>
                            <m:t> </m:t>
                          </m:r>
                          <m:r>
                            <m:rPr>
                              <m:nor/>
                            </m:rPr>
                            <a:rPr lang="en-US">
                              <a:latin typeface="Cambria Math" panose="02040503050406030204" pitchFamily="18" charset="0"/>
                            </a:rPr>
                            <m:t>allocation</m:t>
                          </m:r>
                          <m:r>
                            <m:rPr>
                              <m:nor/>
                            </m:rPr>
                            <a:rPr lang="en-US">
                              <a:latin typeface="Cambria Math" panose="02040503050406030204" pitchFamily="18" charset="0"/>
                            </a:rPr>
                            <m:t>)</m:t>
                          </m:r>
                        </m:e>
                      </m:nary>
                    </m:oMath>
                  </m:oMathPara>
                </a14:m>
                <a:endParaRPr lang="en-US" dirty="0"/>
              </a:p>
            </p:txBody>
          </p:sp>
        </mc:Choice>
        <mc:Fallback xmlns="">
          <p:sp>
            <p:nvSpPr>
              <p:cNvPr id="56" name="Content Placeholder 5">
                <a:extLst>
                  <a:ext uri="{FF2B5EF4-FFF2-40B4-BE49-F238E27FC236}">
                    <a16:creationId xmlns:a16="http://schemas.microsoft.com/office/drawing/2014/main" id="{97D824F6-4829-0649-9B58-C1536AE5E3F7}"/>
                  </a:ext>
                </a:extLst>
              </p:cNvPr>
              <p:cNvSpPr txBox="1">
                <a:spLocks noRot="1" noChangeAspect="1" noMove="1" noResize="1" noEditPoints="1" noAdjustHandles="1" noChangeArrowheads="1" noChangeShapeType="1" noTextEdit="1"/>
              </p:cNvSpPr>
              <p:nvPr/>
            </p:nvSpPr>
            <p:spPr>
              <a:xfrm>
                <a:off x="872537" y="2824269"/>
                <a:ext cx="4608576" cy="2644457"/>
              </a:xfrm>
              <a:prstGeom prst="rect">
                <a:avLst/>
              </a:prstGeom>
              <a:blipFill>
                <a:blip r:embed="rId2"/>
                <a:stretch>
                  <a:fillRect l="-11538" t="-32857" r="-6044"/>
                </a:stretch>
              </a:blipFill>
            </p:spPr>
            <p:txBody>
              <a:bodyPr/>
              <a:lstStyle/>
              <a:p>
                <a:r>
                  <a:rPr lang="en-US">
                    <a:noFill/>
                  </a:rPr>
                  <a:t> </a:t>
                </a:r>
              </a:p>
            </p:txBody>
          </p:sp>
        </mc:Fallback>
      </mc:AlternateContent>
      <p:sp>
        <p:nvSpPr>
          <p:cNvPr id="58" name="Text Placeholder 6">
            <a:extLst>
              <a:ext uri="{FF2B5EF4-FFF2-40B4-BE49-F238E27FC236}">
                <a16:creationId xmlns:a16="http://schemas.microsoft.com/office/drawing/2014/main" id="{E72E981F-B179-F142-A954-D9CA43521B36}"/>
              </a:ext>
            </a:extLst>
          </p:cNvPr>
          <p:cNvSpPr txBox="1">
            <a:spLocks/>
          </p:cNvSpPr>
          <p:nvPr/>
        </p:nvSpPr>
        <p:spPr>
          <a:xfrm>
            <a:off x="6780820" y="2259491"/>
            <a:ext cx="4608576" cy="80223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1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lnSpc>
                <a:spcPct val="100000"/>
              </a:lnSpc>
              <a:buClr>
                <a:srgbClr val="D34817"/>
              </a:buClr>
              <a:buNone/>
            </a:pPr>
            <a:r>
              <a:rPr lang="en-US" sz="2200" cap="all" dirty="0">
                <a:solidFill>
                  <a:srgbClr val="D34817"/>
                </a:solidFill>
              </a:rPr>
              <a:t>Revenue</a:t>
            </a:r>
          </a:p>
        </p:txBody>
      </p:sp>
      <mc:AlternateContent xmlns:mc="http://schemas.openxmlformats.org/markup-compatibility/2006" xmlns:a14="http://schemas.microsoft.com/office/drawing/2010/main">
        <mc:Choice Requires="a14">
          <p:sp>
            <p:nvSpPr>
              <p:cNvPr id="59" name="Content Placeholder 7">
                <a:extLst>
                  <a:ext uri="{FF2B5EF4-FFF2-40B4-BE49-F238E27FC236}">
                    <a16:creationId xmlns:a16="http://schemas.microsoft.com/office/drawing/2014/main" id="{ADB14D80-DA4C-C54F-8D22-1CFBBD639CD0}"/>
                  </a:ext>
                </a:extLst>
              </p:cNvPr>
              <p:cNvSpPr txBox="1">
                <a:spLocks/>
              </p:cNvSpPr>
              <p:nvPr/>
            </p:nvSpPr>
            <p:spPr>
              <a:xfrm>
                <a:off x="6796587" y="2821491"/>
                <a:ext cx="4024232" cy="2637371"/>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1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m:rPr>
                              <m:nor/>
                              <m:brk m:alnAt="9"/>
                            </m:rPr>
                            <a:rPr lang="en-US">
                              <a:latin typeface="Cambria Math" panose="02040503050406030204" pitchFamily="18" charset="0"/>
                            </a:rPr>
                            <m:t>p</m:t>
                          </m:r>
                          <m:r>
                            <m:rPr>
                              <m:nor/>
                            </m:rPr>
                            <a:rPr lang="en-US">
                              <a:latin typeface="Cambria Math" panose="02040503050406030204" pitchFamily="18" charset="0"/>
                            </a:rPr>
                            <m:t>articipants</m:t>
                          </m:r>
                          <m:r>
                            <m:rPr>
                              <m:nor/>
                            </m:rPr>
                            <a:rPr lang="en-US">
                              <a:latin typeface="Cambria Math" panose="02040503050406030204" pitchFamily="18" charset="0"/>
                            </a:rPr>
                            <m:t> </m:t>
                          </m:r>
                          <m:r>
                            <m:rPr>
                              <m:brk m:alnAt="9"/>
                            </m:rPr>
                            <a:rPr lang="en-US" i="1">
                              <a:latin typeface="Cambria Math" panose="02040503050406030204" pitchFamily="18" charset="0"/>
                            </a:rPr>
                            <m:t>𝑖</m:t>
                          </m:r>
                        </m:sub>
                        <m:sup/>
                        <m:e>
                          <m:r>
                            <m:rPr>
                              <m:nor/>
                            </m:rPr>
                            <a:rPr lang="en-US">
                              <a:latin typeface="Cambria Math" panose="02040503050406030204" pitchFamily="18" charset="0"/>
                            </a:rPr>
                            <m:t>(</m:t>
                          </m:r>
                          <m:r>
                            <m:rPr>
                              <m:nor/>
                            </m:rPr>
                            <a:rPr lang="en-US" smtClean="0">
                              <a:latin typeface="Cambria Math" panose="02040503050406030204" pitchFamily="18" charset="0"/>
                            </a:rPr>
                            <m:t>pay</m:t>
                          </m:r>
                          <m:r>
                            <m:rPr>
                              <m:nor/>
                            </m:rPr>
                            <a:rPr lang="en-US" b="0" i="0" smtClean="0">
                              <a:latin typeface="Cambria Math" panose="02040503050406030204" pitchFamily="18" charset="0"/>
                            </a:rPr>
                            <m:t>ment</m:t>
                          </m:r>
                          <m:r>
                            <m:rPr>
                              <m:nor/>
                            </m:rPr>
                            <a:rPr lang="en-US" smtClean="0">
                              <a:latin typeface="Cambria Math" panose="02040503050406030204" pitchFamily="18" charset="0"/>
                            </a:rPr>
                            <m:t> </m:t>
                          </m:r>
                          <m:r>
                            <m:rPr>
                              <m:nor/>
                            </m:rPr>
                            <a:rPr lang="en-US" smtClean="0">
                              <a:latin typeface="Cambria Math" panose="02040503050406030204" pitchFamily="18" charset="0"/>
                            </a:rPr>
                            <m:t>made</m:t>
                          </m:r>
                          <m:r>
                            <m:rPr>
                              <m:nor/>
                            </m:rPr>
                            <a:rPr lang="en-US" smtClean="0">
                              <a:latin typeface="Cambria Math" panose="02040503050406030204" pitchFamily="18" charset="0"/>
                            </a:rPr>
                            <m:t> </m:t>
                          </m:r>
                          <m:r>
                            <m:rPr>
                              <m:nor/>
                            </m:rPr>
                            <a:rPr lang="en-US" smtClean="0">
                              <a:latin typeface="Cambria Math" panose="02040503050406030204" pitchFamily="18" charset="0"/>
                            </a:rPr>
                            <m:t>by</m:t>
                          </m:r>
                          <m:r>
                            <m:rPr>
                              <m:nor/>
                            </m:rPr>
                            <a:rPr lang="en-US">
                              <a:latin typeface="Cambria Math" panose="02040503050406030204" pitchFamily="18" charset="0"/>
                            </a:rPr>
                            <m:t> </m:t>
                          </m:r>
                          <m:r>
                            <a:rPr lang="en-US" i="1">
                              <a:latin typeface="Cambria Math" panose="02040503050406030204" pitchFamily="18" charset="0"/>
                            </a:rPr>
                            <m:t>𝑖</m:t>
                          </m:r>
                          <m:r>
                            <m:rPr>
                              <m:nor/>
                            </m:rPr>
                            <a:rPr lang="en-US">
                              <a:latin typeface="Cambria Math" panose="02040503050406030204" pitchFamily="18" charset="0"/>
                            </a:rPr>
                            <m:t>)</m:t>
                          </m:r>
                        </m:e>
                      </m:nary>
                    </m:oMath>
                  </m:oMathPara>
                </a14:m>
                <a:endParaRPr lang="en-US" dirty="0"/>
              </a:p>
            </p:txBody>
          </p:sp>
        </mc:Choice>
        <mc:Fallback xmlns="">
          <p:sp>
            <p:nvSpPr>
              <p:cNvPr id="59" name="Content Placeholder 7">
                <a:extLst>
                  <a:ext uri="{FF2B5EF4-FFF2-40B4-BE49-F238E27FC236}">
                    <a16:creationId xmlns:a16="http://schemas.microsoft.com/office/drawing/2014/main" id="{ADB14D80-DA4C-C54F-8D22-1CFBBD639CD0}"/>
                  </a:ext>
                </a:extLst>
              </p:cNvPr>
              <p:cNvSpPr txBox="1">
                <a:spLocks noRot="1" noChangeAspect="1" noMove="1" noResize="1" noEditPoints="1" noAdjustHandles="1" noChangeArrowheads="1" noChangeShapeType="1" noTextEdit="1"/>
              </p:cNvSpPr>
              <p:nvPr/>
            </p:nvSpPr>
            <p:spPr>
              <a:xfrm>
                <a:off x="6796587" y="2821491"/>
                <a:ext cx="4024232" cy="2637371"/>
              </a:xfrm>
              <a:prstGeom prst="rect">
                <a:avLst/>
              </a:prstGeom>
              <a:blipFill>
                <a:blip r:embed="rId3"/>
                <a:stretch>
                  <a:fillRect l="-13208" t="-33014" r="-283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DC090F7-087B-6541-8E2B-96FD23D64033}"/>
              </a:ext>
            </a:extLst>
          </p:cNvPr>
          <p:cNvSpPr txBox="1"/>
          <p:nvPr/>
        </p:nvSpPr>
        <p:spPr>
          <a:xfrm>
            <a:off x="872537" y="4379999"/>
            <a:ext cx="4824248" cy="646331"/>
          </a:xfrm>
          <a:prstGeom prst="rect">
            <a:avLst/>
          </a:prstGeom>
          <a:noFill/>
        </p:spPr>
        <p:txBody>
          <a:bodyPr wrap="square" rtlCol="0">
            <a:spAutoFit/>
          </a:bodyPr>
          <a:lstStyle/>
          <a:p>
            <a:r>
              <a:rPr lang="en-US" dirty="0"/>
              <a:t>Competitive analysis: 	                     compare against hindsight optimal allocation</a:t>
            </a:r>
          </a:p>
        </p:txBody>
      </p:sp>
      <p:sp>
        <p:nvSpPr>
          <p:cNvPr id="60" name="TextBox 59">
            <a:extLst>
              <a:ext uri="{FF2B5EF4-FFF2-40B4-BE49-F238E27FC236}">
                <a16:creationId xmlns:a16="http://schemas.microsoft.com/office/drawing/2014/main" id="{E676BDF4-B568-BD43-8835-71BE6C73000A}"/>
              </a:ext>
            </a:extLst>
          </p:cNvPr>
          <p:cNvSpPr txBox="1"/>
          <p:nvPr/>
        </p:nvSpPr>
        <p:spPr>
          <a:xfrm>
            <a:off x="6801633" y="4379999"/>
            <a:ext cx="4824248" cy="646331"/>
          </a:xfrm>
          <a:prstGeom prst="rect">
            <a:avLst/>
          </a:prstGeom>
          <a:noFill/>
        </p:spPr>
        <p:txBody>
          <a:bodyPr wrap="square" rtlCol="0">
            <a:spAutoFit/>
          </a:bodyPr>
          <a:lstStyle/>
          <a:p>
            <a:r>
              <a:rPr lang="en-US" dirty="0"/>
              <a:t>Approximation:			                     compare against revenue-optimal mechanism</a:t>
            </a:r>
          </a:p>
        </p:txBody>
      </p:sp>
    </p:spTree>
    <p:extLst>
      <p:ext uri="{BB962C8B-B14F-4D97-AF65-F5344CB8AC3E}">
        <p14:creationId xmlns:p14="http://schemas.microsoft.com/office/powerpoint/2010/main" val="46098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2638-9B06-014F-B8BC-E724033D8DEB}"/>
              </a:ext>
            </a:extLst>
          </p:cNvPr>
          <p:cNvSpPr>
            <a:spLocks noGrp="1"/>
          </p:cNvSpPr>
          <p:nvPr>
            <p:ph type="title"/>
          </p:nvPr>
        </p:nvSpPr>
        <p:spPr/>
        <p:txBody>
          <a:bodyPr/>
          <a:lstStyle/>
          <a:p>
            <a:r>
              <a:rPr lang="en-US" dirty="0"/>
              <a:t>Revenue maximization: a different story</a:t>
            </a:r>
          </a:p>
        </p:txBody>
      </p:sp>
      <p:sp>
        <p:nvSpPr>
          <p:cNvPr id="3" name="Content Placeholder 2">
            <a:extLst>
              <a:ext uri="{FF2B5EF4-FFF2-40B4-BE49-F238E27FC236}">
                <a16:creationId xmlns:a16="http://schemas.microsoft.com/office/drawing/2014/main" id="{9FFE9C24-89E4-E04B-9E23-4372114A398E}"/>
              </a:ext>
            </a:extLst>
          </p:cNvPr>
          <p:cNvSpPr>
            <a:spLocks noGrp="1"/>
          </p:cNvSpPr>
          <p:nvPr>
            <p:ph idx="1"/>
          </p:nvPr>
        </p:nvSpPr>
        <p:spPr/>
        <p:txBody>
          <a:bodyPr/>
          <a:lstStyle/>
          <a:p>
            <a:pPr marL="0" indent="0">
              <a:buNone/>
            </a:pPr>
            <a:r>
              <a:rPr lang="en-US" dirty="0"/>
              <a:t>Simplest set-up: one buyer; two items</a:t>
            </a:r>
          </a:p>
          <a:p>
            <a:pPr marL="0" indent="0">
              <a:buNone/>
            </a:pPr>
            <a:endParaRPr lang="en-US" dirty="0"/>
          </a:p>
          <a:p>
            <a:pPr marL="0" indent="0">
              <a:buNone/>
            </a:pPr>
            <a:r>
              <a:rPr lang="en-US" dirty="0"/>
              <a:t>Optimal mechanism can be complicated:</a:t>
            </a:r>
          </a:p>
          <a:p>
            <a:r>
              <a:rPr lang="en-US" dirty="0"/>
              <a:t>Offers random allocations, a.k.a. lotteries     </a:t>
            </a:r>
            <a:r>
              <a:rPr lang="en-US" sz="1800" dirty="0"/>
              <a:t>[Thannasoulis’05]</a:t>
            </a:r>
          </a:p>
          <a:p>
            <a:r>
              <a:rPr lang="en-US" dirty="0"/>
              <a:t>Can have infinitely many options!                        </a:t>
            </a:r>
            <a:r>
              <a:rPr lang="en-US" sz="1800" dirty="0"/>
              <a:t>[Hart Nisan’13]</a:t>
            </a:r>
          </a:p>
          <a:p>
            <a:pPr marL="0" indent="0">
              <a:buNone/>
            </a:pPr>
            <a:endParaRPr lang="en-US" dirty="0"/>
          </a:p>
          <a:p>
            <a:pPr marL="0" indent="0">
              <a:buNone/>
            </a:pPr>
            <a:r>
              <a:rPr lang="en-US" dirty="0"/>
              <a:t>Every near-optimal solution may be complicated</a:t>
            </a:r>
          </a:p>
          <a:p>
            <a:r>
              <a:rPr lang="en-US" dirty="0"/>
              <a:t>No finite menu can provide a finite approximation!</a:t>
            </a:r>
          </a:p>
          <a:p>
            <a:pPr marL="0" indent="0">
              <a:buNone/>
            </a:pPr>
            <a:r>
              <a:rPr lang="en-US" dirty="0"/>
              <a:t>	                   </a:t>
            </a:r>
            <a:r>
              <a:rPr lang="en-US" sz="1800" dirty="0"/>
              <a:t>[</a:t>
            </a:r>
            <a:r>
              <a:rPr lang="en-US" sz="1800" dirty="0" err="1"/>
              <a:t>Briest</a:t>
            </a:r>
            <a:r>
              <a:rPr lang="en-US" sz="1800" dirty="0"/>
              <a:t> C. Kleinberg Weinberg’10, Hart Nisan’13]</a:t>
            </a:r>
            <a:endParaRPr lang="en-US" dirty="0"/>
          </a:p>
        </p:txBody>
      </p:sp>
      <p:pic>
        <p:nvPicPr>
          <p:cNvPr id="12" name="Picture 11">
            <a:extLst>
              <a:ext uri="{FF2B5EF4-FFF2-40B4-BE49-F238E27FC236}">
                <a16:creationId xmlns:a16="http://schemas.microsoft.com/office/drawing/2014/main" id="{56388845-F31C-EF4F-A101-FAFC627BE9ED}"/>
              </a:ext>
            </a:extLst>
          </p:cNvPr>
          <p:cNvPicPr>
            <a:picLocks noChangeAspect="1"/>
          </p:cNvPicPr>
          <p:nvPr/>
        </p:nvPicPr>
        <p:blipFill>
          <a:blip r:embed="rId3"/>
          <a:stretch>
            <a:fillRect/>
          </a:stretch>
        </p:blipFill>
        <p:spPr>
          <a:xfrm>
            <a:off x="7015729" y="1914069"/>
            <a:ext cx="451916" cy="429763"/>
          </a:xfrm>
          <a:prstGeom prst="rect">
            <a:avLst/>
          </a:prstGeom>
        </p:spPr>
      </p:pic>
      <p:pic>
        <p:nvPicPr>
          <p:cNvPr id="13" name="Picture 12">
            <a:extLst>
              <a:ext uri="{FF2B5EF4-FFF2-40B4-BE49-F238E27FC236}">
                <a16:creationId xmlns:a16="http://schemas.microsoft.com/office/drawing/2014/main" id="{1EA0B728-2AF7-B54D-BC9E-9E45798A46EE}"/>
              </a:ext>
            </a:extLst>
          </p:cNvPr>
          <p:cNvPicPr>
            <a:picLocks noChangeAspect="1"/>
          </p:cNvPicPr>
          <p:nvPr/>
        </p:nvPicPr>
        <p:blipFill>
          <a:blip r:embed="rId4"/>
          <a:stretch>
            <a:fillRect/>
          </a:stretch>
        </p:blipFill>
        <p:spPr>
          <a:xfrm>
            <a:off x="7586828" y="1921272"/>
            <a:ext cx="546877" cy="442257"/>
          </a:xfrm>
          <a:prstGeom prst="rect">
            <a:avLst/>
          </a:prstGeom>
        </p:spPr>
      </p:pic>
      <p:grpSp>
        <p:nvGrpSpPr>
          <p:cNvPr id="22" name="Group 21">
            <a:extLst>
              <a:ext uri="{FF2B5EF4-FFF2-40B4-BE49-F238E27FC236}">
                <a16:creationId xmlns:a16="http://schemas.microsoft.com/office/drawing/2014/main" id="{CB655C39-3549-914E-BB97-771C1B567C24}"/>
              </a:ext>
            </a:extLst>
          </p:cNvPr>
          <p:cNvGrpSpPr/>
          <p:nvPr/>
        </p:nvGrpSpPr>
        <p:grpSpPr>
          <a:xfrm>
            <a:off x="9393426" y="799250"/>
            <a:ext cx="1646655" cy="1146927"/>
            <a:chOff x="7130068" y="733490"/>
            <a:chExt cx="1646655" cy="1146927"/>
          </a:xfrm>
        </p:grpSpPr>
        <p:grpSp>
          <p:nvGrpSpPr>
            <p:cNvPr id="14" name="Group 13">
              <a:extLst>
                <a:ext uri="{FF2B5EF4-FFF2-40B4-BE49-F238E27FC236}">
                  <a16:creationId xmlns:a16="http://schemas.microsoft.com/office/drawing/2014/main" id="{C1195565-4E56-F64B-966B-4CDCFD486856}"/>
                </a:ext>
              </a:extLst>
            </p:cNvPr>
            <p:cNvGrpSpPr/>
            <p:nvPr/>
          </p:nvGrpSpPr>
          <p:grpSpPr>
            <a:xfrm>
              <a:off x="7130068" y="733490"/>
              <a:ext cx="1646655" cy="1146927"/>
              <a:chOff x="5293600" y="2276987"/>
              <a:chExt cx="1646655" cy="1146927"/>
            </a:xfrm>
          </p:grpSpPr>
          <p:sp>
            <p:nvSpPr>
              <p:cNvPr id="15" name="Cloud Callout 14">
                <a:extLst>
                  <a:ext uri="{FF2B5EF4-FFF2-40B4-BE49-F238E27FC236}">
                    <a16:creationId xmlns:a16="http://schemas.microsoft.com/office/drawing/2014/main" id="{12A172D2-2B75-3B45-98F6-94F7206F23EA}"/>
                  </a:ext>
                </a:extLst>
              </p:cNvPr>
              <p:cNvSpPr/>
              <p:nvPr/>
            </p:nvSpPr>
            <p:spPr>
              <a:xfrm>
                <a:off x="5293600" y="2276987"/>
                <a:ext cx="1646655" cy="1146927"/>
              </a:xfrm>
              <a:prstGeom prst="cloudCallout">
                <a:avLst>
                  <a:gd name="adj1" fmla="val -50964"/>
                  <a:gd name="adj2" fmla="val 549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A0FED8A-7E75-B547-B8A1-6212CD2F7185}"/>
                  </a:ext>
                </a:extLst>
              </p:cNvPr>
              <p:cNvPicPr>
                <a:picLocks noChangeAspect="1"/>
              </p:cNvPicPr>
              <p:nvPr/>
            </p:nvPicPr>
            <p:blipFill>
              <a:blip r:embed="rId3"/>
              <a:stretch>
                <a:fillRect/>
              </a:stretch>
            </p:blipFill>
            <p:spPr>
              <a:xfrm>
                <a:off x="5619210" y="2478540"/>
                <a:ext cx="343498" cy="32666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3809460-AAD1-014D-ABAD-8B32322158AF}"/>
                      </a:ext>
                    </a:extLst>
                  </p:cNvPr>
                  <p:cNvSpPr txBox="1"/>
                  <p:nvPr/>
                </p:nvSpPr>
                <p:spPr>
                  <a:xfrm>
                    <a:off x="5979641" y="2450749"/>
                    <a:ext cx="7184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30" name="TextBox 29">
                    <a:extLst>
                      <a:ext uri="{FF2B5EF4-FFF2-40B4-BE49-F238E27FC236}">
                        <a16:creationId xmlns:a16="http://schemas.microsoft.com/office/drawing/2014/main" id="{C869D043-D8C0-1746-9066-E7CF88680F79}"/>
                      </a:ext>
                    </a:extLst>
                  </p:cNvPr>
                  <p:cNvSpPr txBox="1">
                    <a:spLocks noRot="1" noChangeAspect="1" noMove="1" noResize="1" noEditPoints="1" noAdjustHandles="1" noChangeArrowheads="1" noChangeShapeType="1" noTextEdit="1"/>
                  </p:cNvSpPr>
                  <p:nvPr/>
                </p:nvSpPr>
                <p:spPr>
                  <a:xfrm>
                    <a:off x="5979641" y="2450749"/>
                    <a:ext cx="71846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9D0DE7B-A093-ED49-A2EC-B392087AE131}"/>
                      </a:ext>
                    </a:extLst>
                  </p:cNvPr>
                  <p:cNvSpPr txBox="1"/>
                  <p:nvPr/>
                </p:nvSpPr>
                <p:spPr>
                  <a:xfrm>
                    <a:off x="6041709" y="2835658"/>
                    <a:ext cx="7184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19" name="TextBox 18">
                    <a:extLst>
                      <a:ext uri="{FF2B5EF4-FFF2-40B4-BE49-F238E27FC236}">
                        <a16:creationId xmlns:a16="http://schemas.microsoft.com/office/drawing/2014/main" id="{49D0DE7B-A093-ED49-A2EC-B392087AE131}"/>
                      </a:ext>
                    </a:extLst>
                  </p:cNvPr>
                  <p:cNvSpPr txBox="1">
                    <a:spLocks noRot="1" noChangeAspect="1" noMove="1" noResize="1" noEditPoints="1" noAdjustHandles="1" noChangeArrowheads="1" noChangeShapeType="1" noTextEdit="1"/>
                  </p:cNvSpPr>
                  <p:nvPr/>
                </p:nvSpPr>
                <p:spPr>
                  <a:xfrm>
                    <a:off x="6041709" y="2835658"/>
                    <a:ext cx="718466" cy="369332"/>
                  </a:xfrm>
                  <a:prstGeom prst="rect">
                    <a:avLst/>
                  </a:prstGeom>
                  <a:blipFill>
                    <a:blip r:embed="rId10"/>
                    <a:stretch>
                      <a:fillRect b="-3333"/>
                    </a:stretch>
                  </a:blipFill>
                </p:spPr>
                <p:txBody>
                  <a:bodyPr/>
                  <a:lstStyle/>
                  <a:p>
                    <a:r>
                      <a:rPr lang="en-US">
                        <a:noFill/>
                      </a:rPr>
                      <a:t> </a:t>
                    </a:r>
                  </a:p>
                </p:txBody>
              </p:sp>
            </mc:Fallback>
          </mc:AlternateContent>
        </p:grpSp>
        <p:pic>
          <p:nvPicPr>
            <p:cNvPr id="21" name="Picture 20">
              <a:extLst>
                <a:ext uri="{FF2B5EF4-FFF2-40B4-BE49-F238E27FC236}">
                  <a16:creationId xmlns:a16="http://schemas.microsoft.com/office/drawing/2014/main" id="{9D229BD0-D9F5-F140-89D3-F35274C3674A}"/>
                </a:ext>
              </a:extLst>
            </p:cNvPr>
            <p:cNvPicPr>
              <a:picLocks noChangeAspect="1"/>
            </p:cNvPicPr>
            <p:nvPr/>
          </p:nvPicPr>
          <p:blipFill>
            <a:blip r:embed="rId4"/>
            <a:stretch>
              <a:fillRect/>
            </a:stretch>
          </p:blipFill>
          <p:spPr>
            <a:xfrm>
              <a:off x="7455678" y="1283590"/>
              <a:ext cx="546877" cy="442257"/>
            </a:xfrm>
            <a:prstGeom prst="rect">
              <a:avLst/>
            </a:prstGeom>
          </p:spPr>
        </p:pic>
      </p:grpSp>
      <p:grpSp>
        <p:nvGrpSpPr>
          <p:cNvPr id="32" name="Group 31">
            <a:extLst>
              <a:ext uri="{FF2B5EF4-FFF2-40B4-BE49-F238E27FC236}">
                <a16:creationId xmlns:a16="http://schemas.microsoft.com/office/drawing/2014/main" id="{9AD71B4D-8BE6-8440-8E5C-DE387522B4AC}"/>
              </a:ext>
            </a:extLst>
          </p:cNvPr>
          <p:cNvGrpSpPr/>
          <p:nvPr/>
        </p:nvGrpSpPr>
        <p:grpSpPr>
          <a:xfrm>
            <a:off x="8367920" y="3600592"/>
            <a:ext cx="2154917" cy="2630691"/>
            <a:chOff x="8046449" y="2999145"/>
            <a:chExt cx="2154917" cy="2630691"/>
          </a:xfrm>
        </p:grpSpPr>
        <p:pic>
          <p:nvPicPr>
            <p:cNvPr id="4" name="Picture 3">
              <a:extLst>
                <a:ext uri="{FF2B5EF4-FFF2-40B4-BE49-F238E27FC236}">
                  <a16:creationId xmlns:a16="http://schemas.microsoft.com/office/drawing/2014/main" id="{C4FA83D6-0C9E-DB4E-B028-E45AE06967A1}"/>
                </a:ext>
              </a:extLst>
            </p:cNvPr>
            <p:cNvPicPr>
              <a:picLocks noChangeAspect="1"/>
            </p:cNvPicPr>
            <p:nvPr/>
          </p:nvPicPr>
          <p:blipFill rotWithShape="1">
            <a:blip r:embed="rId11"/>
            <a:srcRect t="23797" b="28611"/>
            <a:stretch/>
          </p:blipFill>
          <p:spPr>
            <a:xfrm>
              <a:off x="8362261" y="3173506"/>
              <a:ext cx="1582256" cy="753036"/>
            </a:xfrm>
            <a:prstGeom prst="rect">
              <a:avLst/>
            </a:prstGeom>
          </p:spPr>
        </p:pic>
        <p:pic>
          <p:nvPicPr>
            <p:cNvPr id="23" name="Picture 22">
              <a:extLst>
                <a:ext uri="{FF2B5EF4-FFF2-40B4-BE49-F238E27FC236}">
                  <a16:creationId xmlns:a16="http://schemas.microsoft.com/office/drawing/2014/main" id="{AF1EE7EA-5E01-594F-B368-C2034D66A108}"/>
                </a:ext>
              </a:extLst>
            </p:cNvPr>
            <p:cNvPicPr>
              <a:picLocks noChangeAspect="1"/>
            </p:cNvPicPr>
            <p:nvPr/>
          </p:nvPicPr>
          <p:blipFill>
            <a:blip r:embed="rId3"/>
            <a:stretch>
              <a:fillRect/>
            </a:stretch>
          </p:blipFill>
          <p:spPr>
            <a:xfrm>
              <a:off x="8419985" y="3955197"/>
              <a:ext cx="451916" cy="429763"/>
            </a:xfrm>
            <a:prstGeom prst="rect">
              <a:avLst/>
            </a:prstGeom>
          </p:spPr>
        </p:pic>
        <p:pic>
          <p:nvPicPr>
            <p:cNvPr id="24" name="Picture 23">
              <a:extLst>
                <a:ext uri="{FF2B5EF4-FFF2-40B4-BE49-F238E27FC236}">
                  <a16:creationId xmlns:a16="http://schemas.microsoft.com/office/drawing/2014/main" id="{62CBD6EA-E83A-A445-AD93-F7F219529259}"/>
                </a:ext>
              </a:extLst>
            </p:cNvPr>
            <p:cNvPicPr>
              <a:picLocks noChangeAspect="1"/>
            </p:cNvPicPr>
            <p:nvPr/>
          </p:nvPicPr>
          <p:blipFill rotWithShape="1">
            <a:blip r:embed="rId4"/>
            <a:srcRect l="-17259" t="-12834" r="-768" b="-8114"/>
            <a:stretch/>
          </p:blipFill>
          <p:spPr>
            <a:xfrm>
              <a:off x="8193743" y="4431544"/>
              <a:ext cx="645459" cy="534902"/>
            </a:xfrm>
            <a:prstGeom prst="rect">
              <a:avLst/>
            </a:prstGeom>
          </p:spPr>
        </p:pic>
        <p:pic>
          <p:nvPicPr>
            <p:cNvPr id="25" name="Picture 24">
              <a:extLst>
                <a:ext uri="{FF2B5EF4-FFF2-40B4-BE49-F238E27FC236}">
                  <a16:creationId xmlns:a16="http://schemas.microsoft.com/office/drawing/2014/main" id="{13E627BF-4857-FD44-84FC-77926D0E3C36}"/>
                </a:ext>
              </a:extLst>
            </p:cNvPr>
            <p:cNvPicPr>
              <a:picLocks noChangeAspect="1"/>
            </p:cNvPicPr>
            <p:nvPr/>
          </p:nvPicPr>
          <p:blipFill rotWithShape="1">
            <a:blip r:embed="rId3"/>
            <a:srcRect t="-2" r="43679" b="-8542"/>
            <a:stretch/>
          </p:blipFill>
          <p:spPr>
            <a:xfrm>
              <a:off x="8889480" y="4464113"/>
              <a:ext cx="254522" cy="466475"/>
            </a:xfrm>
            <a:prstGeom prst="rect">
              <a:avLst/>
            </a:prstGeom>
          </p:spPr>
        </p:pic>
        <p:pic>
          <p:nvPicPr>
            <p:cNvPr id="26" name="Picture 25">
              <a:extLst>
                <a:ext uri="{FF2B5EF4-FFF2-40B4-BE49-F238E27FC236}">
                  <a16:creationId xmlns:a16="http://schemas.microsoft.com/office/drawing/2014/main" id="{29CA8511-C01F-7C4A-B4A4-D7410D7AE172}"/>
                </a:ext>
              </a:extLst>
            </p:cNvPr>
            <p:cNvPicPr>
              <a:picLocks noChangeAspect="1"/>
            </p:cNvPicPr>
            <p:nvPr/>
          </p:nvPicPr>
          <p:blipFill>
            <a:blip r:embed="rId3"/>
            <a:stretch>
              <a:fillRect/>
            </a:stretch>
          </p:blipFill>
          <p:spPr>
            <a:xfrm>
              <a:off x="8297807" y="5063257"/>
              <a:ext cx="451916" cy="429763"/>
            </a:xfrm>
            <a:prstGeom prst="rect">
              <a:avLst/>
            </a:prstGeom>
          </p:spPr>
        </p:pic>
        <p:pic>
          <p:nvPicPr>
            <p:cNvPr id="27" name="Picture 26">
              <a:extLst>
                <a:ext uri="{FF2B5EF4-FFF2-40B4-BE49-F238E27FC236}">
                  <a16:creationId xmlns:a16="http://schemas.microsoft.com/office/drawing/2014/main" id="{EE15C4C8-BAE8-3A46-B8BE-F9325BC2694D}"/>
                </a:ext>
              </a:extLst>
            </p:cNvPr>
            <p:cNvPicPr>
              <a:picLocks noChangeAspect="1"/>
            </p:cNvPicPr>
            <p:nvPr/>
          </p:nvPicPr>
          <p:blipFill rotWithShape="1">
            <a:blip r:embed="rId4"/>
            <a:srcRect l="-5910" t="43030" r="-768" b="-8114"/>
            <a:stretch/>
          </p:blipFill>
          <p:spPr>
            <a:xfrm>
              <a:off x="8811791" y="5237560"/>
              <a:ext cx="583391" cy="28784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CA023E-1D2D-7A49-9B95-AF599315B3AD}"/>
                    </a:ext>
                  </a:extLst>
                </p:cNvPr>
                <p:cNvSpPr txBox="1"/>
                <p:nvPr/>
              </p:nvSpPr>
              <p:spPr>
                <a:xfrm>
                  <a:off x="9317149" y="3980128"/>
                  <a:ext cx="716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28" name="TextBox 27">
                  <a:extLst>
                    <a:ext uri="{FF2B5EF4-FFF2-40B4-BE49-F238E27FC236}">
                      <a16:creationId xmlns:a16="http://schemas.microsoft.com/office/drawing/2014/main" id="{71CA023E-1D2D-7A49-9B95-AF599315B3AD}"/>
                    </a:ext>
                  </a:extLst>
                </p:cNvPr>
                <p:cNvSpPr txBox="1">
                  <a:spLocks noRot="1" noChangeAspect="1" noMove="1" noResize="1" noEditPoints="1" noAdjustHandles="1" noChangeArrowheads="1" noChangeShapeType="1" noTextEdit="1"/>
                </p:cNvSpPr>
                <p:nvPr/>
              </p:nvSpPr>
              <p:spPr>
                <a:xfrm>
                  <a:off x="9317149" y="3980128"/>
                  <a:ext cx="716863"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EBE336F-2A97-F546-94E7-34B4F89B26BF}"/>
                    </a:ext>
                  </a:extLst>
                </p:cNvPr>
                <p:cNvSpPr txBox="1"/>
                <p:nvPr/>
              </p:nvSpPr>
              <p:spPr>
                <a:xfrm>
                  <a:off x="9328776" y="4512684"/>
                  <a:ext cx="665567"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oMath>
                  </a14:m>
                  <a:r>
                    <a:rPr lang="en-US" dirty="0"/>
                    <a:t>3</a:t>
                  </a:r>
                </a:p>
              </p:txBody>
            </p:sp>
          </mc:Choice>
          <mc:Fallback xmlns="">
            <p:sp>
              <p:nvSpPr>
                <p:cNvPr id="29" name="TextBox 28">
                  <a:extLst>
                    <a:ext uri="{FF2B5EF4-FFF2-40B4-BE49-F238E27FC236}">
                      <a16:creationId xmlns:a16="http://schemas.microsoft.com/office/drawing/2014/main" id="{5EBE336F-2A97-F546-94E7-34B4F89B26BF}"/>
                    </a:ext>
                  </a:extLst>
                </p:cNvPr>
                <p:cNvSpPr txBox="1">
                  <a:spLocks noRot="1" noChangeAspect="1" noMove="1" noResize="1" noEditPoints="1" noAdjustHandles="1" noChangeArrowheads="1" noChangeShapeType="1" noTextEdit="1"/>
                </p:cNvSpPr>
                <p:nvPr/>
              </p:nvSpPr>
              <p:spPr>
                <a:xfrm>
                  <a:off x="9328776" y="4512684"/>
                  <a:ext cx="665567" cy="369332"/>
                </a:xfrm>
                <a:prstGeom prst="rect">
                  <a:avLst/>
                </a:prstGeom>
                <a:blipFill>
                  <a:blip r:embed="rId13"/>
                  <a:stretch>
                    <a:fillRect t="-6667" r="-754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45FADAF-BD6A-2A46-9BC8-E24F339A5D46}"/>
                    </a:ext>
                  </a:extLst>
                </p:cNvPr>
                <p:cNvSpPr txBox="1"/>
                <p:nvPr/>
              </p:nvSpPr>
              <p:spPr>
                <a:xfrm>
                  <a:off x="9325789" y="5089956"/>
                  <a:ext cx="716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30" name="TextBox 29">
                  <a:extLst>
                    <a:ext uri="{FF2B5EF4-FFF2-40B4-BE49-F238E27FC236}">
                      <a16:creationId xmlns:a16="http://schemas.microsoft.com/office/drawing/2014/main" id="{A45FADAF-BD6A-2A46-9BC8-E24F339A5D46}"/>
                    </a:ext>
                  </a:extLst>
                </p:cNvPr>
                <p:cNvSpPr txBox="1">
                  <a:spLocks noRot="1" noChangeAspect="1" noMove="1" noResize="1" noEditPoints="1" noAdjustHandles="1" noChangeArrowheads="1" noChangeShapeType="1" noTextEdit="1"/>
                </p:cNvSpPr>
                <p:nvPr/>
              </p:nvSpPr>
              <p:spPr>
                <a:xfrm>
                  <a:off x="9325789" y="5089956"/>
                  <a:ext cx="716863" cy="369332"/>
                </a:xfrm>
                <a:prstGeom prst="rect">
                  <a:avLst/>
                </a:prstGeom>
                <a:blipFill>
                  <a:blip r:embed="rId14"/>
                  <a:stretch>
                    <a:fillRect b="-3333"/>
                  </a:stretch>
                </a:blipFill>
              </p:spPr>
              <p:txBody>
                <a:bodyPr/>
                <a:lstStyle/>
                <a:p>
                  <a:r>
                    <a:rPr lang="en-US">
                      <a:noFill/>
                    </a:rPr>
                    <a:t> </a:t>
                  </a:r>
                </a:p>
              </p:txBody>
            </p:sp>
          </mc:Fallback>
        </mc:AlternateContent>
        <p:sp>
          <p:nvSpPr>
            <p:cNvPr id="31" name="Vertical Scroll 30">
              <a:extLst>
                <a:ext uri="{FF2B5EF4-FFF2-40B4-BE49-F238E27FC236}">
                  <a16:creationId xmlns:a16="http://schemas.microsoft.com/office/drawing/2014/main" id="{4B19258F-CE92-5848-AB1B-E7D1B07D42FA}"/>
                </a:ext>
              </a:extLst>
            </p:cNvPr>
            <p:cNvSpPr/>
            <p:nvPr/>
          </p:nvSpPr>
          <p:spPr>
            <a:xfrm>
              <a:off x="8046449" y="2999145"/>
              <a:ext cx="2154917" cy="2630691"/>
            </a:xfrm>
            <a:prstGeom prst="verticalScroll">
              <a:avLst>
                <a:gd name="adj" fmla="val 599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Slide Number Placeholder 35">
            <a:extLst>
              <a:ext uri="{FF2B5EF4-FFF2-40B4-BE49-F238E27FC236}">
                <a16:creationId xmlns:a16="http://schemas.microsoft.com/office/drawing/2014/main" id="{0D1517C9-8E02-C24F-B3E4-38A69CA88CDC}"/>
              </a:ext>
            </a:extLst>
          </p:cNvPr>
          <p:cNvSpPr>
            <a:spLocks noGrp="1"/>
          </p:cNvSpPr>
          <p:nvPr>
            <p:ph type="sldNum" sz="quarter" idx="12"/>
          </p:nvPr>
        </p:nvSpPr>
        <p:spPr/>
        <p:txBody>
          <a:bodyPr/>
          <a:lstStyle/>
          <a:p>
            <a:fld id="{B77E0738-95AA-E14E-9896-480B8A926317}" type="slidenum">
              <a:rPr lang="en-US" smtClean="0"/>
              <a:t>30</a:t>
            </a:fld>
            <a:endParaRPr lang="en-US"/>
          </a:p>
        </p:txBody>
      </p:sp>
      <p:pic>
        <p:nvPicPr>
          <p:cNvPr id="37" name="Picture 36">
            <a:extLst>
              <a:ext uri="{FF2B5EF4-FFF2-40B4-BE49-F238E27FC236}">
                <a16:creationId xmlns:a16="http://schemas.microsoft.com/office/drawing/2014/main" id="{D0274A6B-8B0B-2146-A921-C1E2022EEA28}"/>
              </a:ext>
            </a:extLst>
          </p:cNvPr>
          <p:cNvPicPr>
            <a:picLocks noChangeAspect="1"/>
          </p:cNvPicPr>
          <p:nvPr/>
        </p:nvPicPr>
        <p:blipFill rotWithShape="1">
          <a:blip r:embed="rId15"/>
          <a:srcRect l="-1" t="-1" r="1382" b="21666"/>
          <a:stretch/>
        </p:blipFill>
        <p:spPr>
          <a:xfrm>
            <a:off x="8325651" y="1792227"/>
            <a:ext cx="1201439" cy="117710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D38C29-E9DF-1F46-B42B-8C79A68FB968}"/>
                  </a:ext>
                </a:extLst>
              </p:cNvPr>
              <p:cNvSpPr txBox="1"/>
              <p:nvPr/>
            </p:nvSpPr>
            <p:spPr>
              <a:xfrm>
                <a:off x="9549313" y="2321474"/>
                <a:ext cx="6829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𝐹</m:t>
                      </m:r>
                    </m:oMath>
                  </m:oMathPara>
                </a14:m>
                <a:endParaRPr lang="en-US" dirty="0"/>
              </a:p>
            </p:txBody>
          </p:sp>
        </mc:Choice>
        <mc:Fallback xmlns="">
          <p:sp>
            <p:nvSpPr>
              <p:cNvPr id="7" name="TextBox 6">
                <a:extLst>
                  <a:ext uri="{FF2B5EF4-FFF2-40B4-BE49-F238E27FC236}">
                    <a16:creationId xmlns:a16="http://schemas.microsoft.com/office/drawing/2014/main" id="{61D38C29-E9DF-1F46-B42B-8C79A68FB968}"/>
                  </a:ext>
                </a:extLst>
              </p:cNvPr>
              <p:cNvSpPr txBox="1">
                <a:spLocks noRot="1" noChangeAspect="1" noMove="1" noResize="1" noEditPoints="1" noAdjustHandles="1" noChangeArrowheads="1" noChangeShapeType="1" noTextEdit="1"/>
              </p:cNvSpPr>
              <p:nvPr/>
            </p:nvSpPr>
            <p:spPr>
              <a:xfrm>
                <a:off x="9549313" y="2321474"/>
                <a:ext cx="682944" cy="369332"/>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8782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6E3B25C0-4C86-E74B-B27A-4AB722BD1600}"/>
              </a:ext>
            </a:extLst>
          </p:cNvPr>
          <p:cNvSpPr/>
          <p:nvPr/>
        </p:nvSpPr>
        <p:spPr>
          <a:xfrm>
            <a:off x="813038" y="3795589"/>
            <a:ext cx="7488280" cy="1332224"/>
          </a:xfrm>
          <a:prstGeom prst="roundRect">
            <a:avLst>
              <a:gd name="adj" fmla="val 6419"/>
            </a:avLst>
          </a:prstGeom>
          <a:solidFill>
            <a:srgbClr val="0070C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EABF8-DF49-BF49-94B8-5C1AAE07DFF3}"/>
              </a:ext>
            </a:extLst>
          </p:cNvPr>
          <p:cNvSpPr>
            <a:spLocks noGrp="1"/>
          </p:cNvSpPr>
          <p:nvPr>
            <p:ph type="title"/>
          </p:nvPr>
        </p:nvSpPr>
        <p:spPr/>
        <p:txBody>
          <a:bodyPr/>
          <a:lstStyle/>
          <a:p>
            <a:r>
              <a:rPr lang="en-US" dirty="0"/>
              <a:t>Revenue maximization: take two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E78D19-0D84-DF4A-9B41-A906172CF299}"/>
                  </a:ext>
                </a:extLst>
              </p:cNvPr>
              <p:cNvSpPr>
                <a:spLocks noGrp="1"/>
              </p:cNvSpPr>
              <p:nvPr>
                <p:ph idx="1"/>
              </p:nvPr>
            </p:nvSpPr>
            <p:spPr>
              <a:xfrm>
                <a:off x="848896" y="1951167"/>
                <a:ext cx="9340155" cy="4838852"/>
              </a:xfrm>
            </p:spPr>
            <p:txBody>
              <a:bodyPr/>
              <a:lstStyle/>
              <a:p>
                <a:pPr marL="0" indent="0">
                  <a:buNone/>
                </a:pPr>
                <a:r>
                  <a:rPr lang="en-US" dirty="0"/>
                  <a:t>Extra constraint on the mechanism: 							cannot sell a bundle at a price higher than the sum of its constituents.</a:t>
                </a:r>
              </a:p>
              <a:p>
                <a:pPr marL="0" indent="0">
                  <a:buNone/>
                </a:pPr>
                <a:r>
                  <a:rPr lang="en-US" dirty="0">
                    <a:solidFill>
                      <a:schemeClr val="accent1"/>
                    </a:solidFill>
                  </a:rPr>
                  <a:t>“Buy Many Constraint”</a:t>
                </a:r>
              </a:p>
              <a:p>
                <a:endParaRPr lang="en-US" dirty="0"/>
              </a:p>
              <a:p>
                <a:pPr marL="0" indent="0">
                  <a:buNone/>
                </a:pPr>
                <a:r>
                  <a:rPr lang="en-US" dirty="0"/>
                  <a:t>Theorem: Item-pricing is always an </a:t>
                </a:r>
                <a14:m>
                  <m:oMath xmlns:m="http://schemas.openxmlformats.org/officeDocument/2006/math">
                    <m:r>
                      <m:rPr>
                        <m:nor/>
                      </m:rPr>
                      <a:rPr lang="en-US" b="0" i="0" smtClean="0">
                        <a:latin typeface="Cambria Math" panose="02040503050406030204" pitchFamily="18" charset="0"/>
                      </a:rPr>
                      <m:t>O</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r>
                      <a:rPr lang="en-US" b="0" i="1" smtClean="0">
                        <a:latin typeface="Cambria Math" panose="02040503050406030204" pitchFamily="18" charset="0"/>
                      </a:rPr>
                      <m:t>)</m:t>
                    </m:r>
                  </m:oMath>
                </a14:m>
                <a:r>
                  <a:rPr lang="en-US" dirty="0"/>
                  <a:t>-approximation to the 			   	    optimal buy-many mechanism.</a:t>
                </a:r>
              </a:p>
              <a:p>
                <a:pPr marL="0" indent="0">
                  <a:buNone/>
                </a:pPr>
                <a:r>
                  <a:rPr lang="en-US" dirty="0"/>
                  <a:t>	    (no matter the value distribution)</a:t>
                </a:r>
              </a:p>
            </p:txBody>
          </p:sp>
        </mc:Choice>
        <mc:Fallback xmlns="">
          <p:sp>
            <p:nvSpPr>
              <p:cNvPr id="3" name="Content Placeholder 2">
                <a:extLst>
                  <a:ext uri="{FF2B5EF4-FFF2-40B4-BE49-F238E27FC236}">
                    <a16:creationId xmlns:a16="http://schemas.microsoft.com/office/drawing/2014/main" id="{B0E78D19-0D84-DF4A-9B41-A906172CF299}"/>
                  </a:ext>
                </a:extLst>
              </p:cNvPr>
              <p:cNvSpPr>
                <a:spLocks noGrp="1" noRot="1" noChangeAspect="1" noMove="1" noResize="1" noEditPoints="1" noAdjustHandles="1" noChangeArrowheads="1" noChangeShapeType="1" noTextEdit="1"/>
              </p:cNvSpPr>
              <p:nvPr>
                <p:ph idx="1"/>
              </p:nvPr>
            </p:nvSpPr>
            <p:spPr>
              <a:xfrm>
                <a:off x="848896" y="1951167"/>
                <a:ext cx="9340155" cy="4838852"/>
              </a:xfrm>
              <a:blipFill>
                <a:blip r:embed="rId2"/>
                <a:stretch>
                  <a:fillRect l="-679"/>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BE3D69B3-FB4E-0449-B273-5B8EA189DD4A}"/>
              </a:ext>
            </a:extLst>
          </p:cNvPr>
          <p:cNvGrpSpPr/>
          <p:nvPr/>
        </p:nvGrpSpPr>
        <p:grpSpPr>
          <a:xfrm>
            <a:off x="9606305" y="1654434"/>
            <a:ext cx="2154917" cy="2630691"/>
            <a:chOff x="8046449" y="2999145"/>
            <a:chExt cx="2154917" cy="2630691"/>
          </a:xfrm>
        </p:grpSpPr>
        <p:pic>
          <p:nvPicPr>
            <p:cNvPr id="5" name="Picture 4">
              <a:extLst>
                <a:ext uri="{FF2B5EF4-FFF2-40B4-BE49-F238E27FC236}">
                  <a16:creationId xmlns:a16="http://schemas.microsoft.com/office/drawing/2014/main" id="{9843EE85-9CF4-694B-BAEB-2C7ED495C31E}"/>
                </a:ext>
              </a:extLst>
            </p:cNvPr>
            <p:cNvPicPr>
              <a:picLocks noChangeAspect="1"/>
            </p:cNvPicPr>
            <p:nvPr/>
          </p:nvPicPr>
          <p:blipFill rotWithShape="1">
            <a:blip r:embed="rId3"/>
            <a:srcRect t="23797" b="28611"/>
            <a:stretch/>
          </p:blipFill>
          <p:spPr>
            <a:xfrm>
              <a:off x="8362261" y="3173506"/>
              <a:ext cx="1582256" cy="753036"/>
            </a:xfrm>
            <a:prstGeom prst="rect">
              <a:avLst/>
            </a:prstGeom>
          </p:spPr>
        </p:pic>
        <p:pic>
          <p:nvPicPr>
            <p:cNvPr id="6" name="Picture 5">
              <a:extLst>
                <a:ext uri="{FF2B5EF4-FFF2-40B4-BE49-F238E27FC236}">
                  <a16:creationId xmlns:a16="http://schemas.microsoft.com/office/drawing/2014/main" id="{F19F6A8E-E5BD-3342-8B11-DA0549FD7928}"/>
                </a:ext>
              </a:extLst>
            </p:cNvPr>
            <p:cNvPicPr>
              <a:picLocks noChangeAspect="1"/>
            </p:cNvPicPr>
            <p:nvPr/>
          </p:nvPicPr>
          <p:blipFill>
            <a:blip r:embed="rId4"/>
            <a:stretch>
              <a:fillRect/>
            </a:stretch>
          </p:blipFill>
          <p:spPr>
            <a:xfrm>
              <a:off x="8419985" y="3955197"/>
              <a:ext cx="451916" cy="429763"/>
            </a:xfrm>
            <a:prstGeom prst="rect">
              <a:avLst/>
            </a:prstGeom>
          </p:spPr>
        </p:pic>
        <p:pic>
          <p:nvPicPr>
            <p:cNvPr id="7" name="Picture 6">
              <a:extLst>
                <a:ext uri="{FF2B5EF4-FFF2-40B4-BE49-F238E27FC236}">
                  <a16:creationId xmlns:a16="http://schemas.microsoft.com/office/drawing/2014/main" id="{979BE6D2-D619-5F4C-877C-83BD06734DE8}"/>
                </a:ext>
              </a:extLst>
            </p:cNvPr>
            <p:cNvPicPr>
              <a:picLocks noChangeAspect="1"/>
            </p:cNvPicPr>
            <p:nvPr/>
          </p:nvPicPr>
          <p:blipFill rotWithShape="1">
            <a:blip r:embed="rId5"/>
            <a:srcRect l="-17259" t="-12834" r="-768" b="-8114"/>
            <a:stretch/>
          </p:blipFill>
          <p:spPr>
            <a:xfrm>
              <a:off x="8373036" y="4431544"/>
              <a:ext cx="645459" cy="534902"/>
            </a:xfrm>
            <a:prstGeom prst="rect">
              <a:avLst/>
            </a:prstGeom>
          </p:spPr>
        </p:pic>
        <p:pic>
          <p:nvPicPr>
            <p:cNvPr id="9" name="Picture 8">
              <a:extLst>
                <a:ext uri="{FF2B5EF4-FFF2-40B4-BE49-F238E27FC236}">
                  <a16:creationId xmlns:a16="http://schemas.microsoft.com/office/drawing/2014/main" id="{06857751-5777-0648-B8A1-B025AF825A9C}"/>
                </a:ext>
              </a:extLst>
            </p:cNvPr>
            <p:cNvPicPr>
              <a:picLocks noChangeAspect="1"/>
            </p:cNvPicPr>
            <p:nvPr/>
          </p:nvPicPr>
          <p:blipFill>
            <a:blip r:embed="rId4"/>
            <a:stretch>
              <a:fillRect/>
            </a:stretch>
          </p:blipFill>
          <p:spPr>
            <a:xfrm>
              <a:off x="8297807" y="5063257"/>
              <a:ext cx="451916" cy="429763"/>
            </a:xfrm>
            <a:prstGeom prst="rect">
              <a:avLst/>
            </a:prstGeom>
          </p:spPr>
        </p:pic>
        <p:pic>
          <p:nvPicPr>
            <p:cNvPr id="10" name="Picture 9">
              <a:extLst>
                <a:ext uri="{FF2B5EF4-FFF2-40B4-BE49-F238E27FC236}">
                  <a16:creationId xmlns:a16="http://schemas.microsoft.com/office/drawing/2014/main" id="{C9B82CA1-1956-5B48-8833-919379E73D21}"/>
                </a:ext>
              </a:extLst>
            </p:cNvPr>
            <p:cNvPicPr>
              <a:picLocks noChangeAspect="1"/>
            </p:cNvPicPr>
            <p:nvPr/>
          </p:nvPicPr>
          <p:blipFill rotWithShape="1">
            <a:blip r:embed="rId5"/>
            <a:srcRect l="-898" t="-456" r="-768" b="-8114"/>
            <a:stretch/>
          </p:blipFill>
          <p:spPr>
            <a:xfrm>
              <a:off x="8803344" y="5045240"/>
              <a:ext cx="555980" cy="48016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83988CD-F252-814B-9286-835B33ABE075}"/>
                    </a:ext>
                  </a:extLst>
                </p:cNvPr>
                <p:cNvSpPr txBox="1"/>
                <p:nvPr/>
              </p:nvSpPr>
              <p:spPr>
                <a:xfrm>
                  <a:off x="9317149" y="3980128"/>
                  <a:ext cx="716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11" name="TextBox 10">
                  <a:extLst>
                    <a:ext uri="{FF2B5EF4-FFF2-40B4-BE49-F238E27FC236}">
                      <a16:creationId xmlns:a16="http://schemas.microsoft.com/office/drawing/2014/main" id="{D83988CD-F252-814B-9286-835B33ABE075}"/>
                    </a:ext>
                  </a:extLst>
                </p:cNvPr>
                <p:cNvSpPr txBox="1">
                  <a:spLocks noRot="1" noChangeAspect="1" noMove="1" noResize="1" noEditPoints="1" noAdjustHandles="1" noChangeArrowheads="1" noChangeShapeType="1" noTextEdit="1"/>
                </p:cNvSpPr>
                <p:nvPr/>
              </p:nvSpPr>
              <p:spPr>
                <a:xfrm>
                  <a:off x="9317149" y="3980128"/>
                  <a:ext cx="716863"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F841EFB-B21E-3E40-BFCA-A3570C2CD60A}"/>
                    </a:ext>
                  </a:extLst>
                </p:cNvPr>
                <p:cNvSpPr txBox="1"/>
                <p:nvPr/>
              </p:nvSpPr>
              <p:spPr>
                <a:xfrm>
                  <a:off x="9328776" y="4512684"/>
                  <a:ext cx="716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0"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12" name="TextBox 11">
                  <a:extLst>
                    <a:ext uri="{FF2B5EF4-FFF2-40B4-BE49-F238E27FC236}">
                      <a16:creationId xmlns:a16="http://schemas.microsoft.com/office/drawing/2014/main" id="{DF841EFB-B21E-3E40-BFCA-A3570C2CD60A}"/>
                    </a:ext>
                  </a:extLst>
                </p:cNvPr>
                <p:cNvSpPr txBox="1">
                  <a:spLocks noRot="1" noChangeAspect="1" noMove="1" noResize="1" noEditPoints="1" noAdjustHandles="1" noChangeArrowheads="1" noChangeShapeType="1" noTextEdit="1"/>
                </p:cNvSpPr>
                <p:nvPr/>
              </p:nvSpPr>
              <p:spPr>
                <a:xfrm>
                  <a:off x="9328776" y="4512684"/>
                  <a:ext cx="71686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CDF8E8E-0A8B-4649-80C9-DC8A756027DB}"/>
                    </a:ext>
                  </a:extLst>
                </p:cNvPr>
                <p:cNvSpPr txBox="1"/>
                <p:nvPr/>
              </p:nvSpPr>
              <p:spPr>
                <a:xfrm>
                  <a:off x="9325789" y="5089956"/>
                  <a:ext cx="7168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oMath>
                    </m:oMathPara>
                  </a14:m>
                  <a:endParaRPr lang="en-US" dirty="0"/>
                </a:p>
              </p:txBody>
            </p:sp>
          </mc:Choice>
          <mc:Fallback xmlns="">
            <p:sp>
              <p:nvSpPr>
                <p:cNvPr id="13" name="TextBox 12">
                  <a:extLst>
                    <a:ext uri="{FF2B5EF4-FFF2-40B4-BE49-F238E27FC236}">
                      <a16:creationId xmlns:a16="http://schemas.microsoft.com/office/drawing/2014/main" id="{4CDF8E8E-0A8B-4649-80C9-DC8A756027DB}"/>
                    </a:ext>
                  </a:extLst>
                </p:cNvPr>
                <p:cNvSpPr txBox="1">
                  <a:spLocks noRot="1" noChangeAspect="1" noMove="1" noResize="1" noEditPoints="1" noAdjustHandles="1" noChangeArrowheads="1" noChangeShapeType="1" noTextEdit="1"/>
                </p:cNvSpPr>
                <p:nvPr/>
              </p:nvSpPr>
              <p:spPr>
                <a:xfrm>
                  <a:off x="9325789" y="5089956"/>
                  <a:ext cx="716863" cy="369332"/>
                </a:xfrm>
                <a:prstGeom prst="rect">
                  <a:avLst/>
                </a:prstGeom>
                <a:blipFill>
                  <a:blip r:embed="rId8"/>
                  <a:stretch>
                    <a:fillRect/>
                  </a:stretch>
                </a:blipFill>
              </p:spPr>
              <p:txBody>
                <a:bodyPr/>
                <a:lstStyle/>
                <a:p>
                  <a:r>
                    <a:rPr lang="en-US">
                      <a:noFill/>
                    </a:rPr>
                    <a:t> </a:t>
                  </a:r>
                </a:p>
              </p:txBody>
            </p:sp>
          </mc:Fallback>
        </mc:AlternateContent>
        <p:sp>
          <p:nvSpPr>
            <p:cNvPr id="14" name="Vertical Scroll 13">
              <a:extLst>
                <a:ext uri="{FF2B5EF4-FFF2-40B4-BE49-F238E27FC236}">
                  <a16:creationId xmlns:a16="http://schemas.microsoft.com/office/drawing/2014/main" id="{2C24DAD5-C1EF-AB41-B42F-1F9E3D1A53DE}"/>
                </a:ext>
              </a:extLst>
            </p:cNvPr>
            <p:cNvSpPr/>
            <p:nvPr/>
          </p:nvSpPr>
          <p:spPr>
            <a:xfrm>
              <a:off x="8046449" y="2999145"/>
              <a:ext cx="2154917" cy="2630691"/>
            </a:xfrm>
            <a:prstGeom prst="verticalScroll">
              <a:avLst>
                <a:gd name="adj" fmla="val 599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Multiply 14">
            <a:extLst>
              <a:ext uri="{FF2B5EF4-FFF2-40B4-BE49-F238E27FC236}">
                <a16:creationId xmlns:a16="http://schemas.microsoft.com/office/drawing/2014/main" id="{7A5B493C-0E66-964B-86DF-21F01A2C6F0E}"/>
              </a:ext>
            </a:extLst>
          </p:cNvPr>
          <p:cNvSpPr/>
          <p:nvPr/>
        </p:nvSpPr>
        <p:spPr>
          <a:xfrm>
            <a:off x="9199789" y="1984545"/>
            <a:ext cx="3026912" cy="2725435"/>
          </a:xfrm>
          <a:prstGeom prst="mathMultiply">
            <a:avLst>
              <a:gd name="adj1" fmla="val 7074"/>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5FA4B87-C45D-FE41-B145-CA628F55C64C}"/>
                  </a:ext>
                </a:extLst>
              </p:cNvPr>
              <p:cNvSpPr txBox="1"/>
              <p:nvPr/>
            </p:nvSpPr>
            <p:spPr>
              <a:xfrm>
                <a:off x="9596432" y="4573720"/>
                <a:ext cx="2233625"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 number of items</a:t>
                </a:r>
              </a:p>
            </p:txBody>
          </p:sp>
        </mc:Choice>
        <mc:Fallback xmlns="">
          <p:sp>
            <p:nvSpPr>
              <p:cNvPr id="16" name="TextBox 15">
                <a:extLst>
                  <a:ext uri="{FF2B5EF4-FFF2-40B4-BE49-F238E27FC236}">
                    <a16:creationId xmlns:a16="http://schemas.microsoft.com/office/drawing/2014/main" id="{A5FA4B87-C45D-FE41-B145-CA628F55C64C}"/>
                  </a:ext>
                </a:extLst>
              </p:cNvPr>
              <p:cNvSpPr txBox="1">
                <a:spLocks noRot="1" noChangeAspect="1" noMove="1" noResize="1" noEditPoints="1" noAdjustHandles="1" noChangeArrowheads="1" noChangeShapeType="1" noTextEdit="1"/>
              </p:cNvSpPr>
              <p:nvPr/>
            </p:nvSpPr>
            <p:spPr>
              <a:xfrm>
                <a:off x="9596432" y="4573720"/>
                <a:ext cx="2233625" cy="369332"/>
              </a:xfrm>
              <a:prstGeom prst="rect">
                <a:avLst/>
              </a:prstGeom>
              <a:blipFill>
                <a:blip r:embed="rId9"/>
                <a:stretch>
                  <a:fillRect t="-6897" r="-568" b="-24138"/>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8CFE5D8-DE0A-7C47-8D93-336C154EDF03}"/>
              </a:ext>
            </a:extLst>
          </p:cNvPr>
          <p:cNvSpPr txBox="1"/>
          <p:nvPr/>
        </p:nvSpPr>
        <p:spPr>
          <a:xfrm>
            <a:off x="8816507" y="993864"/>
            <a:ext cx="2751074" cy="369332"/>
          </a:xfrm>
          <a:prstGeom prst="rect">
            <a:avLst/>
          </a:prstGeom>
          <a:noFill/>
        </p:spPr>
        <p:txBody>
          <a:bodyPr wrap="none" rtlCol="0">
            <a:spAutoFit/>
          </a:bodyPr>
          <a:lstStyle/>
          <a:p>
            <a:r>
              <a:rPr lang="en-US" dirty="0"/>
              <a:t>[Chawla Teng </a:t>
            </a:r>
            <a:r>
              <a:rPr lang="en-US" dirty="0" err="1"/>
              <a:t>Tzamos</a:t>
            </a:r>
            <a:r>
              <a:rPr lang="en-US" dirty="0"/>
              <a:t> ’19]</a:t>
            </a:r>
          </a:p>
        </p:txBody>
      </p:sp>
      <p:sp>
        <p:nvSpPr>
          <p:cNvPr id="21" name="Slide Number Placeholder 20">
            <a:extLst>
              <a:ext uri="{FF2B5EF4-FFF2-40B4-BE49-F238E27FC236}">
                <a16:creationId xmlns:a16="http://schemas.microsoft.com/office/drawing/2014/main" id="{146B06FB-B2F6-9E43-90B3-DBA6003AD069}"/>
              </a:ext>
            </a:extLst>
          </p:cNvPr>
          <p:cNvSpPr>
            <a:spLocks noGrp="1"/>
          </p:cNvSpPr>
          <p:nvPr>
            <p:ph type="sldNum" sz="quarter" idx="12"/>
          </p:nvPr>
        </p:nvSpPr>
        <p:spPr/>
        <p:txBody>
          <a:bodyPr/>
          <a:lstStyle/>
          <a:p>
            <a:fld id="{B77E0738-95AA-E14E-9896-480B8A926317}" type="slidenum">
              <a:rPr lang="en-US" smtClean="0"/>
              <a:t>31</a:t>
            </a:fld>
            <a:endParaRPr lang="en-US"/>
          </a:p>
        </p:txBody>
      </p:sp>
    </p:spTree>
    <p:extLst>
      <p:ext uri="{BB962C8B-B14F-4D97-AF65-F5344CB8AC3E}">
        <p14:creationId xmlns:p14="http://schemas.microsoft.com/office/powerpoint/2010/main" val="144332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5EE4-A6D1-AD44-88F4-A6B43379BD06}"/>
              </a:ext>
            </a:extLst>
          </p:cNvPr>
          <p:cNvSpPr>
            <a:spLocks noGrp="1"/>
          </p:cNvSpPr>
          <p:nvPr>
            <p:ph type="title"/>
          </p:nvPr>
        </p:nvSpPr>
        <p:spPr/>
        <p:txBody>
          <a:bodyPr/>
          <a:lstStyle/>
          <a:p>
            <a:r>
              <a:rPr lang="en-US" dirty="0"/>
              <a:t>Some open directions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60F81F-8F3C-E84D-B61A-564520ADA184}"/>
                  </a:ext>
                </a:extLst>
              </p:cNvPr>
              <p:cNvSpPr>
                <a:spLocks noGrp="1"/>
              </p:cNvSpPr>
              <p:nvPr>
                <p:ph idx="1"/>
              </p:nvPr>
            </p:nvSpPr>
            <p:spPr/>
            <p:txBody>
              <a:bodyPr/>
              <a:lstStyle/>
              <a:p>
                <a:r>
                  <a:rPr lang="en-US" dirty="0"/>
                  <a:t>When can pricing functions be approximated in revenue by simple pricing functions?</a:t>
                </a:r>
              </a:p>
              <a:p>
                <a:pPr lvl="1"/>
                <a:r>
                  <a:rPr lang="en-US" dirty="0"/>
                  <a:t>Any mechanism is a pricing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m:rPr>
                        <m:nor/>
                      </m:rPr>
                      <a:rPr lang="en-US" b="0" i="0" smtClean="0">
                        <a:latin typeface="Cambria Math" panose="02040503050406030204" pitchFamily="18" charset="0"/>
                      </a:rPr>
                      <m:t>random</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allocation</m:t>
                    </m:r>
                    <m:r>
                      <a:rPr lang="en-US" b="0" i="1"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price</m:t>
                    </m:r>
                  </m:oMath>
                </a14:m>
                <a:r>
                  <a:rPr lang="en-US" dirty="0"/>
                  <a:t>.</a:t>
                </a:r>
              </a:p>
              <a:p>
                <a:pPr lvl="1"/>
                <a:r>
                  <a:rPr lang="en-US" dirty="0"/>
                  <a:t>Extend to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𝑣</m:t>
                        </m:r>
                      </m:e>
                    </m:d>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 </m:t>
                        </m:r>
                        <m:r>
                          <m:rPr>
                            <m:nor/>
                          </m:rPr>
                          <a:rPr lang="en-US" b="0" i="0" smtClean="0">
                            <a:latin typeface="Cambria Math" panose="02040503050406030204" pitchFamily="18" charset="0"/>
                          </a:rPr>
                          <m:t>argma</m:t>
                        </m:r>
                        <m:sSub>
                          <m:sSubPr>
                            <m:ctrlPr>
                              <a:rPr lang="en-US" b="0" i="1" smtClean="0">
                                <a:latin typeface="Cambria Math" panose="02040503050406030204" pitchFamily="18" charset="0"/>
                              </a:rPr>
                            </m:ctrlPr>
                          </m:sSubPr>
                          <m:e>
                            <m:r>
                              <m:rPr>
                                <m:nor/>
                              </m:rPr>
                              <a:rPr lang="en-US" b="0" i="0" smtClean="0">
                                <a:latin typeface="Cambria Math" panose="02040503050406030204" pitchFamily="18" charset="0"/>
                              </a:rPr>
                              <m:t>x</m:t>
                            </m:r>
                          </m:e>
                          <m:sub>
                            <m:r>
                              <a:rPr lang="en-US" b="0" i="1" smtClean="0">
                                <a:latin typeface="Cambria Math" panose="02040503050406030204" pitchFamily="18" charset="0"/>
                              </a:rPr>
                              <m:t>𝑆</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𝑣</m:t>
                            </m:r>
                            <m:d>
                              <m:dPr>
                                <m:ctrlPr>
                                  <a:rPr lang="en-US" b="0" i="1" smtClean="0">
                                    <a:latin typeface="Cambria Math" panose="02040503050406030204" pitchFamily="18" charset="0"/>
                                  </a:rPr>
                                </m:ctrlPr>
                              </m:dPr>
                              <m:e>
                                <m:r>
                                  <a:rPr lang="en-US" b="0" i="1" smtClean="0">
                                    <a:latin typeface="Cambria Math" panose="02040503050406030204" pitchFamily="18" charset="0"/>
                                  </a:rPr>
                                  <m:t>𝑆</m:t>
                                </m:r>
                              </m:e>
                            </m:d>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𝑆</m:t>
                                </m:r>
                              </m:e>
                            </m:d>
                          </m:e>
                        </m:d>
                        <m:r>
                          <a:rPr lang="en-US" b="0" i="1" smtClean="0">
                            <a:latin typeface="Cambria Math" panose="02040503050406030204" pitchFamily="18" charset="0"/>
                          </a:rPr>
                          <m:t> </m:t>
                        </m:r>
                      </m:e>
                    </m:d>
                  </m:oMath>
                </a14:m>
                <a:r>
                  <a:rPr lang="en-US" dirty="0"/>
                  <a:t>.</a:t>
                </a:r>
              </a:p>
              <a:p>
                <a:pPr lvl="1"/>
                <a:r>
                  <a:rPr lang="en-US" dirty="0"/>
                  <a:t>Want to find simple </a:t>
                </a:r>
                <a14:m>
                  <m:oMath xmlns:m="http://schemas.openxmlformats.org/officeDocument/2006/math">
                    <m:r>
                      <a:rPr lang="en-US" i="1">
                        <a:latin typeface="Cambria Math" panose="02040503050406030204" pitchFamily="18" charset="0"/>
                      </a:rPr>
                      <m:t>𝑔</m:t>
                    </m:r>
                    <m:r>
                      <a:rPr lang="en-US" i="1">
                        <a:latin typeface="Cambria Math" panose="02040503050406030204" pitchFamily="18" charset="0"/>
                      </a:rPr>
                      <m:t> </m:t>
                    </m:r>
                  </m:oMath>
                </a14:m>
                <a:r>
                  <a:rPr lang="en-US" dirty="0"/>
                  <a:t>such that </a:t>
                </a:r>
                <a14:m>
                  <m:oMath xmlns:m="http://schemas.openxmlformats.org/officeDocument/2006/math">
                    <m:sSub>
                      <m:sSubPr>
                        <m:ctrlPr>
                          <a:rPr lang="en-US" b="0" i="1" smtClean="0">
                            <a:latin typeface="Cambria Math" panose="02040503050406030204" pitchFamily="18" charset="0"/>
                          </a:rPr>
                        </m:ctrlPr>
                      </m:sSubPr>
                      <m:e>
                        <m:r>
                          <m:rPr>
                            <m:nor/>
                          </m:rPr>
                          <a:rPr lang="en-US" b="0" i="0" smtClean="0">
                            <a:latin typeface="Cambria Math" panose="02040503050406030204" pitchFamily="18" charset="0"/>
                          </a:rPr>
                          <m:t>E</m:t>
                        </m:r>
                      </m:e>
                      <m:sub>
                        <m:r>
                          <a:rPr lang="en-US" b="0" i="1" smtClean="0">
                            <a:latin typeface="Cambria Math" panose="02040503050406030204" pitchFamily="18" charset="0"/>
                          </a:rPr>
                          <m:t>𝑣</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𝑣</m:t>
                            </m:r>
                          </m:e>
                        </m:d>
                      </m:e>
                    </m:d>
                    <m:r>
                      <a:rPr lang="en-US" b="0" i="1"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m:t>
                    </m:r>
                    <m:r>
                      <m:rPr>
                        <m:nor/>
                      </m:rPr>
                      <a:rPr lang="en-US" b="0" i="0" smtClean="0">
                        <a:latin typeface="Cambria Math" panose="02040503050406030204" pitchFamily="18" charset="0"/>
                        <a:ea typeface="Cambria Math" panose="02040503050406030204" pitchFamily="18" charset="0"/>
                      </a:rPr>
                      <m:t>some</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fraction</m:t>
                    </m:r>
                    <m:r>
                      <m:rPr>
                        <m:nor/>
                      </m:rP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m:rPr>
                            <m:nor/>
                          </m:rPr>
                          <a:rPr lang="en-US" b="0" i="0" smtClean="0">
                            <a:latin typeface="Cambria Math" panose="02040503050406030204" pitchFamily="18" charset="0"/>
                            <a:ea typeface="Cambria Math" panose="02040503050406030204" pitchFamily="18" charset="0"/>
                          </a:rPr>
                          <m:t>E</m:t>
                        </m:r>
                      </m:e>
                      <m:sub>
                        <m:r>
                          <a:rPr lang="en-US" b="0" i="1" smtClean="0">
                            <a:latin typeface="Cambria Math" panose="02040503050406030204" pitchFamily="18" charset="0"/>
                            <a:ea typeface="Cambria Math" panose="02040503050406030204" pitchFamily="18" charset="0"/>
                          </a:rPr>
                          <m:t>𝑣</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oMath>
                </a14:m>
                <a:r>
                  <a:rPr lang="en-US" dirty="0"/>
                  <a:t> </a:t>
                </a:r>
              </a:p>
              <a:p>
                <a:endParaRPr lang="en-US" dirty="0"/>
              </a:p>
              <a:p>
                <a:r>
                  <a:rPr lang="en-US" dirty="0"/>
                  <a:t>Can we efficiently find an approximately revenue-optimal item pricing?</a:t>
                </a:r>
              </a:p>
            </p:txBody>
          </p:sp>
        </mc:Choice>
        <mc:Fallback xmlns="">
          <p:sp>
            <p:nvSpPr>
              <p:cNvPr id="3" name="Content Placeholder 2">
                <a:extLst>
                  <a:ext uri="{FF2B5EF4-FFF2-40B4-BE49-F238E27FC236}">
                    <a16:creationId xmlns:a16="http://schemas.microsoft.com/office/drawing/2014/main" id="{3C60F81F-8F3C-E84D-B61A-564520ADA184}"/>
                  </a:ext>
                </a:extLst>
              </p:cNvPr>
              <p:cNvSpPr>
                <a:spLocks noGrp="1" noRot="1" noChangeAspect="1" noMove="1" noResize="1" noEditPoints="1" noAdjustHandles="1" noChangeArrowheads="1" noChangeShapeType="1" noTextEdit="1"/>
              </p:cNvSpPr>
              <p:nvPr>
                <p:ph idx="1"/>
              </p:nvPr>
            </p:nvSpPr>
            <p:spPr>
              <a:blipFill>
                <a:blip r:embed="rId2"/>
                <a:stretch>
                  <a:fillRect l="-47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786EE37-0E56-D444-A598-5C6E93750C19}"/>
              </a:ext>
            </a:extLst>
          </p:cNvPr>
          <p:cNvSpPr>
            <a:spLocks noGrp="1"/>
          </p:cNvSpPr>
          <p:nvPr>
            <p:ph type="sldNum" sz="quarter" idx="12"/>
          </p:nvPr>
        </p:nvSpPr>
        <p:spPr/>
        <p:txBody>
          <a:bodyPr/>
          <a:lstStyle/>
          <a:p>
            <a:fld id="{B77E0738-95AA-E14E-9896-480B8A926317}" type="slidenum">
              <a:rPr lang="en-US" smtClean="0"/>
              <a:t>32</a:t>
            </a:fld>
            <a:endParaRPr lang="en-US" dirty="0"/>
          </a:p>
        </p:txBody>
      </p:sp>
    </p:spTree>
    <p:extLst>
      <p:ext uri="{BB962C8B-B14F-4D97-AF65-F5344CB8AC3E}">
        <p14:creationId xmlns:p14="http://schemas.microsoft.com/office/powerpoint/2010/main" val="4228984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810B-690E-5C4D-9DAC-8F730A6E349B}"/>
              </a:ext>
            </a:extLst>
          </p:cNvPr>
          <p:cNvSpPr>
            <a:spLocks noGrp="1"/>
          </p:cNvSpPr>
          <p:nvPr>
            <p:ph type="title"/>
          </p:nvPr>
        </p:nvSpPr>
        <p:spPr/>
        <p:txBody>
          <a:bodyPr/>
          <a:lstStyle/>
          <a:p>
            <a:r>
              <a:rPr lang="en-US" dirty="0"/>
              <a:t>Pricing as a parameterized greedy algorithm</a:t>
            </a:r>
          </a:p>
        </p:txBody>
      </p:sp>
      <p:sp>
        <p:nvSpPr>
          <p:cNvPr id="3" name="Content Placeholder 2">
            <a:extLst>
              <a:ext uri="{FF2B5EF4-FFF2-40B4-BE49-F238E27FC236}">
                <a16:creationId xmlns:a16="http://schemas.microsoft.com/office/drawing/2014/main" id="{4C92F0FA-C587-084B-BEA2-8225C13C1830}"/>
              </a:ext>
            </a:extLst>
          </p:cNvPr>
          <p:cNvSpPr>
            <a:spLocks noGrp="1"/>
          </p:cNvSpPr>
          <p:nvPr>
            <p:ph idx="1"/>
          </p:nvPr>
        </p:nvSpPr>
        <p:spPr>
          <a:xfrm>
            <a:off x="848896" y="1981200"/>
            <a:ext cx="10657304" cy="4432300"/>
          </a:xfrm>
        </p:spPr>
        <p:txBody>
          <a:bodyPr/>
          <a:lstStyle/>
          <a:p>
            <a:r>
              <a:rPr lang="en-US" dirty="0"/>
              <a:t>Can prices be used to simplify algorithm design in non-strategic settings?</a:t>
            </a:r>
          </a:p>
          <a:p>
            <a:endParaRPr lang="en-US" dirty="0"/>
          </a:p>
          <a:p>
            <a:r>
              <a:rPr lang="en-US" dirty="0"/>
              <a:t>Optimal prices depend on the instance – but can potentially be learned!</a:t>
            </a:r>
          </a:p>
        </p:txBody>
      </p:sp>
      <p:sp>
        <p:nvSpPr>
          <p:cNvPr id="4" name="Slide Number Placeholder 3">
            <a:extLst>
              <a:ext uri="{FF2B5EF4-FFF2-40B4-BE49-F238E27FC236}">
                <a16:creationId xmlns:a16="http://schemas.microsoft.com/office/drawing/2014/main" id="{C9A6B50F-E664-6F43-A9BD-5179539384B0}"/>
              </a:ext>
            </a:extLst>
          </p:cNvPr>
          <p:cNvSpPr>
            <a:spLocks noGrp="1"/>
          </p:cNvSpPr>
          <p:nvPr>
            <p:ph type="sldNum" sz="quarter" idx="12"/>
          </p:nvPr>
        </p:nvSpPr>
        <p:spPr/>
        <p:txBody>
          <a:bodyPr/>
          <a:lstStyle/>
          <a:p>
            <a:fld id="{B77E0738-95AA-E14E-9896-480B8A926317}" type="slidenum">
              <a:rPr lang="en-US" smtClean="0"/>
              <a:t>33</a:t>
            </a:fld>
            <a:endParaRPr lang="en-US" dirty="0"/>
          </a:p>
        </p:txBody>
      </p:sp>
      <p:pic>
        <p:nvPicPr>
          <p:cNvPr id="5" name="Picture 4">
            <a:extLst>
              <a:ext uri="{FF2B5EF4-FFF2-40B4-BE49-F238E27FC236}">
                <a16:creationId xmlns:a16="http://schemas.microsoft.com/office/drawing/2014/main" id="{6E1D0662-59B0-D046-9B79-B9FA701A5957}"/>
              </a:ext>
            </a:extLst>
          </p:cNvPr>
          <p:cNvPicPr>
            <a:picLocks noChangeAspect="1"/>
          </p:cNvPicPr>
          <p:nvPr/>
        </p:nvPicPr>
        <p:blipFill rotWithShape="1">
          <a:blip r:embed="rId2"/>
          <a:srcRect l="21715" r="21736"/>
          <a:stretch/>
        </p:blipFill>
        <p:spPr>
          <a:xfrm>
            <a:off x="9893300" y="4005765"/>
            <a:ext cx="2061901" cy="2430792"/>
          </a:xfrm>
          <a:prstGeom prst="rect">
            <a:avLst/>
          </a:prstGeom>
        </p:spPr>
      </p:pic>
    </p:spTree>
    <p:extLst>
      <p:ext uri="{BB962C8B-B14F-4D97-AF65-F5344CB8AC3E}">
        <p14:creationId xmlns:p14="http://schemas.microsoft.com/office/powerpoint/2010/main" val="2109507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E8C2-2B7B-044E-B61C-277B61A103F2}"/>
              </a:ext>
            </a:extLst>
          </p:cNvPr>
          <p:cNvSpPr>
            <a:spLocks noGrp="1"/>
          </p:cNvSpPr>
          <p:nvPr>
            <p:ph type="title"/>
          </p:nvPr>
        </p:nvSpPr>
        <p:spPr/>
        <p:txBody>
          <a:bodyPr/>
          <a:lstStyle/>
          <a:p>
            <a:r>
              <a:rPr lang="en-US" dirty="0"/>
              <a:t>Acknowledgements</a:t>
            </a:r>
          </a:p>
        </p:txBody>
      </p:sp>
      <p:pic>
        <p:nvPicPr>
          <p:cNvPr id="4" name="Picture 3">
            <a:extLst>
              <a:ext uri="{FF2B5EF4-FFF2-40B4-BE49-F238E27FC236}">
                <a16:creationId xmlns:a16="http://schemas.microsoft.com/office/drawing/2014/main" id="{EFB36055-D890-4348-A8BF-4F4F84F82FC6}"/>
              </a:ext>
            </a:extLst>
          </p:cNvPr>
          <p:cNvPicPr>
            <a:picLocks noChangeAspect="1"/>
          </p:cNvPicPr>
          <p:nvPr/>
        </p:nvPicPr>
        <p:blipFill rotWithShape="1">
          <a:blip r:embed="rId2"/>
          <a:srcRect l="13429"/>
          <a:stretch/>
        </p:blipFill>
        <p:spPr>
          <a:xfrm>
            <a:off x="627531" y="1943397"/>
            <a:ext cx="1231390" cy="1422400"/>
          </a:xfrm>
          <a:prstGeom prst="rect">
            <a:avLst/>
          </a:prstGeom>
        </p:spPr>
      </p:pic>
      <p:pic>
        <p:nvPicPr>
          <p:cNvPr id="5" name="Picture 4">
            <a:extLst>
              <a:ext uri="{FF2B5EF4-FFF2-40B4-BE49-F238E27FC236}">
                <a16:creationId xmlns:a16="http://schemas.microsoft.com/office/drawing/2014/main" id="{6C46617F-B513-0048-922A-D4A0FD1FFA61}"/>
              </a:ext>
            </a:extLst>
          </p:cNvPr>
          <p:cNvPicPr>
            <a:picLocks noChangeAspect="1"/>
          </p:cNvPicPr>
          <p:nvPr/>
        </p:nvPicPr>
        <p:blipFill rotWithShape="1">
          <a:blip r:embed="rId3"/>
          <a:srcRect l="30637" r="10340"/>
          <a:stretch/>
        </p:blipFill>
        <p:spPr>
          <a:xfrm>
            <a:off x="2103956" y="1943397"/>
            <a:ext cx="1057835" cy="1422400"/>
          </a:xfrm>
          <a:prstGeom prst="rect">
            <a:avLst/>
          </a:prstGeom>
        </p:spPr>
      </p:pic>
      <p:pic>
        <p:nvPicPr>
          <p:cNvPr id="6" name="Picture 5">
            <a:extLst>
              <a:ext uri="{FF2B5EF4-FFF2-40B4-BE49-F238E27FC236}">
                <a16:creationId xmlns:a16="http://schemas.microsoft.com/office/drawing/2014/main" id="{E3898F24-587B-9A47-A20F-6A9F8BBB252E}"/>
              </a:ext>
            </a:extLst>
          </p:cNvPr>
          <p:cNvPicPr>
            <a:picLocks noChangeAspect="1"/>
          </p:cNvPicPr>
          <p:nvPr/>
        </p:nvPicPr>
        <p:blipFill>
          <a:blip r:embed="rId4"/>
          <a:stretch>
            <a:fillRect/>
          </a:stretch>
        </p:blipFill>
        <p:spPr>
          <a:xfrm>
            <a:off x="3406826" y="1943397"/>
            <a:ext cx="1137920" cy="1422400"/>
          </a:xfrm>
          <a:prstGeom prst="rect">
            <a:avLst/>
          </a:prstGeom>
        </p:spPr>
      </p:pic>
      <p:pic>
        <p:nvPicPr>
          <p:cNvPr id="7" name="Picture 6">
            <a:extLst>
              <a:ext uri="{FF2B5EF4-FFF2-40B4-BE49-F238E27FC236}">
                <a16:creationId xmlns:a16="http://schemas.microsoft.com/office/drawing/2014/main" id="{F8964B98-143D-FC4F-B594-96CD9FF6CF39}"/>
              </a:ext>
            </a:extLst>
          </p:cNvPr>
          <p:cNvPicPr>
            <a:picLocks noChangeAspect="1"/>
          </p:cNvPicPr>
          <p:nvPr/>
        </p:nvPicPr>
        <p:blipFill rotWithShape="1">
          <a:blip r:embed="rId5"/>
          <a:srcRect l="22809" r="18963"/>
          <a:stretch/>
        </p:blipFill>
        <p:spPr>
          <a:xfrm>
            <a:off x="698793" y="5047086"/>
            <a:ext cx="1183342" cy="1451612"/>
          </a:xfrm>
          <a:prstGeom prst="rect">
            <a:avLst/>
          </a:prstGeom>
        </p:spPr>
      </p:pic>
      <p:pic>
        <p:nvPicPr>
          <p:cNvPr id="8" name="Picture 7">
            <a:extLst>
              <a:ext uri="{FF2B5EF4-FFF2-40B4-BE49-F238E27FC236}">
                <a16:creationId xmlns:a16="http://schemas.microsoft.com/office/drawing/2014/main" id="{0A97E392-D071-5543-A915-5492D4112F47}"/>
              </a:ext>
            </a:extLst>
          </p:cNvPr>
          <p:cNvPicPr>
            <a:picLocks noChangeAspect="1"/>
          </p:cNvPicPr>
          <p:nvPr/>
        </p:nvPicPr>
        <p:blipFill>
          <a:blip r:embed="rId6"/>
          <a:stretch>
            <a:fillRect/>
          </a:stretch>
        </p:blipFill>
        <p:spPr>
          <a:xfrm>
            <a:off x="2153344" y="5047086"/>
            <a:ext cx="939893" cy="1451612"/>
          </a:xfrm>
          <a:prstGeom prst="rect">
            <a:avLst/>
          </a:prstGeom>
        </p:spPr>
      </p:pic>
      <p:pic>
        <p:nvPicPr>
          <p:cNvPr id="9" name="Picture 8">
            <a:extLst>
              <a:ext uri="{FF2B5EF4-FFF2-40B4-BE49-F238E27FC236}">
                <a16:creationId xmlns:a16="http://schemas.microsoft.com/office/drawing/2014/main" id="{82E48745-1FE8-1C4C-AA5E-3A80F2B4793D}"/>
              </a:ext>
            </a:extLst>
          </p:cNvPr>
          <p:cNvPicPr>
            <a:picLocks noChangeAspect="1"/>
          </p:cNvPicPr>
          <p:nvPr/>
        </p:nvPicPr>
        <p:blipFill rotWithShape="1">
          <a:blip r:embed="rId7"/>
          <a:srcRect l="14632" r="13812"/>
          <a:stretch/>
        </p:blipFill>
        <p:spPr>
          <a:xfrm>
            <a:off x="627525" y="3594696"/>
            <a:ext cx="895409" cy="1192459"/>
          </a:xfrm>
          <a:prstGeom prst="rect">
            <a:avLst/>
          </a:prstGeom>
        </p:spPr>
      </p:pic>
      <p:pic>
        <p:nvPicPr>
          <p:cNvPr id="10" name="Picture 9">
            <a:extLst>
              <a:ext uri="{FF2B5EF4-FFF2-40B4-BE49-F238E27FC236}">
                <a16:creationId xmlns:a16="http://schemas.microsoft.com/office/drawing/2014/main" id="{7067F60A-EF0D-A247-87C6-168C9C5E6139}"/>
              </a:ext>
            </a:extLst>
          </p:cNvPr>
          <p:cNvPicPr>
            <a:picLocks noChangeAspect="1"/>
          </p:cNvPicPr>
          <p:nvPr/>
        </p:nvPicPr>
        <p:blipFill rotWithShape="1">
          <a:blip r:embed="rId8"/>
          <a:srcRect l="17022" t="26325" r="26433"/>
          <a:stretch/>
        </p:blipFill>
        <p:spPr>
          <a:xfrm>
            <a:off x="1683877" y="3594696"/>
            <a:ext cx="1217117" cy="1192459"/>
          </a:xfrm>
          <a:prstGeom prst="rect">
            <a:avLst/>
          </a:prstGeom>
        </p:spPr>
      </p:pic>
      <p:pic>
        <p:nvPicPr>
          <p:cNvPr id="11" name="Picture 10">
            <a:extLst>
              <a:ext uri="{FF2B5EF4-FFF2-40B4-BE49-F238E27FC236}">
                <a16:creationId xmlns:a16="http://schemas.microsoft.com/office/drawing/2014/main" id="{C75D41DF-7BB2-6F47-95CA-7B03E8B219E1}"/>
              </a:ext>
            </a:extLst>
          </p:cNvPr>
          <p:cNvPicPr>
            <a:picLocks noChangeAspect="1"/>
          </p:cNvPicPr>
          <p:nvPr/>
        </p:nvPicPr>
        <p:blipFill>
          <a:blip r:embed="rId9"/>
          <a:stretch>
            <a:fillRect/>
          </a:stretch>
        </p:blipFill>
        <p:spPr>
          <a:xfrm>
            <a:off x="3093237" y="3594695"/>
            <a:ext cx="772276" cy="1223493"/>
          </a:xfrm>
          <a:prstGeom prst="rect">
            <a:avLst/>
          </a:prstGeom>
        </p:spPr>
      </p:pic>
      <p:pic>
        <p:nvPicPr>
          <p:cNvPr id="12" name="Picture 11">
            <a:extLst>
              <a:ext uri="{FF2B5EF4-FFF2-40B4-BE49-F238E27FC236}">
                <a16:creationId xmlns:a16="http://schemas.microsoft.com/office/drawing/2014/main" id="{D62FEA4A-676A-9242-9AC1-60D447A3B21A}"/>
              </a:ext>
            </a:extLst>
          </p:cNvPr>
          <p:cNvPicPr>
            <a:picLocks noChangeAspect="1"/>
          </p:cNvPicPr>
          <p:nvPr/>
        </p:nvPicPr>
        <p:blipFill>
          <a:blip r:embed="rId10"/>
          <a:stretch>
            <a:fillRect/>
          </a:stretch>
        </p:blipFill>
        <p:spPr>
          <a:xfrm>
            <a:off x="3364446" y="5047086"/>
            <a:ext cx="1203776" cy="1451612"/>
          </a:xfrm>
          <a:prstGeom prst="rect">
            <a:avLst/>
          </a:prstGeom>
        </p:spPr>
      </p:pic>
      <p:pic>
        <p:nvPicPr>
          <p:cNvPr id="13" name="Picture 12">
            <a:extLst>
              <a:ext uri="{FF2B5EF4-FFF2-40B4-BE49-F238E27FC236}">
                <a16:creationId xmlns:a16="http://schemas.microsoft.com/office/drawing/2014/main" id="{5FEC5260-B4C8-084E-9F60-C071A500564B}"/>
              </a:ext>
            </a:extLst>
          </p:cNvPr>
          <p:cNvPicPr>
            <a:picLocks noChangeAspect="1"/>
          </p:cNvPicPr>
          <p:nvPr/>
        </p:nvPicPr>
        <p:blipFill rotWithShape="1">
          <a:blip r:embed="rId11"/>
          <a:srcRect l="12742" r="17636" b="2540"/>
          <a:stretch/>
        </p:blipFill>
        <p:spPr>
          <a:xfrm>
            <a:off x="4069979" y="3596518"/>
            <a:ext cx="850559" cy="1190637"/>
          </a:xfrm>
          <a:prstGeom prst="rect">
            <a:avLst/>
          </a:prstGeom>
        </p:spPr>
      </p:pic>
      <p:sp>
        <p:nvSpPr>
          <p:cNvPr id="14" name="Rectangle 13">
            <a:extLst>
              <a:ext uri="{FF2B5EF4-FFF2-40B4-BE49-F238E27FC236}">
                <a16:creationId xmlns:a16="http://schemas.microsoft.com/office/drawing/2014/main" id="{171DE4E3-CB2D-7145-A213-76B00FBADAAA}"/>
              </a:ext>
            </a:extLst>
          </p:cNvPr>
          <p:cNvSpPr/>
          <p:nvPr/>
        </p:nvSpPr>
        <p:spPr>
          <a:xfrm>
            <a:off x="5471671" y="2391630"/>
            <a:ext cx="6379670" cy="3139321"/>
          </a:xfrm>
          <a:prstGeom prst="rect">
            <a:avLst/>
          </a:prstGeom>
          <a:ln>
            <a:solidFill>
              <a:schemeClr val="tx1"/>
            </a:solidFill>
          </a:ln>
        </p:spPr>
        <p:txBody>
          <a:bodyPr wrap="square">
            <a:spAutoFit/>
          </a:bodyPr>
          <a:lstStyle/>
          <a:p>
            <a:r>
              <a:rPr lang="en-US" i="1" dirty="0"/>
              <a:t>Buy-many mechanisms are not much better than item pricing.</a:t>
            </a:r>
          </a:p>
          <a:p>
            <a:r>
              <a:rPr lang="en-US" dirty="0"/>
              <a:t>C., </a:t>
            </a:r>
            <a:r>
              <a:rPr lang="en-US" dirty="0" err="1"/>
              <a:t>Teng</a:t>
            </a:r>
            <a:r>
              <a:rPr lang="en-US" dirty="0"/>
              <a:t>, and </a:t>
            </a:r>
            <a:r>
              <a:rPr lang="en-US" dirty="0" err="1"/>
              <a:t>Tzamos</a:t>
            </a:r>
            <a:r>
              <a:rPr lang="en-US" dirty="0"/>
              <a:t>. EC’19.</a:t>
            </a:r>
          </a:p>
          <a:p>
            <a:endParaRPr lang="en-US" i="1" dirty="0"/>
          </a:p>
          <a:p>
            <a:r>
              <a:rPr lang="en-US" i="1" dirty="0"/>
              <a:t>Posted pricing for online resource allocation: intervals and paths</a:t>
            </a:r>
            <a:r>
              <a:rPr lang="en-US" dirty="0"/>
              <a:t>. </a:t>
            </a:r>
          </a:p>
          <a:p>
            <a:r>
              <a:rPr lang="en-US" dirty="0"/>
              <a:t>C., Miller, and </a:t>
            </a:r>
            <a:r>
              <a:rPr lang="en-US" dirty="0" err="1"/>
              <a:t>Teng</a:t>
            </a:r>
            <a:r>
              <a:rPr lang="en-US" dirty="0"/>
              <a:t>. SODA’19.</a:t>
            </a:r>
          </a:p>
          <a:p>
            <a:endParaRPr lang="en-US" dirty="0"/>
          </a:p>
          <a:p>
            <a:r>
              <a:rPr lang="en-US" i="1" dirty="0"/>
              <a:t>Stability of service under time-of-use pricing</a:t>
            </a:r>
            <a:r>
              <a:rPr lang="en-US" dirty="0"/>
              <a:t>. </a:t>
            </a:r>
          </a:p>
          <a:p>
            <a:r>
              <a:rPr lang="en-US" dirty="0"/>
              <a:t>C., </a:t>
            </a:r>
            <a:r>
              <a:rPr lang="en-US" dirty="0" err="1"/>
              <a:t>Devanur</a:t>
            </a:r>
            <a:r>
              <a:rPr lang="en-US" dirty="0"/>
              <a:t>, Holroyd, </a:t>
            </a:r>
            <a:r>
              <a:rPr lang="en-US" dirty="0" err="1"/>
              <a:t>Karlin</a:t>
            </a:r>
            <a:r>
              <a:rPr lang="en-US" dirty="0"/>
              <a:t>, Martin, and Sivan. STOC’17.</a:t>
            </a:r>
          </a:p>
          <a:p>
            <a:endParaRPr lang="en-US" dirty="0"/>
          </a:p>
          <a:p>
            <a:r>
              <a:rPr lang="en-US" i="1" dirty="0"/>
              <a:t>Truth and regret in online scheduling</a:t>
            </a:r>
            <a:r>
              <a:rPr lang="en-US" dirty="0"/>
              <a:t>.</a:t>
            </a:r>
          </a:p>
          <a:p>
            <a:r>
              <a:rPr lang="en-US" dirty="0"/>
              <a:t>C., </a:t>
            </a:r>
            <a:r>
              <a:rPr lang="en-US" dirty="0" err="1"/>
              <a:t>Devanur</a:t>
            </a:r>
            <a:r>
              <a:rPr lang="en-US" dirty="0"/>
              <a:t>, Kulkarni, and </a:t>
            </a:r>
            <a:r>
              <a:rPr lang="en-US" dirty="0" err="1"/>
              <a:t>Niazadeh</a:t>
            </a:r>
            <a:r>
              <a:rPr lang="en-US" dirty="0"/>
              <a:t>. EC’17.   </a:t>
            </a:r>
          </a:p>
        </p:txBody>
      </p:sp>
      <p:sp>
        <p:nvSpPr>
          <p:cNvPr id="15" name="Slide Number Placeholder 14">
            <a:extLst>
              <a:ext uri="{FF2B5EF4-FFF2-40B4-BE49-F238E27FC236}">
                <a16:creationId xmlns:a16="http://schemas.microsoft.com/office/drawing/2014/main" id="{E47ECA90-39CA-F047-8DDA-F62CC3A4A7D6}"/>
              </a:ext>
            </a:extLst>
          </p:cNvPr>
          <p:cNvSpPr>
            <a:spLocks noGrp="1"/>
          </p:cNvSpPr>
          <p:nvPr>
            <p:ph type="sldNum" sz="quarter" idx="12"/>
          </p:nvPr>
        </p:nvSpPr>
        <p:spPr/>
        <p:txBody>
          <a:bodyPr/>
          <a:lstStyle/>
          <a:p>
            <a:fld id="{B77E0738-95AA-E14E-9896-480B8A926317}" type="slidenum">
              <a:rPr lang="en-US" smtClean="0"/>
              <a:t>34</a:t>
            </a:fld>
            <a:endParaRPr lang="en-US"/>
          </a:p>
        </p:txBody>
      </p:sp>
    </p:spTree>
    <p:extLst>
      <p:ext uri="{BB962C8B-B14F-4D97-AF65-F5344CB8AC3E}">
        <p14:creationId xmlns:p14="http://schemas.microsoft.com/office/powerpoint/2010/main" val="1228300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49174B-F964-DE4F-975B-FC388AC8BCE9}"/>
              </a:ext>
            </a:extLst>
          </p:cNvPr>
          <p:cNvSpPr>
            <a:spLocks noGrp="1"/>
          </p:cNvSpPr>
          <p:nvPr>
            <p:ph type="title"/>
          </p:nvPr>
        </p:nvSpPr>
        <p:spPr>
          <a:xfrm>
            <a:off x="1534642" y="798973"/>
            <a:ext cx="4310346" cy="2247117"/>
          </a:xfrm>
        </p:spPr>
        <p:txBody>
          <a:bodyPr>
            <a:normAutofit/>
          </a:bodyPr>
          <a:lstStyle/>
          <a:p>
            <a:r>
              <a:rPr lang="en-US" sz="2800" dirty="0"/>
              <a:t>Thanks for listening!</a:t>
            </a:r>
          </a:p>
        </p:txBody>
      </p:sp>
      <p:pic>
        <p:nvPicPr>
          <p:cNvPr id="7" name="Content Placeholder 6">
            <a:extLst>
              <a:ext uri="{FF2B5EF4-FFF2-40B4-BE49-F238E27FC236}">
                <a16:creationId xmlns:a16="http://schemas.microsoft.com/office/drawing/2014/main" id="{A1867064-7899-5F43-8208-57505190DAC7}"/>
              </a:ext>
            </a:extLst>
          </p:cNvPr>
          <p:cNvPicPr>
            <a:picLocks noGrp="1" noChangeAspect="1"/>
          </p:cNvPicPr>
          <p:nvPr>
            <p:ph idx="1"/>
          </p:nvPr>
        </p:nvPicPr>
        <p:blipFill>
          <a:blip r:embed="rId2"/>
          <a:stretch>
            <a:fillRect/>
          </a:stretch>
        </p:blipFill>
        <p:spPr>
          <a:xfrm>
            <a:off x="7160091" y="1208601"/>
            <a:ext cx="2360425" cy="4845083"/>
          </a:xfrm>
          <a:prstGeom prst="rect">
            <a:avLst/>
          </a:prstGeom>
        </p:spPr>
      </p:pic>
      <p:sp>
        <p:nvSpPr>
          <p:cNvPr id="8" name="Slide Number Placeholder 7">
            <a:extLst>
              <a:ext uri="{FF2B5EF4-FFF2-40B4-BE49-F238E27FC236}">
                <a16:creationId xmlns:a16="http://schemas.microsoft.com/office/drawing/2014/main" id="{FBA8E618-776F-4F4D-AE50-C80C2328C232}"/>
              </a:ext>
            </a:extLst>
          </p:cNvPr>
          <p:cNvSpPr>
            <a:spLocks noGrp="1"/>
          </p:cNvSpPr>
          <p:nvPr>
            <p:ph type="sldNum" sz="quarter" idx="12"/>
          </p:nvPr>
        </p:nvSpPr>
        <p:spPr/>
        <p:txBody>
          <a:bodyPr/>
          <a:lstStyle/>
          <a:p>
            <a:fld id="{B77E0738-95AA-E14E-9896-480B8A926317}" type="slidenum">
              <a:rPr lang="en-US" smtClean="0"/>
              <a:t>35</a:t>
            </a:fld>
            <a:endParaRPr lang="en-US"/>
          </a:p>
        </p:txBody>
      </p:sp>
    </p:spTree>
    <p:extLst>
      <p:ext uri="{BB962C8B-B14F-4D97-AF65-F5344CB8AC3E}">
        <p14:creationId xmlns:p14="http://schemas.microsoft.com/office/powerpoint/2010/main" val="3583389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13C7803-B8F6-D444-AAC7-42DFB8B66C76}"/>
              </a:ext>
            </a:extLst>
          </p:cNvPr>
          <p:cNvGrpSpPr/>
          <p:nvPr/>
        </p:nvGrpSpPr>
        <p:grpSpPr>
          <a:xfrm>
            <a:off x="3644398" y="2048310"/>
            <a:ext cx="2503799" cy="1634358"/>
            <a:chOff x="5317066" y="2072904"/>
            <a:chExt cx="3960258" cy="2465229"/>
          </a:xfrm>
        </p:grpSpPr>
        <p:pic>
          <p:nvPicPr>
            <p:cNvPr id="5" name="Picture 4">
              <a:extLst>
                <a:ext uri="{FF2B5EF4-FFF2-40B4-BE49-F238E27FC236}">
                  <a16:creationId xmlns:a16="http://schemas.microsoft.com/office/drawing/2014/main" id="{E6EDD697-9DE5-3A47-BCAC-4B0755704C5C}"/>
                </a:ext>
              </a:extLst>
            </p:cNvPr>
            <p:cNvPicPr>
              <a:picLocks noChangeAspect="1"/>
            </p:cNvPicPr>
            <p:nvPr/>
          </p:nvPicPr>
          <p:blipFill rotWithShape="1">
            <a:blip r:embed="rId3"/>
            <a:srcRect l="2145" b="3587"/>
            <a:stretch/>
          </p:blipFill>
          <p:spPr>
            <a:xfrm>
              <a:off x="5317066" y="2072904"/>
              <a:ext cx="3960258" cy="2465229"/>
            </a:xfrm>
            <a:prstGeom prst="rect">
              <a:avLst/>
            </a:prstGeom>
          </p:spPr>
        </p:pic>
        <p:pic>
          <p:nvPicPr>
            <p:cNvPr id="6" name="Picture 5">
              <a:extLst>
                <a:ext uri="{FF2B5EF4-FFF2-40B4-BE49-F238E27FC236}">
                  <a16:creationId xmlns:a16="http://schemas.microsoft.com/office/drawing/2014/main" id="{FBC122DC-FEF2-264C-AFDD-0C4D7025BC7D}"/>
                </a:ext>
              </a:extLst>
            </p:cNvPr>
            <p:cNvPicPr>
              <a:picLocks noChangeAspect="1"/>
            </p:cNvPicPr>
            <p:nvPr/>
          </p:nvPicPr>
          <p:blipFill>
            <a:blip r:embed="rId4"/>
            <a:stretch>
              <a:fillRect/>
            </a:stretch>
          </p:blipFill>
          <p:spPr>
            <a:xfrm>
              <a:off x="6624954" y="2146054"/>
              <a:ext cx="871151" cy="673172"/>
            </a:xfrm>
            <a:prstGeom prst="rect">
              <a:avLst/>
            </a:prstGeom>
          </p:spPr>
        </p:pic>
        <p:pic>
          <p:nvPicPr>
            <p:cNvPr id="7" name="Picture 6">
              <a:extLst>
                <a:ext uri="{FF2B5EF4-FFF2-40B4-BE49-F238E27FC236}">
                  <a16:creationId xmlns:a16="http://schemas.microsoft.com/office/drawing/2014/main" id="{05D31727-136D-D648-9481-BFD62A8F595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131680" y="2378243"/>
              <a:ext cx="428788" cy="416543"/>
            </a:xfrm>
            <a:prstGeom prst="rect">
              <a:avLst/>
            </a:prstGeom>
          </p:spPr>
        </p:pic>
      </p:grpSp>
      <p:sp>
        <p:nvSpPr>
          <p:cNvPr id="2" name="Title 1">
            <a:extLst>
              <a:ext uri="{FF2B5EF4-FFF2-40B4-BE49-F238E27FC236}">
                <a16:creationId xmlns:a16="http://schemas.microsoft.com/office/drawing/2014/main" id="{E955A6AB-EC45-BA4C-BDF1-6BDD79ADF2FD}"/>
              </a:ext>
            </a:extLst>
          </p:cNvPr>
          <p:cNvSpPr>
            <a:spLocks noGrp="1"/>
          </p:cNvSpPr>
          <p:nvPr>
            <p:ph type="title"/>
          </p:nvPr>
        </p:nvSpPr>
        <p:spPr/>
        <p:txBody>
          <a:bodyPr/>
          <a:lstStyle/>
          <a:p>
            <a:r>
              <a:rPr lang="en-US" dirty="0"/>
              <a:t>Some applications</a:t>
            </a:r>
          </a:p>
        </p:txBody>
      </p:sp>
      <p:pic>
        <p:nvPicPr>
          <p:cNvPr id="8" name="Picture 7">
            <a:extLst>
              <a:ext uri="{FF2B5EF4-FFF2-40B4-BE49-F238E27FC236}">
                <a16:creationId xmlns:a16="http://schemas.microsoft.com/office/drawing/2014/main" id="{F951596C-305C-F243-B26D-C79A69C21BE5}"/>
              </a:ext>
            </a:extLst>
          </p:cNvPr>
          <p:cNvPicPr>
            <a:picLocks noChangeAspect="1"/>
          </p:cNvPicPr>
          <p:nvPr/>
        </p:nvPicPr>
        <p:blipFill>
          <a:blip r:embed="rId7"/>
          <a:stretch>
            <a:fillRect/>
          </a:stretch>
        </p:blipFill>
        <p:spPr>
          <a:xfrm>
            <a:off x="4730617" y="3918117"/>
            <a:ext cx="1169799" cy="2047149"/>
          </a:xfrm>
          <a:prstGeom prst="rect">
            <a:avLst/>
          </a:prstGeom>
        </p:spPr>
      </p:pic>
      <p:pic>
        <p:nvPicPr>
          <p:cNvPr id="9" name="Picture 8">
            <a:extLst>
              <a:ext uri="{FF2B5EF4-FFF2-40B4-BE49-F238E27FC236}">
                <a16:creationId xmlns:a16="http://schemas.microsoft.com/office/drawing/2014/main" id="{F3659478-B8F3-B241-A03F-502C3C9F2CAE}"/>
              </a:ext>
            </a:extLst>
          </p:cNvPr>
          <p:cNvPicPr>
            <a:picLocks noChangeAspect="1"/>
          </p:cNvPicPr>
          <p:nvPr/>
        </p:nvPicPr>
        <p:blipFill>
          <a:blip r:embed="rId8"/>
          <a:stretch>
            <a:fillRect/>
          </a:stretch>
        </p:blipFill>
        <p:spPr>
          <a:xfrm>
            <a:off x="1171598" y="2106507"/>
            <a:ext cx="2099530" cy="1432855"/>
          </a:xfrm>
          <a:prstGeom prst="rect">
            <a:avLst/>
          </a:prstGeom>
        </p:spPr>
      </p:pic>
      <p:pic>
        <p:nvPicPr>
          <p:cNvPr id="14" name="Picture 13">
            <a:extLst>
              <a:ext uri="{FF2B5EF4-FFF2-40B4-BE49-F238E27FC236}">
                <a16:creationId xmlns:a16="http://schemas.microsoft.com/office/drawing/2014/main" id="{F4213360-1A7C-2448-96CB-9F002AC0E6DC}"/>
              </a:ext>
            </a:extLst>
          </p:cNvPr>
          <p:cNvPicPr>
            <a:picLocks noChangeAspect="1"/>
          </p:cNvPicPr>
          <p:nvPr/>
        </p:nvPicPr>
        <p:blipFill rotWithShape="1">
          <a:blip r:embed="rId9"/>
          <a:srcRect r="24469" b="6682"/>
          <a:stretch/>
        </p:blipFill>
        <p:spPr>
          <a:xfrm>
            <a:off x="1191210" y="3835322"/>
            <a:ext cx="2900727" cy="2013690"/>
          </a:xfrm>
          <a:prstGeom prst="rect">
            <a:avLst/>
          </a:prstGeom>
        </p:spPr>
      </p:pic>
      <p:pic>
        <p:nvPicPr>
          <p:cNvPr id="13" name="Picture 12">
            <a:extLst>
              <a:ext uri="{FF2B5EF4-FFF2-40B4-BE49-F238E27FC236}">
                <a16:creationId xmlns:a16="http://schemas.microsoft.com/office/drawing/2014/main" id="{ACF2B7DC-F539-2144-9614-9BFD76D3E54F}"/>
              </a:ext>
            </a:extLst>
          </p:cNvPr>
          <p:cNvPicPr>
            <a:picLocks noChangeAspect="1"/>
          </p:cNvPicPr>
          <p:nvPr/>
        </p:nvPicPr>
        <p:blipFill>
          <a:blip r:embed="rId10"/>
          <a:stretch>
            <a:fillRect/>
          </a:stretch>
        </p:blipFill>
        <p:spPr>
          <a:xfrm>
            <a:off x="2863497" y="4825935"/>
            <a:ext cx="1443153" cy="1139331"/>
          </a:xfrm>
          <a:prstGeom prst="rect">
            <a:avLst/>
          </a:prstGeom>
        </p:spPr>
      </p:pic>
      <p:sp>
        <p:nvSpPr>
          <p:cNvPr id="3" name="Slide Number Placeholder 2">
            <a:extLst>
              <a:ext uri="{FF2B5EF4-FFF2-40B4-BE49-F238E27FC236}">
                <a16:creationId xmlns:a16="http://schemas.microsoft.com/office/drawing/2014/main" id="{AA5F8391-47CE-5C48-8774-FD439A2255BA}"/>
              </a:ext>
            </a:extLst>
          </p:cNvPr>
          <p:cNvSpPr>
            <a:spLocks noGrp="1"/>
          </p:cNvSpPr>
          <p:nvPr>
            <p:ph type="sldNum" sz="quarter" idx="12"/>
          </p:nvPr>
        </p:nvSpPr>
        <p:spPr/>
        <p:txBody>
          <a:bodyPr/>
          <a:lstStyle/>
          <a:p>
            <a:fld id="{B77E0738-95AA-E14E-9896-480B8A926317}" type="slidenum">
              <a:rPr lang="en-US" smtClean="0"/>
              <a:t>4</a:t>
            </a:fld>
            <a:endParaRPr lang="en-US"/>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C0DD3590-8583-0344-9DEA-6F112F5FD77D}"/>
                  </a:ext>
                </a:extLst>
              </p:cNvPr>
              <p:cNvSpPr>
                <a:spLocks noGrp="1"/>
              </p:cNvSpPr>
              <p:nvPr>
                <p:ph idx="1"/>
              </p:nvPr>
            </p:nvSpPr>
            <p:spPr>
              <a:xfrm>
                <a:off x="6968351" y="1545015"/>
                <a:ext cx="4301358" cy="4584700"/>
              </a:xfrm>
            </p:spPr>
            <p:txBody>
              <a:bodyPr/>
              <a:lstStyle/>
              <a:p>
                <a:pPr marL="0" indent="0">
                  <a:buNone/>
                </a:pPr>
                <a:r>
                  <a:rPr lang="en-US" dirty="0"/>
                  <a:t>Two important settings:</a:t>
                </a:r>
              </a:p>
              <a:p>
                <a:r>
                  <a:rPr lang="en-US" dirty="0"/>
                  <a:t>Scheduling jobs on a machine</a:t>
                </a:r>
              </a:p>
              <a:p>
                <a:pPr lvl="1"/>
                <a:r>
                  <a:rPr lang="en-US" dirty="0"/>
                  <a:t>Items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“time slots”</a:t>
                </a:r>
              </a:p>
              <a:p>
                <a:pPr lvl="1"/>
                <a:r>
                  <a:rPr lang="en-US" dirty="0"/>
                  <a:t>Buyers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jobs</a:t>
                </a:r>
              </a:p>
              <a:p>
                <a:endParaRPr lang="en-US" dirty="0"/>
              </a:p>
              <a:p>
                <a:pPr marL="0" indent="0">
                  <a:buNone/>
                </a:pPr>
                <a:endParaRPr lang="en-US" dirty="0"/>
              </a:p>
              <a:p>
                <a:pPr marL="0" indent="0">
                  <a:buNone/>
                </a:pPr>
                <a:endParaRPr lang="en-US" dirty="0"/>
              </a:p>
              <a:p>
                <a:r>
                  <a:rPr lang="en-US" dirty="0"/>
                  <a:t>Routing on a network</a:t>
                </a:r>
              </a:p>
              <a:p>
                <a:pPr lvl="1"/>
                <a:r>
                  <a:rPr lang="en-US" dirty="0"/>
                  <a:t>Items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edges</a:t>
                </a:r>
              </a:p>
              <a:p>
                <a:pPr lvl="1"/>
                <a:r>
                  <a:rPr lang="en-US" dirty="0"/>
                  <a:t>Buyers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paths</a:t>
                </a:r>
              </a:p>
            </p:txBody>
          </p:sp>
        </mc:Choice>
        <mc:Fallback xmlns="">
          <p:sp>
            <p:nvSpPr>
              <p:cNvPr id="10" name="Content Placeholder 9">
                <a:extLst>
                  <a:ext uri="{FF2B5EF4-FFF2-40B4-BE49-F238E27FC236}">
                    <a16:creationId xmlns:a16="http://schemas.microsoft.com/office/drawing/2014/main" id="{C0DD3590-8583-0344-9DEA-6F112F5FD77D}"/>
                  </a:ext>
                </a:extLst>
              </p:cNvPr>
              <p:cNvSpPr>
                <a:spLocks noGrp="1" noRot="1" noChangeAspect="1" noMove="1" noResize="1" noEditPoints="1" noAdjustHandles="1" noChangeArrowheads="1" noChangeShapeType="1" noTextEdit="1"/>
              </p:cNvSpPr>
              <p:nvPr>
                <p:ph idx="1"/>
              </p:nvPr>
            </p:nvSpPr>
            <p:spPr>
              <a:xfrm>
                <a:off x="6968351" y="1545015"/>
                <a:ext cx="4301358" cy="4584700"/>
              </a:xfrm>
              <a:blipFill>
                <a:blip r:embed="rId11"/>
                <a:stretch>
                  <a:fillRect l="-1475"/>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96E38807-415C-3D4A-BDBC-01BF32A263A9}"/>
              </a:ext>
            </a:extLst>
          </p:cNvPr>
          <p:cNvPicPr>
            <a:picLocks noChangeAspect="1"/>
          </p:cNvPicPr>
          <p:nvPr/>
        </p:nvPicPr>
        <p:blipFill>
          <a:blip r:embed="rId12"/>
          <a:stretch>
            <a:fillRect/>
          </a:stretch>
        </p:blipFill>
        <p:spPr>
          <a:xfrm>
            <a:off x="8026493" y="3397469"/>
            <a:ext cx="3416300" cy="844550"/>
          </a:xfrm>
          <a:prstGeom prst="rect">
            <a:avLst/>
          </a:prstGeom>
        </p:spPr>
      </p:pic>
      <p:pic>
        <p:nvPicPr>
          <p:cNvPr id="16" name="Picture 15">
            <a:extLst>
              <a:ext uri="{FF2B5EF4-FFF2-40B4-BE49-F238E27FC236}">
                <a16:creationId xmlns:a16="http://schemas.microsoft.com/office/drawing/2014/main" id="{196A1B94-9750-2A4B-837F-F26097C7491A}"/>
              </a:ext>
            </a:extLst>
          </p:cNvPr>
          <p:cNvPicPr>
            <a:picLocks noChangeAspect="1"/>
          </p:cNvPicPr>
          <p:nvPr/>
        </p:nvPicPr>
        <p:blipFill>
          <a:blip r:embed="rId13"/>
          <a:stretch>
            <a:fillRect/>
          </a:stretch>
        </p:blipFill>
        <p:spPr>
          <a:xfrm>
            <a:off x="10090067" y="4982607"/>
            <a:ext cx="1348466" cy="982659"/>
          </a:xfrm>
          <a:prstGeom prst="rect">
            <a:avLst/>
          </a:prstGeom>
        </p:spPr>
      </p:pic>
    </p:spTree>
    <p:extLst>
      <p:ext uri="{BB962C8B-B14F-4D97-AF65-F5344CB8AC3E}">
        <p14:creationId xmlns:p14="http://schemas.microsoft.com/office/powerpoint/2010/main" val="156700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2979-70CF-324E-9314-28EF70FE9DF9}"/>
              </a:ext>
            </a:extLst>
          </p:cNvPr>
          <p:cNvSpPr>
            <a:spLocks noGrp="1"/>
          </p:cNvSpPr>
          <p:nvPr>
            <p:ph type="title"/>
          </p:nvPr>
        </p:nvSpPr>
        <p:spPr/>
        <p:txBody>
          <a:bodyPr/>
          <a:lstStyle/>
          <a:p>
            <a:r>
              <a:rPr lang="en-US" dirty="0"/>
              <a:t>Assumptions</a:t>
            </a:r>
          </a:p>
        </p:txBody>
      </p:sp>
      <p:sp>
        <p:nvSpPr>
          <p:cNvPr id="3" name="Content Placeholder 2">
            <a:extLst>
              <a:ext uri="{FF2B5EF4-FFF2-40B4-BE49-F238E27FC236}">
                <a16:creationId xmlns:a16="http://schemas.microsoft.com/office/drawing/2014/main" id="{2C88FD42-E63E-F543-8795-9265EE35F349}"/>
              </a:ext>
            </a:extLst>
          </p:cNvPr>
          <p:cNvSpPr>
            <a:spLocks noGrp="1"/>
          </p:cNvSpPr>
          <p:nvPr>
            <p:ph idx="1"/>
          </p:nvPr>
        </p:nvSpPr>
        <p:spPr>
          <a:xfrm>
            <a:off x="848896" y="1755648"/>
            <a:ext cx="5247104" cy="4657852"/>
          </a:xfrm>
        </p:spPr>
        <p:txBody>
          <a:bodyPr/>
          <a:lstStyle/>
          <a:p>
            <a:r>
              <a:rPr lang="en-US" dirty="0"/>
              <a:t>Buyers’ true values are unknown but their value distributions are known </a:t>
            </a:r>
          </a:p>
          <a:p>
            <a:endParaRPr lang="en-US" dirty="0"/>
          </a:p>
          <a:p>
            <a:r>
              <a:rPr lang="en-US" dirty="0"/>
              <a:t>Buyers arrive in an online fashion</a:t>
            </a:r>
          </a:p>
          <a:p>
            <a:endParaRPr lang="en-US" dirty="0"/>
          </a:p>
          <a:p>
            <a:r>
              <a:rPr lang="en-US" dirty="0"/>
              <a:t>Buyers can lie about their values and delay their arrival</a:t>
            </a:r>
          </a:p>
        </p:txBody>
      </p:sp>
      <p:sp>
        <p:nvSpPr>
          <p:cNvPr id="4" name="Slide Number Placeholder 3">
            <a:extLst>
              <a:ext uri="{FF2B5EF4-FFF2-40B4-BE49-F238E27FC236}">
                <a16:creationId xmlns:a16="http://schemas.microsoft.com/office/drawing/2014/main" id="{A4909F24-71B4-2743-AEF6-C5E537D3FAD9}"/>
              </a:ext>
            </a:extLst>
          </p:cNvPr>
          <p:cNvSpPr>
            <a:spLocks noGrp="1"/>
          </p:cNvSpPr>
          <p:nvPr>
            <p:ph type="sldNum" sz="quarter" idx="12"/>
          </p:nvPr>
        </p:nvSpPr>
        <p:spPr/>
        <p:txBody>
          <a:bodyPr/>
          <a:lstStyle/>
          <a:p>
            <a:fld id="{B77E0738-95AA-E14E-9896-480B8A926317}" type="slidenum">
              <a:rPr lang="en-US" smtClean="0"/>
              <a:t>5</a:t>
            </a:fld>
            <a:endParaRPr lang="en-US" dirty="0"/>
          </a:p>
        </p:txBody>
      </p:sp>
      <mc:AlternateContent xmlns:mc="http://schemas.openxmlformats.org/markup-compatibility/2006" xmlns:a14="http://schemas.microsoft.com/office/drawing/2010/main">
        <mc:Choice Requires="a14">
          <p:sp>
            <p:nvSpPr>
              <p:cNvPr id="5" name="Rectangular Callout 4">
                <a:extLst>
                  <a:ext uri="{FF2B5EF4-FFF2-40B4-BE49-F238E27FC236}">
                    <a16:creationId xmlns:a16="http://schemas.microsoft.com/office/drawing/2014/main" id="{53ED7D17-139C-8B49-82BC-94CAF0BE3625}"/>
                  </a:ext>
                </a:extLst>
              </p:cNvPr>
              <p:cNvSpPr/>
              <p:nvPr/>
            </p:nvSpPr>
            <p:spPr>
              <a:xfrm>
                <a:off x="6096001" y="1918374"/>
                <a:ext cx="5247104" cy="490455"/>
              </a:xfrm>
              <a:custGeom>
                <a:avLst/>
                <a:gdLst>
                  <a:gd name="connsiteX0" fmla="*/ 0 w 3497552"/>
                  <a:gd name="connsiteY0" fmla="*/ 0 h 451158"/>
                  <a:gd name="connsiteX1" fmla="*/ 582925 w 3497552"/>
                  <a:gd name="connsiteY1" fmla="*/ 0 h 451158"/>
                  <a:gd name="connsiteX2" fmla="*/ 582925 w 3497552"/>
                  <a:gd name="connsiteY2" fmla="*/ 0 h 451158"/>
                  <a:gd name="connsiteX3" fmla="*/ 1457313 w 3497552"/>
                  <a:gd name="connsiteY3" fmla="*/ 0 h 451158"/>
                  <a:gd name="connsiteX4" fmla="*/ 3497552 w 3497552"/>
                  <a:gd name="connsiteY4" fmla="*/ 0 h 451158"/>
                  <a:gd name="connsiteX5" fmla="*/ 3497552 w 3497552"/>
                  <a:gd name="connsiteY5" fmla="*/ 263176 h 451158"/>
                  <a:gd name="connsiteX6" fmla="*/ 3497552 w 3497552"/>
                  <a:gd name="connsiteY6" fmla="*/ 263176 h 451158"/>
                  <a:gd name="connsiteX7" fmla="*/ 3497552 w 3497552"/>
                  <a:gd name="connsiteY7" fmla="*/ 375965 h 451158"/>
                  <a:gd name="connsiteX8" fmla="*/ 3497552 w 3497552"/>
                  <a:gd name="connsiteY8" fmla="*/ 451158 h 451158"/>
                  <a:gd name="connsiteX9" fmla="*/ 1457313 w 3497552"/>
                  <a:gd name="connsiteY9" fmla="*/ 451158 h 451158"/>
                  <a:gd name="connsiteX10" fmla="*/ 582925 w 3497552"/>
                  <a:gd name="connsiteY10" fmla="*/ 451158 h 451158"/>
                  <a:gd name="connsiteX11" fmla="*/ 582925 w 3497552"/>
                  <a:gd name="connsiteY11" fmla="*/ 451158 h 451158"/>
                  <a:gd name="connsiteX12" fmla="*/ 0 w 3497552"/>
                  <a:gd name="connsiteY12" fmla="*/ 451158 h 451158"/>
                  <a:gd name="connsiteX13" fmla="*/ 0 w 3497552"/>
                  <a:gd name="connsiteY13" fmla="*/ 375965 h 451158"/>
                  <a:gd name="connsiteX14" fmla="*/ -1731918 w 3497552"/>
                  <a:gd name="connsiteY14" fmla="*/ 238085 h 451158"/>
                  <a:gd name="connsiteX15" fmla="*/ 0 w 3497552"/>
                  <a:gd name="connsiteY15" fmla="*/ 263176 h 451158"/>
                  <a:gd name="connsiteX16" fmla="*/ 0 w 3497552"/>
                  <a:gd name="connsiteY16" fmla="*/ 0 h 451158"/>
                  <a:gd name="connsiteX0" fmla="*/ 1731918 w 5229470"/>
                  <a:gd name="connsiteY0" fmla="*/ 0 h 451158"/>
                  <a:gd name="connsiteX1" fmla="*/ 2314843 w 5229470"/>
                  <a:gd name="connsiteY1" fmla="*/ 0 h 451158"/>
                  <a:gd name="connsiteX2" fmla="*/ 2314843 w 5229470"/>
                  <a:gd name="connsiteY2" fmla="*/ 0 h 451158"/>
                  <a:gd name="connsiteX3" fmla="*/ 3189231 w 5229470"/>
                  <a:gd name="connsiteY3" fmla="*/ 0 h 451158"/>
                  <a:gd name="connsiteX4" fmla="*/ 5229470 w 5229470"/>
                  <a:gd name="connsiteY4" fmla="*/ 0 h 451158"/>
                  <a:gd name="connsiteX5" fmla="*/ 5229470 w 5229470"/>
                  <a:gd name="connsiteY5" fmla="*/ 263176 h 451158"/>
                  <a:gd name="connsiteX6" fmla="*/ 5229470 w 5229470"/>
                  <a:gd name="connsiteY6" fmla="*/ 263176 h 451158"/>
                  <a:gd name="connsiteX7" fmla="*/ 5229470 w 5229470"/>
                  <a:gd name="connsiteY7" fmla="*/ 375965 h 451158"/>
                  <a:gd name="connsiteX8" fmla="*/ 5229470 w 5229470"/>
                  <a:gd name="connsiteY8" fmla="*/ 451158 h 451158"/>
                  <a:gd name="connsiteX9" fmla="*/ 3189231 w 5229470"/>
                  <a:gd name="connsiteY9" fmla="*/ 451158 h 451158"/>
                  <a:gd name="connsiteX10" fmla="*/ 2314843 w 5229470"/>
                  <a:gd name="connsiteY10" fmla="*/ 451158 h 451158"/>
                  <a:gd name="connsiteX11" fmla="*/ 2314843 w 5229470"/>
                  <a:gd name="connsiteY11" fmla="*/ 451158 h 451158"/>
                  <a:gd name="connsiteX12" fmla="*/ 1731918 w 5229470"/>
                  <a:gd name="connsiteY12" fmla="*/ 451158 h 451158"/>
                  <a:gd name="connsiteX13" fmla="*/ 1731918 w 5229470"/>
                  <a:gd name="connsiteY13" fmla="*/ 375965 h 451158"/>
                  <a:gd name="connsiteX14" fmla="*/ 0 w 5229470"/>
                  <a:gd name="connsiteY14" fmla="*/ 238085 h 451158"/>
                  <a:gd name="connsiteX15" fmla="*/ 1716153 w 5229470"/>
                  <a:gd name="connsiteY15" fmla="*/ 184348 h 451158"/>
                  <a:gd name="connsiteX16" fmla="*/ 1731918 w 5229470"/>
                  <a:gd name="connsiteY16" fmla="*/ 0 h 451158"/>
                  <a:gd name="connsiteX0" fmla="*/ 1731918 w 5229470"/>
                  <a:gd name="connsiteY0" fmla="*/ 0 h 451158"/>
                  <a:gd name="connsiteX1" fmla="*/ 2314843 w 5229470"/>
                  <a:gd name="connsiteY1" fmla="*/ 0 h 451158"/>
                  <a:gd name="connsiteX2" fmla="*/ 2314843 w 5229470"/>
                  <a:gd name="connsiteY2" fmla="*/ 0 h 451158"/>
                  <a:gd name="connsiteX3" fmla="*/ 3189231 w 5229470"/>
                  <a:gd name="connsiteY3" fmla="*/ 0 h 451158"/>
                  <a:gd name="connsiteX4" fmla="*/ 5229470 w 5229470"/>
                  <a:gd name="connsiteY4" fmla="*/ 0 h 451158"/>
                  <a:gd name="connsiteX5" fmla="*/ 5229470 w 5229470"/>
                  <a:gd name="connsiteY5" fmla="*/ 263176 h 451158"/>
                  <a:gd name="connsiteX6" fmla="*/ 5229470 w 5229470"/>
                  <a:gd name="connsiteY6" fmla="*/ 263176 h 451158"/>
                  <a:gd name="connsiteX7" fmla="*/ 5229470 w 5229470"/>
                  <a:gd name="connsiteY7" fmla="*/ 375965 h 451158"/>
                  <a:gd name="connsiteX8" fmla="*/ 5229470 w 5229470"/>
                  <a:gd name="connsiteY8" fmla="*/ 451158 h 451158"/>
                  <a:gd name="connsiteX9" fmla="*/ 3189231 w 5229470"/>
                  <a:gd name="connsiteY9" fmla="*/ 451158 h 451158"/>
                  <a:gd name="connsiteX10" fmla="*/ 2314843 w 5229470"/>
                  <a:gd name="connsiteY10" fmla="*/ 451158 h 451158"/>
                  <a:gd name="connsiteX11" fmla="*/ 2314843 w 5229470"/>
                  <a:gd name="connsiteY11" fmla="*/ 451158 h 451158"/>
                  <a:gd name="connsiteX12" fmla="*/ 1731918 w 5229470"/>
                  <a:gd name="connsiteY12" fmla="*/ 451158 h 451158"/>
                  <a:gd name="connsiteX13" fmla="*/ 1731918 w 5229470"/>
                  <a:gd name="connsiteY13" fmla="*/ 281372 h 451158"/>
                  <a:gd name="connsiteX14" fmla="*/ 0 w 5229470"/>
                  <a:gd name="connsiteY14" fmla="*/ 238085 h 451158"/>
                  <a:gd name="connsiteX15" fmla="*/ 1716153 w 5229470"/>
                  <a:gd name="connsiteY15" fmla="*/ 184348 h 451158"/>
                  <a:gd name="connsiteX16" fmla="*/ 1731918 w 5229470"/>
                  <a:gd name="connsiteY16" fmla="*/ 0 h 451158"/>
                  <a:gd name="connsiteX0" fmla="*/ 1731918 w 5229470"/>
                  <a:gd name="connsiteY0" fmla="*/ 0 h 451158"/>
                  <a:gd name="connsiteX1" fmla="*/ 2314843 w 5229470"/>
                  <a:gd name="connsiteY1" fmla="*/ 0 h 451158"/>
                  <a:gd name="connsiteX2" fmla="*/ 2314843 w 5229470"/>
                  <a:gd name="connsiteY2" fmla="*/ 0 h 451158"/>
                  <a:gd name="connsiteX3" fmla="*/ 3189231 w 5229470"/>
                  <a:gd name="connsiteY3" fmla="*/ 0 h 451158"/>
                  <a:gd name="connsiteX4" fmla="*/ 5229470 w 5229470"/>
                  <a:gd name="connsiteY4" fmla="*/ 0 h 451158"/>
                  <a:gd name="connsiteX5" fmla="*/ 5229470 w 5229470"/>
                  <a:gd name="connsiteY5" fmla="*/ 263176 h 451158"/>
                  <a:gd name="connsiteX6" fmla="*/ 5229470 w 5229470"/>
                  <a:gd name="connsiteY6" fmla="*/ 263176 h 451158"/>
                  <a:gd name="connsiteX7" fmla="*/ 5229470 w 5229470"/>
                  <a:gd name="connsiteY7" fmla="*/ 375965 h 451158"/>
                  <a:gd name="connsiteX8" fmla="*/ 5229470 w 5229470"/>
                  <a:gd name="connsiteY8" fmla="*/ 451158 h 451158"/>
                  <a:gd name="connsiteX9" fmla="*/ 3189231 w 5229470"/>
                  <a:gd name="connsiteY9" fmla="*/ 451158 h 451158"/>
                  <a:gd name="connsiteX10" fmla="*/ 2314843 w 5229470"/>
                  <a:gd name="connsiteY10" fmla="*/ 451158 h 451158"/>
                  <a:gd name="connsiteX11" fmla="*/ 2314843 w 5229470"/>
                  <a:gd name="connsiteY11" fmla="*/ 451158 h 451158"/>
                  <a:gd name="connsiteX12" fmla="*/ 1731918 w 5229470"/>
                  <a:gd name="connsiteY12" fmla="*/ 451158 h 451158"/>
                  <a:gd name="connsiteX13" fmla="*/ 1731918 w 5229470"/>
                  <a:gd name="connsiteY13" fmla="*/ 281372 h 451158"/>
                  <a:gd name="connsiteX14" fmla="*/ 0 w 5229470"/>
                  <a:gd name="connsiteY14" fmla="*/ 238085 h 451158"/>
                  <a:gd name="connsiteX15" fmla="*/ 1716153 w 5229470"/>
                  <a:gd name="connsiteY15" fmla="*/ 137051 h 451158"/>
                  <a:gd name="connsiteX16" fmla="*/ 1731918 w 5229470"/>
                  <a:gd name="connsiteY16" fmla="*/ 0 h 451158"/>
                  <a:gd name="connsiteX0" fmla="*/ 1731918 w 5229470"/>
                  <a:gd name="connsiteY0" fmla="*/ 0 h 451158"/>
                  <a:gd name="connsiteX1" fmla="*/ 2314843 w 5229470"/>
                  <a:gd name="connsiteY1" fmla="*/ 0 h 451158"/>
                  <a:gd name="connsiteX2" fmla="*/ 2314843 w 5229470"/>
                  <a:gd name="connsiteY2" fmla="*/ 0 h 451158"/>
                  <a:gd name="connsiteX3" fmla="*/ 3189231 w 5229470"/>
                  <a:gd name="connsiteY3" fmla="*/ 0 h 451158"/>
                  <a:gd name="connsiteX4" fmla="*/ 5229470 w 5229470"/>
                  <a:gd name="connsiteY4" fmla="*/ 0 h 451158"/>
                  <a:gd name="connsiteX5" fmla="*/ 5229470 w 5229470"/>
                  <a:gd name="connsiteY5" fmla="*/ 263176 h 451158"/>
                  <a:gd name="connsiteX6" fmla="*/ 5229470 w 5229470"/>
                  <a:gd name="connsiteY6" fmla="*/ 263176 h 451158"/>
                  <a:gd name="connsiteX7" fmla="*/ 5229470 w 5229470"/>
                  <a:gd name="connsiteY7" fmla="*/ 375965 h 451158"/>
                  <a:gd name="connsiteX8" fmla="*/ 5229470 w 5229470"/>
                  <a:gd name="connsiteY8" fmla="*/ 451158 h 451158"/>
                  <a:gd name="connsiteX9" fmla="*/ 3189231 w 5229470"/>
                  <a:gd name="connsiteY9" fmla="*/ 451158 h 451158"/>
                  <a:gd name="connsiteX10" fmla="*/ 2314843 w 5229470"/>
                  <a:gd name="connsiteY10" fmla="*/ 451158 h 451158"/>
                  <a:gd name="connsiteX11" fmla="*/ 2314843 w 5229470"/>
                  <a:gd name="connsiteY11" fmla="*/ 451158 h 451158"/>
                  <a:gd name="connsiteX12" fmla="*/ 1731918 w 5229470"/>
                  <a:gd name="connsiteY12" fmla="*/ 451158 h 451158"/>
                  <a:gd name="connsiteX13" fmla="*/ 1731918 w 5229470"/>
                  <a:gd name="connsiteY13" fmla="*/ 281372 h 451158"/>
                  <a:gd name="connsiteX14" fmla="*/ 0 w 5229470"/>
                  <a:gd name="connsiteY14" fmla="*/ 238085 h 451158"/>
                  <a:gd name="connsiteX15" fmla="*/ 1731918 w 5229470"/>
                  <a:gd name="connsiteY15" fmla="*/ 137051 h 451158"/>
                  <a:gd name="connsiteX16" fmla="*/ 1731918 w 5229470"/>
                  <a:gd name="connsiteY16" fmla="*/ 0 h 451158"/>
                  <a:gd name="connsiteX0" fmla="*/ 1166894 w 4664446"/>
                  <a:gd name="connsiteY0" fmla="*/ 0 h 451158"/>
                  <a:gd name="connsiteX1" fmla="*/ 1749819 w 4664446"/>
                  <a:gd name="connsiteY1" fmla="*/ 0 h 451158"/>
                  <a:gd name="connsiteX2" fmla="*/ 1749819 w 4664446"/>
                  <a:gd name="connsiteY2" fmla="*/ 0 h 451158"/>
                  <a:gd name="connsiteX3" fmla="*/ 2624207 w 4664446"/>
                  <a:gd name="connsiteY3" fmla="*/ 0 h 451158"/>
                  <a:gd name="connsiteX4" fmla="*/ 4664446 w 4664446"/>
                  <a:gd name="connsiteY4" fmla="*/ 0 h 451158"/>
                  <a:gd name="connsiteX5" fmla="*/ 4664446 w 4664446"/>
                  <a:gd name="connsiteY5" fmla="*/ 263176 h 451158"/>
                  <a:gd name="connsiteX6" fmla="*/ 4664446 w 4664446"/>
                  <a:gd name="connsiteY6" fmla="*/ 263176 h 451158"/>
                  <a:gd name="connsiteX7" fmla="*/ 4664446 w 4664446"/>
                  <a:gd name="connsiteY7" fmla="*/ 375965 h 451158"/>
                  <a:gd name="connsiteX8" fmla="*/ 4664446 w 4664446"/>
                  <a:gd name="connsiteY8" fmla="*/ 451158 h 451158"/>
                  <a:gd name="connsiteX9" fmla="*/ 2624207 w 4664446"/>
                  <a:gd name="connsiteY9" fmla="*/ 451158 h 451158"/>
                  <a:gd name="connsiteX10" fmla="*/ 1749819 w 4664446"/>
                  <a:gd name="connsiteY10" fmla="*/ 451158 h 451158"/>
                  <a:gd name="connsiteX11" fmla="*/ 1749819 w 4664446"/>
                  <a:gd name="connsiteY11" fmla="*/ 451158 h 451158"/>
                  <a:gd name="connsiteX12" fmla="*/ 1166894 w 4664446"/>
                  <a:gd name="connsiteY12" fmla="*/ 451158 h 451158"/>
                  <a:gd name="connsiteX13" fmla="*/ 1166894 w 4664446"/>
                  <a:gd name="connsiteY13" fmla="*/ 281372 h 451158"/>
                  <a:gd name="connsiteX14" fmla="*/ 0 w 4664446"/>
                  <a:gd name="connsiteY14" fmla="*/ 229403 h 451158"/>
                  <a:gd name="connsiteX15" fmla="*/ 1166894 w 4664446"/>
                  <a:gd name="connsiteY15" fmla="*/ 137051 h 451158"/>
                  <a:gd name="connsiteX16" fmla="*/ 1166894 w 4664446"/>
                  <a:gd name="connsiteY16" fmla="*/ 0 h 451158"/>
                  <a:gd name="connsiteX0" fmla="*/ 2223332 w 5720884"/>
                  <a:gd name="connsiteY0" fmla="*/ 0 h 451158"/>
                  <a:gd name="connsiteX1" fmla="*/ 2806257 w 5720884"/>
                  <a:gd name="connsiteY1" fmla="*/ 0 h 451158"/>
                  <a:gd name="connsiteX2" fmla="*/ 2806257 w 5720884"/>
                  <a:gd name="connsiteY2" fmla="*/ 0 h 451158"/>
                  <a:gd name="connsiteX3" fmla="*/ 3680645 w 5720884"/>
                  <a:gd name="connsiteY3" fmla="*/ 0 h 451158"/>
                  <a:gd name="connsiteX4" fmla="*/ 5720884 w 5720884"/>
                  <a:gd name="connsiteY4" fmla="*/ 0 h 451158"/>
                  <a:gd name="connsiteX5" fmla="*/ 5720884 w 5720884"/>
                  <a:gd name="connsiteY5" fmla="*/ 263176 h 451158"/>
                  <a:gd name="connsiteX6" fmla="*/ 5720884 w 5720884"/>
                  <a:gd name="connsiteY6" fmla="*/ 263176 h 451158"/>
                  <a:gd name="connsiteX7" fmla="*/ 5720884 w 5720884"/>
                  <a:gd name="connsiteY7" fmla="*/ 375965 h 451158"/>
                  <a:gd name="connsiteX8" fmla="*/ 5720884 w 5720884"/>
                  <a:gd name="connsiteY8" fmla="*/ 451158 h 451158"/>
                  <a:gd name="connsiteX9" fmla="*/ 3680645 w 5720884"/>
                  <a:gd name="connsiteY9" fmla="*/ 451158 h 451158"/>
                  <a:gd name="connsiteX10" fmla="*/ 2806257 w 5720884"/>
                  <a:gd name="connsiteY10" fmla="*/ 451158 h 451158"/>
                  <a:gd name="connsiteX11" fmla="*/ 2806257 w 5720884"/>
                  <a:gd name="connsiteY11" fmla="*/ 451158 h 451158"/>
                  <a:gd name="connsiteX12" fmla="*/ 2223332 w 5720884"/>
                  <a:gd name="connsiteY12" fmla="*/ 451158 h 451158"/>
                  <a:gd name="connsiteX13" fmla="*/ 2223332 w 5720884"/>
                  <a:gd name="connsiteY13" fmla="*/ 281372 h 451158"/>
                  <a:gd name="connsiteX14" fmla="*/ 0 w 5720884"/>
                  <a:gd name="connsiteY14" fmla="*/ 243905 h 451158"/>
                  <a:gd name="connsiteX15" fmla="*/ 2223332 w 5720884"/>
                  <a:gd name="connsiteY15" fmla="*/ 137051 h 451158"/>
                  <a:gd name="connsiteX16" fmla="*/ 2223332 w 5720884"/>
                  <a:gd name="connsiteY16" fmla="*/ 0 h 451158"/>
                  <a:gd name="connsiteX0" fmla="*/ 1709799 w 5207351"/>
                  <a:gd name="connsiteY0" fmla="*/ 0 h 451158"/>
                  <a:gd name="connsiteX1" fmla="*/ 2292724 w 5207351"/>
                  <a:gd name="connsiteY1" fmla="*/ 0 h 451158"/>
                  <a:gd name="connsiteX2" fmla="*/ 2292724 w 5207351"/>
                  <a:gd name="connsiteY2" fmla="*/ 0 h 451158"/>
                  <a:gd name="connsiteX3" fmla="*/ 3167112 w 5207351"/>
                  <a:gd name="connsiteY3" fmla="*/ 0 h 451158"/>
                  <a:gd name="connsiteX4" fmla="*/ 5207351 w 5207351"/>
                  <a:gd name="connsiteY4" fmla="*/ 0 h 451158"/>
                  <a:gd name="connsiteX5" fmla="*/ 5207351 w 5207351"/>
                  <a:gd name="connsiteY5" fmla="*/ 263176 h 451158"/>
                  <a:gd name="connsiteX6" fmla="*/ 5207351 w 5207351"/>
                  <a:gd name="connsiteY6" fmla="*/ 263176 h 451158"/>
                  <a:gd name="connsiteX7" fmla="*/ 5207351 w 5207351"/>
                  <a:gd name="connsiteY7" fmla="*/ 375965 h 451158"/>
                  <a:gd name="connsiteX8" fmla="*/ 5207351 w 5207351"/>
                  <a:gd name="connsiteY8" fmla="*/ 451158 h 451158"/>
                  <a:gd name="connsiteX9" fmla="*/ 3167112 w 5207351"/>
                  <a:gd name="connsiteY9" fmla="*/ 451158 h 451158"/>
                  <a:gd name="connsiteX10" fmla="*/ 2292724 w 5207351"/>
                  <a:gd name="connsiteY10" fmla="*/ 451158 h 451158"/>
                  <a:gd name="connsiteX11" fmla="*/ 2292724 w 5207351"/>
                  <a:gd name="connsiteY11" fmla="*/ 451158 h 451158"/>
                  <a:gd name="connsiteX12" fmla="*/ 1709799 w 5207351"/>
                  <a:gd name="connsiteY12" fmla="*/ 451158 h 451158"/>
                  <a:gd name="connsiteX13" fmla="*/ 1709799 w 5207351"/>
                  <a:gd name="connsiteY13" fmla="*/ 281372 h 451158"/>
                  <a:gd name="connsiteX14" fmla="*/ 0 w 5207351"/>
                  <a:gd name="connsiteY14" fmla="*/ 243905 h 451158"/>
                  <a:gd name="connsiteX15" fmla="*/ 1709799 w 5207351"/>
                  <a:gd name="connsiteY15" fmla="*/ 137051 h 451158"/>
                  <a:gd name="connsiteX16" fmla="*/ 1709799 w 5207351"/>
                  <a:gd name="connsiteY16" fmla="*/ 0 h 451158"/>
                  <a:gd name="connsiteX0" fmla="*/ 1709799 w 5207351"/>
                  <a:gd name="connsiteY0" fmla="*/ 0 h 451158"/>
                  <a:gd name="connsiteX1" fmla="*/ 2292724 w 5207351"/>
                  <a:gd name="connsiteY1" fmla="*/ 0 h 451158"/>
                  <a:gd name="connsiteX2" fmla="*/ 2292724 w 5207351"/>
                  <a:gd name="connsiteY2" fmla="*/ 0 h 451158"/>
                  <a:gd name="connsiteX3" fmla="*/ 3167112 w 5207351"/>
                  <a:gd name="connsiteY3" fmla="*/ 0 h 451158"/>
                  <a:gd name="connsiteX4" fmla="*/ 5207351 w 5207351"/>
                  <a:gd name="connsiteY4" fmla="*/ 0 h 451158"/>
                  <a:gd name="connsiteX5" fmla="*/ 5207351 w 5207351"/>
                  <a:gd name="connsiteY5" fmla="*/ 263176 h 451158"/>
                  <a:gd name="connsiteX6" fmla="*/ 5207351 w 5207351"/>
                  <a:gd name="connsiteY6" fmla="*/ 263176 h 451158"/>
                  <a:gd name="connsiteX7" fmla="*/ 5207351 w 5207351"/>
                  <a:gd name="connsiteY7" fmla="*/ 375965 h 451158"/>
                  <a:gd name="connsiteX8" fmla="*/ 5207351 w 5207351"/>
                  <a:gd name="connsiteY8" fmla="*/ 451158 h 451158"/>
                  <a:gd name="connsiteX9" fmla="*/ 3167112 w 5207351"/>
                  <a:gd name="connsiteY9" fmla="*/ 451158 h 451158"/>
                  <a:gd name="connsiteX10" fmla="*/ 2292724 w 5207351"/>
                  <a:gd name="connsiteY10" fmla="*/ 451158 h 451158"/>
                  <a:gd name="connsiteX11" fmla="*/ 2292724 w 5207351"/>
                  <a:gd name="connsiteY11" fmla="*/ 451158 h 451158"/>
                  <a:gd name="connsiteX12" fmla="*/ 1709799 w 5207351"/>
                  <a:gd name="connsiteY12" fmla="*/ 451158 h 451158"/>
                  <a:gd name="connsiteX13" fmla="*/ 1709799 w 5207351"/>
                  <a:gd name="connsiteY13" fmla="*/ 281372 h 451158"/>
                  <a:gd name="connsiteX14" fmla="*/ 0 w 5207351"/>
                  <a:gd name="connsiteY14" fmla="*/ 200399 h 451158"/>
                  <a:gd name="connsiteX15" fmla="*/ 1709799 w 5207351"/>
                  <a:gd name="connsiteY15" fmla="*/ 137051 h 451158"/>
                  <a:gd name="connsiteX16" fmla="*/ 1709799 w 5207351"/>
                  <a:gd name="connsiteY16" fmla="*/ 0 h 45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7351" h="451158">
                    <a:moveTo>
                      <a:pt x="1709799" y="0"/>
                    </a:moveTo>
                    <a:lnTo>
                      <a:pt x="2292724" y="0"/>
                    </a:lnTo>
                    <a:lnTo>
                      <a:pt x="2292724" y="0"/>
                    </a:lnTo>
                    <a:lnTo>
                      <a:pt x="3167112" y="0"/>
                    </a:lnTo>
                    <a:lnTo>
                      <a:pt x="5207351" y="0"/>
                    </a:lnTo>
                    <a:lnTo>
                      <a:pt x="5207351" y="263176"/>
                    </a:lnTo>
                    <a:lnTo>
                      <a:pt x="5207351" y="263176"/>
                    </a:lnTo>
                    <a:lnTo>
                      <a:pt x="5207351" y="375965"/>
                    </a:lnTo>
                    <a:lnTo>
                      <a:pt x="5207351" y="451158"/>
                    </a:lnTo>
                    <a:lnTo>
                      <a:pt x="3167112" y="451158"/>
                    </a:lnTo>
                    <a:lnTo>
                      <a:pt x="2292724" y="451158"/>
                    </a:lnTo>
                    <a:lnTo>
                      <a:pt x="2292724" y="451158"/>
                    </a:lnTo>
                    <a:lnTo>
                      <a:pt x="1709799" y="451158"/>
                    </a:lnTo>
                    <a:lnTo>
                      <a:pt x="1709799" y="281372"/>
                    </a:lnTo>
                    <a:lnTo>
                      <a:pt x="0" y="200399"/>
                    </a:lnTo>
                    <a:lnTo>
                      <a:pt x="1709799" y="137051"/>
                    </a:lnTo>
                    <a:lnTo>
                      <a:pt x="1709799" y="0"/>
                    </a:lnTo>
                    <a:close/>
                  </a:path>
                </a:pathLst>
              </a:cu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920240" rtlCol="0" anchor="ctr"/>
              <a:lstStyle/>
              <a:p>
                <a:r>
                  <a:rPr lang="en-US" dirty="0"/>
                  <a:t>Value function of buyer </a:t>
                </a:r>
                <a14:m>
                  <m:oMath xmlns:m="http://schemas.openxmlformats.org/officeDocument/2006/math">
                    <m:r>
                      <a:rPr lang="en-US" b="0" i="1" smtClean="0">
                        <a:latin typeface="Cambria Math" panose="02040503050406030204" pitchFamily="18" charset="0"/>
                      </a:rPr>
                      <m:t>𝑖</m:t>
                    </m:r>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𝑖</m:t>
                        </m:r>
                      </m:sub>
                    </m:sSub>
                  </m:oMath>
                </a14:m>
                <a:r>
                  <a:rPr lang="en-US" dirty="0"/>
                  <a:t>.</a:t>
                </a:r>
              </a:p>
            </p:txBody>
          </p:sp>
        </mc:Choice>
        <mc:Fallback xmlns="">
          <p:sp>
            <p:nvSpPr>
              <p:cNvPr id="5" name="Rectangular Callout 4">
                <a:extLst>
                  <a:ext uri="{FF2B5EF4-FFF2-40B4-BE49-F238E27FC236}">
                    <a16:creationId xmlns:a16="http://schemas.microsoft.com/office/drawing/2014/main" id="{53ED7D17-139C-8B49-82BC-94CAF0BE3625}"/>
                  </a:ext>
                </a:extLst>
              </p:cNvPr>
              <p:cNvSpPr>
                <a:spLocks noRot="1" noChangeAspect="1" noMove="1" noResize="1" noEditPoints="1" noAdjustHandles="1" noChangeArrowheads="1" noChangeShapeType="1" noTextEdit="1"/>
              </p:cNvSpPr>
              <p:nvPr/>
            </p:nvSpPr>
            <p:spPr>
              <a:xfrm>
                <a:off x="6096001" y="1918374"/>
                <a:ext cx="5247104" cy="490455"/>
              </a:xfrm>
              <a:custGeom>
                <a:avLst/>
                <a:gdLst>
                  <a:gd name="connsiteX0" fmla="*/ 0 w 3497552"/>
                  <a:gd name="connsiteY0" fmla="*/ 0 h 451158"/>
                  <a:gd name="connsiteX1" fmla="*/ 582925 w 3497552"/>
                  <a:gd name="connsiteY1" fmla="*/ 0 h 451158"/>
                  <a:gd name="connsiteX2" fmla="*/ 582925 w 3497552"/>
                  <a:gd name="connsiteY2" fmla="*/ 0 h 451158"/>
                  <a:gd name="connsiteX3" fmla="*/ 1457313 w 3497552"/>
                  <a:gd name="connsiteY3" fmla="*/ 0 h 451158"/>
                  <a:gd name="connsiteX4" fmla="*/ 3497552 w 3497552"/>
                  <a:gd name="connsiteY4" fmla="*/ 0 h 451158"/>
                  <a:gd name="connsiteX5" fmla="*/ 3497552 w 3497552"/>
                  <a:gd name="connsiteY5" fmla="*/ 263176 h 451158"/>
                  <a:gd name="connsiteX6" fmla="*/ 3497552 w 3497552"/>
                  <a:gd name="connsiteY6" fmla="*/ 263176 h 451158"/>
                  <a:gd name="connsiteX7" fmla="*/ 3497552 w 3497552"/>
                  <a:gd name="connsiteY7" fmla="*/ 375965 h 451158"/>
                  <a:gd name="connsiteX8" fmla="*/ 3497552 w 3497552"/>
                  <a:gd name="connsiteY8" fmla="*/ 451158 h 451158"/>
                  <a:gd name="connsiteX9" fmla="*/ 1457313 w 3497552"/>
                  <a:gd name="connsiteY9" fmla="*/ 451158 h 451158"/>
                  <a:gd name="connsiteX10" fmla="*/ 582925 w 3497552"/>
                  <a:gd name="connsiteY10" fmla="*/ 451158 h 451158"/>
                  <a:gd name="connsiteX11" fmla="*/ 582925 w 3497552"/>
                  <a:gd name="connsiteY11" fmla="*/ 451158 h 451158"/>
                  <a:gd name="connsiteX12" fmla="*/ 0 w 3497552"/>
                  <a:gd name="connsiteY12" fmla="*/ 451158 h 451158"/>
                  <a:gd name="connsiteX13" fmla="*/ 0 w 3497552"/>
                  <a:gd name="connsiteY13" fmla="*/ 375965 h 451158"/>
                  <a:gd name="connsiteX14" fmla="*/ -1731918 w 3497552"/>
                  <a:gd name="connsiteY14" fmla="*/ 238085 h 451158"/>
                  <a:gd name="connsiteX15" fmla="*/ 0 w 3497552"/>
                  <a:gd name="connsiteY15" fmla="*/ 263176 h 451158"/>
                  <a:gd name="connsiteX16" fmla="*/ 0 w 3497552"/>
                  <a:gd name="connsiteY16" fmla="*/ 0 h 451158"/>
                  <a:gd name="connsiteX0" fmla="*/ 1731918 w 5229470"/>
                  <a:gd name="connsiteY0" fmla="*/ 0 h 451158"/>
                  <a:gd name="connsiteX1" fmla="*/ 2314843 w 5229470"/>
                  <a:gd name="connsiteY1" fmla="*/ 0 h 451158"/>
                  <a:gd name="connsiteX2" fmla="*/ 2314843 w 5229470"/>
                  <a:gd name="connsiteY2" fmla="*/ 0 h 451158"/>
                  <a:gd name="connsiteX3" fmla="*/ 3189231 w 5229470"/>
                  <a:gd name="connsiteY3" fmla="*/ 0 h 451158"/>
                  <a:gd name="connsiteX4" fmla="*/ 5229470 w 5229470"/>
                  <a:gd name="connsiteY4" fmla="*/ 0 h 451158"/>
                  <a:gd name="connsiteX5" fmla="*/ 5229470 w 5229470"/>
                  <a:gd name="connsiteY5" fmla="*/ 263176 h 451158"/>
                  <a:gd name="connsiteX6" fmla="*/ 5229470 w 5229470"/>
                  <a:gd name="connsiteY6" fmla="*/ 263176 h 451158"/>
                  <a:gd name="connsiteX7" fmla="*/ 5229470 w 5229470"/>
                  <a:gd name="connsiteY7" fmla="*/ 375965 h 451158"/>
                  <a:gd name="connsiteX8" fmla="*/ 5229470 w 5229470"/>
                  <a:gd name="connsiteY8" fmla="*/ 451158 h 451158"/>
                  <a:gd name="connsiteX9" fmla="*/ 3189231 w 5229470"/>
                  <a:gd name="connsiteY9" fmla="*/ 451158 h 451158"/>
                  <a:gd name="connsiteX10" fmla="*/ 2314843 w 5229470"/>
                  <a:gd name="connsiteY10" fmla="*/ 451158 h 451158"/>
                  <a:gd name="connsiteX11" fmla="*/ 2314843 w 5229470"/>
                  <a:gd name="connsiteY11" fmla="*/ 451158 h 451158"/>
                  <a:gd name="connsiteX12" fmla="*/ 1731918 w 5229470"/>
                  <a:gd name="connsiteY12" fmla="*/ 451158 h 451158"/>
                  <a:gd name="connsiteX13" fmla="*/ 1731918 w 5229470"/>
                  <a:gd name="connsiteY13" fmla="*/ 375965 h 451158"/>
                  <a:gd name="connsiteX14" fmla="*/ 0 w 5229470"/>
                  <a:gd name="connsiteY14" fmla="*/ 238085 h 451158"/>
                  <a:gd name="connsiteX15" fmla="*/ 1716153 w 5229470"/>
                  <a:gd name="connsiteY15" fmla="*/ 184348 h 451158"/>
                  <a:gd name="connsiteX16" fmla="*/ 1731918 w 5229470"/>
                  <a:gd name="connsiteY16" fmla="*/ 0 h 451158"/>
                  <a:gd name="connsiteX0" fmla="*/ 1731918 w 5229470"/>
                  <a:gd name="connsiteY0" fmla="*/ 0 h 451158"/>
                  <a:gd name="connsiteX1" fmla="*/ 2314843 w 5229470"/>
                  <a:gd name="connsiteY1" fmla="*/ 0 h 451158"/>
                  <a:gd name="connsiteX2" fmla="*/ 2314843 w 5229470"/>
                  <a:gd name="connsiteY2" fmla="*/ 0 h 451158"/>
                  <a:gd name="connsiteX3" fmla="*/ 3189231 w 5229470"/>
                  <a:gd name="connsiteY3" fmla="*/ 0 h 451158"/>
                  <a:gd name="connsiteX4" fmla="*/ 5229470 w 5229470"/>
                  <a:gd name="connsiteY4" fmla="*/ 0 h 451158"/>
                  <a:gd name="connsiteX5" fmla="*/ 5229470 w 5229470"/>
                  <a:gd name="connsiteY5" fmla="*/ 263176 h 451158"/>
                  <a:gd name="connsiteX6" fmla="*/ 5229470 w 5229470"/>
                  <a:gd name="connsiteY6" fmla="*/ 263176 h 451158"/>
                  <a:gd name="connsiteX7" fmla="*/ 5229470 w 5229470"/>
                  <a:gd name="connsiteY7" fmla="*/ 375965 h 451158"/>
                  <a:gd name="connsiteX8" fmla="*/ 5229470 w 5229470"/>
                  <a:gd name="connsiteY8" fmla="*/ 451158 h 451158"/>
                  <a:gd name="connsiteX9" fmla="*/ 3189231 w 5229470"/>
                  <a:gd name="connsiteY9" fmla="*/ 451158 h 451158"/>
                  <a:gd name="connsiteX10" fmla="*/ 2314843 w 5229470"/>
                  <a:gd name="connsiteY10" fmla="*/ 451158 h 451158"/>
                  <a:gd name="connsiteX11" fmla="*/ 2314843 w 5229470"/>
                  <a:gd name="connsiteY11" fmla="*/ 451158 h 451158"/>
                  <a:gd name="connsiteX12" fmla="*/ 1731918 w 5229470"/>
                  <a:gd name="connsiteY12" fmla="*/ 451158 h 451158"/>
                  <a:gd name="connsiteX13" fmla="*/ 1731918 w 5229470"/>
                  <a:gd name="connsiteY13" fmla="*/ 281372 h 451158"/>
                  <a:gd name="connsiteX14" fmla="*/ 0 w 5229470"/>
                  <a:gd name="connsiteY14" fmla="*/ 238085 h 451158"/>
                  <a:gd name="connsiteX15" fmla="*/ 1716153 w 5229470"/>
                  <a:gd name="connsiteY15" fmla="*/ 184348 h 451158"/>
                  <a:gd name="connsiteX16" fmla="*/ 1731918 w 5229470"/>
                  <a:gd name="connsiteY16" fmla="*/ 0 h 451158"/>
                  <a:gd name="connsiteX0" fmla="*/ 1731918 w 5229470"/>
                  <a:gd name="connsiteY0" fmla="*/ 0 h 451158"/>
                  <a:gd name="connsiteX1" fmla="*/ 2314843 w 5229470"/>
                  <a:gd name="connsiteY1" fmla="*/ 0 h 451158"/>
                  <a:gd name="connsiteX2" fmla="*/ 2314843 w 5229470"/>
                  <a:gd name="connsiteY2" fmla="*/ 0 h 451158"/>
                  <a:gd name="connsiteX3" fmla="*/ 3189231 w 5229470"/>
                  <a:gd name="connsiteY3" fmla="*/ 0 h 451158"/>
                  <a:gd name="connsiteX4" fmla="*/ 5229470 w 5229470"/>
                  <a:gd name="connsiteY4" fmla="*/ 0 h 451158"/>
                  <a:gd name="connsiteX5" fmla="*/ 5229470 w 5229470"/>
                  <a:gd name="connsiteY5" fmla="*/ 263176 h 451158"/>
                  <a:gd name="connsiteX6" fmla="*/ 5229470 w 5229470"/>
                  <a:gd name="connsiteY6" fmla="*/ 263176 h 451158"/>
                  <a:gd name="connsiteX7" fmla="*/ 5229470 w 5229470"/>
                  <a:gd name="connsiteY7" fmla="*/ 375965 h 451158"/>
                  <a:gd name="connsiteX8" fmla="*/ 5229470 w 5229470"/>
                  <a:gd name="connsiteY8" fmla="*/ 451158 h 451158"/>
                  <a:gd name="connsiteX9" fmla="*/ 3189231 w 5229470"/>
                  <a:gd name="connsiteY9" fmla="*/ 451158 h 451158"/>
                  <a:gd name="connsiteX10" fmla="*/ 2314843 w 5229470"/>
                  <a:gd name="connsiteY10" fmla="*/ 451158 h 451158"/>
                  <a:gd name="connsiteX11" fmla="*/ 2314843 w 5229470"/>
                  <a:gd name="connsiteY11" fmla="*/ 451158 h 451158"/>
                  <a:gd name="connsiteX12" fmla="*/ 1731918 w 5229470"/>
                  <a:gd name="connsiteY12" fmla="*/ 451158 h 451158"/>
                  <a:gd name="connsiteX13" fmla="*/ 1731918 w 5229470"/>
                  <a:gd name="connsiteY13" fmla="*/ 281372 h 451158"/>
                  <a:gd name="connsiteX14" fmla="*/ 0 w 5229470"/>
                  <a:gd name="connsiteY14" fmla="*/ 238085 h 451158"/>
                  <a:gd name="connsiteX15" fmla="*/ 1716153 w 5229470"/>
                  <a:gd name="connsiteY15" fmla="*/ 137051 h 451158"/>
                  <a:gd name="connsiteX16" fmla="*/ 1731918 w 5229470"/>
                  <a:gd name="connsiteY16" fmla="*/ 0 h 451158"/>
                  <a:gd name="connsiteX0" fmla="*/ 1731918 w 5229470"/>
                  <a:gd name="connsiteY0" fmla="*/ 0 h 451158"/>
                  <a:gd name="connsiteX1" fmla="*/ 2314843 w 5229470"/>
                  <a:gd name="connsiteY1" fmla="*/ 0 h 451158"/>
                  <a:gd name="connsiteX2" fmla="*/ 2314843 w 5229470"/>
                  <a:gd name="connsiteY2" fmla="*/ 0 h 451158"/>
                  <a:gd name="connsiteX3" fmla="*/ 3189231 w 5229470"/>
                  <a:gd name="connsiteY3" fmla="*/ 0 h 451158"/>
                  <a:gd name="connsiteX4" fmla="*/ 5229470 w 5229470"/>
                  <a:gd name="connsiteY4" fmla="*/ 0 h 451158"/>
                  <a:gd name="connsiteX5" fmla="*/ 5229470 w 5229470"/>
                  <a:gd name="connsiteY5" fmla="*/ 263176 h 451158"/>
                  <a:gd name="connsiteX6" fmla="*/ 5229470 w 5229470"/>
                  <a:gd name="connsiteY6" fmla="*/ 263176 h 451158"/>
                  <a:gd name="connsiteX7" fmla="*/ 5229470 w 5229470"/>
                  <a:gd name="connsiteY7" fmla="*/ 375965 h 451158"/>
                  <a:gd name="connsiteX8" fmla="*/ 5229470 w 5229470"/>
                  <a:gd name="connsiteY8" fmla="*/ 451158 h 451158"/>
                  <a:gd name="connsiteX9" fmla="*/ 3189231 w 5229470"/>
                  <a:gd name="connsiteY9" fmla="*/ 451158 h 451158"/>
                  <a:gd name="connsiteX10" fmla="*/ 2314843 w 5229470"/>
                  <a:gd name="connsiteY10" fmla="*/ 451158 h 451158"/>
                  <a:gd name="connsiteX11" fmla="*/ 2314843 w 5229470"/>
                  <a:gd name="connsiteY11" fmla="*/ 451158 h 451158"/>
                  <a:gd name="connsiteX12" fmla="*/ 1731918 w 5229470"/>
                  <a:gd name="connsiteY12" fmla="*/ 451158 h 451158"/>
                  <a:gd name="connsiteX13" fmla="*/ 1731918 w 5229470"/>
                  <a:gd name="connsiteY13" fmla="*/ 281372 h 451158"/>
                  <a:gd name="connsiteX14" fmla="*/ 0 w 5229470"/>
                  <a:gd name="connsiteY14" fmla="*/ 238085 h 451158"/>
                  <a:gd name="connsiteX15" fmla="*/ 1731918 w 5229470"/>
                  <a:gd name="connsiteY15" fmla="*/ 137051 h 451158"/>
                  <a:gd name="connsiteX16" fmla="*/ 1731918 w 5229470"/>
                  <a:gd name="connsiteY16" fmla="*/ 0 h 451158"/>
                  <a:gd name="connsiteX0" fmla="*/ 1166894 w 4664446"/>
                  <a:gd name="connsiteY0" fmla="*/ 0 h 451158"/>
                  <a:gd name="connsiteX1" fmla="*/ 1749819 w 4664446"/>
                  <a:gd name="connsiteY1" fmla="*/ 0 h 451158"/>
                  <a:gd name="connsiteX2" fmla="*/ 1749819 w 4664446"/>
                  <a:gd name="connsiteY2" fmla="*/ 0 h 451158"/>
                  <a:gd name="connsiteX3" fmla="*/ 2624207 w 4664446"/>
                  <a:gd name="connsiteY3" fmla="*/ 0 h 451158"/>
                  <a:gd name="connsiteX4" fmla="*/ 4664446 w 4664446"/>
                  <a:gd name="connsiteY4" fmla="*/ 0 h 451158"/>
                  <a:gd name="connsiteX5" fmla="*/ 4664446 w 4664446"/>
                  <a:gd name="connsiteY5" fmla="*/ 263176 h 451158"/>
                  <a:gd name="connsiteX6" fmla="*/ 4664446 w 4664446"/>
                  <a:gd name="connsiteY6" fmla="*/ 263176 h 451158"/>
                  <a:gd name="connsiteX7" fmla="*/ 4664446 w 4664446"/>
                  <a:gd name="connsiteY7" fmla="*/ 375965 h 451158"/>
                  <a:gd name="connsiteX8" fmla="*/ 4664446 w 4664446"/>
                  <a:gd name="connsiteY8" fmla="*/ 451158 h 451158"/>
                  <a:gd name="connsiteX9" fmla="*/ 2624207 w 4664446"/>
                  <a:gd name="connsiteY9" fmla="*/ 451158 h 451158"/>
                  <a:gd name="connsiteX10" fmla="*/ 1749819 w 4664446"/>
                  <a:gd name="connsiteY10" fmla="*/ 451158 h 451158"/>
                  <a:gd name="connsiteX11" fmla="*/ 1749819 w 4664446"/>
                  <a:gd name="connsiteY11" fmla="*/ 451158 h 451158"/>
                  <a:gd name="connsiteX12" fmla="*/ 1166894 w 4664446"/>
                  <a:gd name="connsiteY12" fmla="*/ 451158 h 451158"/>
                  <a:gd name="connsiteX13" fmla="*/ 1166894 w 4664446"/>
                  <a:gd name="connsiteY13" fmla="*/ 281372 h 451158"/>
                  <a:gd name="connsiteX14" fmla="*/ 0 w 4664446"/>
                  <a:gd name="connsiteY14" fmla="*/ 229403 h 451158"/>
                  <a:gd name="connsiteX15" fmla="*/ 1166894 w 4664446"/>
                  <a:gd name="connsiteY15" fmla="*/ 137051 h 451158"/>
                  <a:gd name="connsiteX16" fmla="*/ 1166894 w 4664446"/>
                  <a:gd name="connsiteY16" fmla="*/ 0 h 451158"/>
                  <a:gd name="connsiteX0" fmla="*/ 2223332 w 5720884"/>
                  <a:gd name="connsiteY0" fmla="*/ 0 h 451158"/>
                  <a:gd name="connsiteX1" fmla="*/ 2806257 w 5720884"/>
                  <a:gd name="connsiteY1" fmla="*/ 0 h 451158"/>
                  <a:gd name="connsiteX2" fmla="*/ 2806257 w 5720884"/>
                  <a:gd name="connsiteY2" fmla="*/ 0 h 451158"/>
                  <a:gd name="connsiteX3" fmla="*/ 3680645 w 5720884"/>
                  <a:gd name="connsiteY3" fmla="*/ 0 h 451158"/>
                  <a:gd name="connsiteX4" fmla="*/ 5720884 w 5720884"/>
                  <a:gd name="connsiteY4" fmla="*/ 0 h 451158"/>
                  <a:gd name="connsiteX5" fmla="*/ 5720884 w 5720884"/>
                  <a:gd name="connsiteY5" fmla="*/ 263176 h 451158"/>
                  <a:gd name="connsiteX6" fmla="*/ 5720884 w 5720884"/>
                  <a:gd name="connsiteY6" fmla="*/ 263176 h 451158"/>
                  <a:gd name="connsiteX7" fmla="*/ 5720884 w 5720884"/>
                  <a:gd name="connsiteY7" fmla="*/ 375965 h 451158"/>
                  <a:gd name="connsiteX8" fmla="*/ 5720884 w 5720884"/>
                  <a:gd name="connsiteY8" fmla="*/ 451158 h 451158"/>
                  <a:gd name="connsiteX9" fmla="*/ 3680645 w 5720884"/>
                  <a:gd name="connsiteY9" fmla="*/ 451158 h 451158"/>
                  <a:gd name="connsiteX10" fmla="*/ 2806257 w 5720884"/>
                  <a:gd name="connsiteY10" fmla="*/ 451158 h 451158"/>
                  <a:gd name="connsiteX11" fmla="*/ 2806257 w 5720884"/>
                  <a:gd name="connsiteY11" fmla="*/ 451158 h 451158"/>
                  <a:gd name="connsiteX12" fmla="*/ 2223332 w 5720884"/>
                  <a:gd name="connsiteY12" fmla="*/ 451158 h 451158"/>
                  <a:gd name="connsiteX13" fmla="*/ 2223332 w 5720884"/>
                  <a:gd name="connsiteY13" fmla="*/ 281372 h 451158"/>
                  <a:gd name="connsiteX14" fmla="*/ 0 w 5720884"/>
                  <a:gd name="connsiteY14" fmla="*/ 243905 h 451158"/>
                  <a:gd name="connsiteX15" fmla="*/ 2223332 w 5720884"/>
                  <a:gd name="connsiteY15" fmla="*/ 137051 h 451158"/>
                  <a:gd name="connsiteX16" fmla="*/ 2223332 w 5720884"/>
                  <a:gd name="connsiteY16" fmla="*/ 0 h 451158"/>
                  <a:gd name="connsiteX0" fmla="*/ 1709799 w 5207351"/>
                  <a:gd name="connsiteY0" fmla="*/ 0 h 451158"/>
                  <a:gd name="connsiteX1" fmla="*/ 2292724 w 5207351"/>
                  <a:gd name="connsiteY1" fmla="*/ 0 h 451158"/>
                  <a:gd name="connsiteX2" fmla="*/ 2292724 w 5207351"/>
                  <a:gd name="connsiteY2" fmla="*/ 0 h 451158"/>
                  <a:gd name="connsiteX3" fmla="*/ 3167112 w 5207351"/>
                  <a:gd name="connsiteY3" fmla="*/ 0 h 451158"/>
                  <a:gd name="connsiteX4" fmla="*/ 5207351 w 5207351"/>
                  <a:gd name="connsiteY4" fmla="*/ 0 h 451158"/>
                  <a:gd name="connsiteX5" fmla="*/ 5207351 w 5207351"/>
                  <a:gd name="connsiteY5" fmla="*/ 263176 h 451158"/>
                  <a:gd name="connsiteX6" fmla="*/ 5207351 w 5207351"/>
                  <a:gd name="connsiteY6" fmla="*/ 263176 h 451158"/>
                  <a:gd name="connsiteX7" fmla="*/ 5207351 w 5207351"/>
                  <a:gd name="connsiteY7" fmla="*/ 375965 h 451158"/>
                  <a:gd name="connsiteX8" fmla="*/ 5207351 w 5207351"/>
                  <a:gd name="connsiteY8" fmla="*/ 451158 h 451158"/>
                  <a:gd name="connsiteX9" fmla="*/ 3167112 w 5207351"/>
                  <a:gd name="connsiteY9" fmla="*/ 451158 h 451158"/>
                  <a:gd name="connsiteX10" fmla="*/ 2292724 w 5207351"/>
                  <a:gd name="connsiteY10" fmla="*/ 451158 h 451158"/>
                  <a:gd name="connsiteX11" fmla="*/ 2292724 w 5207351"/>
                  <a:gd name="connsiteY11" fmla="*/ 451158 h 451158"/>
                  <a:gd name="connsiteX12" fmla="*/ 1709799 w 5207351"/>
                  <a:gd name="connsiteY12" fmla="*/ 451158 h 451158"/>
                  <a:gd name="connsiteX13" fmla="*/ 1709799 w 5207351"/>
                  <a:gd name="connsiteY13" fmla="*/ 281372 h 451158"/>
                  <a:gd name="connsiteX14" fmla="*/ 0 w 5207351"/>
                  <a:gd name="connsiteY14" fmla="*/ 243905 h 451158"/>
                  <a:gd name="connsiteX15" fmla="*/ 1709799 w 5207351"/>
                  <a:gd name="connsiteY15" fmla="*/ 137051 h 451158"/>
                  <a:gd name="connsiteX16" fmla="*/ 1709799 w 5207351"/>
                  <a:gd name="connsiteY16" fmla="*/ 0 h 451158"/>
                  <a:gd name="connsiteX0" fmla="*/ 1709799 w 5207351"/>
                  <a:gd name="connsiteY0" fmla="*/ 0 h 451158"/>
                  <a:gd name="connsiteX1" fmla="*/ 2292724 w 5207351"/>
                  <a:gd name="connsiteY1" fmla="*/ 0 h 451158"/>
                  <a:gd name="connsiteX2" fmla="*/ 2292724 w 5207351"/>
                  <a:gd name="connsiteY2" fmla="*/ 0 h 451158"/>
                  <a:gd name="connsiteX3" fmla="*/ 3167112 w 5207351"/>
                  <a:gd name="connsiteY3" fmla="*/ 0 h 451158"/>
                  <a:gd name="connsiteX4" fmla="*/ 5207351 w 5207351"/>
                  <a:gd name="connsiteY4" fmla="*/ 0 h 451158"/>
                  <a:gd name="connsiteX5" fmla="*/ 5207351 w 5207351"/>
                  <a:gd name="connsiteY5" fmla="*/ 263176 h 451158"/>
                  <a:gd name="connsiteX6" fmla="*/ 5207351 w 5207351"/>
                  <a:gd name="connsiteY6" fmla="*/ 263176 h 451158"/>
                  <a:gd name="connsiteX7" fmla="*/ 5207351 w 5207351"/>
                  <a:gd name="connsiteY7" fmla="*/ 375965 h 451158"/>
                  <a:gd name="connsiteX8" fmla="*/ 5207351 w 5207351"/>
                  <a:gd name="connsiteY8" fmla="*/ 451158 h 451158"/>
                  <a:gd name="connsiteX9" fmla="*/ 3167112 w 5207351"/>
                  <a:gd name="connsiteY9" fmla="*/ 451158 h 451158"/>
                  <a:gd name="connsiteX10" fmla="*/ 2292724 w 5207351"/>
                  <a:gd name="connsiteY10" fmla="*/ 451158 h 451158"/>
                  <a:gd name="connsiteX11" fmla="*/ 2292724 w 5207351"/>
                  <a:gd name="connsiteY11" fmla="*/ 451158 h 451158"/>
                  <a:gd name="connsiteX12" fmla="*/ 1709799 w 5207351"/>
                  <a:gd name="connsiteY12" fmla="*/ 451158 h 451158"/>
                  <a:gd name="connsiteX13" fmla="*/ 1709799 w 5207351"/>
                  <a:gd name="connsiteY13" fmla="*/ 281372 h 451158"/>
                  <a:gd name="connsiteX14" fmla="*/ 0 w 5207351"/>
                  <a:gd name="connsiteY14" fmla="*/ 200399 h 451158"/>
                  <a:gd name="connsiteX15" fmla="*/ 1709799 w 5207351"/>
                  <a:gd name="connsiteY15" fmla="*/ 137051 h 451158"/>
                  <a:gd name="connsiteX16" fmla="*/ 1709799 w 5207351"/>
                  <a:gd name="connsiteY16" fmla="*/ 0 h 45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7351" h="451158">
                    <a:moveTo>
                      <a:pt x="1709799" y="0"/>
                    </a:moveTo>
                    <a:lnTo>
                      <a:pt x="2292724" y="0"/>
                    </a:lnTo>
                    <a:lnTo>
                      <a:pt x="2292724" y="0"/>
                    </a:lnTo>
                    <a:lnTo>
                      <a:pt x="3167112" y="0"/>
                    </a:lnTo>
                    <a:lnTo>
                      <a:pt x="5207351" y="0"/>
                    </a:lnTo>
                    <a:lnTo>
                      <a:pt x="5207351" y="263176"/>
                    </a:lnTo>
                    <a:lnTo>
                      <a:pt x="5207351" y="263176"/>
                    </a:lnTo>
                    <a:lnTo>
                      <a:pt x="5207351" y="375965"/>
                    </a:lnTo>
                    <a:lnTo>
                      <a:pt x="5207351" y="451158"/>
                    </a:lnTo>
                    <a:lnTo>
                      <a:pt x="3167112" y="451158"/>
                    </a:lnTo>
                    <a:lnTo>
                      <a:pt x="2292724" y="451158"/>
                    </a:lnTo>
                    <a:lnTo>
                      <a:pt x="2292724" y="451158"/>
                    </a:lnTo>
                    <a:lnTo>
                      <a:pt x="1709799" y="451158"/>
                    </a:lnTo>
                    <a:lnTo>
                      <a:pt x="1709799" y="281372"/>
                    </a:lnTo>
                    <a:lnTo>
                      <a:pt x="0" y="200399"/>
                    </a:lnTo>
                    <a:lnTo>
                      <a:pt x="1709799" y="137051"/>
                    </a:lnTo>
                    <a:lnTo>
                      <a:pt x="1709799" y="0"/>
                    </a:lnTo>
                    <a:close/>
                  </a:path>
                </a:pathLst>
              </a:custGeom>
              <a:blipFill>
                <a:blip r:embed="rId2"/>
                <a:stretch>
                  <a:fillRect b="-2439"/>
                </a:stretch>
              </a:blipFill>
              <a:ln>
                <a:solidFill>
                  <a:schemeClr val="bg2">
                    <a:lumMod val="1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ular Callout 5">
                <a:extLst>
                  <a:ext uri="{FF2B5EF4-FFF2-40B4-BE49-F238E27FC236}">
                    <a16:creationId xmlns:a16="http://schemas.microsoft.com/office/drawing/2014/main" id="{6DB1A2AC-7E01-CD47-9863-CECB81AAE67F}"/>
                  </a:ext>
                </a:extLst>
              </p:cNvPr>
              <p:cNvSpPr/>
              <p:nvPr/>
            </p:nvSpPr>
            <p:spPr>
              <a:xfrm>
                <a:off x="6040464" y="2871117"/>
                <a:ext cx="5302639" cy="1162965"/>
              </a:xfrm>
              <a:custGeom>
                <a:avLst/>
                <a:gdLst>
                  <a:gd name="connsiteX0" fmla="*/ 0 w 3497552"/>
                  <a:gd name="connsiteY0" fmla="*/ 0 h 1162965"/>
                  <a:gd name="connsiteX1" fmla="*/ 582925 w 3497552"/>
                  <a:gd name="connsiteY1" fmla="*/ 0 h 1162965"/>
                  <a:gd name="connsiteX2" fmla="*/ 582925 w 3497552"/>
                  <a:gd name="connsiteY2" fmla="*/ 0 h 1162965"/>
                  <a:gd name="connsiteX3" fmla="*/ 1457313 w 3497552"/>
                  <a:gd name="connsiteY3" fmla="*/ 0 h 1162965"/>
                  <a:gd name="connsiteX4" fmla="*/ 3497552 w 3497552"/>
                  <a:gd name="connsiteY4" fmla="*/ 0 h 1162965"/>
                  <a:gd name="connsiteX5" fmla="*/ 3497552 w 3497552"/>
                  <a:gd name="connsiteY5" fmla="*/ 193828 h 1162965"/>
                  <a:gd name="connsiteX6" fmla="*/ 3497552 w 3497552"/>
                  <a:gd name="connsiteY6" fmla="*/ 193828 h 1162965"/>
                  <a:gd name="connsiteX7" fmla="*/ 3497552 w 3497552"/>
                  <a:gd name="connsiteY7" fmla="*/ 484569 h 1162965"/>
                  <a:gd name="connsiteX8" fmla="*/ 3497552 w 3497552"/>
                  <a:gd name="connsiteY8" fmla="*/ 1162965 h 1162965"/>
                  <a:gd name="connsiteX9" fmla="*/ 1457313 w 3497552"/>
                  <a:gd name="connsiteY9" fmla="*/ 1162965 h 1162965"/>
                  <a:gd name="connsiteX10" fmla="*/ 582925 w 3497552"/>
                  <a:gd name="connsiteY10" fmla="*/ 1162965 h 1162965"/>
                  <a:gd name="connsiteX11" fmla="*/ 582925 w 3497552"/>
                  <a:gd name="connsiteY11" fmla="*/ 1162965 h 1162965"/>
                  <a:gd name="connsiteX12" fmla="*/ 0 w 3497552"/>
                  <a:gd name="connsiteY12" fmla="*/ 1162965 h 1162965"/>
                  <a:gd name="connsiteX13" fmla="*/ 0 w 3497552"/>
                  <a:gd name="connsiteY13" fmla="*/ 484569 h 1162965"/>
                  <a:gd name="connsiteX14" fmla="*/ -1805087 w 3497552"/>
                  <a:gd name="connsiteY14" fmla="*/ 518624 h 1162965"/>
                  <a:gd name="connsiteX15" fmla="*/ 0 w 3497552"/>
                  <a:gd name="connsiteY15" fmla="*/ 193828 h 1162965"/>
                  <a:gd name="connsiteX16" fmla="*/ 0 w 3497552"/>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41663 w 5302639"/>
                  <a:gd name="connsiteY13" fmla="*/ 667449 h 1162965"/>
                  <a:gd name="connsiteX14" fmla="*/ 0 w 5302639"/>
                  <a:gd name="connsiteY14" fmla="*/ 518624 h 1162965"/>
                  <a:gd name="connsiteX15" fmla="*/ 1805087 w 5302639"/>
                  <a:gd name="connsiteY15" fmla="*/ 193828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41663 w 5302639"/>
                  <a:gd name="connsiteY13" fmla="*/ 667449 h 1162965"/>
                  <a:gd name="connsiteX14" fmla="*/ 0 w 5302639"/>
                  <a:gd name="connsiteY14" fmla="*/ 518624 h 1162965"/>
                  <a:gd name="connsiteX15" fmla="*/ 1805087 w 5302639"/>
                  <a:gd name="connsiteY15" fmla="*/ 413284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768511 w 5302639"/>
                  <a:gd name="connsiteY13" fmla="*/ 649161 h 1162965"/>
                  <a:gd name="connsiteX14" fmla="*/ 0 w 5302639"/>
                  <a:gd name="connsiteY14" fmla="*/ 518624 h 1162965"/>
                  <a:gd name="connsiteX15" fmla="*/ 1805087 w 5302639"/>
                  <a:gd name="connsiteY15" fmla="*/ 413284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21520 w 5302639"/>
                  <a:gd name="connsiteY13" fmla="*/ 662413 h 1162965"/>
                  <a:gd name="connsiteX14" fmla="*/ 0 w 5302639"/>
                  <a:gd name="connsiteY14" fmla="*/ 518624 h 1162965"/>
                  <a:gd name="connsiteX15" fmla="*/ 1805087 w 5302639"/>
                  <a:gd name="connsiteY15" fmla="*/ 413284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08268 w 5302639"/>
                  <a:gd name="connsiteY13" fmla="*/ 675666 h 1162965"/>
                  <a:gd name="connsiteX14" fmla="*/ 0 w 5302639"/>
                  <a:gd name="connsiteY14" fmla="*/ 518624 h 1162965"/>
                  <a:gd name="connsiteX15" fmla="*/ 1805087 w 5302639"/>
                  <a:gd name="connsiteY15" fmla="*/ 413284 h 1162965"/>
                  <a:gd name="connsiteX16" fmla="*/ 1805087 w 5302639"/>
                  <a:gd name="connsiteY16" fmla="*/ 0 h 116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2639" h="1162965">
                    <a:moveTo>
                      <a:pt x="1805087" y="0"/>
                    </a:moveTo>
                    <a:lnTo>
                      <a:pt x="2388012" y="0"/>
                    </a:lnTo>
                    <a:lnTo>
                      <a:pt x="2388012" y="0"/>
                    </a:lnTo>
                    <a:lnTo>
                      <a:pt x="3262400" y="0"/>
                    </a:lnTo>
                    <a:lnTo>
                      <a:pt x="5302639" y="0"/>
                    </a:lnTo>
                    <a:lnTo>
                      <a:pt x="5302639" y="193828"/>
                    </a:lnTo>
                    <a:lnTo>
                      <a:pt x="5302639" y="193828"/>
                    </a:lnTo>
                    <a:lnTo>
                      <a:pt x="5302639" y="484569"/>
                    </a:lnTo>
                    <a:lnTo>
                      <a:pt x="5302639" y="1162965"/>
                    </a:lnTo>
                    <a:lnTo>
                      <a:pt x="3262400" y="1162965"/>
                    </a:lnTo>
                    <a:lnTo>
                      <a:pt x="2388012" y="1162965"/>
                    </a:lnTo>
                    <a:lnTo>
                      <a:pt x="2388012" y="1162965"/>
                    </a:lnTo>
                    <a:lnTo>
                      <a:pt x="1805087" y="1162965"/>
                    </a:lnTo>
                    <a:cubicBezTo>
                      <a:pt x="1806147" y="1000532"/>
                      <a:pt x="1807208" y="838099"/>
                      <a:pt x="1808268" y="675666"/>
                    </a:cubicBezTo>
                    <a:lnTo>
                      <a:pt x="0" y="518624"/>
                    </a:lnTo>
                    <a:lnTo>
                      <a:pt x="1805087" y="413284"/>
                    </a:lnTo>
                    <a:lnTo>
                      <a:pt x="1805087" y="0"/>
                    </a:lnTo>
                    <a:close/>
                  </a:path>
                </a:pathLst>
              </a:cu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920240" rtlCol="0" anchor="ctr"/>
              <a:lstStyle/>
              <a:p>
                <a:r>
                  <a:rPr lang="en-US" dirty="0"/>
                  <a:t>Adversarial order of arrival.</a:t>
                </a:r>
              </a:p>
              <a:p>
                <a:r>
                  <a:rPr lang="en-US" dirty="0"/>
                  <a:t>When buyer </a:t>
                </a:r>
                <a14:m>
                  <m:oMath xmlns:m="http://schemas.openxmlformats.org/officeDocument/2006/math">
                    <m:r>
                      <a:rPr lang="en-US" b="0" i="1" smtClean="0">
                        <a:latin typeface="Cambria Math" panose="02040503050406030204" pitchFamily="18" charset="0"/>
                      </a:rPr>
                      <m:t>𝑖</m:t>
                    </m:r>
                  </m:oMath>
                </a14:m>
                <a:r>
                  <a:rPr lang="en-US" dirty="0"/>
                  <a:t> arrives, his identity and distribution are revealed.</a:t>
                </a:r>
              </a:p>
            </p:txBody>
          </p:sp>
        </mc:Choice>
        <mc:Fallback xmlns="">
          <p:sp>
            <p:nvSpPr>
              <p:cNvPr id="6" name="Rectangular Callout 5">
                <a:extLst>
                  <a:ext uri="{FF2B5EF4-FFF2-40B4-BE49-F238E27FC236}">
                    <a16:creationId xmlns:a16="http://schemas.microsoft.com/office/drawing/2014/main" id="{6DB1A2AC-7E01-CD47-9863-CECB81AAE67F}"/>
                  </a:ext>
                </a:extLst>
              </p:cNvPr>
              <p:cNvSpPr>
                <a:spLocks noRot="1" noChangeAspect="1" noMove="1" noResize="1" noEditPoints="1" noAdjustHandles="1" noChangeArrowheads="1" noChangeShapeType="1" noTextEdit="1"/>
              </p:cNvSpPr>
              <p:nvPr/>
            </p:nvSpPr>
            <p:spPr>
              <a:xfrm>
                <a:off x="6040464" y="2871117"/>
                <a:ext cx="5302639" cy="1162965"/>
              </a:xfrm>
              <a:custGeom>
                <a:avLst/>
                <a:gdLst>
                  <a:gd name="connsiteX0" fmla="*/ 0 w 3497552"/>
                  <a:gd name="connsiteY0" fmla="*/ 0 h 1162965"/>
                  <a:gd name="connsiteX1" fmla="*/ 582925 w 3497552"/>
                  <a:gd name="connsiteY1" fmla="*/ 0 h 1162965"/>
                  <a:gd name="connsiteX2" fmla="*/ 582925 w 3497552"/>
                  <a:gd name="connsiteY2" fmla="*/ 0 h 1162965"/>
                  <a:gd name="connsiteX3" fmla="*/ 1457313 w 3497552"/>
                  <a:gd name="connsiteY3" fmla="*/ 0 h 1162965"/>
                  <a:gd name="connsiteX4" fmla="*/ 3497552 w 3497552"/>
                  <a:gd name="connsiteY4" fmla="*/ 0 h 1162965"/>
                  <a:gd name="connsiteX5" fmla="*/ 3497552 w 3497552"/>
                  <a:gd name="connsiteY5" fmla="*/ 193828 h 1162965"/>
                  <a:gd name="connsiteX6" fmla="*/ 3497552 w 3497552"/>
                  <a:gd name="connsiteY6" fmla="*/ 193828 h 1162965"/>
                  <a:gd name="connsiteX7" fmla="*/ 3497552 w 3497552"/>
                  <a:gd name="connsiteY7" fmla="*/ 484569 h 1162965"/>
                  <a:gd name="connsiteX8" fmla="*/ 3497552 w 3497552"/>
                  <a:gd name="connsiteY8" fmla="*/ 1162965 h 1162965"/>
                  <a:gd name="connsiteX9" fmla="*/ 1457313 w 3497552"/>
                  <a:gd name="connsiteY9" fmla="*/ 1162965 h 1162965"/>
                  <a:gd name="connsiteX10" fmla="*/ 582925 w 3497552"/>
                  <a:gd name="connsiteY10" fmla="*/ 1162965 h 1162965"/>
                  <a:gd name="connsiteX11" fmla="*/ 582925 w 3497552"/>
                  <a:gd name="connsiteY11" fmla="*/ 1162965 h 1162965"/>
                  <a:gd name="connsiteX12" fmla="*/ 0 w 3497552"/>
                  <a:gd name="connsiteY12" fmla="*/ 1162965 h 1162965"/>
                  <a:gd name="connsiteX13" fmla="*/ 0 w 3497552"/>
                  <a:gd name="connsiteY13" fmla="*/ 484569 h 1162965"/>
                  <a:gd name="connsiteX14" fmla="*/ -1805087 w 3497552"/>
                  <a:gd name="connsiteY14" fmla="*/ 518624 h 1162965"/>
                  <a:gd name="connsiteX15" fmla="*/ 0 w 3497552"/>
                  <a:gd name="connsiteY15" fmla="*/ 193828 h 1162965"/>
                  <a:gd name="connsiteX16" fmla="*/ 0 w 3497552"/>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41663 w 5302639"/>
                  <a:gd name="connsiteY13" fmla="*/ 667449 h 1162965"/>
                  <a:gd name="connsiteX14" fmla="*/ 0 w 5302639"/>
                  <a:gd name="connsiteY14" fmla="*/ 518624 h 1162965"/>
                  <a:gd name="connsiteX15" fmla="*/ 1805087 w 5302639"/>
                  <a:gd name="connsiteY15" fmla="*/ 193828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41663 w 5302639"/>
                  <a:gd name="connsiteY13" fmla="*/ 667449 h 1162965"/>
                  <a:gd name="connsiteX14" fmla="*/ 0 w 5302639"/>
                  <a:gd name="connsiteY14" fmla="*/ 518624 h 1162965"/>
                  <a:gd name="connsiteX15" fmla="*/ 1805087 w 5302639"/>
                  <a:gd name="connsiteY15" fmla="*/ 413284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768511 w 5302639"/>
                  <a:gd name="connsiteY13" fmla="*/ 649161 h 1162965"/>
                  <a:gd name="connsiteX14" fmla="*/ 0 w 5302639"/>
                  <a:gd name="connsiteY14" fmla="*/ 518624 h 1162965"/>
                  <a:gd name="connsiteX15" fmla="*/ 1805087 w 5302639"/>
                  <a:gd name="connsiteY15" fmla="*/ 413284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21520 w 5302639"/>
                  <a:gd name="connsiteY13" fmla="*/ 662413 h 1162965"/>
                  <a:gd name="connsiteX14" fmla="*/ 0 w 5302639"/>
                  <a:gd name="connsiteY14" fmla="*/ 518624 h 1162965"/>
                  <a:gd name="connsiteX15" fmla="*/ 1805087 w 5302639"/>
                  <a:gd name="connsiteY15" fmla="*/ 413284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08268 w 5302639"/>
                  <a:gd name="connsiteY13" fmla="*/ 675666 h 1162965"/>
                  <a:gd name="connsiteX14" fmla="*/ 0 w 5302639"/>
                  <a:gd name="connsiteY14" fmla="*/ 518624 h 1162965"/>
                  <a:gd name="connsiteX15" fmla="*/ 1805087 w 5302639"/>
                  <a:gd name="connsiteY15" fmla="*/ 413284 h 1162965"/>
                  <a:gd name="connsiteX16" fmla="*/ 1805087 w 5302639"/>
                  <a:gd name="connsiteY16" fmla="*/ 0 h 116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2639" h="1162965">
                    <a:moveTo>
                      <a:pt x="1805087" y="0"/>
                    </a:moveTo>
                    <a:lnTo>
                      <a:pt x="2388012" y="0"/>
                    </a:lnTo>
                    <a:lnTo>
                      <a:pt x="2388012" y="0"/>
                    </a:lnTo>
                    <a:lnTo>
                      <a:pt x="3262400" y="0"/>
                    </a:lnTo>
                    <a:lnTo>
                      <a:pt x="5302639" y="0"/>
                    </a:lnTo>
                    <a:lnTo>
                      <a:pt x="5302639" y="193828"/>
                    </a:lnTo>
                    <a:lnTo>
                      <a:pt x="5302639" y="193828"/>
                    </a:lnTo>
                    <a:lnTo>
                      <a:pt x="5302639" y="484569"/>
                    </a:lnTo>
                    <a:lnTo>
                      <a:pt x="5302639" y="1162965"/>
                    </a:lnTo>
                    <a:lnTo>
                      <a:pt x="3262400" y="1162965"/>
                    </a:lnTo>
                    <a:lnTo>
                      <a:pt x="2388012" y="1162965"/>
                    </a:lnTo>
                    <a:lnTo>
                      <a:pt x="2388012" y="1162965"/>
                    </a:lnTo>
                    <a:lnTo>
                      <a:pt x="1805087" y="1162965"/>
                    </a:lnTo>
                    <a:cubicBezTo>
                      <a:pt x="1806147" y="1000532"/>
                      <a:pt x="1807208" y="838099"/>
                      <a:pt x="1808268" y="675666"/>
                    </a:cubicBezTo>
                    <a:lnTo>
                      <a:pt x="0" y="518624"/>
                    </a:lnTo>
                    <a:lnTo>
                      <a:pt x="1805087" y="413284"/>
                    </a:lnTo>
                    <a:lnTo>
                      <a:pt x="1805087" y="0"/>
                    </a:lnTo>
                    <a:close/>
                  </a:path>
                </a:pathLst>
              </a:custGeom>
              <a:blipFill>
                <a:blip r:embed="rId3"/>
                <a:stretch>
                  <a:fillRect r="-955"/>
                </a:stretch>
              </a:blipFill>
              <a:ln>
                <a:solidFill>
                  <a:schemeClr val="bg2">
                    <a:lumMod val="10000"/>
                  </a:schemeClr>
                </a:solidFill>
              </a:ln>
            </p:spPr>
            <p:txBody>
              <a:bodyPr/>
              <a:lstStyle/>
              <a:p>
                <a:r>
                  <a:rPr lang="en-US">
                    <a:noFill/>
                  </a:rPr>
                  <a:t> </a:t>
                </a:r>
              </a:p>
            </p:txBody>
          </p:sp>
        </mc:Fallback>
      </mc:AlternateContent>
      <p:sp>
        <p:nvSpPr>
          <p:cNvPr id="7" name="Rectangular Callout 6">
            <a:extLst>
              <a:ext uri="{FF2B5EF4-FFF2-40B4-BE49-F238E27FC236}">
                <a16:creationId xmlns:a16="http://schemas.microsoft.com/office/drawing/2014/main" id="{ED8762B1-CB76-6645-8476-BACA80E5AA44}"/>
              </a:ext>
            </a:extLst>
          </p:cNvPr>
          <p:cNvSpPr/>
          <p:nvPr/>
        </p:nvSpPr>
        <p:spPr>
          <a:xfrm>
            <a:off x="5910305" y="4465581"/>
            <a:ext cx="5783673" cy="1288034"/>
          </a:xfrm>
          <a:custGeom>
            <a:avLst/>
            <a:gdLst>
              <a:gd name="connsiteX0" fmla="*/ 0 w 3497552"/>
              <a:gd name="connsiteY0" fmla="*/ 0 h 1162965"/>
              <a:gd name="connsiteX1" fmla="*/ 582925 w 3497552"/>
              <a:gd name="connsiteY1" fmla="*/ 0 h 1162965"/>
              <a:gd name="connsiteX2" fmla="*/ 582925 w 3497552"/>
              <a:gd name="connsiteY2" fmla="*/ 0 h 1162965"/>
              <a:gd name="connsiteX3" fmla="*/ 1457313 w 3497552"/>
              <a:gd name="connsiteY3" fmla="*/ 0 h 1162965"/>
              <a:gd name="connsiteX4" fmla="*/ 3497552 w 3497552"/>
              <a:gd name="connsiteY4" fmla="*/ 0 h 1162965"/>
              <a:gd name="connsiteX5" fmla="*/ 3497552 w 3497552"/>
              <a:gd name="connsiteY5" fmla="*/ 193828 h 1162965"/>
              <a:gd name="connsiteX6" fmla="*/ 3497552 w 3497552"/>
              <a:gd name="connsiteY6" fmla="*/ 193828 h 1162965"/>
              <a:gd name="connsiteX7" fmla="*/ 3497552 w 3497552"/>
              <a:gd name="connsiteY7" fmla="*/ 484569 h 1162965"/>
              <a:gd name="connsiteX8" fmla="*/ 3497552 w 3497552"/>
              <a:gd name="connsiteY8" fmla="*/ 1162965 h 1162965"/>
              <a:gd name="connsiteX9" fmla="*/ 1457313 w 3497552"/>
              <a:gd name="connsiteY9" fmla="*/ 1162965 h 1162965"/>
              <a:gd name="connsiteX10" fmla="*/ 582925 w 3497552"/>
              <a:gd name="connsiteY10" fmla="*/ 1162965 h 1162965"/>
              <a:gd name="connsiteX11" fmla="*/ 582925 w 3497552"/>
              <a:gd name="connsiteY11" fmla="*/ 1162965 h 1162965"/>
              <a:gd name="connsiteX12" fmla="*/ 0 w 3497552"/>
              <a:gd name="connsiteY12" fmla="*/ 1162965 h 1162965"/>
              <a:gd name="connsiteX13" fmla="*/ 0 w 3497552"/>
              <a:gd name="connsiteY13" fmla="*/ 484569 h 1162965"/>
              <a:gd name="connsiteX14" fmla="*/ -1805087 w 3497552"/>
              <a:gd name="connsiteY14" fmla="*/ 98003 h 1162965"/>
              <a:gd name="connsiteX15" fmla="*/ 0 w 3497552"/>
              <a:gd name="connsiteY15" fmla="*/ 193828 h 1162965"/>
              <a:gd name="connsiteX16" fmla="*/ 0 w 3497552"/>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05087 w 5302639"/>
              <a:gd name="connsiteY13" fmla="*/ 815645 h 1162965"/>
              <a:gd name="connsiteX14" fmla="*/ 0 w 5302639"/>
              <a:gd name="connsiteY14" fmla="*/ 98003 h 1162965"/>
              <a:gd name="connsiteX15" fmla="*/ 1805087 w 5302639"/>
              <a:gd name="connsiteY15" fmla="*/ 193828 h 1162965"/>
              <a:gd name="connsiteX16" fmla="*/ 1805087 w 5302639"/>
              <a:gd name="connsiteY16" fmla="*/ 0 h 1162965"/>
              <a:gd name="connsiteX0" fmla="*/ 1805087 w 5302639"/>
              <a:gd name="connsiteY0" fmla="*/ 0 h 1162965"/>
              <a:gd name="connsiteX1" fmla="*/ 2388012 w 5302639"/>
              <a:gd name="connsiteY1" fmla="*/ 0 h 1162965"/>
              <a:gd name="connsiteX2" fmla="*/ 2388012 w 5302639"/>
              <a:gd name="connsiteY2" fmla="*/ 0 h 1162965"/>
              <a:gd name="connsiteX3" fmla="*/ 3262400 w 5302639"/>
              <a:gd name="connsiteY3" fmla="*/ 0 h 1162965"/>
              <a:gd name="connsiteX4" fmla="*/ 5302639 w 5302639"/>
              <a:gd name="connsiteY4" fmla="*/ 0 h 1162965"/>
              <a:gd name="connsiteX5" fmla="*/ 5302639 w 5302639"/>
              <a:gd name="connsiteY5" fmla="*/ 193828 h 1162965"/>
              <a:gd name="connsiteX6" fmla="*/ 5302639 w 5302639"/>
              <a:gd name="connsiteY6" fmla="*/ 193828 h 1162965"/>
              <a:gd name="connsiteX7" fmla="*/ 5302639 w 5302639"/>
              <a:gd name="connsiteY7" fmla="*/ 484569 h 1162965"/>
              <a:gd name="connsiteX8" fmla="*/ 5302639 w 5302639"/>
              <a:gd name="connsiteY8" fmla="*/ 1162965 h 1162965"/>
              <a:gd name="connsiteX9" fmla="*/ 3262400 w 5302639"/>
              <a:gd name="connsiteY9" fmla="*/ 1162965 h 1162965"/>
              <a:gd name="connsiteX10" fmla="*/ 2388012 w 5302639"/>
              <a:gd name="connsiteY10" fmla="*/ 1162965 h 1162965"/>
              <a:gd name="connsiteX11" fmla="*/ 2388012 w 5302639"/>
              <a:gd name="connsiteY11" fmla="*/ 1162965 h 1162965"/>
              <a:gd name="connsiteX12" fmla="*/ 1805087 w 5302639"/>
              <a:gd name="connsiteY12" fmla="*/ 1162965 h 1162965"/>
              <a:gd name="connsiteX13" fmla="*/ 1805087 w 5302639"/>
              <a:gd name="connsiteY13" fmla="*/ 815645 h 1162965"/>
              <a:gd name="connsiteX14" fmla="*/ 0 w 5302639"/>
              <a:gd name="connsiteY14" fmla="*/ 98003 h 1162965"/>
              <a:gd name="connsiteX15" fmla="*/ 1805087 w 5302639"/>
              <a:gd name="connsiteY15" fmla="*/ 635262 h 1162965"/>
              <a:gd name="connsiteX16" fmla="*/ 1805087 w 5302639"/>
              <a:gd name="connsiteY16" fmla="*/ 0 h 1162965"/>
              <a:gd name="connsiteX0" fmla="*/ 1773556 w 5271108"/>
              <a:gd name="connsiteY0" fmla="*/ 0 h 1162965"/>
              <a:gd name="connsiteX1" fmla="*/ 2356481 w 5271108"/>
              <a:gd name="connsiteY1" fmla="*/ 0 h 1162965"/>
              <a:gd name="connsiteX2" fmla="*/ 2356481 w 5271108"/>
              <a:gd name="connsiteY2" fmla="*/ 0 h 1162965"/>
              <a:gd name="connsiteX3" fmla="*/ 3230869 w 5271108"/>
              <a:gd name="connsiteY3" fmla="*/ 0 h 1162965"/>
              <a:gd name="connsiteX4" fmla="*/ 5271108 w 5271108"/>
              <a:gd name="connsiteY4" fmla="*/ 0 h 1162965"/>
              <a:gd name="connsiteX5" fmla="*/ 5271108 w 5271108"/>
              <a:gd name="connsiteY5" fmla="*/ 193828 h 1162965"/>
              <a:gd name="connsiteX6" fmla="*/ 5271108 w 5271108"/>
              <a:gd name="connsiteY6" fmla="*/ 193828 h 1162965"/>
              <a:gd name="connsiteX7" fmla="*/ 5271108 w 5271108"/>
              <a:gd name="connsiteY7" fmla="*/ 484569 h 1162965"/>
              <a:gd name="connsiteX8" fmla="*/ 5271108 w 5271108"/>
              <a:gd name="connsiteY8" fmla="*/ 1162965 h 1162965"/>
              <a:gd name="connsiteX9" fmla="*/ 3230869 w 5271108"/>
              <a:gd name="connsiteY9" fmla="*/ 1162965 h 1162965"/>
              <a:gd name="connsiteX10" fmla="*/ 2356481 w 5271108"/>
              <a:gd name="connsiteY10" fmla="*/ 1162965 h 1162965"/>
              <a:gd name="connsiteX11" fmla="*/ 2356481 w 5271108"/>
              <a:gd name="connsiteY11" fmla="*/ 1162965 h 1162965"/>
              <a:gd name="connsiteX12" fmla="*/ 1773556 w 5271108"/>
              <a:gd name="connsiteY12" fmla="*/ 1162965 h 1162965"/>
              <a:gd name="connsiteX13" fmla="*/ 1773556 w 5271108"/>
              <a:gd name="connsiteY13" fmla="*/ 815645 h 1162965"/>
              <a:gd name="connsiteX14" fmla="*/ 0 w 5271108"/>
              <a:gd name="connsiteY14" fmla="*/ 318720 h 1162965"/>
              <a:gd name="connsiteX15" fmla="*/ 1773556 w 5271108"/>
              <a:gd name="connsiteY15" fmla="*/ 635262 h 1162965"/>
              <a:gd name="connsiteX16" fmla="*/ 1773556 w 5271108"/>
              <a:gd name="connsiteY16" fmla="*/ 0 h 1162965"/>
              <a:gd name="connsiteX0" fmla="*/ 1773556 w 5271108"/>
              <a:gd name="connsiteY0" fmla="*/ 0 h 1162965"/>
              <a:gd name="connsiteX1" fmla="*/ 2356481 w 5271108"/>
              <a:gd name="connsiteY1" fmla="*/ 0 h 1162965"/>
              <a:gd name="connsiteX2" fmla="*/ 2356481 w 5271108"/>
              <a:gd name="connsiteY2" fmla="*/ 0 h 1162965"/>
              <a:gd name="connsiteX3" fmla="*/ 3230869 w 5271108"/>
              <a:gd name="connsiteY3" fmla="*/ 0 h 1162965"/>
              <a:gd name="connsiteX4" fmla="*/ 5271108 w 5271108"/>
              <a:gd name="connsiteY4" fmla="*/ 0 h 1162965"/>
              <a:gd name="connsiteX5" fmla="*/ 5271108 w 5271108"/>
              <a:gd name="connsiteY5" fmla="*/ 193828 h 1162965"/>
              <a:gd name="connsiteX6" fmla="*/ 5271108 w 5271108"/>
              <a:gd name="connsiteY6" fmla="*/ 193828 h 1162965"/>
              <a:gd name="connsiteX7" fmla="*/ 5271108 w 5271108"/>
              <a:gd name="connsiteY7" fmla="*/ 484569 h 1162965"/>
              <a:gd name="connsiteX8" fmla="*/ 5271108 w 5271108"/>
              <a:gd name="connsiteY8" fmla="*/ 1162965 h 1162965"/>
              <a:gd name="connsiteX9" fmla="*/ 3230869 w 5271108"/>
              <a:gd name="connsiteY9" fmla="*/ 1162965 h 1162965"/>
              <a:gd name="connsiteX10" fmla="*/ 2356481 w 5271108"/>
              <a:gd name="connsiteY10" fmla="*/ 1162965 h 1162965"/>
              <a:gd name="connsiteX11" fmla="*/ 2356481 w 5271108"/>
              <a:gd name="connsiteY11" fmla="*/ 1162965 h 1162965"/>
              <a:gd name="connsiteX12" fmla="*/ 1773556 w 5271108"/>
              <a:gd name="connsiteY12" fmla="*/ 1162965 h 1162965"/>
              <a:gd name="connsiteX13" fmla="*/ 1773556 w 5271108"/>
              <a:gd name="connsiteY13" fmla="*/ 815645 h 1162965"/>
              <a:gd name="connsiteX14" fmla="*/ 0 w 5271108"/>
              <a:gd name="connsiteY14" fmla="*/ 318720 h 1162965"/>
              <a:gd name="connsiteX15" fmla="*/ 1757791 w 5271108"/>
              <a:gd name="connsiteY15" fmla="*/ 587965 h 1162965"/>
              <a:gd name="connsiteX16" fmla="*/ 1773556 w 5271108"/>
              <a:gd name="connsiteY16" fmla="*/ 0 h 1162965"/>
              <a:gd name="connsiteX0" fmla="*/ 1579794 w 5077346"/>
              <a:gd name="connsiteY0" fmla="*/ 0 h 1162965"/>
              <a:gd name="connsiteX1" fmla="*/ 2162719 w 5077346"/>
              <a:gd name="connsiteY1" fmla="*/ 0 h 1162965"/>
              <a:gd name="connsiteX2" fmla="*/ 2162719 w 5077346"/>
              <a:gd name="connsiteY2" fmla="*/ 0 h 1162965"/>
              <a:gd name="connsiteX3" fmla="*/ 3037107 w 5077346"/>
              <a:gd name="connsiteY3" fmla="*/ 0 h 1162965"/>
              <a:gd name="connsiteX4" fmla="*/ 5077346 w 5077346"/>
              <a:gd name="connsiteY4" fmla="*/ 0 h 1162965"/>
              <a:gd name="connsiteX5" fmla="*/ 5077346 w 5077346"/>
              <a:gd name="connsiteY5" fmla="*/ 193828 h 1162965"/>
              <a:gd name="connsiteX6" fmla="*/ 5077346 w 5077346"/>
              <a:gd name="connsiteY6" fmla="*/ 193828 h 1162965"/>
              <a:gd name="connsiteX7" fmla="*/ 5077346 w 5077346"/>
              <a:gd name="connsiteY7" fmla="*/ 484569 h 1162965"/>
              <a:gd name="connsiteX8" fmla="*/ 5077346 w 5077346"/>
              <a:gd name="connsiteY8" fmla="*/ 1162965 h 1162965"/>
              <a:gd name="connsiteX9" fmla="*/ 3037107 w 5077346"/>
              <a:gd name="connsiteY9" fmla="*/ 1162965 h 1162965"/>
              <a:gd name="connsiteX10" fmla="*/ 2162719 w 5077346"/>
              <a:gd name="connsiteY10" fmla="*/ 1162965 h 1162965"/>
              <a:gd name="connsiteX11" fmla="*/ 2162719 w 5077346"/>
              <a:gd name="connsiteY11" fmla="*/ 1162965 h 1162965"/>
              <a:gd name="connsiteX12" fmla="*/ 1579794 w 5077346"/>
              <a:gd name="connsiteY12" fmla="*/ 1162965 h 1162965"/>
              <a:gd name="connsiteX13" fmla="*/ 1579794 w 5077346"/>
              <a:gd name="connsiteY13" fmla="*/ 815645 h 1162965"/>
              <a:gd name="connsiteX14" fmla="*/ 0 w 5077346"/>
              <a:gd name="connsiteY14" fmla="*/ 204843 h 1162965"/>
              <a:gd name="connsiteX15" fmla="*/ 1564029 w 5077346"/>
              <a:gd name="connsiteY15" fmla="*/ 587965 h 1162965"/>
              <a:gd name="connsiteX16" fmla="*/ 1579794 w 5077346"/>
              <a:gd name="connsiteY16" fmla="*/ 0 h 1162965"/>
              <a:gd name="connsiteX0" fmla="*/ 1579794 w 5077346"/>
              <a:gd name="connsiteY0" fmla="*/ 0 h 1162965"/>
              <a:gd name="connsiteX1" fmla="*/ 2162719 w 5077346"/>
              <a:gd name="connsiteY1" fmla="*/ 0 h 1162965"/>
              <a:gd name="connsiteX2" fmla="*/ 2162719 w 5077346"/>
              <a:gd name="connsiteY2" fmla="*/ 0 h 1162965"/>
              <a:gd name="connsiteX3" fmla="*/ 3037107 w 5077346"/>
              <a:gd name="connsiteY3" fmla="*/ 0 h 1162965"/>
              <a:gd name="connsiteX4" fmla="*/ 5077346 w 5077346"/>
              <a:gd name="connsiteY4" fmla="*/ 0 h 1162965"/>
              <a:gd name="connsiteX5" fmla="*/ 5077346 w 5077346"/>
              <a:gd name="connsiteY5" fmla="*/ 193828 h 1162965"/>
              <a:gd name="connsiteX6" fmla="*/ 5077346 w 5077346"/>
              <a:gd name="connsiteY6" fmla="*/ 193828 h 1162965"/>
              <a:gd name="connsiteX7" fmla="*/ 5077346 w 5077346"/>
              <a:gd name="connsiteY7" fmla="*/ 484569 h 1162965"/>
              <a:gd name="connsiteX8" fmla="*/ 5077346 w 5077346"/>
              <a:gd name="connsiteY8" fmla="*/ 1162965 h 1162965"/>
              <a:gd name="connsiteX9" fmla="*/ 3037107 w 5077346"/>
              <a:gd name="connsiteY9" fmla="*/ 1162965 h 1162965"/>
              <a:gd name="connsiteX10" fmla="*/ 2162719 w 5077346"/>
              <a:gd name="connsiteY10" fmla="*/ 1162965 h 1162965"/>
              <a:gd name="connsiteX11" fmla="*/ 2162719 w 5077346"/>
              <a:gd name="connsiteY11" fmla="*/ 1162965 h 1162965"/>
              <a:gd name="connsiteX12" fmla="*/ 1579794 w 5077346"/>
              <a:gd name="connsiteY12" fmla="*/ 1162965 h 1162965"/>
              <a:gd name="connsiteX13" fmla="*/ 1579794 w 5077346"/>
              <a:gd name="connsiteY13" fmla="*/ 815645 h 1162965"/>
              <a:gd name="connsiteX14" fmla="*/ 0 w 5077346"/>
              <a:gd name="connsiteY14" fmla="*/ 204843 h 1162965"/>
              <a:gd name="connsiteX15" fmla="*/ 1591709 w 5077346"/>
              <a:gd name="connsiteY15" fmla="*/ 587965 h 1162965"/>
              <a:gd name="connsiteX16" fmla="*/ 1579794 w 5077346"/>
              <a:gd name="connsiteY16" fmla="*/ 0 h 1162965"/>
              <a:gd name="connsiteX0" fmla="*/ 1579794 w 5077346"/>
              <a:gd name="connsiteY0" fmla="*/ 0 h 1162965"/>
              <a:gd name="connsiteX1" fmla="*/ 2162719 w 5077346"/>
              <a:gd name="connsiteY1" fmla="*/ 0 h 1162965"/>
              <a:gd name="connsiteX2" fmla="*/ 2162719 w 5077346"/>
              <a:gd name="connsiteY2" fmla="*/ 0 h 1162965"/>
              <a:gd name="connsiteX3" fmla="*/ 3037107 w 5077346"/>
              <a:gd name="connsiteY3" fmla="*/ 0 h 1162965"/>
              <a:gd name="connsiteX4" fmla="*/ 5077346 w 5077346"/>
              <a:gd name="connsiteY4" fmla="*/ 0 h 1162965"/>
              <a:gd name="connsiteX5" fmla="*/ 5077346 w 5077346"/>
              <a:gd name="connsiteY5" fmla="*/ 193828 h 1162965"/>
              <a:gd name="connsiteX6" fmla="*/ 5077346 w 5077346"/>
              <a:gd name="connsiteY6" fmla="*/ 193828 h 1162965"/>
              <a:gd name="connsiteX7" fmla="*/ 5077346 w 5077346"/>
              <a:gd name="connsiteY7" fmla="*/ 484569 h 1162965"/>
              <a:gd name="connsiteX8" fmla="*/ 5077346 w 5077346"/>
              <a:gd name="connsiteY8" fmla="*/ 1162965 h 1162965"/>
              <a:gd name="connsiteX9" fmla="*/ 3037107 w 5077346"/>
              <a:gd name="connsiteY9" fmla="*/ 1162965 h 1162965"/>
              <a:gd name="connsiteX10" fmla="*/ 2162719 w 5077346"/>
              <a:gd name="connsiteY10" fmla="*/ 1162965 h 1162965"/>
              <a:gd name="connsiteX11" fmla="*/ 2162719 w 5077346"/>
              <a:gd name="connsiteY11" fmla="*/ 1162965 h 1162965"/>
              <a:gd name="connsiteX12" fmla="*/ 1579794 w 5077346"/>
              <a:gd name="connsiteY12" fmla="*/ 1162965 h 1162965"/>
              <a:gd name="connsiteX13" fmla="*/ 1579794 w 5077346"/>
              <a:gd name="connsiteY13" fmla="*/ 815645 h 1162965"/>
              <a:gd name="connsiteX14" fmla="*/ 0 w 5077346"/>
              <a:gd name="connsiteY14" fmla="*/ 204843 h 1162965"/>
              <a:gd name="connsiteX15" fmla="*/ 1577868 w 5077346"/>
              <a:gd name="connsiteY15" fmla="*/ 587965 h 1162965"/>
              <a:gd name="connsiteX16" fmla="*/ 1579794 w 5077346"/>
              <a:gd name="connsiteY16" fmla="*/ 0 h 1162965"/>
              <a:gd name="connsiteX0" fmla="*/ 1579794 w 5077346"/>
              <a:gd name="connsiteY0" fmla="*/ 0 h 1162965"/>
              <a:gd name="connsiteX1" fmla="*/ 2162719 w 5077346"/>
              <a:gd name="connsiteY1" fmla="*/ 0 h 1162965"/>
              <a:gd name="connsiteX2" fmla="*/ 2162719 w 5077346"/>
              <a:gd name="connsiteY2" fmla="*/ 0 h 1162965"/>
              <a:gd name="connsiteX3" fmla="*/ 3037107 w 5077346"/>
              <a:gd name="connsiteY3" fmla="*/ 0 h 1162965"/>
              <a:gd name="connsiteX4" fmla="*/ 5077346 w 5077346"/>
              <a:gd name="connsiteY4" fmla="*/ 0 h 1162965"/>
              <a:gd name="connsiteX5" fmla="*/ 5077346 w 5077346"/>
              <a:gd name="connsiteY5" fmla="*/ 193828 h 1162965"/>
              <a:gd name="connsiteX6" fmla="*/ 5077346 w 5077346"/>
              <a:gd name="connsiteY6" fmla="*/ 193828 h 1162965"/>
              <a:gd name="connsiteX7" fmla="*/ 5077346 w 5077346"/>
              <a:gd name="connsiteY7" fmla="*/ 484569 h 1162965"/>
              <a:gd name="connsiteX8" fmla="*/ 5077346 w 5077346"/>
              <a:gd name="connsiteY8" fmla="*/ 1162965 h 1162965"/>
              <a:gd name="connsiteX9" fmla="*/ 3037107 w 5077346"/>
              <a:gd name="connsiteY9" fmla="*/ 1162965 h 1162965"/>
              <a:gd name="connsiteX10" fmla="*/ 2162719 w 5077346"/>
              <a:gd name="connsiteY10" fmla="*/ 1162965 h 1162965"/>
              <a:gd name="connsiteX11" fmla="*/ 2162719 w 5077346"/>
              <a:gd name="connsiteY11" fmla="*/ 1162965 h 1162965"/>
              <a:gd name="connsiteX12" fmla="*/ 1579794 w 5077346"/>
              <a:gd name="connsiteY12" fmla="*/ 1162965 h 1162965"/>
              <a:gd name="connsiteX13" fmla="*/ 1593635 w 5077346"/>
              <a:gd name="connsiteY13" fmla="*/ 829879 h 1162965"/>
              <a:gd name="connsiteX14" fmla="*/ 0 w 5077346"/>
              <a:gd name="connsiteY14" fmla="*/ 204843 h 1162965"/>
              <a:gd name="connsiteX15" fmla="*/ 1577868 w 5077346"/>
              <a:gd name="connsiteY15" fmla="*/ 587965 h 1162965"/>
              <a:gd name="connsiteX16" fmla="*/ 1579794 w 5077346"/>
              <a:gd name="connsiteY16" fmla="*/ 0 h 1162965"/>
              <a:gd name="connsiteX0" fmla="*/ 1579794 w 5077346"/>
              <a:gd name="connsiteY0" fmla="*/ 0 h 1162965"/>
              <a:gd name="connsiteX1" fmla="*/ 2162719 w 5077346"/>
              <a:gd name="connsiteY1" fmla="*/ 0 h 1162965"/>
              <a:gd name="connsiteX2" fmla="*/ 2162719 w 5077346"/>
              <a:gd name="connsiteY2" fmla="*/ 0 h 1162965"/>
              <a:gd name="connsiteX3" fmla="*/ 3037107 w 5077346"/>
              <a:gd name="connsiteY3" fmla="*/ 0 h 1162965"/>
              <a:gd name="connsiteX4" fmla="*/ 5077346 w 5077346"/>
              <a:gd name="connsiteY4" fmla="*/ 0 h 1162965"/>
              <a:gd name="connsiteX5" fmla="*/ 5077346 w 5077346"/>
              <a:gd name="connsiteY5" fmla="*/ 193828 h 1162965"/>
              <a:gd name="connsiteX6" fmla="*/ 5077346 w 5077346"/>
              <a:gd name="connsiteY6" fmla="*/ 193828 h 1162965"/>
              <a:gd name="connsiteX7" fmla="*/ 5077346 w 5077346"/>
              <a:gd name="connsiteY7" fmla="*/ 484569 h 1162965"/>
              <a:gd name="connsiteX8" fmla="*/ 5077346 w 5077346"/>
              <a:gd name="connsiteY8" fmla="*/ 1162965 h 1162965"/>
              <a:gd name="connsiteX9" fmla="*/ 3037107 w 5077346"/>
              <a:gd name="connsiteY9" fmla="*/ 1162965 h 1162965"/>
              <a:gd name="connsiteX10" fmla="*/ 2162719 w 5077346"/>
              <a:gd name="connsiteY10" fmla="*/ 1162965 h 1162965"/>
              <a:gd name="connsiteX11" fmla="*/ 2162719 w 5077346"/>
              <a:gd name="connsiteY11" fmla="*/ 1162965 h 1162965"/>
              <a:gd name="connsiteX12" fmla="*/ 1579794 w 5077346"/>
              <a:gd name="connsiteY12" fmla="*/ 1162965 h 1162965"/>
              <a:gd name="connsiteX13" fmla="*/ 1565955 w 5077346"/>
              <a:gd name="connsiteY13" fmla="*/ 844114 h 1162965"/>
              <a:gd name="connsiteX14" fmla="*/ 0 w 5077346"/>
              <a:gd name="connsiteY14" fmla="*/ 204843 h 1162965"/>
              <a:gd name="connsiteX15" fmla="*/ 1577868 w 5077346"/>
              <a:gd name="connsiteY15" fmla="*/ 587965 h 1162965"/>
              <a:gd name="connsiteX16" fmla="*/ 1579794 w 5077346"/>
              <a:gd name="connsiteY16" fmla="*/ 0 h 1162965"/>
              <a:gd name="connsiteX0" fmla="*/ 1579794 w 5077346"/>
              <a:gd name="connsiteY0" fmla="*/ 0 h 1162965"/>
              <a:gd name="connsiteX1" fmla="*/ 2162719 w 5077346"/>
              <a:gd name="connsiteY1" fmla="*/ 0 h 1162965"/>
              <a:gd name="connsiteX2" fmla="*/ 2162719 w 5077346"/>
              <a:gd name="connsiteY2" fmla="*/ 0 h 1162965"/>
              <a:gd name="connsiteX3" fmla="*/ 3037107 w 5077346"/>
              <a:gd name="connsiteY3" fmla="*/ 0 h 1162965"/>
              <a:gd name="connsiteX4" fmla="*/ 5077346 w 5077346"/>
              <a:gd name="connsiteY4" fmla="*/ 0 h 1162965"/>
              <a:gd name="connsiteX5" fmla="*/ 5077346 w 5077346"/>
              <a:gd name="connsiteY5" fmla="*/ 193828 h 1162965"/>
              <a:gd name="connsiteX6" fmla="*/ 5077346 w 5077346"/>
              <a:gd name="connsiteY6" fmla="*/ 193828 h 1162965"/>
              <a:gd name="connsiteX7" fmla="*/ 5077346 w 5077346"/>
              <a:gd name="connsiteY7" fmla="*/ 484569 h 1162965"/>
              <a:gd name="connsiteX8" fmla="*/ 5077346 w 5077346"/>
              <a:gd name="connsiteY8" fmla="*/ 1162965 h 1162965"/>
              <a:gd name="connsiteX9" fmla="*/ 3037107 w 5077346"/>
              <a:gd name="connsiteY9" fmla="*/ 1162965 h 1162965"/>
              <a:gd name="connsiteX10" fmla="*/ 2162719 w 5077346"/>
              <a:gd name="connsiteY10" fmla="*/ 1162965 h 1162965"/>
              <a:gd name="connsiteX11" fmla="*/ 2162719 w 5077346"/>
              <a:gd name="connsiteY11" fmla="*/ 1162965 h 1162965"/>
              <a:gd name="connsiteX12" fmla="*/ 1579794 w 5077346"/>
              <a:gd name="connsiteY12" fmla="*/ 1162965 h 1162965"/>
              <a:gd name="connsiteX13" fmla="*/ 1593635 w 5077346"/>
              <a:gd name="connsiteY13" fmla="*/ 872584 h 1162965"/>
              <a:gd name="connsiteX14" fmla="*/ 0 w 5077346"/>
              <a:gd name="connsiteY14" fmla="*/ 204843 h 1162965"/>
              <a:gd name="connsiteX15" fmla="*/ 1577868 w 5077346"/>
              <a:gd name="connsiteY15" fmla="*/ 587965 h 1162965"/>
              <a:gd name="connsiteX16" fmla="*/ 1579794 w 5077346"/>
              <a:gd name="connsiteY16" fmla="*/ 0 h 1162965"/>
              <a:gd name="connsiteX0" fmla="*/ 1579794 w 5077346"/>
              <a:gd name="connsiteY0" fmla="*/ 0 h 1162965"/>
              <a:gd name="connsiteX1" fmla="*/ 2162719 w 5077346"/>
              <a:gd name="connsiteY1" fmla="*/ 0 h 1162965"/>
              <a:gd name="connsiteX2" fmla="*/ 2162719 w 5077346"/>
              <a:gd name="connsiteY2" fmla="*/ 0 h 1162965"/>
              <a:gd name="connsiteX3" fmla="*/ 3037107 w 5077346"/>
              <a:gd name="connsiteY3" fmla="*/ 0 h 1162965"/>
              <a:gd name="connsiteX4" fmla="*/ 5077346 w 5077346"/>
              <a:gd name="connsiteY4" fmla="*/ 0 h 1162965"/>
              <a:gd name="connsiteX5" fmla="*/ 5077346 w 5077346"/>
              <a:gd name="connsiteY5" fmla="*/ 193828 h 1162965"/>
              <a:gd name="connsiteX6" fmla="*/ 5077346 w 5077346"/>
              <a:gd name="connsiteY6" fmla="*/ 193828 h 1162965"/>
              <a:gd name="connsiteX7" fmla="*/ 5077346 w 5077346"/>
              <a:gd name="connsiteY7" fmla="*/ 484569 h 1162965"/>
              <a:gd name="connsiteX8" fmla="*/ 5077346 w 5077346"/>
              <a:gd name="connsiteY8" fmla="*/ 1162965 h 1162965"/>
              <a:gd name="connsiteX9" fmla="*/ 3037107 w 5077346"/>
              <a:gd name="connsiteY9" fmla="*/ 1162965 h 1162965"/>
              <a:gd name="connsiteX10" fmla="*/ 2162719 w 5077346"/>
              <a:gd name="connsiteY10" fmla="*/ 1162965 h 1162965"/>
              <a:gd name="connsiteX11" fmla="*/ 2162719 w 5077346"/>
              <a:gd name="connsiteY11" fmla="*/ 1162965 h 1162965"/>
              <a:gd name="connsiteX12" fmla="*/ 1579794 w 5077346"/>
              <a:gd name="connsiteY12" fmla="*/ 1162965 h 1162965"/>
              <a:gd name="connsiteX13" fmla="*/ 1579795 w 5077346"/>
              <a:gd name="connsiteY13" fmla="*/ 872584 h 1162965"/>
              <a:gd name="connsiteX14" fmla="*/ 0 w 5077346"/>
              <a:gd name="connsiteY14" fmla="*/ 204843 h 1162965"/>
              <a:gd name="connsiteX15" fmla="*/ 1577868 w 5077346"/>
              <a:gd name="connsiteY15" fmla="*/ 587965 h 1162965"/>
              <a:gd name="connsiteX16" fmla="*/ 1579794 w 5077346"/>
              <a:gd name="connsiteY16" fmla="*/ 0 h 116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346" h="1162965">
                <a:moveTo>
                  <a:pt x="1579794" y="0"/>
                </a:moveTo>
                <a:lnTo>
                  <a:pt x="2162719" y="0"/>
                </a:lnTo>
                <a:lnTo>
                  <a:pt x="2162719" y="0"/>
                </a:lnTo>
                <a:lnTo>
                  <a:pt x="3037107" y="0"/>
                </a:lnTo>
                <a:lnTo>
                  <a:pt x="5077346" y="0"/>
                </a:lnTo>
                <a:lnTo>
                  <a:pt x="5077346" y="193828"/>
                </a:lnTo>
                <a:lnTo>
                  <a:pt x="5077346" y="193828"/>
                </a:lnTo>
                <a:lnTo>
                  <a:pt x="5077346" y="484569"/>
                </a:lnTo>
                <a:lnTo>
                  <a:pt x="5077346" y="1162965"/>
                </a:lnTo>
                <a:lnTo>
                  <a:pt x="3037107" y="1162965"/>
                </a:lnTo>
                <a:lnTo>
                  <a:pt x="2162719" y="1162965"/>
                </a:lnTo>
                <a:lnTo>
                  <a:pt x="2162719" y="1162965"/>
                </a:lnTo>
                <a:lnTo>
                  <a:pt x="1579794" y="1162965"/>
                </a:lnTo>
                <a:cubicBezTo>
                  <a:pt x="1579794" y="1066171"/>
                  <a:pt x="1579795" y="969378"/>
                  <a:pt x="1579795" y="872584"/>
                </a:cubicBezTo>
                <a:lnTo>
                  <a:pt x="0" y="204843"/>
                </a:lnTo>
                <a:lnTo>
                  <a:pt x="1577868" y="587965"/>
                </a:lnTo>
                <a:lnTo>
                  <a:pt x="1579794" y="0"/>
                </a:lnTo>
                <a:close/>
              </a:path>
            </a:pathLst>
          </a:cu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920240" rtlCol="0" anchor="ctr"/>
          <a:lstStyle/>
          <a:p>
            <a:r>
              <a:rPr lang="en-US" dirty="0"/>
              <a:t>Algorithm solicits values from buyers when they arrive.</a:t>
            </a:r>
          </a:p>
          <a:p>
            <a:r>
              <a:rPr lang="en-US" dirty="0"/>
              <a:t>Buyers are rational:	 	              maximize (value from </a:t>
            </a:r>
            <a:r>
              <a:rPr lang="en-US" dirty="0" err="1"/>
              <a:t>alloc</a:t>
            </a:r>
            <a:r>
              <a:rPr lang="en-US" dirty="0"/>
              <a:t> - payment)  </a:t>
            </a:r>
          </a:p>
        </p:txBody>
      </p:sp>
      <p:sp>
        <p:nvSpPr>
          <p:cNvPr id="9" name="Rounded Rectangle 8">
            <a:extLst>
              <a:ext uri="{FF2B5EF4-FFF2-40B4-BE49-F238E27FC236}">
                <a16:creationId xmlns:a16="http://schemas.microsoft.com/office/drawing/2014/main" id="{BB930806-DB36-1444-A677-88E43927047B}"/>
              </a:ext>
            </a:extLst>
          </p:cNvPr>
          <p:cNvSpPr/>
          <p:nvPr/>
        </p:nvSpPr>
        <p:spPr>
          <a:xfrm>
            <a:off x="1531485" y="5124887"/>
            <a:ext cx="4792044" cy="69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We will think of truthful mechanisms as algorithms with structural constraints.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BA2F57B-F5D4-074E-83B2-8FEFE14FC2E8}"/>
                  </a:ext>
                </a:extLst>
              </p:cNvPr>
              <p:cNvSpPr/>
              <p:nvPr/>
            </p:nvSpPr>
            <p:spPr>
              <a:xfrm>
                <a:off x="1041403" y="2572881"/>
                <a:ext cx="4448975" cy="613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accent1"/>
                          </a:solidFill>
                          <a:latin typeface="Cambria Math" panose="02040503050406030204" pitchFamily="18" charset="0"/>
                        </a:rPr>
                        <m:t>Hind</m:t>
                      </m:r>
                      <m:r>
                        <m:rPr>
                          <m:nor/>
                        </m:rPr>
                        <a:rPr lang="en-US" b="0" i="0" smtClean="0">
                          <a:solidFill>
                            <a:schemeClr val="accent1"/>
                          </a:solidFill>
                          <a:latin typeface="Cambria Math" panose="02040503050406030204" pitchFamily="18" charset="0"/>
                        </a:rPr>
                        <m:t>sight</m:t>
                      </m:r>
                      <m:r>
                        <m:rPr>
                          <m:nor/>
                        </m:rPr>
                        <a:rPr lang="en-US" b="0" i="0" smtClean="0">
                          <a:solidFill>
                            <a:schemeClr val="accent1"/>
                          </a:solidFill>
                          <a:latin typeface="Cambria Math" panose="02040503050406030204" pitchFamily="18" charset="0"/>
                        </a:rPr>
                        <m:t> </m:t>
                      </m:r>
                      <m:r>
                        <m:rPr>
                          <m:nor/>
                        </m:rPr>
                        <a:rPr lang="en-US" b="0" i="0" smtClean="0">
                          <a:solidFill>
                            <a:schemeClr val="accent1"/>
                          </a:solidFill>
                          <a:latin typeface="Cambria Math" panose="02040503050406030204" pitchFamily="18" charset="0"/>
                        </a:rPr>
                        <m:t>OPT</m:t>
                      </m:r>
                      <m:r>
                        <a:rPr lang="en-US" i="1">
                          <a:solidFill>
                            <a:schemeClr val="accent1"/>
                          </a:solidFill>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m:rPr>
                              <m:nor/>
                            </m:rPr>
                            <a:rPr lang="en-US">
                              <a:solidFill>
                                <a:schemeClr val="accent1"/>
                              </a:solidFill>
                              <a:latin typeface="Cambria Math" panose="02040503050406030204" pitchFamily="18" charset="0"/>
                            </a:rPr>
                            <m:t>E</m:t>
                          </m:r>
                        </m:e>
                        <m:sub>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𝑣</m:t>
                              </m:r>
                            </m:e>
                            <m:sub>
                              <m:r>
                                <a:rPr lang="en-US" i="1">
                                  <a:solidFill>
                                    <a:schemeClr val="accent1"/>
                                  </a:solidFill>
                                  <a:latin typeface="Cambria Math" panose="02040503050406030204" pitchFamily="18" charset="0"/>
                                </a:rPr>
                                <m:t>𝑖</m:t>
                              </m:r>
                            </m:sub>
                          </m:sSub>
                          <m:r>
                            <a:rPr lang="en-US" i="1">
                              <a:solidFill>
                                <a:schemeClr val="accent1"/>
                              </a:solidFill>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𝐹</m:t>
                              </m:r>
                            </m:e>
                            <m:sub>
                              <m:r>
                                <a:rPr lang="en-US" i="1">
                                  <a:solidFill>
                                    <a:schemeClr val="accent1"/>
                                  </a:solidFill>
                                  <a:latin typeface="Cambria Math" panose="02040503050406030204" pitchFamily="18" charset="0"/>
                                </a:rPr>
                                <m:t>𝑖</m:t>
                              </m:r>
                            </m:sub>
                          </m:sSub>
                        </m:sub>
                      </m:sSub>
                      <m:d>
                        <m:dPr>
                          <m:begChr m:val="["/>
                          <m:endChr m:val="]"/>
                          <m:ctrlPr>
                            <a:rPr lang="en-US" i="1" smtClean="0">
                              <a:solidFill>
                                <a:schemeClr val="accent1"/>
                              </a:solidFill>
                              <a:latin typeface="Cambria Math" panose="02040503050406030204" pitchFamily="18" charset="0"/>
                            </a:rPr>
                          </m:ctrlPr>
                        </m:dPr>
                        <m:e>
                          <m:func>
                            <m:funcPr>
                              <m:ctrlPr>
                                <a:rPr lang="en-US" i="1">
                                  <a:solidFill>
                                    <a:schemeClr val="accent1"/>
                                  </a:solidFill>
                                  <a:latin typeface="Cambria Math" panose="02040503050406030204" pitchFamily="18" charset="0"/>
                                </a:rPr>
                              </m:ctrlPr>
                            </m:funcPr>
                            <m:fName>
                              <m:limLow>
                                <m:limLowPr>
                                  <m:ctrlPr>
                                    <a:rPr lang="en-US" i="1">
                                      <a:solidFill>
                                        <a:schemeClr val="accent1"/>
                                      </a:solidFill>
                                      <a:latin typeface="Cambria Math" panose="02040503050406030204" pitchFamily="18" charset="0"/>
                                    </a:rPr>
                                  </m:ctrlPr>
                                </m:limLowPr>
                                <m:e>
                                  <m:r>
                                    <m:rPr>
                                      <m:sty m:val="p"/>
                                    </m:rPr>
                                    <a:rPr lang="en-US">
                                      <a:solidFill>
                                        <a:schemeClr val="accent1"/>
                                      </a:solidFill>
                                      <a:latin typeface="Cambria Math" panose="02040503050406030204" pitchFamily="18" charset="0"/>
                                    </a:rPr>
                                    <m:t>max</m:t>
                                  </m:r>
                                </m:e>
                                <m:lim>
                                  <m:r>
                                    <a:rPr lang="en-US" i="1">
                                      <a:solidFill>
                                        <a:schemeClr val="accent1"/>
                                      </a:solidFill>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𝑆</m:t>
                                      </m:r>
                                    </m:e>
                                    <m:sub>
                                      <m:r>
                                        <a:rPr lang="en-US" i="1">
                                          <a:solidFill>
                                            <a:schemeClr val="accent1"/>
                                          </a:solidFill>
                                          <a:latin typeface="Cambria Math" panose="02040503050406030204" pitchFamily="18" charset="0"/>
                                        </a:rPr>
                                        <m:t>1</m:t>
                                      </m:r>
                                    </m:sub>
                                  </m:sSub>
                                  <m:r>
                                    <a:rPr lang="en-US" i="1">
                                      <a:solidFill>
                                        <a:schemeClr val="accent1"/>
                                      </a:solidFill>
                                      <a:latin typeface="Cambria Math" panose="02040503050406030204" pitchFamily="18" charset="0"/>
                                    </a:rPr>
                                    <m:t>, …, </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𝑆</m:t>
                                      </m:r>
                                    </m:e>
                                    <m:sub>
                                      <m:r>
                                        <a:rPr lang="en-US" i="1">
                                          <a:solidFill>
                                            <a:schemeClr val="accent1"/>
                                          </a:solidFill>
                                          <a:latin typeface="Cambria Math" panose="02040503050406030204" pitchFamily="18" charset="0"/>
                                        </a:rPr>
                                        <m:t>𝑛</m:t>
                                      </m:r>
                                    </m:sub>
                                  </m:sSub>
                                  <m:r>
                                    <a:rPr lang="en-US" i="1">
                                      <a:solidFill>
                                        <a:schemeClr val="accent1"/>
                                      </a:solidFill>
                                      <a:latin typeface="Cambria Math" panose="02040503050406030204" pitchFamily="18" charset="0"/>
                                    </a:rPr>
                                    <m:t>)</m:t>
                                  </m:r>
                                </m:lim>
                              </m:limLow>
                            </m:fName>
                            <m:e>
                              <m:nary>
                                <m:naryPr>
                                  <m:chr m:val="∑"/>
                                  <m:limLoc m:val="subSup"/>
                                  <m:supHide m:val="on"/>
                                  <m:ctrlPr>
                                    <a:rPr lang="en-US" i="1">
                                      <a:solidFill>
                                        <a:schemeClr val="accent1"/>
                                      </a:solidFill>
                                      <a:latin typeface="Cambria Math" panose="02040503050406030204" pitchFamily="18" charset="0"/>
                                    </a:rPr>
                                  </m:ctrlPr>
                                </m:naryPr>
                                <m:sub>
                                  <m:r>
                                    <m:rPr>
                                      <m:brk m:alnAt="9"/>
                                    </m:rPr>
                                    <a:rPr lang="en-US" i="1">
                                      <a:solidFill>
                                        <a:schemeClr val="accent1"/>
                                      </a:solidFill>
                                      <a:latin typeface="Cambria Math" panose="02040503050406030204" pitchFamily="18" charset="0"/>
                                    </a:rPr>
                                    <m:t>𝑖</m:t>
                                  </m:r>
                                </m:sub>
                                <m:sup/>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𝑣</m:t>
                                      </m:r>
                                    </m:e>
                                    <m:sub>
                                      <m:r>
                                        <a:rPr lang="en-US" i="1">
                                          <a:solidFill>
                                            <a:schemeClr val="accent1"/>
                                          </a:solidFill>
                                          <a:latin typeface="Cambria Math" panose="02040503050406030204" pitchFamily="18" charset="0"/>
                                        </a:rPr>
                                        <m:t>𝑖</m:t>
                                      </m:r>
                                    </m:sub>
                                  </m:sSub>
                                  <m:r>
                                    <a:rPr lang="en-US" i="1">
                                      <a:solidFill>
                                        <a:schemeClr val="accent1"/>
                                      </a:solidFill>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𝑆</m:t>
                                      </m:r>
                                    </m:e>
                                    <m:sub>
                                      <m:r>
                                        <a:rPr lang="en-US" i="1">
                                          <a:solidFill>
                                            <a:schemeClr val="accent1"/>
                                          </a:solidFill>
                                          <a:latin typeface="Cambria Math" panose="02040503050406030204" pitchFamily="18" charset="0"/>
                                        </a:rPr>
                                        <m:t>𝑖</m:t>
                                      </m:r>
                                    </m:sub>
                                  </m:sSub>
                                  <m:r>
                                    <a:rPr lang="en-US" i="1">
                                      <a:solidFill>
                                        <a:schemeClr val="accent1"/>
                                      </a:solidFill>
                                      <a:latin typeface="Cambria Math" panose="02040503050406030204" pitchFamily="18" charset="0"/>
                                    </a:rPr>
                                    <m:t>)</m:t>
                                  </m:r>
                                </m:e>
                              </m:nary>
                            </m:e>
                          </m:func>
                        </m:e>
                      </m:d>
                    </m:oMath>
                  </m:oMathPara>
                </a14:m>
                <a:endParaRPr lang="en-US" dirty="0">
                  <a:solidFill>
                    <a:schemeClr val="accent1"/>
                  </a:solidFill>
                </a:endParaRPr>
              </a:p>
            </p:txBody>
          </p:sp>
        </mc:Choice>
        <mc:Fallback xmlns="">
          <p:sp>
            <p:nvSpPr>
              <p:cNvPr id="10" name="Rectangle 9">
                <a:extLst>
                  <a:ext uri="{FF2B5EF4-FFF2-40B4-BE49-F238E27FC236}">
                    <a16:creationId xmlns:a16="http://schemas.microsoft.com/office/drawing/2014/main" id="{9BA2F57B-F5D4-074E-83B2-8FEFE14FC2E8}"/>
                  </a:ext>
                </a:extLst>
              </p:cNvPr>
              <p:cNvSpPr>
                <a:spLocks noRot="1" noChangeAspect="1" noMove="1" noResize="1" noEditPoints="1" noAdjustHandles="1" noChangeArrowheads="1" noChangeShapeType="1" noTextEdit="1"/>
              </p:cNvSpPr>
              <p:nvPr/>
            </p:nvSpPr>
            <p:spPr>
              <a:xfrm>
                <a:off x="1041403" y="2572881"/>
                <a:ext cx="4448975" cy="613694"/>
              </a:xfrm>
              <a:prstGeom prst="rect">
                <a:avLst/>
              </a:prstGeom>
              <a:blipFill>
                <a:blip r:embed="rId4"/>
                <a:stretch>
                  <a:fillRect t="-159184" b="-228571"/>
                </a:stretch>
              </a:blipFill>
            </p:spPr>
            <p:txBody>
              <a:bodyPr/>
              <a:lstStyle/>
              <a:p>
                <a:r>
                  <a:rPr lang="en-US">
                    <a:noFill/>
                  </a:rPr>
                  <a:t> </a:t>
                </a:r>
              </a:p>
            </p:txBody>
          </p:sp>
        </mc:Fallback>
      </mc:AlternateContent>
    </p:spTree>
    <p:extLst>
      <p:ext uri="{BB962C8B-B14F-4D97-AF65-F5344CB8AC3E}">
        <p14:creationId xmlns:p14="http://schemas.microsoft.com/office/powerpoint/2010/main" val="20132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478B0-F024-5F42-85A1-161E0F52DF74}"/>
              </a:ext>
            </a:extLst>
          </p:cNvPr>
          <p:cNvSpPr>
            <a:spLocks noGrp="1"/>
          </p:cNvSpPr>
          <p:nvPr>
            <p:ph type="title"/>
          </p:nvPr>
        </p:nvSpPr>
        <p:spPr/>
        <p:txBody>
          <a:bodyPr/>
          <a:lstStyle/>
          <a:p>
            <a:r>
              <a:rPr lang="en-US" dirty="0"/>
              <a:t>A simple class of algorithms: posted pricing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DE2181-C502-3F45-BA91-F82B27350DEF}"/>
                  </a:ext>
                </a:extLst>
              </p:cNvPr>
              <p:cNvSpPr>
                <a:spLocks noGrp="1"/>
              </p:cNvSpPr>
              <p:nvPr>
                <p:ph idx="1"/>
              </p:nvPr>
            </p:nvSpPr>
            <p:spPr/>
            <p:txBody>
              <a:bodyPr>
                <a:normAutofit/>
              </a:bodyPr>
              <a:lstStyle/>
              <a:p>
                <a:r>
                  <a:rPr lang="en-US" sz="1800" dirty="0"/>
                  <a:t>When each buyer arrives, algorithm offers each subset of items at a certain price.</a:t>
                </a:r>
              </a:p>
              <a:p>
                <a:r>
                  <a:rPr lang="en-US" sz="1800" dirty="0"/>
                  <a:t>The buyer purchases </a:t>
                </a:r>
                <a14:m>
                  <m:oMath xmlns:m="http://schemas.openxmlformats.org/officeDocument/2006/math">
                    <m:func>
                      <m:funcPr>
                        <m:ctrlPr>
                          <a:rPr lang="en-US" sz="1800" i="1">
                            <a:latin typeface="Cambria Math" panose="02040503050406030204" pitchFamily="18" charset="0"/>
                          </a:rPr>
                        </m:ctrlPr>
                      </m:funcPr>
                      <m:fName>
                        <m:limLow>
                          <m:limLowPr>
                            <m:ctrlPr>
                              <a:rPr lang="en-US" sz="1800" i="1">
                                <a:latin typeface="Cambria Math" panose="02040503050406030204" pitchFamily="18" charset="0"/>
                              </a:rPr>
                            </m:ctrlPr>
                          </m:limLowPr>
                          <m:e>
                            <m:r>
                              <m:rPr>
                                <m:sty m:val="p"/>
                              </m:rPr>
                              <a:rPr lang="en-US" sz="1800">
                                <a:latin typeface="Cambria Math" panose="02040503050406030204" pitchFamily="18" charset="0"/>
                              </a:rPr>
                              <m:t>argmax</m:t>
                            </m:r>
                          </m:e>
                          <m:lim>
                            <m:r>
                              <a:rPr lang="en-US" sz="1800" i="1">
                                <a:latin typeface="Cambria Math" panose="02040503050406030204" pitchFamily="18" charset="0"/>
                              </a:rPr>
                              <m:t>𝑆</m:t>
                            </m:r>
                          </m:lim>
                        </m:limLow>
                      </m:fName>
                      <m:e>
                        <m:d>
                          <m:dPr>
                            <m:ctrlPr>
                              <a:rPr lang="en-US" sz="1800" i="1">
                                <a:latin typeface="Cambria Math" panose="02040503050406030204" pitchFamily="18" charset="0"/>
                              </a:rPr>
                            </m:ctrlPr>
                          </m:dPr>
                          <m:e>
                            <m:r>
                              <a:rPr lang="en-US" sz="1800" i="1">
                                <a:latin typeface="Cambria Math" panose="02040503050406030204" pitchFamily="18" charset="0"/>
                              </a:rPr>
                              <m:t>𝑣</m:t>
                            </m:r>
                            <m:d>
                              <m:dPr>
                                <m:ctrlPr>
                                  <a:rPr lang="en-US" sz="1800" i="1">
                                    <a:latin typeface="Cambria Math" panose="02040503050406030204" pitchFamily="18" charset="0"/>
                                  </a:rPr>
                                </m:ctrlPr>
                              </m:dPr>
                              <m:e>
                                <m:r>
                                  <a:rPr lang="en-US" sz="1800" i="1">
                                    <a:latin typeface="Cambria Math" panose="02040503050406030204" pitchFamily="18" charset="0"/>
                                  </a:rPr>
                                  <m:t>𝑆</m:t>
                                </m:r>
                              </m:e>
                            </m:d>
                            <m:r>
                              <a:rPr lang="en-US" sz="1800" i="1">
                                <a:latin typeface="Cambria Math" panose="02040503050406030204" pitchFamily="18" charset="0"/>
                              </a:rPr>
                              <m:t>−</m:t>
                            </m:r>
                            <m:r>
                              <a:rPr lang="en-US" sz="1800" i="1">
                                <a:latin typeface="Cambria Math" panose="02040503050406030204" pitchFamily="18" charset="0"/>
                              </a:rPr>
                              <m:t>𝑝</m:t>
                            </m:r>
                            <m:r>
                              <a:rPr lang="en-US" sz="1800" i="1">
                                <a:latin typeface="Cambria Math" panose="02040503050406030204" pitchFamily="18" charset="0"/>
                              </a:rPr>
                              <m:t>(</m:t>
                            </m:r>
                            <m:r>
                              <a:rPr lang="en-US" sz="1800" i="1">
                                <a:latin typeface="Cambria Math" panose="02040503050406030204" pitchFamily="18" charset="0"/>
                              </a:rPr>
                              <m:t>𝑆</m:t>
                            </m:r>
                            <m:r>
                              <a:rPr lang="en-US" sz="1800" i="1">
                                <a:latin typeface="Cambria Math" panose="02040503050406030204" pitchFamily="18" charset="0"/>
                              </a:rPr>
                              <m:t>)</m:t>
                            </m:r>
                          </m:e>
                        </m:d>
                      </m:e>
                    </m:func>
                  </m:oMath>
                </a14:m>
                <a:r>
                  <a:rPr lang="en-US" sz="1800" dirty="0"/>
                  <a:t>.</a:t>
                </a:r>
              </a:p>
              <a:p>
                <a:endParaRPr lang="en-US" sz="1800" dirty="0"/>
              </a:p>
              <a:p>
                <a:pPr marL="0" indent="0">
                  <a:buNone/>
                </a:pPr>
                <a:r>
                  <a:rPr lang="en-US" sz="1800" dirty="0"/>
                  <a:t>Special types of pricings:</a:t>
                </a:r>
              </a:p>
              <a:p>
                <a:pPr marL="0" indent="0">
                  <a:buNone/>
                </a:pPr>
                <a:r>
                  <a:rPr lang="en-US" sz="1800" dirty="0">
                    <a:solidFill>
                      <a:schemeClr val="accent1"/>
                    </a:solidFill>
                  </a:rPr>
                  <a:t>Anonymous</a:t>
                </a:r>
                <a:r>
                  <a:rPr lang="en-US" sz="1800" dirty="0"/>
                  <a:t>: prices don’t depend on buyers’ identity</a:t>
                </a:r>
              </a:p>
              <a:p>
                <a:pPr marL="0" indent="0">
                  <a:buNone/>
                </a:pPr>
                <a:r>
                  <a:rPr lang="en-US" sz="1800" dirty="0">
                    <a:solidFill>
                      <a:schemeClr val="accent1"/>
                    </a:solidFill>
                  </a:rPr>
                  <a:t>Non-adaptive</a:t>
                </a:r>
                <a:r>
                  <a:rPr lang="en-US" sz="1800" dirty="0"/>
                  <a:t>: prices don’t evolve over time</a:t>
                </a:r>
              </a:p>
              <a:p>
                <a:pPr marL="0" indent="0">
                  <a:buNone/>
                </a:pPr>
                <a:r>
                  <a:rPr lang="en-US" sz="1800" dirty="0">
                    <a:solidFill>
                      <a:schemeClr val="accent1"/>
                    </a:solidFill>
                  </a:rPr>
                  <a:t>Order-oblivious</a:t>
                </a:r>
                <a:r>
                  <a:rPr lang="en-US" sz="1800" dirty="0"/>
                  <a:t>: prices don’t depend on ordering of buyers</a:t>
                </a:r>
              </a:p>
              <a:p>
                <a:pPr marL="0" indent="0">
                  <a:buNone/>
                </a:pPr>
                <a:r>
                  <a:rPr lang="en-US" sz="1800" dirty="0">
                    <a:solidFill>
                      <a:schemeClr val="accent1"/>
                    </a:solidFill>
                  </a:rPr>
                  <a:t>Item pricing</a:t>
                </a:r>
                <a:r>
                  <a:rPr lang="en-US" sz="1800" dirty="0"/>
                  <a:t>: additive pricing function </a:t>
                </a:r>
              </a:p>
              <a:p>
                <a:endParaRPr lang="en-US" sz="1800" dirty="0"/>
              </a:p>
            </p:txBody>
          </p:sp>
        </mc:Choice>
        <mc:Fallback xmlns="">
          <p:sp>
            <p:nvSpPr>
              <p:cNvPr id="3" name="Content Placeholder 2">
                <a:extLst>
                  <a:ext uri="{FF2B5EF4-FFF2-40B4-BE49-F238E27FC236}">
                    <a16:creationId xmlns:a16="http://schemas.microsoft.com/office/drawing/2014/main" id="{76DE2181-C502-3F45-BA91-F82B27350DEF}"/>
                  </a:ext>
                </a:extLst>
              </p:cNvPr>
              <p:cNvSpPr>
                <a:spLocks noGrp="1" noRot="1" noChangeAspect="1" noMove="1" noResize="1" noEditPoints="1" noAdjustHandles="1" noChangeArrowheads="1" noChangeShapeType="1" noTextEdit="1"/>
              </p:cNvSpPr>
              <p:nvPr>
                <p:ph idx="1"/>
              </p:nvPr>
            </p:nvSpPr>
            <p:spPr>
              <a:blipFill>
                <a:blip r:embed="rId2"/>
                <a:stretch>
                  <a:fillRect l="-476" t="-26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906051-0BB8-544D-9726-29DAEF9F4274}"/>
              </a:ext>
            </a:extLst>
          </p:cNvPr>
          <p:cNvSpPr>
            <a:spLocks noGrp="1"/>
          </p:cNvSpPr>
          <p:nvPr>
            <p:ph type="sldNum" sz="quarter" idx="12"/>
          </p:nvPr>
        </p:nvSpPr>
        <p:spPr/>
        <p:txBody>
          <a:bodyPr/>
          <a:lstStyle/>
          <a:p>
            <a:fld id="{B77E0738-95AA-E14E-9896-480B8A926317}" type="slidenum">
              <a:rPr lang="en-US" smtClean="0"/>
              <a:t>6</a:t>
            </a:fld>
            <a:endParaRPr lang="en-US" dirty="0"/>
          </a:p>
        </p:txBody>
      </p:sp>
      <p:sp>
        <p:nvSpPr>
          <p:cNvPr id="5" name="Rounded Rectangle 4">
            <a:extLst>
              <a:ext uri="{FF2B5EF4-FFF2-40B4-BE49-F238E27FC236}">
                <a16:creationId xmlns:a16="http://schemas.microsoft.com/office/drawing/2014/main" id="{397A36ED-C4E5-284D-AB76-B75724655FFF}"/>
              </a:ext>
            </a:extLst>
          </p:cNvPr>
          <p:cNvSpPr/>
          <p:nvPr/>
        </p:nvSpPr>
        <p:spPr>
          <a:xfrm>
            <a:off x="7409793" y="2096814"/>
            <a:ext cx="1986455" cy="4099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Always truthful!</a:t>
            </a:r>
          </a:p>
        </p:txBody>
      </p:sp>
      <p:sp>
        <p:nvSpPr>
          <p:cNvPr id="6" name="Right Brace 5">
            <a:extLst>
              <a:ext uri="{FF2B5EF4-FFF2-40B4-BE49-F238E27FC236}">
                <a16:creationId xmlns:a16="http://schemas.microsoft.com/office/drawing/2014/main" id="{F1E071EE-60C9-154F-B55D-2A49BF79AFDC}"/>
              </a:ext>
            </a:extLst>
          </p:cNvPr>
          <p:cNvSpPr/>
          <p:nvPr/>
        </p:nvSpPr>
        <p:spPr>
          <a:xfrm>
            <a:off x="6921063" y="3610304"/>
            <a:ext cx="346841" cy="119818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E324C0C3-B2AA-4F42-AD2A-F1B27CD9B156}"/>
              </a:ext>
            </a:extLst>
          </p:cNvPr>
          <p:cNvSpPr txBox="1"/>
          <p:nvPr/>
        </p:nvSpPr>
        <p:spPr>
          <a:xfrm>
            <a:off x="7267904" y="3993196"/>
            <a:ext cx="1622560" cy="400110"/>
          </a:xfrm>
          <a:prstGeom prst="rect">
            <a:avLst/>
          </a:prstGeom>
          <a:noFill/>
        </p:spPr>
        <p:txBody>
          <a:bodyPr wrap="none" rtlCol="0">
            <a:spAutoFit/>
          </a:bodyPr>
          <a:lstStyle/>
          <a:p>
            <a:r>
              <a:rPr lang="en-US" sz="2000" dirty="0">
                <a:solidFill>
                  <a:schemeClr val="accent1"/>
                </a:solidFill>
              </a:rPr>
              <a:t>Static</a:t>
            </a:r>
            <a:r>
              <a:rPr lang="en-US" sz="2000" dirty="0"/>
              <a:t> pricing</a:t>
            </a:r>
          </a:p>
        </p:txBody>
      </p:sp>
    </p:spTree>
    <p:extLst>
      <p:ext uri="{BB962C8B-B14F-4D97-AF65-F5344CB8AC3E}">
        <p14:creationId xmlns:p14="http://schemas.microsoft.com/office/powerpoint/2010/main" val="127946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D2CB-4100-6E49-AB67-A56783976C80}"/>
              </a:ext>
            </a:extLst>
          </p:cNvPr>
          <p:cNvSpPr>
            <a:spLocks noGrp="1"/>
          </p:cNvSpPr>
          <p:nvPr>
            <p:ph type="title"/>
          </p:nvPr>
        </p:nvSpPr>
        <p:spPr/>
        <p:txBody>
          <a:bodyPr/>
          <a:lstStyle/>
          <a:p>
            <a:r>
              <a:rPr lang="en-US" dirty="0"/>
              <a:t>Some questions</a:t>
            </a:r>
          </a:p>
        </p:txBody>
      </p:sp>
      <p:sp>
        <p:nvSpPr>
          <p:cNvPr id="3" name="Content Placeholder 2">
            <a:extLst>
              <a:ext uri="{FF2B5EF4-FFF2-40B4-BE49-F238E27FC236}">
                <a16:creationId xmlns:a16="http://schemas.microsoft.com/office/drawing/2014/main" id="{D59FF50B-D1A9-C048-B915-8817A53B868A}"/>
              </a:ext>
            </a:extLst>
          </p:cNvPr>
          <p:cNvSpPr>
            <a:spLocks noGrp="1"/>
          </p:cNvSpPr>
          <p:nvPr>
            <p:ph idx="1"/>
          </p:nvPr>
        </p:nvSpPr>
        <p:spPr/>
        <p:txBody>
          <a:bodyPr/>
          <a:lstStyle/>
          <a:p>
            <a:r>
              <a:rPr lang="en-US" dirty="0"/>
              <a:t>How well does simple posted pricing approximate welfare/revenue?</a:t>
            </a:r>
          </a:p>
          <a:p>
            <a:r>
              <a:rPr lang="en-US" dirty="0"/>
              <a:t>Are there better (truthful) mechanisms?</a:t>
            </a:r>
          </a:p>
          <a:p>
            <a:r>
              <a:rPr lang="en-US" dirty="0"/>
              <a:t>Are there better (non-truthful) algorithms?</a:t>
            </a:r>
          </a:p>
          <a:p>
            <a:r>
              <a:rPr lang="en-US" dirty="0"/>
              <a:t>Can we optimize over the class of all pricings?</a:t>
            </a:r>
          </a:p>
        </p:txBody>
      </p:sp>
      <p:sp>
        <p:nvSpPr>
          <p:cNvPr id="4" name="Slide Number Placeholder 3">
            <a:extLst>
              <a:ext uri="{FF2B5EF4-FFF2-40B4-BE49-F238E27FC236}">
                <a16:creationId xmlns:a16="http://schemas.microsoft.com/office/drawing/2014/main" id="{5A19CA59-4F03-844C-9EA6-9C538E6A2A57}"/>
              </a:ext>
            </a:extLst>
          </p:cNvPr>
          <p:cNvSpPr>
            <a:spLocks noGrp="1"/>
          </p:cNvSpPr>
          <p:nvPr>
            <p:ph type="sldNum" sz="quarter" idx="12"/>
          </p:nvPr>
        </p:nvSpPr>
        <p:spPr/>
        <p:txBody>
          <a:bodyPr/>
          <a:lstStyle/>
          <a:p>
            <a:fld id="{B77E0738-95AA-E14E-9896-480B8A926317}" type="slidenum">
              <a:rPr lang="en-US" smtClean="0"/>
              <a:t>7</a:t>
            </a:fld>
            <a:endParaRPr lang="en-US" dirty="0"/>
          </a:p>
        </p:txBody>
      </p:sp>
    </p:spTree>
    <p:extLst>
      <p:ext uri="{BB962C8B-B14F-4D97-AF65-F5344CB8AC3E}">
        <p14:creationId xmlns:p14="http://schemas.microsoft.com/office/powerpoint/2010/main" val="216099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F19B-C791-7A4F-8212-31DA4859589F}"/>
              </a:ext>
            </a:extLst>
          </p:cNvPr>
          <p:cNvSpPr>
            <a:spLocks noGrp="1"/>
          </p:cNvSpPr>
          <p:nvPr>
            <p:ph type="title"/>
          </p:nvPr>
        </p:nvSpPr>
        <p:spPr/>
        <p:txBody>
          <a:bodyPr/>
          <a:lstStyle/>
          <a:p>
            <a:r>
              <a:rPr lang="en-US" dirty="0"/>
              <a:t>Maximizing social welfare</a:t>
            </a:r>
          </a:p>
        </p:txBody>
      </p:sp>
      <p:sp>
        <p:nvSpPr>
          <p:cNvPr id="4" name="Slide Number Placeholder 3">
            <a:extLst>
              <a:ext uri="{FF2B5EF4-FFF2-40B4-BE49-F238E27FC236}">
                <a16:creationId xmlns:a16="http://schemas.microsoft.com/office/drawing/2014/main" id="{423EF601-5607-E94C-B3AA-F9B0866980FE}"/>
              </a:ext>
            </a:extLst>
          </p:cNvPr>
          <p:cNvSpPr>
            <a:spLocks noGrp="1"/>
          </p:cNvSpPr>
          <p:nvPr>
            <p:ph type="sldNum" sz="quarter" idx="12"/>
          </p:nvPr>
        </p:nvSpPr>
        <p:spPr/>
        <p:txBody>
          <a:bodyPr/>
          <a:lstStyle/>
          <a:p>
            <a:fld id="{B77E0738-95AA-E14E-9896-480B8A926317}" type="slidenum">
              <a:rPr lang="en-US" smtClean="0"/>
              <a:t>8</a:t>
            </a:fld>
            <a:endParaRPr lang="en-US"/>
          </a:p>
        </p:txBody>
      </p:sp>
      <p:sp>
        <p:nvSpPr>
          <p:cNvPr id="3" name="TextBox 2">
            <a:extLst>
              <a:ext uri="{FF2B5EF4-FFF2-40B4-BE49-F238E27FC236}">
                <a16:creationId xmlns:a16="http://schemas.microsoft.com/office/drawing/2014/main" id="{D24F4D81-4499-1F41-827B-57CB6C70C1D1}"/>
              </a:ext>
            </a:extLst>
          </p:cNvPr>
          <p:cNvSpPr txBox="1"/>
          <p:nvPr/>
        </p:nvSpPr>
        <p:spPr>
          <a:xfrm>
            <a:off x="1534813" y="4162093"/>
            <a:ext cx="2066271" cy="461665"/>
          </a:xfrm>
          <a:prstGeom prst="rect">
            <a:avLst/>
          </a:prstGeom>
          <a:noFill/>
        </p:spPr>
        <p:txBody>
          <a:bodyPr wrap="none" rtlCol="0">
            <a:spAutoFit/>
          </a:bodyPr>
          <a:lstStyle/>
          <a:p>
            <a:r>
              <a:rPr lang="en-US" sz="2400" dirty="0">
                <a:solidFill>
                  <a:schemeClr val="accent1"/>
                </a:solidFill>
              </a:rPr>
              <a:t>Key takeaway:</a:t>
            </a:r>
          </a:p>
        </p:txBody>
      </p:sp>
      <p:sp>
        <p:nvSpPr>
          <p:cNvPr id="6" name="Rounded Rectangle 5">
            <a:extLst>
              <a:ext uri="{FF2B5EF4-FFF2-40B4-BE49-F238E27FC236}">
                <a16:creationId xmlns:a16="http://schemas.microsoft.com/office/drawing/2014/main" id="{2EB4C594-C5A8-EC4B-A1B0-990E8547397A}"/>
              </a:ext>
            </a:extLst>
          </p:cNvPr>
          <p:cNvSpPr/>
          <p:nvPr/>
        </p:nvSpPr>
        <p:spPr>
          <a:xfrm>
            <a:off x="1645174" y="4641787"/>
            <a:ext cx="8562580" cy="81308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In many settings, </a:t>
            </a:r>
            <a:r>
              <a:rPr lang="en-US" sz="2200" dirty="0">
                <a:solidFill>
                  <a:schemeClr val="accent1"/>
                </a:solidFill>
              </a:rPr>
              <a:t>static pricings are optimal</a:t>
            </a:r>
            <a:r>
              <a:rPr lang="en-US" sz="2200" dirty="0">
                <a:solidFill>
                  <a:schemeClr val="tx1"/>
                </a:solidFill>
              </a:rPr>
              <a:t>-within-constant-factors across all online algorithms.</a:t>
            </a:r>
          </a:p>
        </p:txBody>
      </p:sp>
    </p:spTree>
    <p:extLst>
      <p:ext uri="{BB962C8B-B14F-4D97-AF65-F5344CB8AC3E}">
        <p14:creationId xmlns:p14="http://schemas.microsoft.com/office/powerpoint/2010/main" val="303136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03DA76-AB7D-E443-9921-1B61450E3A73}"/>
              </a:ext>
            </a:extLst>
          </p:cNvPr>
          <p:cNvSpPr>
            <a:spLocks noGrp="1"/>
          </p:cNvSpPr>
          <p:nvPr>
            <p:ph type="title"/>
          </p:nvPr>
        </p:nvSpPr>
        <p:spPr/>
        <p:txBody>
          <a:bodyPr/>
          <a:lstStyle/>
          <a:p>
            <a:r>
              <a:rPr lang="en-US" dirty="0"/>
              <a:t>Outline</a:t>
            </a:r>
          </a:p>
        </p:txBody>
      </p:sp>
      <p:sp>
        <p:nvSpPr>
          <p:cNvPr id="6" name="Content Placeholder 5">
            <a:extLst>
              <a:ext uri="{FF2B5EF4-FFF2-40B4-BE49-F238E27FC236}">
                <a16:creationId xmlns:a16="http://schemas.microsoft.com/office/drawing/2014/main" id="{DB2D79ED-9BD9-D04A-9754-D7B31C65DE04}"/>
              </a:ext>
            </a:extLst>
          </p:cNvPr>
          <p:cNvSpPr>
            <a:spLocks noGrp="1"/>
          </p:cNvSpPr>
          <p:nvPr>
            <p:ph idx="1"/>
          </p:nvPr>
        </p:nvSpPr>
        <p:spPr/>
        <p:txBody>
          <a:bodyPr/>
          <a:lstStyle/>
          <a:p>
            <a:r>
              <a:rPr lang="en-US" dirty="0"/>
              <a:t>Why do prices perform well?</a:t>
            </a:r>
          </a:p>
          <a:p>
            <a:pPr lvl="1"/>
            <a:r>
              <a:rPr lang="en-US" dirty="0"/>
              <a:t>A primal-dual view</a:t>
            </a:r>
          </a:p>
          <a:p>
            <a:pPr lvl="1"/>
            <a:r>
              <a:rPr lang="en-US" dirty="0"/>
              <a:t>Issues with dual prices</a:t>
            </a:r>
          </a:p>
          <a:p>
            <a:r>
              <a:rPr lang="en-US" dirty="0"/>
              <a:t>Fix # 1: </a:t>
            </a:r>
            <a:r>
              <a:rPr lang="en-US" dirty="0">
                <a:solidFill>
                  <a:schemeClr val="accent1"/>
                </a:solidFill>
              </a:rPr>
              <a:t>balanced</a:t>
            </a:r>
            <a:r>
              <a:rPr lang="en-US" dirty="0"/>
              <a:t> prices</a:t>
            </a:r>
          </a:p>
          <a:p>
            <a:pPr lvl="1"/>
            <a:r>
              <a:rPr lang="en-US" dirty="0"/>
              <a:t>Warm up: single item prophet inequality. </a:t>
            </a:r>
          </a:p>
          <a:p>
            <a:pPr lvl="1"/>
            <a:r>
              <a:rPr lang="en-US" dirty="0"/>
              <a:t>Feldman-</a:t>
            </a:r>
            <a:r>
              <a:rPr lang="en-US" dirty="0" err="1"/>
              <a:t>Gravin</a:t>
            </a:r>
            <a:r>
              <a:rPr lang="en-US" dirty="0"/>
              <a:t>-</a:t>
            </a:r>
            <a:r>
              <a:rPr lang="en-US" dirty="0" err="1"/>
              <a:t>Lucier</a:t>
            </a:r>
            <a:r>
              <a:rPr lang="en-US" dirty="0"/>
              <a:t> generalization.</a:t>
            </a:r>
          </a:p>
          <a:p>
            <a:pPr lvl="1"/>
            <a:r>
              <a:rPr lang="en-US" dirty="0"/>
              <a:t>Extension to scheduling &amp; routing </a:t>
            </a:r>
          </a:p>
          <a:p>
            <a:r>
              <a:rPr lang="en-US" dirty="0"/>
              <a:t>Fix # 2: </a:t>
            </a:r>
            <a:r>
              <a:rPr lang="en-US" dirty="0">
                <a:solidFill>
                  <a:schemeClr val="accent1"/>
                </a:solidFill>
              </a:rPr>
              <a:t>dual prices </a:t>
            </a:r>
            <a:r>
              <a:rPr lang="en-US" dirty="0"/>
              <a:t>for large supply settings</a:t>
            </a:r>
          </a:p>
          <a:p>
            <a:pPr lvl="1"/>
            <a:r>
              <a:rPr lang="en-US" dirty="0"/>
              <a:t>Warm up: single item with copies.</a:t>
            </a:r>
          </a:p>
          <a:p>
            <a:pPr lvl="1"/>
            <a:r>
              <a:rPr lang="en-US" dirty="0"/>
              <a:t>Extension to scheduling</a:t>
            </a:r>
          </a:p>
          <a:p>
            <a:r>
              <a:rPr lang="en-US" dirty="0"/>
              <a:t>Summary of results; open questions</a:t>
            </a:r>
          </a:p>
        </p:txBody>
      </p:sp>
      <p:sp>
        <p:nvSpPr>
          <p:cNvPr id="4" name="Slide Number Placeholder 3">
            <a:extLst>
              <a:ext uri="{FF2B5EF4-FFF2-40B4-BE49-F238E27FC236}">
                <a16:creationId xmlns:a16="http://schemas.microsoft.com/office/drawing/2014/main" id="{4CE4FE3B-23AE-774C-A1B2-72D0887ACE52}"/>
              </a:ext>
            </a:extLst>
          </p:cNvPr>
          <p:cNvSpPr>
            <a:spLocks noGrp="1"/>
          </p:cNvSpPr>
          <p:nvPr>
            <p:ph type="sldNum" sz="quarter" idx="12"/>
          </p:nvPr>
        </p:nvSpPr>
        <p:spPr/>
        <p:txBody>
          <a:bodyPr/>
          <a:lstStyle/>
          <a:p>
            <a:fld id="{B77E0738-95AA-E14E-9896-480B8A926317}" type="slidenum">
              <a:rPr lang="en-US" smtClean="0"/>
              <a:t>9</a:t>
            </a:fld>
            <a:endParaRPr lang="en-US"/>
          </a:p>
        </p:txBody>
      </p:sp>
    </p:spTree>
    <p:extLst>
      <p:ext uri="{BB962C8B-B14F-4D97-AF65-F5344CB8AC3E}">
        <p14:creationId xmlns:p14="http://schemas.microsoft.com/office/powerpoint/2010/main" val="4281539037"/>
      </p:ext>
    </p:extLst>
  </p:cSld>
  <p:clrMapOvr>
    <a:masterClrMapping/>
  </p:clrMapOvr>
</p:sld>
</file>

<file path=ppt/theme/theme1.xml><?xml version="1.0" encoding="utf-8"?>
<a:theme xmlns:a="http://schemas.openxmlformats.org/drawingml/2006/main" name="Gallery">
  <a:themeElements>
    <a:clrScheme name="Custom 2">
      <a:dk1>
        <a:srgbClr val="000000"/>
      </a:dk1>
      <a:lt1>
        <a:srgbClr val="FFFFFF"/>
      </a:lt1>
      <a:dk2>
        <a:srgbClr val="696464"/>
      </a:dk2>
      <a:lt2>
        <a:srgbClr val="FEFFFF"/>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{330EDC81-93DC-0640-9435-95234ACE3437}tf10001119</Template>
  <TotalTime>13559</TotalTime>
  <Words>2792</Words>
  <Application>Microsoft Macintosh PowerPoint</Application>
  <PresentationFormat>Widescreen</PresentationFormat>
  <Paragraphs>484</Paragraphs>
  <Slides>35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Cambria</vt:lpstr>
      <vt:lpstr>Cambria Math</vt:lpstr>
      <vt:lpstr>Garamond</vt:lpstr>
      <vt:lpstr>Helvetica</vt:lpstr>
      <vt:lpstr>Gallery</vt:lpstr>
      <vt:lpstr>Mechanisms for resource allocation </vt:lpstr>
      <vt:lpstr>Question: how to allocate scarce resources among multiple parties?</vt:lpstr>
      <vt:lpstr>Objectives</vt:lpstr>
      <vt:lpstr>Some applications</vt:lpstr>
      <vt:lpstr>Assumptions</vt:lpstr>
      <vt:lpstr>A simple class of algorithms: posted pricing</vt:lpstr>
      <vt:lpstr>Some questions</vt:lpstr>
      <vt:lpstr>Maximizing social welfare</vt:lpstr>
      <vt:lpstr>Outline</vt:lpstr>
      <vt:lpstr>Approach # 1: Prices as dual variables</vt:lpstr>
      <vt:lpstr>How good are dual prices?</vt:lpstr>
      <vt:lpstr>The single item prophet inequality</vt:lpstr>
      <vt:lpstr>General (combinatorial) prophet inequalities</vt:lpstr>
      <vt:lpstr>Approach # 2: balanced prices (for unit-demand buyers)</vt:lpstr>
      <vt:lpstr>Approach # 2: balanced prices</vt:lpstr>
      <vt:lpstr>Limitations of balanced item prices</vt:lpstr>
      <vt:lpstr>Approach # 3: Balanced bundle prices</vt:lpstr>
      <vt:lpstr>Approach # 3: Balanced bundle prices</vt:lpstr>
      <vt:lpstr>Approaches #2 &amp; #3: Balanced item and bundle prices</vt:lpstr>
      <vt:lpstr>Approaches #2 &amp; #3: Balanced item and bundle prices</vt:lpstr>
      <vt:lpstr>Can we beat the 2 in large supply settings?</vt:lpstr>
      <vt:lpstr>Approach # 4: Dual prices for large supply interval scheduling</vt:lpstr>
      <vt:lpstr>Approach # 4: Dual prices for large supply interval scheduling</vt:lpstr>
      <vt:lpstr>Dual prices: bounding the failure probabilities on a forwarding graph</vt:lpstr>
      <vt:lpstr>Dual prices: combining subtrees into one tree</vt:lpstr>
      <vt:lpstr>Approach # 4: Dual prices for large supply interval scheduling</vt:lpstr>
      <vt:lpstr>Approaches #2, #3, &amp; #4: Balanced prices and dual prices</vt:lpstr>
      <vt:lpstr>Some open directions</vt:lpstr>
      <vt:lpstr>Revenue maximization: a different story</vt:lpstr>
      <vt:lpstr>Revenue maximization: a different story</vt:lpstr>
      <vt:lpstr>Revenue maximization: take two</vt:lpstr>
      <vt:lpstr>Some open directions</vt:lpstr>
      <vt:lpstr>Pricing as a parameterized greedy algorithm</vt:lpstr>
      <vt:lpstr>Acknowledgements</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resource allocation, pricing, and prophet inequalities</dc:title>
  <dc:creator>SHUCHI CHAWLA</dc:creator>
  <cp:lastModifiedBy>SHUCHI CHAWLA</cp:lastModifiedBy>
  <cp:revision>249</cp:revision>
  <dcterms:created xsi:type="dcterms:W3CDTF">2019-09-19T16:57:00Z</dcterms:created>
  <dcterms:modified xsi:type="dcterms:W3CDTF">2020-03-24T16:26:34Z</dcterms:modified>
</cp:coreProperties>
</file>