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283" r:id="rId3"/>
    <p:sldId id="368" r:id="rId4"/>
    <p:sldId id="383" r:id="rId5"/>
    <p:sldId id="367" r:id="rId6"/>
    <p:sldId id="411" r:id="rId7"/>
    <p:sldId id="395" r:id="rId8"/>
    <p:sldId id="385" r:id="rId9"/>
    <p:sldId id="387" r:id="rId10"/>
    <p:sldId id="396" r:id="rId11"/>
    <p:sldId id="388" r:id="rId12"/>
    <p:sldId id="389" r:id="rId13"/>
    <p:sldId id="397" r:id="rId14"/>
    <p:sldId id="374" r:id="rId15"/>
    <p:sldId id="375" r:id="rId16"/>
    <p:sldId id="344" r:id="rId17"/>
    <p:sldId id="353" r:id="rId18"/>
    <p:sldId id="392" r:id="rId19"/>
    <p:sldId id="398" r:id="rId20"/>
    <p:sldId id="399" r:id="rId21"/>
    <p:sldId id="400" r:id="rId22"/>
    <p:sldId id="402" r:id="rId23"/>
    <p:sldId id="302" r:id="rId24"/>
    <p:sldId id="305" r:id="rId25"/>
    <p:sldId id="403" r:id="rId26"/>
    <p:sldId id="410" r:id="rId27"/>
    <p:sldId id="401" r:id="rId28"/>
    <p:sldId id="404" r:id="rId29"/>
    <p:sldId id="405" r:id="rId30"/>
    <p:sldId id="309" r:id="rId31"/>
    <p:sldId id="407" r:id="rId32"/>
    <p:sldId id="409" r:id="rId33"/>
    <p:sldId id="408" r:id="rId34"/>
    <p:sldId id="319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0405"/>
    <a:srgbClr val="085C0B"/>
    <a:srgbClr val="42049B"/>
    <a:srgbClr val="0034C3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931"/>
    <p:restoredTop sz="94726"/>
  </p:normalViewPr>
  <p:slideViewPr>
    <p:cSldViewPr snapToGrid="0">
      <p:cViewPr varScale="1">
        <p:scale>
          <a:sx n="99" d="100"/>
          <a:sy n="99" d="100"/>
        </p:scale>
        <p:origin x="192" y="5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2ED8B0-1B39-924C-8414-4DFE68572FBE}" type="datetimeFigureOut">
              <a:rPr lang="en-US" smtClean="0"/>
              <a:t>6/9/26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B34548-2D49-9B47-A3FF-E20DB2C80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141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B34548-2D49-9B47-A3FF-E20DB2C80A7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946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15771-A3D9-8C13-BBD3-1BE7B7E26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198C52-4637-4F6D-97B0-26557EE064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BAB683-29BD-44C2-27FE-41123C30CE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7ADC6D-22A1-24D3-7B3F-9FAA8094C5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B34548-2D49-9B47-A3FF-E20DB2C80A7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4233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B34548-2D49-9B47-A3FF-E20DB2C80A7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3850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C0549-843C-0C5D-13AE-7133CE0BA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9DBB73-C66E-20C0-3147-791A0BAB0F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E34BF9-2AF1-178A-3629-E76A1D30FE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F9E5F9-3AFD-ABDF-70AE-649AC3852B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B34548-2D49-9B47-A3FF-E20DB2C80A7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29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B34548-2D49-9B47-A3FF-E20DB2C80A7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2609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B34548-2D49-9B47-A3FF-E20DB2C80A7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705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4F439-2D60-2EBE-2253-D47A8C9E71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64D39C-A172-18B5-1DC1-D8B20F3EDE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AFE012-D636-86F6-5C63-C5AD066749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9BDDEA-72A5-D2B4-A0ED-923E9D83EB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B34548-2D49-9B47-A3FF-E20DB2C80A7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1368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E4E56-A605-EF49-A8FC-C3000FD7473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3524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7809F7-ED87-BF97-50B9-433552C9A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FEBBC6-335F-E375-869D-01A9500428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0CD969-71EF-08F6-155A-C4423DE127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BFAF06-9B67-2E07-E460-95C03CEB58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B34548-2D49-9B47-A3FF-E20DB2C80A7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459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DABCA-F6AC-BADA-E03F-EA2E94EF8A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CF6399-6ACF-2FAF-C098-445BC7D1A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6777FA-F7A7-D103-D91B-AAB376CF0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91CE-44CD-F14D-A806-7C7EB9D99D0B}" type="datetimeFigureOut">
              <a:rPr lang="en-US" smtClean="0"/>
              <a:t>6/9/26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B88231-7065-1DBB-8940-948610AC9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30AB34-E3EC-92A8-80EB-80694366B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4636F-FA68-E945-8005-D6A10659139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142D593-C117-AF29-85B7-BECF8B42121E}"/>
              </a:ext>
            </a:extLst>
          </p:cNvPr>
          <p:cNvCxnSpPr/>
          <p:nvPr userDrawn="1"/>
        </p:nvCxnSpPr>
        <p:spPr>
          <a:xfrm>
            <a:off x="1308410" y="798973"/>
            <a:ext cx="0" cy="2544756"/>
          </a:xfrm>
          <a:prstGeom prst="line">
            <a:avLst/>
          </a:prstGeom>
          <a:ln w="38100"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2888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3839E-DD55-0758-B45B-7A9774B64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1DB24D-8443-6889-1047-69C1CFCC6A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4671AE-E4DB-BC98-37E0-B6B208241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91CE-44CD-F14D-A806-7C7EB9D99D0B}" type="datetimeFigureOut">
              <a:rPr lang="en-US" smtClean="0"/>
              <a:t>6/9/26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A88992-484C-7223-ACD5-D55B645C9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9CF0C4-D607-35A8-3F7E-B707CFBB4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4636F-FA68-E945-8005-D6A106591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860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82405F-1339-3E31-4D51-7F8FB387C6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181A23-4220-F9E3-379E-D9A14844F3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B2E9A-9CB1-FA82-366C-090326FB8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91CE-44CD-F14D-A806-7C7EB9D99D0B}" type="datetimeFigureOut">
              <a:rPr lang="en-US" smtClean="0"/>
              <a:t>6/9/26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48E060-38F7-DCB9-17C9-70D4D8CDF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56965F-43F7-200D-564A-E085F0411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4636F-FA68-E945-8005-D6A106591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519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7CB6B-89F8-D7D3-9087-0C54E74C5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7675"/>
            <a:ext cx="10515600" cy="664889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A2DEC-AE21-2DEE-8370-68A92E5D0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9917"/>
            <a:ext cx="10515600" cy="4803227"/>
          </a:xfrm>
        </p:spPr>
        <p:txBody>
          <a:bodyPr>
            <a:normAutofit/>
          </a:bodyPr>
          <a:lstStyle>
            <a:lvl1pPr marL="228600" indent="-228600">
              <a:buClr>
                <a:schemeClr val="accent2">
                  <a:lumMod val="75000"/>
                </a:schemeClr>
              </a:buClr>
              <a:buFont typeface="System Font Regular"/>
              <a:buChar char="•"/>
              <a:defRPr sz="2000"/>
            </a:lvl1pPr>
            <a:lvl2pPr marL="685800" indent="-228600">
              <a:buClr>
                <a:schemeClr val="accent2">
                  <a:lumMod val="75000"/>
                </a:schemeClr>
              </a:buClr>
              <a:buFont typeface="System Font Regular"/>
              <a:buChar char="⎯"/>
              <a:defRPr sz="1800"/>
            </a:lvl2pPr>
            <a:lvl3pPr>
              <a:buClr>
                <a:schemeClr val="accent2">
                  <a:lumMod val="75000"/>
                </a:schemeClr>
              </a:buClr>
              <a:defRPr sz="1600"/>
            </a:lvl3pPr>
            <a:lvl4pPr>
              <a:buClr>
                <a:schemeClr val="accent2">
                  <a:lumMod val="75000"/>
                </a:schemeClr>
              </a:buClr>
              <a:defRPr sz="1400"/>
            </a:lvl4pPr>
            <a:lvl5pPr>
              <a:buClr>
                <a:schemeClr val="accent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D344B5-549B-1A16-6ADC-8E5F4EA6FE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40325"/>
            <a:ext cx="2743200" cy="281150"/>
          </a:xfrm>
        </p:spPr>
        <p:txBody>
          <a:bodyPr/>
          <a:lstStyle>
            <a:lvl1pPr>
              <a:defRPr sz="1050"/>
            </a:lvl1pPr>
          </a:lstStyle>
          <a:p>
            <a:fld id="{DB8A91CE-44CD-F14D-A806-7C7EB9D99D0B}" type="datetimeFigureOut">
              <a:rPr lang="en-US" smtClean="0"/>
              <a:pPr/>
              <a:t>6/9/26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18B08-E488-219E-2BD8-8A3D195A2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40325"/>
            <a:ext cx="4114800" cy="281150"/>
          </a:xfrm>
        </p:spPr>
        <p:txBody>
          <a:bodyPr/>
          <a:lstStyle>
            <a:lvl1pPr>
              <a:defRPr sz="1050"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762068-5873-D50D-4392-655A9B318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40325"/>
            <a:ext cx="2743200" cy="281150"/>
          </a:xfrm>
        </p:spPr>
        <p:txBody>
          <a:bodyPr/>
          <a:lstStyle>
            <a:lvl1pPr>
              <a:defRPr sz="1050"/>
            </a:lvl1pPr>
          </a:lstStyle>
          <a:p>
            <a:fld id="{3F44636F-FA68-E945-8005-D6A10659139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4099291-8280-C3D9-F7F1-FF2852E44F82}"/>
              </a:ext>
            </a:extLst>
          </p:cNvPr>
          <p:cNvCxnSpPr>
            <a:cxnSpLocks/>
          </p:cNvCxnSpPr>
          <p:nvPr userDrawn="1"/>
        </p:nvCxnSpPr>
        <p:spPr>
          <a:xfrm>
            <a:off x="736687" y="397531"/>
            <a:ext cx="0" cy="610727"/>
          </a:xfrm>
          <a:prstGeom prst="line">
            <a:avLst/>
          </a:prstGeom>
          <a:ln w="38100" cmpd="sng">
            <a:solidFill>
              <a:schemeClr val="accent2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2127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70D0E-23DA-B6A0-FC34-DAF94A21E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778D03-58F6-1903-3535-DAD73E4FED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83090E-7956-CFC1-022E-EE8E091E9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91CE-44CD-F14D-A806-7C7EB9D99D0B}" type="datetimeFigureOut">
              <a:rPr lang="en-US" smtClean="0"/>
              <a:t>6/9/26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18C816-78F3-7B97-62A1-4F9D4A3FA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E1C07B-A6E6-DA53-19F2-64D49151E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4636F-FA68-E945-8005-D6A106591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165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7876A-D13B-92FC-E5EA-359CB991C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C254C2-CC63-F3FB-DFB3-54E26FCFD9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C4AC6D-5765-E7C1-B9C2-32F10F8F61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5B816B-A782-013E-2D1A-D44CABD68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91CE-44CD-F14D-A806-7C7EB9D99D0B}" type="datetimeFigureOut">
              <a:rPr lang="en-US" smtClean="0"/>
              <a:t>6/9/26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828869-6574-F16C-46A5-CDC2CB7C7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07B461-462F-F4EB-49C1-63E6C61DE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4636F-FA68-E945-8005-D6A10659139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A3F9E6F-03B8-0611-0FC0-139C105FC477}"/>
              </a:ext>
            </a:extLst>
          </p:cNvPr>
          <p:cNvCxnSpPr>
            <a:cxnSpLocks/>
          </p:cNvCxnSpPr>
          <p:nvPr userDrawn="1"/>
        </p:nvCxnSpPr>
        <p:spPr>
          <a:xfrm>
            <a:off x="736687" y="397531"/>
            <a:ext cx="0" cy="610727"/>
          </a:xfrm>
          <a:prstGeom prst="line">
            <a:avLst/>
          </a:prstGeom>
          <a:ln w="38100" cmpd="sng">
            <a:solidFill>
              <a:schemeClr val="accent2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0658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5188F-B3C4-82B4-92F2-62CAF7969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901A5E-0549-B847-F084-E9770EB3D7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7D6A5C-0AC0-9613-E6F4-097CFD5AAD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E9593B-87C3-2A13-05B1-8A456312A0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0FA87D-8A0A-C477-A67C-1E7E506406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63E27A-FF5E-B249-E372-AB6E9A611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91CE-44CD-F14D-A806-7C7EB9D99D0B}" type="datetimeFigureOut">
              <a:rPr lang="en-US" smtClean="0"/>
              <a:t>6/9/26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80D255-BF67-9423-FA71-779274B47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AF063A-F468-15E2-0946-DFEAA33B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4636F-FA68-E945-8005-D6A106591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913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1BC3D-D4C0-6284-C891-2F78FC487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2D6A78-9565-9352-5317-3258FB4C0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91CE-44CD-F14D-A806-7C7EB9D99D0B}" type="datetimeFigureOut">
              <a:rPr lang="en-US" smtClean="0"/>
              <a:t>6/9/26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15AAFC-B6CC-4BDD-0A0E-BCA751BD1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251303-29DC-61D5-1CAC-F96FBB293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4636F-FA68-E945-8005-D6A106591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00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07264A-9129-4324-1124-530BD5806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91CE-44CD-F14D-A806-7C7EB9D99D0B}" type="datetimeFigureOut">
              <a:rPr lang="en-US" smtClean="0"/>
              <a:t>6/9/26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568B09-22B1-3583-4C31-5C1D68D71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16CED1-961F-4776-C17C-EEEE9B85D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4636F-FA68-E945-8005-D6A106591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283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DB885-FA44-8B4D-A9FA-1261AA4F8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64B4AC-79D7-4538-9BD5-8724C66C7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540031-90FA-E8F3-0DBC-57EDFD7F72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596DA8-FF90-63C1-1D16-C914E4841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91CE-44CD-F14D-A806-7C7EB9D99D0B}" type="datetimeFigureOut">
              <a:rPr lang="en-US" smtClean="0"/>
              <a:t>6/9/26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5DD0DB-6066-590A-48DE-1097057BD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BB73AA-0763-DFE3-4A2B-99D86EAF7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4636F-FA68-E945-8005-D6A106591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98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E166D-1F2F-293B-C328-D495D540B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2C7E94-7E40-2DD3-FFFC-FDE4BCE9FF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CA273E-5576-8BE0-E90F-D28950864B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5F30A6-7CC4-AD94-717A-3770121FA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91CE-44CD-F14D-A806-7C7EB9D99D0B}" type="datetimeFigureOut">
              <a:rPr lang="en-US" smtClean="0"/>
              <a:t>6/9/26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5C276A-E96E-C427-8141-6FEAF8B89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DD9CB8-40B4-C81F-BE2E-887B82179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4636F-FA68-E945-8005-D6A106591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25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440287A-C828-A4FB-ED35-153482A7F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6145"/>
            <a:ext cx="10515600" cy="716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15FBDA-99AA-0888-980A-63C830DC75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55833"/>
            <a:ext cx="10515600" cy="48211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41CE6A-C63B-55CE-83C1-4DC4257748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8A91CE-44CD-F14D-A806-7C7EB9D99D0B}" type="datetimeFigureOut">
              <a:rPr lang="en-US" smtClean="0"/>
              <a:t>6/9/26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839BB7-0CB3-3A78-6E82-70447ADA29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26371A-55AF-7EB3-CD89-39D79F0F3E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44636F-FA68-E945-8005-D6A106591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579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>
            <a:lumMod val="75000"/>
          </a:schemeClr>
        </a:buClr>
        <a:buFont typeface="System Font Regular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>
            <a:lumMod val="75000"/>
          </a:schemeClr>
        </a:buClr>
        <a:buFont typeface="System Font Regular"/>
        <a:buChar char="⎯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>
            <a:lumMod val="75000"/>
          </a:schemeClr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>
            <a:lumMod val="75000"/>
          </a:schemeClr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>
            <a:lumMod val="75000"/>
          </a:schemeClr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61.png"/><Relationship Id="rId7" Type="http://schemas.openxmlformats.org/officeDocument/2006/relationships/image" Target="../media/image10.png"/><Relationship Id="rId12" Type="http://schemas.openxmlformats.org/officeDocument/2006/relationships/image" Target="../media/image15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4.png"/><Relationship Id="rId11" Type="http://schemas.openxmlformats.org/officeDocument/2006/relationships/image" Target="../media/image142.png"/><Relationship Id="rId5" Type="http://schemas.openxmlformats.org/officeDocument/2006/relationships/image" Target="../media/image811.png"/><Relationship Id="rId15" Type="http://schemas.openxmlformats.org/officeDocument/2006/relationships/image" Target="../media/image270.png"/><Relationship Id="rId10" Type="http://schemas.openxmlformats.org/officeDocument/2006/relationships/image" Target="../media/image134.png"/><Relationship Id="rId9" Type="http://schemas.openxmlformats.org/officeDocument/2006/relationships/image" Target="../media/image125.png"/><Relationship Id="rId1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64.png"/><Relationship Id="rId4" Type="http://schemas.openxmlformats.org/officeDocument/2006/relationships/image" Target="../media/image6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5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.jpe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1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7.png"/><Relationship Id="rId4" Type="http://schemas.openxmlformats.org/officeDocument/2006/relationships/image" Target="../media/image86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3.jpeg"/><Relationship Id="rId3" Type="http://schemas.openxmlformats.org/officeDocument/2006/relationships/image" Target="../media/image341.png"/><Relationship Id="rId7" Type="http://schemas.openxmlformats.org/officeDocument/2006/relationships/image" Target="../media/image861.png"/><Relationship Id="rId12" Type="http://schemas.openxmlformats.org/officeDocument/2006/relationships/image" Target="../media/image10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1.png"/><Relationship Id="rId11" Type="http://schemas.openxmlformats.org/officeDocument/2006/relationships/image" Target="../media/image103.png"/><Relationship Id="rId5" Type="http://schemas.openxmlformats.org/officeDocument/2006/relationships/image" Target="../media/image320.png"/><Relationship Id="rId15" Type="http://schemas.openxmlformats.org/officeDocument/2006/relationships/image" Target="../media/image38.png"/><Relationship Id="rId10" Type="http://schemas.openxmlformats.org/officeDocument/2006/relationships/image" Target="../media/image102.png"/><Relationship Id="rId4" Type="http://schemas.openxmlformats.org/officeDocument/2006/relationships/image" Target="../media/image350.png"/><Relationship Id="rId9" Type="http://schemas.openxmlformats.org/officeDocument/2006/relationships/image" Target="../media/image89.png"/><Relationship Id="rId1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36.png"/><Relationship Id="rId7" Type="http://schemas.openxmlformats.org/officeDocument/2006/relationships/image" Target="../media/image53.png"/><Relationship Id="rId12" Type="http://schemas.openxmlformats.org/officeDocument/2006/relationships/image" Target="../media/image340.png"/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40.png"/><Relationship Id="rId9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1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9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20.png"/><Relationship Id="rId18" Type="http://schemas.openxmlformats.org/officeDocument/2006/relationships/image" Target="../media/image30.gif"/><Relationship Id="rId26" Type="http://schemas.openxmlformats.org/officeDocument/2006/relationships/image" Target="../media/image72.png"/><Relationship Id="rId21" Type="http://schemas.openxmlformats.org/officeDocument/2006/relationships/image" Target="../media/image67.png"/><Relationship Id="rId12" Type="http://schemas.openxmlformats.org/officeDocument/2006/relationships/image" Target="../media/image510.png"/><Relationship Id="rId17" Type="http://schemas.openxmlformats.org/officeDocument/2006/relationships/image" Target="../media/image561.png"/><Relationship Id="rId25" Type="http://schemas.openxmlformats.org/officeDocument/2006/relationships/image" Target="../media/image7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51.png"/><Relationship Id="rId20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500.png"/><Relationship Id="rId24" Type="http://schemas.openxmlformats.org/officeDocument/2006/relationships/image" Target="../media/image70.png"/><Relationship Id="rId15" Type="http://schemas.openxmlformats.org/officeDocument/2006/relationships/image" Target="../media/image541.png"/><Relationship Id="rId23" Type="http://schemas.openxmlformats.org/officeDocument/2006/relationships/image" Target="../media/image69.png"/><Relationship Id="rId14" Type="http://schemas.openxmlformats.org/officeDocument/2006/relationships/image" Target="../media/image530.png"/><Relationship Id="rId22" Type="http://schemas.openxmlformats.org/officeDocument/2006/relationships/image" Target="../media/image6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82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58.png"/><Relationship Id="rId9" Type="http://schemas.openxmlformats.org/officeDocument/2006/relationships/image" Target="../media/image8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73.png"/><Relationship Id="rId4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93.png"/><Relationship Id="rId18" Type="http://schemas.openxmlformats.org/officeDocument/2006/relationships/image" Target="../media/image97.png"/><Relationship Id="rId3" Type="http://schemas.openxmlformats.org/officeDocument/2006/relationships/image" Target="../media/image913.png"/><Relationship Id="rId21" Type="http://schemas.openxmlformats.org/officeDocument/2006/relationships/image" Target="../media/image81.png"/><Relationship Id="rId7" Type="http://schemas.openxmlformats.org/officeDocument/2006/relationships/image" Target="../media/image770.png"/><Relationship Id="rId12" Type="http://schemas.openxmlformats.org/officeDocument/2006/relationships/image" Target="../media/image92.png"/><Relationship Id="rId17" Type="http://schemas.openxmlformats.org/officeDocument/2006/relationships/image" Target="../media/image22.png"/><Relationship Id="rId2" Type="http://schemas.openxmlformats.org/officeDocument/2006/relationships/image" Target="../media/image75.png"/><Relationship Id="rId16" Type="http://schemas.openxmlformats.org/officeDocument/2006/relationships/image" Target="../media/image96.png"/><Relationship Id="rId20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15" Type="http://schemas.openxmlformats.org/officeDocument/2006/relationships/image" Target="../media/image95.png"/><Relationship Id="rId19" Type="http://schemas.openxmlformats.org/officeDocument/2006/relationships/image" Target="../media/image80.png"/><Relationship Id="rId9" Type="http://schemas.openxmlformats.org/officeDocument/2006/relationships/image" Target="../media/image11.svg"/><Relationship Id="rId14" Type="http://schemas.openxmlformats.org/officeDocument/2006/relationships/image" Target="../media/image9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7" Type="http://schemas.openxmlformats.org/officeDocument/2006/relationships/image" Target="../media/image83.png"/><Relationship Id="rId2" Type="http://schemas.openxmlformats.org/officeDocument/2006/relationships/image" Target="../media/image7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524.png"/><Relationship Id="rId10" Type="http://schemas.openxmlformats.org/officeDocument/2006/relationships/image" Target="../media/image5.png"/><Relationship Id="rId4" Type="http://schemas.openxmlformats.org/officeDocument/2006/relationships/image" Target="../media/image511.png"/><Relationship Id="rId9" Type="http://schemas.openxmlformats.org/officeDocument/2006/relationships/image" Target="../media/image8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1.png"/><Relationship Id="rId7" Type="http://schemas.openxmlformats.org/officeDocument/2006/relationships/image" Target="../media/image83.png"/><Relationship Id="rId2" Type="http://schemas.openxmlformats.org/officeDocument/2006/relationships/image" Target="../media/image7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11" Type="http://schemas.openxmlformats.org/officeDocument/2006/relationships/image" Target="../media/image5.png"/><Relationship Id="rId5" Type="http://schemas.openxmlformats.org/officeDocument/2006/relationships/image" Target="../media/image524.png"/><Relationship Id="rId10" Type="http://schemas.openxmlformats.org/officeDocument/2006/relationships/image" Target="../media/image98.png"/><Relationship Id="rId4" Type="http://schemas.openxmlformats.org/officeDocument/2006/relationships/image" Target="../media/image511.png"/><Relationship Id="rId9" Type="http://schemas.openxmlformats.org/officeDocument/2006/relationships/image" Target="../media/image8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7" Type="http://schemas.openxmlformats.org/officeDocument/2006/relationships/image" Target="../media/image1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4.png"/><Relationship Id="rId4" Type="http://schemas.openxmlformats.org/officeDocument/2006/relationships/image" Target="../media/image10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2.png"/><Relationship Id="rId13" Type="http://schemas.openxmlformats.org/officeDocument/2006/relationships/image" Target="../media/image670.png"/><Relationship Id="rId18" Type="http://schemas.openxmlformats.org/officeDocument/2006/relationships/image" Target="../media/image721.png"/><Relationship Id="rId3" Type="http://schemas.openxmlformats.org/officeDocument/2006/relationships/image" Target="../media/image113.png"/><Relationship Id="rId21" Type="http://schemas.openxmlformats.org/officeDocument/2006/relationships/image" Target="../media/image5.png"/><Relationship Id="rId7" Type="http://schemas.openxmlformats.org/officeDocument/2006/relationships/image" Target="../media/image612.png"/><Relationship Id="rId12" Type="http://schemas.openxmlformats.org/officeDocument/2006/relationships/image" Target="../media/image661.png"/><Relationship Id="rId17" Type="http://schemas.openxmlformats.org/officeDocument/2006/relationships/image" Target="../media/image711.png"/><Relationship Id="rId2" Type="http://schemas.openxmlformats.org/officeDocument/2006/relationships/image" Target="../media/image112.png"/><Relationship Id="rId16" Type="http://schemas.openxmlformats.org/officeDocument/2006/relationships/image" Target="../media/image701.png"/><Relationship Id="rId20" Type="http://schemas.openxmlformats.org/officeDocument/2006/relationships/image" Target="../media/image7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2.png"/><Relationship Id="rId11" Type="http://schemas.openxmlformats.org/officeDocument/2006/relationships/image" Target="../media/image651.png"/><Relationship Id="rId5" Type="http://schemas.openxmlformats.org/officeDocument/2006/relationships/image" Target="../media/image594.png"/><Relationship Id="rId15" Type="http://schemas.openxmlformats.org/officeDocument/2006/relationships/image" Target="../media/image691.png"/><Relationship Id="rId10" Type="http://schemas.openxmlformats.org/officeDocument/2006/relationships/image" Target="../media/image640.png"/><Relationship Id="rId19" Type="http://schemas.openxmlformats.org/officeDocument/2006/relationships/image" Target="../media/image731.png"/><Relationship Id="rId4" Type="http://schemas.openxmlformats.org/officeDocument/2006/relationships/image" Target="../media/image583.png"/><Relationship Id="rId9" Type="http://schemas.openxmlformats.org/officeDocument/2006/relationships/image" Target="../media/image631.png"/><Relationship Id="rId14" Type="http://schemas.openxmlformats.org/officeDocument/2006/relationships/image" Target="../media/image68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jpeg"/><Relationship Id="rId18" Type="http://schemas.openxmlformats.org/officeDocument/2006/relationships/image" Target="../media/image14.png"/><Relationship Id="rId21" Type="http://schemas.openxmlformats.org/officeDocument/2006/relationships/image" Target="../media/image17.png"/><Relationship Id="rId12" Type="http://schemas.openxmlformats.org/officeDocument/2006/relationships/image" Target="../media/image42.png"/><Relationship Id="rId17" Type="http://schemas.openxmlformats.org/officeDocument/2006/relationships/image" Target="../media/image13.png"/><Relationship Id="rId2" Type="http://schemas.openxmlformats.org/officeDocument/2006/relationships/image" Target="../media/image810.png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41.png"/><Relationship Id="rId15" Type="http://schemas.openxmlformats.org/officeDocument/2006/relationships/image" Target="../media/image11.svg"/><Relationship Id="rId19" Type="http://schemas.openxmlformats.org/officeDocument/2006/relationships/image" Target="../media/image15.png"/><Relationship Id="rId14" Type="http://schemas.openxmlformats.org/officeDocument/2006/relationships/image" Target="../media/image10.svg"/><Relationship Id="rId22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.png"/><Relationship Id="rId18" Type="http://schemas.openxmlformats.org/officeDocument/2006/relationships/image" Target="../media/image46.png"/><Relationship Id="rId21" Type="http://schemas.openxmlformats.org/officeDocument/2006/relationships/image" Target="../media/image451.png"/><Relationship Id="rId12" Type="http://schemas.openxmlformats.org/officeDocument/2006/relationships/image" Target="../media/image42.png"/><Relationship Id="rId17" Type="http://schemas.openxmlformats.org/officeDocument/2006/relationships/image" Target="../media/image45.png"/><Relationship Id="rId2" Type="http://schemas.openxmlformats.org/officeDocument/2006/relationships/image" Target="../media/image19.png"/><Relationship Id="rId16" Type="http://schemas.openxmlformats.org/officeDocument/2006/relationships/image" Target="../media/image44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41.png"/><Relationship Id="rId24" Type="http://schemas.openxmlformats.org/officeDocument/2006/relationships/image" Target="../media/image12.svg"/><Relationship Id="rId15" Type="http://schemas.openxmlformats.org/officeDocument/2006/relationships/image" Target="../media/image43.png"/><Relationship Id="rId23" Type="http://schemas.openxmlformats.org/officeDocument/2006/relationships/image" Target="../media/image50.png"/><Relationship Id="rId19" Type="http://schemas.openxmlformats.org/officeDocument/2006/relationships/image" Target="../media/image47.png"/><Relationship Id="rId14" Type="http://schemas.openxmlformats.org/officeDocument/2006/relationships/image" Target="../media/image9.jpeg"/><Relationship Id="rId22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51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.png"/><Relationship Id="rId5" Type="http://schemas.openxmlformats.org/officeDocument/2006/relationships/image" Target="../media/image130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80.png"/><Relationship Id="rId7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70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4306C-AC60-2D12-D1DB-E1E0A55A6E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42607"/>
            <a:ext cx="10034016" cy="2387600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en-US" dirty="0"/>
              <a:t>Optimization with Costly Information: a survey</a:t>
            </a:r>
            <a:endParaRPr lang="en-US" sz="3600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F69F62-0419-E617-362B-0AD3CF4E8B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0380" y="3738644"/>
            <a:ext cx="9017620" cy="1393371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D34817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/>
                <a:ea typeface="+mn-ea"/>
                <a:cs typeface="+mn-cs"/>
              </a:rPr>
              <a:t>Shuchi Chawla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C0E1D5B0-C8FE-78AF-59E0-99F28D5CA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872" y="4367383"/>
            <a:ext cx="1620645" cy="461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2981C34-D817-8A9A-CB96-E7BC6BDB78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4021" y="3838990"/>
            <a:ext cx="1775746" cy="978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499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B3D2D-AD9A-AE7A-E40A-EF70D0069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5DA045-B481-5EA8-0E88-3FCCD9801E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253" t="16114" r="8577" b="18908"/>
          <a:stretch>
            <a:fillRect/>
          </a:stretch>
        </p:blipFill>
        <p:spPr>
          <a:xfrm>
            <a:off x="825510" y="390237"/>
            <a:ext cx="2484003" cy="19406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89CBDF-E209-52AC-625E-6A801FC5E63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285" t="17005" r="12898" b="20773"/>
          <a:stretch>
            <a:fillRect/>
          </a:stretch>
        </p:blipFill>
        <p:spPr>
          <a:xfrm>
            <a:off x="9067629" y="393081"/>
            <a:ext cx="2298861" cy="19377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5DC91C-17B7-8F4D-551F-42126106DD3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932" t="20290" r="11545" b="20580"/>
          <a:stretch>
            <a:fillRect/>
          </a:stretch>
        </p:blipFill>
        <p:spPr>
          <a:xfrm>
            <a:off x="825510" y="4545464"/>
            <a:ext cx="2484003" cy="19194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399AF3-B21A-E12E-835D-D1A9246B6CC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840" t="20870" r="8647" b="25990"/>
          <a:stretch>
            <a:fillRect/>
          </a:stretch>
        </p:blipFill>
        <p:spPr>
          <a:xfrm>
            <a:off x="8882486" y="4671515"/>
            <a:ext cx="2819053" cy="18155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6395404-E671-93EF-E024-E9CA93315CD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1145" t="30621" r="32188" b="24847"/>
          <a:stretch>
            <a:fillRect/>
          </a:stretch>
        </p:blipFill>
        <p:spPr>
          <a:xfrm>
            <a:off x="4149765" y="2100115"/>
            <a:ext cx="3892469" cy="2657770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7A7892D-AA3E-0D51-F094-2E2B6CC3D67B}"/>
              </a:ext>
            </a:extLst>
          </p:cNvPr>
          <p:cNvCxnSpPr>
            <a:cxnSpLocks/>
          </p:cNvCxnSpPr>
          <p:nvPr/>
        </p:nvCxnSpPr>
        <p:spPr>
          <a:xfrm flipV="1">
            <a:off x="6641432" y="2100115"/>
            <a:ext cx="2426197" cy="144519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E969945-A4F9-6836-7A5B-5246D6D15196}"/>
              </a:ext>
            </a:extLst>
          </p:cNvPr>
          <p:cNvCxnSpPr>
            <a:cxnSpLocks/>
          </p:cNvCxnSpPr>
          <p:nvPr/>
        </p:nvCxnSpPr>
        <p:spPr>
          <a:xfrm flipH="1" flipV="1">
            <a:off x="3309513" y="1964506"/>
            <a:ext cx="1246445" cy="113162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CB905A3-AB91-E268-EC78-93519641D147}"/>
              </a:ext>
            </a:extLst>
          </p:cNvPr>
          <p:cNvCxnSpPr/>
          <p:nvPr/>
        </p:nvCxnSpPr>
        <p:spPr>
          <a:xfrm flipH="1">
            <a:off x="3309513" y="4315326"/>
            <a:ext cx="1134150" cy="70585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D22284D-76B5-FF31-9FC3-1B8D7B39C8FD}"/>
              </a:ext>
            </a:extLst>
          </p:cNvPr>
          <p:cNvCxnSpPr>
            <a:cxnSpLocks/>
          </p:cNvCxnSpPr>
          <p:nvPr/>
        </p:nvCxnSpPr>
        <p:spPr>
          <a:xfrm>
            <a:off x="7748339" y="3978442"/>
            <a:ext cx="1134147" cy="1042737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44EFC8C-A4FE-9639-6A46-0FD15A12C6D0}"/>
              </a:ext>
            </a:extLst>
          </p:cNvPr>
          <p:cNvSpPr txBox="1"/>
          <p:nvPr/>
        </p:nvSpPr>
        <p:spPr>
          <a:xfrm>
            <a:off x="732497" y="2467959"/>
            <a:ext cx="2855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solidFill>
                  <a:srgbClr val="42049B"/>
                </a:solidFill>
              </a:rPr>
              <a:t>Any constraints that admit good frugal algorithms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8A8848-E1B6-EE15-648B-CCF174FA96EE}"/>
              </a:ext>
            </a:extLst>
          </p:cNvPr>
          <p:cNvSpPr txBox="1"/>
          <p:nvPr/>
        </p:nvSpPr>
        <p:spPr>
          <a:xfrm>
            <a:off x="8785313" y="4022572"/>
            <a:ext cx="2855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solidFill>
                  <a:srgbClr val="0034C3"/>
                </a:solidFill>
              </a:rPr>
              <a:t>Any Markov chain type process of info. acquisition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99C5FC-31BF-898F-3D96-0F7920305CA8}"/>
              </a:ext>
            </a:extLst>
          </p:cNvPr>
          <p:cNvSpPr txBox="1"/>
          <p:nvPr/>
        </p:nvSpPr>
        <p:spPr>
          <a:xfrm>
            <a:off x="9070190" y="3462177"/>
            <a:ext cx="2855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34C3"/>
                </a:solidFill>
              </a:rPr>
              <a:t>Next: Multi-modal info. acquisition</a:t>
            </a:r>
          </a:p>
        </p:txBody>
      </p:sp>
    </p:spTree>
    <p:extLst>
      <p:ext uri="{BB962C8B-B14F-4D97-AF65-F5344CB8AC3E}">
        <p14:creationId xmlns:p14="http://schemas.microsoft.com/office/powerpoint/2010/main" val="430091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B2DCA-677B-8B59-8BB5-1337413AC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Extension to multi-modal information acquisition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C585A-999F-3258-15E9-847855C19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2506" y="5186459"/>
            <a:ext cx="8487057" cy="10566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Two components in the algorithm</a:t>
            </a:r>
          </a:p>
          <a:p>
            <a:pPr lvl="1"/>
            <a:r>
              <a:rPr lang="en-US" dirty="0"/>
              <a:t>Which alternative to explore?</a:t>
            </a:r>
          </a:p>
          <a:p>
            <a:pPr lvl="1"/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How</a:t>
            </a:r>
            <a:r>
              <a:rPr lang="en-US" dirty="0"/>
              <a:t> to explore it?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756932-856F-DC02-E8CF-7147CDD7BB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840" t="20870" r="8647" b="25990"/>
          <a:stretch>
            <a:fillRect/>
          </a:stretch>
        </p:blipFill>
        <p:spPr>
          <a:xfrm>
            <a:off x="9936247" y="58024"/>
            <a:ext cx="2228980" cy="143552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314F887-59B6-39DD-CF31-396C67E02946}"/>
              </a:ext>
            </a:extLst>
          </p:cNvPr>
          <p:cNvGrpSpPr/>
          <p:nvPr/>
        </p:nvGrpSpPr>
        <p:grpSpPr>
          <a:xfrm>
            <a:off x="1189185" y="1288574"/>
            <a:ext cx="3565103" cy="3575952"/>
            <a:chOff x="5719509" y="-64548"/>
            <a:chExt cx="5740771" cy="582619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B2891BC-07EA-5CE0-3FF8-DDC1C77C040C}"/>
                </a:ext>
              </a:extLst>
            </p:cNvPr>
            <p:cNvGrpSpPr/>
            <p:nvPr/>
          </p:nvGrpSpPr>
          <p:grpSpPr>
            <a:xfrm>
              <a:off x="7023221" y="1328474"/>
              <a:ext cx="3647407" cy="1187655"/>
              <a:chOff x="2289140" y="1577389"/>
              <a:chExt cx="3647407" cy="1187655"/>
            </a:xfrm>
          </p:grpSpPr>
          <p:cxnSp>
            <p:nvCxnSpPr>
              <p:cNvPr id="41" name="Straight Arrow Connector 40">
                <a:extLst>
                  <a:ext uri="{FF2B5EF4-FFF2-40B4-BE49-F238E27FC236}">
                    <a16:creationId xmlns:a16="http://schemas.microsoft.com/office/drawing/2014/main" id="{B0EF4446-6884-ACDF-0DBD-6F7BE68F20A5}"/>
                  </a:ext>
                </a:extLst>
              </p:cNvPr>
              <p:cNvCxnSpPr>
                <a:cxnSpLocks/>
                <a:stCxn id="42" idx="3"/>
              </p:cNvCxnSpPr>
              <p:nvPr/>
            </p:nvCxnSpPr>
            <p:spPr>
              <a:xfrm flipH="1">
                <a:off x="2289140" y="1939759"/>
                <a:ext cx="1693932" cy="825285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E3719D7F-BA3E-D388-8AFF-FE65CF8A737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920899" y="1577389"/>
                <a:ext cx="424542" cy="424543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cxnSp>
            <p:nvCxnSpPr>
              <p:cNvPr id="43" name="Straight Arrow Connector 42">
                <a:extLst>
                  <a:ext uri="{FF2B5EF4-FFF2-40B4-BE49-F238E27FC236}">
                    <a16:creationId xmlns:a16="http://schemas.microsoft.com/office/drawing/2014/main" id="{F20600CD-D90D-69FF-2896-AF7223A266D4}"/>
                  </a:ext>
                </a:extLst>
              </p:cNvPr>
              <p:cNvCxnSpPr>
                <a:cxnSpLocks/>
                <a:stCxn id="42" idx="5"/>
              </p:cNvCxnSpPr>
              <p:nvPr/>
            </p:nvCxnSpPr>
            <p:spPr>
              <a:xfrm>
                <a:off x="4283268" y="1939759"/>
                <a:ext cx="1653279" cy="823891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A985032-E2FD-D180-0A88-5E1BEEC394EB}"/>
                </a:ext>
              </a:extLst>
            </p:cNvPr>
            <p:cNvGrpSpPr/>
            <p:nvPr/>
          </p:nvGrpSpPr>
          <p:grpSpPr>
            <a:xfrm>
              <a:off x="6073706" y="2528022"/>
              <a:ext cx="1965805" cy="2342470"/>
              <a:chOff x="964750" y="2786743"/>
              <a:chExt cx="1965805" cy="2342470"/>
            </a:xfrm>
          </p:grpSpPr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700C9A-C00C-7272-2938-2F29AB7148EF}"/>
                  </a:ext>
                </a:extLst>
              </p:cNvPr>
              <p:cNvCxnSpPr>
                <a:cxnSpLocks/>
                <a:endCxn id="37" idx="0"/>
              </p:cNvCxnSpPr>
              <p:nvPr/>
            </p:nvCxnSpPr>
            <p:spPr>
              <a:xfrm flipH="1">
                <a:off x="1177021" y="2786743"/>
                <a:ext cx="749750" cy="1099457"/>
              </a:xfrm>
              <a:prstGeom prst="line">
                <a:avLst/>
              </a:prstGeom>
              <a:ln w="2540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F061702B-5AAC-4910-6715-FF9F17B2CEB6}"/>
                  </a:ext>
                </a:extLst>
              </p:cNvPr>
              <p:cNvCxnSpPr>
                <a:cxnSpLocks/>
                <a:endCxn id="36" idx="0"/>
              </p:cNvCxnSpPr>
              <p:nvPr/>
            </p:nvCxnSpPr>
            <p:spPr>
              <a:xfrm>
                <a:off x="1926771" y="2786743"/>
                <a:ext cx="1" cy="1099457"/>
              </a:xfrm>
              <a:prstGeom prst="line">
                <a:avLst/>
              </a:prstGeom>
              <a:ln w="2540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A90F6776-1CD7-33B7-8916-DA3DB0AEF48B}"/>
                  </a:ext>
                </a:extLst>
              </p:cNvPr>
              <p:cNvCxnSpPr>
                <a:cxnSpLocks/>
                <a:endCxn id="38" idx="0"/>
              </p:cNvCxnSpPr>
              <p:nvPr/>
            </p:nvCxnSpPr>
            <p:spPr>
              <a:xfrm>
                <a:off x="1926771" y="2786743"/>
                <a:ext cx="791513" cy="1097415"/>
              </a:xfrm>
              <a:prstGeom prst="line">
                <a:avLst/>
              </a:prstGeom>
              <a:ln w="2540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31079449-3A6B-577B-E3EB-D174B41827B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714501" y="3886200"/>
                <a:ext cx="424542" cy="424543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5DFDB462-E38B-DBD9-13A8-9D08FDC02B3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64750" y="3886200"/>
                <a:ext cx="424542" cy="424543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F8D3CCAD-0E26-EA46-2A4E-ED2CD4093A0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506013" y="3884158"/>
                <a:ext cx="424542" cy="424543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cxnSp>
            <p:nvCxnSpPr>
              <p:cNvPr id="39" name="Straight Arrow Connector 38">
                <a:extLst>
                  <a:ext uri="{FF2B5EF4-FFF2-40B4-BE49-F238E27FC236}">
                    <a16:creationId xmlns:a16="http://schemas.microsoft.com/office/drawing/2014/main" id="{FFAE6BA0-D3D0-48FE-842D-4396CDC744AA}"/>
                  </a:ext>
                </a:extLst>
              </p:cNvPr>
              <p:cNvCxnSpPr>
                <a:cxnSpLocks/>
                <a:stCxn id="36" idx="3"/>
              </p:cNvCxnSpPr>
              <p:nvPr/>
            </p:nvCxnSpPr>
            <p:spPr>
              <a:xfrm flipH="1">
                <a:off x="1389292" y="4248570"/>
                <a:ext cx="387382" cy="880643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Arrow Connector 39">
                <a:extLst>
                  <a:ext uri="{FF2B5EF4-FFF2-40B4-BE49-F238E27FC236}">
                    <a16:creationId xmlns:a16="http://schemas.microsoft.com/office/drawing/2014/main" id="{86DB2B90-A8E4-6BEA-6DBC-9C470098875C}"/>
                  </a:ext>
                </a:extLst>
              </p:cNvPr>
              <p:cNvCxnSpPr>
                <a:cxnSpLocks/>
                <a:stCxn id="36" idx="5"/>
              </p:cNvCxnSpPr>
              <p:nvPr/>
            </p:nvCxnSpPr>
            <p:spPr>
              <a:xfrm>
                <a:off x="2076870" y="4248570"/>
                <a:ext cx="531997" cy="880643"/>
              </a:xfrm>
              <a:prstGeom prst="straightConnector1">
                <a:avLst/>
              </a:prstGeom>
              <a:ln w="25400">
                <a:solidFill>
                  <a:schemeClr val="accent4"/>
                </a:solidFill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D60775D-1DFE-7CE0-7DC7-D30C7A974279}"/>
                </a:ext>
              </a:extLst>
            </p:cNvPr>
            <p:cNvGrpSpPr/>
            <p:nvPr/>
          </p:nvGrpSpPr>
          <p:grpSpPr>
            <a:xfrm>
              <a:off x="5982500" y="4870492"/>
              <a:ext cx="1106637" cy="891152"/>
              <a:chOff x="873544" y="5129213"/>
              <a:chExt cx="1106637" cy="891152"/>
            </a:xfrm>
          </p:grpSpPr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713373C4-AC9D-0CC6-A588-A417EBC318E2}"/>
                  </a:ext>
                </a:extLst>
              </p:cNvPr>
              <p:cNvCxnSpPr>
                <a:cxnSpLocks/>
                <a:endCxn id="31" idx="0"/>
              </p:cNvCxnSpPr>
              <p:nvPr/>
            </p:nvCxnSpPr>
            <p:spPr>
              <a:xfrm flipH="1">
                <a:off x="1085815" y="5134656"/>
                <a:ext cx="303477" cy="461166"/>
              </a:xfrm>
              <a:prstGeom prst="line">
                <a:avLst/>
              </a:prstGeom>
              <a:ln w="2540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1C2BF7AD-BC27-33A4-2A8A-080E76AA4693}"/>
                  </a:ext>
                </a:extLst>
              </p:cNvPr>
              <p:cNvCxnSpPr>
                <a:cxnSpLocks/>
                <a:endCxn id="32" idx="0"/>
              </p:cNvCxnSpPr>
              <p:nvPr/>
            </p:nvCxnSpPr>
            <p:spPr>
              <a:xfrm>
                <a:off x="1389292" y="5129213"/>
                <a:ext cx="378618" cy="456100"/>
              </a:xfrm>
              <a:prstGeom prst="line">
                <a:avLst/>
              </a:prstGeom>
              <a:ln w="2540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BD8542A5-6D02-E742-646D-6DD70C81EB7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73544" y="5595822"/>
                <a:ext cx="424542" cy="424543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9D32B87C-EC59-4C27-1751-265FBBAF7FE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555639" y="5585313"/>
                <a:ext cx="424542" cy="424543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F6E2B78-53B7-6420-6F59-FFAC87246E2D}"/>
                </a:ext>
              </a:extLst>
            </p:cNvPr>
            <p:cNvGrpSpPr/>
            <p:nvPr/>
          </p:nvGrpSpPr>
          <p:grpSpPr>
            <a:xfrm>
              <a:off x="9855808" y="2511183"/>
              <a:ext cx="1564141" cy="1538797"/>
              <a:chOff x="5495104" y="2778185"/>
              <a:chExt cx="1564141" cy="1538797"/>
            </a:xfrm>
          </p:grpSpPr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6E444F3D-63C6-5336-45F1-36E863732292}"/>
                  </a:ext>
                </a:extLst>
              </p:cNvPr>
              <p:cNvCxnSpPr>
                <a:cxnSpLocks/>
                <a:endCxn id="26" idx="0"/>
              </p:cNvCxnSpPr>
              <p:nvPr/>
            </p:nvCxnSpPr>
            <p:spPr>
              <a:xfrm>
                <a:off x="6281348" y="2790018"/>
                <a:ext cx="565626" cy="1094140"/>
              </a:xfrm>
              <a:prstGeom prst="line">
                <a:avLst/>
              </a:prstGeom>
              <a:ln w="2540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EF085BAC-2841-2558-81F4-68E585FEDED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634703" y="3884158"/>
                <a:ext cx="424542" cy="424543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E0B0C5CD-424F-8D71-C1A2-EBCD888E247A}"/>
                  </a:ext>
                </a:extLst>
              </p:cNvPr>
              <p:cNvCxnSpPr>
                <a:cxnSpLocks/>
                <a:endCxn id="28" idx="0"/>
              </p:cNvCxnSpPr>
              <p:nvPr/>
            </p:nvCxnSpPr>
            <p:spPr>
              <a:xfrm flipH="1">
                <a:off x="5707375" y="2778185"/>
                <a:ext cx="591115" cy="1114254"/>
              </a:xfrm>
              <a:prstGeom prst="line">
                <a:avLst/>
              </a:prstGeom>
              <a:ln w="2540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120C65C3-D14C-4B6B-3158-6E65712BF69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495104" y="3892439"/>
                <a:ext cx="424542" cy="424543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D69E2B3-E94A-FEE0-582B-EB860999A989}"/>
                </a:ext>
              </a:extLst>
            </p:cNvPr>
            <p:cNvSpPr txBox="1"/>
            <p:nvPr/>
          </p:nvSpPr>
          <p:spPr>
            <a:xfrm rot="20154301">
              <a:off x="7293210" y="1759100"/>
              <a:ext cx="1089843" cy="4225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FF0000"/>
                  </a:solidFill>
                </a:rPr>
                <a:t>Action 1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5D05CB11-110D-2DE9-53B4-2D58B630F793}"/>
                    </a:ext>
                  </a:extLst>
                </p:cNvPr>
                <p:cNvSpPr txBox="1"/>
                <p:nvPr/>
              </p:nvSpPr>
              <p:spPr>
                <a:xfrm rot="20154301">
                  <a:off x="7442482" y="1997227"/>
                  <a:ext cx="1096098" cy="4225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100" dirty="0">
                      <a:solidFill>
                        <a:srgbClr val="FF0000"/>
                      </a:solidFill>
                    </a:rPr>
                    <a:t>Cost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1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1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11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sub>
                      </m:sSub>
                    </m:oMath>
                  </a14:m>
                  <a:endParaRPr lang="en-US" sz="11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4946E6C8-0C39-29C6-EBE3-1F9B92BF79E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0154301">
                  <a:off x="7442482" y="1997227"/>
                  <a:ext cx="1096098" cy="422584"/>
                </a:xfrm>
                <a:prstGeom prst="rect">
                  <a:avLst/>
                </a:prstGeom>
                <a:blipFill>
                  <a:blip r:embed="rId5"/>
                  <a:stretch>
                    <a:fillRect b="-476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E623862-F1A3-548A-E949-99FCCC0D74A5}"/>
                </a:ext>
              </a:extLst>
            </p:cNvPr>
            <p:cNvSpPr txBox="1"/>
            <p:nvPr/>
          </p:nvSpPr>
          <p:spPr>
            <a:xfrm rot="1592658">
              <a:off x="9404253" y="1812958"/>
              <a:ext cx="1089843" cy="4225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FF0000"/>
                  </a:solidFill>
                </a:rPr>
                <a:t>Action 2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E11AD7A4-6231-DA46-7D1B-2945D6046005}"/>
                    </a:ext>
                  </a:extLst>
                </p:cNvPr>
                <p:cNvSpPr txBox="1"/>
                <p:nvPr/>
              </p:nvSpPr>
              <p:spPr>
                <a:xfrm rot="1520033">
                  <a:off x="9251535" y="2006565"/>
                  <a:ext cx="1096098" cy="4225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100" dirty="0">
                      <a:solidFill>
                        <a:srgbClr val="FF0000"/>
                      </a:solidFill>
                    </a:rPr>
                    <a:t>Cost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1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1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11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sub>
                      </m:sSub>
                    </m:oMath>
                  </a14:m>
                  <a:endParaRPr lang="en-US" sz="11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A89E63B8-80F8-6236-9C27-D22CB3C2E9C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520033">
                  <a:off x="9251535" y="2006565"/>
                  <a:ext cx="1096098" cy="422584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FB0153C4-B626-E716-14BC-DB1820FA70DE}"/>
                    </a:ext>
                  </a:extLst>
                </p:cNvPr>
                <p:cNvSpPr txBox="1"/>
                <p:nvPr/>
              </p:nvSpPr>
              <p:spPr>
                <a:xfrm>
                  <a:off x="5719509" y="2817826"/>
                  <a:ext cx="1079079" cy="4225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100" dirty="0">
                      <a:solidFill>
                        <a:schemeClr val="accent6"/>
                      </a:solidFill>
                    </a:rPr>
                    <a:t>Prob.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1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1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11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a14:m>
                  <a:endParaRPr lang="en-US" sz="1100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1F69BA80-D56E-5B8D-7F95-F215E1EF083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19509" y="2817826"/>
                  <a:ext cx="1079079" cy="422584"/>
                </a:xfrm>
                <a:prstGeom prst="rect">
                  <a:avLst/>
                </a:prstGeom>
                <a:blipFill>
                  <a:blip r:embed="rId7"/>
                  <a:stretch>
                    <a:fillRect b="-1428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1D9FFAEA-98B0-1FE5-46F5-0A114EA6365C}"/>
                    </a:ext>
                  </a:extLst>
                </p:cNvPr>
                <p:cNvSpPr txBox="1"/>
                <p:nvPr/>
              </p:nvSpPr>
              <p:spPr>
                <a:xfrm>
                  <a:off x="6955957" y="3053070"/>
                  <a:ext cx="459421" cy="42258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1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1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11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1100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6E309110-2546-EDEE-4991-E218D9BEA73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55957" y="3053070"/>
                  <a:ext cx="459421" cy="422584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7F2FD2B4-5C5D-F62B-9BF1-76A11C7493CD}"/>
                    </a:ext>
                  </a:extLst>
                </p:cNvPr>
                <p:cNvSpPr txBox="1"/>
                <p:nvPr/>
              </p:nvSpPr>
              <p:spPr>
                <a:xfrm>
                  <a:off x="7463924" y="2911713"/>
                  <a:ext cx="459420" cy="42258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1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1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11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1100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358BF86A-C03F-8394-831F-D7AC2196E6F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63924" y="2911713"/>
                  <a:ext cx="459420" cy="422584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769B6A57-6715-4F74-9A7C-C83FCE2D6EB6}"/>
                    </a:ext>
                  </a:extLst>
                </p:cNvPr>
                <p:cNvSpPr txBox="1"/>
                <p:nvPr/>
              </p:nvSpPr>
              <p:spPr>
                <a:xfrm>
                  <a:off x="10271944" y="2891804"/>
                  <a:ext cx="558763" cy="4225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11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1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11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11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oMath>
                    </m:oMathPara>
                  </a14:m>
                  <a:endParaRPr lang="en-US" sz="1100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B6DD7F22-382E-2C76-C1C0-20CA91E858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71944" y="2891804"/>
                  <a:ext cx="558763" cy="422584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6D53029F-1C0F-73B7-F67E-37C7E573FA56}"/>
                    </a:ext>
                  </a:extLst>
                </p:cNvPr>
                <p:cNvSpPr txBox="1"/>
                <p:nvPr/>
              </p:nvSpPr>
              <p:spPr>
                <a:xfrm>
                  <a:off x="10896290" y="2883141"/>
                  <a:ext cx="563990" cy="4225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11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1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11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11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oMath>
                    </m:oMathPara>
                  </a14:m>
                  <a:endParaRPr lang="en-US" sz="1100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DC8236E0-A93A-B5E2-E8F8-CA191F29A03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96290" y="2883141"/>
                  <a:ext cx="563990" cy="422584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22F691F5-E3DD-A707-3A63-3EE6232975A4}"/>
                    </a:ext>
                  </a:extLst>
                </p:cNvPr>
                <p:cNvSpPr txBox="1"/>
                <p:nvPr/>
              </p:nvSpPr>
              <p:spPr>
                <a:xfrm>
                  <a:off x="7346690" y="4786988"/>
                  <a:ext cx="1347042" cy="7020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dirty="0">
                      <a:solidFill>
                        <a:schemeClr val="accent4"/>
                      </a:solidFill>
                    </a:rPr>
                    <a:t>Accept value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1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1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11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a14:m>
                  <a:endParaRPr lang="en-US" sz="1100" dirty="0">
                    <a:solidFill>
                      <a:schemeClr val="accent4"/>
                    </a:solidFill>
                  </a:endParaRPr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E77F0FD0-CA67-14D5-C479-5587AE50876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46690" y="4786988"/>
                  <a:ext cx="1347042" cy="702031"/>
                </a:xfrm>
                <a:prstGeom prst="rect">
                  <a:avLst/>
                </a:prstGeom>
                <a:blipFill>
                  <a:blip r:embed="rId12"/>
                  <a:stretch>
                    <a:fillRect b="-57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54599F47-B429-8B08-52F5-87B6847DF685}"/>
                    </a:ext>
                  </a:extLst>
                </p:cNvPr>
                <p:cNvSpPr txBox="1"/>
                <p:nvPr/>
              </p:nvSpPr>
              <p:spPr>
                <a:xfrm>
                  <a:off x="6626341" y="-64548"/>
                  <a:ext cx="4642663" cy="105304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accent5"/>
                      </a:solidFill>
                    </a:rPr>
                    <a:t>M</a:t>
                  </a:r>
                  <a:r>
                    <a:rPr lang="en-US" sz="1600" dirty="0"/>
                    <a:t>arkov</a:t>
                  </a:r>
                  <a:r>
                    <a:rPr lang="en-US" dirty="0"/>
                    <a:t> </a:t>
                  </a:r>
                  <a:r>
                    <a:rPr lang="en-US" dirty="0">
                      <a:solidFill>
                        <a:schemeClr val="accent5"/>
                      </a:solidFill>
                    </a:rPr>
                    <a:t>D</a:t>
                  </a:r>
                  <a:r>
                    <a:rPr lang="en-US" sz="1600" dirty="0"/>
                    <a:t>ecision</a:t>
                  </a:r>
                  <a:r>
                    <a:rPr lang="en-US" dirty="0"/>
                    <a:t> </a:t>
                  </a:r>
                  <a:r>
                    <a:rPr lang="en-US" dirty="0">
                      <a:solidFill>
                        <a:schemeClr val="accent5"/>
                      </a:solidFill>
                    </a:rPr>
                    <a:t>P</a:t>
                  </a:r>
                  <a:r>
                    <a:rPr lang="en-US" sz="1600" dirty="0"/>
                    <a:t>rocess</a:t>
                  </a:r>
                  <a:r>
                    <a:rPr lang="en-US" dirty="0"/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ℳ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a14:m>
                  <a:r>
                    <a:rPr lang="en-US" dirty="0"/>
                    <a:t>:</a:t>
                  </a:r>
                </a:p>
                <a:p>
                  <a:r>
                    <a:rPr lang="en-US" dirty="0"/>
                    <a:t>       one per alternative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94C01738-1F2C-F060-776B-E4160553709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26341" y="-64548"/>
                  <a:ext cx="4642663" cy="1053048"/>
                </a:xfrm>
                <a:prstGeom prst="rect">
                  <a:avLst/>
                </a:prstGeom>
                <a:blipFill>
                  <a:blip r:embed="rId13"/>
                  <a:stretch>
                    <a:fillRect l="-1754" t="-3922" r="-877" b="-1568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6B2F96E-EEEA-79AD-1846-47A6DEF71F01}"/>
                </a:ext>
              </a:extLst>
            </p:cNvPr>
            <p:cNvSpPr txBox="1"/>
            <p:nvPr/>
          </p:nvSpPr>
          <p:spPr>
            <a:xfrm>
              <a:off x="8525857" y="1363791"/>
              <a:ext cx="677180" cy="3728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Start</a:t>
              </a: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D17E93DD-55D9-4DA5-FB66-53D4752CAD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6868286" y="2393285"/>
              <a:ext cx="393700" cy="342900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40160491-EB7C-C50A-690E-0FF759E038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0420164" y="2386584"/>
              <a:ext cx="393700" cy="342900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1B26096B-92B5-35F1-CD83-532EC6DE0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6317655" y="4730599"/>
              <a:ext cx="393700" cy="3429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EBC0DDAA-ED7D-FC1D-000C-61CDF1CC1E35}"/>
                  </a:ext>
                </a:extLst>
              </p:cNvPr>
              <p:cNvSpPr txBox="1"/>
              <p:nvPr/>
            </p:nvSpPr>
            <p:spPr>
              <a:xfrm>
                <a:off x="6971997" y="2561129"/>
                <a:ext cx="3317411" cy="11083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28600" lvl="0" indent="-228600">
                  <a:lnSpc>
                    <a:spcPct val="90000"/>
                  </a:lnSpc>
                  <a:spcBef>
                    <a:spcPts val="1000"/>
                  </a:spcBef>
                  <a:buClr>
                    <a:srgbClr val="E97132">
                      <a:lumMod val="75000"/>
                    </a:srgbClr>
                  </a:buClr>
                  <a:buFont typeface="System Font Regular"/>
                  <a:buChar char="•"/>
                </a:pPr>
                <a:r>
                  <a:rPr lang="en-US" sz="1600" dirty="0">
                    <a:solidFill>
                      <a:prstClr val="black"/>
                    </a:solidFill>
                  </a:rPr>
                  <a:t>At every step, choose an MDP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600" dirty="0">
                    <a:solidFill>
                      <a:prstClr val="black"/>
                    </a:solidFill>
                  </a:rPr>
                  <a:t> and take an action in it.</a:t>
                </a:r>
              </a:p>
              <a:p>
                <a:pPr marL="228600" lvl="0" indent="-228600">
                  <a:lnSpc>
                    <a:spcPct val="90000"/>
                  </a:lnSpc>
                  <a:spcBef>
                    <a:spcPts val="1000"/>
                  </a:spcBef>
                  <a:buClr>
                    <a:srgbClr val="E97132">
                      <a:lumMod val="75000"/>
                    </a:srgbClr>
                  </a:buClr>
                  <a:buFont typeface="System Font Regular"/>
                  <a:buChar char="•"/>
                </a:pPr>
                <a:r>
                  <a:rPr lang="en-US" sz="1600" dirty="0">
                    <a:solidFill>
                      <a:prstClr val="black"/>
                    </a:solidFill>
                  </a:rPr>
                  <a:t>Process terminates when some “accept” action is taken.</a:t>
                </a: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EBC0DDAA-ED7D-FC1D-000C-61CDF1CC1E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1997" y="2561129"/>
                <a:ext cx="3317411" cy="1108380"/>
              </a:xfrm>
              <a:prstGeom prst="rect">
                <a:avLst/>
              </a:prstGeom>
              <a:blipFill>
                <a:blip r:embed="rId15"/>
                <a:stretch>
                  <a:fillRect l="-1527" t="-3409" b="-6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>
            <a:extLst>
              <a:ext uri="{FF2B5EF4-FFF2-40B4-BE49-F238E27FC236}">
                <a16:creationId xmlns:a16="http://schemas.microsoft.com/office/drawing/2014/main" id="{916A3A21-1240-F915-8934-0B0BD0B44853}"/>
              </a:ext>
            </a:extLst>
          </p:cNvPr>
          <p:cNvSpPr txBox="1"/>
          <p:nvPr/>
        </p:nvSpPr>
        <p:spPr>
          <a:xfrm>
            <a:off x="6392451" y="3985985"/>
            <a:ext cx="4961349" cy="24622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182880" tIns="91440" rIns="182880" bIns="91440" rtlCol="0">
            <a:spAutoFit/>
          </a:bodyPr>
          <a:lstStyle/>
          <a:p>
            <a:r>
              <a:rPr lang="en-US" dirty="0"/>
              <a:t>Old problem: Bandit Super Process </a:t>
            </a:r>
            <a:r>
              <a:rPr lang="en-US" sz="1600" dirty="0">
                <a:solidFill>
                  <a:schemeClr val="accent3"/>
                </a:solidFill>
              </a:rPr>
              <a:t>[Nash’73, Whittle’80, Glazebrook’82, …]</a:t>
            </a:r>
          </a:p>
          <a:p>
            <a:endParaRPr lang="en-US" sz="1600" dirty="0"/>
          </a:p>
          <a:p>
            <a:r>
              <a:rPr lang="en-US" dirty="0"/>
              <a:t>But much recent interest:</a:t>
            </a:r>
          </a:p>
          <a:p>
            <a:r>
              <a:rPr lang="en-US" sz="1600" dirty="0">
                <a:solidFill>
                  <a:schemeClr val="accent3"/>
                </a:solidFill>
              </a:rPr>
              <a:t>[Doval’18, Beyhaghi-Kleinberg’19, Ke-Villas-Boas’19, Aouad-Ji-Shaposhnik’20  Beyhaghi-Cai’22, Fu-Li-Liu’22, Scully-Doval’24, …]</a:t>
            </a:r>
            <a:br>
              <a:rPr lang="en-US" sz="1600" dirty="0">
                <a:solidFill>
                  <a:schemeClr val="accent3"/>
                </a:solidFill>
              </a:rPr>
            </a:br>
            <a:br>
              <a:rPr lang="en-US" sz="1600" dirty="0">
                <a:solidFill>
                  <a:schemeClr val="accent3"/>
                </a:solidFill>
              </a:rPr>
            </a:br>
            <a:r>
              <a:rPr lang="en-US" sz="1600" dirty="0"/>
              <a:t>See survey by </a:t>
            </a:r>
            <a:r>
              <a:rPr lang="en-US" sz="1600" dirty="0" err="1">
                <a:solidFill>
                  <a:schemeClr val="accent3"/>
                </a:solidFill>
              </a:rPr>
              <a:t>Beyhaghi</a:t>
            </a:r>
            <a:r>
              <a:rPr lang="en-US" sz="1600" dirty="0">
                <a:solidFill>
                  <a:schemeClr val="accent3"/>
                </a:solidFill>
              </a:rPr>
              <a:t> &amp; Cai (2023)</a:t>
            </a:r>
          </a:p>
        </p:txBody>
      </p:sp>
    </p:spTree>
    <p:extLst>
      <p:ext uri="{BB962C8B-B14F-4D97-AF65-F5344CB8AC3E}">
        <p14:creationId xmlns:p14="http://schemas.microsoft.com/office/powerpoint/2010/main" val="1552304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797EE-13BE-D1C2-903F-BADBD9361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662D0-F852-69C1-9CED-38C5BAB4A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Extension to multi-modal information acquisition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6A0FF9-B1C9-CEA2-1D70-6C13504C14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840" t="20870" r="8647" b="25990"/>
          <a:stretch>
            <a:fillRect/>
          </a:stretch>
        </p:blipFill>
        <p:spPr>
          <a:xfrm>
            <a:off x="9904135" y="70112"/>
            <a:ext cx="2228980" cy="14355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8" name="Content Placeholder 2">
                <a:extLst>
                  <a:ext uri="{FF2B5EF4-FFF2-40B4-BE49-F238E27FC236}">
                    <a16:creationId xmlns:a16="http://schemas.microsoft.com/office/drawing/2014/main" id="{43B2BDC4-B634-5842-C378-E12C29E037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05638"/>
                <a:ext cx="10515600" cy="4737506"/>
              </a:xfrm>
            </p:spPr>
            <p:txBody>
              <a:bodyPr>
                <a:normAutofit/>
              </a:bodyPr>
              <a:lstStyle/>
              <a:p>
                <a:r>
                  <a:rPr lang="en-US" sz="1800" dirty="0"/>
                  <a:t>Global ordering is not index-based</a:t>
                </a:r>
              </a:p>
              <a:p>
                <a:pPr lvl="1"/>
                <a:r>
                  <a:rPr lang="en-US" sz="1600" dirty="0"/>
                  <a:t>Whether to evaluate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dirty="0"/>
                  <a:t> 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600" dirty="0"/>
                  <a:t> first depends on what we know about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US" sz="1600" dirty="0"/>
              </a:p>
              <a:p>
                <a:endParaRPr lang="en-US" sz="1800" dirty="0"/>
              </a:p>
              <a:p>
                <a:r>
                  <a:rPr lang="en-US" sz="1800" dirty="0"/>
                  <a:t>Optimal local decisions depend on what else we know.</a:t>
                </a:r>
              </a:p>
              <a:p>
                <a:pPr lvl="1"/>
                <a:r>
                  <a:rPr lang="en-US" sz="1600" dirty="0"/>
                  <a:t>Which action to take in an MDP depends on our state in other MDPs.</a:t>
                </a:r>
              </a:p>
              <a:p>
                <a:endParaRPr lang="en-US" sz="1800" dirty="0"/>
              </a:p>
              <a:p>
                <a:r>
                  <a:rPr lang="en-US" sz="1800" dirty="0"/>
                  <a:t>Actions that are never locally optimal may be globally optimal!</a:t>
                </a:r>
              </a:p>
              <a:p>
                <a:endParaRPr lang="en-US" sz="1600" dirty="0"/>
              </a:p>
              <a:p>
                <a:r>
                  <a:rPr lang="en-US" sz="1800" dirty="0"/>
                  <a:t>NP-hard, </a:t>
                </a:r>
                <a:r>
                  <a:rPr lang="en-US" sz="1600" dirty="0"/>
                  <a:t>even with just two action choices per alternative  </a:t>
                </a:r>
                <a:r>
                  <a:rPr lang="en-US" sz="1600" dirty="0">
                    <a:solidFill>
                      <a:schemeClr val="accent3"/>
                    </a:solidFill>
                  </a:rPr>
                  <a:t>[Fu Li Liu’22]</a:t>
                </a:r>
              </a:p>
              <a:p>
                <a:endParaRPr lang="en-US" sz="1400" dirty="0">
                  <a:solidFill>
                    <a:schemeClr val="accent3"/>
                  </a:solidFill>
                </a:endParaRPr>
              </a:p>
              <a:p>
                <a:endParaRPr lang="en-US" sz="1800" dirty="0"/>
              </a:p>
            </p:txBody>
          </p:sp>
        </mc:Choice>
        <mc:Fallback xmlns="">
          <p:sp>
            <p:nvSpPr>
              <p:cNvPr id="48" name="Content Placeholder 2">
                <a:extLst>
                  <a:ext uri="{FF2B5EF4-FFF2-40B4-BE49-F238E27FC236}">
                    <a16:creationId xmlns:a16="http://schemas.microsoft.com/office/drawing/2014/main" id="{43B2BDC4-B634-5842-C378-E12C29E037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05638"/>
                <a:ext cx="10515600" cy="4737506"/>
              </a:xfrm>
              <a:blipFill>
                <a:blip r:embed="rId3"/>
                <a:stretch>
                  <a:fillRect l="-603" t="-10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" name="Group 48">
            <a:extLst>
              <a:ext uri="{FF2B5EF4-FFF2-40B4-BE49-F238E27FC236}">
                <a16:creationId xmlns:a16="http://schemas.microsoft.com/office/drawing/2014/main" id="{92CF3E0C-D644-582F-FCE2-913DA5F3AD4E}"/>
              </a:ext>
            </a:extLst>
          </p:cNvPr>
          <p:cNvGrpSpPr/>
          <p:nvPr/>
        </p:nvGrpSpPr>
        <p:grpSpPr>
          <a:xfrm>
            <a:off x="8449514" y="1838527"/>
            <a:ext cx="3091374" cy="2154001"/>
            <a:chOff x="7766076" y="1485327"/>
            <a:chExt cx="3587724" cy="2634072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9F46CD8B-3777-72C0-4AE2-9EC6006A502A}"/>
                </a:ext>
              </a:extLst>
            </p:cNvPr>
            <p:cNvGrpSpPr/>
            <p:nvPr/>
          </p:nvGrpSpPr>
          <p:grpSpPr>
            <a:xfrm>
              <a:off x="7766076" y="1772392"/>
              <a:ext cx="1503845" cy="2347007"/>
              <a:chOff x="7900657" y="1555657"/>
              <a:chExt cx="1503845" cy="2347007"/>
            </a:xfrm>
          </p:grpSpPr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34289D0C-45F6-287F-B28E-B793925A418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593592" y="1555657"/>
                <a:ext cx="237744" cy="237744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1C212418-8BD0-990F-CA7B-4DC61A0403C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984712" y="2670676"/>
                <a:ext cx="237744" cy="237744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9FAFD8DE-DFF1-F1A8-8474-9F9939751B0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355848" y="2684732"/>
                <a:ext cx="237744" cy="237744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27B0A593-860A-9576-F1C9-BFDE42E660D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831336" y="2667390"/>
                <a:ext cx="237744" cy="237744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6" name="Straight Arrow Connector 95">
                <a:extLst>
                  <a:ext uri="{FF2B5EF4-FFF2-40B4-BE49-F238E27FC236}">
                    <a16:creationId xmlns:a16="http://schemas.microsoft.com/office/drawing/2014/main" id="{A673EB4C-4E4A-0077-3413-6D71372CDBC8}"/>
                  </a:ext>
                </a:extLst>
              </p:cNvPr>
              <p:cNvCxnSpPr>
                <a:stCxn id="92" idx="3"/>
              </p:cNvCxnSpPr>
              <p:nvPr/>
            </p:nvCxnSpPr>
            <p:spPr>
              <a:xfrm flipH="1">
                <a:off x="8315325" y="1758584"/>
                <a:ext cx="313084" cy="470530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Arrow Connector 96">
                <a:extLst>
                  <a:ext uri="{FF2B5EF4-FFF2-40B4-BE49-F238E27FC236}">
                    <a16:creationId xmlns:a16="http://schemas.microsoft.com/office/drawing/2014/main" id="{394D676D-ADD3-61E8-596B-67A1388313B6}"/>
                  </a:ext>
                </a:extLst>
              </p:cNvPr>
              <p:cNvCxnSpPr>
                <a:stCxn id="92" idx="4"/>
              </p:cNvCxnSpPr>
              <p:nvPr/>
            </p:nvCxnSpPr>
            <p:spPr>
              <a:xfrm>
                <a:off x="8712464" y="1793401"/>
                <a:ext cx="0" cy="435713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Arrow Connector 97">
                <a:extLst>
                  <a:ext uri="{FF2B5EF4-FFF2-40B4-BE49-F238E27FC236}">
                    <a16:creationId xmlns:a16="http://schemas.microsoft.com/office/drawing/2014/main" id="{0CD30121-3B10-14CF-73A1-AD7DE47A2EEC}"/>
                  </a:ext>
                </a:extLst>
              </p:cNvPr>
              <p:cNvCxnSpPr>
                <a:stCxn id="92" idx="5"/>
              </p:cNvCxnSpPr>
              <p:nvPr/>
            </p:nvCxnSpPr>
            <p:spPr>
              <a:xfrm>
                <a:off x="8796519" y="1758584"/>
                <a:ext cx="376056" cy="470530"/>
              </a:xfrm>
              <a:prstGeom prst="straightConnector1">
                <a:avLst/>
              </a:prstGeom>
              <a:ln w="25400">
                <a:solidFill>
                  <a:schemeClr val="accent4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EE419164-A445-722C-13CF-216697FC6A3B}"/>
                  </a:ext>
                </a:extLst>
              </p:cNvPr>
              <p:cNvCxnSpPr/>
              <p:nvPr/>
            </p:nvCxnSpPr>
            <p:spPr>
              <a:xfrm flipH="1">
                <a:off x="8129588" y="2229114"/>
                <a:ext cx="185737" cy="455618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3C48E739-703A-500C-F8C5-79C64ED5E95A}"/>
                  </a:ext>
                </a:extLst>
              </p:cNvPr>
              <p:cNvCxnSpPr/>
              <p:nvPr/>
            </p:nvCxnSpPr>
            <p:spPr>
              <a:xfrm>
                <a:off x="8315325" y="2229114"/>
                <a:ext cx="156542" cy="455618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D20F82B4-9D05-A6F7-A2EA-C500C0EE38F0}"/>
                  </a:ext>
                </a:extLst>
              </p:cNvPr>
              <p:cNvCxnSpPr>
                <a:cxnSpLocks/>
                <a:endCxn id="95" idx="0"/>
              </p:cNvCxnSpPr>
              <p:nvPr/>
            </p:nvCxnSpPr>
            <p:spPr>
              <a:xfrm>
                <a:off x="8712464" y="2229114"/>
                <a:ext cx="237744" cy="438276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Arrow Connector 101">
                <a:extLst>
                  <a:ext uri="{FF2B5EF4-FFF2-40B4-BE49-F238E27FC236}">
                    <a16:creationId xmlns:a16="http://schemas.microsoft.com/office/drawing/2014/main" id="{86A52317-4A03-751D-462A-223898445FB4}"/>
                  </a:ext>
                </a:extLst>
              </p:cNvPr>
              <p:cNvCxnSpPr>
                <a:cxnSpLocks/>
                <a:stCxn id="93" idx="3"/>
              </p:cNvCxnSpPr>
              <p:nvPr/>
            </p:nvCxnSpPr>
            <p:spPr>
              <a:xfrm flipH="1">
                <a:off x="7900657" y="2873603"/>
                <a:ext cx="118872" cy="387610"/>
              </a:xfrm>
              <a:prstGeom prst="straightConnector1">
                <a:avLst/>
              </a:prstGeom>
              <a:ln w="25400">
                <a:solidFill>
                  <a:schemeClr val="accent4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Arrow Connector 102">
                <a:extLst>
                  <a:ext uri="{FF2B5EF4-FFF2-40B4-BE49-F238E27FC236}">
                    <a16:creationId xmlns:a16="http://schemas.microsoft.com/office/drawing/2014/main" id="{E27E6846-F04B-AE00-4971-03C355432EF9}"/>
                  </a:ext>
                </a:extLst>
              </p:cNvPr>
              <p:cNvCxnSpPr>
                <a:stCxn id="93" idx="5"/>
              </p:cNvCxnSpPr>
              <p:nvPr/>
            </p:nvCxnSpPr>
            <p:spPr>
              <a:xfrm>
                <a:off x="8187639" y="2873603"/>
                <a:ext cx="127686" cy="387610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Arrow Connector 103">
                <a:extLst>
                  <a:ext uri="{FF2B5EF4-FFF2-40B4-BE49-F238E27FC236}">
                    <a16:creationId xmlns:a16="http://schemas.microsoft.com/office/drawing/2014/main" id="{180206F1-9981-117B-41C5-02759A6200B7}"/>
                  </a:ext>
                </a:extLst>
              </p:cNvPr>
              <p:cNvCxnSpPr>
                <a:cxnSpLocks/>
                <a:stCxn id="94" idx="4"/>
              </p:cNvCxnSpPr>
              <p:nvPr/>
            </p:nvCxnSpPr>
            <p:spPr>
              <a:xfrm>
                <a:off x="8474720" y="2922476"/>
                <a:ext cx="8715" cy="338737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Arrow Connector 104">
                <a:extLst>
                  <a:ext uri="{FF2B5EF4-FFF2-40B4-BE49-F238E27FC236}">
                    <a16:creationId xmlns:a16="http://schemas.microsoft.com/office/drawing/2014/main" id="{C84D220F-19A3-0E5C-DCD8-A4FBCC964512}"/>
                  </a:ext>
                </a:extLst>
              </p:cNvPr>
              <p:cNvCxnSpPr>
                <a:stCxn id="95" idx="3"/>
              </p:cNvCxnSpPr>
              <p:nvPr/>
            </p:nvCxnSpPr>
            <p:spPr>
              <a:xfrm flipH="1">
                <a:off x="8796519" y="2870317"/>
                <a:ext cx="69634" cy="390896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Arrow Connector 105">
                <a:extLst>
                  <a:ext uri="{FF2B5EF4-FFF2-40B4-BE49-F238E27FC236}">
                    <a16:creationId xmlns:a16="http://schemas.microsoft.com/office/drawing/2014/main" id="{588E9880-B8D7-7D85-6E03-C4F67A54E5CE}"/>
                  </a:ext>
                </a:extLst>
              </p:cNvPr>
              <p:cNvCxnSpPr>
                <a:cxnSpLocks/>
                <a:stCxn id="95" idx="4"/>
                <a:endCxn id="60" idx="2"/>
              </p:cNvCxnSpPr>
              <p:nvPr/>
            </p:nvCxnSpPr>
            <p:spPr>
              <a:xfrm>
                <a:off x="8950208" y="2905134"/>
                <a:ext cx="62840" cy="405985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Arrow Connector 106">
                <a:extLst>
                  <a:ext uri="{FF2B5EF4-FFF2-40B4-BE49-F238E27FC236}">
                    <a16:creationId xmlns:a16="http://schemas.microsoft.com/office/drawing/2014/main" id="{B1DC4810-1825-E13A-166E-813A481C68D1}"/>
                  </a:ext>
                </a:extLst>
              </p:cNvPr>
              <p:cNvCxnSpPr>
                <a:stCxn id="95" idx="5"/>
              </p:cNvCxnSpPr>
              <p:nvPr/>
            </p:nvCxnSpPr>
            <p:spPr>
              <a:xfrm>
                <a:off x="9034263" y="2870317"/>
                <a:ext cx="138312" cy="390896"/>
              </a:xfrm>
              <a:prstGeom prst="straightConnector1">
                <a:avLst/>
              </a:prstGeom>
              <a:ln w="25400">
                <a:solidFill>
                  <a:schemeClr val="accent4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F6C90B6F-9B09-A2E3-ED3B-CD6A755F943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275288" y="3261213"/>
                <a:ext cx="209267" cy="335575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0A553843-56F5-82CE-0B6E-4ED48432B60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432322" y="3257114"/>
                <a:ext cx="52233" cy="339674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20D75A52-804B-2C14-92F8-32E59A6097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9462" y="3257114"/>
                <a:ext cx="143563" cy="339674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1953AE32-14CF-ABBB-A469-E052F52F0E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9462" y="3257114"/>
                <a:ext cx="297770" cy="310912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B9B4CDEB-0D20-05B1-2F8E-8AD46043AB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55301" y="3261213"/>
                <a:ext cx="164431" cy="306813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8F8CF33A-B36D-CB95-8F46-696FDF69D2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48786" y="3257114"/>
                <a:ext cx="307750" cy="289223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F249B1D0-9ABC-18C7-3936-3739F54E75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00820" y="3265312"/>
                <a:ext cx="179339" cy="302714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7C52C463-30F3-2E65-06FB-3AB42607E6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60276" y="3257114"/>
                <a:ext cx="444226" cy="282652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>
                <a:extLst>
                  <a:ext uri="{FF2B5EF4-FFF2-40B4-BE49-F238E27FC236}">
                    <a16:creationId xmlns:a16="http://schemas.microsoft.com/office/drawing/2014/main" id="{8525FA95-58F3-A46E-587E-B2AAC7924D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05223" y="3265312"/>
                <a:ext cx="60859" cy="302714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>
                <a:extLst>
                  <a:ext uri="{FF2B5EF4-FFF2-40B4-BE49-F238E27FC236}">
                    <a16:creationId xmlns:a16="http://schemas.microsoft.com/office/drawing/2014/main" id="{34CA42E9-2F87-F2FD-4814-2C4BA024461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200395" y="3261213"/>
                <a:ext cx="114981" cy="334638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8B8D727F-DB3E-4002-1CAD-54CCB8B8336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045988" y="3258214"/>
                <a:ext cx="265904" cy="337637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080B8BDC-C722-CEB0-2FDF-C94DC38C9338}"/>
                  </a:ext>
                </a:extLst>
              </p:cNvPr>
              <p:cNvSpPr txBox="1"/>
              <p:nvPr/>
            </p:nvSpPr>
            <p:spPr>
              <a:xfrm>
                <a:off x="8502218" y="3533332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…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2CC73E7B-B07A-052C-DFA0-FC1AAC6A0FDE}"/>
                    </a:ext>
                  </a:extLst>
                </p:cNvPr>
                <p:cNvSpPr txBox="1"/>
                <p:nvPr/>
              </p:nvSpPr>
              <p:spPr>
                <a:xfrm>
                  <a:off x="7906082" y="1487183"/>
                  <a:ext cx="56547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ℳ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5FD128A0-2510-F7C6-C60C-F97F704FDAD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06082" y="1487183"/>
                  <a:ext cx="565475" cy="369332"/>
                </a:xfrm>
                <a:prstGeom prst="rect">
                  <a:avLst/>
                </a:prstGeom>
                <a:blipFill>
                  <a:blip r:embed="rId4"/>
                  <a:stretch>
                    <a:fillRect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660FEFF4-FA9A-6FC9-B144-428D87B30B32}"/>
                    </a:ext>
                  </a:extLst>
                </p:cNvPr>
                <p:cNvSpPr txBox="1"/>
                <p:nvPr/>
              </p:nvSpPr>
              <p:spPr>
                <a:xfrm>
                  <a:off x="10119015" y="1485327"/>
                  <a:ext cx="58490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ℳ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E1C82981-23D1-D3C2-6284-8AFFECD9087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19015" y="1485327"/>
                  <a:ext cx="584904" cy="369332"/>
                </a:xfrm>
                <a:prstGeom prst="rect">
                  <a:avLst/>
                </a:prstGeom>
                <a:blipFill>
                  <a:blip r:embed="rId5"/>
                  <a:stretch>
                    <a:fillRect b="-16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FAF3FA1-5A49-3E7C-D507-310D9F6D1D84}"/>
                </a:ext>
              </a:extLst>
            </p:cNvPr>
            <p:cNvSpPr txBox="1"/>
            <p:nvPr/>
          </p:nvSpPr>
          <p:spPr>
            <a:xfrm>
              <a:off x="9426952" y="2481097"/>
              <a:ext cx="51969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…</a:t>
              </a: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E0739E9E-C5C2-06F6-485F-99638C1755DE}"/>
                </a:ext>
              </a:extLst>
            </p:cNvPr>
            <p:cNvGrpSpPr/>
            <p:nvPr/>
          </p:nvGrpSpPr>
          <p:grpSpPr>
            <a:xfrm>
              <a:off x="10102138" y="1727963"/>
              <a:ext cx="1251662" cy="2347007"/>
              <a:chOff x="10102138" y="1727963"/>
              <a:chExt cx="1251662" cy="2347007"/>
            </a:xfrm>
          </p:grpSpPr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AAA623B8-9D84-D497-754E-0316AE3D44FF}"/>
                  </a:ext>
                </a:extLst>
              </p:cNvPr>
              <p:cNvGrpSpPr/>
              <p:nvPr/>
            </p:nvGrpSpPr>
            <p:grpSpPr>
              <a:xfrm>
                <a:off x="10102138" y="1727963"/>
                <a:ext cx="1251662" cy="2347007"/>
                <a:chOff x="7977481" y="1555657"/>
                <a:chExt cx="1251662" cy="2347007"/>
              </a:xfrm>
            </p:grpSpPr>
            <p:sp>
              <p:nvSpPr>
                <p:cNvPr id="68" name="Oval 67">
                  <a:extLst>
                    <a:ext uri="{FF2B5EF4-FFF2-40B4-BE49-F238E27FC236}">
                      <a16:creationId xmlns:a16="http://schemas.microsoft.com/office/drawing/2014/main" id="{77DED11F-3781-ABA0-6CE7-157610220276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8593592" y="1555657"/>
                  <a:ext cx="237744" cy="237744"/>
                </a:xfrm>
                <a:prstGeom prst="ellipse">
                  <a:avLst/>
                </a:prstGeom>
                <a:no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Oval 68">
                  <a:extLst>
                    <a:ext uri="{FF2B5EF4-FFF2-40B4-BE49-F238E27FC236}">
                      <a16:creationId xmlns:a16="http://schemas.microsoft.com/office/drawing/2014/main" id="{1314BD47-B75A-67A6-5E52-3AA93A08180E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984712" y="2670676"/>
                  <a:ext cx="237744" cy="237744"/>
                </a:xfrm>
                <a:prstGeom prst="ellipse">
                  <a:avLst/>
                </a:prstGeom>
                <a:no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Oval 69">
                  <a:extLst>
                    <a:ext uri="{FF2B5EF4-FFF2-40B4-BE49-F238E27FC236}">
                      <a16:creationId xmlns:a16="http://schemas.microsoft.com/office/drawing/2014/main" id="{4A5F1D45-CCA7-6B06-7A08-F192BB3CC4F2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8355848" y="2684732"/>
                  <a:ext cx="237744" cy="237744"/>
                </a:xfrm>
                <a:prstGeom prst="ellipse">
                  <a:avLst/>
                </a:prstGeom>
                <a:no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Oval 70">
                  <a:extLst>
                    <a:ext uri="{FF2B5EF4-FFF2-40B4-BE49-F238E27FC236}">
                      <a16:creationId xmlns:a16="http://schemas.microsoft.com/office/drawing/2014/main" id="{006FFD29-413C-7202-448D-F93011F8CB75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8831336" y="2667390"/>
                  <a:ext cx="237744" cy="237744"/>
                </a:xfrm>
                <a:prstGeom prst="ellipse">
                  <a:avLst/>
                </a:prstGeom>
                <a:no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72" name="Straight Arrow Connector 71">
                  <a:extLst>
                    <a:ext uri="{FF2B5EF4-FFF2-40B4-BE49-F238E27FC236}">
                      <a16:creationId xmlns:a16="http://schemas.microsoft.com/office/drawing/2014/main" id="{CFBF37E7-A02B-4EE6-BB3F-0543689C20E1}"/>
                    </a:ext>
                  </a:extLst>
                </p:cNvPr>
                <p:cNvCxnSpPr>
                  <a:stCxn id="68" idx="3"/>
                </p:cNvCxnSpPr>
                <p:nvPr/>
              </p:nvCxnSpPr>
              <p:spPr>
                <a:xfrm flipH="1">
                  <a:off x="8315325" y="1758584"/>
                  <a:ext cx="313084" cy="470530"/>
                </a:xfrm>
                <a:prstGeom prst="straightConnector1">
                  <a:avLst/>
                </a:prstGeom>
                <a:ln w="25400">
                  <a:solidFill>
                    <a:srgbClr val="FF0000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Arrow Connector 72">
                  <a:extLst>
                    <a:ext uri="{FF2B5EF4-FFF2-40B4-BE49-F238E27FC236}">
                      <a16:creationId xmlns:a16="http://schemas.microsoft.com/office/drawing/2014/main" id="{EC48A3DD-CBB2-9075-254E-698B0FF7087E}"/>
                    </a:ext>
                  </a:extLst>
                </p:cNvPr>
                <p:cNvCxnSpPr>
                  <a:stCxn id="68" idx="4"/>
                </p:cNvCxnSpPr>
                <p:nvPr/>
              </p:nvCxnSpPr>
              <p:spPr>
                <a:xfrm>
                  <a:off x="8712464" y="1793401"/>
                  <a:ext cx="0" cy="435713"/>
                </a:xfrm>
                <a:prstGeom prst="straightConnector1">
                  <a:avLst/>
                </a:prstGeom>
                <a:ln w="25400">
                  <a:solidFill>
                    <a:srgbClr val="FF0000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Arrow Connector 73">
                  <a:extLst>
                    <a:ext uri="{FF2B5EF4-FFF2-40B4-BE49-F238E27FC236}">
                      <a16:creationId xmlns:a16="http://schemas.microsoft.com/office/drawing/2014/main" id="{E5A9786A-933A-74A2-2668-579EF49CF5D4}"/>
                    </a:ext>
                  </a:extLst>
                </p:cNvPr>
                <p:cNvCxnSpPr>
                  <a:stCxn id="68" idx="5"/>
                </p:cNvCxnSpPr>
                <p:nvPr/>
              </p:nvCxnSpPr>
              <p:spPr>
                <a:xfrm>
                  <a:off x="8796519" y="1758584"/>
                  <a:ext cx="376056" cy="470530"/>
                </a:xfrm>
                <a:prstGeom prst="straightConnector1">
                  <a:avLst/>
                </a:prstGeom>
                <a:ln w="25400">
                  <a:solidFill>
                    <a:schemeClr val="accent4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75F3A825-82CC-9465-5463-0591202F9356}"/>
                    </a:ext>
                  </a:extLst>
                </p:cNvPr>
                <p:cNvCxnSpPr/>
                <p:nvPr/>
              </p:nvCxnSpPr>
              <p:spPr>
                <a:xfrm flipH="1">
                  <a:off x="8129588" y="2229114"/>
                  <a:ext cx="185737" cy="455618"/>
                </a:xfrm>
                <a:prstGeom prst="line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>
                  <a:extLst>
                    <a:ext uri="{FF2B5EF4-FFF2-40B4-BE49-F238E27FC236}">
                      <a16:creationId xmlns:a16="http://schemas.microsoft.com/office/drawing/2014/main" id="{3CC39C2D-744F-75E0-24B0-E034B3692AD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471867" y="2236892"/>
                  <a:ext cx="239390" cy="447840"/>
                </a:xfrm>
                <a:prstGeom prst="line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76">
                  <a:extLst>
                    <a:ext uri="{FF2B5EF4-FFF2-40B4-BE49-F238E27FC236}">
                      <a16:creationId xmlns:a16="http://schemas.microsoft.com/office/drawing/2014/main" id="{47D1C6ED-9673-D022-6B0A-A3CB4FFC33F3}"/>
                    </a:ext>
                  </a:extLst>
                </p:cNvPr>
                <p:cNvCxnSpPr>
                  <a:cxnSpLocks/>
                  <a:endCxn id="71" idx="0"/>
                </p:cNvCxnSpPr>
                <p:nvPr/>
              </p:nvCxnSpPr>
              <p:spPr>
                <a:xfrm>
                  <a:off x="8712464" y="2229114"/>
                  <a:ext cx="237744" cy="438276"/>
                </a:xfrm>
                <a:prstGeom prst="line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Arrow Connector 77">
                  <a:extLst>
                    <a:ext uri="{FF2B5EF4-FFF2-40B4-BE49-F238E27FC236}">
                      <a16:creationId xmlns:a16="http://schemas.microsoft.com/office/drawing/2014/main" id="{B70D37DD-0B6F-7E95-F778-2B3BA40925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977481" y="2904241"/>
                  <a:ext cx="118872" cy="387610"/>
                </a:xfrm>
                <a:prstGeom prst="straightConnector1">
                  <a:avLst/>
                </a:prstGeom>
                <a:ln w="25400">
                  <a:solidFill>
                    <a:schemeClr val="accent4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Arrow Connector 78">
                  <a:extLst>
                    <a:ext uri="{FF2B5EF4-FFF2-40B4-BE49-F238E27FC236}">
                      <a16:creationId xmlns:a16="http://schemas.microsoft.com/office/drawing/2014/main" id="{6B87C77C-04DA-0AFD-C28D-93DE100F9491}"/>
                    </a:ext>
                  </a:extLst>
                </p:cNvPr>
                <p:cNvCxnSpPr>
                  <a:cxnSpLocks/>
                  <a:stCxn id="70" idx="4"/>
                </p:cNvCxnSpPr>
                <p:nvPr/>
              </p:nvCxnSpPr>
              <p:spPr>
                <a:xfrm flipH="1">
                  <a:off x="8315325" y="2922476"/>
                  <a:ext cx="159395" cy="338737"/>
                </a:xfrm>
                <a:prstGeom prst="straightConnector1">
                  <a:avLst/>
                </a:prstGeom>
                <a:ln w="25400">
                  <a:solidFill>
                    <a:srgbClr val="FF0000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Arrow Connector 79">
                  <a:extLst>
                    <a:ext uri="{FF2B5EF4-FFF2-40B4-BE49-F238E27FC236}">
                      <a16:creationId xmlns:a16="http://schemas.microsoft.com/office/drawing/2014/main" id="{8AF16232-7F59-D044-8C8E-AD5FF43482DC}"/>
                    </a:ext>
                  </a:extLst>
                </p:cNvPr>
                <p:cNvCxnSpPr>
                  <a:cxnSpLocks/>
                  <a:stCxn id="70" idx="4"/>
                </p:cNvCxnSpPr>
                <p:nvPr/>
              </p:nvCxnSpPr>
              <p:spPr>
                <a:xfrm>
                  <a:off x="8474720" y="2922476"/>
                  <a:ext cx="8715" cy="338737"/>
                </a:xfrm>
                <a:prstGeom prst="straightConnector1">
                  <a:avLst/>
                </a:prstGeom>
                <a:ln w="25400">
                  <a:solidFill>
                    <a:srgbClr val="FF0000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Arrow Connector 80">
                  <a:extLst>
                    <a:ext uri="{FF2B5EF4-FFF2-40B4-BE49-F238E27FC236}">
                      <a16:creationId xmlns:a16="http://schemas.microsoft.com/office/drawing/2014/main" id="{68D5EC1D-D254-5E9F-2DA0-8573D8A6229F}"/>
                    </a:ext>
                  </a:extLst>
                </p:cNvPr>
                <p:cNvCxnSpPr>
                  <a:stCxn id="71" idx="4"/>
                </p:cNvCxnSpPr>
                <p:nvPr/>
              </p:nvCxnSpPr>
              <p:spPr>
                <a:xfrm>
                  <a:off x="8950208" y="2905134"/>
                  <a:ext cx="0" cy="356079"/>
                </a:xfrm>
                <a:prstGeom prst="straightConnector1">
                  <a:avLst/>
                </a:prstGeom>
                <a:ln w="25400">
                  <a:solidFill>
                    <a:srgbClr val="FF0000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Arrow Connector 81">
                  <a:extLst>
                    <a:ext uri="{FF2B5EF4-FFF2-40B4-BE49-F238E27FC236}">
                      <a16:creationId xmlns:a16="http://schemas.microsoft.com/office/drawing/2014/main" id="{111B9602-3DFA-4AD4-BE5A-1B19C8A39C00}"/>
                    </a:ext>
                  </a:extLst>
                </p:cNvPr>
                <p:cNvCxnSpPr>
                  <a:stCxn id="71" idx="5"/>
                </p:cNvCxnSpPr>
                <p:nvPr/>
              </p:nvCxnSpPr>
              <p:spPr>
                <a:xfrm>
                  <a:off x="9034263" y="2870317"/>
                  <a:ext cx="138312" cy="390896"/>
                </a:xfrm>
                <a:prstGeom prst="straightConnector1">
                  <a:avLst/>
                </a:prstGeom>
                <a:ln w="25400">
                  <a:solidFill>
                    <a:schemeClr val="accent4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82">
                  <a:extLst>
                    <a:ext uri="{FF2B5EF4-FFF2-40B4-BE49-F238E27FC236}">
                      <a16:creationId xmlns:a16="http://schemas.microsoft.com/office/drawing/2014/main" id="{F1D3684E-6010-FA77-CC0C-BCF6205C557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317024" y="3273573"/>
                  <a:ext cx="43804" cy="332181"/>
                </a:xfrm>
                <a:prstGeom prst="line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83">
                  <a:extLst>
                    <a:ext uri="{FF2B5EF4-FFF2-40B4-BE49-F238E27FC236}">
                      <a16:creationId xmlns:a16="http://schemas.microsoft.com/office/drawing/2014/main" id="{D5754211-37FA-8105-3E7A-6C6A1A5CD95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432322" y="3257114"/>
                  <a:ext cx="52233" cy="339674"/>
                </a:xfrm>
                <a:prstGeom prst="line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84">
                  <a:extLst>
                    <a:ext uri="{FF2B5EF4-FFF2-40B4-BE49-F238E27FC236}">
                      <a16:creationId xmlns:a16="http://schemas.microsoft.com/office/drawing/2014/main" id="{C92FB3B1-2409-37CD-EE3D-05D172E75F2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479462" y="3257114"/>
                  <a:ext cx="143563" cy="339674"/>
                </a:xfrm>
                <a:prstGeom prst="line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Straight Connector 85">
                  <a:extLst>
                    <a:ext uri="{FF2B5EF4-FFF2-40B4-BE49-F238E27FC236}">
                      <a16:creationId xmlns:a16="http://schemas.microsoft.com/office/drawing/2014/main" id="{240F4E54-77DD-AE73-C98A-85309ACDB0A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809815" y="3261213"/>
                  <a:ext cx="145486" cy="322639"/>
                </a:xfrm>
                <a:prstGeom prst="line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Straight Connector 86">
                  <a:extLst>
                    <a:ext uri="{FF2B5EF4-FFF2-40B4-BE49-F238E27FC236}">
                      <a16:creationId xmlns:a16="http://schemas.microsoft.com/office/drawing/2014/main" id="{F8FCC91E-FAFC-AD88-BF71-38BBFD077F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948786" y="3257114"/>
                  <a:ext cx="80047" cy="310312"/>
                </a:xfrm>
                <a:prstGeom prst="line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Connector 87">
                  <a:extLst>
                    <a:ext uri="{FF2B5EF4-FFF2-40B4-BE49-F238E27FC236}">
                      <a16:creationId xmlns:a16="http://schemas.microsoft.com/office/drawing/2014/main" id="{3B44D2BC-2C75-FB00-9CF1-EE4292029B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960276" y="3257114"/>
                  <a:ext cx="268867" cy="304836"/>
                </a:xfrm>
                <a:prstGeom prst="line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8">
                  <a:extLst>
                    <a:ext uri="{FF2B5EF4-FFF2-40B4-BE49-F238E27FC236}">
                      <a16:creationId xmlns:a16="http://schemas.microsoft.com/office/drawing/2014/main" id="{6CB8629D-B0F4-97D0-AB4C-9436450C17B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200395" y="3261213"/>
                  <a:ext cx="114981" cy="334638"/>
                </a:xfrm>
                <a:prstGeom prst="line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9">
                  <a:extLst>
                    <a:ext uri="{FF2B5EF4-FFF2-40B4-BE49-F238E27FC236}">
                      <a16:creationId xmlns:a16="http://schemas.microsoft.com/office/drawing/2014/main" id="{4A86D3C8-737E-8CD4-C24A-F288A40F07E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045988" y="3258214"/>
                  <a:ext cx="265904" cy="337637"/>
                </a:xfrm>
                <a:prstGeom prst="line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EAC68580-DBBA-6D47-F6BC-971D846882ED}"/>
                    </a:ext>
                  </a:extLst>
                </p:cNvPr>
                <p:cNvSpPr txBox="1"/>
                <p:nvPr/>
              </p:nvSpPr>
              <p:spPr>
                <a:xfrm>
                  <a:off x="8502218" y="3533332"/>
                  <a:ext cx="3818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…</a:t>
                  </a:r>
                </a:p>
              </p:txBody>
            </p:sp>
          </p:grpSp>
          <p:cxnSp>
            <p:nvCxnSpPr>
              <p:cNvPr id="67" name="Straight Arrow Connector 66">
                <a:extLst>
                  <a:ext uri="{FF2B5EF4-FFF2-40B4-BE49-F238E27FC236}">
                    <a16:creationId xmlns:a16="http://schemas.microsoft.com/office/drawing/2014/main" id="{AA1B0E7F-EA47-AA20-ABDF-1CD0A08D5EBC}"/>
                  </a:ext>
                </a:extLst>
              </p:cNvPr>
              <p:cNvCxnSpPr>
                <a:cxnSpLocks/>
                <a:stCxn id="70" idx="4"/>
              </p:cNvCxnSpPr>
              <p:nvPr/>
            </p:nvCxnSpPr>
            <p:spPr>
              <a:xfrm>
                <a:off x="10599377" y="3094782"/>
                <a:ext cx="203684" cy="334218"/>
              </a:xfrm>
              <a:prstGeom prst="straightConnector1">
                <a:avLst/>
              </a:prstGeom>
              <a:ln w="25400">
                <a:solidFill>
                  <a:schemeClr val="accent4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E009AC95-6A5F-347A-DD03-B736C5E075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98269" y="2361235"/>
              <a:ext cx="199956" cy="174155"/>
            </a:xfrm>
            <a:prstGeom prst="rect">
              <a:avLst/>
            </a:prstGeom>
          </p:spPr>
        </p:pic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56738446-6A6F-7270-BD7F-9F2EF09256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07144" y="2357520"/>
              <a:ext cx="199956" cy="174155"/>
            </a:xfrm>
            <a:prstGeom prst="rect">
              <a:avLst/>
            </a:prstGeom>
          </p:spPr>
        </p:pic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030AF3D7-C6A5-872D-2B7E-86EF7CD30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49951" y="3361125"/>
              <a:ext cx="199956" cy="174155"/>
            </a:xfrm>
            <a:prstGeom prst="rect">
              <a:avLst/>
            </a:prstGeom>
          </p:spPr>
        </p:pic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AA55D7DE-AC28-FAC7-FFCF-C27721294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272971" y="3361127"/>
              <a:ext cx="199956" cy="174155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B757D352-799A-DCEE-008F-3CA37DBAE11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70334" y="3357413"/>
              <a:ext cx="199956" cy="174155"/>
            </a:xfrm>
            <a:prstGeom prst="rect">
              <a:avLst/>
            </a:prstGeom>
          </p:spPr>
        </p:pic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45D971D4-CAE1-BC43-1D59-37DDD6578B0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778489" y="3353699"/>
              <a:ext cx="199956" cy="174155"/>
            </a:xfrm>
            <a:prstGeom prst="rect">
              <a:avLst/>
            </a:prstGeom>
          </p:spPr>
        </p:pic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DF5F6DA5-3DF8-987F-06B6-08F009E9D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374123" y="2294330"/>
              <a:ext cx="199956" cy="174155"/>
            </a:xfrm>
            <a:prstGeom prst="rect">
              <a:avLst/>
            </a:prstGeom>
          </p:spPr>
        </p:pic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DBC90247-3123-EF33-48B1-07F9A956255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749546" y="2301766"/>
              <a:ext cx="199956" cy="174155"/>
            </a:xfrm>
            <a:prstGeom prst="rect">
              <a:avLst/>
            </a:prstGeom>
          </p:spPr>
        </p:pic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8C85BA88-26FA-2172-65A4-93B2C29C7B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325802" y="3316526"/>
              <a:ext cx="199956" cy="174155"/>
            </a:xfrm>
            <a:prstGeom prst="rect">
              <a:avLst/>
            </a:prstGeom>
          </p:spPr>
        </p:pic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4108AF6E-C783-BAA7-77FE-584F470EE72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533957" y="3323961"/>
              <a:ext cx="199956" cy="174155"/>
            </a:xfrm>
            <a:prstGeom prst="rect">
              <a:avLst/>
            </a:prstGeom>
          </p:spPr>
        </p:pic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65EAFC94-FBCB-F34D-8EA0-506FB50ED3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998589" y="3309094"/>
              <a:ext cx="199956" cy="1741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9484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A5C55-E332-8AF8-F740-A0BE8C287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673157-F381-8B91-8AD6-4F5C3E0599BE}"/>
              </a:ext>
            </a:extLst>
          </p:cNvPr>
          <p:cNvSpPr/>
          <p:nvPr/>
        </p:nvSpPr>
        <p:spPr>
          <a:xfrm>
            <a:off x="827416" y="385591"/>
            <a:ext cx="7982951" cy="632029"/>
          </a:xfrm>
          <a:prstGeom prst="roundRect">
            <a:avLst/>
          </a:prstGeom>
          <a:solidFill>
            <a:srgbClr val="FFFF00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40A670-F826-059A-CA04-67531A46E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Concept: Commitment Policies and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Commitment Gap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5DDE8B-F8E6-9C7D-8A3C-DA02DD9D925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3737380"/>
                <a:ext cx="10515600" cy="2505764"/>
              </a:xfrm>
            </p:spPr>
            <p:txBody>
              <a:bodyPr/>
              <a:lstStyle/>
              <a:p>
                <a:r>
                  <a:rPr lang="en-US" dirty="0"/>
                  <a:t>A commitment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for the MDP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is a mapping from all states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to actions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For any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we can efficiently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OPT</m:t>
                        </m:r>
                      </m:e>
                      <m:sub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Π</m:t>
                        </m:r>
                      </m:sub>
                    </m:sSub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Commitment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Gap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Π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OPT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OPT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Π</m:t>
                                  </m:r>
                                </m:sub>
                              </m:sSub>
                            </m:den>
                          </m:f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76577CE-2E84-D846-8EB1-C98F4C52DC5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737380"/>
                <a:ext cx="10515600" cy="2505764"/>
              </a:xfrm>
              <a:blipFill>
                <a:blip r:embed="rId2"/>
                <a:stretch>
                  <a:fillRect l="-724" t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0095E-768A-8347-E281-0E7BA522CF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1082563"/>
            <a:ext cx="10950673" cy="25057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D1C9052-7A62-D32D-51D8-EDD56E98DA7D}"/>
              </a:ext>
            </a:extLst>
          </p:cNvPr>
          <p:cNvSpPr txBox="1"/>
          <p:nvPr/>
        </p:nvSpPr>
        <p:spPr>
          <a:xfrm>
            <a:off x="9010507" y="595433"/>
            <a:ext cx="2560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[</a:t>
            </a:r>
            <a:r>
              <a:rPr lang="en-US" dirty="0" err="1">
                <a:solidFill>
                  <a:schemeClr val="accent3"/>
                </a:solidFill>
              </a:rPr>
              <a:t>Beyhaghi</a:t>
            </a:r>
            <a:r>
              <a:rPr lang="en-US" dirty="0">
                <a:solidFill>
                  <a:schemeClr val="accent3"/>
                </a:solidFill>
              </a:rPr>
              <a:t> Kleinberg ’19]</a:t>
            </a:r>
          </a:p>
        </p:txBody>
      </p:sp>
    </p:spTree>
    <p:extLst>
      <p:ext uri="{BB962C8B-B14F-4D97-AF65-F5344CB8AC3E}">
        <p14:creationId xmlns:p14="http://schemas.microsoft.com/office/powerpoint/2010/main" val="3884557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85662-4323-8C16-0AF9-11BB680C5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C3A4449-AD8E-8514-5021-E5DBEB985ADC}"/>
              </a:ext>
            </a:extLst>
          </p:cNvPr>
          <p:cNvSpPr/>
          <p:nvPr/>
        </p:nvSpPr>
        <p:spPr>
          <a:xfrm>
            <a:off x="827416" y="385591"/>
            <a:ext cx="4584843" cy="632029"/>
          </a:xfrm>
          <a:prstGeom prst="roundRect">
            <a:avLst/>
          </a:prstGeom>
          <a:solidFill>
            <a:srgbClr val="92D050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00B81DB-915D-19DE-B15D-7E6776022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Technique: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Ex Ante </a:t>
            </a:r>
            <a:r>
              <a:rPr lang="en-US" dirty="0"/>
              <a:t>Relaxation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4B650662-90F1-7B4A-CB82-80657AF2F2B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39918"/>
                <a:ext cx="10515600" cy="2992598"/>
              </a:xfrm>
            </p:spPr>
            <p:txBody>
              <a:bodyPr/>
              <a:lstStyle/>
              <a:p>
                <a:r>
                  <a:rPr lang="en-US" dirty="0"/>
                  <a:t>Original problem: Select one car to maximize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E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m:rPr>
                            <m:nor/>
                          </m:rPr>
                          <a:rPr lang="en-US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select</m:t>
                        </m:r>
                        <m:r>
                          <m:rPr>
                            <m:nor/>
                          </m:rPr>
                          <a:rPr lang="en-US" b="0" i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ed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nor/>
                      </m:rPr>
                      <a:rPr lang="en-US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actions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New relaxation: Select a subset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 of cars to maximize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E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nor/>
                      </m:rPr>
                      <a:rPr lang="en-US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actions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				such that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b="0" i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m:rPr>
                        <m:nor/>
                      </m:rPr>
                      <a:rPr lang="en-US" b="0" i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[|</m:t>
                    </m:r>
                    <m:r>
                      <m:rPr>
                        <m:nor/>
                      </m:rPr>
                      <a:rPr lang="en-US" b="0" i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m:rPr>
                        <m:nor/>
                      </m:rPr>
                      <a:rPr lang="en-US" b="0" i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|]</m:t>
                    </m:r>
                    <m:r>
                      <a:rPr lang="en-US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 ≤1</m:t>
                    </m:r>
                  </m:oMath>
                </a14:m>
                <a:endParaRPr lang="en-US" dirty="0">
                  <a:solidFill>
                    <a:srgbClr val="00B0F0"/>
                  </a:solidFill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4B650662-90F1-7B4A-CB82-80657AF2F2B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39918"/>
                <a:ext cx="10515600" cy="2992598"/>
              </a:xfrm>
              <a:blipFill>
                <a:blip r:embed="rId2"/>
                <a:stretch>
                  <a:fillRect l="-724" t="-21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852AFE4-91E8-2710-6C68-0C4C0CA06588}"/>
                  </a:ext>
                </a:extLst>
              </p:cNvPr>
              <p:cNvSpPr txBox="1"/>
              <p:nvPr/>
            </p:nvSpPr>
            <p:spPr>
              <a:xfrm>
                <a:off x="2869602" y="4813587"/>
                <a:ext cx="8860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~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852AFE4-91E8-2710-6C68-0C4C0CA065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9602" y="4813587"/>
                <a:ext cx="88601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5CB1FD9-BFC7-2731-FFB6-B7B803609D28}"/>
                  </a:ext>
                </a:extLst>
              </p:cNvPr>
              <p:cNvSpPr txBox="1"/>
              <p:nvPr/>
            </p:nvSpPr>
            <p:spPr>
              <a:xfrm>
                <a:off x="4729893" y="4813587"/>
                <a:ext cx="8966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~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5CB1FD9-BFC7-2731-FFB6-B7B803609D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9893" y="4813587"/>
                <a:ext cx="89665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9C5A182-0166-C098-B28F-4440DB74C7B6}"/>
                  </a:ext>
                </a:extLst>
              </p:cNvPr>
              <p:cNvSpPr txBox="1"/>
              <p:nvPr/>
            </p:nvSpPr>
            <p:spPr>
              <a:xfrm>
                <a:off x="6543633" y="4813587"/>
                <a:ext cx="8966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~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9C5A182-0166-C098-B28F-4440DB74C7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3633" y="4813587"/>
                <a:ext cx="89665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D681322-632A-94B0-5545-571EDC9A89A6}"/>
                  </a:ext>
                </a:extLst>
              </p:cNvPr>
              <p:cNvSpPr txBox="1"/>
              <p:nvPr/>
            </p:nvSpPr>
            <p:spPr>
              <a:xfrm>
                <a:off x="8452543" y="4813587"/>
                <a:ext cx="8966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~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D681322-632A-94B0-5545-571EDC9A89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2543" y="4813587"/>
                <a:ext cx="89665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 17">
            <a:extLst>
              <a:ext uri="{FF2B5EF4-FFF2-40B4-BE49-F238E27FC236}">
                <a16:creationId xmlns:a16="http://schemas.microsoft.com/office/drawing/2014/main" id="{C99F3569-7215-F6FF-6F84-6A6A4283796E}"/>
              </a:ext>
            </a:extLst>
          </p:cNvPr>
          <p:cNvGrpSpPr/>
          <p:nvPr/>
        </p:nvGrpSpPr>
        <p:grpSpPr>
          <a:xfrm>
            <a:off x="331470" y="5233416"/>
            <a:ext cx="8798214" cy="369332"/>
            <a:chOff x="331470" y="5233416"/>
            <a:chExt cx="8798214" cy="369332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C3E7B91-5ED8-0B67-671E-6B87769E1559}"/>
                </a:ext>
              </a:extLst>
            </p:cNvPr>
            <p:cNvSpPr txBox="1"/>
            <p:nvPr/>
          </p:nvSpPr>
          <p:spPr>
            <a:xfrm>
              <a:off x="4909782" y="5233416"/>
              <a:ext cx="4972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0.3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B8778C5-4F38-BCE8-9EB3-CA13DBFAEBB0}"/>
                </a:ext>
              </a:extLst>
            </p:cNvPr>
            <p:cNvSpPr txBox="1"/>
            <p:nvPr/>
          </p:nvSpPr>
          <p:spPr>
            <a:xfrm>
              <a:off x="6724884" y="5233416"/>
              <a:ext cx="4972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0.5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92A9FD8-5AB9-9AEB-AEEE-DAD149BFD4BC}"/>
                </a:ext>
              </a:extLst>
            </p:cNvPr>
            <p:cNvSpPr txBox="1"/>
            <p:nvPr/>
          </p:nvSpPr>
          <p:spPr>
            <a:xfrm>
              <a:off x="8632432" y="5233416"/>
              <a:ext cx="4972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0.1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75F1E3-E145-5843-7F4A-1E8EF2FA82D0}"/>
                </a:ext>
              </a:extLst>
            </p:cNvPr>
            <p:cNvSpPr txBox="1"/>
            <p:nvPr/>
          </p:nvSpPr>
          <p:spPr>
            <a:xfrm>
              <a:off x="3094680" y="5233416"/>
              <a:ext cx="4972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0.1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968D31C-5426-7D8B-792F-CA729F8DB08F}"/>
                </a:ext>
              </a:extLst>
            </p:cNvPr>
            <p:cNvSpPr txBox="1"/>
            <p:nvPr/>
          </p:nvSpPr>
          <p:spPr>
            <a:xfrm>
              <a:off x="331470" y="5233416"/>
              <a:ext cx="22456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Prob. of acceptance:</a:t>
              </a:r>
            </a:p>
          </p:txBody>
        </p:sp>
      </p:grpSp>
      <p:pic>
        <p:nvPicPr>
          <p:cNvPr id="19" name="Picture 2" descr="Collection automobiles models | Premium Vector">
            <a:extLst>
              <a:ext uri="{FF2B5EF4-FFF2-40B4-BE49-F238E27FC236}">
                <a16:creationId xmlns:a16="http://schemas.microsoft.com/office/drawing/2014/main" id="{289452AF-8309-F9F6-D797-3A2F223A5C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669" b="77993"/>
          <a:stretch>
            <a:fillRect/>
          </a:stretch>
        </p:blipFill>
        <p:spPr bwMode="auto">
          <a:xfrm>
            <a:off x="2495963" y="4022619"/>
            <a:ext cx="1577336" cy="646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ollection automobiles models | Premium Vector">
            <a:extLst>
              <a:ext uri="{FF2B5EF4-FFF2-40B4-BE49-F238E27FC236}">
                <a16:creationId xmlns:a16="http://schemas.microsoft.com/office/drawing/2014/main" id="{C8D0F462-63C1-CD66-BA5E-DAA49E8B13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03" r="61612" b="-1"/>
          <a:stretch>
            <a:fillRect/>
          </a:stretch>
        </p:blipFill>
        <p:spPr bwMode="auto">
          <a:xfrm>
            <a:off x="6185796" y="4168537"/>
            <a:ext cx="1386227" cy="62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ollection automobiles models | Premium Vector">
            <a:extLst>
              <a:ext uri="{FF2B5EF4-FFF2-40B4-BE49-F238E27FC236}">
                <a16:creationId xmlns:a16="http://schemas.microsoft.com/office/drawing/2014/main" id="{46C655CC-62A7-7BEE-52D4-8A4E5F7FF9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69" b="74209"/>
          <a:stretch>
            <a:fillRect/>
          </a:stretch>
        </p:blipFill>
        <p:spPr bwMode="auto">
          <a:xfrm>
            <a:off x="8078732" y="4051420"/>
            <a:ext cx="1528772" cy="734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ollection automobiles models | Premium Vector">
            <a:extLst>
              <a:ext uri="{FF2B5EF4-FFF2-40B4-BE49-F238E27FC236}">
                <a16:creationId xmlns:a16="http://schemas.microsoft.com/office/drawing/2014/main" id="{568405CF-29B5-44FA-942C-400DAB36EE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49" t="71514"/>
          <a:stretch>
            <a:fillRect/>
          </a:stretch>
        </p:blipFill>
        <p:spPr bwMode="auto">
          <a:xfrm>
            <a:off x="4477674" y="4053993"/>
            <a:ext cx="1384933" cy="734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AB2129-8104-846F-F175-E8C46CB0CCAB}"/>
              </a:ext>
            </a:extLst>
          </p:cNvPr>
          <p:cNvSpPr txBox="1"/>
          <p:nvPr/>
        </p:nvSpPr>
        <p:spPr>
          <a:xfrm>
            <a:off x="5873192" y="595433"/>
            <a:ext cx="3397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[Bowers Lindgren Waggoner ’26]</a:t>
            </a:r>
          </a:p>
        </p:txBody>
      </p:sp>
    </p:spTree>
    <p:extLst>
      <p:ext uri="{BB962C8B-B14F-4D97-AF65-F5344CB8AC3E}">
        <p14:creationId xmlns:p14="http://schemas.microsoft.com/office/powerpoint/2010/main" val="2256485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8E844-6851-83BA-68A7-90CC609A1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E559D-3F51-BF5D-D23C-F9ABA0DFE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algorithm based on the ex ante relaxation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4B4E11-440D-3F86-4864-C8D38D38712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Solve the ex ante relaxation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dirty="0"/>
                  <a:t> obtain acceptance probability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accent6"/>
                    </a:solidFill>
                  </a:rPr>
                  <a:t> </a:t>
                </a:r>
                <a:r>
                  <a:rPr lang="en-US" dirty="0"/>
                  <a:t>for each alternative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Can solve optimally using a linear program of size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ℳ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</m:t>
                        </m:r>
                      </m:e>
                    </m:nary>
                  </m:oMath>
                </a14:m>
                <a:endParaRPr lang="en-US" dirty="0"/>
              </a:p>
              <a:p>
                <a:r>
                  <a:rPr lang="en-US" dirty="0"/>
                  <a:t>For each alternative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>
                    <a:solidFill>
                      <a:schemeClr val="accent2"/>
                    </a:solidFill>
                  </a:rPr>
                  <a:t>find the “optimal” local policy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that accepts with probability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endParaRPr lang="en-US" dirty="0">
                  <a:solidFill>
                    <a:schemeClr val="accent2"/>
                  </a:solidFill>
                </a:endParaRPr>
              </a:p>
              <a:p>
                <a:r>
                  <a:rPr lang="en-US" dirty="0">
                    <a:solidFill>
                      <a:schemeClr val="accent2"/>
                    </a:solidFill>
                  </a:rPr>
                  <a:t>Commit</a:t>
                </a:r>
                <a:r>
                  <a:rPr lang="en-US" dirty="0"/>
                  <a:t> to the local actions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schemeClr val="accent5"/>
                    </a:solidFill>
                  </a:rPr>
                  <a:t> </a:t>
                </a:r>
                <a:r>
                  <a:rPr lang="en-US" dirty="0"/>
                  <a:t>and </a:t>
                </a:r>
                <a:r>
                  <a:rPr lang="en-US" dirty="0">
                    <a:solidFill>
                      <a:schemeClr val="accent2"/>
                    </a:solidFill>
                  </a:rPr>
                  <a:t>run the index policy </a:t>
                </a:r>
                <a:r>
                  <a:rPr lang="en-US" dirty="0"/>
                  <a:t>of Weitzman and DTW03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4B4E11-440D-3F86-4864-C8D38D3871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24" t="-2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C36D8FD-B6C2-F3B3-2FD6-0BE5FA1938FE}"/>
                  </a:ext>
                </a:extLst>
              </p:cNvPr>
              <p:cNvSpPr txBox="1"/>
              <p:nvPr/>
            </p:nvSpPr>
            <p:spPr>
              <a:xfrm>
                <a:off x="2869602" y="4813587"/>
                <a:ext cx="8860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~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C36D8FD-B6C2-F3B3-2FD6-0BE5FA1938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9602" y="4813587"/>
                <a:ext cx="88601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35E999F-5138-FC59-FA30-F841262B5E52}"/>
                  </a:ext>
                </a:extLst>
              </p:cNvPr>
              <p:cNvSpPr txBox="1"/>
              <p:nvPr/>
            </p:nvSpPr>
            <p:spPr>
              <a:xfrm>
                <a:off x="4729893" y="4813587"/>
                <a:ext cx="8966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~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35E999F-5138-FC59-FA30-F841262B5E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9893" y="4813587"/>
                <a:ext cx="89665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E736B80-FB50-7C68-614C-FBC23EA8229B}"/>
                  </a:ext>
                </a:extLst>
              </p:cNvPr>
              <p:cNvSpPr txBox="1"/>
              <p:nvPr/>
            </p:nvSpPr>
            <p:spPr>
              <a:xfrm>
                <a:off x="6543633" y="4813587"/>
                <a:ext cx="8966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~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E736B80-FB50-7C68-614C-FBC23EA822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3633" y="4813587"/>
                <a:ext cx="89665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FABE1D1-52FB-6516-0318-5FEDAD19E6B2}"/>
                  </a:ext>
                </a:extLst>
              </p:cNvPr>
              <p:cNvSpPr txBox="1"/>
              <p:nvPr/>
            </p:nvSpPr>
            <p:spPr>
              <a:xfrm>
                <a:off x="8452543" y="4813587"/>
                <a:ext cx="8966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~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FABE1D1-52FB-6516-0318-5FEDAD19E6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2543" y="4813587"/>
                <a:ext cx="89665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3E03055E-A877-67EE-1FC8-802CA613D46E}"/>
              </a:ext>
            </a:extLst>
          </p:cNvPr>
          <p:cNvGrpSpPr/>
          <p:nvPr/>
        </p:nvGrpSpPr>
        <p:grpSpPr>
          <a:xfrm>
            <a:off x="331470" y="5233416"/>
            <a:ext cx="8798214" cy="369332"/>
            <a:chOff x="331470" y="5233416"/>
            <a:chExt cx="8798214" cy="36933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A6C9947-47EF-D376-77C1-D1B144C8D46A}"/>
                </a:ext>
              </a:extLst>
            </p:cNvPr>
            <p:cNvSpPr txBox="1"/>
            <p:nvPr/>
          </p:nvSpPr>
          <p:spPr>
            <a:xfrm>
              <a:off x="4909782" y="5233416"/>
              <a:ext cx="4972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0.3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6B05A1C-6EA9-EE11-FEE3-0E9C46B8695F}"/>
                </a:ext>
              </a:extLst>
            </p:cNvPr>
            <p:cNvSpPr txBox="1"/>
            <p:nvPr/>
          </p:nvSpPr>
          <p:spPr>
            <a:xfrm>
              <a:off x="6724884" y="5233416"/>
              <a:ext cx="4972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0.5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ACD4E94-5452-F563-0B4A-1E93E4A058BE}"/>
                </a:ext>
              </a:extLst>
            </p:cNvPr>
            <p:cNvSpPr txBox="1"/>
            <p:nvPr/>
          </p:nvSpPr>
          <p:spPr>
            <a:xfrm>
              <a:off x="8632432" y="5233416"/>
              <a:ext cx="4972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0.1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D0752E8-CBCF-4246-8A48-D5CE12A22CAB}"/>
                </a:ext>
              </a:extLst>
            </p:cNvPr>
            <p:cNvSpPr txBox="1"/>
            <p:nvPr/>
          </p:nvSpPr>
          <p:spPr>
            <a:xfrm>
              <a:off x="3094680" y="5233416"/>
              <a:ext cx="4972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0.1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9082DA3-5F84-20CA-4140-FC738253AEC0}"/>
                </a:ext>
              </a:extLst>
            </p:cNvPr>
            <p:cNvSpPr txBox="1"/>
            <p:nvPr/>
          </p:nvSpPr>
          <p:spPr>
            <a:xfrm>
              <a:off x="331470" y="5233416"/>
              <a:ext cx="22456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Prob. of acceptance:</a:t>
              </a:r>
            </a:p>
          </p:txBody>
        </p:sp>
      </p:grpSp>
      <p:pic>
        <p:nvPicPr>
          <p:cNvPr id="28" name="Picture 2" descr="Collection automobiles models | Premium Vector">
            <a:extLst>
              <a:ext uri="{FF2B5EF4-FFF2-40B4-BE49-F238E27FC236}">
                <a16:creationId xmlns:a16="http://schemas.microsoft.com/office/drawing/2014/main" id="{152E9F62-D6CB-10C1-5D5C-BC0780842D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669" b="77993"/>
          <a:stretch>
            <a:fillRect/>
          </a:stretch>
        </p:blipFill>
        <p:spPr bwMode="auto">
          <a:xfrm>
            <a:off x="2495963" y="4022619"/>
            <a:ext cx="1577336" cy="646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Collection automobiles models | Premium Vector">
            <a:extLst>
              <a:ext uri="{FF2B5EF4-FFF2-40B4-BE49-F238E27FC236}">
                <a16:creationId xmlns:a16="http://schemas.microsoft.com/office/drawing/2014/main" id="{A83073DB-9C36-6B48-55AE-D75349E17F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03" r="61612" b="-1"/>
          <a:stretch>
            <a:fillRect/>
          </a:stretch>
        </p:blipFill>
        <p:spPr bwMode="auto">
          <a:xfrm>
            <a:off x="6185796" y="4168537"/>
            <a:ext cx="1386227" cy="62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Collection automobiles models | Premium Vector">
            <a:extLst>
              <a:ext uri="{FF2B5EF4-FFF2-40B4-BE49-F238E27FC236}">
                <a16:creationId xmlns:a16="http://schemas.microsoft.com/office/drawing/2014/main" id="{CD19AFE2-A2BE-E8F2-E0A0-70C78541E8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69" b="74209"/>
          <a:stretch>
            <a:fillRect/>
          </a:stretch>
        </p:blipFill>
        <p:spPr bwMode="auto">
          <a:xfrm>
            <a:off x="8078732" y="4051420"/>
            <a:ext cx="1528772" cy="734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Collection automobiles models | Premium Vector">
            <a:extLst>
              <a:ext uri="{FF2B5EF4-FFF2-40B4-BE49-F238E27FC236}">
                <a16:creationId xmlns:a16="http://schemas.microsoft.com/office/drawing/2014/main" id="{F01FF399-5009-021B-7188-3EF2792F07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49" t="71514"/>
          <a:stretch>
            <a:fillRect/>
          </a:stretch>
        </p:blipFill>
        <p:spPr bwMode="auto">
          <a:xfrm>
            <a:off x="4477674" y="4053993"/>
            <a:ext cx="1384933" cy="734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FC5AF365-F81D-2FC1-1068-1F0A4E10612B}"/>
              </a:ext>
            </a:extLst>
          </p:cNvPr>
          <p:cNvGrpSpPr/>
          <p:nvPr/>
        </p:nvGrpSpPr>
        <p:grpSpPr>
          <a:xfrm>
            <a:off x="330786" y="5736744"/>
            <a:ext cx="9632401" cy="646331"/>
            <a:chOff x="331470" y="5172456"/>
            <a:chExt cx="9632401" cy="64633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99535B8-B145-35B6-57C9-89D79609660A}"/>
                </a:ext>
              </a:extLst>
            </p:cNvPr>
            <p:cNvSpPr txBox="1"/>
            <p:nvPr/>
          </p:nvSpPr>
          <p:spPr>
            <a:xfrm>
              <a:off x="4164564" y="5172456"/>
              <a:ext cx="212628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Read reviews</a:t>
              </a:r>
            </a:p>
            <a:p>
              <a:pPr algn="ctr"/>
              <a:r>
                <a:rPr lang="en-US" dirty="0"/>
                <a:t>Test drive if ★ ★ ★+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7CC8B92-A9FA-AD73-B9C8-98979402738A}"/>
                </a:ext>
              </a:extLst>
            </p:cNvPr>
            <p:cNvSpPr txBox="1"/>
            <p:nvPr/>
          </p:nvSpPr>
          <p:spPr>
            <a:xfrm>
              <a:off x="8043152" y="5172456"/>
              <a:ext cx="192071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Read reviews</a:t>
              </a:r>
            </a:p>
            <a:p>
              <a:pPr algn="ctr"/>
              <a:r>
                <a:rPr lang="en-US" dirty="0"/>
                <a:t>Buy if ★ ★ ★ ★ ★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481EA2A-7A68-E100-E54F-7BDDB947EE82}"/>
                </a:ext>
              </a:extLst>
            </p:cNvPr>
            <p:cNvSpPr txBox="1"/>
            <p:nvPr/>
          </p:nvSpPr>
          <p:spPr>
            <a:xfrm>
              <a:off x="331470" y="5233416"/>
              <a:ext cx="26465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Prescribed local actions: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7CC782E4-1107-423B-BDBD-C56A563D1B12}"/>
              </a:ext>
            </a:extLst>
          </p:cNvPr>
          <p:cNvSpPr txBox="1"/>
          <p:nvPr/>
        </p:nvSpPr>
        <p:spPr>
          <a:xfrm>
            <a:off x="7793650" y="565453"/>
            <a:ext cx="2418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[C. Christou Dang ’25]</a:t>
            </a:r>
          </a:p>
        </p:txBody>
      </p:sp>
    </p:spTree>
    <p:extLst>
      <p:ext uri="{BB962C8B-B14F-4D97-AF65-F5344CB8AC3E}">
        <p14:creationId xmlns:p14="http://schemas.microsoft.com/office/powerpoint/2010/main" val="3612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F22B4-7E7A-C9AE-8923-8E0824B0A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does this work?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880A6D5-3B61-23D9-03D7-7B54F8352CA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Solve the ex ante relaxation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dirty="0"/>
                  <a:t> obtain acceptance probability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accent6"/>
                    </a:solidFill>
                  </a:rPr>
                  <a:t> </a:t>
                </a:r>
                <a:r>
                  <a:rPr lang="en-US" dirty="0"/>
                  <a:t>for each alternative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dirty="0"/>
              </a:p>
              <a:p>
                <a:r>
                  <a:rPr lang="en-US" dirty="0"/>
                  <a:t>For each alternative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>
                    <a:solidFill>
                      <a:schemeClr val="accent2"/>
                    </a:solidFill>
                  </a:rPr>
                  <a:t>find the “optimal” local policy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that accepts with probability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>
                    <a:solidFill>
                      <a:schemeClr val="accent2"/>
                    </a:solidFill>
                  </a:rPr>
                  <a:t>Commit</a:t>
                </a:r>
                <a:r>
                  <a:rPr lang="en-US" dirty="0"/>
                  <a:t> to the local actions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schemeClr val="accent5"/>
                    </a:solidFill>
                  </a:rPr>
                  <a:t> </a:t>
                </a:r>
                <a:r>
                  <a:rPr lang="en-US" dirty="0"/>
                  <a:t>and </a:t>
                </a:r>
                <a:r>
                  <a:rPr lang="en-US" dirty="0">
                    <a:solidFill>
                      <a:schemeClr val="accent2"/>
                    </a:solidFill>
                  </a:rPr>
                  <a:t>run the index policy </a:t>
                </a:r>
                <a:r>
                  <a:rPr lang="en-US" dirty="0"/>
                  <a:t>of Weitzman and DTW03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880A6D5-3B61-23D9-03D7-7B54F8352CA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24" t="-1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79DBB7C-FDEE-FC94-91B6-8EAC02535D05}"/>
                  </a:ext>
                </a:extLst>
              </p:cNvPr>
              <p:cNvSpPr txBox="1"/>
              <p:nvPr/>
            </p:nvSpPr>
            <p:spPr>
              <a:xfrm>
                <a:off x="526143" y="4706623"/>
                <a:ext cx="2906052" cy="3986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Ex Post OPT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, …, 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79DBB7C-FDEE-FC94-91B6-8EAC02535D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143" y="4706623"/>
                <a:ext cx="2906052" cy="398699"/>
              </a:xfrm>
              <a:prstGeom prst="rect">
                <a:avLst/>
              </a:prstGeom>
              <a:blipFill>
                <a:blip r:embed="rId3"/>
                <a:stretch>
                  <a:fillRect l="-1739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B4C370E-740E-E58C-95AC-D15BD3E3834C}"/>
                  </a:ext>
                </a:extLst>
              </p:cNvPr>
              <p:cNvSpPr txBox="1"/>
              <p:nvPr/>
            </p:nvSpPr>
            <p:spPr>
              <a:xfrm>
                <a:off x="9328484" y="4735990"/>
                <a:ext cx="26189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Ex Post OPT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B4C370E-740E-E58C-95AC-D15BD3E383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8484" y="4735990"/>
                <a:ext cx="2618987" cy="369332"/>
              </a:xfrm>
              <a:prstGeom prst="rect">
                <a:avLst/>
              </a:prstGeom>
              <a:blipFill>
                <a:blip r:embed="rId4"/>
                <a:stretch>
                  <a:fillRect l="-1932" t="-6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997638A-203F-E146-33F1-97F905A6F3E9}"/>
                  </a:ext>
                </a:extLst>
              </p:cNvPr>
              <p:cNvSpPr txBox="1"/>
              <p:nvPr/>
            </p:nvSpPr>
            <p:spPr>
              <a:xfrm>
                <a:off x="6604660" y="4735990"/>
                <a:ext cx="29804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Ex Ante OPT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ℳ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…,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ℳ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997638A-203F-E146-33F1-97F905A6F3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4660" y="4735990"/>
                <a:ext cx="2980496" cy="369332"/>
              </a:xfrm>
              <a:prstGeom prst="rect">
                <a:avLst/>
              </a:prstGeom>
              <a:blipFill>
                <a:blip r:embed="rId5"/>
                <a:stretch>
                  <a:fillRect l="-1271" t="-6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CAA84F2-0A49-7DFB-05A2-E3A8E0E2BD33}"/>
                  </a:ext>
                </a:extLst>
              </p:cNvPr>
              <p:cNvSpPr txBox="1"/>
              <p:nvPr/>
            </p:nvSpPr>
            <p:spPr>
              <a:xfrm>
                <a:off x="3531694" y="4700339"/>
                <a:ext cx="3179973" cy="4049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Ex Ante OPT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ℳ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p>
                        </m:sSub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…,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ℳ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  <m:sup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sup>
                        </m:sSub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CAA84F2-0A49-7DFB-05A2-E3A8E0E2BD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1694" y="4700339"/>
                <a:ext cx="3179973" cy="404983"/>
              </a:xfrm>
              <a:prstGeom prst="rect">
                <a:avLst/>
              </a:prstGeom>
              <a:blipFill>
                <a:blip r:embed="rId6"/>
                <a:stretch>
                  <a:fillRect l="-1190" b="-218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F204FB61-88F3-167C-3BCF-496D10C601C0}"/>
              </a:ext>
            </a:extLst>
          </p:cNvPr>
          <p:cNvSpPr txBox="1"/>
          <p:nvPr/>
        </p:nvSpPr>
        <p:spPr>
          <a:xfrm>
            <a:off x="1201584" y="5105322"/>
            <a:ext cx="1555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Our algorithm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CC4B5D-EF85-0B8F-B672-474BF1CF3A13}"/>
              </a:ext>
            </a:extLst>
          </p:cNvPr>
          <p:cNvSpPr txBox="1"/>
          <p:nvPr/>
        </p:nvSpPr>
        <p:spPr>
          <a:xfrm>
            <a:off x="9972570" y="5105322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Benchmark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A0CE31-F1FC-3308-5990-7F9D16D934CC}"/>
              </a:ext>
            </a:extLst>
          </p:cNvPr>
          <p:cNvSpPr txBox="1"/>
          <p:nvPr/>
        </p:nvSpPr>
        <p:spPr>
          <a:xfrm>
            <a:off x="8711264" y="5713392"/>
            <a:ext cx="1234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Relaxation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A93381-049B-27D7-FF81-A4A79792DEFC}"/>
              </a:ext>
            </a:extLst>
          </p:cNvPr>
          <p:cNvSpPr txBox="1"/>
          <p:nvPr/>
        </p:nvSpPr>
        <p:spPr>
          <a:xfrm>
            <a:off x="5732658" y="5713391"/>
            <a:ext cx="1744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By construction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9C78E59-037D-5A47-9221-CBAA32F3029E}"/>
              </a:ext>
            </a:extLst>
          </p:cNvPr>
          <p:cNvCxnSpPr>
            <a:stCxn id="12" idx="0"/>
          </p:cNvCxnSpPr>
          <p:nvPr/>
        </p:nvCxnSpPr>
        <p:spPr>
          <a:xfrm flipV="1">
            <a:off x="9328484" y="5105322"/>
            <a:ext cx="0" cy="608070"/>
          </a:xfrm>
          <a:prstGeom prst="straightConnector1">
            <a:avLst/>
          </a:prstGeom>
          <a:ln w="190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2434416-9D16-3F3E-02FD-AF5F245F9EDC}"/>
              </a:ext>
            </a:extLst>
          </p:cNvPr>
          <p:cNvCxnSpPr/>
          <p:nvPr/>
        </p:nvCxnSpPr>
        <p:spPr>
          <a:xfrm flipV="1">
            <a:off x="6513094" y="5105321"/>
            <a:ext cx="0" cy="608070"/>
          </a:xfrm>
          <a:prstGeom prst="straightConnector1">
            <a:avLst/>
          </a:prstGeom>
          <a:ln w="190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3647EAEC-1414-6AB7-C557-30FD5C5DEB30}"/>
              </a:ext>
            </a:extLst>
          </p:cNvPr>
          <p:cNvSpPr txBox="1"/>
          <p:nvPr/>
        </p:nvSpPr>
        <p:spPr>
          <a:xfrm>
            <a:off x="3309778" y="476066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?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64FA0A6-9971-ACB9-4C79-ED3AE6B22B4C}"/>
              </a:ext>
            </a:extLst>
          </p:cNvPr>
          <p:cNvCxnSpPr/>
          <p:nvPr/>
        </p:nvCxnSpPr>
        <p:spPr>
          <a:xfrm flipV="1">
            <a:off x="3451484" y="5105321"/>
            <a:ext cx="0" cy="608070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7F078F39-6338-13C2-E76A-0B00CFB85E6C}"/>
              </a:ext>
            </a:extLst>
          </p:cNvPr>
          <p:cNvSpPr txBox="1"/>
          <p:nvPr/>
        </p:nvSpPr>
        <p:spPr>
          <a:xfrm>
            <a:off x="2598041" y="5767434"/>
            <a:ext cx="1867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What is this gap?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AE9465-A394-3F5C-9771-1165897D7732}"/>
              </a:ext>
            </a:extLst>
          </p:cNvPr>
          <p:cNvSpPr txBox="1"/>
          <p:nvPr/>
        </p:nvSpPr>
        <p:spPr>
          <a:xfrm>
            <a:off x="7793650" y="565453"/>
            <a:ext cx="2418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[C. Christou Dang ’25]</a:t>
            </a:r>
          </a:p>
        </p:txBody>
      </p:sp>
    </p:spTree>
    <p:extLst>
      <p:ext uri="{BB962C8B-B14F-4D97-AF65-F5344CB8AC3E}">
        <p14:creationId xmlns:p14="http://schemas.microsoft.com/office/powerpoint/2010/main" val="2140092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/>
      <p:bldP spid="13" grpId="0"/>
      <p:bldP spid="17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FC0AF-7262-8F7A-F684-E3453E513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ounded Rectangle 25">
                <a:extLst>
                  <a:ext uri="{FF2B5EF4-FFF2-40B4-BE49-F238E27FC236}">
                    <a16:creationId xmlns:a16="http://schemas.microsoft.com/office/drawing/2014/main" id="{D65BA8DB-2F48-C200-E76B-6AC6CEF3630B}"/>
                  </a:ext>
                </a:extLst>
              </p:cNvPr>
              <p:cNvSpPr/>
              <p:nvPr/>
            </p:nvSpPr>
            <p:spPr>
              <a:xfrm>
                <a:off x="2031031" y="1973494"/>
                <a:ext cx="6596809" cy="993034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Theorem: The approximation ratio of the above algorithm for </a:t>
                </a:r>
              </a:p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      single element selection over any MDPs is at most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/(</m:t>
                    </m:r>
                    <m:r>
                      <a:rPr lang="en-US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−1)</m:t>
                    </m:r>
                  </m:oMath>
                </a14:m>
                <a:r>
                  <a:rPr lang="en-US" sz="1600" dirty="0">
                    <a:solidFill>
                      <a:schemeClr val="tx1"/>
                    </a:solidFill>
                  </a:rPr>
                  <a:t>. </a:t>
                </a:r>
              </a:p>
            </p:txBody>
          </p:sp>
        </mc:Choice>
        <mc:Fallback xmlns="">
          <p:sp>
            <p:nvSpPr>
              <p:cNvPr id="26" name="Rounded Rectangle 25">
                <a:extLst>
                  <a:ext uri="{FF2B5EF4-FFF2-40B4-BE49-F238E27FC236}">
                    <a16:creationId xmlns:a16="http://schemas.microsoft.com/office/drawing/2014/main" id="{D65BA8DB-2F48-C200-E76B-6AC6CEF363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1031" y="1973494"/>
                <a:ext cx="6596809" cy="993034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4501565-DD0F-AC6D-36D2-45D9AB35FC1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Correlation gap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dirty="0"/>
                  <a:t> Approximation ratio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4501565-DD0F-AC6D-36D2-45D9AB35FC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4"/>
                <a:stretch>
                  <a:fillRect l="-1206" t="-1887" b="-13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B3668E5-691F-6DA3-2068-C6015DC1DC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1800" dirty="0"/>
                  <a:t>The correlation gap of the max function is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/(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−1)</m:t>
                    </m:r>
                  </m:oMath>
                </a14:m>
                <a:r>
                  <a:rPr lang="en-US" sz="1800" dirty="0"/>
                  <a:t>. </a:t>
                </a:r>
                <a:r>
                  <a:rPr lang="en-US" sz="1600" dirty="0">
                    <a:solidFill>
                      <a:schemeClr val="accent3"/>
                    </a:solidFill>
                  </a:rPr>
                  <a:t>[Agrawal-Ding-Saberi-Ye’10, Yan’11]</a:t>
                </a:r>
              </a:p>
              <a:p>
                <a:endParaRPr lang="en-US" sz="18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B3668E5-691F-6DA3-2068-C6015DC1DC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5"/>
                <a:stretch>
                  <a:fillRect l="-603" t="-10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DE555DF-46F0-6F15-C08E-E9BE1402E35D}"/>
                  </a:ext>
                </a:extLst>
              </p:cNvPr>
              <p:cNvSpPr txBox="1"/>
              <p:nvPr/>
            </p:nvSpPr>
            <p:spPr>
              <a:xfrm>
                <a:off x="526143" y="4706623"/>
                <a:ext cx="2906052" cy="3986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Ex Post OPT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, …, 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DE555DF-46F0-6F15-C08E-E9BE1402E3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143" y="4706623"/>
                <a:ext cx="2906052" cy="398699"/>
              </a:xfrm>
              <a:prstGeom prst="rect">
                <a:avLst/>
              </a:prstGeom>
              <a:blipFill>
                <a:blip r:embed="rId6"/>
                <a:stretch>
                  <a:fillRect l="-1739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A73EA8B-B97A-B623-23D3-484D4DCAA9AE}"/>
                  </a:ext>
                </a:extLst>
              </p:cNvPr>
              <p:cNvSpPr txBox="1"/>
              <p:nvPr/>
            </p:nvSpPr>
            <p:spPr>
              <a:xfrm>
                <a:off x="9328484" y="4735990"/>
                <a:ext cx="26189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Ex Post OPT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A73EA8B-B97A-B623-23D3-484D4DCAA9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8484" y="4735990"/>
                <a:ext cx="2618987" cy="369332"/>
              </a:xfrm>
              <a:prstGeom prst="rect">
                <a:avLst/>
              </a:prstGeom>
              <a:blipFill>
                <a:blip r:embed="rId7"/>
                <a:stretch>
                  <a:fillRect l="-1932" t="-6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C1F2F2F-F770-966A-F3BE-44D1DBA068C1}"/>
                  </a:ext>
                </a:extLst>
              </p:cNvPr>
              <p:cNvSpPr txBox="1"/>
              <p:nvPr/>
            </p:nvSpPr>
            <p:spPr>
              <a:xfrm>
                <a:off x="6604660" y="4735990"/>
                <a:ext cx="29804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Ex Ante OPT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ℳ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…,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ℳ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C1F2F2F-F770-966A-F3BE-44D1DBA068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4660" y="4735990"/>
                <a:ext cx="2980496" cy="369332"/>
              </a:xfrm>
              <a:prstGeom prst="rect">
                <a:avLst/>
              </a:prstGeom>
              <a:blipFill>
                <a:blip r:embed="rId8"/>
                <a:stretch>
                  <a:fillRect l="-1271" t="-6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20AF95A-34D5-1A3F-2D24-478750320E22}"/>
                  </a:ext>
                </a:extLst>
              </p:cNvPr>
              <p:cNvSpPr txBox="1"/>
              <p:nvPr/>
            </p:nvSpPr>
            <p:spPr>
              <a:xfrm>
                <a:off x="3531694" y="4700339"/>
                <a:ext cx="3179973" cy="4049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Ex Ante OPT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ℳ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p>
                        </m:sSub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…,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ℳ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  <m:sup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sup>
                        </m:sSub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20AF95A-34D5-1A3F-2D24-478750320E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1694" y="4700339"/>
                <a:ext cx="3179973" cy="404983"/>
              </a:xfrm>
              <a:prstGeom prst="rect">
                <a:avLst/>
              </a:prstGeom>
              <a:blipFill>
                <a:blip r:embed="rId9"/>
                <a:stretch>
                  <a:fillRect l="-1190" b="-218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68221369-FA25-A7BC-39AF-1FF5916D452A}"/>
              </a:ext>
            </a:extLst>
          </p:cNvPr>
          <p:cNvSpPr txBox="1"/>
          <p:nvPr/>
        </p:nvSpPr>
        <p:spPr>
          <a:xfrm>
            <a:off x="1201584" y="5105322"/>
            <a:ext cx="1555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Our algorithm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5061BF-E649-2063-882F-B95DDCBFB304}"/>
              </a:ext>
            </a:extLst>
          </p:cNvPr>
          <p:cNvSpPr txBox="1"/>
          <p:nvPr/>
        </p:nvSpPr>
        <p:spPr>
          <a:xfrm>
            <a:off x="9972570" y="5105322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Benchmark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7F4A1C-457D-9679-B120-9DE560EA1BE0}"/>
              </a:ext>
            </a:extLst>
          </p:cNvPr>
          <p:cNvSpPr txBox="1"/>
          <p:nvPr/>
        </p:nvSpPr>
        <p:spPr>
          <a:xfrm>
            <a:off x="8711264" y="5713392"/>
            <a:ext cx="1234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Relaxation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F06A49-0D8D-C642-4ADD-134C0A790839}"/>
              </a:ext>
            </a:extLst>
          </p:cNvPr>
          <p:cNvSpPr txBox="1"/>
          <p:nvPr/>
        </p:nvSpPr>
        <p:spPr>
          <a:xfrm>
            <a:off x="5732658" y="5713391"/>
            <a:ext cx="1744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By construction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5C70477-4610-5A2B-A42C-52E6B65D7EF6}"/>
              </a:ext>
            </a:extLst>
          </p:cNvPr>
          <p:cNvCxnSpPr>
            <a:stCxn id="12" idx="0"/>
          </p:cNvCxnSpPr>
          <p:nvPr/>
        </p:nvCxnSpPr>
        <p:spPr>
          <a:xfrm flipV="1">
            <a:off x="9328484" y="5105322"/>
            <a:ext cx="0" cy="608070"/>
          </a:xfrm>
          <a:prstGeom prst="straightConnector1">
            <a:avLst/>
          </a:prstGeom>
          <a:ln w="190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60B8BC7-7AEA-0C14-739D-3011FC55F2CF}"/>
              </a:ext>
            </a:extLst>
          </p:cNvPr>
          <p:cNvCxnSpPr/>
          <p:nvPr/>
        </p:nvCxnSpPr>
        <p:spPr>
          <a:xfrm flipV="1">
            <a:off x="6513094" y="5105321"/>
            <a:ext cx="0" cy="608070"/>
          </a:xfrm>
          <a:prstGeom prst="straightConnector1">
            <a:avLst/>
          </a:prstGeom>
          <a:ln w="190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98307CD-E31C-C7BD-16AE-16F66C7449AA}"/>
              </a:ext>
            </a:extLst>
          </p:cNvPr>
          <p:cNvSpPr txBox="1"/>
          <p:nvPr/>
        </p:nvSpPr>
        <p:spPr>
          <a:xfrm>
            <a:off x="3309778" y="476066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?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9F853E9-3BBE-ED97-2533-0042E5AD30CF}"/>
              </a:ext>
            </a:extLst>
          </p:cNvPr>
          <p:cNvCxnSpPr/>
          <p:nvPr/>
        </p:nvCxnSpPr>
        <p:spPr>
          <a:xfrm flipV="1">
            <a:off x="3451484" y="5105321"/>
            <a:ext cx="0" cy="608070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F4B1CE9-EFD1-8948-49B9-ECE8FAA15BFD}"/>
              </a:ext>
            </a:extLst>
          </p:cNvPr>
          <p:cNvSpPr txBox="1"/>
          <p:nvPr/>
        </p:nvSpPr>
        <p:spPr>
          <a:xfrm>
            <a:off x="2598041" y="5767434"/>
            <a:ext cx="1867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What is this gap?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F189E49-93AD-EE40-A303-D1E95E457FEB}"/>
                  </a:ext>
                </a:extLst>
              </p:cNvPr>
              <p:cNvSpPr txBox="1"/>
              <p:nvPr/>
            </p:nvSpPr>
            <p:spPr>
              <a:xfrm>
                <a:off x="1026536" y="3698099"/>
                <a:ext cx="1379779" cy="4800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[</m:t>
                    </m:r>
                    <m:func>
                      <m:func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lim>
                        </m:limLow>
                      </m:fName>
                      <m:e>
                        <m:sSubSup>
                          <m:sSubSup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sup>
                        </m:sSub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e>
                    </m:func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F189E49-93AD-EE40-A303-D1E95E457F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536" y="3698099"/>
                <a:ext cx="1379779" cy="480068"/>
              </a:xfrm>
              <a:prstGeom prst="rect">
                <a:avLst/>
              </a:prstGeom>
              <a:blipFill>
                <a:blip r:embed="rId10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4BB3145D-F256-5DA4-85AC-774B75F63F9E}"/>
              </a:ext>
            </a:extLst>
          </p:cNvPr>
          <p:cNvSpPr txBox="1"/>
          <p:nvPr/>
        </p:nvSpPr>
        <p:spPr>
          <a:xfrm rot="16200000">
            <a:off x="1541537" y="4177531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C819350-7A1A-158B-2F39-0126785EC559}"/>
                  </a:ext>
                </a:extLst>
              </p:cNvPr>
              <p:cNvSpPr txBox="1"/>
              <p:nvPr/>
            </p:nvSpPr>
            <p:spPr>
              <a:xfrm>
                <a:off x="4347795" y="3710731"/>
                <a:ext cx="1077963" cy="454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[</m:t>
                    </m:r>
                    <m:func>
                      <m:func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e>
                    </m:func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C819350-7A1A-158B-2F39-0126785EC5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7795" y="3710731"/>
                <a:ext cx="1077963" cy="454804"/>
              </a:xfrm>
              <a:prstGeom prst="rect">
                <a:avLst/>
              </a:prstGeom>
              <a:blipFill>
                <a:blip r:embed="rId11"/>
                <a:stretch>
                  <a:fillRect r="-5814" b="-2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B1384BD7-F459-CE4B-5D08-435D97FF1C0B}"/>
              </a:ext>
            </a:extLst>
          </p:cNvPr>
          <p:cNvSpPr txBox="1"/>
          <p:nvPr/>
        </p:nvSpPr>
        <p:spPr>
          <a:xfrm rot="16200000">
            <a:off x="4715960" y="4172741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4684CA8-520C-6003-979D-90FC8FE78A41}"/>
                  </a:ext>
                </a:extLst>
              </p:cNvPr>
              <p:cNvSpPr txBox="1"/>
              <p:nvPr/>
            </p:nvSpPr>
            <p:spPr>
              <a:xfrm>
                <a:off x="5510163" y="3304829"/>
                <a:ext cx="3387613" cy="1200329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/>
                  <a:t>where </a:t>
                </a:r>
                <a14:m>
                  <m:oMath xmlns:m="http://schemas.openxmlformats.org/officeDocument/2006/math">
                    <m:r>
                      <a:rPr lang="en-US" sz="1400" b="0" i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, …,</m:t>
                    </m:r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400" dirty="0"/>
                  <a:t> are correlated random variables such that: 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sz="1400" dirty="0"/>
                  <a:t>the marginal distribution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400" dirty="0"/>
                  <a:t> is identical to the distribution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sSub>
                          <m:sSub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p>
                    </m:sSubSup>
                  </m:oMath>
                </a14:m>
                <a:endParaRPr lang="en-US" sz="1400" dirty="0"/>
              </a:p>
              <a:p>
                <a:pPr marL="285750" indent="-285750">
                  <a:buFontTx/>
                  <a:buChar char="-"/>
                </a:pPr>
                <a:r>
                  <a:rPr lang="en-US" sz="1400" dirty="0"/>
                  <a:t>the expected maximum is maximized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4684CA8-520C-6003-979D-90FC8FE78A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0163" y="3304829"/>
                <a:ext cx="3387613" cy="1200329"/>
              </a:xfrm>
              <a:prstGeom prst="rect">
                <a:avLst/>
              </a:prstGeom>
              <a:blipFill>
                <a:blip r:embed="rId12"/>
                <a:stretch>
                  <a:fillRect l="-372" t="-1042" b="-4167"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4B7F33C-BCC9-908F-1EF4-3BA07F39493C}"/>
              </a:ext>
            </a:extLst>
          </p:cNvPr>
          <p:cNvCxnSpPr/>
          <p:nvPr/>
        </p:nvCxnSpPr>
        <p:spPr>
          <a:xfrm>
            <a:off x="2514600" y="3938133"/>
            <a:ext cx="1703070" cy="0"/>
          </a:xfrm>
          <a:prstGeom prst="straightConnector1">
            <a:avLst/>
          </a:prstGeom>
          <a:ln w="19050"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7E48DA04-308B-5DDA-8FA1-28CD2BC221EF}"/>
              </a:ext>
            </a:extLst>
          </p:cNvPr>
          <p:cNvSpPr txBox="1"/>
          <p:nvPr/>
        </p:nvSpPr>
        <p:spPr>
          <a:xfrm>
            <a:off x="2416109" y="3354194"/>
            <a:ext cx="1931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70C0"/>
                </a:solidFill>
              </a:rPr>
              <a:t>Correlation gap of the max function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9E72E9F-90EF-71EC-AB20-B54AEA3BCE59}"/>
              </a:ext>
            </a:extLst>
          </p:cNvPr>
          <p:cNvGrpSpPr/>
          <p:nvPr/>
        </p:nvGrpSpPr>
        <p:grpSpPr>
          <a:xfrm>
            <a:off x="9715785" y="1902242"/>
            <a:ext cx="2325456" cy="2501331"/>
            <a:chOff x="9715785" y="1902242"/>
            <a:chExt cx="2325456" cy="2501331"/>
          </a:xfrm>
        </p:grpSpPr>
        <p:pic>
          <p:nvPicPr>
            <p:cNvPr id="4" name="Picture 2" descr="Collection automobiles models | Premium Vector">
              <a:extLst>
                <a:ext uri="{FF2B5EF4-FFF2-40B4-BE49-F238E27FC236}">
                  <a16:creationId xmlns:a16="http://schemas.microsoft.com/office/drawing/2014/main" id="{F21DAD69-03C9-B7A8-F152-7AC30CCF959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669" b="77993"/>
            <a:stretch>
              <a:fillRect/>
            </a:stretch>
          </p:blipFill>
          <p:spPr bwMode="auto">
            <a:xfrm>
              <a:off x="10203584" y="1902242"/>
              <a:ext cx="1079797" cy="4425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" descr="Collection automobiles models | Premium Vector">
              <a:extLst>
                <a:ext uri="{FF2B5EF4-FFF2-40B4-BE49-F238E27FC236}">
                  <a16:creationId xmlns:a16="http://schemas.microsoft.com/office/drawing/2014/main" id="{AE8A8E79-9C4E-22A3-DD66-3304914F808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649" t="71514"/>
            <a:stretch>
              <a:fillRect/>
            </a:stretch>
          </p:blipFill>
          <p:spPr bwMode="auto">
            <a:xfrm>
              <a:off x="10335297" y="2824028"/>
              <a:ext cx="948084" cy="502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648AF427-D5CD-755E-F056-6A7962157C39}"/>
                    </a:ext>
                  </a:extLst>
                </p:cNvPr>
                <p:cNvSpPr txBox="1"/>
                <p:nvPr/>
              </p:nvSpPr>
              <p:spPr>
                <a:xfrm>
                  <a:off x="9994592" y="2392268"/>
                  <a:ext cx="162801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=0 </m:t>
                        </m:r>
                        <m:r>
                          <m:rPr>
                            <m:nor/>
                          </m:rPr>
                          <a:rPr lang="en-US" sz="1400" b="0" i="0" smtClean="0">
                            <a:latin typeface="Cambria Math" panose="02040503050406030204" pitchFamily="18" charset="0"/>
                          </a:rPr>
                          <m:t>or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 1 </m:t>
                        </m:r>
                        <m:r>
                          <m:rPr>
                            <m:nor/>
                          </m:rPr>
                          <a:rPr lang="en-US" sz="1400" b="0" i="0" smtClean="0">
                            <a:latin typeface="Cambria Math" panose="02040503050406030204" pitchFamily="18" charset="0"/>
                          </a:rPr>
                          <m:t>w</m:t>
                        </m:r>
                        <m:r>
                          <m:rPr>
                            <m:nor/>
                          </m:rPr>
                          <a:rPr lang="en-US" sz="1400" b="0" i="0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m:rPr>
                            <m:nor/>
                          </m:rPr>
                          <a:rPr lang="en-US" sz="1400" b="0" i="0" smtClean="0"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m:rPr>
                            <m:nor/>
                          </m:rPr>
                          <a:rPr lang="en-US" sz="1400" b="0" i="0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½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648AF427-D5CD-755E-F056-6A7962157C3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94592" y="2392268"/>
                  <a:ext cx="1628010" cy="307777"/>
                </a:xfrm>
                <a:prstGeom prst="rect">
                  <a:avLst/>
                </a:prstGeom>
                <a:blipFill>
                  <a:blip r:embed="rId14"/>
                  <a:stretch>
                    <a:fillRect b="-12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5B86DE5E-B90E-4446-AF26-9A9107D21764}"/>
                    </a:ext>
                  </a:extLst>
                </p:cNvPr>
                <p:cNvSpPr txBox="1"/>
                <p:nvPr/>
              </p:nvSpPr>
              <p:spPr>
                <a:xfrm>
                  <a:off x="10045008" y="3366269"/>
                  <a:ext cx="163217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=0 </m:t>
                        </m:r>
                        <m:r>
                          <m:rPr>
                            <m:nor/>
                          </m:rPr>
                          <a:rPr lang="en-US" sz="1400" b="0" i="0" smtClean="0">
                            <a:latin typeface="Cambria Math" panose="02040503050406030204" pitchFamily="18" charset="0"/>
                          </a:rPr>
                          <m:t>or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 1 </m:t>
                        </m:r>
                        <m:r>
                          <m:rPr>
                            <m:nor/>
                          </m:rPr>
                          <a:rPr lang="en-US" sz="1400" b="0" i="0" smtClean="0">
                            <a:latin typeface="Cambria Math" panose="02040503050406030204" pitchFamily="18" charset="0"/>
                          </a:rPr>
                          <m:t>w</m:t>
                        </m:r>
                        <m:r>
                          <m:rPr>
                            <m:nor/>
                          </m:rPr>
                          <a:rPr lang="en-US" sz="1400" b="0" i="0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m:rPr>
                            <m:nor/>
                          </m:rPr>
                          <a:rPr lang="en-US" sz="1400" b="0" i="0" smtClean="0"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m:rPr>
                            <m:nor/>
                          </m:rPr>
                          <a:rPr lang="en-US" sz="1400" b="0" i="0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½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5B86DE5E-B90E-4446-AF26-9A9107D217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45008" y="3366269"/>
                  <a:ext cx="1632178" cy="307777"/>
                </a:xfrm>
                <a:prstGeom prst="rect">
                  <a:avLst/>
                </a:prstGeom>
                <a:blipFill>
                  <a:blip r:embed="rId15"/>
                  <a:stretch>
                    <a:fillRect b="-76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ADAA94BD-08E9-4144-3F1D-02EB53E4144C}"/>
                    </a:ext>
                  </a:extLst>
                </p:cNvPr>
                <p:cNvSpPr txBox="1"/>
                <p:nvPr/>
              </p:nvSpPr>
              <p:spPr>
                <a:xfrm>
                  <a:off x="9766606" y="3737172"/>
                  <a:ext cx="2234586" cy="61241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/>
                    <a:t>Ex Post expected value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a14:m>
                  <a:endParaRPr lang="en-US" sz="1400" dirty="0"/>
                </a:p>
                <a:p>
                  <a:r>
                    <a:rPr lang="en-US" sz="1400" dirty="0"/>
                    <a:t>Ex Ante expected value = </a:t>
                  </a:r>
                  <a14:m>
                    <m:oMath xmlns:m="http://schemas.openxmlformats.org/officeDocument/2006/math">
                      <m:r>
                        <a:rPr lang="en-US" sz="1400" b="0" i="0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ADAA94BD-08E9-4144-3F1D-02EB53E4144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66606" y="3737172"/>
                  <a:ext cx="2234586" cy="612412"/>
                </a:xfrm>
                <a:prstGeom prst="rect">
                  <a:avLst/>
                </a:prstGeom>
                <a:blipFill>
                  <a:blip r:embed="rId16"/>
                  <a:stretch>
                    <a:fillRect l="-562" b="-1020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050F678-76F9-7C3A-D30A-8AB18F4FEDB7}"/>
                </a:ext>
              </a:extLst>
            </p:cNvPr>
            <p:cNvSpPr/>
            <p:nvPr/>
          </p:nvSpPr>
          <p:spPr>
            <a:xfrm>
              <a:off x="9715785" y="1902242"/>
              <a:ext cx="2325456" cy="2501331"/>
            </a:xfrm>
            <a:prstGeom prst="rect">
              <a:avLst/>
            </a:prstGeom>
            <a:noFill/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1567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" grpId="0" uiExpand="1" build="p"/>
      <p:bldP spid="20" grpId="0"/>
      <p:bldP spid="21" grpId="0"/>
      <p:bldP spid="22" grpId="0" animBg="1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1CFE230-8B1E-9044-7F3E-84FF8D726B8D}"/>
              </a:ext>
            </a:extLst>
          </p:cNvPr>
          <p:cNvSpPr/>
          <p:nvPr/>
        </p:nvSpPr>
        <p:spPr>
          <a:xfrm>
            <a:off x="827416" y="385591"/>
            <a:ext cx="6524854" cy="632029"/>
          </a:xfrm>
          <a:prstGeom prst="roundRect">
            <a:avLst/>
          </a:prstGeom>
          <a:solidFill>
            <a:srgbClr val="92D050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B2EC0A-E743-3819-6763-C38346184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Technique: Reduction to Bayesian Selection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A363E61B-15D9-B083-808B-BA62560AC4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37055" y="1439917"/>
                <a:ext cx="11241505" cy="480322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chemeClr val="accent2">
                      <a:lumMod val="75000"/>
                    </a:schemeClr>
                  </a:buClr>
                  <a:buFont typeface="System Font Regular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System Font Regular"/>
                  <a:buChar char="⎯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System Font Regular"/>
                  <a:buNone/>
                </a:pPr>
                <a:r>
                  <a:rPr lang="en-US" sz="1800" dirty="0"/>
                  <a:t>Fix distributions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800" i="1" smtClean="0">
                        <a:latin typeface="Cambria Math" panose="02040503050406030204" pitchFamily="18" charset="0"/>
                      </a:rPr>
                      <m:t>,…, </m:t>
                    </m:r>
                    <m:sSub>
                      <m:sSub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1800" dirty="0"/>
                  <a:t> and </a:t>
                </a:r>
                <a14:m>
                  <m:oMath xmlns:m="http://schemas.openxmlformats.org/officeDocument/2006/math">
                    <m:r>
                      <a:rPr lang="en-US" sz="180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sz="1800" i="1" smtClean="0">
                        <a:latin typeface="Cambria Math" panose="02040503050406030204" pitchFamily="18" charset="0"/>
                      </a:rPr>
                      <m:t>⊆</m:t>
                    </m:r>
                    <m:sSup>
                      <m:sSup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]</m:t>
                        </m:r>
                      </m:sup>
                    </m:sSup>
                  </m:oMath>
                </a14:m>
                <a:r>
                  <a:rPr lang="en-US" sz="1800" dirty="0"/>
                  <a:t>. Select </a:t>
                </a:r>
                <a14:m>
                  <m:oMath xmlns:m="http://schemas.openxmlformats.org/officeDocument/2006/math">
                    <m:r>
                      <a:rPr lang="en-US" sz="180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180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1800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sz="1800" dirty="0"/>
                  <a:t> to maximize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1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1800" dirty="0"/>
                  <a:t> in expectation over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800" i="1" smtClean="0">
                        <a:latin typeface="Cambria Math" panose="02040503050406030204" pitchFamily="18" charset="0"/>
                      </a:rPr>
                      <m:t>~</m:t>
                    </m:r>
                    <m:sSub>
                      <m:sSub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800" dirty="0"/>
                  <a:t>.</a:t>
                </a:r>
              </a:p>
              <a:p>
                <a:pPr marL="0" indent="0">
                  <a:buFont typeface="System Font Regular"/>
                  <a:buNone/>
                </a:pPr>
                <a:endParaRPr lang="en-US" sz="1800" dirty="0"/>
              </a:p>
              <a:p>
                <a:pPr marL="1035050" indent="-234950"/>
                <a:r>
                  <a:rPr lang="en-US" sz="1600" dirty="0">
                    <a:solidFill>
                      <a:schemeClr val="accent2"/>
                    </a:solidFill>
                  </a:rPr>
                  <a:t>Ex Ante OPT</a:t>
                </a:r>
                <a:r>
                  <a:rPr lang="en-US" sz="1600" dirty="0"/>
                  <a:t>: Maximizes sum subject to ex ante feasibility</a:t>
                </a:r>
              </a:p>
              <a:p>
                <a:pPr marL="1035050" indent="-234950"/>
                <a:r>
                  <a:rPr lang="en-US" sz="1600" dirty="0">
                    <a:solidFill>
                      <a:schemeClr val="accent2"/>
                    </a:solidFill>
                  </a:rPr>
                  <a:t>Ex Post OPT</a:t>
                </a:r>
                <a:r>
                  <a:rPr lang="en-US" sz="1600" dirty="0"/>
                  <a:t>: Selects the optimal set after learning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600" dirty="0"/>
                  <a:t>s</a:t>
                </a:r>
              </a:p>
              <a:p>
                <a:pPr marL="800100" indent="0">
                  <a:buNone/>
                </a:pPr>
                <a:endParaRPr lang="en-US" sz="1600" dirty="0">
                  <a:solidFill>
                    <a:schemeClr val="accent2"/>
                  </a:solidFill>
                </a:endParaRPr>
              </a:p>
              <a:p>
                <a:pPr marL="1035050" indent="-234950"/>
                <a:r>
                  <a:rPr lang="en-US" sz="1600" dirty="0">
                    <a:solidFill>
                      <a:schemeClr val="accent2"/>
                    </a:solidFill>
                  </a:rPr>
                  <a:t>Semi-Online</a:t>
                </a:r>
                <a:r>
                  <a:rPr lang="en-US" sz="1600" dirty="0"/>
                  <a:t>: Choose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1600" dirty="0"/>
                  <a:t>; Choose threshold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sz="160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600" dirty="0"/>
                  <a:t>; Observe whether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160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600" i="1" smtClean="0">
                        <a:latin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sz="160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1600" dirty="0"/>
              </a:p>
              <a:p>
                <a:pPr marL="1319213" lvl="1" indent="-284163"/>
                <a:r>
                  <a:rPr lang="en-US" sz="1400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400" i="1" smtClean="0">
                        <a:latin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en-US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sz="140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400" dirty="0"/>
                  <a:t>, must </a:t>
                </a:r>
                <a:r>
                  <a:rPr lang="en-US" sz="1400" dirty="0">
                    <a:solidFill>
                      <a:srgbClr val="00B050"/>
                    </a:solidFill>
                  </a:rPr>
                  <a:t>accept</a:t>
                </a:r>
                <a:r>
                  <a:rPr lang="en-US" sz="1400" dirty="0"/>
                  <a:t> </a:t>
                </a:r>
              </a:p>
              <a:p>
                <a:pPr marL="1319213" lvl="1" indent="-284163"/>
                <a:r>
                  <a:rPr lang="en-US" sz="1400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140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400" i="1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sz="140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400" dirty="0"/>
                  <a:t>, </a:t>
                </a:r>
                <a:r>
                  <a:rPr lang="en-US" sz="1400" dirty="0">
                    <a:solidFill>
                      <a:srgbClr val="0070C0"/>
                    </a:solidFill>
                  </a:rPr>
                  <a:t>continue</a:t>
                </a:r>
                <a:r>
                  <a:rPr lang="en-US" sz="1400" dirty="0"/>
                  <a:t> and may revisit </a:t>
                </a:r>
                <a14:m>
                  <m:oMath xmlns:m="http://schemas.openxmlformats.org/officeDocument/2006/math">
                    <m:r>
                      <a:rPr lang="en-US" sz="140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1400" dirty="0"/>
                  <a:t> with a different threshold later</a:t>
                </a:r>
              </a:p>
              <a:p>
                <a:pPr marL="1035050" indent="-234950"/>
                <a:endParaRPr lang="en-US" sz="1600" dirty="0">
                  <a:solidFill>
                    <a:schemeClr val="accent2"/>
                  </a:solidFill>
                </a:endParaRPr>
              </a:p>
              <a:p>
                <a:pPr marL="1035050" indent="-234950"/>
                <a:r>
                  <a:rPr lang="en-US" sz="1600" dirty="0">
                    <a:solidFill>
                      <a:schemeClr val="accent2"/>
                    </a:solidFill>
                  </a:rPr>
                  <a:t>Fixed-Order Online</a:t>
                </a:r>
                <a:r>
                  <a:rPr lang="en-US" sz="1600" dirty="0"/>
                  <a:t>: Given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1600" dirty="0"/>
                  <a:t> in adversarial order, see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~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600" dirty="0"/>
                  <a:t>, decide </a:t>
                </a:r>
                <a:r>
                  <a:rPr lang="en-US" sz="1600" dirty="0">
                    <a:solidFill>
                      <a:srgbClr val="00B050"/>
                    </a:solidFill>
                  </a:rPr>
                  <a:t>accept</a:t>
                </a:r>
                <a:r>
                  <a:rPr lang="en-US" sz="1600" dirty="0"/>
                  <a:t> or </a:t>
                </a:r>
                <a:r>
                  <a:rPr lang="en-US" sz="1600" dirty="0">
                    <a:solidFill>
                      <a:srgbClr val="FF0000"/>
                    </a:solidFill>
                  </a:rPr>
                  <a:t>reject</a:t>
                </a:r>
              </a:p>
              <a:p>
                <a:pPr marL="1035050" indent="-234950"/>
                <a:r>
                  <a:rPr lang="en-US" sz="1600" dirty="0">
                    <a:solidFill>
                      <a:schemeClr val="accent2"/>
                    </a:solidFill>
                  </a:rPr>
                  <a:t>Free-Order Online</a:t>
                </a:r>
                <a:r>
                  <a:rPr lang="en-US" sz="1600" dirty="0"/>
                  <a:t>: Visit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1600" dirty="0"/>
                  <a:t> in optimal order, see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~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600" dirty="0"/>
                  <a:t>, decide </a:t>
                </a:r>
                <a:r>
                  <a:rPr lang="en-US" sz="1600" dirty="0">
                    <a:solidFill>
                      <a:srgbClr val="00B050"/>
                    </a:solidFill>
                  </a:rPr>
                  <a:t>accept</a:t>
                </a:r>
                <a:r>
                  <a:rPr lang="en-US" sz="1600" dirty="0"/>
                  <a:t> or </a:t>
                </a:r>
                <a:r>
                  <a:rPr lang="en-US" sz="1600" dirty="0">
                    <a:solidFill>
                      <a:srgbClr val="FF0000"/>
                    </a:solidFill>
                  </a:rPr>
                  <a:t>reject</a:t>
                </a:r>
                <a:endParaRPr lang="en-US" sz="1600" dirty="0"/>
              </a:p>
              <a:p>
                <a:endParaRPr lang="en-US" sz="1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A363E61B-15D9-B083-808B-BA62560AC4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055" y="1439917"/>
                <a:ext cx="11241505" cy="4803227"/>
              </a:xfrm>
              <a:prstGeom prst="rect">
                <a:avLst/>
              </a:prstGeom>
              <a:blipFill>
                <a:blip r:embed="rId2"/>
                <a:stretch>
                  <a:fillRect l="-451" t="-94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485E2E68-C008-1245-3F21-C67ADD1055DC}"/>
              </a:ext>
            </a:extLst>
          </p:cNvPr>
          <p:cNvGrpSpPr/>
          <p:nvPr/>
        </p:nvGrpSpPr>
        <p:grpSpPr>
          <a:xfrm>
            <a:off x="9579019" y="2194687"/>
            <a:ext cx="1774781" cy="3692904"/>
            <a:chOff x="10140985" y="2814581"/>
            <a:chExt cx="1774781" cy="3692904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47F311F-1DAF-499A-83A7-237143A8E5A2}"/>
                </a:ext>
              </a:extLst>
            </p:cNvPr>
            <p:cNvGrpSpPr/>
            <p:nvPr/>
          </p:nvGrpSpPr>
          <p:grpSpPr>
            <a:xfrm>
              <a:off x="10145893" y="2814581"/>
              <a:ext cx="623248" cy="390654"/>
              <a:chOff x="10154214" y="3283241"/>
              <a:chExt cx="719746" cy="452526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CEFF4A5C-AD37-68CB-0E22-F5663D8E736E}"/>
                  </a:ext>
                </a:extLst>
              </p:cNvPr>
              <p:cNvSpPr/>
              <p:nvPr/>
            </p:nvSpPr>
            <p:spPr>
              <a:xfrm rot="2806268">
                <a:off x="10285934" y="3284194"/>
                <a:ext cx="452526" cy="450620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9" name="TextBox 38">
                    <a:extLst>
                      <a:ext uri="{FF2B5EF4-FFF2-40B4-BE49-F238E27FC236}">
                        <a16:creationId xmlns:a16="http://schemas.microsoft.com/office/drawing/2014/main" id="{AFBA360A-3C91-0557-4BA2-3F5030BEE0A1}"/>
                      </a:ext>
                    </a:extLst>
                  </p:cNvPr>
                  <p:cNvSpPr txBox="1"/>
                  <p:nvPr/>
                </p:nvSpPr>
                <p:spPr>
                  <a:xfrm>
                    <a:off x="10154214" y="3363685"/>
                    <a:ext cx="719746" cy="30304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100" b="0" i="1" smtClean="0">
                              <a:latin typeface="Cambria Math" panose="02040503050406030204" pitchFamily="18" charset="0"/>
                            </a:rPr>
                            <m:t>≥5</m:t>
                          </m:r>
                        </m:oMath>
                      </m:oMathPara>
                    </a14:m>
                    <a:endParaRPr lang="en-US" sz="1100" dirty="0"/>
                  </a:p>
                </p:txBody>
              </p:sp>
            </mc:Choice>
            <mc:Fallback xmlns="">
              <p:sp>
                <p:nvSpPr>
                  <p:cNvPr id="5" name="TextBox 4">
                    <a:extLst>
                      <a:ext uri="{FF2B5EF4-FFF2-40B4-BE49-F238E27FC236}">
                        <a16:creationId xmlns:a16="http://schemas.microsoft.com/office/drawing/2014/main" id="{D56C9918-F40E-2D64-DF00-963E2F8783E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154214" y="3363685"/>
                    <a:ext cx="719746" cy="303044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A312A0B-850B-CFF8-B619-AC40CF49FB42}"/>
                </a:ext>
              </a:extLst>
            </p:cNvPr>
            <p:cNvGrpSpPr/>
            <p:nvPr/>
          </p:nvGrpSpPr>
          <p:grpSpPr>
            <a:xfrm>
              <a:off x="10144260" y="3643210"/>
              <a:ext cx="626518" cy="390654"/>
              <a:chOff x="10154214" y="3283241"/>
              <a:chExt cx="723522" cy="452526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B17272AD-C2C2-FCF8-64F9-6AB7673296E2}"/>
                  </a:ext>
                </a:extLst>
              </p:cNvPr>
              <p:cNvSpPr/>
              <p:nvPr/>
            </p:nvSpPr>
            <p:spPr>
              <a:xfrm rot="2806268">
                <a:off x="10285934" y="3284194"/>
                <a:ext cx="452526" cy="450620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7" name="TextBox 36">
                    <a:extLst>
                      <a:ext uri="{FF2B5EF4-FFF2-40B4-BE49-F238E27FC236}">
                        <a16:creationId xmlns:a16="http://schemas.microsoft.com/office/drawing/2014/main" id="{91927464-FF4E-EA02-1AC9-AF3A591673D0}"/>
                      </a:ext>
                    </a:extLst>
                  </p:cNvPr>
                  <p:cNvSpPr txBox="1"/>
                  <p:nvPr/>
                </p:nvSpPr>
                <p:spPr>
                  <a:xfrm>
                    <a:off x="10154214" y="3363685"/>
                    <a:ext cx="723522" cy="30304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1100" b="0" i="1" smtClean="0">
                              <a:latin typeface="Cambria Math" panose="02040503050406030204" pitchFamily="18" charset="0"/>
                            </a:rPr>
                            <m:t>≥2</m:t>
                          </m:r>
                        </m:oMath>
                      </m:oMathPara>
                    </a14:m>
                    <a:endParaRPr lang="en-US" sz="1100" dirty="0"/>
                  </a:p>
                </p:txBody>
              </p:sp>
            </mc:Choice>
            <mc:Fallback xmlns=""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49605446-E659-8AA1-CDD5-C8BF8B4E264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154214" y="3363685"/>
                    <a:ext cx="723522" cy="303044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662AF4A-BFAC-C6E5-C920-638734B04906}"/>
                </a:ext>
              </a:extLst>
            </p:cNvPr>
            <p:cNvGrpSpPr/>
            <p:nvPr/>
          </p:nvGrpSpPr>
          <p:grpSpPr>
            <a:xfrm>
              <a:off x="10142607" y="4461576"/>
              <a:ext cx="623248" cy="390654"/>
              <a:chOff x="10154214" y="3283241"/>
              <a:chExt cx="719747" cy="452526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0D378125-557F-44C8-9203-65739424C0FE}"/>
                  </a:ext>
                </a:extLst>
              </p:cNvPr>
              <p:cNvSpPr/>
              <p:nvPr/>
            </p:nvSpPr>
            <p:spPr>
              <a:xfrm rot="2806268">
                <a:off x="10285934" y="3284194"/>
                <a:ext cx="452526" cy="450620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TextBox 34">
                    <a:extLst>
                      <a:ext uri="{FF2B5EF4-FFF2-40B4-BE49-F238E27FC236}">
                        <a16:creationId xmlns:a16="http://schemas.microsoft.com/office/drawing/2014/main" id="{BB34E134-24A4-D692-8D37-D11614BE9A7E}"/>
                      </a:ext>
                    </a:extLst>
                  </p:cNvPr>
                  <p:cNvSpPr txBox="1"/>
                  <p:nvPr/>
                </p:nvSpPr>
                <p:spPr>
                  <a:xfrm>
                    <a:off x="10154214" y="3363685"/>
                    <a:ext cx="719747" cy="30304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100" b="0" i="1" smtClean="0">
                              <a:latin typeface="Cambria Math" panose="02040503050406030204" pitchFamily="18" charset="0"/>
                            </a:rPr>
                            <m:t>≥3</m:t>
                          </m:r>
                        </m:oMath>
                      </m:oMathPara>
                    </a14:m>
                    <a:endParaRPr lang="en-US" sz="1100" dirty="0"/>
                  </a:p>
                </p:txBody>
              </p:sp>
            </mc:Choice>
            <mc:Fallback xmlns="">
              <p:sp>
                <p:nvSpPr>
                  <p:cNvPr id="18" name="TextBox 17">
                    <a:extLst>
                      <a:ext uri="{FF2B5EF4-FFF2-40B4-BE49-F238E27FC236}">
                        <a16:creationId xmlns:a16="http://schemas.microsoft.com/office/drawing/2014/main" id="{8BEE0A35-854C-3DD3-0A32-6433F5FF211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154214" y="3363685"/>
                    <a:ext cx="719747" cy="303044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0DA8871-D75A-1703-B7EF-8BA2C04DD52F}"/>
                </a:ext>
              </a:extLst>
            </p:cNvPr>
            <p:cNvGrpSpPr/>
            <p:nvPr/>
          </p:nvGrpSpPr>
          <p:grpSpPr>
            <a:xfrm>
              <a:off x="10140985" y="5291019"/>
              <a:ext cx="626518" cy="390654"/>
              <a:chOff x="10154214" y="3283241"/>
              <a:chExt cx="723522" cy="452526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0C858FC4-8381-E014-A576-342A7BF07A9F}"/>
                  </a:ext>
                </a:extLst>
              </p:cNvPr>
              <p:cNvSpPr/>
              <p:nvPr/>
            </p:nvSpPr>
            <p:spPr>
              <a:xfrm rot="2806268">
                <a:off x="10285934" y="3284194"/>
                <a:ext cx="452526" cy="450620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3" name="TextBox 32">
                    <a:extLst>
                      <a:ext uri="{FF2B5EF4-FFF2-40B4-BE49-F238E27FC236}">
                        <a16:creationId xmlns:a16="http://schemas.microsoft.com/office/drawing/2014/main" id="{21D1B9EC-639D-58CF-747C-D313F753BE5F}"/>
                      </a:ext>
                    </a:extLst>
                  </p:cNvPr>
                  <p:cNvSpPr txBox="1"/>
                  <p:nvPr/>
                </p:nvSpPr>
                <p:spPr>
                  <a:xfrm>
                    <a:off x="10154214" y="3363685"/>
                    <a:ext cx="723522" cy="30304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sz="1100" b="0" i="1" smtClean="0">
                              <a:latin typeface="Cambria Math" panose="02040503050406030204" pitchFamily="18" charset="0"/>
                            </a:rPr>
                            <m:t>≥6</m:t>
                          </m:r>
                        </m:oMath>
                      </m:oMathPara>
                    </a14:m>
                    <a:endParaRPr lang="en-US" sz="1100" dirty="0"/>
                  </a:p>
                </p:txBody>
              </p:sp>
            </mc:Choice>
            <mc:Fallback xmlns=""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074BF67D-DEB8-D21F-7A86-F7A28864169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154214" y="3363685"/>
                    <a:ext cx="723522" cy="303044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B68AD4AF-A729-CFC3-4A48-37804131D60A}"/>
                </a:ext>
              </a:extLst>
            </p:cNvPr>
            <p:cNvCxnSpPr>
              <a:stCxn id="39" idx="3"/>
            </p:cNvCxnSpPr>
            <p:nvPr/>
          </p:nvCxnSpPr>
          <p:spPr>
            <a:xfrm flipV="1">
              <a:off x="10769141" y="3009908"/>
              <a:ext cx="378757" cy="4923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0A9EA244-8D78-96F3-6DC5-08C7254E1743}"/>
                </a:ext>
              </a:extLst>
            </p:cNvPr>
            <p:cNvCxnSpPr/>
            <p:nvPr/>
          </p:nvCxnSpPr>
          <p:spPr>
            <a:xfrm flipV="1">
              <a:off x="10764230" y="3843170"/>
              <a:ext cx="378757" cy="4923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C566AB8E-9799-7820-DDE0-26F68874C89A}"/>
                </a:ext>
              </a:extLst>
            </p:cNvPr>
            <p:cNvCxnSpPr/>
            <p:nvPr/>
          </p:nvCxnSpPr>
          <p:spPr>
            <a:xfrm flipV="1">
              <a:off x="10764230" y="4654389"/>
              <a:ext cx="378757" cy="4923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D64ABC0E-CB70-BE42-5474-9DBB5064EDCE}"/>
                </a:ext>
              </a:extLst>
            </p:cNvPr>
            <p:cNvCxnSpPr/>
            <p:nvPr/>
          </p:nvCxnSpPr>
          <p:spPr>
            <a:xfrm flipV="1">
              <a:off x="10760956" y="5486346"/>
              <a:ext cx="378757" cy="4923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D7F30800-4148-3D1C-569B-CAE37ADA0D6E}"/>
                </a:ext>
              </a:extLst>
            </p:cNvPr>
            <p:cNvCxnSpPr/>
            <p:nvPr/>
          </p:nvCxnSpPr>
          <p:spPr>
            <a:xfrm>
              <a:off x="10450973" y="3285857"/>
              <a:ext cx="0" cy="276732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69B2C0D-6527-07B4-A765-779692FE6640}"/>
                </a:ext>
              </a:extLst>
            </p:cNvPr>
            <p:cNvSpPr txBox="1"/>
            <p:nvPr/>
          </p:nvSpPr>
          <p:spPr>
            <a:xfrm>
              <a:off x="10717184" y="2816307"/>
              <a:ext cx="40267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Yes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960B3E4-F480-BDBE-F15A-89527894663F}"/>
                </a:ext>
              </a:extLst>
            </p:cNvPr>
            <p:cNvSpPr txBox="1"/>
            <p:nvPr/>
          </p:nvSpPr>
          <p:spPr>
            <a:xfrm>
              <a:off x="10714173" y="3638318"/>
              <a:ext cx="40267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Yes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D4BB71B-199A-973E-F4BD-85F17450395B}"/>
                </a:ext>
              </a:extLst>
            </p:cNvPr>
            <p:cNvSpPr txBox="1"/>
            <p:nvPr/>
          </p:nvSpPr>
          <p:spPr>
            <a:xfrm>
              <a:off x="10726912" y="4450400"/>
              <a:ext cx="40267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Yes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2724D93-6483-F884-8D2A-4549869C201C}"/>
                </a:ext>
              </a:extLst>
            </p:cNvPr>
            <p:cNvSpPr txBox="1"/>
            <p:nvPr/>
          </p:nvSpPr>
          <p:spPr>
            <a:xfrm>
              <a:off x="10721272" y="5268450"/>
              <a:ext cx="40267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Yes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43294E6-FB99-23D2-A2FE-3E447CB38F40}"/>
                </a:ext>
              </a:extLst>
            </p:cNvPr>
            <p:cNvSpPr txBox="1"/>
            <p:nvPr/>
          </p:nvSpPr>
          <p:spPr>
            <a:xfrm>
              <a:off x="10398356" y="3280934"/>
              <a:ext cx="36260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No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632AA25F-0064-C094-0648-5A5E21719FFB}"/>
                </a:ext>
              </a:extLst>
            </p:cNvPr>
            <p:cNvCxnSpPr/>
            <p:nvPr/>
          </p:nvCxnSpPr>
          <p:spPr>
            <a:xfrm>
              <a:off x="10447725" y="4109466"/>
              <a:ext cx="0" cy="276732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6A91C03-C85D-0803-95EA-DD3854132566}"/>
                </a:ext>
              </a:extLst>
            </p:cNvPr>
            <p:cNvSpPr txBox="1"/>
            <p:nvPr/>
          </p:nvSpPr>
          <p:spPr>
            <a:xfrm>
              <a:off x="10395108" y="4104543"/>
              <a:ext cx="36260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No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7ED7ECE7-4188-5DA5-4B4F-60F100D3E57C}"/>
                </a:ext>
              </a:extLst>
            </p:cNvPr>
            <p:cNvCxnSpPr/>
            <p:nvPr/>
          </p:nvCxnSpPr>
          <p:spPr>
            <a:xfrm>
              <a:off x="10454247" y="4934544"/>
              <a:ext cx="0" cy="276732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002F710-A98C-AAEF-ECD5-22C08BCEEDF4}"/>
                </a:ext>
              </a:extLst>
            </p:cNvPr>
            <p:cNvSpPr txBox="1"/>
            <p:nvPr/>
          </p:nvSpPr>
          <p:spPr>
            <a:xfrm>
              <a:off x="10401630" y="4929621"/>
              <a:ext cx="36260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No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EA55BEA5-CE5E-3F20-697A-086E32232CFE}"/>
                    </a:ext>
                  </a:extLst>
                </p:cNvPr>
                <p:cNvSpPr txBox="1"/>
                <p:nvPr/>
              </p:nvSpPr>
              <p:spPr>
                <a:xfrm>
                  <a:off x="11116847" y="2863982"/>
                  <a:ext cx="788549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100" dirty="0"/>
                    <a:t>Accept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1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1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sz="11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69F6B074-CDFD-39F9-9895-3CEF6EF443A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16847" y="2863982"/>
                  <a:ext cx="788549" cy="261610"/>
                </a:xfrm>
                <a:prstGeom prst="rect">
                  <a:avLst/>
                </a:prstGeom>
                <a:blipFill>
                  <a:blip r:embed="rId8"/>
                  <a:stretch>
                    <a:fillRect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686838E4-D23D-6FB7-2A08-53BB674C7878}"/>
                    </a:ext>
                  </a:extLst>
                </p:cNvPr>
                <p:cNvSpPr txBox="1"/>
                <p:nvPr/>
              </p:nvSpPr>
              <p:spPr>
                <a:xfrm>
                  <a:off x="11123946" y="3678978"/>
                  <a:ext cx="791820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100" dirty="0"/>
                    <a:t>Accept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1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1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sz="11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34897428-9606-A368-811E-E3180156647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23946" y="3678978"/>
                  <a:ext cx="791820" cy="261610"/>
                </a:xfrm>
                <a:prstGeom prst="rect">
                  <a:avLst/>
                </a:prstGeom>
                <a:blipFill>
                  <a:blip r:embed="rId9"/>
                  <a:stretch>
                    <a:fillRect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B3E9D310-9713-076B-68A8-DC23A0EFBEBB}"/>
                    </a:ext>
                  </a:extLst>
                </p:cNvPr>
                <p:cNvSpPr txBox="1"/>
                <p:nvPr/>
              </p:nvSpPr>
              <p:spPr>
                <a:xfrm>
                  <a:off x="11108538" y="4462518"/>
                  <a:ext cx="788549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100" dirty="0"/>
                    <a:t>Accept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1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1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sz="11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346218CA-22AA-DA95-0B53-03B3E89524D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08538" y="4462518"/>
                  <a:ext cx="788549" cy="261610"/>
                </a:xfrm>
                <a:prstGeom prst="rect">
                  <a:avLst/>
                </a:prstGeom>
                <a:blipFill>
                  <a:blip r:embed="rId10"/>
                  <a:stretch>
                    <a:fillRect b="-1428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8D5E74B5-E1EA-7BE5-79AC-C15DEC65D77F}"/>
                    </a:ext>
                  </a:extLst>
                </p:cNvPr>
                <p:cNvSpPr txBox="1"/>
                <p:nvPr/>
              </p:nvSpPr>
              <p:spPr>
                <a:xfrm>
                  <a:off x="11123946" y="5326502"/>
                  <a:ext cx="791820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100" dirty="0"/>
                    <a:t>Accept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1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1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sz="11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3091829F-589E-7AF3-8EF5-BC43C0814D1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23946" y="5326502"/>
                  <a:ext cx="791820" cy="261610"/>
                </a:xfrm>
                <a:prstGeom prst="rect">
                  <a:avLst/>
                </a:prstGeom>
                <a:blipFill>
                  <a:blip r:embed="rId11"/>
                  <a:stretch>
                    <a:fillRect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9CF7C6B8-04BF-8857-3037-7DD740D2BC19}"/>
                </a:ext>
              </a:extLst>
            </p:cNvPr>
            <p:cNvCxnSpPr/>
            <p:nvPr/>
          </p:nvCxnSpPr>
          <p:spPr>
            <a:xfrm>
              <a:off x="10444235" y="5767218"/>
              <a:ext cx="0" cy="276732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1E3222A-F620-DBDA-46AD-60918C331893}"/>
                </a:ext>
              </a:extLst>
            </p:cNvPr>
            <p:cNvSpPr txBox="1"/>
            <p:nvPr/>
          </p:nvSpPr>
          <p:spPr>
            <a:xfrm>
              <a:off x="10391618" y="5762295"/>
              <a:ext cx="36260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No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6903136-B71A-EB0A-BD05-9FC2F94B5AE5}"/>
                </a:ext>
              </a:extLst>
            </p:cNvPr>
            <p:cNvSpPr txBox="1"/>
            <p:nvPr/>
          </p:nvSpPr>
          <p:spPr>
            <a:xfrm>
              <a:off x="10301591" y="6138153"/>
              <a:ext cx="381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9DCC080-1F19-F6A0-774C-5AA184D993C4}"/>
                  </a:ext>
                </a:extLst>
              </p:cNvPr>
              <p:cNvSpPr txBox="1"/>
              <p:nvPr/>
            </p:nvSpPr>
            <p:spPr>
              <a:xfrm>
                <a:off x="577790" y="2186558"/>
                <a:ext cx="132760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chemeClr val="accent5"/>
                    </a:solidFill>
                  </a:rPr>
                  <a:t>Benchmark 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⟶</m:t>
                    </m:r>
                  </m:oMath>
                </a14:m>
                <a:endParaRPr lang="en-US" sz="1400" dirty="0">
                  <a:solidFill>
                    <a:schemeClr val="accent5"/>
                  </a:solidFill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9DCC080-1F19-F6A0-774C-5AA184D993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790" y="2186558"/>
                <a:ext cx="1327608" cy="307777"/>
              </a:xfrm>
              <a:prstGeom prst="rect">
                <a:avLst/>
              </a:prstGeom>
              <a:blipFill>
                <a:blip r:embed="rId12"/>
                <a:stretch>
                  <a:fillRect l="-943" t="-4000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E1B212F-DD63-E66C-7B5B-ECD8B73E2E9D}"/>
                  </a:ext>
                </a:extLst>
              </p:cNvPr>
              <p:cNvSpPr txBox="1"/>
              <p:nvPr/>
            </p:nvSpPr>
            <p:spPr>
              <a:xfrm>
                <a:off x="135437" y="3230004"/>
                <a:ext cx="180508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schemeClr val="accent5"/>
                    </a:solidFill>
                  </a:rPr>
                  <a:t>Any </a:t>
                </a:r>
                <a:r>
                  <a:rPr lang="en-US" sz="1400" dirty="0" err="1">
                    <a:solidFill>
                      <a:schemeClr val="accent5"/>
                    </a:solidFill>
                  </a:rPr>
                  <a:t>alg</a:t>
                </a:r>
                <a:r>
                  <a:rPr lang="en-US" sz="1400" dirty="0">
                    <a:solidFill>
                      <a:schemeClr val="accent5"/>
                    </a:solidFill>
                  </a:rPr>
                  <a:t> satisfying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⟶</m:t>
                    </m:r>
                  </m:oMath>
                </a14:m>
                <a:endParaRPr lang="en-US" sz="1400" dirty="0">
                  <a:solidFill>
                    <a:schemeClr val="accent5"/>
                  </a:solidFill>
                </a:endParaRPr>
              </a:p>
              <a:p>
                <a:r>
                  <a:rPr lang="en-US" sz="1400" dirty="0">
                    <a:solidFill>
                      <a:schemeClr val="accent5"/>
                    </a:solidFill>
                  </a:rPr>
                  <a:t>promise of payment </a:t>
                </a:r>
              </a:p>
              <a:p>
                <a:r>
                  <a:rPr lang="en-US" sz="1400" dirty="0" err="1">
                    <a:solidFill>
                      <a:schemeClr val="accent5"/>
                    </a:solidFill>
                  </a:rPr>
                  <a:t>w.r.t.</a:t>
                </a:r>
                <a:r>
                  <a:rPr lang="en-US" sz="1400" dirty="0">
                    <a:solidFill>
                      <a:schemeClr val="accent5"/>
                    </a:solidFill>
                  </a:rPr>
                  <a:t> the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40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400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1400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sSub>
                          <m:sSubPr>
                            <m:ctrlPr>
                              <a:rPr lang="en-US" sz="1400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p>
                    </m:sSubSup>
                  </m:oMath>
                </a14:m>
                <a:r>
                  <a:rPr lang="en-US" sz="1400" dirty="0">
                    <a:solidFill>
                      <a:schemeClr val="accent5"/>
                    </a:solidFill>
                  </a:rPr>
                  <a:t>s</a:t>
                </a: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E1B212F-DD63-E66C-7B5B-ECD8B73E2E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437" y="3230004"/>
                <a:ext cx="1805085" cy="769441"/>
              </a:xfrm>
              <a:prstGeom prst="rect">
                <a:avLst/>
              </a:prstGeom>
              <a:blipFill>
                <a:blip r:embed="rId13"/>
                <a:stretch>
                  <a:fillRect l="-699" t="-1639"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>
            <a:extLst>
              <a:ext uri="{FF2B5EF4-FFF2-40B4-BE49-F238E27FC236}">
                <a16:creationId xmlns:a16="http://schemas.microsoft.com/office/drawing/2014/main" id="{6E3EB9F0-9E77-6D31-E5CD-19AF380DA9DC}"/>
              </a:ext>
            </a:extLst>
          </p:cNvPr>
          <p:cNvSpPr txBox="1"/>
          <p:nvPr/>
        </p:nvSpPr>
        <p:spPr>
          <a:xfrm>
            <a:off x="7793650" y="565453"/>
            <a:ext cx="2418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[C. Christou Dang ’25]</a:t>
            </a:r>
          </a:p>
        </p:txBody>
      </p:sp>
    </p:spTree>
    <p:extLst>
      <p:ext uri="{BB962C8B-B14F-4D97-AF65-F5344CB8AC3E}">
        <p14:creationId xmlns:p14="http://schemas.microsoft.com/office/powerpoint/2010/main" val="2599163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A8E14-B603-F5E4-9285-6EDA2CE37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EC511FC5-3741-9458-7B58-8DA544FE6A3E}"/>
              </a:ext>
            </a:extLst>
          </p:cNvPr>
          <p:cNvSpPr/>
          <p:nvPr/>
        </p:nvSpPr>
        <p:spPr>
          <a:xfrm>
            <a:off x="827416" y="385591"/>
            <a:ext cx="6524854" cy="632029"/>
          </a:xfrm>
          <a:prstGeom prst="roundRect">
            <a:avLst/>
          </a:prstGeom>
          <a:solidFill>
            <a:srgbClr val="92D050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248899-1DA9-8385-5785-714DF5673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Technique: Reduction to Bayesian Selection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B62668-64C3-95FC-CE3A-1FD0897874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688" y="2127302"/>
            <a:ext cx="7772400" cy="4553653"/>
          </a:xfrm>
          <a:prstGeom prst="rect">
            <a:avLst/>
          </a:prstGeom>
        </p:spPr>
      </p:pic>
      <p:sp>
        <p:nvSpPr>
          <p:cNvPr id="8" name="Freeform 7">
            <a:extLst>
              <a:ext uri="{FF2B5EF4-FFF2-40B4-BE49-F238E27FC236}">
                <a16:creationId xmlns:a16="http://schemas.microsoft.com/office/drawing/2014/main" id="{D29350C4-1481-03BE-F3BD-1A21EBBD22A4}"/>
              </a:ext>
            </a:extLst>
          </p:cNvPr>
          <p:cNvSpPr/>
          <p:nvPr/>
        </p:nvSpPr>
        <p:spPr>
          <a:xfrm>
            <a:off x="6570981" y="2470484"/>
            <a:ext cx="2719399" cy="1748590"/>
          </a:xfrm>
          <a:custGeom>
            <a:avLst/>
            <a:gdLst>
              <a:gd name="csX0" fmla="*/ 16042 w 3368842"/>
              <a:gd name="csY0" fmla="*/ 0 h 1796716"/>
              <a:gd name="csX1" fmla="*/ 3368842 w 3368842"/>
              <a:gd name="csY1" fmla="*/ 0 h 1796716"/>
              <a:gd name="csX2" fmla="*/ 3352800 w 3368842"/>
              <a:gd name="csY2" fmla="*/ 1796716 h 1796716"/>
              <a:gd name="csX3" fmla="*/ 0 w 3368842"/>
              <a:gd name="csY3" fmla="*/ 1748590 h 1796716"/>
              <a:gd name="csX0" fmla="*/ 16042 w 3368842"/>
              <a:gd name="csY0" fmla="*/ 0 h 1753220"/>
              <a:gd name="csX1" fmla="*/ 3368842 w 3368842"/>
              <a:gd name="csY1" fmla="*/ 0 h 1753220"/>
              <a:gd name="csX2" fmla="*/ 3352800 w 3368842"/>
              <a:gd name="csY2" fmla="*/ 1748589 h 1753220"/>
              <a:gd name="csX3" fmla="*/ 0 w 3368842"/>
              <a:gd name="csY3" fmla="*/ 1748590 h 1753220"/>
              <a:gd name="csX0" fmla="*/ 16042 w 3368842"/>
              <a:gd name="csY0" fmla="*/ 0 h 1796715"/>
              <a:gd name="csX1" fmla="*/ 3368842 w 3368842"/>
              <a:gd name="csY1" fmla="*/ 0 h 1796715"/>
              <a:gd name="csX2" fmla="*/ 3352800 w 3368842"/>
              <a:gd name="csY2" fmla="*/ 1796715 h 1796715"/>
              <a:gd name="csX3" fmla="*/ 0 w 3368842"/>
              <a:gd name="csY3" fmla="*/ 1748590 h 1796715"/>
              <a:gd name="csX0" fmla="*/ 16042 w 3368842"/>
              <a:gd name="csY0" fmla="*/ 0 h 1748590"/>
              <a:gd name="csX1" fmla="*/ 3368842 w 3368842"/>
              <a:gd name="csY1" fmla="*/ 0 h 1748590"/>
              <a:gd name="csX2" fmla="*/ 3352800 w 3368842"/>
              <a:gd name="csY2" fmla="*/ 1748589 h 1748590"/>
              <a:gd name="csX3" fmla="*/ 0 w 3368842"/>
              <a:gd name="csY3" fmla="*/ 1748590 h 1748590"/>
              <a:gd name="csX0" fmla="*/ 16042 w 3352800"/>
              <a:gd name="csY0" fmla="*/ 0 h 1748590"/>
              <a:gd name="csX1" fmla="*/ 3015916 w 3352800"/>
              <a:gd name="csY1" fmla="*/ 0 h 1748590"/>
              <a:gd name="csX2" fmla="*/ 3352800 w 3352800"/>
              <a:gd name="csY2" fmla="*/ 1748589 h 1748590"/>
              <a:gd name="csX3" fmla="*/ 0 w 3352800"/>
              <a:gd name="csY3" fmla="*/ 1748590 h 1748590"/>
              <a:gd name="csX0" fmla="*/ 16042 w 3048000"/>
              <a:gd name="csY0" fmla="*/ 0 h 1764631"/>
              <a:gd name="csX1" fmla="*/ 3015916 w 3048000"/>
              <a:gd name="csY1" fmla="*/ 0 h 1764631"/>
              <a:gd name="csX2" fmla="*/ 3048000 w 3048000"/>
              <a:gd name="csY2" fmla="*/ 1764631 h 1764631"/>
              <a:gd name="csX3" fmla="*/ 0 w 3048000"/>
              <a:gd name="csY3" fmla="*/ 1748590 h 1764631"/>
              <a:gd name="csX0" fmla="*/ 16042 w 3015916"/>
              <a:gd name="csY0" fmla="*/ 0 h 1764631"/>
              <a:gd name="csX1" fmla="*/ 3015916 w 3015916"/>
              <a:gd name="csY1" fmla="*/ 0 h 1764631"/>
              <a:gd name="csX2" fmla="*/ 2999874 w 3015916"/>
              <a:gd name="csY2" fmla="*/ 1764631 h 1764631"/>
              <a:gd name="csX3" fmla="*/ 0 w 3015916"/>
              <a:gd name="csY3" fmla="*/ 1748590 h 1764631"/>
              <a:gd name="csX0" fmla="*/ 16042 w 3048000"/>
              <a:gd name="csY0" fmla="*/ 0 h 1764631"/>
              <a:gd name="csX1" fmla="*/ 3015916 w 3048000"/>
              <a:gd name="csY1" fmla="*/ 0 h 1764631"/>
              <a:gd name="csX2" fmla="*/ 3048000 w 3048000"/>
              <a:gd name="csY2" fmla="*/ 1764631 h 1764631"/>
              <a:gd name="csX3" fmla="*/ 0 w 3048000"/>
              <a:gd name="csY3" fmla="*/ 1748590 h 1764631"/>
              <a:gd name="csX0" fmla="*/ 16042 w 3015916"/>
              <a:gd name="csY0" fmla="*/ 0 h 1748590"/>
              <a:gd name="csX1" fmla="*/ 3015916 w 3015916"/>
              <a:gd name="csY1" fmla="*/ 0 h 1748590"/>
              <a:gd name="csX2" fmla="*/ 3009634 w 3015916"/>
              <a:gd name="csY2" fmla="*/ 1745448 h 1748590"/>
              <a:gd name="csX3" fmla="*/ 0 w 3015916"/>
              <a:gd name="csY3" fmla="*/ 1748590 h 1748590"/>
              <a:gd name="csX0" fmla="*/ 0 w 3031846"/>
              <a:gd name="csY0" fmla="*/ 6394 h 1748590"/>
              <a:gd name="csX1" fmla="*/ 3031846 w 3031846"/>
              <a:gd name="csY1" fmla="*/ 0 h 1748590"/>
              <a:gd name="csX2" fmla="*/ 3025564 w 3031846"/>
              <a:gd name="csY2" fmla="*/ 1745448 h 1748590"/>
              <a:gd name="csX3" fmla="*/ 15930 w 3031846"/>
              <a:gd name="csY3" fmla="*/ 1748590 h 17485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031846" h="1748590">
                <a:moveTo>
                  <a:pt x="0" y="6394"/>
                </a:moveTo>
                <a:lnTo>
                  <a:pt x="3031846" y="0"/>
                </a:lnTo>
                <a:lnTo>
                  <a:pt x="3025564" y="1745448"/>
                </a:lnTo>
                <a:lnTo>
                  <a:pt x="15930" y="1748590"/>
                </a:lnTo>
              </a:path>
            </a:pathLst>
          </a:cu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764DD7-10AF-AD01-B281-483D6DA4CAA7}"/>
              </a:ext>
            </a:extLst>
          </p:cNvPr>
          <p:cNvSpPr txBox="1"/>
          <p:nvPr/>
        </p:nvSpPr>
        <p:spPr>
          <a:xfrm>
            <a:off x="9423830" y="3262222"/>
            <a:ext cx="2719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70C0"/>
                </a:solidFill>
              </a:rPr>
              <a:t>Exactly captures the approx. factor of the CCD’25 algorithm</a:t>
            </a: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D012748-8C5B-EB5B-37F7-7B9927668640}"/>
              </a:ext>
            </a:extLst>
          </p:cNvPr>
          <p:cNvSpPr/>
          <p:nvPr/>
        </p:nvSpPr>
        <p:spPr>
          <a:xfrm>
            <a:off x="6565589" y="2435140"/>
            <a:ext cx="2865499" cy="2638130"/>
          </a:xfrm>
          <a:custGeom>
            <a:avLst/>
            <a:gdLst>
              <a:gd name="csX0" fmla="*/ 16042 w 3368842"/>
              <a:gd name="csY0" fmla="*/ 0 h 1796716"/>
              <a:gd name="csX1" fmla="*/ 3368842 w 3368842"/>
              <a:gd name="csY1" fmla="*/ 0 h 1796716"/>
              <a:gd name="csX2" fmla="*/ 3352800 w 3368842"/>
              <a:gd name="csY2" fmla="*/ 1796716 h 1796716"/>
              <a:gd name="csX3" fmla="*/ 0 w 3368842"/>
              <a:gd name="csY3" fmla="*/ 1748590 h 1796716"/>
              <a:gd name="csX0" fmla="*/ 16042 w 3368842"/>
              <a:gd name="csY0" fmla="*/ 0 h 1753220"/>
              <a:gd name="csX1" fmla="*/ 3368842 w 3368842"/>
              <a:gd name="csY1" fmla="*/ 0 h 1753220"/>
              <a:gd name="csX2" fmla="*/ 3352800 w 3368842"/>
              <a:gd name="csY2" fmla="*/ 1748589 h 1753220"/>
              <a:gd name="csX3" fmla="*/ 0 w 3368842"/>
              <a:gd name="csY3" fmla="*/ 1748590 h 1753220"/>
              <a:gd name="csX0" fmla="*/ 16042 w 3368842"/>
              <a:gd name="csY0" fmla="*/ 0 h 1796715"/>
              <a:gd name="csX1" fmla="*/ 3368842 w 3368842"/>
              <a:gd name="csY1" fmla="*/ 0 h 1796715"/>
              <a:gd name="csX2" fmla="*/ 3352800 w 3368842"/>
              <a:gd name="csY2" fmla="*/ 1796715 h 1796715"/>
              <a:gd name="csX3" fmla="*/ 0 w 3368842"/>
              <a:gd name="csY3" fmla="*/ 1748590 h 1796715"/>
              <a:gd name="csX0" fmla="*/ 16042 w 3368842"/>
              <a:gd name="csY0" fmla="*/ 0 h 1748590"/>
              <a:gd name="csX1" fmla="*/ 3368842 w 3368842"/>
              <a:gd name="csY1" fmla="*/ 0 h 1748590"/>
              <a:gd name="csX2" fmla="*/ 3352800 w 3368842"/>
              <a:gd name="csY2" fmla="*/ 1748589 h 1748590"/>
              <a:gd name="csX3" fmla="*/ 0 w 3368842"/>
              <a:gd name="csY3" fmla="*/ 1748590 h 1748590"/>
              <a:gd name="csX0" fmla="*/ 16042 w 3352800"/>
              <a:gd name="csY0" fmla="*/ 0 h 1748590"/>
              <a:gd name="csX1" fmla="*/ 3015916 w 3352800"/>
              <a:gd name="csY1" fmla="*/ 0 h 1748590"/>
              <a:gd name="csX2" fmla="*/ 3352800 w 3352800"/>
              <a:gd name="csY2" fmla="*/ 1748589 h 1748590"/>
              <a:gd name="csX3" fmla="*/ 0 w 3352800"/>
              <a:gd name="csY3" fmla="*/ 1748590 h 1748590"/>
              <a:gd name="csX0" fmla="*/ 16042 w 3048000"/>
              <a:gd name="csY0" fmla="*/ 0 h 1764631"/>
              <a:gd name="csX1" fmla="*/ 3015916 w 3048000"/>
              <a:gd name="csY1" fmla="*/ 0 h 1764631"/>
              <a:gd name="csX2" fmla="*/ 3048000 w 3048000"/>
              <a:gd name="csY2" fmla="*/ 1764631 h 1764631"/>
              <a:gd name="csX3" fmla="*/ 0 w 3048000"/>
              <a:gd name="csY3" fmla="*/ 1748590 h 1764631"/>
              <a:gd name="csX0" fmla="*/ 16042 w 3015916"/>
              <a:gd name="csY0" fmla="*/ 0 h 1764631"/>
              <a:gd name="csX1" fmla="*/ 3015916 w 3015916"/>
              <a:gd name="csY1" fmla="*/ 0 h 1764631"/>
              <a:gd name="csX2" fmla="*/ 2999874 w 3015916"/>
              <a:gd name="csY2" fmla="*/ 1764631 h 1764631"/>
              <a:gd name="csX3" fmla="*/ 0 w 3015916"/>
              <a:gd name="csY3" fmla="*/ 1748590 h 1764631"/>
              <a:gd name="csX0" fmla="*/ 16042 w 3048000"/>
              <a:gd name="csY0" fmla="*/ 0 h 1764631"/>
              <a:gd name="csX1" fmla="*/ 3015916 w 3048000"/>
              <a:gd name="csY1" fmla="*/ 0 h 1764631"/>
              <a:gd name="csX2" fmla="*/ 3048000 w 3048000"/>
              <a:gd name="csY2" fmla="*/ 1764631 h 1764631"/>
              <a:gd name="csX3" fmla="*/ 0 w 3048000"/>
              <a:gd name="csY3" fmla="*/ 1748590 h 1764631"/>
              <a:gd name="csX0" fmla="*/ 16042 w 3015916"/>
              <a:gd name="csY0" fmla="*/ 0 h 1748590"/>
              <a:gd name="csX1" fmla="*/ 3015916 w 3015916"/>
              <a:gd name="csY1" fmla="*/ 0 h 1748590"/>
              <a:gd name="csX2" fmla="*/ 3009634 w 3015916"/>
              <a:gd name="csY2" fmla="*/ 1745448 h 1748590"/>
              <a:gd name="csX3" fmla="*/ 0 w 3015916"/>
              <a:gd name="csY3" fmla="*/ 1748590 h 1748590"/>
              <a:gd name="csX0" fmla="*/ 0 w 3031846"/>
              <a:gd name="csY0" fmla="*/ 6394 h 1748590"/>
              <a:gd name="csX1" fmla="*/ 3031846 w 3031846"/>
              <a:gd name="csY1" fmla="*/ 0 h 1748590"/>
              <a:gd name="csX2" fmla="*/ 3025564 w 3031846"/>
              <a:gd name="csY2" fmla="*/ 1745448 h 1748590"/>
              <a:gd name="csX3" fmla="*/ 15930 w 3031846"/>
              <a:gd name="csY3" fmla="*/ 1748590 h 17485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031846" h="1748590">
                <a:moveTo>
                  <a:pt x="0" y="6394"/>
                </a:moveTo>
                <a:lnTo>
                  <a:pt x="3031846" y="0"/>
                </a:lnTo>
                <a:lnTo>
                  <a:pt x="3025564" y="1745448"/>
                </a:lnTo>
                <a:lnTo>
                  <a:pt x="15930" y="1748590"/>
                </a:ln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5FE0485D-E31F-9363-46CA-6A61773F1EC6}"/>
              </a:ext>
            </a:extLst>
          </p:cNvPr>
          <p:cNvSpPr/>
          <p:nvPr/>
        </p:nvSpPr>
        <p:spPr>
          <a:xfrm>
            <a:off x="6565589" y="3429000"/>
            <a:ext cx="806761" cy="697230"/>
          </a:xfrm>
          <a:custGeom>
            <a:avLst/>
            <a:gdLst>
              <a:gd name="csX0" fmla="*/ 16042 w 3368842"/>
              <a:gd name="csY0" fmla="*/ 0 h 1796716"/>
              <a:gd name="csX1" fmla="*/ 3368842 w 3368842"/>
              <a:gd name="csY1" fmla="*/ 0 h 1796716"/>
              <a:gd name="csX2" fmla="*/ 3352800 w 3368842"/>
              <a:gd name="csY2" fmla="*/ 1796716 h 1796716"/>
              <a:gd name="csX3" fmla="*/ 0 w 3368842"/>
              <a:gd name="csY3" fmla="*/ 1748590 h 1796716"/>
              <a:gd name="csX0" fmla="*/ 16042 w 3368842"/>
              <a:gd name="csY0" fmla="*/ 0 h 1753220"/>
              <a:gd name="csX1" fmla="*/ 3368842 w 3368842"/>
              <a:gd name="csY1" fmla="*/ 0 h 1753220"/>
              <a:gd name="csX2" fmla="*/ 3352800 w 3368842"/>
              <a:gd name="csY2" fmla="*/ 1748589 h 1753220"/>
              <a:gd name="csX3" fmla="*/ 0 w 3368842"/>
              <a:gd name="csY3" fmla="*/ 1748590 h 1753220"/>
              <a:gd name="csX0" fmla="*/ 16042 w 3368842"/>
              <a:gd name="csY0" fmla="*/ 0 h 1796715"/>
              <a:gd name="csX1" fmla="*/ 3368842 w 3368842"/>
              <a:gd name="csY1" fmla="*/ 0 h 1796715"/>
              <a:gd name="csX2" fmla="*/ 3352800 w 3368842"/>
              <a:gd name="csY2" fmla="*/ 1796715 h 1796715"/>
              <a:gd name="csX3" fmla="*/ 0 w 3368842"/>
              <a:gd name="csY3" fmla="*/ 1748590 h 1796715"/>
              <a:gd name="csX0" fmla="*/ 16042 w 3368842"/>
              <a:gd name="csY0" fmla="*/ 0 h 1748590"/>
              <a:gd name="csX1" fmla="*/ 3368842 w 3368842"/>
              <a:gd name="csY1" fmla="*/ 0 h 1748590"/>
              <a:gd name="csX2" fmla="*/ 3352800 w 3368842"/>
              <a:gd name="csY2" fmla="*/ 1748589 h 1748590"/>
              <a:gd name="csX3" fmla="*/ 0 w 3368842"/>
              <a:gd name="csY3" fmla="*/ 1748590 h 1748590"/>
              <a:gd name="csX0" fmla="*/ 16042 w 3352800"/>
              <a:gd name="csY0" fmla="*/ 0 h 1748590"/>
              <a:gd name="csX1" fmla="*/ 3015916 w 3352800"/>
              <a:gd name="csY1" fmla="*/ 0 h 1748590"/>
              <a:gd name="csX2" fmla="*/ 3352800 w 3352800"/>
              <a:gd name="csY2" fmla="*/ 1748589 h 1748590"/>
              <a:gd name="csX3" fmla="*/ 0 w 3352800"/>
              <a:gd name="csY3" fmla="*/ 1748590 h 1748590"/>
              <a:gd name="csX0" fmla="*/ 16042 w 3048000"/>
              <a:gd name="csY0" fmla="*/ 0 h 1764631"/>
              <a:gd name="csX1" fmla="*/ 3015916 w 3048000"/>
              <a:gd name="csY1" fmla="*/ 0 h 1764631"/>
              <a:gd name="csX2" fmla="*/ 3048000 w 3048000"/>
              <a:gd name="csY2" fmla="*/ 1764631 h 1764631"/>
              <a:gd name="csX3" fmla="*/ 0 w 3048000"/>
              <a:gd name="csY3" fmla="*/ 1748590 h 1764631"/>
              <a:gd name="csX0" fmla="*/ 16042 w 3015916"/>
              <a:gd name="csY0" fmla="*/ 0 h 1764631"/>
              <a:gd name="csX1" fmla="*/ 3015916 w 3015916"/>
              <a:gd name="csY1" fmla="*/ 0 h 1764631"/>
              <a:gd name="csX2" fmla="*/ 2999874 w 3015916"/>
              <a:gd name="csY2" fmla="*/ 1764631 h 1764631"/>
              <a:gd name="csX3" fmla="*/ 0 w 3015916"/>
              <a:gd name="csY3" fmla="*/ 1748590 h 1764631"/>
              <a:gd name="csX0" fmla="*/ 16042 w 3048000"/>
              <a:gd name="csY0" fmla="*/ 0 h 1764631"/>
              <a:gd name="csX1" fmla="*/ 3015916 w 3048000"/>
              <a:gd name="csY1" fmla="*/ 0 h 1764631"/>
              <a:gd name="csX2" fmla="*/ 3048000 w 3048000"/>
              <a:gd name="csY2" fmla="*/ 1764631 h 1764631"/>
              <a:gd name="csX3" fmla="*/ 0 w 3048000"/>
              <a:gd name="csY3" fmla="*/ 1748590 h 1764631"/>
              <a:gd name="csX0" fmla="*/ 16042 w 3015916"/>
              <a:gd name="csY0" fmla="*/ 0 h 1748590"/>
              <a:gd name="csX1" fmla="*/ 3015916 w 3015916"/>
              <a:gd name="csY1" fmla="*/ 0 h 1748590"/>
              <a:gd name="csX2" fmla="*/ 3009634 w 3015916"/>
              <a:gd name="csY2" fmla="*/ 1745448 h 1748590"/>
              <a:gd name="csX3" fmla="*/ 0 w 3015916"/>
              <a:gd name="csY3" fmla="*/ 1748590 h 1748590"/>
              <a:gd name="csX0" fmla="*/ 0 w 3031846"/>
              <a:gd name="csY0" fmla="*/ 6394 h 1748590"/>
              <a:gd name="csX1" fmla="*/ 3031846 w 3031846"/>
              <a:gd name="csY1" fmla="*/ 0 h 1748590"/>
              <a:gd name="csX2" fmla="*/ 3025564 w 3031846"/>
              <a:gd name="csY2" fmla="*/ 1745448 h 1748590"/>
              <a:gd name="csX3" fmla="*/ 15930 w 3031846"/>
              <a:gd name="csY3" fmla="*/ 1748590 h 17485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031846" h="1748590">
                <a:moveTo>
                  <a:pt x="0" y="6394"/>
                </a:moveTo>
                <a:lnTo>
                  <a:pt x="3031846" y="0"/>
                </a:lnTo>
                <a:lnTo>
                  <a:pt x="3025564" y="1745448"/>
                </a:lnTo>
                <a:lnTo>
                  <a:pt x="15930" y="1748590"/>
                </a:lnTo>
              </a:path>
            </a:pathLst>
          </a:cu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8F3D65-E888-F114-D603-9587A885325D}"/>
              </a:ext>
            </a:extLst>
          </p:cNvPr>
          <p:cNvSpPr txBox="1"/>
          <p:nvPr/>
        </p:nvSpPr>
        <p:spPr>
          <a:xfrm>
            <a:off x="7372350" y="3623726"/>
            <a:ext cx="192802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B050"/>
                </a:solidFill>
              </a:rPr>
              <a:t>Bounded by “frugality”</a:t>
            </a:r>
          </a:p>
          <a:p>
            <a:r>
              <a:rPr lang="en-US" sz="1200" dirty="0">
                <a:solidFill>
                  <a:schemeClr val="accent6">
                    <a:lumMod val="75000"/>
                  </a:schemeClr>
                </a:solidFill>
              </a:rPr>
              <a:t>[Singla’17]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7189FB-0568-A282-71AC-231DF3AC787E}"/>
              </a:ext>
            </a:extLst>
          </p:cNvPr>
          <p:cNvSpPr txBox="1"/>
          <p:nvPr/>
        </p:nvSpPr>
        <p:spPr>
          <a:xfrm>
            <a:off x="6654539" y="4484727"/>
            <a:ext cx="27193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These two gaps are exactly equal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80B6046-E63D-24EA-F88E-3EE5D769E942}"/>
              </a:ext>
            </a:extLst>
          </p:cNvPr>
          <p:cNvCxnSpPr/>
          <p:nvPr/>
        </p:nvCxnSpPr>
        <p:spPr>
          <a:xfrm flipV="1">
            <a:off x="8014238" y="4219074"/>
            <a:ext cx="0" cy="265653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046EEB1-3B65-A9EA-4822-FA691F3BEA33}"/>
              </a:ext>
            </a:extLst>
          </p:cNvPr>
          <p:cNvCxnSpPr>
            <a:stCxn id="13" idx="2"/>
          </p:cNvCxnSpPr>
          <p:nvPr/>
        </p:nvCxnSpPr>
        <p:spPr>
          <a:xfrm flipH="1">
            <a:off x="8014238" y="4792504"/>
            <a:ext cx="1" cy="270986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081D12F-3612-1D03-2E14-1BFEFD50F39E}"/>
                  </a:ext>
                </a:extLst>
              </p:cNvPr>
              <p:cNvSpPr txBox="1"/>
              <p:nvPr/>
            </p:nvSpPr>
            <p:spPr>
              <a:xfrm>
                <a:off x="7372350" y="5890067"/>
                <a:ext cx="453874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Also equivalent to the </a:t>
                </a:r>
                <a:r>
                  <a:rPr lang="en-US" sz="1400" dirty="0">
                    <a:solidFill>
                      <a:schemeClr val="accent2"/>
                    </a:solidFill>
                  </a:rPr>
                  <a:t>query commit </a:t>
                </a:r>
                <a:r>
                  <a:rPr lang="en-US" sz="1400" dirty="0"/>
                  <a:t>model for certain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endParaRPr lang="en-US" sz="1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60E2B3C-E9C8-0145-1C3B-C8006F566F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2350" y="5890067"/>
                <a:ext cx="4538743" cy="307777"/>
              </a:xfrm>
              <a:prstGeom prst="rect">
                <a:avLst/>
              </a:prstGeom>
              <a:blipFill>
                <a:blip r:embed="rId4"/>
                <a:stretch>
                  <a:fillRect l="-559" t="-3846" b="-15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Freeform 5">
            <a:extLst>
              <a:ext uri="{FF2B5EF4-FFF2-40B4-BE49-F238E27FC236}">
                <a16:creationId xmlns:a16="http://schemas.microsoft.com/office/drawing/2014/main" id="{EFB2F2AB-18D0-CCB2-8D01-C85DE05BBAE6}"/>
              </a:ext>
            </a:extLst>
          </p:cNvPr>
          <p:cNvSpPr/>
          <p:nvPr/>
        </p:nvSpPr>
        <p:spPr>
          <a:xfrm>
            <a:off x="6201508" y="4325815"/>
            <a:ext cx="2941005" cy="1629508"/>
          </a:xfrm>
          <a:custGeom>
            <a:avLst/>
            <a:gdLst>
              <a:gd name="csX0" fmla="*/ 0 w 3387969"/>
              <a:gd name="csY0" fmla="*/ 0 h 1629508"/>
              <a:gd name="csX1" fmla="*/ 926123 w 3387969"/>
              <a:gd name="csY1" fmla="*/ 1008185 h 1629508"/>
              <a:gd name="csX2" fmla="*/ 2614246 w 3387969"/>
              <a:gd name="csY2" fmla="*/ 1266093 h 1629508"/>
              <a:gd name="csX3" fmla="*/ 3387969 w 3387969"/>
              <a:gd name="csY3" fmla="*/ 1629508 h 1629508"/>
              <a:gd name="csX0" fmla="*/ 0 w 3387969"/>
              <a:gd name="csY0" fmla="*/ 0 h 1629508"/>
              <a:gd name="csX1" fmla="*/ 1019907 w 3387969"/>
              <a:gd name="csY1" fmla="*/ 808893 h 1629508"/>
              <a:gd name="csX2" fmla="*/ 2614246 w 3387969"/>
              <a:gd name="csY2" fmla="*/ 1266093 h 1629508"/>
              <a:gd name="csX3" fmla="*/ 3387969 w 3387969"/>
              <a:gd name="csY3" fmla="*/ 1629508 h 1629508"/>
              <a:gd name="csX0" fmla="*/ 0 w 3387969"/>
              <a:gd name="csY0" fmla="*/ 0 h 1629508"/>
              <a:gd name="csX1" fmla="*/ 1019907 w 3387969"/>
              <a:gd name="csY1" fmla="*/ 808893 h 1629508"/>
              <a:gd name="csX2" fmla="*/ 2332892 w 3387969"/>
              <a:gd name="csY2" fmla="*/ 1172308 h 1629508"/>
              <a:gd name="csX3" fmla="*/ 3387969 w 3387969"/>
              <a:gd name="csY3" fmla="*/ 1629508 h 1629508"/>
              <a:gd name="csX0" fmla="*/ 0 w 3188676"/>
              <a:gd name="csY0" fmla="*/ 0 h 1629508"/>
              <a:gd name="csX1" fmla="*/ 1019907 w 3188676"/>
              <a:gd name="csY1" fmla="*/ 808893 h 1629508"/>
              <a:gd name="csX2" fmla="*/ 2332892 w 3188676"/>
              <a:gd name="csY2" fmla="*/ 1172308 h 1629508"/>
              <a:gd name="csX3" fmla="*/ 3188676 w 3188676"/>
              <a:gd name="csY3" fmla="*/ 1629508 h 1629508"/>
              <a:gd name="csX0" fmla="*/ 0 w 3188676"/>
              <a:gd name="csY0" fmla="*/ 0 h 1629508"/>
              <a:gd name="csX1" fmla="*/ 1019907 w 3188676"/>
              <a:gd name="csY1" fmla="*/ 808893 h 1629508"/>
              <a:gd name="csX2" fmla="*/ 2116816 w 3188676"/>
              <a:gd name="csY2" fmla="*/ 1137139 h 1629508"/>
              <a:gd name="csX3" fmla="*/ 3188676 w 3188676"/>
              <a:gd name="csY3" fmla="*/ 1629508 h 162950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188676" h="1629508">
                <a:moveTo>
                  <a:pt x="0" y="0"/>
                </a:moveTo>
                <a:cubicBezTo>
                  <a:pt x="245207" y="398585"/>
                  <a:pt x="667104" y="619370"/>
                  <a:pt x="1019907" y="808893"/>
                </a:cubicBezTo>
                <a:cubicBezTo>
                  <a:pt x="1372710" y="998416"/>
                  <a:pt x="1706508" y="1033585"/>
                  <a:pt x="2116816" y="1137139"/>
                </a:cubicBezTo>
                <a:cubicBezTo>
                  <a:pt x="2527124" y="1240693"/>
                  <a:pt x="3006968" y="1499577"/>
                  <a:pt x="3188676" y="1629508"/>
                </a:cubicBezTo>
              </a:path>
            </a:pathLst>
          </a:custGeom>
          <a:noFill/>
          <a:ln w="12700">
            <a:headEnd type="arrow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551518-381C-1BA4-44A4-889EBBDBABFB}"/>
              </a:ext>
            </a:extLst>
          </p:cNvPr>
          <p:cNvSpPr txBox="1"/>
          <p:nvPr/>
        </p:nvSpPr>
        <p:spPr>
          <a:xfrm>
            <a:off x="9463860" y="6132548"/>
            <a:ext cx="23616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3"/>
                </a:solidFill>
              </a:rPr>
              <a:t>[</a:t>
            </a:r>
            <a:r>
              <a:rPr lang="en-US" sz="1400" dirty="0" err="1">
                <a:solidFill>
                  <a:schemeClr val="accent3"/>
                </a:solidFill>
              </a:rPr>
              <a:t>Gamlath</a:t>
            </a:r>
            <a:r>
              <a:rPr lang="en-US" sz="1400" dirty="0">
                <a:solidFill>
                  <a:schemeClr val="accent3"/>
                </a:solidFill>
              </a:rPr>
              <a:t> Kale Svensson’19]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3A01EA-8230-F48D-F76C-1FC810314B6C}"/>
              </a:ext>
            </a:extLst>
          </p:cNvPr>
          <p:cNvSpPr/>
          <p:nvPr/>
        </p:nvSpPr>
        <p:spPr>
          <a:xfrm>
            <a:off x="1658688" y="2319454"/>
            <a:ext cx="2679136" cy="40367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3D4C3CB2-1636-0014-A4F6-53191D5CDFC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37055" y="1439918"/>
                <a:ext cx="10171669" cy="52322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chemeClr val="accent2">
                      <a:lumMod val="75000"/>
                    </a:schemeClr>
                  </a:buClr>
                  <a:buFont typeface="System Font Regular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System Font Regular"/>
                  <a:buChar char="⎯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System Font Regular"/>
                  <a:buNone/>
                </a:pPr>
                <a:r>
                  <a:rPr lang="en-US" sz="1800" dirty="0"/>
                  <a:t>Fix distributions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800" i="1" smtClean="0">
                        <a:latin typeface="Cambria Math" panose="02040503050406030204" pitchFamily="18" charset="0"/>
                      </a:rPr>
                      <m:t>,…, </m:t>
                    </m:r>
                    <m:sSub>
                      <m:sSub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1800" dirty="0"/>
                  <a:t> and </a:t>
                </a:r>
                <a14:m>
                  <m:oMath xmlns:m="http://schemas.openxmlformats.org/officeDocument/2006/math">
                    <m:r>
                      <a:rPr lang="en-US" sz="180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sz="1800" i="1" smtClean="0">
                        <a:latin typeface="Cambria Math" panose="02040503050406030204" pitchFamily="18" charset="0"/>
                      </a:rPr>
                      <m:t>⊆</m:t>
                    </m:r>
                    <m:sSup>
                      <m:sSup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]</m:t>
                        </m:r>
                      </m:sup>
                    </m:sSup>
                  </m:oMath>
                </a14:m>
                <a:r>
                  <a:rPr lang="en-US" sz="1800" dirty="0"/>
                  <a:t>. Select </a:t>
                </a:r>
                <a14:m>
                  <m:oMath xmlns:m="http://schemas.openxmlformats.org/officeDocument/2006/math">
                    <m:r>
                      <a:rPr lang="en-US" sz="180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180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1800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sz="1800" dirty="0"/>
                  <a:t> to maximize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1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1800" dirty="0"/>
                  <a:t> in expectation over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800" i="1" smtClean="0">
                        <a:latin typeface="Cambria Math" panose="02040503050406030204" pitchFamily="18" charset="0"/>
                      </a:rPr>
                      <m:t>~</m:t>
                    </m:r>
                    <m:sSub>
                      <m:sSub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800" dirty="0"/>
                  <a:t>.</a:t>
                </a:r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3D4C3CB2-1636-0014-A4F6-53191D5CDF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055" y="1439918"/>
                <a:ext cx="10171669" cy="523220"/>
              </a:xfrm>
              <a:prstGeom prst="rect">
                <a:avLst/>
              </a:prstGeom>
              <a:blipFill>
                <a:blip r:embed="rId5"/>
                <a:stretch>
                  <a:fillRect l="-499" t="-85714" b="-85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664065A0-3F7A-4A75-9C48-9CAB210FF913}"/>
              </a:ext>
            </a:extLst>
          </p:cNvPr>
          <p:cNvSpPr txBox="1"/>
          <p:nvPr/>
        </p:nvSpPr>
        <p:spPr>
          <a:xfrm>
            <a:off x="7793650" y="565453"/>
            <a:ext cx="2418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[C. Christou Dang ’25]</a:t>
            </a:r>
          </a:p>
        </p:txBody>
      </p:sp>
    </p:spTree>
    <p:extLst>
      <p:ext uri="{BB962C8B-B14F-4D97-AF65-F5344CB8AC3E}">
        <p14:creationId xmlns:p14="http://schemas.microsoft.com/office/powerpoint/2010/main" val="1442279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/>
      <p:bldP spid="18" grpId="0"/>
      <p:bldP spid="6" grpId="0" animBg="1"/>
      <p:bldP spid="7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29DDC-5E29-44C9-70FB-00391BC0A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Shopping for a car…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132D-6157-C7BE-E56C-7712301174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2391" y="1919909"/>
            <a:ext cx="3007111" cy="2001345"/>
          </a:xfrm>
        </p:spPr>
        <p:txBody>
          <a:bodyPr>
            <a:normAutofit/>
          </a:bodyPr>
          <a:lstStyle/>
          <a:p>
            <a:pPr marL="0" indent="0">
              <a:buClr>
                <a:schemeClr val="accent2">
                  <a:lumMod val="75000"/>
                </a:schemeClr>
              </a:buClr>
              <a:buNone/>
            </a:pPr>
            <a:r>
              <a:rPr lang="en-US" sz="1400" dirty="0"/>
              <a:t>Many possible actions for each</a:t>
            </a:r>
            <a:endParaRPr lang="en-US" sz="1050" dirty="0"/>
          </a:p>
          <a:p>
            <a:pPr>
              <a:buClr>
                <a:schemeClr val="accent2">
                  <a:lumMod val="75000"/>
                </a:schemeClr>
              </a:buClr>
            </a:pPr>
            <a:r>
              <a:rPr lang="en-US" sz="1400" dirty="0"/>
              <a:t>Read reviews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r>
              <a:rPr lang="en-US" sz="1400" dirty="0"/>
              <a:t>Test drive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r>
              <a:rPr lang="en-US" sz="1400" dirty="0"/>
              <a:t>Negotiate with a dealer</a:t>
            </a:r>
          </a:p>
          <a:p>
            <a:pPr marL="0" indent="0">
              <a:buClr>
                <a:schemeClr val="accent2">
                  <a:lumMod val="75000"/>
                </a:schemeClr>
              </a:buClr>
              <a:buNone/>
            </a:pPr>
            <a:r>
              <a:rPr lang="en-US" sz="1400" dirty="0"/>
              <a:t>     …</a:t>
            </a:r>
          </a:p>
        </p:txBody>
      </p:sp>
      <p:pic>
        <p:nvPicPr>
          <p:cNvPr id="1026" name="Picture 2" descr="Collection automobiles models | Premium Vector">
            <a:extLst>
              <a:ext uri="{FF2B5EF4-FFF2-40B4-BE49-F238E27FC236}">
                <a16:creationId xmlns:a16="http://schemas.microsoft.com/office/drawing/2014/main" id="{0830E981-52A4-B8A1-F985-928766F0D9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63" y="1832961"/>
            <a:ext cx="3611137" cy="257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43CF8A7-EB80-A4C5-1CC6-FAD325C048DE}"/>
              </a:ext>
            </a:extLst>
          </p:cNvPr>
          <p:cNvSpPr txBox="1"/>
          <p:nvPr/>
        </p:nvSpPr>
        <p:spPr>
          <a:xfrm>
            <a:off x="1104267" y="1424742"/>
            <a:ext cx="20945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Many possible choices…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169483-6A65-775A-DF37-5FC0FD33B945}"/>
              </a:ext>
            </a:extLst>
          </p:cNvPr>
          <p:cNvSpPr txBox="1"/>
          <p:nvPr/>
        </p:nvSpPr>
        <p:spPr>
          <a:xfrm>
            <a:off x="4663737" y="3978886"/>
            <a:ext cx="63653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Goal: to select the best option without expending too much time/effort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974D242-343E-7D12-7904-9643899479AC}"/>
              </a:ext>
            </a:extLst>
          </p:cNvPr>
          <p:cNvSpPr txBox="1">
            <a:spLocks/>
          </p:cNvSpPr>
          <p:nvPr/>
        </p:nvSpPr>
        <p:spPr>
          <a:xfrm>
            <a:off x="8154214" y="1706837"/>
            <a:ext cx="3488822" cy="25779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None/>
            </a:pPr>
            <a:r>
              <a:rPr lang="en-US" sz="1400" dirty="0"/>
              <a:t>A possible “solution”:</a:t>
            </a:r>
            <a:endParaRPr lang="en-US" sz="1050" dirty="0"/>
          </a:p>
          <a:p>
            <a:pPr marL="342900" indent="-342900"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en-US" sz="1400" dirty="0"/>
              <a:t>Pick top 5 cars based on ratings</a:t>
            </a:r>
          </a:p>
          <a:p>
            <a:pPr marL="342900" indent="-342900"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en-US" sz="1400" dirty="0"/>
              <a:t>Read reviews; shortlist 2 out of 5</a:t>
            </a:r>
          </a:p>
          <a:p>
            <a:pPr marL="342900" indent="-342900"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en-US" sz="1400" dirty="0"/>
              <a:t>Test drive the two</a:t>
            </a:r>
          </a:p>
          <a:p>
            <a:pPr marL="342900" indent="-342900"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en-US" sz="1400" dirty="0"/>
              <a:t>If you like one, negotiate with a dealer Else go back to step 1</a:t>
            </a:r>
          </a:p>
          <a:p>
            <a:pPr marL="342900" indent="-342900"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r>
              <a:rPr lang="en-US" sz="1400" dirty="0"/>
              <a:t>Repeat until a choice is made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BD08EF-C145-0C70-94DE-113DA691C8A6}"/>
              </a:ext>
            </a:extLst>
          </p:cNvPr>
          <p:cNvSpPr txBox="1"/>
          <p:nvPr/>
        </p:nvSpPr>
        <p:spPr>
          <a:xfrm>
            <a:off x="1994378" y="4758599"/>
            <a:ext cx="7503977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dirty="0"/>
              <a:t>Many settings involve costly information acquisition before optimization …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</a:rPr>
              <a:t>Hiring</a:t>
            </a:r>
            <a:r>
              <a:rPr lang="en-US" sz="1600" dirty="0"/>
              <a:t>: read resumes and letters, interview candidates before making offers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</a:rPr>
              <a:t>Procurement</a:t>
            </a:r>
            <a:r>
              <a:rPr lang="en-US" sz="1600" dirty="0"/>
              <a:t>: evaluate suppliers before awarding contracts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</a:rPr>
              <a:t>Data-driven advertising</a:t>
            </a:r>
            <a:r>
              <a:rPr lang="en-US" sz="1600" dirty="0"/>
              <a:t>: run experiments before allocating budget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262977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21223-635A-9ABC-841D-DFAAA7C21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4245A97-8B5E-7629-AAEF-4BD76A367369}"/>
              </a:ext>
            </a:extLst>
          </p:cNvPr>
          <p:cNvSpPr/>
          <p:nvPr/>
        </p:nvSpPr>
        <p:spPr>
          <a:xfrm>
            <a:off x="827416" y="385591"/>
            <a:ext cx="6524854" cy="632029"/>
          </a:xfrm>
          <a:prstGeom prst="roundRect">
            <a:avLst/>
          </a:prstGeom>
          <a:solidFill>
            <a:srgbClr val="92D050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D975F1-0C51-8EDF-E9CD-C60643F83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Technique: Reduction to Bayesian Selection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6CDDBA67-CBBE-FD05-875E-E3587F83D1EA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838200" y="4600586"/>
              <a:ext cx="10107168" cy="148336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311330">
                      <a:extLst>
                        <a:ext uri="{9D8B030D-6E8A-4147-A177-3AD203B41FA5}">
                          <a16:colId xmlns:a16="http://schemas.microsoft.com/office/drawing/2014/main" val="1041089880"/>
                        </a:ext>
                      </a:extLst>
                    </a:gridCol>
                    <a:gridCol w="1710184">
                      <a:extLst>
                        <a:ext uri="{9D8B030D-6E8A-4147-A177-3AD203B41FA5}">
                          <a16:colId xmlns:a16="http://schemas.microsoft.com/office/drawing/2014/main" val="1670687624"/>
                        </a:ext>
                      </a:extLst>
                    </a:gridCol>
                    <a:gridCol w="1457959">
                      <a:extLst>
                        <a:ext uri="{9D8B030D-6E8A-4147-A177-3AD203B41FA5}">
                          <a16:colId xmlns:a16="http://schemas.microsoft.com/office/drawing/2014/main" val="1574464491"/>
                        </a:ext>
                      </a:extLst>
                    </a:gridCol>
                    <a:gridCol w="2211185">
                      <a:extLst>
                        <a:ext uri="{9D8B030D-6E8A-4147-A177-3AD203B41FA5}">
                          <a16:colId xmlns:a16="http://schemas.microsoft.com/office/drawing/2014/main" val="3870571139"/>
                        </a:ext>
                      </a:extLst>
                    </a:gridCol>
                    <a:gridCol w="2416510">
                      <a:extLst>
                        <a:ext uri="{9D8B030D-6E8A-4147-A177-3AD203B41FA5}">
                          <a16:colId xmlns:a16="http://schemas.microsoft.com/office/drawing/2014/main" val="422193561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/>
                            <a:t>Constraint </a:t>
                          </a:r>
                          <a14:m>
                            <m:oMath xmlns:m="http://schemas.openxmlformats.org/officeDocument/2006/math"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oMath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Matroid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oMath>
                          </a14:m>
                          <a:r>
                            <a:rPr lang="en-US" dirty="0"/>
                            <a:t>-system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Knapsack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Bipartite Matching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58335174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Correlation Gap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/(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oMath>
                          </a14:m>
                          <a:r>
                            <a:rPr lang="en-US" dirty="0"/>
                            <a:t> </a:t>
                          </a:r>
                          <a:r>
                            <a:rPr lang="en-US" sz="1200" dirty="0">
                              <a:solidFill>
                                <a:schemeClr val="accent3"/>
                              </a:solidFill>
                            </a:rPr>
                            <a:t>[Yan’10]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oMath>
                          </a14:m>
                          <a:r>
                            <a:rPr lang="en-US" dirty="0"/>
                            <a:t> </a:t>
                          </a:r>
                          <a:r>
                            <a:rPr lang="en-US" sz="1400" dirty="0">
                              <a:solidFill>
                                <a:schemeClr val="accent3"/>
                              </a:solidFill>
                            </a:rPr>
                            <a:t>[Yan’10]</a:t>
                          </a:r>
                          <a:endParaRPr lang="en-US" dirty="0">
                            <a:solidFill>
                              <a:schemeClr val="accent3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3.13</m:t>
                              </m:r>
                            </m:oMath>
                          </a14:m>
                          <a:r>
                            <a:rPr lang="en-US" dirty="0"/>
                            <a:t> </a:t>
                          </a:r>
                          <a:r>
                            <a:rPr lang="en-US" sz="1400" dirty="0">
                              <a:solidFill>
                                <a:schemeClr val="accent3"/>
                              </a:solidFill>
                            </a:rPr>
                            <a:t>[Jiang Ma Zhang’21]</a:t>
                          </a:r>
                          <a:endParaRPr lang="en-US" dirty="0">
                            <a:solidFill>
                              <a:schemeClr val="accent3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/>
                            <a:t>1.96 </a:t>
                          </a:r>
                          <a:r>
                            <a:rPr lang="en-US" sz="1400" dirty="0">
                              <a:solidFill>
                                <a:schemeClr val="accent3"/>
                              </a:solidFill>
                            </a:rPr>
                            <a:t>[Nuti-Vondrak’24]</a:t>
                          </a:r>
                          <a:endParaRPr lang="en-US" dirty="0">
                            <a:solidFill>
                              <a:schemeClr val="accent3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7194806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Frugality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oMath>
                          </a14:m>
                          <a:r>
                            <a:rPr lang="en-US" dirty="0"/>
                            <a:t> 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oMath>
                          </a14:m>
                          <a:r>
                            <a:rPr lang="en-US" dirty="0"/>
                            <a:t> </a:t>
                          </a:r>
                          <a:r>
                            <a:rPr kumimoji="0" lang="en-US" sz="1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196B24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[Singla’17]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oMath>
                          </a14:m>
                          <a:r>
                            <a:rPr lang="en-US" dirty="0"/>
                            <a:t> </a:t>
                          </a:r>
                          <a:r>
                            <a:rPr lang="en-US" sz="1400" dirty="0">
                              <a:solidFill>
                                <a:schemeClr val="accent3"/>
                              </a:solidFill>
                            </a:rPr>
                            <a:t>[Singla’17]</a:t>
                          </a:r>
                          <a:endParaRPr lang="en-US" dirty="0">
                            <a:solidFill>
                              <a:schemeClr val="accent3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/>
                            <a:t>1.52 </a:t>
                          </a:r>
                          <a:r>
                            <a:rPr lang="en-US" sz="1400" dirty="0">
                              <a:solidFill>
                                <a:schemeClr val="accent3"/>
                              </a:solidFill>
                            </a:rPr>
                            <a:t>[Huang et al.’25]</a:t>
                          </a:r>
                          <a:endParaRPr lang="en-US" dirty="0">
                            <a:solidFill>
                              <a:schemeClr val="accent3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8547452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Approximation factor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/(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oMath>
                          </a14:m>
                          <a:r>
                            <a:rPr lang="en-US" dirty="0"/>
                            <a:t> 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oMath>
                          </a14:m>
                          <a:r>
                            <a:rPr lang="en-US" dirty="0"/>
                            <a:t> 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3.13 </m:t>
                              </m:r>
                            </m:oMath>
                          </a14:m>
                          <a:r>
                            <a:rPr kumimoji="0" lang="en-US" sz="1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196B24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[Jiang Ma Zhang’21]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/>
                            <a:t>2.98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27600925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33185931-7F4F-1B34-FF2E-273B83E76D2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89683553"/>
                  </p:ext>
                </p:extLst>
              </p:nvPr>
            </p:nvGraphicFramePr>
            <p:xfrm>
              <a:off x="838200" y="4600586"/>
              <a:ext cx="10107168" cy="148336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311330">
                      <a:extLst>
                        <a:ext uri="{9D8B030D-6E8A-4147-A177-3AD203B41FA5}">
                          <a16:colId xmlns:a16="http://schemas.microsoft.com/office/drawing/2014/main" val="1041089880"/>
                        </a:ext>
                      </a:extLst>
                    </a:gridCol>
                    <a:gridCol w="1710184">
                      <a:extLst>
                        <a:ext uri="{9D8B030D-6E8A-4147-A177-3AD203B41FA5}">
                          <a16:colId xmlns:a16="http://schemas.microsoft.com/office/drawing/2014/main" val="1670687624"/>
                        </a:ext>
                      </a:extLst>
                    </a:gridCol>
                    <a:gridCol w="1457959">
                      <a:extLst>
                        <a:ext uri="{9D8B030D-6E8A-4147-A177-3AD203B41FA5}">
                          <a16:colId xmlns:a16="http://schemas.microsoft.com/office/drawing/2014/main" val="1574464491"/>
                        </a:ext>
                      </a:extLst>
                    </a:gridCol>
                    <a:gridCol w="2211185">
                      <a:extLst>
                        <a:ext uri="{9D8B030D-6E8A-4147-A177-3AD203B41FA5}">
                          <a16:colId xmlns:a16="http://schemas.microsoft.com/office/drawing/2014/main" val="3870571139"/>
                        </a:ext>
                      </a:extLst>
                    </a:gridCol>
                    <a:gridCol w="2416510">
                      <a:extLst>
                        <a:ext uri="{9D8B030D-6E8A-4147-A177-3AD203B41FA5}">
                          <a16:colId xmlns:a16="http://schemas.microsoft.com/office/drawing/2014/main" val="422193561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49" t="-6667" r="-338462" b="-3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Matroid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76522" t="-6667" r="-318261" b="-3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Knapsack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Bipartite Matching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58335174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Correlation Gap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35556" t="-110345" r="-356296" b="-2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76522" t="-110345" r="-318261" b="-2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48851" t="-110345" r="-110345" b="-2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/>
                            <a:t>1.96 </a:t>
                          </a:r>
                          <a:r>
                            <a:rPr lang="en-US" sz="1400" dirty="0">
                              <a:solidFill>
                                <a:schemeClr val="accent3"/>
                              </a:solidFill>
                            </a:rPr>
                            <a:t>[Nuti-Vondrak’24]</a:t>
                          </a:r>
                          <a:endParaRPr lang="en-US" dirty="0">
                            <a:solidFill>
                              <a:schemeClr val="accent3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7194806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Frugality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35556" t="-203333" r="-356296" b="-1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76522" t="-203333" r="-318261" b="-1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48851" t="-203333" r="-110345" b="-1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/>
                            <a:t>1.52 </a:t>
                          </a:r>
                          <a:r>
                            <a:rPr lang="en-US" sz="1400" dirty="0">
                              <a:solidFill>
                                <a:schemeClr val="accent3"/>
                              </a:solidFill>
                            </a:rPr>
                            <a:t>[Huang et al.’25]</a:t>
                          </a:r>
                          <a:endParaRPr lang="en-US" dirty="0">
                            <a:solidFill>
                              <a:schemeClr val="accent3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8547452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Approximation factor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35556" t="-313793" r="-356296" b="-241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76522" t="-313793" r="-318261" b="-241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48851" t="-313793" r="-110345" b="-241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/>
                            <a:t>2.98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276009250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37BCC72B-1330-1D04-0E31-4F5EAC649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9710" y="1276492"/>
            <a:ext cx="5254844" cy="3078681"/>
          </a:xfrm>
          <a:prstGeom prst="rect">
            <a:avLst/>
          </a:prstGeom>
        </p:spPr>
      </p:pic>
      <p:sp>
        <p:nvSpPr>
          <p:cNvPr id="15" name="Freeform 14">
            <a:extLst>
              <a:ext uri="{FF2B5EF4-FFF2-40B4-BE49-F238E27FC236}">
                <a16:creationId xmlns:a16="http://schemas.microsoft.com/office/drawing/2014/main" id="{1D0D8257-6F18-8F9E-68C5-522ADFEFF9C9}"/>
              </a:ext>
            </a:extLst>
          </p:cNvPr>
          <p:cNvSpPr/>
          <p:nvPr/>
        </p:nvSpPr>
        <p:spPr>
          <a:xfrm>
            <a:off x="6159937" y="1533358"/>
            <a:ext cx="1808466" cy="1120549"/>
          </a:xfrm>
          <a:custGeom>
            <a:avLst/>
            <a:gdLst>
              <a:gd name="csX0" fmla="*/ 16042 w 3368842"/>
              <a:gd name="csY0" fmla="*/ 0 h 1796716"/>
              <a:gd name="csX1" fmla="*/ 3368842 w 3368842"/>
              <a:gd name="csY1" fmla="*/ 0 h 1796716"/>
              <a:gd name="csX2" fmla="*/ 3352800 w 3368842"/>
              <a:gd name="csY2" fmla="*/ 1796716 h 1796716"/>
              <a:gd name="csX3" fmla="*/ 0 w 3368842"/>
              <a:gd name="csY3" fmla="*/ 1748590 h 1796716"/>
              <a:gd name="csX0" fmla="*/ 16042 w 3368842"/>
              <a:gd name="csY0" fmla="*/ 0 h 1753220"/>
              <a:gd name="csX1" fmla="*/ 3368842 w 3368842"/>
              <a:gd name="csY1" fmla="*/ 0 h 1753220"/>
              <a:gd name="csX2" fmla="*/ 3352800 w 3368842"/>
              <a:gd name="csY2" fmla="*/ 1748589 h 1753220"/>
              <a:gd name="csX3" fmla="*/ 0 w 3368842"/>
              <a:gd name="csY3" fmla="*/ 1748590 h 1753220"/>
              <a:gd name="csX0" fmla="*/ 16042 w 3368842"/>
              <a:gd name="csY0" fmla="*/ 0 h 1796715"/>
              <a:gd name="csX1" fmla="*/ 3368842 w 3368842"/>
              <a:gd name="csY1" fmla="*/ 0 h 1796715"/>
              <a:gd name="csX2" fmla="*/ 3352800 w 3368842"/>
              <a:gd name="csY2" fmla="*/ 1796715 h 1796715"/>
              <a:gd name="csX3" fmla="*/ 0 w 3368842"/>
              <a:gd name="csY3" fmla="*/ 1748590 h 1796715"/>
              <a:gd name="csX0" fmla="*/ 16042 w 3368842"/>
              <a:gd name="csY0" fmla="*/ 0 h 1748590"/>
              <a:gd name="csX1" fmla="*/ 3368842 w 3368842"/>
              <a:gd name="csY1" fmla="*/ 0 h 1748590"/>
              <a:gd name="csX2" fmla="*/ 3352800 w 3368842"/>
              <a:gd name="csY2" fmla="*/ 1748589 h 1748590"/>
              <a:gd name="csX3" fmla="*/ 0 w 3368842"/>
              <a:gd name="csY3" fmla="*/ 1748590 h 1748590"/>
              <a:gd name="csX0" fmla="*/ 16042 w 3352800"/>
              <a:gd name="csY0" fmla="*/ 0 h 1748590"/>
              <a:gd name="csX1" fmla="*/ 3015916 w 3352800"/>
              <a:gd name="csY1" fmla="*/ 0 h 1748590"/>
              <a:gd name="csX2" fmla="*/ 3352800 w 3352800"/>
              <a:gd name="csY2" fmla="*/ 1748589 h 1748590"/>
              <a:gd name="csX3" fmla="*/ 0 w 3352800"/>
              <a:gd name="csY3" fmla="*/ 1748590 h 1748590"/>
              <a:gd name="csX0" fmla="*/ 16042 w 3048000"/>
              <a:gd name="csY0" fmla="*/ 0 h 1764631"/>
              <a:gd name="csX1" fmla="*/ 3015916 w 3048000"/>
              <a:gd name="csY1" fmla="*/ 0 h 1764631"/>
              <a:gd name="csX2" fmla="*/ 3048000 w 3048000"/>
              <a:gd name="csY2" fmla="*/ 1764631 h 1764631"/>
              <a:gd name="csX3" fmla="*/ 0 w 3048000"/>
              <a:gd name="csY3" fmla="*/ 1748590 h 1764631"/>
              <a:gd name="csX0" fmla="*/ 16042 w 3015916"/>
              <a:gd name="csY0" fmla="*/ 0 h 1764631"/>
              <a:gd name="csX1" fmla="*/ 3015916 w 3015916"/>
              <a:gd name="csY1" fmla="*/ 0 h 1764631"/>
              <a:gd name="csX2" fmla="*/ 2999874 w 3015916"/>
              <a:gd name="csY2" fmla="*/ 1764631 h 1764631"/>
              <a:gd name="csX3" fmla="*/ 0 w 3015916"/>
              <a:gd name="csY3" fmla="*/ 1748590 h 1764631"/>
              <a:gd name="csX0" fmla="*/ 16042 w 3048000"/>
              <a:gd name="csY0" fmla="*/ 0 h 1764631"/>
              <a:gd name="csX1" fmla="*/ 3015916 w 3048000"/>
              <a:gd name="csY1" fmla="*/ 0 h 1764631"/>
              <a:gd name="csX2" fmla="*/ 3048000 w 3048000"/>
              <a:gd name="csY2" fmla="*/ 1764631 h 1764631"/>
              <a:gd name="csX3" fmla="*/ 0 w 3048000"/>
              <a:gd name="csY3" fmla="*/ 1748590 h 1764631"/>
              <a:gd name="csX0" fmla="*/ 16042 w 3015916"/>
              <a:gd name="csY0" fmla="*/ 0 h 1748590"/>
              <a:gd name="csX1" fmla="*/ 3015916 w 3015916"/>
              <a:gd name="csY1" fmla="*/ 0 h 1748590"/>
              <a:gd name="csX2" fmla="*/ 3009634 w 3015916"/>
              <a:gd name="csY2" fmla="*/ 1745448 h 1748590"/>
              <a:gd name="csX3" fmla="*/ 0 w 3015916"/>
              <a:gd name="csY3" fmla="*/ 1748590 h 1748590"/>
              <a:gd name="csX0" fmla="*/ 0 w 3031846"/>
              <a:gd name="csY0" fmla="*/ 6394 h 1748590"/>
              <a:gd name="csX1" fmla="*/ 3031846 w 3031846"/>
              <a:gd name="csY1" fmla="*/ 0 h 1748590"/>
              <a:gd name="csX2" fmla="*/ 3025564 w 3031846"/>
              <a:gd name="csY2" fmla="*/ 1745448 h 1748590"/>
              <a:gd name="csX3" fmla="*/ 15930 w 3031846"/>
              <a:gd name="csY3" fmla="*/ 1748590 h 17485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031846" h="1748590">
                <a:moveTo>
                  <a:pt x="0" y="6394"/>
                </a:moveTo>
                <a:lnTo>
                  <a:pt x="3031846" y="0"/>
                </a:lnTo>
                <a:lnTo>
                  <a:pt x="3025564" y="1745448"/>
                </a:lnTo>
                <a:lnTo>
                  <a:pt x="15930" y="1748590"/>
                </a:lnTo>
              </a:path>
            </a:pathLst>
          </a:cu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38B2FB-B2CA-B8F4-0D69-351061A2CE41}"/>
              </a:ext>
            </a:extLst>
          </p:cNvPr>
          <p:cNvSpPr txBox="1"/>
          <p:nvPr/>
        </p:nvSpPr>
        <p:spPr>
          <a:xfrm>
            <a:off x="8060170" y="1813928"/>
            <a:ext cx="21712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0070C0"/>
                </a:solidFill>
              </a:rPr>
              <a:t>Exactly captures the approx. factor of the CCD’25 algorithm</a:t>
            </a: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0D03491D-949E-7F95-CF94-690C42C57516}"/>
              </a:ext>
            </a:extLst>
          </p:cNvPr>
          <p:cNvSpPr/>
          <p:nvPr/>
        </p:nvSpPr>
        <p:spPr>
          <a:xfrm>
            <a:off x="6154545" y="1498014"/>
            <a:ext cx="1905625" cy="1752892"/>
          </a:xfrm>
          <a:custGeom>
            <a:avLst/>
            <a:gdLst>
              <a:gd name="csX0" fmla="*/ 16042 w 3368842"/>
              <a:gd name="csY0" fmla="*/ 0 h 1796716"/>
              <a:gd name="csX1" fmla="*/ 3368842 w 3368842"/>
              <a:gd name="csY1" fmla="*/ 0 h 1796716"/>
              <a:gd name="csX2" fmla="*/ 3352800 w 3368842"/>
              <a:gd name="csY2" fmla="*/ 1796716 h 1796716"/>
              <a:gd name="csX3" fmla="*/ 0 w 3368842"/>
              <a:gd name="csY3" fmla="*/ 1748590 h 1796716"/>
              <a:gd name="csX0" fmla="*/ 16042 w 3368842"/>
              <a:gd name="csY0" fmla="*/ 0 h 1753220"/>
              <a:gd name="csX1" fmla="*/ 3368842 w 3368842"/>
              <a:gd name="csY1" fmla="*/ 0 h 1753220"/>
              <a:gd name="csX2" fmla="*/ 3352800 w 3368842"/>
              <a:gd name="csY2" fmla="*/ 1748589 h 1753220"/>
              <a:gd name="csX3" fmla="*/ 0 w 3368842"/>
              <a:gd name="csY3" fmla="*/ 1748590 h 1753220"/>
              <a:gd name="csX0" fmla="*/ 16042 w 3368842"/>
              <a:gd name="csY0" fmla="*/ 0 h 1796715"/>
              <a:gd name="csX1" fmla="*/ 3368842 w 3368842"/>
              <a:gd name="csY1" fmla="*/ 0 h 1796715"/>
              <a:gd name="csX2" fmla="*/ 3352800 w 3368842"/>
              <a:gd name="csY2" fmla="*/ 1796715 h 1796715"/>
              <a:gd name="csX3" fmla="*/ 0 w 3368842"/>
              <a:gd name="csY3" fmla="*/ 1748590 h 1796715"/>
              <a:gd name="csX0" fmla="*/ 16042 w 3368842"/>
              <a:gd name="csY0" fmla="*/ 0 h 1748590"/>
              <a:gd name="csX1" fmla="*/ 3368842 w 3368842"/>
              <a:gd name="csY1" fmla="*/ 0 h 1748590"/>
              <a:gd name="csX2" fmla="*/ 3352800 w 3368842"/>
              <a:gd name="csY2" fmla="*/ 1748589 h 1748590"/>
              <a:gd name="csX3" fmla="*/ 0 w 3368842"/>
              <a:gd name="csY3" fmla="*/ 1748590 h 1748590"/>
              <a:gd name="csX0" fmla="*/ 16042 w 3352800"/>
              <a:gd name="csY0" fmla="*/ 0 h 1748590"/>
              <a:gd name="csX1" fmla="*/ 3015916 w 3352800"/>
              <a:gd name="csY1" fmla="*/ 0 h 1748590"/>
              <a:gd name="csX2" fmla="*/ 3352800 w 3352800"/>
              <a:gd name="csY2" fmla="*/ 1748589 h 1748590"/>
              <a:gd name="csX3" fmla="*/ 0 w 3352800"/>
              <a:gd name="csY3" fmla="*/ 1748590 h 1748590"/>
              <a:gd name="csX0" fmla="*/ 16042 w 3048000"/>
              <a:gd name="csY0" fmla="*/ 0 h 1764631"/>
              <a:gd name="csX1" fmla="*/ 3015916 w 3048000"/>
              <a:gd name="csY1" fmla="*/ 0 h 1764631"/>
              <a:gd name="csX2" fmla="*/ 3048000 w 3048000"/>
              <a:gd name="csY2" fmla="*/ 1764631 h 1764631"/>
              <a:gd name="csX3" fmla="*/ 0 w 3048000"/>
              <a:gd name="csY3" fmla="*/ 1748590 h 1764631"/>
              <a:gd name="csX0" fmla="*/ 16042 w 3015916"/>
              <a:gd name="csY0" fmla="*/ 0 h 1764631"/>
              <a:gd name="csX1" fmla="*/ 3015916 w 3015916"/>
              <a:gd name="csY1" fmla="*/ 0 h 1764631"/>
              <a:gd name="csX2" fmla="*/ 2999874 w 3015916"/>
              <a:gd name="csY2" fmla="*/ 1764631 h 1764631"/>
              <a:gd name="csX3" fmla="*/ 0 w 3015916"/>
              <a:gd name="csY3" fmla="*/ 1748590 h 1764631"/>
              <a:gd name="csX0" fmla="*/ 16042 w 3048000"/>
              <a:gd name="csY0" fmla="*/ 0 h 1764631"/>
              <a:gd name="csX1" fmla="*/ 3015916 w 3048000"/>
              <a:gd name="csY1" fmla="*/ 0 h 1764631"/>
              <a:gd name="csX2" fmla="*/ 3048000 w 3048000"/>
              <a:gd name="csY2" fmla="*/ 1764631 h 1764631"/>
              <a:gd name="csX3" fmla="*/ 0 w 3048000"/>
              <a:gd name="csY3" fmla="*/ 1748590 h 1764631"/>
              <a:gd name="csX0" fmla="*/ 16042 w 3015916"/>
              <a:gd name="csY0" fmla="*/ 0 h 1748590"/>
              <a:gd name="csX1" fmla="*/ 3015916 w 3015916"/>
              <a:gd name="csY1" fmla="*/ 0 h 1748590"/>
              <a:gd name="csX2" fmla="*/ 3009634 w 3015916"/>
              <a:gd name="csY2" fmla="*/ 1745448 h 1748590"/>
              <a:gd name="csX3" fmla="*/ 0 w 3015916"/>
              <a:gd name="csY3" fmla="*/ 1748590 h 1748590"/>
              <a:gd name="csX0" fmla="*/ 0 w 3031846"/>
              <a:gd name="csY0" fmla="*/ 6394 h 1748590"/>
              <a:gd name="csX1" fmla="*/ 3031846 w 3031846"/>
              <a:gd name="csY1" fmla="*/ 0 h 1748590"/>
              <a:gd name="csX2" fmla="*/ 3025564 w 3031846"/>
              <a:gd name="csY2" fmla="*/ 1745448 h 1748590"/>
              <a:gd name="csX3" fmla="*/ 15930 w 3031846"/>
              <a:gd name="csY3" fmla="*/ 1748590 h 17485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031846" h="1748590">
                <a:moveTo>
                  <a:pt x="0" y="6394"/>
                </a:moveTo>
                <a:lnTo>
                  <a:pt x="3031846" y="0"/>
                </a:lnTo>
                <a:lnTo>
                  <a:pt x="3025564" y="1745448"/>
                </a:lnTo>
                <a:lnTo>
                  <a:pt x="15930" y="1748590"/>
                </a:lnTo>
              </a:path>
            </a:pathLst>
          </a:cu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293B8E51-BC4D-CCBC-98F9-498B9DB0FD53}"/>
              </a:ext>
            </a:extLst>
          </p:cNvPr>
          <p:cNvSpPr/>
          <p:nvPr/>
        </p:nvSpPr>
        <p:spPr>
          <a:xfrm>
            <a:off x="6142353" y="2150848"/>
            <a:ext cx="536516" cy="446806"/>
          </a:xfrm>
          <a:custGeom>
            <a:avLst/>
            <a:gdLst>
              <a:gd name="csX0" fmla="*/ 16042 w 3368842"/>
              <a:gd name="csY0" fmla="*/ 0 h 1796716"/>
              <a:gd name="csX1" fmla="*/ 3368842 w 3368842"/>
              <a:gd name="csY1" fmla="*/ 0 h 1796716"/>
              <a:gd name="csX2" fmla="*/ 3352800 w 3368842"/>
              <a:gd name="csY2" fmla="*/ 1796716 h 1796716"/>
              <a:gd name="csX3" fmla="*/ 0 w 3368842"/>
              <a:gd name="csY3" fmla="*/ 1748590 h 1796716"/>
              <a:gd name="csX0" fmla="*/ 16042 w 3368842"/>
              <a:gd name="csY0" fmla="*/ 0 h 1753220"/>
              <a:gd name="csX1" fmla="*/ 3368842 w 3368842"/>
              <a:gd name="csY1" fmla="*/ 0 h 1753220"/>
              <a:gd name="csX2" fmla="*/ 3352800 w 3368842"/>
              <a:gd name="csY2" fmla="*/ 1748589 h 1753220"/>
              <a:gd name="csX3" fmla="*/ 0 w 3368842"/>
              <a:gd name="csY3" fmla="*/ 1748590 h 1753220"/>
              <a:gd name="csX0" fmla="*/ 16042 w 3368842"/>
              <a:gd name="csY0" fmla="*/ 0 h 1796715"/>
              <a:gd name="csX1" fmla="*/ 3368842 w 3368842"/>
              <a:gd name="csY1" fmla="*/ 0 h 1796715"/>
              <a:gd name="csX2" fmla="*/ 3352800 w 3368842"/>
              <a:gd name="csY2" fmla="*/ 1796715 h 1796715"/>
              <a:gd name="csX3" fmla="*/ 0 w 3368842"/>
              <a:gd name="csY3" fmla="*/ 1748590 h 1796715"/>
              <a:gd name="csX0" fmla="*/ 16042 w 3368842"/>
              <a:gd name="csY0" fmla="*/ 0 h 1748590"/>
              <a:gd name="csX1" fmla="*/ 3368842 w 3368842"/>
              <a:gd name="csY1" fmla="*/ 0 h 1748590"/>
              <a:gd name="csX2" fmla="*/ 3352800 w 3368842"/>
              <a:gd name="csY2" fmla="*/ 1748589 h 1748590"/>
              <a:gd name="csX3" fmla="*/ 0 w 3368842"/>
              <a:gd name="csY3" fmla="*/ 1748590 h 1748590"/>
              <a:gd name="csX0" fmla="*/ 16042 w 3352800"/>
              <a:gd name="csY0" fmla="*/ 0 h 1748590"/>
              <a:gd name="csX1" fmla="*/ 3015916 w 3352800"/>
              <a:gd name="csY1" fmla="*/ 0 h 1748590"/>
              <a:gd name="csX2" fmla="*/ 3352800 w 3352800"/>
              <a:gd name="csY2" fmla="*/ 1748589 h 1748590"/>
              <a:gd name="csX3" fmla="*/ 0 w 3352800"/>
              <a:gd name="csY3" fmla="*/ 1748590 h 1748590"/>
              <a:gd name="csX0" fmla="*/ 16042 w 3048000"/>
              <a:gd name="csY0" fmla="*/ 0 h 1764631"/>
              <a:gd name="csX1" fmla="*/ 3015916 w 3048000"/>
              <a:gd name="csY1" fmla="*/ 0 h 1764631"/>
              <a:gd name="csX2" fmla="*/ 3048000 w 3048000"/>
              <a:gd name="csY2" fmla="*/ 1764631 h 1764631"/>
              <a:gd name="csX3" fmla="*/ 0 w 3048000"/>
              <a:gd name="csY3" fmla="*/ 1748590 h 1764631"/>
              <a:gd name="csX0" fmla="*/ 16042 w 3015916"/>
              <a:gd name="csY0" fmla="*/ 0 h 1764631"/>
              <a:gd name="csX1" fmla="*/ 3015916 w 3015916"/>
              <a:gd name="csY1" fmla="*/ 0 h 1764631"/>
              <a:gd name="csX2" fmla="*/ 2999874 w 3015916"/>
              <a:gd name="csY2" fmla="*/ 1764631 h 1764631"/>
              <a:gd name="csX3" fmla="*/ 0 w 3015916"/>
              <a:gd name="csY3" fmla="*/ 1748590 h 1764631"/>
              <a:gd name="csX0" fmla="*/ 16042 w 3048000"/>
              <a:gd name="csY0" fmla="*/ 0 h 1764631"/>
              <a:gd name="csX1" fmla="*/ 3015916 w 3048000"/>
              <a:gd name="csY1" fmla="*/ 0 h 1764631"/>
              <a:gd name="csX2" fmla="*/ 3048000 w 3048000"/>
              <a:gd name="csY2" fmla="*/ 1764631 h 1764631"/>
              <a:gd name="csX3" fmla="*/ 0 w 3048000"/>
              <a:gd name="csY3" fmla="*/ 1748590 h 1764631"/>
              <a:gd name="csX0" fmla="*/ 16042 w 3015916"/>
              <a:gd name="csY0" fmla="*/ 0 h 1748590"/>
              <a:gd name="csX1" fmla="*/ 3015916 w 3015916"/>
              <a:gd name="csY1" fmla="*/ 0 h 1748590"/>
              <a:gd name="csX2" fmla="*/ 3009634 w 3015916"/>
              <a:gd name="csY2" fmla="*/ 1745448 h 1748590"/>
              <a:gd name="csX3" fmla="*/ 0 w 3015916"/>
              <a:gd name="csY3" fmla="*/ 1748590 h 1748590"/>
              <a:gd name="csX0" fmla="*/ 0 w 3031846"/>
              <a:gd name="csY0" fmla="*/ 6394 h 1748590"/>
              <a:gd name="csX1" fmla="*/ 3031846 w 3031846"/>
              <a:gd name="csY1" fmla="*/ 0 h 1748590"/>
              <a:gd name="csX2" fmla="*/ 3025564 w 3031846"/>
              <a:gd name="csY2" fmla="*/ 1745448 h 1748590"/>
              <a:gd name="csX3" fmla="*/ 15930 w 3031846"/>
              <a:gd name="csY3" fmla="*/ 1748590 h 17485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031846" h="1748590">
                <a:moveTo>
                  <a:pt x="0" y="6394"/>
                </a:moveTo>
                <a:lnTo>
                  <a:pt x="3031846" y="0"/>
                </a:lnTo>
                <a:lnTo>
                  <a:pt x="3025564" y="1745448"/>
                </a:lnTo>
                <a:lnTo>
                  <a:pt x="15930" y="1748590"/>
                </a:lnTo>
              </a:path>
            </a:pathLst>
          </a:custGeom>
          <a:noFill/>
          <a:ln w="127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A41A295-E5D1-F6E9-24DE-1C3E969812F0}"/>
              </a:ext>
            </a:extLst>
          </p:cNvPr>
          <p:cNvSpPr txBox="1"/>
          <p:nvPr/>
        </p:nvSpPr>
        <p:spPr>
          <a:xfrm>
            <a:off x="6654484" y="2152213"/>
            <a:ext cx="1646367" cy="407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rgbClr val="00B050"/>
                </a:solidFill>
              </a:rPr>
              <a:t>Bounded by “frugality” </a:t>
            </a:r>
            <a:r>
              <a:rPr lang="en-US" sz="1000" dirty="0">
                <a:solidFill>
                  <a:schemeClr val="accent6">
                    <a:lumMod val="75000"/>
                  </a:schemeClr>
                </a:solidFill>
              </a:rPr>
              <a:t>[Singla’17]</a:t>
            </a:r>
            <a:endParaRPr lang="en-US" sz="105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06FF27-0806-0805-C5F7-C028D9BF509E}"/>
              </a:ext>
            </a:extLst>
          </p:cNvPr>
          <p:cNvSpPr txBox="1"/>
          <p:nvPr/>
        </p:nvSpPr>
        <p:spPr>
          <a:xfrm>
            <a:off x="6095999" y="2805765"/>
            <a:ext cx="20434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These two gaps are exactly equal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423C367-9A66-6207-1972-2D562B8CAE6F}"/>
              </a:ext>
            </a:extLst>
          </p:cNvPr>
          <p:cNvCxnSpPr>
            <a:cxnSpLocks/>
          </p:cNvCxnSpPr>
          <p:nvPr/>
        </p:nvCxnSpPr>
        <p:spPr>
          <a:xfrm flipV="1">
            <a:off x="7116235" y="2657853"/>
            <a:ext cx="0" cy="195215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EB4DC65-46D5-B086-223D-33E8392518C1}"/>
              </a:ext>
            </a:extLst>
          </p:cNvPr>
          <p:cNvCxnSpPr>
            <a:cxnSpLocks/>
            <a:stCxn id="20" idx="2"/>
          </p:cNvCxnSpPr>
          <p:nvPr/>
        </p:nvCxnSpPr>
        <p:spPr>
          <a:xfrm>
            <a:off x="7117722" y="3051986"/>
            <a:ext cx="0" cy="19892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FA3AB09-BB7B-6D10-E921-2D19474F05CF}"/>
                  </a:ext>
                </a:extLst>
              </p:cNvPr>
              <p:cNvSpPr txBox="1"/>
              <p:nvPr/>
            </p:nvSpPr>
            <p:spPr>
              <a:xfrm>
                <a:off x="822576" y="4231254"/>
                <a:ext cx="67347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Results for optimization with costly information under constraint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37D124B-428C-2930-7757-BD88A0C521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576" y="4231254"/>
                <a:ext cx="6734792" cy="369332"/>
              </a:xfrm>
              <a:prstGeom prst="rect">
                <a:avLst/>
              </a:prstGeom>
              <a:blipFill>
                <a:blip r:embed="rId4"/>
                <a:stretch>
                  <a:fillRect l="-752" t="-6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0C55ED15-9A75-F063-9D87-748D03E7AFA4}"/>
              </a:ext>
            </a:extLst>
          </p:cNvPr>
          <p:cNvSpPr txBox="1"/>
          <p:nvPr/>
        </p:nvSpPr>
        <p:spPr>
          <a:xfrm>
            <a:off x="7793650" y="565453"/>
            <a:ext cx="2418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[C. Christou Dang ’25]</a:t>
            </a:r>
          </a:p>
        </p:txBody>
      </p:sp>
    </p:spTree>
    <p:extLst>
      <p:ext uri="{BB962C8B-B14F-4D97-AF65-F5344CB8AC3E}">
        <p14:creationId xmlns:p14="http://schemas.microsoft.com/office/powerpoint/2010/main" val="10434944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69C84-D14B-B6EC-8836-FE354BC5B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1C7C9-218D-71D8-A7DA-AB1B3AA1E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Summary: extension to multi-modal information acquisition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99EF27-7D7F-8133-39FB-3FDBA901A2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840" t="20870" r="8647" b="25990"/>
          <a:stretch>
            <a:fillRect/>
          </a:stretch>
        </p:blipFill>
        <p:spPr>
          <a:xfrm>
            <a:off x="9904135" y="70112"/>
            <a:ext cx="2228980" cy="1435526"/>
          </a:xfrm>
          <a:prstGeom prst="rect">
            <a:avLst/>
          </a:prstGeom>
        </p:spPr>
      </p:pic>
      <p:sp>
        <p:nvSpPr>
          <p:cNvPr id="48" name="Content Placeholder 2">
            <a:extLst>
              <a:ext uri="{FF2B5EF4-FFF2-40B4-BE49-F238E27FC236}">
                <a16:creationId xmlns:a16="http://schemas.microsoft.com/office/drawing/2014/main" id="{3EFA337D-7C60-661E-78F9-DF4B42FFA6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5638"/>
            <a:ext cx="10515600" cy="4737506"/>
          </a:xfrm>
        </p:spPr>
        <p:txBody>
          <a:bodyPr>
            <a:normAutofit/>
          </a:bodyPr>
          <a:lstStyle/>
          <a:p>
            <a:r>
              <a:rPr lang="en-US" sz="1800" dirty="0"/>
              <a:t>Maximization problems can be solved by combining</a:t>
            </a:r>
          </a:p>
          <a:p>
            <a:pPr lvl="1"/>
            <a:r>
              <a:rPr lang="en-US" sz="1600" dirty="0"/>
              <a:t>Ex Ante Relaxation</a:t>
            </a:r>
          </a:p>
          <a:p>
            <a:pPr lvl="1"/>
            <a:r>
              <a:rPr lang="en-US" sz="1600" dirty="0"/>
              <a:t>Correlation Gap + Frugality</a:t>
            </a:r>
          </a:p>
          <a:p>
            <a:pPr lvl="1"/>
            <a:r>
              <a:rPr lang="en-US" sz="1600" dirty="0"/>
              <a:t>Ex Ante Free Order Prophet Inequalities</a:t>
            </a:r>
          </a:p>
          <a:p>
            <a:endParaRPr lang="en-US" sz="1800" dirty="0"/>
          </a:p>
          <a:p>
            <a:r>
              <a:rPr lang="en-US" sz="1800" dirty="0"/>
              <a:t>What about minimization?</a:t>
            </a:r>
          </a:p>
          <a:p>
            <a:pPr marL="0" indent="0">
              <a:buNone/>
            </a:pPr>
            <a:r>
              <a:rPr lang="en-US" sz="1800" dirty="0"/>
              <a:t>     Objective: minimize 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value of selection + cost of info. acquisition</a:t>
            </a:r>
            <a:endParaRPr lang="en-US" sz="1600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sz="1400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sz="1800" dirty="0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BB1A13D-1189-CB47-2E0B-56C7D5EFA052}"/>
              </a:ext>
            </a:extLst>
          </p:cNvPr>
          <p:cNvGrpSpPr/>
          <p:nvPr/>
        </p:nvGrpSpPr>
        <p:grpSpPr>
          <a:xfrm>
            <a:off x="8449514" y="1838527"/>
            <a:ext cx="3091374" cy="2154001"/>
            <a:chOff x="7766076" y="1485327"/>
            <a:chExt cx="3587724" cy="2634072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CB788CF7-6509-8C7A-BDB9-B11FF1FC7622}"/>
                </a:ext>
              </a:extLst>
            </p:cNvPr>
            <p:cNvGrpSpPr/>
            <p:nvPr/>
          </p:nvGrpSpPr>
          <p:grpSpPr>
            <a:xfrm>
              <a:off x="7766076" y="1772392"/>
              <a:ext cx="1503845" cy="2347007"/>
              <a:chOff x="7900657" y="1555657"/>
              <a:chExt cx="1503845" cy="2347007"/>
            </a:xfrm>
          </p:grpSpPr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F49F48D2-6136-9366-2D78-0255EB38AB4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593592" y="1555657"/>
                <a:ext cx="237744" cy="237744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F99517E4-5FBE-B8F6-C857-40CE1124B4D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984712" y="2670676"/>
                <a:ext cx="237744" cy="237744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EC46C561-AF03-5792-F9AE-6E5FC3EA9B3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355848" y="2684732"/>
                <a:ext cx="237744" cy="237744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97A7B5F4-394D-759D-5E31-27B3CAE398E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831336" y="2667390"/>
                <a:ext cx="237744" cy="237744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6" name="Straight Arrow Connector 95">
                <a:extLst>
                  <a:ext uri="{FF2B5EF4-FFF2-40B4-BE49-F238E27FC236}">
                    <a16:creationId xmlns:a16="http://schemas.microsoft.com/office/drawing/2014/main" id="{43F50564-934F-7E86-C8C4-23E8FF9330C8}"/>
                  </a:ext>
                </a:extLst>
              </p:cNvPr>
              <p:cNvCxnSpPr>
                <a:stCxn id="92" idx="3"/>
              </p:cNvCxnSpPr>
              <p:nvPr/>
            </p:nvCxnSpPr>
            <p:spPr>
              <a:xfrm flipH="1">
                <a:off x="8315325" y="1758584"/>
                <a:ext cx="313084" cy="470530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Arrow Connector 96">
                <a:extLst>
                  <a:ext uri="{FF2B5EF4-FFF2-40B4-BE49-F238E27FC236}">
                    <a16:creationId xmlns:a16="http://schemas.microsoft.com/office/drawing/2014/main" id="{E14E2AAB-7392-F8B7-4B44-C09C44CF7608}"/>
                  </a:ext>
                </a:extLst>
              </p:cNvPr>
              <p:cNvCxnSpPr>
                <a:stCxn id="92" idx="4"/>
              </p:cNvCxnSpPr>
              <p:nvPr/>
            </p:nvCxnSpPr>
            <p:spPr>
              <a:xfrm>
                <a:off x="8712464" y="1793401"/>
                <a:ext cx="0" cy="435713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Arrow Connector 97">
                <a:extLst>
                  <a:ext uri="{FF2B5EF4-FFF2-40B4-BE49-F238E27FC236}">
                    <a16:creationId xmlns:a16="http://schemas.microsoft.com/office/drawing/2014/main" id="{1CB263CE-43F0-31BA-5058-85E3E5C503A1}"/>
                  </a:ext>
                </a:extLst>
              </p:cNvPr>
              <p:cNvCxnSpPr>
                <a:stCxn id="92" idx="5"/>
              </p:cNvCxnSpPr>
              <p:nvPr/>
            </p:nvCxnSpPr>
            <p:spPr>
              <a:xfrm>
                <a:off x="8796519" y="1758584"/>
                <a:ext cx="376056" cy="470530"/>
              </a:xfrm>
              <a:prstGeom prst="straightConnector1">
                <a:avLst/>
              </a:prstGeom>
              <a:ln w="25400">
                <a:solidFill>
                  <a:schemeClr val="accent4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270B26D5-E049-3C5D-1014-DB024DF938EF}"/>
                  </a:ext>
                </a:extLst>
              </p:cNvPr>
              <p:cNvCxnSpPr/>
              <p:nvPr/>
            </p:nvCxnSpPr>
            <p:spPr>
              <a:xfrm flipH="1">
                <a:off x="8129588" y="2229114"/>
                <a:ext cx="185737" cy="455618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85421470-9531-C5F0-6457-4CCAA6D44759}"/>
                  </a:ext>
                </a:extLst>
              </p:cNvPr>
              <p:cNvCxnSpPr/>
              <p:nvPr/>
            </p:nvCxnSpPr>
            <p:spPr>
              <a:xfrm>
                <a:off x="8315325" y="2229114"/>
                <a:ext cx="156542" cy="455618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CDC39C7E-A651-A4A0-621B-88A2D69D9C06}"/>
                  </a:ext>
                </a:extLst>
              </p:cNvPr>
              <p:cNvCxnSpPr>
                <a:cxnSpLocks/>
                <a:endCxn id="95" idx="0"/>
              </p:cNvCxnSpPr>
              <p:nvPr/>
            </p:nvCxnSpPr>
            <p:spPr>
              <a:xfrm>
                <a:off x="8712464" y="2229114"/>
                <a:ext cx="237744" cy="438276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Arrow Connector 101">
                <a:extLst>
                  <a:ext uri="{FF2B5EF4-FFF2-40B4-BE49-F238E27FC236}">
                    <a16:creationId xmlns:a16="http://schemas.microsoft.com/office/drawing/2014/main" id="{F7A28512-C90B-4E75-EB0C-CC19FAE9969E}"/>
                  </a:ext>
                </a:extLst>
              </p:cNvPr>
              <p:cNvCxnSpPr>
                <a:cxnSpLocks/>
                <a:stCxn id="93" idx="3"/>
              </p:cNvCxnSpPr>
              <p:nvPr/>
            </p:nvCxnSpPr>
            <p:spPr>
              <a:xfrm flipH="1">
                <a:off x="7900657" y="2873603"/>
                <a:ext cx="118872" cy="387610"/>
              </a:xfrm>
              <a:prstGeom prst="straightConnector1">
                <a:avLst/>
              </a:prstGeom>
              <a:ln w="25400">
                <a:solidFill>
                  <a:schemeClr val="accent4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Arrow Connector 102">
                <a:extLst>
                  <a:ext uri="{FF2B5EF4-FFF2-40B4-BE49-F238E27FC236}">
                    <a16:creationId xmlns:a16="http://schemas.microsoft.com/office/drawing/2014/main" id="{3999A812-2EA0-6BC2-21B2-5819B6C8A06B}"/>
                  </a:ext>
                </a:extLst>
              </p:cNvPr>
              <p:cNvCxnSpPr>
                <a:stCxn id="93" idx="5"/>
              </p:cNvCxnSpPr>
              <p:nvPr/>
            </p:nvCxnSpPr>
            <p:spPr>
              <a:xfrm>
                <a:off x="8187639" y="2873603"/>
                <a:ext cx="127686" cy="387610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Arrow Connector 103">
                <a:extLst>
                  <a:ext uri="{FF2B5EF4-FFF2-40B4-BE49-F238E27FC236}">
                    <a16:creationId xmlns:a16="http://schemas.microsoft.com/office/drawing/2014/main" id="{3BE2228F-7C64-FB49-B209-631F2F2B61A0}"/>
                  </a:ext>
                </a:extLst>
              </p:cNvPr>
              <p:cNvCxnSpPr>
                <a:cxnSpLocks/>
                <a:stCxn id="94" idx="4"/>
              </p:cNvCxnSpPr>
              <p:nvPr/>
            </p:nvCxnSpPr>
            <p:spPr>
              <a:xfrm>
                <a:off x="8474720" y="2922476"/>
                <a:ext cx="8715" cy="338737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Arrow Connector 104">
                <a:extLst>
                  <a:ext uri="{FF2B5EF4-FFF2-40B4-BE49-F238E27FC236}">
                    <a16:creationId xmlns:a16="http://schemas.microsoft.com/office/drawing/2014/main" id="{5E802352-38E2-DEE7-C8E3-DE77CAF311F9}"/>
                  </a:ext>
                </a:extLst>
              </p:cNvPr>
              <p:cNvCxnSpPr>
                <a:stCxn id="95" idx="3"/>
              </p:cNvCxnSpPr>
              <p:nvPr/>
            </p:nvCxnSpPr>
            <p:spPr>
              <a:xfrm flipH="1">
                <a:off x="8796519" y="2870317"/>
                <a:ext cx="69634" cy="390896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Arrow Connector 105">
                <a:extLst>
                  <a:ext uri="{FF2B5EF4-FFF2-40B4-BE49-F238E27FC236}">
                    <a16:creationId xmlns:a16="http://schemas.microsoft.com/office/drawing/2014/main" id="{DDB3F0E0-65AB-118B-8D58-E4255FC6E27C}"/>
                  </a:ext>
                </a:extLst>
              </p:cNvPr>
              <p:cNvCxnSpPr>
                <a:cxnSpLocks/>
                <a:stCxn id="95" idx="4"/>
                <a:endCxn id="60" idx="2"/>
              </p:cNvCxnSpPr>
              <p:nvPr/>
            </p:nvCxnSpPr>
            <p:spPr>
              <a:xfrm>
                <a:off x="8950208" y="2905134"/>
                <a:ext cx="62840" cy="405985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Arrow Connector 106">
                <a:extLst>
                  <a:ext uri="{FF2B5EF4-FFF2-40B4-BE49-F238E27FC236}">
                    <a16:creationId xmlns:a16="http://schemas.microsoft.com/office/drawing/2014/main" id="{631328E1-C68E-396B-3344-D6F886B9D024}"/>
                  </a:ext>
                </a:extLst>
              </p:cNvPr>
              <p:cNvCxnSpPr>
                <a:stCxn id="95" idx="5"/>
              </p:cNvCxnSpPr>
              <p:nvPr/>
            </p:nvCxnSpPr>
            <p:spPr>
              <a:xfrm>
                <a:off x="9034263" y="2870317"/>
                <a:ext cx="138312" cy="390896"/>
              </a:xfrm>
              <a:prstGeom prst="straightConnector1">
                <a:avLst/>
              </a:prstGeom>
              <a:ln w="25400">
                <a:solidFill>
                  <a:schemeClr val="accent4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1C4629A9-4D7C-9BC2-5A9C-1D16346D77C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275288" y="3261213"/>
                <a:ext cx="209267" cy="335575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323A25B8-5F68-DA1F-6434-AEF00D63A9A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432322" y="3257114"/>
                <a:ext cx="52233" cy="339674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EB6A6D18-D1DA-52EB-95FA-17309737B4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9462" y="3257114"/>
                <a:ext cx="143563" cy="339674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7FC49828-3F8E-B2CD-08D7-22E962F513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9462" y="3257114"/>
                <a:ext cx="297770" cy="310912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318EA628-B586-6C72-2489-CCAB69DB9F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55301" y="3261213"/>
                <a:ext cx="164431" cy="306813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C988F313-CAE6-EDFA-7B63-B49A1A94E4D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48786" y="3257114"/>
                <a:ext cx="307750" cy="289223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C223E089-FF2E-DD35-AD25-8795876C1A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00820" y="3265312"/>
                <a:ext cx="179339" cy="302714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D7F7452A-9938-7157-D532-F122674988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60276" y="3257114"/>
                <a:ext cx="444226" cy="282652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>
                <a:extLst>
                  <a:ext uri="{FF2B5EF4-FFF2-40B4-BE49-F238E27FC236}">
                    <a16:creationId xmlns:a16="http://schemas.microsoft.com/office/drawing/2014/main" id="{11EABB45-E94B-A007-2152-65A8565DAD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05223" y="3265312"/>
                <a:ext cx="60859" cy="302714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>
                <a:extLst>
                  <a:ext uri="{FF2B5EF4-FFF2-40B4-BE49-F238E27FC236}">
                    <a16:creationId xmlns:a16="http://schemas.microsoft.com/office/drawing/2014/main" id="{1C3EB001-6BAA-8475-4314-CFD0E92711F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200395" y="3261213"/>
                <a:ext cx="114981" cy="334638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3200BC07-351E-E0F6-FC2F-A0F893F31FC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045988" y="3258214"/>
                <a:ext cx="265904" cy="337637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5EDCA9EF-AE95-6BF4-E2D9-26415C5D8AB4}"/>
                  </a:ext>
                </a:extLst>
              </p:cNvPr>
              <p:cNvSpPr txBox="1"/>
              <p:nvPr/>
            </p:nvSpPr>
            <p:spPr>
              <a:xfrm>
                <a:off x="8502218" y="3533332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…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9238E847-6BEF-75D6-34AA-2B12579C3251}"/>
                    </a:ext>
                  </a:extLst>
                </p:cNvPr>
                <p:cNvSpPr txBox="1"/>
                <p:nvPr/>
              </p:nvSpPr>
              <p:spPr>
                <a:xfrm>
                  <a:off x="7906082" y="1487183"/>
                  <a:ext cx="56547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ℳ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5FD128A0-2510-F7C6-C60C-F97F704FDAD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06082" y="1487183"/>
                  <a:ext cx="565475" cy="369332"/>
                </a:xfrm>
                <a:prstGeom prst="rect">
                  <a:avLst/>
                </a:prstGeom>
                <a:blipFill>
                  <a:blip r:embed="rId3"/>
                  <a:stretch>
                    <a:fillRect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4CE9D9BE-D33C-09F5-595E-E04C8BD50D9E}"/>
                    </a:ext>
                  </a:extLst>
                </p:cNvPr>
                <p:cNvSpPr txBox="1"/>
                <p:nvPr/>
              </p:nvSpPr>
              <p:spPr>
                <a:xfrm>
                  <a:off x="10119015" y="1485327"/>
                  <a:ext cx="58490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ℳ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E1C82981-23D1-D3C2-6284-8AFFECD9087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19015" y="1485327"/>
                  <a:ext cx="584904" cy="369332"/>
                </a:xfrm>
                <a:prstGeom prst="rect">
                  <a:avLst/>
                </a:prstGeom>
                <a:blipFill>
                  <a:blip r:embed="rId4"/>
                  <a:stretch>
                    <a:fillRect b="-16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16E9C8B-FF02-B157-6D7F-A4B1D78C5FC9}"/>
                </a:ext>
              </a:extLst>
            </p:cNvPr>
            <p:cNvSpPr txBox="1"/>
            <p:nvPr/>
          </p:nvSpPr>
          <p:spPr>
            <a:xfrm>
              <a:off x="9426952" y="2481097"/>
              <a:ext cx="51969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…</a:t>
              </a: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B22CC749-24A2-C9CA-DCC5-1CEE84BB720D}"/>
                </a:ext>
              </a:extLst>
            </p:cNvPr>
            <p:cNvGrpSpPr/>
            <p:nvPr/>
          </p:nvGrpSpPr>
          <p:grpSpPr>
            <a:xfrm>
              <a:off x="10102138" y="1727963"/>
              <a:ext cx="1251662" cy="2347007"/>
              <a:chOff x="10102138" y="1727963"/>
              <a:chExt cx="1251662" cy="2347007"/>
            </a:xfrm>
          </p:grpSpPr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99C622F7-222F-AF11-58D9-CD77F214826D}"/>
                  </a:ext>
                </a:extLst>
              </p:cNvPr>
              <p:cNvGrpSpPr/>
              <p:nvPr/>
            </p:nvGrpSpPr>
            <p:grpSpPr>
              <a:xfrm>
                <a:off x="10102138" y="1727963"/>
                <a:ext cx="1251662" cy="2347007"/>
                <a:chOff x="7977481" y="1555657"/>
                <a:chExt cx="1251662" cy="2347007"/>
              </a:xfrm>
            </p:grpSpPr>
            <p:sp>
              <p:nvSpPr>
                <p:cNvPr id="68" name="Oval 67">
                  <a:extLst>
                    <a:ext uri="{FF2B5EF4-FFF2-40B4-BE49-F238E27FC236}">
                      <a16:creationId xmlns:a16="http://schemas.microsoft.com/office/drawing/2014/main" id="{637C179E-C159-E3CB-DAEE-7BC31F04B3A5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8593592" y="1555657"/>
                  <a:ext cx="237744" cy="237744"/>
                </a:xfrm>
                <a:prstGeom prst="ellipse">
                  <a:avLst/>
                </a:prstGeom>
                <a:no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Oval 68">
                  <a:extLst>
                    <a:ext uri="{FF2B5EF4-FFF2-40B4-BE49-F238E27FC236}">
                      <a16:creationId xmlns:a16="http://schemas.microsoft.com/office/drawing/2014/main" id="{11B15F64-5722-CADF-B08D-AC4B83CA8D8C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984712" y="2670676"/>
                  <a:ext cx="237744" cy="237744"/>
                </a:xfrm>
                <a:prstGeom prst="ellipse">
                  <a:avLst/>
                </a:prstGeom>
                <a:no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Oval 69">
                  <a:extLst>
                    <a:ext uri="{FF2B5EF4-FFF2-40B4-BE49-F238E27FC236}">
                      <a16:creationId xmlns:a16="http://schemas.microsoft.com/office/drawing/2014/main" id="{5FFFD689-6EC5-F8FC-103F-9DAF8BD59D69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8355848" y="2684732"/>
                  <a:ext cx="237744" cy="237744"/>
                </a:xfrm>
                <a:prstGeom prst="ellipse">
                  <a:avLst/>
                </a:prstGeom>
                <a:no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Oval 70">
                  <a:extLst>
                    <a:ext uri="{FF2B5EF4-FFF2-40B4-BE49-F238E27FC236}">
                      <a16:creationId xmlns:a16="http://schemas.microsoft.com/office/drawing/2014/main" id="{642CF59D-4F77-D62D-53F3-E798DC3B9EA3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8831336" y="2667390"/>
                  <a:ext cx="237744" cy="237744"/>
                </a:xfrm>
                <a:prstGeom prst="ellipse">
                  <a:avLst/>
                </a:prstGeom>
                <a:no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72" name="Straight Arrow Connector 71">
                  <a:extLst>
                    <a:ext uri="{FF2B5EF4-FFF2-40B4-BE49-F238E27FC236}">
                      <a16:creationId xmlns:a16="http://schemas.microsoft.com/office/drawing/2014/main" id="{FF48DEFE-D64C-05DF-C36C-EAD3AE7C8DB0}"/>
                    </a:ext>
                  </a:extLst>
                </p:cNvPr>
                <p:cNvCxnSpPr>
                  <a:stCxn id="68" idx="3"/>
                </p:cNvCxnSpPr>
                <p:nvPr/>
              </p:nvCxnSpPr>
              <p:spPr>
                <a:xfrm flipH="1">
                  <a:off x="8315325" y="1758584"/>
                  <a:ext cx="313084" cy="470530"/>
                </a:xfrm>
                <a:prstGeom prst="straightConnector1">
                  <a:avLst/>
                </a:prstGeom>
                <a:ln w="25400">
                  <a:solidFill>
                    <a:srgbClr val="FF0000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Arrow Connector 72">
                  <a:extLst>
                    <a:ext uri="{FF2B5EF4-FFF2-40B4-BE49-F238E27FC236}">
                      <a16:creationId xmlns:a16="http://schemas.microsoft.com/office/drawing/2014/main" id="{99D0987F-9794-966F-53C8-DEB2FE8B466C}"/>
                    </a:ext>
                  </a:extLst>
                </p:cNvPr>
                <p:cNvCxnSpPr>
                  <a:stCxn id="68" idx="4"/>
                </p:cNvCxnSpPr>
                <p:nvPr/>
              </p:nvCxnSpPr>
              <p:spPr>
                <a:xfrm>
                  <a:off x="8712464" y="1793401"/>
                  <a:ext cx="0" cy="435713"/>
                </a:xfrm>
                <a:prstGeom prst="straightConnector1">
                  <a:avLst/>
                </a:prstGeom>
                <a:ln w="25400">
                  <a:solidFill>
                    <a:srgbClr val="FF0000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Arrow Connector 73">
                  <a:extLst>
                    <a:ext uri="{FF2B5EF4-FFF2-40B4-BE49-F238E27FC236}">
                      <a16:creationId xmlns:a16="http://schemas.microsoft.com/office/drawing/2014/main" id="{927ED9CC-7063-B853-94C7-E6F86D14F406}"/>
                    </a:ext>
                  </a:extLst>
                </p:cNvPr>
                <p:cNvCxnSpPr>
                  <a:stCxn id="68" idx="5"/>
                </p:cNvCxnSpPr>
                <p:nvPr/>
              </p:nvCxnSpPr>
              <p:spPr>
                <a:xfrm>
                  <a:off x="8796519" y="1758584"/>
                  <a:ext cx="376056" cy="470530"/>
                </a:xfrm>
                <a:prstGeom prst="straightConnector1">
                  <a:avLst/>
                </a:prstGeom>
                <a:ln w="25400">
                  <a:solidFill>
                    <a:schemeClr val="accent4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2CE7BADB-03DD-5D13-92B6-AC8D73635333}"/>
                    </a:ext>
                  </a:extLst>
                </p:cNvPr>
                <p:cNvCxnSpPr/>
                <p:nvPr/>
              </p:nvCxnSpPr>
              <p:spPr>
                <a:xfrm flipH="1">
                  <a:off x="8129588" y="2229114"/>
                  <a:ext cx="185737" cy="455618"/>
                </a:xfrm>
                <a:prstGeom prst="line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>
                  <a:extLst>
                    <a:ext uri="{FF2B5EF4-FFF2-40B4-BE49-F238E27FC236}">
                      <a16:creationId xmlns:a16="http://schemas.microsoft.com/office/drawing/2014/main" id="{8DCE6B4A-96B0-E6CC-CA23-6570FE86063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471867" y="2236892"/>
                  <a:ext cx="239390" cy="447840"/>
                </a:xfrm>
                <a:prstGeom prst="line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76">
                  <a:extLst>
                    <a:ext uri="{FF2B5EF4-FFF2-40B4-BE49-F238E27FC236}">
                      <a16:creationId xmlns:a16="http://schemas.microsoft.com/office/drawing/2014/main" id="{474DD485-36C6-3BE5-31DF-ADB02258AFBA}"/>
                    </a:ext>
                  </a:extLst>
                </p:cNvPr>
                <p:cNvCxnSpPr>
                  <a:cxnSpLocks/>
                  <a:endCxn id="71" idx="0"/>
                </p:cNvCxnSpPr>
                <p:nvPr/>
              </p:nvCxnSpPr>
              <p:spPr>
                <a:xfrm>
                  <a:off x="8712464" y="2229114"/>
                  <a:ext cx="237744" cy="438276"/>
                </a:xfrm>
                <a:prstGeom prst="line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Arrow Connector 77">
                  <a:extLst>
                    <a:ext uri="{FF2B5EF4-FFF2-40B4-BE49-F238E27FC236}">
                      <a16:creationId xmlns:a16="http://schemas.microsoft.com/office/drawing/2014/main" id="{EF55C0E4-DC51-D92C-E015-A3C084D1420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977481" y="2904241"/>
                  <a:ext cx="118872" cy="387610"/>
                </a:xfrm>
                <a:prstGeom prst="straightConnector1">
                  <a:avLst/>
                </a:prstGeom>
                <a:ln w="25400">
                  <a:solidFill>
                    <a:schemeClr val="accent4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Arrow Connector 78">
                  <a:extLst>
                    <a:ext uri="{FF2B5EF4-FFF2-40B4-BE49-F238E27FC236}">
                      <a16:creationId xmlns:a16="http://schemas.microsoft.com/office/drawing/2014/main" id="{C057FB6C-6CEE-2699-285D-2C233C46062D}"/>
                    </a:ext>
                  </a:extLst>
                </p:cNvPr>
                <p:cNvCxnSpPr>
                  <a:cxnSpLocks/>
                  <a:stCxn id="70" idx="4"/>
                </p:cNvCxnSpPr>
                <p:nvPr/>
              </p:nvCxnSpPr>
              <p:spPr>
                <a:xfrm flipH="1">
                  <a:off x="8315325" y="2922476"/>
                  <a:ext cx="159395" cy="338737"/>
                </a:xfrm>
                <a:prstGeom prst="straightConnector1">
                  <a:avLst/>
                </a:prstGeom>
                <a:ln w="25400">
                  <a:solidFill>
                    <a:srgbClr val="FF0000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Arrow Connector 79">
                  <a:extLst>
                    <a:ext uri="{FF2B5EF4-FFF2-40B4-BE49-F238E27FC236}">
                      <a16:creationId xmlns:a16="http://schemas.microsoft.com/office/drawing/2014/main" id="{72A08BDE-637B-AE19-0D41-9D4C928B8C2A}"/>
                    </a:ext>
                  </a:extLst>
                </p:cNvPr>
                <p:cNvCxnSpPr>
                  <a:cxnSpLocks/>
                  <a:stCxn id="70" idx="4"/>
                </p:cNvCxnSpPr>
                <p:nvPr/>
              </p:nvCxnSpPr>
              <p:spPr>
                <a:xfrm>
                  <a:off x="8474720" y="2922476"/>
                  <a:ext cx="8715" cy="338737"/>
                </a:xfrm>
                <a:prstGeom prst="straightConnector1">
                  <a:avLst/>
                </a:prstGeom>
                <a:ln w="25400">
                  <a:solidFill>
                    <a:srgbClr val="FF0000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Arrow Connector 80">
                  <a:extLst>
                    <a:ext uri="{FF2B5EF4-FFF2-40B4-BE49-F238E27FC236}">
                      <a16:creationId xmlns:a16="http://schemas.microsoft.com/office/drawing/2014/main" id="{C7CBDD92-D71E-C978-3A3D-870D97D69CD6}"/>
                    </a:ext>
                  </a:extLst>
                </p:cNvPr>
                <p:cNvCxnSpPr>
                  <a:stCxn id="71" idx="4"/>
                </p:cNvCxnSpPr>
                <p:nvPr/>
              </p:nvCxnSpPr>
              <p:spPr>
                <a:xfrm>
                  <a:off x="8950208" y="2905134"/>
                  <a:ext cx="0" cy="356079"/>
                </a:xfrm>
                <a:prstGeom prst="straightConnector1">
                  <a:avLst/>
                </a:prstGeom>
                <a:ln w="25400">
                  <a:solidFill>
                    <a:srgbClr val="FF0000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Arrow Connector 81">
                  <a:extLst>
                    <a:ext uri="{FF2B5EF4-FFF2-40B4-BE49-F238E27FC236}">
                      <a16:creationId xmlns:a16="http://schemas.microsoft.com/office/drawing/2014/main" id="{6FA822AA-7D80-7CA9-382A-205ABF7310D5}"/>
                    </a:ext>
                  </a:extLst>
                </p:cNvPr>
                <p:cNvCxnSpPr>
                  <a:stCxn id="71" idx="5"/>
                </p:cNvCxnSpPr>
                <p:nvPr/>
              </p:nvCxnSpPr>
              <p:spPr>
                <a:xfrm>
                  <a:off x="9034263" y="2870317"/>
                  <a:ext cx="138312" cy="390896"/>
                </a:xfrm>
                <a:prstGeom prst="straightConnector1">
                  <a:avLst/>
                </a:prstGeom>
                <a:ln w="25400">
                  <a:solidFill>
                    <a:schemeClr val="accent4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82">
                  <a:extLst>
                    <a:ext uri="{FF2B5EF4-FFF2-40B4-BE49-F238E27FC236}">
                      <a16:creationId xmlns:a16="http://schemas.microsoft.com/office/drawing/2014/main" id="{7B3EC4C5-65F1-5A49-2892-D3BD418D5FE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317024" y="3273573"/>
                  <a:ext cx="43804" cy="332181"/>
                </a:xfrm>
                <a:prstGeom prst="line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83">
                  <a:extLst>
                    <a:ext uri="{FF2B5EF4-FFF2-40B4-BE49-F238E27FC236}">
                      <a16:creationId xmlns:a16="http://schemas.microsoft.com/office/drawing/2014/main" id="{E7BA2601-8DE3-46AA-F510-8001B16EB92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432322" y="3257114"/>
                  <a:ext cx="52233" cy="339674"/>
                </a:xfrm>
                <a:prstGeom prst="line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84">
                  <a:extLst>
                    <a:ext uri="{FF2B5EF4-FFF2-40B4-BE49-F238E27FC236}">
                      <a16:creationId xmlns:a16="http://schemas.microsoft.com/office/drawing/2014/main" id="{9D04FC1E-6AA0-19C3-DF16-A07D1A3C30F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479462" y="3257114"/>
                  <a:ext cx="143563" cy="339674"/>
                </a:xfrm>
                <a:prstGeom prst="line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Straight Connector 85">
                  <a:extLst>
                    <a:ext uri="{FF2B5EF4-FFF2-40B4-BE49-F238E27FC236}">
                      <a16:creationId xmlns:a16="http://schemas.microsoft.com/office/drawing/2014/main" id="{3E79C23F-0D95-9A64-21F0-BEC68477F4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809815" y="3261213"/>
                  <a:ext cx="145486" cy="322639"/>
                </a:xfrm>
                <a:prstGeom prst="line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Straight Connector 86">
                  <a:extLst>
                    <a:ext uri="{FF2B5EF4-FFF2-40B4-BE49-F238E27FC236}">
                      <a16:creationId xmlns:a16="http://schemas.microsoft.com/office/drawing/2014/main" id="{30631AB5-8F44-2585-33E7-D8BA9108B64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948786" y="3257114"/>
                  <a:ext cx="80047" cy="310312"/>
                </a:xfrm>
                <a:prstGeom prst="line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Connector 87">
                  <a:extLst>
                    <a:ext uri="{FF2B5EF4-FFF2-40B4-BE49-F238E27FC236}">
                      <a16:creationId xmlns:a16="http://schemas.microsoft.com/office/drawing/2014/main" id="{99DADE2D-C6C0-062F-3A51-03A9A818306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960276" y="3257114"/>
                  <a:ext cx="268867" cy="304836"/>
                </a:xfrm>
                <a:prstGeom prst="line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8">
                  <a:extLst>
                    <a:ext uri="{FF2B5EF4-FFF2-40B4-BE49-F238E27FC236}">
                      <a16:creationId xmlns:a16="http://schemas.microsoft.com/office/drawing/2014/main" id="{CDC1820F-54D9-9742-982E-21C3F94DECE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200395" y="3261213"/>
                  <a:ext cx="114981" cy="334638"/>
                </a:xfrm>
                <a:prstGeom prst="line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9">
                  <a:extLst>
                    <a:ext uri="{FF2B5EF4-FFF2-40B4-BE49-F238E27FC236}">
                      <a16:creationId xmlns:a16="http://schemas.microsoft.com/office/drawing/2014/main" id="{6A510BCC-F1D9-CB73-A925-12D87EC5D06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045988" y="3258214"/>
                  <a:ext cx="265904" cy="337637"/>
                </a:xfrm>
                <a:prstGeom prst="line">
                  <a:avLst/>
                </a:prstGeom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9DC2CDE3-07F7-2FFA-4D0C-4D2B054210F0}"/>
                    </a:ext>
                  </a:extLst>
                </p:cNvPr>
                <p:cNvSpPr txBox="1"/>
                <p:nvPr/>
              </p:nvSpPr>
              <p:spPr>
                <a:xfrm>
                  <a:off x="8502218" y="3533332"/>
                  <a:ext cx="3818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…</a:t>
                  </a:r>
                </a:p>
              </p:txBody>
            </p:sp>
          </p:grpSp>
          <p:cxnSp>
            <p:nvCxnSpPr>
              <p:cNvPr id="67" name="Straight Arrow Connector 66">
                <a:extLst>
                  <a:ext uri="{FF2B5EF4-FFF2-40B4-BE49-F238E27FC236}">
                    <a16:creationId xmlns:a16="http://schemas.microsoft.com/office/drawing/2014/main" id="{661DEE72-D51E-AFB2-0CCC-158C242930BA}"/>
                  </a:ext>
                </a:extLst>
              </p:cNvPr>
              <p:cNvCxnSpPr>
                <a:cxnSpLocks/>
                <a:stCxn id="70" idx="4"/>
              </p:cNvCxnSpPr>
              <p:nvPr/>
            </p:nvCxnSpPr>
            <p:spPr>
              <a:xfrm>
                <a:off x="10599377" y="3094782"/>
                <a:ext cx="203684" cy="334218"/>
              </a:xfrm>
              <a:prstGeom prst="straightConnector1">
                <a:avLst/>
              </a:prstGeom>
              <a:ln w="25400">
                <a:solidFill>
                  <a:schemeClr val="accent4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CA601414-4D73-5AD0-51BA-AC6A7B75BC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98269" y="2361235"/>
              <a:ext cx="199956" cy="174155"/>
            </a:xfrm>
            <a:prstGeom prst="rect">
              <a:avLst/>
            </a:prstGeom>
          </p:spPr>
        </p:pic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BC123927-E074-83DE-D994-B07322A8C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507144" y="2357520"/>
              <a:ext cx="199956" cy="174155"/>
            </a:xfrm>
            <a:prstGeom prst="rect">
              <a:avLst/>
            </a:prstGeom>
          </p:spPr>
        </p:pic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64E95D9B-BA32-992F-F44E-2D3F5309B6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49951" y="3361125"/>
              <a:ext cx="199956" cy="174155"/>
            </a:xfrm>
            <a:prstGeom prst="rect">
              <a:avLst/>
            </a:prstGeom>
          </p:spPr>
        </p:pic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6800B526-0856-F663-D998-30C3D7F9053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72971" y="3361127"/>
              <a:ext cx="199956" cy="174155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235A282E-B7C9-F499-EEFE-1871C3824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570334" y="3357413"/>
              <a:ext cx="199956" cy="174155"/>
            </a:xfrm>
            <a:prstGeom prst="rect">
              <a:avLst/>
            </a:prstGeom>
          </p:spPr>
        </p:pic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7D20BDD5-ED91-1B32-FB30-7C917EC88A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778489" y="3353699"/>
              <a:ext cx="199956" cy="174155"/>
            </a:xfrm>
            <a:prstGeom prst="rect">
              <a:avLst/>
            </a:prstGeom>
          </p:spPr>
        </p:pic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FD89E11F-583E-56DB-40DD-4F4383B35B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374123" y="2294330"/>
              <a:ext cx="199956" cy="174155"/>
            </a:xfrm>
            <a:prstGeom prst="rect">
              <a:avLst/>
            </a:prstGeom>
          </p:spPr>
        </p:pic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C989EE2A-A593-B0A7-C706-6860979B4E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749546" y="2301766"/>
              <a:ext cx="199956" cy="174155"/>
            </a:xfrm>
            <a:prstGeom prst="rect">
              <a:avLst/>
            </a:prstGeom>
          </p:spPr>
        </p:pic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6E06E081-F8E5-F6FC-09AF-F1A208401C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325802" y="3316526"/>
              <a:ext cx="199956" cy="174155"/>
            </a:xfrm>
            <a:prstGeom prst="rect">
              <a:avLst/>
            </a:prstGeom>
          </p:spPr>
        </p:pic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46E77505-D589-A992-395B-D65EF016C1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533957" y="3323961"/>
              <a:ext cx="199956" cy="174155"/>
            </a:xfrm>
            <a:prstGeom prst="rect">
              <a:avLst/>
            </a:prstGeom>
          </p:spPr>
        </p:pic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A45D9C50-B146-35BC-BCE8-756708D434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998589" y="3309094"/>
              <a:ext cx="199956" cy="1741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62684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D3FEE-4958-F220-1CA0-A3784EAC7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ounded Rectangle 94">
            <a:extLst>
              <a:ext uri="{FF2B5EF4-FFF2-40B4-BE49-F238E27FC236}">
                <a16:creationId xmlns:a16="http://schemas.microsoft.com/office/drawing/2014/main" id="{054281F0-D893-F3EA-32CB-C76CBF62921E}"/>
              </a:ext>
            </a:extLst>
          </p:cNvPr>
          <p:cNvSpPr/>
          <p:nvPr/>
        </p:nvSpPr>
        <p:spPr>
          <a:xfrm>
            <a:off x="838199" y="385754"/>
            <a:ext cx="4823782" cy="632029"/>
          </a:xfrm>
          <a:prstGeom prst="roundRect">
            <a:avLst/>
          </a:prstGeom>
          <a:solidFill>
            <a:srgbClr val="FFFF00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20169C-CB61-250B-98CC-AEF9886E3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Concept: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Amortization</a:t>
            </a:r>
            <a:r>
              <a:rPr lang="en-US" dirty="0"/>
              <a:t> for MDPs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B1D6D84-0BC6-4E11-BDA2-AE7F596F1049}"/>
              </a:ext>
            </a:extLst>
          </p:cNvPr>
          <p:cNvGrpSpPr/>
          <p:nvPr/>
        </p:nvGrpSpPr>
        <p:grpSpPr>
          <a:xfrm>
            <a:off x="9091629" y="193931"/>
            <a:ext cx="3477298" cy="888633"/>
            <a:chOff x="122092" y="5621065"/>
            <a:chExt cx="3477298" cy="888633"/>
          </a:xfrm>
        </p:grpSpPr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846D9ACF-F50C-8E26-35AD-CE7F33C5809E}"/>
                </a:ext>
              </a:extLst>
            </p:cNvPr>
            <p:cNvSpPr/>
            <p:nvPr/>
          </p:nvSpPr>
          <p:spPr>
            <a:xfrm>
              <a:off x="122092" y="5621065"/>
              <a:ext cx="2886317" cy="888633"/>
            </a:xfrm>
            <a:prstGeom prst="roundRect">
              <a:avLst>
                <a:gd name="adj" fmla="val 9446"/>
              </a:avLst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6AB83F6-C59E-04EE-A838-EA0A1C083D83}"/>
                </a:ext>
              </a:extLst>
            </p:cNvPr>
            <p:cNvSpPr txBox="1"/>
            <p:nvPr/>
          </p:nvSpPr>
          <p:spPr>
            <a:xfrm>
              <a:off x="122092" y="5621065"/>
              <a:ext cx="30394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Surrogate cost = value of node 		+ amortized cost share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5870ACA-3E88-9DF1-53A0-0F81DC751A56}"/>
                </a:ext>
              </a:extLst>
            </p:cNvPr>
            <p:cNvSpPr txBox="1"/>
            <p:nvPr/>
          </p:nvSpPr>
          <p:spPr>
            <a:xfrm>
              <a:off x="122092" y="6048033"/>
              <a:ext cx="34772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Index of a node = smallest surrogate cost   </a:t>
              </a:r>
            </a:p>
            <a:p>
              <a:r>
                <a:rPr lang="en-US" sz="1200" dirty="0"/>
                <a:t>                in its subtree (best case scenario)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181B828-5411-E339-B7C7-60773AE038AD}"/>
              </a:ext>
            </a:extLst>
          </p:cNvPr>
          <p:cNvGrpSpPr/>
          <p:nvPr/>
        </p:nvGrpSpPr>
        <p:grpSpPr>
          <a:xfrm>
            <a:off x="1050845" y="1816386"/>
            <a:ext cx="1418060" cy="2034365"/>
            <a:chOff x="2572818" y="3883072"/>
            <a:chExt cx="1418060" cy="2034365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4DAEB945-7154-303F-A605-988ABF8785B5}"/>
                </a:ext>
              </a:extLst>
            </p:cNvPr>
            <p:cNvGrpSpPr/>
            <p:nvPr/>
          </p:nvGrpSpPr>
          <p:grpSpPr>
            <a:xfrm>
              <a:off x="2620866" y="3883072"/>
              <a:ext cx="1233368" cy="1798838"/>
              <a:chOff x="7388819" y="1805815"/>
              <a:chExt cx="1056125" cy="1447487"/>
            </a:xfrm>
          </p:grpSpPr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A59B90F6-A1A7-A296-14FB-C810D0670F5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835552" y="1805815"/>
                <a:ext cx="237744" cy="204321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E45AB7C1-B8C6-2D66-0F64-A54AA7C4066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388819" y="3091593"/>
                <a:ext cx="163692" cy="161709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7" name="Straight Arrow Connector 66">
                <a:extLst>
                  <a:ext uri="{FF2B5EF4-FFF2-40B4-BE49-F238E27FC236}">
                    <a16:creationId xmlns:a16="http://schemas.microsoft.com/office/drawing/2014/main" id="{959791DB-7697-1F66-64A1-27C7249B69D9}"/>
                  </a:ext>
                </a:extLst>
              </p:cNvPr>
              <p:cNvCxnSpPr>
                <a:cxnSpLocks/>
                <a:stCxn id="65" idx="4"/>
              </p:cNvCxnSpPr>
              <p:nvPr/>
            </p:nvCxnSpPr>
            <p:spPr>
              <a:xfrm>
                <a:off x="7954424" y="2010136"/>
                <a:ext cx="0" cy="435713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41FBB45C-7702-D422-1A15-922EC2C96BCA}"/>
                  </a:ext>
                </a:extLst>
              </p:cNvPr>
              <p:cNvCxnSpPr>
                <a:cxnSpLocks/>
                <a:stCxn id="57" idx="3"/>
                <a:endCxn id="66" idx="0"/>
              </p:cNvCxnSpPr>
              <p:nvPr/>
            </p:nvCxnSpPr>
            <p:spPr>
              <a:xfrm flipH="1">
                <a:off x="7470665" y="2595994"/>
                <a:ext cx="419792" cy="495599"/>
              </a:xfrm>
              <a:prstGeom prst="line">
                <a:avLst/>
              </a:prstGeom>
              <a:ln w="19050">
                <a:solidFill>
                  <a:schemeClr val="accent6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50FF08A1-D93B-1E9D-88F9-FCB80F42E670}"/>
                  </a:ext>
                </a:extLst>
              </p:cNvPr>
              <p:cNvCxnSpPr>
                <a:cxnSpLocks/>
                <a:stCxn id="57" idx="4"/>
                <a:endCxn id="58" idx="0"/>
              </p:cNvCxnSpPr>
              <p:nvPr/>
            </p:nvCxnSpPr>
            <p:spPr>
              <a:xfrm flipH="1">
                <a:off x="7957804" y="2621053"/>
                <a:ext cx="6" cy="476518"/>
              </a:xfrm>
              <a:prstGeom prst="line">
                <a:avLst/>
              </a:prstGeom>
              <a:ln w="19050">
                <a:solidFill>
                  <a:schemeClr val="accent6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C3C9813D-D27F-22CE-8568-3547ACBD9104}"/>
                  </a:ext>
                </a:extLst>
              </p:cNvPr>
              <p:cNvCxnSpPr>
                <a:cxnSpLocks/>
                <a:stCxn id="57" idx="5"/>
                <a:endCxn id="59" idx="0"/>
              </p:cNvCxnSpPr>
              <p:nvPr/>
            </p:nvCxnSpPr>
            <p:spPr>
              <a:xfrm>
                <a:off x="8025163" y="2595994"/>
                <a:ext cx="419781" cy="502497"/>
              </a:xfrm>
              <a:prstGeom prst="line">
                <a:avLst/>
              </a:prstGeom>
              <a:ln w="19050">
                <a:solidFill>
                  <a:schemeClr val="accent6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751C5134-9FB5-32B5-BA0C-630EC6E11794}"/>
                    </a:ext>
                  </a:extLst>
                </p:cNvPr>
                <p:cNvSpPr txBox="1"/>
                <p:nvPr/>
              </p:nvSpPr>
              <p:spPr>
                <a:xfrm>
                  <a:off x="3226236" y="4249927"/>
                  <a:ext cx="287258" cy="25391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05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05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C923A853-18C2-DB0A-F55F-74BA2DA582C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26236" y="4249927"/>
                  <a:ext cx="287258" cy="253916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F8172982-4B4C-2629-F714-9A73A182215A}"/>
                    </a:ext>
                  </a:extLst>
                </p:cNvPr>
                <p:cNvSpPr txBox="1"/>
                <p:nvPr/>
              </p:nvSpPr>
              <p:spPr>
                <a:xfrm>
                  <a:off x="2572818" y="5657807"/>
                  <a:ext cx="287258" cy="25391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05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050" dirty="0">
                    <a:solidFill>
                      <a:schemeClr val="accent4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6B7DFC37-85E7-6E47-38B5-DF306C8D79B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72818" y="5657807"/>
                  <a:ext cx="287258" cy="253916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297015E-A7D7-EB10-7E65-301815B1BFF8}"/>
                </a:ext>
              </a:extLst>
            </p:cNvPr>
            <p:cNvSpPr txBox="1"/>
            <p:nvPr/>
          </p:nvSpPr>
          <p:spPr>
            <a:xfrm>
              <a:off x="3082467" y="3901742"/>
              <a:ext cx="39786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Start</a:t>
              </a: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09EEBA04-B361-498D-0D70-72D7C067A981}"/>
                </a:ext>
              </a:extLst>
            </p:cNvPr>
            <p:cNvSpPr>
              <a:spLocks/>
            </p:cNvSpPr>
            <p:nvPr/>
          </p:nvSpPr>
          <p:spPr>
            <a:xfrm>
              <a:off x="3174113" y="4683548"/>
              <a:ext cx="222475" cy="212645"/>
            </a:xfrm>
            <a:prstGeom prst="ellipse">
              <a:avLst/>
            </a:prstGeom>
            <a:solidFill>
              <a:schemeClr val="accent6"/>
            </a:solidFill>
            <a:ln w="25400"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~</a:t>
              </a: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5B1416D3-0E52-E5E8-9398-4C98D158D0B2}"/>
                </a:ext>
              </a:extLst>
            </p:cNvPr>
            <p:cNvSpPr>
              <a:spLocks/>
            </p:cNvSpPr>
            <p:nvPr/>
          </p:nvSpPr>
          <p:spPr>
            <a:xfrm>
              <a:off x="3189762" y="5488377"/>
              <a:ext cx="191164" cy="20096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84EA25E3-75AD-8458-10EF-E485A0A0BEEC}"/>
                </a:ext>
              </a:extLst>
            </p:cNvPr>
            <p:cNvSpPr>
              <a:spLocks/>
            </p:cNvSpPr>
            <p:nvPr/>
          </p:nvSpPr>
          <p:spPr>
            <a:xfrm>
              <a:off x="3758655" y="5489521"/>
              <a:ext cx="191164" cy="20096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50AFE6C0-F454-8902-5661-500BDA88332F}"/>
                    </a:ext>
                  </a:extLst>
                </p:cNvPr>
                <p:cNvSpPr txBox="1"/>
                <p:nvPr/>
              </p:nvSpPr>
              <p:spPr>
                <a:xfrm>
                  <a:off x="3142575" y="5657807"/>
                  <a:ext cx="287258" cy="25391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05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oMath>
                    </m:oMathPara>
                  </a14:m>
                  <a:endParaRPr lang="en-US" sz="1050" dirty="0">
                    <a:solidFill>
                      <a:schemeClr val="accent4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BC5E195A-8203-8231-C5EA-8594E133AE9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42575" y="5657807"/>
                  <a:ext cx="287258" cy="253916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E4AA8382-1907-4D03-A764-4683671DBE1C}"/>
                    </a:ext>
                  </a:extLst>
                </p:cNvPr>
                <p:cNvSpPr txBox="1"/>
                <p:nvPr/>
              </p:nvSpPr>
              <p:spPr>
                <a:xfrm>
                  <a:off x="3703620" y="5663521"/>
                  <a:ext cx="287258" cy="25391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05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oMath>
                    </m:oMathPara>
                  </a14:m>
                  <a:endParaRPr lang="en-US" sz="1050" dirty="0">
                    <a:solidFill>
                      <a:schemeClr val="accent4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7BC7B970-71AC-AE35-C0B8-1A22E527AFE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03620" y="5663521"/>
                  <a:ext cx="287258" cy="253916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AEADDFE3-3340-571F-0479-A3BC2390CF42}"/>
                    </a:ext>
                  </a:extLst>
                </p:cNvPr>
                <p:cNvSpPr txBox="1"/>
                <p:nvPr/>
              </p:nvSpPr>
              <p:spPr>
                <a:xfrm>
                  <a:off x="2711109" y="4911661"/>
                  <a:ext cx="272832" cy="35163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9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9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9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en-US" sz="900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5DEBC756-8C49-8EDD-ECD8-4E6C8FDD5D7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11109" y="4911661"/>
                  <a:ext cx="272832" cy="351635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AC5B7A91-9B05-C8C8-DEB6-58AD496215AD}"/>
                    </a:ext>
                  </a:extLst>
                </p:cNvPr>
                <p:cNvSpPr txBox="1"/>
                <p:nvPr/>
              </p:nvSpPr>
              <p:spPr>
                <a:xfrm>
                  <a:off x="3582866" y="4922437"/>
                  <a:ext cx="272832" cy="35163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9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9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9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en-US" sz="900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EF672944-8741-2A84-3E96-EEE4E2AA87E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82866" y="4922437"/>
                  <a:ext cx="272832" cy="351635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A9BDEA8C-EF7D-9DB5-E93C-4CA9784A6F9A}"/>
                    </a:ext>
                  </a:extLst>
                </p:cNvPr>
                <p:cNvSpPr txBox="1"/>
                <p:nvPr/>
              </p:nvSpPr>
              <p:spPr>
                <a:xfrm>
                  <a:off x="3244510" y="4960747"/>
                  <a:ext cx="272832" cy="35163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9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9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9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en-US" sz="900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8DCEE5E3-64B9-5A98-F6C4-B149DEBC43A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44510" y="4960747"/>
                  <a:ext cx="272832" cy="351635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71" name="Picture 70" descr="A diagram of a graph and a diagram of a bar and a diagram of a bar and a diagram of a bar and a diagram of a bar and a diagram of a bar and a diagram of&#10;&#10;Description automatically generated">
            <a:extLst>
              <a:ext uri="{FF2B5EF4-FFF2-40B4-BE49-F238E27FC236}">
                <a16:creationId xmlns:a16="http://schemas.microsoft.com/office/drawing/2014/main" id="{0A316267-098F-DA3D-B0EE-F6103D936BA2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l="42926" t="7563" r="17633" b="9108"/>
          <a:stretch/>
        </p:blipFill>
        <p:spPr>
          <a:xfrm>
            <a:off x="2516244" y="1765506"/>
            <a:ext cx="1916694" cy="2279754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ADE28A18-20FA-200D-81C4-5C94291E57E6}"/>
              </a:ext>
            </a:extLst>
          </p:cNvPr>
          <p:cNvGrpSpPr/>
          <p:nvPr/>
        </p:nvGrpSpPr>
        <p:grpSpPr>
          <a:xfrm>
            <a:off x="4890454" y="1747549"/>
            <a:ext cx="1654279" cy="2034365"/>
            <a:chOff x="2454709" y="3883072"/>
            <a:chExt cx="1654279" cy="2034365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E5EDB972-BCAD-15A7-ABDB-CCB5DA845542}"/>
                </a:ext>
              </a:extLst>
            </p:cNvPr>
            <p:cNvGrpSpPr/>
            <p:nvPr/>
          </p:nvGrpSpPr>
          <p:grpSpPr>
            <a:xfrm>
              <a:off x="2620866" y="3883072"/>
              <a:ext cx="1233368" cy="1798838"/>
              <a:chOff x="7388819" y="1805815"/>
              <a:chExt cx="1056125" cy="1447487"/>
            </a:xfrm>
          </p:grpSpPr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C03A5F62-8A20-A7AB-ACD6-D1581CA0362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835552" y="1805815"/>
                <a:ext cx="237744" cy="204321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B6AB9EC1-ADA5-73AE-37C0-2E13EF33B2F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388819" y="3091593"/>
                <a:ext cx="163692" cy="161709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7" name="Straight Arrow Connector 86">
                <a:extLst>
                  <a:ext uri="{FF2B5EF4-FFF2-40B4-BE49-F238E27FC236}">
                    <a16:creationId xmlns:a16="http://schemas.microsoft.com/office/drawing/2014/main" id="{3CEA3155-EDD7-21EA-801C-827C06A48147}"/>
                  </a:ext>
                </a:extLst>
              </p:cNvPr>
              <p:cNvCxnSpPr>
                <a:cxnSpLocks/>
                <a:stCxn id="85" idx="4"/>
              </p:cNvCxnSpPr>
              <p:nvPr/>
            </p:nvCxnSpPr>
            <p:spPr>
              <a:xfrm>
                <a:off x="7954424" y="2010136"/>
                <a:ext cx="0" cy="435713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3238F407-BE62-D581-ADDE-C9F175E3F871}"/>
                  </a:ext>
                </a:extLst>
              </p:cNvPr>
              <p:cNvCxnSpPr>
                <a:cxnSpLocks/>
                <a:stCxn id="77" idx="3"/>
                <a:endCxn id="86" idx="0"/>
              </p:cNvCxnSpPr>
              <p:nvPr/>
            </p:nvCxnSpPr>
            <p:spPr>
              <a:xfrm flipH="1">
                <a:off x="7470665" y="2595994"/>
                <a:ext cx="419792" cy="495599"/>
              </a:xfrm>
              <a:prstGeom prst="line">
                <a:avLst/>
              </a:prstGeom>
              <a:ln w="19050">
                <a:solidFill>
                  <a:schemeClr val="accent6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E44106AF-5891-4EAF-0214-E7BB70EB517C}"/>
                  </a:ext>
                </a:extLst>
              </p:cNvPr>
              <p:cNvCxnSpPr>
                <a:cxnSpLocks/>
                <a:stCxn id="77" idx="4"/>
                <a:endCxn id="78" idx="0"/>
              </p:cNvCxnSpPr>
              <p:nvPr/>
            </p:nvCxnSpPr>
            <p:spPr>
              <a:xfrm flipH="1">
                <a:off x="7957804" y="2621053"/>
                <a:ext cx="6" cy="476518"/>
              </a:xfrm>
              <a:prstGeom prst="line">
                <a:avLst/>
              </a:prstGeom>
              <a:ln w="19050">
                <a:solidFill>
                  <a:schemeClr val="accent6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B6A73614-FFCB-54A9-A0AB-CC7B8BD00D06}"/>
                  </a:ext>
                </a:extLst>
              </p:cNvPr>
              <p:cNvCxnSpPr>
                <a:cxnSpLocks/>
                <a:stCxn id="77" idx="5"/>
                <a:endCxn id="79" idx="0"/>
              </p:cNvCxnSpPr>
              <p:nvPr/>
            </p:nvCxnSpPr>
            <p:spPr>
              <a:xfrm>
                <a:off x="8025163" y="2595994"/>
                <a:ext cx="419781" cy="502497"/>
              </a:xfrm>
              <a:prstGeom prst="line">
                <a:avLst/>
              </a:prstGeom>
              <a:ln w="19050">
                <a:solidFill>
                  <a:schemeClr val="accent6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2443CE6D-84ED-0443-AEEC-3B2DB32B8A31}"/>
                    </a:ext>
                  </a:extLst>
                </p:cNvPr>
                <p:cNvSpPr txBox="1"/>
                <p:nvPr/>
              </p:nvSpPr>
              <p:spPr>
                <a:xfrm>
                  <a:off x="3226236" y="4249927"/>
                  <a:ext cx="287258" cy="25391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05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05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F78FEBF1-5D7E-879D-6939-A85700DC44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26236" y="4249927"/>
                  <a:ext cx="287258" cy="253916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50D39D70-90A7-3288-ACA5-512CD20254C0}"/>
                    </a:ext>
                  </a:extLst>
                </p:cNvPr>
                <p:cNvSpPr txBox="1"/>
                <p:nvPr/>
              </p:nvSpPr>
              <p:spPr>
                <a:xfrm>
                  <a:off x="2454709" y="5657807"/>
                  <a:ext cx="523477" cy="25391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05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105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05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050" dirty="0">
                    <a:solidFill>
                      <a:schemeClr val="accent4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9A1EEF35-E4BE-8CC5-2F4B-EC54ED36F1D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54709" y="5657807"/>
                  <a:ext cx="523477" cy="253916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4998CF7-9B83-A26A-F7D1-41F6F5D4FAD1}"/>
                </a:ext>
              </a:extLst>
            </p:cNvPr>
            <p:cNvSpPr txBox="1"/>
            <p:nvPr/>
          </p:nvSpPr>
          <p:spPr>
            <a:xfrm>
              <a:off x="3082467" y="3901742"/>
              <a:ext cx="39786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Start</a:t>
              </a:r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8C527AAE-2305-D789-38A8-80778E1EE79E}"/>
                </a:ext>
              </a:extLst>
            </p:cNvPr>
            <p:cNvSpPr>
              <a:spLocks/>
            </p:cNvSpPr>
            <p:nvPr/>
          </p:nvSpPr>
          <p:spPr>
            <a:xfrm>
              <a:off x="3174113" y="4683548"/>
              <a:ext cx="222475" cy="212645"/>
            </a:xfrm>
            <a:prstGeom prst="ellipse">
              <a:avLst/>
            </a:prstGeom>
            <a:solidFill>
              <a:schemeClr val="accent6"/>
            </a:solidFill>
            <a:ln w="25400"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0A94DD69-3C51-02B3-8655-2718ACDABD08}"/>
                </a:ext>
              </a:extLst>
            </p:cNvPr>
            <p:cNvSpPr>
              <a:spLocks/>
            </p:cNvSpPr>
            <p:nvPr/>
          </p:nvSpPr>
          <p:spPr>
            <a:xfrm>
              <a:off x="3189762" y="5488377"/>
              <a:ext cx="191164" cy="20096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83317F8F-9096-2051-E651-CACE64BD97BE}"/>
                </a:ext>
              </a:extLst>
            </p:cNvPr>
            <p:cNvSpPr>
              <a:spLocks/>
            </p:cNvSpPr>
            <p:nvPr/>
          </p:nvSpPr>
          <p:spPr>
            <a:xfrm>
              <a:off x="3758655" y="5489521"/>
              <a:ext cx="191164" cy="20096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43A0B9BC-C581-FBCF-8F07-2C078FE48EAC}"/>
                    </a:ext>
                  </a:extLst>
                </p:cNvPr>
                <p:cNvSpPr txBox="1"/>
                <p:nvPr/>
              </p:nvSpPr>
              <p:spPr>
                <a:xfrm>
                  <a:off x="3024466" y="5657807"/>
                  <a:ext cx="523477" cy="25391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05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105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05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050" dirty="0">
                    <a:solidFill>
                      <a:schemeClr val="accent4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DF27FAEC-01F0-30DE-166A-F0AD3C0DEC5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24466" y="5657807"/>
                  <a:ext cx="523477" cy="253916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FD9BFBA7-AE07-C225-04FA-6D149CE9C0AB}"/>
                    </a:ext>
                  </a:extLst>
                </p:cNvPr>
                <p:cNvSpPr txBox="1"/>
                <p:nvPr/>
              </p:nvSpPr>
              <p:spPr>
                <a:xfrm>
                  <a:off x="3585511" y="5663521"/>
                  <a:ext cx="523477" cy="25391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05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105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05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050" dirty="0">
                    <a:solidFill>
                      <a:schemeClr val="accent4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F2BF6A86-82DB-025A-7FAD-4A32A7CBEF3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85511" y="5663521"/>
                  <a:ext cx="523477" cy="253916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E949B56F-E273-D9AD-2449-CF98120F7716}"/>
                    </a:ext>
                  </a:extLst>
                </p:cNvPr>
                <p:cNvSpPr txBox="1"/>
                <p:nvPr/>
              </p:nvSpPr>
              <p:spPr>
                <a:xfrm>
                  <a:off x="2711109" y="4911661"/>
                  <a:ext cx="272832" cy="35163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9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9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9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en-US" sz="900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395930AA-C4DB-735D-134E-CE1C5ED55F0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11109" y="4911661"/>
                  <a:ext cx="272832" cy="351635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B506AAD9-1110-ABE9-FB97-5833B743AA57}"/>
                    </a:ext>
                  </a:extLst>
                </p:cNvPr>
                <p:cNvSpPr txBox="1"/>
                <p:nvPr/>
              </p:nvSpPr>
              <p:spPr>
                <a:xfrm>
                  <a:off x="3582866" y="4922437"/>
                  <a:ext cx="272832" cy="35163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9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9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9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en-US" sz="900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E2988A09-4524-E525-921D-33C1ECF1119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82866" y="4922437"/>
                  <a:ext cx="272832" cy="351635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84E9AB2F-44BD-7A44-7036-486E6C99883F}"/>
                    </a:ext>
                  </a:extLst>
                </p:cNvPr>
                <p:cNvSpPr txBox="1"/>
                <p:nvPr/>
              </p:nvSpPr>
              <p:spPr>
                <a:xfrm>
                  <a:off x="3244510" y="4960747"/>
                  <a:ext cx="272832" cy="35163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9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9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9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en-US" sz="900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6B6373BA-7884-0D72-7E32-09EBEFFF18C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44510" y="4960747"/>
                  <a:ext cx="272832" cy="351635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64CDA3F5-9315-161F-6421-ECC4F719336F}"/>
              </a:ext>
            </a:extLst>
          </p:cNvPr>
          <p:cNvSpPr txBox="1"/>
          <p:nvPr/>
        </p:nvSpPr>
        <p:spPr>
          <a:xfrm>
            <a:off x="5882852" y="1732011"/>
            <a:ext cx="6568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5"/>
                </a:solidFill>
              </a:rPr>
              <a:t>Index 5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5B2E2150-15CE-F666-42BF-6064486CB4DC}"/>
              </a:ext>
            </a:extLst>
          </p:cNvPr>
          <p:cNvSpPr txBox="1"/>
          <p:nvPr/>
        </p:nvSpPr>
        <p:spPr>
          <a:xfrm>
            <a:off x="4993550" y="3719729"/>
            <a:ext cx="2808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5"/>
                </a:solidFill>
              </a:rPr>
              <a:t>5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FE5B2F00-461D-DABF-EED9-D76AC9032F1E}"/>
              </a:ext>
            </a:extLst>
          </p:cNvPr>
          <p:cNvSpPr txBox="1"/>
          <p:nvPr/>
        </p:nvSpPr>
        <p:spPr>
          <a:xfrm>
            <a:off x="5600875" y="3715209"/>
            <a:ext cx="2808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5"/>
                </a:solidFill>
              </a:rPr>
              <a:t>5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F36B71BE-C298-E5D4-A2D5-ADC6A2B2E89A}"/>
              </a:ext>
            </a:extLst>
          </p:cNvPr>
          <p:cNvSpPr txBox="1"/>
          <p:nvPr/>
        </p:nvSpPr>
        <p:spPr>
          <a:xfrm>
            <a:off x="6142571" y="3719729"/>
            <a:ext cx="2808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5"/>
                </a:solidFill>
              </a:rPr>
              <a:t>6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127B2A3C-2CCE-6F79-551C-24AB8CC4DAAF}"/>
              </a:ext>
            </a:extLst>
          </p:cNvPr>
          <p:cNvSpPr txBox="1"/>
          <p:nvPr/>
        </p:nvSpPr>
        <p:spPr>
          <a:xfrm>
            <a:off x="5874289" y="603185"/>
            <a:ext cx="3143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[C. Christou Harlev Scully ’26]</a:t>
            </a:r>
          </a:p>
        </p:txBody>
      </p:sp>
    </p:spTree>
    <p:extLst>
      <p:ext uri="{BB962C8B-B14F-4D97-AF65-F5344CB8AC3E}">
        <p14:creationId xmlns:p14="http://schemas.microsoft.com/office/powerpoint/2010/main" val="4823205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47E78-AFCE-96A1-B471-9E2366C90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55ED0C7-AA48-CB73-0288-AF8DE62ADBD2}"/>
              </a:ext>
            </a:extLst>
          </p:cNvPr>
          <p:cNvSpPr/>
          <p:nvPr/>
        </p:nvSpPr>
        <p:spPr>
          <a:xfrm>
            <a:off x="838199" y="385754"/>
            <a:ext cx="4823782" cy="632029"/>
          </a:xfrm>
          <a:prstGeom prst="roundRect">
            <a:avLst/>
          </a:prstGeom>
          <a:solidFill>
            <a:srgbClr val="FFFF00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178610-CAEF-F7B3-3D62-437B8FDCA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Concept: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Amortization</a:t>
            </a:r>
            <a:r>
              <a:rPr lang="en-US" dirty="0"/>
              <a:t> for MDPs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FFA9BCE-36BD-E8B4-5369-5760E1F7EF4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3864" y="5286656"/>
                <a:ext cx="5715409" cy="118819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1600" dirty="0"/>
                  <a:t>Can we define surrogate costs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600" dirty="0"/>
                  <a:t> so that OPT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m:rPr>
                        <m:nor/>
                      </m:rPr>
                      <a:rPr lang="en-US" sz="1600" b="0" i="0" smtClean="0">
                        <a:latin typeface="Cambria Math" panose="02040503050406030204" pitchFamily="18" charset="0"/>
                      </a:rPr>
                      <m:t>E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[</m:t>
                    </m:r>
                    <m:func>
                      <m:func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1600">
                                <a:latin typeface="Cambria Math" panose="02040503050406030204" pitchFamily="18" charset="0"/>
                              </a:rPr>
                              <m:t>min</m:t>
                            </m:r>
                          </m:e>
                          <m:lim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func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1600" dirty="0"/>
                  <a:t>?</a:t>
                </a:r>
              </a:p>
              <a:p>
                <a:r>
                  <a:rPr lang="en-US" sz="1600" dirty="0"/>
                  <a:t>Problem: surrogate costs depend on which action is taken.</a:t>
                </a:r>
              </a:p>
              <a:p>
                <a:r>
                  <a:rPr lang="en-US" sz="1600" dirty="0"/>
                  <a:t>Solution: define a common “lower bound”.</a:t>
                </a: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FFA9BCE-36BD-E8B4-5369-5760E1F7EF4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864" y="5286656"/>
                <a:ext cx="5715409" cy="1188194"/>
              </a:xfrm>
              <a:blipFill>
                <a:blip r:embed="rId3"/>
                <a:stretch>
                  <a:fillRect l="-665" t="-4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A diagram of a triangle with numbers and points&#10;&#10;Description automatically generated">
            <a:extLst>
              <a:ext uri="{FF2B5EF4-FFF2-40B4-BE49-F238E27FC236}">
                <a16:creationId xmlns:a16="http://schemas.microsoft.com/office/drawing/2014/main" id="{2E396C1E-FC0A-09D1-5367-8A07D679C3E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787" t="8835" r="46169" b="34962"/>
          <a:stretch/>
        </p:blipFill>
        <p:spPr>
          <a:xfrm>
            <a:off x="785602" y="1770020"/>
            <a:ext cx="3066679" cy="2252331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252064F-B57E-6097-26B2-8D1F7B9BC5A4}"/>
              </a:ext>
            </a:extLst>
          </p:cNvPr>
          <p:cNvGrpSpPr/>
          <p:nvPr/>
        </p:nvGrpSpPr>
        <p:grpSpPr>
          <a:xfrm>
            <a:off x="869218" y="4200647"/>
            <a:ext cx="1146598" cy="573119"/>
            <a:chOff x="772886" y="5050971"/>
            <a:chExt cx="1892807" cy="1099232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6A92DFBF-FB81-0B55-00D8-F29E5DEF10AE}"/>
                </a:ext>
              </a:extLst>
            </p:cNvPr>
            <p:cNvSpPr/>
            <p:nvPr/>
          </p:nvSpPr>
          <p:spPr>
            <a:xfrm>
              <a:off x="772886" y="5050971"/>
              <a:ext cx="1892807" cy="1099232"/>
            </a:xfrm>
            <a:custGeom>
              <a:avLst/>
              <a:gdLst>
                <a:gd name="connsiteX0" fmla="*/ 0 w 1502228"/>
                <a:gd name="connsiteY0" fmla="*/ 10886 h 1012372"/>
                <a:gd name="connsiteX1" fmla="*/ 10885 w 1502228"/>
                <a:gd name="connsiteY1" fmla="*/ 1012372 h 1012372"/>
                <a:gd name="connsiteX2" fmla="*/ 1502228 w 1502228"/>
                <a:gd name="connsiteY2" fmla="*/ 1001486 h 1012372"/>
                <a:gd name="connsiteX3" fmla="*/ 1502228 w 1502228"/>
                <a:gd name="connsiteY3" fmla="*/ 0 h 1012372"/>
                <a:gd name="connsiteX0" fmla="*/ 0 w 1502228"/>
                <a:gd name="connsiteY0" fmla="*/ 10886 h 1014173"/>
                <a:gd name="connsiteX1" fmla="*/ 10885 w 1502228"/>
                <a:gd name="connsiteY1" fmla="*/ 1012372 h 1014173"/>
                <a:gd name="connsiteX2" fmla="*/ 1502228 w 1502228"/>
                <a:gd name="connsiteY2" fmla="*/ 1014173 h 1014173"/>
                <a:gd name="connsiteX3" fmla="*/ 1502228 w 1502228"/>
                <a:gd name="connsiteY3" fmla="*/ 0 h 1014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2228" h="1014173">
                  <a:moveTo>
                    <a:pt x="0" y="10886"/>
                  </a:moveTo>
                  <a:lnTo>
                    <a:pt x="10885" y="1012372"/>
                  </a:lnTo>
                  <a:lnTo>
                    <a:pt x="1502228" y="1014173"/>
                  </a:lnTo>
                  <a:lnTo>
                    <a:pt x="1502228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F33A102-60D3-B44B-38C0-CF1849825611}"/>
                </a:ext>
              </a:extLst>
            </p:cNvPr>
            <p:cNvSpPr/>
            <p:nvPr/>
          </p:nvSpPr>
          <p:spPr>
            <a:xfrm>
              <a:off x="814627" y="5964289"/>
              <a:ext cx="1371601" cy="15544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6201497-8FA4-352A-6D6A-3469275AEE0A}"/>
                </a:ext>
              </a:extLst>
            </p:cNvPr>
            <p:cNvSpPr/>
            <p:nvPr/>
          </p:nvSpPr>
          <p:spPr>
            <a:xfrm>
              <a:off x="2175504" y="5273129"/>
              <a:ext cx="457200" cy="84182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Freeform 10">
            <a:extLst>
              <a:ext uri="{FF2B5EF4-FFF2-40B4-BE49-F238E27FC236}">
                <a16:creationId xmlns:a16="http://schemas.microsoft.com/office/drawing/2014/main" id="{E9C14766-CDEF-B681-111E-EE9AEAC8AA6D}"/>
              </a:ext>
            </a:extLst>
          </p:cNvPr>
          <p:cNvSpPr/>
          <p:nvPr/>
        </p:nvSpPr>
        <p:spPr>
          <a:xfrm>
            <a:off x="155699" y="1648858"/>
            <a:ext cx="1141840" cy="573119"/>
          </a:xfrm>
          <a:custGeom>
            <a:avLst/>
            <a:gdLst>
              <a:gd name="connsiteX0" fmla="*/ 0 w 1502228"/>
              <a:gd name="connsiteY0" fmla="*/ 10886 h 1012372"/>
              <a:gd name="connsiteX1" fmla="*/ 10885 w 1502228"/>
              <a:gd name="connsiteY1" fmla="*/ 1012372 h 1012372"/>
              <a:gd name="connsiteX2" fmla="*/ 1502228 w 1502228"/>
              <a:gd name="connsiteY2" fmla="*/ 1001486 h 1012372"/>
              <a:gd name="connsiteX3" fmla="*/ 1502228 w 1502228"/>
              <a:gd name="connsiteY3" fmla="*/ 0 h 1012372"/>
              <a:gd name="connsiteX0" fmla="*/ 0 w 1502228"/>
              <a:gd name="connsiteY0" fmla="*/ 10886 h 1014173"/>
              <a:gd name="connsiteX1" fmla="*/ 10885 w 1502228"/>
              <a:gd name="connsiteY1" fmla="*/ 1012372 h 1014173"/>
              <a:gd name="connsiteX2" fmla="*/ 1502228 w 1502228"/>
              <a:gd name="connsiteY2" fmla="*/ 1014173 h 1014173"/>
              <a:gd name="connsiteX3" fmla="*/ 1502228 w 1502228"/>
              <a:gd name="connsiteY3" fmla="*/ 0 h 1014173"/>
              <a:gd name="connsiteX0" fmla="*/ 14850 w 1491343"/>
              <a:gd name="connsiteY0" fmla="*/ 4903 h 1014173"/>
              <a:gd name="connsiteX1" fmla="*/ 0 w 1491343"/>
              <a:gd name="connsiteY1" fmla="*/ 1012372 h 1014173"/>
              <a:gd name="connsiteX2" fmla="*/ 1491343 w 1491343"/>
              <a:gd name="connsiteY2" fmla="*/ 1014173 h 1014173"/>
              <a:gd name="connsiteX3" fmla="*/ 1491343 w 1491343"/>
              <a:gd name="connsiteY3" fmla="*/ 0 h 1014173"/>
              <a:gd name="connsiteX0" fmla="*/ 0 w 1502227"/>
              <a:gd name="connsiteY0" fmla="*/ 4903 h 1014173"/>
              <a:gd name="connsiteX1" fmla="*/ 10884 w 1502227"/>
              <a:gd name="connsiteY1" fmla="*/ 1012372 h 1014173"/>
              <a:gd name="connsiteX2" fmla="*/ 1502227 w 1502227"/>
              <a:gd name="connsiteY2" fmla="*/ 1014173 h 1014173"/>
              <a:gd name="connsiteX3" fmla="*/ 1502227 w 1502227"/>
              <a:gd name="connsiteY3" fmla="*/ 0 h 1014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2227" h="1014173">
                <a:moveTo>
                  <a:pt x="0" y="4903"/>
                </a:moveTo>
                <a:lnTo>
                  <a:pt x="10884" y="1012372"/>
                </a:lnTo>
                <a:lnTo>
                  <a:pt x="1502227" y="1014173"/>
                </a:lnTo>
                <a:lnTo>
                  <a:pt x="1502227" y="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B5BDE5-3822-624B-7098-D39E8A387C43}"/>
              </a:ext>
            </a:extLst>
          </p:cNvPr>
          <p:cNvSpPr/>
          <p:nvPr/>
        </p:nvSpPr>
        <p:spPr>
          <a:xfrm>
            <a:off x="181887" y="2086415"/>
            <a:ext cx="1097280" cy="11918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E5E2DD3-2927-A459-6303-962B6E7F90FF}"/>
              </a:ext>
            </a:extLst>
          </p:cNvPr>
          <p:cNvSpPr/>
          <p:nvPr/>
        </p:nvSpPr>
        <p:spPr>
          <a:xfrm>
            <a:off x="894396" y="4520716"/>
            <a:ext cx="813816" cy="13716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584FA7EB-61F6-DA26-6EE6-AD69CAA0E769}"/>
              </a:ext>
            </a:extLst>
          </p:cNvPr>
          <p:cNvSpPr/>
          <p:nvPr/>
        </p:nvSpPr>
        <p:spPr>
          <a:xfrm>
            <a:off x="3366017" y="1646058"/>
            <a:ext cx="1138406" cy="559545"/>
          </a:xfrm>
          <a:custGeom>
            <a:avLst/>
            <a:gdLst>
              <a:gd name="connsiteX0" fmla="*/ 0 w 1502228"/>
              <a:gd name="connsiteY0" fmla="*/ 10886 h 1012372"/>
              <a:gd name="connsiteX1" fmla="*/ 10885 w 1502228"/>
              <a:gd name="connsiteY1" fmla="*/ 1012372 h 1012372"/>
              <a:gd name="connsiteX2" fmla="*/ 1502228 w 1502228"/>
              <a:gd name="connsiteY2" fmla="*/ 1001486 h 1012372"/>
              <a:gd name="connsiteX3" fmla="*/ 1502228 w 1502228"/>
              <a:gd name="connsiteY3" fmla="*/ 0 h 1012372"/>
              <a:gd name="connsiteX0" fmla="*/ 0 w 1502228"/>
              <a:gd name="connsiteY0" fmla="*/ 10886 h 1014173"/>
              <a:gd name="connsiteX1" fmla="*/ 10885 w 1502228"/>
              <a:gd name="connsiteY1" fmla="*/ 1012372 h 1014173"/>
              <a:gd name="connsiteX2" fmla="*/ 1502228 w 1502228"/>
              <a:gd name="connsiteY2" fmla="*/ 1014173 h 1014173"/>
              <a:gd name="connsiteX3" fmla="*/ 1502228 w 1502228"/>
              <a:gd name="connsiteY3" fmla="*/ 0 h 1014173"/>
              <a:gd name="connsiteX0" fmla="*/ 14850 w 1491343"/>
              <a:gd name="connsiteY0" fmla="*/ 4903 h 1014173"/>
              <a:gd name="connsiteX1" fmla="*/ 0 w 1491343"/>
              <a:gd name="connsiteY1" fmla="*/ 1012372 h 1014173"/>
              <a:gd name="connsiteX2" fmla="*/ 1491343 w 1491343"/>
              <a:gd name="connsiteY2" fmla="*/ 1014173 h 1014173"/>
              <a:gd name="connsiteX3" fmla="*/ 1491343 w 1491343"/>
              <a:gd name="connsiteY3" fmla="*/ 0 h 1014173"/>
              <a:gd name="connsiteX0" fmla="*/ 0 w 1502227"/>
              <a:gd name="connsiteY0" fmla="*/ 4903 h 1014173"/>
              <a:gd name="connsiteX1" fmla="*/ 10884 w 1502227"/>
              <a:gd name="connsiteY1" fmla="*/ 1012372 h 1014173"/>
              <a:gd name="connsiteX2" fmla="*/ 1502227 w 1502227"/>
              <a:gd name="connsiteY2" fmla="*/ 1014173 h 1014173"/>
              <a:gd name="connsiteX3" fmla="*/ 1502227 w 1502227"/>
              <a:gd name="connsiteY3" fmla="*/ 0 h 1014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2227" h="1014173">
                <a:moveTo>
                  <a:pt x="0" y="4903"/>
                </a:moveTo>
                <a:lnTo>
                  <a:pt x="10884" y="1012372"/>
                </a:lnTo>
                <a:lnTo>
                  <a:pt x="1502227" y="1014173"/>
                </a:lnTo>
                <a:lnTo>
                  <a:pt x="1502227" y="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AD767CF-A80A-9E46-312C-02AFA12885FD}"/>
              </a:ext>
            </a:extLst>
          </p:cNvPr>
          <p:cNvGrpSpPr/>
          <p:nvPr/>
        </p:nvGrpSpPr>
        <p:grpSpPr>
          <a:xfrm>
            <a:off x="2627008" y="4200647"/>
            <a:ext cx="1138406" cy="559545"/>
            <a:chOff x="4572352" y="3340696"/>
            <a:chExt cx="1882296" cy="1099232"/>
          </a:xfrm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A5819E01-0D01-10CD-F7DA-1A99A933BFAE}"/>
                </a:ext>
              </a:extLst>
            </p:cNvPr>
            <p:cNvSpPr/>
            <p:nvPr/>
          </p:nvSpPr>
          <p:spPr>
            <a:xfrm>
              <a:off x="4572352" y="3340696"/>
              <a:ext cx="1882296" cy="1099232"/>
            </a:xfrm>
            <a:custGeom>
              <a:avLst/>
              <a:gdLst>
                <a:gd name="connsiteX0" fmla="*/ 0 w 1502228"/>
                <a:gd name="connsiteY0" fmla="*/ 10886 h 1012372"/>
                <a:gd name="connsiteX1" fmla="*/ 10885 w 1502228"/>
                <a:gd name="connsiteY1" fmla="*/ 1012372 h 1012372"/>
                <a:gd name="connsiteX2" fmla="*/ 1502228 w 1502228"/>
                <a:gd name="connsiteY2" fmla="*/ 1001486 h 1012372"/>
                <a:gd name="connsiteX3" fmla="*/ 1502228 w 1502228"/>
                <a:gd name="connsiteY3" fmla="*/ 0 h 1012372"/>
                <a:gd name="connsiteX0" fmla="*/ 0 w 1502228"/>
                <a:gd name="connsiteY0" fmla="*/ 10886 h 1014173"/>
                <a:gd name="connsiteX1" fmla="*/ 10885 w 1502228"/>
                <a:gd name="connsiteY1" fmla="*/ 1012372 h 1014173"/>
                <a:gd name="connsiteX2" fmla="*/ 1502228 w 1502228"/>
                <a:gd name="connsiteY2" fmla="*/ 1014173 h 1014173"/>
                <a:gd name="connsiteX3" fmla="*/ 1502228 w 1502228"/>
                <a:gd name="connsiteY3" fmla="*/ 0 h 1014173"/>
                <a:gd name="connsiteX0" fmla="*/ 14850 w 1491343"/>
                <a:gd name="connsiteY0" fmla="*/ 4903 h 1014173"/>
                <a:gd name="connsiteX1" fmla="*/ 0 w 1491343"/>
                <a:gd name="connsiteY1" fmla="*/ 1012372 h 1014173"/>
                <a:gd name="connsiteX2" fmla="*/ 1491343 w 1491343"/>
                <a:gd name="connsiteY2" fmla="*/ 1014173 h 1014173"/>
                <a:gd name="connsiteX3" fmla="*/ 1491343 w 1491343"/>
                <a:gd name="connsiteY3" fmla="*/ 0 h 1014173"/>
                <a:gd name="connsiteX0" fmla="*/ 0 w 1502227"/>
                <a:gd name="connsiteY0" fmla="*/ 4903 h 1014173"/>
                <a:gd name="connsiteX1" fmla="*/ 10884 w 1502227"/>
                <a:gd name="connsiteY1" fmla="*/ 1012372 h 1014173"/>
                <a:gd name="connsiteX2" fmla="*/ 1502227 w 1502227"/>
                <a:gd name="connsiteY2" fmla="*/ 1014173 h 1014173"/>
                <a:gd name="connsiteX3" fmla="*/ 1502227 w 1502227"/>
                <a:gd name="connsiteY3" fmla="*/ 0 h 1014173"/>
                <a:gd name="connsiteX0" fmla="*/ 5799 w 1491343"/>
                <a:gd name="connsiteY0" fmla="*/ 9751 h 1014173"/>
                <a:gd name="connsiteX1" fmla="*/ 0 w 1491343"/>
                <a:gd name="connsiteY1" fmla="*/ 1012372 h 1014173"/>
                <a:gd name="connsiteX2" fmla="*/ 1491343 w 1491343"/>
                <a:gd name="connsiteY2" fmla="*/ 1014173 h 1014173"/>
                <a:gd name="connsiteX3" fmla="*/ 1491343 w 1491343"/>
                <a:gd name="connsiteY3" fmla="*/ 0 h 1014173"/>
                <a:gd name="connsiteX0" fmla="*/ 0 w 1493886"/>
                <a:gd name="connsiteY0" fmla="*/ 9751 h 1014173"/>
                <a:gd name="connsiteX1" fmla="*/ 2543 w 1493886"/>
                <a:gd name="connsiteY1" fmla="*/ 1012372 h 1014173"/>
                <a:gd name="connsiteX2" fmla="*/ 1493886 w 1493886"/>
                <a:gd name="connsiteY2" fmla="*/ 1014173 h 1014173"/>
                <a:gd name="connsiteX3" fmla="*/ 1493886 w 1493886"/>
                <a:gd name="connsiteY3" fmla="*/ 0 h 1014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3886" h="1014173">
                  <a:moveTo>
                    <a:pt x="0" y="9751"/>
                  </a:moveTo>
                  <a:cubicBezTo>
                    <a:pt x="848" y="343958"/>
                    <a:pt x="1695" y="678165"/>
                    <a:pt x="2543" y="1012372"/>
                  </a:cubicBezTo>
                  <a:lnTo>
                    <a:pt x="1493886" y="1014173"/>
                  </a:lnTo>
                  <a:lnTo>
                    <a:pt x="1493886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12BA94D-8AA3-356B-4DC0-4808051A973F}"/>
                </a:ext>
              </a:extLst>
            </p:cNvPr>
            <p:cNvSpPr/>
            <p:nvPr/>
          </p:nvSpPr>
          <p:spPr>
            <a:xfrm>
              <a:off x="5052133" y="3762526"/>
              <a:ext cx="1371600" cy="64668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29C10AF-A895-02C6-9140-B40C4DCF32E1}"/>
                </a:ext>
              </a:extLst>
            </p:cNvPr>
            <p:cNvSpPr/>
            <p:nvPr/>
          </p:nvSpPr>
          <p:spPr>
            <a:xfrm>
              <a:off x="4606535" y="4300650"/>
              <a:ext cx="457200" cy="107781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BE4265DA-8F1F-845A-0063-CD25751F1950}"/>
              </a:ext>
            </a:extLst>
          </p:cNvPr>
          <p:cNvSpPr/>
          <p:nvPr/>
        </p:nvSpPr>
        <p:spPr>
          <a:xfrm>
            <a:off x="2643753" y="4616151"/>
            <a:ext cx="256032" cy="5486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FAB16F-CE07-95C8-A1C7-B7A57334742F}"/>
              </a:ext>
            </a:extLst>
          </p:cNvPr>
          <p:cNvSpPr/>
          <p:nvPr/>
        </p:nvSpPr>
        <p:spPr>
          <a:xfrm>
            <a:off x="3393795" y="2141723"/>
            <a:ext cx="109728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8E3FE91-91F8-493A-6EC8-23CA77A6C879}"/>
              </a:ext>
            </a:extLst>
          </p:cNvPr>
          <p:cNvGrpSpPr/>
          <p:nvPr/>
        </p:nvGrpSpPr>
        <p:grpSpPr>
          <a:xfrm>
            <a:off x="869218" y="4836233"/>
            <a:ext cx="2910912" cy="80889"/>
            <a:chOff x="1037383" y="4836233"/>
            <a:chExt cx="2910912" cy="80889"/>
          </a:xfrm>
        </p:grpSpPr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C7CDF44D-2914-8749-9865-8E3D11F1BFDE}"/>
                </a:ext>
              </a:extLst>
            </p:cNvPr>
            <p:cNvCxnSpPr/>
            <p:nvPr/>
          </p:nvCxnSpPr>
          <p:spPr>
            <a:xfrm>
              <a:off x="1037383" y="4876800"/>
              <a:ext cx="858284" cy="0"/>
            </a:xfrm>
            <a:prstGeom prst="straightConnector1">
              <a:avLst/>
            </a:prstGeom>
            <a:ln w="0">
              <a:solidFill>
                <a:schemeClr val="tx1"/>
              </a:solidFill>
              <a:headEnd type="arrow" w="sm" len="sm"/>
              <a:tailEnd type="arrow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DEB21388-AAEE-5035-EF51-1D6BBE7829E8}"/>
                </a:ext>
              </a:extLst>
            </p:cNvPr>
            <p:cNvCxnSpPr>
              <a:cxnSpLocks/>
            </p:cNvCxnSpPr>
            <p:nvPr/>
          </p:nvCxnSpPr>
          <p:spPr>
            <a:xfrm>
              <a:off x="1895667" y="4874821"/>
              <a:ext cx="288314" cy="1979"/>
            </a:xfrm>
            <a:prstGeom prst="straightConnector1">
              <a:avLst/>
            </a:prstGeom>
            <a:ln w="0">
              <a:solidFill>
                <a:schemeClr val="tx1"/>
              </a:solidFill>
              <a:headEnd type="arrow" w="sm" len="sm"/>
              <a:tailEnd type="arrow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0CB2B932-02D7-8BC4-7568-03E888373F85}"/>
                </a:ext>
              </a:extLst>
            </p:cNvPr>
            <p:cNvCxnSpPr/>
            <p:nvPr/>
          </p:nvCxnSpPr>
          <p:spPr>
            <a:xfrm>
              <a:off x="3090011" y="4874821"/>
              <a:ext cx="858284" cy="0"/>
            </a:xfrm>
            <a:prstGeom prst="straightConnector1">
              <a:avLst/>
            </a:prstGeom>
            <a:ln w="0">
              <a:solidFill>
                <a:schemeClr val="tx1"/>
              </a:solidFill>
              <a:headEnd type="arrow" w="sm" len="sm"/>
              <a:tailEnd type="arrow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50D61587-C7DE-7622-37A2-DE406BADE334}"/>
                </a:ext>
              </a:extLst>
            </p:cNvPr>
            <p:cNvCxnSpPr>
              <a:cxnSpLocks/>
            </p:cNvCxnSpPr>
            <p:nvPr/>
          </p:nvCxnSpPr>
          <p:spPr>
            <a:xfrm>
              <a:off x="2800349" y="4872842"/>
              <a:ext cx="288314" cy="1979"/>
            </a:xfrm>
            <a:prstGeom prst="straightConnector1">
              <a:avLst/>
            </a:prstGeom>
            <a:ln w="0">
              <a:solidFill>
                <a:schemeClr val="tx1"/>
              </a:solidFill>
              <a:headEnd type="arrow" w="sm" len="sm"/>
              <a:tailEnd type="arrow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D4BEEB3-3956-AE2F-B441-A4ABFF0D08B7}"/>
                </a:ext>
              </a:extLst>
            </p:cNvPr>
            <p:cNvSpPr txBox="1"/>
            <p:nvPr/>
          </p:nvSpPr>
          <p:spPr>
            <a:xfrm>
              <a:off x="1435520" y="4840178"/>
              <a:ext cx="104313" cy="769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500" dirty="0"/>
                <a:t>3/4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B4431D7-6F47-5789-3625-99A664AF67C7}"/>
                </a:ext>
              </a:extLst>
            </p:cNvPr>
            <p:cNvSpPr txBox="1"/>
            <p:nvPr/>
          </p:nvSpPr>
          <p:spPr>
            <a:xfrm>
              <a:off x="2007516" y="4838204"/>
              <a:ext cx="104313" cy="769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500" dirty="0"/>
                <a:t>1/4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DB9070C-DD24-0861-87A7-BE0213C2E358}"/>
                </a:ext>
              </a:extLst>
            </p:cNvPr>
            <p:cNvSpPr txBox="1"/>
            <p:nvPr/>
          </p:nvSpPr>
          <p:spPr>
            <a:xfrm>
              <a:off x="3480039" y="4838207"/>
              <a:ext cx="104313" cy="769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500" dirty="0"/>
                <a:t>3/4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8C28455-091C-0917-612D-AC73D41E6D8D}"/>
                </a:ext>
              </a:extLst>
            </p:cNvPr>
            <p:cNvSpPr txBox="1"/>
            <p:nvPr/>
          </p:nvSpPr>
          <p:spPr>
            <a:xfrm>
              <a:off x="2904096" y="4836233"/>
              <a:ext cx="104313" cy="769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500" dirty="0"/>
                <a:t>1/4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62AA5237-319D-D0C9-D5CB-55E1239A2A1D}"/>
              </a:ext>
            </a:extLst>
          </p:cNvPr>
          <p:cNvGrpSpPr/>
          <p:nvPr/>
        </p:nvGrpSpPr>
        <p:grpSpPr>
          <a:xfrm>
            <a:off x="810812" y="4245471"/>
            <a:ext cx="3112534" cy="394584"/>
            <a:chOff x="978977" y="4245471"/>
            <a:chExt cx="3112534" cy="39458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0CDAF59-7BDE-0989-0A4E-6AE1ABBEE196}"/>
                </a:ext>
              </a:extLst>
            </p:cNvPr>
            <p:cNvSpPr txBox="1"/>
            <p:nvPr/>
          </p:nvSpPr>
          <p:spPr>
            <a:xfrm>
              <a:off x="2731659" y="4563111"/>
              <a:ext cx="46640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500" dirty="0"/>
                <a:t>1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D46785E-6B33-9177-4557-6A79655D6E6F}"/>
                </a:ext>
              </a:extLst>
            </p:cNvPr>
            <p:cNvSpPr txBox="1"/>
            <p:nvPr/>
          </p:nvSpPr>
          <p:spPr>
            <a:xfrm>
              <a:off x="2213910" y="4245471"/>
              <a:ext cx="120397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500" dirty="0"/>
                <a:t>4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583840A-DE8C-5CA2-5A8C-19421A9C3282}"/>
                </a:ext>
              </a:extLst>
            </p:cNvPr>
            <p:cNvSpPr txBox="1"/>
            <p:nvPr/>
          </p:nvSpPr>
          <p:spPr>
            <a:xfrm>
              <a:off x="978977" y="4466280"/>
              <a:ext cx="120397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500" dirty="0"/>
                <a:t>2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9D26219-9F94-6E63-D562-D45B3B868E42}"/>
                </a:ext>
              </a:extLst>
            </p:cNvPr>
            <p:cNvSpPr txBox="1"/>
            <p:nvPr/>
          </p:nvSpPr>
          <p:spPr>
            <a:xfrm>
              <a:off x="3971114" y="4355927"/>
              <a:ext cx="120397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500" dirty="0"/>
                <a:t>3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628D75B-ACF7-554F-8B78-5A83ADBFA897}"/>
              </a:ext>
            </a:extLst>
          </p:cNvPr>
          <p:cNvGrpSpPr/>
          <p:nvPr/>
        </p:nvGrpSpPr>
        <p:grpSpPr>
          <a:xfrm>
            <a:off x="9091629" y="193931"/>
            <a:ext cx="3477298" cy="888633"/>
            <a:chOff x="122092" y="5621065"/>
            <a:chExt cx="3477298" cy="888633"/>
          </a:xfrm>
        </p:grpSpPr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AB30C5B4-1716-1C3C-1EFA-BAD19C1B3B52}"/>
                </a:ext>
              </a:extLst>
            </p:cNvPr>
            <p:cNvSpPr/>
            <p:nvPr/>
          </p:nvSpPr>
          <p:spPr>
            <a:xfrm>
              <a:off x="122092" y="5621065"/>
              <a:ext cx="2886317" cy="888633"/>
            </a:xfrm>
            <a:prstGeom prst="roundRect">
              <a:avLst>
                <a:gd name="adj" fmla="val 9446"/>
              </a:avLst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1B8972A-1DE1-F943-851A-0FBD40212196}"/>
                </a:ext>
              </a:extLst>
            </p:cNvPr>
            <p:cNvSpPr txBox="1"/>
            <p:nvPr/>
          </p:nvSpPr>
          <p:spPr>
            <a:xfrm>
              <a:off x="122092" y="5621065"/>
              <a:ext cx="30394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Surrogate cost = value of node 		+ amortized cost share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1488C86-DAD4-9C2E-4414-19077E188683}"/>
                </a:ext>
              </a:extLst>
            </p:cNvPr>
            <p:cNvSpPr txBox="1"/>
            <p:nvPr/>
          </p:nvSpPr>
          <p:spPr>
            <a:xfrm>
              <a:off x="122092" y="6048033"/>
              <a:ext cx="34772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Index of a node = smallest surrogate cost   </a:t>
              </a:r>
            </a:p>
            <a:p>
              <a:r>
                <a:rPr lang="en-US" sz="1200" dirty="0"/>
                <a:t>                in its subtree (best case scenario)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A76D9DC-BE49-FAD4-DE89-6A068DF94727}"/>
              </a:ext>
            </a:extLst>
          </p:cNvPr>
          <p:cNvGrpSpPr/>
          <p:nvPr/>
        </p:nvGrpSpPr>
        <p:grpSpPr>
          <a:xfrm>
            <a:off x="873826" y="4259179"/>
            <a:ext cx="2899195" cy="378260"/>
            <a:chOff x="1041991" y="4259179"/>
            <a:chExt cx="2899195" cy="378260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2289079D-1680-BB91-6365-AAC68C328B49}"/>
                </a:ext>
              </a:extLst>
            </p:cNvPr>
            <p:cNvCxnSpPr>
              <a:cxnSpLocks/>
            </p:cNvCxnSpPr>
            <p:nvPr/>
          </p:nvCxnSpPr>
          <p:spPr>
            <a:xfrm>
              <a:off x="2804046" y="4598408"/>
              <a:ext cx="283464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3F98E4D7-5ABE-0AB7-0EE6-A24ED137B52F}"/>
                </a:ext>
              </a:extLst>
            </p:cNvPr>
            <p:cNvCxnSpPr>
              <a:cxnSpLocks/>
            </p:cNvCxnSpPr>
            <p:nvPr/>
          </p:nvCxnSpPr>
          <p:spPr>
            <a:xfrm>
              <a:off x="3090794" y="4445063"/>
              <a:ext cx="566928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6ED6F45C-C4CF-BF97-A509-F8FA542C79CF}"/>
                </a:ext>
              </a:extLst>
            </p:cNvPr>
            <p:cNvCxnSpPr>
              <a:cxnSpLocks/>
            </p:cNvCxnSpPr>
            <p:nvPr/>
          </p:nvCxnSpPr>
          <p:spPr>
            <a:xfrm>
              <a:off x="3657722" y="4259179"/>
              <a:ext cx="283464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E3D9B6DC-A2E4-223F-927B-7AD821925196}"/>
                </a:ext>
              </a:extLst>
            </p:cNvPr>
            <p:cNvCxnSpPr>
              <a:cxnSpLocks/>
            </p:cNvCxnSpPr>
            <p:nvPr/>
          </p:nvCxnSpPr>
          <p:spPr>
            <a:xfrm>
              <a:off x="1041991" y="4637439"/>
              <a:ext cx="283464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CA185B43-0F07-8244-A076-C4AA576461A0}"/>
                </a:ext>
              </a:extLst>
            </p:cNvPr>
            <p:cNvCxnSpPr>
              <a:cxnSpLocks/>
            </p:cNvCxnSpPr>
            <p:nvPr/>
          </p:nvCxnSpPr>
          <p:spPr>
            <a:xfrm>
              <a:off x="1328739" y="4477744"/>
              <a:ext cx="566928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8F33EEB2-AF3C-C0F8-C16F-29C8CC53E291}"/>
                </a:ext>
              </a:extLst>
            </p:cNvPr>
            <p:cNvCxnSpPr>
              <a:cxnSpLocks/>
            </p:cNvCxnSpPr>
            <p:nvPr/>
          </p:nvCxnSpPr>
          <p:spPr>
            <a:xfrm>
              <a:off x="1887979" y="4298210"/>
              <a:ext cx="294327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9702BB83-65F1-2EEB-8C5C-B16AFCEE9C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7658" y="1523949"/>
            <a:ext cx="3235923" cy="250805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785BB3F-24CC-1DD2-DAD8-D8C583FA1C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2829" y="4124033"/>
            <a:ext cx="3219221" cy="63353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9EC19C20-6F1F-F61C-6FA9-735A0CC67F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6260" y="1365303"/>
            <a:ext cx="3803738" cy="2825349"/>
          </a:xfrm>
          <a:prstGeom prst="rect">
            <a:avLst/>
          </a:prstGeom>
        </p:spPr>
      </p:pic>
      <p:sp>
        <p:nvSpPr>
          <p:cNvPr id="43" name="Right Arrow 42">
            <a:extLst>
              <a:ext uri="{FF2B5EF4-FFF2-40B4-BE49-F238E27FC236}">
                <a16:creationId xmlns:a16="http://schemas.microsoft.com/office/drawing/2014/main" id="{E2DCC238-B624-665B-F2F4-0223BA2E57AC}"/>
              </a:ext>
            </a:extLst>
          </p:cNvPr>
          <p:cNvSpPr/>
          <p:nvPr/>
        </p:nvSpPr>
        <p:spPr>
          <a:xfrm>
            <a:off x="4072203" y="2792003"/>
            <a:ext cx="656935" cy="130997"/>
          </a:xfrm>
          <a:prstGeom prst="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58C246C5-31FB-660A-B3DF-2D77921753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73462" y="5221843"/>
            <a:ext cx="4386536" cy="12184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28B3A23C-E876-DB86-6F46-04296B1EC0B7}"/>
                  </a:ext>
                </a:extLst>
              </p:cNvPr>
              <p:cNvSpPr txBox="1"/>
              <p:nvPr/>
            </p:nvSpPr>
            <p:spPr>
              <a:xfrm>
                <a:off x="9052785" y="4124033"/>
                <a:ext cx="2081840" cy="7801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1 </m:t>
                              </m:r>
                              <m:r>
                                <m:rPr>
                                  <m:nor/>
                                </m:rPr>
                                <a:rPr lang="en-US" sz="1400" b="0" i="0" smtClean="0">
                                  <a:latin typeface="Cambria Math" panose="02040503050406030204" pitchFamily="18" charset="0"/>
                                </a:rPr>
                                <m:t>     </m:t>
                              </m:r>
                              <m:r>
                                <m:rPr>
                                  <m:nor/>
                                </m:rPr>
                                <a:rPr lang="en-US" sz="1400" b="0" i="0" smtClean="0"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  <m:r>
                                <m:rPr>
                                  <m:nor/>
                                </m:rPr>
                                <a:rPr lang="en-US" sz="1400" b="0" i="0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m:rPr>
                                  <m:nor/>
                                </m:rPr>
                                <a:rPr lang="en-US" sz="1400" b="0" i="0" smtClean="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  <m:r>
                                <m:rPr>
                                  <m:nor/>
                                </m:rPr>
                                <a:rPr lang="en-US" sz="1400" b="0" i="0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¼</m:t>
                              </m:r>
                            </m:e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2.5   </m:t>
                              </m:r>
                              <m:r>
                                <m:rPr>
                                  <m:nor/>
                                </m:rPr>
                                <a:rPr lang="en-US" sz="1400" b="0" i="0" smtClean="0"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  <m:r>
                                <m:rPr>
                                  <m:nor/>
                                </m:rPr>
                                <a:rPr lang="en-US" sz="1400" b="0" i="0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m:rPr>
                                  <m:nor/>
                                </m:rPr>
                                <a:rPr lang="en-US" sz="1400" b="0" i="0" smtClean="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  <m:r>
                                <m:rPr>
                                  <m:nor/>
                                </m:rPr>
                                <a:rPr lang="en-US" sz="1400" b="0" i="0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½</m:t>
                              </m:r>
                            </m:e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4 </m:t>
                              </m:r>
                              <m:r>
                                <m:rPr>
                                  <m:nor/>
                                </m:rPr>
                                <a:rPr lang="en-US" sz="1400" b="0" i="0" smtClean="0">
                                  <a:latin typeface="Cambria Math" panose="02040503050406030204" pitchFamily="18" charset="0"/>
                                </a:rPr>
                                <m:t>      </m:t>
                              </m:r>
                              <m:r>
                                <m:rPr>
                                  <m:nor/>
                                </m:rPr>
                                <a:rPr lang="en-US" sz="1400" b="0" i="0" smtClean="0"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  <m:r>
                                <m:rPr>
                                  <m:nor/>
                                </m:rPr>
                                <a:rPr lang="en-US" sz="1400" b="0" i="0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m:rPr>
                                  <m:nor/>
                                </m:rPr>
                                <a:rPr lang="en-US" sz="1400" b="0" i="0" smtClean="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  <m:r>
                                <m:rPr>
                                  <m:nor/>
                                </m:rPr>
                                <a:rPr lang="en-US" sz="1400" b="0" i="0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¼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28B3A23C-E876-DB86-6F46-04296B1EC0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2785" y="4124033"/>
                <a:ext cx="2081840" cy="780150"/>
              </a:xfrm>
              <a:prstGeom prst="rect">
                <a:avLst/>
              </a:prstGeom>
              <a:blipFill>
                <a:blip r:embed="rId9"/>
                <a:stretch>
                  <a:fillRect l="-24242" t="-200000" r="-3030" b="-2887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FAD3219E-43A8-0463-5A04-D217575B1F20}"/>
              </a:ext>
            </a:extLst>
          </p:cNvPr>
          <p:cNvSpPr txBox="1"/>
          <p:nvPr/>
        </p:nvSpPr>
        <p:spPr>
          <a:xfrm>
            <a:off x="5874289" y="603185"/>
            <a:ext cx="3143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[C. Christou Harlev Scully ’26]</a:t>
            </a:r>
          </a:p>
        </p:txBody>
      </p:sp>
    </p:spTree>
    <p:extLst>
      <p:ext uri="{BB962C8B-B14F-4D97-AF65-F5344CB8AC3E}">
        <p14:creationId xmlns:p14="http://schemas.microsoft.com/office/powerpoint/2010/main" val="1188780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9" grpId="0" animBg="1"/>
      <p:bldP spid="20" grpId="0" animBg="1"/>
      <p:bldP spid="43" grpId="0" animBg="1"/>
      <p:bldP spid="5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B099CD-B668-906B-483B-CE708E597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CC789EF-CEDA-896C-32B8-0BE04E1F53A9}"/>
              </a:ext>
            </a:extLst>
          </p:cNvPr>
          <p:cNvSpPr/>
          <p:nvPr/>
        </p:nvSpPr>
        <p:spPr>
          <a:xfrm>
            <a:off x="838199" y="385754"/>
            <a:ext cx="4823782" cy="632029"/>
          </a:xfrm>
          <a:prstGeom prst="roundRect">
            <a:avLst/>
          </a:prstGeom>
          <a:solidFill>
            <a:srgbClr val="FFFF00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5BCACD-3C27-47F6-2D2A-EC59C6A8B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Concept: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Amortization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/>
              <a:t>for MDPs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9DAA1CA-BFC5-C2CA-E596-4B53C09CD40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3864" y="5286656"/>
                <a:ext cx="5715409" cy="118819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1600" dirty="0"/>
                  <a:t>Can we define surrogate costs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600" dirty="0"/>
                  <a:t> so that OPT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m:rPr>
                        <m:nor/>
                      </m:rPr>
                      <a:rPr lang="en-US" sz="1600" b="0" i="0" smtClean="0">
                        <a:latin typeface="Cambria Math" panose="02040503050406030204" pitchFamily="18" charset="0"/>
                      </a:rPr>
                      <m:t>E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[</m:t>
                    </m:r>
                    <m:func>
                      <m:func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1600">
                                <a:latin typeface="Cambria Math" panose="02040503050406030204" pitchFamily="18" charset="0"/>
                              </a:rPr>
                              <m:t>min</m:t>
                            </m:r>
                          </m:e>
                          <m:lim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func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1600" dirty="0"/>
                  <a:t>?</a:t>
                </a:r>
              </a:p>
              <a:p>
                <a:r>
                  <a:rPr lang="en-US" sz="1600" dirty="0"/>
                  <a:t>Problem: surrogate costs depend on which action is taken.</a:t>
                </a:r>
              </a:p>
              <a:p>
                <a:r>
                  <a:rPr lang="en-US" sz="1600" dirty="0"/>
                  <a:t>Solution: define a common “lower bound”.</a:t>
                </a: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9DAA1CA-BFC5-C2CA-E596-4B53C09CD40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864" y="5286656"/>
                <a:ext cx="5715409" cy="1188194"/>
              </a:xfrm>
              <a:blipFill>
                <a:blip r:embed="rId3"/>
                <a:stretch>
                  <a:fillRect l="-665" t="-4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094E56CA-8F66-73A2-4DC5-5912ABB6A836}"/>
              </a:ext>
            </a:extLst>
          </p:cNvPr>
          <p:cNvGrpSpPr/>
          <p:nvPr/>
        </p:nvGrpSpPr>
        <p:grpSpPr>
          <a:xfrm>
            <a:off x="9091629" y="193931"/>
            <a:ext cx="3477298" cy="888633"/>
            <a:chOff x="122092" y="5621065"/>
            <a:chExt cx="3477298" cy="888633"/>
          </a:xfrm>
        </p:grpSpPr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DBFA8001-C70A-EF3E-4A2A-08FE81048357}"/>
                </a:ext>
              </a:extLst>
            </p:cNvPr>
            <p:cNvSpPr/>
            <p:nvPr/>
          </p:nvSpPr>
          <p:spPr>
            <a:xfrm>
              <a:off x="122092" y="5621065"/>
              <a:ext cx="2886317" cy="888633"/>
            </a:xfrm>
            <a:prstGeom prst="roundRect">
              <a:avLst>
                <a:gd name="adj" fmla="val 9446"/>
              </a:avLst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DC94C2F-99CB-7356-D480-3B981103154D}"/>
                </a:ext>
              </a:extLst>
            </p:cNvPr>
            <p:cNvSpPr txBox="1"/>
            <p:nvPr/>
          </p:nvSpPr>
          <p:spPr>
            <a:xfrm>
              <a:off x="122092" y="5621065"/>
              <a:ext cx="30394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Surrogate cost = value of node 		+ amortized cost share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1EABD27-087C-2B4E-CE75-6901B814C1E5}"/>
                </a:ext>
              </a:extLst>
            </p:cNvPr>
            <p:cNvSpPr txBox="1"/>
            <p:nvPr/>
          </p:nvSpPr>
          <p:spPr>
            <a:xfrm>
              <a:off x="122092" y="6048033"/>
              <a:ext cx="34772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Index of a node = smallest surrogate cost   </a:t>
              </a:r>
            </a:p>
            <a:p>
              <a:r>
                <a:rPr lang="en-US" sz="1200" dirty="0"/>
                <a:t>                in its subtree (best case scenario)</a:t>
              </a:r>
            </a:p>
          </p:txBody>
        </p:sp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8E5C747F-B5FF-4BA6-1CD5-6E2B8F0329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3462" y="5221843"/>
            <a:ext cx="4386536" cy="1218482"/>
          </a:xfrm>
          <a:prstGeom prst="rect">
            <a:avLst/>
          </a:prstGeo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1A6BEF1F-C02E-C1D2-9AC1-10BF099B24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8907" y="1448861"/>
            <a:ext cx="9714186" cy="1523603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07D35844-9BC6-D375-A4C0-27F37C1C70E2}"/>
              </a:ext>
            </a:extLst>
          </p:cNvPr>
          <p:cNvGrpSpPr/>
          <p:nvPr/>
        </p:nvGrpSpPr>
        <p:grpSpPr>
          <a:xfrm>
            <a:off x="4677940" y="2972464"/>
            <a:ext cx="2357924" cy="1682299"/>
            <a:chOff x="8918094" y="2761986"/>
            <a:chExt cx="2357924" cy="168229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9147DE53-F582-BF01-56DC-12CF23F6FE15}"/>
                    </a:ext>
                  </a:extLst>
                </p:cNvPr>
                <p:cNvSpPr txBox="1"/>
                <p:nvPr/>
              </p:nvSpPr>
              <p:spPr>
                <a:xfrm>
                  <a:off x="9090532" y="2761986"/>
                  <a:ext cx="209615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accent5"/>
                      </a:solidFill>
                    </a:rPr>
                    <a:t>Local game 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ℳ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dirty="0">
                    <a:solidFill>
                      <a:schemeClr val="accent5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9147DE53-F582-BF01-56DC-12CF23F6FE1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90532" y="2761986"/>
                  <a:ext cx="2096151" cy="369332"/>
                </a:xfrm>
                <a:prstGeom prst="rect">
                  <a:avLst/>
                </a:prstGeom>
                <a:blipFill>
                  <a:blip r:embed="rId6"/>
                  <a:stretch>
                    <a:fillRect l="-3012" t="-10000" b="-2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28896FC1-1D9E-F337-56DA-32A30726C629}"/>
                    </a:ext>
                  </a:extLst>
                </p:cNvPr>
                <p:cNvSpPr txBox="1"/>
                <p:nvPr/>
              </p:nvSpPr>
              <p:spPr>
                <a:xfrm>
                  <a:off x="10456468" y="3904164"/>
                  <a:ext cx="677943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b="0" dirty="0">
                      <a:solidFill>
                        <a:schemeClr val="accent4"/>
                      </a:solidFill>
                    </a:rPr>
                    <a:t>Value </a:t>
                  </a:r>
                  <a14:m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a14:m>
                  <a:endParaRPr lang="en-US" sz="1200" dirty="0">
                    <a:solidFill>
                      <a:schemeClr val="accent4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28896FC1-1D9E-F337-56DA-32A30726C62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56468" y="3904164"/>
                  <a:ext cx="677943" cy="276999"/>
                </a:xfrm>
                <a:prstGeom prst="rect">
                  <a:avLst/>
                </a:prstGeom>
                <a:blipFill>
                  <a:blip r:embed="rId7"/>
                  <a:stretch>
                    <a:fillRect b="-136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979997E0-243B-071D-A2EB-5F3BD8DAAA6A}"/>
                </a:ext>
              </a:extLst>
            </p:cNvPr>
            <p:cNvSpPr/>
            <p:nvPr/>
          </p:nvSpPr>
          <p:spPr>
            <a:xfrm>
              <a:off x="8918094" y="3118277"/>
              <a:ext cx="2357924" cy="1326008"/>
            </a:xfrm>
            <a:prstGeom prst="rect">
              <a:avLst/>
            </a:prstGeom>
            <a:noFill/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8B0E5EE4-EE5B-DB2F-7AE3-86C66F1F0F0C}"/>
                </a:ext>
              </a:extLst>
            </p:cNvPr>
            <p:cNvGrpSpPr/>
            <p:nvPr/>
          </p:nvGrpSpPr>
          <p:grpSpPr>
            <a:xfrm>
              <a:off x="9300199" y="3215053"/>
              <a:ext cx="869939" cy="1153195"/>
              <a:chOff x="7900657" y="1555657"/>
              <a:chExt cx="1503845" cy="2041131"/>
            </a:xfrm>
          </p:grpSpPr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5B620D89-C1C9-C1C1-E114-EA4F5136E4F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593592" y="1555657"/>
                <a:ext cx="237744" cy="237744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3E48425C-4F0C-24AF-12D8-1C1E42346C0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984712" y="2670676"/>
                <a:ext cx="237744" cy="237744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280EAF7F-7F1E-566E-62DF-319BBBA9B88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355848" y="2684732"/>
                <a:ext cx="237744" cy="237744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77DA76E5-0859-53D8-0ED4-C6CFF907F2E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831336" y="2667390"/>
                <a:ext cx="237744" cy="237744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1" name="Straight Arrow Connector 60">
                <a:extLst>
                  <a:ext uri="{FF2B5EF4-FFF2-40B4-BE49-F238E27FC236}">
                    <a16:creationId xmlns:a16="http://schemas.microsoft.com/office/drawing/2014/main" id="{CC871DC5-5E80-0427-4115-D965FA581691}"/>
                  </a:ext>
                </a:extLst>
              </p:cNvPr>
              <p:cNvCxnSpPr>
                <a:stCxn id="57" idx="3"/>
              </p:cNvCxnSpPr>
              <p:nvPr/>
            </p:nvCxnSpPr>
            <p:spPr>
              <a:xfrm flipH="1">
                <a:off x="8315325" y="1758584"/>
                <a:ext cx="313084" cy="470530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Arrow Connector 61">
                <a:extLst>
                  <a:ext uri="{FF2B5EF4-FFF2-40B4-BE49-F238E27FC236}">
                    <a16:creationId xmlns:a16="http://schemas.microsoft.com/office/drawing/2014/main" id="{A5D45AEC-33EF-3B7F-7F5F-7C013266E79A}"/>
                  </a:ext>
                </a:extLst>
              </p:cNvPr>
              <p:cNvCxnSpPr>
                <a:stCxn id="57" idx="4"/>
              </p:cNvCxnSpPr>
              <p:nvPr/>
            </p:nvCxnSpPr>
            <p:spPr>
              <a:xfrm>
                <a:off x="8712464" y="1793401"/>
                <a:ext cx="0" cy="435713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Arrow Connector 62">
                <a:extLst>
                  <a:ext uri="{FF2B5EF4-FFF2-40B4-BE49-F238E27FC236}">
                    <a16:creationId xmlns:a16="http://schemas.microsoft.com/office/drawing/2014/main" id="{BA5A74EE-9F5F-F795-469A-33947C55C8A5}"/>
                  </a:ext>
                </a:extLst>
              </p:cNvPr>
              <p:cNvCxnSpPr>
                <a:stCxn id="57" idx="5"/>
              </p:cNvCxnSpPr>
              <p:nvPr/>
            </p:nvCxnSpPr>
            <p:spPr>
              <a:xfrm>
                <a:off x="8796519" y="1758584"/>
                <a:ext cx="376056" cy="470530"/>
              </a:xfrm>
              <a:prstGeom prst="straightConnector1">
                <a:avLst/>
              </a:prstGeom>
              <a:ln w="25400">
                <a:solidFill>
                  <a:schemeClr val="accent4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7669ACC4-13E2-038D-1BAF-8821B1941A31}"/>
                  </a:ext>
                </a:extLst>
              </p:cNvPr>
              <p:cNvCxnSpPr/>
              <p:nvPr/>
            </p:nvCxnSpPr>
            <p:spPr>
              <a:xfrm flipH="1">
                <a:off x="8129588" y="2229114"/>
                <a:ext cx="185737" cy="455618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C654FC10-9CA2-98B5-F178-51BBE843D002}"/>
                  </a:ext>
                </a:extLst>
              </p:cNvPr>
              <p:cNvCxnSpPr/>
              <p:nvPr/>
            </p:nvCxnSpPr>
            <p:spPr>
              <a:xfrm>
                <a:off x="8315325" y="2229114"/>
                <a:ext cx="156542" cy="455618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6BDEA45F-D1DF-74B7-A337-C399C41AC09B}"/>
                  </a:ext>
                </a:extLst>
              </p:cNvPr>
              <p:cNvCxnSpPr>
                <a:cxnSpLocks/>
                <a:endCxn id="60" idx="0"/>
              </p:cNvCxnSpPr>
              <p:nvPr/>
            </p:nvCxnSpPr>
            <p:spPr>
              <a:xfrm>
                <a:off x="8712464" y="2229114"/>
                <a:ext cx="237744" cy="438276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Arrow Connector 66">
                <a:extLst>
                  <a:ext uri="{FF2B5EF4-FFF2-40B4-BE49-F238E27FC236}">
                    <a16:creationId xmlns:a16="http://schemas.microsoft.com/office/drawing/2014/main" id="{6DD531E8-4E74-7603-BBA7-2B20B1AFD2E4}"/>
                  </a:ext>
                </a:extLst>
              </p:cNvPr>
              <p:cNvCxnSpPr>
                <a:cxnSpLocks/>
                <a:stCxn id="58" idx="3"/>
              </p:cNvCxnSpPr>
              <p:nvPr/>
            </p:nvCxnSpPr>
            <p:spPr>
              <a:xfrm flipH="1">
                <a:off x="7900657" y="2873603"/>
                <a:ext cx="118872" cy="387610"/>
              </a:xfrm>
              <a:prstGeom prst="straightConnector1">
                <a:avLst/>
              </a:prstGeom>
              <a:ln w="25400">
                <a:solidFill>
                  <a:schemeClr val="accent4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Arrow Connector 67">
                <a:extLst>
                  <a:ext uri="{FF2B5EF4-FFF2-40B4-BE49-F238E27FC236}">
                    <a16:creationId xmlns:a16="http://schemas.microsoft.com/office/drawing/2014/main" id="{D0129D88-816F-EF09-AEDB-A58689791FF5}"/>
                  </a:ext>
                </a:extLst>
              </p:cNvPr>
              <p:cNvCxnSpPr>
                <a:stCxn id="58" idx="5"/>
              </p:cNvCxnSpPr>
              <p:nvPr/>
            </p:nvCxnSpPr>
            <p:spPr>
              <a:xfrm>
                <a:off x="8187639" y="2873603"/>
                <a:ext cx="127686" cy="387610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Arrow Connector 68">
                <a:extLst>
                  <a:ext uri="{FF2B5EF4-FFF2-40B4-BE49-F238E27FC236}">
                    <a16:creationId xmlns:a16="http://schemas.microsoft.com/office/drawing/2014/main" id="{C365D29D-0461-90E4-48A3-EA35DAA33FC5}"/>
                  </a:ext>
                </a:extLst>
              </p:cNvPr>
              <p:cNvCxnSpPr>
                <a:cxnSpLocks/>
                <a:stCxn id="59" idx="4"/>
              </p:cNvCxnSpPr>
              <p:nvPr/>
            </p:nvCxnSpPr>
            <p:spPr>
              <a:xfrm>
                <a:off x="8474720" y="2922476"/>
                <a:ext cx="8715" cy="338737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Arrow Connector 69">
                <a:extLst>
                  <a:ext uri="{FF2B5EF4-FFF2-40B4-BE49-F238E27FC236}">
                    <a16:creationId xmlns:a16="http://schemas.microsoft.com/office/drawing/2014/main" id="{363B07C0-AD55-A945-3756-082114FC1E73}"/>
                  </a:ext>
                </a:extLst>
              </p:cNvPr>
              <p:cNvCxnSpPr>
                <a:stCxn id="60" idx="3"/>
              </p:cNvCxnSpPr>
              <p:nvPr/>
            </p:nvCxnSpPr>
            <p:spPr>
              <a:xfrm flipH="1">
                <a:off x="8796519" y="2870317"/>
                <a:ext cx="69634" cy="390896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Arrow Connector 70">
                <a:extLst>
                  <a:ext uri="{FF2B5EF4-FFF2-40B4-BE49-F238E27FC236}">
                    <a16:creationId xmlns:a16="http://schemas.microsoft.com/office/drawing/2014/main" id="{5C093C44-4310-AA43-F171-3CDAAFEE72E6}"/>
                  </a:ext>
                </a:extLst>
              </p:cNvPr>
              <p:cNvCxnSpPr>
                <a:stCxn id="60" idx="4"/>
              </p:cNvCxnSpPr>
              <p:nvPr/>
            </p:nvCxnSpPr>
            <p:spPr>
              <a:xfrm>
                <a:off x="8950208" y="2905134"/>
                <a:ext cx="0" cy="356079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Arrow Connector 71">
                <a:extLst>
                  <a:ext uri="{FF2B5EF4-FFF2-40B4-BE49-F238E27FC236}">
                    <a16:creationId xmlns:a16="http://schemas.microsoft.com/office/drawing/2014/main" id="{30244DAB-3231-B3BA-EF98-A6D77EB71772}"/>
                  </a:ext>
                </a:extLst>
              </p:cNvPr>
              <p:cNvCxnSpPr>
                <a:stCxn id="60" idx="5"/>
              </p:cNvCxnSpPr>
              <p:nvPr/>
            </p:nvCxnSpPr>
            <p:spPr>
              <a:xfrm>
                <a:off x="9034263" y="2870317"/>
                <a:ext cx="138312" cy="390896"/>
              </a:xfrm>
              <a:prstGeom prst="straightConnector1">
                <a:avLst/>
              </a:prstGeom>
              <a:ln w="25400">
                <a:solidFill>
                  <a:schemeClr val="accent4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4572F462-4182-7E61-9BC7-BF645AD415D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275288" y="3261213"/>
                <a:ext cx="209267" cy="335575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748A022F-D897-34BE-6250-D5806B309C3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432322" y="3257114"/>
                <a:ext cx="52233" cy="339674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A6CB3486-A346-0956-E335-09496E1AD21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9462" y="3257114"/>
                <a:ext cx="143563" cy="339674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345BA2DC-FF31-0C9A-AF79-F4C1E84688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9462" y="3257114"/>
                <a:ext cx="297770" cy="310912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63428395-A45E-ABD9-2456-C2B575C7BC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55301" y="3261213"/>
                <a:ext cx="164431" cy="306813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69390391-CF0A-870E-C060-50D71A3101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48786" y="3257114"/>
                <a:ext cx="307750" cy="289223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1B8C7209-0502-377D-A465-BD425AA340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00820" y="3265312"/>
                <a:ext cx="179339" cy="302714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0103C10C-61F0-2A5A-0CAC-2FD8E58746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60276" y="3257114"/>
                <a:ext cx="444226" cy="282652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B10BFE24-768E-1E26-409D-A60043F4F1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05223" y="3265312"/>
                <a:ext cx="60859" cy="302714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5C69BCA2-F01F-A520-F335-185D400747D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200395" y="3261213"/>
                <a:ext cx="114981" cy="334638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A6007707-081C-1D20-2F3C-EA3D65340D7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045988" y="3258214"/>
                <a:ext cx="265904" cy="337637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B76C2354-EE6C-9FEC-7844-DE6C6E753F18}"/>
                </a:ext>
              </a:extLst>
            </p:cNvPr>
            <p:cNvSpPr>
              <a:spLocks/>
            </p:cNvSpPr>
            <p:nvPr/>
          </p:nvSpPr>
          <p:spPr>
            <a:xfrm>
              <a:off x="10705855" y="3491437"/>
              <a:ext cx="137529" cy="13432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73DE5B8C-619E-0D18-05B3-716BC9707B15}"/>
                </a:ext>
              </a:extLst>
            </p:cNvPr>
            <p:cNvCxnSpPr>
              <a:cxnSpLocks/>
              <a:stCxn id="55" idx="4"/>
            </p:cNvCxnSpPr>
            <p:nvPr/>
          </p:nvCxnSpPr>
          <p:spPr>
            <a:xfrm flipH="1">
              <a:off x="10771397" y="3625757"/>
              <a:ext cx="3223" cy="294359"/>
            </a:xfrm>
            <a:prstGeom prst="straightConnector1">
              <a:avLst/>
            </a:prstGeom>
            <a:ln w="25400">
              <a:solidFill>
                <a:schemeClr val="accent4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EF7E674-8A7A-7D44-D549-3884DDA92C1B}"/>
              </a:ext>
            </a:extLst>
          </p:cNvPr>
          <p:cNvSpPr txBox="1"/>
          <p:nvPr/>
        </p:nvSpPr>
        <p:spPr>
          <a:xfrm>
            <a:off x="5874289" y="603185"/>
            <a:ext cx="3143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[C. Christou Harlev Scully ’26]</a:t>
            </a:r>
          </a:p>
        </p:txBody>
      </p:sp>
    </p:spTree>
    <p:extLst>
      <p:ext uri="{BB962C8B-B14F-4D97-AF65-F5344CB8AC3E}">
        <p14:creationId xmlns:p14="http://schemas.microsoft.com/office/powerpoint/2010/main" val="17267776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0CB3C-140C-5DC7-E8E4-2FDFA4D43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2834891F-8991-12D7-28FA-612BD6843EC7}"/>
              </a:ext>
            </a:extLst>
          </p:cNvPr>
          <p:cNvSpPr/>
          <p:nvPr/>
        </p:nvSpPr>
        <p:spPr>
          <a:xfrm>
            <a:off x="838198" y="385754"/>
            <a:ext cx="7866519" cy="632029"/>
          </a:xfrm>
          <a:prstGeom prst="roundRect">
            <a:avLst/>
          </a:prstGeom>
          <a:solidFill>
            <a:srgbClr val="92D050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72C8C3-BB64-00CC-8357-C692347E9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Technique: Commitment Gap via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Local Approximation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9238B82-7096-40B9-2546-02E83F24933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03957" y="4096351"/>
                <a:ext cx="10684615" cy="2343973"/>
              </a:xfrm>
            </p:spPr>
            <p:txBody>
              <a:bodyPr>
                <a:normAutofit/>
              </a:bodyPr>
              <a:lstStyle/>
              <a:p>
                <a:r>
                  <a:rPr lang="en-US" sz="1800" dirty="0"/>
                  <a:t>We say that a commitment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1800" dirty="0"/>
                  <a:t> is an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1800" dirty="0"/>
                  <a:t> local approximation to </a:t>
                </a:r>
                <a14:m>
                  <m:oMath xmlns:m="http://schemas.openxmlformats.org/officeDocument/2006/math">
                    <m:r>
                      <a:rPr lang="en-US" sz="180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ℳ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/>
                  <a:t>if</a:t>
                </a:r>
              </a:p>
              <a:p>
                <a:pPr marL="0" indent="0" algn="ctr">
                  <a:buNone/>
                </a:pPr>
                <a:r>
                  <a:rPr lang="en-US" sz="1800" dirty="0"/>
                  <a:t>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sSup>
                      <m:sSupPr>
                        <m:ctrlPr>
                          <a:rPr lang="en-US" sz="18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r>
                          <a:rPr lang="en-US" sz="18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800" dirty="0">
                    <a:solidFill>
                      <a:srgbClr val="00B0F0"/>
                    </a:solidFill>
                  </a:rPr>
                  <a:t> </a:t>
                </a:r>
                <a:r>
                  <a:rPr lang="en-US" sz="1800" dirty="0"/>
                  <a:t>second order stochastically dominates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r>
                          <a:rPr lang="en-US" sz="18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sup>
                    </m:sSup>
                  </m:oMath>
                </a14:m>
                <a:endParaRPr lang="en-US" sz="1800" dirty="0"/>
              </a:p>
              <a:p>
                <a:r>
                  <a:rPr lang="en-US" sz="1800" dirty="0"/>
                  <a:t>If for all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18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chemeClr val="accent5"/>
                    </a:solidFill>
                  </a:rPr>
                  <a:t> </a:t>
                </a:r>
                <a:r>
                  <a:rPr lang="en-US" sz="1800" dirty="0"/>
                  <a:t>obtains an </a:t>
                </a:r>
                <a14:m>
                  <m:oMath xmlns:m="http://schemas.openxmlformats.org/officeDocument/2006/math">
                    <m:r>
                      <a:rPr lang="en-US" sz="180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1800" dirty="0"/>
                  <a:t> local approximation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800" dirty="0"/>
                  <a:t>, </a:t>
                </a:r>
              </a:p>
              <a:p>
                <a:pPr marL="0" indent="0" algn="ctr">
                  <a:buNone/>
                </a:pPr>
                <a:r>
                  <a:rPr lang="en-US" sz="1800" dirty="0"/>
                  <a:t>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800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8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, …,</m:t>
                    </m:r>
                    <m:sSub>
                      <m:sSubPr>
                        <m:ctrlPr>
                          <a:rPr lang="en-US" sz="1800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18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>
                    <a:solidFill>
                      <a:schemeClr val="accent5"/>
                    </a:solidFill>
                  </a:rPr>
                  <a:t> </a:t>
                </a:r>
                <a:r>
                  <a:rPr lang="en-US" sz="1800" dirty="0"/>
                  <a:t>obtains an </a:t>
                </a:r>
                <a14:m>
                  <m:oMath xmlns:m="http://schemas.openxmlformats.org/officeDocument/2006/math">
                    <m:r>
                      <a:rPr lang="en-US" sz="180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1800" dirty="0"/>
                  <a:t> global approximation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1800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8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…,</m:t>
                    </m:r>
                    <m:sSub>
                      <m:sSubPr>
                        <m:ctrlPr>
                          <a:rPr lang="en-US" sz="1800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ℳ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18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800" dirty="0"/>
              </a:p>
              <a:p>
                <a:r>
                  <a:rPr lang="en-US" sz="1800" dirty="0"/>
                  <a:t>Extends </a:t>
                </a:r>
                <a:r>
                  <a:rPr lang="en-US" sz="1800" dirty="0">
                    <a:solidFill>
                      <a:schemeClr val="accent2">
                        <a:lumMod val="75000"/>
                      </a:schemeClr>
                    </a:solidFill>
                  </a:rPr>
                  <a:t>automatically</a:t>
                </a:r>
                <a:r>
                  <a:rPr lang="en-US" sz="1800" dirty="0"/>
                  <a:t> to objectives that admit good frugal algorithms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9238B82-7096-40B9-2546-02E83F24933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3957" y="4096351"/>
                <a:ext cx="10684615" cy="2343973"/>
              </a:xfrm>
              <a:blipFill>
                <a:blip r:embed="rId2"/>
                <a:stretch>
                  <a:fillRect l="-356" t="-21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123CD70B-B4FE-73AC-DB62-B728C98F5C16}"/>
              </a:ext>
            </a:extLst>
          </p:cNvPr>
          <p:cNvGrpSpPr/>
          <p:nvPr/>
        </p:nvGrpSpPr>
        <p:grpSpPr>
          <a:xfrm>
            <a:off x="651099" y="1573968"/>
            <a:ext cx="2357924" cy="1674391"/>
            <a:chOff x="8931949" y="2769894"/>
            <a:chExt cx="2357924" cy="167439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782A24B3-2DE1-9CA6-4B88-9EC82D1B8995}"/>
                    </a:ext>
                  </a:extLst>
                </p:cNvPr>
                <p:cNvSpPr txBox="1"/>
                <p:nvPr/>
              </p:nvSpPr>
              <p:spPr>
                <a:xfrm>
                  <a:off x="9099372" y="2769894"/>
                  <a:ext cx="205312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accent5"/>
                      </a:solidFill>
                    </a:rPr>
                    <a:t>Local game 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ℳ</m:t>
                      </m:r>
                      <m:r>
                        <a:rPr lang="en-US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dirty="0">
                    <a:solidFill>
                      <a:schemeClr val="accent5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5D0ACD04-7EEC-7DD4-D3AB-B1C6F011973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99372" y="2769894"/>
                  <a:ext cx="2053126" cy="369332"/>
                </a:xfrm>
                <a:prstGeom prst="rect">
                  <a:avLst/>
                </a:prstGeom>
                <a:blipFill>
                  <a:blip r:embed="rId3"/>
                  <a:stretch>
                    <a:fillRect l="-2454" t="-6452" b="-2258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A297BB8C-6054-75E1-3D2D-463BB4AD4740}"/>
                    </a:ext>
                  </a:extLst>
                </p:cNvPr>
                <p:cNvSpPr txBox="1"/>
                <p:nvPr/>
              </p:nvSpPr>
              <p:spPr>
                <a:xfrm>
                  <a:off x="10456468" y="3904164"/>
                  <a:ext cx="677943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b="0" dirty="0">
                      <a:solidFill>
                        <a:schemeClr val="accent4"/>
                      </a:solidFill>
                    </a:rPr>
                    <a:t>Value </a:t>
                  </a:r>
                  <a14:m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a14:m>
                  <a:endParaRPr lang="en-US" sz="1200" dirty="0">
                    <a:solidFill>
                      <a:schemeClr val="accent4"/>
                    </a:solidFill>
                  </a:endParaRPr>
                </a:p>
              </p:txBody>
            </p:sp>
          </mc:Choice>
          <mc:Fallback xmlns=""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F83377F1-DB36-2345-649C-54631FAFC4F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56468" y="3904164"/>
                  <a:ext cx="677943" cy="276999"/>
                </a:xfrm>
                <a:prstGeom prst="rect">
                  <a:avLst/>
                </a:prstGeom>
                <a:blipFill>
                  <a:blip r:embed="rId7"/>
                  <a:stretch>
                    <a:fillRect b="-1818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9DC5748-0A63-561C-215D-3417B244CB5C}"/>
                </a:ext>
              </a:extLst>
            </p:cNvPr>
            <p:cNvSpPr/>
            <p:nvPr/>
          </p:nvSpPr>
          <p:spPr>
            <a:xfrm>
              <a:off x="8931949" y="3118277"/>
              <a:ext cx="2357924" cy="1326008"/>
            </a:xfrm>
            <a:prstGeom prst="rect">
              <a:avLst/>
            </a:prstGeom>
            <a:noFill/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F778208-6AE8-D5B3-E06F-A400DF06D418}"/>
                </a:ext>
              </a:extLst>
            </p:cNvPr>
            <p:cNvGrpSpPr/>
            <p:nvPr/>
          </p:nvGrpSpPr>
          <p:grpSpPr>
            <a:xfrm>
              <a:off x="9300199" y="3215053"/>
              <a:ext cx="869939" cy="1153195"/>
              <a:chOff x="7900657" y="1555657"/>
              <a:chExt cx="1503845" cy="2041131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15BAB55C-063C-CCD4-F5B2-D8A64B9AE99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593592" y="1555657"/>
                <a:ext cx="237744" cy="237744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B6BBD6A7-CA09-DE22-04A0-B2EE110B6F8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984712" y="2670676"/>
                <a:ext cx="237744" cy="237744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93A060A3-E475-5D2A-9A3F-142728E47AC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355848" y="2684732"/>
                <a:ext cx="237744" cy="237744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8E34A19C-4E70-220E-B1CF-AF86078DCD9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831336" y="2667390"/>
                <a:ext cx="237744" cy="237744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963ACB72-8C72-CE4C-1552-09AA87F743CA}"/>
                  </a:ext>
                </a:extLst>
              </p:cNvPr>
              <p:cNvCxnSpPr>
                <a:stCxn id="11" idx="3"/>
              </p:cNvCxnSpPr>
              <p:nvPr/>
            </p:nvCxnSpPr>
            <p:spPr>
              <a:xfrm flipH="1">
                <a:off x="8315325" y="1758584"/>
                <a:ext cx="313084" cy="470530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E300968D-1D74-F4E3-6708-1F2329E81D8F}"/>
                  </a:ext>
                </a:extLst>
              </p:cNvPr>
              <p:cNvCxnSpPr>
                <a:stCxn id="11" idx="4"/>
              </p:cNvCxnSpPr>
              <p:nvPr/>
            </p:nvCxnSpPr>
            <p:spPr>
              <a:xfrm>
                <a:off x="8712464" y="1793401"/>
                <a:ext cx="0" cy="435713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323C7AE2-9B05-AD8C-18F4-4900B8D21910}"/>
                  </a:ext>
                </a:extLst>
              </p:cNvPr>
              <p:cNvCxnSpPr>
                <a:stCxn id="11" idx="5"/>
              </p:cNvCxnSpPr>
              <p:nvPr/>
            </p:nvCxnSpPr>
            <p:spPr>
              <a:xfrm>
                <a:off x="8796519" y="1758584"/>
                <a:ext cx="376056" cy="470530"/>
              </a:xfrm>
              <a:prstGeom prst="straightConnector1">
                <a:avLst/>
              </a:prstGeom>
              <a:ln w="25400">
                <a:solidFill>
                  <a:schemeClr val="accent4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2DDF8C00-7569-A96D-B689-0E99AA0D198F}"/>
                  </a:ext>
                </a:extLst>
              </p:cNvPr>
              <p:cNvCxnSpPr/>
              <p:nvPr/>
            </p:nvCxnSpPr>
            <p:spPr>
              <a:xfrm flipH="1">
                <a:off x="8129588" y="2229114"/>
                <a:ext cx="185737" cy="455618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2F32387D-D058-4D71-BE1C-0033C554C83F}"/>
                  </a:ext>
                </a:extLst>
              </p:cNvPr>
              <p:cNvCxnSpPr/>
              <p:nvPr/>
            </p:nvCxnSpPr>
            <p:spPr>
              <a:xfrm>
                <a:off x="8315325" y="2229114"/>
                <a:ext cx="156542" cy="455618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3CE093AC-9C46-98B0-8E73-2E394E340C2B}"/>
                  </a:ext>
                </a:extLst>
              </p:cNvPr>
              <p:cNvCxnSpPr>
                <a:cxnSpLocks/>
                <a:endCxn id="14" idx="0"/>
              </p:cNvCxnSpPr>
              <p:nvPr/>
            </p:nvCxnSpPr>
            <p:spPr>
              <a:xfrm>
                <a:off x="8712464" y="2229114"/>
                <a:ext cx="237744" cy="438276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94DF7965-CB1F-A675-6D7B-415074E7C6AC}"/>
                  </a:ext>
                </a:extLst>
              </p:cNvPr>
              <p:cNvCxnSpPr>
                <a:cxnSpLocks/>
                <a:stCxn id="12" idx="3"/>
              </p:cNvCxnSpPr>
              <p:nvPr/>
            </p:nvCxnSpPr>
            <p:spPr>
              <a:xfrm flipH="1">
                <a:off x="7900657" y="2873603"/>
                <a:ext cx="118872" cy="387610"/>
              </a:xfrm>
              <a:prstGeom prst="straightConnector1">
                <a:avLst/>
              </a:prstGeom>
              <a:ln w="25400">
                <a:solidFill>
                  <a:schemeClr val="accent4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A5A95BC5-1892-CAEF-C923-ABDA4E9FD047}"/>
                  </a:ext>
                </a:extLst>
              </p:cNvPr>
              <p:cNvCxnSpPr>
                <a:stCxn id="12" idx="5"/>
              </p:cNvCxnSpPr>
              <p:nvPr/>
            </p:nvCxnSpPr>
            <p:spPr>
              <a:xfrm>
                <a:off x="8187639" y="2873603"/>
                <a:ext cx="127686" cy="387610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57AA50F3-4A76-8339-7188-CC14C7D73F6E}"/>
                  </a:ext>
                </a:extLst>
              </p:cNvPr>
              <p:cNvCxnSpPr>
                <a:cxnSpLocks/>
                <a:stCxn id="13" idx="4"/>
              </p:cNvCxnSpPr>
              <p:nvPr/>
            </p:nvCxnSpPr>
            <p:spPr>
              <a:xfrm>
                <a:off x="8474720" y="2922476"/>
                <a:ext cx="8715" cy="338737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997B5D10-08F0-BA5F-996F-2D371B21F10E}"/>
                  </a:ext>
                </a:extLst>
              </p:cNvPr>
              <p:cNvCxnSpPr>
                <a:stCxn id="14" idx="3"/>
              </p:cNvCxnSpPr>
              <p:nvPr/>
            </p:nvCxnSpPr>
            <p:spPr>
              <a:xfrm flipH="1">
                <a:off x="8796519" y="2870317"/>
                <a:ext cx="69634" cy="390896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2C32BA51-8D8F-BCAF-2408-DB73C321D95C}"/>
                  </a:ext>
                </a:extLst>
              </p:cNvPr>
              <p:cNvCxnSpPr>
                <a:stCxn id="14" idx="4"/>
              </p:cNvCxnSpPr>
              <p:nvPr/>
            </p:nvCxnSpPr>
            <p:spPr>
              <a:xfrm>
                <a:off x="8950208" y="2905134"/>
                <a:ext cx="0" cy="356079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B0F315E1-D8A0-86C8-6EE4-3788BC397058}"/>
                  </a:ext>
                </a:extLst>
              </p:cNvPr>
              <p:cNvCxnSpPr>
                <a:stCxn id="14" idx="5"/>
              </p:cNvCxnSpPr>
              <p:nvPr/>
            </p:nvCxnSpPr>
            <p:spPr>
              <a:xfrm>
                <a:off x="9034263" y="2870317"/>
                <a:ext cx="138312" cy="390896"/>
              </a:xfrm>
              <a:prstGeom prst="straightConnector1">
                <a:avLst/>
              </a:prstGeom>
              <a:ln w="25400">
                <a:solidFill>
                  <a:schemeClr val="accent4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1C4D5856-6E82-803B-D4F1-304FC23BA14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275288" y="3261213"/>
                <a:ext cx="209267" cy="335575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B6FD0B31-2091-166B-37EE-14F35C1432B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432322" y="3257114"/>
                <a:ext cx="52233" cy="339674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97C73A04-6596-43E4-4F0A-09CD7A0B03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9462" y="3257114"/>
                <a:ext cx="143563" cy="339674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C6BC927F-5074-8BC2-8F89-8EB94ADDA9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9462" y="3257114"/>
                <a:ext cx="297770" cy="310912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B531626F-FB04-6187-4E20-8A8DE36A70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55301" y="3261213"/>
                <a:ext cx="164431" cy="306813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2D3B8EA7-307D-89C7-37DB-FFF58D45EE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48786" y="3257114"/>
                <a:ext cx="307750" cy="289223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2EAE9258-5503-94DE-47B5-1CEFB49037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00820" y="3265312"/>
                <a:ext cx="179339" cy="302714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1CD9417B-1068-C770-5B04-D8A971DC5B3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60276" y="3257114"/>
                <a:ext cx="444226" cy="282652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C1D6DBA2-060A-C8B8-CAE9-611881EA14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05223" y="3265312"/>
                <a:ext cx="60859" cy="302714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85504C17-5224-A336-795C-C3B04241CC3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200395" y="3261213"/>
                <a:ext cx="114981" cy="334638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2A8D55D4-318F-46C0-5F4E-9E6E659F7EE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045988" y="3258214"/>
                <a:ext cx="265904" cy="337637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12D848D-9B09-B0B3-23D6-C4619FD2A284}"/>
                </a:ext>
              </a:extLst>
            </p:cNvPr>
            <p:cNvSpPr>
              <a:spLocks/>
            </p:cNvSpPr>
            <p:nvPr/>
          </p:nvSpPr>
          <p:spPr>
            <a:xfrm>
              <a:off x="10705855" y="3491437"/>
              <a:ext cx="137529" cy="13432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717C9EA1-E624-ACDE-D9AC-30CFF3913A19}"/>
                </a:ext>
              </a:extLst>
            </p:cNvPr>
            <p:cNvCxnSpPr>
              <a:cxnSpLocks/>
              <a:stCxn id="9" idx="4"/>
            </p:cNvCxnSpPr>
            <p:nvPr/>
          </p:nvCxnSpPr>
          <p:spPr>
            <a:xfrm flipH="1">
              <a:off x="10771397" y="3625757"/>
              <a:ext cx="3223" cy="294359"/>
            </a:xfrm>
            <a:prstGeom prst="straightConnector1">
              <a:avLst/>
            </a:prstGeom>
            <a:ln w="25400">
              <a:solidFill>
                <a:schemeClr val="accent4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602C559-53F7-13A1-1784-D314743A5E88}"/>
              </a:ext>
            </a:extLst>
          </p:cNvPr>
          <p:cNvGrpSpPr/>
          <p:nvPr/>
        </p:nvGrpSpPr>
        <p:grpSpPr>
          <a:xfrm>
            <a:off x="3708881" y="1914998"/>
            <a:ext cx="2057642" cy="1326008"/>
            <a:chOff x="5251695" y="2335682"/>
            <a:chExt cx="2057642" cy="1326008"/>
          </a:xfrm>
        </p:grpSpPr>
        <p:pic>
          <p:nvPicPr>
            <p:cNvPr id="39" name="Graphic 38" descr="Packing Box Open outline">
              <a:extLst>
                <a:ext uri="{FF2B5EF4-FFF2-40B4-BE49-F238E27FC236}">
                  <a16:creationId xmlns:a16="http://schemas.microsoft.com/office/drawing/2014/main" id="{4CB11FB8-6DBE-70AB-16AB-5183C50CFA5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297838" y="2382176"/>
              <a:ext cx="914400" cy="914400"/>
            </a:xfrm>
            <a:prstGeom prst="rect">
              <a:avLst/>
            </a:prstGeom>
          </p:spPr>
        </p:pic>
        <p:pic>
          <p:nvPicPr>
            <p:cNvPr id="40" name="Graphic 39" descr="Box outline">
              <a:extLst>
                <a:ext uri="{FF2B5EF4-FFF2-40B4-BE49-F238E27FC236}">
                  <a16:creationId xmlns:a16="http://schemas.microsoft.com/office/drawing/2014/main" id="{A243E3C4-2834-602D-FDE4-01CF4F0F318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253084" y="2425141"/>
              <a:ext cx="914400" cy="91440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E9ECEB6D-E72D-1AA3-3EEF-8D55E6ED9C9C}"/>
                    </a:ext>
                  </a:extLst>
                </p:cNvPr>
                <p:cNvSpPr txBox="1"/>
                <p:nvPr/>
              </p:nvSpPr>
              <p:spPr>
                <a:xfrm>
                  <a:off x="5367845" y="3244334"/>
                  <a:ext cx="77130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0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9298BD42-D4EC-C19E-44AE-17977C914A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67845" y="3244334"/>
                  <a:ext cx="771301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1B663743-10E8-6B4E-0EB4-47FF0B4BF6E3}"/>
                    </a:ext>
                  </a:extLst>
                </p:cNvPr>
                <p:cNvSpPr txBox="1"/>
                <p:nvPr/>
              </p:nvSpPr>
              <p:spPr>
                <a:xfrm>
                  <a:off x="6479482" y="3227393"/>
                  <a:ext cx="57977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0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4F808740-0C98-DB01-45AD-34A35E26996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79482" y="3227393"/>
                  <a:ext cx="579774" cy="369332"/>
                </a:xfrm>
                <a:prstGeom prst="rect">
                  <a:avLst/>
                </a:prstGeom>
                <a:blipFill>
                  <a:blip r:embed="rId13"/>
                  <a:stretch>
                    <a:fillRect b="-645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4C332BF-ED10-49FD-D58C-D079C5D151D9}"/>
                </a:ext>
              </a:extLst>
            </p:cNvPr>
            <p:cNvSpPr/>
            <p:nvPr/>
          </p:nvSpPr>
          <p:spPr>
            <a:xfrm>
              <a:off x="5251695" y="2335682"/>
              <a:ext cx="2057642" cy="1326008"/>
            </a:xfrm>
            <a:prstGeom prst="rect">
              <a:avLst/>
            </a:prstGeom>
            <a:noFill/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03E695FF-9979-9824-BDDA-2C9109415AC4}"/>
                  </a:ext>
                </a:extLst>
              </p:cNvPr>
              <p:cNvSpPr txBox="1"/>
              <p:nvPr/>
            </p:nvSpPr>
            <p:spPr>
              <a:xfrm>
                <a:off x="2999615" y="2176910"/>
                <a:ext cx="721671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95A1637-400D-5DF8-BD8F-7A0D3BA60F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15" y="2176910"/>
                <a:ext cx="721671" cy="76944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5" name="Group 44">
            <a:extLst>
              <a:ext uri="{FF2B5EF4-FFF2-40B4-BE49-F238E27FC236}">
                <a16:creationId xmlns:a16="http://schemas.microsoft.com/office/drawing/2014/main" id="{3F880AE1-BF3F-2006-EC9E-FF361773F326}"/>
              </a:ext>
            </a:extLst>
          </p:cNvPr>
          <p:cNvGrpSpPr/>
          <p:nvPr/>
        </p:nvGrpSpPr>
        <p:grpSpPr>
          <a:xfrm>
            <a:off x="9604961" y="1579683"/>
            <a:ext cx="2183611" cy="1674391"/>
            <a:chOff x="6329776" y="4173013"/>
            <a:chExt cx="2183611" cy="167439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D34953EC-4F49-35EC-35BD-2FC166AE7AF0}"/>
                    </a:ext>
                  </a:extLst>
                </p:cNvPr>
                <p:cNvSpPr txBox="1"/>
                <p:nvPr/>
              </p:nvSpPr>
              <p:spPr>
                <a:xfrm>
                  <a:off x="6329776" y="4173013"/>
                  <a:ext cx="218361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accent5"/>
                      </a:solidFill>
                    </a:rPr>
                    <a:t>Local game 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ℳ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dirty="0">
                    <a:solidFill>
                      <a:schemeClr val="accent5"/>
                    </a:solidFill>
                  </a:endParaRPr>
                </a:p>
              </p:txBody>
            </p:sp>
          </mc:Choice>
          <mc:Fallback xmlns="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C9939FC2-EEEA-CB16-AD86-BE66612894A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29776" y="4173013"/>
                  <a:ext cx="2183611" cy="369332"/>
                </a:xfrm>
                <a:prstGeom prst="rect">
                  <a:avLst/>
                </a:prstGeom>
                <a:blipFill>
                  <a:blip r:embed="rId15"/>
                  <a:stretch>
                    <a:fillRect l="-2312" t="-6667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22121B68-9E4A-7487-0476-B6382CC12397}"/>
                    </a:ext>
                  </a:extLst>
                </p:cNvPr>
                <p:cNvSpPr txBox="1"/>
                <p:nvPr/>
              </p:nvSpPr>
              <p:spPr>
                <a:xfrm>
                  <a:off x="7686872" y="5307283"/>
                  <a:ext cx="677943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b="0" dirty="0">
                      <a:solidFill>
                        <a:schemeClr val="accent4"/>
                      </a:solidFill>
                    </a:rPr>
                    <a:t>Value </a:t>
                  </a:r>
                  <a14:m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a14:m>
                  <a:endParaRPr lang="en-US" sz="1200" dirty="0">
                    <a:solidFill>
                      <a:schemeClr val="accent4"/>
                    </a:solidFill>
                  </a:endParaRPr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FC9E22FC-2417-7D5A-D25E-6D0A3602E4C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86872" y="5307283"/>
                  <a:ext cx="677943" cy="276999"/>
                </a:xfrm>
                <a:prstGeom prst="rect">
                  <a:avLst/>
                </a:prstGeom>
                <a:blipFill>
                  <a:blip r:embed="rId16"/>
                  <a:stretch>
                    <a:fillRect b="-130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9FF8EC0B-1AA5-C433-148C-3792DAF6875A}"/>
                </a:ext>
              </a:extLst>
            </p:cNvPr>
            <p:cNvSpPr/>
            <p:nvPr/>
          </p:nvSpPr>
          <p:spPr>
            <a:xfrm>
              <a:off x="6404139" y="4521396"/>
              <a:ext cx="1960676" cy="1326008"/>
            </a:xfrm>
            <a:prstGeom prst="rect">
              <a:avLst/>
            </a:prstGeom>
            <a:noFill/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BAB89EF6-09A4-6D2A-1AAB-3EB53387CBAF}"/>
                </a:ext>
              </a:extLst>
            </p:cNvPr>
            <p:cNvSpPr>
              <a:spLocks/>
            </p:cNvSpPr>
            <p:nvPr/>
          </p:nvSpPr>
          <p:spPr>
            <a:xfrm>
              <a:off x="7936259" y="4894556"/>
              <a:ext cx="137529" cy="13432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6A6AAD59-0835-C0B5-61BB-1E76AE60EC10}"/>
                </a:ext>
              </a:extLst>
            </p:cNvPr>
            <p:cNvCxnSpPr>
              <a:cxnSpLocks/>
              <a:stCxn id="49" idx="4"/>
            </p:cNvCxnSpPr>
            <p:nvPr/>
          </p:nvCxnSpPr>
          <p:spPr>
            <a:xfrm flipH="1">
              <a:off x="8001801" y="5028876"/>
              <a:ext cx="3223" cy="294359"/>
            </a:xfrm>
            <a:prstGeom prst="straightConnector1">
              <a:avLst/>
            </a:prstGeom>
            <a:ln w="25400">
              <a:solidFill>
                <a:schemeClr val="accent4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2257A54E-04DF-C83B-03F5-1AA1854E3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rcRect t="2550"/>
            <a:stretch>
              <a:fillRect/>
            </a:stretch>
          </p:blipFill>
          <p:spPr>
            <a:xfrm>
              <a:off x="6545639" y="4634081"/>
              <a:ext cx="762996" cy="1146949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79A97AF-D718-3146-9BAA-003A360CCD68}"/>
              </a:ext>
            </a:extLst>
          </p:cNvPr>
          <p:cNvGrpSpPr/>
          <p:nvPr/>
        </p:nvGrpSpPr>
        <p:grpSpPr>
          <a:xfrm>
            <a:off x="6897157" y="1913185"/>
            <a:ext cx="2057642" cy="1326008"/>
            <a:chOff x="5251695" y="2335682"/>
            <a:chExt cx="2057642" cy="1326008"/>
          </a:xfrm>
        </p:grpSpPr>
        <p:pic>
          <p:nvPicPr>
            <p:cNvPr id="53" name="Graphic 52" descr="Packing Box Open outline">
              <a:extLst>
                <a:ext uri="{FF2B5EF4-FFF2-40B4-BE49-F238E27FC236}">
                  <a16:creationId xmlns:a16="http://schemas.microsoft.com/office/drawing/2014/main" id="{7988674A-034D-DCDE-39C6-5D111731485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297838" y="2382176"/>
              <a:ext cx="914400" cy="914400"/>
            </a:xfrm>
            <a:prstGeom prst="rect">
              <a:avLst/>
            </a:prstGeom>
          </p:spPr>
        </p:pic>
        <p:pic>
          <p:nvPicPr>
            <p:cNvPr id="54" name="Graphic 53" descr="Box outline">
              <a:extLst>
                <a:ext uri="{FF2B5EF4-FFF2-40B4-BE49-F238E27FC236}">
                  <a16:creationId xmlns:a16="http://schemas.microsoft.com/office/drawing/2014/main" id="{A2937564-394F-E36C-66AF-E81B507A614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253084" y="2425141"/>
              <a:ext cx="914400" cy="91440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C10FA0A0-BB71-06F0-D457-4A4ADE508B6B}"/>
                    </a:ext>
                  </a:extLst>
                </p:cNvPr>
                <p:cNvSpPr txBox="1"/>
                <p:nvPr/>
              </p:nvSpPr>
              <p:spPr>
                <a:xfrm>
                  <a:off x="5367845" y="3244334"/>
                  <a:ext cx="80374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0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EC748B4C-1AF2-9F38-D739-AC86BB2101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67845" y="3244334"/>
                  <a:ext cx="803746" cy="369332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8A3F59BD-DE2A-20B2-8959-4E544808EB1E}"/>
                    </a:ext>
                  </a:extLst>
                </p:cNvPr>
                <p:cNvSpPr txBox="1"/>
                <p:nvPr/>
              </p:nvSpPr>
              <p:spPr>
                <a:xfrm>
                  <a:off x="6479482" y="3227393"/>
                  <a:ext cx="57977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0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2E05B1B6-BED1-A01B-8805-22EF6D1FFC6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79482" y="3227393"/>
                  <a:ext cx="579774" cy="369332"/>
                </a:xfrm>
                <a:prstGeom prst="rect">
                  <a:avLst/>
                </a:prstGeom>
                <a:blipFill>
                  <a:blip r:embed="rId13"/>
                  <a:stretch>
                    <a:fillRect b="-645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0E49956-CF6E-1B14-9395-CBCA2121F729}"/>
                </a:ext>
              </a:extLst>
            </p:cNvPr>
            <p:cNvSpPr/>
            <p:nvPr/>
          </p:nvSpPr>
          <p:spPr>
            <a:xfrm>
              <a:off x="5251695" y="2335682"/>
              <a:ext cx="2057642" cy="1326008"/>
            </a:xfrm>
            <a:prstGeom prst="rect">
              <a:avLst/>
            </a:prstGeom>
            <a:noFill/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2763EB64-415B-F473-8F72-874DEAF83DDC}"/>
                  </a:ext>
                </a:extLst>
              </p:cNvPr>
              <p:cNvSpPr txBox="1"/>
              <p:nvPr/>
            </p:nvSpPr>
            <p:spPr>
              <a:xfrm>
                <a:off x="5972795" y="2153447"/>
                <a:ext cx="723275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81D0C463-7E21-69B8-097E-85E2B4952A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2795" y="2153447"/>
                <a:ext cx="723275" cy="769441"/>
              </a:xfrm>
              <a:prstGeom prst="rect">
                <a:avLst/>
              </a:prstGeom>
              <a:blipFill>
                <a:blip r:embed="rId19"/>
                <a:stretch>
                  <a:fillRect l="-5172" r="-5172" b="-32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04D6B395-DABC-880A-1F32-7253CF7C1AE3}"/>
                  </a:ext>
                </a:extLst>
              </p:cNvPr>
              <p:cNvSpPr txBox="1"/>
              <p:nvPr/>
            </p:nvSpPr>
            <p:spPr>
              <a:xfrm>
                <a:off x="8936688" y="2150314"/>
                <a:ext cx="721671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3AF421D2-A136-EBCE-670C-8463D6AC60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6688" y="2150314"/>
                <a:ext cx="721671" cy="769441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BBBFB5CF-7F83-DA46-DE6F-49C174752885}"/>
                  </a:ext>
                </a:extLst>
              </p:cNvPr>
              <p:cNvSpPr txBox="1"/>
              <p:nvPr/>
            </p:nvSpPr>
            <p:spPr>
              <a:xfrm>
                <a:off x="5704228" y="2230447"/>
                <a:ext cx="120853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≽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9A35F8E5-CB57-DE80-5A7E-EF7A5D516E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4228" y="2230447"/>
                <a:ext cx="1208536" cy="646331"/>
              </a:xfrm>
              <a:prstGeom prst="rect">
                <a:avLst/>
              </a:prstGeom>
              <a:blipFill>
                <a:blip r:embed="rId21"/>
                <a:stretch>
                  <a:fillRect r="-2083" b="-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TextBox 61">
            <a:extLst>
              <a:ext uri="{FF2B5EF4-FFF2-40B4-BE49-F238E27FC236}">
                <a16:creationId xmlns:a16="http://schemas.microsoft.com/office/drawing/2014/main" id="{F9F14BBF-EA21-7BF8-9EE5-C038B56BC35F}"/>
              </a:ext>
            </a:extLst>
          </p:cNvPr>
          <p:cNvSpPr txBox="1"/>
          <p:nvPr/>
        </p:nvSpPr>
        <p:spPr>
          <a:xfrm>
            <a:off x="9011979" y="574434"/>
            <a:ext cx="1893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[Doval Scully ’24]</a:t>
            </a:r>
          </a:p>
        </p:txBody>
      </p:sp>
    </p:spTree>
    <p:extLst>
      <p:ext uri="{BB962C8B-B14F-4D97-AF65-F5344CB8AC3E}">
        <p14:creationId xmlns:p14="http://schemas.microsoft.com/office/powerpoint/2010/main" val="456752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6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9A726-C11B-FB66-B03D-67AAD9CDE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A6C35A5-4B03-04F7-AA3E-7BF53D0A8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781" y="1312429"/>
            <a:ext cx="9875179" cy="3675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899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EF541-2928-C927-203F-14332B5A6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F42162-1910-54D0-E735-4E3DCCC1D9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253" t="16114" r="8577" b="18908"/>
          <a:stretch>
            <a:fillRect/>
          </a:stretch>
        </p:blipFill>
        <p:spPr>
          <a:xfrm>
            <a:off x="825510" y="390237"/>
            <a:ext cx="2484003" cy="19406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930350C-EE06-2E36-35E6-AED72EFEAB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285" t="17005" r="12898" b="20773"/>
          <a:stretch>
            <a:fillRect/>
          </a:stretch>
        </p:blipFill>
        <p:spPr>
          <a:xfrm>
            <a:off x="9067629" y="393081"/>
            <a:ext cx="2298861" cy="19377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ECF58A0-FF68-1F10-19F6-2CEA63FA2A4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932" t="20290" r="11545" b="20580"/>
          <a:stretch>
            <a:fillRect/>
          </a:stretch>
        </p:blipFill>
        <p:spPr>
          <a:xfrm>
            <a:off x="825510" y="4545464"/>
            <a:ext cx="2484003" cy="19194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6ECF1B6-58A8-95C9-90C6-33ADC0CA40A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840" t="20870" r="8647" b="25990"/>
          <a:stretch>
            <a:fillRect/>
          </a:stretch>
        </p:blipFill>
        <p:spPr>
          <a:xfrm>
            <a:off x="8882486" y="4671515"/>
            <a:ext cx="2819053" cy="18155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C5530AE-3F42-B408-A4ED-0DA0553796D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1145" t="30621" r="32188" b="24847"/>
          <a:stretch>
            <a:fillRect/>
          </a:stretch>
        </p:blipFill>
        <p:spPr>
          <a:xfrm>
            <a:off x="4149765" y="2100115"/>
            <a:ext cx="3892469" cy="2657770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871A9F1-1DE5-4B8D-961C-D86F481A5FED}"/>
              </a:ext>
            </a:extLst>
          </p:cNvPr>
          <p:cNvCxnSpPr>
            <a:cxnSpLocks/>
          </p:cNvCxnSpPr>
          <p:nvPr/>
        </p:nvCxnSpPr>
        <p:spPr>
          <a:xfrm flipV="1">
            <a:off x="6641432" y="2100115"/>
            <a:ext cx="2426197" cy="144519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103653E-EF5E-8DBC-DF3B-C90EDF276CCE}"/>
              </a:ext>
            </a:extLst>
          </p:cNvPr>
          <p:cNvCxnSpPr>
            <a:cxnSpLocks/>
          </p:cNvCxnSpPr>
          <p:nvPr/>
        </p:nvCxnSpPr>
        <p:spPr>
          <a:xfrm flipH="1" flipV="1">
            <a:off x="3309513" y="1964506"/>
            <a:ext cx="1246445" cy="113162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09750E0-880E-6E3F-1E04-EDE66F7666DC}"/>
              </a:ext>
            </a:extLst>
          </p:cNvPr>
          <p:cNvCxnSpPr/>
          <p:nvPr/>
        </p:nvCxnSpPr>
        <p:spPr>
          <a:xfrm flipH="1">
            <a:off x="3309513" y="4315326"/>
            <a:ext cx="1134150" cy="70585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1F3218C-39C4-B0E3-022C-6E43090AAD6E}"/>
              </a:ext>
            </a:extLst>
          </p:cNvPr>
          <p:cNvCxnSpPr>
            <a:cxnSpLocks/>
          </p:cNvCxnSpPr>
          <p:nvPr/>
        </p:nvCxnSpPr>
        <p:spPr>
          <a:xfrm>
            <a:off x="7748339" y="3978442"/>
            <a:ext cx="1134147" cy="1042737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F479A2C-8618-842F-F3C0-C460530ABE8C}"/>
              </a:ext>
            </a:extLst>
          </p:cNvPr>
          <p:cNvSpPr txBox="1"/>
          <p:nvPr/>
        </p:nvSpPr>
        <p:spPr>
          <a:xfrm>
            <a:off x="732497" y="2467959"/>
            <a:ext cx="2855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solidFill>
                  <a:srgbClr val="42049B"/>
                </a:solidFill>
              </a:rPr>
              <a:t>Any constraints that admit good frugal algorithms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83BBC3-2A33-B1C6-A26D-3229CD15919B}"/>
              </a:ext>
            </a:extLst>
          </p:cNvPr>
          <p:cNvSpPr txBox="1"/>
          <p:nvPr/>
        </p:nvSpPr>
        <p:spPr>
          <a:xfrm>
            <a:off x="8599958" y="4022572"/>
            <a:ext cx="3115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solidFill>
                  <a:srgbClr val="0034C3"/>
                </a:solidFill>
              </a:rPr>
              <a:t>Any Markov chain type process of info. acquisition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473188-FE90-8137-3E00-C8DDEA76582A}"/>
              </a:ext>
            </a:extLst>
          </p:cNvPr>
          <p:cNvSpPr txBox="1"/>
          <p:nvPr/>
        </p:nvSpPr>
        <p:spPr>
          <a:xfrm>
            <a:off x="8598572" y="3483962"/>
            <a:ext cx="37737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solidFill>
                  <a:srgbClr val="0034C3"/>
                </a:solidFill>
              </a:rPr>
              <a:t>Multi-modal info. acquisition</a:t>
            </a:r>
          </a:p>
          <a:p>
            <a:r>
              <a:rPr lang="en-US" sz="1600" dirty="0">
                <a:solidFill>
                  <a:srgbClr val="0034C3"/>
                </a:solidFill>
              </a:rPr>
              <a:t>       via ex ante relaxation or local </a:t>
            </a:r>
            <a:r>
              <a:rPr lang="en-US" sz="1600" dirty="0" err="1">
                <a:solidFill>
                  <a:srgbClr val="0034C3"/>
                </a:solidFill>
              </a:rPr>
              <a:t>approx</a:t>
            </a:r>
            <a:endParaRPr lang="en-US" sz="1600" dirty="0">
              <a:solidFill>
                <a:srgbClr val="0034C3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6353F3-94FF-39BB-E9AE-FF77C940E13E}"/>
              </a:ext>
            </a:extLst>
          </p:cNvPr>
          <p:cNvSpPr txBox="1"/>
          <p:nvPr/>
        </p:nvSpPr>
        <p:spPr>
          <a:xfrm>
            <a:off x="9063397" y="2437955"/>
            <a:ext cx="2426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85C0B"/>
                </a:solidFill>
              </a:rPr>
              <a:t>Next: correlated values</a:t>
            </a:r>
          </a:p>
        </p:txBody>
      </p:sp>
    </p:spTree>
    <p:extLst>
      <p:ext uri="{BB962C8B-B14F-4D97-AF65-F5344CB8AC3E}">
        <p14:creationId xmlns:p14="http://schemas.microsoft.com/office/powerpoint/2010/main" val="2328817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DF17B-7FC3-904E-2203-42380F87A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Extension to correlated values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2B54C472-8C97-242F-4555-E56F5C667EE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0882" y="3729517"/>
                <a:ext cx="6134106" cy="2340823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dk1"/>
                </a:solidFill>
              </a:ln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chemeClr val="accent2">
                      <a:lumMod val="75000"/>
                    </a:schemeClr>
                  </a:buClr>
                  <a:buFont typeface="System Font Regular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System Font Regular"/>
                  <a:buChar char="⎯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System Font Regular"/>
                  <a:buNone/>
                </a:pPr>
                <a:r>
                  <a:rPr lang="en-US" sz="1600" dirty="0">
                    <a:solidFill>
                      <a:srgbClr val="0070C0"/>
                    </a:solidFill>
                  </a:rPr>
                  <a:t>Example: may need to open “useless” boxes to find “useful” ones</a:t>
                </a:r>
                <a:endParaRPr lang="en-US" sz="1600" dirty="0"/>
              </a:p>
              <a:p>
                <a:pPr lvl="1"/>
                <a:r>
                  <a:rPr lang="en-US" sz="1600" dirty="0"/>
                  <a:t>Let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1600" dirty="0"/>
                  <a:t> be a random mapping from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160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160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1600" dirty="0"/>
                  <a:t> to a large domain.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r>
                          <a:rPr lang="en-US" sz="160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60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60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sz="160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60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160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sz="16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160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160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160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sz="160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60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d>
                            <m:r>
                              <a:rPr lang="en-US" sz="1600" i="1" smtClean="0">
                                <a:latin typeface="Cambria Math" panose="02040503050406030204" pitchFamily="18" charset="0"/>
                              </a:rPr>
                              <m:t>                          </m:t>
                            </m:r>
                          </m:e>
                          <m:e>
                            <m:sSub>
                              <m:sSubPr>
                                <m:ctrlPr>
                                  <a:rPr lang="en-US" sz="16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160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1600" i="1" smtClean="0">
                                <a:latin typeface="Cambria Math" panose="02040503050406030204" pitchFamily="18" charset="0"/>
                              </a:rPr>
                              <m:t>=0                              </m:t>
                            </m:r>
                          </m:e>
                          <m:e>
                            <m:sSub>
                              <m:sSubPr>
                                <m:ctrlPr>
                                  <a:rPr lang="en-US" sz="16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en-US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</m:sSub>
                            <m:r>
                              <a:rPr lang="en-US" sz="160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1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∞       </m:t>
                            </m:r>
                            <m:r>
                              <m:rPr>
                                <m:nor/>
                              </m:rPr>
                              <a:rPr lang="en-US" sz="160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for</m:t>
                            </m:r>
                            <m:r>
                              <a:rPr lang="en-US" sz="1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′≠1,</m:t>
                            </m:r>
                            <m:r>
                              <a:rPr lang="en-US" sz="1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 </m:t>
                            </m:r>
                          </m:e>
                        </m:eqArr>
                      </m:e>
                    </m:d>
                  </m:oMath>
                </a14:m>
                <a:endParaRPr lang="en-US" sz="900" dirty="0"/>
              </a:p>
              <a:p>
                <a:pPr lvl="1"/>
                <a:r>
                  <a:rPr lang="en-US" sz="1600" dirty="0"/>
                  <a:t>OPT = 2</a:t>
                </a: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2B54C472-8C97-242F-4555-E56F5C667E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882" y="3729517"/>
                <a:ext cx="6134106" cy="2340823"/>
              </a:xfrm>
              <a:prstGeom prst="rect">
                <a:avLst/>
              </a:prstGeom>
              <a:blipFill>
                <a:blip r:embed="rId2"/>
                <a:stretch>
                  <a:fillRect l="-6379" t="-66489" b="-90957"/>
                </a:stretch>
              </a:blipFill>
              <a:ln w="25400">
                <a:solidFill>
                  <a:schemeClr val="dk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5E23CF88-672F-7061-5BE6-BBB13D3032EF}"/>
              </a:ext>
            </a:extLst>
          </p:cNvPr>
          <p:cNvGrpSpPr/>
          <p:nvPr/>
        </p:nvGrpSpPr>
        <p:grpSpPr>
          <a:xfrm>
            <a:off x="4865814" y="4586466"/>
            <a:ext cx="1314375" cy="1985634"/>
            <a:chOff x="10087674" y="2137849"/>
            <a:chExt cx="1314375" cy="19856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ounded Rectangle 5">
                  <a:extLst>
                    <a:ext uri="{FF2B5EF4-FFF2-40B4-BE49-F238E27FC236}">
                      <a16:creationId xmlns:a16="http://schemas.microsoft.com/office/drawing/2014/main" id="{4A5C6453-53D5-1E10-784F-4A629B2810E3}"/>
                    </a:ext>
                  </a:extLst>
                </p:cNvPr>
                <p:cNvSpPr/>
                <p:nvPr/>
              </p:nvSpPr>
              <p:spPr>
                <a:xfrm>
                  <a:off x="10117360" y="2137849"/>
                  <a:ext cx="765789" cy="341037"/>
                </a:xfrm>
                <a:prstGeom prst="roundRect">
                  <a:avLst/>
                </a:prstGeom>
                <a:solidFill>
                  <a:srgbClr val="92D050"/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 anchorCtr="1"/>
                <a:lstStyle/>
                <a:p>
                  <a:pPr algn="ctr"/>
                  <a:r>
                    <a:rPr lang="en-US" sz="1200" dirty="0"/>
                    <a:t>Probe </a:t>
                  </a:r>
                  <a14:m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5" name="Rounded Rectangle 4">
                  <a:extLst>
                    <a:ext uri="{FF2B5EF4-FFF2-40B4-BE49-F238E27FC236}">
                      <a16:creationId xmlns:a16="http://schemas.microsoft.com/office/drawing/2014/main" id="{34CC680A-EFB9-9920-6981-27734AA8A98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17360" y="2137849"/>
                  <a:ext cx="765789" cy="341037"/>
                </a:xfrm>
                <a:prstGeom prst="roundRect">
                  <a:avLst/>
                </a:prstGeom>
                <a:blipFill>
                  <a:blip r:embed="rId4"/>
                  <a:stretch>
                    <a:fillRect b="-3571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ounded Rectangle 6">
                  <a:extLst>
                    <a:ext uri="{FF2B5EF4-FFF2-40B4-BE49-F238E27FC236}">
                      <a16:creationId xmlns:a16="http://schemas.microsoft.com/office/drawing/2014/main" id="{3F3D3E72-93E8-4ACA-15DF-FE6069F17A60}"/>
                    </a:ext>
                  </a:extLst>
                </p:cNvPr>
                <p:cNvSpPr/>
                <p:nvPr/>
              </p:nvSpPr>
              <p:spPr>
                <a:xfrm>
                  <a:off x="10152704" y="2898334"/>
                  <a:ext cx="695101" cy="329053"/>
                </a:xfrm>
                <a:prstGeom prst="roundRect">
                  <a:avLst/>
                </a:prstGeom>
                <a:solidFill>
                  <a:srgbClr val="92D050"/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sz="1200" dirty="0"/>
                    <a:t>Probe </a:t>
                  </a:r>
                  <a14:m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a14:m>
                  <a:endParaRPr lang="en-US" sz="1200" i="1" dirty="0"/>
                </a:p>
              </p:txBody>
            </p:sp>
          </mc:Choice>
          <mc:Fallback xmlns="">
            <p:sp>
              <p:nvSpPr>
                <p:cNvPr id="7" name="Rounded Rectangle 6">
                  <a:extLst>
                    <a:ext uri="{FF2B5EF4-FFF2-40B4-BE49-F238E27FC236}">
                      <a16:creationId xmlns:a16="http://schemas.microsoft.com/office/drawing/2014/main" id="{0B7E60DA-1EA8-368B-DE4E-A5A924F749E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52704" y="2898334"/>
                  <a:ext cx="695101" cy="329053"/>
                </a:xfrm>
                <a:prstGeom prst="roundRect">
                  <a:avLst/>
                </a:prstGeom>
                <a:blipFill>
                  <a:blip r:embed="rId5"/>
                  <a:stretch>
                    <a:fillRect b="-7143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78419DC2-DADF-07D9-857A-97C8ACF66886}"/>
                </a:ext>
              </a:extLst>
            </p:cNvPr>
            <p:cNvCxnSpPr>
              <a:cxnSpLocks/>
            </p:cNvCxnSpPr>
            <p:nvPr/>
          </p:nvCxnSpPr>
          <p:spPr>
            <a:xfrm>
              <a:off x="10500254" y="3227387"/>
              <a:ext cx="0" cy="41397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Oval 8">
                  <a:extLst>
                    <a:ext uri="{FF2B5EF4-FFF2-40B4-BE49-F238E27FC236}">
                      <a16:creationId xmlns:a16="http://schemas.microsoft.com/office/drawing/2014/main" id="{977C721B-367F-B6E8-484D-50243F63D9EB}"/>
                    </a:ext>
                  </a:extLst>
                </p:cNvPr>
                <p:cNvSpPr/>
                <p:nvPr/>
              </p:nvSpPr>
              <p:spPr>
                <a:xfrm>
                  <a:off x="10087674" y="3641357"/>
                  <a:ext cx="907166" cy="482126"/>
                </a:xfrm>
                <a:prstGeom prst="ellipse">
                  <a:avLst/>
                </a:prstGeom>
                <a:solidFill>
                  <a:srgbClr val="FF0000"/>
                </a:solidFill>
                <a:ln w="6350">
                  <a:solidFill>
                    <a:schemeClr val="tx1"/>
                  </a:solidFill>
                </a:ln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sz="1100" dirty="0"/>
                    <a:t>Stop &amp; select </a:t>
                  </a:r>
                  <a14:m>
                    <m:oMath xmlns:m="http://schemas.openxmlformats.org/officeDocument/2006/math">
                      <m:r>
                        <a:rPr lang="en-US" sz="1100" i="1">
                          <a:latin typeface="Cambria Math" panose="02040503050406030204" pitchFamily="18" charset="0"/>
                        </a:rPr>
                        <m:t>𝑖</m:t>
                      </m:r>
                    </m:oMath>
                  </a14:m>
                  <a:endParaRPr lang="en-US" sz="1100" i="1" dirty="0"/>
                </a:p>
              </p:txBody>
            </p:sp>
          </mc:Choice>
          <mc:Fallback xmlns="">
            <p:sp>
              <p:nvSpPr>
                <p:cNvPr id="9" name="Oval 8">
                  <a:extLst>
                    <a:ext uri="{FF2B5EF4-FFF2-40B4-BE49-F238E27FC236}">
                      <a16:creationId xmlns:a16="http://schemas.microsoft.com/office/drawing/2014/main" id="{977C721B-367F-B6E8-484D-50243F63D9E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87674" y="3641357"/>
                  <a:ext cx="907166" cy="482126"/>
                </a:xfrm>
                <a:prstGeom prst="ellipse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635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91649DD9-CA89-24D8-C054-189BFD6115B1}"/>
                    </a:ext>
                  </a:extLst>
                </p:cNvPr>
                <p:cNvSpPr txBox="1"/>
                <p:nvPr/>
              </p:nvSpPr>
              <p:spPr>
                <a:xfrm>
                  <a:off x="10447236" y="2562776"/>
                  <a:ext cx="954813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≔</m:t>
                        </m:r>
                        <m:sSup>
                          <m:sSupPr>
                            <m:ctrlPr>
                              <a:rPr lang="en-US" sz="11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1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p>
                            <m:r>
                              <a:rPr lang="en-US" sz="11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11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1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11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91649DD9-CA89-24D8-C054-189BFD6115B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47236" y="2562776"/>
                  <a:ext cx="954813" cy="26161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915F4011-F99E-7AFF-65A7-7FA5C16E9CBC}"/>
                </a:ext>
              </a:extLst>
            </p:cNvPr>
            <p:cNvCxnSpPr>
              <a:cxnSpLocks/>
              <a:endCxn id="7" idx="0"/>
            </p:cNvCxnSpPr>
            <p:nvPr/>
          </p:nvCxnSpPr>
          <p:spPr>
            <a:xfrm>
              <a:off x="10500254" y="2478886"/>
              <a:ext cx="1" cy="41944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83D77929-EA09-2672-20CE-6FD52765454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39917"/>
                <a:ext cx="6409265" cy="4803227"/>
              </a:xfrm>
            </p:spPr>
            <p:txBody>
              <a:bodyPr>
                <a:normAutofit/>
              </a:bodyPr>
              <a:lstStyle/>
              <a:p>
                <a:r>
                  <a:rPr lang="en-US" sz="1800" dirty="0"/>
                  <a:t>Optimization problem: select one alternative</a:t>
                </a:r>
              </a:p>
              <a:p>
                <a:r>
                  <a:rPr lang="en-US" sz="1800" dirty="0"/>
                  <a:t>Information acquisition: Pandora’s Box</a:t>
                </a:r>
              </a:p>
              <a:p>
                <a:r>
                  <a:rPr lang="en-US" sz="1800" dirty="0">
                    <a:solidFill>
                      <a:schemeClr val="accent2">
                        <a:lumMod val="75000"/>
                      </a:schemeClr>
                    </a:solidFill>
                  </a:rPr>
                  <a:t>Minimize</a:t>
                </a:r>
                <a:r>
                  <a:rPr lang="en-US" sz="1800" dirty="0"/>
                  <a:t> value + opening cost</a:t>
                </a:r>
              </a:p>
              <a:p>
                <a:r>
                  <a:rPr lang="en-US" sz="1800" dirty="0"/>
                  <a:t>Joint distribution over box values: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,…, </m:t>
                        </m:r>
                        <m:sSub>
                          <m:sSub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US" sz="1800" dirty="0"/>
              </a:p>
              <a:p>
                <a:pPr marL="0" indent="0">
                  <a:buNone/>
                </a:pPr>
                <a:r>
                  <a:rPr lang="en-US" sz="1800" dirty="0"/>
                  <a:t>    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800" dirty="0"/>
                  <a:t> “scenarios” representing the support of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US" sz="1800" dirty="0"/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83D77929-EA09-2672-20CE-6FD5276545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39917"/>
                <a:ext cx="6409265" cy="4803227"/>
              </a:xfrm>
              <a:blipFill>
                <a:blip r:embed="rId8"/>
                <a:stretch>
                  <a:fillRect l="-990" t="-10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3">
                <a:extLst>
                  <a:ext uri="{FF2B5EF4-FFF2-40B4-BE49-F238E27FC236}">
                    <a16:creationId xmlns:a16="http://schemas.microsoft.com/office/drawing/2014/main" id="{5AA10D6F-6713-A426-63EB-614253ACECA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95470" y="1305172"/>
                <a:ext cx="5555916" cy="4443441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dk1"/>
                </a:solidFill>
              </a:ln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chemeClr val="accent2">
                      <a:lumMod val="75000"/>
                    </a:schemeClr>
                  </a:buClr>
                  <a:buFont typeface="System Font Regular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System Font Regular"/>
                  <a:buChar char="⎯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System Font Regular"/>
                  <a:buNone/>
                </a:pPr>
                <a:endParaRPr lang="en-US" sz="200" dirty="0"/>
              </a:p>
              <a:p>
                <a:pPr marL="0" indent="0">
                  <a:buFont typeface="System Font Regular"/>
                  <a:buNone/>
                </a:pPr>
                <a:r>
                  <a:rPr lang="en-US" sz="1600" dirty="0"/>
                  <a:t>A special case: the </a:t>
                </a:r>
                <a:r>
                  <a:rPr lang="en-US" sz="1600" dirty="0">
                    <a:solidFill>
                      <a:srgbClr val="00B050"/>
                    </a:solidFill>
                  </a:rPr>
                  <a:t>Min Sum Set Cover</a:t>
                </a:r>
                <a:r>
                  <a:rPr lang="en-US" sz="1600" dirty="0"/>
                  <a:t> problem</a:t>
                </a:r>
              </a:p>
              <a:p>
                <a:r>
                  <a:rPr lang="en-US" sz="1400" dirty="0"/>
                  <a:t>All costs are </a:t>
                </a:r>
                <a14:m>
                  <m:oMath xmlns:m="http://schemas.openxmlformats.org/officeDocument/2006/math">
                    <m:r>
                      <a:rPr lang="en-US" sz="140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1400" dirty="0"/>
                  <a:t> or </a:t>
                </a:r>
                <a14:m>
                  <m:oMath xmlns:m="http://schemas.openxmlformats.org/officeDocument/2006/math">
                    <m:r>
                      <a:rPr lang="en-US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en-US" sz="1400" dirty="0"/>
                  <a:t>. I.e. boxes are “</a:t>
                </a:r>
                <a:r>
                  <a:rPr lang="en-US" sz="1400" dirty="0">
                    <a:solidFill>
                      <a:srgbClr val="7030A0"/>
                    </a:solidFill>
                  </a:rPr>
                  <a:t>acceptable</a:t>
                </a:r>
                <a:r>
                  <a:rPr lang="en-US" sz="1400" dirty="0"/>
                  <a:t>” or “</a:t>
                </a:r>
                <a:r>
                  <a:rPr lang="en-US" sz="1400" dirty="0">
                    <a:solidFill>
                      <a:schemeClr val="accent1">
                        <a:lumMod val="75000"/>
                      </a:schemeClr>
                    </a:solidFill>
                  </a:rPr>
                  <a:t>unacceptable</a:t>
                </a:r>
                <a:r>
                  <a:rPr lang="en-US" sz="1400" dirty="0"/>
                  <a:t>”.</a:t>
                </a:r>
              </a:p>
              <a:p>
                <a:r>
                  <a:rPr lang="en-US" sz="1400" dirty="0"/>
                  <a:t>For simplicity: all probing penalties are </a:t>
                </a:r>
                <a14:m>
                  <m:oMath xmlns:m="http://schemas.openxmlformats.org/officeDocument/2006/math">
                    <m:r>
                      <a:rPr lang="en-US" sz="140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1400" dirty="0"/>
                  <a:t>; Uniform distribution over </a:t>
                </a:r>
                <a14:m>
                  <m:oMath xmlns:m="http://schemas.openxmlformats.org/officeDocument/2006/math">
                    <m:r>
                      <a:rPr lang="en-US" sz="140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400" dirty="0"/>
                  <a:t> scenarios.</a:t>
                </a:r>
              </a:p>
              <a:p>
                <a:r>
                  <a:rPr lang="en-US" sz="1400" dirty="0"/>
                  <a:t>Think of the scenarios as elements and boxes as sets. If an “</a:t>
                </a:r>
                <a:r>
                  <a:rPr lang="en-US" sz="1400" dirty="0">
                    <a:solidFill>
                      <a:srgbClr val="7030A0"/>
                    </a:solidFill>
                  </a:rPr>
                  <a:t>acceptable</a:t>
                </a:r>
                <a:r>
                  <a:rPr lang="en-US" sz="1400" dirty="0"/>
                  <a:t>” box is opened in a scenario, the scenario gets covered.</a:t>
                </a:r>
              </a:p>
              <a:p>
                <a:r>
                  <a:rPr lang="en-US" sz="1400" dirty="0"/>
                  <a:t>Objective: minimize total penalty a.k.a. covering time.</a:t>
                </a:r>
              </a:p>
              <a:p>
                <a:pPr marL="0" indent="0">
                  <a:buFont typeface="System Font Regular"/>
                  <a:buNone/>
                </a:pPr>
                <a:endParaRPr lang="en-US" sz="1600" dirty="0"/>
              </a:p>
              <a:p>
                <a:pPr marL="0" indent="0">
                  <a:buFont typeface="System Font Regular"/>
                  <a:buNone/>
                </a:pPr>
                <a:endParaRPr lang="en-US" sz="1600" dirty="0"/>
              </a:p>
            </p:txBody>
          </p:sp>
        </mc:Choice>
        <mc:Fallback xmlns="">
          <p:sp>
            <p:nvSpPr>
              <p:cNvPr id="13" name="Content Placeholder 3">
                <a:extLst>
                  <a:ext uri="{FF2B5EF4-FFF2-40B4-BE49-F238E27FC236}">
                    <a16:creationId xmlns:a16="http://schemas.microsoft.com/office/drawing/2014/main" id="{5AA10D6F-6713-A426-63EB-614253ACEC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5470" y="1305172"/>
                <a:ext cx="5555916" cy="4443441"/>
              </a:xfrm>
              <a:prstGeom prst="rect">
                <a:avLst/>
              </a:prstGeom>
              <a:blipFill>
                <a:blip r:embed="rId9"/>
                <a:stretch>
                  <a:fillRect l="-455"/>
                </a:stretch>
              </a:blipFill>
              <a:ln w="25400">
                <a:solidFill>
                  <a:schemeClr val="dk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4" name="Table 10">
            <a:extLst>
              <a:ext uri="{FF2B5EF4-FFF2-40B4-BE49-F238E27FC236}">
                <a16:creationId xmlns:a16="http://schemas.microsoft.com/office/drawing/2014/main" id="{630C53C0-1499-1985-ABB4-61CDBD742B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2076800"/>
              </p:ext>
            </p:extLst>
          </p:nvPr>
        </p:nvGraphicFramePr>
        <p:xfrm>
          <a:off x="7852632" y="3965507"/>
          <a:ext cx="2779152" cy="13682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4788">
                  <a:extLst>
                    <a:ext uri="{9D8B030D-6E8A-4147-A177-3AD203B41FA5}">
                      <a16:colId xmlns:a16="http://schemas.microsoft.com/office/drawing/2014/main" val="751463437"/>
                    </a:ext>
                  </a:extLst>
                </a:gridCol>
                <a:gridCol w="694788">
                  <a:extLst>
                    <a:ext uri="{9D8B030D-6E8A-4147-A177-3AD203B41FA5}">
                      <a16:colId xmlns:a16="http://schemas.microsoft.com/office/drawing/2014/main" val="3275629764"/>
                    </a:ext>
                  </a:extLst>
                </a:gridCol>
                <a:gridCol w="694788">
                  <a:extLst>
                    <a:ext uri="{9D8B030D-6E8A-4147-A177-3AD203B41FA5}">
                      <a16:colId xmlns:a16="http://schemas.microsoft.com/office/drawing/2014/main" val="2922434735"/>
                    </a:ext>
                  </a:extLst>
                </a:gridCol>
                <a:gridCol w="694788">
                  <a:extLst>
                    <a:ext uri="{9D8B030D-6E8A-4147-A177-3AD203B41FA5}">
                      <a16:colId xmlns:a16="http://schemas.microsoft.com/office/drawing/2014/main" val="2909566578"/>
                    </a:ext>
                  </a:extLst>
                </a:gridCol>
              </a:tblGrid>
              <a:tr h="273647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7030A0"/>
                          </a:solidFill>
                        </a:rPr>
                        <a:t>acc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unacc</a:t>
                      </a:r>
                      <a:endParaRPr lang="en-US" sz="10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unacc</a:t>
                      </a:r>
                      <a:endParaRPr lang="en-US" sz="10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7030A0"/>
                          </a:solidFill>
                        </a:rPr>
                        <a:t>acc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756887"/>
                  </a:ext>
                </a:extLst>
              </a:tr>
              <a:tr h="273647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unacc</a:t>
                      </a:r>
                      <a:endParaRPr lang="en-US" sz="10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unacc</a:t>
                      </a:r>
                      <a:endParaRPr lang="en-US" sz="10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7030A0"/>
                          </a:solidFill>
                        </a:rPr>
                        <a:t>acc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7030A0"/>
                          </a:solidFill>
                        </a:rPr>
                        <a:t>acc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8959629"/>
                  </a:ext>
                </a:extLst>
              </a:tr>
              <a:tr h="273647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unacc</a:t>
                      </a:r>
                      <a:endParaRPr lang="en-US" sz="10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7030A0"/>
                          </a:solidFill>
                        </a:rPr>
                        <a:t>acc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7030A0"/>
                          </a:solidFill>
                        </a:rPr>
                        <a:t>acc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unacc</a:t>
                      </a:r>
                      <a:endParaRPr lang="en-US" sz="10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2932509"/>
                  </a:ext>
                </a:extLst>
              </a:tr>
              <a:tr h="273647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unacc</a:t>
                      </a:r>
                      <a:endParaRPr lang="en-US" sz="10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unacc</a:t>
                      </a:r>
                      <a:endParaRPr lang="en-US" sz="10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7030A0"/>
                          </a:solidFill>
                        </a:rPr>
                        <a:t>acc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unacc</a:t>
                      </a:r>
                      <a:endParaRPr lang="en-US" sz="10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5758681"/>
                  </a:ext>
                </a:extLst>
              </a:tr>
              <a:tr h="273647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7030A0"/>
                          </a:solidFill>
                        </a:rPr>
                        <a:t>acc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7030A0"/>
                          </a:solidFill>
                        </a:rPr>
                        <a:t>acc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unacc</a:t>
                      </a:r>
                      <a:endParaRPr lang="en-US" sz="10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unacc</a:t>
                      </a:r>
                      <a:endParaRPr lang="en-US" sz="10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9669070"/>
                  </a:ext>
                </a:extLst>
              </a:tr>
            </a:tbl>
          </a:graphicData>
        </a:graphic>
      </p:graphicFrame>
      <p:grpSp>
        <p:nvGrpSpPr>
          <p:cNvPr id="15" name="Group 14">
            <a:extLst>
              <a:ext uri="{FF2B5EF4-FFF2-40B4-BE49-F238E27FC236}">
                <a16:creationId xmlns:a16="http://schemas.microsoft.com/office/drawing/2014/main" id="{8671D255-B823-E4AA-9F01-F11B86F158BA}"/>
              </a:ext>
            </a:extLst>
          </p:cNvPr>
          <p:cNvGrpSpPr/>
          <p:nvPr/>
        </p:nvGrpSpPr>
        <p:grpSpPr>
          <a:xfrm>
            <a:off x="7602503" y="3645619"/>
            <a:ext cx="2874536" cy="1688123"/>
            <a:chOff x="6874375" y="4023360"/>
            <a:chExt cx="2874536" cy="1688123"/>
          </a:xfrm>
        </p:grpSpPr>
        <p:sp>
          <p:nvSpPr>
            <p:cNvPr id="16" name="Right Brace 15">
              <a:extLst>
                <a:ext uri="{FF2B5EF4-FFF2-40B4-BE49-F238E27FC236}">
                  <a16:creationId xmlns:a16="http://schemas.microsoft.com/office/drawing/2014/main" id="{EC5C8C30-E88E-CF18-89B7-7864B09EB46D}"/>
                </a:ext>
              </a:extLst>
            </p:cNvPr>
            <p:cNvSpPr/>
            <p:nvPr/>
          </p:nvSpPr>
          <p:spPr>
            <a:xfrm rot="16200000">
              <a:off x="8453852" y="3079996"/>
              <a:ext cx="130278" cy="2459840"/>
            </a:xfrm>
            <a:prstGeom prst="rightBrace">
              <a:avLst>
                <a:gd name="adj1" fmla="val 23427"/>
                <a:gd name="adj2" fmla="val 50000"/>
              </a:avLst>
            </a:prstGeom>
            <a:ln>
              <a:tailEnd type="non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8AA5CC2-C578-5F4F-E2D3-E7EFE020B428}"/>
                </a:ext>
              </a:extLst>
            </p:cNvPr>
            <p:cNvSpPr txBox="1"/>
            <p:nvPr/>
          </p:nvSpPr>
          <p:spPr>
            <a:xfrm>
              <a:off x="8285871" y="4023360"/>
              <a:ext cx="59343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4 boxes</a:t>
              </a:r>
            </a:p>
          </p:txBody>
        </p:sp>
        <p:sp>
          <p:nvSpPr>
            <p:cNvPr id="18" name="Left Brace 17">
              <a:extLst>
                <a:ext uri="{FF2B5EF4-FFF2-40B4-BE49-F238E27FC236}">
                  <a16:creationId xmlns:a16="http://schemas.microsoft.com/office/drawing/2014/main" id="{548A52A2-D1D3-C7E1-8894-04895B71393B}"/>
                </a:ext>
              </a:extLst>
            </p:cNvPr>
            <p:cNvSpPr/>
            <p:nvPr/>
          </p:nvSpPr>
          <p:spPr>
            <a:xfrm>
              <a:off x="7116688" y="4378114"/>
              <a:ext cx="172383" cy="1333369"/>
            </a:xfrm>
            <a:prstGeom prst="leftBrace">
              <a:avLst>
                <a:gd name="adj1" fmla="val 16366"/>
                <a:gd name="adj2" fmla="val 50000"/>
              </a:avLst>
            </a:prstGeom>
            <a:ln>
              <a:tailEnd type="non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3E8D0E9-86AD-F7F0-896C-2A08662A9FCC}"/>
                </a:ext>
              </a:extLst>
            </p:cNvPr>
            <p:cNvSpPr txBox="1"/>
            <p:nvPr/>
          </p:nvSpPr>
          <p:spPr>
            <a:xfrm rot="16200000">
              <a:off x="6612604" y="4904254"/>
              <a:ext cx="76976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5 scenarios</a:t>
              </a: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6DAEA09E-585C-E5CE-902F-D9BD88C16792}"/>
              </a:ext>
            </a:extLst>
          </p:cNvPr>
          <p:cNvSpPr/>
          <p:nvPr/>
        </p:nvSpPr>
        <p:spPr>
          <a:xfrm>
            <a:off x="8611283" y="3930302"/>
            <a:ext cx="593432" cy="14490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E8DB5E5-DB3C-84D7-A428-48A0D8320EDB}"/>
              </a:ext>
            </a:extLst>
          </p:cNvPr>
          <p:cNvCxnSpPr>
            <a:cxnSpLocks/>
          </p:cNvCxnSpPr>
          <p:nvPr/>
        </p:nvCxnSpPr>
        <p:spPr>
          <a:xfrm>
            <a:off x="8003131" y="4658495"/>
            <a:ext cx="2459840" cy="0"/>
          </a:xfrm>
          <a:prstGeom prst="line">
            <a:avLst/>
          </a:prstGeom>
          <a:ln w="9525"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B837F06-9AD2-1F21-EEA9-A13C9D2EE73D}"/>
              </a:ext>
            </a:extLst>
          </p:cNvPr>
          <p:cNvCxnSpPr>
            <a:cxnSpLocks/>
          </p:cNvCxnSpPr>
          <p:nvPr/>
        </p:nvCxnSpPr>
        <p:spPr>
          <a:xfrm>
            <a:off x="8003131" y="5204790"/>
            <a:ext cx="2459840" cy="0"/>
          </a:xfrm>
          <a:prstGeom prst="line">
            <a:avLst/>
          </a:prstGeom>
          <a:ln w="9525"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E78B213-D711-F5B7-27E5-F1AEABE69479}"/>
              </a:ext>
            </a:extLst>
          </p:cNvPr>
          <p:cNvCxnSpPr>
            <a:cxnSpLocks/>
          </p:cNvCxnSpPr>
          <p:nvPr/>
        </p:nvCxnSpPr>
        <p:spPr>
          <a:xfrm>
            <a:off x="8003131" y="4923439"/>
            <a:ext cx="2459840" cy="0"/>
          </a:xfrm>
          <a:prstGeom prst="line">
            <a:avLst/>
          </a:prstGeom>
          <a:ln w="9525"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ADF4974-AA9F-5531-CC0F-529D3070A853}"/>
              </a:ext>
            </a:extLst>
          </p:cNvPr>
          <p:cNvCxnSpPr>
            <a:cxnSpLocks/>
          </p:cNvCxnSpPr>
          <p:nvPr/>
        </p:nvCxnSpPr>
        <p:spPr>
          <a:xfrm>
            <a:off x="8003131" y="4388863"/>
            <a:ext cx="2459840" cy="0"/>
          </a:xfrm>
          <a:prstGeom prst="line">
            <a:avLst/>
          </a:prstGeom>
          <a:ln w="9525"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8AADD46-3BE8-7F40-FDB4-1EAF9455F4C2}"/>
              </a:ext>
            </a:extLst>
          </p:cNvPr>
          <p:cNvCxnSpPr>
            <a:cxnSpLocks/>
          </p:cNvCxnSpPr>
          <p:nvPr/>
        </p:nvCxnSpPr>
        <p:spPr>
          <a:xfrm>
            <a:off x="8003131" y="4105162"/>
            <a:ext cx="2459840" cy="0"/>
          </a:xfrm>
          <a:prstGeom prst="line">
            <a:avLst/>
          </a:prstGeom>
          <a:ln w="9525"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CE7AD6A9-125C-51B0-C8B8-CEE5A161591B}"/>
              </a:ext>
            </a:extLst>
          </p:cNvPr>
          <p:cNvSpPr/>
          <p:nvPr/>
        </p:nvSpPr>
        <p:spPr>
          <a:xfrm>
            <a:off x="7944951" y="3930298"/>
            <a:ext cx="593432" cy="14490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DA89DC53-2757-D203-4CFC-3EA58CCF4ED4}"/>
              </a:ext>
            </a:extLst>
          </p:cNvPr>
          <p:cNvSpPr/>
          <p:nvPr/>
        </p:nvSpPr>
        <p:spPr>
          <a:xfrm>
            <a:off x="9309978" y="3939678"/>
            <a:ext cx="593432" cy="1449006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316CC5D-1F23-8229-E8C0-E608205D73A3}"/>
              </a:ext>
            </a:extLst>
          </p:cNvPr>
          <p:cNvSpPr txBox="1"/>
          <p:nvPr/>
        </p:nvSpPr>
        <p:spPr>
          <a:xfrm>
            <a:off x="10564069" y="4526512"/>
            <a:ext cx="766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penalty = 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0C8F47A-2726-9098-C34B-28B94B8DC0CA}"/>
              </a:ext>
            </a:extLst>
          </p:cNvPr>
          <p:cNvSpPr txBox="1"/>
          <p:nvPr/>
        </p:nvSpPr>
        <p:spPr>
          <a:xfrm>
            <a:off x="10564069" y="5053543"/>
            <a:ext cx="766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penalty = 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F7D10ED-01A9-2254-7160-C1611FE6A0C5}"/>
              </a:ext>
            </a:extLst>
          </p:cNvPr>
          <p:cNvSpPr txBox="1"/>
          <p:nvPr/>
        </p:nvSpPr>
        <p:spPr>
          <a:xfrm>
            <a:off x="10564069" y="4246313"/>
            <a:ext cx="766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penalty = 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717EEE4-C640-A8DA-EE62-7EB664A9093E}"/>
              </a:ext>
            </a:extLst>
          </p:cNvPr>
          <p:cNvSpPr txBox="1"/>
          <p:nvPr/>
        </p:nvSpPr>
        <p:spPr>
          <a:xfrm>
            <a:off x="10564069" y="4775824"/>
            <a:ext cx="766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penalty = 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CE72576-F51D-76EE-C1E2-D8C6CB3281BD}"/>
              </a:ext>
            </a:extLst>
          </p:cNvPr>
          <p:cNvSpPr txBox="1"/>
          <p:nvPr/>
        </p:nvSpPr>
        <p:spPr>
          <a:xfrm>
            <a:off x="10564069" y="3984395"/>
            <a:ext cx="766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penalty = 3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6383A5AF-8439-C799-5FE2-3120AEC3F903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3285" t="17005" r="12898" b="20773"/>
          <a:stretch>
            <a:fillRect/>
          </a:stretch>
        </p:blipFill>
        <p:spPr>
          <a:xfrm>
            <a:off x="10672137" y="48226"/>
            <a:ext cx="1371893" cy="115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702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20" grpId="0" animBg="1"/>
      <p:bldP spid="26" grpId="0" animBg="1"/>
      <p:bldP spid="27" grpId="0" animBg="1"/>
      <p:bldP spid="28" grpId="0"/>
      <p:bldP spid="29" grpId="0"/>
      <p:bldP spid="30" grpId="0"/>
      <p:bldP spid="31" grpId="0"/>
      <p:bldP spid="3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CF801-904F-D525-6A82-1F6983CD6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D5AB5-9F1E-AD35-A5F9-6F3E109CE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Extension to correlated values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F8D334A6-C759-5631-8A7D-038EDC5EDD4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0882" y="3729517"/>
                <a:ext cx="6134106" cy="2340823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dk1"/>
                </a:solidFill>
              </a:ln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chemeClr val="accent2">
                      <a:lumMod val="75000"/>
                    </a:schemeClr>
                  </a:buClr>
                  <a:buFont typeface="System Font Regular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System Font Regular"/>
                  <a:buChar char="⎯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System Font Regular"/>
                  <a:buNone/>
                </a:pPr>
                <a:r>
                  <a:rPr lang="en-US" sz="1600" dirty="0">
                    <a:solidFill>
                      <a:srgbClr val="0070C0"/>
                    </a:solidFill>
                  </a:rPr>
                  <a:t>Example: may need to open “useless” boxes to find “useful” ones</a:t>
                </a:r>
                <a:endParaRPr lang="en-US" sz="1600" dirty="0"/>
              </a:p>
              <a:p>
                <a:pPr lvl="1"/>
                <a:r>
                  <a:rPr lang="en-US" sz="1600" dirty="0"/>
                  <a:t>Let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1600" dirty="0"/>
                  <a:t> be a random mapping from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160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160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1600" dirty="0"/>
                  <a:t> to a large domain.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r>
                          <a:rPr lang="en-US" sz="160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60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60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sz="160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60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160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sz="16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160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160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160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sz="160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60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d>
                            <m:r>
                              <a:rPr lang="en-US" sz="1600" i="1" smtClean="0">
                                <a:latin typeface="Cambria Math" panose="02040503050406030204" pitchFamily="18" charset="0"/>
                              </a:rPr>
                              <m:t>                          </m:t>
                            </m:r>
                          </m:e>
                          <m:e>
                            <m:sSub>
                              <m:sSubPr>
                                <m:ctrlPr>
                                  <a:rPr lang="en-US" sz="16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160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1600" i="1" smtClean="0">
                                <a:latin typeface="Cambria Math" panose="02040503050406030204" pitchFamily="18" charset="0"/>
                              </a:rPr>
                              <m:t>=0                              </m:t>
                            </m:r>
                          </m:e>
                          <m:e>
                            <m:sSub>
                              <m:sSubPr>
                                <m:ctrlPr>
                                  <a:rPr lang="en-US" sz="16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en-US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US" sz="160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</m:sSub>
                            <m:r>
                              <a:rPr lang="en-US" sz="160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1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∞       </m:t>
                            </m:r>
                            <m:r>
                              <m:rPr>
                                <m:nor/>
                              </m:rPr>
                              <a:rPr lang="en-US" sz="160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for</m:t>
                            </m:r>
                            <m:r>
                              <a:rPr lang="en-US" sz="1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′≠1,</m:t>
                            </m:r>
                            <m:r>
                              <a:rPr lang="en-US" sz="1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 </m:t>
                            </m:r>
                          </m:e>
                        </m:eqArr>
                      </m:e>
                    </m:d>
                  </m:oMath>
                </a14:m>
                <a:endParaRPr lang="en-US" sz="900" dirty="0"/>
              </a:p>
              <a:p>
                <a:pPr lvl="1"/>
                <a:r>
                  <a:rPr lang="en-US" sz="1600" dirty="0"/>
                  <a:t>OPT = 2</a:t>
                </a: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F8D334A6-C759-5631-8A7D-038EDC5EDD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882" y="3729517"/>
                <a:ext cx="6134106" cy="2340823"/>
              </a:xfrm>
              <a:prstGeom prst="rect">
                <a:avLst/>
              </a:prstGeom>
              <a:blipFill>
                <a:blip r:embed="rId2"/>
                <a:stretch>
                  <a:fillRect l="-6379" t="-66489" b="-90957"/>
                </a:stretch>
              </a:blipFill>
              <a:ln w="25400">
                <a:solidFill>
                  <a:schemeClr val="dk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6E223E43-8DAF-53F9-48C4-EE5EF9501ADC}"/>
              </a:ext>
            </a:extLst>
          </p:cNvPr>
          <p:cNvGrpSpPr/>
          <p:nvPr/>
        </p:nvGrpSpPr>
        <p:grpSpPr>
          <a:xfrm>
            <a:off x="4865814" y="4586466"/>
            <a:ext cx="1314375" cy="1985634"/>
            <a:chOff x="10087674" y="2137849"/>
            <a:chExt cx="1314375" cy="19856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ounded Rectangle 5">
                  <a:extLst>
                    <a:ext uri="{FF2B5EF4-FFF2-40B4-BE49-F238E27FC236}">
                      <a16:creationId xmlns:a16="http://schemas.microsoft.com/office/drawing/2014/main" id="{772C13BB-29E7-9DA8-724F-B14A783841D3}"/>
                    </a:ext>
                  </a:extLst>
                </p:cNvPr>
                <p:cNvSpPr/>
                <p:nvPr/>
              </p:nvSpPr>
              <p:spPr>
                <a:xfrm>
                  <a:off x="10117360" y="2137849"/>
                  <a:ext cx="765789" cy="341037"/>
                </a:xfrm>
                <a:prstGeom prst="roundRect">
                  <a:avLst/>
                </a:prstGeom>
                <a:solidFill>
                  <a:srgbClr val="92D050"/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 anchorCtr="1"/>
                <a:lstStyle/>
                <a:p>
                  <a:pPr algn="ctr"/>
                  <a:r>
                    <a:rPr lang="en-US" sz="1200" dirty="0"/>
                    <a:t>Probe </a:t>
                  </a:r>
                  <a14:m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5" name="Rounded Rectangle 4">
                  <a:extLst>
                    <a:ext uri="{FF2B5EF4-FFF2-40B4-BE49-F238E27FC236}">
                      <a16:creationId xmlns:a16="http://schemas.microsoft.com/office/drawing/2014/main" id="{34CC680A-EFB9-9920-6981-27734AA8A98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17360" y="2137849"/>
                  <a:ext cx="765789" cy="341037"/>
                </a:xfrm>
                <a:prstGeom prst="roundRect">
                  <a:avLst/>
                </a:prstGeom>
                <a:blipFill>
                  <a:blip r:embed="rId4"/>
                  <a:stretch>
                    <a:fillRect b="-3571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ounded Rectangle 6">
                  <a:extLst>
                    <a:ext uri="{FF2B5EF4-FFF2-40B4-BE49-F238E27FC236}">
                      <a16:creationId xmlns:a16="http://schemas.microsoft.com/office/drawing/2014/main" id="{77C6C865-19C8-AED7-8C57-0C3A979935CE}"/>
                    </a:ext>
                  </a:extLst>
                </p:cNvPr>
                <p:cNvSpPr/>
                <p:nvPr/>
              </p:nvSpPr>
              <p:spPr>
                <a:xfrm>
                  <a:off x="10152704" y="2898334"/>
                  <a:ext cx="695101" cy="329053"/>
                </a:xfrm>
                <a:prstGeom prst="roundRect">
                  <a:avLst/>
                </a:prstGeom>
                <a:solidFill>
                  <a:srgbClr val="92D050"/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sz="1200" dirty="0"/>
                    <a:t>Probe </a:t>
                  </a:r>
                  <a14:m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a14:m>
                  <a:endParaRPr lang="en-US" sz="1200" i="1" dirty="0"/>
                </a:p>
              </p:txBody>
            </p:sp>
          </mc:Choice>
          <mc:Fallback xmlns="">
            <p:sp>
              <p:nvSpPr>
                <p:cNvPr id="7" name="Rounded Rectangle 6">
                  <a:extLst>
                    <a:ext uri="{FF2B5EF4-FFF2-40B4-BE49-F238E27FC236}">
                      <a16:creationId xmlns:a16="http://schemas.microsoft.com/office/drawing/2014/main" id="{0B7E60DA-1EA8-368B-DE4E-A5A924F749E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52704" y="2898334"/>
                  <a:ext cx="695101" cy="329053"/>
                </a:xfrm>
                <a:prstGeom prst="roundRect">
                  <a:avLst/>
                </a:prstGeom>
                <a:blipFill>
                  <a:blip r:embed="rId5"/>
                  <a:stretch>
                    <a:fillRect b="-7143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830B70FA-EF19-D546-3A17-576D77D06A27}"/>
                </a:ext>
              </a:extLst>
            </p:cNvPr>
            <p:cNvCxnSpPr>
              <a:cxnSpLocks/>
            </p:cNvCxnSpPr>
            <p:nvPr/>
          </p:nvCxnSpPr>
          <p:spPr>
            <a:xfrm>
              <a:off x="10500254" y="3227387"/>
              <a:ext cx="0" cy="41397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Oval 8">
                  <a:extLst>
                    <a:ext uri="{FF2B5EF4-FFF2-40B4-BE49-F238E27FC236}">
                      <a16:creationId xmlns:a16="http://schemas.microsoft.com/office/drawing/2014/main" id="{BB1BBDFA-EF27-705B-DEBE-039DDBAE8301}"/>
                    </a:ext>
                  </a:extLst>
                </p:cNvPr>
                <p:cNvSpPr/>
                <p:nvPr/>
              </p:nvSpPr>
              <p:spPr>
                <a:xfrm>
                  <a:off x="10087674" y="3641357"/>
                  <a:ext cx="907166" cy="482126"/>
                </a:xfrm>
                <a:prstGeom prst="ellipse">
                  <a:avLst/>
                </a:prstGeom>
                <a:solidFill>
                  <a:srgbClr val="FF0000"/>
                </a:solidFill>
                <a:ln w="6350">
                  <a:solidFill>
                    <a:schemeClr val="tx1"/>
                  </a:solidFill>
                </a:ln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sz="1100" dirty="0"/>
                    <a:t>Stop &amp; select </a:t>
                  </a:r>
                  <a14:m>
                    <m:oMath xmlns:m="http://schemas.openxmlformats.org/officeDocument/2006/math">
                      <m:r>
                        <a:rPr lang="en-US" sz="1100" i="1">
                          <a:latin typeface="Cambria Math" panose="02040503050406030204" pitchFamily="18" charset="0"/>
                        </a:rPr>
                        <m:t>𝑖</m:t>
                      </m:r>
                    </m:oMath>
                  </a14:m>
                  <a:endParaRPr lang="en-US" sz="1100" i="1" dirty="0"/>
                </a:p>
              </p:txBody>
            </p:sp>
          </mc:Choice>
          <mc:Fallback xmlns="">
            <p:sp>
              <p:nvSpPr>
                <p:cNvPr id="9" name="Oval 8">
                  <a:extLst>
                    <a:ext uri="{FF2B5EF4-FFF2-40B4-BE49-F238E27FC236}">
                      <a16:creationId xmlns:a16="http://schemas.microsoft.com/office/drawing/2014/main" id="{BB1BBDFA-EF27-705B-DEBE-039DDBAE830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87674" y="3641357"/>
                  <a:ext cx="907166" cy="482126"/>
                </a:xfrm>
                <a:prstGeom prst="ellipse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635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DB4C265C-5E72-91FB-CFFF-CA4F3545AFFA}"/>
                    </a:ext>
                  </a:extLst>
                </p:cNvPr>
                <p:cNvSpPr txBox="1"/>
                <p:nvPr/>
              </p:nvSpPr>
              <p:spPr>
                <a:xfrm>
                  <a:off x="10447236" y="2562776"/>
                  <a:ext cx="954813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≔</m:t>
                        </m:r>
                        <m:sSup>
                          <m:sSupPr>
                            <m:ctrlPr>
                              <a:rPr lang="en-US" sz="11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1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p>
                            <m:r>
                              <a:rPr lang="en-US" sz="11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11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1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11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DB4C265C-5E72-91FB-CFFF-CA4F3545AFF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47236" y="2562776"/>
                  <a:ext cx="954813" cy="26161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988159D5-DB7A-F6C9-3B93-668DD280D02F}"/>
                </a:ext>
              </a:extLst>
            </p:cNvPr>
            <p:cNvCxnSpPr>
              <a:cxnSpLocks/>
              <a:endCxn id="7" idx="0"/>
            </p:cNvCxnSpPr>
            <p:nvPr/>
          </p:nvCxnSpPr>
          <p:spPr>
            <a:xfrm>
              <a:off x="10500254" y="2478886"/>
              <a:ext cx="1" cy="41944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575DC228-6973-5294-6EC3-D25B8A78E1A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39917"/>
                <a:ext cx="6409265" cy="4803227"/>
              </a:xfrm>
            </p:spPr>
            <p:txBody>
              <a:bodyPr>
                <a:normAutofit/>
              </a:bodyPr>
              <a:lstStyle/>
              <a:p>
                <a:r>
                  <a:rPr lang="en-US" sz="1800" dirty="0"/>
                  <a:t>Optimization problem: select one alternative</a:t>
                </a:r>
              </a:p>
              <a:p>
                <a:r>
                  <a:rPr lang="en-US" sz="1800" dirty="0"/>
                  <a:t>Information acquisition: Pandora’s Box</a:t>
                </a:r>
              </a:p>
              <a:p>
                <a:r>
                  <a:rPr lang="en-US" sz="1800" dirty="0"/>
                  <a:t>Minimize value + opening cost</a:t>
                </a:r>
              </a:p>
              <a:p>
                <a:r>
                  <a:rPr lang="en-US" sz="1800" dirty="0"/>
                  <a:t>Joint distribution over box values: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,…, </m:t>
                        </m:r>
                        <m:sSub>
                          <m:sSub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US" sz="1800" dirty="0"/>
              </a:p>
              <a:p>
                <a:pPr marL="0" indent="0">
                  <a:buNone/>
                </a:pPr>
                <a:r>
                  <a:rPr lang="en-US" sz="1800" dirty="0"/>
                  <a:t>    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800" dirty="0"/>
                  <a:t> “scenarios” representing the support of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US" sz="1800" dirty="0"/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575DC228-6973-5294-6EC3-D25B8A78E1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39917"/>
                <a:ext cx="6409265" cy="4803227"/>
              </a:xfrm>
              <a:blipFill>
                <a:blip r:embed="rId8"/>
                <a:stretch>
                  <a:fillRect l="-990" t="-10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3">
                <a:extLst>
                  <a:ext uri="{FF2B5EF4-FFF2-40B4-BE49-F238E27FC236}">
                    <a16:creationId xmlns:a16="http://schemas.microsoft.com/office/drawing/2014/main" id="{8E60637D-D28E-949A-A610-67A377BDED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95470" y="1305172"/>
                <a:ext cx="5555916" cy="2470967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dk1"/>
                </a:solidFill>
              </a:ln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chemeClr val="accent2">
                      <a:lumMod val="75000"/>
                    </a:schemeClr>
                  </a:buClr>
                  <a:buFont typeface="System Font Regular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System Font Regular"/>
                  <a:buChar char="⎯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System Font Regular"/>
                  <a:buNone/>
                </a:pPr>
                <a:endParaRPr lang="en-US" sz="200" dirty="0"/>
              </a:p>
              <a:p>
                <a:pPr marL="0" indent="0">
                  <a:buFont typeface="System Font Regular"/>
                  <a:buNone/>
                </a:pPr>
                <a:r>
                  <a:rPr lang="en-US" sz="1600" dirty="0"/>
                  <a:t>A special case: the </a:t>
                </a:r>
                <a:r>
                  <a:rPr lang="en-US" sz="1600" dirty="0">
                    <a:solidFill>
                      <a:srgbClr val="00B050"/>
                    </a:solidFill>
                  </a:rPr>
                  <a:t>Min Sum Set Cover</a:t>
                </a:r>
                <a:r>
                  <a:rPr lang="en-US" sz="1600" dirty="0"/>
                  <a:t> problem</a:t>
                </a:r>
              </a:p>
              <a:p>
                <a:r>
                  <a:rPr lang="en-US" sz="1400" dirty="0"/>
                  <a:t>All costs are </a:t>
                </a:r>
                <a14:m>
                  <m:oMath xmlns:m="http://schemas.openxmlformats.org/officeDocument/2006/math">
                    <m:r>
                      <a:rPr lang="en-US" sz="140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1400" dirty="0"/>
                  <a:t> or </a:t>
                </a:r>
                <a14:m>
                  <m:oMath xmlns:m="http://schemas.openxmlformats.org/officeDocument/2006/math">
                    <m:r>
                      <a:rPr lang="en-US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en-US" sz="1400" dirty="0"/>
                  <a:t>. I.e. boxes are “</a:t>
                </a:r>
                <a:r>
                  <a:rPr lang="en-US" sz="1400" dirty="0">
                    <a:solidFill>
                      <a:srgbClr val="7030A0"/>
                    </a:solidFill>
                  </a:rPr>
                  <a:t>acceptable</a:t>
                </a:r>
                <a:r>
                  <a:rPr lang="en-US" sz="1400" dirty="0"/>
                  <a:t>” or “</a:t>
                </a:r>
                <a:r>
                  <a:rPr lang="en-US" sz="1400" dirty="0">
                    <a:solidFill>
                      <a:schemeClr val="accent1">
                        <a:lumMod val="75000"/>
                      </a:schemeClr>
                    </a:solidFill>
                  </a:rPr>
                  <a:t>unacceptable</a:t>
                </a:r>
                <a:r>
                  <a:rPr lang="en-US" sz="1400" dirty="0"/>
                  <a:t>”.</a:t>
                </a:r>
              </a:p>
              <a:p>
                <a:r>
                  <a:rPr lang="en-US" sz="1400" dirty="0"/>
                  <a:t>For simplicity: all probing penalties are </a:t>
                </a:r>
                <a14:m>
                  <m:oMath xmlns:m="http://schemas.openxmlformats.org/officeDocument/2006/math">
                    <m:r>
                      <a:rPr lang="en-US" sz="140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1400" dirty="0"/>
                  <a:t>; Uniform distribution over </a:t>
                </a:r>
                <a14:m>
                  <m:oMath xmlns:m="http://schemas.openxmlformats.org/officeDocument/2006/math">
                    <m:r>
                      <a:rPr lang="en-US" sz="140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400" dirty="0"/>
                  <a:t> scenarios.</a:t>
                </a:r>
              </a:p>
              <a:p>
                <a:r>
                  <a:rPr lang="en-US" sz="1400" dirty="0"/>
                  <a:t>Think of the scenarios as elements and boxes as sets. If an “</a:t>
                </a:r>
                <a:r>
                  <a:rPr lang="en-US" sz="1400" dirty="0">
                    <a:solidFill>
                      <a:srgbClr val="7030A0"/>
                    </a:solidFill>
                  </a:rPr>
                  <a:t>acceptable</a:t>
                </a:r>
                <a:r>
                  <a:rPr lang="en-US" sz="1400" dirty="0"/>
                  <a:t>” box is opened in a scenario, the scenario gets covered.</a:t>
                </a:r>
              </a:p>
              <a:p>
                <a:r>
                  <a:rPr lang="en-US" sz="1400" dirty="0"/>
                  <a:t>Objective: minimize total penalty a.k.a. covering time.</a:t>
                </a:r>
                <a:endParaRPr lang="en-US" sz="1600" dirty="0"/>
              </a:p>
              <a:p>
                <a:pPr marL="0" indent="0">
                  <a:buFont typeface="System Font Regular"/>
                  <a:buNone/>
                </a:pPr>
                <a:endParaRPr lang="en-US" sz="1600" dirty="0"/>
              </a:p>
            </p:txBody>
          </p:sp>
        </mc:Choice>
        <mc:Fallback xmlns="">
          <p:sp>
            <p:nvSpPr>
              <p:cNvPr id="13" name="Content Placeholder 3">
                <a:extLst>
                  <a:ext uri="{FF2B5EF4-FFF2-40B4-BE49-F238E27FC236}">
                    <a16:creationId xmlns:a16="http://schemas.microsoft.com/office/drawing/2014/main" id="{8E60637D-D28E-949A-A610-67A377BDED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5470" y="1305172"/>
                <a:ext cx="5555916" cy="2470967"/>
              </a:xfrm>
              <a:prstGeom prst="rect">
                <a:avLst/>
              </a:prstGeom>
              <a:blipFill>
                <a:blip r:embed="rId9"/>
                <a:stretch>
                  <a:fillRect l="-455"/>
                </a:stretch>
              </a:blipFill>
              <a:ln w="25400">
                <a:solidFill>
                  <a:schemeClr val="dk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3">
                <a:extLst>
                  <a:ext uri="{FF2B5EF4-FFF2-40B4-BE49-F238E27FC236}">
                    <a16:creationId xmlns:a16="http://schemas.microsoft.com/office/drawing/2014/main" id="{DD0B9FFA-994D-488E-9DBE-275412AD3D6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92769" y="3920395"/>
                <a:ext cx="5555916" cy="1921605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dk1"/>
                </a:solidFill>
              </a:ln>
            </p:spPr>
            <p:txBody>
              <a:bodyPr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chemeClr val="accent2">
                      <a:lumMod val="75000"/>
                    </a:schemeClr>
                  </a:buClr>
                  <a:buFont typeface="System Font Regular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System Font Regular"/>
                  <a:buChar char="⎯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System Font Regular"/>
                  <a:buNone/>
                </a:pPr>
                <a:endParaRPr lang="en-US" sz="200" dirty="0"/>
              </a:p>
              <a:p>
                <a:pPr marL="0" indent="0">
                  <a:buFont typeface="System Font Regular"/>
                  <a:buNone/>
                </a:pPr>
                <a:r>
                  <a:rPr lang="en-US" sz="1600" dirty="0"/>
                  <a:t>Another special case: </a:t>
                </a:r>
                <a:r>
                  <a:rPr lang="en-US" sz="1600" dirty="0">
                    <a:solidFill>
                      <a:srgbClr val="00B050"/>
                    </a:solidFill>
                  </a:rPr>
                  <a:t>Optimal Decision Tree</a:t>
                </a:r>
                <a:endParaRPr lang="en-US" sz="1600" dirty="0"/>
              </a:p>
              <a:p>
                <a:r>
                  <a:rPr lang="en-US" sz="1400" dirty="0"/>
                  <a:t>Use “tests” to discover which of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400" dirty="0"/>
                  <a:t> given hypotheses is true </a:t>
                </a:r>
              </a:p>
              <a:p>
                <a:r>
                  <a:rPr lang="en-US" sz="1400" dirty="0">
                    <a:latin typeface="Cambria Math" panose="02040503050406030204" pitchFamily="18" charset="0"/>
                  </a:rPr>
                  <a:t>Objective: minimize probing cost</a:t>
                </a:r>
              </a:p>
              <a:p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400" dirty="0"/>
                  <a:t> states of the world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</m:t>
                    </m:r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sz="1400" dirty="0"/>
                  <a:t>-approximation 			</a:t>
                </a:r>
                <a:r>
                  <a:rPr lang="en-US" sz="1100" dirty="0">
                    <a:solidFill>
                      <a:schemeClr val="accent3"/>
                    </a:solidFill>
                  </a:rPr>
                  <a:t>[Gupta Nagarajan Ravi’18, Li Liang Mussmann’20]</a:t>
                </a:r>
                <a:endParaRPr lang="en-US" sz="1400" dirty="0"/>
              </a:p>
              <a:p>
                <a:r>
                  <a:rPr lang="en-US" sz="1400" dirty="0"/>
                  <a:t>Tight in general	</a:t>
                </a:r>
                <a:r>
                  <a:rPr lang="en-US" sz="1100" dirty="0">
                    <a:solidFill>
                      <a:schemeClr val="accent3"/>
                    </a:solidFill>
                  </a:rPr>
                  <a:t>[Chakravarthy et al.’07]</a:t>
                </a:r>
                <a:endParaRPr lang="en-US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3">
                <a:extLst>
                  <a:ext uri="{FF2B5EF4-FFF2-40B4-BE49-F238E27FC236}">
                    <a16:creationId xmlns:a16="http://schemas.microsoft.com/office/drawing/2014/main" id="{DD0B9FFA-994D-488E-9DBE-275412AD3D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2769" y="3920395"/>
                <a:ext cx="5555916" cy="1921605"/>
              </a:xfrm>
              <a:prstGeom prst="rect">
                <a:avLst/>
              </a:prstGeom>
              <a:blipFill>
                <a:blip r:embed="rId10"/>
                <a:stretch>
                  <a:fillRect l="-227"/>
                </a:stretch>
              </a:blipFill>
              <a:ln w="25400">
                <a:solidFill>
                  <a:schemeClr val="dk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32">
            <a:extLst>
              <a:ext uri="{FF2B5EF4-FFF2-40B4-BE49-F238E27FC236}">
                <a16:creationId xmlns:a16="http://schemas.microsoft.com/office/drawing/2014/main" id="{7798E43D-4928-BC31-50F0-1FDDA62AFD74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285" t="17005" r="12898" b="20773"/>
          <a:stretch>
            <a:fillRect/>
          </a:stretch>
        </p:blipFill>
        <p:spPr>
          <a:xfrm>
            <a:off x="10672137" y="48226"/>
            <a:ext cx="1371893" cy="115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400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1FDCCAB-1CC5-6CFF-1AC0-0639D492F8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24827"/>
            <a:ext cx="9436608" cy="2387600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en-US" dirty="0"/>
              <a:t>Information can be expensive</a:t>
            </a:r>
            <a:br>
              <a:rPr lang="en-US" sz="3600" dirty="0"/>
            </a:br>
            <a:br>
              <a:rPr lang="en-US" sz="1600" dirty="0"/>
            </a:br>
            <a:r>
              <a:rPr lang="en-US" sz="2800" dirty="0">
                <a:latin typeface="+mn-lt"/>
              </a:rPr>
              <a:t>Key Question: when should an algorithm pay to learn more?</a:t>
            </a:r>
            <a:endParaRPr lang="en-US" sz="3600" dirty="0"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496060-2738-A66D-5A18-9F6E75D9E906}"/>
              </a:ext>
            </a:extLst>
          </p:cNvPr>
          <p:cNvSpPr txBox="1"/>
          <p:nvPr/>
        </p:nvSpPr>
        <p:spPr>
          <a:xfrm>
            <a:off x="7046976" y="4072128"/>
            <a:ext cx="4584192" cy="1482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70C0"/>
                </a:solidFill>
              </a:rPr>
              <a:t>Why is this challenging</a:t>
            </a:r>
            <a:r>
              <a:rPr lang="en-US" sz="1600" dirty="0"/>
              <a:t>?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System Font Regular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Task dependence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 what is worth learning depends on the downstream objective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System Font Regular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Adaptivity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 what we learn changes what and how we should inspect next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076AD8-B1F5-4518-FD3D-D26F4234FB34}"/>
              </a:ext>
            </a:extLst>
          </p:cNvPr>
          <p:cNvSpPr txBox="1"/>
          <p:nvPr/>
        </p:nvSpPr>
        <p:spPr>
          <a:xfrm>
            <a:off x="938784" y="4072128"/>
            <a:ext cx="5510784" cy="1704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2">
                    <a:lumMod val="75000"/>
                  </a:schemeClr>
                </a:solidFill>
              </a:rPr>
              <a:t>How is this different </a:t>
            </a:r>
            <a:r>
              <a:rPr lang="en-US" sz="1600" dirty="0"/>
              <a:t>from standard stochastic optimization?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E97132">
                  <a:lumMod val="75000"/>
                </a:srgbClr>
              </a:buClr>
              <a:buFont typeface="System Font Regular"/>
              <a:buChar char="•"/>
              <a:defRPr/>
            </a:pPr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Stochastic/online optimization</a:t>
            </a:r>
            <a:r>
              <a:rPr lang="en-US" sz="1600" dirty="0"/>
              <a:t>: algorithm observes information for free in a fixed order; or makes decisions without observing it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E97132">
                  <a:lumMod val="75000"/>
                </a:srgbClr>
              </a:buClr>
              <a:buFont typeface="System Font Regular"/>
              <a:buChar char="•"/>
              <a:defRPr/>
            </a:pPr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This setting</a:t>
            </a:r>
            <a:r>
              <a:rPr lang="en-US" sz="1600" dirty="0"/>
              <a:t>: whether to obtain information is itself a decision variable</a:t>
            </a:r>
          </a:p>
        </p:txBody>
      </p:sp>
    </p:spTree>
    <p:extLst>
      <p:ext uri="{BB962C8B-B14F-4D97-AF65-F5344CB8AC3E}">
        <p14:creationId xmlns:p14="http://schemas.microsoft.com/office/powerpoint/2010/main" val="41082539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C4B376CB-51F6-EC4D-B960-A73FDF6BC1B6}"/>
              </a:ext>
            </a:extLst>
          </p:cNvPr>
          <p:cNvSpPr/>
          <p:nvPr/>
        </p:nvSpPr>
        <p:spPr>
          <a:xfrm>
            <a:off x="838199" y="385754"/>
            <a:ext cx="6934202" cy="632029"/>
          </a:xfrm>
          <a:prstGeom prst="roundRect">
            <a:avLst/>
          </a:prstGeom>
          <a:solidFill>
            <a:srgbClr val="92D050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51ED80-BD78-7BE2-A366-28D029A99B77}"/>
              </a:ext>
            </a:extLst>
          </p:cNvPr>
          <p:cNvSpPr txBox="1"/>
          <p:nvPr/>
        </p:nvSpPr>
        <p:spPr>
          <a:xfrm>
            <a:off x="807003" y="3271564"/>
            <a:ext cx="1501245" cy="369332"/>
          </a:xfrm>
          <a:prstGeom prst="rect">
            <a:avLst/>
          </a:prstGeom>
          <a:noFill/>
          <a:ln w="1270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Pandora’s Box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B36030-76F8-7349-8C98-0D2C134F8813}"/>
              </a:ext>
            </a:extLst>
          </p:cNvPr>
          <p:cNvSpPr txBox="1"/>
          <p:nvPr/>
        </p:nvSpPr>
        <p:spPr>
          <a:xfrm>
            <a:off x="6338206" y="3133064"/>
            <a:ext cx="2002023" cy="646331"/>
          </a:xfrm>
          <a:prstGeom prst="rect">
            <a:avLst/>
          </a:prstGeom>
          <a:noFill/>
          <a:ln w="1270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Min Sum Set Cover</a:t>
            </a:r>
          </a:p>
          <a:p>
            <a:pPr algn="ctr"/>
            <a:r>
              <a:rPr lang="en-US" dirty="0">
                <a:solidFill>
                  <a:srgbClr val="C00000"/>
                </a:solidFill>
              </a:rPr>
              <a:t>with “feedback”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FA41E7-E3D4-FF81-73A5-FD5E7CEAC8FD}"/>
              </a:ext>
            </a:extLst>
          </p:cNvPr>
          <p:cNvSpPr txBox="1"/>
          <p:nvPr/>
        </p:nvSpPr>
        <p:spPr>
          <a:xfrm>
            <a:off x="9270788" y="3271564"/>
            <a:ext cx="2281587" cy="369332"/>
          </a:xfrm>
          <a:prstGeom prst="rect">
            <a:avLst/>
          </a:prstGeom>
          <a:noFill/>
          <a:ln w="1270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Optimal Decision Tree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B75F6E-6E35-4F4D-8D7D-D3ED42D2783D}"/>
              </a:ext>
            </a:extLst>
          </p:cNvPr>
          <p:cNvSpPr txBox="1"/>
          <p:nvPr/>
        </p:nvSpPr>
        <p:spPr>
          <a:xfrm>
            <a:off x="3906323" y="3122003"/>
            <a:ext cx="2021707" cy="646331"/>
          </a:xfrm>
          <a:prstGeom prst="rect">
            <a:avLst/>
          </a:prstGeom>
          <a:noFill/>
          <a:ln w="1270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Pandora’s Box</a:t>
            </a:r>
          </a:p>
          <a:p>
            <a:pPr algn="ctr"/>
            <a:r>
              <a:rPr lang="en-US" dirty="0"/>
              <a:t>with outside option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1BBA55-C9AE-2146-800A-979875FDD747}"/>
              </a:ext>
            </a:extLst>
          </p:cNvPr>
          <p:cNvSpPr txBox="1"/>
          <p:nvPr/>
        </p:nvSpPr>
        <p:spPr>
          <a:xfrm>
            <a:off x="3836391" y="3736231"/>
            <a:ext cx="21814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a.k.a. stopping threshold</a:t>
            </a: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84BAAEE9-19F3-7C4A-99B0-BE1F2057E3C1}"/>
              </a:ext>
            </a:extLst>
          </p:cNvPr>
          <p:cNvSpPr/>
          <p:nvPr/>
        </p:nvSpPr>
        <p:spPr>
          <a:xfrm>
            <a:off x="8364463" y="3381360"/>
            <a:ext cx="892470" cy="149737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endParaRPr lang="en-US" dirty="0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172B4E45-73B9-DB4E-A454-80C10D1F4673}"/>
              </a:ext>
            </a:extLst>
          </p:cNvPr>
          <p:cNvSpPr/>
          <p:nvPr/>
        </p:nvSpPr>
        <p:spPr>
          <a:xfrm>
            <a:off x="5966119" y="3531097"/>
            <a:ext cx="333158" cy="137509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endParaRPr lang="en-US" dirty="0"/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C12180F9-A63D-ED45-A5D2-D894336002FB}"/>
              </a:ext>
            </a:extLst>
          </p:cNvPr>
          <p:cNvSpPr/>
          <p:nvPr/>
        </p:nvSpPr>
        <p:spPr>
          <a:xfrm rot="10800000">
            <a:off x="5956237" y="3326312"/>
            <a:ext cx="329184" cy="13716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endParaRPr lang="en-US" dirty="0"/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43CE4E3B-A2D3-1D48-9641-CFBFA4EA45A3}"/>
              </a:ext>
            </a:extLst>
          </p:cNvPr>
          <p:cNvSpPr/>
          <p:nvPr/>
        </p:nvSpPr>
        <p:spPr>
          <a:xfrm>
            <a:off x="2360192" y="3486708"/>
            <a:ext cx="1493346" cy="140333"/>
          </a:xfrm>
          <a:prstGeom prst="rightArrow">
            <a:avLst/>
          </a:prstGeom>
          <a:solidFill>
            <a:srgbClr val="0070C0"/>
          </a:solidFill>
          <a:ln w="1270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endParaRPr lang="en-US" dirty="0"/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05A74697-4D7B-8645-9E71-78287E0935CE}"/>
              </a:ext>
            </a:extLst>
          </p:cNvPr>
          <p:cNvSpPr/>
          <p:nvPr/>
        </p:nvSpPr>
        <p:spPr>
          <a:xfrm rot="10800000">
            <a:off x="2360192" y="3312455"/>
            <a:ext cx="1493346" cy="13716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endParaRPr lang="en-US" dirty="0"/>
          </a:p>
        </p:txBody>
      </p:sp>
      <p:sp>
        <p:nvSpPr>
          <p:cNvPr id="16" name="Oval Callout 15">
            <a:extLst>
              <a:ext uri="{FF2B5EF4-FFF2-40B4-BE49-F238E27FC236}">
                <a16:creationId xmlns:a16="http://schemas.microsoft.com/office/drawing/2014/main" id="{AFACCBA8-2A33-F444-9B86-7DF9DFB1AFBF}"/>
              </a:ext>
            </a:extLst>
          </p:cNvPr>
          <p:cNvSpPr/>
          <p:nvPr/>
        </p:nvSpPr>
        <p:spPr>
          <a:xfrm>
            <a:off x="244190" y="2095342"/>
            <a:ext cx="3053919" cy="1042727"/>
          </a:xfrm>
          <a:prstGeom prst="wedgeEllipseCallout">
            <a:avLst>
              <a:gd name="adj1" fmla="val 41151"/>
              <a:gd name="adj2" fmla="val 86546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0" rIns="0" rtlCol="0" anchor="ctr" anchorCtr="1"/>
          <a:lstStyle/>
          <a:p>
            <a:pPr algn="ctr"/>
            <a:r>
              <a:rPr lang="en-US" sz="1400" dirty="0"/>
              <a:t>“Guess” an acceptable-cost threshold that covers a constant fraction of scenarios; Iterate.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FB0315-E88C-F946-9B32-E932F1D00B23}"/>
              </a:ext>
            </a:extLst>
          </p:cNvPr>
          <p:cNvSpPr txBox="1"/>
          <p:nvPr/>
        </p:nvSpPr>
        <p:spPr>
          <a:xfrm>
            <a:off x="6338206" y="4660807"/>
            <a:ext cx="2002023" cy="923330"/>
          </a:xfrm>
          <a:prstGeom prst="rect">
            <a:avLst/>
          </a:prstGeom>
          <a:noFill/>
          <a:ln w="1270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Uniform</a:t>
            </a:r>
          </a:p>
          <a:p>
            <a:r>
              <a:rPr lang="en-US" dirty="0"/>
              <a:t>Min Sum Set Cover</a:t>
            </a:r>
          </a:p>
          <a:p>
            <a:pPr algn="ctr"/>
            <a:r>
              <a:rPr lang="en-US" dirty="0">
                <a:solidFill>
                  <a:srgbClr val="C00000"/>
                </a:solidFill>
              </a:rPr>
              <a:t>with “feedback”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BA98F7D-3B24-FB4C-9DAA-98E6B07D875E}"/>
              </a:ext>
            </a:extLst>
          </p:cNvPr>
          <p:cNvSpPr txBox="1"/>
          <p:nvPr/>
        </p:nvSpPr>
        <p:spPr>
          <a:xfrm>
            <a:off x="9270788" y="4937806"/>
            <a:ext cx="2301784" cy="369332"/>
          </a:xfrm>
          <a:prstGeom prst="rect">
            <a:avLst/>
          </a:prstGeom>
          <a:noFill/>
          <a:ln w="1270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Uniform</a:t>
            </a:r>
            <a:r>
              <a:rPr lang="en-US" dirty="0"/>
              <a:t> Decision Tree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FED12D1-C64F-4740-81D1-DDE8BE404285}"/>
              </a:ext>
            </a:extLst>
          </p:cNvPr>
          <p:cNvSpPr txBox="1"/>
          <p:nvPr/>
        </p:nvSpPr>
        <p:spPr>
          <a:xfrm>
            <a:off x="3906323" y="4649746"/>
            <a:ext cx="2021707" cy="923330"/>
          </a:xfrm>
          <a:prstGeom prst="rect">
            <a:avLst/>
          </a:prstGeom>
          <a:noFill/>
          <a:ln w="1270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Uniform</a:t>
            </a:r>
          </a:p>
          <a:p>
            <a:pPr algn="ctr"/>
            <a:r>
              <a:rPr lang="en-US" dirty="0"/>
              <a:t>Pandora’s Box</a:t>
            </a:r>
          </a:p>
          <a:p>
            <a:pPr algn="ctr"/>
            <a:r>
              <a:rPr lang="en-US" dirty="0"/>
              <a:t>with outside option</a:t>
            </a:r>
          </a:p>
        </p:txBody>
      </p:sp>
      <p:sp>
        <p:nvSpPr>
          <p:cNvPr id="20" name="Right Arrow 19">
            <a:extLst>
              <a:ext uri="{FF2B5EF4-FFF2-40B4-BE49-F238E27FC236}">
                <a16:creationId xmlns:a16="http://schemas.microsoft.com/office/drawing/2014/main" id="{48E75CD3-4B74-744A-9F72-54FBA9580032}"/>
              </a:ext>
            </a:extLst>
          </p:cNvPr>
          <p:cNvSpPr/>
          <p:nvPr/>
        </p:nvSpPr>
        <p:spPr>
          <a:xfrm>
            <a:off x="5966116" y="5165938"/>
            <a:ext cx="333158" cy="137509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endParaRPr lang="en-US" dirty="0"/>
          </a:p>
        </p:txBody>
      </p:sp>
      <p:sp>
        <p:nvSpPr>
          <p:cNvPr id="21" name="Right Arrow 20">
            <a:extLst>
              <a:ext uri="{FF2B5EF4-FFF2-40B4-BE49-F238E27FC236}">
                <a16:creationId xmlns:a16="http://schemas.microsoft.com/office/drawing/2014/main" id="{CA83900A-7598-F442-A4B0-4CFCFC8DE8E8}"/>
              </a:ext>
            </a:extLst>
          </p:cNvPr>
          <p:cNvSpPr/>
          <p:nvPr/>
        </p:nvSpPr>
        <p:spPr>
          <a:xfrm rot="10800000">
            <a:off x="5956234" y="4961153"/>
            <a:ext cx="329184" cy="13716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endParaRPr lang="en-US" dirty="0"/>
          </a:p>
        </p:txBody>
      </p:sp>
      <p:sp>
        <p:nvSpPr>
          <p:cNvPr id="22" name="Right Arrow 21">
            <a:extLst>
              <a:ext uri="{FF2B5EF4-FFF2-40B4-BE49-F238E27FC236}">
                <a16:creationId xmlns:a16="http://schemas.microsoft.com/office/drawing/2014/main" id="{663AE46A-AE2F-BE48-8A2D-03DAC0266634}"/>
              </a:ext>
            </a:extLst>
          </p:cNvPr>
          <p:cNvSpPr/>
          <p:nvPr/>
        </p:nvSpPr>
        <p:spPr>
          <a:xfrm>
            <a:off x="8367460" y="4969733"/>
            <a:ext cx="892470" cy="149737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endParaRPr lang="en-US" dirty="0"/>
          </a:p>
        </p:txBody>
      </p:sp>
      <p:sp>
        <p:nvSpPr>
          <p:cNvPr id="23" name="Right Arrow 22">
            <a:extLst>
              <a:ext uri="{FF2B5EF4-FFF2-40B4-BE49-F238E27FC236}">
                <a16:creationId xmlns:a16="http://schemas.microsoft.com/office/drawing/2014/main" id="{52E6EEDA-913A-5747-9CCE-139D60BB7F4E}"/>
              </a:ext>
            </a:extLst>
          </p:cNvPr>
          <p:cNvSpPr/>
          <p:nvPr/>
        </p:nvSpPr>
        <p:spPr>
          <a:xfrm rot="2063759">
            <a:off x="1597793" y="4463292"/>
            <a:ext cx="2398757" cy="128694"/>
          </a:xfrm>
          <a:prstGeom prst="rightArrow">
            <a:avLst/>
          </a:prstGeom>
          <a:solidFill>
            <a:srgbClr val="0070C0"/>
          </a:solidFill>
          <a:ln w="1270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endParaRPr lang="en-US" dirty="0"/>
          </a:p>
        </p:txBody>
      </p:sp>
      <p:sp>
        <p:nvSpPr>
          <p:cNvPr id="24" name="Right Arrow 23">
            <a:extLst>
              <a:ext uri="{FF2B5EF4-FFF2-40B4-BE49-F238E27FC236}">
                <a16:creationId xmlns:a16="http://schemas.microsoft.com/office/drawing/2014/main" id="{D639781D-0488-7741-87D6-CE7BA005423C}"/>
              </a:ext>
            </a:extLst>
          </p:cNvPr>
          <p:cNvSpPr/>
          <p:nvPr/>
        </p:nvSpPr>
        <p:spPr>
          <a:xfrm rot="12843393">
            <a:off x="1667064" y="4338597"/>
            <a:ext cx="2398757" cy="128694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endParaRPr lang="en-US" dirty="0"/>
          </a:p>
        </p:txBody>
      </p:sp>
      <p:sp>
        <p:nvSpPr>
          <p:cNvPr id="26" name="Right Arrow 25">
            <a:extLst>
              <a:ext uri="{FF2B5EF4-FFF2-40B4-BE49-F238E27FC236}">
                <a16:creationId xmlns:a16="http://schemas.microsoft.com/office/drawing/2014/main" id="{42112A4C-7B6D-284A-B0D3-08DBAE8C69D5}"/>
              </a:ext>
            </a:extLst>
          </p:cNvPr>
          <p:cNvSpPr/>
          <p:nvPr/>
        </p:nvSpPr>
        <p:spPr>
          <a:xfrm rot="10800000">
            <a:off x="8353604" y="5122133"/>
            <a:ext cx="892470" cy="149737"/>
          </a:xfrm>
          <a:prstGeom prst="rightArrow">
            <a:avLst/>
          </a:prstGeom>
          <a:solidFill>
            <a:srgbClr val="0070C0"/>
          </a:solidFill>
          <a:ln w="1270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 anchorCtr="1"/>
          <a:lstStyle/>
          <a:p>
            <a:pPr algn="ctr"/>
            <a:endParaRPr lang="en-US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A3C33DD-D713-524B-A4C7-B3918D0F1302}"/>
              </a:ext>
            </a:extLst>
          </p:cNvPr>
          <p:cNvCxnSpPr/>
          <p:nvPr/>
        </p:nvCxnSpPr>
        <p:spPr>
          <a:xfrm>
            <a:off x="10030691" y="3677968"/>
            <a:ext cx="0" cy="1259838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104F3B36-EB59-E14E-A0A2-CC28E8230CDA}"/>
              </a:ext>
            </a:extLst>
          </p:cNvPr>
          <p:cNvSpPr txBox="1"/>
          <p:nvPr/>
        </p:nvSpPr>
        <p:spPr>
          <a:xfrm>
            <a:off x="10058397" y="4074785"/>
            <a:ext cx="1292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Known gap!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052077D-5AB8-3C44-956A-901BDBD7177F}"/>
                  </a:ext>
                </a:extLst>
              </p:cNvPr>
              <p:cNvSpPr txBox="1"/>
              <p:nvPr/>
            </p:nvSpPr>
            <p:spPr>
              <a:xfrm>
                <a:off x="3622256" y="6003714"/>
                <a:ext cx="54509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rgbClr val="0070C0"/>
                    </a:solidFill>
                  </a:rPr>
                  <a:t>Can we say anything interesting when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>
                    <a:solidFill>
                      <a:srgbClr val="0070C0"/>
                    </a:solidFill>
                  </a:rPr>
                  <a:t> is very large?</a:t>
                </a: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052077D-5AB8-3C44-956A-901BDBD717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2256" y="6003714"/>
                <a:ext cx="5450916" cy="369332"/>
              </a:xfrm>
              <a:prstGeom prst="rect">
                <a:avLst/>
              </a:prstGeom>
              <a:blipFill>
                <a:blip r:embed="rId3"/>
                <a:stretch>
                  <a:fillRect l="-465" t="-6667" r="-465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7EE1DA5-6B75-3948-9972-2A4D98E8EB65}"/>
                  </a:ext>
                </a:extLst>
              </p:cNvPr>
              <p:cNvSpPr txBox="1"/>
              <p:nvPr/>
            </p:nvSpPr>
            <p:spPr>
              <a:xfrm>
                <a:off x="3896145" y="1449258"/>
                <a:ext cx="7126172" cy="468462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12700">
                <a:solidFill>
                  <a:schemeClr val="accent2"/>
                </a:solidFill>
              </a:ln>
            </p:spPr>
            <p:txBody>
              <a:bodyPr wrap="square" tIns="91440" bIns="91440" rtlCol="0">
                <a:spAutoFit/>
              </a:bodyPr>
              <a:lstStyle/>
              <a:p>
                <a:pPr algn="ctr"/>
                <a:r>
                  <a:rPr lang="en-US" dirty="0"/>
                  <a:t>Theorem: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-approximation where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number of scenarios.</a:t>
                </a: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7EE1DA5-6B75-3948-9972-2A4D98E8EB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6145" y="1449258"/>
                <a:ext cx="7126172" cy="468462"/>
              </a:xfrm>
              <a:prstGeom prst="rect">
                <a:avLst/>
              </a:prstGeom>
              <a:blipFill>
                <a:blip r:embed="rId4"/>
                <a:stretch>
                  <a:fillRect b="-7692"/>
                </a:stretch>
              </a:blipFill>
              <a:ln w="1270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9028C56E-6477-F444-84ED-A23260626C60}"/>
              </a:ext>
            </a:extLst>
          </p:cNvPr>
          <p:cNvSpPr txBox="1"/>
          <p:nvPr/>
        </p:nvSpPr>
        <p:spPr>
          <a:xfrm>
            <a:off x="8279158" y="1920906"/>
            <a:ext cx="26512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3"/>
                </a:solidFill>
              </a:rPr>
              <a:t>[C. </a:t>
            </a:r>
            <a:r>
              <a:rPr lang="en-US" sz="1200" dirty="0" err="1">
                <a:solidFill>
                  <a:schemeClr val="accent3"/>
                </a:solidFill>
              </a:rPr>
              <a:t>Gergatsouli</a:t>
            </a:r>
            <a:r>
              <a:rPr lang="en-US" sz="1200" dirty="0">
                <a:solidFill>
                  <a:schemeClr val="accent3"/>
                </a:solidFill>
              </a:rPr>
              <a:t> McMahan Tzamos’22]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65BCE80-7C1A-1E43-9BB0-2B1FE5A4EA59}"/>
                  </a:ext>
                </a:extLst>
              </p:cNvPr>
              <p:cNvSpPr txBox="1"/>
              <p:nvPr/>
            </p:nvSpPr>
            <p:spPr>
              <a:xfrm>
                <a:off x="2509063" y="3584948"/>
                <a:ext cx="1176091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05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1050" b="0" i="1" smtClean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sz="105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05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sz="105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105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105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105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func>
                      </m:e>
                    </m:func>
                  </m:oMath>
                </a14:m>
                <a:r>
                  <a:rPr lang="en-US" sz="1050" dirty="0"/>
                  <a:t> loss</a:t>
                </a: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65BCE80-7C1A-1E43-9BB0-2B1FE5A4EA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9063" y="3584948"/>
                <a:ext cx="1176091" cy="253916"/>
              </a:xfrm>
              <a:prstGeom prst="rect">
                <a:avLst/>
              </a:prstGeom>
              <a:blipFill>
                <a:blip r:embed="rId5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C422B38-FA69-C64D-80E2-4AF578C162F8}"/>
                  </a:ext>
                </a:extLst>
              </p:cNvPr>
              <p:cNvSpPr txBox="1"/>
              <p:nvPr/>
            </p:nvSpPr>
            <p:spPr>
              <a:xfrm rot="2028897">
                <a:off x="1820866" y="4326386"/>
                <a:ext cx="1176091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05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1050" b="0" i="1" smtClean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sz="105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05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sz="105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105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105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105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func>
                      </m:e>
                    </m:func>
                  </m:oMath>
                </a14:m>
                <a:r>
                  <a:rPr lang="en-US" sz="1050" dirty="0"/>
                  <a:t> loss</a:t>
                </a: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C422B38-FA69-C64D-80E2-4AF578C162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28897">
                <a:off x="1820866" y="4326386"/>
                <a:ext cx="1176091" cy="253916"/>
              </a:xfrm>
              <a:prstGeom prst="rect">
                <a:avLst/>
              </a:prstGeom>
              <a:blipFill>
                <a:blip r:embed="rId6"/>
                <a:stretch>
                  <a:fillRect b="-28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>
            <a:extLst>
              <a:ext uri="{FF2B5EF4-FFF2-40B4-BE49-F238E27FC236}">
                <a16:creationId xmlns:a16="http://schemas.microsoft.com/office/drawing/2014/main" id="{251394B1-C445-5341-B112-B55289EA26C4}"/>
              </a:ext>
            </a:extLst>
          </p:cNvPr>
          <p:cNvSpPr txBox="1"/>
          <p:nvPr/>
        </p:nvSpPr>
        <p:spPr>
          <a:xfrm>
            <a:off x="10058397" y="4353675"/>
            <a:ext cx="16417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>
                    <a:lumMod val="50000"/>
                  </a:schemeClr>
                </a:solidFill>
              </a:rPr>
              <a:t>[Li Liang Mussmann’20]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E52A7D4-BD11-3703-5EA3-6E57AA337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Technique: Reduction to Optimal Decision Tree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9E5CA12-9B35-E930-2217-E626DE52D067}"/>
                  </a:ext>
                </a:extLst>
              </p:cNvPr>
              <p:cNvSpPr txBox="1"/>
              <p:nvPr/>
            </p:nvSpPr>
            <p:spPr>
              <a:xfrm>
                <a:off x="4110542" y="2176363"/>
                <a:ext cx="4689297" cy="3761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Open: Can we obtain an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approximation?</a:t>
                </a: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9E5CA12-9B35-E930-2217-E626DE52D0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0542" y="2176363"/>
                <a:ext cx="4689297" cy="376129"/>
              </a:xfrm>
              <a:prstGeom prst="rect">
                <a:avLst/>
              </a:prstGeom>
              <a:blipFill>
                <a:blip r:embed="rId7"/>
                <a:stretch>
                  <a:fillRect l="-1078" t="-6452" b="-22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CA4926D5-4975-09F2-5FC7-495D101C34AA}"/>
              </a:ext>
            </a:extLst>
          </p:cNvPr>
          <p:cNvSpPr txBox="1"/>
          <p:nvPr/>
        </p:nvSpPr>
        <p:spPr>
          <a:xfrm>
            <a:off x="7991260" y="565453"/>
            <a:ext cx="3929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[C. </a:t>
            </a:r>
            <a:r>
              <a:rPr lang="en-US" dirty="0" err="1">
                <a:solidFill>
                  <a:schemeClr val="accent3"/>
                </a:solidFill>
              </a:rPr>
              <a:t>Gergatsouli</a:t>
            </a:r>
            <a:r>
              <a:rPr lang="en-US" dirty="0">
                <a:solidFill>
                  <a:schemeClr val="accent3"/>
                </a:solidFill>
              </a:rPr>
              <a:t> McMahan </a:t>
            </a:r>
            <a:r>
              <a:rPr lang="en-US" dirty="0" err="1">
                <a:solidFill>
                  <a:schemeClr val="accent3"/>
                </a:solidFill>
              </a:rPr>
              <a:t>Tzamos</a:t>
            </a:r>
            <a:r>
              <a:rPr lang="en-US" dirty="0">
                <a:solidFill>
                  <a:schemeClr val="accent3"/>
                </a:solidFill>
              </a:rPr>
              <a:t> ’21]</a:t>
            </a:r>
          </a:p>
        </p:txBody>
      </p:sp>
    </p:spTree>
    <p:extLst>
      <p:ext uri="{BB962C8B-B14F-4D97-AF65-F5344CB8AC3E}">
        <p14:creationId xmlns:p14="http://schemas.microsoft.com/office/powerpoint/2010/main" val="1469815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8" grpId="0"/>
      <p:bldP spid="29" grpId="0"/>
      <p:bldP spid="30" grpId="0" animBg="1"/>
      <p:bldP spid="31" grpId="0"/>
      <p:bldP spid="32" grpId="0"/>
      <p:bldP spid="33" grpId="0"/>
      <p:bldP spid="34" grpId="0"/>
      <p:bldP spid="3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ounded Rectangle 70">
            <a:extLst>
              <a:ext uri="{FF2B5EF4-FFF2-40B4-BE49-F238E27FC236}">
                <a16:creationId xmlns:a16="http://schemas.microsoft.com/office/drawing/2014/main" id="{F0E2BBFD-56BC-3E1E-E002-FA150B727233}"/>
              </a:ext>
            </a:extLst>
          </p:cNvPr>
          <p:cNvSpPr/>
          <p:nvPr/>
        </p:nvSpPr>
        <p:spPr>
          <a:xfrm>
            <a:off x="837631" y="925771"/>
            <a:ext cx="7029532" cy="543147"/>
          </a:xfrm>
          <a:prstGeom prst="roundRect">
            <a:avLst/>
          </a:prstGeom>
          <a:solidFill>
            <a:srgbClr val="FFFF00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D9528F-3EBB-CE15-D6EC-B4986F4AE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Extension to large support correlated distributions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C2E5FDD8-78F1-4FCA-4119-B07B91D1E485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782071" y="2089008"/>
                <a:ext cx="3439409" cy="1686456"/>
              </a:xfr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1800" dirty="0">
                    <a:solidFill>
                      <a:srgbClr val="C00000"/>
                    </a:solidFill>
                  </a:rPr>
                  <a:t>Fully Adaptive </a:t>
                </a:r>
                <a:r>
                  <a:rPr lang="en-US" sz="1800" dirty="0" err="1">
                    <a:solidFill>
                      <a:srgbClr val="C00000"/>
                    </a:solidFill>
                  </a:rPr>
                  <a:t>Opt</a:t>
                </a:r>
                <a:r>
                  <a:rPr lang="en-US" sz="1800" dirty="0">
                    <a:solidFill>
                      <a:srgbClr val="C00000"/>
                    </a:solidFill>
                  </a:rPr>
                  <a:t> (FA-OPT)</a:t>
                </a:r>
              </a:p>
              <a:p>
                <a:r>
                  <a:rPr lang="en-US" sz="1400" dirty="0"/>
                  <a:t>Probing order and stopping rule depend adaptively on obtained info.</a:t>
                </a:r>
              </a:p>
              <a:p>
                <a:pPr marL="0" indent="0">
                  <a:buNone/>
                </a:pPr>
                <a:endParaRPr lang="en-US" sz="1400" dirty="0"/>
              </a:p>
              <a:p>
                <a:pPr marL="0" indent="0">
                  <a:buNone/>
                </a:pPr>
                <a:r>
                  <a:rPr lang="en-US" sz="1400" dirty="0"/>
                  <a:t>Hard to approximate  better than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</m:func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4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C2E5FDD8-78F1-4FCA-4119-B07B91D1E48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782071" y="2089008"/>
                <a:ext cx="3439409" cy="1686456"/>
              </a:xfrm>
              <a:blipFill>
                <a:blip r:embed="rId2"/>
                <a:stretch>
                  <a:fillRect l="-1095" t="-2963" r="-730"/>
                </a:stretch>
              </a:blip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3">
                <a:extLst>
                  <a:ext uri="{FF2B5EF4-FFF2-40B4-BE49-F238E27FC236}">
                    <a16:creationId xmlns:a16="http://schemas.microsoft.com/office/drawing/2014/main" id="{03E19EA0-0A0D-6088-6D2C-073E050D922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405249" y="2013849"/>
                <a:ext cx="3480221" cy="1761616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chemeClr val="accent2">
                      <a:lumMod val="75000"/>
                    </a:schemeClr>
                  </a:buClr>
                  <a:buFont typeface="System Font Regular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System Font Regular"/>
                  <a:buChar char="⎯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System Font Regular"/>
                  <a:buNone/>
                </a:pPr>
                <a:r>
                  <a:rPr lang="en-US" sz="1800" dirty="0">
                    <a:solidFill>
                      <a:srgbClr val="C00000"/>
                    </a:solidFill>
                  </a:rPr>
                  <a:t>Non Adaptive Optimum (NA-OPT)</a:t>
                </a:r>
              </a:p>
              <a:p>
                <a:r>
                  <a:rPr lang="en-US" sz="1400" dirty="0"/>
                  <a:t>Selects a subset of boxes</a:t>
                </a:r>
              </a:p>
              <a:p>
                <a:r>
                  <a:rPr lang="en-US" sz="1400" dirty="0"/>
                  <a:t>Opens all simultaneously</a:t>
                </a:r>
              </a:p>
              <a:p>
                <a:r>
                  <a:rPr lang="en-US" sz="1400" dirty="0"/>
                  <a:t>Chooses the best box</a:t>
                </a:r>
                <a:endParaRPr lang="en-US" sz="100" dirty="0"/>
              </a:p>
              <a:p>
                <a:pPr marL="0" indent="0">
                  <a:buFont typeface="System Font Regular"/>
                  <a:buNone/>
                </a:pPr>
                <a:r>
                  <a:rPr lang="en-US" sz="1200" dirty="0"/>
                  <a:t>Hard to approximate better than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  <m:r>
                      <a:rPr lang="en-US" sz="1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sz="1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1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</m:func>
                    <m:r>
                      <a:rPr lang="en-US" sz="1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200" dirty="0"/>
                  <a:t> 		(captures set cover)</a:t>
                </a:r>
              </a:p>
            </p:txBody>
          </p:sp>
        </mc:Choice>
        <mc:Fallback xmlns="">
          <p:sp>
            <p:nvSpPr>
              <p:cNvPr id="5" name="Content Placeholder 3">
                <a:extLst>
                  <a:ext uri="{FF2B5EF4-FFF2-40B4-BE49-F238E27FC236}">
                    <a16:creationId xmlns:a16="http://schemas.microsoft.com/office/drawing/2014/main" id="{03E19EA0-0A0D-6088-6D2C-073E050D92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5249" y="2013849"/>
                <a:ext cx="3480221" cy="1761616"/>
              </a:xfrm>
              <a:prstGeom prst="rect">
                <a:avLst/>
              </a:prstGeom>
              <a:blipFill>
                <a:blip r:embed="rId3"/>
                <a:stretch>
                  <a:fillRect l="-1449" t="-2113" r="-362" b="-704"/>
                </a:stretch>
              </a:blip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CE6754EC-866D-D362-C3DB-662B8BB3087B}"/>
              </a:ext>
            </a:extLst>
          </p:cNvPr>
          <p:cNvGrpSpPr/>
          <p:nvPr/>
        </p:nvGrpSpPr>
        <p:grpSpPr>
          <a:xfrm>
            <a:off x="1001136" y="4163820"/>
            <a:ext cx="2624380" cy="2167167"/>
            <a:chOff x="6705603" y="1854926"/>
            <a:chExt cx="5195389" cy="440952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ounded Rectangle 6">
                  <a:extLst>
                    <a:ext uri="{FF2B5EF4-FFF2-40B4-BE49-F238E27FC236}">
                      <a16:creationId xmlns:a16="http://schemas.microsoft.com/office/drawing/2014/main" id="{F869DB58-82AF-DA77-0DBF-9F10C3E1EBF0}"/>
                    </a:ext>
                  </a:extLst>
                </p:cNvPr>
                <p:cNvSpPr/>
                <p:nvPr/>
              </p:nvSpPr>
              <p:spPr>
                <a:xfrm>
                  <a:off x="9177869" y="1854926"/>
                  <a:ext cx="1100667" cy="481874"/>
                </a:xfrm>
                <a:prstGeom prst="roundRect">
                  <a:avLst/>
                </a:prstGeom>
                <a:solidFill>
                  <a:srgbClr val="92D050"/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 anchorCtr="1"/>
                <a:lstStyle/>
                <a:p>
                  <a:pPr algn="ctr"/>
                  <a:r>
                    <a:rPr lang="en-US" sz="700" dirty="0"/>
                    <a:t>Probe </a:t>
                  </a:r>
                  <a14:m>
                    <m:oMath xmlns:m="http://schemas.openxmlformats.org/officeDocument/2006/math">
                      <m:r>
                        <a:rPr lang="en-US" sz="70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a14:m>
                  <a:endParaRPr lang="en-US" sz="700" dirty="0"/>
                </a:p>
              </p:txBody>
            </p:sp>
          </mc:Choice>
          <mc:Fallback xmlns="">
            <p:sp>
              <p:nvSpPr>
                <p:cNvPr id="6" name="Rounded Rectangle 5">
                  <a:extLst>
                    <a:ext uri="{FF2B5EF4-FFF2-40B4-BE49-F238E27FC236}">
                      <a16:creationId xmlns:a16="http://schemas.microsoft.com/office/drawing/2014/main" id="{725D5531-BEDA-8C09-E248-A58F500FA37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77869" y="1854926"/>
                  <a:ext cx="1100667" cy="481874"/>
                </a:xfrm>
                <a:prstGeom prst="round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B400CBC4-61A5-B1DD-3272-8142742E7C27}"/>
                </a:ext>
              </a:extLst>
            </p:cNvPr>
            <p:cNvCxnSpPr>
              <a:cxnSpLocks/>
              <a:endCxn id="11" idx="0"/>
            </p:cNvCxnSpPr>
            <p:nvPr/>
          </p:nvCxnSpPr>
          <p:spPr>
            <a:xfrm flipH="1">
              <a:off x="8525937" y="2336800"/>
              <a:ext cx="651931" cy="61774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3F15BD55-7794-107A-4B3D-891A40D0DFF8}"/>
                </a:ext>
              </a:extLst>
            </p:cNvPr>
            <p:cNvCxnSpPr/>
            <p:nvPr/>
          </p:nvCxnSpPr>
          <p:spPr>
            <a:xfrm>
              <a:off x="9728202" y="2336800"/>
              <a:ext cx="0" cy="5588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2C8C458C-E73A-F1EC-9482-CB684B9D9A6D}"/>
                </a:ext>
              </a:extLst>
            </p:cNvPr>
            <p:cNvCxnSpPr/>
            <p:nvPr/>
          </p:nvCxnSpPr>
          <p:spPr>
            <a:xfrm>
              <a:off x="10278536" y="2336800"/>
              <a:ext cx="491068" cy="5588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32D4D0FE-9FBC-4016-0EED-452B51FE4BE1}"/>
                </a:ext>
              </a:extLst>
            </p:cNvPr>
            <p:cNvSpPr/>
            <p:nvPr/>
          </p:nvSpPr>
          <p:spPr>
            <a:xfrm>
              <a:off x="8026404" y="2954547"/>
              <a:ext cx="999066" cy="464941"/>
            </a:xfrm>
            <a:prstGeom prst="round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700" dirty="0"/>
                <a:t>Probe 2</a:t>
              </a: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ABA1B7E2-0289-B789-0120-76A805F06065}"/>
                </a:ext>
              </a:extLst>
            </p:cNvPr>
            <p:cNvSpPr/>
            <p:nvPr/>
          </p:nvSpPr>
          <p:spPr>
            <a:xfrm>
              <a:off x="9279469" y="2912533"/>
              <a:ext cx="999067" cy="464941"/>
            </a:xfrm>
            <a:prstGeom prst="round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700" dirty="0"/>
                <a:t>Probe 5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C8069F76-63D7-9C00-B063-EC3094C84A55}"/>
                </a:ext>
              </a:extLst>
            </p:cNvPr>
            <p:cNvCxnSpPr/>
            <p:nvPr/>
          </p:nvCxnSpPr>
          <p:spPr>
            <a:xfrm flipH="1">
              <a:off x="7586138" y="3429000"/>
              <a:ext cx="575731" cy="5588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CF3CBAB9-0DFE-7442-39C8-F23AEBE4F481}"/>
                </a:ext>
              </a:extLst>
            </p:cNvPr>
            <p:cNvCxnSpPr>
              <a:cxnSpLocks/>
            </p:cNvCxnSpPr>
            <p:nvPr/>
          </p:nvCxnSpPr>
          <p:spPr>
            <a:xfrm>
              <a:off x="8525937" y="3429000"/>
              <a:ext cx="184243" cy="117614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46103F8-6E49-9893-CA88-9B0581F14043}"/>
                </a:ext>
              </a:extLst>
            </p:cNvPr>
            <p:cNvSpPr/>
            <p:nvPr/>
          </p:nvSpPr>
          <p:spPr>
            <a:xfrm>
              <a:off x="10504718" y="2874772"/>
              <a:ext cx="1303868" cy="6812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700" dirty="0">
                  <a:solidFill>
                    <a:schemeClr val="bg1"/>
                  </a:solidFill>
                </a:rPr>
                <a:t>Stop &amp; select 1</a:t>
              </a:r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F8891D8A-56E6-C229-9749-86C0302A3E65}"/>
                </a:ext>
              </a:extLst>
            </p:cNvPr>
            <p:cNvSpPr/>
            <p:nvPr/>
          </p:nvSpPr>
          <p:spPr>
            <a:xfrm>
              <a:off x="8204202" y="4658116"/>
              <a:ext cx="999067" cy="464941"/>
            </a:xfrm>
            <a:prstGeom prst="round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700" dirty="0"/>
                <a:t>Probe 3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4E628FA-6C7C-0F6B-B90A-AD8AF726F491}"/>
                </a:ext>
              </a:extLst>
            </p:cNvPr>
            <p:cNvSpPr/>
            <p:nvPr/>
          </p:nvSpPr>
          <p:spPr>
            <a:xfrm>
              <a:off x="6705603" y="4005460"/>
              <a:ext cx="1303868" cy="6812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700" dirty="0">
                  <a:solidFill>
                    <a:schemeClr val="bg1"/>
                  </a:solidFill>
                </a:rPr>
                <a:t>Stop &amp; select 2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3A357ED1-7791-8C18-644F-23F0B0FE06B7}"/>
                </a:ext>
              </a:extLst>
            </p:cNvPr>
            <p:cNvCxnSpPr>
              <a:cxnSpLocks/>
              <a:endCxn id="21" idx="1"/>
            </p:cNvCxnSpPr>
            <p:nvPr/>
          </p:nvCxnSpPr>
          <p:spPr>
            <a:xfrm>
              <a:off x="10259184" y="3403601"/>
              <a:ext cx="528887" cy="738609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9C8B52EE-4F4D-B4CD-B5A2-364C3E6C265E}"/>
                </a:ext>
              </a:extLst>
            </p:cNvPr>
            <p:cNvCxnSpPr>
              <a:cxnSpLocks/>
            </p:cNvCxnSpPr>
            <p:nvPr/>
          </p:nvCxnSpPr>
          <p:spPr>
            <a:xfrm>
              <a:off x="9914468" y="3403601"/>
              <a:ext cx="0" cy="838926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1429F830-021B-6BDC-3086-F7560AC87C0B}"/>
                </a:ext>
              </a:extLst>
            </p:cNvPr>
            <p:cNvSpPr/>
            <p:nvPr/>
          </p:nvSpPr>
          <p:spPr>
            <a:xfrm>
              <a:off x="9448800" y="4242527"/>
              <a:ext cx="999067" cy="464941"/>
            </a:xfrm>
            <a:prstGeom prst="round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700" dirty="0"/>
                <a:t>Probe 2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98D5DF28-7CA3-800B-6D14-4703CF3E5B37}"/>
                </a:ext>
              </a:extLst>
            </p:cNvPr>
            <p:cNvSpPr/>
            <p:nvPr/>
          </p:nvSpPr>
          <p:spPr>
            <a:xfrm>
              <a:off x="10597124" y="4042446"/>
              <a:ext cx="1303868" cy="6812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700" dirty="0">
                  <a:solidFill>
                    <a:schemeClr val="bg1"/>
                  </a:solidFill>
                </a:rPr>
                <a:t>Stop &amp; select 1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026C61D9-73B2-4D63-112D-630FA7DA8D73}"/>
                </a:ext>
              </a:extLst>
            </p:cNvPr>
            <p:cNvCxnSpPr>
              <a:cxnSpLocks/>
            </p:cNvCxnSpPr>
            <p:nvPr/>
          </p:nvCxnSpPr>
          <p:spPr>
            <a:xfrm>
              <a:off x="8652932" y="5181600"/>
              <a:ext cx="0" cy="338669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C912C97-6C03-DFCD-C628-FF20E71B0EF5}"/>
                </a:ext>
              </a:extLst>
            </p:cNvPr>
            <p:cNvSpPr/>
            <p:nvPr/>
          </p:nvSpPr>
          <p:spPr>
            <a:xfrm>
              <a:off x="8005230" y="5583227"/>
              <a:ext cx="1303868" cy="68122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700" dirty="0">
                  <a:solidFill>
                    <a:schemeClr val="bg1"/>
                  </a:solidFill>
                </a:rPr>
                <a:t>Stop &amp; select 3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D7256989-8753-AB4A-0E0E-89341F49077A}"/>
                </a:ext>
              </a:extLst>
            </p:cNvPr>
            <p:cNvCxnSpPr/>
            <p:nvPr/>
          </p:nvCxnSpPr>
          <p:spPr>
            <a:xfrm>
              <a:off x="10230275" y="4775201"/>
              <a:ext cx="491068" cy="5588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8BCAA55E-7CE7-2E50-72C2-170A6B27F7F7}"/>
                </a:ext>
              </a:extLst>
            </p:cNvPr>
            <p:cNvCxnSpPr/>
            <p:nvPr/>
          </p:nvCxnSpPr>
          <p:spPr>
            <a:xfrm>
              <a:off x="9885559" y="4775201"/>
              <a:ext cx="0" cy="5588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4B0A2EE-E80C-8CA4-3AF1-3F7673D03179}"/>
                </a:ext>
              </a:extLst>
            </p:cNvPr>
            <p:cNvSpPr txBox="1"/>
            <p:nvPr/>
          </p:nvSpPr>
          <p:spPr>
            <a:xfrm>
              <a:off x="10134596" y="5520267"/>
              <a:ext cx="513045" cy="347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/>
                <a:t>- - -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684D8601-178F-C661-3444-4C30C6783428}"/>
                    </a:ext>
                  </a:extLst>
                </p:cNvPr>
                <p:cNvSpPr txBox="1"/>
                <p:nvPr/>
              </p:nvSpPr>
              <p:spPr>
                <a:xfrm rot="19007844">
                  <a:off x="8275774" y="2420357"/>
                  <a:ext cx="827605" cy="3210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6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sz="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[1,</m:t>
                        </m:r>
                        <m:r>
                          <a:rPr lang="en-US" sz="600" b="0" i="1" smtClean="0">
                            <a:latin typeface="Cambria Math" panose="02040503050406030204" pitchFamily="18" charset="0"/>
                          </a:rPr>
                          <m:t>2]</m:t>
                        </m:r>
                      </m:oMath>
                    </m:oMathPara>
                  </a14:m>
                  <a:endParaRPr lang="en-US" sz="600" dirty="0"/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C434E02D-DB55-12F0-E7E9-8A810D893DE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9007844">
                  <a:off x="8275774" y="2420357"/>
                  <a:ext cx="827605" cy="321075"/>
                </a:xfrm>
                <a:prstGeom prst="rect">
                  <a:avLst/>
                </a:prstGeom>
                <a:blipFill>
                  <a:blip r:embed="rId5"/>
                  <a:stretch>
                    <a:fillRect r="-294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AEED9D6F-F3EF-BE87-80F5-18ECC526C15B}"/>
                    </a:ext>
                  </a:extLst>
                </p:cNvPr>
                <p:cNvSpPr txBox="1"/>
                <p:nvPr/>
              </p:nvSpPr>
              <p:spPr>
                <a:xfrm>
                  <a:off x="9635066" y="2455334"/>
                  <a:ext cx="661860" cy="3210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6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600" b="0" i="1" smtClean="0">
                            <a:latin typeface="Cambria Math" panose="02040503050406030204" pitchFamily="18" charset="0"/>
                          </a:rPr>
                          <m:t>=4</m:t>
                        </m:r>
                      </m:oMath>
                    </m:oMathPara>
                  </a14:m>
                  <a:endParaRPr lang="en-US" sz="600" dirty="0"/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323C35D7-40CB-8C61-9ECA-748B9CFC569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35066" y="2455334"/>
                  <a:ext cx="661860" cy="32107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666D2DA7-B593-7982-C6F7-BC7E05E00ACE}"/>
                    </a:ext>
                  </a:extLst>
                </p:cNvPr>
                <p:cNvSpPr txBox="1"/>
                <p:nvPr/>
              </p:nvSpPr>
              <p:spPr>
                <a:xfrm>
                  <a:off x="10413998" y="2353736"/>
                  <a:ext cx="661860" cy="3210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6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600" b="0" i="1" smtClean="0">
                            <a:latin typeface="Cambria Math" panose="02040503050406030204" pitchFamily="18" charset="0"/>
                          </a:rPr>
                          <m:t>=0</m:t>
                        </m:r>
                      </m:oMath>
                    </m:oMathPara>
                  </a14:m>
                  <a:endParaRPr lang="en-US" sz="600" dirty="0"/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1812BF20-868D-BFB6-8D71-7FB1EB7F0E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13998" y="2353736"/>
                  <a:ext cx="661860" cy="32107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E452EE49-74A3-AB64-6B4C-615F52096772}"/>
                    </a:ext>
                  </a:extLst>
                </p:cNvPr>
                <p:cNvSpPr txBox="1"/>
                <p:nvPr/>
              </p:nvSpPr>
              <p:spPr>
                <a:xfrm>
                  <a:off x="7205269" y="3477687"/>
                  <a:ext cx="664716" cy="3210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6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6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oMath>
                    </m:oMathPara>
                  </a14:m>
                  <a:endParaRPr lang="en-US" sz="600" dirty="0"/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262E7644-6E54-B285-872C-B1D0A7B60CB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05269" y="3477687"/>
                  <a:ext cx="664716" cy="32107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646C320A-5456-6A59-2801-792ADB6906C3}"/>
                    </a:ext>
                  </a:extLst>
                </p:cNvPr>
                <p:cNvSpPr txBox="1"/>
                <p:nvPr/>
              </p:nvSpPr>
              <p:spPr>
                <a:xfrm rot="4952711">
                  <a:off x="8306069" y="3813049"/>
                  <a:ext cx="1002690" cy="29375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sz="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6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6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6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600" b="0" i="1" smtClean="0">
                            <a:latin typeface="Cambria Math" panose="02040503050406030204" pitchFamily="18" charset="0"/>
                          </a:rPr>
                          <m:t>&gt;5</m:t>
                        </m:r>
                      </m:oMath>
                    </m:oMathPara>
                  </a14:m>
                  <a:endParaRPr lang="en-US" sz="600" dirty="0"/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F2C82952-BAEF-C3FA-7CC0-8347F4ECDCF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4952711">
                  <a:off x="8306069" y="3813049"/>
                  <a:ext cx="1002690" cy="29375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84B4BDBA-7FD3-420A-723C-8A319EACC6B4}"/>
                    </a:ext>
                  </a:extLst>
                </p:cNvPr>
                <p:cNvSpPr txBox="1"/>
                <p:nvPr/>
              </p:nvSpPr>
              <p:spPr>
                <a:xfrm rot="16200000">
                  <a:off x="9352226" y="3671589"/>
                  <a:ext cx="726544" cy="29375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6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6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  <m:r>
                          <a:rPr lang="en-US" sz="600" b="0" i="1" smtClean="0">
                            <a:latin typeface="Cambria Math" panose="02040503050406030204" pitchFamily="18" charset="0"/>
                          </a:rPr>
                          <m:t>&lt;4</m:t>
                        </m:r>
                      </m:oMath>
                    </m:oMathPara>
                  </a14:m>
                  <a:endParaRPr lang="en-US" sz="600" dirty="0"/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343326D9-8376-2BED-00A3-1BF4B314C73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9352226" y="3671589"/>
                  <a:ext cx="726544" cy="293752"/>
                </a:xfrm>
                <a:prstGeom prst="rect">
                  <a:avLst/>
                </a:prstGeom>
                <a:blipFill>
                  <a:blip r:embed="rId10"/>
                  <a:stretch>
                    <a:fillRect r="-76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A7C56A90-A126-3D9D-AFA0-655DF2DA8C97}"/>
                    </a:ext>
                  </a:extLst>
                </p:cNvPr>
                <p:cNvSpPr txBox="1"/>
                <p:nvPr/>
              </p:nvSpPr>
              <p:spPr>
                <a:xfrm rot="3349008">
                  <a:off x="10370719" y="3598987"/>
                  <a:ext cx="726544" cy="29375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6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6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  <m:r>
                          <a:rPr lang="en-US" sz="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≥</m:t>
                        </m:r>
                        <m:r>
                          <a:rPr lang="en-US" sz="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oMath>
                    </m:oMathPara>
                  </a14:m>
                  <a:endParaRPr lang="en-US" sz="600" dirty="0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9F1A4B03-2FE4-19C8-8AB4-E0CB5E8FE1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3349008">
                  <a:off x="10370719" y="3598987"/>
                  <a:ext cx="726544" cy="29375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AFB04A6-21FA-612B-80AA-044C2189E729}"/>
              </a:ext>
            </a:extLst>
          </p:cNvPr>
          <p:cNvGrpSpPr/>
          <p:nvPr/>
        </p:nvGrpSpPr>
        <p:grpSpPr>
          <a:xfrm>
            <a:off x="9535619" y="4148432"/>
            <a:ext cx="1239484" cy="1602641"/>
            <a:chOff x="9177869" y="1854926"/>
            <a:chExt cx="1303868" cy="173883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Rounded Rectangle 34">
                  <a:extLst>
                    <a:ext uri="{FF2B5EF4-FFF2-40B4-BE49-F238E27FC236}">
                      <a16:creationId xmlns:a16="http://schemas.microsoft.com/office/drawing/2014/main" id="{7D2EC356-CA8E-1939-DA84-5D04A7996BCD}"/>
                    </a:ext>
                  </a:extLst>
                </p:cNvPr>
                <p:cNvSpPr/>
                <p:nvPr/>
              </p:nvSpPr>
              <p:spPr>
                <a:xfrm>
                  <a:off x="9177869" y="1854926"/>
                  <a:ext cx="1303860" cy="481874"/>
                </a:xfrm>
                <a:prstGeom prst="roundRect">
                  <a:avLst/>
                </a:prstGeom>
                <a:solidFill>
                  <a:srgbClr val="92D050"/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 anchorCtr="1"/>
                <a:lstStyle/>
                <a:p>
                  <a:pPr algn="ctr"/>
                  <a:r>
                    <a:rPr lang="en-US" sz="1000" dirty="0"/>
                    <a:t>Probe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000" b="0" i="0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sz="1000" b="0" i="0" smtClean="0">
                          <a:latin typeface="Cambria Math" panose="02040503050406030204" pitchFamily="18" charset="0"/>
                        </a:rPr>
                        <m:t>={</m:t>
                      </m:r>
                      <m:r>
                        <a:rPr lang="en-US" sz="1000" i="1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000" b="0" i="1" smtClean="0">
                          <a:latin typeface="Cambria Math" panose="02040503050406030204" pitchFamily="18" charset="0"/>
                        </a:rPr>
                        <m:t>, 3, 4}</m:t>
                      </m:r>
                    </m:oMath>
                  </a14:m>
                  <a:endParaRPr lang="en-US" sz="1000" dirty="0"/>
                </a:p>
              </p:txBody>
            </p:sp>
          </mc:Choice>
          <mc:Fallback xmlns="">
            <p:sp>
              <p:nvSpPr>
                <p:cNvPr id="34" name="Rounded Rectangle 33">
                  <a:extLst>
                    <a:ext uri="{FF2B5EF4-FFF2-40B4-BE49-F238E27FC236}">
                      <a16:creationId xmlns:a16="http://schemas.microsoft.com/office/drawing/2014/main" id="{C406C237-6A52-0A3C-0A88-A5F9F331B73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77869" y="1854926"/>
                  <a:ext cx="1303860" cy="481874"/>
                </a:xfrm>
                <a:prstGeom prst="round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FF5C7324-6EA0-A9D0-677C-657462658F87}"/>
                </a:ext>
              </a:extLst>
            </p:cNvPr>
            <p:cNvCxnSpPr/>
            <p:nvPr/>
          </p:nvCxnSpPr>
          <p:spPr>
            <a:xfrm>
              <a:off x="9728202" y="2336800"/>
              <a:ext cx="0" cy="5588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66ACED33-6C30-0DDB-0E50-4125248B344E}"/>
                    </a:ext>
                  </a:extLst>
                </p:cNvPr>
                <p:cNvSpPr/>
                <p:nvPr/>
              </p:nvSpPr>
              <p:spPr>
                <a:xfrm>
                  <a:off x="9177869" y="2912533"/>
                  <a:ext cx="1303868" cy="681229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</a:ln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sz="1000" dirty="0">
                      <a:solidFill>
                        <a:schemeClr val="bg1"/>
                      </a:solidFill>
                    </a:rPr>
                    <a:t>Stop &amp; select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sz="10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argmin</m:t>
                          </m:r>
                        </m:e>
                        <m:sub>
                          <m:r>
                            <a:rPr lang="en-US" sz="1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1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1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r>
                        <a:rPr lang="en-US" sz="1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{</m:t>
                      </m:r>
                      <m:sSub>
                        <m:sSubPr>
                          <m:ctrlPr>
                            <a:rPr lang="en-US" sz="1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1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1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a14:m>
                  <a:endParaRPr lang="en-US" sz="10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CA799F9B-3A4C-8DA4-18FA-A8329DA80E0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77869" y="2912533"/>
                  <a:ext cx="1303868" cy="681229"/>
                </a:xfrm>
                <a:prstGeom prst="ellipse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 w="9525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854F9D04-9620-EA15-94D8-391D740B8E21}"/>
              </a:ext>
            </a:extLst>
          </p:cNvPr>
          <p:cNvSpPr txBox="1">
            <a:spLocks/>
          </p:cNvSpPr>
          <p:nvPr/>
        </p:nvSpPr>
        <p:spPr>
          <a:xfrm>
            <a:off x="4706829" y="2016194"/>
            <a:ext cx="3213072" cy="1761443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rgbClr val="C00000"/>
                </a:solidFill>
              </a:rPr>
              <a:t>Partially Adaptive Opt. (PA-OPT)</a:t>
            </a:r>
          </a:p>
          <a:p>
            <a:r>
              <a:rPr lang="en-US" sz="1400" dirty="0"/>
              <a:t>Probing order is non-adaptive </a:t>
            </a:r>
          </a:p>
          <a:p>
            <a:r>
              <a:rPr lang="en-US" sz="1400" dirty="0"/>
              <a:t>Stopping rule depends adaptively on obtained info.</a:t>
            </a:r>
            <a:endParaRPr lang="en-US" sz="100" dirty="0"/>
          </a:p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>
                <a:solidFill>
                  <a:srgbClr val="0070C0"/>
                </a:solidFill>
              </a:rPr>
              <a:t>Can approximate and learn from data! </a:t>
            </a:r>
            <a:r>
              <a:rPr lang="en-US" sz="1200" dirty="0">
                <a:solidFill>
                  <a:schemeClr val="accent3"/>
                </a:solidFill>
              </a:rPr>
              <a:t>[C. </a:t>
            </a:r>
            <a:r>
              <a:rPr lang="en-US" sz="1200" dirty="0" err="1">
                <a:solidFill>
                  <a:schemeClr val="accent3"/>
                </a:solidFill>
              </a:rPr>
              <a:t>Gergatsouli</a:t>
            </a:r>
            <a:r>
              <a:rPr lang="en-US" sz="1200" dirty="0">
                <a:solidFill>
                  <a:schemeClr val="accent3"/>
                </a:solidFill>
              </a:rPr>
              <a:t> Teng </a:t>
            </a:r>
            <a:r>
              <a:rPr lang="en-US" sz="1200" dirty="0" err="1">
                <a:solidFill>
                  <a:schemeClr val="accent3"/>
                </a:solidFill>
              </a:rPr>
              <a:t>Tzamos</a:t>
            </a:r>
            <a:r>
              <a:rPr lang="en-US" sz="1200" dirty="0">
                <a:solidFill>
                  <a:schemeClr val="accent3"/>
                </a:solidFill>
              </a:rPr>
              <a:t> Zhang ’20]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622B4F7-3449-E5DA-AD48-68AF0EB953FA}"/>
              </a:ext>
            </a:extLst>
          </p:cNvPr>
          <p:cNvGrpSpPr/>
          <p:nvPr/>
        </p:nvGrpSpPr>
        <p:grpSpPr>
          <a:xfrm>
            <a:off x="5331897" y="4163421"/>
            <a:ext cx="1983300" cy="2197150"/>
            <a:chOff x="8365069" y="1854926"/>
            <a:chExt cx="3396757" cy="415471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Rounded Rectangle 39">
                  <a:extLst>
                    <a:ext uri="{FF2B5EF4-FFF2-40B4-BE49-F238E27FC236}">
                      <a16:creationId xmlns:a16="http://schemas.microsoft.com/office/drawing/2014/main" id="{94D5E7AC-DF64-60F6-3154-DADD3D2481ED}"/>
                    </a:ext>
                  </a:extLst>
                </p:cNvPr>
                <p:cNvSpPr/>
                <p:nvPr/>
              </p:nvSpPr>
              <p:spPr>
                <a:xfrm>
                  <a:off x="8365069" y="1854926"/>
                  <a:ext cx="1100667" cy="481874"/>
                </a:xfrm>
                <a:prstGeom prst="roundRect">
                  <a:avLst/>
                </a:prstGeom>
                <a:solidFill>
                  <a:srgbClr val="92D050"/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 anchorCtr="1"/>
                <a:lstStyle/>
                <a:p>
                  <a:pPr algn="ctr"/>
                  <a:r>
                    <a:rPr lang="en-US" sz="700" dirty="0"/>
                    <a:t>Probe </a:t>
                  </a:r>
                  <a14:m>
                    <m:oMath xmlns:m="http://schemas.openxmlformats.org/officeDocument/2006/math">
                      <m:r>
                        <a:rPr lang="en-US" sz="70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a14:m>
                  <a:endParaRPr lang="en-US" sz="700" dirty="0"/>
                </a:p>
              </p:txBody>
            </p:sp>
          </mc:Choice>
          <mc:Fallback xmlns="">
            <p:sp>
              <p:nvSpPr>
                <p:cNvPr id="63" name="Rounded Rectangle 62">
                  <a:extLst>
                    <a:ext uri="{FF2B5EF4-FFF2-40B4-BE49-F238E27FC236}">
                      <a16:creationId xmlns:a16="http://schemas.microsoft.com/office/drawing/2014/main" id="{F4E218B8-B884-0F7C-4DD3-FBD86DCB9F1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65069" y="1854926"/>
                  <a:ext cx="1100667" cy="481874"/>
                </a:xfrm>
                <a:prstGeom prst="round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CA9EEE83-BCE7-8D38-E154-AADE2D82C970}"/>
                </a:ext>
              </a:extLst>
            </p:cNvPr>
            <p:cNvCxnSpPr/>
            <p:nvPr/>
          </p:nvCxnSpPr>
          <p:spPr>
            <a:xfrm>
              <a:off x="8915402" y="2336800"/>
              <a:ext cx="0" cy="5588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B27598B0-5489-4150-1669-D5418988758B}"/>
                </a:ext>
              </a:extLst>
            </p:cNvPr>
            <p:cNvCxnSpPr>
              <a:cxnSpLocks/>
            </p:cNvCxnSpPr>
            <p:nvPr/>
          </p:nvCxnSpPr>
          <p:spPr>
            <a:xfrm>
              <a:off x="9465736" y="2336800"/>
              <a:ext cx="822684" cy="40734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id="{27304FA5-130F-09E3-6463-5AE59AE7F989}"/>
                </a:ext>
              </a:extLst>
            </p:cNvPr>
            <p:cNvSpPr/>
            <p:nvPr/>
          </p:nvSpPr>
          <p:spPr>
            <a:xfrm>
              <a:off x="8449736" y="2895600"/>
              <a:ext cx="999067" cy="464941"/>
            </a:xfrm>
            <a:prstGeom prst="round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700" dirty="0"/>
                <a:t>Probe 5</a:t>
              </a: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DE8BACF-A2FB-B0B8-6E6D-E86ACD776081}"/>
                </a:ext>
              </a:extLst>
            </p:cNvPr>
            <p:cNvSpPr/>
            <p:nvPr/>
          </p:nvSpPr>
          <p:spPr>
            <a:xfrm>
              <a:off x="10250387" y="2554986"/>
              <a:ext cx="1303868" cy="591378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700" dirty="0"/>
                <a:t>Stop &amp; select 1</a:t>
              </a:r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10B8BB30-B4E5-ACC7-BEDE-ADD58DDE1C0D}"/>
                </a:ext>
              </a:extLst>
            </p:cNvPr>
            <p:cNvCxnSpPr>
              <a:cxnSpLocks/>
            </p:cNvCxnSpPr>
            <p:nvPr/>
          </p:nvCxnSpPr>
          <p:spPr>
            <a:xfrm>
              <a:off x="9465736" y="3386666"/>
              <a:ext cx="822684" cy="51680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6BDCDDB9-228C-6409-0740-02E0529D485D}"/>
                </a:ext>
              </a:extLst>
            </p:cNvPr>
            <p:cNvCxnSpPr>
              <a:cxnSpLocks/>
            </p:cNvCxnSpPr>
            <p:nvPr/>
          </p:nvCxnSpPr>
          <p:spPr>
            <a:xfrm>
              <a:off x="8949270" y="3403601"/>
              <a:ext cx="16932" cy="67927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D641815F-0357-50A5-AE43-813A62B3E7D8}"/>
                </a:ext>
              </a:extLst>
            </p:cNvPr>
            <p:cNvSpPr/>
            <p:nvPr/>
          </p:nvSpPr>
          <p:spPr>
            <a:xfrm>
              <a:off x="8483602" y="4142384"/>
              <a:ext cx="999067" cy="464941"/>
            </a:xfrm>
            <a:prstGeom prst="round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700" dirty="0"/>
                <a:t>Probe 2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48D351BB-57A0-FA6D-3B7A-76D78AF0F8D5}"/>
                    </a:ext>
                  </a:extLst>
                </p:cNvPr>
                <p:cNvSpPr/>
                <p:nvPr/>
              </p:nvSpPr>
              <p:spPr>
                <a:xfrm>
                  <a:off x="10046009" y="3835933"/>
                  <a:ext cx="1715817" cy="677338"/>
                </a:xfrm>
                <a:prstGeom prst="ellipse">
                  <a:avLst/>
                </a:prstGeom>
                <a:solidFill>
                  <a:srgbClr val="FF0000"/>
                </a:solidFill>
                <a:ln w="6350">
                  <a:solidFill>
                    <a:schemeClr val="tx1"/>
                  </a:solidFill>
                </a:ln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sz="700" dirty="0"/>
                    <a:t>Stop &amp; select </a:t>
                  </a:r>
                  <a:r>
                    <a:rPr lang="en-US" sz="700" dirty="0" err="1"/>
                    <a:t>argmin</a:t>
                  </a:r>
                  <a:r>
                    <a:rPr lang="en-US" sz="700" dirty="0"/>
                    <a:t>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7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7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7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7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7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7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7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a14:m>
                  <a:r>
                    <a:rPr lang="en-US" sz="700" dirty="0"/>
                    <a:t>)</a:t>
                  </a:r>
                </a:p>
              </p:txBody>
            </p:sp>
          </mc:Choice>
          <mc:Fallback xmlns="">
            <p:sp>
              <p:nvSpPr>
                <p:cNvPr id="71" name="Oval 70">
                  <a:extLst>
                    <a:ext uri="{FF2B5EF4-FFF2-40B4-BE49-F238E27FC236}">
                      <a16:creationId xmlns:a16="http://schemas.microsoft.com/office/drawing/2014/main" id="{E7C823E9-E758-12E8-1AD8-1992839B37D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46009" y="3835933"/>
                  <a:ext cx="1715817" cy="677338"/>
                </a:xfrm>
                <a:prstGeom prst="ellipse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 w="635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6B78B5CC-154B-EB3B-17C5-9589FF61590C}"/>
                </a:ext>
              </a:extLst>
            </p:cNvPr>
            <p:cNvCxnSpPr>
              <a:cxnSpLocks/>
            </p:cNvCxnSpPr>
            <p:nvPr/>
          </p:nvCxnSpPr>
          <p:spPr>
            <a:xfrm>
              <a:off x="9434408" y="4656670"/>
              <a:ext cx="770252" cy="89586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9FC26214-4B3E-5B2F-C21D-03680E81A7BE}"/>
                </a:ext>
              </a:extLst>
            </p:cNvPr>
            <p:cNvCxnSpPr>
              <a:cxnSpLocks/>
            </p:cNvCxnSpPr>
            <p:nvPr/>
          </p:nvCxnSpPr>
          <p:spPr>
            <a:xfrm>
              <a:off x="8988094" y="4656670"/>
              <a:ext cx="0" cy="89586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C96D831-9B86-BA8B-607C-9CF917C1314D}"/>
                </a:ext>
              </a:extLst>
            </p:cNvPr>
            <p:cNvSpPr txBox="1"/>
            <p:nvPr/>
          </p:nvSpPr>
          <p:spPr>
            <a:xfrm>
              <a:off x="9287933" y="5367872"/>
              <a:ext cx="552380" cy="3782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/>
                <a:t>- - -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11C09B6A-CEAC-5A48-92EC-C91EBB847183}"/>
                    </a:ext>
                  </a:extLst>
                </p:cNvPr>
                <p:cNvSpPr txBox="1"/>
                <p:nvPr/>
              </p:nvSpPr>
              <p:spPr>
                <a:xfrm>
                  <a:off x="8839992" y="2455333"/>
                  <a:ext cx="585325" cy="34919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600" b="0" i="0" smtClean="0">
                            <a:latin typeface="Cambria Math" panose="02040503050406030204" pitchFamily="18" charset="0"/>
                          </a:rPr>
                          <m:t>Else</m:t>
                        </m:r>
                      </m:oMath>
                    </m:oMathPara>
                  </a14:m>
                  <a:endParaRPr lang="en-US" sz="600" dirty="0"/>
                </a:p>
              </p:txBody>
            </p:sp>
          </mc:Choice>
          <mc:Fallback xmlns=""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2927D3A2-B207-4C06-2B7B-68E5B6ECC6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39992" y="2455333"/>
                  <a:ext cx="585325" cy="349195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1F6C8DEB-187A-5060-270A-73BF1E707904}"/>
                    </a:ext>
                  </a:extLst>
                </p:cNvPr>
                <p:cNvSpPr txBox="1"/>
                <p:nvPr/>
              </p:nvSpPr>
              <p:spPr>
                <a:xfrm rot="1379174">
                  <a:off x="9549479" y="2207729"/>
                  <a:ext cx="782448" cy="37829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7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7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7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700" b="0" i="1" smtClean="0">
                            <a:latin typeface="Cambria Math" panose="02040503050406030204" pitchFamily="18" charset="0"/>
                          </a:rPr>
                          <m:t>&lt;1</m:t>
                        </m:r>
                      </m:oMath>
                    </m:oMathPara>
                  </a14:m>
                  <a:endParaRPr lang="en-US" sz="700" dirty="0"/>
                </a:p>
              </p:txBody>
            </p:sp>
          </mc:Choice>
          <mc:Fallback xmlns="">
            <p:sp>
              <p:nvSpPr>
                <p:cNvPr id="76" name="TextBox 75">
                  <a:extLst>
                    <a:ext uri="{FF2B5EF4-FFF2-40B4-BE49-F238E27FC236}">
                      <a16:creationId xmlns:a16="http://schemas.microsoft.com/office/drawing/2014/main" id="{E58048D9-A489-2191-5664-F0F69D15CAF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379174">
                  <a:off x="9549479" y="2207729"/>
                  <a:ext cx="782448" cy="378295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923FA411-3793-2432-B607-9D004FA23D51}"/>
                    </a:ext>
                  </a:extLst>
                </p:cNvPr>
                <p:cNvSpPr txBox="1"/>
                <p:nvPr/>
              </p:nvSpPr>
              <p:spPr>
                <a:xfrm rot="1752082">
                  <a:off x="9369376" y="3286489"/>
                  <a:ext cx="1191078" cy="37829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7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7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7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7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7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7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7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7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  <m:r>
                          <a:rPr lang="en-US" sz="700" b="0" i="1" smtClean="0"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a:rPr lang="en-US" sz="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oMath>
                    </m:oMathPara>
                  </a14:m>
                  <a:endParaRPr lang="en-US" sz="700" dirty="0"/>
                </a:p>
              </p:txBody>
            </p:sp>
          </mc:Choice>
          <mc:Fallback xmlns=""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F8A3BA5A-F5F4-8139-EC33-8BDE707AD99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752082">
                  <a:off x="9369376" y="3286489"/>
                  <a:ext cx="1191078" cy="378295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8895DA2B-02A5-47B1-A806-B545E41CD958}"/>
                    </a:ext>
                  </a:extLst>
                </p:cNvPr>
                <p:cNvSpPr txBox="1"/>
                <p:nvPr/>
              </p:nvSpPr>
              <p:spPr>
                <a:xfrm>
                  <a:off x="8878810" y="3500770"/>
                  <a:ext cx="585325" cy="34919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600" b="0" i="0" smtClean="0">
                            <a:latin typeface="Cambria Math" panose="02040503050406030204" pitchFamily="18" charset="0"/>
                          </a:rPr>
                          <m:t>Else</m:t>
                        </m:r>
                      </m:oMath>
                    </m:oMathPara>
                  </a14:m>
                  <a:endParaRPr lang="en-US" sz="600" dirty="0"/>
                </a:p>
              </p:txBody>
            </p:sp>
          </mc:Choice>
          <mc:Fallback xmlns=""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3CA924C7-9A87-4983-22D9-FAE65E2328D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78810" y="3500770"/>
                  <a:ext cx="585325" cy="349195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371063EE-E11D-19E5-229C-2FEF04F998FC}"/>
                    </a:ext>
                  </a:extLst>
                </p:cNvPr>
                <p:cNvSpPr txBox="1"/>
                <p:nvPr/>
              </p:nvSpPr>
              <p:spPr>
                <a:xfrm rot="2805138">
                  <a:off x="8889501" y="4831562"/>
                  <a:ext cx="2039885" cy="31627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6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sz="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6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6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  <m:r>
                          <a:rPr lang="en-US" sz="600" b="0" i="1" smtClean="0"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a:rPr lang="en-US" sz="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7.2</m:t>
                        </m:r>
                      </m:oMath>
                    </m:oMathPara>
                  </a14:m>
                  <a:endParaRPr lang="en-US" sz="600" dirty="0"/>
                </a:p>
              </p:txBody>
            </p:sp>
          </mc:Choice>
          <mc:Fallback xmlns="">
            <p:sp>
              <p:nvSpPr>
                <p:cNvPr id="79" name="TextBox 78">
                  <a:extLst>
                    <a:ext uri="{FF2B5EF4-FFF2-40B4-BE49-F238E27FC236}">
                      <a16:creationId xmlns:a16="http://schemas.microsoft.com/office/drawing/2014/main" id="{ED8A1A0A-242B-4E26-FA11-A39CF1AB439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805138">
                  <a:off x="8889501" y="4831562"/>
                  <a:ext cx="2039885" cy="316274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FCFD3AB3-0BEA-95E6-3B19-0324A4B8B11D}"/>
              </a:ext>
            </a:extLst>
          </p:cNvPr>
          <p:cNvSpPr txBox="1"/>
          <p:nvPr/>
        </p:nvSpPr>
        <p:spPr>
          <a:xfrm>
            <a:off x="4638195" y="1707664"/>
            <a:ext cx="26255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Inspired by Weitzman’s solution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D121CFD-7E48-451F-5EA5-72C76397C513}"/>
              </a:ext>
            </a:extLst>
          </p:cNvPr>
          <p:cNvSpPr txBox="1"/>
          <p:nvPr/>
        </p:nvSpPr>
        <p:spPr>
          <a:xfrm>
            <a:off x="1690905" y="5935915"/>
            <a:ext cx="9054420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/>
            </a:solidFill>
          </a:ln>
        </p:spPr>
        <p:txBody>
          <a:bodyPr wrap="square" tIns="91440" bIns="91440" rtlCol="0">
            <a:spAutoFit/>
          </a:bodyPr>
          <a:lstStyle/>
          <a:p>
            <a:pPr algn="ctr"/>
            <a:r>
              <a:rPr lang="en-US" dirty="0"/>
              <a:t>Theorem: Weitzman’s algorithm, suitably adapted, is a 4.4-approximation to the PA-OPT.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BA34562-0241-4748-C14A-B8DEE60C9652}"/>
              </a:ext>
            </a:extLst>
          </p:cNvPr>
          <p:cNvSpPr txBox="1"/>
          <p:nvPr/>
        </p:nvSpPr>
        <p:spPr>
          <a:xfrm>
            <a:off x="8601507" y="6419571"/>
            <a:ext cx="20508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3"/>
                </a:solidFill>
              </a:rPr>
              <a:t>[</a:t>
            </a:r>
            <a:r>
              <a:rPr lang="en-US" sz="1400" dirty="0" err="1">
                <a:solidFill>
                  <a:schemeClr val="accent3"/>
                </a:solidFill>
              </a:rPr>
              <a:t>Gergatsouli</a:t>
            </a:r>
            <a:r>
              <a:rPr lang="en-US" sz="1400" dirty="0">
                <a:solidFill>
                  <a:schemeClr val="accent3"/>
                </a:solidFill>
              </a:rPr>
              <a:t> Tzamos’24]</a:t>
            </a:r>
          </a:p>
        </p:txBody>
      </p:sp>
      <p:sp>
        <p:nvSpPr>
          <p:cNvPr id="70" name="Title 1">
            <a:extLst>
              <a:ext uri="{FF2B5EF4-FFF2-40B4-BE49-F238E27FC236}">
                <a16:creationId xmlns:a16="http://schemas.microsoft.com/office/drawing/2014/main" id="{1F255C3C-91B7-95C9-2474-3E79DDC55329}"/>
              </a:ext>
            </a:extLst>
          </p:cNvPr>
          <p:cNvSpPr txBox="1">
            <a:spLocks/>
          </p:cNvSpPr>
          <p:nvPr/>
        </p:nvSpPr>
        <p:spPr>
          <a:xfrm>
            <a:off x="842484" y="884604"/>
            <a:ext cx="10515600" cy="6648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/>
              <a:t>Concept: Approximating the Partially Adaptive Optimum</a:t>
            </a: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E0146CCC-5C94-AA44-257F-24407EE811DC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 l="13285" t="17005" r="12898" b="20773"/>
          <a:stretch>
            <a:fillRect/>
          </a:stretch>
        </p:blipFill>
        <p:spPr>
          <a:xfrm>
            <a:off x="10672137" y="48226"/>
            <a:ext cx="1371893" cy="115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755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38" grpId="0" uiExpand="1" build="allAtOnce" animBg="1"/>
      <p:bldP spid="57" grpId="0"/>
      <p:bldP spid="67" grpId="0" animBg="1"/>
      <p:bldP spid="6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846947-9319-24F0-3133-9B1D015A5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834720-4F8F-F160-3D4E-86D1AF33912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253" t="16114" r="8577" b="18908"/>
          <a:stretch>
            <a:fillRect/>
          </a:stretch>
        </p:blipFill>
        <p:spPr>
          <a:xfrm>
            <a:off x="825510" y="390237"/>
            <a:ext cx="2484003" cy="19406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A75BC0-204A-A175-F587-59B58A1BA13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285" t="17005" r="12898" b="20773"/>
          <a:stretch>
            <a:fillRect/>
          </a:stretch>
        </p:blipFill>
        <p:spPr>
          <a:xfrm>
            <a:off x="9067629" y="393081"/>
            <a:ext cx="2298861" cy="19377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8F8B11C-23F5-2FCB-621F-0D8AE04DE65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932" t="20290" r="11545" b="20580"/>
          <a:stretch>
            <a:fillRect/>
          </a:stretch>
        </p:blipFill>
        <p:spPr>
          <a:xfrm>
            <a:off x="825510" y="4545464"/>
            <a:ext cx="2484003" cy="19194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BEDFEF-667D-C8F4-1275-F3126AFBC92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840" t="20870" r="8647" b="25990"/>
          <a:stretch>
            <a:fillRect/>
          </a:stretch>
        </p:blipFill>
        <p:spPr>
          <a:xfrm>
            <a:off x="8882486" y="4671515"/>
            <a:ext cx="2819053" cy="18155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D800594-05F5-0597-A006-733FC008759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1145" t="30621" r="32188" b="24847"/>
          <a:stretch>
            <a:fillRect/>
          </a:stretch>
        </p:blipFill>
        <p:spPr>
          <a:xfrm>
            <a:off x="4149765" y="2100115"/>
            <a:ext cx="3892469" cy="2657770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84A11EA-7D6C-EF17-C8D7-CF36B1F3032D}"/>
              </a:ext>
            </a:extLst>
          </p:cNvPr>
          <p:cNvCxnSpPr>
            <a:cxnSpLocks/>
          </p:cNvCxnSpPr>
          <p:nvPr/>
        </p:nvCxnSpPr>
        <p:spPr>
          <a:xfrm flipV="1">
            <a:off x="6641432" y="2100115"/>
            <a:ext cx="2426197" cy="144519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76E5DDB-7023-E763-A59A-BE6203763320}"/>
              </a:ext>
            </a:extLst>
          </p:cNvPr>
          <p:cNvCxnSpPr>
            <a:cxnSpLocks/>
          </p:cNvCxnSpPr>
          <p:nvPr/>
        </p:nvCxnSpPr>
        <p:spPr>
          <a:xfrm flipH="1" flipV="1">
            <a:off x="3309513" y="1964506"/>
            <a:ext cx="1246445" cy="113162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44CB7AB-3911-34A2-8065-F9A2828CC541}"/>
              </a:ext>
            </a:extLst>
          </p:cNvPr>
          <p:cNvCxnSpPr/>
          <p:nvPr/>
        </p:nvCxnSpPr>
        <p:spPr>
          <a:xfrm flipH="1">
            <a:off x="3309513" y="4315326"/>
            <a:ext cx="1134150" cy="70585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3181628-6286-50D3-3393-B81984AE8482}"/>
              </a:ext>
            </a:extLst>
          </p:cNvPr>
          <p:cNvCxnSpPr>
            <a:cxnSpLocks/>
          </p:cNvCxnSpPr>
          <p:nvPr/>
        </p:nvCxnSpPr>
        <p:spPr>
          <a:xfrm>
            <a:off x="7748339" y="3978442"/>
            <a:ext cx="1134147" cy="1042737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F4AADC85-61B7-7C32-2DD8-3614AA473F5A}"/>
              </a:ext>
            </a:extLst>
          </p:cNvPr>
          <p:cNvSpPr txBox="1"/>
          <p:nvPr/>
        </p:nvSpPr>
        <p:spPr>
          <a:xfrm>
            <a:off x="732497" y="2467959"/>
            <a:ext cx="2855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solidFill>
                  <a:srgbClr val="42049B"/>
                </a:solidFill>
              </a:rPr>
              <a:t>Any constraints that admit good frugal algorithms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2410F1-D349-086C-D26D-017A7CA0A9ED}"/>
              </a:ext>
            </a:extLst>
          </p:cNvPr>
          <p:cNvSpPr txBox="1"/>
          <p:nvPr/>
        </p:nvSpPr>
        <p:spPr>
          <a:xfrm>
            <a:off x="8599958" y="4022572"/>
            <a:ext cx="3115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solidFill>
                  <a:srgbClr val="0034C3"/>
                </a:solidFill>
              </a:rPr>
              <a:t>Any Markov chain type process of info. acquisition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D6A002-A951-7DFD-B11E-6489D4401E61}"/>
              </a:ext>
            </a:extLst>
          </p:cNvPr>
          <p:cNvSpPr txBox="1"/>
          <p:nvPr/>
        </p:nvSpPr>
        <p:spPr>
          <a:xfrm>
            <a:off x="8598572" y="3483962"/>
            <a:ext cx="37737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solidFill>
                  <a:srgbClr val="0034C3"/>
                </a:solidFill>
              </a:rPr>
              <a:t>Multi-modal info. acquisition</a:t>
            </a:r>
          </a:p>
          <a:p>
            <a:r>
              <a:rPr lang="en-US" sz="1600" dirty="0">
                <a:solidFill>
                  <a:srgbClr val="0034C3"/>
                </a:solidFill>
              </a:rPr>
              <a:t>       via ex ante relaxation or local </a:t>
            </a:r>
            <a:r>
              <a:rPr lang="en-US" sz="1600" dirty="0" err="1">
                <a:solidFill>
                  <a:srgbClr val="0034C3"/>
                </a:solidFill>
              </a:rPr>
              <a:t>approx</a:t>
            </a:r>
            <a:endParaRPr lang="en-US" sz="1600" dirty="0">
              <a:solidFill>
                <a:srgbClr val="0034C3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0C80EB-CB20-47FE-4B13-C347ECB1DB82}"/>
              </a:ext>
            </a:extLst>
          </p:cNvPr>
          <p:cNvSpPr txBox="1"/>
          <p:nvPr/>
        </p:nvSpPr>
        <p:spPr>
          <a:xfrm>
            <a:off x="8598572" y="2453975"/>
            <a:ext cx="3322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solidFill>
                  <a:srgbClr val="085C0B"/>
                </a:solidFill>
              </a:rPr>
              <a:t>Log approx. for small support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solidFill>
                  <a:srgbClr val="085C0B"/>
                </a:solidFill>
              </a:rPr>
              <a:t>Const approx. to PA-OPT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1BC6F47-E516-5CC2-9261-78099172A19D}"/>
              </a:ext>
            </a:extLst>
          </p:cNvPr>
          <p:cNvSpPr txBox="1"/>
          <p:nvPr/>
        </p:nvSpPr>
        <p:spPr>
          <a:xfrm>
            <a:off x="6093237" y="424315"/>
            <a:ext cx="30929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85C0B"/>
              </a:buClr>
              <a:buFont typeface="System Font Regular"/>
              <a:buChar char="✕"/>
            </a:pPr>
            <a:r>
              <a:rPr lang="en-US" sz="1600" dirty="0">
                <a:solidFill>
                  <a:srgbClr val="085C0B"/>
                </a:solidFill>
              </a:rPr>
              <a:t>Maximization?</a:t>
            </a:r>
          </a:p>
          <a:p>
            <a:pPr marL="287338"/>
            <a:r>
              <a:rPr lang="en-US" sz="1600" dirty="0">
                <a:solidFill>
                  <a:srgbClr val="085C0B"/>
                </a:solidFill>
              </a:rPr>
              <a:t>Hard to approximate NA-OPT within any constant factor via fully adaptive algos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039773-9F2F-7C8F-DF5E-AC24E209667B}"/>
              </a:ext>
            </a:extLst>
          </p:cNvPr>
          <p:cNvSpPr txBox="1"/>
          <p:nvPr/>
        </p:nvSpPr>
        <p:spPr>
          <a:xfrm>
            <a:off x="3295808" y="5879687"/>
            <a:ext cx="43438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B60405"/>
                </a:solidFill>
              </a:rPr>
              <a:t>Preliminary investigations by </a:t>
            </a:r>
          </a:p>
          <a:p>
            <a:r>
              <a:rPr lang="en-US" sz="1400" dirty="0">
                <a:solidFill>
                  <a:schemeClr val="accent3"/>
                </a:solidFill>
              </a:rPr>
              <a:t>[Olszewski Weber’15, Berger Ezra Feldman Fusco’23]</a:t>
            </a:r>
            <a:endParaRPr lang="en-US" sz="1400" dirty="0">
              <a:solidFill>
                <a:srgbClr val="B604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21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B95D3-4569-5A4B-9664-3C33F2443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open directions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C9B74E-BA20-E847-AAE1-520406918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Minimization in the MDP setting</a:t>
            </a:r>
          </a:p>
          <a:p>
            <a:pPr lvl="1"/>
            <a:r>
              <a:rPr lang="en-US" dirty="0"/>
              <a:t>Few and weak results</a:t>
            </a:r>
          </a:p>
          <a:p>
            <a:pPr lvl="1"/>
            <a:endParaRPr lang="en-US" dirty="0"/>
          </a:p>
          <a:p>
            <a:r>
              <a:rPr lang="en-US" dirty="0"/>
              <a:t>Maximization in the correlated setting</a:t>
            </a:r>
          </a:p>
          <a:p>
            <a:pPr lvl="1"/>
            <a:r>
              <a:rPr lang="en-US" dirty="0"/>
              <a:t>Can we make suitable assumptions to simplify the problem?</a:t>
            </a:r>
          </a:p>
          <a:p>
            <a:endParaRPr lang="en-US" dirty="0"/>
          </a:p>
          <a:p>
            <a:r>
              <a:rPr lang="en-US" dirty="0"/>
              <a:t>Short range correlations?</a:t>
            </a:r>
          </a:p>
          <a:p>
            <a:endParaRPr lang="en-US" dirty="0"/>
          </a:p>
          <a:p>
            <a:r>
              <a:rPr lang="en-US" dirty="0"/>
              <a:t>General objectives </a:t>
            </a:r>
          </a:p>
          <a:p>
            <a:pPr lvl="1"/>
            <a:r>
              <a:rPr lang="en-US" dirty="0"/>
              <a:t>Going beyond frugality?</a:t>
            </a:r>
          </a:p>
          <a:p>
            <a:pPr lvl="1"/>
            <a:r>
              <a:rPr lang="en-US" dirty="0"/>
              <a:t>Non-linear objectives, e.g. Submodular over selected variables? Two-dimensional coverage?</a:t>
            </a:r>
          </a:p>
        </p:txBody>
      </p:sp>
    </p:spTree>
    <p:extLst>
      <p:ext uri="{BB962C8B-B14F-4D97-AF65-F5344CB8AC3E}">
        <p14:creationId xmlns:p14="http://schemas.microsoft.com/office/powerpoint/2010/main" val="37965171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CF44BC-73A9-20B6-4164-7B3573EA3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7AA91C-FA7D-0E96-18C6-DE8BB528F1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r>
              <a:rPr lang="en-US" sz="3200" dirty="0">
                <a:solidFill>
                  <a:schemeClr val="tx1"/>
                </a:solidFill>
              </a:rPr>
              <a:t>Questions?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2CB1DB-6F8C-3818-5D20-DA96FE65DA02}"/>
              </a:ext>
            </a:extLst>
          </p:cNvPr>
          <p:cNvCxnSpPr/>
          <p:nvPr/>
        </p:nvCxnSpPr>
        <p:spPr>
          <a:xfrm>
            <a:off x="11369985" y="2513473"/>
            <a:ext cx="0" cy="2544756"/>
          </a:xfrm>
          <a:prstGeom prst="line">
            <a:avLst/>
          </a:prstGeom>
          <a:ln w="38100"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5D4FC74-791F-415A-4353-ABBAB1F8BFFD}"/>
              </a:ext>
            </a:extLst>
          </p:cNvPr>
          <p:cNvSpPr txBox="1"/>
          <p:nvPr/>
        </p:nvSpPr>
        <p:spPr>
          <a:xfrm>
            <a:off x="1828799" y="1654392"/>
            <a:ext cx="52400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accent2">
                    <a:lumMod val="75000"/>
                  </a:schemeClr>
                </a:solidFill>
              </a:rPr>
              <a:t>Thanks for your attention!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E57CC07-F002-739B-629F-19B24DB00702}"/>
              </a:ext>
            </a:extLst>
          </p:cNvPr>
          <p:cNvCxnSpPr/>
          <p:nvPr/>
        </p:nvCxnSpPr>
        <p:spPr>
          <a:xfrm>
            <a:off x="1642661" y="884244"/>
            <a:ext cx="0" cy="2544756"/>
          </a:xfrm>
          <a:prstGeom prst="line">
            <a:avLst/>
          </a:prstGeom>
          <a:ln w="38100"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5859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A91052-1797-1957-E703-C88A4B4EAE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253" t="16114" r="8577" b="18908"/>
          <a:stretch>
            <a:fillRect/>
          </a:stretch>
        </p:blipFill>
        <p:spPr>
          <a:xfrm>
            <a:off x="825510" y="390237"/>
            <a:ext cx="2484003" cy="19406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5751976-4D7D-B220-82CF-1B129D4FBAA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285" t="17005" r="12898" b="20773"/>
          <a:stretch>
            <a:fillRect/>
          </a:stretch>
        </p:blipFill>
        <p:spPr>
          <a:xfrm>
            <a:off x="9067629" y="393081"/>
            <a:ext cx="2298861" cy="19377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14BCBC-C340-9219-1A47-8B329CE9C31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932" t="20290" r="11545" b="20580"/>
          <a:stretch>
            <a:fillRect/>
          </a:stretch>
        </p:blipFill>
        <p:spPr>
          <a:xfrm>
            <a:off x="825510" y="4545464"/>
            <a:ext cx="2484003" cy="19194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7416B3-5767-3DC1-B15E-DB8AF16CBC3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840" t="20870" r="8647" b="25990"/>
          <a:stretch>
            <a:fillRect/>
          </a:stretch>
        </p:blipFill>
        <p:spPr>
          <a:xfrm>
            <a:off x="8882486" y="4671515"/>
            <a:ext cx="2819053" cy="18155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954BBC6-DDE5-ED66-4AA1-D0C45E6CF69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1145" t="30621" r="32188" b="24847"/>
          <a:stretch>
            <a:fillRect/>
          </a:stretch>
        </p:blipFill>
        <p:spPr>
          <a:xfrm>
            <a:off x="4443660" y="2567544"/>
            <a:ext cx="3333877" cy="2276365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9309F76-8128-6F19-40E1-47A141723FA1}"/>
              </a:ext>
            </a:extLst>
          </p:cNvPr>
          <p:cNvCxnSpPr>
            <a:cxnSpLocks/>
          </p:cNvCxnSpPr>
          <p:nvPr/>
        </p:nvCxnSpPr>
        <p:spPr>
          <a:xfrm flipV="1">
            <a:off x="6665495" y="2100115"/>
            <a:ext cx="2402134" cy="168983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89B15E1-6484-6290-2C10-AED23BE81016}"/>
              </a:ext>
            </a:extLst>
          </p:cNvPr>
          <p:cNvCxnSpPr>
            <a:cxnSpLocks/>
          </p:cNvCxnSpPr>
          <p:nvPr/>
        </p:nvCxnSpPr>
        <p:spPr>
          <a:xfrm flipH="1" flipV="1">
            <a:off x="3309513" y="1964506"/>
            <a:ext cx="1406866" cy="146449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F9905DD-A867-ACCA-286B-5A46C403016D}"/>
              </a:ext>
            </a:extLst>
          </p:cNvPr>
          <p:cNvCxnSpPr>
            <a:cxnSpLocks/>
          </p:cNvCxnSpPr>
          <p:nvPr/>
        </p:nvCxnSpPr>
        <p:spPr>
          <a:xfrm flipH="1">
            <a:off x="3309513" y="4403558"/>
            <a:ext cx="1406866" cy="61762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952662A-54C9-EBB0-EC80-854000FF799D}"/>
              </a:ext>
            </a:extLst>
          </p:cNvPr>
          <p:cNvCxnSpPr>
            <a:cxnSpLocks/>
          </p:cNvCxnSpPr>
          <p:nvPr/>
        </p:nvCxnSpPr>
        <p:spPr>
          <a:xfrm>
            <a:off x="7567863" y="4223084"/>
            <a:ext cx="1314623" cy="79809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840E9057-09D6-3E16-C321-0779A7F69A8A}"/>
              </a:ext>
            </a:extLst>
          </p:cNvPr>
          <p:cNvSpPr txBox="1">
            <a:spLocks/>
          </p:cNvSpPr>
          <p:nvPr/>
        </p:nvSpPr>
        <p:spPr>
          <a:xfrm>
            <a:off x="3627850" y="438355"/>
            <a:ext cx="4723586" cy="16617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>
                  <a:lumMod val="75000"/>
                </a:schemeClr>
              </a:buClr>
              <a:buFont typeface="System Font Regular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>
                  <a:lumMod val="75000"/>
                </a:schemeClr>
              </a:buClr>
              <a:buFont typeface="System Font Regular"/>
              <a:buChar char="⎯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Three components of a costly information problem:</a:t>
            </a:r>
          </a:p>
          <a:p>
            <a:pPr marL="519113" indent="-230188"/>
            <a:r>
              <a:rPr lang="en-US" sz="1600" dirty="0"/>
              <a:t>Downstream optimization task</a:t>
            </a:r>
          </a:p>
          <a:p>
            <a:pPr marL="519113" indent="-230188"/>
            <a:r>
              <a:rPr lang="en-US" sz="1600" dirty="0"/>
              <a:t>Model of information revelation</a:t>
            </a:r>
          </a:p>
          <a:p>
            <a:pPr marL="519113" indent="-230188"/>
            <a:r>
              <a:rPr lang="en-US" sz="1600" dirty="0"/>
              <a:t>Objective function: </a:t>
            </a:r>
          </a:p>
          <a:p>
            <a:pPr marL="288925" indent="0">
              <a:buNone/>
            </a:pPr>
            <a:r>
              <a:rPr lang="en-US" sz="1600" dirty="0">
                <a:solidFill>
                  <a:schemeClr val="accent2"/>
                </a:solidFill>
              </a:rPr>
              <a:t>      </a:t>
            </a:r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value of solution – cost of info acquisition </a:t>
            </a:r>
          </a:p>
        </p:txBody>
      </p:sp>
    </p:spTree>
    <p:extLst>
      <p:ext uri="{BB962C8B-B14F-4D97-AF65-F5344CB8AC3E}">
        <p14:creationId xmlns:p14="http://schemas.microsoft.com/office/powerpoint/2010/main" val="1718177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7BDDC-B1A0-FE6B-B9E2-09122624F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Classical special case: Weitzman’s Pandora’s Box [1979]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C13359A-6149-0A6D-C38B-1009DC2D89A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39917"/>
                <a:ext cx="6800331" cy="4803227"/>
              </a:xfrm>
            </p:spPr>
            <p:txBody>
              <a:bodyPr>
                <a:normAutofit/>
              </a:bodyPr>
              <a:lstStyle/>
              <a:p>
                <a:r>
                  <a:rPr lang="en-US" sz="1800" dirty="0"/>
                  <a:t>Given: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1800" dirty="0"/>
                  <a:t> boxes with unknown values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1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8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~</m:t>
                    </m:r>
                    <m:sSub>
                      <m:sSubPr>
                        <m:ctrlPr>
                          <a:rPr lang="en-US" sz="1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rgbClr val="0070C0"/>
                    </a:solidFill>
                  </a:rPr>
                  <a:t> </a:t>
                </a:r>
                <a:r>
                  <a:rPr lang="en-US" sz="1800" dirty="0"/>
                  <a:t>and opening costs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800" dirty="0"/>
                  <a:t>.</a:t>
                </a:r>
              </a:p>
              <a:p>
                <a:r>
                  <a:rPr lang="en-US" sz="1800" dirty="0"/>
                  <a:t>Optimization problem: select one alternative</a:t>
                </a:r>
              </a:p>
              <a:p>
                <a:r>
                  <a:rPr lang="en-US" sz="1800" dirty="0"/>
                  <a:t>Information acquisition: opening box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1800" dirty="0"/>
                  <a:t> costs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1800" dirty="0"/>
              </a:p>
              <a:p>
                <a:pPr lvl="1"/>
                <a:r>
                  <a:rPr lang="en-US" sz="1600" dirty="0"/>
                  <a:t>Closed box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</m:oMath>
                </a14:m>
                <a:r>
                  <a:rPr lang="en-US" sz="1600" dirty="0"/>
                  <a:t> no information</a:t>
                </a:r>
              </a:p>
              <a:p>
                <a:pPr lvl="1"/>
                <a:r>
                  <a:rPr lang="en-US" sz="1600" dirty="0"/>
                  <a:t>Open box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</m:oMath>
                </a14:m>
                <a:r>
                  <a:rPr lang="en-US" sz="1600" dirty="0"/>
                  <a:t> full knowledge of value</a:t>
                </a:r>
              </a:p>
              <a:p>
                <a:r>
                  <a:rPr lang="en-US" sz="1800" dirty="0"/>
                  <a:t>Algorithmic task: At every step decide whether to open some closed box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1800" dirty="0"/>
                  <a:t>, or to stop and accept the best value seen so far.</a:t>
                </a:r>
              </a:p>
              <a:p>
                <a:r>
                  <a:rPr lang="en-US" sz="1800" dirty="0"/>
                  <a:t>Maximize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1800" baseline="-25000" dirty="0">
                    <a:solidFill>
                      <a:srgbClr val="00B0F0"/>
                    </a:solidFill>
                  </a:rPr>
                  <a:t>selected</a:t>
                </a:r>
                <a14:m>
                  <m:oMath xmlns:m="http://schemas.openxmlformats.org/officeDocument/2006/math">
                    <m:r>
                      <a:rPr lang="en-US" sz="180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sz="1800" baseline="-25000" dirty="0">
                    <a:solidFill>
                      <a:srgbClr val="FF0000"/>
                    </a:solidFill>
                  </a:rPr>
                  <a:t>opening</a:t>
                </a:r>
                <a:endParaRPr lang="en-US" sz="1800" dirty="0"/>
              </a:p>
              <a:p>
                <a:endParaRPr lang="en-US" sz="18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C13359A-6149-0A6D-C38B-1009DC2D89A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39917"/>
                <a:ext cx="6800331" cy="4803227"/>
              </a:xfrm>
              <a:blipFill>
                <a:blip r:embed="rId2"/>
                <a:stretch>
                  <a:fillRect l="-933" t="-10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9D0595A4-D770-2CA9-A6D0-88E9F32F42E4}"/>
              </a:ext>
            </a:extLst>
          </p:cNvPr>
          <p:cNvGrpSpPr/>
          <p:nvPr/>
        </p:nvGrpSpPr>
        <p:grpSpPr>
          <a:xfrm>
            <a:off x="8181188" y="2444478"/>
            <a:ext cx="1637508" cy="2488685"/>
            <a:chOff x="7043734" y="3081440"/>
            <a:chExt cx="1637508" cy="248868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B9D6662-C606-6E24-B8E7-5FCD427D5277}"/>
                </a:ext>
              </a:extLst>
            </p:cNvPr>
            <p:cNvGrpSpPr/>
            <p:nvPr/>
          </p:nvGrpSpPr>
          <p:grpSpPr>
            <a:xfrm>
              <a:off x="7043734" y="3081440"/>
              <a:ext cx="1637508" cy="2119540"/>
              <a:chOff x="7226672" y="1772392"/>
              <a:chExt cx="1402186" cy="1705556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0D6859BF-6055-94AF-47DF-82D125887FF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835552" y="1772392"/>
                <a:ext cx="237744" cy="237744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1AAA6270-DBBC-BB7A-B1DD-5A1B861B47E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226672" y="2887411"/>
                <a:ext cx="237744" cy="237744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CB7CEB76-1899-6F83-E8AE-B3733A06321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597808" y="2901467"/>
                <a:ext cx="237744" cy="237744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CDFB1641-B289-751F-37AD-C73DD089564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391114" y="2902334"/>
                <a:ext cx="237744" cy="237744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ACB09C36-47A9-E222-B1CE-938114CDDC26}"/>
                  </a:ext>
                </a:extLst>
              </p:cNvPr>
              <p:cNvCxnSpPr>
                <a:stCxn id="9" idx="4"/>
              </p:cNvCxnSpPr>
              <p:nvPr/>
            </p:nvCxnSpPr>
            <p:spPr>
              <a:xfrm>
                <a:off x="7954424" y="2010136"/>
                <a:ext cx="0" cy="435713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D7EFB0C1-EF0F-ABA4-4ADC-850362F0545B}"/>
                  </a:ext>
                </a:extLst>
              </p:cNvPr>
              <p:cNvCxnSpPr>
                <a:cxnSpLocks/>
                <a:endCxn id="10" idx="0"/>
              </p:cNvCxnSpPr>
              <p:nvPr/>
            </p:nvCxnSpPr>
            <p:spPr>
              <a:xfrm flipH="1">
                <a:off x="7345544" y="2445849"/>
                <a:ext cx="608880" cy="441562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BB115BE1-66C7-6788-E73F-2919637281C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713827" y="2445849"/>
                <a:ext cx="240597" cy="455618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FC473FEB-FAE8-8167-13C0-264FCBD90F62}"/>
                  </a:ext>
                </a:extLst>
              </p:cNvPr>
              <p:cNvCxnSpPr>
                <a:cxnSpLocks/>
                <a:endCxn id="12" idx="0"/>
              </p:cNvCxnSpPr>
              <p:nvPr/>
            </p:nvCxnSpPr>
            <p:spPr>
              <a:xfrm>
                <a:off x="7941863" y="2445849"/>
                <a:ext cx="568123" cy="456485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2F715367-02A4-8172-BB9F-1FC27F8D7B34}"/>
                  </a:ext>
                </a:extLst>
              </p:cNvPr>
              <p:cNvCxnSpPr>
                <a:cxnSpLocks/>
                <a:stCxn id="10" idx="4"/>
              </p:cNvCxnSpPr>
              <p:nvPr/>
            </p:nvCxnSpPr>
            <p:spPr>
              <a:xfrm flipH="1">
                <a:off x="7327466" y="3125155"/>
                <a:ext cx="18078" cy="352793"/>
              </a:xfrm>
              <a:prstGeom prst="straightConnector1">
                <a:avLst/>
              </a:prstGeom>
              <a:ln w="25400">
                <a:solidFill>
                  <a:schemeClr val="accent4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9AA09966-FBEA-977B-49A6-9AC906B19FBB}"/>
                  </a:ext>
                </a:extLst>
              </p:cNvPr>
              <p:cNvCxnSpPr>
                <a:cxnSpLocks/>
                <a:stCxn id="11" idx="4"/>
              </p:cNvCxnSpPr>
              <p:nvPr/>
            </p:nvCxnSpPr>
            <p:spPr>
              <a:xfrm>
                <a:off x="7716680" y="3139211"/>
                <a:ext cx="0" cy="338737"/>
              </a:xfrm>
              <a:prstGeom prst="straightConnector1">
                <a:avLst/>
              </a:prstGeom>
              <a:ln w="25400">
                <a:solidFill>
                  <a:schemeClr val="accent4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A1839AC3-6EDC-95A9-5683-5DB9675473E3}"/>
                  </a:ext>
                </a:extLst>
              </p:cNvPr>
              <p:cNvCxnSpPr>
                <a:cxnSpLocks/>
                <a:stCxn id="12" idx="4"/>
              </p:cNvCxnSpPr>
              <p:nvPr/>
            </p:nvCxnSpPr>
            <p:spPr>
              <a:xfrm>
                <a:off x="8509986" y="3140078"/>
                <a:ext cx="0" cy="337870"/>
              </a:xfrm>
              <a:prstGeom prst="straightConnector1">
                <a:avLst/>
              </a:prstGeom>
              <a:ln w="25400">
                <a:solidFill>
                  <a:schemeClr val="accent4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0A4F706-FF05-E11F-A057-B973E0160C2A}"/>
                  </a:ext>
                </a:extLst>
              </p:cNvPr>
              <p:cNvSpPr txBox="1"/>
              <p:nvPr/>
            </p:nvSpPr>
            <p:spPr>
              <a:xfrm>
                <a:off x="7941863" y="2778834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…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9F34D739-6F4E-C017-C094-1DB9393DAB55}"/>
                    </a:ext>
                  </a:extLst>
                </p:cNvPr>
                <p:cNvSpPr txBox="1"/>
                <p:nvPr/>
              </p:nvSpPr>
              <p:spPr>
                <a:xfrm>
                  <a:off x="7827407" y="3451737"/>
                  <a:ext cx="76655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050" dirty="0">
                      <a:solidFill>
                        <a:srgbClr val="FF0000"/>
                      </a:solidFill>
                    </a:rPr>
                    <a:t>Open box</a:t>
                  </a:r>
                </a:p>
                <a:p>
                  <a:pPr algn="ctr"/>
                  <a:r>
                    <a:rPr lang="en-US" sz="1050" dirty="0">
                      <a:solidFill>
                        <a:srgbClr val="FF0000"/>
                      </a:solidFill>
                    </a:rPr>
                    <a:t>Cost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05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5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105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a14:m>
                  <a:endParaRPr lang="en-US" sz="105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4BE4624A-96EA-758A-A7E7-CCA8A95071C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27407" y="3451737"/>
                  <a:ext cx="766557" cy="430887"/>
                </a:xfrm>
                <a:prstGeom prst="rect">
                  <a:avLst/>
                </a:prstGeom>
                <a:blipFill>
                  <a:blip r:embed="rId11"/>
                  <a:stretch>
                    <a:fillRect b="-28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BABC1A1D-3A23-1FF9-6C8A-44FA039E4348}"/>
                    </a:ext>
                  </a:extLst>
                </p:cNvPr>
                <p:cNvSpPr txBox="1"/>
                <p:nvPr/>
              </p:nvSpPr>
              <p:spPr>
                <a:xfrm>
                  <a:off x="7304442" y="5141610"/>
                  <a:ext cx="685957" cy="42851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050" dirty="0">
                      <a:solidFill>
                        <a:schemeClr val="accent4"/>
                      </a:solidFill>
                    </a:rPr>
                    <a:t>Accept</a:t>
                  </a:r>
                </a:p>
                <a:p>
                  <a:pPr algn="ctr"/>
                  <a:r>
                    <a:rPr lang="en-US" sz="1050" dirty="0">
                      <a:solidFill>
                        <a:schemeClr val="accent4"/>
                      </a:solidFill>
                    </a:rPr>
                    <a:t>value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05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5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05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</m:oMath>
                  </a14:m>
                  <a:endParaRPr lang="en-US" sz="1050" dirty="0">
                    <a:solidFill>
                      <a:schemeClr val="accent4"/>
                    </a:solidFill>
                  </a:endParaRPr>
                </a:p>
              </p:txBody>
            </p:sp>
          </mc:Choice>
          <mc:Fallback xmlns=""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46A2C447-4531-9C4D-A5AE-21D0CA9B3F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04442" y="5141610"/>
                  <a:ext cx="685957" cy="428515"/>
                </a:xfrm>
                <a:prstGeom prst="rect">
                  <a:avLst/>
                </a:prstGeom>
                <a:blipFill>
                  <a:blip r:embed="rId12"/>
                  <a:stretch>
                    <a:fillRect b="-57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6391E4D-4180-8283-087A-223A846405FA}"/>
                </a:ext>
              </a:extLst>
            </p:cNvPr>
            <p:cNvSpPr txBox="1"/>
            <p:nvPr/>
          </p:nvSpPr>
          <p:spPr>
            <a:xfrm>
              <a:off x="7694687" y="3122734"/>
              <a:ext cx="39786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Start</a:t>
              </a:r>
            </a:p>
          </p:txBody>
        </p:sp>
      </p:grpSp>
      <p:pic>
        <p:nvPicPr>
          <p:cNvPr id="24" name="Picture 2" descr="photo weitzman">
            <a:extLst>
              <a:ext uri="{FF2B5EF4-FFF2-40B4-BE49-F238E27FC236}">
                <a16:creationId xmlns:a16="http://schemas.microsoft.com/office/drawing/2014/main" id="{2A713C18-697A-FB08-82AD-B0759122BA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1" t="6842" r="9481" b="30000"/>
          <a:stretch/>
        </p:blipFill>
        <p:spPr bwMode="auto">
          <a:xfrm>
            <a:off x="10458449" y="255267"/>
            <a:ext cx="1316505" cy="153907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Graphic 22" descr="Packing Box Open outline">
            <a:extLst>
              <a:ext uri="{FF2B5EF4-FFF2-40B4-BE49-F238E27FC236}">
                <a16:creationId xmlns:a16="http://schemas.microsoft.com/office/drawing/2014/main" id="{E6B7FF83-BC66-2475-9B48-236DCF27D6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876258" y="4448075"/>
            <a:ext cx="967953" cy="967953"/>
          </a:xfrm>
          <a:prstGeom prst="rect">
            <a:avLst/>
          </a:prstGeom>
        </p:spPr>
      </p:pic>
      <p:pic>
        <p:nvPicPr>
          <p:cNvPr id="54" name="Graphic 53" descr="Box outline">
            <a:extLst>
              <a:ext uri="{FF2B5EF4-FFF2-40B4-BE49-F238E27FC236}">
                <a16:creationId xmlns:a16="http://schemas.microsoft.com/office/drawing/2014/main" id="{74CD56F2-E210-E8AC-71AA-EDD484054E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819683" y="4499980"/>
            <a:ext cx="914400" cy="914400"/>
          </a:xfrm>
          <a:prstGeom prst="rect">
            <a:avLst/>
          </a:prstGeom>
        </p:spPr>
      </p:pic>
      <p:pic>
        <p:nvPicPr>
          <p:cNvPr id="55" name="Graphic 54" descr="Box outline">
            <a:extLst>
              <a:ext uri="{FF2B5EF4-FFF2-40B4-BE49-F238E27FC236}">
                <a16:creationId xmlns:a16="http://schemas.microsoft.com/office/drawing/2014/main" id="{FC2E6962-73B5-10C0-F687-562491C30F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890114" y="4515478"/>
            <a:ext cx="914400" cy="914400"/>
          </a:xfrm>
          <a:prstGeom prst="rect">
            <a:avLst/>
          </a:prstGeom>
        </p:spPr>
      </p:pic>
      <p:pic>
        <p:nvPicPr>
          <p:cNvPr id="56" name="Graphic 55" descr="Box outline">
            <a:extLst>
              <a:ext uri="{FF2B5EF4-FFF2-40B4-BE49-F238E27FC236}">
                <a16:creationId xmlns:a16="http://schemas.microsoft.com/office/drawing/2014/main" id="{ED07A95D-59E0-8C34-FE87-8541EEFB99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914051" y="4457015"/>
            <a:ext cx="914400" cy="914400"/>
          </a:xfrm>
          <a:prstGeom prst="rect">
            <a:avLst/>
          </a:prstGeom>
        </p:spPr>
      </p:pic>
      <p:pic>
        <p:nvPicPr>
          <p:cNvPr id="57" name="Graphic 56" descr="Box outline">
            <a:extLst>
              <a:ext uri="{FF2B5EF4-FFF2-40B4-BE49-F238E27FC236}">
                <a16:creationId xmlns:a16="http://schemas.microsoft.com/office/drawing/2014/main" id="{0C116F49-0629-EB5F-830F-52B80EF04D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937988" y="4475963"/>
            <a:ext cx="914400" cy="914400"/>
          </a:xfrm>
          <a:prstGeom prst="rect">
            <a:avLst/>
          </a:prstGeom>
        </p:spPr>
      </p:pic>
      <p:pic>
        <p:nvPicPr>
          <p:cNvPr id="58" name="Graphic 57" descr="Box outline">
            <a:extLst>
              <a:ext uri="{FF2B5EF4-FFF2-40B4-BE49-F238E27FC236}">
                <a16:creationId xmlns:a16="http://schemas.microsoft.com/office/drawing/2014/main" id="{E3B7AC96-2490-97E3-CE1D-834254DA25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985736" y="4475963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258D2656-E83D-1EFE-B2EA-8308598F9B9A}"/>
                  </a:ext>
                </a:extLst>
              </p:cNvPr>
              <p:cNvSpPr txBox="1"/>
              <p:nvPr/>
            </p:nvSpPr>
            <p:spPr>
              <a:xfrm>
                <a:off x="1931105" y="5336890"/>
                <a:ext cx="7608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258D2656-E83D-1EFE-B2EA-8308598F9B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1105" y="5336890"/>
                <a:ext cx="760849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873CC3DD-37E2-D836-2335-D9EF272A88D1}"/>
                  </a:ext>
                </a:extLst>
              </p:cNvPr>
              <p:cNvSpPr txBox="1"/>
              <p:nvPr/>
            </p:nvSpPr>
            <p:spPr>
              <a:xfrm>
                <a:off x="2999182" y="5336890"/>
                <a:ext cx="771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873CC3DD-37E2-D836-2335-D9EF272A88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182" y="5336890"/>
                <a:ext cx="771493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AA55057-E76B-1C5A-9194-671439D13973}"/>
                  </a:ext>
                </a:extLst>
              </p:cNvPr>
              <p:cNvSpPr txBox="1"/>
              <p:nvPr/>
            </p:nvSpPr>
            <p:spPr>
              <a:xfrm>
                <a:off x="6121947" y="5336890"/>
                <a:ext cx="7997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AA55057-E76B-1C5A-9194-671439D139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1947" y="5336890"/>
                <a:ext cx="799706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C151A73-FFFC-A196-F784-6B4EFAC81490}"/>
                  </a:ext>
                </a:extLst>
              </p:cNvPr>
              <p:cNvSpPr txBox="1"/>
              <p:nvPr/>
            </p:nvSpPr>
            <p:spPr>
              <a:xfrm>
                <a:off x="3983303" y="5336890"/>
                <a:ext cx="771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C151A73-FFFC-A196-F784-6B4EFAC814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3303" y="5336890"/>
                <a:ext cx="771493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TextBox 62">
            <a:extLst>
              <a:ext uri="{FF2B5EF4-FFF2-40B4-BE49-F238E27FC236}">
                <a16:creationId xmlns:a16="http://schemas.microsoft.com/office/drawing/2014/main" id="{1BBB32A2-3C04-284F-C5FD-CE7EC551001E}"/>
              </a:ext>
            </a:extLst>
          </p:cNvPr>
          <p:cNvSpPr txBox="1"/>
          <p:nvPr/>
        </p:nvSpPr>
        <p:spPr>
          <a:xfrm>
            <a:off x="5167278" y="5304579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8876E744-8BD9-2305-9BA1-0501BEB5FA9F}"/>
                  </a:ext>
                </a:extLst>
              </p:cNvPr>
              <p:cNvSpPr txBox="1"/>
              <p:nvPr/>
            </p:nvSpPr>
            <p:spPr>
              <a:xfrm>
                <a:off x="2940287" y="5651845"/>
                <a:ext cx="8892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8876E744-8BD9-2305-9BA1-0501BEB5FA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0287" y="5651845"/>
                <a:ext cx="889282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6" name="Graphic 65" descr="Packing Box Open outline">
            <a:extLst>
              <a:ext uri="{FF2B5EF4-FFF2-40B4-BE49-F238E27FC236}">
                <a16:creationId xmlns:a16="http://schemas.microsoft.com/office/drawing/2014/main" id="{BA93B7FE-9939-D335-1196-6992BF359A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900624" y="4390540"/>
            <a:ext cx="967953" cy="9679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1AC72946-F6EA-5D34-C071-975B2BECF8EC}"/>
                  </a:ext>
                </a:extLst>
              </p:cNvPr>
              <p:cNvSpPr txBox="1"/>
              <p:nvPr/>
            </p:nvSpPr>
            <p:spPr>
              <a:xfrm>
                <a:off x="3888464" y="5643357"/>
                <a:ext cx="8892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1AC72946-F6EA-5D34-C071-975B2BECF8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8464" y="5643357"/>
                <a:ext cx="889282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8" name="Graphic 67" descr="Checkmark">
            <a:extLst>
              <a:ext uri="{FF2B5EF4-FFF2-40B4-BE49-F238E27FC236}">
                <a16:creationId xmlns:a16="http://schemas.microsoft.com/office/drawing/2014/main" id="{454FEAA8-455A-58C9-EB6B-85AFDF71B9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148683" y="5916299"/>
            <a:ext cx="394248" cy="39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562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8E0F0-743A-E707-21C3-D64F86C9B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4AFCE-9F63-0138-E54C-91BC6090B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Classical special case: Weitzman’s Pandora’s Box [1979]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522782-B87A-E938-9034-A4A844D5C3B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39917"/>
                <a:ext cx="6800331" cy="4803227"/>
              </a:xfrm>
            </p:spPr>
            <p:txBody>
              <a:bodyPr>
                <a:normAutofit/>
              </a:bodyPr>
              <a:lstStyle/>
              <a:p>
                <a:r>
                  <a:rPr lang="en-US" sz="1800" dirty="0"/>
                  <a:t>Given: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1800" dirty="0"/>
                  <a:t> boxes with unknown values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~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800" dirty="0"/>
                  <a:t> and opening costs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800" dirty="0"/>
                  <a:t>.</a:t>
                </a:r>
              </a:p>
              <a:p>
                <a:r>
                  <a:rPr lang="en-US" sz="1800" dirty="0"/>
                  <a:t>Optimization problem: select one alternative</a:t>
                </a:r>
              </a:p>
              <a:p>
                <a:r>
                  <a:rPr lang="en-US" sz="1800" dirty="0"/>
                  <a:t>Information acquisition: opening box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1800" dirty="0"/>
                  <a:t> costs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1800" dirty="0"/>
              </a:p>
              <a:p>
                <a:pPr lvl="1"/>
                <a:r>
                  <a:rPr lang="en-US" sz="1600" dirty="0"/>
                  <a:t>Closed box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</m:oMath>
                </a14:m>
                <a:r>
                  <a:rPr lang="en-US" sz="1600" dirty="0"/>
                  <a:t> no information</a:t>
                </a:r>
              </a:p>
              <a:p>
                <a:pPr lvl="1"/>
                <a:r>
                  <a:rPr lang="en-US" sz="1600" dirty="0"/>
                  <a:t>Open box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</m:oMath>
                </a14:m>
                <a:r>
                  <a:rPr lang="en-US" sz="1600" dirty="0"/>
                  <a:t> full knowledge of value</a:t>
                </a:r>
              </a:p>
              <a:p>
                <a:r>
                  <a:rPr lang="en-US" sz="1800" dirty="0"/>
                  <a:t>Algorithmic task: At every step decide whether to open some closed box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1800" dirty="0"/>
                  <a:t>, or to stop and accept the best value seen so far.</a:t>
                </a:r>
              </a:p>
              <a:p>
                <a:r>
                  <a:rPr lang="en-US" sz="1800" dirty="0"/>
                  <a:t>Maximize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1800" baseline="-25000" dirty="0">
                    <a:solidFill>
                      <a:srgbClr val="00B0F0"/>
                    </a:solidFill>
                  </a:rPr>
                  <a:t>selected</a:t>
                </a:r>
                <a14:m>
                  <m:oMath xmlns:m="http://schemas.openxmlformats.org/officeDocument/2006/math">
                    <m:r>
                      <a:rPr lang="en-US" sz="180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sz="1800" baseline="-25000" dirty="0">
                    <a:solidFill>
                      <a:srgbClr val="FF0000"/>
                    </a:solidFill>
                  </a:rPr>
                  <a:t>opening</a:t>
                </a:r>
                <a:endParaRPr lang="en-US" sz="1800" dirty="0"/>
              </a:p>
              <a:p>
                <a:endParaRPr lang="en-US" sz="18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522782-B87A-E938-9034-A4A844D5C3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39917"/>
                <a:ext cx="6800331" cy="4803227"/>
              </a:xfrm>
              <a:blipFill>
                <a:blip r:embed="rId2"/>
                <a:stretch>
                  <a:fillRect l="-933" t="-10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524F981B-CAF4-EC35-5585-75B9E30ED2C2}"/>
              </a:ext>
            </a:extLst>
          </p:cNvPr>
          <p:cNvGrpSpPr/>
          <p:nvPr/>
        </p:nvGrpSpPr>
        <p:grpSpPr>
          <a:xfrm>
            <a:off x="8181188" y="2444478"/>
            <a:ext cx="1637508" cy="2488685"/>
            <a:chOff x="7043734" y="3081440"/>
            <a:chExt cx="1637508" cy="248868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3AE9470-2975-2332-5FF3-6A0E6FCDFEBE}"/>
                </a:ext>
              </a:extLst>
            </p:cNvPr>
            <p:cNvGrpSpPr/>
            <p:nvPr/>
          </p:nvGrpSpPr>
          <p:grpSpPr>
            <a:xfrm>
              <a:off x="7043734" y="3081440"/>
              <a:ext cx="1637508" cy="2119540"/>
              <a:chOff x="7226672" y="1772392"/>
              <a:chExt cx="1402186" cy="1705556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42C199FA-7D3D-2B04-1704-4BAC647F35D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835552" y="1772392"/>
                <a:ext cx="237744" cy="237744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0AB05FC9-D64B-8FD3-D0D0-B29F73E4083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226672" y="2887411"/>
                <a:ext cx="237744" cy="237744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DD9FF09E-DA9F-7329-1CFC-98BBDAB3780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597808" y="2901467"/>
                <a:ext cx="237744" cy="237744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7D273FC9-BBC7-2E5C-F481-603633479B1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391114" y="2902334"/>
                <a:ext cx="237744" cy="237744"/>
              </a:xfrm>
              <a:prstGeom prst="ellipse">
                <a:avLst/>
              </a:pr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DB85B946-3190-018E-211E-877EB462BB63}"/>
                  </a:ext>
                </a:extLst>
              </p:cNvPr>
              <p:cNvCxnSpPr>
                <a:stCxn id="9" idx="4"/>
              </p:cNvCxnSpPr>
              <p:nvPr/>
            </p:nvCxnSpPr>
            <p:spPr>
              <a:xfrm>
                <a:off x="7954424" y="2010136"/>
                <a:ext cx="0" cy="435713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BE79212E-F3C3-2621-FE0F-0177E51E4166}"/>
                  </a:ext>
                </a:extLst>
              </p:cNvPr>
              <p:cNvCxnSpPr>
                <a:cxnSpLocks/>
                <a:endCxn id="10" idx="0"/>
              </p:cNvCxnSpPr>
              <p:nvPr/>
            </p:nvCxnSpPr>
            <p:spPr>
              <a:xfrm flipH="1">
                <a:off x="7345544" y="2445849"/>
                <a:ext cx="608880" cy="441562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27F028B0-828D-6070-ECBC-C47C3487E04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713827" y="2445849"/>
                <a:ext cx="240597" cy="455618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55DBB367-8185-F264-2290-966D7F896DD5}"/>
                  </a:ext>
                </a:extLst>
              </p:cNvPr>
              <p:cNvCxnSpPr>
                <a:cxnSpLocks/>
                <a:endCxn id="12" idx="0"/>
              </p:cNvCxnSpPr>
              <p:nvPr/>
            </p:nvCxnSpPr>
            <p:spPr>
              <a:xfrm>
                <a:off x="7941863" y="2445849"/>
                <a:ext cx="568123" cy="456485"/>
              </a:xfrm>
              <a:prstGeom prst="line">
                <a:avLst/>
              </a:prstGeom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D33015B3-4570-62B5-810F-835F532BA66B}"/>
                  </a:ext>
                </a:extLst>
              </p:cNvPr>
              <p:cNvCxnSpPr>
                <a:cxnSpLocks/>
                <a:stCxn id="10" idx="4"/>
              </p:cNvCxnSpPr>
              <p:nvPr/>
            </p:nvCxnSpPr>
            <p:spPr>
              <a:xfrm flipH="1">
                <a:off x="7327466" y="3125155"/>
                <a:ext cx="18078" cy="352793"/>
              </a:xfrm>
              <a:prstGeom prst="straightConnector1">
                <a:avLst/>
              </a:prstGeom>
              <a:ln w="25400">
                <a:solidFill>
                  <a:schemeClr val="accent4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20B5AAD9-B5E9-B273-EAB7-0B681BC2082E}"/>
                  </a:ext>
                </a:extLst>
              </p:cNvPr>
              <p:cNvCxnSpPr>
                <a:cxnSpLocks/>
                <a:stCxn id="11" idx="4"/>
              </p:cNvCxnSpPr>
              <p:nvPr/>
            </p:nvCxnSpPr>
            <p:spPr>
              <a:xfrm>
                <a:off x="7716680" y="3139211"/>
                <a:ext cx="0" cy="338737"/>
              </a:xfrm>
              <a:prstGeom prst="straightConnector1">
                <a:avLst/>
              </a:prstGeom>
              <a:ln w="25400">
                <a:solidFill>
                  <a:schemeClr val="accent4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B7D03D92-E38B-E42F-D018-4909817DCF08}"/>
                  </a:ext>
                </a:extLst>
              </p:cNvPr>
              <p:cNvCxnSpPr>
                <a:cxnSpLocks/>
                <a:stCxn id="12" idx="4"/>
              </p:cNvCxnSpPr>
              <p:nvPr/>
            </p:nvCxnSpPr>
            <p:spPr>
              <a:xfrm>
                <a:off x="8509986" y="3140078"/>
                <a:ext cx="0" cy="337870"/>
              </a:xfrm>
              <a:prstGeom prst="straightConnector1">
                <a:avLst/>
              </a:prstGeom>
              <a:ln w="25400">
                <a:solidFill>
                  <a:schemeClr val="accent4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DE1CC28-A6AF-3073-C9D8-EAB43F4A39F9}"/>
                  </a:ext>
                </a:extLst>
              </p:cNvPr>
              <p:cNvSpPr txBox="1"/>
              <p:nvPr/>
            </p:nvSpPr>
            <p:spPr>
              <a:xfrm>
                <a:off x="7941863" y="2778834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…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86E04DAC-0E47-C2EB-AD4D-9108B348A009}"/>
                    </a:ext>
                  </a:extLst>
                </p:cNvPr>
                <p:cNvSpPr txBox="1"/>
                <p:nvPr/>
              </p:nvSpPr>
              <p:spPr>
                <a:xfrm>
                  <a:off x="7827407" y="3451737"/>
                  <a:ext cx="76655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050" dirty="0">
                      <a:solidFill>
                        <a:srgbClr val="FF0000"/>
                      </a:solidFill>
                    </a:rPr>
                    <a:t>Open box</a:t>
                  </a:r>
                </a:p>
                <a:p>
                  <a:pPr algn="ctr"/>
                  <a:r>
                    <a:rPr lang="en-US" sz="1050" dirty="0">
                      <a:solidFill>
                        <a:srgbClr val="FF0000"/>
                      </a:solidFill>
                    </a:rPr>
                    <a:t>Cost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05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5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105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a14:m>
                  <a:endParaRPr lang="en-US" sz="105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4BE4624A-96EA-758A-A7E7-CCA8A95071C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27407" y="3451737"/>
                  <a:ext cx="766557" cy="430887"/>
                </a:xfrm>
                <a:prstGeom prst="rect">
                  <a:avLst/>
                </a:prstGeom>
                <a:blipFill>
                  <a:blip r:embed="rId11"/>
                  <a:stretch>
                    <a:fillRect b="-28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8F73CBD-E5D2-128F-1EBA-C1D6093051F5}"/>
                    </a:ext>
                  </a:extLst>
                </p:cNvPr>
                <p:cNvSpPr txBox="1"/>
                <p:nvPr/>
              </p:nvSpPr>
              <p:spPr>
                <a:xfrm>
                  <a:off x="7304442" y="5141610"/>
                  <a:ext cx="685957" cy="42851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050" dirty="0">
                      <a:solidFill>
                        <a:schemeClr val="accent4"/>
                      </a:solidFill>
                    </a:rPr>
                    <a:t>Accept</a:t>
                  </a:r>
                </a:p>
                <a:p>
                  <a:pPr algn="ctr"/>
                  <a:r>
                    <a:rPr lang="en-US" sz="1050" dirty="0">
                      <a:solidFill>
                        <a:schemeClr val="accent4"/>
                      </a:solidFill>
                    </a:rPr>
                    <a:t>value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05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5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05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</m:oMath>
                  </a14:m>
                  <a:endParaRPr lang="en-US" sz="1050" dirty="0">
                    <a:solidFill>
                      <a:schemeClr val="accent4"/>
                    </a:solidFill>
                  </a:endParaRPr>
                </a:p>
              </p:txBody>
            </p:sp>
          </mc:Choice>
          <mc:Fallback xmlns=""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46A2C447-4531-9C4D-A5AE-21D0CA9B3F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04442" y="5141610"/>
                  <a:ext cx="685957" cy="428515"/>
                </a:xfrm>
                <a:prstGeom prst="rect">
                  <a:avLst/>
                </a:prstGeom>
                <a:blipFill>
                  <a:blip r:embed="rId12"/>
                  <a:stretch>
                    <a:fillRect b="-57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FD64EB2-FCB4-398F-FA8C-FD2494A74F52}"/>
                </a:ext>
              </a:extLst>
            </p:cNvPr>
            <p:cNvSpPr txBox="1"/>
            <p:nvPr/>
          </p:nvSpPr>
          <p:spPr>
            <a:xfrm>
              <a:off x="7694687" y="3122734"/>
              <a:ext cx="39786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Start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861C530E-0FCE-7E64-D599-3AA357E8814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80857" y="4192934"/>
                <a:ext cx="5247020" cy="1867804"/>
              </a:xfrm>
              <a:prstGeom prst="rect">
                <a:avLst/>
              </a:prstGeom>
              <a:ln w="19050">
                <a:solidFill>
                  <a:schemeClr val="accent5"/>
                </a:solidFill>
              </a:ln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chemeClr val="accent2">
                      <a:lumMod val="75000"/>
                    </a:schemeClr>
                  </a:buClr>
                  <a:buFont typeface="System Font Regular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System Font Regular"/>
                  <a:buChar char="⎯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System Font Regular"/>
                  <a:buNone/>
                </a:pPr>
                <a:endParaRPr lang="en-US" sz="200" dirty="0"/>
              </a:p>
              <a:p>
                <a:pPr marL="0" indent="0">
                  <a:buFont typeface="System Font Regular"/>
                  <a:buNone/>
                </a:pPr>
                <a:r>
                  <a:rPr lang="en-US" sz="1800" dirty="0"/>
                  <a:t>Weitzman’s algorithm: </a:t>
                </a:r>
                <a:r>
                  <a:rPr lang="en-US" sz="1800" dirty="0">
                    <a:solidFill>
                      <a:schemeClr val="accent5"/>
                    </a:solidFill>
                  </a:rPr>
                  <a:t>index-based</a:t>
                </a:r>
                <a:r>
                  <a:rPr lang="en-US" sz="1800" dirty="0"/>
                  <a:t> policy</a:t>
                </a:r>
              </a:p>
              <a:p>
                <a:pPr marL="293688" indent="-231775">
                  <a:buClr>
                    <a:schemeClr val="accent5"/>
                  </a:buClr>
                </a:pPr>
                <a:r>
                  <a:rPr lang="en-US" sz="1600" dirty="0"/>
                  <a:t>Compute the “Gittins index”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sz="160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600" dirty="0"/>
                  <a:t> of every box</a:t>
                </a:r>
              </a:p>
              <a:p>
                <a:pPr marL="293688" indent="-231775">
                  <a:buClr>
                    <a:schemeClr val="accent5"/>
                  </a:buClr>
                </a:pPr>
                <a:r>
                  <a:rPr lang="en-US" sz="1600" dirty="0"/>
                  <a:t>Open boxes in decreasing order of index</a:t>
                </a:r>
              </a:p>
              <a:p>
                <a:pPr marL="293688" indent="-231775">
                  <a:buClr>
                    <a:schemeClr val="accent5"/>
                  </a:buClr>
                </a:pPr>
                <a:r>
                  <a:rPr lang="en-US" sz="1600" dirty="0"/>
                  <a:t>Until we find a value larger than all remaining indices</a:t>
                </a:r>
              </a:p>
              <a:p>
                <a:pPr marL="293688" indent="-231775">
                  <a:buClr>
                    <a:schemeClr val="accent5"/>
                  </a:buClr>
                </a:pPr>
                <a:r>
                  <a:rPr lang="en-US" sz="1600" dirty="0"/>
                  <a:t>Stop and return the largest value</a:t>
                </a:r>
              </a:p>
            </p:txBody>
          </p:sp>
        </mc:Choice>
        <mc:Fallback xmlns="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861C530E-0FCE-7E64-D599-3AA357E881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0857" y="4192934"/>
                <a:ext cx="5247020" cy="1867804"/>
              </a:xfrm>
              <a:prstGeom prst="rect">
                <a:avLst/>
              </a:prstGeom>
              <a:blipFill>
                <a:blip r:embed="rId13"/>
                <a:stretch>
                  <a:fillRect l="-964"/>
                </a:stretch>
              </a:blipFill>
              <a:ln w="19050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AF327540-A60F-6FF7-27CC-4AE21C34D289}"/>
              </a:ext>
            </a:extLst>
          </p:cNvPr>
          <p:cNvSpPr txBox="1"/>
          <p:nvPr/>
        </p:nvSpPr>
        <p:spPr>
          <a:xfrm>
            <a:off x="1073390" y="6142351"/>
            <a:ext cx="6694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Weitzman’s algorithm is </a:t>
            </a:r>
            <a:r>
              <a:rPr lang="en-US" dirty="0">
                <a:solidFill>
                  <a:schemeClr val="accent5"/>
                </a:solidFill>
              </a:rPr>
              <a:t>optimal</a:t>
            </a:r>
            <a:r>
              <a:rPr lang="en-US" dirty="0"/>
              <a:t> for Pandora’s Box. </a:t>
            </a:r>
            <a:r>
              <a:rPr lang="en-US" dirty="0">
                <a:solidFill>
                  <a:schemeClr val="accent5"/>
                </a:solidFill>
              </a:rPr>
              <a:t>– Let’s prove it!</a:t>
            </a:r>
          </a:p>
        </p:txBody>
      </p:sp>
      <p:pic>
        <p:nvPicPr>
          <p:cNvPr id="24" name="Picture 2" descr="photo weitzman">
            <a:extLst>
              <a:ext uri="{FF2B5EF4-FFF2-40B4-BE49-F238E27FC236}">
                <a16:creationId xmlns:a16="http://schemas.microsoft.com/office/drawing/2014/main" id="{2B475595-1B33-128B-104D-4989CD080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1" t="6842" r="9481" b="30000"/>
          <a:stretch/>
        </p:blipFill>
        <p:spPr bwMode="auto">
          <a:xfrm>
            <a:off x="10458449" y="255267"/>
            <a:ext cx="1316505" cy="153907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B58E251-A6D7-4CEB-325C-23B93369516D}"/>
              </a:ext>
            </a:extLst>
          </p:cNvPr>
          <p:cNvCxnSpPr/>
          <p:nvPr/>
        </p:nvCxnSpPr>
        <p:spPr>
          <a:xfrm>
            <a:off x="11110586" y="2041742"/>
            <a:ext cx="0" cy="3883069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361E42C-596E-E624-519F-E390274D7C32}"/>
              </a:ext>
            </a:extLst>
          </p:cNvPr>
          <p:cNvGrpSpPr/>
          <p:nvPr/>
        </p:nvGrpSpPr>
        <p:grpSpPr>
          <a:xfrm>
            <a:off x="10989502" y="5302679"/>
            <a:ext cx="592297" cy="307777"/>
            <a:chOff x="10989502" y="5302679"/>
            <a:chExt cx="592297" cy="307777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5261293-40FD-E975-1A40-75912EB2C4F3}"/>
                </a:ext>
              </a:extLst>
            </p:cNvPr>
            <p:cNvCxnSpPr/>
            <p:nvPr/>
          </p:nvCxnSpPr>
          <p:spPr>
            <a:xfrm>
              <a:off x="10989502" y="5503095"/>
              <a:ext cx="237995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AF6ACC86-D14B-635B-D306-D04096AA91B5}"/>
                    </a:ext>
                  </a:extLst>
                </p:cNvPr>
                <p:cNvSpPr txBox="1"/>
                <p:nvPr/>
              </p:nvSpPr>
              <p:spPr>
                <a:xfrm>
                  <a:off x="11173034" y="5302679"/>
                  <a:ext cx="40876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B2C8FCE0-6EA1-42A5-7BDE-A16EC847C57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73034" y="5302679"/>
                  <a:ext cx="408765" cy="307777"/>
                </a:xfrm>
                <a:prstGeom prst="rect">
                  <a:avLst/>
                </a:prstGeom>
                <a:blipFill>
                  <a:blip r:embed="rId15"/>
                  <a:stretch>
                    <a:fillRect b="-4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E6F37D3-8885-ED0C-8044-CE514116F3DD}"/>
              </a:ext>
            </a:extLst>
          </p:cNvPr>
          <p:cNvGrpSpPr/>
          <p:nvPr/>
        </p:nvGrpSpPr>
        <p:grpSpPr>
          <a:xfrm>
            <a:off x="10989502" y="4565436"/>
            <a:ext cx="569334" cy="307777"/>
            <a:chOff x="10989502" y="4716045"/>
            <a:chExt cx="569334" cy="307777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0F547ED-0C4D-5E9C-B3AC-FD3209CFAEAA}"/>
                </a:ext>
              </a:extLst>
            </p:cNvPr>
            <p:cNvCxnSpPr/>
            <p:nvPr/>
          </p:nvCxnSpPr>
          <p:spPr>
            <a:xfrm>
              <a:off x="10989502" y="4901847"/>
              <a:ext cx="237995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F0BC25FC-AD61-BC64-38CC-E71A0748136B}"/>
                    </a:ext>
                  </a:extLst>
                </p:cNvPr>
                <p:cNvSpPr txBox="1"/>
                <p:nvPr/>
              </p:nvSpPr>
              <p:spPr>
                <a:xfrm>
                  <a:off x="11150070" y="4716045"/>
                  <a:ext cx="408766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44C9B536-9561-C4BD-316C-F9568BC10C9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50070" y="4716045"/>
                  <a:ext cx="408766" cy="307777"/>
                </a:xfrm>
                <a:prstGeom prst="rect">
                  <a:avLst/>
                </a:prstGeom>
                <a:blipFill>
                  <a:blip r:embed="rId16"/>
                  <a:stretch>
                    <a:fillRect b="-4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A1045C6-D028-17FC-8BD6-4BC89237C34C}"/>
              </a:ext>
            </a:extLst>
          </p:cNvPr>
          <p:cNvGrpSpPr/>
          <p:nvPr/>
        </p:nvGrpSpPr>
        <p:grpSpPr>
          <a:xfrm>
            <a:off x="10987414" y="4133976"/>
            <a:ext cx="573510" cy="307777"/>
            <a:chOff x="10987414" y="4542769"/>
            <a:chExt cx="573510" cy="307777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94707EE3-F676-44AE-15AD-474F2EE6230D}"/>
                </a:ext>
              </a:extLst>
            </p:cNvPr>
            <p:cNvCxnSpPr/>
            <p:nvPr/>
          </p:nvCxnSpPr>
          <p:spPr>
            <a:xfrm>
              <a:off x="10987414" y="4749447"/>
              <a:ext cx="237995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C78FDF22-CEA9-9D04-0795-C39C9FADDCAE}"/>
                    </a:ext>
                  </a:extLst>
                </p:cNvPr>
                <p:cNvSpPr txBox="1"/>
                <p:nvPr/>
              </p:nvSpPr>
              <p:spPr>
                <a:xfrm>
                  <a:off x="11152158" y="4542769"/>
                  <a:ext cx="408766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6D2743F0-E1B0-6C37-C205-C9BE4547B20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52158" y="4542769"/>
                  <a:ext cx="408766" cy="307777"/>
                </a:xfrm>
                <a:prstGeom prst="rect">
                  <a:avLst/>
                </a:prstGeom>
                <a:blipFill>
                  <a:blip r:embed="rId17"/>
                  <a:stretch>
                    <a:fillRect b="-4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26DD4EE-E7D0-5864-BF2B-3BCE26B5CD48}"/>
              </a:ext>
            </a:extLst>
          </p:cNvPr>
          <p:cNvGrpSpPr/>
          <p:nvPr/>
        </p:nvGrpSpPr>
        <p:grpSpPr>
          <a:xfrm>
            <a:off x="10987414" y="3351491"/>
            <a:ext cx="563072" cy="307777"/>
            <a:chOff x="10987414" y="4169077"/>
            <a:chExt cx="563072" cy="307777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533C709-47C3-6BD0-BC9F-737C8113362D}"/>
                </a:ext>
              </a:extLst>
            </p:cNvPr>
            <p:cNvCxnSpPr/>
            <p:nvPr/>
          </p:nvCxnSpPr>
          <p:spPr>
            <a:xfrm>
              <a:off x="10987414" y="4373667"/>
              <a:ext cx="237995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63DF584C-D1E5-9770-731B-05A4A1C7905D}"/>
                    </a:ext>
                  </a:extLst>
                </p:cNvPr>
                <p:cNvSpPr txBox="1"/>
                <p:nvPr/>
              </p:nvSpPr>
              <p:spPr>
                <a:xfrm>
                  <a:off x="11141720" y="4169077"/>
                  <a:ext cx="408766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93A0B83F-8127-8215-4268-0F54634B700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41720" y="4169077"/>
                  <a:ext cx="408766" cy="307777"/>
                </a:xfrm>
                <a:prstGeom prst="rect">
                  <a:avLst/>
                </a:prstGeom>
                <a:blipFill>
                  <a:blip r:embed="rId18"/>
                  <a:stretch>
                    <a:fillRect b="-41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C80A137-9D3A-9823-6184-BD9FC93EF4F4}"/>
              </a:ext>
            </a:extLst>
          </p:cNvPr>
          <p:cNvGrpSpPr/>
          <p:nvPr/>
        </p:nvGrpSpPr>
        <p:grpSpPr>
          <a:xfrm>
            <a:off x="10999940" y="3131507"/>
            <a:ext cx="565160" cy="307777"/>
            <a:chOff x="10999940" y="3131507"/>
            <a:chExt cx="565160" cy="307777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71C0D69E-6A6D-01B6-5A50-52FA179E608F}"/>
                </a:ext>
              </a:extLst>
            </p:cNvPr>
            <p:cNvCxnSpPr/>
            <p:nvPr/>
          </p:nvCxnSpPr>
          <p:spPr>
            <a:xfrm>
              <a:off x="10999940" y="3321483"/>
              <a:ext cx="237995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F0606CB1-5E9B-9684-EF6C-72AA084F228F}"/>
                    </a:ext>
                  </a:extLst>
                </p:cNvPr>
                <p:cNvSpPr txBox="1"/>
                <p:nvPr/>
              </p:nvSpPr>
              <p:spPr>
                <a:xfrm>
                  <a:off x="11156334" y="3131507"/>
                  <a:ext cx="408766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4CE4B8D9-42E8-5B19-DE04-3AD5A4704DD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56334" y="3131507"/>
                  <a:ext cx="408766" cy="307777"/>
                </a:xfrm>
                <a:prstGeom prst="rect">
                  <a:avLst/>
                </a:prstGeom>
                <a:blipFill>
                  <a:blip r:embed="rId19"/>
                  <a:stretch>
                    <a:fillRect b="-4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B2034AA-4791-AC79-C045-309E94F0F462}"/>
              </a:ext>
            </a:extLst>
          </p:cNvPr>
          <p:cNvGrpSpPr/>
          <p:nvPr/>
        </p:nvGrpSpPr>
        <p:grpSpPr>
          <a:xfrm>
            <a:off x="10997852" y="2068885"/>
            <a:ext cx="565168" cy="307777"/>
            <a:chOff x="10997852" y="2068885"/>
            <a:chExt cx="565168" cy="307777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79C252B-67DD-548E-F635-57963C64BB4C}"/>
                </a:ext>
              </a:extLst>
            </p:cNvPr>
            <p:cNvCxnSpPr/>
            <p:nvPr/>
          </p:nvCxnSpPr>
          <p:spPr>
            <a:xfrm>
              <a:off x="10997852" y="2267211"/>
              <a:ext cx="237995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1348CB2A-4A9D-FF78-0EFF-42A9DEFD7339}"/>
                    </a:ext>
                  </a:extLst>
                </p:cNvPr>
                <p:cNvSpPr txBox="1"/>
                <p:nvPr/>
              </p:nvSpPr>
              <p:spPr>
                <a:xfrm>
                  <a:off x="11158422" y="2068885"/>
                  <a:ext cx="40459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4C41FD70-0D50-73D8-A381-48BE9CA42BB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58422" y="2068885"/>
                  <a:ext cx="404598" cy="307777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CC99E96-4893-DCE7-5ACB-83F59B8221CC}"/>
              </a:ext>
            </a:extLst>
          </p:cNvPr>
          <p:cNvGrpSpPr/>
          <p:nvPr/>
        </p:nvGrpSpPr>
        <p:grpSpPr>
          <a:xfrm>
            <a:off x="10991590" y="3823458"/>
            <a:ext cx="578127" cy="307777"/>
            <a:chOff x="10991590" y="3651335"/>
            <a:chExt cx="578127" cy="307777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2B4E5672-42A6-E7E3-A722-05C81A6E0BD3}"/>
                </a:ext>
              </a:extLst>
            </p:cNvPr>
            <p:cNvCxnSpPr/>
            <p:nvPr/>
          </p:nvCxnSpPr>
          <p:spPr>
            <a:xfrm>
              <a:off x="10991590" y="3851751"/>
              <a:ext cx="237995" cy="0"/>
            </a:xfrm>
            <a:prstGeom prst="line">
              <a:avLst/>
            </a:prstGeom>
            <a:ln>
              <a:solidFill>
                <a:srgbClr val="00B050"/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DBD42150-C2AC-4A76-BF14-94EF9D38A4FB}"/>
                    </a:ext>
                  </a:extLst>
                </p:cNvPr>
                <p:cNvSpPr txBox="1"/>
                <p:nvPr/>
              </p:nvSpPr>
              <p:spPr>
                <a:xfrm>
                  <a:off x="11175122" y="3651335"/>
                  <a:ext cx="39459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0" i="1" smtClean="0">
                                <a:solidFill>
                                  <a:schemeClr val="accent3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schemeClr val="accent3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accent3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1400" dirty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67111382-2736-CD53-E6F5-68F006CDBD0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75122" y="3651335"/>
                  <a:ext cx="394595" cy="307777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E72C7D8-A545-D291-7F72-67C23CEBB58A}"/>
              </a:ext>
            </a:extLst>
          </p:cNvPr>
          <p:cNvGrpSpPr/>
          <p:nvPr/>
        </p:nvGrpSpPr>
        <p:grpSpPr>
          <a:xfrm>
            <a:off x="10991590" y="2679636"/>
            <a:ext cx="559331" cy="307777"/>
            <a:chOff x="10991590" y="2851759"/>
            <a:chExt cx="559331" cy="307777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4AF03454-7ED0-0733-D8EE-A88DA310EE65}"/>
                </a:ext>
              </a:extLst>
            </p:cNvPr>
            <p:cNvCxnSpPr/>
            <p:nvPr/>
          </p:nvCxnSpPr>
          <p:spPr>
            <a:xfrm>
              <a:off x="10991590" y="3037561"/>
              <a:ext cx="237995" cy="0"/>
            </a:xfrm>
            <a:prstGeom prst="line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22F1BCB0-0382-18ED-4D3D-E1FB8C36E170}"/>
                    </a:ext>
                  </a:extLst>
                </p:cNvPr>
                <p:cNvSpPr txBox="1"/>
                <p:nvPr/>
              </p:nvSpPr>
              <p:spPr>
                <a:xfrm>
                  <a:off x="11152158" y="2851759"/>
                  <a:ext cx="398763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0" i="1" smtClean="0">
                                <a:solidFill>
                                  <a:schemeClr val="accent3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schemeClr val="accent3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accent3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1400" dirty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96C68DEE-D518-CED4-88B9-69DBBB928F8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52158" y="2851759"/>
                  <a:ext cx="398763" cy="307777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C18C211-1246-7099-F6D9-26EA2D958BBE}"/>
              </a:ext>
            </a:extLst>
          </p:cNvPr>
          <p:cNvGrpSpPr/>
          <p:nvPr/>
        </p:nvGrpSpPr>
        <p:grpSpPr>
          <a:xfrm>
            <a:off x="10989502" y="4933163"/>
            <a:ext cx="563507" cy="307777"/>
            <a:chOff x="10989502" y="4933163"/>
            <a:chExt cx="563507" cy="307777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FF0E9E63-5576-795B-4EFB-9EEF19425377}"/>
                </a:ext>
              </a:extLst>
            </p:cNvPr>
            <p:cNvCxnSpPr/>
            <p:nvPr/>
          </p:nvCxnSpPr>
          <p:spPr>
            <a:xfrm>
              <a:off x="10989502" y="5139841"/>
              <a:ext cx="237995" cy="0"/>
            </a:xfrm>
            <a:prstGeom prst="line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227561F7-1966-FDD6-0F9F-09D43293C7F3}"/>
                    </a:ext>
                  </a:extLst>
                </p:cNvPr>
                <p:cNvSpPr txBox="1"/>
                <p:nvPr/>
              </p:nvSpPr>
              <p:spPr>
                <a:xfrm>
                  <a:off x="11154246" y="4933163"/>
                  <a:ext cx="398763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0" i="1" smtClean="0">
                                <a:solidFill>
                                  <a:schemeClr val="accent3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schemeClr val="accent3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accent3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1400" dirty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BAA94A50-A523-5843-82D1-8BAEF64EA97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54246" y="4933163"/>
                  <a:ext cx="398763" cy="307777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53" name="Graphic 52" descr="Checkmark">
            <a:extLst>
              <a:ext uri="{FF2B5EF4-FFF2-40B4-BE49-F238E27FC236}">
                <a16:creationId xmlns:a16="http://schemas.microsoft.com/office/drawing/2014/main" id="{AAC97C18-73CB-2918-3887-67A31B1007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978687" y="2654283"/>
            <a:ext cx="394248" cy="39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30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2E69A-2CA4-4FE0-6498-E9A17CC0A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19F5793B-5BCE-E768-82AB-81D28C4CC6EC}"/>
              </a:ext>
            </a:extLst>
          </p:cNvPr>
          <p:cNvSpPr/>
          <p:nvPr/>
        </p:nvSpPr>
        <p:spPr>
          <a:xfrm>
            <a:off x="827416" y="385591"/>
            <a:ext cx="6512497" cy="632029"/>
          </a:xfrm>
          <a:prstGeom prst="roundRect">
            <a:avLst/>
          </a:prstGeom>
          <a:solidFill>
            <a:srgbClr val="92D050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0872A6-0A5C-7F9B-D45A-72DDE7E06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Technique: amortization and surrogate costs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90A085D-AFE7-D2A8-489D-28AA8FE236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21652" y="1545754"/>
            <a:ext cx="3238709" cy="182327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59FA83-F085-4152-7575-E613B4BECD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407" y="1684189"/>
            <a:ext cx="2070547" cy="15420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E151FE-0532-738E-77A0-0838E611DB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8414736" y="1683739"/>
            <a:ext cx="2072248" cy="15420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D75905B-C7A4-2D0F-4CD8-16BA134975EC}"/>
              </a:ext>
            </a:extLst>
          </p:cNvPr>
          <p:cNvSpPr txBox="1"/>
          <p:nvPr/>
        </p:nvSpPr>
        <p:spPr>
          <a:xfrm>
            <a:off x="821683" y="4122147"/>
            <a:ext cx="49202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6"/>
                </a:solidFill>
              </a:rPr>
              <a:t>Surrogate value = value of node - amortized cost share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3B63D46-C3CF-0370-2410-B3CD4E9A3E9C}"/>
              </a:ext>
            </a:extLst>
          </p:cNvPr>
          <p:cNvGrpSpPr/>
          <p:nvPr/>
        </p:nvGrpSpPr>
        <p:grpSpPr>
          <a:xfrm>
            <a:off x="4398575" y="3362574"/>
            <a:ext cx="3344121" cy="525076"/>
            <a:chOff x="7309979" y="4733197"/>
            <a:chExt cx="3344121" cy="525076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8F005017-4B69-2A37-8E98-781697A55760}"/>
                </a:ext>
              </a:extLst>
            </p:cNvPr>
            <p:cNvSpPr/>
            <p:nvPr/>
          </p:nvSpPr>
          <p:spPr>
            <a:xfrm>
              <a:off x="7309979" y="4733197"/>
              <a:ext cx="3344121" cy="52322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ADD0D7D-053B-376C-BFD7-382CD337B191}"/>
                </a:ext>
              </a:extLst>
            </p:cNvPr>
            <p:cNvSpPr txBox="1"/>
            <p:nvPr/>
          </p:nvSpPr>
          <p:spPr>
            <a:xfrm>
              <a:off x="7320802" y="4735053"/>
              <a:ext cx="333329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accent2"/>
                  </a:solidFill>
                </a:rPr>
                <a:t>Water draining  amortization</a:t>
              </a:r>
              <a:r>
                <a:rPr lang="en-US" sz="1400" dirty="0"/>
                <a:t>: cost shares are charged to the max value nodes</a:t>
              </a:r>
            </a:p>
          </p:txBody>
        </p:sp>
      </p:grp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18E40BF3-62DF-D2C1-0C14-C5FE026E52A8}"/>
              </a:ext>
            </a:extLst>
          </p:cNvPr>
          <p:cNvSpPr txBox="1">
            <a:spLocks/>
          </p:cNvSpPr>
          <p:nvPr/>
        </p:nvSpPr>
        <p:spPr>
          <a:xfrm>
            <a:off x="838200" y="1049704"/>
            <a:ext cx="6176058" cy="307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>
                  <a:lumMod val="75000"/>
                </a:schemeClr>
              </a:buClr>
              <a:buFont typeface="System Font Regular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>
                  <a:lumMod val="75000"/>
                </a:schemeClr>
              </a:buClr>
              <a:buFont typeface="System Font Regular"/>
              <a:buChar char="⎯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stem Font Regular"/>
              <a:buNone/>
            </a:pPr>
            <a:r>
              <a:rPr lang="en-US" sz="1800" dirty="0"/>
              <a:t>Key idea: amortize the action costs down to the leaves.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D6CC381-5E05-52CA-6403-C0F1796BA384}"/>
                  </a:ext>
                </a:extLst>
              </p:cNvPr>
              <p:cNvSpPr txBox="1"/>
              <p:nvPr/>
            </p:nvSpPr>
            <p:spPr>
              <a:xfrm>
                <a:off x="859502" y="5641506"/>
                <a:ext cx="7519582" cy="600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1400" dirty="0">
                    <a:solidFill>
                      <a:schemeClr val="tx1"/>
                    </a:solidFill>
                  </a:rPr>
                  <a:t>Claim 1: For any </a:t>
                </a:r>
                <a:r>
                  <a:rPr lang="en-US" sz="1400" dirty="0" err="1">
                    <a:solidFill>
                      <a:schemeClr val="tx1"/>
                    </a:solidFill>
                  </a:rPr>
                  <a:t>alg</a:t>
                </a:r>
                <a:r>
                  <a:rPr lang="en-US" sz="1400" dirty="0">
                    <a:solidFill>
                      <a:schemeClr val="tx1"/>
                    </a:solidFill>
                  </a:rPr>
                  <a:t> and any amortization, </a:t>
                </a:r>
                <a:r>
                  <a:rPr lang="en-US" sz="1400" dirty="0">
                    <a:solidFill>
                      <a:schemeClr val="accent2">
                        <a:lumMod val="75000"/>
                      </a:schemeClr>
                    </a:solidFill>
                  </a:rPr>
                  <a:t>surrogate value of selection 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sz="1400" dirty="0">
                    <a:solidFill>
                      <a:schemeClr val="accent2">
                        <a:lumMod val="75000"/>
                      </a:schemeClr>
                    </a:solidFill>
                  </a:rPr>
                  <a:t> actual value</a:t>
                </a:r>
                <a:r>
                  <a:rPr lang="en-US" sz="1400" dirty="0">
                    <a:solidFill>
                      <a:schemeClr val="tx1"/>
                    </a:solidFill>
                  </a:rPr>
                  <a:t>.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400" dirty="0">
                    <a:solidFill>
                      <a:schemeClr val="tx1"/>
                    </a:solidFill>
                  </a:rPr>
                  <a:t>Claim 2: For any </a:t>
                </a:r>
                <a:r>
                  <a:rPr lang="en-US" sz="1400" dirty="0" err="1">
                    <a:solidFill>
                      <a:schemeClr val="tx1"/>
                    </a:solidFill>
                  </a:rPr>
                  <a:t>alg</a:t>
                </a:r>
                <a:r>
                  <a:rPr lang="en-US" sz="1400" dirty="0">
                    <a:solidFill>
                      <a:schemeClr val="tx1"/>
                    </a:solidFill>
                  </a:rPr>
                  <a:t> satisfying </a:t>
                </a:r>
                <a:r>
                  <a:rPr lang="en-US" sz="1400" dirty="0">
                    <a:solidFill>
                      <a:srgbClr val="00B050"/>
                    </a:solidFill>
                  </a:rPr>
                  <a:t>promise of payment</a:t>
                </a:r>
                <a:r>
                  <a:rPr lang="en-US" sz="1400" dirty="0">
                    <a:solidFill>
                      <a:schemeClr val="tx1"/>
                    </a:solidFill>
                  </a:rPr>
                  <a:t>, </a:t>
                </a:r>
                <a:r>
                  <a:rPr lang="en-US" sz="1400" dirty="0">
                    <a:solidFill>
                      <a:schemeClr val="accent2">
                        <a:lumMod val="75000"/>
                      </a:schemeClr>
                    </a:solidFill>
                  </a:rPr>
                  <a:t>surrogate value of selection = actual value</a:t>
                </a:r>
                <a:r>
                  <a:rPr lang="en-US" sz="1400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D6CC381-5E05-52CA-6403-C0F1796BA3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502" y="5641506"/>
                <a:ext cx="7519582" cy="600164"/>
              </a:xfrm>
              <a:prstGeom prst="rect">
                <a:avLst/>
              </a:prstGeom>
              <a:blipFill>
                <a:blip r:embed="rId5"/>
                <a:stretch>
                  <a:fillRect l="-169" t="-2083" b="-104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D150E63-658B-66C2-86FF-1CB339C3C259}"/>
                  </a:ext>
                </a:extLst>
              </p:cNvPr>
              <p:cNvSpPr txBox="1"/>
              <p:nvPr/>
            </p:nvSpPr>
            <p:spPr>
              <a:xfrm>
                <a:off x="792808" y="4446240"/>
                <a:ext cx="241316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1400" b="0" i="0" smtClean="0">
                          <a:latin typeface="Cambria Math" panose="02040503050406030204" pitchFamily="18" charset="0"/>
                        </a:rPr>
                        <m:t>E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cost</m:t>
                          </m:r>
                          <m:r>
                            <m:rPr>
                              <m:nor/>
                            </m:rP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share</m:t>
                          </m:r>
                        </m:e>
                      </m:d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1400" b="0" i="0" smtClean="0">
                          <a:latin typeface="Cambria Math" panose="02040503050406030204" pitchFamily="18" charset="0"/>
                        </a:rPr>
                        <m:t>action</m:t>
                      </m:r>
                      <m:r>
                        <m:rPr>
                          <m:nor/>
                        </m:rPr>
                        <a:rPr lang="en-US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400" b="0" i="0" smtClean="0">
                          <a:latin typeface="Cambria Math" panose="02040503050406030204" pitchFamily="18" charset="0"/>
                        </a:rPr>
                        <m:t>cost</m:t>
                      </m:r>
                      <m:r>
                        <m:rPr>
                          <m:nor/>
                        </m:rPr>
                        <a:rPr lang="en-US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D150E63-658B-66C2-86FF-1CB339C3C2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808" y="4446240"/>
                <a:ext cx="2413161" cy="307777"/>
              </a:xfrm>
              <a:prstGeom prst="rect">
                <a:avLst/>
              </a:prstGeom>
              <a:blipFill>
                <a:blip r:embed="rId6"/>
                <a:stretch>
                  <a:fillRect b="-1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D1BC7A05-0E63-1482-8E90-53DF75C877F5}"/>
              </a:ext>
            </a:extLst>
          </p:cNvPr>
          <p:cNvGrpSpPr/>
          <p:nvPr/>
        </p:nvGrpSpPr>
        <p:grpSpPr>
          <a:xfrm>
            <a:off x="548866" y="3219120"/>
            <a:ext cx="3112357" cy="268301"/>
            <a:chOff x="531026" y="3485345"/>
            <a:chExt cx="3112357" cy="26830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DE0332F-F617-14AD-9063-BC89790677EF}"/>
                </a:ext>
              </a:extLst>
            </p:cNvPr>
            <p:cNvSpPr txBox="1"/>
            <p:nvPr/>
          </p:nvSpPr>
          <p:spPr>
            <a:xfrm>
              <a:off x="531026" y="3485345"/>
              <a:ext cx="84670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Cost share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FA678B4-BD3E-FEC6-D48B-E25382C7F324}"/>
                </a:ext>
              </a:extLst>
            </p:cNvPr>
            <p:cNvSpPr txBox="1"/>
            <p:nvPr/>
          </p:nvSpPr>
          <p:spPr>
            <a:xfrm>
              <a:off x="1537161" y="3492036"/>
              <a:ext cx="37542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0.5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B2ED75A-DA8B-1D65-E132-AC287F805340}"/>
                </a:ext>
              </a:extLst>
            </p:cNvPr>
            <p:cNvSpPr txBox="1"/>
            <p:nvPr/>
          </p:nvSpPr>
          <p:spPr>
            <a:xfrm>
              <a:off x="2201963" y="3492036"/>
              <a:ext cx="25680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2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7A77B38-ECBF-54CD-C747-7319031B7933}"/>
                </a:ext>
              </a:extLst>
            </p:cNvPr>
            <p:cNvSpPr txBox="1"/>
            <p:nvPr/>
          </p:nvSpPr>
          <p:spPr>
            <a:xfrm>
              <a:off x="2768414" y="3488438"/>
              <a:ext cx="25680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1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F7AE7DC-BEBC-486C-3303-55B78BBEC085}"/>
                </a:ext>
              </a:extLst>
            </p:cNvPr>
            <p:cNvSpPr txBox="1"/>
            <p:nvPr/>
          </p:nvSpPr>
          <p:spPr>
            <a:xfrm>
              <a:off x="3267959" y="3485345"/>
              <a:ext cx="37542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1.5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E89FEDA-1D9C-9EED-5E68-04585CAF0C88}"/>
              </a:ext>
            </a:extLst>
          </p:cNvPr>
          <p:cNvGrpSpPr/>
          <p:nvPr/>
        </p:nvGrpSpPr>
        <p:grpSpPr>
          <a:xfrm>
            <a:off x="478524" y="3453209"/>
            <a:ext cx="3189084" cy="268301"/>
            <a:chOff x="459663" y="3485345"/>
            <a:chExt cx="3189084" cy="26830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9779AC4-DCFF-95D0-D4E5-7E6B986ED3F8}"/>
                </a:ext>
              </a:extLst>
            </p:cNvPr>
            <p:cNvSpPr txBox="1"/>
            <p:nvPr/>
          </p:nvSpPr>
          <p:spPr>
            <a:xfrm>
              <a:off x="459663" y="3485345"/>
              <a:ext cx="113524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Surrogate value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DC434AD-CBC6-8FE0-A680-3A56F24E387A}"/>
                </a:ext>
              </a:extLst>
            </p:cNvPr>
            <p:cNvSpPr txBox="1"/>
            <p:nvPr/>
          </p:nvSpPr>
          <p:spPr>
            <a:xfrm>
              <a:off x="1537161" y="3492036"/>
              <a:ext cx="37542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0.5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065B4CF-570A-2744-584E-3E827743069F}"/>
                </a:ext>
              </a:extLst>
            </p:cNvPr>
            <p:cNvSpPr txBox="1"/>
            <p:nvPr/>
          </p:nvSpPr>
          <p:spPr>
            <a:xfrm>
              <a:off x="2206422" y="3492036"/>
              <a:ext cx="25680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0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2940281-DFE7-1CDD-0BAE-73BD20AB3F9C}"/>
                </a:ext>
              </a:extLst>
            </p:cNvPr>
            <p:cNvSpPr txBox="1"/>
            <p:nvPr/>
          </p:nvSpPr>
          <p:spPr>
            <a:xfrm>
              <a:off x="2772874" y="3488438"/>
              <a:ext cx="25680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2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C7D2DA4-4751-AD2A-418B-5BBDEE7FE05A}"/>
                </a:ext>
              </a:extLst>
            </p:cNvPr>
            <p:cNvSpPr txBox="1"/>
            <p:nvPr/>
          </p:nvSpPr>
          <p:spPr>
            <a:xfrm>
              <a:off x="3281339" y="3485345"/>
              <a:ext cx="36740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2.5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82657CF5-673C-458C-448A-C852C2EAC09A}"/>
              </a:ext>
            </a:extLst>
          </p:cNvPr>
          <p:cNvSpPr txBox="1"/>
          <p:nvPr/>
        </p:nvSpPr>
        <p:spPr>
          <a:xfrm>
            <a:off x="821683" y="4798038"/>
            <a:ext cx="4920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6"/>
                </a:solidFill>
              </a:rPr>
              <a:t>Promise of payment: if a node with cost share &gt; 0 is realized, 	the </a:t>
            </a:r>
            <a:r>
              <a:rPr lang="en-US" sz="1400" dirty="0" err="1">
                <a:solidFill>
                  <a:schemeClr val="accent6"/>
                </a:solidFill>
              </a:rPr>
              <a:t>alg</a:t>
            </a:r>
            <a:r>
              <a:rPr lang="en-US" sz="1400" dirty="0">
                <a:solidFill>
                  <a:schemeClr val="accent6"/>
                </a:solidFill>
              </a:rPr>
              <a:t> must accept at that node.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1339BD-5E83-86C8-7513-8C6EA359B2CB}"/>
              </a:ext>
            </a:extLst>
          </p:cNvPr>
          <p:cNvSpPr txBox="1"/>
          <p:nvPr/>
        </p:nvSpPr>
        <p:spPr>
          <a:xfrm>
            <a:off x="9693187" y="1734422"/>
            <a:ext cx="23551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0B050"/>
                </a:solidFill>
              </a:rPr>
              <a:t>Index = largest surrogate value = 1.5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264ECA3-1711-67E6-40AD-E8B2F9984198}"/>
              </a:ext>
            </a:extLst>
          </p:cNvPr>
          <p:cNvSpPr txBox="1"/>
          <p:nvPr/>
        </p:nvSpPr>
        <p:spPr>
          <a:xfrm>
            <a:off x="821683" y="4796113"/>
            <a:ext cx="6992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6"/>
                </a:solidFill>
              </a:rPr>
              <a:t>Promise of payment: if a node with </a:t>
            </a:r>
            <a:r>
              <a:rPr lang="en-US" sz="1400" strike="sngStrike" dirty="0">
                <a:solidFill>
                  <a:schemeClr val="accent6"/>
                </a:solidFill>
              </a:rPr>
              <a:t>cost share &gt; 0 </a:t>
            </a:r>
            <a:r>
              <a:rPr lang="en-US" sz="1400" dirty="0">
                <a:solidFill>
                  <a:schemeClr val="accent6"/>
                </a:solidFill>
              </a:rPr>
              <a:t>surrogate value = index is realized, 	the </a:t>
            </a:r>
            <a:r>
              <a:rPr lang="en-US" sz="1400" dirty="0" err="1">
                <a:solidFill>
                  <a:schemeClr val="accent6"/>
                </a:solidFill>
              </a:rPr>
              <a:t>alg</a:t>
            </a:r>
            <a:r>
              <a:rPr lang="en-US" sz="1400" dirty="0">
                <a:solidFill>
                  <a:schemeClr val="accent6"/>
                </a:solidFill>
              </a:rPr>
              <a:t> must accept at that node.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D91376E0-D047-494E-CE7A-8D3008E628A9}"/>
              </a:ext>
            </a:extLst>
          </p:cNvPr>
          <p:cNvSpPr txBox="1">
            <a:spLocks/>
          </p:cNvSpPr>
          <p:nvPr/>
        </p:nvSpPr>
        <p:spPr>
          <a:xfrm>
            <a:off x="7449378" y="4046653"/>
            <a:ext cx="4598941" cy="1425080"/>
          </a:xfrm>
          <a:prstGeom prst="rect">
            <a:avLst/>
          </a:prstGeom>
          <a:ln w="19050">
            <a:solidFill>
              <a:schemeClr val="accent5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>
                  <a:lumMod val="75000"/>
                </a:schemeClr>
              </a:buClr>
              <a:buFont typeface="System Font Regular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>
                  <a:lumMod val="75000"/>
                </a:schemeClr>
              </a:buClr>
              <a:buFont typeface="System Font Regular"/>
              <a:buChar char="⎯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stem Font Regular"/>
              <a:buNone/>
            </a:pPr>
            <a:endParaRPr lang="en-US" sz="100" dirty="0"/>
          </a:p>
          <a:p>
            <a:pPr marL="0" indent="0">
              <a:buFont typeface="System Font Regular"/>
              <a:buNone/>
            </a:pPr>
            <a:r>
              <a:rPr lang="en-US" sz="1400" dirty="0"/>
              <a:t>Weitzman’s algorithm: </a:t>
            </a:r>
            <a:r>
              <a:rPr lang="en-US" sz="1400" dirty="0">
                <a:solidFill>
                  <a:schemeClr val="accent5"/>
                </a:solidFill>
              </a:rPr>
              <a:t>index-based</a:t>
            </a:r>
            <a:r>
              <a:rPr lang="en-US" sz="1400" dirty="0"/>
              <a:t> policy</a:t>
            </a:r>
          </a:p>
          <a:p>
            <a:pPr marL="293688" indent="-231775">
              <a:buClr>
                <a:schemeClr val="accent5"/>
              </a:buClr>
            </a:pPr>
            <a:r>
              <a:rPr lang="en-US" sz="1400" dirty="0"/>
              <a:t>Open boxes in decreasing order of index</a:t>
            </a:r>
          </a:p>
          <a:p>
            <a:pPr marL="293688" indent="-231775">
              <a:buClr>
                <a:schemeClr val="accent5"/>
              </a:buClr>
            </a:pPr>
            <a:r>
              <a:rPr lang="en-US" sz="1400" dirty="0"/>
              <a:t>Until we find a value larger than all remaining indices</a:t>
            </a:r>
          </a:p>
          <a:p>
            <a:pPr marL="293688" indent="-231775">
              <a:buClr>
                <a:schemeClr val="accent5"/>
              </a:buClr>
            </a:pPr>
            <a:r>
              <a:rPr lang="en-US" sz="1400" dirty="0"/>
              <a:t>Stop and return the largest value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2E21494-278B-EFAC-174F-E00F2B08C4C4}"/>
              </a:ext>
            </a:extLst>
          </p:cNvPr>
          <p:cNvSpPr txBox="1"/>
          <p:nvPr/>
        </p:nvSpPr>
        <p:spPr>
          <a:xfrm>
            <a:off x="859501" y="6245446"/>
            <a:ext cx="87127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400" dirty="0"/>
              <a:t>Claim 3: Weitzman’s algorithm satisfies </a:t>
            </a:r>
            <a:r>
              <a:rPr lang="en-US" sz="1400" dirty="0">
                <a:solidFill>
                  <a:srgbClr val="00B050"/>
                </a:solidFill>
              </a:rPr>
              <a:t>promise of payment </a:t>
            </a:r>
            <a:r>
              <a:rPr lang="en-US" sz="1400" dirty="0"/>
              <a:t>and accepts the </a:t>
            </a:r>
            <a:r>
              <a:rPr lang="en-US" sz="1400" dirty="0">
                <a:solidFill>
                  <a:schemeClr val="accent2">
                    <a:lumMod val="75000"/>
                  </a:schemeClr>
                </a:solidFill>
              </a:rPr>
              <a:t>largest realized surrogate value</a:t>
            </a:r>
            <a:r>
              <a:rPr lang="en-US" sz="1400" dirty="0"/>
              <a:t>.</a:t>
            </a:r>
          </a:p>
        </p:txBody>
      </p:sp>
      <p:sp>
        <p:nvSpPr>
          <p:cNvPr id="30" name="Right Brace 29">
            <a:extLst>
              <a:ext uri="{FF2B5EF4-FFF2-40B4-BE49-F238E27FC236}">
                <a16:creationId xmlns:a16="http://schemas.microsoft.com/office/drawing/2014/main" id="{49CE1107-4C3C-4E95-85FD-83AE7DED7FA1}"/>
              </a:ext>
            </a:extLst>
          </p:cNvPr>
          <p:cNvSpPr/>
          <p:nvPr/>
        </p:nvSpPr>
        <p:spPr>
          <a:xfrm>
            <a:off x="9398643" y="5641506"/>
            <a:ext cx="294544" cy="911717"/>
          </a:xfrm>
          <a:prstGeom prst="rightBrace">
            <a:avLst>
              <a:gd name="adj1" fmla="val 24866"/>
              <a:gd name="adj2" fmla="val 50000"/>
            </a:avLst>
          </a:prstGeom>
          <a:ln w="12700">
            <a:solidFill>
              <a:schemeClr val="accent5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F56EEAF-C13A-83B4-CD45-601BF06A15A8}"/>
                  </a:ext>
                </a:extLst>
              </p:cNvPr>
              <p:cNvSpPr txBox="1"/>
              <p:nvPr/>
            </p:nvSpPr>
            <p:spPr>
              <a:xfrm>
                <a:off x="9753471" y="5885038"/>
                <a:ext cx="15039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dirty="0">
                    <a:solidFill>
                      <a:schemeClr val="accent5"/>
                    </a:solidFill>
                  </a:rPr>
                  <a:t> optimality</a:t>
                </a: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F56EEAF-C13A-83B4-CD45-601BF06A15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3471" y="5885038"/>
                <a:ext cx="1503938" cy="369332"/>
              </a:xfrm>
              <a:prstGeom prst="rect">
                <a:avLst/>
              </a:prstGeom>
              <a:blipFill>
                <a:blip r:embed="rId7"/>
                <a:stretch>
                  <a:fillRect t="-6667" r="-2521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Group 33">
            <a:extLst>
              <a:ext uri="{FF2B5EF4-FFF2-40B4-BE49-F238E27FC236}">
                <a16:creationId xmlns:a16="http://schemas.microsoft.com/office/drawing/2014/main" id="{47AD89F0-9140-72CB-2C57-2CFB7F85D35E}"/>
              </a:ext>
            </a:extLst>
          </p:cNvPr>
          <p:cNvGrpSpPr/>
          <p:nvPr/>
        </p:nvGrpSpPr>
        <p:grpSpPr>
          <a:xfrm>
            <a:off x="3667608" y="2393112"/>
            <a:ext cx="4797928" cy="184988"/>
            <a:chOff x="3667608" y="2393112"/>
            <a:chExt cx="4797928" cy="184988"/>
          </a:xfrm>
        </p:grpSpPr>
        <p:sp>
          <p:nvSpPr>
            <p:cNvPr id="32" name="Notched Right Arrow 31">
              <a:extLst>
                <a:ext uri="{FF2B5EF4-FFF2-40B4-BE49-F238E27FC236}">
                  <a16:creationId xmlns:a16="http://schemas.microsoft.com/office/drawing/2014/main" id="{2AA76691-3F0B-4396-EFF3-21537A6C02C1}"/>
                </a:ext>
              </a:extLst>
            </p:cNvPr>
            <p:cNvSpPr/>
            <p:nvPr/>
          </p:nvSpPr>
          <p:spPr>
            <a:xfrm>
              <a:off x="3667608" y="2454775"/>
              <a:ext cx="447192" cy="123325"/>
            </a:xfrm>
            <a:prstGeom prst="notchedRightArrow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Notched Right Arrow 32">
              <a:extLst>
                <a:ext uri="{FF2B5EF4-FFF2-40B4-BE49-F238E27FC236}">
                  <a16:creationId xmlns:a16="http://schemas.microsoft.com/office/drawing/2014/main" id="{AFFCB633-459F-6DE8-663B-0C4F33F07768}"/>
                </a:ext>
              </a:extLst>
            </p:cNvPr>
            <p:cNvSpPr/>
            <p:nvPr/>
          </p:nvSpPr>
          <p:spPr>
            <a:xfrm>
              <a:off x="8018344" y="2393112"/>
              <a:ext cx="447192" cy="123325"/>
            </a:xfrm>
            <a:prstGeom prst="notchedRightArrow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6115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/>
      <p:bldP spid="3" grpId="0"/>
      <p:bldP spid="26" grpId="0"/>
      <p:bldP spid="26" grpId="1"/>
      <p:bldP spid="6" grpId="0"/>
      <p:bldP spid="27" grpId="0"/>
      <p:bldP spid="28" grpId="1" animBg="1"/>
      <p:bldP spid="29" grpId="0"/>
      <p:bldP spid="30" grpId="0" animBg="1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0BCD8-E821-9B0F-9F7E-241650BBE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Extension to multi-stage information acquisition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C94F6B-C070-ECC0-E1D0-FF8ADDBE83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840" t="20870" r="8647" b="25990"/>
          <a:stretch>
            <a:fillRect/>
          </a:stretch>
        </p:blipFill>
        <p:spPr>
          <a:xfrm>
            <a:off x="9909347" y="32356"/>
            <a:ext cx="2228980" cy="14355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B614D5B6-EE65-96F5-EC09-FC69DD43C51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39917"/>
                <a:ext cx="7173036" cy="4803227"/>
              </a:xfrm>
            </p:spPr>
            <p:txBody>
              <a:bodyPr>
                <a:normAutofit/>
              </a:bodyPr>
              <a:lstStyle/>
              <a:p>
                <a:r>
                  <a:rPr lang="en-US" sz="1800" dirty="0"/>
                  <a:t>Optimization problem: select one alternative</a:t>
                </a:r>
              </a:p>
              <a:p>
                <a:r>
                  <a:rPr lang="en-US" sz="1800" dirty="0"/>
                  <a:t>Information acquisition:</a:t>
                </a:r>
              </a:p>
              <a:p>
                <a:pPr lvl="1"/>
                <a:r>
                  <a:rPr lang="en-US" sz="1600" dirty="0"/>
                  <a:t>Sequence of information revelation steps</a:t>
                </a:r>
              </a:p>
              <a:p>
                <a:pPr lvl="1"/>
                <a:r>
                  <a:rPr lang="en-US" sz="1600" dirty="0"/>
                  <a:t>Each costly step further refines distribution</a:t>
                </a:r>
              </a:p>
              <a:p>
                <a:r>
                  <a:rPr lang="en-US" sz="1800" dirty="0"/>
                  <a:t>Algorithmic task: At every step decide whether to learn more about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1800" dirty="0"/>
                  <a:t>, or to stop and accept the best value seen so far.</a:t>
                </a:r>
              </a:p>
              <a:p>
                <a:endParaRPr lang="en-US" sz="18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B614D5B6-EE65-96F5-EC09-FC69DD43C5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39917"/>
                <a:ext cx="7173036" cy="4803227"/>
              </a:xfrm>
              <a:blipFill>
                <a:blip r:embed="rId3"/>
                <a:stretch>
                  <a:fillRect l="-885" t="-1055" r="-7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07E5C11E-6C1E-746B-2316-333B6C7EB43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550"/>
          <a:stretch>
            <a:fillRect/>
          </a:stretch>
        </p:blipFill>
        <p:spPr>
          <a:xfrm>
            <a:off x="8011236" y="1439917"/>
            <a:ext cx="1362956" cy="20488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303B4B7-C528-68BF-0884-02ECBDDFE57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27317" y="3968529"/>
                <a:ext cx="4057982" cy="1515640"/>
              </a:xfrm>
              <a:prstGeom prst="rect">
                <a:avLst/>
              </a:prstGeom>
              <a:ln w="19050">
                <a:solidFill>
                  <a:schemeClr val="accent5"/>
                </a:solidFill>
              </a:ln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chemeClr val="accent2">
                      <a:lumMod val="75000"/>
                    </a:schemeClr>
                  </a:buClr>
                  <a:buFont typeface="System Font Regular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System Font Regular"/>
                  <a:buChar char="⎯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System Font Regular"/>
                  <a:buNone/>
                </a:pPr>
                <a:endParaRPr lang="en-US" sz="100" dirty="0"/>
              </a:p>
              <a:p>
                <a:pPr marL="0" indent="0">
                  <a:buFont typeface="System Font Regular"/>
                  <a:buNone/>
                </a:pPr>
                <a:r>
                  <a:rPr lang="en-US" sz="1600" dirty="0"/>
                  <a:t>Optimal algorithm: </a:t>
                </a:r>
                <a:r>
                  <a:rPr lang="en-US" sz="1600" dirty="0">
                    <a:solidFill>
                      <a:schemeClr val="accent5"/>
                    </a:solidFill>
                  </a:rPr>
                  <a:t>index-based</a:t>
                </a:r>
                <a:r>
                  <a:rPr lang="en-US" sz="1600" dirty="0"/>
                  <a:t> policy</a:t>
                </a:r>
              </a:p>
              <a:p>
                <a:pPr marL="293688" indent="-231775">
                  <a:buClr>
                    <a:schemeClr val="accent5"/>
                  </a:buClr>
                </a:pPr>
                <a:r>
                  <a:rPr lang="en-US" sz="1400" dirty="0"/>
                  <a:t>Compute the “Gittins index”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sz="140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400" dirty="0"/>
                  <a:t> of every </a:t>
                </a:r>
                <a:r>
                  <a:rPr lang="en-US" sz="1400" dirty="0">
                    <a:solidFill>
                      <a:schemeClr val="accent5"/>
                    </a:solidFill>
                  </a:rPr>
                  <a:t>state</a:t>
                </a:r>
              </a:p>
              <a:p>
                <a:pPr marL="293688" indent="-231775">
                  <a:buClr>
                    <a:schemeClr val="accent5"/>
                  </a:buClr>
                </a:pPr>
                <a:r>
                  <a:rPr lang="en-US" sz="1400" dirty="0"/>
                  <a:t>Advance the state with the largest index</a:t>
                </a:r>
              </a:p>
              <a:p>
                <a:pPr marL="293688" indent="-231775">
                  <a:buClr>
                    <a:schemeClr val="accent5"/>
                  </a:buClr>
                </a:pPr>
                <a:r>
                  <a:rPr lang="en-US" sz="1400" dirty="0"/>
                  <a:t>If this leads to an “accept” action, stop</a:t>
                </a: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303B4B7-C528-68BF-0884-02ECBDDFE5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317" y="3968529"/>
                <a:ext cx="4057982" cy="1515640"/>
              </a:xfrm>
              <a:prstGeom prst="rect">
                <a:avLst/>
              </a:prstGeom>
              <a:blipFill>
                <a:blip r:embed="rId5"/>
                <a:stretch>
                  <a:fillRect l="-621"/>
                </a:stretch>
              </a:blipFill>
              <a:ln w="19050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B447E053-DBE0-07B8-D7E3-312B5814A3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33468" y="3729460"/>
            <a:ext cx="1604311" cy="20542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250318F-CD33-F0C5-71C6-47DD1BF15E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5065" y="3729459"/>
            <a:ext cx="1599127" cy="20542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270CC96-84C1-8258-605A-5208D17EDB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22361" y="3782187"/>
            <a:ext cx="2083064" cy="2001535"/>
          </a:xfrm>
          <a:prstGeom prst="rect">
            <a:avLst/>
          </a:prstGeom>
        </p:spPr>
      </p:pic>
      <p:sp>
        <p:nvSpPr>
          <p:cNvPr id="3" name="Notched Right Arrow 2">
            <a:extLst>
              <a:ext uri="{FF2B5EF4-FFF2-40B4-BE49-F238E27FC236}">
                <a16:creationId xmlns:a16="http://schemas.microsoft.com/office/drawing/2014/main" id="{B5A7ED18-1323-1EBD-B537-C1D8F4FAD9EB}"/>
              </a:ext>
            </a:extLst>
          </p:cNvPr>
          <p:cNvSpPr/>
          <p:nvPr/>
        </p:nvSpPr>
        <p:spPr>
          <a:xfrm>
            <a:off x="7238756" y="4633265"/>
            <a:ext cx="447192" cy="123325"/>
          </a:xfrm>
          <a:prstGeom prst="notched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otched Right Arrow 7">
            <a:extLst>
              <a:ext uri="{FF2B5EF4-FFF2-40B4-BE49-F238E27FC236}">
                <a16:creationId xmlns:a16="http://schemas.microsoft.com/office/drawing/2014/main" id="{26AF6FFE-F6D8-03E0-6A3E-F2E3CC69A121}"/>
              </a:ext>
            </a:extLst>
          </p:cNvPr>
          <p:cNvSpPr/>
          <p:nvPr/>
        </p:nvSpPr>
        <p:spPr>
          <a:xfrm>
            <a:off x="9685751" y="4633265"/>
            <a:ext cx="447192" cy="123325"/>
          </a:xfrm>
          <a:prstGeom prst="notched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E36968-AF7D-86FF-C0DE-7556D35C0D80}"/>
              </a:ext>
            </a:extLst>
          </p:cNvPr>
          <p:cNvSpPr txBox="1"/>
          <p:nvPr/>
        </p:nvSpPr>
        <p:spPr>
          <a:xfrm>
            <a:off x="850900" y="5700729"/>
            <a:ext cx="46376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5"/>
                </a:solidFill>
              </a:rPr>
              <a:t>The same water draining amortization and analysis works!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C485F3-679D-FD53-5C0C-FA2C90AE60BD}"/>
              </a:ext>
            </a:extLst>
          </p:cNvPr>
          <p:cNvSpPr txBox="1"/>
          <p:nvPr/>
        </p:nvSpPr>
        <p:spPr>
          <a:xfrm>
            <a:off x="6268817" y="1566642"/>
            <a:ext cx="5262783" cy="1169551"/>
          </a:xfrm>
          <a:prstGeom prst="rect">
            <a:avLst/>
          </a:prstGeom>
          <a:solidFill>
            <a:schemeClr val="accent3">
              <a:lumMod val="20000"/>
              <a:lumOff val="80000"/>
              <a:alpha val="91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References: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3"/>
                </a:solidFill>
              </a:rPr>
              <a:t>Weitzman ’79 </a:t>
            </a:r>
            <a:r>
              <a:rPr lang="en-US" sz="1400" dirty="0"/>
              <a:t>defines indices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3"/>
                </a:solidFill>
              </a:rPr>
              <a:t>Dumitrescu Tetali Winkler ’03</a:t>
            </a:r>
            <a:r>
              <a:rPr lang="en-US" sz="1400" dirty="0"/>
              <a:t> extend indices to Markov chains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Amortization idea is due to </a:t>
            </a:r>
            <a:r>
              <a:rPr lang="en-US" sz="1400" dirty="0">
                <a:solidFill>
                  <a:schemeClr val="accent3"/>
                </a:solidFill>
              </a:rPr>
              <a:t>Kleinberg Waggoner Weyl ’16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Water draining proof is due to </a:t>
            </a:r>
            <a:r>
              <a:rPr lang="en-US" sz="1400" dirty="0">
                <a:solidFill>
                  <a:schemeClr val="accent3"/>
                </a:solidFill>
              </a:rPr>
              <a:t>C. Christou Harlev Scully ’26</a:t>
            </a:r>
          </a:p>
        </p:txBody>
      </p:sp>
    </p:spTree>
    <p:extLst>
      <p:ext uri="{BB962C8B-B14F-4D97-AF65-F5344CB8AC3E}">
        <p14:creationId xmlns:p14="http://schemas.microsoft.com/office/powerpoint/2010/main" val="3183926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  <p:bldP spid="8" grpId="0" animBg="1"/>
      <p:bldP spid="12" grpId="0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456C387-A5FA-2F19-0703-7E2905616221}"/>
              </a:ext>
            </a:extLst>
          </p:cNvPr>
          <p:cNvSpPr/>
          <p:nvPr/>
        </p:nvSpPr>
        <p:spPr>
          <a:xfrm>
            <a:off x="838200" y="1009825"/>
            <a:ext cx="2835442" cy="632029"/>
          </a:xfrm>
          <a:prstGeom prst="roundRect">
            <a:avLst/>
          </a:prstGeom>
          <a:solidFill>
            <a:srgbClr val="FFFF00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B8FAE0-A03E-7C0E-6036-5B56BF842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Extension to general feasibility constraints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0A48F27-46D1-8B3E-EDBE-AAEBB6AC442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3348790"/>
                <a:ext cx="10760242" cy="309153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1600" dirty="0"/>
                  <a:t>Recall:</a:t>
                </a:r>
              </a:p>
              <a:p>
                <a:r>
                  <a:rPr lang="en-US" sz="1600" dirty="0"/>
                  <a:t>For every algorithm, </a:t>
                </a:r>
                <a:r>
                  <a:rPr lang="en-US" sz="1600" dirty="0">
                    <a:solidFill>
                      <a:schemeClr val="accent2">
                        <a:lumMod val="75000"/>
                      </a:schemeClr>
                    </a:solidFill>
                  </a:rPr>
                  <a:t>surrogate value collected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sz="1600" dirty="0">
                    <a:solidFill>
                      <a:schemeClr val="accent2">
                        <a:lumMod val="75000"/>
                      </a:schemeClr>
                    </a:solidFill>
                  </a:rPr>
                  <a:t> actual value collected</a:t>
                </a:r>
                <a:endParaRPr lang="en-US" sz="1600" dirty="0"/>
              </a:p>
              <a:p>
                <a:r>
                  <a:rPr lang="en-US" sz="1600" dirty="0"/>
                  <a:t>And, if the algorithm satisfies </a:t>
                </a:r>
                <a:r>
                  <a:rPr lang="en-US" sz="1600" dirty="0">
                    <a:solidFill>
                      <a:srgbClr val="00B050"/>
                    </a:solidFill>
                  </a:rPr>
                  <a:t>promise of payment</a:t>
                </a:r>
                <a:r>
                  <a:rPr lang="en-US" sz="1600" dirty="0"/>
                  <a:t>, </a:t>
                </a:r>
                <a:r>
                  <a:rPr lang="en-US" sz="1600" dirty="0">
                    <a:solidFill>
                      <a:schemeClr val="accent2">
                        <a:lumMod val="75000"/>
                      </a:schemeClr>
                    </a:solidFill>
                  </a:rPr>
                  <a:t>surrogate value collected = actual value</a:t>
                </a:r>
              </a:p>
              <a:p>
                <a:endParaRPr lang="en-US" sz="1050" dirty="0"/>
              </a:p>
              <a:p>
                <a:pPr marL="0" indent="0">
                  <a:buNone/>
                </a:pPr>
                <a:r>
                  <a:rPr lang="en-US" sz="1600" dirty="0">
                    <a:solidFill>
                      <a:srgbClr val="0070C0"/>
                    </a:solidFill>
                  </a:rPr>
                  <a:t>Question: can we maximize surrogate value collected while satisfying promise of payment?</a:t>
                </a:r>
              </a:p>
              <a:p>
                <a:pPr marL="0" indent="0">
                  <a:buNone/>
                </a:pPr>
                <a:r>
                  <a:rPr lang="en-US" sz="1600" dirty="0"/>
                  <a:t>Singla’s idea: use a greedy algorithm – select a box to open based on its index and previous revealed info; 					               must accept if value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sz="1600" dirty="0"/>
                  <a:t> index.</a:t>
                </a:r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:r>
                  <a:rPr lang="en-US" sz="1600" dirty="0">
                    <a:solidFill>
                      <a:schemeClr val="accent5"/>
                    </a:solidFill>
                  </a:rPr>
                  <a:t>Frugality </a:t>
                </a:r>
                <a:r>
                  <a:rPr lang="en-US" sz="1600" dirty="0"/>
                  <a:t>= performance ratio of greedy algorithm; </a:t>
                </a:r>
                <a:r>
                  <a:rPr lang="en-US" sz="1600" dirty="0">
                    <a:solidFill>
                      <a:schemeClr val="accent5"/>
                    </a:solidFill>
                  </a:rPr>
                  <a:t>Approximation ratio </a:t>
                </a:r>
                <a:r>
                  <a:rPr lang="en-US" sz="1600" dirty="0"/>
                  <a:t>of Singla’s algorithm = </a:t>
                </a:r>
                <a:r>
                  <a:rPr lang="en-US" sz="1600" dirty="0">
                    <a:solidFill>
                      <a:schemeClr val="accent5"/>
                    </a:solidFill>
                  </a:rPr>
                  <a:t>frugality of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ℱ</m:t>
                    </m:r>
                  </m:oMath>
                </a14:m>
                <a:r>
                  <a:rPr lang="en-US" sz="1600" dirty="0"/>
                  <a:t>.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0A48F27-46D1-8B3E-EDBE-AAEBB6AC44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348790"/>
                <a:ext cx="10760242" cy="3091535"/>
              </a:xfrm>
              <a:blipFill>
                <a:blip r:embed="rId2"/>
                <a:stretch>
                  <a:fillRect l="-472" t="-1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54D6F482-BF29-76B3-892E-479C7D1875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253" t="16114" r="8577" b="18908"/>
          <a:stretch>
            <a:fillRect/>
          </a:stretch>
        </p:blipFill>
        <p:spPr>
          <a:xfrm>
            <a:off x="9800248" y="0"/>
            <a:ext cx="2391752" cy="186855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681DCF3-E363-D692-1EB0-B1C5EF0F03DA}"/>
              </a:ext>
            </a:extLst>
          </p:cNvPr>
          <p:cNvSpPr txBox="1">
            <a:spLocks/>
          </p:cNvSpPr>
          <p:nvPr/>
        </p:nvSpPr>
        <p:spPr>
          <a:xfrm>
            <a:off x="838200" y="993396"/>
            <a:ext cx="10515600" cy="6648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Concept: Frugality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9E2E02D8-310E-7068-81C9-BB70F5E77FD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1897281"/>
                <a:ext cx="9577136" cy="157984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chemeClr val="accent2">
                      <a:lumMod val="75000"/>
                    </a:schemeClr>
                  </a:buClr>
                  <a:buFont typeface="System Font Regular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System Font Regular"/>
                  <a:buChar char="⎯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2">
                      <a:lumMod val="75000"/>
                    </a:schemeClr>
                  </a:buClr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600" dirty="0"/>
                  <a:t>Optimization problem: select subset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1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16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ℱ</m:t>
                    </m:r>
                  </m:oMath>
                </a14:m>
                <a:r>
                  <a:rPr lang="en-US" sz="1600" dirty="0"/>
                  <a:t>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⟵</m:t>
                    </m:r>
                  </m:oMath>
                </a14:m>
                <a:r>
                  <a:rPr lang="en-US" sz="1600" dirty="0"/>
                  <a:t> feasibility constraint</a:t>
                </a:r>
              </a:p>
              <a:p>
                <a:r>
                  <a:rPr lang="en-US" sz="1600" dirty="0"/>
                  <a:t>Information acquisition: each alternative lies in a box; has binary state: known or unknown</a:t>
                </a:r>
                <a:endParaRPr lang="en-US" sz="1400" dirty="0"/>
              </a:p>
              <a:p>
                <a:r>
                  <a:rPr lang="en-US" sz="1600" dirty="0"/>
                  <a:t>Algorithmic task: At every step decide whether to open some closed box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1600" dirty="0"/>
                  <a:t>, or to stop and accept the best feasible set seen so far.</a:t>
                </a: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9E2E02D8-310E-7068-81C9-BB70F5E77F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897281"/>
                <a:ext cx="9577136" cy="1579845"/>
              </a:xfrm>
              <a:prstGeom prst="rect">
                <a:avLst/>
              </a:prstGeom>
              <a:blipFill>
                <a:blip r:embed="rId4"/>
                <a:stretch>
                  <a:fillRect l="-530" t="-32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C0E560B6-EDB9-56D0-731F-9F42919FC026}"/>
              </a:ext>
            </a:extLst>
          </p:cNvPr>
          <p:cNvSpPr txBox="1"/>
          <p:nvPr/>
        </p:nvSpPr>
        <p:spPr>
          <a:xfrm>
            <a:off x="3843866" y="1177543"/>
            <a:ext cx="4210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[Singla ’18, Gupta Jiang Scully Singla ’20]</a:t>
            </a:r>
          </a:p>
        </p:txBody>
      </p:sp>
    </p:spTree>
    <p:extLst>
      <p:ext uri="{BB962C8B-B14F-4D97-AF65-F5344CB8AC3E}">
        <p14:creationId xmlns:p14="http://schemas.microsoft.com/office/powerpoint/2010/main" val="3373582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triangle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22444</TotalTime>
  <Words>3512</Words>
  <Application>Microsoft Macintosh PowerPoint</Application>
  <PresentationFormat>Widescreen</PresentationFormat>
  <Paragraphs>603</Paragraphs>
  <Slides>34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Aptos</vt:lpstr>
      <vt:lpstr>Aptos Display</vt:lpstr>
      <vt:lpstr>Arial</vt:lpstr>
      <vt:lpstr>Cambria</vt:lpstr>
      <vt:lpstr>Cambria Math</vt:lpstr>
      <vt:lpstr>System Font Regular</vt:lpstr>
      <vt:lpstr>Wingdings</vt:lpstr>
      <vt:lpstr>Office Theme</vt:lpstr>
      <vt:lpstr>Optimization with Costly Information: a survey</vt:lpstr>
      <vt:lpstr>Shopping for a car…</vt:lpstr>
      <vt:lpstr>Information can be expensive  Key Question: when should an algorithm pay to learn more?</vt:lpstr>
      <vt:lpstr>PowerPoint Presentation</vt:lpstr>
      <vt:lpstr>Classical special case: Weitzman’s Pandora’s Box [1979]</vt:lpstr>
      <vt:lpstr>Classical special case: Weitzman’s Pandora’s Box [1979]</vt:lpstr>
      <vt:lpstr>Technique: amortization and surrogate costs</vt:lpstr>
      <vt:lpstr>Extension to multi-stage information acquisition</vt:lpstr>
      <vt:lpstr>Extension to general feasibility constraints</vt:lpstr>
      <vt:lpstr>PowerPoint Presentation</vt:lpstr>
      <vt:lpstr>Extension to multi-modal information acquisition</vt:lpstr>
      <vt:lpstr>Extension to multi-modal information acquisition</vt:lpstr>
      <vt:lpstr>Concept: Commitment Policies and Commitment Gap</vt:lpstr>
      <vt:lpstr>Technique: Ex Ante Relaxation</vt:lpstr>
      <vt:lpstr>An algorithm based on the ex ante relaxation</vt:lpstr>
      <vt:lpstr>Why does this work?</vt:lpstr>
      <vt:lpstr>Correlation gap ⟹ Approximation ratio</vt:lpstr>
      <vt:lpstr>Technique: Reduction to Bayesian Selection</vt:lpstr>
      <vt:lpstr>Technique: Reduction to Bayesian Selection</vt:lpstr>
      <vt:lpstr>Technique: Reduction to Bayesian Selection</vt:lpstr>
      <vt:lpstr>Summary: extension to multi-modal information acquisition</vt:lpstr>
      <vt:lpstr>Concept: Amortization for MDPs</vt:lpstr>
      <vt:lpstr>Concept: Amortization for MDPs</vt:lpstr>
      <vt:lpstr>Concept: Amortization for MDPs</vt:lpstr>
      <vt:lpstr>Technique: Commitment Gap via Local Approximation</vt:lpstr>
      <vt:lpstr>PowerPoint Presentation</vt:lpstr>
      <vt:lpstr>PowerPoint Presentation</vt:lpstr>
      <vt:lpstr>Extension to correlated values</vt:lpstr>
      <vt:lpstr>Extension to correlated values</vt:lpstr>
      <vt:lpstr>Technique: Reduction to Optimal Decision Tree</vt:lpstr>
      <vt:lpstr>Extension to large support correlated distributions </vt:lpstr>
      <vt:lpstr>PowerPoint Presentation</vt:lpstr>
      <vt:lpstr>Some open directions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Combinatorial Selection  with Costly Information</dc:title>
  <dc:creator>Chawla, Shuchi</dc:creator>
  <cp:lastModifiedBy>Chawla, Shuchi</cp:lastModifiedBy>
  <cp:revision>155</cp:revision>
  <dcterms:created xsi:type="dcterms:W3CDTF">2024-11-15T01:03:37Z</dcterms:created>
  <dcterms:modified xsi:type="dcterms:W3CDTF">2026-06-10T04:04:52Z</dcterms:modified>
</cp:coreProperties>
</file>