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401" r:id="rId1"/>
  </p:sldMasterIdLst>
  <p:notesMasterIdLst>
    <p:notesMasterId r:id="rId31"/>
  </p:notesMasterIdLst>
  <p:sldIdLst>
    <p:sldId id="256" r:id="rId2"/>
    <p:sldId id="1072" r:id="rId3"/>
    <p:sldId id="1073" r:id="rId4"/>
    <p:sldId id="1099" r:id="rId5"/>
    <p:sldId id="1100" r:id="rId6"/>
    <p:sldId id="1102" r:id="rId7"/>
    <p:sldId id="1103" r:id="rId8"/>
    <p:sldId id="1109" r:id="rId9"/>
    <p:sldId id="1110" r:id="rId10"/>
    <p:sldId id="270" r:id="rId11"/>
    <p:sldId id="1123" r:id="rId12"/>
    <p:sldId id="1111" r:id="rId13"/>
    <p:sldId id="1112" r:id="rId14"/>
    <p:sldId id="1114" r:id="rId15"/>
    <p:sldId id="1115" r:id="rId16"/>
    <p:sldId id="1079" r:id="rId17"/>
    <p:sldId id="1124" r:id="rId18"/>
    <p:sldId id="1116" r:id="rId19"/>
    <p:sldId id="1117" r:id="rId20"/>
    <p:sldId id="1118" r:id="rId21"/>
    <p:sldId id="1119" r:id="rId22"/>
    <p:sldId id="1120" r:id="rId23"/>
    <p:sldId id="1052" r:id="rId24"/>
    <p:sldId id="1081" r:id="rId25"/>
    <p:sldId id="1128" r:id="rId26"/>
    <p:sldId id="1125" r:id="rId27"/>
    <p:sldId id="1121" r:id="rId28"/>
    <p:sldId id="1126" r:id="rId29"/>
    <p:sldId id="112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A00"/>
    <a:srgbClr val="FF9300"/>
    <a:srgbClr val="0064AE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1"/>
    <p:restoredTop sz="74579"/>
  </p:normalViewPr>
  <p:slideViewPr>
    <p:cSldViewPr snapToGrid="0" snapToObjects="1">
      <p:cViewPr varScale="1">
        <p:scale>
          <a:sx n="86" d="100"/>
          <a:sy n="86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64DF9-1AB2-C94E-A8F0-D334CC5F8D04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C4B2A-E96D-784D-A133-FFE2F0E95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02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4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9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2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82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5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4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6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3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6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6201" y="802298"/>
            <a:ext cx="9213352" cy="2541431"/>
          </a:xfrm>
        </p:spPr>
        <p:txBody>
          <a:bodyPr bIns="0"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201" y="3531204"/>
            <a:ext cx="9213351" cy="217109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4238" y="321026"/>
            <a:ext cx="3500715" cy="309201"/>
          </a:xfrm>
        </p:spPr>
        <p:txBody>
          <a:bodyPr/>
          <a:lstStyle/>
          <a:p>
            <a:fld id="{C5437DE7-0F80-E04D-8CD4-88CC4CC10AA5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01" y="329307"/>
            <a:ext cx="5548914" cy="309201"/>
          </a:xfr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519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1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1926-0139-A648-AEFB-FE0FCAD8C90E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75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706F-B5B4-A240-8D44-C5C9CFCD0122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6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9084" y="1878008"/>
            <a:ext cx="5133705" cy="4104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484" y="1878007"/>
            <a:ext cx="5133705" cy="4104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4/25/22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8630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000"/>
            </a:lvl1pPr>
            <a:lvl2pPr marL="685800" indent="-228600">
              <a:buSzPct val="100000"/>
              <a:buFont typeface="Cambria" panose="02040503050406030204" pitchFamily="18" charset="0"/>
              <a:buChar char="⎼"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7D8F-79FA-A74F-A030-F4A754E3F8F9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061" y="273500"/>
            <a:ext cx="408939" cy="356727"/>
          </a:xfrm>
        </p:spPr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736687" y="798973"/>
            <a:ext cx="0" cy="61072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CB6F-C18A-AA48-9D1A-6F5067138502}" type="datetime1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36687" y="798973"/>
            <a:ext cx="0" cy="61072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92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A755-DE58-C743-88BE-6FD4BAA204EB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1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0139" y="1726067"/>
            <a:ext cx="5120937" cy="34381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5830" y="1732532"/>
            <a:ext cx="5130821" cy="34415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71AD-7411-E249-9906-0039394E8C21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ABAAB-8AF8-0E43-A577-F6DAD9A45939}"/>
              </a:ext>
            </a:extLst>
          </p:cNvPr>
          <p:cNvCxnSpPr>
            <a:cxnSpLocks/>
          </p:cNvCxnSpPr>
          <p:nvPr userDrawn="1"/>
        </p:nvCxnSpPr>
        <p:spPr>
          <a:xfrm>
            <a:off x="736687" y="798973"/>
            <a:ext cx="0" cy="61072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2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E18-48B2-B54C-AE3F-5932FD10729C}" type="datetime1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8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39F5-66E0-F44E-941A-4AB71500DD7A}" type="datetime1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9383-ABCD-5949-8FCC-F00512BF78B3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4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CEF78E66-1AFE-F04A-A2B4-EC788F041E8A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0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842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8896" y="804519"/>
            <a:ext cx="10657304" cy="6051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896" y="1574648"/>
            <a:ext cx="10657304" cy="4838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5938" y="321026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3A757-6979-6E48-A683-5D05CC62597E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8894" y="329307"/>
            <a:ext cx="702510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061" y="273500"/>
            <a:ext cx="408939" cy="35672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B77E0738-95AA-E14E-9896-480B8A926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7" r:id="rId3"/>
    <p:sldLayoutId id="2147484404" r:id="rId4"/>
    <p:sldLayoutId id="2147484405" r:id="rId5"/>
    <p:sldLayoutId id="2147484406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96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03.png"/><Relationship Id="rId4" Type="http://schemas.openxmlformats.org/officeDocument/2006/relationships/image" Target="../media/image24.png"/><Relationship Id="rId9" Type="http://schemas.openxmlformats.org/officeDocument/2006/relationships/image" Target="../media/image8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23.png"/><Relationship Id="rId5" Type="http://schemas.openxmlformats.org/officeDocument/2006/relationships/image" Target="../media/image11.tiff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9.tiff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4.jpeg"/><Relationship Id="rId12" Type="http://schemas.openxmlformats.org/officeDocument/2006/relationships/image" Target="../media/image40.png"/><Relationship Id="rId17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5" Type="http://schemas.openxmlformats.org/officeDocument/2006/relationships/image" Target="../media/image9.tiff"/><Relationship Id="rId4" Type="http://schemas.openxmlformats.org/officeDocument/2006/relationships/image" Target="../media/image5.png"/><Relationship Id="rId1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10.tiff"/><Relationship Id="rId21" Type="http://schemas.openxmlformats.org/officeDocument/2006/relationships/image" Target="../media/image510.png"/><Relationship Id="rId12" Type="http://schemas.openxmlformats.org/officeDocument/2006/relationships/image" Target="../media/image40.png"/><Relationship Id="rId17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.jpe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15" Type="http://schemas.openxmlformats.org/officeDocument/2006/relationships/image" Target="../media/image9.tiff"/><Relationship Id="rId19" Type="http://schemas.openxmlformats.org/officeDocument/2006/relationships/image" Target="../media/image500.png"/><Relationship Id="rId10" Type="http://schemas.openxmlformats.org/officeDocument/2006/relationships/image" Target="../media/image9.png"/><Relationship Id="rId14" Type="http://schemas.openxmlformats.org/officeDocument/2006/relationships/image" Target="../media/image8.tiff"/><Relationship Id="rId9" Type="http://schemas.openxmlformats.org/officeDocument/2006/relationships/image" Target="../media/image8.png"/><Relationship Id="rId2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10.tiff"/><Relationship Id="rId21" Type="http://schemas.openxmlformats.org/officeDocument/2006/relationships/image" Target="../media/image21.tiff"/><Relationship Id="rId12" Type="http://schemas.openxmlformats.org/officeDocument/2006/relationships/image" Target="../media/image40.png"/><Relationship Id="rId17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jpeg"/><Relationship Id="rId20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15" Type="http://schemas.openxmlformats.org/officeDocument/2006/relationships/image" Target="../media/image9.tiff"/><Relationship Id="rId10" Type="http://schemas.openxmlformats.org/officeDocument/2006/relationships/image" Target="../media/image9.png"/><Relationship Id="rId19" Type="http://schemas.openxmlformats.org/officeDocument/2006/relationships/image" Target="../media/image11.png"/><Relationship Id="rId14" Type="http://schemas.openxmlformats.org/officeDocument/2006/relationships/image" Target="../media/image8.tiff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3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66.png"/><Relationship Id="rId3" Type="http://schemas.openxmlformats.org/officeDocument/2006/relationships/image" Target="../media/image7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5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9.png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5" Type="http://schemas.openxmlformats.org/officeDocument/2006/relationships/image" Target="../media/image85.png"/><Relationship Id="rId10" Type="http://schemas.openxmlformats.org/officeDocument/2006/relationships/image" Target="../media/image72.png"/><Relationship Id="rId4" Type="http://schemas.openxmlformats.org/officeDocument/2006/relationships/image" Target="../media/image73.png"/><Relationship Id="rId9" Type="http://schemas.openxmlformats.org/officeDocument/2006/relationships/image" Target="../media/image71.pn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11.tiff"/><Relationship Id="rId3" Type="http://schemas.openxmlformats.org/officeDocument/2006/relationships/image" Target="../media/image4.jpeg"/><Relationship Id="rId12" Type="http://schemas.openxmlformats.org/officeDocument/2006/relationships/image" Target="../media/image40.png"/><Relationship Id="rId17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5" Type="http://schemas.openxmlformats.org/officeDocument/2006/relationships/image" Target="../media/image9.tiff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1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.jpeg"/><Relationship Id="rId21" Type="http://schemas.openxmlformats.org/officeDocument/2006/relationships/image" Target="../media/image12.png"/><Relationship Id="rId12" Type="http://schemas.openxmlformats.org/officeDocument/2006/relationships/image" Target="../media/image40.png"/><Relationship Id="rId1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2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9.tiff"/><Relationship Id="rId19" Type="http://schemas.openxmlformats.org/officeDocument/2006/relationships/image" Target="../media/image14.png"/><Relationship Id="rId1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.jpeg"/><Relationship Id="rId21" Type="http://schemas.openxmlformats.org/officeDocument/2006/relationships/image" Target="../media/image11.tiff"/><Relationship Id="rId12" Type="http://schemas.openxmlformats.org/officeDocument/2006/relationships/image" Target="../media/image40.png"/><Relationship Id="rId1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9.tiff"/><Relationship Id="rId19" Type="http://schemas.openxmlformats.org/officeDocument/2006/relationships/image" Target="../media/image14.png"/><Relationship Id="rId14" Type="http://schemas.openxmlformats.org/officeDocument/2006/relationships/image" Target="../media/image8.tiff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23.png"/><Relationship Id="rId5" Type="http://schemas.openxmlformats.org/officeDocument/2006/relationships/image" Target="../media/image11.tiff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9.tiff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7B66-4083-4C45-A63A-51B604BBD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200" y="802298"/>
            <a:ext cx="10845800" cy="2541431"/>
          </a:xfrm>
        </p:spPr>
        <p:txBody>
          <a:bodyPr>
            <a:normAutofit/>
          </a:bodyPr>
          <a:lstStyle/>
          <a:p>
            <a:r>
              <a:rPr lang="en-US" sz="4000" dirty="0"/>
              <a:t>Approximately Optimal Auction Design</a:t>
            </a:r>
            <a:br>
              <a:rPr lang="en-US" sz="4000" dirty="0"/>
            </a:br>
            <a:r>
              <a:rPr lang="en-US" sz="4000" dirty="0"/>
              <a:t>			and </a:t>
            </a:r>
            <a:r>
              <a:rPr lang="en-US" sz="4000" dirty="0">
                <a:solidFill>
                  <a:schemeClr val="accent1"/>
                </a:solidFill>
              </a:rPr>
              <a:t>Item Pricing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A1E6B-0A6E-B54A-BD42-9065D0D7A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9761" y="4159083"/>
            <a:ext cx="7320562" cy="69619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/>
              <a:t>Shuchi</a:t>
            </a:r>
            <a:r>
              <a:rPr lang="en-US" sz="3200" dirty="0"/>
              <a:t> Chawla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12EE2C0-A7ED-F64A-B4CA-0D8F73EA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65" y="4925277"/>
            <a:ext cx="161456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6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4BF9-A477-634F-9D17-41BA52B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prices arise as dual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25DE95-17B7-2A4E-B6F3-B5043DE1E2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5816720"/>
                <a:ext cx="10821155" cy="596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Complementary slackness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</a:rPr>
                  <a:t>LP allocates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iff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is one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’s favorite items </a:t>
                </a:r>
                <a:r>
                  <a:rPr lang="en-US" dirty="0"/>
                  <a:t>under the pricing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25DE95-17B7-2A4E-B6F3-B5043DE1E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5816720"/>
                <a:ext cx="10821155" cy="596780"/>
              </a:xfrm>
              <a:blipFill>
                <a:blip r:embed="rId3"/>
                <a:stretch>
                  <a:fillRect l="-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0E051D-7E5C-C642-B145-DD0DC1E6D44E}"/>
                  </a:ext>
                </a:extLst>
              </p:cNvPr>
              <p:cNvSpPr txBox="1"/>
              <p:nvPr/>
            </p:nvSpPr>
            <p:spPr>
              <a:xfrm>
                <a:off x="1016000" y="2311111"/>
                <a:ext cx="4233050" cy="2758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subject to: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buyers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items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0E051D-7E5C-C642-B145-DD0DC1E6D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311111"/>
                <a:ext cx="4233050" cy="2758960"/>
              </a:xfrm>
              <a:prstGeom prst="rect">
                <a:avLst/>
              </a:prstGeom>
              <a:blipFill>
                <a:blip r:embed="rId4"/>
                <a:stretch>
                  <a:fillRect l="-2695" t="-33790" b="-35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7B1B5-647C-C048-838E-944847C19337}"/>
                  </a:ext>
                </a:extLst>
              </p:cNvPr>
              <p:cNvSpPr txBox="1"/>
              <p:nvPr/>
            </p:nvSpPr>
            <p:spPr>
              <a:xfrm>
                <a:off x="7706227" y="452322"/>
                <a:ext cx="4268823" cy="14757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value 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probability of arrival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 fraction of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allocated to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i="1" dirty="0" err="1"/>
                  <a:t>k</a:t>
                </a:r>
                <a:r>
                  <a:rPr lang="en-US" i="1" baseline="-25000" dirty="0" err="1"/>
                  <a:t>j</a:t>
                </a:r>
                <a:r>
                  <a:rPr lang="en-US" dirty="0"/>
                  <a:t>: supply of item </a:t>
                </a:r>
                <a:r>
                  <a:rPr lang="en-US" i="1" dirty="0"/>
                  <a:t>j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7B1B5-647C-C048-838E-944847C19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227" y="452322"/>
                <a:ext cx="4268823" cy="1475789"/>
              </a:xfrm>
              <a:prstGeom prst="rect">
                <a:avLst/>
              </a:prstGeom>
              <a:blipFill>
                <a:blip r:embed="rId5"/>
                <a:stretch>
                  <a:fillRect l="-1183" t="-2542" b="-50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F1819C-9FC9-2D44-AC58-7E280F945969}"/>
              </a:ext>
            </a:extLst>
          </p:cNvPr>
          <p:cNvSpPr txBox="1"/>
          <p:nvPr/>
        </p:nvSpPr>
        <p:spPr>
          <a:xfrm>
            <a:off x="1083732" y="1961497"/>
            <a:ext cx="330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PRIMAL a.k.a. expected case LP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FE12D4-FDA2-8445-8B10-5CB97E1C6CCC}"/>
              </a:ext>
            </a:extLst>
          </p:cNvPr>
          <p:cNvSpPr/>
          <p:nvPr/>
        </p:nvSpPr>
        <p:spPr>
          <a:xfrm>
            <a:off x="1016000" y="2311111"/>
            <a:ext cx="4196682" cy="2758960"/>
          </a:xfrm>
          <a:prstGeom prst="roundRect">
            <a:avLst>
              <a:gd name="adj" fmla="val 709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D9C225-C73A-6042-BD18-EA0F3936E5C0}"/>
              </a:ext>
            </a:extLst>
          </p:cNvPr>
          <p:cNvGrpSpPr/>
          <p:nvPr/>
        </p:nvGrpSpPr>
        <p:grpSpPr>
          <a:xfrm>
            <a:off x="6321890" y="1961497"/>
            <a:ext cx="4238953" cy="2404927"/>
            <a:chOff x="6321890" y="1961497"/>
            <a:chExt cx="4238953" cy="2404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84BB024-1342-694A-BC9B-76AC5E652572}"/>
                    </a:ext>
                  </a:extLst>
                </p:cNvPr>
                <p:cNvSpPr txBox="1"/>
                <p:nvPr/>
              </p:nvSpPr>
              <p:spPr>
                <a:xfrm>
                  <a:off x="6358258" y="2465296"/>
                  <a:ext cx="4202585" cy="1671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r>
                    <a:rPr lang="en-US" dirty="0"/>
                    <a:t>subject to: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84BB024-1342-694A-BC9B-76AC5E652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8258" y="2465296"/>
                  <a:ext cx="4202585" cy="1671483"/>
                </a:xfrm>
                <a:prstGeom prst="rect">
                  <a:avLst/>
                </a:prstGeom>
                <a:blipFill>
                  <a:blip r:embed="rId6"/>
                  <a:stretch>
                    <a:fillRect l="-1205" t="-55639" b="-248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A54987-BE01-4F49-BC5C-C8E53183496B}"/>
                </a:ext>
              </a:extLst>
            </p:cNvPr>
            <p:cNvSpPr txBox="1"/>
            <p:nvPr/>
          </p:nvSpPr>
          <p:spPr>
            <a:xfrm>
              <a:off x="6488993" y="1961497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DUAL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A846AC1-E201-B943-8B98-8B30FC9C8C68}"/>
                </a:ext>
              </a:extLst>
            </p:cNvPr>
            <p:cNvSpPr/>
            <p:nvPr/>
          </p:nvSpPr>
          <p:spPr>
            <a:xfrm>
              <a:off x="6321890" y="2311111"/>
              <a:ext cx="3815624" cy="2055313"/>
            </a:xfrm>
            <a:prstGeom prst="roundRect">
              <a:avLst>
                <a:gd name="adj" fmla="val 709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1A9854-1AAA-2E41-83CD-AAF1A8E8DF00}"/>
                  </a:ext>
                </a:extLst>
              </p:cNvPr>
              <p:cNvSpPr txBox="1"/>
              <p:nvPr/>
            </p:nvSpPr>
            <p:spPr>
              <a:xfrm>
                <a:off x="6176619" y="4638919"/>
                <a:ext cx="4549066" cy="505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an optimal solution,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1A9854-1AAA-2E41-83CD-AAF1A8E8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619" y="4638919"/>
                <a:ext cx="4549066" cy="505844"/>
              </a:xfrm>
              <a:prstGeom prst="rect">
                <a:avLst/>
              </a:prstGeom>
              <a:blipFill>
                <a:blip r:embed="rId7"/>
                <a:stretch>
                  <a:fillRect l="-833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730E7-E690-9444-B0C7-BC821BB34CD3}"/>
                  </a:ext>
                </a:extLst>
              </p:cNvPr>
              <p:cNvSpPr txBox="1"/>
              <p:nvPr/>
            </p:nvSpPr>
            <p:spPr>
              <a:xfrm>
                <a:off x="4617811" y="4128550"/>
                <a:ext cx="2068515" cy="369332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Demand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Supply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730E7-E690-9444-B0C7-BC821BB34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811" y="4128550"/>
                <a:ext cx="2068515" cy="369332"/>
              </a:xfrm>
              <a:prstGeom prst="rect">
                <a:avLst/>
              </a:prstGeom>
              <a:blipFill>
                <a:blip r:embed="rId8"/>
                <a:stretch>
                  <a:fillRect l="-2439" t="-3226" r="-610" b="-193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54A8841-08E5-D147-A6EF-97DBC2AA4B1E}"/>
              </a:ext>
            </a:extLst>
          </p:cNvPr>
          <p:cNvSpPr txBox="1"/>
          <p:nvPr/>
        </p:nvSpPr>
        <p:spPr>
          <a:xfrm>
            <a:off x="4617811" y="3416311"/>
            <a:ext cx="2335319" cy="369332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 overprovisioning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4F1349-E975-884D-B7DA-E3B51A44ED76}"/>
              </a:ext>
            </a:extLst>
          </p:cNvPr>
          <p:cNvSpPr txBox="1"/>
          <p:nvPr/>
        </p:nvSpPr>
        <p:spPr>
          <a:xfrm>
            <a:off x="4084562" y="2489550"/>
            <a:ext cx="1684820" cy="369332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Social Welfare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997569D-3B0C-494F-858D-C9ED31B7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10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4E1184-F5EB-D04B-B5DF-89E248D75B4B}"/>
              </a:ext>
            </a:extLst>
          </p:cNvPr>
          <p:cNvCxnSpPr/>
          <p:nvPr/>
        </p:nvCxnSpPr>
        <p:spPr>
          <a:xfrm flipV="1">
            <a:off x="4554149" y="3673642"/>
            <a:ext cx="2552504" cy="1106905"/>
          </a:xfrm>
          <a:prstGeom prst="straightConnector1">
            <a:avLst/>
          </a:prstGeom>
          <a:ln w="41275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82B404-8D3A-8A40-A420-415EEE57A763}"/>
              </a:ext>
            </a:extLst>
          </p:cNvPr>
          <p:cNvSpPr txBox="1"/>
          <p:nvPr/>
        </p:nvSpPr>
        <p:spPr>
          <a:xfrm rot="20197973">
            <a:off x="4605192" y="3848383"/>
            <a:ext cx="2303836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One of these is “tight”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43FAC0-7A5E-2E42-B054-D70943A89B25}"/>
                  </a:ext>
                </a:extLst>
              </p:cNvPr>
              <p:cNvSpPr txBox="1"/>
              <p:nvPr/>
            </p:nvSpPr>
            <p:spPr>
              <a:xfrm>
                <a:off x="948412" y="5235019"/>
                <a:ext cx="455592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Optimal value of PRIMAL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Hindsight-OPT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43FAC0-7A5E-2E42-B054-D70943A89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12" y="5235019"/>
                <a:ext cx="4555927" cy="369332"/>
              </a:xfrm>
              <a:prstGeom prst="rect">
                <a:avLst/>
              </a:prstGeom>
              <a:blipFill>
                <a:blip r:embed="rId9"/>
                <a:stretch>
                  <a:fillRect l="-1111" t="-6452" b="-225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411BA0-1868-3942-AE12-94311843D108}"/>
                  </a:ext>
                </a:extLst>
              </p:cNvPr>
              <p:cNvSpPr txBox="1"/>
              <p:nvPr/>
            </p:nvSpPr>
            <p:spPr>
              <a:xfrm>
                <a:off x="6206435" y="5152281"/>
                <a:ext cx="432054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’s denote prices,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are utilities!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411BA0-1868-3942-AE12-94311843D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435" y="5152281"/>
                <a:ext cx="4320542" cy="391646"/>
              </a:xfrm>
              <a:prstGeom prst="rect">
                <a:avLst/>
              </a:prstGeom>
              <a:blipFill>
                <a:blip r:embed="rId10"/>
                <a:stretch>
                  <a:fillRect l="-1173" t="-937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8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 animBg="1"/>
      <p:bldP spid="11" grpId="0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4" grpId="0" animBg="1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601-13A7-654E-8DA3-1D57762F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“unit demand” case: balanced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9BB0D-20BA-FC42-B86E-B4C23EB3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352" y="2022635"/>
            <a:ext cx="6293777" cy="4225470"/>
          </a:xfrm>
        </p:spPr>
        <p:txBody>
          <a:bodyPr/>
          <a:lstStyle/>
          <a:p>
            <a:r>
              <a:rPr lang="en-US" dirty="0"/>
              <a:t>Customers arrive in sequence and reveal their values</a:t>
            </a:r>
          </a:p>
          <a:p>
            <a:r>
              <a:rPr lang="en-US" dirty="0"/>
              <a:t>At every step, the algorithm decides </a:t>
            </a:r>
            <a:r>
              <a:rPr lang="en-US" dirty="0">
                <a:highlight>
                  <a:srgbClr val="FFFF00"/>
                </a:highlight>
              </a:rPr>
              <a:t>what to allocate and at what price</a:t>
            </a:r>
            <a:r>
              <a:rPr lang="en-US" dirty="0"/>
              <a:t>; or to reject and move forward.</a:t>
            </a:r>
          </a:p>
          <a:p>
            <a:r>
              <a:rPr lang="en-US" dirty="0"/>
              <a:t>Hindsight-OPT picks the </a:t>
            </a:r>
            <a:r>
              <a:rPr lang="en-US" dirty="0">
                <a:highlight>
                  <a:srgbClr val="FFFF00"/>
                </a:highlight>
              </a:rPr>
              <a:t>SW maximizing allocation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17CF-6E62-F148-9D61-01D8888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41F973F9-B490-1D46-8E53-E1639E532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1882590" y="2497854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ABC15810-5DD6-BC48-8F9C-DD0D104D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2744496" y="244726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ACE4DB-2D16-7B4D-8699-F19CDBA1BE06}"/>
              </a:ext>
            </a:extLst>
          </p:cNvPr>
          <p:cNvSpPr txBox="1"/>
          <p:nvPr/>
        </p:nvSpPr>
        <p:spPr>
          <a:xfrm>
            <a:off x="593166" y="4193903"/>
            <a:ext cx="108549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Item pricing</a:t>
            </a:r>
            <a:r>
              <a:rPr lang="en-US" sz="2000" dirty="0"/>
              <a:t>: fix prices in advance; allow buyers to purchase their favorite item while supplies last.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Cambria" panose="02040503050406030204" pitchFamily="18" charset="0"/>
                  <a:buChar char="⎼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Feldman-Gravin-Lucier’15</a:t>
                </a:r>
                <a:r>
                  <a:rPr lang="en-US" dirty="0"/>
                  <a:t>: Item pricing achieves a CR of 2. </a:t>
                </a:r>
              </a:p>
              <a:p>
                <a:r>
                  <a:rPr lang="en-US" dirty="0"/>
                  <a:t>No other online algorithm can do better.</a:t>
                </a:r>
              </a:p>
              <a:p>
                <a:r>
                  <a:rPr lang="en-US" dirty="0"/>
                  <a:t>Set </a:t>
                </a:r>
                <a:r>
                  <a:rPr lang="en-US" dirty="0" err="1"/>
                  <a:t>price</a:t>
                </a:r>
                <a:r>
                  <a:rPr lang="en-US" baseline="-25000" dirty="0" err="1"/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Contribution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Hindsight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  <a:blipFill>
                <a:blip r:embed="rId4"/>
                <a:stretch>
                  <a:fillRect l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A6D0-A6A9-AB48-B265-AC5C8ACFC825}"/>
              </a:ext>
            </a:extLst>
          </p:cNvPr>
          <p:cNvGrpSpPr/>
          <p:nvPr/>
        </p:nvGrpSpPr>
        <p:grpSpPr>
          <a:xfrm>
            <a:off x="581468" y="2263773"/>
            <a:ext cx="885888" cy="1132569"/>
            <a:chOff x="756838" y="2582923"/>
            <a:chExt cx="2515888" cy="23389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58779-7A47-E24B-9707-702AA36BB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alphaModFix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585F3-3104-0B4A-8939-F33B46E9EED1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32756E-D19A-3E48-8985-14DA7710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61" y="2758966"/>
            <a:ext cx="179687" cy="18740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86B7CD-8661-C048-A495-326F40D78C7A}"/>
              </a:ext>
            </a:extLst>
          </p:cNvPr>
          <p:cNvGrpSpPr/>
          <p:nvPr/>
        </p:nvGrpSpPr>
        <p:grpSpPr>
          <a:xfrm>
            <a:off x="2152606" y="1783220"/>
            <a:ext cx="919362" cy="605181"/>
            <a:chOff x="4563158" y="2700992"/>
            <a:chExt cx="919362" cy="6051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34CF02-2D23-2D42-8417-C72709A52F24}"/>
                </a:ext>
              </a:extLst>
            </p:cNvPr>
            <p:cNvGrpSpPr/>
            <p:nvPr/>
          </p:nvGrpSpPr>
          <p:grpSpPr>
            <a:xfrm>
              <a:off x="4563158" y="2700992"/>
              <a:ext cx="919362" cy="605181"/>
              <a:chOff x="5440841" y="2590407"/>
              <a:chExt cx="1073263" cy="737447"/>
            </a:xfrm>
          </p:grpSpPr>
          <p:sp>
            <p:nvSpPr>
              <p:cNvPr id="37" name="Cloud Callout 36">
                <a:extLst>
                  <a:ext uri="{FF2B5EF4-FFF2-40B4-BE49-F238E27FC236}">
                    <a16:creationId xmlns:a16="http://schemas.microsoft.com/office/drawing/2014/main" id="{CD3A4432-71F9-944A-8EBF-69C95E9688FC}"/>
                  </a:ext>
                </a:extLst>
              </p:cNvPr>
              <p:cNvSpPr/>
              <p:nvPr/>
            </p:nvSpPr>
            <p:spPr>
              <a:xfrm>
                <a:off x="5440841" y="2590407"/>
                <a:ext cx="1073263" cy="73744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96CBA00-0B19-1A41-93B0-ED4463802472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973" y="2604442"/>
                    <a:ext cx="630419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96CBA00-0B19-1A41-93B0-ED44638024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1973" y="2604442"/>
                    <a:ext cx="630419" cy="33753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68F1886-2DF5-A046-A963-0661D1365E61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474" y="2912505"/>
                    <a:ext cx="630419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68F1886-2DF5-A046-A963-0661D1365E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474" y="2912505"/>
                    <a:ext cx="630419" cy="33753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FCB9BD-0132-1249-B6B4-E01FCDB6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2309" y="2751897"/>
              <a:ext cx="180746" cy="18851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677CCD9-8895-ED49-A65C-D153B97C9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231" y="2999874"/>
              <a:ext cx="200222" cy="20882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00419D1-7C05-674E-A903-D760F20F9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981" y="2799389"/>
            <a:ext cx="127211" cy="1326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C18E46-C985-B442-A899-285EC8690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15" y="2794133"/>
            <a:ext cx="127211" cy="13267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C558872-5BC6-5A4A-8853-E3DD1F0B62CD}"/>
              </a:ext>
            </a:extLst>
          </p:cNvPr>
          <p:cNvGrpSpPr/>
          <p:nvPr/>
        </p:nvGrpSpPr>
        <p:grpSpPr>
          <a:xfrm>
            <a:off x="3117728" y="1749172"/>
            <a:ext cx="1533132" cy="748681"/>
            <a:chOff x="4531628" y="2637512"/>
            <a:chExt cx="1533132" cy="7486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36C6F60-5C44-5647-AF2E-5285244CB514}"/>
                </a:ext>
              </a:extLst>
            </p:cNvPr>
            <p:cNvGrpSpPr/>
            <p:nvPr/>
          </p:nvGrpSpPr>
          <p:grpSpPr>
            <a:xfrm>
              <a:off x="4531628" y="2637512"/>
              <a:ext cx="1533132" cy="748681"/>
              <a:chOff x="5404030" y="2513054"/>
              <a:chExt cx="1789778" cy="912310"/>
            </a:xfrm>
          </p:grpSpPr>
          <p:sp>
            <p:nvSpPr>
              <p:cNvPr id="48" name="Cloud Callout 47">
                <a:extLst>
                  <a:ext uri="{FF2B5EF4-FFF2-40B4-BE49-F238E27FC236}">
                    <a16:creationId xmlns:a16="http://schemas.microsoft.com/office/drawing/2014/main" id="{A81CFD22-138C-7048-B073-3176A5C2D447}"/>
                  </a:ext>
                </a:extLst>
              </p:cNvPr>
              <p:cNvSpPr/>
              <p:nvPr/>
            </p:nvSpPr>
            <p:spPr>
              <a:xfrm>
                <a:off x="5404030" y="2513054"/>
                <a:ext cx="1789778" cy="912310"/>
              </a:xfrm>
              <a:prstGeom prst="cloudCallout">
                <a:avLst>
                  <a:gd name="adj1" fmla="val -37760"/>
                  <a:gd name="adj2" fmla="val 6621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E0D02C1A-B263-3843-9583-3FF3E6268E1C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973" y="2604442"/>
                    <a:ext cx="918606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[0,5]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E0D02C1A-B263-3843-9583-3FF3E6268E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1973" y="2604442"/>
                    <a:ext cx="918606" cy="33753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4F2580C-A772-C34F-A16C-031D95207AA4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474" y="2912505"/>
                    <a:ext cx="1281573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4F2580C-A772-C34F-A16C-031D95207A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474" y="2912505"/>
                    <a:ext cx="1281573" cy="3375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950DC6-8D53-2F4E-A8D2-9A372D24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2309" y="2751897"/>
              <a:ext cx="180746" cy="18851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F95E0BA-3BEF-3A4F-967F-F161D61EA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231" y="2999874"/>
              <a:ext cx="200222" cy="20882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AE977E-32A0-D341-B986-F00E1404C614}"/>
              </a:ext>
            </a:extLst>
          </p:cNvPr>
          <p:cNvGrpSpPr/>
          <p:nvPr/>
        </p:nvGrpSpPr>
        <p:grpSpPr>
          <a:xfrm>
            <a:off x="644395" y="3033210"/>
            <a:ext cx="770047" cy="865217"/>
            <a:chOff x="756838" y="5788464"/>
            <a:chExt cx="1197174" cy="128728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3643F12-E373-0842-8365-3CF54F85BD9D}"/>
                </a:ext>
              </a:extLst>
            </p:cNvPr>
            <p:cNvGrpSpPr/>
            <p:nvPr/>
          </p:nvGrpSpPr>
          <p:grpSpPr>
            <a:xfrm>
              <a:off x="756838" y="5788464"/>
              <a:ext cx="1197174" cy="1287286"/>
              <a:chOff x="8306589" y="3292497"/>
              <a:chExt cx="1562607" cy="1705545"/>
            </a:xfrm>
          </p:grpSpPr>
          <p:sp>
            <p:nvSpPr>
              <p:cNvPr id="56" name="Vertical Scroll 55">
                <a:extLst>
                  <a:ext uri="{FF2B5EF4-FFF2-40B4-BE49-F238E27FC236}">
                    <a16:creationId xmlns:a16="http://schemas.microsoft.com/office/drawing/2014/main" id="{8B6EFC00-8BCF-034E-9614-612EAEAC0706}"/>
                  </a:ext>
                </a:extLst>
              </p:cNvPr>
              <p:cNvSpPr/>
              <p:nvPr/>
            </p:nvSpPr>
            <p:spPr>
              <a:xfrm>
                <a:off x="8306589" y="3292497"/>
                <a:ext cx="1562607" cy="1705545"/>
              </a:xfrm>
              <a:prstGeom prst="verticalScroll">
                <a:avLst>
                  <a:gd name="adj" fmla="val 5995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AC0F0ED-9B19-0E41-88CC-9A45B3B7F9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23797" b="28611"/>
              <a:stretch/>
            </p:blipFill>
            <p:spPr>
              <a:xfrm>
                <a:off x="8447629" y="3441930"/>
                <a:ext cx="1279458" cy="6089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FEA166A-6ABD-8B48-9C95-404C8DE27E83}"/>
                      </a:ext>
                    </a:extLst>
                  </p:cNvPr>
                  <p:cNvSpPr txBox="1"/>
                  <p:nvPr/>
                </p:nvSpPr>
                <p:spPr>
                  <a:xfrm>
                    <a:off x="8805542" y="3980128"/>
                    <a:ext cx="974299" cy="4853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$1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FEA166A-6ABD-8B48-9C95-404C8DE27E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05542" y="3980128"/>
                    <a:ext cx="974299" cy="48535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927B295-090F-FB4D-B55A-67D68C1BBCD8}"/>
                      </a:ext>
                    </a:extLst>
                  </p:cNvPr>
                  <p:cNvSpPr txBox="1"/>
                  <p:nvPr/>
                </p:nvSpPr>
                <p:spPr>
                  <a:xfrm>
                    <a:off x="8817169" y="4512683"/>
                    <a:ext cx="974299" cy="4853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</m:t>
                          </m:r>
                          <m:r>
                            <a:rPr lang="en-US" sz="1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927B295-090F-FB4D-B55A-67D68C1BBC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17169" y="4512683"/>
                    <a:ext cx="974299" cy="48535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B54B9F4-3E4C-B543-9E0D-1A25856B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225" y="6355788"/>
              <a:ext cx="351334" cy="36642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65B8279-E6AE-1A41-B14F-AA2D90CB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2272" y="6739410"/>
              <a:ext cx="287958" cy="30032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7EF7436-45A9-CA40-BBFC-0668BE322D63}"/>
              </a:ext>
            </a:extLst>
          </p:cNvPr>
          <p:cNvSpPr txBox="1"/>
          <p:nvPr/>
        </p:nvSpPr>
        <p:spPr>
          <a:xfrm>
            <a:off x="8634377" y="5391574"/>
            <a:ext cx="244009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Use dual prices??</a:t>
            </a:r>
          </a:p>
        </p:txBody>
      </p:sp>
    </p:spTree>
    <p:extLst>
      <p:ext uri="{BB962C8B-B14F-4D97-AF65-F5344CB8AC3E}">
        <p14:creationId xmlns:p14="http://schemas.microsoft.com/office/powerpoint/2010/main" val="392169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C758-8106-124F-9C9A-285031B5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dual prices don’t work well in stochastic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36FAA-19CB-8941-A7CB-0663F63BC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1: dual prices are too low.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Problem 2: as supply diminishes, the correspondence between LP-allocation and buyer preferences breaks down.</a:t>
            </a:r>
          </a:p>
          <a:p>
            <a:pPr lvl="1"/>
            <a:r>
              <a:rPr lang="en-US" dirty="0"/>
              <a:t>Every buyer purchases her favorite of the </a:t>
            </a:r>
            <a:r>
              <a:rPr lang="en-US" dirty="0">
                <a:highlight>
                  <a:srgbClr val="FFFF00"/>
                </a:highlight>
              </a:rPr>
              <a:t>remaining</a:t>
            </a:r>
            <a:r>
              <a:rPr lang="en-US" dirty="0"/>
              <a:t>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A9FB4-C4F1-4F47-B711-651FF788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925C2E-395D-844D-922E-A7B81A2FA4F5}"/>
                  </a:ext>
                </a:extLst>
              </p:cNvPr>
              <p:cNvSpPr txBox="1"/>
              <p:nvPr/>
            </p:nvSpPr>
            <p:spPr>
              <a:xfrm>
                <a:off x="3255373" y="2861540"/>
                <a:ext cx="14874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alue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US" sz="1400" b="0" dirty="0"/>
              </a:p>
              <a:p>
                <a:r>
                  <a:rPr lang="en-US" sz="1400" dirty="0"/>
                  <a:t>Arrival prob.=0.1</a:t>
                </a:r>
                <a:endParaRPr lang="en-US" sz="14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925C2E-395D-844D-922E-A7B81A2FA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373" y="2861540"/>
                <a:ext cx="1487458" cy="523220"/>
              </a:xfrm>
              <a:prstGeom prst="rect">
                <a:avLst/>
              </a:prstGeom>
              <a:blipFill>
                <a:blip r:embed="rId2"/>
                <a:stretch>
                  <a:fillRect l="-169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E2EE96-CA16-F743-BDBB-72F2012B1C55}"/>
                  </a:ext>
                </a:extLst>
              </p:cNvPr>
              <p:cNvSpPr txBox="1"/>
              <p:nvPr/>
            </p:nvSpPr>
            <p:spPr>
              <a:xfrm>
                <a:off x="1727839" y="2860012"/>
                <a:ext cx="15275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alue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Arrival prob. =0.9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E2EE96-CA16-F743-BDBB-72F2012B1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39" y="2860012"/>
                <a:ext cx="1527534" cy="523220"/>
              </a:xfrm>
              <a:prstGeom prst="rect">
                <a:avLst/>
              </a:prstGeom>
              <a:blipFill>
                <a:blip r:embed="rId3"/>
                <a:stretch>
                  <a:fillRect l="-82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25A620C6-8ED6-724B-B2C8-2EBC2994D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58933" r="58944" b="25566"/>
          <a:stretch/>
        </p:blipFill>
        <p:spPr bwMode="auto">
          <a:xfrm>
            <a:off x="2245843" y="2152541"/>
            <a:ext cx="463686" cy="6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22574969-547C-0448-837A-5714EBBFF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 t="57268" r="44224" b="25731"/>
          <a:stretch/>
        </p:blipFill>
        <p:spPr bwMode="auto">
          <a:xfrm>
            <a:off x="3593636" y="2101952"/>
            <a:ext cx="613936" cy="7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D92EE9-605A-C044-BCF6-D9D6F1DC3CC7}"/>
              </a:ext>
            </a:extLst>
          </p:cNvPr>
          <p:cNvSpPr txBox="1"/>
          <p:nvPr/>
        </p:nvSpPr>
        <p:spPr>
          <a:xfrm>
            <a:off x="4871547" y="2601309"/>
            <a:ext cx="580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price = 1; </a:t>
            </a:r>
            <a:r>
              <a:rPr lang="en-US" dirty="0" err="1"/>
              <a:t>Alg</a:t>
            </a:r>
            <a:r>
              <a:rPr lang="en-US" dirty="0"/>
              <a:t> allocates to the second buyer </a:t>
            </a:r>
            <a:r>
              <a:rPr lang="en-US" dirty="0" err="1"/>
              <a:t>w.p.</a:t>
            </a:r>
            <a:r>
              <a:rPr lang="en-US" dirty="0"/>
              <a:t> 0.01.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59029-ED88-FC4E-B1B6-01BC8A56C6C8}"/>
              </a:ext>
            </a:extLst>
          </p:cNvPr>
          <p:cNvSpPr txBox="1"/>
          <p:nvPr/>
        </p:nvSpPr>
        <p:spPr>
          <a:xfrm>
            <a:off x="5186855" y="5684149"/>
            <a:ext cx="602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Coming up: two approaches to get around these problems…</a:t>
            </a:r>
          </a:p>
        </p:txBody>
      </p:sp>
    </p:spTree>
    <p:extLst>
      <p:ext uri="{BB962C8B-B14F-4D97-AF65-F5344CB8AC3E}">
        <p14:creationId xmlns:p14="http://schemas.microsoft.com/office/powerpoint/2010/main" val="1144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F6FC5ED3-855F-E24D-8795-324224C0B7DA}"/>
              </a:ext>
            </a:extLst>
          </p:cNvPr>
          <p:cNvSpPr/>
          <p:nvPr/>
        </p:nvSpPr>
        <p:spPr>
          <a:xfrm>
            <a:off x="1418897" y="2743200"/>
            <a:ext cx="4903075" cy="2979683"/>
          </a:xfrm>
          <a:custGeom>
            <a:avLst/>
            <a:gdLst>
              <a:gd name="connsiteX0" fmla="*/ 0 w 4903075"/>
              <a:gd name="connsiteY0" fmla="*/ 2948152 h 2979683"/>
              <a:gd name="connsiteX1" fmla="*/ 0 w 4903075"/>
              <a:gd name="connsiteY1" fmla="*/ 15766 h 2979683"/>
              <a:gd name="connsiteX2" fmla="*/ 1387365 w 4903075"/>
              <a:gd name="connsiteY2" fmla="*/ 0 h 2979683"/>
              <a:gd name="connsiteX3" fmla="*/ 1387365 w 4903075"/>
              <a:gd name="connsiteY3" fmla="*/ 409903 h 2979683"/>
              <a:gd name="connsiteX4" fmla="*/ 2096813 w 4903075"/>
              <a:gd name="connsiteY4" fmla="*/ 425669 h 2979683"/>
              <a:gd name="connsiteX5" fmla="*/ 2096813 w 4903075"/>
              <a:gd name="connsiteY5" fmla="*/ 788276 h 2979683"/>
              <a:gd name="connsiteX6" fmla="*/ 2364827 w 4903075"/>
              <a:gd name="connsiteY6" fmla="*/ 788276 h 2979683"/>
              <a:gd name="connsiteX7" fmla="*/ 2364827 w 4903075"/>
              <a:gd name="connsiteY7" fmla="*/ 1072055 h 2979683"/>
              <a:gd name="connsiteX8" fmla="*/ 2774731 w 4903075"/>
              <a:gd name="connsiteY8" fmla="*/ 1072055 h 2979683"/>
              <a:gd name="connsiteX9" fmla="*/ 2774731 w 4903075"/>
              <a:gd name="connsiteY9" fmla="*/ 1229710 h 2979683"/>
              <a:gd name="connsiteX10" fmla="*/ 3026979 w 4903075"/>
              <a:gd name="connsiteY10" fmla="*/ 1245476 h 2979683"/>
              <a:gd name="connsiteX11" fmla="*/ 3026979 w 4903075"/>
              <a:gd name="connsiteY11" fmla="*/ 1387366 h 2979683"/>
              <a:gd name="connsiteX12" fmla="*/ 3389586 w 4903075"/>
              <a:gd name="connsiteY12" fmla="*/ 1371600 h 2979683"/>
              <a:gd name="connsiteX13" fmla="*/ 3389586 w 4903075"/>
              <a:gd name="connsiteY13" fmla="*/ 1529255 h 2979683"/>
              <a:gd name="connsiteX14" fmla="*/ 3767958 w 4903075"/>
              <a:gd name="connsiteY14" fmla="*/ 1529255 h 2979683"/>
              <a:gd name="connsiteX15" fmla="*/ 3767958 w 4903075"/>
              <a:gd name="connsiteY15" fmla="*/ 1828800 h 2979683"/>
              <a:gd name="connsiteX16" fmla="*/ 4162096 w 4903075"/>
              <a:gd name="connsiteY16" fmla="*/ 1828800 h 2979683"/>
              <a:gd name="connsiteX17" fmla="*/ 4162096 w 4903075"/>
              <a:gd name="connsiteY17" fmla="*/ 2112579 h 2979683"/>
              <a:gd name="connsiteX18" fmla="*/ 4162096 w 4903075"/>
              <a:gd name="connsiteY18" fmla="*/ 2112579 h 2979683"/>
              <a:gd name="connsiteX19" fmla="*/ 4162096 w 4903075"/>
              <a:gd name="connsiteY19" fmla="*/ 2112579 h 2979683"/>
              <a:gd name="connsiteX20" fmla="*/ 4162096 w 4903075"/>
              <a:gd name="connsiteY20" fmla="*/ 2112579 h 2979683"/>
              <a:gd name="connsiteX21" fmla="*/ 4162096 w 4903075"/>
              <a:gd name="connsiteY21" fmla="*/ 2112579 h 2979683"/>
              <a:gd name="connsiteX22" fmla="*/ 4303986 w 4903075"/>
              <a:gd name="connsiteY22" fmla="*/ 2112579 h 2979683"/>
              <a:gd name="connsiteX23" fmla="*/ 4303986 w 4903075"/>
              <a:gd name="connsiteY23" fmla="*/ 2554014 h 2979683"/>
              <a:gd name="connsiteX24" fmla="*/ 4666593 w 4903075"/>
              <a:gd name="connsiteY24" fmla="*/ 2554014 h 2979683"/>
              <a:gd name="connsiteX25" fmla="*/ 4666593 w 4903075"/>
              <a:gd name="connsiteY25" fmla="*/ 2695903 h 2979683"/>
              <a:gd name="connsiteX26" fmla="*/ 4903075 w 4903075"/>
              <a:gd name="connsiteY26" fmla="*/ 2695903 h 2979683"/>
              <a:gd name="connsiteX27" fmla="*/ 4903075 w 4903075"/>
              <a:gd name="connsiteY27" fmla="*/ 2979683 h 2979683"/>
              <a:gd name="connsiteX28" fmla="*/ 0 w 4903075"/>
              <a:gd name="connsiteY28" fmla="*/ 2948152 h 297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03075" h="2979683">
                <a:moveTo>
                  <a:pt x="0" y="2948152"/>
                </a:moveTo>
                <a:lnTo>
                  <a:pt x="0" y="15766"/>
                </a:lnTo>
                <a:lnTo>
                  <a:pt x="1387365" y="0"/>
                </a:lnTo>
                <a:lnTo>
                  <a:pt x="1387365" y="409903"/>
                </a:lnTo>
                <a:lnTo>
                  <a:pt x="2096813" y="425669"/>
                </a:lnTo>
                <a:lnTo>
                  <a:pt x="2096813" y="788276"/>
                </a:lnTo>
                <a:lnTo>
                  <a:pt x="2364827" y="788276"/>
                </a:lnTo>
                <a:lnTo>
                  <a:pt x="2364827" y="1072055"/>
                </a:lnTo>
                <a:lnTo>
                  <a:pt x="2774731" y="1072055"/>
                </a:lnTo>
                <a:lnTo>
                  <a:pt x="2774731" y="1229710"/>
                </a:lnTo>
                <a:lnTo>
                  <a:pt x="3026979" y="1245476"/>
                </a:lnTo>
                <a:lnTo>
                  <a:pt x="3026979" y="1387366"/>
                </a:lnTo>
                <a:lnTo>
                  <a:pt x="3389586" y="1371600"/>
                </a:lnTo>
                <a:lnTo>
                  <a:pt x="3389586" y="1529255"/>
                </a:lnTo>
                <a:lnTo>
                  <a:pt x="3767958" y="1529255"/>
                </a:lnTo>
                <a:lnTo>
                  <a:pt x="3767958" y="1828800"/>
                </a:lnTo>
                <a:lnTo>
                  <a:pt x="4162096" y="1828800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303986" y="2112579"/>
                </a:lnTo>
                <a:lnTo>
                  <a:pt x="4303986" y="2554014"/>
                </a:lnTo>
                <a:lnTo>
                  <a:pt x="4666593" y="2554014"/>
                </a:lnTo>
                <a:lnTo>
                  <a:pt x="4666593" y="2695903"/>
                </a:lnTo>
                <a:lnTo>
                  <a:pt x="4903075" y="2695903"/>
                </a:lnTo>
                <a:lnTo>
                  <a:pt x="4903075" y="2979683"/>
                </a:lnTo>
                <a:lnTo>
                  <a:pt x="0" y="2948152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DE92D-4A21-5D41-95ED-5DA8E6F3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balanced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D9966-C818-DD47-ABB6-86F5FAAB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5B408A-E6D9-5444-BA87-EDDB0D749EF7}"/>
              </a:ext>
            </a:extLst>
          </p:cNvPr>
          <p:cNvCxnSpPr/>
          <p:nvPr/>
        </p:nvCxnSpPr>
        <p:spPr>
          <a:xfrm>
            <a:off x="1166648" y="5722883"/>
            <a:ext cx="6006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28BC6B-E7BF-B94B-BA28-134E58FC97DA}"/>
              </a:ext>
            </a:extLst>
          </p:cNvPr>
          <p:cNvCxnSpPr>
            <a:cxnSpLocks/>
          </p:cNvCxnSpPr>
          <p:nvPr/>
        </p:nvCxnSpPr>
        <p:spPr>
          <a:xfrm flipV="1">
            <a:off x="1403131" y="1781503"/>
            <a:ext cx="15764" cy="4083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739CCF3-ABE9-524B-9002-9D82D4997B29}"/>
              </a:ext>
            </a:extLst>
          </p:cNvPr>
          <p:cNvSpPr/>
          <p:nvPr/>
        </p:nvSpPr>
        <p:spPr>
          <a:xfrm>
            <a:off x="1418897" y="5439103"/>
            <a:ext cx="4903076" cy="283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188C2-686B-9845-A53D-4FD122C63ABB}"/>
              </a:ext>
            </a:extLst>
          </p:cNvPr>
          <p:cNvSpPr/>
          <p:nvPr/>
        </p:nvSpPr>
        <p:spPr>
          <a:xfrm>
            <a:off x="1418896" y="5297215"/>
            <a:ext cx="4677101" cy="141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E3DB7A-4029-F243-8CEB-1425D1192E6F}"/>
              </a:ext>
            </a:extLst>
          </p:cNvPr>
          <p:cNvSpPr/>
          <p:nvPr/>
        </p:nvSpPr>
        <p:spPr>
          <a:xfrm>
            <a:off x="1418896" y="4855779"/>
            <a:ext cx="4288213" cy="433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0667E-8848-E845-B718-E2DADDB33A5C}"/>
              </a:ext>
            </a:extLst>
          </p:cNvPr>
          <p:cNvSpPr/>
          <p:nvPr/>
        </p:nvSpPr>
        <p:spPr>
          <a:xfrm>
            <a:off x="1418895" y="4571997"/>
            <a:ext cx="4162094" cy="2758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782400-3A84-D640-A6A8-0BCA748DE533}"/>
              </a:ext>
            </a:extLst>
          </p:cNvPr>
          <p:cNvSpPr/>
          <p:nvPr/>
        </p:nvSpPr>
        <p:spPr>
          <a:xfrm>
            <a:off x="1418895" y="4280337"/>
            <a:ext cx="3767960" cy="2758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A21DD-8D90-B74E-B6A3-4897DED126A6}"/>
              </a:ext>
            </a:extLst>
          </p:cNvPr>
          <p:cNvSpPr/>
          <p:nvPr/>
        </p:nvSpPr>
        <p:spPr>
          <a:xfrm>
            <a:off x="1418895" y="4122678"/>
            <a:ext cx="3389588" cy="1418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83D50-F13C-2541-B666-815C2671A7EB}"/>
              </a:ext>
            </a:extLst>
          </p:cNvPr>
          <p:cNvSpPr/>
          <p:nvPr/>
        </p:nvSpPr>
        <p:spPr>
          <a:xfrm>
            <a:off x="1418895" y="3980790"/>
            <a:ext cx="3026980" cy="153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29781-6DBD-7F44-B5C9-0F06D5587468}"/>
              </a:ext>
            </a:extLst>
          </p:cNvPr>
          <p:cNvSpPr/>
          <p:nvPr/>
        </p:nvSpPr>
        <p:spPr>
          <a:xfrm>
            <a:off x="1418895" y="3819193"/>
            <a:ext cx="2774718" cy="153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3F1189-6EB8-FA48-860C-1AF78149CD72}"/>
              </a:ext>
            </a:extLst>
          </p:cNvPr>
          <p:cNvSpPr txBox="1"/>
          <p:nvPr/>
        </p:nvSpPr>
        <p:spPr>
          <a:xfrm>
            <a:off x="5580989" y="5793654"/>
            <a:ext cx="1343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Value for item </a:t>
            </a:r>
            <a:r>
              <a:rPr lang="en-US" sz="1400" dirty="0" err="1"/>
              <a:t>i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D19F7-85FC-8247-A762-D419B7E95D96}"/>
              </a:ext>
            </a:extLst>
          </p:cNvPr>
          <p:cNvSpPr txBox="1"/>
          <p:nvPr/>
        </p:nvSpPr>
        <p:spPr>
          <a:xfrm rot="16200000">
            <a:off x="540293" y="4136899"/>
            <a:ext cx="1372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Supply of item </a:t>
            </a:r>
            <a:r>
              <a:rPr lang="en-US" sz="1400" dirty="0" err="1"/>
              <a:t>i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178AB9-DC18-5142-9180-7751231C1113}"/>
              </a:ext>
            </a:extLst>
          </p:cNvPr>
          <p:cNvSpPr/>
          <p:nvPr/>
        </p:nvSpPr>
        <p:spPr>
          <a:xfrm>
            <a:off x="1418896" y="3531471"/>
            <a:ext cx="2380586" cy="277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A0D5F-2A02-BD4F-88EB-0F20B937A009}"/>
              </a:ext>
            </a:extLst>
          </p:cNvPr>
          <p:cNvSpPr/>
          <p:nvPr/>
        </p:nvSpPr>
        <p:spPr>
          <a:xfrm>
            <a:off x="1418895" y="3159677"/>
            <a:ext cx="2096814" cy="3767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6DA68-5867-DD45-B1D7-B6EE92D6A9AD}"/>
              </a:ext>
            </a:extLst>
          </p:cNvPr>
          <p:cNvSpPr/>
          <p:nvPr/>
        </p:nvSpPr>
        <p:spPr>
          <a:xfrm>
            <a:off x="1426782" y="2754577"/>
            <a:ext cx="1379521" cy="397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2A8F7E7-986E-C84A-80D8-EE53C79222EE}"/>
              </a:ext>
            </a:extLst>
          </p:cNvPr>
          <p:cNvCxnSpPr>
            <a:cxnSpLocks/>
            <a:stCxn id="26" idx="1"/>
            <a:endCxn id="20" idx="3"/>
          </p:cNvCxnSpPr>
          <p:nvPr/>
        </p:nvCxnSpPr>
        <p:spPr>
          <a:xfrm rot="10800000" flipV="1">
            <a:off x="3515709" y="1934636"/>
            <a:ext cx="3878320" cy="14133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07B595-EE85-2D47-A27F-7ACF4B67D3A3}"/>
              </a:ext>
            </a:extLst>
          </p:cNvPr>
          <p:cNvSpPr txBox="1"/>
          <p:nvPr/>
        </p:nvSpPr>
        <p:spPr>
          <a:xfrm>
            <a:off x="7394029" y="1749971"/>
            <a:ext cx="343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buyer assigned item </a:t>
            </a:r>
            <a:r>
              <a:rPr lang="en-US" dirty="0" err="1"/>
              <a:t>i</a:t>
            </a:r>
            <a:r>
              <a:rPr lang="en-US" dirty="0"/>
              <a:t> by the LP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83200-E21A-8C42-9836-48CCEFAE9CB9}"/>
              </a:ext>
            </a:extLst>
          </p:cNvPr>
          <p:cNvSpPr/>
          <p:nvPr/>
        </p:nvSpPr>
        <p:spPr>
          <a:xfrm>
            <a:off x="7867668" y="2361691"/>
            <a:ext cx="2543504" cy="545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CFF1C2-15A5-2340-A9F4-D9A59EA073DB}"/>
              </a:ext>
            </a:extLst>
          </p:cNvPr>
          <p:cNvCxnSpPr>
            <a:cxnSpLocks/>
          </p:cNvCxnSpPr>
          <p:nvPr/>
        </p:nvCxnSpPr>
        <p:spPr>
          <a:xfrm>
            <a:off x="7740869" y="2361691"/>
            <a:ext cx="0" cy="545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CA95CA-9B54-AF4A-87D4-477DFC017BDC}"/>
              </a:ext>
            </a:extLst>
          </p:cNvPr>
          <p:cNvSpPr txBox="1"/>
          <p:nvPr/>
        </p:nvSpPr>
        <p:spPr>
          <a:xfrm rot="16200000">
            <a:off x="6873938" y="2333872"/>
            <a:ext cx="106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buyer’s fractional allocation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43C5B3-3B65-3C40-8DE1-E9C6B9327CB1}"/>
              </a:ext>
            </a:extLst>
          </p:cNvPr>
          <p:cNvCxnSpPr/>
          <p:nvPr/>
        </p:nvCxnSpPr>
        <p:spPr>
          <a:xfrm>
            <a:off x="7867668" y="3092972"/>
            <a:ext cx="25435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EA89633-F03B-CE4D-BC4D-26C160EA167E}"/>
              </a:ext>
            </a:extLst>
          </p:cNvPr>
          <p:cNvSpPr txBox="1"/>
          <p:nvPr/>
        </p:nvSpPr>
        <p:spPr>
          <a:xfrm>
            <a:off x="8174412" y="3102874"/>
            <a:ext cx="193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buyer’s value for item </a:t>
            </a:r>
            <a:r>
              <a:rPr lang="en-US" sz="1400" dirty="0" err="1"/>
              <a:t>i</a:t>
            </a:r>
            <a:endParaRPr lang="en-US" sz="1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692169-81D4-514C-BCCA-49463DDC7703}"/>
              </a:ext>
            </a:extLst>
          </p:cNvPr>
          <p:cNvGrpSpPr/>
          <p:nvPr/>
        </p:nvGrpSpPr>
        <p:grpSpPr>
          <a:xfrm>
            <a:off x="1592254" y="2410613"/>
            <a:ext cx="968535" cy="3722929"/>
            <a:chOff x="1913094" y="2410613"/>
            <a:chExt cx="968535" cy="372292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30F2A9B-6DB3-7245-BB8B-265940BCEFC8}"/>
                </a:ext>
              </a:extLst>
            </p:cNvPr>
            <p:cNvCxnSpPr/>
            <p:nvPr/>
          </p:nvCxnSpPr>
          <p:spPr>
            <a:xfrm>
              <a:off x="2806254" y="2410613"/>
              <a:ext cx="0" cy="36591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F33F4B-1628-AC48-A4DB-F91DA1996378}"/>
                </a:ext>
              </a:extLst>
            </p:cNvPr>
            <p:cNvSpPr txBox="1"/>
            <p:nvPr/>
          </p:nvSpPr>
          <p:spPr>
            <a:xfrm>
              <a:off x="1913094" y="5825765"/>
              <a:ext cx="968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Dual price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263918-6547-9B49-B1DD-86D442070EE7}"/>
              </a:ext>
            </a:extLst>
          </p:cNvPr>
          <p:cNvGrpSpPr/>
          <p:nvPr/>
        </p:nvGrpSpPr>
        <p:grpSpPr>
          <a:xfrm>
            <a:off x="481056" y="2548528"/>
            <a:ext cx="438601" cy="3432093"/>
            <a:chOff x="481056" y="2548528"/>
            <a:chExt cx="438601" cy="343209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71815F5-A7C8-9642-8279-FEF89D48BBE6}"/>
                </a:ext>
              </a:extLst>
            </p:cNvPr>
            <p:cNvCxnSpPr/>
            <p:nvPr/>
          </p:nvCxnSpPr>
          <p:spPr>
            <a:xfrm>
              <a:off x="919657" y="2743200"/>
              <a:ext cx="0" cy="29796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E4747C-0C59-CA44-82D3-6B9C43469446}"/>
                </a:ext>
              </a:extLst>
            </p:cNvPr>
            <p:cNvSpPr txBox="1"/>
            <p:nvPr/>
          </p:nvSpPr>
          <p:spPr>
            <a:xfrm rot="16200000">
              <a:off x="-1065714" y="4095298"/>
              <a:ext cx="3432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Total </a:t>
              </a:r>
              <a:r>
                <a:rPr lang="en-US" sz="1600" dirty="0" err="1"/>
                <a:t>alloc</a:t>
              </a:r>
              <a:r>
                <a:rPr lang="en-US" sz="1600" dirty="0"/>
                <a:t>. of item </a:t>
              </a:r>
              <a:r>
                <a:rPr lang="en-US" sz="1600" dirty="0" err="1"/>
                <a:t>i</a:t>
              </a:r>
              <a:r>
                <a:rPr lang="en-US" sz="1600" dirty="0"/>
                <a:t> &lt; supply of item </a:t>
              </a:r>
              <a:r>
                <a:rPr lang="en-US" sz="1600" dirty="0" err="1"/>
                <a:t>i</a:t>
              </a:r>
              <a:endParaRPr lang="en-US" sz="1600" dirty="0"/>
            </a:p>
          </p:txBody>
        </p: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20BBE91C-3F3D-6B4B-A81B-7AACD74AF72D}"/>
              </a:ext>
            </a:extLst>
          </p:cNvPr>
          <p:cNvSpPr/>
          <p:nvPr/>
        </p:nvSpPr>
        <p:spPr>
          <a:xfrm>
            <a:off x="3799490" y="3815255"/>
            <a:ext cx="2506717" cy="1907628"/>
          </a:xfrm>
          <a:custGeom>
            <a:avLst/>
            <a:gdLst>
              <a:gd name="connsiteX0" fmla="*/ 15765 w 2506717"/>
              <a:gd name="connsiteY0" fmla="*/ 1907628 h 1907628"/>
              <a:gd name="connsiteX1" fmla="*/ 0 w 2506717"/>
              <a:gd name="connsiteY1" fmla="*/ 0 h 1907628"/>
              <a:gd name="connsiteX2" fmla="*/ 378372 w 2506717"/>
              <a:gd name="connsiteY2" fmla="*/ 0 h 1907628"/>
              <a:gd name="connsiteX3" fmla="*/ 394138 w 2506717"/>
              <a:gd name="connsiteY3" fmla="*/ 157655 h 1907628"/>
              <a:gd name="connsiteX4" fmla="*/ 646386 w 2506717"/>
              <a:gd name="connsiteY4" fmla="*/ 157655 h 1907628"/>
              <a:gd name="connsiteX5" fmla="*/ 646386 w 2506717"/>
              <a:gd name="connsiteY5" fmla="*/ 299545 h 1907628"/>
              <a:gd name="connsiteX6" fmla="*/ 1008993 w 2506717"/>
              <a:gd name="connsiteY6" fmla="*/ 299545 h 1907628"/>
              <a:gd name="connsiteX7" fmla="*/ 1008993 w 2506717"/>
              <a:gd name="connsiteY7" fmla="*/ 457200 h 1907628"/>
              <a:gd name="connsiteX8" fmla="*/ 1387365 w 2506717"/>
              <a:gd name="connsiteY8" fmla="*/ 457200 h 1907628"/>
              <a:gd name="connsiteX9" fmla="*/ 1387365 w 2506717"/>
              <a:gd name="connsiteY9" fmla="*/ 756745 h 1907628"/>
              <a:gd name="connsiteX10" fmla="*/ 1765738 w 2506717"/>
              <a:gd name="connsiteY10" fmla="*/ 756745 h 1907628"/>
              <a:gd name="connsiteX11" fmla="*/ 1765738 w 2506717"/>
              <a:gd name="connsiteY11" fmla="*/ 1040524 h 1907628"/>
              <a:gd name="connsiteX12" fmla="*/ 1765738 w 2506717"/>
              <a:gd name="connsiteY12" fmla="*/ 1040524 h 1907628"/>
              <a:gd name="connsiteX13" fmla="*/ 1923393 w 2506717"/>
              <a:gd name="connsiteY13" fmla="*/ 1040524 h 1907628"/>
              <a:gd name="connsiteX14" fmla="*/ 1891862 w 2506717"/>
              <a:gd name="connsiteY14" fmla="*/ 1481959 h 1907628"/>
              <a:gd name="connsiteX15" fmla="*/ 2286000 w 2506717"/>
              <a:gd name="connsiteY15" fmla="*/ 1481959 h 1907628"/>
              <a:gd name="connsiteX16" fmla="*/ 2286000 w 2506717"/>
              <a:gd name="connsiteY16" fmla="*/ 1623848 h 1907628"/>
              <a:gd name="connsiteX17" fmla="*/ 2506717 w 2506717"/>
              <a:gd name="connsiteY17" fmla="*/ 1623848 h 1907628"/>
              <a:gd name="connsiteX18" fmla="*/ 2506717 w 2506717"/>
              <a:gd name="connsiteY18" fmla="*/ 1907628 h 1907628"/>
              <a:gd name="connsiteX19" fmla="*/ 15765 w 2506717"/>
              <a:gd name="connsiteY19" fmla="*/ 1907628 h 190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06717" h="1907628">
                <a:moveTo>
                  <a:pt x="15765" y="1907628"/>
                </a:moveTo>
                <a:lnTo>
                  <a:pt x="0" y="0"/>
                </a:lnTo>
                <a:lnTo>
                  <a:pt x="378372" y="0"/>
                </a:lnTo>
                <a:lnTo>
                  <a:pt x="394138" y="157655"/>
                </a:lnTo>
                <a:lnTo>
                  <a:pt x="646386" y="157655"/>
                </a:lnTo>
                <a:lnTo>
                  <a:pt x="646386" y="299545"/>
                </a:lnTo>
                <a:lnTo>
                  <a:pt x="1008993" y="299545"/>
                </a:lnTo>
                <a:lnTo>
                  <a:pt x="1008993" y="457200"/>
                </a:lnTo>
                <a:lnTo>
                  <a:pt x="1387365" y="457200"/>
                </a:lnTo>
                <a:lnTo>
                  <a:pt x="1387365" y="756745"/>
                </a:lnTo>
                <a:lnTo>
                  <a:pt x="1765738" y="756745"/>
                </a:lnTo>
                <a:lnTo>
                  <a:pt x="1765738" y="1040524"/>
                </a:lnTo>
                <a:lnTo>
                  <a:pt x="1765738" y="1040524"/>
                </a:lnTo>
                <a:lnTo>
                  <a:pt x="1923393" y="1040524"/>
                </a:lnTo>
                <a:lnTo>
                  <a:pt x="1891862" y="1481959"/>
                </a:lnTo>
                <a:lnTo>
                  <a:pt x="2286000" y="1481959"/>
                </a:lnTo>
                <a:lnTo>
                  <a:pt x="2286000" y="1623848"/>
                </a:lnTo>
                <a:lnTo>
                  <a:pt x="2506717" y="1623848"/>
                </a:lnTo>
                <a:lnTo>
                  <a:pt x="2506717" y="1907628"/>
                </a:lnTo>
                <a:lnTo>
                  <a:pt x="15765" y="1907628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7E61EB-10B5-C44F-984C-6D95C8FC0A27}"/>
              </a:ext>
            </a:extLst>
          </p:cNvPr>
          <p:cNvSpPr txBox="1"/>
          <p:nvPr/>
        </p:nvSpPr>
        <p:spPr>
          <a:xfrm>
            <a:off x="7820631" y="3748832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LP-Value = shaded area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3ECFF3-1DA4-6E45-817B-50EA0B3F0A30}"/>
              </a:ext>
            </a:extLst>
          </p:cNvPr>
          <p:cNvSpPr/>
          <p:nvPr/>
        </p:nvSpPr>
        <p:spPr>
          <a:xfrm>
            <a:off x="10285045" y="3771895"/>
            <a:ext cx="361931" cy="28378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3E0277-DCBB-734F-B3E4-1429A3125F58}"/>
              </a:ext>
            </a:extLst>
          </p:cNvPr>
          <p:cNvGrpSpPr/>
          <p:nvPr/>
        </p:nvGrpSpPr>
        <p:grpSpPr>
          <a:xfrm>
            <a:off x="7867668" y="4264564"/>
            <a:ext cx="3325840" cy="1057109"/>
            <a:chOff x="7867668" y="4264564"/>
            <a:chExt cx="3325840" cy="10571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7A97E14-974A-384B-8D5E-027E47C378AB}"/>
                </a:ext>
              </a:extLst>
            </p:cNvPr>
            <p:cNvSpPr txBox="1"/>
            <p:nvPr/>
          </p:nvSpPr>
          <p:spPr>
            <a:xfrm>
              <a:off x="7867668" y="4264564"/>
              <a:ext cx="2401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 “balanced” price p*: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16573B-06AF-AE4C-A2DE-C16CDBBD7D06}"/>
                </a:ext>
              </a:extLst>
            </p:cNvPr>
            <p:cNvSpPr txBox="1"/>
            <p:nvPr/>
          </p:nvSpPr>
          <p:spPr>
            <a:xfrm>
              <a:off x="8167941" y="4585995"/>
              <a:ext cx="2694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Seller’s revenue = green area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0DED29-D145-5F4E-8563-1FF189195E98}"/>
                </a:ext>
              </a:extLst>
            </p:cNvPr>
            <p:cNvSpPr txBox="1"/>
            <p:nvPr/>
          </p:nvSpPr>
          <p:spPr>
            <a:xfrm>
              <a:off x="8167941" y="4983119"/>
              <a:ext cx="23361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Buyers’ utility = red area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93B68C3-8519-2049-B29B-75F56C620841}"/>
                </a:ext>
              </a:extLst>
            </p:cNvPr>
            <p:cNvSpPr/>
            <p:nvPr/>
          </p:nvSpPr>
          <p:spPr>
            <a:xfrm>
              <a:off x="10830901" y="4570832"/>
              <a:ext cx="362607" cy="321431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500793B-8D8A-2D4F-83D6-60C765D938F4}"/>
                </a:ext>
              </a:extLst>
            </p:cNvPr>
            <p:cNvSpPr/>
            <p:nvPr/>
          </p:nvSpPr>
          <p:spPr>
            <a:xfrm>
              <a:off x="10437485" y="4991001"/>
              <a:ext cx="362607" cy="321431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975A8CC-7A35-A342-8DE8-1F3DE60A24D1}"/>
              </a:ext>
            </a:extLst>
          </p:cNvPr>
          <p:cNvGrpSpPr/>
          <p:nvPr/>
        </p:nvGrpSpPr>
        <p:grpSpPr>
          <a:xfrm>
            <a:off x="2429945" y="2394847"/>
            <a:ext cx="3291799" cy="4300634"/>
            <a:chOff x="2429945" y="2394847"/>
            <a:chExt cx="3291799" cy="430063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9AC0D2A-DB2C-264E-A703-E38E1245884D}"/>
                </a:ext>
              </a:extLst>
            </p:cNvPr>
            <p:cNvCxnSpPr/>
            <p:nvPr/>
          </p:nvCxnSpPr>
          <p:spPr>
            <a:xfrm>
              <a:off x="3799482" y="2394847"/>
              <a:ext cx="0" cy="3659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351038-C484-E344-89EF-74C812B0016F}"/>
                </a:ext>
              </a:extLst>
            </p:cNvPr>
            <p:cNvSpPr txBox="1"/>
            <p:nvPr/>
          </p:nvSpPr>
          <p:spPr>
            <a:xfrm>
              <a:off x="2869321" y="6037094"/>
              <a:ext cx="2364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FGL’s “balanced” price p*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E5DD0DB-5522-7440-9700-09B1261D5AEB}"/>
                    </a:ext>
                  </a:extLst>
                </p:cNvPr>
                <p:cNvSpPr txBox="1"/>
                <p:nvPr/>
              </p:nvSpPr>
              <p:spPr>
                <a:xfrm>
                  <a:off x="2429945" y="6356927"/>
                  <a:ext cx="3291799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Green area = red area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½ LP-Value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E5DD0DB-5522-7440-9700-09B1261D5A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945" y="6356927"/>
                  <a:ext cx="3291799" cy="338554"/>
                </a:xfrm>
                <a:prstGeom prst="rect">
                  <a:avLst/>
                </a:prstGeom>
                <a:blipFill>
                  <a:blip r:embed="rId2"/>
                  <a:stretch>
                    <a:fillRect l="-1149" t="-3571" b="-2142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3414AA7-3948-BD49-A689-755AD4ED4038}"/>
                  </a:ext>
                </a:extLst>
              </p:cNvPr>
              <p:cNvSpPr txBox="1"/>
              <p:nvPr/>
            </p:nvSpPr>
            <p:spPr>
              <a:xfrm>
                <a:off x="1560784" y="1934636"/>
                <a:ext cx="22441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item is sold out,</a:t>
                </a:r>
              </a:p>
              <a:p>
                <a:r>
                  <a:rPr lang="en-US" dirty="0" err="1"/>
                  <a:t>alg</a:t>
                </a:r>
                <a:r>
                  <a:rPr lang="en-US" dirty="0"/>
                  <a:t> gets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green area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3414AA7-3948-BD49-A689-755AD4ED4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84" y="1934636"/>
                <a:ext cx="2244140" cy="646331"/>
              </a:xfrm>
              <a:prstGeom prst="rect">
                <a:avLst/>
              </a:prstGeom>
              <a:blipFill>
                <a:blip r:embed="rId3"/>
                <a:stretch>
                  <a:fillRect l="-1685" t="-3846" r="-1124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C73B95-33AD-004A-BB23-93B741C004DF}"/>
                  </a:ext>
                </a:extLst>
              </p:cNvPr>
              <p:cNvSpPr txBox="1"/>
              <p:nvPr/>
            </p:nvSpPr>
            <p:spPr>
              <a:xfrm>
                <a:off x="4819148" y="3552890"/>
                <a:ext cx="2316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item is not sold out,</a:t>
                </a:r>
              </a:p>
              <a:p>
                <a:r>
                  <a:rPr lang="en-US" dirty="0" err="1"/>
                  <a:t>alg</a:t>
                </a:r>
                <a:r>
                  <a:rPr lang="en-US" dirty="0"/>
                  <a:t> gets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red area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C73B95-33AD-004A-BB23-93B741C00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148" y="3552890"/>
                <a:ext cx="2316403" cy="646331"/>
              </a:xfrm>
              <a:prstGeom prst="rect">
                <a:avLst/>
              </a:prstGeom>
              <a:blipFill>
                <a:blip r:embed="rId4"/>
                <a:stretch>
                  <a:fillRect l="-2174" t="-3846" r="-54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0EFA0BFF-735E-F94D-8ED1-6DCC05A8ABBF}"/>
              </a:ext>
            </a:extLst>
          </p:cNvPr>
          <p:cNvSpPr/>
          <p:nvPr/>
        </p:nvSpPr>
        <p:spPr>
          <a:xfrm>
            <a:off x="1433986" y="2743199"/>
            <a:ext cx="2349731" cy="2974062"/>
          </a:xfrm>
          <a:prstGeom prst="rect">
            <a:avLst/>
          </a:prstGeom>
          <a:solidFill>
            <a:srgbClr val="00B050">
              <a:alpha val="2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078E00-0D51-084F-96F0-140F5E720E38}"/>
              </a:ext>
            </a:extLst>
          </p:cNvPr>
          <p:cNvSpPr txBox="1"/>
          <p:nvPr/>
        </p:nvSpPr>
        <p:spPr>
          <a:xfrm>
            <a:off x="9149560" y="1163874"/>
            <a:ext cx="263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[Feldman-Gravin-Lucier’15]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4DFF07-5839-3D4C-9F1F-A317A3C7BE7B}"/>
                  </a:ext>
                </a:extLst>
              </p:cNvPr>
              <p:cNvSpPr txBox="1"/>
              <p:nvPr/>
            </p:nvSpPr>
            <p:spPr>
              <a:xfrm>
                <a:off x="8174412" y="5633781"/>
                <a:ext cx="2167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2-approximation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4DFF07-5839-3D4C-9F1F-A317A3C7B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412" y="5633781"/>
                <a:ext cx="2167196" cy="369332"/>
              </a:xfrm>
              <a:prstGeom prst="rect">
                <a:avLst/>
              </a:prstGeom>
              <a:blipFill>
                <a:blip r:embed="rId5"/>
                <a:stretch>
                  <a:fillRect t="-6667" r="-11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F3367-6EAD-B743-8302-48399F623A98}"/>
                  </a:ext>
                </a:extLst>
              </p:cNvPr>
              <p:cNvSpPr/>
              <p:nvPr/>
            </p:nvSpPr>
            <p:spPr>
              <a:xfrm>
                <a:off x="1466242" y="1898967"/>
                <a:ext cx="2016513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7F3367-6EAD-B743-8302-48399F623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242" y="1898967"/>
                <a:ext cx="2016513" cy="795859"/>
              </a:xfrm>
              <a:prstGeom prst="rect">
                <a:avLst/>
              </a:prstGeom>
              <a:blipFill>
                <a:blip r:embed="rId6"/>
                <a:stretch>
                  <a:fillRect l="-36250" t="-117188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5" grpId="0"/>
      <p:bldP spid="47" grpId="0" animBg="1"/>
      <p:bldP spid="55" grpId="0"/>
      <p:bldP spid="56" grpId="0"/>
      <p:bldP spid="61" grpId="0" animBg="1"/>
      <p:bldP spid="63" grpId="0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F6FC5ED3-855F-E24D-8795-324224C0B7DA}"/>
              </a:ext>
            </a:extLst>
          </p:cNvPr>
          <p:cNvSpPr/>
          <p:nvPr/>
        </p:nvSpPr>
        <p:spPr>
          <a:xfrm>
            <a:off x="1418897" y="2743200"/>
            <a:ext cx="4903075" cy="2979683"/>
          </a:xfrm>
          <a:custGeom>
            <a:avLst/>
            <a:gdLst>
              <a:gd name="connsiteX0" fmla="*/ 0 w 4903075"/>
              <a:gd name="connsiteY0" fmla="*/ 2948152 h 2979683"/>
              <a:gd name="connsiteX1" fmla="*/ 0 w 4903075"/>
              <a:gd name="connsiteY1" fmla="*/ 15766 h 2979683"/>
              <a:gd name="connsiteX2" fmla="*/ 1387365 w 4903075"/>
              <a:gd name="connsiteY2" fmla="*/ 0 h 2979683"/>
              <a:gd name="connsiteX3" fmla="*/ 1387365 w 4903075"/>
              <a:gd name="connsiteY3" fmla="*/ 409903 h 2979683"/>
              <a:gd name="connsiteX4" fmla="*/ 2096813 w 4903075"/>
              <a:gd name="connsiteY4" fmla="*/ 425669 h 2979683"/>
              <a:gd name="connsiteX5" fmla="*/ 2096813 w 4903075"/>
              <a:gd name="connsiteY5" fmla="*/ 788276 h 2979683"/>
              <a:gd name="connsiteX6" fmla="*/ 2364827 w 4903075"/>
              <a:gd name="connsiteY6" fmla="*/ 788276 h 2979683"/>
              <a:gd name="connsiteX7" fmla="*/ 2364827 w 4903075"/>
              <a:gd name="connsiteY7" fmla="*/ 1072055 h 2979683"/>
              <a:gd name="connsiteX8" fmla="*/ 2774731 w 4903075"/>
              <a:gd name="connsiteY8" fmla="*/ 1072055 h 2979683"/>
              <a:gd name="connsiteX9" fmla="*/ 2774731 w 4903075"/>
              <a:gd name="connsiteY9" fmla="*/ 1229710 h 2979683"/>
              <a:gd name="connsiteX10" fmla="*/ 3026979 w 4903075"/>
              <a:gd name="connsiteY10" fmla="*/ 1245476 h 2979683"/>
              <a:gd name="connsiteX11" fmla="*/ 3026979 w 4903075"/>
              <a:gd name="connsiteY11" fmla="*/ 1387366 h 2979683"/>
              <a:gd name="connsiteX12" fmla="*/ 3389586 w 4903075"/>
              <a:gd name="connsiteY12" fmla="*/ 1371600 h 2979683"/>
              <a:gd name="connsiteX13" fmla="*/ 3389586 w 4903075"/>
              <a:gd name="connsiteY13" fmla="*/ 1529255 h 2979683"/>
              <a:gd name="connsiteX14" fmla="*/ 3767958 w 4903075"/>
              <a:gd name="connsiteY14" fmla="*/ 1529255 h 2979683"/>
              <a:gd name="connsiteX15" fmla="*/ 3767958 w 4903075"/>
              <a:gd name="connsiteY15" fmla="*/ 1828800 h 2979683"/>
              <a:gd name="connsiteX16" fmla="*/ 4162096 w 4903075"/>
              <a:gd name="connsiteY16" fmla="*/ 1828800 h 2979683"/>
              <a:gd name="connsiteX17" fmla="*/ 4162096 w 4903075"/>
              <a:gd name="connsiteY17" fmla="*/ 2112579 h 2979683"/>
              <a:gd name="connsiteX18" fmla="*/ 4162096 w 4903075"/>
              <a:gd name="connsiteY18" fmla="*/ 2112579 h 2979683"/>
              <a:gd name="connsiteX19" fmla="*/ 4162096 w 4903075"/>
              <a:gd name="connsiteY19" fmla="*/ 2112579 h 2979683"/>
              <a:gd name="connsiteX20" fmla="*/ 4162096 w 4903075"/>
              <a:gd name="connsiteY20" fmla="*/ 2112579 h 2979683"/>
              <a:gd name="connsiteX21" fmla="*/ 4162096 w 4903075"/>
              <a:gd name="connsiteY21" fmla="*/ 2112579 h 2979683"/>
              <a:gd name="connsiteX22" fmla="*/ 4303986 w 4903075"/>
              <a:gd name="connsiteY22" fmla="*/ 2112579 h 2979683"/>
              <a:gd name="connsiteX23" fmla="*/ 4303986 w 4903075"/>
              <a:gd name="connsiteY23" fmla="*/ 2554014 h 2979683"/>
              <a:gd name="connsiteX24" fmla="*/ 4666593 w 4903075"/>
              <a:gd name="connsiteY24" fmla="*/ 2554014 h 2979683"/>
              <a:gd name="connsiteX25" fmla="*/ 4666593 w 4903075"/>
              <a:gd name="connsiteY25" fmla="*/ 2695903 h 2979683"/>
              <a:gd name="connsiteX26" fmla="*/ 4903075 w 4903075"/>
              <a:gd name="connsiteY26" fmla="*/ 2695903 h 2979683"/>
              <a:gd name="connsiteX27" fmla="*/ 4903075 w 4903075"/>
              <a:gd name="connsiteY27" fmla="*/ 2979683 h 2979683"/>
              <a:gd name="connsiteX28" fmla="*/ 0 w 4903075"/>
              <a:gd name="connsiteY28" fmla="*/ 2948152 h 297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03075" h="2979683">
                <a:moveTo>
                  <a:pt x="0" y="2948152"/>
                </a:moveTo>
                <a:lnTo>
                  <a:pt x="0" y="15766"/>
                </a:lnTo>
                <a:lnTo>
                  <a:pt x="1387365" y="0"/>
                </a:lnTo>
                <a:lnTo>
                  <a:pt x="1387365" y="409903"/>
                </a:lnTo>
                <a:lnTo>
                  <a:pt x="2096813" y="425669"/>
                </a:lnTo>
                <a:lnTo>
                  <a:pt x="2096813" y="788276"/>
                </a:lnTo>
                <a:lnTo>
                  <a:pt x="2364827" y="788276"/>
                </a:lnTo>
                <a:lnTo>
                  <a:pt x="2364827" y="1072055"/>
                </a:lnTo>
                <a:lnTo>
                  <a:pt x="2774731" y="1072055"/>
                </a:lnTo>
                <a:lnTo>
                  <a:pt x="2774731" y="1229710"/>
                </a:lnTo>
                <a:lnTo>
                  <a:pt x="3026979" y="1245476"/>
                </a:lnTo>
                <a:lnTo>
                  <a:pt x="3026979" y="1387366"/>
                </a:lnTo>
                <a:lnTo>
                  <a:pt x="3389586" y="1371600"/>
                </a:lnTo>
                <a:lnTo>
                  <a:pt x="3389586" y="1529255"/>
                </a:lnTo>
                <a:lnTo>
                  <a:pt x="3767958" y="1529255"/>
                </a:lnTo>
                <a:lnTo>
                  <a:pt x="3767958" y="1828800"/>
                </a:lnTo>
                <a:lnTo>
                  <a:pt x="4162096" y="1828800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162096" y="2112579"/>
                </a:lnTo>
                <a:lnTo>
                  <a:pt x="4303986" y="2112579"/>
                </a:lnTo>
                <a:lnTo>
                  <a:pt x="4303986" y="2554014"/>
                </a:lnTo>
                <a:lnTo>
                  <a:pt x="4666593" y="2554014"/>
                </a:lnTo>
                <a:lnTo>
                  <a:pt x="4666593" y="2695903"/>
                </a:lnTo>
                <a:lnTo>
                  <a:pt x="4903075" y="2695903"/>
                </a:lnTo>
                <a:lnTo>
                  <a:pt x="4903075" y="2979683"/>
                </a:lnTo>
                <a:lnTo>
                  <a:pt x="0" y="2948152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DE92D-4A21-5D41-95ED-5DA8E6F3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tracking buyer preferences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D9966-C818-DD47-ABB6-86F5FAAB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5B408A-E6D9-5444-BA87-EDDB0D749EF7}"/>
              </a:ext>
            </a:extLst>
          </p:cNvPr>
          <p:cNvCxnSpPr/>
          <p:nvPr/>
        </p:nvCxnSpPr>
        <p:spPr>
          <a:xfrm>
            <a:off x="1166648" y="5722883"/>
            <a:ext cx="6006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28BC6B-E7BF-B94B-BA28-134E58FC97DA}"/>
              </a:ext>
            </a:extLst>
          </p:cNvPr>
          <p:cNvCxnSpPr>
            <a:cxnSpLocks/>
          </p:cNvCxnSpPr>
          <p:nvPr/>
        </p:nvCxnSpPr>
        <p:spPr>
          <a:xfrm flipV="1">
            <a:off x="1403131" y="1781503"/>
            <a:ext cx="15764" cy="4083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739CCF3-ABE9-524B-9002-9D82D4997B29}"/>
              </a:ext>
            </a:extLst>
          </p:cNvPr>
          <p:cNvSpPr/>
          <p:nvPr/>
        </p:nvSpPr>
        <p:spPr>
          <a:xfrm>
            <a:off x="1418897" y="5439103"/>
            <a:ext cx="4903076" cy="283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188C2-686B-9845-A53D-4FD122C63ABB}"/>
              </a:ext>
            </a:extLst>
          </p:cNvPr>
          <p:cNvSpPr/>
          <p:nvPr/>
        </p:nvSpPr>
        <p:spPr>
          <a:xfrm>
            <a:off x="1418896" y="5297215"/>
            <a:ext cx="4677101" cy="141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E3DB7A-4029-F243-8CEB-1425D1192E6F}"/>
              </a:ext>
            </a:extLst>
          </p:cNvPr>
          <p:cNvSpPr/>
          <p:nvPr/>
        </p:nvSpPr>
        <p:spPr>
          <a:xfrm>
            <a:off x="1418896" y="4855779"/>
            <a:ext cx="4288213" cy="433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0667E-8848-E845-B718-E2DADDB33A5C}"/>
              </a:ext>
            </a:extLst>
          </p:cNvPr>
          <p:cNvSpPr/>
          <p:nvPr/>
        </p:nvSpPr>
        <p:spPr>
          <a:xfrm>
            <a:off x="1418895" y="4571997"/>
            <a:ext cx="4162094" cy="2758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782400-3A84-D640-A6A8-0BCA748DE533}"/>
              </a:ext>
            </a:extLst>
          </p:cNvPr>
          <p:cNvSpPr/>
          <p:nvPr/>
        </p:nvSpPr>
        <p:spPr>
          <a:xfrm>
            <a:off x="1418895" y="4280337"/>
            <a:ext cx="3767960" cy="2758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A21DD-8D90-B74E-B6A3-4897DED126A6}"/>
              </a:ext>
            </a:extLst>
          </p:cNvPr>
          <p:cNvSpPr/>
          <p:nvPr/>
        </p:nvSpPr>
        <p:spPr>
          <a:xfrm>
            <a:off x="1418895" y="4122678"/>
            <a:ext cx="3389588" cy="1418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83D50-F13C-2541-B666-815C2671A7EB}"/>
              </a:ext>
            </a:extLst>
          </p:cNvPr>
          <p:cNvSpPr/>
          <p:nvPr/>
        </p:nvSpPr>
        <p:spPr>
          <a:xfrm>
            <a:off x="1418895" y="3980790"/>
            <a:ext cx="3026980" cy="153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29781-6DBD-7F44-B5C9-0F06D5587468}"/>
              </a:ext>
            </a:extLst>
          </p:cNvPr>
          <p:cNvSpPr/>
          <p:nvPr/>
        </p:nvSpPr>
        <p:spPr>
          <a:xfrm>
            <a:off x="1418895" y="3819193"/>
            <a:ext cx="2774718" cy="153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3F1189-6EB8-FA48-860C-1AF78149CD72}"/>
              </a:ext>
            </a:extLst>
          </p:cNvPr>
          <p:cNvSpPr txBox="1"/>
          <p:nvPr/>
        </p:nvSpPr>
        <p:spPr>
          <a:xfrm>
            <a:off x="5580989" y="5793654"/>
            <a:ext cx="1343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Value for item </a:t>
            </a:r>
            <a:r>
              <a:rPr lang="en-US" sz="1400" dirty="0" err="1"/>
              <a:t>i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D19F7-85FC-8247-A762-D419B7E95D96}"/>
              </a:ext>
            </a:extLst>
          </p:cNvPr>
          <p:cNvSpPr txBox="1"/>
          <p:nvPr/>
        </p:nvSpPr>
        <p:spPr>
          <a:xfrm rot="16200000">
            <a:off x="540293" y="4136899"/>
            <a:ext cx="1372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Supply of item </a:t>
            </a:r>
            <a:r>
              <a:rPr lang="en-US" sz="1400" dirty="0" err="1"/>
              <a:t>i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178AB9-DC18-5142-9180-7751231C1113}"/>
              </a:ext>
            </a:extLst>
          </p:cNvPr>
          <p:cNvSpPr/>
          <p:nvPr/>
        </p:nvSpPr>
        <p:spPr>
          <a:xfrm>
            <a:off x="1418896" y="3531471"/>
            <a:ext cx="2380586" cy="277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A0D5F-2A02-BD4F-88EB-0F20B937A009}"/>
              </a:ext>
            </a:extLst>
          </p:cNvPr>
          <p:cNvSpPr/>
          <p:nvPr/>
        </p:nvSpPr>
        <p:spPr>
          <a:xfrm>
            <a:off x="1418895" y="3159677"/>
            <a:ext cx="2096814" cy="3767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6DA68-5867-DD45-B1D7-B6EE92D6A9AD}"/>
              </a:ext>
            </a:extLst>
          </p:cNvPr>
          <p:cNvSpPr/>
          <p:nvPr/>
        </p:nvSpPr>
        <p:spPr>
          <a:xfrm>
            <a:off x="1426782" y="2754577"/>
            <a:ext cx="1379521" cy="397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692169-81D4-514C-BCCA-49463DDC7703}"/>
              </a:ext>
            </a:extLst>
          </p:cNvPr>
          <p:cNvGrpSpPr/>
          <p:nvPr/>
        </p:nvGrpSpPr>
        <p:grpSpPr>
          <a:xfrm>
            <a:off x="1592254" y="2410613"/>
            <a:ext cx="968535" cy="3722929"/>
            <a:chOff x="1913094" y="2410613"/>
            <a:chExt cx="968535" cy="372292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30F2A9B-6DB3-7245-BB8B-265940BCEFC8}"/>
                </a:ext>
              </a:extLst>
            </p:cNvPr>
            <p:cNvCxnSpPr/>
            <p:nvPr/>
          </p:nvCxnSpPr>
          <p:spPr>
            <a:xfrm>
              <a:off x="2806254" y="2410613"/>
              <a:ext cx="0" cy="36591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F33F4B-1628-AC48-A4DB-F91DA1996378}"/>
                </a:ext>
              </a:extLst>
            </p:cNvPr>
            <p:cNvSpPr txBox="1"/>
            <p:nvPr/>
          </p:nvSpPr>
          <p:spPr>
            <a:xfrm>
              <a:off x="1913094" y="5825765"/>
              <a:ext cx="968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Dual price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263918-6547-9B49-B1DD-86D442070EE7}"/>
              </a:ext>
            </a:extLst>
          </p:cNvPr>
          <p:cNvGrpSpPr/>
          <p:nvPr/>
        </p:nvGrpSpPr>
        <p:grpSpPr>
          <a:xfrm>
            <a:off x="481056" y="2548528"/>
            <a:ext cx="438601" cy="3432093"/>
            <a:chOff x="481056" y="2548528"/>
            <a:chExt cx="438601" cy="343209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71815F5-A7C8-9642-8279-FEF89D48BBE6}"/>
                </a:ext>
              </a:extLst>
            </p:cNvPr>
            <p:cNvCxnSpPr/>
            <p:nvPr/>
          </p:nvCxnSpPr>
          <p:spPr>
            <a:xfrm>
              <a:off x="919657" y="2743200"/>
              <a:ext cx="0" cy="29796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E4747C-0C59-CA44-82D3-6B9C43469446}"/>
                </a:ext>
              </a:extLst>
            </p:cNvPr>
            <p:cNvSpPr txBox="1"/>
            <p:nvPr/>
          </p:nvSpPr>
          <p:spPr>
            <a:xfrm rot="16200000">
              <a:off x="-1065714" y="4095298"/>
              <a:ext cx="3432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Total </a:t>
              </a:r>
              <a:r>
                <a:rPr lang="en-US" sz="1600" dirty="0" err="1"/>
                <a:t>alloc</a:t>
              </a:r>
              <a:r>
                <a:rPr lang="en-US" sz="1600" dirty="0"/>
                <a:t>. of item </a:t>
              </a:r>
              <a:r>
                <a:rPr lang="en-US" sz="1600" dirty="0" err="1"/>
                <a:t>i</a:t>
              </a:r>
              <a:r>
                <a:rPr lang="en-US" sz="1600" dirty="0"/>
                <a:t> &lt; supply of item </a:t>
              </a:r>
              <a:r>
                <a:rPr lang="en-US" sz="1600" dirty="0" err="1"/>
                <a:t>i</a:t>
              </a:r>
              <a:endParaRPr lang="en-US" sz="160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975A8CC-7A35-A342-8DE8-1F3DE60A24D1}"/>
              </a:ext>
            </a:extLst>
          </p:cNvPr>
          <p:cNvGrpSpPr/>
          <p:nvPr/>
        </p:nvGrpSpPr>
        <p:grpSpPr>
          <a:xfrm>
            <a:off x="3752188" y="2953434"/>
            <a:ext cx="1576549" cy="3401549"/>
            <a:chOff x="3752188" y="2953434"/>
            <a:chExt cx="1576549" cy="340154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9AC0D2A-DB2C-264E-A703-E38E1245884D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82" y="2953434"/>
              <a:ext cx="0" cy="31005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351038-C484-E344-89EF-74C812B0016F}"/>
                </a:ext>
              </a:extLst>
            </p:cNvPr>
            <p:cNvSpPr txBox="1"/>
            <p:nvPr/>
          </p:nvSpPr>
          <p:spPr>
            <a:xfrm>
              <a:off x="3752188" y="5831763"/>
              <a:ext cx="1576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FGL’s “balanced” price p*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CDAC29-6781-E941-A7D0-23CA39DB31D9}"/>
              </a:ext>
            </a:extLst>
          </p:cNvPr>
          <p:cNvCxnSpPr/>
          <p:nvPr/>
        </p:nvCxnSpPr>
        <p:spPr>
          <a:xfrm>
            <a:off x="3611685" y="2403489"/>
            <a:ext cx="0" cy="3659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ACD0410-8454-B248-9E8D-FEB1F630A64F}"/>
                  </a:ext>
                </a:extLst>
              </p:cNvPr>
              <p:cNvSpPr txBox="1"/>
              <p:nvPr/>
            </p:nvSpPr>
            <p:spPr>
              <a:xfrm>
                <a:off x="3595919" y="2324747"/>
                <a:ext cx="3164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Dual price with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supply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ACD0410-8454-B248-9E8D-FEB1F630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919" y="2324747"/>
                <a:ext cx="3164969" cy="369332"/>
              </a:xfrm>
              <a:prstGeom prst="rect">
                <a:avLst/>
              </a:prstGeom>
              <a:blipFill>
                <a:blip r:embed="rId2"/>
                <a:stretch>
                  <a:fillRect l="-2000" t="-6452" r="-40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0C0E57-DD76-4D40-BF45-21379C12E1FF}"/>
              </a:ext>
            </a:extLst>
          </p:cNvPr>
          <p:cNvCxnSpPr/>
          <p:nvPr/>
        </p:nvCxnSpPr>
        <p:spPr>
          <a:xfrm>
            <a:off x="1072457" y="3621578"/>
            <a:ext cx="33734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FE9FA3-48B3-8945-B14F-0899AB5B0810}"/>
                  </a:ext>
                </a:extLst>
              </p:cNvPr>
              <p:cNvSpPr txBox="1"/>
              <p:nvPr/>
            </p:nvSpPr>
            <p:spPr>
              <a:xfrm>
                <a:off x="4414343" y="3418686"/>
                <a:ext cx="23085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supply of item </a:t>
                </a:r>
                <a:r>
                  <a:rPr lang="en-US" sz="1600" i="1" dirty="0" err="1">
                    <a:solidFill>
                      <a:schemeClr val="accent1"/>
                    </a:solidFill>
                  </a:rPr>
                  <a:t>i</a:t>
                </a:r>
                <a:endParaRPr lang="en-US" sz="16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FE9FA3-48B3-8945-B14F-0899AB5B0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43" y="3418686"/>
                <a:ext cx="2308581" cy="338554"/>
              </a:xfrm>
              <a:prstGeom prst="rect">
                <a:avLst/>
              </a:prstGeom>
              <a:blipFill>
                <a:blip r:embed="rId3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D769D94-D446-7E41-A466-954BBC4FA358}"/>
                  </a:ext>
                </a:extLst>
              </p:cNvPr>
              <p:cNvSpPr txBox="1"/>
              <p:nvPr/>
            </p:nvSpPr>
            <p:spPr>
              <a:xfrm>
                <a:off x="7047145" y="2307103"/>
                <a:ext cx="4788416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tIns="91440" bIns="91440" rtlCol="0">
                <a:spAutoFit/>
              </a:bodyPr>
              <a:lstStyle/>
              <a:p>
                <a:r>
                  <a:rPr lang="en-US" dirty="0"/>
                  <a:t>When supply is large enough,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arrivals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yellow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buyers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supply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D769D94-D446-7E41-A466-954BBC4FA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145" y="2307103"/>
                <a:ext cx="4788416" cy="738664"/>
              </a:xfrm>
              <a:prstGeom prst="rect">
                <a:avLst/>
              </a:prstGeom>
              <a:blipFill>
                <a:blip r:embed="rId4"/>
                <a:stretch>
                  <a:fillRect l="-7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>
            <a:extLst>
              <a:ext uri="{FF2B5EF4-FFF2-40B4-BE49-F238E27FC236}">
                <a16:creationId xmlns:a16="http://schemas.microsoft.com/office/drawing/2014/main" id="{75CD69E8-6857-E742-BBC2-6F320600CB20}"/>
              </a:ext>
            </a:extLst>
          </p:cNvPr>
          <p:cNvSpPr/>
          <p:nvPr/>
        </p:nvSpPr>
        <p:spPr>
          <a:xfrm>
            <a:off x="1403131" y="3531476"/>
            <a:ext cx="4903076" cy="2191407"/>
          </a:xfrm>
          <a:custGeom>
            <a:avLst/>
            <a:gdLst>
              <a:gd name="connsiteX0" fmla="*/ 0 w 4903076"/>
              <a:gd name="connsiteY0" fmla="*/ 2175641 h 2191407"/>
              <a:gd name="connsiteX1" fmla="*/ 15766 w 4903076"/>
              <a:gd name="connsiteY1" fmla="*/ 0 h 2191407"/>
              <a:gd name="connsiteX2" fmla="*/ 2396359 w 4903076"/>
              <a:gd name="connsiteY2" fmla="*/ 0 h 2191407"/>
              <a:gd name="connsiteX3" fmla="*/ 2396359 w 4903076"/>
              <a:gd name="connsiteY3" fmla="*/ 283779 h 2191407"/>
              <a:gd name="connsiteX4" fmla="*/ 2774731 w 4903076"/>
              <a:gd name="connsiteY4" fmla="*/ 283779 h 2191407"/>
              <a:gd name="connsiteX5" fmla="*/ 2774731 w 4903076"/>
              <a:gd name="connsiteY5" fmla="*/ 457200 h 2191407"/>
              <a:gd name="connsiteX6" fmla="*/ 3058510 w 4903076"/>
              <a:gd name="connsiteY6" fmla="*/ 457200 h 2191407"/>
              <a:gd name="connsiteX7" fmla="*/ 3042745 w 4903076"/>
              <a:gd name="connsiteY7" fmla="*/ 599090 h 2191407"/>
              <a:gd name="connsiteX8" fmla="*/ 3389586 w 4903076"/>
              <a:gd name="connsiteY8" fmla="*/ 599090 h 2191407"/>
              <a:gd name="connsiteX9" fmla="*/ 3389586 w 4903076"/>
              <a:gd name="connsiteY9" fmla="*/ 740979 h 2191407"/>
              <a:gd name="connsiteX10" fmla="*/ 3783724 w 4903076"/>
              <a:gd name="connsiteY10" fmla="*/ 740979 h 2191407"/>
              <a:gd name="connsiteX11" fmla="*/ 3783724 w 4903076"/>
              <a:gd name="connsiteY11" fmla="*/ 1040524 h 2191407"/>
              <a:gd name="connsiteX12" fmla="*/ 4177862 w 4903076"/>
              <a:gd name="connsiteY12" fmla="*/ 1040524 h 2191407"/>
              <a:gd name="connsiteX13" fmla="*/ 4162097 w 4903076"/>
              <a:gd name="connsiteY13" fmla="*/ 1324303 h 2191407"/>
              <a:gd name="connsiteX14" fmla="*/ 4303986 w 4903076"/>
              <a:gd name="connsiteY14" fmla="*/ 1324303 h 2191407"/>
              <a:gd name="connsiteX15" fmla="*/ 4303986 w 4903076"/>
              <a:gd name="connsiteY15" fmla="*/ 1765738 h 2191407"/>
              <a:gd name="connsiteX16" fmla="*/ 4698124 w 4903076"/>
              <a:gd name="connsiteY16" fmla="*/ 1765738 h 2191407"/>
              <a:gd name="connsiteX17" fmla="*/ 4698124 w 4903076"/>
              <a:gd name="connsiteY17" fmla="*/ 1907627 h 2191407"/>
              <a:gd name="connsiteX18" fmla="*/ 4903076 w 4903076"/>
              <a:gd name="connsiteY18" fmla="*/ 1907627 h 2191407"/>
              <a:gd name="connsiteX19" fmla="*/ 4903076 w 4903076"/>
              <a:gd name="connsiteY19" fmla="*/ 2191407 h 2191407"/>
              <a:gd name="connsiteX20" fmla="*/ 0 w 4903076"/>
              <a:gd name="connsiteY20" fmla="*/ 2175641 h 219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03076" h="2191407">
                <a:moveTo>
                  <a:pt x="0" y="2175641"/>
                </a:moveTo>
                <a:lnTo>
                  <a:pt x="15766" y="0"/>
                </a:lnTo>
                <a:lnTo>
                  <a:pt x="2396359" y="0"/>
                </a:lnTo>
                <a:lnTo>
                  <a:pt x="2396359" y="283779"/>
                </a:lnTo>
                <a:lnTo>
                  <a:pt x="2774731" y="283779"/>
                </a:lnTo>
                <a:lnTo>
                  <a:pt x="2774731" y="457200"/>
                </a:lnTo>
                <a:lnTo>
                  <a:pt x="3058510" y="457200"/>
                </a:lnTo>
                <a:lnTo>
                  <a:pt x="3042745" y="599090"/>
                </a:lnTo>
                <a:lnTo>
                  <a:pt x="3389586" y="599090"/>
                </a:lnTo>
                <a:lnTo>
                  <a:pt x="3389586" y="740979"/>
                </a:lnTo>
                <a:lnTo>
                  <a:pt x="3783724" y="740979"/>
                </a:lnTo>
                <a:lnTo>
                  <a:pt x="3783724" y="1040524"/>
                </a:lnTo>
                <a:lnTo>
                  <a:pt x="4177862" y="1040524"/>
                </a:lnTo>
                <a:lnTo>
                  <a:pt x="4162097" y="1324303"/>
                </a:lnTo>
                <a:lnTo>
                  <a:pt x="4303986" y="1324303"/>
                </a:lnTo>
                <a:lnTo>
                  <a:pt x="4303986" y="1765738"/>
                </a:lnTo>
                <a:lnTo>
                  <a:pt x="4698124" y="1765738"/>
                </a:lnTo>
                <a:lnTo>
                  <a:pt x="4698124" y="1907627"/>
                </a:lnTo>
                <a:lnTo>
                  <a:pt x="4903076" y="1907627"/>
                </a:lnTo>
                <a:lnTo>
                  <a:pt x="4903076" y="2191407"/>
                </a:lnTo>
                <a:lnTo>
                  <a:pt x="0" y="2175641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A2AD7A-F370-AD45-86AE-041B5AEB4D61}"/>
              </a:ext>
            </a:extLst>
          </p:cNvPr>
          <p:cNvSpPr/>
          <p:nvPr/>
        </p:nvSpPr>
        <p:spPr>
          <a:xfrm>
            <a:off x="7567436" y="2669686"/>
            <a:ext cx="3563014" cy="31528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FBF7C3-57C2-6748-B746-2C0F6414550F}"/>
              </a:ext>
            </a:extLst>
          </p:cNvPr>
          <p:cNvSpPr txBox="1"/>
          <p:nvPr/>
        </p:nvSpPr>
        <p:spPr>
          <a:xfrm>
            <a:off x="8773512" y="3012293"/>
            <a:ext cx="14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Failure event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81A309-AE91-0F40-B02C-FF22E471FC46}"/>
              </a:ext>
            </a:extLst>
          </p:cNvPr>
          <p:cNvSpPr txBox="1"/>
          <p:nvPr/>
        </p:nvSpPr>
        <p:spPr>
          <a:xfrm>
            <a:off x="7393453" y="3411316"/>
            <a:ext cx="422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Challenge: a failure event at one item can cause a failure event at another item.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D0ECB5-7D9D-6344-8E88-F80A57724E0B}"/>
              </a:ext>
            </a:extLst>
          </p:cNvPr>
          <p:cNvSpPr txBox="1"/>
          <p:nvPr/>
        </p:nvSpPr>
        <p:spPr>
          <a:xfrm>
            <a:off x="7249765" y="4193453"/>
            <a:ext cx="4512573" cy="58550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Question: how do failure events cascade?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EE8346-0050-834F-A7C6-32CCC66738A6}"/>
              </a:ext>
            </a:extLst>
          </p:cNvPr>
          <p:cNvSpPr txBox="1"/>
          <p:nvPr/>
        </p:nvSpPr>
        <p:spPr>
          <a:xfrm>
            <a:off x="7724053" y="1308326"/>
            <a:ext cx="4038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[C.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Devanur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Holroyd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Karlin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Martin Sivan’17]</a:t>
            </a:r>
          </a:p>
        </p:txBody>
      </p:sp>
    </p:spTree>
    <p:extLst>
      <p:ext uri="{BB962C8B-B14F-4D97-AF65-F5344CB8AC3E}">
        <p14:creationId xmlns:p14="http://schemas.microsoft.com/office/powerpoint/2010/main" val="15360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 animBg="1"/>
      <p:bldP spid="36" grpId="0" animBg="1"/>
      <p:bldP spid="43" grpId="0" animBg="1"/>
      <p:bldP spid="54" grpId="0"/>
      <p:bldP spid="62" grpId="0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E92D-4A21-5D41-95ED-5DA8E6F3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tracking buyer preferences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D9966-C818-DD47-ABB6-86F5FAAB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D769D94-D446-7E41-A466-954BBC4FA358}"/>
                  </a:ext>
                </a:extLst>
              </p:cNvPr>
              <p:cNvSpPr txBox="1"/>
              <p:nvPr/>
            </p:nvSpPr>
            <p:spPr>
              <a:xfrm>
                <a:off x="7047145" y="2307103"/>
                <a:ext cx="4788416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tIns="91440" bIns="91440" rtlCol="0">
                <a:spAutoFit/>
              </a:bodyPr>
              <a:lstStyle/>
              <a:p>
                <a:r>
                  <a:rPr lang="en-US" dirty="0"/>
                  <a:t>When supply is large enough,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arrivals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yellow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buyers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supply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D769D94-D446-7E41-A466-954BBC4FA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145" y="2307103"/>
                <a:ext cx="4788416" cy="738664"/>
              </a:xfrm>
              <a:prstGeom prst="rect">
                <a:avLst/>
              </a:prstGeom>
              <a:blipFill>
                <a:blip r:embed="rId2"/>
                <a:stretch>
                  <a:fillRect l="-7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A2AD7A-F370-AD45-86AE-041B5AEB4D61}"/>
              </a:ext>
            </a:extLst>
          </p:cNvPr>
          <p:cNvSpPr/>
          <p:nvPr/>
        </p:nvSpPr>
        <p:spPr>
          <a:xfrm>
            <a:off x="7567436" y="2669686"/>
            <a:ext cx="3563014" cy="31528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FBF7C3-57C2-6748-B746-2C0F6414550F}"/>
              </a:ext>
            </a:extLst>
          </p:cNvPr>
          <p:cNvSpPr txBox="1"/>
          <p:nvPr/>
        </p:nvSpPr>
        <p:spPr>
          <a:xfrm>
            <a:off x="8773512" y="3012293"/>
            <a:ext cx="14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Failure event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81A309-AE91-0F40-B02C-FF22E471FC46}"/>
              </a:ext>
            </a:extLst>
          </p:cNvPr>
          <p:cNvSpPr txBox="1"/>
          <p:nvPr/>
        </p:nvSpPr>
        <p:spPr>
          <a:xfrm>
            <a:off x="7393453" y="3411316"/>
            <a:ext cx="422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Challenge: a failure event at one item can cause a failure event at another item.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D0ECB5-7D9D-6344-8E88-F80A57724E0B}"/>
              </a:ext>
            </a:extLst>
          </p:cNvPr>
          <p:cNvSpPr txBox="1"/>
          <p:nvPr/>
        </p:nvSpPr>
        <p:spPr>
          <a:xfrm>
            <a:off x="7249765" y="4193453"/>
            <a:ext cx="4512573" cy="58550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Question: how do failure events cascade?</a:t>
            </a:r>
          </a:p>
        </p:txBody>
      </p:sp>
      <p:sp>
        <p:nvSpPr>
          <p:cNvPr id="39" name="Content Placeholder 50">
            <a:extLst>
              <a:ext uri="{FF2B5EF4-FFF2-40B4-BE49-F238E27FC236}">
                <a16:creationId xmlns:a16="http://schemas.microsoft.com/office/drawing/2014/main" id="{625430B5-AE77-3A4D-9830-A7CAC405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613" y="3592067"/>
            <a:ext cx="2989091" cy="724155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800" dirty="0"/>
              <a:t>Failure events move along edges in the forwarding graph</a:t>
            </a:r>
            <a:endParaRPr lang="en-US" sz="16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6904B-24E7-8242-AA44-A615C17D7B50}"/>
              </a:ext>
            </a:extLst>
          </p:cNvPr>
          <p:cNvGrpSpPr/>
          <p:nvPr/>
        </p:nvGrpSpPr>
        <p:grpSpPr>
          <a:xfrm>
            <a:off x="1106751" y="2680310"/>
            <a:ext cx="1863673" cy="2547670"/>
            <a:chOff x="9369069" y="1350140"/>
            <a:chExt cx="1863673" cy="2547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502DB8F-1BE1-834F-8202-63D424DCA1DB}"/>
                    </a:ext>
                  </a:extLst>
                </p:cNvPr>
                <p:cNvSpPr/>
                <p:nvPr/>
              </p:nvSpPr>
              <p:spPr>
                <a:xfrm>
                  <a:off x="10136308" y="1350140"/>
                  <a:ext cx="351367" cy="367418"/>
                </a:xfrm>
                <a:prstGeom prst="rect">
                  <a:avLst/>
                </a:prstGeom>
                <a:solidFill>
                  <a:srgbClr val="92D050">
                    <a:alpha val="25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502DB8F-1BE1-834F-8202-63D424DCA1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6308" y="1350140"/>
                  <a:ext cx="351367" cy="367418"/>
                </a:xfrm>
                <a:prstGeom prst="rect">
                  <a:avLst/>
                </a:prstGeom>
                <a:blipFill>
                  <a:blip r:embed="rId3"/>
                  <a:stretch>
                    <a:fillRect l="-16129" b="-1612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B4B3F3E-64F4-9541-86D3-66C9AC6BF7AB}"/>
                    </a:ext>
                  </a:extLst>
                </p:cNvPr>
                <p:cNvSpPr/>
                <p:nvPr/>
              </p:nvSpPr>
              <p:spPr>
                <a:xfrm>
                  <a:off x="9369069" y="2450807"/>
                  <a:ext cx="351367" cy="367418"/>
                </a:xfrm>
                <a:prstGeom prst="rect">
                  <a:avLst/>
                </a:prstGeom>
                <a:solidFill>
                  <a:srgbClr val="92D050">
                    <a:alpha val="25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B4B3F3E-64F4-9541-86D3-66C9AC6BF7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9069" y="2450807"/>
                  <a:ext cx="351367" cy="367418"/>
                </a:xfrm>
                <a:prstGeom prst="rect">
                  <a:avLst/>
                </a:prstGeom>
                <a:blipFill>
                  <a:blip r:embed="rId4"/>
                  <a:stretch>
                    <a:fillRect l="-20000" b="-1612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E0933F7-2892-8E47-9CE4-B09CE06ED69C}"/>
                    </a:ext>
                  </a:extLst>
                </p:cNvPr>
                <p:cNvSpPr/>
                <p:nvPr/>
              </p:nvSpPr>
              <p:spPr>
                <a:xfrm>
                  <a:off x="10881375" y="2450807"/>
                  <a:ext cx="351367" cy="367418"/>
                </a:xfrm>
                <a:prstGeom prst="rect">
                  <a:avLst/>
                </a:prstGeom>
                <a:solidFill>
                  <a:srgbClr val="92D050">
                    <a:alpha val="25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E0933F7-2892-8E47-9CE4-B09CE06ED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375" y="2450807"/>
                  <a:ext cx="351367" cy="367418"/>
                </a:xfrm>
                <a:prstGeom prst="rect">
                  <a:avLst/>
                </a:prstGeom>
                <a:blipFill>
                  <a:blip r:embed="rId5"/>
                  <a:stretch>
                    <a:fillRect l="-20000" b="-1612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8E4D581-6A1E-A242-8399-5CE683C39844}"/>
                    </a:ext>
                  </a:extLst>
                </p:cNvPr>
                <p:cNvSpPr/>
                <p:nvPr/>
              </p:nvSpPr>
              <p:spPr>
                <a:xfrm>
                  <a:off x="10136308" y="3530392"/>
                  <a:ext cx="351367" cy="367418"/>
                </a:xfrm>
                <a:prstGeom prst="rect">
                  <a:avLst/>
                </a:prstGeom>
                <a:solidFill>
                  <a:srgbClr val="92D050">
                    <a:alpha val="25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8E4D581-6A1E-A242-8399-5CE683C39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6308" y="3530392"/>
                  <a:ext cx="351367" cy="367418"/>
                </a:xfrm>
                <a:prstGeom prst="rect">
                  <a:avLst/>
                </a:prstGeom>
                <a:blipFill>
                  <a:blip r:embed="rId6"/>
                  <a:stretch>
                    <a:fillRect l="-16129" b="-1612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32E2A7-17A6-EF43-B050-547963ED9BA8}"/>
              </a:ext>
            </a:extLst>
          </p:cNvPr>
          <p:cNvCxnSpPr>
            <a:cxnSpLocks/>
          </p:cNvCxnSpPr>
          <p:nvPr/>
        </p:nvCxnSpPr>
        <p:spPr>
          <a:xfrm flipH="1" flipV="1">
            <a:off x="1468092" y="4148393"/>
            <a:ext cx="422830" cy="728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BFC8E1E-F970-7643-8349-2C7B786726BB}"/>
              </a:ext>
            </a:extLst>
          </p:cNvPr>
          <p:cNvCxnSpPr>
            <a:cxnSpLocks/>
          </p:cNvCxnSpPr>
          <p:nvPr/>
        </p:nvCxnSpPr>
        <p:spPr>
          <a:xfrm flipV="1">
            <a:off x="1468092" y="3047729"/>
            <a:ext cx="442996" cy="733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8A8087E-C7D9-B942-B7F0-39823E7EEB00}"/>
              </a:ext>
            </a:extLst>
          </p:cNvPr>
          <p:cNvCxnSpPr>
            <a:cxnSpLocks/>
            <a:endCxn id="47" idx="3"/>
          </p:cNvCxnSpPr>
          <p:nvPr/>
        </p:nvCxnSpPr>
        <p:spPr>
          <a:xfrm flipH="1" flipV="1">
            <a:off x="1458118" y="3964686"/>
            <a:ext cx="527802" cy="9128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26399EE-B363-C94A-A4EB-2D7AAA6B0563}"/>
              </a:ext>
            </a:extLst>
          </p:cNvPr>
          <p:cNvCxnSpPr>
            <a:cxnSpLocks/>
          </p:cNvCxnSpPr>
          <p:nvPr/>
        </p:nvCxnSpPr>
        <p:spPr>
          <a:xfrm>
            <a:off x="1458118" y="3962128"/>
            <a:ext cx="11609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DE85E9B-6343-474F-8321-BB93A4920F71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2153895" y="3047730"/>
            <a:ext cx="465162" cy="9169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CE4D2B9-448E-A642-ACB7-C21184EFDCEC}"/>
              </a:ext>
            </a:extLst>
          </p:cNvPr>
          <p:cNvCxnSpPr>
            <a:cxnSpLocks/>
            <a:stCxn id="49" idx="0"/>
            <a:endCxn id="45" idx="2"/>
          </p:cNvCxnSpPr>
          <p:nvPr/>
        </p:nvCxnSpPr>
        <p:spPr>
          <a:xfrm flipV="1">
            <a:off x="2049674" y="3047728"/>
            <a:ext cx="0" cy="1812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A9AA324-AC2F-1347-ADAF-2BB6875904F3}"/>
              </a:ext>
            </a:extLst>
          </p:cNvPr>
          <p:cNvCxnSpPr>
            <a:cxnSpLocks/>
          </p:cNvCxnSpPr>
          <p:nvPr/>
        </p:nvCxnSpPr>
        <p:spPr>
          <a:xfrm flipH="1" flipV="1">
            <a:off x="2231846" y="3040444"/>
            <a:ext cx="387211" cy="74053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0AF4E78-A703-4D4F-A583-2388EBD30F39}"/>
              </a:ext>
            </a:extLst>
          </p:cNvPr>
          <p:cNvSpPr txBox="1"/>
          <p:nvPr/>
        </p:nvSpPr>
        <p:spPr>
          <a:xfrm>
            <a:off x="1071616" y="2143067"/>
            <a:ext cx="195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Forwarding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6D8ED15-AAAC-CE46-BEAE-FB31149DD514}"/>
                  </a:ext>
                </a:extLst>
              </p:cNvPr>
              <p:cNvSpPr txBox="1"/>
              <p:nvPr/>
            </p:nvSpPr>
            <p:spPr>
              <a:xfrm>
                <a:off x="677503" y="5524650"/>
                <a:ext cx="32898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Vertices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items</a:t>
                </a:r>
              </a:p>
              <a:p>
                <a:pPr algn="ctr"/>
                <a:r>
                  <a:rPr lang="en-US" sz="1600" dirty="0"/>
                  <a:t>Edges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movement of buyers from</a:t>
                </a:r>
              </a:p>
              <a:p>
                <a:pPr algn="ctr"/>
                <a:r>
                  <a:rPr lang="en-US" sz="1600" dirty="0"/>
                  <a:t>          one item to the next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6D8ED15-AAAC-CE46-BEAE-FB31149DD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03" y="5524650"/>
                <a:ext cx="3289847" cy="830997"/>
              </a:xfrm>
              <a:prstGeom prst="rect">
                <a:avLst/>
              </a:prstGeom>
              <a:blipFill>
                <a:blip r:embed="rId7"/>
                <a:stretch>
                  <a:fillRect t="-1493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98E241-811E-EC47-91E0-B483514A5E50}"/>
                  </a:ext>
                </a:extLst>
              </p:cNvPr>
              <p:cNvSpPr txBox="1"/>
              <p:nvPr/>
            </p:nvSpPr>
            <p:spPr>
              <a:xfrm>
                <a:off x="7173259" y="5199161"/>
                <a:ext cx="4788416" cy="98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Theorem: If the graph has constant in-degree failure events cascade with low probability.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98E241-811E-EC47-91E0-B483514A5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259" y="5199161"/>
                <a:ext cx="4788416" cy="981744"/>
              </a:xfrm>
              <a:prstGeom prst="rect">
                <a:avLst/>
              </a:prstGeom>
              <a:blipFill>
                <a:blip r:embed="rId8"/>
                <a:stretch>
                  <a:fillRect l="-1058" t="-2564" b="-6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499EA7EE-9578-DB4A-9DEE-60BDABD4EF97}"/>
              </a:ext>
            </a:extLst>
          </p:cNvPr>
          <p:cNvSpPr txBox="1"/>
          <p:nvPr/>
        </p:nvSpPr>
        <p:spPr>
          <a:xfrm>
            <a:off x="7923390" y="1308326"/>
            <a:ext cx="4038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[C.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Devanur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Holroyd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Karlin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Martin Sivan’17]</a:t>
            </a:r>
          </a:p>
        </p:txBody>
      </p:sp>
    </p:spTree>
    <p:extLst>
      <p:ext uri="{BB962C8B-B14F-4D97-AF65-F5344CB8AC3E}">
        <p14:creationId xmlns:p14="http://schemas.microsoft.com/office/powerpoint/2010/main" val="14855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1A92-B1C3-CC49-A38E-9609C884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96" y="804519"/>
            <a:ext cx="11343104" cy="605181"/>
          </a:xfrm>
        </p:spPr>
        <p:txBody>
          <a:bodyPr>
            <a:normAutofit/>
          </a:bodyPr>
          <a:lstStyle/>
          <a:p>
            <a:r>
              <a:rPr lang="en-US" dirty="0"/>
              <a:t>Approach 2: tracking buyer preferences; application to interval scheduling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C77008-2175-894E-B388-978E12838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1976" y="5822274"/>
                <a:ext cx="5422652" cy="10056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Items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compute instances at different points of time;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C77008-2175-894E-B388-978E12838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1976" y="5822274"/>
                <a:ext cx="5422652" cy="1005632"/>
              </a:xfrm>
              <a:blipFill>
                <a:blip r:embed="rId2"/>
                <a:stretch>
                  <a:fillRect l="-701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C574AD6-B35F-0C4B-A5DD-910E72827EFF}"/>
              </a:ext>
            </a:extLst>
          </p:cNvPr>
          <p:cNvSpPr txBox="1"/>
          <p:nvPr/>
        </p:nvSpPr>
        <p:spPr>
          <a:xfrm rot="16200000">
            <a:off x="2839303" y="3203698"/>
            <a:ext cx="923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Supply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485E6-EBE7-C542-86C3-E0A7CF50EB76}"/>
              </a:ext>
            </a:extLst>
          </p:cNvPr>
          <p:cNvSpPr txBox="1"/>
          <p:nvPr/>
        </p:nvSpPr>
        <p:spPr>
          <a:xfrm>
            <a:off x="7059902" y="4343971"/>
            <a:ext cx="665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Time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642062-D0A6-C545-AAFF-96284D25A5DA}"/>
              </a:ext>
            </a:extLst>
          </p:cNvPr>
          <p:cNvGrpSpPr/>
          <p:nvPr/>
        </p:nvGrpSpPr>
        <p:grpSpPr>
          <a:xfrm>
            <a:off x="3615944" y="2852538"/>
            <a:ext cx="6283431" cy="1068429"/>
            <a:chOff x="1079028" y="2181585"/>
            <a:chExt cx="7072489" cy="166511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944A87-B046-8A4F-8533-BC7F70D04D82}"/>
                </a:ext>
              </a:extLst>
            </p:cNvPr>
            <p:cNvCxnSpPr/>
            <p:nvPr/>
          </p:nvCxnSpPr>
          <p:spPr>
            <a:xfrm>
              <a:off x="1281287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39A494-B932-374B-A2F8-52DD7597F199}"/>
                </a:ext>
              </a:extLst>
            </p:cNvPr>
            <p:cNvCxnSpPr/>
            <p:nvPr/>
          </p:nvCxnSpPr>
          <p:spPr>
            <a:xfrm>
              <a:off x="2103259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ACE285-B9E2-1947-9737-8954A59105E8}"/>
                </a:ext>
              </a:extLst>
            </p:cNvPr>
            <p:cNvCxnSpPr/>
            <p:nvPr/>
          </p:nvCxnSpPr>
          <p:spPr>
            <a:xfrm>
              <a:off x="2925231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7604EC-CB64-6A44-B5C3-D575211547A0}"/>
                </a:ext>
              </a:extLst>
            </p:cNvPr>
            <p:cNvCxnSpPr/>
            <p:nvPr/>
          </p:nvCxnSpPr>
          <p:spPr>
            <a:xfrm>
              <a:off x="3747203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FF5F6F-042D-2047-8112-A116F4148700}"/>
                </a:ext>
              </a:extLst>
            </p:cNvPr>
            <p:cNvCxnSpPr/>
            <p:nvPr/>
          </p:nvCxnSpPr>
          <p:spPr>
            <a:xfrm>
              <a:off x="4569175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FFF3A7-8E91-224B-87EC-0EE869D2CAE8}"/>
                </a:ext>
              </a:extLst>
            </p:cNvPr>
            <p:cNvCxnSpPr/>
            <p:nvPr/>
          </p:nvCxnSpPr>
          <p:spPr>
            <a:xfrm>
              <a:off x="5391147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B3D1BB-E850-974B-8ACA-D78B27D331BC}"/>
                </a:ext>
              </a:extLst>
            </p:cNvPr>
            <p:cNvCxnSpPr/>
            <p:nvPr/>
          </p:nvCxnSpPr>
          <p:spPr>
            <a:xfrm>
              <a:off x="6213119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2D38F1-CC79-974F-AD8B-DC41743670CD}"/>
                </a:ext>
              </a:extLst>
            </p:cNvPr>
            <p:cNvCxnSpPr/>
            <p:nvPr/>
          </p:nvCxnSpPr>
          <p:spPr>
            <a:xfrm>
              <a:off x="7035091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42857D-9194-5B4F-9D36-1ED6E6B06D2F}"/>
                </a:ext>
              </a:extLst>
            </p:cNvPr>
            <p:cNvCxnSpPr/>
            <p:nvPr/>
          </p:nvCxnSpPr>
          <p:spPr>
            <a:xfrm>
              <a:off x="7857066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1D7853-FC4B-ED40-8B66-22A4E0D60090}"/>
                </a:ext>
              </a:extLst>
            </p:cNvPr>
            <p:cNvCxnSpPr/>
            <p:nvPr/>
          </p:nvCxnSpPr>
          <p:spPr>
            <a:xfrm>
              <a:off x="1079028" y="3736613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1EB555-F760-E44A-96BE-EBBDD9373E6D}"/>
                </a:ext>
              </a:extLst>
            </p:cNvPr>
            <p:cNvCxnSpPr/>
            <p:nvPr/>
          </p:nvCxnSpPr>
          <p:spPr>
            <a:xfrm>
              <a:off x="1079028" y="2294452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373315D-665A-4A49-AFD4-6FC854C00839}"/>
                </a:ext>
              </a:extLst>
            </p:cNvPr>
            <p:cNvCxnSpPr/>
            <p:nvPr/>
          </p:nvCxnSpPr>
          <p:spPr>
            <a:xfrm>
              <a:off x="1079028" y="2582884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E9EE6A-CBD3-F842-A02C-516319A72167}"/>
                </a:ext>
              </a:extLst>
            </p:cNvPr>
            <p:cNvCxnSpPr/>
            <p:nvPr/>
          </p:nvCxnSpPr>
          <p:spPr>
            <a:xfrm>
              <a:off x="1079028" y="2871316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30BD91-1472-5044-87E9-6C446F6EB920}"/>
                </a:ext>
              </a:extLst>
            </p:cNvPr>
            <p:cNvCxnSpPr/>
            <p:nvPr/>
          </p:nvCxnSpPr>
          <p:spPr>
            <a:xfrm>
              <a:off x="1079028" y="3159748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D47A1D7-025B-6A47-A76E-A99F85179499}"/>
                </a:ext>
              </a:extLst>
            </p:cNvPr>
            <p:cNvCxnSpPr/>
            <p:nvPr/>
          </p:nvCxnSpPr>
          <p:spPr>
            <a:xfrm>
              <a:off x="1079028" y="3448180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DD11CD-0E86-BF4B-8E69-8F723E6AD6A8}"/>
              </a:ext>
            </a:extLst>
          </p:cNvPr>
          <p:cNvSpPr/>
          <p:nvPr/>
        </p:nvSpPr>
        <p:spPr>
          <a:xfrm>
            <a:off x="3623473" y="2935681"/>
            <a:ext cx="6268386" cy="923557"/>
          </a:xfrm>
          <a:custGeom>
            <a:avLst/>
            <a:gdLst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60778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99444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60778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85444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85444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55555" h="1439333">
                <a:moveTo>
                  <a:pt x="0" y="1439333"/>
                </a:moveTo>
                <a:lnTo>
                  <a:pt x="183444" y="1439333"/>
                </a:lnTo>
                <a:lnTo>
                  <a:pt x="183444" y="860778"/>
                </a:lnTo>
                <a:lnTo>
                  <a:pt x="1016000" y="874889"/>
                </a:lnTo>
                <a:lnTo>
                  <a:pt x="1016000" y="1171222"/>
                </a:lnTo>
                <a:lnTo>
                  <a:pt x="1848555" y="1171222"/>
                </a:lnTo>
                <a:lnTo>
                  <a:pt x="1834444" y="296333"/>
                </a:lnTo>
                <a:lnTo>
                  <a:pt x="2652888" y="310444"/>
                </a:lnTo>
                <a:lnTo>
                  <a:pt x="2652888" y="0"/>
                </a:lnTo>
                <a:lnTo>
                  <a:pt x="3471333" y="14111"/>
                </a:lnTo>
                <a:lnTo>
                  <a:pt x="3485444" y="874889"/>
                </a:lnTo>
                <a:lnTo>
                  <a:pt x="4303888" y="874889"/>
                </a:lnTo>
                <a:lnTo>
                  <a:pt x="4303888" y="1157111"/>
                </a:lnTo>
                <a:lnTo>
                  <a:pt x="5136444" y="1157111"/>
                </a:lnTo>
                <a:lnTo>
                  <a:pt x="5136444" y="578556"/>
                </a:lnTo>
                <a:lnTo>
                  <a:pt x="5940777" y="578556"/>
                </a:lnTo>
                <a:lnTo>
                  <a:pt x="5940777" y="1157111"/>
                </a:lnTo>
                <a:lnTo>
                  <a:pt x="6759222" y="1171222"/>
                </a:lnTo>
                <a:lnTo>
                  <a:pt x="6759222" y="874889"/>
                </a:lnTo>
                <a:lnTo>
                  <a:pt x="7055555" y="874889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F0D113-A1B1-094A-86AA-814445A18013}"/>
              </a:ext>
            </a:extLst>
          </p:cNvPr>
          <p:cNvCxnSpPr>
            <a:cxnSpLocks/>
          </p:cNvCxnSpPr>
          <p:nvPr/>
        </p:nvCxnSpPr>
        <p:spPr>
          <a:xfrm>
            <a:off x="7645758" y="4497860"/>
            <a:ext cx="106286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A27074-5828-FF49-98ED-B6E7F16AAC72}"/>
              </a:ext>
            </a:extLst>
          </p:cNvPr>
          <p:cNvGrpSpPr/>
          <p:nvPr/>
        </p:nvGrpSpPr>
        <p:grpSpPr>
          <a:xfrm>
            <a:off x="4640175" y="4849438"/>
            <a:ext cx="3651334" cy="414692"/>
            <a:chOff x="2103259" y="3933443"/>
            <a:chExt cx="4109860" cy="646283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5B92DACF-30A9-F348-BABA-DFF0492B4C31}"/>
                </a:ext>
              </a:extLst>
            </p:cNvPr>
            <p:cNvSpPr/>
            <p:nvPr/>
          </p:nvSpPr>
          <p:spPr>
            <a:xfrm>
              <a:off x="2933699" y="4000048"/>
              <a:ext cx="812088" cy="152566"/>
            </a:xfrm>
            <a:prstGeom prst="roundRect">
              <a:avLst/>
            </a:prstGeom>
            <a:solidFill>
              <a:srgbClr val="7030A0">
                <a:alpha val="50000"/>
              </a:srgbClr>
            </a:solidFill>
            <a:ln w="28575" cmpd="sng">
              <a:solidFill>
                <a:srgbClr val="000000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B4797D-A942-154C-BC9A-8272FB01297A}"/>
                </a:ext>
              </a:extLst>
            </p:cNvPr>
            <p:cNvCxnSpPr/>
            <p:nvPr/>
          </p:nvCxnSpPr>
          <p:spPr>
            <a:xfrm>
              <a:off x="2103259" y="4070603"/>
              <a:ext cx="4109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A12DB6C-E7F0-3745-9A6D-5D43417EFE48}"/>
                </a:ext>
              </a:extLst>
            </p:cNvPr>
            <p:cNvCxnSpPr/>
            <p:nvPr/>
          </p:nvCxnSpPr>
          <p:spPr>
            <a:xfrm>
              <a:off x="2103259" y="3933443"/>
              <a:ext cx="0" cy="2743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A05304-0927-1F4F-ADB8-028E2D9403F7}"/>
                </a:ext>
              </a:extLst>
            </p:cNvPr>
            <p:cNvCxnSpPr/>
            <p:nvPr/>
          </p:nvCxnSpPr>
          <p:spPr>
            <a:xfrm>
              <a:off x="6213119" y="3947385"/>
              <a:ext cx="0" cy="2743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6C9DF9-D9AC-1E46-A1FE-446372185B50}"/>
                    </a:ext>
                  </a:extLst>
                </p:cNvPr>
                <p:cNvSpPr txBox="1"/>
                <p:nvPr/>
              </p:nvSpPr>
              <p:spPr>
                <a:xfrm>
                  <a:off x="3019838" y="4021222"/>
                  <a:ext cx="570890" cy="5585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6C9DF9-D9AC-1E46-A1FE-446372185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9838" y="4021222"/>
                  <a:ext cx="570890" cy="558504"/>
                </a:xfrm>
                <a:prstGeom prst="rect">
                  <a:avLst/>
                </a:prstGeom>
                <a:blipFill>
                  <a:blip r:embed="rId3"/>
                  <a:stretch>
                    <a:fillRect r="-14634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37CA59-1ED0-B940-8721-CCCB2FAECA43}"/>
              </a:ext>
            </a:extLst>
          </p:cNvPr>
          <p:cNvGrpSpPr/>
          <p:nvPr/>
        </p:nvGrpSpPr>
        <p:grpSpPr>
          <a:xfrm>
            <a:off x="5993709" y="5062594"/>
            <a:ext cx="2576950" cy="243642"/>
            <a:chOff x="2117124" y="3904875"/>
            <a:chExt cx="2900555" cy="37970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9F914D2-C934-B844-982A-BC93A2B155C6}"/>
                </a:ext>
              </a:extLst>
            </p:cNvPr>
            <p:cNvSpPr txBox="1"/>
            <p:nvPr/>
          </p:nvSpPr>
          <p:spPr>
            <a:xfrm>
              <a:off x="3430130" y="3904875"/>
              <a:ext cx="1587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job’s time window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40223B-E3B3-4A47-AD36-F2EB22FCE381}"/>
                </a:ext>
              </a:extLst>
            </p:cNvPr>
            <p:cNvSpPr txBox="1"/>
            <p:nvPr/>
          </p:nvSpPr>
          <p:spPr>
            <a:xfrm>
              <a:off x="2117124" y="3976806"/>
              <a:ext cx="98667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job’s value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F55E233-F756-9649-8B79-0FD88815342C}"/>
              </a:ext>
            </a:extLst>
          </p:cNvPr>
          <p:cNvSpPr txBox="1"/>
          <p:nvPr/>
        </p:nvSpPr>
        <p:spPr>
          <a:xfrm>
            <a:off x="1908023" y="3856771"/>
            <a:ext cx="129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# instances available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4E40315-7E89-B646-B331-937411F874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4" r="32029"/>
          <a:stretch/>
        </p:blipFill>
        <p:spPr>
          <a:xfrm>
            <a:off x="2051806" y="2541966"/>
            <a:ext cx="846666" cy="14605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D915F6B-E6F4-2A46-8EA2-81BAD80CD201}"/>
              </a:ext>
            </a:extLst>
          </p:cNvPr>
          <p:cNvSpPr txBox="1"/>
          <p:nvPr/>
        </p:nvSpPr>
        <p:spPr>
          <a:xfrm>
            <a:off x="3487229" y="5109848"/>
            <a:ext cx="327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job’s probability of arrival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DC738B-BAB4-154F-8FEF-B52DD17D638B}"/>
              </a:ext>
            </a:extLst>
          </p:cNvPr>
          <p:cNvCxnSpPr>
            <a:cxnSpLocks/>
          </p:cNvCxnSpPr>
          <p:nvPr/>
        </p:nvCxnSpPr>
        <p:spPr>
          <a:xfrm>
            <a:off x="3620649" y="4031024"/>
            <a:ext cx="649906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68E056-8121-C542-BABD-2CCD8C68C522}"/>
              </a:ext>
            </a:extLst>
          </p:cNvPr>
          <p:cNvCxnSpPr>
            <a:cxnSpLocks/>
          </p:cNvCxnSpPr>
          <p:nvPr/>
        </p:nvCxnSpPr>
        <p:spPr>
          <a:xfrm>
            <a:off x="3803971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4C5DB6-3993-2246-8F47-6CDEA6E09B31}"/>
              </a:ext>
            </a:extLst>
          </p:cNvPr>
          <p:cNvCxnSpPr>
            <a:cxnSpLocks/>
          </p:cNvCxnSpPr>
          <p:nvPr/>
        </p:nvCxnSpPr>
        <p:spPr>
          <a:xfrm>
            <a:off x="4533300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9180AA-F8DB-9F4E-8442-AF9327F8BC5E}"/>
              </a:ext>
            </a:extLst>
          </p:cNvPr>
          <p:cNvCxnSpPr>
            <a:cxnSpLocks/>
          </p:cNvCxnSpPr>
          <p:nvPr/>
        </p:nvCxnSpPr>
        <p:spPr>
          <a:xfrm>
            <a:off x="5262629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18C76F-A69C-294C-BE5C-28130781722B}"/>
              </a:ext>
            </a:extLst>
          </p:cNvPr>
          <p:cNvCxnSpPr>
            <a:cxnSpLocks/>
          </p:cNvCxnSpPr>
          <p:nvPr/>
        </p:nvCxnSpPr>
        <p:spPr>
          <a:xfrm>
            <a:off x="5991958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2C2BD1-1274-014E-BC9D-88D51BBD12EE}"/>
              </a:ext>
            </a:extLst>
          </p:cNvPr>
          <p:cNvCxnSpPr>
            <a:cxnSpLocks/>
          </p:cNvCxnSpPr>
          <p:nvPr/>
        </p:nvCxnSpPr>
        <p:spPr>
          <a:xfrm>
            <a:off x="6721287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4A49F4-65BB-0149-9B01-DB38A5F5EDEE}"/>
              </a:ext>
            </a:extLst>
          </p:cNvPr>
          <p:cNvCxnSpPr>
            <a:cxnSpLocks/>
          </p:cNvCxnSpPr>
          <p:nvPr/>
        </p:nvCxnSpPr>
        <p:spPr>
          <a:xfrm>
            <a:off x="7450616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E0B3FB-6CC3-5D4C-9D97-0B3782D5A7D4}"/>
              </a:ext>
            </a:extLst>
          </p:cNvPr>
          <p:cNvCxnSpPr>
            <a:cxnSpLocks/>
          </p:cNvCxnSpPr>
          <p:nvPr/>
        </p:nvCxnSpPr>
        <p:spPr>
          <a:xfrm>
            <a:off x="8179945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FDED07-C872-B54D-B210-CE53722E5F9E}"/>
              </a:ext>
            </a:extLst>
          </p:cNvPr>
          <p:cNvCxnSpPr>
            <a:cxnSpLocks/>
          </p:cNvCxnSpPr>
          <p:nvPr/>
        </p:nvCxnSpPr>
        <p:spPr>
          <a:xfrm>
            <a:off x="8909274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38308-CB51-8149-82F5-C3096DF5FE83}"/>
              </a:ext>
            </a:extLst>
          </p:cNvPr>
          <p:cNvCxnSpPr>
            <a:cxnSpLocks/>
          </p:cNvCxnSpPr>
          <p:nvPr/>
        </p:nvCxnSpPr>
        <p:spPr>
          <a:xfrm>
            <a:off x="9638607" y="3954097"/>
            <a:ext cx="0" cy="176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BB6E22DB-0FF9-C448-BDE7-33426C62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16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4D12DB-D649-8F4C-B6D2-83525C39AEC9}"/>
              </a:ext>
            </a:extLst>
          </p:cNvPr>
          <p:cNvGrpSpPr/>
          <p:nvPr/>
        </p:nvGrpSpPr>
        <p:grpSpPr>
          <a:xfrm>
            <a:off x="3808648" y="2412451"/>
            <a:ext cx="2623333" cy="270503"/>
            <a:chOff x="2158750" y="2415177"/>
            <a:chExt cx="2952765" cy="42157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250DD7-6570-C741-9741-A34A8C6C97B6}"/>
                </a:ext>
              </a:extLst>
            </p:cNvPr>
            <p:cNvSpPr txBox="1"/>
            <p:nvPr/>
          </p:nvSpPr>
          <p:spPr>
            <a:xfrm>
              <a:off x="2158750" y="2498193"/>
              <a:ext cx="748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Item 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E7EA5B-9558-7C4A-9C97-A8B1E1FDEE5F}"/>
                </a:ext>
              </a:extLst>
            </p:cNvPr>
            <p:cNvSpPr txBox="1"/>
            <p:nvPr/>
          </p:nvSpPr>
          <p:spPr>
            <a:xfrm>
              <a:off x="2990841" y="2494218"/>
              <a:ext cx="748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Item 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DA9361-6EA4-EC45-84BF-980A7B0643D5}"/>
                </a:ext>
              </a:extLst>
            </p:cNvPr>
            <p:cNvSpPr txBox="1"/>
            <p:nvPr/>
          </p:nvSpPr>
          <p:spPr>
            <a:xfrm>
              <a:off x="3823932" y="2494218"/>
              <a:ext cx="748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Item 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C80CB1-504B-3649-B0B6-8245BB821586}"/>
                </a:ext>
              </a:extLst>
            </p:cNvPr>
            <p:cNvSpPr txBox="1"/>
            <p:nvPr/>
          </p:nvSpPr>
          <p:spPr>
            <a:xfrm>
              <a:off x="4753725" y="2415177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B2F7C0D-B3BF-9C44-BB85-470992D04965}"/>
                  </a:ext>
                </a:extLst>
              </p:cNvPr>
              <p:cNvSpPr/>
              <p:nvPr/>
            </p:nvSpPr>
            <p:spPr>
              <a:xfrm>
                <a:off x="7094025" y="5850743"/>
                <a:ext cx="30767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Buyers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 jobs with requirements</a:t>
                </a:r>
                <a:endParaRPr lang="en-US" sz="16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B2F7C0D-B3BF-9C44-BB85-470992D04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025" y="5850743"/>
                <a:ext cx="3076740" cy="338554"/>
              </a:xfrm>
              <a:prstGeom prst="rect">
                <a:avLst/>
              </a:prstGeom>
              <a:blipFill>
                <a:blip r:embed="rId5"/>
                <a:stretch>
                  <a:fillRect l="-1235" t="-3571" r="-41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74F1AB44-80BD-3F41-9BF5-C89C90E85510}"/>
                  </a:ext>
                </a:extLst>
              </p:cNvPr>
              <p:cNvSpPr/>
              <p:nvPr/>
            </p:nvSpPr>
            <p:spPr>
              <a:xfrm>
                <a:off x="7349774" y="2687299"/>
                <a:ext cx="4576001" cy="845470"/>
              </a:xfrm>
              <a:prstGeom prst="roundRect">
                <a:avLst>
                  <a:gd name="adj" fmla="val 6419"/>
                </a:avLst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Theorem: “time of use pricing” provides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approximation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74F1AB44-80BD-3F41-9BF5-C89C90E85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774" y="2687299"/>
                <a:ext cx="4576001" cy="845470"/>
              </a:xfrm>
              <a:prstGeom prst="roundRect">
                <a:avLst>
                  <a:gd name="adj" fmla="val 6419"/>
                </a:avLst>
              </a:prstGeom>
              <a:blipFill>
                <a:blip r:embed="rId6"/>
                <a:stretch>
                  <a:fillRect l="-552" t="-8696" r="-1657" b="-753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66" name="TextBox 65">
            <a:extLst>
              <a:ext uri="{FF2B5EF4-FFF2-40B4-BE49-F238E27FC236}">
                <a16:creationId xmlns:a16="http://schemas.microsoft.com/office/drawing/2014/main" id="{0FE12C21-2D4F-F74A-B15F-4911385CE9C7}"/>
              </a:ext>
            </a:extLst>
          </p:cNvPr>
          <p:cNvSpPr txBox="1"/>
          <p:nvPr/>
        </p:nvSpPr>
        <p:spPr>
          <a:xfrm>
            <a:off x="7754628" y="3574293"/>
            <a:ext cx="403828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[C.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Devanur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Holroyd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Karlin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Martin Sivan’17]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29F8395-E89B-CA4D-9829-3431C21AD582}"/>
              </a:ext>
            </a:extLst>
          </p:cNvPr>
          <p:cNvGrpSpPr/>
          <p:nvPr/>
        </p:nvGrpSpPr>
        <p:grpSpPr>
          <a:xfrm>
            <a:off x="3053214" y="4150836"/>
            <a:ext cx="4868184" cy="206482"/>
            <a:chOff x="1343681" y="4611984"/>
            <a:chExt cx="5479519" cy="32179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A6F9415-DD33-274C-8B88-303BCA4E45A8}"/>
                </a:ext>
              </a:extLst>
            </p:cNvPr>
            <p:cNvSpPr txBox="1"/>
            <p:nvPr/>
          </p:nvSpPr>
          <p:spPr>
            <a:xfrm>
              <a:off x="1343681" y="4626003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Prices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FCE6B2C-6A50-F043-9BBB-AA3E7E016A1E}"/>
                </a:ext>
              </a:extLst>
            </p:cNvPr>
            <p:cNvSpPr txBox="1"/>
            <p:nvPr/>
          </p:nvSpPr>
          <p:spPr>
            <a:xfrm>
              <a:off x="2332901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EB2143-F503-9E47-A79F-F7E9FC39F259}"/>
                </a:ext>
              </a:extLst>
            </p:cNvPr>
            <p:cNvSpPr txBox="1"/>
            <p:nvPr/>
          </p:nvSpPr>
          <p:spPr>
            <a:xfrm>
              <a:off x="3155876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1E2EF06-327D-4946-9560-03B4105CE1E8}"/>
                </a:ext>
              </a:extLst>
            </p:cNvPr>
            <p:cNvSpPr txBox="1"/>
            <p:nvPr/>
          </p:nvSpPr>
          <p:spPr>
            <a:xfrm>
              <a:off x="3978851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F607E7-FE9F-734D-ACE4-639A74E6F87E}"/>
                </a:ext>
              </a:extLst>
            </p:cNvPr>
            <p:cNvSpPr txBox="1"/>
            <p:nvPr/>
          </p:nvSpPr>
          <p:spPr>
            <a:xfrm>
              <a:off x="4801826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706C367-C97C-C440-9714-C91E6C2A20AA}"/>
                </a:ext>
              </a:extLst>
            </p:cNvPr>
            <p:cNvSpPr txBox="1"/>
            <p:nvPr/>
          </p:nvSpPr>
          <p:spPr>
            <a:xfrm>
              <a:off x="5624801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446AA0F-5D48-4E47-A577-CB7095C95652}"/>
                </a:ext>
              </a:extLst>
            </p:cNvPr>
            <p:cNvSpPr txBox="1"/>
            <p:nvPr/>
          </p:nvSpPr>
          <p:spPr>
            <a:xfrm>
              <a:off x="6447776" y="4611984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8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D8E-1045-AE43-A557-2691890C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Online Stochastic Social Welfare Maximization –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89D52-2BD3-2B49-A5D8-F70ECA1A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5" y="1574648"/>
            <a:ext cx="11199669" cy="48388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Posted (static) pricing</a:t>
            </a:r>
            <a:r>
              <a:rPr lang="en-US" sz="1800" dirty="0"/>
              <a:t> is the </a:t>
            </a:r>
            <a:r>
              <a:rPr lang="en-US" sz="1800" dirty="0">
                <a:solidFill>
                  <a:schemeClr val="accent1"/>
                </a:solidFill>
              </a:rPr>
              <a:t>best online truthful </a:t>
            </a:r>
            <a:r>
              <a:rPr lang="en-US" sz="1800" dirty="0"/>
              <a:t>SW-maximizing algorithm known for many settings:</a:t>
            </a:r>
          </a:p>
          <a:p>
            <a:endParaRPr lang="en-US" sz="1800" dirty="0"/>
          </a:p>
          <a:p>
            <a:r>
              <a:rPr lang="en-US" sz="1800" dirty="0"/>
              <a:t>Single item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[Samuel-Cahn’84]</a:t>
            </a:r>
          </a:p>
          <a:p>
            <a:r>
              <a:rPr lang="en-US" sz="1800" dirty="0"/>
              <a:t>Unit demand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[Feldman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Gravin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Lucier’15]</a:t>
            </a:r>
          </a:p>
          <a:p>
            <a:r>
              <a:rPr lang="en-US" sz="1800" dirty="0"/>
              <a:t>Job scheduling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[C.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Devanur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Holroyd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Karlin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Martin Sivan’17, C. Miller Teng’19]</a:t>
            </a:r>
          </a:p>
          <a:p>
            <a:r>
              <a:rPr lang="en-US" sz="1800" dirty="0"/>
              <a:t>Fractionally </a:t>
            </a:r>
            <a:r>
              <a:rPr lang="en-US" sz="1800" dirty="0" err="1"/>
              <a:t>subadditive</a:t>
            </a:r>
            <a:r>
              <a:rPr lang="en-US" sz="1800" dirty="0"/>
              <a:t> values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[FGL’15]</a:t>
            </a:r>
          </a:p>
          <a:p>
            <a:r>
              <a:rPr lang="en-US" sz="1800" dirty="0" err="1"/>
              <a:t>Subadditive</a:t>
            </a:r>
            <a:r>
              <a:rPr lang="en-US" sz="1800" dirty="0"/>
              <a:t> values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Dutting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Kesselheim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Lucier’20]</a:t>
            </a:r>
          </a:p>
          <a:p>
            <a:r>
              <a:rPr lang="en-US" sz="1800" dirty="0"/>
              <a:t>MPH hierarchy of values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[FGL’15,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Dutting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Feldman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Kesselheim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Lucier’17]</a:t>
            </a:r>
          </a:p>
          <a:p>
            <a:r>
              <a:rPr lang="en-US" sz="1800" dirty="0"/>
              <a:t>Bandwidth allocation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[C. Miller Teng’19]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A31B9-210C-1F49-BAAC-382A1D88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Line Callout 3 (Border and Accent Bar) 11">
            <a:extLst>
              <a:ext uri="{FF2B5EF4-FFF2-40B4-BE49-F238E27FC236}">
                <a16:creationId xmlns:a16="http://schemas.microsoft.com/office/drawing/2014/main" id="{E3628BEA-3E87-AF46-9420-66D38A5E811D}"/>
              </a:ext>
            </a:extLst>
          </p:cNvPr>
          <p:cNvSpPr/>
          <p:nvPr/>
        </p:nvSpPr>
        <p:spPr>
          <a:xfrm>
            <a:off x="9739372" y="2663688"/>
            <a:ext cx="1603733" cy="606287"/>
          </a:xfrm>
          <a:prstGeom prst="accentBorderCallout3">
            <a:avLst>
              <a:gd name="adj1" fmla="val 50330"/>
              <a:gd name="adj2" fmla="val -3833"/>
              <a:gd name="adj3" fmla="val 13487"/>
              <a:gd name="adj4" fmla="val -52670"/>
              <a:gd name="adj5" fmla="val 7896"/>
              <a:gd name="adj6" fmla="val -450949"/>
              <a:gd name="adj7" fmla="val -37036"/>
              <a:gd name="adj8" fmla="val -46624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Item pricing; or Bundle pricing</a:t>
            </a:r>
          </a:p>
        </p:txBody>
      </p:sp>
    </p:spTree>
    <p:extLst>
      <p:ext uri="{BB962C8B-B14F-4D97-AF65-F5344CB8AC3E}">
        <p14:creationId xmlns:p14="http://schemas.microsoft.com/office/powerpoint/2010/main" val="33487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FDA9-5807-334A-BDD7-C3BDFD5B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generic </a:t>
            </a:r>
            <a:r>
              <a:rPr lang="en-US" dirty="0">
                <a:solidFill>
                  <a:schemeClr val="accent1"/>
                </a:solidFill>
              </a:rPr>
              <a:t>stochastic</a:t>
            </a:r>
            <a:r>
              <a:rPr lang="en-US" dirty="0"/>
              <a:t> resource allocation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72BD9-DB30-3F49-8EA7-CADAF1FE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29DE6-DEB7-9E43-BBD0-D0319BEAC2D2}"/>
              </a:ext>
            </a:extLst>
          </p:cNvPr>
          <p:cNvSpPr txBox="1"/>
          <p:nvPr/>
        </p:nvSpPr>
        <p:spPr>
          <a:xfrm>
            <a:off x="776782" y="1937786"/>
            <a:ext cx="241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heterogenous items in limited supply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27832-DB3B-E343-A7F0-032B298841A8}"/>
              </a:ext>
            </a:extLst>
          </p:cNvPr>
          <p:cNvSpPr txBox="1"/>
          <p:nvPr/>
        </p:nvSpPr>
        <p:spPr>
          <a:xfrm>
            <a:off x="3903191" y="5068104"/>
            <a:ext cx="293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Buyer drawn </a:t>
            </a:r>
            <a:r>
              <a:rPr lang="en-US" dirty="0">
                <a:solidFill>
                  <a:schemeClr val="accent1"/>
                </a:solidFill>
              </a:rPr>
              <a:t>randomly</a:t>
            </a:r>
            <a:r>
              <a:rPr lang="en-US" dirty="0"/>
              <a:t> from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0933D-0BB5-8645-9098-A7F1C6384CB3}"/>
              </a:ext>
            </a:extLst>
          </p:cNvPr>
          <p:cNvSpPr txBox="1"/>
          <p:nvPr/>
        </p:nvSpPr>
        <p:spPr>
          <a:xfrm>
            <a:off x="5136479" y="1718436"/>
            <a:ext cx="246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Buyer assigns values to subsets of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EA5C5-6456-A744-9415-F7E4EC433863}"/>
              </a:ext>
            </a:extLst>
          </p:cNvPr>
          <p:cNvSpPr txBox="1"/>
          <p:nvPr/>
        </p:nvSpPr>
        <p:spPr>
          <a:xfrm>
            <a:off x="7546124" y="4744561"/>
            <a:ext cx="4564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Auction</a:t>
            </a:r>
            <a:r>
              <a:rPr lang="en-US" dirty="0"/>
              <a:t>: </a:t>
            </a:r>
          </a:p>
          <a:p>
            <a:r>
              <a:rPr lang="en-US" dirty="0"/>
              <a:t>(all reported </a:t>
            </a:r>
            <a:r>
              <a:rPr lang="en-US" dirty="0" err="1"/>
              <a:t>prefs</a:t>
            </a:r>
            <a:r>
              <a:rPr lang="en-US" dirty="0"/>
              <a:t>, market info)			→ (allocation, payment)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E8B50-1EB0-AF4A-B5A9-F3671C8D4EE4}"/>
              </a:ext>
            </a:extLst>
          </p:cNvPr>
          <p:cNvSpPr txBox="1"/>
          <p:nvPr/>
        </p:nvSpPr>
        <p:spPr>
          <a:xfrm>
            <a:off x="3849213" y="5841276"/>
            <a:ext cx="34065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Buyers’ goal: obtain an allocation that maximizes </a:t>
            </a:r>
            <a:r>
              <a:rPr lang="en-US" sz="1400" dirty="0">
                <a:solidFill>
                  <a:schemeClr val="accent1"/>
                </a:solidFill>
              </a:rPr>
              <a:t>their value – the price </a:t>
            </a:r>
            <a:r>
              <a:rPr lang="en-US" sz="1400" dirty="0"/>
              <a:t>they pay.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32D3F5-BD02-3B40-80A0-6FDCDC343692}"/>
              </a:ext>
            </a:extLst>
          </p:cNvPr>
          <p:cNvGrpSpPr/>
          <p:nvPr/>
        </p:nvGrpSpPr>
        <p:grpSpPr>
          <a:xfrm>
            <a:off x="8478798" y="1873196"/>
            <a:ext cx="2815301" cy="2515888"/>
            <a:chOff x="8478798" y="1873196"/>
            <a:chExt cx="2815301" cy="2515888"/>
          </a:xfrm>
        </p:grpSpPr>
        <p:pic>
          <p:nvPicPr>
            <p:cNvPr id="13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406EFAEF-FCE4-BA4D-B10C-244CE1B90E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2" r="82558" b="15437"/>
            <a:stretch/>
          </p:blipFill>
          <p:spPr bwMode="auto">
            <a:xfrm>
              <a:off x="9124970" y="2099303"/>
              <a:ext cx="486144" cy="94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202DED66-3D98-ED49-B025-602D23F04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52754" r="70495" b="15958"/>
            <a:stretch/>
          </p:blipFill>
          <p:spPr bwMode="auto">
            <a:xfrm>
              <a:off x="9716090" y="1971012"/>
              <a:ext cx="298466" cy="75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8355DA65-AAD1-5344-ACE8-047E78F2D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5" t="58933" r="58944" b="14940"/>
            <a:stretch/>
          </p:blipFill>
          <p:spPr bwMode="auto">
            <a:xfrm>
              <a:off x="9580940" y="3031419"/>
              <a:ext cx="304121" cy="75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D32CC468-F54D-C849-BAD1-FA0C46695A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2" t="57268" r="44224" b="16048"/>
            <a:stretch/>
          </p:blipFill>
          <p:spPr bwMode="auto">
            <a:xfrm>
              <a:off x="10153845" y="2231807"/>
              <a:ext cx="406945" cy="75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amily car stickers target - Online Discount -">
              <a:extLst>
                <a:ext uri="{FF2B5EF4-FFF2-40B4-BE49-F238E27FC236}">
                  <a16:creationId xmlns:a16="http://schemas.microsoft.com/office/drawing/2014/main" id="{71EDD933-0E50-A246-ACBD-371188D114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" t="16023" r="85016" b="47824"/>
            <a:stretch/>
          </p:blipFill>
          <p:spPr bwMode="auto">
            <a:xfrm>
              <a:off x="9971131" y="2722755"/>
              <a:ext cx="224748" cy="62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amily car stickers target - Online Discount -">
              <a:extLst>
                <a:ext uri="{FF2B5EF4-FFF2-40B4-BE49-F238E27FC236}">
                  <a16:creationId xmlns:a16="http://schemas.microsoft.com/office/drawing/2014/main" id="{8441C08D-15D6-5549-811E-389695857C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5" t="18507" r="68147" b="47686"/>
            <a:stretch/>
          </p:blipFill>
          <p:spPr bwMode="auto">
            <a:xfrm>
              <a:off x="10068834" y="3465443"/>
              <a:ext cx="275736" cy="7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59E50AA1-975B-2A4E-A16D-892F9676E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34" t="51193" r="1560" b="16258"/>
            <a:stretch/>
          </p:blipFill>
          <p:spPr bwMode="auto">
            <a:xfrm>
              <a:off x="10369437" y="2997318"/>
              <a:ext cx="498404" cy="83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EB7331-4344-304E-BD4E-1627EBE0C6FD}"/>
                </a:ext>
              </a:extLst>
            </p:cNvPr>
            <p:cNvGrpSpPr/>
            <p:nvPr/>
          </p:nvGrpSpPr>
          <p:grpSpPr>
            <a:xfrm>
              <a:off x="9128869" y="3147439"/>
              <a:ext cx="410625" cy="948832"/>
              <a:chOff x="2631180" y="4083027"/>
              <a:chExt cx="1346762" cy="2774973"/>
            </a:xfrm>
          </p:grpSpPr>
          <p:pic>
            <p:nvPicPr>
              <p:cNvPr id="21" name="Picture 8" descr="Amazon.com - The Ass Family Funny Vinyl Decal Sticker Bumper Car Truck  Window- 6&amp;quot; Wide Gloss White Color -">
                <a:extLst>
                  <a:ext uri="{FF2B5EF4-FFF2-40B4-BE49-F238E27FC236}">
                    <a16:creationId xmlns:a16="http://schemas.microsoft.com/office/drawing/2014/main" id="{77DE7701-5E67-E041-967F-4A72E5FE13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36" t="24172" r="75916" b="25603"/>
              <a:stretch/>
            </p:blipFill>
            <p:spPr bwMode="auto">
              <a:xfrm>
                <a:off x="2631180" y="4099356"/>
                <a:ext cx="1346762" cy="2758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D3FD1B-B091-DB44-9EEC-C5136C0E716A}"/>
                  </a:ext>
                </a:extLst>
              </p:cNvPr>
              <p:cNvSpPr/>
              <p:nvPr/>
            </p:nvSpPr>
            <p:spPr>
              <a:xfrm>
                <a:off x="3641271" y="4083027"/>
                <a:ext cx="336671" cy="14607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algn="l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9720A29B-08D6-C541-A68A-E4B92BBDBD93}"/>
                </a:ext>
              </a:extLst>
            </p:cNvPr>
            <p:cNvSpPr/>
            <p:nvPr/>
          </p:nvSpPr>
          <p:spPr>
            <a:xfrm rot="4765976">
              <a:off x="8628505" y="1723489"/>
              <a:ext cx="2515888" cy="2815301"/>
            </a:xfrm>
            <a:prstGeom prst="cloud">
              <a:avLst/>
            </a:prstGeom>
            <a:solidFill>
              <a:schemeClr val="bg2">
                <a:lumMod val="90000"/>
                <a:alpha val="17000"/>
              </a:schemeClr>
            </a:solidFill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1F58DC-CC45-3344-AE7F-7FE93015B173}"/>
              </a:ext>
            </a:extLst>
          </p:cNvPr>
          <p:cNvSpPr txBox="1"/>
          <p:nvPr/>
        </p:nvSpPr>
        <p:spPr>
          <a:xfrm>
            <a:off x="9597384" y="1350331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Known</a:t>
            </a:r>
            <a:r>
              <a:rPr lang="en-US" dirty="0"/>
              <a:t> population</a:t>
            </a:r>
          </a:p>
          <a:p>
            <a:pPr algn="ctr"/>
            <a:r>
              <a:rPr lang="en-US" dirty="0"/>
              <a:t>of buyers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24CD5C-501B-034A-B7D5-906564BEADDF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144FB4-D501-5D42-9811-6562CE8AAC4D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33" name="Cloud Callout 32">
                <a:extLst>
                  <a:ext uri="{FF2B5EF4-FFF2-40B4-BE49-F238E27FC236}">
                    <a16:creationId xmlns:a16="http://schemas.microsoft.com/office/drawing/2014/main" id="{BF167C3C-184D-2B42-92C4-0CCAD48594E0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40E85D2-86FB-4E4F-9B4B-04FC1567846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57A0BDD-3201-E645-814E-4D5CEA355BB9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3D08BAD-C0B4-3E48-AB10-341C3806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6B9091-1221-E046-A756-CB6E8AD7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1BF6DE-7A08-9941-8643-00CEE848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pic>
        <p:nvPicPr>
          <p:cNvPr id="4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01990E92-CBAA-A442-B329-84B41B1AE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9602708" y="3036860"/>
            <a:ext cx="304121" cy="7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5F23791-241E-E34C-9E48-8FC3354AA2A5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512C191-3347-754C-AFB4-31B191B0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98705B8-7FC3-784B-AB93-7C7C70AF97D5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DFD5F5E6-FA06-5A42-9EE3-3F8AD1966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006D807-3668-6C49-A230-AA4A7FECE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132" y="3668656"/>
            <a:ext cx="287958" cy="30032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07767AA-84BB-1246-BABA-89638F167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31" y="3635607"/>
            <a:ext cx="351334" cy="366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BA589-6D88-014A-8004-9F464BFB0688}"/>
              </a:ext>
            </a:extLst>
          </p:cNvPr>
          <p:cNvSpPr txBox="1"/>
          <p:nvPr/>
        </p:nvSpPr>
        <p:spPr>
          <a:xfrm>
            <a:off x="805888" y="5471812"/>
            <a:ext cx="2568332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Simplifying assumption: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single buyer</a:t>
            </a:r>
          </a:p>
        </p:txBody>
      </p:sp>
    </p:spTree>
    <p:extLst>
      <p:ext uri="{BB962C8B-B14F-4D97-AF65-F5344CB8AC3E}">
        <p14:creationId xmlns:p14="http://schemas.microsoft.com/office/powerpoint/2010/main" val="17479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417 L -0.4362 0.11203 " pathEditMode="relative" ptsTypes="AA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E40C-769D-A848-A5EB-EC1469B2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II: Revenue Maximization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D92C-4091-974B-B2FD-E4C36CC4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EB3B5-CA45-E940-8007-DB21A3E6DFE8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1CFF28-DA28-4743-AE5B-9F1FF63693D7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1540688A-31F1-E949-A59F-13EAA5BF48B1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F6EF76E-C768-354C-8193-5EB60685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923B4B2-F0C1-CE4D-A754-62AD9F8D6DE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22A73B-7C3B-3D48-A771-9F2EB346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8D217B-6C62-2844-89DA-6E363FA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FEF7A2-93DB-7D4F-B304-FBF9A955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pic>
        <p:nvPicPr>
          <p:cNvPr id="24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6BFECFA-F4F0-FC4F-9BDD-B6BDEB94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4206240" y="3602736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A62B3F2-25E3-B643-846A-5348EFCFAA6D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44B7F3-FD83-5D48-85C3-1CB5AA284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4FDE0F-8266-8645-AC5A-20EA0CB15974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4D6E549-B094-294E-87DC-BEA0EDC7E058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74F5E8-32D2-D44A-9F39-14C2D1B8023C}"/>
              </a:ext>
            </a:extLst>
          </p:cNvPr>
          <p:cNvGrpSpPr/>
          <p:nvPr/>
        </p:nvGrpSpPr>
        <p:grpSpPr>
          <a:xfrm>
            <a:off x="6787401" y="1951522"/>
            <a:ext cx="4892423" cy="1068221"/>
            <a:chOff x="7755934" y="1720860"/>
            <a:chExt cx="3621619" cy="1068221"/>
          </a:xfrm>
        </p:grpSpPr>
        <p:sp>
          <p:nvSpPr>
            <p:cNvPr id="46" name="Text Placeholder 6">
              <a:extLst>
                <a:ext uri="{FF2B5EF4-FFF2-40B4-BE49-F238E27FC236}">
                  <a16:creationId xmlns:a16="http://schemas.microsoft.com/office/drawing/2014/main" id="{DAF82636-D801-D749-8E1A-74702555BF1B}"/>
                </a:ext>
              </a:extLst>
            </p:cNvPr>
            <p:cNvSpPr txBox="1">
              <a:spLocks/>
            </p:cNvSpPr>
            <p:nvPr/>
          </p:nvSpPr>
          <p:spPr>
            <a:xfrm>
              <a:off x="7828527" y="1863040"/>
              <a:ext cx="1044436" cy="8022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 kern="1200" cap="none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 cap="none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buClr>
                  <a:srgbClr val="D34817"/>
                </a:buClr>
                <a:buNone/>
              </a:pPr>
              <a:r>
                <a:rPr lang="en-US" sz="2000" cap="all" dirty="0">
                  <a:solidFill>
                    <a:srgbClr val="D34817"/>
                  </a:solidFill>
                </a:rPr>
                <a:t>Revenue</a:t>
              </a:r>
              <a:r>
                <a:rPr lang="en-US" sz="2000" cap="all" baseline="30000" dirty="0"/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ontent Placeholder 7">
                  <a:extLst>
                    <a:ext uri="{FF2B5EF4-FFF2-40B4-BE49-F238E27FC236}">
                      <a16:creationId xmlns:a16="http://schemas.microsoft.com/office/drawing/2014/main" id="{9B1FF92B-0436-384C-A893-98A47216C14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62981" y="1728376"/>
                  <a:ext cx="2637426" cy="102574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600" kern="1200" cap="none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200" kern="1200" cap="none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100" kern="120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200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SzPct val="100000"/>
                    <a:buFont typeface="Arial" panose="020B0604020202020204" pitchFamily="34" charset="0"/>
                    <a:buChar char="•"/>
                    <a:defRPr sz="1200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nor/>
                                <m:brk m:alnAt="9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uyer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brk m:alnAt="9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pay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ment</m:t>
                            </m:r>
                            <m:r>
                              <m:rPr>
                                <m:nor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made</m:t>
                            </m:r>
                            <m:r>
                              <m:rPr>
                                <m:nor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by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8" name="Content Placeholder 7">
                  <a:extLst>
                    <a:ext uri="{FF2B5EF4-FFF2-40B4-BE49-F238E27FC236}">
                      <a16:creationId xmlns:a16="http://schemas.microsoft.com/office/drawing/2014/main" id="{9B1FF92B-0436-384C-A893-98A47216C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981" y="1728376"/>
                  <a:ext cx="2637426" cy="1025741"/>
                </a:xfrm>
                <a:prstGeom prst="rect">
                  <a:avLst/>
                </a:prstGeom>
                <a:blipFill>
                  <a:blip r:embed="rId19"/>
                  <a:stretch>
                    <a:fillRect l="-8511" t="-78049" b="-89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AC22853-2AFD-F24F-8E33-C613127A6450}"/>
                </a:ext>
              </a:extLst>
            </p:cNvPr>
            <p:cNvSpPr txBox="1"/>
            <p:nvPr/>
          </p:nvSpPr>
          <p:spPr>
            <a:xfrm>
              <a:off x="7755934" y="2450527"/>
              <a:ext cx="3557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(*) Assumption: seller has a monopoly.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A7DB004-517F-BB45-AEB3-5770D2EC8DD7}"/>
                </a:ext>
              </a:extLst>
            </p:cNvPr>
            <p:cNvSpPr/>
            <p:nvPr/>
          </p:nvSpPr>
          <p:spPr>
            <a:xfrm>
              <a:off x="7774138" y="1720860"/>
              <a:ext cx="3603415" cy="6856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E32ED03E-C1B7-0E48-8C18-EED65F2885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132" y="3668656"/>
            <a:ext cx="287958" cy="3003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B9A33B5-9E87-7E48-90CD-93C28E5EAA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31" y="3635607"/>
            <a:ext cx="351334" cy="3664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01E7731-34D2-2549-A5EB-41DFF1628B9D}"/>
              </a:ext>
            </a:extLst>
          </p:cNvPr>
          <p:cNvGrpSpPr/>
          <p:nvPr/>
        </p:nvGrpSpPr>
        <p:grpSpPr>
          <a:xfrm>
            <a:off x="848896" y="3885065"/>
            <a:ext cx="2264917" cy="2646429"/>
            <a:chOff x="9170245" y="3716606"/>
            <a:chExt cx="2264917" cy="2646429"/>
          </a:xfrm>
        </p:grpSpPr>
        <p:sp useBgFill="1">
          <p:nvSpPr>
            <p:cNvPr id="94" name="Vertical Scroll 72">
              <a:extLst>
                <a:ext uri="{FF2B5EF4-FFF2-40B4-BE49-F238E27FC236}">
                  <a16:creationId xmlns:a16="http://schemas.microsoft.com/office/drawing/2014/main" id="{60C2CAF4-CBBA-C343-BD78-04484E40A205}"/>
                </a:ext>
              </a:extLst>
            </p:cNvPr>
            <p:cNvSpPr/>
            <p:nvPr/>
          </p:nvSpPr>
          <p:spPr>
            <a:xfrm>
              <a:off x="9170245" y="3716606"/>
              <a:ext cx="2264917" cy="2646429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BB87310-135F-854D-8A22-90988E4704B7}"/>
                </a:ext>
              </a:extLst>
            </p:cNvPr>
            <p:cNvGrpSpPr/>
            <p:nvPr/>
          </p:nvGrpSpPr>
          <p:grpSpPr>
            <a:xfrm>
              <a:off x="9368262" y="5413374"/>
              <a:ext cx="1892073" cy="363747"/>
              <a:chOff x="4323900" y="5012371"/>
              <a:chExt cx="2171507" cy="45081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FFFA762-4E74-0549-845D-89A87926AA6B}"/>
                  </a:ext>
                </a:extLst>
              </p:cNvPr>
              <p:cNvGrpSpPr/>
              <p:nvPr/>
            </p:nvGrpSpPr>
            <p:grpSpPr>
              <a:xfrm>
                <a:off x="4323900" y="5012371"/>
                <a:ext cx="1215397" cy="450817"/>
                <a:chOff x="4323900" y="4715807"/>
                <a:chExt cx="1215397" cy="450817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ABA72BD1-7831-2C41-83E4-B1A3216C4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01942" y="4805512"/>
                  <a:ext cx="346239" cy="361112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FA1EBF7C-12C6-5446-B71C-044A659C0F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70746" y="4835904"/>
                  <a:ext cx="287958" cy="300328"/>
                </a:xfrm>
                <a:prstGeom prst="rect">
                  <a:avLst/>
                </a:prstGeom>
              </p:spPr>
            </p:pic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0D27578-EAB8-3E4D-9239-7BFE68F2E998}"/>
                    </a:ext>
                  </a:extLst>
                </p:cNvPr>
                <p:cNvSpPr txBox="1"/>
                <p:nvPr/>
              </p:nvSpPr>
              <p:spPr>
                <a:xfrm>
                  <a:off x="4323900" y="4715807"/>
                  <a:ext cx="1215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½ (           )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B8FF7F43-14E5-7442-9C25-606B26A07D51}"/>
                      </a:ext>
                    </a:extLst>
                  </p:cNvPr>
                  <p:cNvSpPr txBox="1"/>
                  <p:nvPr/>
                </p:nvSpPr>
                <p:spPr>
                  <a:xfrm>
                    <a:off x="5645110" y="5136823"/>
                    <a:ext cx="85029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$1.25</a:t>
                    </a: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C40B9D5-61D0-8C43-A959-A9204135A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5110" y="5136823"/>
                    <a:ext cx="85029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49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0E1DCF6-2288-9945-8566-7F7583131298}"/>
                </a:ext>
              </a:extLst>
            </p:cNvPr>
            <p:cNvGrpSpPr/>
            <p:nvPr/>
          </p:nvGrpSpPr>
          <p:grpSpPr>
            <a:xfrm>
              <a:off x="9578798" y="5828962"/>
              <a:ext cx="1597784" cy="306653"/>
              <a:chOff x="4565530" y="4332845"/>
              <a:chExt cx="1833755" cy="38005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8A89860-E59F-074A-85D0-EDAB077D0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65530" y="4332845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C5787F11-BEDB-7E4F-8442-A6803D225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20150" y="4363237"/>
                <a:ext cx="287958" cy="300327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1A072E1-816B-D942-A50B-19989C7318F6}"/>
                  </a:ext>
                </a:extLst>
              </p:cNvPr>
              <p:cNvSpPr txBox="1"/>
              <p:nvPr/>
            </p:nvSpPr>
            <p:spPr>
              <a:xfrm>
                <a:off x="4853435" y="4343569"/>
                <a:ext cx="638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½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D9F6C63D-8C32-6E4E-B1EF-14260510ADB7}"/>
                      </a:ext>
                    </a:extLst>
                  </p:cNvPr>
                  <p:cNvSpPr txBox="1"/>
                  <p:nvPr/>
                </p:nvSpPr>
                <p:spPr>
                  <a:xfrm>
                    <a:off x="5654786" y="4354077"/>
                    <a:ext cx="7444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CF1CC41E-B14C-DD47-99C0-1D2B9F6352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4786" y="4354077"/>
                    <a:ext cx="744499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000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7C6678F-B544-DC4C-946A-CA6C9AABC39B}"/>
                </a:ext>
              </a:extLst>
            </p:cNvPr>
            <p:cNvGrpSpPr/>
            <p:nvPr/>
          </p:nvGrpSpPr>
          <p:grpSpPr>
            <a:xfrm>
              <a:off x="9752473" y="4309625"/>
              <a:ext cx="1394157" cy="1113287"/>
              <a:chOff x="4764854" y="2853583"/>
              <a:chExt cx="1600055" cy="1379774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40D9B86-FA02-4B4C-A4D2-7AE07588F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4090" y="2859793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D64F8461-A086-F941-9E75-237A70729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6397" y="3368530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C4635134-B5F3-944A-9021-590F3DDD8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82580" y="3859155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ED32CC7B-B1BE-1D44-959C-D266642AD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64854" y="3828763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EC68702-39A2-9D42-A90A-40D5758B1041}"/>
                      </a:ext>
                    </a:extLst>
                  </p:cNvPr>
                  <p:cNvSpPr txBox="1"/>
                  <p:nvPr/>
                </p:nvSpPr>
                <p:spPr>
                  <a:xfrm>
                    <a:off x="5629199" y="2853583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331FBB3E-1EC0-C64F-8672-2CA53ED0F8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9199" y="2853583"/>
                    <a:ext cx="595035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r="-2083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6F6B5D8-6E21-F640-8E20-EB20C756F950}"/>
                      </a:ext>
                    </a:extLst>
                  </p:cNvPr>
                  <p:cNvSpPr txBox="1"/>
                  <p:nvPr/>
                </p:nvSpPr>
                <p:spPr>
                  <a:xfrm>
                    <a:off x="5620410" y="3353054"/>
                    <a:ext cx="7444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002E49C-2B5C-0D4E-8596-059F1424A1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0410" y="3353054"/>
                    <a:ext cx="744499" cy="30777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t="-4167" r="-1695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B7116F2-21D8-EA46-AF7A-00444336EACE}"/>
                      </a:ext>
                    </a:extLst>
                  </p:cNvPr>
                  <p:cNvSpPr txBox="1"/>
                  <p:nvPr/>
                </p:nvSpPr>
                <p:spPr>
                  <a:xfrm>
                    <a:off x="5628116" y="3851908"/>
                    <a:ext cx="653478" cy="3814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$3</a:t>
                    </a: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B7116F2-21D8-EA46-AF7A-00444336EA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8116" y="3851908"/>
                    <a:ext cx="653478" cy="38144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4000" r="-217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AEC5ECA-47CB-8E4D-9A50-8F3B1BDD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b="73592"/>
            <a:stretch/>
          </p:blipFill>
          <p:spPr>
            <a:xfrm>
              <a:off x="9493692" y="3899248"/>
              <a:ext cx="1654223" cy="404537"/>
            </a:xfrm>
            <a:prstGeom prst="rect">
              <a:avLst/>
            </a:prstGeom>
          </p:spPr>
        </p:pic>
      </p:grpSp>
      <p:sp>
        <p:nvSpPr>
          <p:cNvPr id="91" name="Line Callout 2 (Border and Accent Bar) 90">
            <a:extLst>
              <a:ext uri="{FF2B5EF4-FFF2-40B4-BE49-F238E27FC236}">
                <a16:creationId xmlns:a16="http://schemas.microsoft.com/office/drawing/2014/main" id="{72F3165B-BE66-8644-A2F2-B5B483FF456B}"/>
              </a:ext>
            </a:extLst>
          </p:cNvPr>
          <p:cNvSpPr/>
          <p:nvPr/>
        </p:nvSpPr>
        <p:spPr>
          <a:xfrm flipH="1">
            <a:off x="3723704" y="6379620"/>
            <a:ext cx="2113045" cy="303747"/>
          </a:xfrm>
          <a:prstGeom prst="accentBorderCallout2">
            <a:avLst>
              <a:gd name="adj1" fmla="val 50253"/>
              <a:gd name="adj2" fmla="val 103225"/>
              <a:gd name="adj3" fmla="val 52328"/>
              <a:gd name="adj4" fmla="val 119647"/>
              <a:gd name="adj5" fmla="val -24138"/>
              <a:gd name="adj6" fmla="val 181498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Prob. of allocation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224716-AE63-9B43-8575-72D38E519BDA}"/>
              </a:ext>
            </a:extLst>
          </p:cNvPr>
          <p:cNvSpPr/>
          <p:nvPr/>
        </p:nvSpPr>
        <p:spPr>
          <a:xfrm>
            <a:off x="5987961" y="3701094"/>
            <a:ext cx="6018672" cy="223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The optimal mechanism can be quite complicated: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Offers items packaged into bundles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Offers random allocations, a.k.a. </a:t>
            </a:r>
            <a:r>
              <a:rPr lang="en-US" dirty="0">
                <a:solidFill>
                  <a:srgbClr val="D34817"/>
                </a:solidFill>
              </a:rPr>
              <a:t>lotteries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EFFFF">
                    <a:lumMod val="25000"/>
                  </a:srgbClr>
                </a:solidFill>
              </a:rPr>
              <a:t>[Thannasoulis’05]</a:t>
            </a:r>
            <a:endParaRPr lang="en-US" sz="1400" dirty="0">
              <a:solidFill>
                <a:srgbClr val="FEFFFF">
                  <a:lumMod val="25000"/>
                </a:srgbClr>
              </a:solidFill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Can have </a:t>
            </a:r>
            <a:r>
              <a:rPr lang="en-US" dirty="0">
                <a:solidFill>
                  <a:srgbClr val="D34817"/>
                </a:solidFill>
              </a:rPr>
              <a:t>infinite</a:t>
            </a:r>
            <a:r>
              <a:rPr lang="en-US" dirty="0">
                <a:solidFill>
                  <a:schemeClr val="accent1"/>
                </a:solidFill>
              </a:rPr>
              <a:t>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many</a:t>
            </a:r>
            <a:r>
              <a:rPr lang="en-US" dirty="0">
                <a:solidFill>
                  <a:srgbClr val="000000"/>
                </a:solidFill>
              </a:rPr>
              <a:t> options! </a:t>
            </a:r>
            <a:r>
              <a:rPr lang="en-US" sz="1600" dirty="0">
                <a:solidFill>
                  <a:srgbClr val="FEFFFF">
                    <a:lumMod val="25000"/>
                  </a:srgbClr>
                </a:solidFill>
              </a:rPr>
              <a:t>[Hart Nisan’13]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Can be computationally </a:t>
            </a:r>
            <a:r>
              <a:rPr lang="en-US" dirty="0">
                <a:solidFill>
                  <a:srgbClr val="D34817"/>
                </a:solidFill>
              </a:rPr>
              <a:t>hard</a:t>
            </a:r>
            <a:r>
              <a:rPr lang="en-US" dirty="0">
                <a:solidFill>
                  <a:srgbClr val="000000"/>
                </a:solidFill>
              </a:rPr>
              <a:t> to find. </a:t>
            </a:r>
            <a:r>
              <a:rPr lang="en-US" sz="1600" dirty="0">
                <a:solidFill>
                  <a:srgbClr val="FEFFFF">
                    <a:lumMod val="25000"/>
                  </a:srgbClr>
                </a:solidFill>
              </a:rPr>
              <a:t>[Chen et al.’15]</a:t>
            </a:r>
            <a:endParaRPr lang="en-US" sz="1400" dirty="0">
              <a:solidFill>
                <a:srgbClr val="FEFFFF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80632-45AC-B343-BAFB-BCD7E08E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959FE-90DA-9448-A3BC-21B2981E1F30}"/>
              </a:ext>
            </a:extLst>
          </p:cNvPr>
          <p:cNvSpPr txBox="1"/>
          <p:nvPr/>
        </p:nvSpPr>
        <p:spPr>
          <a:xfrm>
            <a:off x="1104809" y="2055159"/>
            <a:ext cx="420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Optimization + Strategic participants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9A784-1F6C-664F-B939-ECAD72010EAE}"/>
              </a:ext>
            </a:extLst>
          </p:cNvPr>
          <p:cNvSpPr txBox="1"/>
          <p:nvPr/>
        </p:nvSpPr>
        <p:spPr>
          <a:xfrm>
            <a:off x="8246226" y="205515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Mechanism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94B0B-779F-5F43-A435-3DF60BEC1C05}"/>
              </a:ext>
            </a:extLst>
          </p:cNvPr>
          <p:cNvSpPr txBox="1"/>
          <p:nvPr/>
        </p:nvSpPr>
        <p:spPr>
          <a:xfrm>
            <a:off x="663695" y="3406395"/>
            <a:ext cx="5090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Allocation problem + Strategic agents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2768A-77C6-2342-9FEA-E05FA3D62A9B}"/>
              </a:ext>
            </a:extLst>
          </p:cNvPr>
          <p:cNvSpPr txBox="1"/>
          <p:nvPr/>
        </p:nvSpPr>
        <p:spPr>
          <a:xfrm>
            <a:off x="8281268" y="3395508"/>
            <a:ext cx="2166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Auction Design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C8DF9FBE-E65E-0B4A-AD65-0548371DD277}"/>
              </a:ext>
            </a:extLst>
          </p:cNvPr>
          <p:cNvSpPr/>
          <p:nvPr/>
        </p:nvSpPr>
        <p:spPr>
          <a:xfrm>
            <a:off x="6113991" y="2180491"/>
            <a:ext cx="1535723" cy="184666"/>
          </a:xfrm>
          <a:prstGeom prst="leftRightArrow">
            <a:avLst/>
          </a:prstGeom>
          <a:solidFill>
            <a:schemeClr val="bg2">
              <a:lumMod val="2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EC045E39-D987-D04C-AAEB-328849DAF7A2}"/>
              </a:ext>
            </a:extLst>
          </p:cNvPr>
          <p:cNvSpPr/>
          <p:nvPr/>
        </p:nvSpPr>
        <p:spPr>
          <a:xfrm>
            <a:off x="6096000" y="3534007"/>
            <a:ext cx="1553714" cy="184666"/>
          </a:xfrm>
          <a:prstGeom prst="leftRightArrow">
            <a:avLst/>
          </a:prstGeom>
          <a:solidFill>
            <a:schemeClr val="bg2">
              <a:lumMod val="2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C180B-EB44-2143-A3DF-684032F986B5}"/>
              </a:ext>
            </a:extLst>
          </p:cNvPr>
          <p:cNvSpPr txBox="1"/>
          <p:nvPr/>
        </p:nvSpPr>
        <p:spPr>
          <a:xfrm>
            <a:off x="1104809" y="3868060"/>
            <a:ext cx="43408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computational considerations</a:t>
            </a:r>
          </a:p>
          <a:p>
            <a:r>
              <a:rPr lang="en-US" sz="2400" dirty="0"/>
              <a:t>+ robustness</a:t>
            </a:r>
          </a:p>
          <a:p>
            <a:r>
              <a:rPr lang="en-US" sz="2400" dirty="0"/>
              <a:t>+ learnability</a:t>
            </a:r>
          </a:p>
          <a:p>
            <a:r>
              <a:rPr lang="en-US" sz="2400" dirty="0"/>
              <a:t>+ simplicity</a:t>
            </a:r>
          </a:p>
          <a:p>
            <a:r>
              <a:rPr lang="en-US" sz="2400" dirty="0"/>
              <a:t>+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9B293-0723-A94C-B17F-F4D56BF6B411}"/>
              </a:ext>
            </a:extLst>
          </p:cNvPr>
          <p:cNvSpPr txBox="1"/>
          <p:nvPr/>
        </p:nvSpPr>
        <p:spPr>
          <a:xfrm>
            <a:off x="8324132" y="3825196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Pricing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7042B0-AEF6-694C-90F4-CA3F2EE01CF6}"/>
              </a:ext>
            </a:extLst>
          </p:cNvPr>
          <p:cNvCxnSpPr>
            <a:cxnSpLocks/>
          </p:cNvCxnSpPr>
          <p:nvPr/>
        </p:nvCxnSpPr>
        <p:spPr>
          <a:xfrm>
            <a:off x="8309844" y="3640629"/>
            <a:ext cx="1083213" cy="1088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51F627C-6303-8748-BCFB-8D25865F9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6" t="21982" b="24865"/>
          <a:stretch/>
        </p:blipFill>
        <p:spPr>
          <a:xfrm>
            <a:off x="3550476" y="4544113"/>
            <a:ext cx="4509001" cy="1991148"/>
          </a:xfrm>
          <a:prstGeom prst="rect">
            <a:avLst/>
          </a:prstGeom>
        </p:spPr>
      </p:pic>
      <p:pic>
        <p:nvPicPr>
          <p:cNvPr id="3074" name="Picture 2" descr="How to Run a Domain Name Auction to Sell Your Website | Elegant Themes Blog">
            <a:extLst>
              <a:ext uri="{FF2B5EF4-FFF2-40B4-BE49-F238E27FC236}">
                <a16:creationId xmlns:a16="http://schemas.microsoft.com/office/drawing/2014/main" id="{696FBFBD-E377-1D45-AF2B-B4BC22B7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32" y="4547261"/>
            <a:ext cx="3537053" cy="19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Brace 15">
            <a:extLst>
              <a:ext uri="{FF2B5EF4-FFF2-40B4-BE49-F238E27FC236}">
                <a16:creationId xmlns:a16="http://schemas.microsoft.com/office/drawing/2014/main" id="{3305BCDC-34A7-3E4B-A699-BAF771E49D56}"/>
              </a:ext>
            </a:extLst>
          </p:cNvPr>
          <p:cNvSpPr/>
          <p:nvPr/>
        </p:nvSpPr>
        <p:spPr>
          <a:xfrm>
            <a:off x="894338" y="3967842"/>
            <a:ext cx="210471" cy="1796822"/>
          </a:xfrm>
          <a:prstGeom prst="leftBrace">
            <a:avLst>
              <a:gd name="adj1" fmla="val 52058"/>
              <a:gd name="adj2" fmla="val 5099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96183-1EFA-B54F-BBAC-7F73DACE2BB6}"/>
              </a:ext>
            </a:extLst>
          </p:cNvPr>
          <p:cNvSpPr txBox="1"/>
          <p:nvPr/>
        </p:nvSpPr>
        <p:spPr>
          <a:xfrm rot="16200000">
            <a:off x="-98558" y="4679204"/>
            <a:ext cx="1753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TCS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1690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2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2CAD588-9D93-3C44-A610-C3BD7223EB25}"/>
              </a:ext>
            </a:extLst>
          </p:cNvPr>
          <p:cNvGrpSpPr/>
          <p:nvPr/>
        </p:nvGrpSpPr>
        <p:grpSpPr>
          <a:xfrm>
            <a:off x="6322176" y="1606180"/>
            <a:ext cx="3620611" cy="2329536"/>
            <a:chOff x="6322176" y="1606180"/>
            <a:chExt cx="3620611" cy="232953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A378560-CB34-8744-9B9D-AA9EE1E2A357}"/>
                </a:ext>
              </a:extLst>
            </p:cNvPr>
            <p:cNvSpPr/>
            <p:nvPr/>
          </p:nvSpPr>
          <p:spPr>
            <a:xfrm>
              <a:off x="8135007" y="1606180"/>
              <a:ext cx="1403131" cy="371410"/>
            </a:xfrm>
            <a:prstGeom prst="roundRect">
              <a:avLst/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32ABAA1-9BF5-4F48-B2C3-3ABF97F69C3A}"/>
                </a:ext>
              </a:extLst>
            </p:cNvPr>
            <p:cNvSpPr/>
            <p:nvPr/>
          </p:nvSpPr>
          <p:spPr>
            <a:xfrm>
              <a:off x="8539656" y="2567122"/>
              <a:ext cx="1403131" cy="371410"/>
            </a:xfrm>
            <a:prstGeom prst="roundRect">
              <a:avLst/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6E88B84-557D-F345-A359-0A4EF5B16746}"/>
                </a:ext>
              </a:extLst>
            </p:cNvPr>
            <p:cNvSpPr/>
            <p:nvPr/>
          </p:nvSpPr>
          <p:spPr>
            <a:xfrm>
              <a:off x="6322176" y="3570452"/>
              <a:ext cx="1384738" cy="365264"/>
            </a:xfrm>
            <a:prstGeom prst="roundRect">
              <a:avLst/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FE65B2-BE31-334D-AB48-3753B181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II: Revenue Maximization – Approximation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36692F-A9D6-DE49-9427-0C9E1E5193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1574648"/>
                <a:ext cx="10817587" cy="48388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If the buyer is unit-demand and his values for different items are independent, then</a:t>
                </a:r>
              </a:p>
              <a:p>
                <a:pPr marL="0" indent="0">
                  <a:buNone/>
                </a:pPr>
                <a:r>
                  <a:rPr lang="en-US" dirty="0"/>
                  <a:t>				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Pricing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type m:val="skw"/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OPT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the buyer has additive values and his values for different items are independent, </a:t>
                </a:r>
              </a:p>
              <a:p>
                <a:pPr marL="0" indent="0">
                  <a:buNone/>
                </a:pPr>
                <a:r>
                  <a:rPr lang="en-US" dirty="0"/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Pricing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Grand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Bundle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Pricing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type m:val="skw"/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OPT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the buyer’s value function is </a:t>
                </a:r>
                <a:r>
                  <a:rPr lang="en-US" dirty="0" err="1"/>
                  <a:t>subadditive</a:t>
                </a:r>
                <a:r>
                  <a:rPr lang="en-US" dirty="0"/>
                  <a:t> over independent item values,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Pricing</m:t>
                    </m:r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Grand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Bundl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Pricing</m:t>
                    </m:r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OPT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In the absence of independence,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instances with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Rev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enue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any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finite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menu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	</a:t>
                </a:r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(even with just two items and unit-demand or additive values)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36692F-A9D6-DE49-9427-0C9E1E519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1574648"/>
                <a:ext cx="10817587" cy="4838852"/>
              </a:xfrm>
              <a:blipFill>
                <a:blip r:embed="rId2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E0315-F9E3-ED47-A489-D787CA6A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A274D6-9153-0A47-B942-8011E9DD19DA}"/>
                  </a:ext>
                </a:extLst>
              </p:cNvPr>
              <p:cNvSpPr txBox="1"/>
              <p:nvPr/>
            </p:nvSpPr>
            <p:spPr>
              <a:xfrm>
                <a:off x="2772948" y="5712919"/>
                <a:ext cx="3318933" cy="7237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/>
                  <a:t>Unit-demand: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Additive: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A274D6-9153-0A47-B942-8011E9DD1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948" y="5712919"/>
                <a:ext cx="3318933" cy="723788"/>
              </a:xfrm>
              <a:prstGeom prst="rect">
                <a:avLst/>
              </a:prstGeom>
              <a:blipFill>
                <a:blip r:embed="rId3"/>
                <a:stretch>
                  <a:fillRect l="-1136" t="-8475" b="-830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B9C0DC-FB66-5C41-837C-231E85E978EC}"/>
              </a:ext>
            </a:extLst>
          </p:cNvPr>
          <p:cNvSpPr txBox="1"/>
          <p:nvPr/>
        </p:nvSpPr>
        <p:spPr>
          <a:xfrm>
            <a:off x="9538138" y="1946058"/>
            <a:ext cx="253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[C.-Hartline-Kleinberg’07] [C.-Malec-Sivan’10]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37542-1DC0-F140-BC5E-1108C2D77DFA}"/>
              </a:ext>
            </a:extLst>
          </p:cNvPr>
          <p:cNvSpPr txBox="1"/>
          <p:nvPr/>
        </p:nvSpPr>
        <p:spPr>
          <a:xfrm>
            <a:off x="7981534" y="2944991"/>
            <a:ext cx="409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[Li-Yao’13]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Babaioff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Immorlica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Lucier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-Weinberg ’14]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9F481-DD64-5245-9C50-EAB4960789A9}"/>
              </a:ext>
            </a:extLst>
          </p:cNvPr>
          <p:cNvSpPr txBox="1"/>
          <p:nvPr/>
        </p:nvSpPr>
        <p:spPr>
          <a:xfrm>
            <a:off x="8265225" y="4030315"/>
            <a:ext cx="3799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[Rubinstein-Weinberg’15]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03757B-FB3F-B041-8221-B2C98F4AF1CB}"/>
              </a:ext>
            </a:extLst>
          </p:cNvPr>
          <p:cNvSpPr txBox="1"/>
          <p:nvPr/>
        </p:nvSpPr>
        <p:spPr>
          <a:xfrm>
            <a:off x="2900856" y="4728007"/>
            <a:ext cx="6101735" cy="369332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Best known approximations using any “simple”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5A722-B9EF-D247-B802-A1685EFA8DE0}"/>
              </a:ext>
            </a:extLst>
          </p:cNvPr>
          <p:cNvSpPr txBox="1"/>
          <p:nvPr/>
        </p:nvSpPr>
        <p:spPr>
          <a:xfrm>
            <a:off x="7981533" y="5332823"/>
            <a:ext cx="4047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[Briest-C.-Kleinberg-Weinberg’10]</a:t>
            </a:r>
          </a:p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[Hart-Nisan’13]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BC7DE-A537-B444-B3F1-58FD48967EF5}"/>
                  </a:ext>
                </a:extLst>
              </p:cNvPr>
              <p:cNvSpPr txBox="1"/>
              <p:nvPr/>
            </p:nvSpPr>
            <p:spPr>
              <a:xfrm>
                <a:off x="6454166" y="5704660"/>
                <a:ext cx="4047235" cy="7237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/>
                  <a:t>Item pricing: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Grand Bundle pricing: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BC7DE-A537-B444-B3F1-58FD48967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66" y="5704660"/>
                <a:ext cx="4047235" cy="723788"/>
              </a:xfrm>
              <a:prstGeom prst="rect">
                <a:avLst/>
              </a:prstGeom>
              <a:blipFill>
                <a:blip r:embed="rId4"/>
                <a:stretch>
                  <a:fillRect l="-935" t="-55932" b="-372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7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  <p:bldP spid="14" grpId="0" animBg="1"/>
      <p:bldP spid="14" grpId="1" animBg="1"/>
      <p:bldP spid="15" grpId="0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E40C-769D-A848-A5EB-EC1469B2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II: Revenue Maximization </a:t>
            </a:r>
            <a:r>
              <a:rPr lang="en-US" dirty="0">
                <a:solidFill>
                  <a:schemeClr val="accent1"/>
                </a:solidFill>
              </a:rPr>
              <a:t>with a buy-many constraint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D92C-4091-974B-B2FD-E4C36CC4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EB3B5-CA45-E940-8007-DB21A3E6DFE8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1CFF28-DA28-4743-AE5B-9F1FF63693D7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1540688A-31F1-E949-A59F-13EAA5BF48B1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F6EF76E-C768-354C-8193-5EB60685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923B4B2-F0C1-CE4D-A754-62AD9F8D6DE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22A73B-7C3B-3D48-A771-9F2EB346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8D217B-6C62-2844-89DA-6E363FA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FEF7A2-93DB-7D4F-B304-FBF9A955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pic>
        <p:nvPicPr>
          <p:cNvPr id="24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6BFECFA-F4F0-FC4F-9BDD-B6BDEB94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4206240" y="3602736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A62B3F2-25E3-B643-846A-5348EFCFAA6D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44B7F3-FD83-5D48-85C3-1CB5AA284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4FDE0F-8266-8645-AC5A-20EA0CB15974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4D6E549-B094-294E-87DC-BEA0EDC7E058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32ED03E-C1B7-0E48-8C18-EED65F2885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132" y="3668656"/>
            <a:ext cx="287958" cy="3003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B9A33B5-9E87-7E48-90CD-93C28E5EAA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31" y="3635607"/>
            <a:ext cx="351334" cy="3664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01E7731-34D2-2549-A5EB-41DFF1628B9D}"/>
              </a:ext>
            </a:extLst>
          </p:cNvPr>
          <p:cNvGrpSpPr/>
          <p:nvPr/>
        </p:nvGrpSpPr>
        <p:grpSpPr>
          <a:xfrm>
            <a:off x="848896" y="3885065"/>
            <a:ext cx="2264917" cy="2646429"/>
            <a:chOff x="9170245" y="3716606"/>
            <a:chExt cx="2264917" cy="2646429"/>
          </a:xfrm>
        </p:grpSpPr>
        <p:sp useBgFill="1">
          <p:nvSpPr>
            <p:cNvPr id="94" name="Vertical Scroll 72">
              <a:extLst>
                <a:ext uri="{FF2B5EF4-FFF2-40B4-BE49-F238E27FC236}">
                  <a16:creationId xmlns:a16="http://schemas.microsoft.com/office/drawing/2014/main" id="{60C2CAF4-CBBA-C343-BD78-04484E40A205}"/>
                </a:ext>
              </a:extLst>
            </p:cNvPr>
            <p:cNvSpPr/>
            <p:nvPr/>
          </p:nvSpPr>
          <p:spPr>
            <a:xfrm>
              <a:off x="9170245" y="3716606"/>
              <a:ext cx="2264917" cy="2646429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BB87310-135F-854D-8A22-90988E4704B7}"/>
                </a:ext>
              </a:extLst>
            </p:cNvPr>
            <p:cNvGrpSpPr/>
            <p:nvPr/>
          </p:nvGrpSpPr>
          <p:grpSpPr>
            <a:xfrm>
              <a:off x="9368262" y="5413374"/>
              <a:ext cx="1892073" cy="363747"/>
              <a:chOff x="4323900" y="5012371"/>
              <a:chExt cx="2171507" cy="45081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FFFA762-4E74-0549-845D-89A87926AA6B}"/>
                  </a:ext>
                </a:extLst>
              </p:cNvPr>
              <p:cNvGrpSpPr/>
              <p:nvPr/>
            </p:nvGrpSpPr>
            <p:grpSpPr>
              <a:xfrm>
                <a:off x="4323900" y="5012371"/>
                <a:ext cx="1215397" cy="450817"/>
                <a:chOff x="4323900" y="4715807"/>
                <a:chExt cx="1215397" cy="450817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ABA72BD1-7831-2C41-83E4-B1A3216C4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01942" y="4805512"/>
                  <a:ext cx="346239" cy="361112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FA1EBF7C-12C6-5446-B71C-044A659C0F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70746" y="4835904"/>
                  <a:ext cx="287958" cy="300328"/>
                </a:xfrm>
                <a:prstGeom prst="rect">
                  <a:avLst/>
                </a:prstGeom>
              </p:spPr>
            </p:pic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0D27578-EAB8-3E4D-9239-7BFE68F2E998}"/>
                    </a:ext>
                  </a:extLst>
                </p:cNvPr>
                <p:cNvSpPr txBox="1"/>
                <p:nvPr/>
              </p:nvSpPr>
              <p:spPr>
                <a:xfrm>
                  <a:off x="4323900" y="4715807"/>
                  <a:ext cx="12153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½ (           )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B8FF7F43-14E5-7442-9C25-606B26A07D51}"/>
                      </a:ext>
                    </a:extLst>
                  </p:cNvPr>
                  <p:cNvSpPr txBox="1"/>
                  <p:nvPr/>
                </p:nvSpPr>
                <p:spPr>
                  <a:xfrm>
                    <a:off x="5645110" y="5136823"/>
                    <a:ext cx="85029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$1.25</a:t>
                    </a: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C40B9D5-61D0-8C43-A959-A9204135A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5110" y="5136823"/>
                    <a:ext cx="85029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49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0E1DCF6-2288-9945-8566-7F7583131298}"/>
                </a:ext>
              </a:extLst>
            </p:cNvPr>
            <p:cNvGrpSpPr/>
            <p:nvPr/>
          </p:nvGrpSpPr>
          <p:grpSpPr>
            <a:xfrm>
              <a:off x="9578798" y="5828962"/>
              <a:ext cx="1597784" cy="306653"/>
              <a:chOff x="4565530" y="4332845"/>
              <a:chExt cx="1833755" cy="38005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8A89860-E59F-074A-85D0-EDAB077D0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65530" y="4332845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C5787F11-BEDB-7E4F-8442-A6803D225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20150" y="4363237"/>
                <a:ext cx="287958" cy="300327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1A072E1-816B-D942-A50B-19989C7318F6}"/>
                  </a:ext>
                </a:extLst>
              </p:cNvPr>
              <p:cNvSpPr txBox="1"/>
              <p:nvPr/>
            </p:nvSpPr>
            <p:spPr>
              <a:xfrm>
                <a:off x="4853435" y="4343569"/>
                <a:ext cx="638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½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D9F6C63D-8C32-6E4E-B1EF-14260510ADB7}"/>
                      </a:ext>
                    </a:extLst>
                  </p:cNvPr>
                  <p:cNvSpPr txBox="1"/>
                  <p:nvPr/>
                </p:nvSpPr>
                <p:spPr>
                  <a:xfrm>
                    <a:off x="5654786" y="4354077"/>
                    <a:ext cx="7444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CF1CC41E-B14C-DD47-99C0-1D2B9F6352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4786" y="4354077"/>
                    <a:ext cx="744499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000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7C6678F-B544-DC4C-946A-CA6C9AABC39B}"/>
                </a:ext>
              </a:extLst>
            </p:cNvPr>
            <p:cNvGrpSpPr/>
            <p:nvPr/>
          </p:nvGrpSpPr>
          <p:grpSpPr>
            <a:xfrm>
              <a:off x="9752473" y="4309625"/>
              <a:ext cx="1394157" cy="1113287"/>
              <a:chOff x="4764854" y="2853583"/>
              <a:chExt cx="1600055" cy="1379774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40D9B86-FA02-4B4C-A4D2-7AE07588F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4090" y="2859793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D64F8461-A086-F941-9E75-237A70729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6397" y="3368530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C4635134-B5F3-944A-9021-590F3DDD8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82580" y="3859155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ED32CC7B-B1BE-1D44-959C-D266642AD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64854" y="3828763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EC68702-39A2-9D42-A90A-40D5758B1041}"/>
                      </a:ext>
                    </a:extLst>
                  </p:cNvPr>
                  <p:cNvSpPr txBox="1"/>
                  <p:nvPr/>
                </p:nvSpPr>
                <p:spPr>
                  <a:xfrm>
                    <a:off x="5629199" y="2853583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331FBB3E-1EC0-C64F-8672-2CA53ED0F8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9199" y="2853583"/>
                    <a:ext cx="595035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r="-2083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6F6B5D8-6E21-F640-8E20-EB20C756F950}"/>
                      </a:ext>
                    </a:extLst>
                  </p:cNvPr>
                  <p:cNvSpPr txBox="1"/>
                  <p:nvPr/>
                </p:nvSpPr>
                <p:spPr>
                  <a:xfrm>
                    <a:off x="5620410" y="3353054"/>
                    <a:ext cx="7444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002E49C-2B5C-0D4E-8596-059F1424A1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0410" y="3353054"/>
                    <a:ext cx="744499" cy="30777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4167" r="-1695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B7116F2-21D8-EA46-AF7A-00444336EACE}"/>
                      </a:ext>
                    </a:extLst>
                  </p:cNvPr>
                  <p:cNvSpPr txBox="1"/>
                  <p:nvPr/>
                </p:nvSpPr>
                <p:spPr>
                  <a:xfrm>
                    <a:off x="5628116" y="3851908"/>
                    <a:ext cx="653478" cy="3814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$3</a:t>
                    </a: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B7116F2-21D8-EA46-AF7A-00444336EA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8116" y="3851908"/>
                    <a:ext cx="653478" cy="38144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t="-4000" r="-217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AEC5ECA-47CB-8E4D-9A50-8F3B1BDD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73592"/>
            <a:stretch/>
          </p:blipFill>
          <p:spPr>
            <a:xfrm>
              <a:off x="9493692" y="3899248"/>
              <a:ext cx="1654223" cy="40453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297282-8C98-5148-8D94-DF681E5A4FCA}"/>
              </a:ext>
            </a:extLst>
          </p:cNvPr>
          <p:cNvSpPr txBox="1"/>
          <p:nvPr/>
        </p:nvSpPr>
        <p:spPr>
          <a:xfrm>
            <a:off x="9707079" y="1347099"/>
            <a:ext cx="216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[C.-Tzamos-Teng’19]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5D70BD-BA0B-7F4B-A5B2-B3EA2BC3267A}"/>
              </a:ext>
            </a:extLst>
          </p:cNvPr>
          <p:cNvSpPr/>
          <p:nvPr/>
        </p:nvSpPr>
        <p:spPr>
          <a:xfrm>
            <a:off x="1257449" y="5192513"/>
            <a:ext cx="1567832" cy="44593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2B5B69-7C75-E848-86EB-53EE1307FC1D}"/>
              </a:ext>
            </a:extLst>
          </p:cNvPr>
          <p:cNvCxnSpPr/>
          <p:nvPr/>
        </p:nvCxnSpPr>
        <p:spPr>
          <a:xfrm>
            <a:off x="1046913" y="5410603"/>
            <a:ext cx="189207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38DBA-5759-834B-AAE6-AFE1DE1E271D}"/>
              </a:ext>
            </a:extLst>
          </p:cNvPr>
          <p:cNvSpPr/>
          <p:nvPr/>
        </p:nvSpPr>
        <p:spPr>
          <a:xfrm>
            <a:off x="6967902" y="2737005"/>
            <a:ext cx="480521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Buy-many constraint</a:t>
            </a:r>
            <a:r>
              <a:rPr lang="en-US" dirty="0"/>
              <a:t>: cannot sell a bundle at a price higher than the sum of its constituents.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DA6B47-F781-7B46-87B1-08623A7AE287}"/>
              </a:ext>
            </a:extLst>
          </p:cNvPr>
          <p:cNvSpPr/>
          <p:nvPr/>
        </p:nvSpPr>
        <p:spPr>
          <a:xfrm>
            <a:off x="6967902" y="3872864"/>
            <a:ext cx="5031696" cy="210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The optimal buy-many mechanism can be quite complicated: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Offers random allocations, a.k.a. </a:t>
            </a:r>
            <a:r>
              <a:rPr lang="en-US" dirty="0">
                <a:solidFill>
                  <a:srgbClr val="D34817"/>
                </a:solidFill>
              </a:rPr>
              <a:t>lotteries</a:t>
            </a:r>
            <a:endParaRPr lang="en-US" sz="1400" dirty="0">
              <a:solidFill>
                <a:srgbClr val="FEFFFF">
                  <a:lumMod val="25000"/>
                </a:srgbClr>
              </a:solidFill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Can have </a:t>
            </a:r>
            <a:r>
              <a:rPr lang="en-US" dirty="0">
                <a:solidFill>
                  <a:srgbClr val="D34817"/>
                </a:solidFill>
              </a:rPr>
              <a:t>infinite</a:t>
            </a:r>
            <a:r>
              <a:rPr lang="en-US" dirty="0">
                <a:solidFill>
                  <a:schemeClr val="accent1"/>
                </a:solidFill>
              </a:rPr>
              <a:t>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many</a:t>
            </a:r>
            <a:r>
              <a:rPr lang="en-US" dirty="0">
                <a:solidFill>
                  <a:srgbClr val="000000"/>
                </a:solidFill>
              </a:rPr>
              <a:t> options! </a:t>
            </a:r>
            <a:endParaRPr lang="en-US" sz="1600" dirty="0">
              <a:solidFill>
                <a:srgbClr val="FEFFFF">
                  <a:lumMod val="25000"/>
                </a:srgbClr>
              </a:solidFill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D3481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Can be computationally </a:t>
            </a:r>
            <a:r>
              <a:rPr lang="en-US" dirty="0">
                <a:solidFill>
                  <a:srgbClr val="D34817"/>
                </a:solidFill>
              </a:rPr>
              <a:t>hard</a:t>
            </a:r>
            <a:r>
              <a:rPr lang="en-US" dirty="0">
                <a:solidFill>
                  <a:srgbClr val="000000"/>
                </a:solidFill>
              </a:rPr>
              <a:t> to find. </a:t>
            </a:r>
            <a:endParaRPr lang="en-US" sz="1400" dirty="0">
              <a:solidFill>
                <a:srgbClr val="FEFFFF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078E-4BFC-BF44-854D-AD99C30C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96" y="804519"/>
            <a:ext cx="11343104" cy="605181"/>
          </a:xfrm>
        </p:spPr>
        <p:txBody>
          <a:bodyPr>
            <a:normAutofit/>
          </a:bodyPr>
          <a:lstStyle/>
          <a:p>
            <a:r>
              <a:rPr lang="en-US" dirty="0"/>
              <a:t>Part II: Revenue Maximization with a buy-many constraint – Approximation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6BA9AD-81E9-F34F-AB7A-7B7A598EBF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2079158"/>
                <a:ext cx="10657304" cy="41166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distribution,</a:t>
                </a:r>
              </a:p>
              <a:p>
                <a:pPr marL="0" indent="0">
                  <a:buNone/>
                </a:pPr>
                <a:r>
                  <a:rPr lang="en-US" dirty="0"/>
                  <a:t>		Buy-many 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PT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 Item Pricing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Buy-many OPT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6BA9AD-81E9-F34F-AB7A-7B7A598EBF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2079158"/>
                <a:ext cx="10657304" cy="4116690"/>
              </a:xfrm>
              <a:blipFill>
                <a:blip r:embed="rId2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AACA3-758F-684D-B25C-DAC4CE88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Line Callout 2 (Border and Accent Bar) 6">
            <a:extLst>
              <a:ext uri="{FF2B5EF4-FFF2-40B4-BE49-F238E27FC236}">
                <a16:creationId xmlns:a16="http://schemas.microsoft.com/office/drawing/2014/main" id="{1E611B88-8239-554A-931C-F425FC2FED40}"/>
              </a:ext>
            </a:extLst>
          </p:cNvPr>
          <p:cNvSpPr/>
          <p:nvPr/>
        </p:nvSpPr>
        <p:spPr>
          <a:xfrm>
            <a:off x="8738016" y="4897181"/>
            <a:ext cx="2447550" cy="630109"/>
          </a:xfrm>
          <a:prstGeom prst="accentBorderCallout2">
            <a:avLst>
              <a:gd name="adj1" fmla="val 67751"/>
              <a:gd name="adj2" fmla="val -1541"/>
              <a:gd name="adj3" fmla="val 53503"/>
              <a:gd name="adj4" fmla="val -11893"/>
              <a:gd name="adj5" fmla="val -78055"/>
              <a:gd name="adj6" fmla="val -55328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2654C-310D-BB48-AC06-229DEDBD8C69}"/>
                  </a:ext>
                </a:extLst>
              </p:cNvPr>
              <p:cNvSpPr txBox="1"/>
              <p:nvPr/>
            </p:nvSpPr>
            <p:spPr>
              <a:xfrm>
                <a:off x="8738016" y="4897181"/>
                <a:ext cx="2768184" cy="63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One that can be described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bits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2654C-310D-BB48-AC06-229DEDBD8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016" y="4897181"/>
                <a:ext cx="2768184" cy="630109"/>
              </a:xfrm>
              <a:prstGeom prst="rect">
                <a:avLst/>
              </a:prstGeom>
              <a:blipFill>
                <a:blip r:embed="rId3"/>
                <a:stretch>
                  <a:fillRect l="-909" t="-196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F755D91-0D53-5F4A-8788-6982D3CCBBAD}"/>
              </a:ext>
            </a:extLst>
          </p:cNvPr>
          <p:cNvSpPr txBox="1"/>
          <p:nvPr/>
        </p:nvSpPr>
        <p:spPr>
          <a:xfrm>
            <a:off x="9707079" y="1347099"/>
            <a:ext cx="216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[C.-Tzamos-Teng’19]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9164-3A00-454E-8902-02246D0B56F5}"/>
              </a:ext>
            </a:extLst>
          </p:cNvPr>
          <p:cNvSpPr txBox="1"/>
          <p:nvPr/>
        </p:nvSpPr>
        <p:spPr>
          <a:xfrm>
            <a:off x="10122108" y="2385889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: #items</a:t>
            </a:r>
          </a:p>
        </p:txBody>
      </p:sp>
    </p:spTree>
    <p:extLst>
      <p:ext uri="{BB962C8B-B14F-4D97-AF65-F5344CB8AC3E}">
        <p14:creationId xmlns:p14="http://schemas.microsoft.com/office/powerpoint/2010/main" val="248894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14DB307-22E1-C343-989A-5CCC1A73CA29}"/>
                  </a:ext>
                </a:extLst>
              </p:cNvPr>
              <p:cNvSpPr/>
              <p:nvPr/>
            </p:nvSpPr>
            <p:spPr>
              <a:xfrm>
                <a:off x="732828" y="878549"/>
                <a:ext cx="10530066" cy="605181"/>
              </a:xfrm>
              <a:prstGeom prst="roundRect">
                <a:avLst>
                  <a:gd name="adj" fmla="val 6419"/>
                </a:avLst>
              </a:prstGeom>
              <a:solidFill>
                <a:srgbClr val="0070C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Theorem: Item Pricing is always 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-approximation to the optimal buy-many mechanism.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14DB307-22E1-C343-989A-5CCC1A73CA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28" y="878549"/>
                <a:ext cx="10530066" cy="605181"/>
              </a:xfrm>
              <a:prstGeom prst="roundRect">
                <a:avLst>
                  <a:gd name="adj" fmla="val 6419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875D-6161-9F45-A16D-418C4400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203AD-EF00-CD4B-8960-FF289FBC5806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77390" y="1732052"/>
                <a:ext cx="10656887" cy="4729575"/>
              </a:xfrm>
            </p:spPr>
            <p:txBody>
              <a:bodyPr/>
              <a:lstStyle/>
              <a:p>
                <a:r>
                  <a:rPr lang="en-US" sz="1800" dirty="0"/>
                  <a:t>Buy-many menus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subadditive</a:t>
                </a:r>
                <a:r>
                  <a:rPr lang="en-US" sz="1800" dirty="0"/>
                  <a:t> pricing function</a:t>
                </a:r>
              </a:p>
              <a:p>
                <a:r>
                  <a:rPr lang="en-US" sz="1800" dirty="0"/>
                  <a:t>Item pricing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</m:oMath>
                </a14:m>
                <a:r>
                  <a:rPr lang="en-US" sz="1800" dirty="0"/>
                  <a:t>additive pricing function</a:t>
                </a:r>
              </a:p>
              <a:p>
                <a:r>
                  <a:rPr lang="en-US" sz="1800" dirty="0"/>
                  <a:t>Additive </a:t>
                </a:r>
                <a:r>
                  <a:rPr lang="en-US" sz="1800" dirty="0" err="1"/>
                  <a:t>fns</a:t>
                </a:r>
                <a:r>
                  <a:rPr lang="en-US" sz="1800" dirty="0"/>
                  <a:t> (</a:t>
                </a:r>
                <a:r>
                  <a:rPr lang="en-US" sz="1800" i="1" dirty="0">
                    <a:solidFill>
                      <a:srgbClr val="00B050"/>
                    </a:solidFill>
                  </a:rPr>
                  <a:t>g</a:t>
                </a:r>
                <a:r>
                  <a:rPr lang="en-US" sz="1800" dirty="0"/>
                  <a:t>) pointwise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-approximate </a:t>
                </a:r>
                <a:r>
                  <a:rPr lang="en-US" sz="1800" dirty="0" err="1"/>
                  <a:t>subadditive</a:t>
                </a:r>
                <a:r>
                  <a:rPr lang="en-US" sz="1800" dirty="0"/>
                  <a:t> </a:t>
                </a:r>
                <a:r>
                  <a:rPr lang="en-US" sz="1800" dirty="0" err="1"/>
                  <a:t>fns</a:t>
                </a:r>
                <a:r>
                  <a:rPr lang="en-US" sz="1800" dirty="0"/>
                  <a:t> (</a:t>
                </a:r>
                <a:r>
                  <a:rPr lang="en-US" sz="1800" i="1" dirty="0">
                    <a:solidFill>
                      <a:srgbClr val="0070C0"/>
                    </a:solidFill>
                  </a:rPr>
                  <a:t>f</a:t>
                </a:r>
                <a:r>
                  <a:rPr lang="en-US" sz="1800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203AD-EF00-CD4B-8960-FF289FBC58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77390" y="1732052"/>
                <a:ext cx="10656887" cy="4729575"/>
              </a:xfrm>
              <a:blipFill>
                <a:blip r:embed="rId3"/>
                <a:stretch>
                  <a:fillRect l="-357" t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D011BD7-4A15-494B-83E4-42D84E1F7746}"/>
                  </a:ext>
                </a:extLst>
              </p:cNvPr>
              <p:cNvSpPr/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Lemma: 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be any pricing functions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b="1" dirty="0">
                    <a:solidFill>
                      <a:schemeClr val="accent1"/>
                    </a:solidFill>
                  </a:rPr>
                  <a:t>pointwise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-approximates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Then there exists a distribution over scaling factors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, such that for any buyer,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 price paid by the buyer under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(The price paid by the buyer under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D011BD7-4A15-494B-83E4-42D84E1F7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blipFill>
                <a:blip r:embed="rId4"/>
                <a:stretch>
                  <a:fillRect l="-266" t="-1075" b="-21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43FE50-0DF8-984A-AAFD-C02A90582AE0}"/>
                  </a:ext>
                </a:extLst>
              </p:cNvPr>
              <p:cNvSpPr txBox="1"/>
              <p:nvPr/>
            </p:nvSpPr>
            <p:spPr>
              <a:xfrm>
                <a:off x="877390" y="3123387"/>
                <a:ext cx="5616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Pointwise approximation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Approximation in revenue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43FE50-0DF8-984A-AAFD-C02A90582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90" y="3123387"/>
                <a:ext cx="5616474" cy="369332"/>
              </a:xfrm>
              <a:prstGeom prst="rect">
                <a:avLst/>
              </a:prstGeom>
              <a:blipFill>
                <a:blip r:embed="rId5"/>
                <a:stretch>
                  <a:fillRect l="-903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9">
            <a:extLst>
              <a:ext uri="{FF2B5EF4-FFF2-40B4-BE49-F238E27FC236}">
                <a16:creationId xmlns:a16="http://schemas.microsoft.com/office/drawing/2014/main" id="{073965DD-37B7-F044-81B5-617F6EA85B26}"/>
              </a:ext>
            </a:extLst>
          </p:cNvPr>
          <p:cNvSpPr/>
          <p:nvPr/>
        </p:nvSpPr>
        <p:spPr>
          <a:xfrm>
            <a:off x="6010825" y="1713993"/>
            <a:ext cx="4561224" cy="3072873"/>
          </a:xfrm>
          <a:custGeom>
            <a:avLst/>
            <a:gdLst>
              <a:gd name="connsiteX0" fmla="*/ 48126 w 4588042"/>
              <a:gd name="connsiteY0" fmla="*/ 2967790 h 2967790"/>
              <a:gd name="connsiteX1" fmla="*/ 4588042 w 4588042"/>
              <a:gd name="connsiteY1" fmla="*/ 1876926 h 2967790"/>
              <a:gd name="connsiteX2" fmla="*/ 4555958 w 4588042"/>
              <a:gd name="connsiteY2" fmla="*/ 0 h 2967790"/>
              <a:gd name="connsiteX3" fmla="*/ 0 w 4588042"/>
              <a:gd name="connsiteY3" fmla="*/ 2005263 h 2967790"/>
              <a:gd name="connsiteX4" fmla="*/ 48126 w 4588042"/>
              <a:gd name="connsiteY4" fmla="*/ 2967790 h 2967790"/>
              <a:gd name="connsiteX0" fmla="*/ 16042 w 4588042"/>
              <a:gd name="connsiteY0" fmla="*/ 3015916 h 3015916"/>
              <a:gd name="connsiteX1" fmla="*/ 4588042 w 4588042"/>
              <a:gd name="connsiteY1" fmla="*/ 1876926 h 3015916"/>
              <a:gd name="connsiteX2" fmla="*/ 4555958 w 4588042"/>
              <a:gd name="connsiteY2" fmla="*/ 0 h 3015916"/>
              <a:gd name="connsiteX3" fmla="*/ 0 w 4588042"/>
              <a:gd name="connsiteY3" fmla="*/ 2005263 h 3015916"/>
              <a:gd name="connsiteX4" fmla="*/ 16042 w 4588042"/>
              <a:gd name="connsiteY4" fmla="*/ 3015916 h 3015916"/>
              <a:gd name="connsiteX0" fmla="*/ 16042 w 4588042"/>
              <a:gd name="connsiteY0" fmla="*/ 3039007 h 3039007"/>
              <a:gd name="connsiteX1" fmla="*/ 4588042 w 4588042"/>
              <a:gd name="connsiteY1" fmla="*/ 1876926 h 3039007"/>
              <a:gd name="connsiteX2" fmla="*/ 4555958 w 4588042"/>
              <a:gd name="connsiteY2" fmla="*/ 0 h 3039007"/>
              <a:gd name="connsiteX3" fmla="*/ 0 w 4588042"/>
              <a:gd name="connsiteY3" fmla="*/ 2005263 h 3039007"/>
              <a:gd name="connsiteX4" fmla="*/ 16042 w 4588042"/>
              <a:gd name="connsiteY4" fmla="*/ 3039007 h 3039007"/>
              <a:gd name="connsiteX0" fmla="*/ 16042 w 4601896"/>
              <a:gd name="connsiteY0" fmla="*/ 3039007 h 3039007"/>
              <a:gd name="connsiteX1" fmla="*/ 4601896 w 4601896"/>
              <a:gd name="connsiteY1" fmla="*/ 1886163 h 3039007"/>
              <a:gd name="connsiteX2" fmla="*/ 4555958 w 4601896"/>
              <a:gd name="connsiteY2" fmla="*/ 0 h 3039007"/>
              <a:gd name="connsiteX3" fmla="*/ 0 w 4601896"/>
              <a:gd name="connsiteY3" fmla="*/ 2005263 h 3039007"/>
              <a:gd name="connsiteX4" fmla="*/ 16042 w 4601896"/>
              <a:gd name="connsiteY4" fmla="*/ 3039007 h 3039007"/>
              <a:gd name="connsiteX0" fmla="*/ 16042 w 4588041"/>
              <a:gd name="connsiteY0" fmla="*/ 3039007 h 3039007"/>
              <a:gd name="connsiteX1" fmla="*/ 4588041 w 4588041"/>
              <a:gd name="connsiteY1" fmla="*/ 1890781 h 3039007"/>
              <a:gd name="connsiteX2" fmla="*/ 4555958 w 4588041"/>
              <a:gd name="connsiteY2" fmla="*/ 0 h 3039007"/>
              <a:gd name="connsiteX3" fmla="*/ 0 w 4588041"/>
              <a:gd name="connsiteY3" fmla="*/ 2005263 h 3039007"/>
              <a:gd name="connsiteX4" fmla="*/ 16042 w 4588041"/>
              <a:gd name="connsiteY4" fmla="*/ 3039007 h 3039007"/>
              <a:gd name="connsiteX0" fmla="*/ 16042 w 4560332"/>
              <a:gd name="connsiteY0" fmla="*/ 3039007 h 3039007"/>
              <a:gd name="connsiteX1" fmla="*/ 4560332 w 4560332"/>
              <a:gd name="connsiteY1" fmla="*/ 1900017 h 3039007"/>
              <a:gd name="connsiteX2" fmla="*/ 4555958 w 4560332"/>
              <a:gd name="connsiteY2" fmla="*/ 0 h 3039007"/>
              <a:gd name="connsiteX3" fmla="*/ 0 w 4560332"/>
              <a:gd name="connsiteY3" fmla="*/ 2005263 h 3039007"/>
              <a:gd name="connsiteX4" fmla="*/ 16042 w 4560332"/>
              <a:gd name="connsiteY4" fmla="*/ 3039007 h 3039007"/>
              <a:gd name="connsiteX0" fmla="*/ 0 w 4544290"/>
              <a:gd name="connsiteY0" fmla="*/ 3039007 h 3039007"/>
              <a:gd name="connsiteX1" fmla="*/ 4544290 w 4544290"/>
              <a:gd name="connsiteY1" fmla="*/ 1900017 h 3039007"/>
              <a:gd name="connsiteX2" fmla="*/ 4539916 w 4544290"/>
              <a:gd name="connsiteY2" fmla="*/ 0 h 3039007"/>
              <a:gd name="connsiteX3" fmla="*/ 16285 w 4544290"/>
              <a:gd name="connsiteY3" fmla="*/ 2005263 h 3039007"/>
              <a:gd name="connsiteX4" fmla="*/ 0 w 4544290"/>
              <a:gd name="connsiteY4" fmla="*/ 3039007 h 3039007"/>
              <a:gd name="connsiteX0" fmla="*/ 20661 w 4564951"/>
              <a:gd name="connsiteY0" fmla="*/ 3039007 h 3039007"/>
              <a:gd name="connsiteX1" fmla="*/ 4564951 w 4564951"/>
              <a:gd name="connsiteY1" fmla="*/ 1900017 h 3039007"/>
              <a:gd name="connsiteX2" fmla="*/ 4560577 w 4564951"/>
              <a:gd name="connsiteY2" fmla="*/ 0 h 3039007"/>
              <a:gd name="connsiteX3" fmla="*/ 0 w 4564951"/>
              <a:gd name="connsiteY3" fmla="*/ 2000645 h 3039007"/>
              <a:gd name="connsiteX4" fmla="*/ 20661 w 4564951"/>
              <a:gd name="connsiteY4" fmla="*/ 3039007 h 3039007"/>
              <a:gd name="connsiteX0" fmla="*/ 11424 w 4555714"/>
              <a:gd name="connsiteY0" fmla="*/ 3039007 h 3039007"/>
              <a:gd name="connsiteX1" fmla="*/ 4555714 w 4555714"/>
              <a:gd name="connsiteY1" fmla="*/ 1900017 h 3039007"/>
              <a:gd name="connsiteX2" fmla="*/ 4551340 w 4555714"/>
              <a:gd name="connsiteY2" fmla="*/ 0 h 3039007"/>
              <a:gd name="connsiteX3" fmla="*/ 0 w 4555714"/>
              <a:gd name="connsiteY3" fmla="*/ 2005263 h 3039007"/>
              <a:gd name="connsiteX4" fmla="*/ 11424 w 4555714"/>
              <a:gd name="connsiteY4" fmla="*/ 3039007 h 3039007"/>
              <a:gd name="connsiteX0" fmla="*/ 16043 w 4560333"/>
              <a:gd name="connsiteY0" fmla="*/ 3039007 h 3039007"/>
              <a:gd name="connsiteX1" fmla="*/ 4560333 w 4560333"/>
              <a:gd name="connsiteY1" fmla="*/ 1900017 h 3039007"/>
              <a:gd name="connsiteX2" fmla="*/ 4555959 w 4560333"/>
              <a:gd name="connsiteY2" fmla="*/ 0 h 3039007"/>
              <a:gd name="connsiteX3" fmla="*/ 0 w 4560333"/>
              <a:gd name="connsiteY3" fmla="*/ 2032972 h 3039007"/>
              <a:gd name="connsiteX4" fmla="*/ 16043 w 4560333"/>
              <a:gd name="connsiteY4" fmla="*/ 3039007 h 3039007"/>
              <a:gd name="connsiteX0" fmla="*/ 0 w 4544290"/>
              <a:gd name="connsiteY0" fmla="*/ 3039007 h 3039007"/>
              <a:gd name="connsiteX1" fmla="*/ 4544290 w 4544290"/>
              <a:gd name="connsiteY1" fmla="*/ 1900017 h 3039007"/>
              <a:gd name="connsiteX2" fmla="*/ 4539916 w 4544290"/>
              <a:gd name="connsiteY2" fmla="*/ 0 h 3039007"/>
              <a:gd name="connsiteX3" fmla="*/ 7047 w 4544290"/>
              <a:gd name="connsiteY3" fmla="*/ 2028354 h 3039007"/>
              <a:gd name="connsiteX4" fmla="*/ 0 w 4544290"/>
              <a:gd name="connsiteY4" fmla="*/ 3039007 h 3039007"/>
              <a:gd name="connsiteX0" fmla="*/ 29898 w 4574188"/>
              <a:gd name="connsiteY0" fmla="*/ 3039007 h 3039007"/>
              <a:gd name="connsiteX1" fmla="*/ 4574188 w 4574188"/>
              <a:gd name="connsiteY1" fmla="*/ 1900017 h 3039007"/>
              <a:gd name="connsiteX2" fmla="*/ 4569814 w 4574188"/>
              <a:gd name="connsiteY2" fmla="*/ 0 h 3039007"/>
              <a:gd name="connsiteX3" fmla="*/ 0 w 4574188"/>
              <a:gd name="connsiteY3" fmla="*/ 2028354 h 3039007"/>
              <a:gd name="connsiteX4" fmla="*/ 29898 w 4574188"/>
              <a:gd name="connsiteY4" fmla="*/ 3039007 h 3039007"/>
              <a:gd name="connsiteX0" fmla="*/ 0 w 4595090"/>
              <a:gd name="connsiteY0" fmla="*/ 3072873 h 3072873"/>
              <a:gd name="connsiteX1" fmla="*/ 4595090 w 4595090"/>
              <a:gd name="connsiteY1" fmla="*/ 1900017 h 3072873"/>
              <a:gd name="connsiteX2" fmla="*/ 4590716 w 4595090"/>
              <a:gd name="connsiteY2" fmla="*/ 0 h 3072873"/>
              <a:gd name="connsiteX3" fmla="*/ 20902 w 4595090"/>
              <a:gd name="connsiteY3" fmla="*/ 2028354 h 3072873"/>
              <a:gd name="connsiteX4" fmla="*/ 0 w 4595090"/>
              <a:gd name="connsiteY4" fmla="*/ 3072873 h 3072873"/>
              <a:gd name="connsiteX0" fmla="*/ 12964 w 4574188"/>
              <a:gd name="connsiteY0" fmla="*/ 3072873 h 3072873"/>
              <a:gd name="connsiteX1" fmla="*/ 4574188 w 4574188"/>
              <a:gd name="connsiteY1" fmla="*/ 1900017 h 3072873"/>
              <a:gd name="connsiteX2" fmla="*/ 4569814 w 4574188"/>
              <a:gd name="connsiteY2" fmla="*/ 0 h 3072873"/>
              <a:gd name="connsiteX3" fmla="*/ 0 w 4574188"/>
              <a:gd name="connsiteY3" fmla="*/ 2028354 h 3072873"/>
              <a:gd name="connsiteX4" fmla="*/ 12964 w 4574188"/>
              <a:gd name="connsiteY4" fmla="*/ 3072873 h 3072873"/>
              <a:gd name="connsiteX0" fmla="*/ 12964 w 4574188"/>
              <a:gd name="connsiteY0" fmla="*/ 3072873 h 3072873"/>
              <a:gd name="connsiteX1" fmla="*/ 4574188 w 4574188"/>
              <a:gd name="connsiteY1" fmla="*/ 2255617 h 3072873"/>
              <a:gd name="connsiteX2" fmla="*/ 4569814 w 4574188"/>
              <a:gd name="connsiteY2" fmla="*/ 0 h 3072873"/>
              <a:gd name="connsiteX3" fmla="*/ 0 w 4574188"/>
              <a:gd name="connsiteY3" fmla="*/ 2028354 h 3072873"/>
              <a:gd name="connsiteX4" fmla="*/ 12964 w 4574188"/>
              <a:gd name="connsiteY4" fmla="*/ 3072873 h 3072873"/>
              <a:gd name="connsiteX0" fmla="*/ 0 w 4561224"/>
              <a:gd name="connsiteY0" fmla="*/ 3072873 h 3072873"/>
              <a:gd name="connsiteX1" fmla="*/ 4561224 w 4561224"/>
              <a:gd name="connsiteY1" fmla="*/ 2255617 h 3072873"/>
              <a:gd name="connsiteX2" fmla="*/ 4556850 w 4561224"/>
              <a:gd name="connsiteY2" fmla="*/ 0 h 3072873"/>
              <a:gd name="connsiteX3" fmla="*/ 3969 w 4561224"/>
              <a:gd name="connsiteY3" fmla="*/ 2214621 h 3072873"/>
              <a:gd name="connsiteX4" fmla="*/ 0 w 4561224"/>
              <a:gd name="connsiteY4" fmla="*/ 3072873 h 307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24" h="3072873">
                <a:moveTo>
                  <a:pt x="0" y="3072873"/>
                </a:moveTo>
                <a:lnTo>
                  <a:pt x="4561224" y="2255617"/>
                </a:lnTo>
                <a:lnTo>
                  <a:pt x="4556850" y="0"/>
                </a:lnTo>
                <a:lnTo>
                  <a:pt x="3969" y="2214621"/>
                </a:lnTo>
                <a:lnTo>
                  <a:pt x="0" y="307287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1B61CD-F9BA-F54D-8D76-CB1579296362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5997861" y="1713993"/>
            <a:ext cx="4569814" cy="222474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1E1038-DB69-BC45-BAF2-D2C07BB1CF4E}"/>
              </a:ext>
            </a:extLst>
          </p:cNvPr>
          <p:cNvCxnSpPr>
            <a:cxnSpLocks/>
          </p:cNvCxnSpPr>
          <p:nvPr/>
        </p:nvCxnSpPr>
        <p:spPr>
          <a:xfrm flipV="1">
            <a:off x="5988151" y="3970464"/>
            <a:ext cx="4579524" cy="8246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36FA3659-8D44-1F4A-9E87-CEB5BD27D214}"/>
              </a:ext>
            </a:extLst>
          </p:cNvPr>
          <p:cNvSpPr/>
          <p:nvPr/>
        </p:nvSpPr>
        <p:spPr>
          <a:xfrm>
            <a:off x="6045200" y="1860036"/>
            <a:ext cx="4470400" cy="2877489"/>
          </a:xfrm>
          <a:custGeom>
            <a:avLst/>
            <a:gdLst>
              <a:gd name="connsiteX0" fmla="*/ 0 w 4470400"/>
              <a:gd name="connsiteY0" fmla="*/ 2874903 h 2874903"/>
              <a:gd name="connsiteX1" fmla="*/ 677333 w 4470400"/>
              <a:gd name="connsiteY1" fmla="*/ 1655703 h 2874903"/>
              <a:gd name="connsiteX2" fmla="*/ 1930400 w 4470400"/>
              <a:gd name="connsiteY2" fmla="*/ 2197570 h 2874903"/>
              <a:gd name="connsiteX3" fmla="*/ 3911600 w 4470400"/>
              <a:gd name="connsiteY3" fmla="*/ 301037 h 2874903"/>
              <a:gd name="connsiteX4" fmla="*/ 4470400 w 4470400"/>
              <a:gd name="connsiteY4" fmla="*/ 30103 h 2874903"/>
              <a:gd name="connsiteX0" fmla="*/ 0 w 4470400"/>
              <a:gd name="connsiteY0" fmla="*/ 2874903 h 2874903"/>
              <a:gd name="connsiteX1" fmla="*/ 694266 w 4470400"/>
              <a:gd name="connsiteY1" fmla="*/ 1791169 h 2874903"/>
              <a:gd name="connsiteX2" fmla="*/ 1930400 w 4470400"/>
              <a:gd name="connsiteY2" fmla="*/ 2197570 h 2874903"/>
              <a:gd name="connsiteX3" fmla="*/ 3911600 w 4470400"/>
              <a:gd name="connsiteY3" fmla="*/ 301037 h 2874903"/>
              <a:gd name="connsiteX4" fmla="*/ 4470400 w 4470400"/>
              <a:gd name="connsiteY4" fmla="*/ 30103 h 2874903"/>
              <a:gd name="connsiteX0" fmla="*/ 0 w 4470400"/>
              <a:gd name="connsiteY0" fmla="*/ 2877489 h 2877489"/>
              <a:gd name="connsiteX1" fmla="*/ 694266 w 4470400"/>
              <a:gd name="connsiteY1" fmla="*/ 1793755 h 2877489"/>
              <a:gd name="connsiteX2" fmla="*/ 2269066 w 4470400"/>
              <a:gd name="connsiteY2" fmla="*/ 2267890 h 2877489"/>
              <a:gd name="connsiteX3" fmla="*/ 3911600 w 4470400"/>
              <a:gd name="connsiteY3" fmla="*/ 303623 h 2877489"/>
              <a:gd name="connsiteX4" fmla="*/ 4470400 w 4470400"/>
              <a:gd name="connsiteY4" fmla="*/ 32689 h 287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400" h="2877489">
                <a:moveTo>
                  <a:pt x="0" y="2877489"/>
                </a:moveTo>
                <a:cubicBezTo>
                  <a:pt x="177800" y="2324333"/>
                  <a:pt x="316088" y="1895355"/>
                  <a:pt x="694266" y="1793755"/>
                </a:cubicBezTo>
                <a:cubicBezTo>
                  <a:pt x="1072444" y="1692155"/>
                  <a:pt x="1732844" y="2516245"/>
                  <a:pt x="2269066" y="2267890"/>
                </a:cubicBezTo>
                <a:cubicBezTo>
                  <a:pt x="2805288" y="2019535"/>
                  <a:pt x="3544711" y="676157"/>
                  <a:pt x="3911600" y="303623"/>
                </a:cubicBezTo>
                <a:cubicBezTo>
                  <a:pt x="4278489" y="-68911"/>
                  <a:pt x="4402666" y="-12466"/>
                  <a:pt x="4470400" y="32689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1DD2DB-DEAE-954C-8976-9E7C72811119}"/>
                  </a:ext>
                </a:extLst>
              </p:cNvPr>
              <p:cNvSpPr/>
              <p:nvPr/>
            </p:nvSpPr>
            <p:spPr>
              <a:xfrm>
                <a:off x="9931433" y="4002396"/>
                <a:ext cx="544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/c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1DD2DB-DEAE-954C-8976-9E7C728111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433" y="4002396"/>
                <a:ext cx="544508" cy="369332"/>
              </a:xfrm>
              <a:prstGeom prst="rect">
                <a:avLst/>
              </a:prstGeom>
              <a:blipFill>
                <a:blip r:embed="rId6"/>
                <a:stretch>
                  <a:fillRect t="-10000" r="-909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32E40FB-B96C-9449-8627-20CA79697806}"/>
              </a:ext>
            </a:extLst>
          </p:cNvPr>
          <p:cNvCxnSpPr>
            <a:cxnSpLocks/>
          </p:cNvCxnSpPr>
          <p:nvPr/>
        </p:nvCxnSpPr>
        <p:spPr>
          <a:xfrm flipV="1">
            <a:off x="5994401" y="3097365"/>
            <a:ext cx="4586238" cy="1356542"/>
          </a:xfrm>
          <a:prstGeom prst="line">
            <a:avLst/>
          </a:prstGeom>
          <a:ln w="254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572DDA2-A245-CD40-A28E-B750F5FF37D5}"/>
                  </a:ext>
                </a:extLst>
              </p:cNvPr>
              <p:cNvSpPr/>
              <p:nvPr/>
            </p:nvSpPr>
            <p:spPr>
              <a:xfrm>
                <a:off x="9888866" y="3187724"/>
                <a:ext cx="518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572DDA2-A245-CD40-A28E-B750F5FF37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866" y="3187724"/>
                <a:ext cx="518860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225EB83-D675-984F-AB04-AF477E334528}"/>
                  </a:ext>
                </a:extLst>
              </p:cNvPr>
              <p:cNvSpPr/>
              <p:nvPr/>
            </p:nvSpPr>
            <p:spPr>
              <a:xfrm>
                <a:off x="9873705" y="2090246"/>
                <a:ext cx="3693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225EB83-D675-984F-AB04-AF477E334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705" y="2090246"/>
                <a:ext cx="369332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45106C6-55FA-BE4A-BC03-5A8C239081A2}"/>
                  </a:ext>
                </a:extLst>
              </p:cNvPr>
              <p:cNvSpPr/>
              <p:nvPr/>
            </p:nvSpPr>
            <p:spPr>
              <a:xfrm>
                <a:off x="9822685" y="1549474"/>
                <a:ext cx="3810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45106C6-55FA-BE4A-BC03-5A8C239081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685" y="1549474"/>
                <a:ext cx="381002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A296DDA-FE97-4B4F-800B-9B4EDFA459B6}"/>
              </a:ext>
            </a:extLst>
          </p:cNvPr>
          <p:cNvSpPr txBox="1"/>
          <p:nvPr/>
        </p:nvSpPr>
        <p:spPr>
          <a:xfrm>
            <a:off x="801778" y="4063453"/>
            <a:ext cx="5255735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Additive functions are the succinct functions that best approximate an arbitrary </a:t>
            </a:r>
            <a:r>
              <a:rPr lang="en-US" dirty="0" err="1">
                <a:solidFill>
                  <a:schemeClr val="bg1"/>
                </a:solidFill>
              </a:rPr>
              <a:t>subadditive</a:t>
            </a:r>
            <a:r>
              <a:rPr lang="en-US" dirty="0">
                <a:solidFill>
                  <a:schemeClr val="bg1"/>
                </a:solidFill>
              </a:rPr>
              <a:t> function.</a:t>
            </a:r>
          </a:p>
        </p:txBody>
      </p:sp>
    </p:spTree>
    <p:extLst>
      <p:ext uri="{BB962C8B-B14F-4D97-AF65-F5344CB8AC3E}">
        <p14:creationId xmlns:p14="http://schemas.microsoft.com/office/powerpoint/2010/main" val="19449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/>
      <p:bldP spid="30" grpId="0" animBg="1"/>
      <p:bldP spid="33" grpId="0" animBg="1"/>
      <p:bldP spid="40" grpId="0"/>
      <p:bldP spid="46" grpId="0"/>
      <p:bldP spid="47" grpId="0"/>
      <p:bldP spid="48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875D-6161-9F45-A16D-418C4400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24</a:t>
            </a:fld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73965DD-37B7-F044-81B5-617F6EA85B26}"/>
              </a:ext>
            </a:extLst>
          </p:cNvPr>
          <p:cNvSpPr/>
          <p:nvPr/>
        </p:nvSpPr>
        <p:spPr>
          <a:xfrm>
            <a:off x="6010825" y="1717801"/>
            <a:ext cx="4561224" cy="3072873"/>
          </a:xfrm>
          <a:custGeom>
            <a:avLst/>
            <a:gdLst>
              <a:gd name="connsiteX0" fmla="*/ 48126 w 4588042"/>
              <a:gd name="connsiteY0" fmla="*/ 2967790 h 2967790"/>
              <a:gd name="connsiteX1" fmla="*/ 4588042 w 4588042"/>
              <a:gd name="connsiteY1" fmla="*/ 1876926 h 2967790"/>
              <a:gd name="connsiteX2" fmla="*/ 4555958 w 4588042"/>
              <a:gd name="connsiteY2" fmla="*/ 0 h 2967790"/>
              <a:gd name="connsiteX3" fmla="*/ 0 w 4588042"/>
              <a:gd name="connsiteY3" fmla="*/ 2005263 h 2967790"/>
              <a:gd name="connsiteX4" fmla="*/ 48126 w 4588042"/>
              <a:gd name="connsiteY4" fmla="*/ 2967790 h 2967790"/>
              <a:gd name="connsiteX0" fmla="*/ 16042 w 4588042"/>
              <a:gd name="connsiteY0" fmla="*/ 3015916 h 3015916"/>
              <a:gd name="connsiteX1" fmla="*/ 4588042 w 4588042"/>
              <a:gd name="connsiteY1" fmla="*/ 1876926 h 3015916"/>
              <a:gd name="connsiteX2" fmla="*/ 4555958 w 4588042"/>
              <a:gd name="connsiteY2" fmla="*/ 0 h 3015916"/>
              <a:gd name="connsiteX3" fmla="*/ 0 w 4588042"/>
              <a:gd name="connsiteY3" fmla="*/ 2005263 h 3015916"/>
              <a:gd name="connsiteX4" fmla="*/ 16042 w 4588042"/>
              <a:gd name="connsiteY4" fmla="*/ 3015916 h 3015916"/>
              <a:gd name="connsiteX0" fmla="*/ 16042 w 4588042"/>
              <a:gd name="connsiteY0" fmla="*/ 3039007 h 3039007"/>
              <a:gd name="connsiteX1" fmla="*/ 4588042 w 4588042"/>
              <a:gd name="connsiteY1" fmla="*/ 1876926 h 3039007"/>
              <a:gd name="connsiteX2" fmla="*/ 4555958 w 4588042"/>
              <a:gd name="connsiteY2" fmla="*/ 0 h 3039007"/>
              <a:gd name="connsiteX3" fmla="*/ 0 w 4588042"/>
              <a:gd name="connsiteY3" fmla="*/ 2005263 h 3039007"/>
              <a:gd name="connsiteX4" fmla="*/ 16042 w 4588042"/>
              <a:gd name="connsiteY4" fmla="*/ 3039007 h 3039007"/>
              <a:gd name="connsiteX0" fmla="*/ 16042 w 4601896"/>
              <a:gd name="connsiteY0" fmla="*/ 3039007 h 3039007"/>
              <a:gd name="connsiteX1" fmla="*/ 4601896 w 4601896"/>
              <a:gd name="connsiteY1" fmla="*/ 1886163 h 3039007"/>
              <a:gd name="connsiteX2" fmla="*/ 4555958 w 4601896"/>
              <a:gd name="connsiteY2" fmla="*/ 0 h 3039007"/>
              <a:gd name="connsiteX3" fmla="*/ 0 w 4601896"/>
              <a:gd name="connsiteY3" fmla="*/ 2005263 h 3039007"/>
              <a:gd name="connsiteX4" fmla="*/ 16042 w 4601896"/>
              <a:gd name="connsiteY4" fmla="*/ 3039007 h 3039007"/>
              <a:gd name="connsiteX0" fmla="*/ 16042 w 4588041"/>
              <a:gd name="connsiteY0" fmla="*/ 3039007 h 3039007"/>
              <a:gd name="connsiteX1" fmla="*/ 4588041 w 4588041"/>
              <a:gd name="connsiteY1" fmla="*/ 1890781 h 3039007"/>
              <a:gd name="connsiteX2" fmla="*/ 4555958 w 4588041"/>
              <a:gd name="connsiteY2" fmla="*/ 0 h 3039007"/>
              <a:gd name="connsiteX3" fmla="*/ 0 w 4588041"/>
              <a:gd name="connsiteY3" fmla="*/ 2005263 h 3039007"/>
              <a:gd name="connsiteX4" fmla="*/ 16042 w 4588041"/>
              <a:gd name="connsiteY4" fmla="*/ 3039007 h 3039007"/>
              <a:gd name="connsiteX0" fmla="*/ 16042 w 4560332"/>
              <a:gd name="connsiteY0" fmla="*/ 3039007 h 3039007"/>
              <a:gd name="connsiteX1" fmla="*/ 4560332 w 4560332"/>
              <a:gd name="connsiteY1" fmla="*/ 1900017 h 3039007"/>
              <a:gd name="connsiteX2" fmla="*/ 4555958 w 4560332"/>
              <a:gd name="connsiteY2" fmla="*/ 0 h 3039007"/>
              <a:gd name="connsiteX3" fmla="*/ 0 w 4560332"/>
              <a:gd name="connsiteY3" fmla="*/ 2005263 h 3039007"/>
              <a:gd name="connsiteX4" fmla="*/ 16042 w 4560332"/>
              <a:gd name="connsiteY4" fmla="*/ 3039007 h 3039007"/>
              <a:gd name="connsiteX0" fmla="*/ 0 w 4544290"/>
              <a:gd name="connsiteY0" fmla="*/ 3039007 h 3039007"/>
              <a:gd name="connsiteX1" fmla="*/ 4544290 w 4544290"/>
              <a:gd name="connsiteY1" fmla="*/ 1900017 h 3039007"/>
              <a:gd name="connsiteX2" fmla="*/ 4539916 w 4544290"/>
              <a:gd name="connsiteY2" fmla="*/ 0 h 3039007"/>
              <a:gd name="connsiteX3" fmla="*/ 16285 w 4544290"/>
              <a:gd name="connsiteY3" fmla="*/ 2005263 h 3039007"/>
              <a:gd name="connsiteX4" fmla="*/ 0 w 4544290"/>
              <a:gd name="connsiteY4" fmla="*/ 3039007 h 3039007"/>
              <a:gd name="connsiteX0" fmla="*/ 20661 w 4564951"/>
              <a:gd name="connsiteY0" fmla="*/ 3039007 h 3039007"/>
              <a:gd name="connsiteX1" fmla="*/ 4564951 w 4564951"/>
              <a:gd name="connsiteY1" fmla="*/ 1900017 h 3039007"/>
              <a:gd name="connsiteX2" fmla="*/ 4560577 w 4564951"/>
              <a:gd name="connsiteY2" fmla="*/ 0 h 3039007"/>
              <a:gd name="connsiteX3" fmla="*/ 0 w 4564951"/>
              <a:gd name="connsiteY3" fmla="*/ 2000645 h 3039007"/>
              <a:gd name="connsiteX4" fmla="*/ 20661 w 4564951"/>
              <a:gd name="connsiteY4" fmla="*/ 3039007 h 3039007"/>
              <a:gd name="connsiteX0" fmla="*/ 11424 w 4555714"/>
              <a:gd name="connsiteY0" fmla="*/ 3039007 h 3039007"/>
              <a:gd name="connsiteX1" fmla="*/ 4555714 w 4555714"/>
              <a:gd name="connsiteY1" fmla="*/ 1900017 h 3039007"/>
              <a:gd name="connsiteX2" fmla="*/ 4551340 w 4555714"/>
              <a:gd name="connsiteY2" fmla="*/ 0 h 3039007"/>
              <a:gd name="connsiteX3" fmla="*/ 0 w 4555714"/>
              <a:gd name="connsiteY3" fmla="*/ 2005263 h 3039007"/>
              <a:gd name="connsiteX4" fmla="*/ 11424 w 4555714"/>
              <a:gd name="connsiteY4" fmla="*/ 3039007 h 3039007"/>
              <a:gd name="connsiteX0" fmla="*/ 16043 w 4560333"/>
              <a:gd name="connsiteY0" fmla="*/ 3039007 h 3039007"/>
              <a:gd name="connsiteX1" fmla="*/ 4560333 w 4560333"/>
              <a:gd name="connsiteY1" fmla="*/ 1900017 h 3039007"/>
              <a:gd name="connsiteX2" fmla="*/ 4555959 w 4560333"/>
              <a:gd name="connsiteY2" fmla="*/ 0 h 3039007"/>
              <a:gd name="connsiteX3" fmla="*/ 0 w 4560333"/>
              <a:gd name="connsiteY3" fmla="*/ 2032972 h 3039007"/>
              <a:gd name="connsiteX4" fmla="*/ 16043 w 4560333"/>
              <a:gd name="connsiteY4" fmla="*/ 3039007 h 3039007"/>
              <a:gd name="connsiteX0" fmla="*/ 0 w 4544290"/>
              <a:gd name="connsiteY0" fmla="*/ 3039007 h 3039007"/>
              <a:gd name="connsiteX1" fmla="*/ 4544290 w 4544290"/>
              <a:gd name="connsiteY1" fmla="*/ 1900017 h 3039007"/>
              <a:gd name="connsiteX2" fmla="*/ 4539916 w 4544290"/>
              <a:gd name="connsiteY2" fmla="*/ 0 h 3039007"/>
              <a:gd name="connsiteX3" fmla="*/ 7047 w 4544290"/>
              <a:gd name="connsiteY3" fmla="*/ 2028354 h 3039007"/>
              <a:gd name="connsiteX4" fmla="*/ 0 w 4544290"/>
              <a:gd name="connsiteY4" fmla="*/ 3039007 h 3039007"/>
              <a:gd name="connsiteX0" fmla="*/ 29898 w 4574188"/>
              <a:gd name="connsiteY0" fmla="*/ 3039007 h 3039007"/>
              <a:gd name="connsiteX1" fmla="*/ 4574188 w 4574188"/>
              <a:gd name="connsiteY1" fmla="*/ 1900017 h 3039007"/>
              <a:gd name="connsiteX2" fmla="*/ 4569814 w 4574188"/>
              <a:gd name="connsiteY2" fmla="*/ 0 h 3039007"/>
              <a:gd name="connsiteX3" fmla="*/ 0 w 4574188"/>
              <a:gd name="connsiteY3" fmla="*/ 2028354 h 3039007"/>
              <a:gd name="connsiteX4" fmla="*/ 29898 w 4574188"/>
              <a:gd name="connsiteY4" fmla="*/ 3039007 h 3039007"/>
              <a:gd name="connsiteX0" fmla="*/ 0 w 4595090"/>
              <a:gd name="connsiteY0" fmla="*/ 3072873 h 3072873"/>
              <a:gd name="connsiteX1" fmla="*/ 4595090 w 4595090"/>
              <a:gd name="connsiteY1" fmla="*/ 1900017 h 3072873"/>
              <a:gd name="connsiteX2" fmla="*/ 4590716 w 4595090"/>
              <a:gd name="connsiteY2" fmla="*/ 0 h 3072873"/>
              <a:gd name="connsiteX3" fmla="*/ 20902 w 4595090"/>
              <a:gd name="connsiteY3" fmla="*/ 2028354 h 3072873"/>
              <a:gd name="connsiteX4" fmla="*/ 0 w 4595090"/>
              <a:gd name="connsiteY4" fmla="*/ 3072873 h 3072873"/>
              <a:gd name="connsiteX0" fmla="*/ 12964 w 4574188"/>
              <a:gd name="connsiteY0" fmla="*/ 3072873 h 3072873"/>
              <a:gd name="connsiteX1" fmla="*/ 4574188 w 4574188"/>
              <a:gd name="connsiteY1" fmla="*/ 1900017 h 3072873"/>
              <a:gd name="connsiteX2" fmla="*/ 4569814 w 4574188"/>
              <a:gd name="connsiteY2" fmla="*/ 0 h 3072873"/>
              <a:gd name="connsiteX3" fmla="*/ 0 w 4574188"/>
              <a:gd name="connsiteY3" fmla="*/ 2028354 h 3072873"/>
              <a:gd name="connsiteX4" fmla="*/ 12964 w 4574188"/>
              <a:gd name="connsiteY4" fmla="*/ 3072873 h 3072873"/>
              <a:gd name="connsiteX0" fmla="*/ 12964 w 4574188"/>
              <a:gd name="connsiteY0" fmla="*/ 3072873 h 3072873"/>
              <a:gd name="connsiteX1" fmla="*/ 4574188 w 4574188"/>
              <a:gd name="connsiteY1" fmla="*/ 2255617 h 3072873"/>
              <a:gd name="connsiteX2" fmla="*/ 4569814 w 4574188"/>
              <a:gd name="connsiteY2" fmla="*/ 0 h 3072873"/>
              <a:gd name="connsiteX3" fmla="*/ 0 w 4574188"/>
              <a:gd name="connsiteY3" fmla="*/ 2028354 h 3072873"/>
              <a:gd name="connsiteX4" fmla="*/ 12964 w 4574188"/>
              <a:gd name="connsiteY4" fmla="*/ 3072873 h 3072873"/>
              <a:gd name="connsiteX0" fmla="*/ 0 w 4561224"/>
              <a:gd name="connsiteY0" fmla="*/ 3072873 h 3072873"/>
              <a:gd name="connsiteX1" fmla="*/ 4561224 w 4561224"/>
              <a:gd name="connsiteY1" fmla="*/ 2255617 h 3072873"/>
              <a:gd name="connsiteX2" fmla="*/ 4556850 w 4561224"/>
              <a:gd name="connsiteY2" fmla="*/ 0 h 3072873"/>
              <a:gd name="connsiteX3" fmla="*/ 3969 w 4561224"/>
              <a:gd name="connsiteY3" fmla="*/ 2214621 h 3072873"/>
              <a:gd name="connsiteX4" fmla="*/ 0 w 4561224"/>
              <a:gd name="connsiteY4" fmla="*/ 3072873 h 307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24" h="3072873">
                <a:moveTo>
                  <a:pt x="0" y="3072873"/>
                </a:moveTo>
                <a:lnTo>
                  <a:pt x="4561224" y="2255617"/>
                </a:lnTo>
                <a:lnTo>
                  <a:pt x="4556850" y="0"/>
                </a:lnTo>
                <a:lnTo>
                  <a:pt x="3969" y="2214621"/>
                </a:lnTo>
                <a:lnTo>
                  <a:pt x="0" y="307287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1B61CD-F9BA-F54D-8D76-CB1579296362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5997861" y="1717801"/>
            <a:ext cx="4569814" cy="222474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1E1038-DB69-BC45-BAF2-D2C07BB1CF4E}"/>
              </a:ext>
            </a:extLst>
          </p:cNvPr>
          <p:cNvCxnSpPr>
            <a:cxnSpLocks/>
          </p:cNvCxnSpPr>
          <p:nvPr/>
        </p:nvCxnSpPr>
        <p:spPr>
          <a:xfrm flipV="1">
            <a:off x="5988151" y="3974272"/>
            <a:ext cx="4579524" cy="8246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05F6318-9AD6-5347-8D20-F00274C415DD}"/>
                  </a:ext>
                </a:extLst>
              </p:cNvPr>
              <p:cNvSpPr/>
              <p:nvPr/>
            </p:nvSpPr>
            <p:spPr>
              <a:xfrm>
                <a:off x="9873705" y="2094054"/>
                <a:ext cx="3693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05F6318-9AD6-5347-8D20-F00274C41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705" y="2094054"/>
                <a:ext cx="36933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606B526-B5AE-C949-B3C2-EBFF6DE689A4}"/>
                  </a:ext>
                </a:extLst>
              </p:cNvPr>
              <p:cNvSpPr/>
              <p:nvPr/>
            </p:nvSpPr>
            <p:spPr>
              <a:xfrm>
                <a:off x="9822685" y="1553282"/>
                <a:ext cx="3810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606B526-B5AE-C949-B3C2-EBFF6DE68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685" y="1553282"/>
                <a:ext cx="381002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1DD2DB-DEAE-954C-8976-9E7C72811119}"/>
                  </a:ext>
                </a:extLst>
              </p:cNvPr>
              <p:cNvSpPr/>
              <p:nvPr/>
            </p:nvSpPr>
            <p:spPr>
              <a:xfrm>
                <a:off x="9931433" y="4006204"/>
                <a:ext cx="544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/c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1DD2DB-DEAE-954C-8976-9E7C728111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433" y="4006204"/>
                <a:ext cx="544508" cy="369332"/>
              </a:xfrm>
              <a:prstGeom prst="rect">
                <a:avLst/>
              </a:prstGeom>
              <a:blipFill>
                <a:blip r:embed="rId5"/>
                <a:stretch>
                  <a:fillRect t="-3226" r="-6818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43726C-1D1D-3342-BFC9-679AD233A074}"/>
              </a:ext>
            </a:extLst>
          </p:cNvPr>
          <p:cNvCxnSpPr>
            <a:cxnSpLocks/>
          </p:cNvCxnSpPr>
          <p:nvPr/>
        </p:nvCxnSpPr>
        <p:spPr>
          <a:xfrm>
            <a:off x="9374177" y="2005265"/>
            <a:ext cx="0" cy="2305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D1305D8-728F-0443-9CA2-053167C789F2}"/>
              </a:ext>
            </a:extLst>
          </p:cNvPr>
          <p:cNvGrpSpPr/>
          <p:nvPr/>
        </p:nvGrpSpPr>
        <p:grpSpPr>
          <a:xfrm>
            <a:off x="6000710" y="2302012"/>
            <a:ext cx="4573274" cy="2442969"/>
            <a:chOff x="6000710" y="2302012"/>
            <a:chExt cx="4573274" cy="244296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E40FB-B96C-9449-8627-20CA796978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0710" y="3203891"/>
              <a:ext cx="4566965" cy="1338414"/>
            </a:xfrm>
            <a:prstGeom prst="line">
              <a:avLst/>
            </a:prstGeom>
            <a:ln w="63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B00D33-0107-4142-BCF8-FEC0FF866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0710" y="3769699"/>
              <a:ext cx="4573271" cy="975282"/>
            </a:xfrm>
            <a:prstGeom prst="line">
              <a:avLst/>
            </a:prstGeom>
            <a:ln w="63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AEB683-1EEE-C140-A462-C92B70282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0710" y="3472524"/>
              <a:ext cx="4569814" cy="1200928"/>
            </a:xfrm>
            <a:prstGeom prst="line">
              <a:avLst/>
            </a:prstGeom>
            <a:ln w="63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88BC54-6045-8B47-9662-412BF7BEE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0710" y="2852851"/>
              <a:ext cx="4569814" cy="1527864"/>
            </a:xfrm>
            <a:prstGeom prst="line">
              <a:avLst/>
            </a:prstGeom>
            <a:ln w="63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9EB43FC-1E86-E746-B231-94A46618C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0710" y="2302012"/>
              <a:ext cx="4573274" cy="1882303"/>
            </a:xfrm>
            <a:prstGeom prst="line">
              <a:avLst/>
            </a:prstGeom>
            <a:ln w="63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EE627AD-94D4-E248-9E0A-B5B93F3B956C}"/>
                  </a:ext>
                </a:extLst>
              </p:cNvPr>
              <p:cNvSpPr/>
              <p:nvPr/>
            </p:nvSpPr>
            <p:spPr>
              <a:xfrm>
                <a:off x="9209969" y="4275861"/>
                <a:ext cx="3622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EE627AD-94D4-E248-9E0A-B5B93F3B9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969" y="4275861"/>
                <a:ext cx="36227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C688A5B2-ED7D-D449-B9CE-3624B9809E63}"/>
              </a:ext>
            </a:extLst>
          </p:cNvPr>
          <p:cNvSpPr/>
          <p:nvPr/>
        </p:nvSpPr>
        <p:spPr>
          <a:xfrm>
            <a:off x="9340306" y="2887136"/>
            <a:ext cx="91440" cy="91440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303B5DD-163E-3C4F-8389-75C236842B70}"/>
              </a:ext>
            </a:extLst>
          </p:cNvPr>
          <p:cNvCxnSpPr>
            <a:cxnSpLocks/>
          </p:cNvCxnSpPr>
          <p:nvPr/>
        </p:nvCxnSpPr>
        <p:spPr>
          <a:xfrm flipV="1">
            <a:off x="6010825" y="2852851"/>
            <a:ext cx="4556850" cy="1541764"/>
          </a:xfrm>
          <a:prstGeom prst="line">
            <a:avLst/>
          </a:prstGeom>
          <a:ln w="254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0B65079-6DB2-F74E-AA5B-05204858AA55}"/>
              </a:ext>
            </a:extLst>
          </p:cNvPr>
          <p:cNvSpPr/>
          <p:nvPr/>
        </p:nvSpPr>
        <p:spPr>
          <a:xfrm>
            <a:off x="9340304" y="3208871"/>
            <a:ext cx="91440" cy="91440"/>
          </a:xfrm>
          <a:prstGeom prst="ellipse">
            <a:avLst/>
          </a:prstGeom>
          <a:solidFill>
            <a:srgbClr val="FF9300"/>
          </a:solidFill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6FA3659-8D44-1F4A-9E87-CEB5BD27D214}"/>
              </a:ext>
            </a:extLst>
          </p:cNvPr>
          <p:cNvSpPr/>
          <p:nvPr/>
        </p:nvSpPr>
        <p:spPr>
          <a:xfrm>
            <a:off x="6045200" y="1863844"/>
            <a:ext cx="4470400" cy="2877489"/>
          </a:xfrm>
          <a:custGeom>
            <a:avLst/>
            <a:gdLst>
              <a:gd name="connsiteX0" fmla="*/ 0 w 4470400"/>
              <a:gd name="connsiteY0" fmla="*/ 2874903 h 2874903"/>
              <a:gd name="connsiteX1" fmla="*/ 677333 w 4470400"/>
              <a:gd name="connsiteY1" fmla="*/ 1655703 h 2874903"/>
              <a:gd name="connsiteX2" fmla="*/ 1930400 w 4470400"/>
              <a:gd name="connsiteY2" fmla="*/ 2197570 h 2874903"/>
              <a:gd name="connsiteX3" fmla="*/ 3911600 w 4470400"/>
              <a:gd name="connsiteY3" fmla="*/ 301037 h 2874903"/>
              <a:gd name="connsiteX4" fmla="*/ 4470400 w 4470400"/>
              <a:gd name="connsiteY4" fmla="*/ 30103 h 2874903"/>
              <a:gd name="connsiteX0" fmla="*/ 0 w 4470400"/>
              <a:gd name="connsiteY0" fmla="*/ 2874903 h 2874903"/>
              <a:gd name="connsiteX1" fmla="*/ 694266 w 4470400"/>
              <a:gd name="connsiteY1" fmla="*/ 1791169 h 2874903"/>
              <a:gd name="connsiteX2" fmla="*/ 1930400 w 4470400"/>
              <a:gd name="connsiteY2" fmla="*/ 2197570 h 2874903"/>
              <a:gd name="connsiteX3" fmla="*/ 3911600 w 4470400"/>
              <a:gd name="connsiteY3" fmla="*/ 301037 h 2874903"/>
              <a:gd name="connsiteX4" fmla="*/ 4470400 w 4470400"/>
              <a:gd name="connsiteY4" fmla="*/ 30103 h 2874903"/>
              <a:gd name="connsiteX0" fmla="*/ 0 w 4470400"/>
              <a:gd name="connsiteY0" fmla="*/ 2877489 h 2877489"/>
              <a:gd name="connsiteX1" fmla="*/ 694266 w 4470400"/>
              <a:gd name="connsiteY1" fmla="*/ 1793755 h 2877489"/>
              <a:gd name="connsiteX2" fmla="*/ 2269066 w 4470400"/>
              <a:gd name="connsiteY2" fmla="*/ 2267890 h 2877489"/>
              <a:gd name="connsiteX3" fmla="*/ 3911600 w 4470400"/>
              <a:gd name="connsiteY3" fmla="*/ 303623 h 2877489"/>
              <a:gd name="connsiteX4" fmla="*/ 4470400 w 4470400"/>
              <a:gd name="connsiteY4" fmla="*/ 32689 h 287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400" h="2877489">
                <a:moveTo>
                  <a:pt x="0" y="2877489"/>
                </a:moveTo>
                <a:cubicBezTo>
                  <a:pt x="177800" y="2324333"/>
                  <a:pt x="316088" y="1895355"/>
                  <a:pt x="694266" y="1793755"/>
                </a:cubicBezTo>
                <a:cubicBezTo>
                  <a:pt x="1072444" y="1692155"/>
                  <a:pt x="1732844" y="2516245"/>
                  <a:pt x="2269066" y="2267890"/>
                </a:cubicBezTo>
                <a:cubicBezTo>
                  <a:pt x="2805288" y="2019535"/>
                  <a:pt x="3544711" y="676157"/>
                  <a:pt x="3911600" y="303623"/>
                </a:cubicBezTo>
                <a:cubicBezTo>
                  <a:pt x="4278489" y="-68911"/>
                  <a:pt x="4402666" y="-12466"/>
                  <a:pt x="4470400" y="32689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EF2BDD3-232B-664D-8834-B472C17BEACB}"/>
                  </a:ext>
                </a:extLst>
              </p:cNvPr>
              <p:cNvSpPr/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Lemma: 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be any pricing functions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b="1" dirty="0">
                    <a:solidFill>
                      <a:schemeClr val="accent1"/>
                    </a:solidFill>
                  </a:rPr>
                  <a:t>pointwise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-approximates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Then there exists a distribution over scaling factors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, such that for any buyer,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 price paid by the buyer under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(The price paid by the buyer under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EF2BDD3-232B-664D-8834-B472C17BE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blipFill>
                <a:blip r:embed="rId8"/>
                <a:stretch>
                  <a:fillRect l="-266" t="-1075" b="-21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:a16="http://schemas.microsoft.com/office/drawing/2014/main" id="{E2223D30-6F7D-2048-AEB0-09F07C53CF12}"/>
              </a:ext>
            </a:extLst>
          </p:cNvPr>
          <p:cNvSpPr/>
          <p:nvPr/>
        </p:nvSpPr>
        <p:spPr>
          <a:xfrm>
            <a:off x="10726025" y="2127920"/>
            <a:ext cx="155540" cy="1675645"/>
          </a:xfrm>
          <a:prstGeom prst="rightBrace">
            <a:avLst>
              <a:gd name="adj1" fmla="val 3410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FAA0441-E983-3F46-A625-D255EB6F433B}"/>
                  </a:ext>
                </a:extLst>
              </p:cNvPr>
              <p:cNvSpPr txBox="1"/>
              <p:nvPr/>
            </p:nvSpPr>
            <p:spPr>
              <a:xfrm>
                <a:off x="10886574" y="2674638"/>
                <a:ext cx="119504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400" dirty="0"/>
                  <a:t>caled by some power of 2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FAA0441-E983-3F46-A625-D255EB6F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574" y="2674638"/>
                <a:ext cx="1195043" cy="738664"/>
              </a:xfrm>
              <a:prstGeom prst="rect">
                <a:avLst/>
              </a:prstGeom>
              <a:blipFill>
                <a:blip r:embed="rId9"/>
                <a:stretch>
                  <a:fillRect l="-1053" t="-169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Line Callout 3 (Border and Accent Bar) 54">
                <a:extLst>
                  <a:ext uri="{FF2B5EF4-FFF2-40B4-BE49-F238E27FC236}">
                    <a16:creationId xmlns:a16="http://schemas.microsoft.com/office/drawing/2014/main" id="{5E08E1F1-D5E7-EF44-8D5D-97BE36FCBDBB}"/>
                  </a:ext>
                </a:extLst>
              </p:cNvPr>
              <p:cNvSpPr/>
              <p:nvPr/>
            </p:nvSpPr>
            <p:spPr>
              <a:xfrm>
                <a:off x="8102903" y="1039745"/>
                <a:ext cx="2778662" cy="466109"/>
              </a:xfrm>
              <a:prstGeom prst="accentBorderCallout3">
                <a:avLst>
                  <a:gd name="adj1" fmla="val 49538"/>
                  <a:gd name="adj2" fmla="val -1798"/>
                  <a:gd name="adj3" fmla="val 49538"/>
                  <a:gd name="adj4" fmla="val -14039"/>
                  <a:gd name="adj5" fmla="val 111130"/>
                  <a:gd name="adj6" fmla="val -14115"/>
                  <a:gd name="adj7" fmla="val 454639"/>
                  <a:gd name="adj8" fmla="val 44242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)≤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</a:t>
                </a:r>
                <a:r>
                  <a:rPr lang="en-US" sz="1600" b="0" dirty="0">
                    <a:solidFill>
                      <a:schemeClr val="tx1"/>
                    </a:solidFill>
                  </a:rPr>
                  <a:t>caled-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)≤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5" name="Line Callout 3 (Border and Accent Bar) 54">
                <a:extLst>
                  <a:ext uri="{FF2B5EF4-FFF2-40B4-BE49-F238E27FC236}">
                    <a16:creationId xmlns:a16="http://schemas.microsoft.com/office/drawing/2014/main" id="{5E08E1F1-D5E7-EF44-8D5D-97BE36FC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903" y="1039745"/>
                <a:ext cx="2778662" cy="466109"/>
              </a:xfrm>
              <a:prstGeom prst="accentBorderCallout3">
                <a:avLst>
                  <a:gd name="adj1" fmla="val 49538"/>
                  <a:gd name="adj2" fmla="val -1798"/>
                  <a:gd name="adj3" fmla="val 49538"/>
                  <a:gd name="adj4" fmla="val -14039"/>
                  <a:gd name="adj5" fmla="val 111130"/>
                  <a:gd name="adj6" fmla="val -14115"/>
                  <a:gd name="adj7" fmla="val 454639"/>
                  <a:gd name="adj8" fmla="val 4424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EFB38F-12A7-1C4C-8E8E-93059463E017}"/>
              </a:ext>
            </a:extLst>
          </p:cNvPr>
          <p:cNvCxnSpPr>
            <a:cxnSpLocks/>
          </p:cNvCxnSpPr>
          <p:nvPr/>
        </p:nvCxnSpPr>
        <p:spPr>
          <a:xfrm>
            <a:off x="6833919" y="3321459"/>
            <a:ext cx="0" cy="1446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AA3BA6-1DCB-204A-835D-1C33BAB893B0}"/>
                  </a:ext>
                </a:extLst>
              </p:cNvPr>
              <p:cNvSpPr/>
              <p:nvPr/>
            </p:nvSpPr>
            <p:spPr>
              <a:xfrm>
                <a:off x="6669711" y="4733262"/>
                <a:ext cx="3622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AA3BA6-1DCB-204A-835D-1C33BAB89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11" y="4733262"/>
                <a:ext cx="36227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A6D2A6C2-C581-744E-B490-3A22989A39DB}"/>
              </a:ext>
            </a:extLst>
          </p:cNvPr>
          <p:cNvGrpSpPr/>
          <p:nvPr/>
        </p:nvGrpSpPr>
        <p:grpSpPr>
          <a:xfrm>
            <a:off x="6833920" y="2854375"/>
            <a:ext cx="5214726" cy="1270919"/>
            <a:chOff x="6833920" y="2854375"/>
            <a:chExt cx="5214726" cy="127091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827C7A2-9D7D-4E4A-8553-113B93951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3920" y="4125294"/>
              <a:ext cx="443810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35E32A-FAF9-0B4B-9D6F-7C6CA27DFD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1744" y="2854375"/>
              <a:ext cx="1840281" cy="5646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3CDED67-DE0A-B341-AEF6-B19575FED5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623" y="2887136"/>
              <a:ext cx="15710" cy="122122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66AE01B-088B-9149-9F25-1291F33A1859}"/>
                </a:ext>
              </a:extLst>
            </p:cNvPr>
            <p:cNvSpPr txBox="1"/>
            <p:nvPr/>
          </p:nvSpPr>
          <p:spPr>
            <a:xfrm>
              <a:off x="11075623" y="3240668"/>
              <a:ext cx="973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Big gap!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B4CF20-D750-9C4D-A1DE-9CC42D353270}"/>
              </a:ext>
            </a:extLst>
          </p:cNvPr>
          <p:cNvGrpSpPr/>
          <p:nvPr/>
        </p:nvGrpSpPr>
        <p:grpSpPr>
          <a:xfrm>
            <a:off x="2053102" y="2569077"/>
            <a:ext cx="8388333" cy="3475276"/>
            <a:chOff x="2053102" y="2569077"/>
            <a:chExt cx="8388333" cy="34752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700A3D2-E322-5A43-B5DE-0B7A6083F338}"/>
                    </a:ext>
                  </a:extLst>
                </p:cNvPr>
                <p:cNvSpPr txBox="1"/>
                <p:nvPr/>
              </p:nvSpPr>
              <p:spPr>
                <a:xfrm>
                  <a:off x="2053102" y="2569077"/>
                  <a:ext cx="317294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91440" rIns="91440" bIns="9144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64AE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700A3D2-E322-5A43-B5DE-0B7A6083F3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3102" y="2569077"/>
                  <a:ext cx="3172940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54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25160870-9766-D649-A08E-0A292A629B13}"/>
                </a:ext>
              </a:extLst>
            </p:cNvPr>
            <p:cNvSpPr/>
            <p:nvPr/>
          </p:nvSpPr>
          <p:spPr>
            <a:xfrm rot="16200000">
              <a:off x="8560891" y="4163809"/>
              <a:ext cx="246696" cy="3514392"/>
            </a:xfrm>
            <a:prstGeom prst="rightBrace">
              <a:avLst>
                <a:gd name="adj1" fmla="val 37929"/>
                <a:gd name="adj2" fmla="val 50000"/>
              </a:avLst>
            </a:prstGeom>
            <a:ln w="19050">
              <a:solidFill>
                <a:srgbClr val="0064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ine Callout 3 (Border and Accent Bar) 19">
              <a:extLst>
                <a:ext uri="{FF2B5EF4-FFF2-40B4-BE49-F238E27FC236}">
                  <a16:creationId xmlns:a16="http://schemas.microsoft.com/office/drawing/2014/main" id="{0D62A7FD-396A-B748-B884-254D79F89B68}"/>
                </a:ext>
              </a:extLst>
            </p:cNvPr>
            <p:cNvSpPr/>
            <p:nvPr/>
          </p:nvSpPr>
          <p:spPr>
            <a:xfrm>
              <a:off x="2104845" y="2595404"/>
              <a:ext cx="3001840" cy="461665"/>
            </a:xfrm>
            <a:prstGeom prst="accentBorderCallout3">
              <a:avLst>
                <a:gd name="adj1" fmla="val 46590"/>
                <a:gd name="adj2" fmla="val 101564"/>
                <a:gd name="adj3" fmla="val 552288"/>
                <a:gd name="adj4" fmla="val 125617"/>
                <a:gd name="adj5" fmla="val 553605"/>
                <a:gd name="adj6" fmla="val 212331"/>
                <a:gd name="adj7" fmla="val 686424"/>
                <a:gd name="adj8" fmla="val 219395"/>
              </a:avLst>
            </a:prstGeom>
            <a:noFill/>
            <a:ln w="19050">
              <a:solidFill>
                <a:srgbClr val="0064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FE365D-EB9D-7844-AC64-1FF311F60755}"/>
              </a:ext>
            </a:extLst>
          </p:cNvPr>
          <p:cNvGrpSpPr/>
          <p:nvPr/>
        </p:nvGrpSpPr>
        <p:grpSpPr>
          <a:xfrm>
            <a:off x="929989" y="4244529"/>
            <a:ext cx="4935973" cy="1817078"/>
            <a:chOff x="929989" y="4244529"/>
            <a:chExt cx="4935973" cy="18170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4568989-E90B-BE41-B8C0-C62D5A895B24}"/>
                    </a:ext>
                  </a:extLst>
                </p:cNvPr>
                <p:cNvSpPr txBox="1"/>
                <p:nvPr/>
              </p:nvSpPr>
              <p:spPr>
                <a:xfrm>
                  <a:off x="968810" y="4244529"/>
                  <a:ext cx="317294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91440" rIns="91440" bIns="9144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D87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solidFill>
                              <a:srgbClr val="D87A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srgbClr val="D87A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7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D87A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solidFill>
                                  <a:srgbClr val="D87A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7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D87A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solidFill>
                              <a:srgbClr val="D87A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D87A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4568989-E90B-BE41-B8C0-C62D5A895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810" y="4244529"/>
                  <a:ext cx="3172940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27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Callout 3 (Border and Accent Bar) 57">
              <a:extLst>
                <a:ext uri="{FF2B5EF4-FFF2-40B4-BE49-F238E27FC236}">
                  <a16:creationId xmlns:a16="http://schemas.microsoft.com/office/drawing/2014/main" id="{F85DF021-3A67-5440-8A56-43C637FC4D03}"/>
                </a:ext>
              </a:extLst>
            </p:cNvPr>
            <p:cNvSpPr/>
            <p:nvPr/>
          </p:nvSpPr>
          <p:spPr>
            <a:xfrm>
              <a:off x="929989" y="4280552"/>
              <a:ext cx="3182978" cy="461665"/>
            </a:xfrm>
            <a:prstGeom prst="accentBorderCallout3">
              <a:avLst>
                <a:gd name="adj1" fmla="val 54065"/>
                <a:gd name="adj2" fmla="val 101022"/>
                <a:gd name="adj3" fmla="val 55255"/>
                <a:gd name="adj4" fmla="val 112066"/>
                <a:gd name="adj5" fmla="val 164948"/>
                <a:gd name="adj6" fmla="val 97536"/>
                <a:gd name="adj7" fmla="val 345300"/>
                <a:gd name="adj8" fmla="val 98137"/>
              </a:avLst>
            </a:prstGeom>
            <a:noFill/>
            <a:ln w="1905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Right Brace 58">
              <a:extLst>
                <a:ext uri="{FF2B5EF4-FFF2-40B4-BE49-F238E27FC236}">
                  <a16:creationId xmlns:a16="http://schemas.microsoft.com/office/drawing/2014/main" id="{A1529740-211C-BB44-BFAF-5BE0677F47A9}"/>
                </a:ext>
              </a:extLst>
            </p:cNvPr>
            <p:cNvSpPr/>
            <p:nvPr/>
          </p:nvSpPr>
          <p:spPr>
            <a:xfrm rot="16200000">
              <a:off x="3913507" y="4109151"/>
              <a:ext cx="266248" cy="3638663"/>
            </a:xfrm>
            <a:prstGeom prst="rightBrace">
              <a:avLst>
                <a:gd name="adj1" fmla="val 37929"/>
                <a:gd name="adj2" fmla="val 50000"/>
              </a:avLst>
            </a:prstGeom>
            <a:ln w="190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1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81">
            <a:extLst>
              <a:ext uri="{FF2B5EF4-FFF2-40B4-BE49-F238E27FC236}">
                <a16:creationId xmlns:a16="http://schemas.microsoft.com/office/drawing/2014/main" id="{2EF82AC1-6001-E240-90C3-655AB17910D5}"/>
              </a:ext>
            </a:extLst>
          </p:cNvPr>
          <p:cNvSpPr/>
          <p:nvPr/>
        </p:nvSpPr>
        <p:spPr>
          <a:xfrm>
            <a:off x="7948656" y="3318736"/>
            <a:ext cx="244739" cy="24705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E045C3C-C74E-3347-B0AE-C50776E71E7A}"/>
              </a:ext>
            </a:extLst>
          </p:cNvPr>
          <p:cNvSpPr/>
          <p:nvPr/>
        </p:nvSpPr>
        <p:spPr>
          <a:xfrm>
            <a:off x="2854924" y="1215198"/>
            <a:ext cx="244739" cy="24705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875D-6161-9F45-A16D-418C4400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D011BD7-4A15-494B-83E4-42D84E1F7746}"/>
                  </a:ext>
                </a:extLst>
              </p:cNvPr>
              <p:cNvSpPr/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Lemma: 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be any pricing functions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b="1" dirty="0">
                    <a:solidFill>
                      <a:schemeClr val="accent1"/>
                    </a:solidFill>
                  </a:rPr>
                  <a:t>pointwise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-approximates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Then there exists a distribution over scaling factors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, such that for any buyer,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The price paid by the buyer under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𝒍𝒐𝒈</m:t>
                            </m:r>
                          </m:fName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(The price paid by the buyer under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D011BD7-4A15-494B-83E4-42D84E1F7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437" y="5200601"/>
                <a:ext cx="9534120" cy="1155011"/>
              </a:xfrm>
              <a:prstGeom prst="roundRect">
                <a:avLst>
                  <a:gd name="adj" fmla="val 6419"/>
                </a:avLst>
              </a:prstGeom>
              <a:blipFill>
                <a:blip r:embed="rId4"/>
                <a:stretch>
                  <a:fillRect l="-266" t="-1075" b="-21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ACF43F8-81F8-A540-856F-BE7F6EABC131}"/>
              </a:ext>
            </a:extLst>
          </p:cNvPr>
          <p:cNvGrpSpPr/>
          <p:nvPr/>
        </p:nvGrpSpPr>
        <p:grpSpPr>
          <a:xfrm>
            <a:off x="2581546" y="2390149"/>
            <a:ext cx="5724228" cy="1907603"/>
            <a:chOff x="1213730" y="3145214"/>
            <a:chExt cx="5724228" cy="1907603"/>
          </a:xfrm>
        </p:grpSpPr>
        <p:cxnSp>
          <p:nvCxnSpPr>
            <p:cNvPr id="21" name="直接连接符 17">
              <a:extLst>
                <a:ext uri="{FF2B5EF4-FFF2-40B4-BE49-F238E27FC236}">
                  <a16:creationId xmlns:a16="http://schemas.microsoft.com/office/drawing/2014/main" id="{86ED67CF-5EB2-3349-855D-0F3FF4B2A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730" y="3145214"/>
              <a:ext cx="4495651" cy="1878350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22" name="直接连接符 19">
              <a:extLst>
                <a:ext uri="{FF2B5EF4-FFF2-40B4-BE49-F238E27FC236}">
                  <a16:creationId xmlns:a16="http://schemas.microsoft.com/office/drawing/2014/main" id="{93E31E75-EB6C-A44E-A4A0-0E95D4A225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5983" y="3615124"/>
              <a:ext cx="5112382" cy="1422631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23" name="直接连接符 21">
              <a:extLst>
                <a:ext uri="{FF2B5EF4-FFF2-40B4-BE49-F238E27FC236}">
                  <a16:creationId xmlns:a16="http://schemas.microsoft.com/office/drawing/2014/main" id="{24200EBE-F621-164F-B7AC-E327C1F55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0619" y="4019869"/>
              <a:ext cx="5687339" cy="1032948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</p:grpSp>
      <p:cxnSp>
        <p:nvCxnSpPr>
          <p:cNvPr id="24" name="直接连接符 10">
            <a:extLst>
              <a:ext uri="{FF2B5EF4-FFF2-40B4-BE49-F238E27FC236}">
                <a16:creationId xmlns:a16="http://schemas.microsoft.com/office/drawing/2014/main" id="{368C0E82-AEC1-164D-9A67-7BC57639A8EE}"/>
              </a:ext>
            </a:extLst>
          </p:cNvPr>
          <p:cNvCxnSpPr>
            <a:cxnSpLocks/>
          </p:cNvCxnSpPr>
          <p:nvPr/>
        </p:nvCxnSpPr>
        <p:spPr>
          <a:xfrm flipV="1">
            <a:off x="2555373" y="1737993"/>
            <a:ext cx="2756952" cy="2555467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ysDot"/>
          </a:ln>
          <a:effectLst/>
        </p:spPr>
      </p:cxnSp>
      <p:cxnSp>
        <p:nvCxnSpPr>
          <p:cNvPr id="27" name="直接箭头连接符 6">
            <a:extLst>
              <a:ext uri="{FF2B5EF4-FFF2-40B4-BE49-F238E27FC236}">
                <a16:creationId xmlns:a16="http://schemas.microsoft.com/office/drawing/2014/main" id="{CB366084-99F0-E34A-A4C2-551348F809B1}"/>
              </a:ext>
            </a:extLst>
          </p:cNvPr>
          <p:cNvCxnSpPr/>
          <p:nvPr/>
        </p:nvCxnSpPr>
        <p:spPr>
          <a:xfrm>
            <a:off x="2550455" y="4311941"/>
            <a:ext cx="5919019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8" name="直接箭头连接符 8">
            <a:extLst>
              <a:ext uri="{FF2B5EF4-FFF2-40B4-BE49-F238E27FC236}">
                <a16:creationId xmlns:a16="http://schemas.microsoft.com/office/drawing/2014/main" id="{134A199D-C6D7-5E4C-8CFF-CB0C58E4A3BD}"/>
              </a:ext>
            </a:extLst>
          </p:cNvPr>
          <p:cNvCxnSpPr/>
          <p:nvPr/>
        </p:nvCxnSpPr>
        <p:spPr>
          <a:xfrm flipV="1">
            <a:off x="2550455" y="1308186"/>
            <a:ext cx="0" cy="300375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971116-F63F-BD4D-B8E7-3D14CBE614EE}"/>
              </a:ext>
            </a:extLst>
          </p:cNvPr>
          <p:cNvGrpSpPr/>
          <p:nvPr/>
        </p:nvGrpSpPr>
        <p:grpSpPr>
          <a:xfrm>
            <a:off x="2963410" y="3058329"/>
            <a:ext cx="5102942" cy="854325"/>
            <a:chOff x="1592826" y="3810247"/>
            <a:chExt cx="5102942" cy="854325"/>
          </a:xfrm>
        </p:grpSpPr>
        <p:cxnSp>
          <p:nvCxnSpPr>
            <p:cNvPr id="31" name="直接连接符 10">
              <a:extLst>
                <a:ext uri="{FF2B5EF4-FFF2-40B4-BE49-F238E27FC236}">
                  <a16:creationId xmlns:a16="http://schemas.microsoft.com/office/drawing/2014/main" id="{51DA3902-9B81-7046-9459-EFBC3F62D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2826" y="3810247"/>
              <a:ext cx="914400" cy="8543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2" name="直接连接符 17">
              <a:extLst>
                <a:ext uri="{FF2B5EF4-FFF2-40B4-BE49-F238E27FC236}">
                  <a16:creationId xmlns:a16="http://schemas.microsoft.com/office/drawing/2014/main" id="{8CC39640-4D10-5542-8BCD-AF6073F4F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680" y="4016723"/>
              <a:ext cx="1080926" cy="46103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4" name="直接连接符 19">
              <a:extLst>
                <a:ext uri="{FF2B5EF4-FFF2-40B4-BE49-F238E27FC236}">
                  <a16:creationId xmlns:a16="http://schemas.microsoft.com/office/drawing/2014/main" id="{09150983-4009-794F-AA6A-ED2883131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8606" y="3810247"/>
              <a:ext cx="2020529" cy="56620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5" name="直接连接符 21">
              <a:extLst>
                <a:ext uri="{FF2B5EF4-FFF2-40B4-BE49-F238E27FC236}">
                  <a16:creationId xmlns:a16="http://schemas.microsoft.com/office/drawing/2014/main" id="{C819CE22-D993-744C-847B-95C2A44F7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9135" y="4056053"/>
              <a:ext cx="1076633" cy="21085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5A7D6E-D4CD-AF48-9D3F-42A6AA3E5E14}"/>
              </a:ext>
            </a:extLst>
          </p:cNvPr>
          <p:cNvGrpSpPr/>
          <p:nvPr/>
        </p:nvGrpSpPr>
        <p:grpSpPr>
          <a:xfrm>
            <a:off x="2963410" y="1308186"/>
            <a:ext cx="5098026" cy="3003755"/>
            <a:chOff x="1592826" y="2060104"/>
            <a:chExt cx="5098026" cy="3003755"/>
          </a:xfrm>
        </p:grpSpPr>
        <p:cxnSp>
          <p:nvCxnSpPr>
            <p:cNvPr id="37" name="直接箭头连接符 24">
              <a:extLst>
                <a:ext uri="{FF2B5EF4-FFF2-40B4-BE49-F238E27FC236}">
                  <a16:creationId xmlns:a16="http://schemas.microsoft.com/office/drawing/2014/main" id="{23FD7351-F101-5142-8D12-563BD5170E1B}"/>
                </a:ext>
              </a:extLst>
            </p:cNvPr>
            <p:cNvCxnSpPr/>
            <p:nvPr/>
          </p:nvCxnSpPr>
          <p:spPr>
            <a:xfrm flipV="1">
              <a:off x="250722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接箭头连接符 25">
              <a:extLst>
                <a:ext uri="{FF2B5EF4-FFF2-40B4-BE49-F238E27FC236}">
                  <a16:creationId xmlns:a16="http://schemas.microsoft.com/office/drawing/2014/main" id="{FF581CF5-025D-F84E-9DED-2CABA68023A5}"/>
                </a:ext>
              </a:extLst>
            </p:cNvPr>
            <p:cNvCxnSpPr/>
            <p:nvPr/>
          </p:nvCxnSpPr>
          <p:spPr>
            <a:xfrm flipV="1">
              <a:off x="359860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接箭头连接符 26">
              <a:extLst>
                <a:ext uri="{FF2B5EF4-FFF2-40B4-BE49-F238E27FC236}">
                  <a16:creationId xmlns:a16="http://schemas.microsoft.com/office/drawing/2014/main" id="{641883EA-2F5E-F043-9A7E-6915607D5F9E}"/>
                </a:ext>
              </a:extLst>
            </p:cNvPr>
            <p:cNvCxnSpPr/>
            <p:nvPr/>
          </p:nvCxnSpPr>
          <p:spPr>
            <a:xfrm flipV="1">
              <a:off x="5619135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直接箭头连接符 27">
              <a:extLst>
                <a:ext uri="{FF2B5EF4-FFF2-40B4-BE49-F238E27FC236}">
                  <a16:creationId xmlns:a16="http://schemas.microsoft.com/office/drawing/2014/main" id="{3E0BF51E-4B6F-3F44-B541-B9F281F6C71B}"/>
                </a:ext>
              </a:extLst>
            </p:cNvPr>
            <p:cNvCxnSpPr/>
            <p:nvPr/>
          </p:nvCxnSpPr>
          <p:spPr>
            <a:xfrm flipV="1">
              <a:off x="6690852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直接箭头连接符 28">
              <a:extLst>
                <a:ext uri="{FF2B5EF4-FFF2-40B4-BE49-F238E27FC236}">
                  <a16:creationId xmlns:a16="http://schemas.microsoft.com/office/drawing/2014/main" id="{EA76A201-3CE3-3C4E-86DB-D2F399A94FFD}"/>
                </a:ext>
              </a:extLst>
            </p:cNvPr>
            <p:cNvCxnSpPr/>
            <p:nvPr/>
          </p:nvCxnSpPr>
          <p:spPr>
            <a:xfrm flipV="1">
              <a:off x="159282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29">
                <a:extLst>
                  <a:ext uri="{FF2B5EF4-FFF2-40B4-BE49-F238E27FC236}">
                    <a16:creationId xmlns:a16="http://schemas.microsoft.com/office/drawing/2014/main" id="{EBD55783-FDE4-3B41-A318-79A61A27494E}"/>
                  </a:ext>
                </a:extLst>
              </p:cNvPr>
              <p:cNvSpPr txBox="1"/>
              <p:nvPr/>
            </p:nvSpPr>
            <p:spPr>
              <a:xfrm>
                <a:off x="8569757" y="4311941"/>
                <a:ext cx="162544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sym typeface="Arial"/>
                        </a:rPr>
                        <m:t>𝛼</m:t>
                      </m:r>
                    </m:oMath>
                  </m:oMathPara>
                </a14:m>
                <a:endParaRPr lang="en-US" sz="14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文本框 29">
                <a:extLst>
                  <a:ext uri="{FF2B5EF4-FFF2-40B4-BE49-F238E27FC236}">
                    <a16:creationId xmlns:a16="http://schemas.microsoft.com/office/drawing/2014/main" id="{EBD55783-FDE4-3B41-A318-79A61A27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757" y="4311941"/>
                <a:ext cx="162544" cy="215444"/>
              </a:xfrm>
              <a:prstGeom prst="rect">
                <a:avLst/>
              </a:prstGeom>
              <a:blipFill>
                <a:blip r:embed="rId5"/>
                <a:stretch>
                  <a:fillRect l="-14286" r="-7143" b="-555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30">
                <a:extLst>
                  <a:ext uri="{FF2B5EF4-FFF2-40B4-BE49-F238E27FC236}">
                    <a16:creationId xmlns:a16="http://schemas.microsoft.com/office/drawing/2014/main" id="{84D149E8-276C-DB41-8C1F-E1AFF6CE6EE2}"/>
                  </a:ext>
                </a:extLst>
              </p:cNvPr>
              <p:cNvSpPr txBox="1"/>
              <p:nvPr/>
            </p:nvSpPr>
            <p:spPr>
              <a:xfrm>
                <a:off x="2862132" y="4338313"/>
                <a:ext cx="236540" cy="40479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0" name="文本框 30">
                <a:extLst>
                  <a:ext uri="{FF2B5EF4-FFF2-40B4-BE49-F238E27FC236}">
                    <a16:creationId xmlns:a16="http://schemas.microsoft.com/office/drawing/2014/main" id="{84D149E8-276C-DB41-8C1F-E1AFF6CE6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132" y="4338313"/>
                <a:ext cx="236540" cy="404791"/>
              </a:xfrm>
              <a:prstGeom prst="rect">
                <a:avLst/>
              </a:prstGeom>
              <a:blipFill>
                <a:blip r:embed="rId6"/>
                <a:stretch>
                  <a:fillRect l="-15789" t="-3030" r="-15789" b="-1515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40">
                <a:extLst>
                  <a:ext uri="{FF2B5EF4-FFF2-40B4-BE49-F238E27FC236}">
                    <a16:creationId xmlns:a16="http://schemas.microsoft.com/office/drawing/2014/main" id="{A2FFA15D-C755-7C41-B7C9-BE62D07FE629}"/>
                  </a:ext>
                </a:extLst>
              </p:cNvPr>
              <p:cNvSpPr txBox="1"/>
              <p:nvPr/>
            </p:nvSpPr>
            <p:spPr>
              <a:xfrm>
                <a:off x="7978881" y="4355384"/>
                <a:ext cx="171522" cy="24622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sym typeface="Arial"/>
                        </a:rPr>
                        <m:t>1</m:t>
                      </m:r>
                    </m:oMath>
                  </m:oMathPara>
                </a14:m>
                <a:endParaRPr lang="en-US" sz="16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1" name="文本框 40">
                <a:extLst>
                  <a:ext uri="{FF2B5EF4-FFF2-40B4-BE49-F238E27FC236}">
                    <a16:creationId xmlns:a16="http://schemas.microsoft.com/office/drawing/2014/main" id="{A2FFA15D-C755-7C41-B7C9-BE62D07FE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81" y="4355384"/>
                <a:ext cx="171522" cy="246221"/>
              </a:xfrm>
              <a:prstGeom prst="rect">
                <a:avLst/>
              </a:prstGeom>
              <a:blipFill>
                <a:blip r:embed="rId7"/>
                <a:stretch>
                  <a:fillRect l="-28571" r="-28571" b="-952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104E2BF3-91B6-F54B-8855-0A39CB405208}"/>
              </a:ext>
            </a:extLst>
          </p:cNvPr>
          <p:cNvGrpSpPr/>
          <p:nvPr/>
        </p:nvGrpSpPr>
        <p:grpSpPr>
          <a:xfrm>
            <a:off x="2980402" y="1340117"/>
            <a:ext cx="5090243" cy="2088883"/>
            <a:chOff x="6715431" y="4094057"/>
            <a:chExt cx="5090243" cy="2088883"/>
          </a:xfrm>
        </p:grpSpPr>
        <p:cxnSp>
          <p:nvCxnSpPr>
            <p:cNvPr id="57" name="直接连接符 62">
              <a:extLst>
                <a:ext uri="{FF2B5EF4-FFF2-40B4-BE49-F238E27FC236}">
                  <a16:creationId xmlns:a16="http://schemas.microsoft.com/office/drawing/2014/main" id="{D35B635A-68C8-FF41-915A-032F880352DD}"/>
                </a:ext>
              </a:extLst>
            </p:cNvPr>
            <p:cNvCxnSpPr>
              <a:cxnSpLocks/>
            </p:cNvCxnSpPr>
            <p:nvPr/>
          </p:nvCxnSpPr>
          <p:spPr>
            <a:xfrm>
              <a:off x="6715431" y="4094057"/>
              <a:ext cx="907862" cy="864994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58" name="直接连接符 65">
              <a:extLst>
                <a:ext uri="{FF2B5EF4-FFF2-40B4-BE49-F238E27FC236}">
                  <a16:creationId xmlns:a16="http://schemas.microsoft.com/office/drawing/2014/main" id="{C4EF6296-311A-864F-8E1E-BC110D414F3B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93" y="4963379"/>
              <a:ext cx="1093003" cy="444145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59" name="直接连接符 68">
              <a:extLst>
                <a:ext uri="{FF2B5EF4-FFF2-40B4-BE49-F238E27FC236}">
                  <a16:creationId xmlns:a16="http://schemas.microsoft.com/office/drawing/2014/main" id="{ACDE4C2D-FD51-0B4D-91BD-F6D4710B141E}"/>
                </a:ext>
              </a:extLst>
            </p:cNvPr>
            <p:cNvCxnSpPr>
              <a:cxnSpLocks/>
            </p:cNvCxnSpPr>
            <p:nvPr/>
          </p:nvCxnSpPr>
          <p:spPr>
            <a:xfrm>
              <a:off x="8716296" y="5411852"/>
              <a:ext cx="2020529" cy="587631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60" name="直接连接符 71">
              <a:extLst>
                <a:ext uri="{FF2B5EF4-FFF2-40B4-BE49-F238E27FC236}">
                  <a16:creationId xmlns:a16="http://schemas.microsoft.com/office/drawing/2014/main" id="{F8ACF436-3AC0-264C-A77E-2C6E3084B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825" y="6002727"/>
              <a:ext cx="1068849" cy="180213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0AEB747-4467-0646-8A47-D9A68BED82FD}"/>
              </a:ext>
            </a:extLst>
          </p:cNvPr>
          <p:cNvSpPr txBox="1"/>
          <p:nvPr/>
        </p:nvSpPr>
        <p:spPr>
          <a:xfrm rot="16200000">
            <a:off x="1357901" y="2687148"/>
            <a:ext cx="192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Buyer’s utility/payment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2E9C5BA-C795-F24D-9718-A76C28899130}"/>
                  </a:ext>
                </a:extLst>
              </p:cNvPr>
              <p:cNvSpPr txBox="1"/>
              <p:nvPr/>
            </p:nvSpPr>
            <p:spPr>
              <a:xfrm>
                <a:off x="4778476" y="4373496"/>
                <a:ext cx="1372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a typeface="Cambria Math" panose="02040503050406030204" pitchFamily="18" charset="0"/>
                  </a:rPr>
                  <a:t>Scaling factor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2E9C5BA-C795-F24D-9718-A76C28899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76" y="4373496"/>
                <a:ext cx="1372042" cy="307777"/>
              </a:xfrm>
              <a:prstGeom prst="rect">
                <a:avLst/>
              </a:prstGeom>
              <a:blipFill>
                <a:blip r:embed="rId8"/>
                <a:stretch>
                  <a:fillRect l="-183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1C5CC7D-25B5-9B47-A5E5-9676B046A2F3}"/>
                  </a:ext>
                </a:extLst>
              </p:cNvPr>
              <p:cNvSpPr txBox="1"/>
              <p:nvPr/>
            </p:nvSpPr>
            <p:spPr>
              <a:xfrm>
                <a:off x="8719194" y="2608769"/>
                <a:ext cx="32467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Picking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with density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1600" dirty="0"/>
                  <a:t>  gives: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1C5CC7D-25B5-9B47-A5E5-9676B046A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194" y="2608769"/>
                <a:ext cx="3246723" cy="338554"/>
              </a:xfrm>
              <a:prstGeom prst="rect">
                <a:avLst/>
              </a:prstGeom>
              <a:blipFill>
                <a:blip r:embed="rId9"/>
                <a:stretch>
                  <a:fillRect l="-778" t="-111111" b="-18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97AD90A-E0B7-1A4C-BE7C-F47173639295}"/>
                  </a:ext>
                </a:extLst>
              </p:cNvPr>
              <p:cNvSpPr/>
              <p:nvPr/>
            </p:nvSpPr>
            <p:spPr>
              <a:xfrm>
                <a:off x="8920803" y="3116173"/>
                <a:ext cx="13088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97AD90A-E0B7-1A4C-BE7C-F47173639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803" y="3116173"/>
                <a:ext cx="1308884" cy="338554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05D314A-7923-F546-A0AB-52B50B3C128A}"/>
                  </a:ext>
                </a:extLst>
              </p:cNvPr>
              <p:cNvSpPr txBox="1"/>
              <p:nvPr/>
            </p:nvSpPr>
            <p:spPr>
              <a:xfrm>
                <a:off x="10228551" y="3065174"/>
                <a:ext cx="1657501" cy="447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util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util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05D314A-7923-F546-A0AB-52B50B3C1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551" y="3065174"/>
                <a:ext cx="1657501" cy="447302"/>
              </a:xfrm>
              <a:prstGeom prst="rect">
                <a:avLst/>
              </a:prstGeom>
              <a:blipFill>
                <a:blip r:embed="rId11"/>
                <a:stretch>
                  <a:fillRect l="-2273" t="-277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635D56D2-B7AB-D746-B138-7838D89F93B2}"/>
              </a:ext>
            </a:extLst>
          </p:cNvPr>
          <p:cNvGrpSpPr/>
          <p:nvPr/>
        </p:nvGrpSpPr>
        <p:grpSpPr>
          <a:xfrm>
            <a:off x="9232739" y="1337979"/>
            <a:ext cx="2606819" cy="434530"/>
            <a:chOff x="8118991" y="661224"/>
            <a:chExt cx="2606819" cy="4345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9EBC77F-1DA0-D54D-AEA1-CE4C84B18F9D}"/>
                    </a:ext>
                  </a:extLst>
                </p:cNvPr>
                <p:cNvSpPr txBox="1"/>
                <p:nvPr/>
              </p:nvSpPr>
              <p:spPr>
                <a:xfrm>
                  <a:off x="8118991" y="703670"/>
                  <a:ext cx="2581797" cy="3744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i="0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</a:rPr>
                          <m:t>til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en-US" sz="1400" b="0" i="1" smtClean="0">
                            <a:solidFill>
                              <a:srgbClr val="0064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400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1400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1400" i="1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1400" i="1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i="1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solidFill>
                                      <a:srgbClr val="0064A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1400" b="0" i="1" smtClean="0">
                                <a:solidFill>
                                  <a:srgbClr val="0064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e>
                        </m:func>
                      </m:oMath>
                    </m:oMathPara>
                  </a14:m>
                  <a:endParaRPr lang="en-US" sz="1400" dirty="0">
                    <a:solidFill>
                      <a:srgbClr val="0064AE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9EBC77F-1DA0-D54D-AEA1-CE4C84B18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8991" y="703670"/>
                  <a:ext cx="2581797" cy="3744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Callout 2 (Border and Accent Bar) 75">
              <a:extLst>
                <a:ext uri="{FF2B5EF4-FFF2-40B4-BE49-F238E27FC236}">
                  <a16:creationId xmlns:a16="http://schemas.microsoft.com/office/drawing/2014/main" id="{41BF1FC1-BB4F-E44C-BB81-DE7AE8490FDB}"/>
                </a:ext>
              </a:extLst>
            </p:cNvPr>
            <p:cNvSpPr/>
            <p:nvPr/>
          </p:nvSpPr>
          <p:spPr>
            <a:xfrm>
              <a:off x="8144013" y="661224"/>
              <a:ext cx="2581797" cy="434530"/>
            </a:xfrm>
            <a:prstGeom prst="accentBorderCallout2">
              <a:avLst>
                <a:gd name="adj1" fmla="val 43717"/>
                <a:gd name="adj2" fmla="val -1730"/>
                <a:gd name="adj3" fmla="val 43716"/>
                <a:gd name="adj4" fmla="val -72494"/>
                <a:gd name="adj5" fmla="val 330068"/>
                <a:gd name="adj6" fmla="val -148116"/>
              </a:avLst>
            </a:prstGeom>
            <a:noFill/>
            <a:ln w="1905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FF426C1-8E30-2242-A65C-BDA8E2E17F41}"/>
              </a:ext>
            </a:extLst>
          </p:cNvPr>
          <p:cNvGrpSpPr/>
          <p:nvPr/>
        </p:nvGrpSpPr>
        <p:grpSpPr>
          <a:xfrm>
            <a:off x="10165331" y="1953416"/>
            <a:ext cx="1544397" cy="338422"/>
            <a:chOff x="10165331" y="1953416"/>
            <a:chExt cx="1544397" cy="338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F65AE19-E1AB-F242-8B9D-41A98C877DAC}"/>
                    </a:ext>
                  </a:extLst>
                </p:cNvPr>
                <p:cNvSpPr txBox="1"/>
                <p:nvPr/>
              </p:nvSpPr>
              <p:spPr>
                <a:xfrm>
                  <a:off x="10165331" y="1953416"/>
                  <a:ext cx="154439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4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F65AE19-E1AB-F242-8B9D-41A98C877D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5331" y="1953416"/>
                  <a:ext cx="1544397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76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Line Callout 2 (Border and Accent Bar) 77">
              <a:extLst>
                <a:ext uri="{FF2B5EF4-FFF2-40B4-BE49-F238E27FC236}">
                  <a16:creationId xmlns:a16="http://schemas.microsoft.com/office/drawing/2014/main" id="{E7601E4E-AA12-4D41-BA75-FD522DB0C145}"/>
                </a:ext>
              </a:extLst>
            </p:cNvPr>
            <p:cNvSpPr/>
            <p:nvPr/>
          </p:nvSpPr>
          <p:spPr>
            <a:xfrm>
              <a:off x="10189149" y="1955084"/>
              <a:ext cx="1520551" cy="336754"/>
            </a:xfrm>
            <a:prstGeom prst="accentBorderCallout2">
              <a:avLst>
                <a:gd name="adj1" fmla="val 55452"/>
                <a:gd name="adj2" fmla="val -2749"/>
                <a:gd name="adj3" fmla="val 57523"/>
                <a:gd name="adj4" fmla="val -186939"/>
                <a:gd name="adj5" fmla="val 326733"/>
                <a:gd name="adj6" fmla="val -219682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91F02FC-D9CC-2949-AD42-B9046880A3C1}"/>
                  </a:ext>
                </a:extLst>
              </p:cNvPr>
              <p:cNvSpPr txBox="1"/>
              <p:nvPr/>
            </p:nvSpPr>
            <p:spPr>
              <a:xfrm>
                <a:off x="2147697" y="812831"/>
                <a:ext cx="1741502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rev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91F02FC-D9CC-2949-AD42-B9046880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697" y="812831"/>
                <a:ext cx="1741502" cy="338554"/>
              </a:xfrm>
              <a:prstGeom prst="rect">
                <a:avLst/>
              </a:prstGeom>
              <a:blipFill>
                <a:blip r:embed="rId14"/>
                <a:stretch>
                  <a:fillRect b="-137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8319D1E-E207-6840-9BF0-F214C06A5644}"/>
                  </a:ext>
                </a:extLst>
              </p:cNvPr>
              <p:cNvSpPr txBox="1"/>
              <p:nvPr/>
            </p:nvSpPr>
            <p:spPr>
              <a:xfrm>
                <a:off x="7678441" y="3676861"/>
                <a:ext cx="1746312" cy="3461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rev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8319D1E-E207-6840-9BF0-F214C06A5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41" y="3676861"/>
                <a:ext cx="1746312" cy="346185"/>
              </a:xfrm>
              <a:prstGeom prst="rect">
                <a:avLst/>
              </a:prstGeom>
              <a:blipFill>
                <a:blip r:embed="rId15"/>
                <a:stretch>
                  <a:fillRect b="-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1" grpId="0" animBg="1"/>
      <p:bldP spid="71" grpId="0"/>
      <p:bldP spid="72" grpId="0"/>
      <p:bldP spid="79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078E-4BFC-BF44-854D-AD99C30C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96" y="804519"/>
            <a:ext cx="11343104" cy="605181"/>
          </a:xfrm>
        </p:spPr>
        <p:txBody>
          <a:bodyPr>
            <a:normAutofit/>
          </a:bodyPr>
          <a:lstStyle/>
          <a:p>
            <a:r>
              <a:rPr lang="en-US" dirty="0"/>
              <a:t>Part II: Revenue Maximization with a buy-many constraint – Approximation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6BA9AD-81E9-F34F-AB7A-7B7A598EBF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2079158"/>
                <a:ext cx="10657304" cy="41166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distribution,</a:t>
                </a:r>
              </a:p>
              <a:p>
                <a:pPr marL="0" indent="0">
                  <a:buNone/>
                </a:pPr>
                <a:r>
                  <a:rPr lang="en-US" dirty="0"/>
                  <a:t>		Buy-many 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PT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 Item Pricing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Buy-many OPT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get improved approximations for special valuation functions (e.g. “ordered” items)</a:t>
                </a:r>
              </a:p>
              <a:p>
                <a:pPr marL="0" indent="0">
                  <a:buNone/>
                </a:pPr>
                <a:r>
                  <a:rPr lang="en-US" dirty="0"/>
                  <a:t>Again, item pricing is the best “succinct” mechanism.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6BA9AD-81E9-F34F-AB7A-7B7A598EBF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2079158"/>
                <a:ext cx="10657304" cy="4116690"/>
              </a:xfrm>
              <a:blipFill>
                <a:blip r:embed="rId2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AACA3-758F-684D-B25C-DAC4CE88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55D91-0D53-5F4A-8788-6982D3CCBBAD}"/>
              </a:ext>
            </a:extLst>
          </p:cNvPr>
          <p:cNvSpPr txBox="1"/>
          <p:nvPr/>
        </p:nvSpPr>
        <p:spPr>
          <a:xfrm>
            <a:off x="9707079" y="1347099"/>
            <a:ext cx="216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[C.-Tzamos-Teng’19]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9164-3A00-454E-8902-02246D0B56F5}"/>
              </a:ext>
            </a:extLst>
          </p:cNvPr>
          <p:cNvSpPr txBox="1"/>
          <p:nvPr/>
        </p:nvSpPr>
        <p:spPr>
          <a:xfrm>
            <a:off x="10122108" y="2385889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: #items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0194E-C590-BD4A-9FE4-3FAD5EFD8740}"/>
              </a:ext>
            </a:extLst>
          </p:cNvPr>
          <p:cNvSpPr txBox="1"/>
          <p:nvPr/>
        </p:nvSpPr>
        <p:spPr>
          <a:xfrm>
            <a:off x="9314537" y="5479905"/>
            <a:ext cx="2618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[C.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Rezvan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Tzamos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Teng’21]</a:t>
            </a:r>
          </a:p>
        </p:txBody>
      </p:sp>
    </p:spTree>
    <p:extLst>
      <p:ext uri="{BB962C8B-B14F-4D97-AF65-F5344CB8AC3E}">
        <p14:creationId xmlns:p14="http://schemas.microsoft.com/office/powerpoint/2010/main" val="34037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0712F4-3C57-6A44-BA2F-97DB8439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II: Revenue Maximization – Summary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EA2E5-EF9F-A342-ADDB-3EC2A8CE7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single buyer settings, item pricing or grand bundle pricing is the best “simple” mechanism.</a:t>
            </a:r>
          </a:p>
          <a:p>
            <a:endParaRPr lang="en-US" dirty="0"/>
          </a:p>
          <a:p>
            <a:r>
              <a:rPr lang="en-US" dirty="0"/>
              <a:t>For multiple buyer settings: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Sequential</a:t>
            </a:r>
            <a:r>
              <a:rPr lang="en-US" dirty="0"/>
              <a:t> posted price mechanisms</a:t>
            </a:r>
          </a:p>
          <a:p>
            <a:pPr lvl="1"/>
            <a:r>
              <a:rPr lang="en-US" dirty="0"/>
              <a:t>Price individual items as well as charge an “entry fee”</a:t>
            </a:r>
          </a:p>
          <a:p>
            <a:pPr lvl="1"/>
            <a:r>
              <a:rPr lang="en-US" dirty="0"/>
              <a:t>Generally not anonymous</a:t>
            </a:r>
          </a:p>
          <a:p>
            <a:pPr lvl="1"/>
            <a:endParaRPr lang="en-US" dirty="0"/>
          </a:p>
          <a:p>
            <a:r>
              <a:rPr lang="en-US" dirty="0"/>
              <a:t>For multiple buyer settings with buy-many constraint: nothing known yet!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81344-716D-664E-A596-B7512BDF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7C49D-FD70-5D4A-87A7-6FAB404CD9A3}"/>
              </a:ext>
            </a:extLst>
          </p:cNvPr>
          <p:cNvSpPr txBox="1"/>
          <p:nvPr/>
        </p:nvSpPr>
        <p:spPr>
          <a:xfrm>
            <a:off x="8047380" y="2663686"/>
            <a:ext cx="343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[C. Hartline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Malec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Sivan’10, Yao’15, </a:t>
            </a:r>
          </a:p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C. Miller’16, </a:t>
            </a:r>
          </a:p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Cai-Zhao’17]</a:t>
            </a:r>
          </a:p>
        </p:txBody>
      </p:sp>
    </p:spTree>
    <p:extLst>
      <p:ext uri="{BB962C8B-B14F-4D97-AF65-F5344CB8AC3E}">
        <p14:creationId xmlns:p14="http://schemas.microsoft.com/office/powerpoint/2010/main" val="28365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0ED5-7BA7-E243-B865-5B322485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posted prices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7367-9226-034F-9EF0-ADF8F05C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2027582"/>
            <a:ext cx="10657304" cy="4385917"/>
          </a:xfrm>
        </p:spPr>
        <p:txBody>
          <a:bodyPr/>
          <a:lstStyle/>
          <a:p>
            <a:r>
              <a:rPr lang="en-US" dirty="0"/>
              <a:t>Often the best simple/succinct mechanisms</a:t>
            </a:r>
          </a:p>
          <a:p>
            <a:r>
              <a:rPr lang="en-US" dirty="0"/>
              <a:t>Suitable for online arrivals</a:t>
            </a:r>
          </a:p>
          <a:p>
            <a:r>
              <a:rPr lang="en-US" dirty="0"/>
              <a:t>Robust – max-min optimal in some settings      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[Carrol’17] </a:t>
            </a:r>
          </a:p>
          <a:p>
            <a:r>
              <a:rPr lang="en-US" dirty="0"/>
              <a:t>Learnable – polynomial pseudo-dimension       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[Morgenstern-Roughgarden’16]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87921-7AE6-F848-8020-97EAE478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3D92-D145-0647-A4F8-B7FD8B916181}"/>
              </a:ext>
            </a:extLst>
          </p:cNvPr>
          <p:cNvSpPr txBox="1"/>
          <p:nvPr/>
        </p:nvSpPr>
        <p:spPr>
          <a:xfrm>
            <a:off x="2545835" y="4945422"/>
            <a:ext cx="674659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lIns="182880" rIns="18288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Open direction: computing (approximately) optimal prices</a:t>
            </a:r>
          </a:p>
        </p:txBody>
      </p:sp>
    </p:spTree>
    <p:extLst>
      <p:ext uri="{BB962C8B-B14F-4D97-AF65-F5344CB8AC3E}">
        <p14:creationId xmlns:p14="http://schemas.microsoft.com/office/powerpoint/2010/main" val="22520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4A0E4-EF05-504D-BD18-58FE94CCB8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D351E1-B5E4-4A4B-B0CA-AEB452BDA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201" y="3531204"/>
            <a:ext cx="9944651" cy="217109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7D0B-F61C-294D-B393-4C1DE54EB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273050"/>
            <a:ext cx="409575" cy="357188"/>
          </a:xfrm>
        </p:spPr>
        <p:txBody>
          <a:bodyPr/>
          <a:lstStyle/>
          <a:p>
            <a:fld id="{B77E0738-95AA-E14E-9896-480B8A92631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3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1FE9C-DED5-034E-A318-FA29A246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96" y="804519"/>
            <a:ext cx="10657304" cy="967131"/>
          </a:xfrm>
        </p:spPr>
        <p:txBody>
          <a:bodyPr>
            <a:normAutofit/>
          </a:bodyPr>
          <a:lstStyle/>
          <a:p>
            <a:r>
              <a:rPr lang="en-US" dirty="0"/>
              <a:t>This talk: </a:t>
            </a:r>
            <a:br>
              <a:rPr lang="en-US" dirty="0"/>
            </a:br>
            <a:r>
              <a:rPr lang="en-US" dirty="0"/>
              <a:t>       some examples of pricing as a solution to an auction design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6A2FE-2C3E-DE41-8F60-029B2D9A8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2759528"/>
            <a:ext cx="10657304" cy="36539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Part 1: Social Welfare Maximization</a:t>
            </a:r>
          </a:p>
          <a:p>
            <a:pPr marL="0" indent="0">
              <a:buNone/>
            </a:pPr>
            <a:r>
              <a:rPr lang="en-US" dirty="0"/>
              <a:t>Part 2: Revenue Maximization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E9B6-5D40-A943-9EE5-2DEA7B69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9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FDA9-5807-334A-BDD7-C3BDFD5B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generic </a:t>
            </a:r>
            <a:r>
              <a:rPr lang="en-US" dirty="0">
                <a:solidFill>
                  <a:schemeClr val="accent1"/>
                </a:solidFill>
              </a:rPr>
              <a:t>stochastic</a:t>
            </a:r>
            <a:r>
              <a:rPr lang="en-US" dirty="0"/>
              <a:t> resource allocation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72BD9-DB30-3F49-8EA7-CADAF1FE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29DE6-DEB7-9E43-BBD0-D0319BEAC2D2}"/>
              </a:ext>
            </a:extLst>
          </p:cNvPr>
          <p:cNvSpPr txBox="1"/>
          <p:nvPr/>
        </p:nvSpPr>
        <p:spPr>
          <a:xfrm>
            <a:off x="776782" y="1937786"/>
            <a:ext cx="241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heterogenous items in limited supply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27832-DB3B-E343-A7F0-032B298841A8}"/>
              </a:ext>
            </a:extLst>
          </p:cNvPr>
          <p:cNvSpPr txBox="1"/>
          <p:nvPr/>
        </p:nvSpPr>
        <p:spPr>
          <a:xfrm>
            <a:off x="3903191" y="5068104"/>
            <a:ext cx="296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Buyers drawn </a:t>
            </a:r>
            <a:r>
              <a:rPr lang="en-US" dirty="0">
                <a:solidFill>
                  <a:schemeClr val="accent1"/>
                </a:solidFill>
              </a:rPr>
              <a:t>randomly</a:t>
            </a:r>
            <a:r>
              <a:rPr lang="en-US" dirty="0"/>
              <a:t> from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0933D-0BB5-8645-9098-A7F1C6384CB3}"/>
              </a:ext>
            </a:extLst>
          </p:cNvPr>
          <p:cNvSpPr txBox="1"/>
          <p:nvPr/>
        </p:nvSpPr>
        <p:spPr>
          <a:xfrm>
            <a:off x="5136479" y="1718436"/>
            <a:ext cx="246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Buyers assign values to subsets of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EA5C5-6456-A744-9415-F7E4EC433863}"/>
              </a:ext>
            </a:extLst>
          </p:cNvPr>
          <p:cNvSpPr txBox="1"/>
          <p:nvPr/>
        </p:nvSpPr>
        <p:spPr>
          <a:xfrm>
            <a:off x="7546124" y="4744561"/>
            <a:ext cx="4564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Auction</a:t>
            </a:r>
            <a:r>
              <a:rPr lang="en-US" dirty="0"/>
              <a:t>: </a:t>
            </a:r>
          </a:p>
          <a:p>
            <a:r>
              <a:rPr lang="en-US" dirty="0"/>
              <a:t>(all reported </a:t>
            </a:r>
            <a:r>
              <a:rPr lang="en-US" dirty="0" err="1"/>
              <a:t>prefs</a:t>
            </a:r>
            <a:r>
              <a:rPr lang="en-US" dirty="0"/>
              <a:t>, market info)			→ (allocation, payments)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E8B50-1EB0-AF4A-B5A9-F3671C8D4EE4}"/>
              </a:ext>
            </a:extLst>
          </p:cNvPr>
          <p:cNvSpPr txBox="1"/>
          <p:nvPr/>
        </p:nvSpPr>
        <p:spPr>
          <a:xfrm>
            <a:off x="3849213" y="5841276"/>
            <a:ext cx="34065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Buyers’ goal: obtain an allocation that maximizes </a:t>
            </a:r>
            <a:r>
              <a:rPr lang="en-US" sz="1400" dirty="0">
                <a:solidFill>
                  <a:schemeClr val="accent1"/>
                </a:solidFill>
              </a:rPr>
              <a:t>their value – the price </a:t>
            </a:r>
            <a:r>
              <a:rPr lang="en-US" sz="1400" dirty="0"/>
              <a:t>they pay.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32D3F5-BD02-3B40-80A0-6FDCDC343692}"/>
              </a:ext>
            </a:extLst>
          </p:cNvPr>
          <p:cNvGrpSpPr/>
          <p:nvPr/>
        </p:nvGrpSpPr>
        <p:grpSpPr>
          <a:xfrm>
            <a:off x="8478798" y="1873196"/>
            <a:ext cx="2815301" cy="2515888"/>
            <a:chOff x="8478798" y="1873196"/>
            <a:chExt cx="2815301" cy="2515888"/>
          </a:xfrm>
        </p:grpSpPr>
        <p:pic>
          <p:nvPicPr>
            <p:cNvPr id="13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406EFAEF-FCE4-BA4D-B10C-244CE1B90E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2" r="82558" b="15437"/>
            <a:stretch/>
          </p:blipFill>
          <p:spPr bwMode="auto">
            <a:xfrm>
              <a:off x="9124970" y="2099303"/>
              <a:ext cx="486144" cy="94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202DED66-3D98-ED49-B025-602D23F04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52754" r="70495" b="15958"/>
            <a:stretch/>
          </p:blipFill>
          <p:spPr bwMode="auto">
            <a:xfrm>
              <a:off x="9716090" y="1971012"/>
              <a:ext cx="298466" cy="75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8355DA65-AAD1-5344-ACE8-047E78F2D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5" t="58933" r="58944" b="14940"/>
            <a:stretch/>
          </p:blipFill>
          <p:spPr bwMode="auto">
            <a:xfrm>
              <a:off x="9580940" y="3031419"/>
              <a:ext cx="304121" cy="75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D32CC468-F54D-C849-BAD1-FA0C46695A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42" t="57268" r="44224" b="16048"/>
            <a:stretch/>
          </p:blipFill>
          <p:spPr bwMode="auto">
            <a:xfrm>
              <a:off x="10153845" y="2231807"/>
              <a:ext cx="406945" cy="75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amily car stickers target - Online Discount -">
              <a:extLst>
                <a:ext uri="{FF2B5EF4-FFF2-40B4-BE49-F238E27FC236}">
                  <a16:creationId xmlns:a16="http://schemas.microsoft.com/office/drawing/2014/main" id="{71EDD933-0E50-A246-ACBD-371188D114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" t="16023" r="85016" b="47824"/>
            <a:stretch/>
          </p:blipFill>
          <p:spPr bwMode="auto">
            <a:xfrm>
              <a:off x="9971131" y="2722755"/>
              <a:ext cx="224748" cy="62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amily car stickers target - Online Discount -">
              <a:extLst>
                <a:ext uri="{FF2B5EF4-FFF2-40B4-BE49-F238E27FC236}">
                  <a16:creationId xmlns:a16="http://schemas.microsoft.com/office/drawing/2014/main" id="{8441C08D-15D6-5549-811E-389695857C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5" t="18507" r="68147" b="47686"/>
            <a:stretch/>
          </p:blipFill>
          <p:spPr bwMode="auto">
            <a:xfrm>
              <a:off x="10068834" y="3465443"/>
              <a:ext cx="275736" cy="71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Reflective Family Sticker FOR CARS[Price posted is per character] | Shopee  Philippines">
              <a:extLst>
                <a:ext uri="{FF2B5EF4-FFF2-40B4-BE49-F238E27FC236}">
                  <a16:creationId xmlns:a16="http://schemas.microsoft.com/office/drawing/2014/main" id="{59E50AA1-975B-2A4E-A16D-892F9676E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34" t="51193" r="1560" b="16258"/>
            <a:stretch/>
          </p:blipFill>
          <p:spPr bwMode="auto">
            <a:xfrm>
              <a:off x="10369437" y="2997318"/>
              <a:ext cx="498404" cy="83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EB7331-4344-304E-BD4E-1627EBE0C6FD}"/>
                </a:ext>
              </a:extLst>
            </p:cNvPr>
            <p:cNvGrpSpPr/>
            <p:nvPr/>
          </p:nvGrpSpPr>
          <p:grpSpPr>
            <a:xfrm>
              <a:off x="9128869" y="3147439"/>
              <a:ext cx="410625" cy="948832"/>
              <a:chOff x="2631180" y="4083027"/>
              <a:chExt cx="1346762" cy="2774973"/>
            </a:xfrm>
          </p:grpSpPr>
          <p:pic>
            <p:nvPicPr>
              <p:cNvPr id="21" name="Picture 8" descr="Amazon.com - The Ass Family Funny Vinyl Decal Sticker Bumper Car Truck  Window- 6&amp;quot; Wide Gloss White Color -">
                <a:extLst>
                  <a:ext uri="{FF2B5EF4-FFF2-40B4-BE49-F238E27FC236}">
                    <a16:creationId xmlns:a16="http://schemas.microsoft.com/office/drawing/2014/main" id="{77DE7701-5E67-E041-967F-4A72E5FE13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36" t="24172" r="75916" b="25603"/>
              <a:stretch/>
            </p:blipFill>
            <p:spPr bwMode="auto">
              <a:xfrm>
                <a:off x="2631180" y="4099356"/>
                <a:ext cx="1346762" cy="2758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D3FD1B-B091-DB44-9EEC-C5136C0E716A}"/>
                  </a:ext>
                </a:extLst>
              </p:cNvPr>
              <p:cNvSpPr/>
              <p:nvPr/>
            </p:nvSpPr>
            <p:spPr>
              <a:xfrm>
                <a:off x="3641271" y="4083027"/>
                <a:ext cx="336671" cy="14607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algn="l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9720A29B-08D6-C541-A68A-E4B92BBDBD93}"/>
                </a:ext>
              </a:extLst>
            </p:cNvPr>
            <p:cNvSpPr/>
            <p:nvPr/>
          </p:nvSpPr>
          <p:spPr>
            <a:xfrm rot="4765976">
              <a:off x="8628505" y="1723489"/>
              <a:ext cx="2515888" cy="2815301"/>
            </a:xfrm>
            <a:prstGeom prst="cloud">
              <a:avLst/>
            </a:prstGeom>
            <a:solidFill>
              <a:schemeClr val="bg2">
                <a:lumMod val="90000"/>
                <a:alpha val="17000"/>
              </a:schemeClr>
            </a:solidFill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1F58DC-CC45-3344-AE7F-7FE93015B173}"/>
              </a:ext>
            </a:extLst>
          </p:cNvPr>
          <p:cNvSpPr txBox="1"/>
          <p:nvPr/>
        </p:nvSpPr>
        <p:spPr>
          <a:xfrm>
            <a:off x="9597384" y="1350331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Known</a:t>
            </a:r>
            <a:r>
              <a:rPr lang="en-US" dirty="0"/>
              <a:t> population</a:t>
            </a:r>
          </a:p>
          <a:p>
            <a:pPr algn="ctr"/>
            <a:r>
              <a:rPr lang="en-US" dirty="0"/>
              <a:t>of buyers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24CD5C-501B-034A-B7D5-906564BEADDF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144FB4-D501-5D42-9811-6562CE8AAC4D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33" name="Cloud Callout 32">
                <a:extLst>
                  <a:ext uri="{FF2B5EF4-FFF2-40B4-BE49-F238E27FC236}">
                    <a16:creationId xmlns:a16="http://schemas.microsoft.com/office/drawing/2014/main" id="{BF167C3C-184D-2B42-92C4-0CCAD48594E0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40E85D2-86FB-4E4F-9B4B-04FC1567846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57A0BDD-3201-E645-814E-4D5CEA355BB9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3D08BAD-C0B4-3E48-AB10-341C3806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6B9091-1221-E046-A756-CB6E8AD7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1BF6DE-7A08-9941-8643-00CEE848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5BB979-8F89-AD48-9211-335B8F2D67AD}"/>
              </a:ext>
            </a:extLst>
          </p:cNvPr>
          <p:cNvGrpSpPr/>
          <p:nvPr/>
        </p:nvGrpSpPr>
        <p:grpSpPr>
          <a:xfrm>
            <a:off x="6354615" y="2421374"/>
            <a:ext cx="1877825" cy="886451"/>
            <a:chOff x="6354615" y="2421374"/>
            <a:chExt cx="1877825" cy="8864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6C48DCA-E2D5-CD4C-90BA-7B1E160619D1}"/>
                </a:ext>
              </a:extLst>
            </p:cNvPr>
            <p:cNvGrpSpPr/>
            <p:nvPr/>
          </p:nvGrpSpPr>
          <p:grpSpPr>
            <a:xfrm>
              <a:off x="6354615" y="2421374"/>
              <a:ext cx="1877825" cy="886451"/>
              <a:chOff x="8275698" y="2318224"/>
              <a:chExt cx="2290702" cy="948865"/>
            </a:xfrm>
          </p:grpSpPr>
          <p:sp>
            <p:nvSpPr>
              <p:cNvPr id="26" name="Cloud Callout 25">
                <a:extLst>
                  <a:ext uri="{FF2B5EF4-FFF2-40B4-BE49-F238E27FC236}">
                    <a16:creationId xmlns:a16="http://schemas.microsoft.com/office/drawing/2014/main" id="{E4B25AD8-B06E-5F45-80DF-03DC1FE9F785}"/>
                  </a:ext>
                </a:extLst>
              </p:cNvPr>
              <p:cNvSpPr/>
              <p:nvPr/>
            </p:nvSpPr>
            <p:spPr>
              <a:xfrm>
                <a:off x="8275698" y="2318224"/>
                <a:ext cx="2290702" cy="948865"/>
              </a:xfrm>
              <a:prstGeom prst="cloudCallout">
                <a:avLst>
                  <a:gd name="adj1" fmla="val -40144"/>
                  <a:gd name="adj2" fmla="val 81034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8C4AA44-DDF3-1941-A2F0-2016E965CF83}"/>
                      </a:ext>
                    </a:extLst>
                  </p:cNvPr>
                  <p:cNvSpPr txBox="1"/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$20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8C4AA44-DDF3-1941-A2F0-2016E965C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395C7EB-96EB-4A43-8920-0291737C0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18494" y="2694138"/>
              <a:ext cx="323389" cy="33728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B7CFE8B-FD59-CB4B-99B5-214B7BD35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80390" y="2696990"/>
              <a:ext cx="287958" cy="30032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E5B17A-BC46-944A-A876-78843900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178117" y="2747500"/>
              <a:ext cx="368007" cy="255343"/>
            </a:xfrm>
            <a:prstGeom prst="rect">
              <a:avLst/>
            </a:prstGeom>
          </p:spPr>
        </p:pic>
      </p:grpSp>
      <p:pic>
        <p:nvPicPr>
          <p:cNvPr id="4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01990E92-CBAA-A442-B329-84B41B1AE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9602708" y="3036860"/>
            <a:ext cx="304121" cy="7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948788DF-4A72-A244-A763-1D652AF25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10191942" y="2220918"/>
            <a:ext cx="406945" cy="7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5F23791-241E-E34C-9E48-8FC3354AA2A5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512C191-3347-754C-AFB4-31B191B0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98705B8-7FC3-784B-AB93-7C7C70AF97D5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6097309D-70DA-6C45-B8F2-E2427200F5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035" y="3338091"/>
            <a:ext cx="351334" cy="36642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1CFA682-4B01-CC4F-AFFC-763FD8E4F3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0243" y="3346067"/>
            <a:ext cx="287958" cy="3003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FD5F5E6-FA06-5A42-9EE3-3F8AD1966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006D807-3668-6C49-A230-AA4A7FECE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132" y="3668656"/>
            <a:ext cx="287958" cy="300328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52AB2842-15E7-4547-A763-0D7DF22AF242}"/>
              </a:ext>
            </a:extLst>
          </p:cNvPr>
          <p:cNvGrpSpPr/>
          <p:nvPr/>
        </p:nvGrpSpPr>
        <p:grpSpPr>
          <a:xfrm>
            <a:off x="6678356" y="4077881"/>
            <a:ext cx="952587" cy="729045"/>
            <a:chOff x="7641759" y="4322814"/>
            <a:chExt cx="952587" cy="72904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E37E2F7D-B6FF-5747-A826-FD7D07117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B098380-E2FB-8143-A480-DE38B5E4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865477" y="4788081"/>
              <a:ext cx="291629" cy="20234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36DAAD0-779B-B94F-8F4C-FCEB802F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169C86E-485E-1F49-A2A4-7E9CDD986CF0}"/>
                </a:ext>
              </a:extLst>
            </p:cNvPr>
            <p:cNvSpPr/>
            <p:nvPr/>
          </p:nvSpPr>
          <p:spPr>
            <a:xfrm>
              <a:off x="7641759" y="4385369"/>
              <a:ext cx="627058" cy="66649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C097A00-1567-3448-81AD-D076578BC91B}"/>
                </a:ext>
              </a:extLst>
            </p:cNvPr>
            <p:cNvGrpSpPr/>
            <p:nvPr/>
          </p:nvGrpSpPr>
          <p:grpSpPr>
            <a:xfrm rot="20730337">
              <a:off x="8229653" y="4322814"/>
              <a:ext cx="364693" cy="396144"/>
              <a:chOff x="8948665" y="3113864"/>
              <a:chExt cx="674416" cy="580092"/>
            </a:xfrm>
          </p:grpSpPr>
          <p:pic>
            <p:nvPicPr>
              <p:cNvPr id="91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DCF96B6C-A4C6-6449-9755-479FA0D7C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4EBDC04-158E-164B-A622-BD39C8B0821D}"/>
                  </a:ext>
                </a:extLst>
              </p:cNvPr>
              <p:cNvSpPr txBox="1"/>
              <p:nvPr/>
            </p:nvSpPr>
            <p:spPr>
              <a:xfrm>
                <a:off x="8991082" y="3213253"/>
                <a:ext cx="631999" cy="40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5</a:t>
                </a:r>
                <a:endParaRPr lang="en-US" sz="1100" dirty="0"/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B04CF2B-8924-C248-AD3A-A090A3F16043}"/>
              </a:ext>
            </a:extLst>
          </p:cNvPr>
          <p:cNvGrpSpPr/>
          <p:nvPr/>
        </p:nvGrpSpPr>
        <p:grpSpPr>
          <a:xfrm>
            <a:off x="4691008" y="4082906"/>
            <a:ext cx="952587" cy="542988"/>
            <a:chOff x="7641759" y="4322814"/>
            <a:chExt cx="952587" cy="54298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047CB5F-C0CD-8A43-BF54-CCE824AE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3EC8D58-7B9E-AE4A-9C14-8158ABFD3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7D17677-7871-C644-B90B-8AA7289E2735}"/>
                </a:ext>
              </a:extLst>
            </p:cNvPr>
            <p:cNvSpPr/>
            <p:nvPr/>
          </p:nvSpPr>
          <p:spPr>
            <a:xfrm>
              <a:off x="7641759" y="4385369"/>
              <a:ext cx="627058" cy="4804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40966E2-333C-144C-87EF-C86E5FEC9B45}"/>
                </a:ext>
              </a:extLst>
            </p:cNvPr>
            <p:cNvGrpSpPr/>
            <p:nvPr/>
          </p:nvGrpSpPr>
          <p:grpSpPr>
            <a:xfrm rot="20730337">
              <a:off x="8229651" y="4322814"/>
              <a:ext cx="364695" cy="396144"/>
              <a:chOff x="8948665" y="3113864"/>
              <a:chExt cx="674420" cy="580092"/>
            </a:xfrm>
          </p:grpSpPr>
          <p:pic>
            <p:nvPicPr>
              <p:cNvPr id="100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2F833F38-2E30-F14F-A17A-632FD598E2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5B11F61-068C-8240-8C8C-1FAA7DF30207}"/>
                  </a:ext>
                </a:extLst>
              </p:cNvPr>
              <p:cNvSpPr txBox="1"/>
              <p:nvPr/>
            </p:nvSpPr>
            <p:spPr>
              <a:xfrm>
                <a:off x="8991078" y="3213254"/>
                <a:ext cx="632007" cy="405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4</a:t>
                </a:r>
                <a:endParaRPr lang="en-US" sz="1100" dirty="0"/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07767AA-84BB-1246-BABA-89638F167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31" y="3635607"/>
            <a:ext cx="351334" cy="36642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29ED97B-C9DB-8344-83F4-821375402EE5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711157" y="3395474"/>
            <a:ext cx="368007" cy="2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417 L -0.4362 0.11203 " pathEditMode="relative" ptsTypes="AA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08 L -0.33138 0.21852 " pathEditMode="relative" ptsTypes="AA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E40C-769D-A848-A5EB-EC1469B2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Social Welfare Maximization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D92C-4091-974B-B2FD-E4C36CC4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EB3B5-CA45-E940-8007-DB21A3E6DFE8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1CFF28-DA28-4743-AE5B-9F1FF63693D7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1540688A-31F1-E949-A59F-13EAA5BF48B1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F6EF76E-C768-354C-8193-5EB60685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923B4B2-F0C1-CE4D-A754-62AD9F8D6DE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22A73B-7C3B-3D48-A771-9F2EB346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8D217B-6C62-2844-89DA-6E363FA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FEF7A2-93DB-7D4F-B304-FBF9A955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5E525-354A-5C43-985F-A51726E836CF}"/>
              </a:ext>
            </a:extLst>
          </p:cNvPr>
          <p:cNvGrpSpPr/>
          <p:nvPr/>
        </p:nvGrpSpPr>
        <p:grpSpPr>
          <a:xfrm>
            <a:off x="6354615" y="2421374"/>
            <a:ext cx="1877825" cy="886451"/>
            <a:chOff x="6354615" y="2421374"/>
            <a:chExt cx="1877825" cy="8864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142B4B-C5F8-3241-BD5D-0814B3AFE5EC}"/>
                </a:ext>
              </a:extLst>
            </p:cNvPr>
            <p:cNvGrpSpPr/>
            <p:nvPr/>
          </p:nvGrpSpPr>
          <p:grpSpPr>
            <a:xfrm>
              <a:off x="6354615" y="2421374"/>
              <a:ext cx="1877825" cy="886451"/>
              <a:chOff x="8275698" y="2318224"/>
              <a:chExt cx="2290702" cy="948865"/>
            </a:xfrm>
          </p:grpSpPr>
          <p:sp>
            <p:nvSpPr>
              <p:cNvPr id="20" name="Cloud Callout 19">
                <a:extLst>
                  <a:ext uri="{FF2B5EF4-FFF2-40B4-BE49-F238E27FC236}">
                    <a16:creationId xmlns:a16="http://schemas.microsoft.com/office/drawing/2014/main" id="{0815F53C-70E4-C846-9B73-56A6B16523AC}"/>
                  </a:ext>
                </a:extLst>
              </p:cNvPr>
              <p:cNvSpPr/>
              <p:nvPr/>
            </p:nvSpPr>
            <p:spPr>
              <a:xfrm>
                <a:off x="8275698" y="2318224"/>
                <a:ext cx="2290702" cy="948865"/>
              </a:xfrm>
              <a:prstGeom prst="cloudCallout">
                <a:avLst>
                  <a:gd name="adj1" fmla="val -40144"/>
                  <a:gd name="adj2" fmla="val 81034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06688E-8E8F-CC46-876A-A5D06FC18AB9}"/>
                      </a:ext>
                    </a:extLst>
                  </p:cNvPr>
                  <p:cNvSpPr txBox="1"/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$20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06688E-8E8F-CC46-876A-A5D06FC18A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449373-6101-6E4C-87A8-531B869A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18494" y="2694138"/>
              <a:ext cx="323389" cy="3372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3433AD-2CFB-4D46-8CA1-BE9A2A65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80390" y="2696990"/>
              <a:ext cx="287958" cy="3003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C87F0A-9BA1-7545-9836-4C4281D9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178117" y="2747500"/>
              <a:ext cx="368007" cy="255343"/>
            </a:xfrm>
            <a:prstGeom prst="rect">
              <a:avLst/>
            </a:prstGeom>
          </p:spPr>
        </p:pic>
      </p:grpSp>
      <p:pic>
        <p:nvPicPr>
          <p:cNvPr id="24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6BFECFA-F4F0-FC4F-9BDD-B6BDEB94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4206240" y="3602736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08732081-4AF3-EA4E-8C52-4493C0EB4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6053328" y="352958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F540C5D-626A-0A48-8C92-2E378B4B70DA}"/>
              </a:ext>
            </a:extLst>
          </p:cNvPr>
          <p:cNvSpPr/>
          <p:nvPr/>
        </p:nvSpPr>
        <p:spPr>
          <a:xfrm>
            <a:off x="8086803" y="3593890"/>
            <a:ext cx="3942285" cy="17941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42182E6-0A02-1146-8EAD-83DC400F6BFA}"/>
              </a:ext>
            </a:extLst>
          </p:cNvPr>
          <p:cNvSpPr txBox="1">
            <a:spLocks/>
          </p:cNvSpPr>
          <p:nvPr/>
        </p:nvSpPr>
        <p:spPr>
          <a:xfrm>
            <a:off x="8134101" y="3688486"/>
            <a:ext cx="3042493" cy="924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mbria" panose="02040503050406030204" pitchFamily="18" charset="0"/>
              <a:buChar char="⎼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D34817"/>
              </a:buClr>
              <a:buNone/>
            </a:pPr>
            <a:r>
              <a:rPr lang="en-US" cap="all" dirty="0">
                <a:solidFill>
                  <a:srgbClr val="D34817"/>
                </a:solidFill>
              </a:rPr>
              <a:t>Social welfare</a:t>
            </a:r>
            <a:r>
              <a:rPr lang="en-US" dirty="0">
                <a:solidFill>
                  <a:srgbClr val="D34817"/>
                </a:solidFill>
              </a:rPr>
              <a:t>, </a:t>
            </a:r>
          </a:p>
          <a:p>
            <a:pPr marL="0" lvl="0" indent="0">
              <a:lnSpc>
                <a:spcPct val="100000"/>
              </a:lnSpc>
              <a:buClr>
                <a:srgbClr val="D34817"/>
              </a:buClr>
              <a:buNone/>
            </a:pPr>
            <a:r>
              <a:rPr lang="en-US" dirty="0">
                <a:solidFill>
                  <a:srgbClr val="D34817"/>
                </a:solidFill>
              </a:rPr>
              <a:t>a.k.a., Economic Efficiency</a:t>
            </a:r>
            <a:endParaRPr lang="en-US" cap="all" dirty="0">
              <a:solidFill>
                <a:srgbClr val="D3481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FA38D8C1-014B-7042-8A3C-4023B6D953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3355" y="4503969"/>
                <a:ext cx="4608576" cy="177070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  <m:brk m:alnAt="9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uyer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9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value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gets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from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allocation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FA38D8C1-014B-7042-8A3C-4023B6D95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355" y="4503969"/>
                <a:ext cx="4608576" cy="1770708"/>
              </a:xfrm>
              <a:prstGeom prst="rect">
                <a:avLst/>
              </a:prstGeom>
              <a:blipFill>
                <a:blip r:embed="rId19"/>
                <a:stretch>
                  <a:fillRect l="-3022" t="-4571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A62B3F2-25E3-B643-846A-5348EFCFAA6D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44B7F3-FD83-5D48-85C3-1CB5AA284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4FDE0F-8266-8645-AC5A-20EA0CB15974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4D6E549-B094-294E-87DC-BEA0EDC7E058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D0C7BF6-7C19-554F-96A6-501474C4ECDC}"/>
              </a:ext>
            </a:extLst>
          </p:cNvPr>
          <p:cNvGrpSpPr/>
          <p:nvPr/>
        </p:nvGrpSpPr>
        <p:grpSpPr>
          <a:xfrm>
            <a:off x="6678356" y="4077881"/>
            <a:ext cx="952587" cy="729045"/>
            <a:chOff x="7641759" y="4322814"/>
            <a:chExt cx="952587" cy="72904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CD78223-57C6-F74F-B834-EE59605B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FC739A5-6207-4340-BD02-A2B1BAE59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865477" y="4788081"/>
              <a:ext cx="291629" cy="2023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E2A1CF2-F150-AC47-BD55-6BBF5F86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C5BCAF-497D-1449-AA48-9332BD6EA4F9}"/>
                </a:ext>
              </a:extLst>
            </p:cNvPr>
            <p:cNvSpPr/>
            <p:nvPr/>
          </p:nvSpPr>
          <p:spPr>
            <a:xfrm>
              <a:off x="7641759" y="4385369"/>
              <a:ext cx="627058" cy="66649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09B53AB-698E-794B-B425-BE753B7DACE4}"/>
                </a:ext>
              </a:extLst>
            </p:cNvPr>
            <p:cNvGrpSpPr/>
            <p:nvPr/>
          </p:nvGrpSpPr>
          <p:grpSpPr>
            <a:xfrm rot="20730337">
              <a:off x="8229653" y="4322814"/>
              <a:ext cx="364693" cy="396144"/>
              <a:chOff x="8948665" y="3113864"/>
              <a:chExt cx="674416" cy="580092"/>
            </a:xfrm>
          </p:grpSpPr>
          <p:pic>
            <p:nvPicPr>
              <p:cNvPr id="55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4C07A4B7-840C-5D4A-9DB6-EC986DD532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B408BB-760F-F043-8221-A6D84812CD39}"/>
                  </a:ext>
                </a:extLst>
              </p:cNvPr>
              <p:cNvSpPr txBox="1"/>
              <p:nvPr/>
            </p:nvSpPr>
            <p:spPr>
              <a:xfrm>
                <a:off x="8991082" y="3213253"/>
                <a:ext cx="631999" cy="40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5</a:t>
                </a:r>
                <a:endParaRPr lang="en-US" sz="1100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EC188B-114F-564E-8779-7B08519B14D7}"/>
              </a:ext>
            </a:extLst>
          </p:cNvPr>
          <p:cNvGrpSpPr/>
          <p:nvPr/>
        </p:nvGrpSpPr>
        <p:grpSpPr>
          <a:xfrm>
            <a:off x="4691008" y="4082906"/>
            <a:ext cx="952587" cy="542988"/>
            <a:chOff x="7641759" y="4322814"/>
            <a:chExt cx="952587" cy="54298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9F9F59D-1685-4F44-83D7-63C712B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BAB177F-55C4-F44E-91C3-598C1E5CE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892EF17-DF0E-8040-9665-0A6302F3E059}"/>
                </a:ext>
              </a:extLst>
            </p:cNvPr>
            <p:cNvSpPr/>
            <p:nvPr/>
          </p:nvSpPr>
          <p:spPr>
            <a:xfrm>
              <a:off x="7641759" y="4385369"/>
              <a:ext cx="627058" cy="4804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8CB0112-74AB-DE46-B64B-53D7C91D30BC}"/>
                </a:ext>
              </a:extLst>
            </p:cNvPr>
            <p:cNvGrpSpPr/>
            <p:nvPr/>
          </p:nvGrpSpPr>
          <p:grpSpPr>
            <a:xfrm rot="20730337">
              <a:off x="8229651" y="4322814"/>
              <a:ext cx="364695" cy="396144"/>
              <a:chOff x="8948665" y="3113864"/>
              <a:chExt cx="674420" cy="580092"/>
            </a:xfrm>
          </p:grpSpPr>
          <p:pic>
            <p:nvPicPr>
              <p:cNvPr id="62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50C28D2D-C60F-FB41-8400-F7B93B26B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DEF7892-67CA-9148-ABA7-7DDC918827B6}"/>
                  </a:ext>
                </a:extLst>
              </p:cNvPr>
              <p:cNvSpPr txBox="1"/>
              <p:nvPr/>
            </p:nvSpPr>
            <p:spPr>
              <a:xfrm>
                <a:off x="8991078" y="3213254"/>
                <a:ext cx="632007" cy="405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4</a:t>
                </a:r>
                <a:endParaRPr lang="en-US" sz="1100" dirty="0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17BC1F7-C295-8B45-8EA8-91FEDC5694D2}"/>
              </a:ext>
            </a:extLst>
          </p:cNvPr>
          <p:cNvSpPr txBox="1"/>
          <p:nvPr/>
        </p:nvSpPr>
        <p:spPr>
          <a:xfrm>
            <a:off x="857192" y="5752638"/>
            <a:ext cx="110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Vickrey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Auction</a:t>
            </a:r>
            <a:r>
              <a:rPr lang="en-US" sz="2000" dirty="0"/>
              <a:t>: assigns the optimal allocation and charges “supporting” prices. Always truthful.</a:t>
            </a:r>
          </a:p>
        </p:txBody>
      </p:sp>
    </p:spTree>
    <p:extLst>
      <p:ext uri="{BB962C8B-B14F-4D97-AF65-F5344CB8AC3E}">
        <p14:creationId xmlns:p14="http://schemas.microsoft.com/office/powerpoint/2010/main" val="27924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E40C-769D-A848-A5EB-EC1469B2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</a:t>
            </a:r>
            <a:r>
              <a:rPr lang="en-US" dirty="0">
                <a:solidFill>
                  <a:schemeClr val="accent1"/>
                </a:solidFill>
              </a:rPr>
              <a:t>Online Stochastic</a:t>
            </a:r>
            <a:r>
              <a:rPr lang="en-US" dirty="0"/>
              <a:t> Social Welfare Maximization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D92C-4091-974B-B2FD-E4C36CC4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EB3B5-CA45-E940-8007-DB21A3E6DFE8}"/>
              </a:ext>
            </a:extLst>
          </p:cNvPr>
          <p:cNvGrpSpPr/>
          <p:nvPr/>
        </p:nvGrpSpPr>
        <p:grpSpPr>
          <a:xfrm>
            <a:off x="4404369" y="2443785"/>
            <a:ext cx="1713725" cy="941218"/>
            <a:chOff x="4437027" y="2443785"/>
            <a:chExt cx="1713725" cy="941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1CFF28-DA28-4743-AE5B-9F1FF63693D7}"/>
                </a:ext>
              </a:extLst>
            </p:cNvPr>
            <p:cNvGrpSpPr/>
            <p:nvPr/>
          </p:nvGrpSpPr>
          <p:grpSpPr>
            <a:xfrm>
              <a:off x="4437027" y="2443785"/>
              <a:ext cx="1713725" cy="941218"/>
              <a:chOff x="5293600" y="2276987"/>
              <a:chExt cx="2000603" cy="1146927"/>
            </a:xfrm>
          </p:grpSpPr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1540688A-31F1-E949-A59F-13EAA5BF48B1}"/>
                  </a:ext>
                </a:extLst>
              </p:cNvPr>
              <p:cNvSpPr/>
              <p:nvPr/>
            </p:nvSpPr>
            <p:spPr>
              <a:xfrm>
                <a:off x="5293600" y="2276987"/>
                <a:ext cx="2000603" cy="114692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F6EF76E-C768-354C-8193-5EB60685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$4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869D043-D8C0-1746-9066-E7CF88680F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9641" y="2450749"/>
                    <a:ext cx="768674" cy="41254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923B4B2-F0C1-CE4D-A754-62AD9F8D6DE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14C07B7-7A72-7946-B188-90747BF89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0" y="2835658"/>
                    <a:ext cx="768674" cy="4125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22A73B-7C3B-3D48-A771-9F2EB346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82309" y="2573981"/>
              <a:ext cx="351334" cy="3664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8D217B-6C62-2844-89DA-6E363FA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1191" y="2924514"/>
              <a:ext cx="323389" cy="3372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FEF7A2-93DB-7D4F-B304-FBF9A955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3549" y="2939902"/>
              <a:ext cx="287958" cy="3003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5E525-354A-5C43-985F-A51726E836CF}"/>
              </a:ext>
            </a:extLst>
          </p:cNvPr>
          <p:cNvGrpSpPr/>
          <p:nvPr/>
        </p:nvGrpSpPr>
        <p:grpSpPr>
          <a:xfrm>
            <a:off x="6354615" y="2421374"/>
            <a:ext cx="1877825" cy="886451"/>
            <a:chOff x="6354615" y="2421374"/>
            <a:chExt cx="1877825" cy="8864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142B4B-C5F8-3241-BD5D-0814B3AFE5EC}"/>
                </a:ext>
              </a:extLst>
            </p:cNvPr>
            <p:cNvGrpSpPr/>
            <p:nvPr/>
          </p:nvGrpSpPr>
          <p:grpSpPr>
            <a:xfrm>
              <a:off x="6354615" y="2421374"/>
              <a:ext cx="1877825" cy="886451"/>
              <a:chOff x="8275698" y="2318224"/>
              <a:chExt cx="2290702" cy="948865"/>
            </a:xfrm>
          </p:grpSpPr>
          <p:sp>
            <p:nvSpPr>
              <p:cNvPr id="20" name="Cloud Callout 19">
                <a:extLst>
                  <a:ext uri="{FF2B5EF4-FFF2-40B4-BE49-F238E27FC236}">
                    <a16:creationId xmlns:a16="http://schemas.microsoft.com/office/drawing/2014/main" id="{0815F53C-70E4-C846-9B73-56A6B16523AC}"/>
                  </a:ext>
                </a:extLst>
              </p:cNvPr>
              <p:cNvSpPr/>
              <p:nvPr/>
            </p:nvSpPr>
            <p:spPr>
              <a:xfrm>
                <a:off x="8275698" y="2318224"/>
                <a:ext cx="2290702" cy="948865"/>
              </a:xfrm>
              <a:prstGeom prst="cloudCallout">
                <a:avLst>
                  <a:gd name="adj1" fmla="val -40144"/>
                  <a:gd name="adj2" fmla="val 81034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06688E-8E8F-CC46-876A-A5D06FC18AB9}"/>
                      </a:ext>
                    </a:extLst>
                  </p:cNvPr>
                  <p:cNvSpPr txBox="1"/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$20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A06688E-8E8F-CC46-876A-A5D06FC18A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4735" y="2594225"/>
                    <a:ext cx="942060" cy="36239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449373-6101-6E4C-87A8-531B869A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18494" y="2694138"/>
              <a:ext cx="323389" cy="3372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3433AD-2CFB-4D46-8CA1-BE9A2A65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80390" y="2696990"/>
              <a:ext cx="287958" cy="3003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C87F0A-9BA1-7545-9836-4C4281D9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178117" y="2747500"/>
              <a:ext cx="368007" cy="255343"/>
            </a:xfrm>
            <a:prstGeom prst="rect">
              <a:avLst/>
            </a:prstGeom>
          </p:spPr>
        </p:pic>
      </p:grpSp>
      <p:pic>
        <p:nvPicPr>
          <p:cNvPr id="24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6BFECFA-F4F0-FC4F-9BDD-B6BDEB94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4206240" y="3602736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08732081-4AF3-EA4E-8C52-4493C0EB4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6053328" y="352958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F540C5D-626A-0A48-8C92-2E378B4B70DA}"/>
              </a:ext>
            </a:extLst>
          </p:cNvPr>
          <p:cNvSpPr/>
          <p:nvPr/>
        </p:nvSpPr>
        <p:spPr>
          <a:xfrm>
            <a:off x="8086803" y="3593890"/>
            <a:ext cx="3942285" cy="17941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42182E6-0A02-1146-8EAD-83DC400F6BFA}"/>
              </a:ext>
            </a:extLst>
          </p:cNvPr>
          <p:cNvSpPr txBox="1">
            <a:spLocks/>
          </p:cNvSpPr>
          <p:nvPr/>
        </p:nvSpPr>
        <p:spPr>
          <a:xfrm>
            <a:off x="8134101" y="3688486"/>
            <a:ext cx="3042493" cy="924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mbria" panose="02040503050406030204" pitchFamily="18" charset="0"/>
              <a:buChar char="⎼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D34817"/>
              </a:buClr>
              <a:buNone/>
            </a:pPr>
            <a:r>
              <a:rPr lang="en-US" cap="all" dirty="0">
                <a:solidFill>
                  <a:srgbClr val="D34817"/>
                </a:solidFill>
              </a:rPr>
              <a:t>Social welfare</a:t>
            </a:r>
            <a:r>
              <a:rPr lang="en-US" dirty="0">
                <a:solidFill>
                  <a:srgbClr val="D34817"/>
                </a:solidFill>
              </a:rPr>
              <a:t>, </a:t>
            </a:r>
          </a:p>
          <a:p>
            <a:pPr marL="0" lvl="0" indent="0">
              <a:lnSpc>
                <a:spcPct val="100000"/>
              </a:lnSpc>
              <a:buClr>
                <a:srgbClr val="D34817"/>
              </a:buClr>
              <a:buNone/>
            </a:pPr>
            <a:r>
              <a:rPr lang="en-US" dirty="0">
                <a:solidFill>
                  <a:srgbClr val="D34817"/>
                </a:solidFill>
              </a:rPr>
              <a:t>a.k.a., Economic Efficiency</a:t>
            </a:r>
            <a:endParaRPr lang="en-US" cap="all" dirty="0">
              <a:solidFill>
                <a:srgbClr val="D3481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FA38D8C1-014B-7042-8A3C-4023B6D953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3355" y="4503969"/>
                <a:ext cx="4608576" cy="177070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  <m:brk m:alnAt="9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uyer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9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value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gets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from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allocation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FA38D8C1-014B-7042-8A3C-4023B6D95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355" y="4503969"/>
                <a:ext cx="4608576" cy="1770708"/>
              </a:xfrm>
              <a:prstGeom prst="rect">
                <a:avLst/>
              </a:prstGeom>
              <a:blipFill>
                <a:blip r:embed="rId19"/>
                <a:stretch>
                  <a:fillRect l="-3022" t="-4571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894FBFB-74F4-B643-A212-86E74B8C1F32}"/>
              </a:ext>
            </a:extLst>
          </p:cNvPr>
          <p:cNvSpPr txBox="1"/>
          <p:nvPr/>
        </p:nvSpPr>
        <p:spPr>
          <a:xfrm>
            <a:off x="6354615" y="1588736"/>
            <a:ext cx="5490744" cy="64633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Challenge: determine the allocation and payment for each person before observing values of future arrivals.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C9FDC4-1490-E147-99CE-3ADA94AE49B3}"/>
                  </a:ext>
                </a:extLst>
              </p:cNvPr>
              <p:cNvSpPr txBox="1"/>
              <p:nvPr/>
            </p:nvSpPr>
            <p:spPr>
              <a:xfrm>
                <a:off x="1506124" y="5764689"/>
                <a:ext cx="9094407" cy="877676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25000"/>
                  </a:schemeClr>
                </a:solidFill>
              </a:ln>
            </p:spPr>
            <p:txBody>
              <a:bodyPr wrap="square" lIns="0" tIns="91440" rIns="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Competitive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Ratio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distributions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instance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~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dist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Hindsight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OPT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instance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instance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~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dist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ALG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instance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C9FDC4-1490-E147-99CE-3ADA94AE4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124" y="5764689"/>
                <a:ext cx="9094407" cy="87767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6E34A8C1-9D24-984E-99B0-CA2AE63411A4}"/>
              </a:ext>
            </a:extLst>
          </p:cNvPr>
          <p:cNvGrpSpPr/>
          <p:nvPr/>
        </p:nvGrpSpPr>
        <p:grpSpPr>
          <a:xfrm>
            <a:off x="756838" y="2582923"/>
            <a:ext cx="2515888" cy="2338990"/>
            <a:chOff x="756838" y="2582923"/>
            <a:chExt cx="2515888" cy="233899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A12ED0-83DF-BE49-81F9-E264955B5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25000"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1474490-BB08-5C44-81B5-6948FB560ACB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5B026BC-D8AE-D04D-AF00-63492D9F8AD7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>
            <a:off x="1722047" y="3716607"/>
            <a:ext cx="368007" cy="25534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AC7941D-D6EC-9245-8E8B-58FA864C78F8}"/>
              </a:ext>
            </a:extLst>
          </p:cNvPr>
          <p:cNvGrpSpPr/>
          <p:nvPr/>
        </p:nvGrpSpPr>
        <p:grpSpPr>
          <a:xfrm>
            <a:off x="6678356" y="4077881"/>
            <a:ext cx="952587" cy="729045"/>
            <a:chOff x="7641759" y="4322814"/>
            <a:chExt cx="952587" cy="72904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3DDF242-1105-6543-A41B-AF2793970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F12EF1-7D09-814D-A8A1-50CD826C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7865477" y="4788081"/>
              <a:ext cx="291629" cy="20234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893F434-C3A7-9943-80D4-7FF9A9AE7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862935-7A7C-8F42-98DF-62174A734B17}"/>
                </a:ext>
              </a:extLst>
            </p:cNvPr>
            <p:cNvSpPr/>
            <p:nvPr/>
          </p:nvSpPr>
          <p:spPr>
            <a:xfrm>
              <a:off x="7641759" y="4385369"/>
              <a:ext cx="627058" cy="66649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6FA5683-0583-344A-B8A4-C596D38C34A9}"/>
                </a:ext>
              </a:extLst>
            </p:cNvPr>
            <p:cNvGrpSpPr/>
            <p:nvPr/>
          </p:nvGrpSpPr>
          <p:grpSpPr>
            <a:xfrm rot="20730337">
              <a:off x="8229653" y="4322814"/>
              <a:ext cx="364693" cy="396144"/>
              <a:chOff x="8948665" y="3113864"/>
              <a:chExt cx="674416" cy="580092"/>
            </a:xfrm>
          </p:grpSpPr>
          <p:pic>
            <p:nvPicPr>
              <p:cNvPr id="63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983248A6-5131-3B44-80DE-80D686CF93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919D45B-AED4-4D44-9285-FB3A82ECBD6B}"/>
                  </a:ext>
                </a:extLst>
              </p:cNvPr>
              <p:cNvSpPr txBox="1"/>
              <p:nvPr/>
            </p:nvSpPr>
            <p:spPr>
              <a:xfrm>
                <a:off x="8991082" y="3213253"/>
                <a:ext cx="631999" cy="40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5</a:t>
                </a:r>
                <a:endParaRPr lang="en-US" sz="1100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C75B73E-C43B-7949-923C-2039C1A2DE53}"/>
              </a:ext>
            </a:extLst>
          </p:cNvPr>
          <p:cNvGrpSpPr/>
          <p:nvPr/>
        </p:nvGrpSpPr>
        <p:grpSpPr>
          <a:xfrm>
            <a:off x="4691008" y="4082906"/>
            <a:ext cx="952587" cy="542988"/>
            <a:chOff x="7641759" y="4322814"/>
            <a:chExt cx="952587" cy="54298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19687E-EF78-0D49-A2C5-A21840FE5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82381" y="4525703"/>
              <a:ext cx="266917" cy="27838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D3D9A6-E33B-9441-BBBE-5B3B6F2F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6205" y="4525703"/>
              <a:ext cx="191170" cy="199382"/>
            </a:xfrm>
            <a:prstGeom prst="rect">
              <a:avLst/>
            </a:pr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4C75423-EA44-3E47-A7EB-4ECD9F3886BC}"/>
                </a:ext>
              </a:extLst>
            </p:cNvPr>
            <p:cNvSpPr/>
            <p:nvPr/>
          </p:nvSpPr>
          <p:spPr>
            <a:xfrm>
              <a:off x="7641759" y="4385369"/>
              <a:ext cx="627058" cy="4804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1619E41-E845-3347-AEB5-458D5DFAE49A}"/>
                </a:ext>
              </a:extLst>
            </p:cNvPr>
            <p:cNvGrpSpPr/>
            <p:nvPr/>
          </p:nvGrpSpPr>
          <p:grpSpPr>
            <a:xfrm rot="20730337">
              <a:off x="8229651" y="4322814"/>
              <a:ext cx="364695" cy="396144"/>
              <a:chOff x="8948665" y="3113864"/>
              <a:chExt cx="674420" cy="580092"/>
            </a:xfrm>
          </p:grpSpPr>
          <p:pic>
            <p:nvPicPr>
              <p:cNvPr id="70" name="Picture 5" descr="https://lh3.googleusercontent.com/KCCp4j1K5Flj-TvdlqHy8Sgka7ONxGFPMHSMrOEhD_rPmgqy3ACytCIDWbq0ixzyUaYvqogZFJAETWeQ1qkTeXhm20w0-uQkpBAGIEyWCZsPf_1TLEVbUjjsttyfJwNNPGlk2JiCIwE">
                <a:extLst>
                  <a:ext uri="{FF2B5EF4-FFF2-40B4-BE49-F238E27FC236}">
                    <a16:creationId xmlns:a16="http://schemas.microsoft.com/office/drawing/2014/main" id="{2BFCAB30-B339-824C-A8C2-BD0A9E9B9C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duotone>
                  <a:prstClr val="black"/>
                  <a:srgbClr val="0070C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665" y="3113864"/>
                <a:ext cx="640061" cy="580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111A876-B5ED-FE41-8B22-1432B4A7724B}"/>
                  </a:ext>
                </a:extLst>
              </p:cNvPr>
              <p:cNvSpPr txBox="1"/>
              <p:nvPr/>
            </p:nvSpPr>
            <p:spPr>
              <a:xfrm>
                <a:off x="8991078" y="3213254"/>
                <a:ext cx="632007" cy="405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$</a:t>
                </a:r>
                <a:r>
                  <a:rPr lang="en-US" sz="1200" dirty="0"/>
                  <a:t>4</a:t>
                </a:r>
                <a:endParaRPr lang="en-US" sz="1100" dirty="0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AF1276C-D7C7-1C4D-9829-703782E18FD2}"/>
              </a:ext>
            </a:extLst>
          </p:cNvPr>
          <p:cNvSpPr txBox="1"/>
          <p:nvPr/>
        </p:nvSpPr>
        <p:spPr>
          <a:xfrm>
            <a:off x="857192" y="5752638"/>
            <a:ext cx="110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Vickrey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Auction</a:t>
            </a:r>
            <a:r>
              <a:rPr lang="en-US" sz="2000" dirty="0"/>
              <a:t>: assigns the optimal allocation and charges “supporting” prices. Always truthful.</a:t>
            </a:r>
          </a:p>
        </p:txBody>
      </p:sp>
    </p:spTree>
    <p:extLst>
      <p:ext uri="{BB962C8B-B14F-4D97-AF65-F5344CB8AC3E}">
        <p14:creationId xmlns:p14="http://schemas.microsoft.com/office/powerpoint/2010/main" val="33061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 animBg="1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601-13A7-654E-8DA3-1D57762F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single item case: prophet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9BB0D-20BA-FC42-B86E-B4C23EB3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012" y="2024742"/>
            <a:ext cx="6293777" cy="4225470"/>
          </a:xfrm>
        </p:spPr>
        <p:txBody>
          <a:bodyPr/>
          <a:lstStyle/>
          <a:p>
            <a:r>
              <a:rPr lang="en-US" dirty="0"/>
              <a:t>Customers arrive in sequence and reveal their values</a:t>
            </a:r>
          </a:p>
          <a:p>
            <a:r>
              <a:rPr lang="en-US" dirty="0"/>
              <a:t>At every step, the algorithm decides whether to allocate and stop; or to reject and move forward.</a:t>
            </a:r>
          </a:p>
          <a:p>
            <a:r>
              <a:rPr lang="en-US" dirty="0"/>
              <a:t>Hindsight-OPT picks the maximum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17CF-6E62-F148-9D61-01D8888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41F973F9-B490-1D46-8E53-E1639E532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1425378" y="2497854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ABC15810-5DD6-BC48-8F9C-DD0D104D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2287284" y="244726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C44F489-AAE9-ED41-84E2-CC6D1DDC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4" t="51193" r="1560" b="16258"/>
          <a:stretch/>
        </p:blipFill>
        <p:spPr bwMode="auto">
          <a:xfrm>
            <a:off x="3239324" y="2346914"/>
            <a:ext cx="744857" cy="1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05C18E87-20FF-8148-A8D4-7D78246890F3}"/>
              </a:ext>
            </a:extLst>
          </p:cNvPr>
          <p:cNvSpPr/>
          <p:nvPr/>
        </p:nvSpPr>
        <p:spPr>
          <a:xfrm>
            <a:off x="1713291" y="1926763"/>
            <a:ext cx="612648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$1</a:t>
            </a:r>
          </a:p>
        </p:txBody>
      </p:sp>
      <p:pic>
        <p:nvPicPr>
          <p:cNvPr id="11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917FD9F0-77D3-F34E-8B33-92AFBCAB7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52754" r="70495" b="15958"/>
          <a:stretch/>
        </p:blipFill>
        <p:spPr bwMode="auto">
          <a:xfrm>
            <a:off x="4319397" y="2447265"/>
            <a:ext cx="455815" cy="11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C6D6E5BE-7DA1-004B-89AC-C4618CACEDF7}"/>
              </a:ext>
            </a:extLst>
          </p:cNvPr>
          <p:cNvSpPr/>
          <p:nvPr/>
        </p:nvSpPr>
        <p:spPr>
          <a:xfrm>
            <a:off x="2763304" y="1962952"/>
            <a:ext cx="612648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U[0,1]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A3A0A766-6668-0E40-BBAB-0FDB3205CF93}"/>
              </a:ext>
            </a:extLst>
          </p:cNvPr>
          <p:cNvSpPr/>
          <p:nvPr/>
        </p:nvSpPr>
        <p:spPr>
          <a:xfrm>
            <a:off x="3657616" y="1908887"/>
            <a:ext cx="1008726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10 </a:t>
            </a:r>
            <a:r>
              <a:rPr lang="en-US" sz="1200" dirty="0" err="1">
                <a:solidFill>
                  <a:schemeClr val="tx1"/>
                </a:solidFill>
              </a:rPr>
              <a:t>w.p.</a:t>
            </a:r>
            <a:r>
              <a:rPr lang="en-US" sz="1200" dirty="0">
                <a:solidFill>
                  <a:schemeClr val="tx1"/>
                </a:solidFill>
              </a:rPr>
              <a:t> 0.1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BA58E2B7-D1A4-6E45-A7FF-2AF8435411EF}"/>
              </a:ext>
            </a:extLst>
          </p:cNvPr>
          <p:cNvSpPr/>
          <p:nvPr/>
        </p:nvSpPr>
        <p:spPr>
          <a:xfrm>
            <a:off x="4780643" y="1822551"/>
            <a:ext cx="1008725" cy="605180"/>
          </a:xfrm>
          <a:prstGeom prst="cloudCallout">
            <a:avLst>
              <a:gd name="adj1" fmla="val -53997"/>
              <a:gd name="adj2" fmla="val 6590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100" dirty="0">
                <a:solidFill>
                  <a:schemeClr val="tx1"/>
                </a:solidFill>
              </a:rPr>
              <a:t>2 </a:t>
            </a:r>
            <a:r>
              <a:rPr lang="en-US" sz="1100" dirty="0" err="1">
                <a:solidFill>
                  <a:schemeClr val="tx1"/>
                </a:solidFill>
              </a:rPr>
              <a:t>w.p.</a:t>
            </a:r>
            <a:r>
              <a:rPr lang="en-US" sz="1100" dirty="0">
                <a:solidFill>
                  <a:schemeClr val="tx1"/>
                </a:solidFill>
              </a:rPr>
              <a:t> 1/3</a:t>
            </a:r>
          </a:p>
          <a:p>
            <a:pPr algn="l"/>
            <a:r>
              <a:rPr lang="en-US" sz="1100" dirty="0">
                <a:solidFill>
                  <a:schemeClr val="tx1"/>
                </a:solidFill>
              </a:rPr>
              <a:t>1 </a:t>
            </a:r>
            <a:r>
              <a:rPr lang="en-US" sz="1100" dirty="0" err="1">
                <a:solidFill>
                  <a:schemeClr val="tx1"/>
                </a:solidFill>
              </a:rPr>
              <a:t>w.p.</a:t>
            </a:r>
            <a:r>
              <a:rPr lang="en-US" sz="1100" dirty="0">
                <a:solidFill>
                  <a:schemeClr val="tx1"/>
                </a:solidFill>
              </a:rPr>
              <a:t> 2/3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CE4DB-2D16-7B4D-8699-F19CDBA1BE06}"/>
              </a:ext>
            </a:extLst>
          </p:cNvPr>
          <p:cNvSpPr txBox="1"/>
          <p:nvPr/>
        </p:nvSpPr>
        <p:spPr>
          <a:xfrm>
            <a:off x="514335" y="4193904"/>
            <a:ext cx="1140552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</a:t>
            </a:r>
            <a:r>
              <a:rPr lang="en-US" sz="2000" dirty="0">
                <a:solidFill>
                  <a:schemeClr val="accent1"/>
                </a:solidFill>
              </a:rPr>
              <a:t>threshold-based policy</a:t>
            </a:r>
            <a:r>
              <a:rPr lang="en-US" sz="2000" dirty="0"/>
              <a:t>: allocate to the </a:t>
            </a:r>
            <a:r>
              <a:rPr lang="en-US" sz="2000" i="1" dirty="0"/>
              <a:t>first</a:t>
            </a:r>
            <a:r>
              <a:rPr lang="en-US" sz="2000" dirty="0"/>
              <a:t> value that crosses pre-determined threshold, a.k.a. </a:t>
            </a:r>
            <a:r>
              <a:rPr lang="en-US" sz="2000" dirty="0">
                <a:solidFill>
                  <a:schemeClr val="accent1"/>
                </a:solidFill>
              </a:rPr>
              <a:t>price</a:t>
            </a:r>
            <a:r>
              <a:rPr lang="en-US" sz="2000" dirty="0"/>
              <a:t>, 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Cambria" panose="02040503050406030204" pitchFamily="18" charset="0"/>
                  <a:buChar char="⎼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Samuel-Cahn’84</a:t>
                </a:r>
                <a:r>
                  <a:rPr lang="en-US" dirty="0"/>
                  <a:t>: Threshold-based policies achieve a CR of 2. </a:t>
                </a:r>
              </a:p>
              <a:p>
                <a:r>
                  <a:rPr lang="en-US" dirty="0"/>
                  <a:t>No other online algorithm can do better.</a:t>
                </a:r>
              </a:p>
              <a:p>
                <a:r>
                  <a:rPr lang="en-US" dirty="0"/>
                  <a:t>Set price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Hindsight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  <a:blipFill>
                <a:blip r:embed="rId5"/>
                <a:stretch>
                  <a:fillRect l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A6D0-A6A9-AB48-B265-AC5C8ACFC825}"/>
              </a:ext>
            </a:extLst>
          </p:cNvPr>
          <p:cNvGrpSpPr/>
          <p:nvPr/>
        </p:nvGrpSpPr>
        <p:grpSpPr>
          <a:xfrm>
            <a:off x="124256" y="2263773"/>
            <a:ext cx="885888" cy="1132569"/>
            <a:chOff x="756838" y="2582923"/>
            <a:chExt cx="2515888" cy="23389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58779-7A47-E24B-9707-702AA36BB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  <a:alphaModFix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585F3-3104-0B4A-8939-F33B46E9EED1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32756E-D19A-3E48-8985-14DA7710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47" y="2628898"/>
            <a:ext cx="304398" cy="31747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8EA3F3D-5C42-DD4F-8EC9-445B090ABC8E}"/>
              </a:ext>
            </a:extLst>
          </p:cNvPr>
          <p:cNvGrpSpPr/>
          <p:nvPr/>
        </p:nvGrpSpPr>
        <p:grpSpPr>
          <a:xfrm rot="20730337">
            <a:off x="561357" y="2550346"/>
            <a:ext cx="347866" cy="396144"/>
            <a:chOff x="8568597" y="3036064"/>
            <a:chExt cx="643301" cy="580092"/>
          </a:xfrm>
        </p:grpSpPr>
        <p:pic>
          <p:nvPicPr>
            <p:cNvPr id="30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3AD44678-BC9A-8044-AC6E-21BF21BD0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8597" y="3036064"/>
              <a:ext cx="640056" cy="580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DFD659-DABB-2245-8FA4-00381A865B73}"/>
                </a:ext>
              </a:extLst>
            </p:cNvPr>
            <p:cNvSpPr txBox="1"/>
            <p:nvPr/>
          </p:nvSpPr>
          <p:spPr>
            <a:xfrm>
              <a:off x="8642139" y="3135457"/>
              <a:ext cx="569759" cy="405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$</a:t>
              </a:r>
              <a:r>
                <a:rPr lang="en-US" sz="1200" dirty="0"/>
                <a:t>t</a:t>
              </a:r>
              <a:endParaRPr lang="en-US" sz="11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0E0C527-047E-9441-ABB1-8DBFF095AC12}"/>
              </a:ext>
            </a:extLst>
          </p:cNvPr>
          <p:cNvSpPr txBox="1"/>
          <p:nvPr/>
        </p:nvSpPr>
        <p:spPr>
          <a:xfrm>
            <a:off x="8371562" y="5502975"/>
            <a:ext cx="3589485" cy="3742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Robust to different arrival orders!</a:t>
            </a:r>
          </a:p>
        </p:txBody>
      </p:sp>
    </p:spTree>
    <p:extLst>
      <p:ext uri="{BB962C8B-B14F-4D97-AF65-F5344CB8AC3E}">
        <p14:creationId xmlns:p14="http://schemas.microsoft.com/office/powerpoint/2010/main" val="40563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601-13A7-654E-8DA3-1D57762F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single item case: prophet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9BB0D-20BA-FC42-B86E-B4C23EB3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012" y="2024742"/>
            <a:ext cx="6293777" cy="4225470"/>
          </a:xfrm>
        </p:spPr>
        <p:txBody>
          <a:bodyPr/>
          <a:lstStyle/>
          <a:p>
            <a:r>
              <a:rPr lang="en-US" dirty="0"/>
              <a:t>Customers arrive in sequence and reveal their values</a:t>
            </a:r>
          </a:p>
          <a:p>
            <a:r>
              <a:rPr lang="en-US" dirty="0"/>
              <a:t>At every step, the algorithm decides whether to allocate and stop; or to reject and move forward.</a:t>
            </a:r>
          </a:p>
          <a:p>
            <a:r>
              <a:rPr lang="en-US" dirty="0"/>
              <a:t>Hindsight-OPT picks the </a:t>
            </a:r>
            <a:r>
              <a:rPr lang="en-US" dirty="0">
                <a:highlight>
                  <a:srgbClr val="FFFF00"/>
                </a:highlight>
              </a:rPr>
              <a:t>maximum </a:t>
            </a:r>
            <a:r>
              <a:rPr lang="en-US" i="1" dirty="0">
                <a:highlight>
                  <a:srgbClr val="FFFF00"/>
                </a:highlight>
              </a:rPr>
              <a:t>k</a:t>
            </a:r>
            <a:r>
              <a:rPr lang="en-US" dirty="0">
                <a:highlight>
                  <a:srgbClr val="FFFF00"/>
                </a:highlight>
              </a:rPr>
              <a:t>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17CF-6E62-F148-9D61-01D8888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41F973F9-B490-1D46-8E53-E1639E532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1425378" y="2497854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ABC15810-5DD6-BC48-8F9C-DD0D104D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2287284" y="244726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1C44F489-AAE9-ED41-84E2-CC6D1DDC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4" t="51193" r="1560" b="16258"/>
          <a:stretch/>
        </p:blipFill>
        <p:spPr bwMode="auto">
          <a:xfrm>
            <a:off x="3239324" y="2346914"/>
            <a:ext cx="744857" cy="1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05C18E87-20FF-8148-A8D4-7D78246890F3}"/>
              </a:ext>
            </a:extLst>
          </p:cNvPr>
          <p:cNvSpPr/>
          <p:nvPr/>
        </p:nvSpPr>
        <p:spPr>
          <a:xfrm>
            <a:off x="1713291" y="1926763"/>
            <a:ext cx="612648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$1</a:t>
            </a:r>
          </a:p>
        </p:txBody>
      </p:sp>
      <p:pic>
        <p:nvPicPr>
          <p:cNvPr id="11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917FD9F0-77D3-F34E-8B33-92AFBCAB7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52754" r="70495" b="15958"/>
          <a:stretch/>
        </p:blipFill>
        <p:spPr bwMode="auto">
          <a:xfrm>
            <a:off x="4319397" y="2447265"/>
            <a:ext cx="455815" cy="11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C6D6E5BE-7DA1-004B-89AC-C4618CACEDF7}"/>
              </a:ext>
            </a:extLst>
          </p:cNvPr>
          <p:cNvSpPr/>
          <p:nvPr/>
        </p:nvSpPr>
        <p:spPr>
          <a:xfrm>
            <a:off x="2763304" y="1962952"/>
            <a:ext cx="612648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U[0,1]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A3A0A766-6668-0E40-BBAB-0FDB3205CF93}"/>
              </a:ext>
            </a:extLst>
          </p:cNvPr>
          <p:cNvSpPr/>
          <p:nvPr/>
        </p:nvSpPr>
        <p:spPr>
          <a:xfrm>
            <a:off x="3657616" y="1908887"/>
            <a:ext cx="1008726" cy="438027"/>
          </a:xfrm>
          <a:prstGeom prst="cloudCallout">
            <a:avLst>
              <a:gd name="adj1" fmla="val -39248"/>
              <a:gd name="adj2" fmla="val 8209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10 </a:t>
            </a:r>
            <a:r>
              <a:rPr lang="en-US" sz="1200" dirty="0" err="1">
                <a:solidFill>
                  <a:schemeClr val="tx1"/>
                </a:solidFill>
              </a:rPr>
              <a:t>w.p.</a:t>
            </a:r>
            <a:r>
              <a:rPr lang="en-US" sz="1200" dirty="0">
                <a:solidFill>
                  <a:schemeClr val="tx1"/>
                </a:solidFill>
              </a:rPr>
              <a:t> 0.1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BA58E2B7-D1A4-6E45-A7FF-2AF8435411EF}"/>
              </a:ext>
            </a:extLst>
          </p:cNvPr>
          <p:cNvSpPr/>
          <p:nvPr/>
        </p:nvSpPr>
        <p:spPr>
          <a:xfrm>
            <a:off x="4780643" y="1822551"/>
            <a:ext cx="1008725" cy="605180"/>
          </a:xfrm>
          <a:prstGeom prst="cloudCallout">
            <a:avLst>
              <a:gd name="adj1" fmla="val -53997"/>
              <a:gd name="adj2" fmla="val 6590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l"/>
            <a:r>
              <a:rPr lang="en-US" sz="1100" dirty="0">
                <a:solidFill>
                  <a:schemeClr val="tx1"/>
                </a:solidFill>
              </a:rPr>
              <a:t>2 </a:t>
            </a:r>
            <a:r>
              <a:rPr lang="en-US" sz="1100" dirty="0" err="1">
                <a:solidFill>
                  <a:schemeClr val="tx1"/>
                </a:solidFill>
              </a:rPr>
              <a:t>w.p.</a:t>
            </a:r>
            <a:r>
              <a:rPr lang="en-US" sz="1100" dirty="0">
                <a:solidFill>
                  <a:schemeClr val="tx1"/>
                </a:solidFill>
              </a:rPr>
              <a:t> 1/3</a:t>
            </a:r>
          </a:p>
          <a:p>
            <a:pPr algn="l"/>
            <a:r>
              <a:rPr lang="en-US" sz="1100" dirty="0">
                <a:solidFill>
                  <a:schemeClr val="tx1"/>
                </a:solidFill>
              </a:rPr>
              <a:t>1 </a:t>
            </a:r>
            <a:r>
              <a:rPr lang="en-US" sz="1100" dirty="0" err="1">
                <a:solidFill>
                  <a:schemeClr val="tx1"/>
                </a:solidFill>
              </a:rPr>
              <a:t>w.p.</a:t>
            </a:r>
            <a:r>
              <a:rPr lang="en-US" sz="1100" dirty="0">
                <a:solidFill>
                  <a:schemeClr val="tx1"/>
                </a:solidFill>
              </a:rPr>
              <a:t> 2/3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CE4DB-2D16-7B4D-8699-F19CDBA1BE06}"/>
              </a:ext>
            </a:extLst>
          </p:cNvPr>
          <p:cNvSpPr txBox="1"/>
          <p:nvPr/>
        </p:nvSpPr>
        <p:spPr>
          <a:xfrm>
            <a:off x="514335" y="4193904"/>
            <a:ext cx="1140552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</a:t>
            </a:r>
            <a:r>
              <a:rPr lang="en-US" sz="2000" dirty="0">
                <a:solidFill>
                  <a:schemeClr val="accent1"/>
                </a:solidFill>
              </a:rPr>
              <a:t>threshold-based policy</a:t>
            </a:r>
            <a:r>
              <a:rPr lang="en-US" sz="2000" dirty="0"/>
              <a:t>: allocate to the </a:t>
            </a:r>
            <a:r>
              <a:rPr lang="en-US" sz="2000" i="1" dirty="0">
                <a:highlight>
                  <a:srgbClr val="FFFF00"/>
                </a:highlight>
              </a:rPr>
              <a:t>first k</a:t>
            </a:r>
            <a:r>
              <a:rPr lang="en-US" sz="2000" dirty="0">
                <a:highlight>
                  <a:srgbClr val="FFFF00"/>
                </a:highlight>
              </a:rPr>
              <a:t> values </a:t>
            </a:r>
            <a:r>
              <a:rPr lang="en-US" sz="2000" dirty="0"/>
              <a:t>that cross pre-determined threshold, a.k.a. price.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Cambria" panose="02040503050406030204" pitchFamily="18" charset="0"/>
                  <a:buChar char="⎼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Samuel-Cahn’84</a:t>
                </a:r>
                <a:r>
                  <a:rPr lang="en-US" dirty="0"/>
                  <a:t>: Threshold-based policies achieve a CR of 2. </a:t>
                </a:r>
              </a:p>
              <a:p>
                <a:r>
                  <a:rPr lang="en-US" dirty="0"/>
                  <a:t>No other online algorithm can do better.</a:t>
                </a:r>
              </a:p>
              <a:p>
                <a:r>
                  <a:rPr lang="en-US" dirty="0"/>
                  <a:t>Set price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Hindsight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  <a:blipFill>
                <a:blip r:embed="rId5"/>
                <a:stretch>
                  <a:fillRect l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A6D0-A6A9-AB48-B265-AC5C8ACFC825}"/>
              </a:ext>
            </a:extLst>
          </p:cNvPr>
          <p:cNvGrpSpPr/>
          <p:nvPr/>
        </p:nvGrpSpPr>
        <p:grpSpPr>
          <a:xfrm>
            <a:off x="124256" y="2263773"/>
            <a:ext cx="885888" cy="1132569"/>
            <a:chOff x="756838" y="2582923"/>
            <a:chExt cx="2515888" cy="23389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58779-7A47-E24B-9707-702AA36BB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  <a:alphaModFix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585F3-3104-0B4A-8939-F33B46E9EED1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32756E-D19A-3E48-8985-14DA7710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53" y="2785556"/>
            <a:ext cx="154192" cy="1608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8EA3F3D-5C42-DD4F-8EC9-445B090ABC8E}"/>
              </a:ext>
            </a:extLst>
          </p:cNvPr>
          <p:cNvGrpSpPr/>
          <p:nvPr/>
        </p:nvGrpSpPr>
        <p:grpSpPr>
          <a:xfrm rot="20730337">
            <a:off x="561357" y="2550346"/>
            <a:ext cx="347866" cy="396144"/>
            <a:chOff x="8568597" y="3036064"/>
            <a:chExt cx="643301" cy="580092"/>
          </a:xfrm>
        </p:grpSpPr>
        <p:pic>
          <p:nvPicPr>
            <p:cNvPr id="30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3AD44678-BC9A-8044-AC6E-21BF21BD0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8597" y="3036064"/>
              <a:ext cx="640056" cy="580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DFD659-DABB-2245-8FA4-00381A865B73}"/>
                </a:ext>
              </a:extLst>
            </p:cNvPr>
            <p:cNvSpPr txBox="1"/>
            <p:nvPr/>
          </p:nvSpPr>
          <p:spPr>
            <a:xfrm>
              <a:off x="8642139" y="3135457"/>
              <a:ext cx="569759" cy="405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$</a:t>
              </a:r>
              <a:r>
                <a:rPr lang="en-US" sz="1200" dirty="0"/>
                <a:t>t</a:t>
              </a:r>
              <a:endParaRPr lang="en-US" sz="11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0E0C527-047E-9441-ABB1-8DBFF095AC12}"/>
              </a:ext>
            </a:extLst>
          </p:cNvPr>
          <p:cNvSpPr txBox="1"/>
          <p:nvPr/>
        </p:nvSpPr>
        <p:spPr>
          <a:xfrm>
            <a:off x="8371562" y="5502975"/>
            <a:ext cx="3589485" cy="3742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Robust to different arrival orders!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F87628-98B2-DB47-B910-7EF3C3EE9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76" y="2774666"/>
            <a:ext cx="154192" cy="1608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F0C522-9DEF-F545-A547-5B04BDACD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5" y="2633149"/>
            <a:ext cx="154192" cy="160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5E0F88-5995-8849-8FDC-FBAED4D6C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32" y="2638588"/>
            <a:ext cx="154192" cy="160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1D2044-9C00-4347-BC5C-400781290DB3}"/>
              </a:ext>
            </a:extLst>
          </p:cNvPr>
          <p:cNvSpPr txBox="1"/>
          <p:nvPr/>
        </p:nvSpPr>
        <p:spPr>
          <a:xfrm>
            <a:off x="140585" y="3432873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highlight>
                  <a:srgbClr val="FFFF00"/>
                </a:highlight>
              </a:rPr>
              <a:t>k</a:t>
            </a:r>
            <a:r>
              <a:rPr lang="en-US" sz="1600" dirty="0">
                <a:highlight>
                  <a:srgbClr val="FFFF00"/>
                </a:highlight>
              </a:rPr>
              <a:t>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FEF0D7-BB6B-174F-9D44-2041E2C1B35F}"/>
                  </a:ext>
                </a:extLst>
              </p:cNvPr>
              <p:cNvSpPr/>
              <p:nvPr/>
            </p:nvSpPr>
            <p:spPr>
              <a:xfrm>
                <a:off x="3564800" y="4584175"/>
                <a:ext cx="6637073" cy="799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: Threshold-based policies achieve a CR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skw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sz="2000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FEF0D7-BB6B-174F-9D44-2041E2C1B3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800" y="4584175"/>
                <a:ext cx="6637073" cy="799963"/>
              </a:xfrm>
              <a:prstGeom prst="rect">
                <a:avLst/>
              </a:prstGeom>
              <a:blipFill>
                <a:blip r:embed="rId9"/>
                <a:stretch>
                  <a:fillRect l="-954" t="-57813" r="-763" b="-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AE275D22-F693-DB40-AB94-6CAE92CCE18B}"/>
              </a:ext>
            </a:extLst>
          </p:cNvPr>
          <p:cNvSpPr/>
          <p:nvPr/>
        </p:nvSpPr>
        <p:spPr>
          <a:xfrm>
            <a:off x="408523" y="5422715"/>
            <a:ext cx="783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Ghosh-Kleinberg’16</a:t>
            </a:r>
            <a:r>
              <a:rPr lang="en-US" dirty="0"/>
              <a:t>: </a:t>
            </a:r>
            <a:r>
              <a:rPr lang="en-US" sz="2000" dirty="0"/>
              <a:t>No other online algorithm can do better asymptotically.</a:t>
            </a:r>
            <a:endParaRPr lang="en-US" dirty="0"/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04D413AD-2908-8740-99DE-46A2BA465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336" y="1103296"/>
            <a:ext cx="4622864" cy="28507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547EB8E-75DD-1841-A2BF-8E5B06E5A697}"/>
              </a:ext>
            </a:extLst>
          </p:cNvPr>
          <p:cNvSpPr/>
          <p:nvPr/>
        </p:nvSpPr>
        <p:spPr>
          <a:xfrm>
            <a:off x="760020" y="4766902"/>
            <a:ext cx="292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Hajiaghayi-Kleinberg-Sandholm’07 C.-Devanur-Lykouris’21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D02BD-DED9-3243-94E5-39D6B5892986}"/>
              </a:ext>
            </a:extLst>
          </p:cNvPr>
          <p:cNvSpPr txBox="1"/>
          <p:nvPr/>
        </p:nvSpPr>
        <p:spPr>
          <a:xfrm>
            <a:off x="9521726" y="3775114"/>
            <a:ext cx="212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[C.-Devanur-Lykouris’21]</a:t>
            </a:r>
          </a:p>
        </p:txBody>
      </p:sp>
    </p:spTree>
    <p:extLst>
      <p:ext uri="{BB962C8B-B14F-4D97-AF65-F5344CB8AC3E}">
        <p14:creationId xmlns:p14="http://schemas.microsoft.com/office/powerpoint/2010/main" val="14679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32" grpId="0"/>
      <p:bldP spid="1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601-13A7-654E-8DA3-1D57762F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“unit demand” case: balanced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9BB0D-20BA-FC42-B86E-B4C23EB3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352" y="2022635"/>
            <a:ext cx="6293777" cy="4225470"/>
          </a:xfrm>
        </p:spPr>
        <p:txBody>
          <a:bodyPr/>
          <a:lstStyle/>
          <a:p>
            <a:r>
              <a:rPr lang="en-US" dirty="0"/>
              <a:t>Customers arrive in sequence and reveal their values</a:t>
            </a:r>
          </a:p>
          <a:p>
            <a:r>
              <a:rPr lang="en-US" dirty="0"/>
              <a:t>At every step, the algorithm decides </a:t>
            </a:r>
            <a:r>
              <a:rPr lang="en-US" dirty="0">
                <a:highlight>
                  <a:srgbClr val="FFFF00"/>
                </a:highlight>
              </a:rPr>
              <a:t>what to allocate and at what price</a:t>
            </a:r>
            <a:r>
              <a:rPr lang="en-US" dirty="0"/>
              <a:t>; or to reject and move forward.</a:t>
            </a:r>
          </a:p>
          <a:p>
            <a:r>
              <a:rPr lang="en-US" dirty="0"/>
              <a:t>Hindsight-OPT picks the </a:t>
            </a:r>
            <a:r>
              <a:rPr lang="en-US" dirty="0">
                <a:highlight>
                  <a:srgbClr val="FFFF00"/>
                </a:highlight>
              </a:rPr>
              <a:t>SW maximizing allocation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17CF-6E62-F148-9D61-01D8888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41F973F9-B490-1D46-8E53-E1639E532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58933" r="58944" b="14940"/>
          <a:stretch/>
        </p:blipFill>
        <p:spPr bwMode="auto">
          <a:xfrm>
            <a:off x="1882590" y="2497854"/>
            <a:ext cx="457200" cy="11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flective Family Sticker FOR CARS[Price posted is per character] | Shopee  Philippines">
            <a:extLst>
              <a:ext uri="{FF2B5EF4-FFF2-40B4-BE49-F238E27FC236}">
                <a16:creationId xmlns:a16="http://schemas.microsoft.com/office/drawing/2014/main" id="{ABC15810-5DD6-BC48-8F9C-DD0D104D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2" t="57268" r="44224" b="16048"/>
          <a:stretch/>
        </p:blipFill>
        <p:spPr bwMode="auto">
          <a:xfrm>
            <a:off x="2744496" y="2447265"/>
            <a:ext cx="612648" cy="11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ACE4DB-2D16-7B4D-8699-F19CDBA1BE06}"/>
              </a:ext>
            </a:extLst>
          </p:cNvPr>
          <p:cNvSpPr txBox="1"/>
          <p:nvPr/>
        </p:nvSpPr>
        <p:spPr>
          <a:xfrm>
            <a:off x="593166" y="4193903"/>
            <a:ext cx="108549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Item pricing</a:t>
            </a:r>
            <a:r>
              <a:rPr lang="en-US" sz="2000" dirty="0"/>
              <a:t>: fix prices in advance; allow buyers to purchase their favorite item while supplies last.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Cambria" panose="02040503050406030204" pitchFamily="18" charset="0"/>
                  <a:buChar char="⎼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Feldman-Gravin-Lucier’15</a:t>
                </a:r>
                <a:r>
                  <a:rPr lang="en-US" dirty="0"/>
                  <a:t>: Item pricing achieves a CR of 2. </a:t>
                </a:r>
              </a:p>
              <a:p>
                <a:r>
                  <a:rPr lang="en-US" dirty="0"/>
                  <a:t>No other online algorithm can do better.</a:t>
                </a:r>
              </a:p>
              <a:p>
                <a:r>
                  <a:rPr lang="en-US" dirty="0"/>
                  <a:t>Set </a:t>
                </a:r>
                <a:r>
                  <a:rPr lang="en-US" dirty="0" err="1"/>
                  <a:t>price</a:t>
                </a:r>
                <a:r>
                  <a:rPr lang="en-US" baseline="-25000" dirty="0" err="1"/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Contribution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Hindsight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3D1E8CB-ED49-1C49-BEF1-AC58D8F53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551" y="4764146"/>
                <a:ext cx="7547315" cy="2112735"/>
              </a:xfrm>
              <a:prstGeom prst="rect">
                <a:avLst/>
              </a:prstGeom>
              <a:blipFill>
                <a:blip r:embed="rId4"/>
                <a:stretch>
                  <a:fillRect l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A6D0-A6A9-AB48-B265-AC5C8ACFC825}"/>
              </a:ext>
            </a:extLst>
          </p:cNvPr>
          <p:cNvGrpSpPr/>
          <p:nvPr/>
        </p:nvGrpSpPr>
        <p:grpSpPr>
          <a:xfrm>
            <a:off x="581468" y="2263773"/>
            <a:ext cx="885888" cy="1132569"/>
            <a:chOff x="756838" y="2582923"/>
            <a:chExt cx="2515888" cy="23389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58779-7A47-E24B-9707-702AA36BB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alphaModFix/>
            </a:blip>
            <a:stretch>
              <a:fillRect/>
            </a:stretch>
          </p:blipFill>
          <p:spPr>
            <a:xfrm>
              <a:off x="756838" y="2582923"/>
              <a:ext cx="2515888" cy="233899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585F3-3104-0B4A-8939-F33B46E9EED1}"/>
                </a:ext>
              </a:extLst>
            </p:cNvPr>
            <p:cNvSpPr/>
            <p:nvPr/>
          </p:nvSpPr>
          <p:spPr>
            <a:xfrm>
              <a:off x="996042" y="3118757"/>
              <a:ext cx="1191986" cy="8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l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32756E-D19A-3E48-8985-14DA7710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61" y="2758966"/>
            <a:ext cx="179687" cy="1874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E0C527-047E-9441-ABB1-8DBFF095AC12}"/>
              </a:ext>
            </a:extLst>
          </p:cNvPr>
          <p:cNvSpPr txBox="1"/>
          <p:nvPr/>
        </p:nvSpPr>
        <p:spPr>
          <a:xfrm>
            <a:off x="8371562" y="5502975"/>
            <a:ext cx="3589485" cy="3742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Robust to different arrival orders!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86B7CD-8661-C048-A495-326F40D78C7A}"/>
              </a:ext>
            </a:extLst>
          </p:cNvPr>
          <p:cNvGrpSpPr/>
          <p:nvPr/>
        </p:nvGrpSpPr>
        <p:grpSpPr>
          <a:xfrm>
            <a:off x="2152606" y="1783220"/>
            <a:ext cx="919362" cy="605181"/>
            <a:chOff x="4563158" y="2700992"/>
            <a:chExt cx="919362" cy="6051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34CF02-2D23-2D42-8417-C72709A52F24}"/>
                </a:ext>
              </a:extLst>
            </p:cNvPr>
            <p:cNvGrpSpPr/>
            <p:nvPr/>
          </p:nvGrpSpPr>
          <p:grpSpPr>
            <a:xfrm>
              <a:off x="4563158" y="2700992"/>
              <a:ext cx="919362" cy="605181"/>
              <a:chOff x="5440841" y="2590407"/>
              <a:chExt cx="1073263" cy="737447"/>
            </a:xfrm>
          </p:grpSpPr>
          <p:sp>
            <p:nvSpPr>
              <p:cNvPr id="37" name="Cloud Callout 36">
                <a:extLst>
                  <a:ext uri="{FF2B5EF4-FFF2-40B4-BE49-F238E27FC236}">
                    <a16:creationId xmlns:a16="http://schemas.microsoft.com/office/drawing/2014/main" id="{CD3A4432-71F9-944A-8EBF-69C95E9688FC}"/>
                  </a:ext>
                </a:extLst>
              </p:cNvPr>
              <p:cNvSpPr/>
              <p:nvPr/>
            </p:nvSpPr>
            <p:spPr>
              <a:xfrm>
                <a:off x="5440841" y="2590407"/>
                <a:ext cx="1073263" cy="737447"/>
              </a:xfrm>
              <a:prstGeom prst="cloudCallout">
                <a:avLst>
                  <a:gd name="adj1" fmla="val -30562"/>
                  <a:gd name="adj2" fmla="val 767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96CBA00-0B19-1A41-93B0-ED4463802472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973" y="2604442"/>
                    <a:ext cx="630419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96CBA00-0B19-1A41-93B0-ED44638024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1973" y="2604442"/>
                    <a:ext cx="630419" cy="33753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68F1886-2DF5-A046-A963-0661D1365E61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474" y="2912505"/>
                    <a:ext cx="630419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68F1886-2DF5-A046-A963-0661D1365E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474" y="2912505"/>
                    <a:ext cx="630419" cy="33753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FCB9BD-0132-1249-B6B4-E01FCDB6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2309" y="2751897"/>
              <a:ext cx="180746" cy="18851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677CCD9-8895-ED49-A65C-D153B97C9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231" y="2999874"/>
              <a:ext cx="200222" cy="20882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00419D1-7C05-674E-A903-D760F20F9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981" y="2799389"/>
            <a:ext cx="127211" cy="1326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C18E46-C985-B442-A899-285EC8690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15" y="2794133"/>
            <a:ext cx="127211" cy="13267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C558872-5BC6-5A4A-8853-E3DD1F0B62CD}"/>
              </a:ext>
            </a:extLst>
          </p:cNvPr>
          <p:cNvGrpSpPr/>
          <p:nvPr/>
        </p:nvGrpSpPr>
        <p:grpSpPr>
          <a:xfrm>
            <a:off x="3117728" y="1749172"/>
            <a:ext cx="1533132" cy="748681"/>
            <a:chOff x="4531628" y="2637512"/>
            <a:chExt cx="1533132" cy="7486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36C6F60-5C44-5647-AF2E-5285244CB514}"/>
                </a:ext>
              </a:extLst>
            </p:cNvPr>
            <p:cNvGrpSpPr/>
            <p:nvPr/>
          </p:nvGrpSpPr>
          <p:grpSpPr>
            <a:xfrm>
              <a:off x="4531628" y="2637512"/>
              <a:ext cx="1533132" cy="748681"/>
              <a:chOff x="5404030" y="2513054"/>
              <a:chExt cx="1789778" cy="912310"/>
            </a:xfrm>
          </p:grpSpPr>
          <p:sp>
            <p:nvSpPr>
              <p:cNvPr id="48" name="Cloud Callout 47">
                <a:extLst>
                  <a:ext uri="{FF2B5EF4-FFF2-40B4-BE49-F238E27FC236}">
                    <a16:creationId xmlns:a16="http://schemas.microsoft.com/office/drawing/2014/main" id="{A81CFD22-138C-7048-B073-3176A5C2D447}"/>
                  </a:ext>
                </a:extLst>
              </p:cNvPr>
              <p:cNvSpPr/>
              <p:nvPr/>
            </p:nvSpPr>
            <p:spPr>
              <a:xfrm>
                <a:off x="5404030" y="2513054"/>
                <a:ext cx="1789778" cy="912310"/>
              </a:xfrm>
              <a:prstGeom prst="cloudCallout">
                <a:avLst>
                  <a:gd name="adj1" fmla="val -37760"/>
                  <a:gd name="adj2" fmla="val 6621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E0D02C1A-B263-3843-9583-3FF3E6268E1C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973" y="2604442"/>
                    <a:ext cx="918606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[0,5]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E0D02C1A-B263-3843-9583-3FF3E6268E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1973" y="2604442"/>
                    <a:ext cx="918606" cy="33753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4F2580C-A772-C34F-A16C-031D95207AA4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474" y="2912505"/>
                    <a:ext cx="1281573" cy="3375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$2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4F2580C-A772-C34F-A16C-031D95207A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474" y="2912505"/>
                    <a:ext cx="1281573" cy="3375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950DC6-8D53-2F4E-A8D2-9A372D24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2309" y="2751897"/>
              <a:ext cx="180746" cy="18851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F95E0BA-3BEF-3A4F-967F-F161D61EA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231" y="2999874"/>
              <a:ext cx="200222" cy="20882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AE977E-32A0-D341-B986-F00E1404C614}"/>
              </a:ext>
            </a:extLst>
          </p:cNvPr>
          <p:cNvGrpSpPr/>
          <p:nvPr/>
        </p:nvGrpSpPr>
        <p:grpSpPr>
          <a:xfrm>
            <a:off x="644395" y="3033210"/>
            <a:ext cx="770047" cy="865217"/>
            <a:chOff x="756838" y="5788464"/>
            <a:chExt cx="1197174" cy="128728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3643F12-E373-0842-8365-3CF54F85BD9D}"/>
                </a:ext>
              </a:extLst>
            </p:cNvPr>
            <p:cNvGrpSpPr/>
            <p:nvPr/>
          </p:nvGrpSpPr>
          <p:grpSpPr>
            <a:xfrm>
              <a:off x="756838" y="5788464"/>
              <a:ext cx="1197174" cy="1287286"/>
              <a:chOff x="8306589" y="3292497"/>
              <a:chExt cx="1562607" cy="1705545"/>
            </a:xfrm>
          </p:grpSpPr>
          <p:sp>
            <p:nvSpPr>
              <p:cNvPr id="56" name="Vertical Scroll 55">
                <a:extLst>
                  <a:ext uri="{FF2B5EF4-FFF2-40B4-BE49-F238E27FC236}">
                    <a16:creationId xmlns:a16="http://schemas.microsoft.com/office/drawing/2014/main" id="{8B6EFC00-8BCF-034E-9614-612EAEAC0706}"/>
                  </a:ext>
                </a:extLst>
              </p:cNvPr>
              <p:cNvSpPr/>
              <p:nvPr/>
            </p:nvSpPr>
            <p:spPr>
              <a:xfrm>
                <a:off x="8306589" y="3292497"/>
                <a:ext cx="1562607" cy="1705545"/>
              </a:xfrm>
              <a:prstGeom prst="verticalScroll">
                <a:avLst>
                  <a:gd name="adj" fmla="val 5995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AC0F0ED-9B19-0E41-88CC-9A45B3B7F9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23797" b="28611"/>
              <a:stretch/>
            </p:blipFill>
            <p:spPr>
              <a:xfrm>
                <a:off x="8447629" y="3441930"/>
                <a:ext cx="1279458" cy="6089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FEA166A-6ABD-8B48-9C95-404C8DE27E83}"/>
                      </a:ext>
                    </a:extLst>
                  </p:cNvPr>
                  <p:cNvSpPr txBox="1"/>
                  <p:nvPr/>
                </p:nvSpPr>
                <p:spPr>
                  <a:xfrm>
                    <a:off x="8805542" y="3980128"/>
                    <a:ext cx="974299" cy="4853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$1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EFEA166A-6ABD-8B48-9C95-404C8DE27E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05542" y="3980128"/>
                    <a:ext cx="974299" cy="48535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927B295-090F-FB4D-B55A-67D68C1BBCD8}"/>
                      </a:ext>
                    </a:extLst>
                  </p:cNvPr>
                  <p:cNvSpPr txBox="1"/>
                  <p:nvPr/>
                </p:nvSpPr>
                <p:spPr>
                  <a:xfrm>
                    <a:off x="8817169" y="4512683"/>
                    <a:ext cx="974299" cy="4853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</m:t>
                          </m:r>
                          <m:r>
                            <a:rPr lang="en-US" sz="1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927B295-090F-FB4D-B55A-67D68C1BBC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17169" y="4512683"/>
                    <a:ext cx="974299" cy="48535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B54B9F4-3E4C-B543-9E0D-1A25856B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225" y="6355788"/>
              <a:ext cx="351334" cy="36642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65B8279-E6AE-1A41-B14F-AA2D90CB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2272" y="6739410"/>
              <a:ext cx="287958" cy="300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1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069 L 0.13971 0.0828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41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 animBg="1"/>
    </p:bldLst>
  </p:timing>
</p:sld>
</file>

<file path=ppt/theme/theme1.xml><?xml version="1.0" encoding="utf-8"?>
<a:theme xmlns:a="http://schemas.openxmlformats.org/drawingml/2006/main" name="Gallery">
  <a:themeElements>
    <a:clrScheme name="Custom 2">
      <a:dk1>
        <a:srgbClr val="000000"/>
      </a:dk1>
      <a:lt1>
        <a:srgbClr val="FFFFFF"/>
      </a:lt1>
      <a:dk2>
        <a:srgbClr val="696464"/>
      </a:dk2>
      <a:lt2>
        <a:srgbClr val="FEFFFF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wrap="none" lIns="0" tIns="0" rIns="0" bIns="0" rtlCol="0" anchor="ctr" anchorCtr="1"/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31856</TotalTime>
  <Words>2668</Words>
  <Application>Microsoft Macintosh PowerPoint</Application>
  <PresentationFormat>Widescreen</PresentationFormat>
  <Paragraphs>436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</vt:lpstr>
      <vt:lpstr>Cambria Math</vt:lpstr>
      <vt:lpstr>Helvetica</vt:lpstr>
      <vt:lpstr>Gallery</vt:lpstr>
      <vt:lpstr>Approximately Optimal Auction Design    and Item Pricing</vt:lpstr>
      <vt:lpstr>PowerPoint Presentation</vt:lpstr>
      <vt:lpstr>This talk:         some examples of pricing as a solution to an auction design problem</vt:lpstr>
      <vt:lpstr>A generic stochastic resource allocation setting</vt:lpstr>
      <vt:lpstr>Part I: Social Welfare Maximization</vt:lpstr>
      <vt:lpstr>Part I: Online Stochastic Social Welfare Maximization</vt:lpstr>
      <vt:lpstr>The single item case: prophet inequality</vt:lpstr>
      <vt:lpstr>The single item case: prophet inequality</vt:lpstr>
      <vt:lpstr>The “unit demand” case: balanced prices</vt:lpstr>
      <vt:lpstr>Item prices arise as dual variables</vt:lpstr>
      <vt:lpstr>The “unit demand” case: balanced prices</vt:lpstr>
      <vt:lpstr>But dual prices don’t work well in stochastic settings</vt:lpstr>
      <vt:lpstr>Approach 1: balanced prices</vt:lpstr>
      <vt:lpstr>Approach 2: tracking buyer preferences</vt:lpstr>
      <vt:lpstr>Approach 2: tracking buyer preferences</vt:lpstr>
      <vt:lpstr>Approach 2: tracking buyer preferences; application to interval scheduling</vt:lpstr>
      <vt:lpstr>Part I: Online Stochastic Social Welfare Maximization – Summary </vt:lpstr>
      <vt:lpstr>A generic stochastic resource allocation setting</vt:lpstr>
      <vt:lpstr>Part II: Revenue Maximization</vt:lpstr>
      <vt:lpstr>Part II: Revenue Maximization – Approximation </vt:lpstr>
      <vt:lpstr>Part II: Revenue Maximization with a buy-many constraint</vt:lpstr>
      <vt:lpstr>Part II: Revenue Maximization with a buy-many constraint – Approximation </vt:lpstr>
      <vt:lpstr>PowerPoint Presentation</vt:lpstr>
      <vt:lpstr>PowerPoint Presentation</vt:lpstr>
      <vt:lpstr>PowerPoint Presentation</vt:lpstr>
      <vt:lpstr>Part II: Revenue Maximization with a buy-many constraint – Approximation </vt:lpstr>
      <vt:lpstr>Part II: Revenue Maximization – Summary </vt:lpstr>
      <vt:lpstr>What else can posted prices do?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price an app  and other algorithmic problems in the design of electronic marketplaces</dc:title>
  <dc:creator>SHUCHI CHAWLA</dc:creator>
  <cp:lastModifiedBy>SHUCHI CHAWLA</cp:lastModifiedBy>
  <cp:revision>166</cp:revision>
  <dcterms:created xsi:type="dcterms:W3CDTF">2020-03-12T03:30:19Z</dcterms:created>
  <dcterms:modified xsi:type="dcterms:W3CDTF">2022-04-25T21:36:28Z</dcterms:modified>
</cp:coreProperties>
</file>