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4441" r:id="rId1"/>
  </p:sldMasterIdLst>
  <p:notesMasterIdLst>
    <p:notesMasterId r:id="rId31"/>
  </p:notesMasterIdLst>
  <p:sldIdLst>
    <p:sldId id="256" r:id="rId2"/>
    <p:sldId id="1054" r:id="rId3"/>
    <p:sldId id="1083" r:id="rId4"/>
    <p:sldId id="1096" r:id="rId5"/>
    <p:sldId id="1087" r:id="rId6"/>
    <p:sldId id="1105" r:id="rId7"/>
    <p:sldId id="1056" r:id="rId8"/>
    <p:sldId id="1073" r:id="rId9"/>
    <p:sldId id="277" r:id="rId10"/>
    <p:sldId id="1047" r:id="rId11"/>
    <p:sldId id="1097" r:id="rId12"/>
    <p:sldId id="1048" r:id="rId13"/>
    <p:sldId id="1050" r:id="rId14"/>
    <p:sldId id="1049" r:id="rId15"/>
    <p:sldId id="1037" r:id="rId16"/>
    <p:sldId id="1099" r:id="rId17"/>
    <p:sldId id="1106" r:id="rId18"/>
    <p:sldId id="1108" r:id="rId19"/>
    <p:sldId id="1107" r:id="rId20"/>
    <p:sldId id="1060" r:id="rId21"/>
    <p:sldId id="1061" r:id="rId22"/>
    <p:sldId id="1098" r:id="rId23"/>
    <p:sldId id="1062" r:id="rId24"/>
    <p:sldId id="1102" r:id="rId25"/>
    <p:sldId id="1103" r:id="rId26"/>
    <p:sldId id="1104" r:id="rId27"/>
    <p:sldId id="1090" r:id="rId28"/>
    <p:sldId id="1095" r:id="rId29"/>
    <p:sldId id="1109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00"/>
    <a:srgbClr val="FF7C00"/>
    <a:srgbClr val="FFD400"/>
    <a:srgbClr val="EFED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65"/>
    <p:restoredTop sz="96327"/>
  </p:normalViewPr>
  <p:slideViewPr>
    <p:cSldViewPr snapToGrid="0" snapToObjects="1">
      <p:cViewPr>
        <p:scale>
          <a:sx n="102" d="100"/>
          <a:sy n="102" d="100"/>
        </p:scale>
        <p:origin x="144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84EA8-2C29-234B-910F-451117756C1B}" type="datetimeFigureOut">
              <a:rPr lang="en-US" smtClean="0"/>
              <a:t>7/14/24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7D656-808E-CD4E-8601-9DC39ED55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22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7D656-808E-CD4E-8601-9DC39ED55F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03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7D656-808E-CD4E-8601-9DC39ED55F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538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7D656-808E-CD4E-8601-9DC39ED55F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98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7D656-808E-CD4E-8601-9DC39ED55F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45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7D656-808E-CD4E-8601-9DC39ED55F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11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>
            <a:alpha val="5019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1D66CE9-CD68-A548-A8B9-C766D5C13756}" type="datetime1">
              <a:rPr lang="en-US" smtClean="0"/>
              <a:t>7/14/24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reeform 6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>
              <a:gd name="connsiteX0" fmla="*/ 9280 w 10000"/>
              <a:gd name="connsiteY0" fmla="*/ 7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9126 h 10000"/>
              <a:gd name="connsiteX5" fmla="*/ 8761 w 10000"/>
              <a:gd name="connsiteY5" fmla="*/ 9127 h 10000"/>
              <a:gd name="connsiteX6" fmla="*/ 9280 w 10000"/>
              <a:gd name="connsiteY6" fmla="*/ 72 h 10000"/>
              <a:gd name="connsiteX0" fmla="*/ 9280 w 10000"/>
              <a:gd name="connsiteY0" fmla="*/ 7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9126 h 10000"/>
              <a:gd name="connsiteX5" fmla="*/ 9280 w 10000"/>
              <a:gd name="connsiteY5" fmla="*/ 9561 h 10000"/>
              <a:gd name="connsiteX6" fmla="*/ 9280 w 10000"/>
              <a:gd name="connsiteY6" fmla="*/ 72 h 10000"/>
              <a:gd name="connsiteX0" fmla="*/ 9280 w 10000"/>
              <a:gd name="connsiteY0" fmla="*/ 7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9536 h 10000"/>
              <a:gd name="connsiteX5" fmla="*/ 9280 w 10000"/>
              <a:gd name="connsiteY5" fmla="*/ 9561 h 10000"/>
              <a:gd name="connsiteX6" fmla="*/ 9280 w 10000"/>
              <a:gd name="connsiteY6" fmla="*/ 72 h 10000"/>
              <a:gd name="connsiteX0" fmla="*/ 9280 w 10000"/>
              <a:gd name="connsiteY0" fmla="*/ 0 h 10024"/>
              <a:gd name="connsiteX1" fmla="*/ 10000 w 10000"/>
              <a:gd name="connsiteY1" fmla="*/ 24 h 10024"/>
              <a:gd name="connsiteX2" fmla="*/ 10000 w 10000"/>
              <a:gd name="connsiteY2" fmla="*/ 10024 h 10024"/>
              <a:gd name="connsiteX3" fmla="*/ 0 w 10000"/>
              <a:gd name="connsiteY3" fmla="*/ 10024 h 10024"/>
              <a:gd name="connsiteX4" fmla="*/ 0 w 10000"/>
              <a:gd name="connsiteY4" fmla="*/ 9560 h 10024"/>
              <a:gd name="connsiteX5" fmla="*/ 9280 w 10000"/>
              <a:gd name="connsiteY5" fmla="*/ 9585 h 10024"/>
              <a:gd name="connsiteX6" fmla="*/ 9280 w 10000"/>
              <a:gd name="connsiteY6" fmla="*/ 0 h 10024"/>
              <a:gd name="connsiteX0" fmla="*/ 9312 w 10000"/>
              <a:gd name="connsiteY0" fmla="*/ 2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9536 h 10000"/>
              <a:gd name="connsiteX5" fmla="*/ 9280 w 10000"/>
              <a:gd name="connsiteY5" fmla="*/ 9561 h 10000"/>
              <a:gd name="connsiteX6" fmla="*/ 9312 w 10000"/>
              <a:gd name="connsiteY6" fmla="*/ 2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9312" y="24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536"/>
                </a:lnTo>
                <a:lnTo>
                  <a:pt x="9280" y="9561"/>
                </a:lnTo>
                <a:cubicBezTo>
                  <a:pt x="9291" y="6382"/>
                  <a:pt x="9301" y="3203"/>
                  <a:pt x="9312" y="24"/>
                </a:cubicBez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Freeform 6"/>
          <p:cNvSpPr/>
          <p:nvPr/>
        </p:nvSpPr>
        <p:spPr bwMode="auto">
          <a:xfrm flipH="1" flipV="1">
            <a:off x="752858" y="744469"/>
            <a:ext cx="3275668" cy="4408488"/>
          </a:xfrm>
          <a:custGeom>
            <a:avLst/>
            <a:gdLst>
              <a:gd name="connsiteX0" fmla="*/ 9262 w 10002"/>
              <a:gd name="connsiteY0" fmla="*/ 0 h 10037"/>
              <a:gd name="connsiteX1" fmla="*/ 10002 w 10002"/>
              <a:gd name="connsiteY1" fmla="*/ 37 h 10037"/>
              <a:gd name="connsiteX2" fmla="*/ 10002 w 10002"/>
              <a:gd name="connsiteY2" fmla="*/ 10037 h 10037"/>
              <a:gd name="connsiteX3" fmla="*/ 2 w 10002"/>
              <a:gd name="connsiteY3" fmla="*/ 10037 h 10037"/>
              <a:gd name="connsiteX4" fmla="*/ 0 w 10002"/>
              <a:gd name="connsiteY4" fmla="*/ 9162 h 10037"/>
              <a:gd name="connsiteX5" fmla="*/ 8763 w 10002"/>
              <a:gd name="connsiteY5" fmla="*/ 9165 h 10037"/>
              <a:gd name="connsiteX6" fmla="*/ 9262 w 10002"/>
              <a:gd name="connsiteY6" fmla="*/ 0 h 10037"/>
              <a:gd name="connsiteX0" fmla="*/ 9262 w 10002"/>
              <a:gd name="connsiteY0" fmla="*/ 0 h 10037"/>
              <a:gd name="connsiteX1" fmla="*/ 10002 w 10002"/>
              <a:gd name="connsiteY1" fmla="*/ 37 h 10037"/>
              <a:gd name="connsiteX2" fmla="*/ 10002 w 10002"/>
              <a:gd name="connsiteY2" fmla="*/ 10037 h 10037"/>
              <a:gd name="connsiteX3" fmla="*/ 2 w 10002"/>
              <a:gd name="connsiteY3" fmla="*/ 10037 h 10037"/>
              <a:gd name="connsiteX4" fmla="*/ 0 w 10002"/>
              <a:gd name="connsiteY4" fmla="*/ 9162 h 10037"/>
              <a:gd name="connsiteX5" fmla="*/ 9212 w 10002"/>
              <a:gd name="connsiteY5" fmla="*/ 9498 h 10037"/>
              <a:gd name="connsiteX6" fmla="*/ 9262 w 10002"/>
              <a:gd name="connsiteY6" fmla="*/ 0 h 10037"/>
              <a:gd name="connsiteX0" fmla="*/ 9262 w 10002"/>
              <a:gd name="connsiteY0" fmla="*/ 0 h 10037"/>
              <a:gd name="connsiteX1" fmla="*/ 10002 w 10002"/>
              <a:gd name="connsiteY1" fmla="*/ 37 h 10037"/>
              <a:gd name="connsiteX2" fmla="*/ 10002 w 10002"/>
              <a:gd name="connsiteY2" fmla="*/ 10037 h 10037"/>
              <a:gd name="connsiteX3" fmla="*/ 2 w 10002"/>
              <a:gd name="connsiteY3" fmla="*/ 10037 h 10037"/>
              <a:gd name="connsiteX4" fmla="*/ 0 w 10002"/>
              <a:gd name="connsiteY4" fmla="*/ 9532 h 10037"/>
              <a:gd name="connsiteX5" fmla="*/ 9212 w 10002"/>
              <a:gd name="connsiteY5" fmla="*/ 9498 h 10037"/>
              <a:gd name="connsiteX6" fmla="*/ 9262 w 10002"/>
              <a:gd name="connsiteY6" fmla="*/ 0 h 10037"/>
              <a:gd name="connsiteX0" fmla="*/ 9262 w 10002"/>
              <a:gd name="connsiteY0" fmla="*/ 35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0 w 10002"/>
              <a:gd name="connsiteY4" fmla="*/ 9495 h 10000"/>
              <a:gd name="connsiteX5" fmla="*/ 9212 w 10002"/>
              <a:gd name="connsiteY5" fmla="*/ 9461 h 10000"/>
              <a:gd name="connsiteX6" fmla="*/ 9262 w 10002"/>
              <a:gd name="connsiteY6" fmla="*/ 35 h 10000"/>
              <a:gd name="connsiteX0" fmla="*/ 9262 w 10002"/>
              <a:gd name="connsiteY0" fmla="*/ 35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0 w 10002"/>
              <a:gd name="connsiteY4" fmla="*/ 9495 h 10000"/>
              <a:gd name="connsiteX5" fmla="*/ 9212 w 10002"/>
              <a:gd name="connsiteY5" fmla="*/ 9461 h 10000"/>
              <a:gd name="connsiteX6" fmla="*/ 9262 w 10002"/>
              <a:gd name="connsiteY6" fmla="*/ 35 h 10000"/>
              <a:gd name="connsiteX0" fmla="*/ 9262 w 10002"/>
              <a:gd name="connsiteY0" fmla="*/ 35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0 w 10002"/>
              <a:gd name="connsiteY4" fmla="*/ 9495 h 10000"/>
              <a:gd name="connsiteX5" fmla="*/ 9277 w 10002"/>
              <a:gd name="connsiteY5" fmla="*/ 9461 h 10000"/>
              <a:gd name="connsiteX6" fmla="*/ 9262 w 10002"/>
              <a:gd name="connsiteY6" fmla="*/ 35 h 10000"/>
              <a:gd name="connsiteX0" fmla="*/ 9262 w 10002"/>
              <a:gd name="connsiteY0" fmla="*/ 11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0 w 10002"/>
              <a:gd name="connsiteY4" fmla="*/ 9495 h 10000"/>
              <a:gd name="connsiteX5" fmla="*/ 9277 w 10002"/>
              <a:gd name="connsiteY5" fmla="*/ 9461 h 10000"/>
              <a:gd name="connsiteX6" fmla="*/ 9262 w 10002"/>
              <a:gd name="connsiteY6" fmla="*/ 11 h 10000"/>
              <a:gd name="connsiteX0" fmla="*/ 9262 w 10002"/>
              <a:gd name="connsiteY0" fmla="*/ 11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0 w 10002"/>
              <a:gd name="connsiteY4" fmla="*/ 9495 h 10000"/>
              <a:gd name="connsiteX5" fmla="*/ 9277 w 10002"/>
              <a:gd name="connsiteY5" fmla="*/ 9461 h 10000"/>
              <a:gd name="connsiteX6" fmla="*/ 9262 w 10002"/>
              <a:gd name="connsiteY6" fmla="*/ 11 h 10000"/>
              <a:gd name="connsiteX0" fmla="*/ 9262 w 10002"/>
              <a:gd name="connsiteY0" fmla="*/ 11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0 w 10002"/>
              <a:gd name="connsiteY4" fmla="*/ 9447 h 10000"/>
              <a:gd name="connsiteX5" fmla="*/ 9277 w 10002"/>
              <a:gd name="connsiteY5" fmla="*/ 9461 h 10000"/>
              <a:gd name="connsiteX6" fmla="*/ 9262 w 10002"/>
              <a:gd name="connsiteY6" fmla="*/ 1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2" h="10000">
                <a:moveTo>
                  <a:pt x="9262" y="11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749"/>
                  <a:pt x="0" y="9447"/>
                </a:cubicBezTo>
                <a:lnTo>
                  <a:pt x="9277" y="9461"/>
                </a:lnTo>
                <a:cubicBezTo>
                  <a:pt x="9281" y="6406"/>
                  <a:pt x="9258" y="3018"/>
                  <a:pt x="9262" y="11"/>
                </a:cubicBez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4000" cap="none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43421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DA017-D300-0E44-BE06-E49E691E8FE0}" type="datetime1">
              <a:rPr lang="en-US" smtClean="0"/>
              <a:t>7/14/24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2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47E54-A155-5C4C-A27C-062D8A56B904}" type="datetime1">
              <a:rPr lang="en-US" smtClean="0"/>
              <a:t>7/14/24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074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962" y="685800"/>
            <a:ext cx="9761838" cy="512805"/>
          </a:xfrm>
        </p:spPr>
        <p:txBody>
          <a:bodyPr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0962" y="1445741"/>
            <a:ext cx="9761838" cy="4421659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 sz="1800" i="0"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0962" y="6468902"/>
            <a:ext cx="1204572" cy="404614"/>
          </a:xfrm>
        </p:spPr>
        <p:txBody>
          <a:bodyPr/>
          <a:lstStyle/>
          <a:p>
            <a:fld id="{ADDB1E97-F709-1040-8022-3C075C2E2753}" type="datetime1">
              <a:rPr lang="en-US" smtClean="0"/>
              <a:t>7/14/24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258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3393B64-D8B7-6A4B-BECC-455859A2A150}" type="datetime1">
              <a:rPr lang="en-US" smtClean="0"/>
              <a:t>7/14/24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31B85C-198C-9942-AAE9-FBFE4A4E9952}"/>
              </a:ext>
            </a:extLst>
          </p:cNvPr>
          <p:cNvSpPr/>
          <p:nvPr userDrawn="1"/>
        </p:nvSpPr>
        <p:spPr>
          <a:xfrm>
            <a:off x="8072847" y="1384663"/>
            <a:ext cx="3122022" cy="44674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0970" y="1327486"/>
            <a:ext cx="9612971" cy="3947973"/>
          </a:xfrm>
        </p:spPr>
        <p:txBody>
          <a:bodyPr anchor="b">
            <a:normAutofit/>
          </a:bodyPr>
          <a:lstStyle>
            <a:lvl1pPr algn="r">
              <a:defRPr sz="44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3609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DA471-9D7D-D741-A0BA-ADD3F0296AB4}" type="datetime1">
              <a:rPr lang="en-US" smtClean="0"/>
              <a:t>7/14/24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0770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C952E-E769-3941-BF7C-392450299E30}" type="datetime1">
              <a:rPr lang="en-US" smtClean="0"/>
              <a:t>7/14/24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7549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B484-4FF2-9A45-8936-47177CBD2726}" type="datetime1">
              <a:rPr lang="en-US" smtClean="0"/>
              <a:t>7/14/24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9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5175-BB09-1F44-AC5F-6441A6AF48B2}" type="datetime1">
              <a:rPr lang="en-US" smtClean="0"/>
              <a:t>7/14/24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730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1AD2A6D-B3E9-BA4C-A627-CF5A0552DE09}" type="datetime1">
              <a:rPr lang="en-US" smtClean="0"/>
              <a:t>7/14/24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403658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FFE275C-1886-CB4B-8AFC-DE8726159025}" type="datetime1">
              <a:rPr lang="en-US" smtClean="0"/>
              <a:t>7/14/24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62579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19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C432717B-412B-8144-935E-F4E11B4DFE07}" type="datetime1">
              <a:rPr lang="en-US" smtClean="0"/>
              <a:t>7/14/24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4029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2" r:id="rId1"/>
    <p:sldLayoutId id="2147484443" r:id="rId2"/>
    <p:sldLayoutId id="2147484444" r:id="rId3"/>
    <p:sldLayoutId id="2147484445" r:id="rId4"/>
    <p:sldLayoutId id="2147484446" r:id="rId5"/>
    <p:sldLayoutId id="2147484447" r:id="rId6"/>
    <p:sldLayoutId id="2147484448" r:id="rId7"/>
    <p:sldLayoutId id="2147484449" r:id="rId8"/>
    <p:sldLayoutId id="2147484450" r:id="rId9"/>
    <p:sldLayoutId id="2147484451" r:id="rId10"/>
    <p:sldLayoutId id="2147484452" r:id="rId11"/>
  </p:sldLayoutIdLst>
  <p:hf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0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42.png"/><Relationship Id="rId5" Type="http://schemas.openxmlformats.org/officeDocument/2006/relationships/image" Target="../media/image45.png"/><Relationship Id="rId10" Type="http://schemas.openxmlformats.org/officeDocument/2006/relationships/image" Target="../media/image24.tiff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microsoft.com/office/2007/relationships/hdphoto" Target="../media/hdphoto1.wdp"/><Relationship Id="rId7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6.tiff"/><Relationship Id="rId4" Type="http://schemas.openxmlformats.org/officeDocument/2006/relationships/image" Target="../media/image4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12" Type="http://schemas.openxmlformats.org/officeDocument/2006/relationships/image" Target="../media/image10.png"/><Relationship Id="rId17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11" Type="http://schemas.openxmlformats.org/officeDocument/2006/relationships/image" Target="../media/image9.png"/><Relationship Id="rId5" Type="http://schemas.openxmlformats.org/officeDocument/2006/relationships/image" Target="../media/image3.tiff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microsoft.com/office/2007/relationships/hdphoto" Target="../media/hdphoto3.wdp"/><Relationship Id="rId7" Type="http://schemas.openxmlformats.org/officeDocument/2006/relationships/image" Target="../media/image30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1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Relationship Id="rId9" Type="http://schemas.openxmlformats.org/officeDocument/2006/relationships/image" Target="../media/image4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microsoft.com/office/2007/relationships/hdphoto" Target="../media/hdphoto4.wdp"/><Relationship Id="rId7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11" Type="http://schemas.openxmlformats.org/officeDocument/2006/relationships/image" Target="../media/image60.png"/><Relationship Id="rId5" Type="http://schemas.openxmlformats.org/officeDocument/2006/relationships/image" Target="../media/image4.tiff"/><Relationship Id="rId10" Type="http://schemas.openxmlformats.org/officeDocument/2006/relationships/image" Target="../media/image59.png"/><Relationship Id="rId4" Type="http://schemas.openxmlformats.org/officeDocument/2006/relationships/image" Target="../media/image3.tiff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microsoft.com/office/2007/relationships/hdphoto" Target="../media/hdphoto4.wdp"/><Relationship Id="rId7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11" Type="http://schemas.openxmlformats.org/officeDocument/2006/relationships/image" Target="../media/image64.png"/><Relationship Id="rId5" Type="http://schemas.openxmlformats.org/officeDocument/2006/relationships/image" Target="../media/image4.tiff"/><Relationship Id="rId10" Type="http://schemas.openxmlformats.org/officeDocument/2006/relationships/image" Target="../media/image63.png"/><Relationship Id="rId4" Type="http://schemas.openxmlformats.org/officeDocument/2006/relationships/image" Target="../media/image3.tiff"/><Relationship Id="rId9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2.png"/><Relationship Id="rId3" Type="http://schemas.openxmlformats.org/officeDocument/2006/relationships/image" Target="../media/image380.png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1.png"/><Relationship Id="rId3" Type="http://schemas.microsoft.com/office/2007/relationships/hdphoto" Target="../media/hdphoto1.wdp"/><Relationship Id="rId7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6.tiff"/><Relationship Id="rId4" Type="http://schemas.openxmlformats.org/officeDocument/2006/relationships/image" Target="../media/image4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80.png"/><Relationship Id="rId7" Type="http://schemas.openxmlformats.org/officeDocument/2006/relationships/image" Target="../media/image6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0.png"/><Relationship Id="rId5" Type="http://schemas.openxmlformats.org/officeDocument/2006/relationships/image" Target="../media/image610.png"/><Relationship Id="rId4" Type="http://schemas.openxmlformats.org/officeDocument/2006/relationships/image" Target="../media/image600.png"/><Relationship Id="rId9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13" Type="http://schemas.openxmlformats.org/officeDocument/2006/relationships/image" Target="../media/image11.png"/><Relationship Id="rId1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11" Type="http://schemas.openxmlformats.org/officeDocument/2006/relationships/image" Target="../media/image9.png"/><Relationship Id="rId5" Type="http://schemas.openxmlformats.org/officeDocument/2006/relationships/image" Target="../media/image3.tiff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13" Type="http://schemas.openxmlformats.org/officeDocument/2006/relationships/image" Target="../media/image32.png"/><Relationship Id="rId3" Type="http://schemas.microsoft.com/office/2007/relationships/hdphoto" Target="../media/hdphoto2.wdp"/><Relationship Id="rId7" Type="http://schemas.openxmlformats.org/officeDocument/2006/relationships/image" Target="../media/image270.png"/><Relationship Id="rId12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0.png"/><Relationship Id="rId5" Type="http://schemas.openxmlformats.org/officeDocument/2006/relationships/image" Target="../media/image6.tiff"/><Relationship Id="rId10" Type="http://schemas.openxmlformats.org/officeDocument/2006/relationships/image" Target="../media/image7.tiff"/><Relationship Id="rId4" Type="http://schemas.openxmlformats.org/officeDocument/2006/relationships/image" Target="../media/image5.tiff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6.tiff"/><Relationship Id="rId7" Type="http://schemas.openxmlformats.org/officeDocument/2006/relationships/image" Target="../media/image7.tiff"/><Relationship Id="rId12" Type="http://schemas.openxmlformats.org/officeDocument/2006/relationships/image" Target="../media/image38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0.png"/><Relationship Id="rId10" Type="http://schemas.openxmlformats.org/officeDocument/2006/relationships/image" Target="../media/image36.png"/><Relationship Id="rId4" Type="http://schemas.openxmlformats.org/officeDocument/2006/relationships/image" Target="../media/image31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A8A40-0414-5045-A8A9-E07268325B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7272" y="613433"/>
            <a:ext cx="9850582" cy="2098226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sz="3600" dirty="0"/>
              <a:t>Revisiting Revenue Maximization for Many Buyers </a:t>
            </a:r>
            <a:endParaRPr lang="en-US" sz="24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826597D-BBD0-9A4F-ACA4-60392E208F0E}"/>
              </a:ext>
            </a:extLst>
          </p:cNvPr>
          <p:cNvSpPr txBox="1">
            <a:spLocks/>
          </p:cNvSpPr>
          <p:nvPr/>
        </p:nvSpPr>
        <p:spPr>
          <a:xfrm>
            <a:off x="1191493" y="3121258"/>
            <a:ext cx="8272058" cy="1929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/>
              <a:t>SHUCHI CHAWLA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55DF759-CCDC-BE4F-A9D1-64C3F1913997}"/>
              </a:ext>
            </a:extLst>
          </p:cNvPr>
          <p:cNvSpPr txBox="1">
            <a:spLocks/>
          </p:cNvSpPr>
          <p:nvPr/>
        </p:nvSpPr>
        <p:spPr>
          <a:xfrm>
            <a:off x="3684896" y="4720082"/>
            <a:ext cx="6971763" cy="740231"/>
          </a:xfrm>
          <a:prstGeom prst="rect">
            <a:avLst/>
          </a:prstGeom>
        </p:spPr>
        <p:txBody>
          <a:bodyPr vert="horz" lIns="91440" tIns="91440" rIns="91440" bIns="9144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dirty="0"/>
              <a:t>Joint work with: Dimitris Christou, Trung Dang, </a:t>
            </a:r>
            <a:r>
              <a:rPr lang="en-US" sz="1800" dirty="0" err="1"/>
              <a:t>Zhiyi</a:t>
            </a:r>
            <a:r>
              <a:rPr lang="en-US" sz="1800" dirty="0"/>
              <a:t> Huang, Greg </a:t>
            </a:r>
            <a:r>
              <a:rPr lang="en-US" sz="1800" dirty="0" err="1"/>
              <a:t>Kehne</a:t>
            </a:r>
            <a:r>
              <a:rPr lang="en-US" sz="1800" dirty="0"/>
              <a:t>,  </a:t>
            </a:r>
            <a:r>
              <a:rPr lang="en-US" sz="1800" dirty="0" err="1"/>
              <a:t>Rojin</a:t>
            </a:r>
            <a:r>
              <a:rPr lang="en-US" sz="1800" dirty="0"/>
              <a:t> </a:t>
            </a:r>
            <a:r>
              <a:rPr lang="en-US" sz="1800" dirty="0" err="1"/>
              <a:t>Rezvan</a:t>
            </a:r>
            <a:r>
              <a:rPr lang="en-US" sz="1800" dirty="0"/>
              <a:t>, </a:t>
            </a:r>
            <a:r>
              <a:rPr lang="en-US" sz="1800" dirty="0" err="1"/>
              <a:t>Yifeng</a:t>
            </a:r>
            <a:r>
              <a:rPr lang="en-US" sz="1800" dirty="0"/>
              <a:t> Teng &amp; Christos </a:t>
            </a:r>
            <a:r>
              <a:rPr lang="en-US" sz="1800" dirty="0" err="1"/>
              <a:t>Tzamos</a:t>
            </a:r>
            <a:endParaRPr lang="en-US" sz="1800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FF9BBE77-FEA8-F943-8A10-0E28DC37D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84" y="3733831"/>
            <a:ext cx="1208376" cy="34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93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B2108-3F20-8E4F-B81E-AC39148D1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Optimal buy-many mechanisms can be well approximated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53207A-B2E1-4341-BA82-D940838937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0961" y="1445741"/>
                <a:ext cx="10889995" cy="506193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1800" dirty="0"/>
                  <a:t>Theorem 1: For </a:t>
                </a:r>
                <a:r>
                  <a:rPr lang="en-US" sz="1800" u="sng" dirty="0"/>
                  <a:t>any</a:t>
                </a:r>
                <a:r>
                  <a:rPr lang="en-US" sz="1800" dirty="0"/>
                  <a:t> value distribution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1800" dirty="0"/>
                  <a:t>,</a:t>
                </a:r>
              </a:p>
              <a:p>
                <a:pPr marL="0" indent="0">
                  <a:buNone/>
                </a:pPr>
                <a:r>
                  <a:rPr lang="en-US" sz="1800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Buy</m:t>
                        </m:r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any</m:t>
                        </m:r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ev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2 </m:t>
                        </m:r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func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IP</m:t>
                        </m:r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-</m:t>
                        </m:r>
                        <m:r>
                          <m:rPr>
                            <m:nor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Rev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endParaRPr lang="en-US" sz="1800" dirty="0"/>
              </a:p>
              <a:p>
                <a:endParaRPr lang="en-US" sz="1800" dirty="0"/>
              </a:p>
              <a:p>
                <a:pPr marL="0" indent="0">
                  <a:buNone/>
                </a:pPr>
                <a:r>
                  <a:rPr lang="en-US" sz="1800" dirty="0"/>
                  <a:t>Theorem 2: There exists a distribution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1800" dirty="0"/>
                  <a:t> over additive valuations such that</a:t>
                </a:r>
              </a:p>
              <a:p>
                <a:pPr marL="0" indent="0">
                  <a:buNone/>
                </a:pPr>
                <a:r>
                  <a:rPr lang="en-US" sz="1800" dirty="0"/>
                  <a:t>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uy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ManyRev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m:rPr>
                        <m:sty m:val="p"/>
                      </m:rPr>
                      <a:rPr lang="el-GR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e>
                    </m:d>
                  </m:oMath>
                </a14:m>
                <a:r>
                  <a:rPr lang="en-US" sz="1800" dirty="0"/>
                  <a:t> Revenue of any “succinct” mechanism</a:t>
                </a:r>
              </a:p>
              <a:p>
                <a:pPr marL="0" indent="0">
                  <a:buNone/>
                </a:pPr>
                <a:endParaRPr lang="en-US" sz="1800" dirty="0"/>
              </a:p>
              <a:p>
                <a:pPr marL="0" indent="0">
                  <a:buNone/>
                </a:pPr>
                <a:endParaRPr lang="en-US" sz="18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53207A-B2E1-4341-BA82-D940838937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0961" y="1445741"/>
                <a:ext cx="10889995" cy="5061937"/>
              </a:xfrm>
              <a:blipFill>
                <a:blip r:embed="rId2"/>
                <a:stretch>
                  <a:fillRect l="-466" t="-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ine Callout 2 (Border and Accent Bar) 3">
            <a:extLst>
              <a:ext uri="{FF2B5EF4-FFF2-40B4-BE49-F238E27FC236}">
                <a16:creationId xmlns:a16="http://schemas.microsoft.com/office/drawing/2014/main" id="{EE8E32ED-82B8-2A4B-B0FE-EB552AF786F9}"/>
              </a:ext>
            </a:extLst>
          </p:cNvPr>
          <p:cNvSpPr/>
          <p:nvPr/>
        </p:nvSpPr>
        <p:spPr>
          <a:xfrm>
            <a:off x="8860332" y="3608600"/>
            <a:ext cx="2447550" cy="630109"/>
          </a:xfrm>
          <a:prstGeom prst="accentBorderCallout2">
            <a:avLst>
              <a:gd name="adj1" fmla="val 67751"/>
              <a:gd name="adj2" fmla="val -1541"/>
              <a:gd name="adj3" fmla="val 53503"/>
              <a:gd name="adj4" fmla="val -11893"/>
              <a:gd name="adj5" fmla="val -35520"/>
              <a:gd name="adj6" fmla="val -33106"/>
            </a:avLst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014D500-FA1F-1844-8316-D943F18ABED3}"/>
                  </a:ext>
                </a:extLst>
              </p:cNvPr>
              <p:cNvSpPr txBox="1"/>
              <p:nvPr/>
            </p:nvSpPr>
            <p:spPr>
              <a:xfrm>
                <a:off x="8860332" y="3608600"/>
                <a:ext cx="2768184" cy="63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2">
                        <a:lumMod val="50000"/>
                      </a:schemeClr>
                    </a:solidFill>
                  </a:rPr>
                  <a:t>One that can be described using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en-US" sz="16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1/4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chemeClr val="accent2">
                        <a:lumMod val="50000"/>
                      </a:schemeClr>
                    </a:solidFill>
                  </a:rPr>
                  <a:t> bits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014D500-FA1F-1844-8316-D943F18AB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0332" y="3608600"/>
                <a:ext cx="2768184" cy="630109"/>
              </a:xfrm>
              <a:prstGeom prst="rect">
                <a:avLst/>
              </a:prstGeom>
              <a:blipFill>
                <a:blip r:embed="rId3"/>
                <a:stretch>
                  <a:fillRect l="-913" t="-196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3EE485E1-5E7E-CE43-BD7D-BA7C94A01829}"/>
              </a:ext>
            </a:extLst>
          </p:cNvPr>
          <p:cNvGrpSpPr/>
          <p:nvPr/>
        </p:nvGrpSpPr>
        <p:grpSpPr>
          <a:xfrm>
            <a:off x="3959131" y="5049784"/>
            <a:ext cx="1776796" cy="1555369"/>
            <a:chOff x="4870187" y="5049784"/>
            <a:chExt cx="1776796" cy="155536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3440662-53BD-D548-BE1A-2269145952E3}"/>
                    </a:ext>
                  </a:extLst>
                </p:cNvPr>
                <p:cNvSpPr txBox="1"/>
                <p:nvPr/>
              </p:nvSpPr>
              <p:spPr>
                <a:xfrm>
                  <a:off x="5458724" y="6328154"/>
                  <a:ext cx="708527" cy="276999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IP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-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Rev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3440662-53BD-D548-BE1A-2269145952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8724" y="6328154"/>
                  <a:ext cx="708527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5172" r="-5172" b="-4167"/>
                  </a:stretch>
                </a:blip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866CA65-E037-A544-AE7B-43F93F43EBF0}"/>
                    </a:ext>
                  </a:extLst>
                </p:cNvPr>
                <p:cNvSpPr txBox="1"/>
                <p:nvPr/>
              </p:nvSpPr>
              <p:spPr>
                <a:xfrm>
                  <a:off x="4870187" y="5049784"/>
                  <a:ext cx="1776796" cy="276999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 wrap="square" lIns="18288" tIns="0" rIns="18288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uyManyRev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866CA65-E037-A544-AE7B-43F93F43EB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0187" y="5049784"/>
                  <a:ext cx="1776796" cy="276999"/>
                </a:xfrm>
                <a:prstGeom prst="rect">
                  <a:avLst/>
                </a:prstGeom>
                <a:blipFill>
                  <a:blip r:embed="rId5"/>
                  <a:stretch>
                    <a:fillRect b="-26087"/>
                  </a:stretch>
                </a:blip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56B4B66-5E1D-F04B-8298-9BE1B47E726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133" y="5399129"/>
              <a:ext cx="0" cy="898545"/>
            </a:xfrm>
            <a:prstGeom prst="straightConnector1">
              <a:avLst/>
            </a:prstGeom>
            <a:ln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9C8985A-FED2-E64B-B894-41DFB223DEA6}"/>
                    </a:ext>
                  </a:extLst>
                </p:cNvPr>
                <p:cNvSpPr txBox="1"/>
                <p:nvPr/>
              </p:nvSpPr>
              <p:spPr>
                <a:xfrm>
                  <a:off x="5331197" y="5640946"/>
                  <a:ext cx="874407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9C8985A-FED2-E64B-B894-41DFB223DE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1197" y="5640946"/>
                  <a:ext cx="874407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714" t="-4348" r="-7143" b="-304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A69D6F-1C88-5747-9E61-5D978EEB1B16}"/>
              </a:ext>
            </a:extLst>
          </p:cNvPr>
          <p:cNvCxnSpPr>
            <a:cxnSpLocks/>
          </p:cNvCxnSpPr>
          <p:nvPr/>
        </p:nvCxnSpPr>
        <p:spPr>
          <a:xfrm flipH="1">
            <a:off x="4847529" y="4293337"/>
            <a:ext cx="2527" cy="741207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463C71-87F9-7141-8F0D-C4580913BCAD}"/>
                  </a:ext>
                </a:extLst>
              </p:cNvPr>
              <p:cNvSpPr txBox="1"/>
              <p:nvPr/>
            </p:nvSpPr>
            <p:spPr>
              <a:xfrm>
                <a:off x="4714548" y="4507403"/>
                <a:ext cx="28212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463C71-87F9-7141-8F0D-C4580913B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548" y="4507403"/>
                <a:ext cx="282129" cy="307777"/>
              </a:xfrm>
              <a:prstGeom prst="rect">
                <a:avLst/>
              </a:prstGeom>
              <a:blipFill>
                <a:blip r:embed="rId7"/>
                <a:stretch>
                  <a:fillRect l="-13043" r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E40E8CD5-0550-734D-BDF0-50D7659DC10A}"/>
              </a:ext>
            </a:extLst>
          </p:cNvPr>
          <p:cNvGrpSpPr/>
          <p:nvPr/>
        </p:nvGrpSpPr>
        <p:grpSpPr>
          <a:xfrm>
            <a:off x="3373504" y="4016338"/>
            <a:ext cx="3752608" cy="2491340"/>
            <a:chOff x="4284560" y="4016338"/>
            <a:chExt cx="3752608" cy="24913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D8B6AB0-5CA6-714D-B0CB-A86AA43C843B}"/>
                    </a:ext>
                  </a:extLst>
                </p:cNvPr>
                <p:cNvSpPr txBox="1"/>
                <p:nvPr/>
              </p:nvSpPr>
              <p:spPr>
                <a:xfrm>
                  <a:off x="5523066" y="4016338"/>
                  <a:ext cx="476091" cy="276999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OPT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D8B6AB0-5CA6-714D-B0CB-A86AA43C84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3066" y="4016338"/>
                  <a:ext cx="476091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7500" r="-5000"/>
                  </a:stretch>
                </a:blip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DA176D85-9646-EE4B-A31A-0B686EC53B86}"/>
                </a:ext>
              </a:extLst>
            </p:cNvPr>
            <p:cNvSpPr/>
            <p:nvPr/>
          </p:nvSpPr>
          <p:spPr>
            <a:xfrm>
              <a:off x="4284560" y="4200142"/>
              <a:ext cx="3622880" cy="2307536"/>
            </a:xfrm>
            <a:prstGeom prst="arc">
              <a:avLst>
                <a:gd name="adj1" fmla="val 16200000"/>
                <a:gd name="adj2" fmla="val 5149039"/>
              </a:avLst>
            </a:prstGeom>
            <a:ln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E9399DB-8D97-3F42-8D3D-FC2AD06AFAB2}"/>
                    </a:ext>
                  </a:extLst>
                </p:cNvPr>
                <p:cNvSpPr txBox="1"/>
                <p:nvPr/>
              </p:nvSpPr>
              <p:spPr>
                <a:xfrm>
                  <a:off x="7755039" y="5039232"/>
                  <a:ext cx="282129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E9399DB-8D97-3F42-8D3D-FC2AD06AFA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039" y="5039232"/>
                  <a:ext cx="282129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13043" r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0AE71EC-533B-1977-8E5C-9EA1A7DFCF14}"/>
              </a:ext>
            </a:extLst>
          </p:cNvPr>
          <p:cNvSpPr txBox="1"/>
          <p:nvPr/>
        </p:nvSpPr>
        <p:spPr>
          <a:xfrm>
            <a:off x="10096938" y="1472728"/>
            <a:ext cx="1715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0070C0"/>
                </a:solidFill>
              </a:rPr>
              <a:t>[C. Teng Tzamos’19]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E3A94F-2918-410F-F355-0D4A54684AF7}"/>
              </a:ext>
            </a:extLst>
          </p:cNvPr>
          <p:cNvSpPr txBox="1"/>
          <p:nvPr/>
        </p:nvSpPr>
        <p:spPr>
          <a:xfrm>
            <a:off x="7885948" y="1198605"/>
            <a:ext cx="39269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0070C0"/>
                </a:solidFill>
              </a:rPr>
              <a:t>[</a:t>
            </a:r>
            <a:r>
              <a:rPr lang="en-US" sz="1400" dirty="0" err="1">
                <a:solidFill>
                  <a:srgbClr val="0070C0"/>
                </a:solidFill>
              </a:rPr>
              <a:t>Briest</a:t>
            </a:r>
            <a:r>
              <a:rPr lang="en-US" sz="1400" dirty="0">
                <a:solidFill>
                  <a:srgbClr val="0070C0"/>
                </a:solidFill>
              </a:rPr>
              <a:t> C. Kleinberg Weinberg’10]</a:t>
            </a:r>
            <a:endParaRPr lang="en-US" sz="14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513ADE9-38BD-3151-FD3E-EE5C1E2DF13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456" t="21982" b="24865"/>
          <a:stretch/>
        </p:blipFill>
        <p:spPr>
          <a:xfrm>
            <a:off x="8516407" y="4931548"/>
            <a:ext cx="3296450" cy="145569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97BADD8-B380-58DE-6C2A-BC401A4221DD}"/>
                  </a:ext>
                </a:extLst>
              </p:cNvPr>
              <p:cNvSpPr txBox="1"/>
              <p:nvPr/>
            </p:nvSpPr>
            <p:spPr>
              <a:xfrm>
                <a:off x="9680901" y="4530532"/>
                <a:ext cx="2131956" cy="27744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1200" dirty="0">
                    <a:solidFill>
                      <a:schemeClr val="tx1"/>
                    </a:solidFill>
                  </a:rPr>
                  <a:t> Item pricing :  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97BADD8-B380-58DE-6C2A-BC401A422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0901" y="4530532"/>
                <a:ext cx="2131956" cy="277448"/>
              </a:xfrm>
              <a:prstGeom prst="rect">
                <a:avLst/>
              </a:prstGeom>
              <a:blipFill>
                <a:blip r:embed="rId11"/>
                <a:stretch>
                  <a:fillRect t="-87500" b="-141667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50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CC078-4C24-814F-B6EA-CAB986404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Better approximations for structured unit-demand value functions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23047D-D8B8-8C4F-8A41-8C2CC4C35B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1800" dirty="0">
                    <a:solidFill>
                      <a:srgbClr val="0070C0"/>
                    </a:solidFill>
                  </a:rPr>
                  <a:t>FedEx</a:t>
                </a:r>
                <a:r>
                  <a:rPr lang="en-US" sz="1800" dirty="0"/>
                  <a:t> setting: items are ordered and each buyer desires a minimum quality level</a:t>
                </a:r>
              </a:p>
              <a:p>
                <a:pPr marL="530352" lvl="1" indent="0">
                  <a:buNone/>
                </a:pPr>
                <a:r>
                  <a:rPr lang="en-US" sz="1600" dirty="0"/>
                  <a:t>i.e. for buyer of type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 dirty="0">
                        <a:latin typeface="Cambria Math" panose="02040503050406030204" pitchFamily="18" charset="0"/>
                      </a:rPr>
                      <m:t>=⋯=</m:t>
                    </m:r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d>
                          <m:dPr>
                            <m:begChr m:val="{"/>
                            <m:endChr m:val="}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=⋯=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600" dirty="0"/>
                  <a:t>.</a:t>
                </a:r>
              </a:p>
              <a:p>
                <a:pPr marL="530352" lvl="1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400" dirty="0"/>
              </a:p>
              <a:p>
                <a:pPr marL="530352" lvl="1" indent="0">
                  <a:spcBef>
                    <a:spcPts val="11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IP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Rev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BuyManyRev</m:t>
                      </m:r>
                    </m:oMath>
                  </m:oMathPara>
                </a14:m>
                <a:endParaRPr lang="en-US" sz="1600" dirty="0">
                  <a:solidFill>
                    <a:srgbClr val="C00000"/>
                  </a:solidFill>
                </a:endParaRPr>
              </a:p>
              <a:p>
                <a:endParaRPr lang="en-US" sz="1800" dirty="0">
                  <a:solidFill>
                    <a:srgbClr val="0070C0"/>
                  </a:solidFill>
                </a:endParaRPr>
              </a:p>
              <a:p>
                <a:r>
                  <a:rPr lang="en-US" sz="1800" dirty="0">
                    <a:solidFill>
                      <a:srgbClr val="0070C0"/>
                    </a:solidFill>
                  </a:rPr>
                  <a:t>Ordered</a:t>
                </a:r>
                <a:r>
                  <a:rPr lang="en-US" sz="1800" dirty="0"/>
                  <a:t> values: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≥⋯≥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800" dirty="0"/>
                  <a:t> for all buyers</a:t>
                </a:r>
              </a:p>
              <a:p>
                <a:pPr marL="530352" lvl="1" indent="0">
                  <a:buNone/>
                </a:pPr>
                <a:r>
                  <a:rPr lang="en-US" sz="1600" dirty="0"/>
                  <a:t>i.e. item 1 is better than item 2, which is better than item 3, and so on.  </a:t>
                </a:r>
              </a:p>
              <a:p>
                <a:pPr marL="530352" lvl="1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400" dirty="0"/>
              </a:p>
              <a:p>
                <a:pPr marL="530352" lvl="1" indent="0">
                  <a:spcBef>
                    <a:spcPts val="11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IP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Rev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m:rPr>
                          <m:nor/>
                        </m:rPr>
                        <a:rPr lang="en-US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BuyManyRev</m:t>
                      </m:r>
                    </m:oMath>
                  </m:oMathPara>
                </a14:m>
                <a:endParaRPr lang="en-US" sz="160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sz="1800" dirty="0"/>
              </a:p>
              <a:p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800" dirty="0">
                    <a:solidFill>
                      <a:srgbClr val="0070C0"/>
                    </a:solidFill>
                  </a:rPr>
                  <a:t> sets </a:t>
                </a:r>
                <a:r>
                  <a:rPr lang="en-US" sz="1800" dirty="0"/>
                  <a:t>of ordered items (i.e. partial order of width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800" dirty="0"/>
                  <a:t>)</a:t>
                </a:r>
              </a:p>
              <a:p>
                <a:pPr marL="530352" lvl="1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400" dirty="0"/>
              </a:p>
              <a:p>
                <a:pPr marL="530352" lvl="1" indent="0">
                  <a:spcBef>
                    <a:spcPts val="11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IP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Re</m:t>
                      </m:r>
                      <m:r>
                        <m:rPr>
                          <m:nor/>
                        </m:rPr>
                        <a:rPr lang="en-US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func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BuyManyRev</m:t>
                      </m:r>
                    </m:oMath>
                  </m:oMathPara>
                </a14:m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23047D-D8B8-8C4F-8A41-8C2CC4C35B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90" t="-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F87200F4-EB53-D845-B2EA-863C3989F0A0}"/>
              </a:ext>
            </a:extLst>
          </p:cNvPr>
          <p:cNvSpPr/>
          <p:nvPr/>
        </p:nvSpPr>
        <p:spPr>
          <a:xfrm>
            <a:off x="9284612" y="1113363"/>
            <a:ext cx="23097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[C. </a:t>
            </a:r>
            <a:r>
              <a:rPr lang="en-US" sz="1400" dirty="0" err="1">
                <a:solidFill>
                  <a:srgbClr val="0070C0"/>
                </a:solidFill>
              </a:rPr>
              <a:t>Rezvan</a:t>
            </a:r>
            <a:r>
              <a:rPr lang="en-US" sz="1400" dirty="0">
                <a:solidFill>
                  <a:srgbClr val="0070C0"/>
                </a:solidFill>
              </a:rPr>
              <a:t> Teng Tzamos’22]</a:t>
            </a:r>
          </a:p>
        </p:txBody>
      </p:sp>
    </p:spTree>
    <p:extLst>
      <p:ext uri="{BB962C8B-B14F-4D97-AF65-F5344CB8AC3E}">
        <p14:creationId xmlns:p14="http://schemas.microsoft.com/office/powerpoint/2010/main" val="1909194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4AF4F-AD77-B048-A71A-5508EB59C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about a 99% approximation to optimal revenue?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047332-1A6B-EC48-A345-5579FD8DB9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0962" y="1445741"/>
                <a:ext cx="10509241" cy="490629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1800" dirty="0"/>
                  <a:t>Menu size complexity: min number of menu options needed to describe the mechanism</a:t>
                </a:r>
              </a:p>
              <a:p>
                <a:endParaRPr lang="en-US" sz="1800" dirty="0"/>
              </a:p>
              <a:p>
                <a:pPr marL="0" indent="0">
                  <a:buNone/>
                </a:pPr>
                <a:r>
                  <a:rPr lang="en-US" sz="1800" dirty="0"/>
                  <a:t>How many menu options do we need to get 99% of the optimal revenue?</a:t>
                </a:r>
              </a:p>
              <a:p>
                <a:pPr lvl="1"/>
                <a:r>
                  <a:rPr lang="en-US" sz="1600" dirty="0">
                    <a:solidFill>
                      <a:srgbClr val="C00000"/>
                    </a:solidFill>
                  </a:rPr>
                  <a:t>Infinitely many </a:t>
                </a:r>
                <a:r>
                  <a:rPr lang="en-US" sz="1600" dirty="0"/>
                  <a:t>in general</a:t>
                </a:r>
              </a:p>
              <a:p>
                <a:pPr lvl="1"/>
                <a:r>
                  <a:rPr lang="en-US" sz="1600" dirty="0"/>
                  <a:t>Finite (but exponential in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600" dirty="0"/>
                  <a:t>) only known in settings where the buyer has “nice” values over independent items</a:t>
                </a:r>
              </a:p>
              <a:p>
                <a:endParaRPr lang="en-US" sz="1800" dirty="0"/>
              </a:p>
              <a:p>
                <a:pPr marL="0" indent="0">
                  <a:buNone/>
                </a:pPr>
                <a:r>
                  <a:rPr lang="en-US" sz="1800" dirty="0"/>
                  <a:t>Theorem 3: For </a:t>
                </a:r>
                <a:r>
                  <a:rPr lang="en-US" sz="1800" u="sng" dirty="0"/>
                  <a:t>any</a:t>
                </a:r>
                <a:r>
                  <a:rPr lang="en-US" sz="1800" dirty="0"/>
                  <a:t> value distribution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∈[0,1]</m:t>
                    </m:r>
                  </m:oMath>
                </a14:m>
                <a:r>
                  <a:rPr lang="en-US" sz="1800" dirty="0"/>
                  <a:t>, there exists a menu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1800" dirty="0"/>
                  <a:t> of finite size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, 	 	     such that,</a:t>
                </a:r>
              </a:p>
              <a:p>
                <a:pPr marL="0" indent="0">
                  <a:buNone/>
                </a:pPr>
                <a:r>
                  <a:rPr lang="en-US" sz="1800" dirty="0"/>
                  <a:t>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Rev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)≥(1−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BuyManyRev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endParaRPr lang="en-US" sz="1800" dirty="0"/>
              </a:p>
              <a:p>
                <a:endParaRPr lang="en-US" sz="1600" dirty="0"/>
              </a:p>
              <a:p>
                <a:r>
                  <a:rPr lang="en-US" sz="1600" dirty="0"/>
                  <a:t>Need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type m:val="skw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US" sz="1600" dirty="0"/>
                  <a:t>.</a:t>
                </a:r>
              </a:p>
              <a:p>
                <a:r>
                  <a:rPr lang="en-US" sz="1600" dirty="0"/>
                  <a:t>Tight: any smaller menu will only get an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 fraction of the revenue.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047332-1A6B-EC48-A345-5579FD8DB9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0962" y="1445741"/>
                <a:ext cx="10509241" cy="4906291"/>
              </a:xfrm>
              <a:blipFill>
                <a:blip r:embed="rId2"/>
                <a:stretch>
                  <a:fillRect l="-362" t="-1034" b="-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BBB323E-4B07-3F48-AB2C-2D3980D4761D}"/>
              </a:ext>
            </a:extLst>
          </p:cNvPr>
          <p:cNvSpPr txBox="1"/>
          <p:nvPr/>
        </p:nvSpPr>
        <p:spPr>
          <a:xfrm>
            <a:off x="9827466" y="4111814"/>
            <a:ext cx="17182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[C. Teng Tzamos’20]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2D9DC1-1D52-2748-B5A4-1531A7FEC85E}"/>
              </a:ext>
            </a:extLst>
          </p:cNvPr>
          <p:cNvSpPr/>
          <p:nvPr/>
        </p:nvSpPr>
        <p:spPr>
          <a:xfrm>
            <a:off x="3934362" y="2613547"/>
            <a:ext cx="18914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0352" lvl="1" indent="0">
              <a:buNone/>
            </a:pPr>
            <a:r>
              <a:rPr lang="en-US" sz="1400" dirty="0">
                <a:solidFill>
                  <a:srgbClr val="0070C0"/>
                </a:solidFill>
              </a:rPr>
              <a:t>[Hart-Nisan’13]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BF7576-2836-D244-B2C8-5F43603953F4}"/>
              </a:ext>
            </a:extLst>
          </p:cNvPr>
          <p:cNvSpPr/>
          <p:nvPr/>
        </p:nvSpPr>
        <p:spPr>
          <a:xfrm>
            <a:off x="3434490" y="3162187"/>
            <a:ext cx="36613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0352" lvl="1" indent="0">
              <a:buNone/>
            </a:pPr>
            <a:r>
              <a:rPr lang="en-US" sz="1400" dirty="0">
                <a:solidFill>
                  <a:srgbClr val="0070C0"/>
                </a:solidFill>
              </a:rPr>
              <a:t>[</a:t>
            </a:r>
            <a:r>
              <a:rPr lang="en-US" sz="1400" dirty="0" err="1">
                <a:solidFill>
                  <a:srgbClr val="0070C0"/>
                </a:solidFill>
              </a:rPr>
              <a:t>Babaioff</a:t>
            </a:r>
            <a:r>
              <a:rPr lang="en-US" sz="1400" dirty="0">
                <a:solidFill>
                  <a:srgbClr val="0070C0"/>
                </a:solidFill>
              </a:rPr>
              <a:t> et al.’17, Kothari et al.’19, …]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5B8CEE-A1BE-1A4C-9429-40F765E65F46}"/>
              </a:ext>
            </a:extLst>
          </p:cNvPr>
          <p:cNvSpPr/>
          <p:nvPr/>
        </p:nvSpPr>
        <p:spPr>
          <a:xfrm>
            <a:off x="9283245" y="1445741"/>
            <a:ext cx="18914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0352" lvl="1" indent="0">
              <a:buNone/>
            </a:pPr>
            <a:r>
              <a:rPr lang="en-US" sz="1400" dirty="0">
                <a:solidFill>
                  <a:srgbClr val="0070C0"/>
                </a:solidFill>
              </a:rPr>
              <a:t>[Hart-Nisan’13]</a:t>
            </a:r>
          </a:p>
        </p:txBody>
      </p:sp>
    </p:spTree>
    <p:extLst>
      <p:ext uri="{BB962C8B-B14F-4D97-AF65-F5344CB8AC3E}">
        <p14:creationId xmlns:p14="http://schemas.microsoft.com/office/powerpoint/2010/main" val="18266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0A8F0-6773-754E-B517-C6A577378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Revenue monotonicity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95B50-E894-2D44-B0BA-6CA8DDE21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Suppose that values of all buyers in the market increase (but non-uniformly).</a:t>
            </a:r>
          </a:p>
          <a:p>
            <a:pPr marL="0" indent="0">
              <a:buNone/>
            </a:pPr>
            <a:r>
              <a:rPr lang="en-US" sz="1800" dirty="0"/>
              <a:t>What happens to the optimal revenue?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Single item: revenue increases</a:t>
            </a:r>
          </a:p>
          <a:p>
            <a:r>
              <a:rPr lang="en-US" sz="1800" dirty="0"/>
              <a:t>General multi-item settings: revenue may decrease! </a:t>
            </a:r>
            <a:r>
              <a:rPr lang="en-US" sz="1600" dirty="0">
                <a:solidFill>
                  <a:srgbClr val="0070C0"/>
                </a:solidFill>
              </a:rPr>
              <a:t>[Hart-Reny’15]</a:t>
            </a:r>
            <a:endParaRPr lang="en-US" sz="1800" dirty="0">
              <a:solidFill>
                <a:srgbClr val="0070C0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What about buy-many mechanisms?</a:t>
            </a:r>
          </a:p>
          <a:p>
            <a:r>
              <a:rPr lang="en-US" sz="1800" dirty="0">
                <a:solidFill>
                  <a:schemeClr val="tx1"/>
                </a:solidFill>
              </a:rPr>
              <a:t>Optimal revenue may decrease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	</a:t>
            </a:r>
            <a:r>
              <a:rPr lang="en-US" sz="1800" dirty="0">
                <a:solidFill>
                  <a:srgbClr val="C00000"/>
                </a:solidFill>
              </a:rPr>
              <a:t>… but not by much.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FEC00D-3603-1E4F-8788-3189D8C08792}"/>
              </a:ext>
            </a:extLst>
          </p:cNvPr>
          <p:cNvSpPr txBox="1"/>
          <p:nvPr/>
        </p:nvSpPr>
        <p:spPr>
          <a:xfrm>
            <a:off x="5406948" y="4299704"/>
            <a:ext cx="193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[C. Teng Tzamos’20]</a:t>
            </a:r>
          </a:p>
        </p:txBody>
      </p:sp>
    </p:spTree>
    <p:extLst>
      <p:ext uri="{BB962C8B-B14F-4D97-AF65-F5344CB8AC3E}">
        <p14:creationId xmlns:p14="http://schemas.microsoft.com/office/powerpoint/2010/main" val="305326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0FCA1-632D-2543-AC8D-ADCDBE1C5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Revenue continuity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FE0F23-64C5-0742-8616-72D9593A06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1800" dirty="0"/>
                  <a:t>Suppose that values of all buyers in the market change by small multiplicative amounts:</a:t>
                </a:r>
              </a:p>
              <a:p>
                <a:pPr marL="0" indent="0">
                  <a:buNone/>
                </a:pPr>
                <a:r>
                  <a:rPr lang="en-US" sz="1800" dirty="0"/>
                  <a:t>	Every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1800" dirty="0"/>
                  <a:t> is perturbed to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1800" dirty="0"/>
                  <a:t> such that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d>
                      <m:dPr>
                        <m:begChr m:val="["/>
                        <m:endChr m:val="]"/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1±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.</a:t>
                </a:r>
              </a:p>
              <a:p>
                <a:pPr marL="0" indent="0">
                  <a:buNone/>
                </a:pPr>
                <a:r>
                  <a:rPr lang="en-US" sz="1800" dirty="0"/>
                  <a:t>What happens to the optimal revenue?</a:t>
                </a:r>
              </a:p>
              <a:p>
                <a:endParaRPr lang="en-US" sz="1800" dirty="0"/>
              </a:p>
              <a:p>
                <a:r>
                  <a:rPr lang="en-US" sz="1800" dirty="0"/>
                  <a:t>Single item: revenue changes slightly, by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dirty="0"/>
              </a:p>
              <a:p>
                <a:r>
                  <a:rPr lang="en-US" sz="1800" dirty="0"/>
                  <a:t>General multi-item settings: revenue can change significantly!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OPT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OPT</m:t>
                        </m:r>
                      </m:e>
                      <m:sub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1600" dirty="0"/>
                  <a:t>         </a:t>
                </a:r>
                <a:r>
                  <a:rPr lang="en-US" sz="1400" dirty="0">
                    <a:solidFill>
                      <a:srgbClr val="0070C0"/>
                    </a:solidFill>
                  </a:rPr>
                  <a:t>[</a:t>
                </a:r>
                <a:r>
                  <a:rPr lang="en-US" sz="1400" dirty="0" err="1">
                    <a:solidFill>
                      <a:srgbClr val="0070C0"/>
                    </a:solidFill>
                  </a:rPr>
                  <a:t>Psomas</a:t>
                </a:r>
                <a:r>
                  <a:rPr lang="en-US" sz="1400" dirty="0">
                    <a:solidFill>
                      <a:srgbClr val="0070C0"/>
                    </a:solidFill>
                  </a:rPr>
                  <a:t> et al.’19]</a:t>
                </a:r>
              </a:p>
              <a:p>
                <a:endParaRPr lang="en-US" sz="1800" dirty="0"/>
              </a:p>
              <a:p>
                <a:pPr marL="0" indent="0">
                  <a:buNone/>
                </a:pPr>
                <a:r>
                  <a:rPr lang="en-US" sz="1800" dirty="0"/>
                  <a:t>Theorem 4: For </a:t>
                </a:r>
                <a:r>
                  <a:rPr lang="en-US" sz="1800" u="sng" dirty="0"/>
                  <a:t>any</a:t>
                </a:r>
                <a:r>
                  <a:rPr lang="en-US" sz="1800" dirty="0"/>
                  <a:t> value distribution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1800" dirty="0"/>
                  <a:t> and </a:t>
                </a:r>
                <a:r>
                  <a:rPr lang="en-US" sz="1800" u="sng" dirty="0"/>
                  <a:t>any</a:t>
                </a:r>
                <a:r>
                  <a:rPr lang="en-US" sz="1800" dirty="0"/>
                  <a:t> multiplicative perturbation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800" dirty="0"/>
                  <a:t>: </a:t>
                </a:r>
              </a:p>
              <a:p>
                <a:pPr marL="0" indent="0">
                  <a:buNone/>
                </a:pPr>
                <a:r>
                  <a:rPr lang="en-US" sz="1800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BuyManyRev</m:t>
                        </m:r>
                      </m:e>
                      <m:sub>
                        <m:sSup>
                          <m:sSup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(1−</m:t>
                    </m:r>
                    <m:r>
                      <m:rPr>
                        <m:nor/>
                      </m:rP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poly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))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BuyManyRev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FE0F23-64C5-0742-8616-72D9593A06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90" t="-1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ine Callout 2 (Border and Accent Bar) 3">
            <a:extLst>
              <a:ext uri="{FF2B5EF4-FFF2-40B4-BE49-F238E27FC236}">
                <a16:creationId xmlns:a16="http://schemas.microsoft.com/office/drawing/2014/main" id="{C570B18D-8AFB-4345-B991-96898DD65B4F}"/>
              </a:ext>
            </a:extLst>
          </p:cNvPr>
          <p:cNvSpPr/>
          <p:nvPr/>
        </p:nvSpPr>
        <p:spPr>
          <a:xfrm>
            <a:off x="8820708" y="5484427"/>
            <a:ext cx="2005788" cy="630109"/>
          </a:xfrm>
          <a:prstGeom prst="accentBorderCallout2">
            <a:avLst>
              <a:gd name="adj1" fmla="val 54207"/>
              <a:gd name="adj2" fmla="val -1541"/>
              <a:gd name="adj3" fmla="val 55438"/>
              <a:gd name="adj4" fmla="val -95775"/>
              <a:gd name="adj5" fmla="val -21976"/>
              <a:gd name="adj6" fmla="val -133340"/>
            </a:avLst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7174EE-C862-A64A-8CA9-E5F5C6394D95}"/>
                  </a:ext>
                </a:extLst>
              </p:cNvPr>
              <p:cNvSpPr txBox="1"/>
              <p:nvPr/>
            </p:nvSpPr>
            <p:spPr>
              <a:xfrm>
                <a:off x="8820708" y="5484427"/>
                <a:ext cx="215209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2">
                        <a:lumMod val="50000"/>
                      </a:schemeClr>
                    </a:solidFill>
                  </a:rPr>
                  <a:t>The dependence on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600" dirty="0">
                    <a:solidFill>
                      <a:schemeClr val="accent2">
                        <a:lumMod val="50000"/>
                      </a:schemeClr>
                    </a:solidFill>
                  </a:rPr>
                  <a:t> is necessary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7174EE-C862-A64A-8CA9-E5F5C6394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0708" y="5484427"/>
                <a:ext cx="2152092" cy="584775"/>
              </a:xfrm>
              <a:prstGeom prst="rect">
                <a:avLst/>
              </a:prstGeom>
              <a:blipFill>
                <a:blip r:embed="rId3"/>
                <a:stretch>
                  <a:fillRect l="-1170" t="-4255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377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06C6F-B8D5-9C45-95F1-C33374A4E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makes buy-many menus well-behaved?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A7E444-B435-2E44-9EFA-1C0B1DDCB7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0961" y="1445741"/>
                <a:ext cx="9599001" cy="442165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1600" dirty="0"/>
                  <a:t>Observation 1:</a:t>
                </a:r>
              </a:p>
              <a:p>
                <a:r>
                  <a:rPr lang="en-US" sz="1600" dirty="0"/>
                  <a:t>If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1600" dirty="0"/>
                  <a:t> are two “close enough” random allocations, they cannot be priced very differently.</a:t>
                </a:r>
              </a:p>
              <a:p>
                <a:pPr marL="0" indent="0">
                  <a:buNone/>
                </a:pPr>
                <a:r>
                  <a:rPr lang="en-US" sz="1600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600" dirty="0"/>
                  <a:t> mechanism can only price discriminate to a limited extent.</a:t>
                </a:r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/>
                  <a:t>Observation 2:</a:t>
                </a:r>
              </a:p>
              <a:p>
                <a:r>
                  <a:rPr lang="en-US" sz="1600" dirty="0"/>
                  <a:t>If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′ </m:t>
                    </m:r>
                  </m:oMath>
                </a14:m>
                <a:r>
                  <a:rPr lang="en-US" sz="1600" dirty="0"/>
                  <a:t>are two “close enough” valuations resulting in similar allocations but very different payments, either a slight perturbation of prices removes this price discrimination, or such buyers cannot contribute too much to optimal revenue</a:t>
                </a:r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/>
                  <a:t>Observation 3: </a:t>
                </a:r>
              </a:p>
              <a:p>
                <a:r>
                  <a:rPr lang="en-US" sz="1600" dirty="0"/>
                  <a:t>Additive pricings point-wise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600" dirty="0"/>
                  <a:t>-approximate buy-many menus (a.k.a. </a:t>
                </a:r>
                <a:r>
                  <a:rPr lang="en-US" sz="1600" dirty="0" err="1"/>
                  <a:t>subadditive</a:t>
                </a:r>
                <a:r>
                  <a:rPr lang="en-US" sz="1600" dirty="0"/>
                  <a:t> pricings)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A7E444-B435-2E44-9EFA-1C0B1DDCB7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0961" y="1445741"/>
                <a:ext cx="9599001" cy="4421659"/>
              </a:xfrm>
              <a:blipFill>
                <a:blip r:embed="rId2"/>
                <a:stretch>
                  <a:fillRect l="-396" t="-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7BD2FCB1-A3D0-B26B-42FE-58FBA5CE8706}"/>
                  </a:ext>
                </a:extLst>
              </p:cNvPr>
              <p:cNvSpPr/>
              <p:nvPr/>
            </p:nvSpPr>
            <p:spPr>
              <a:xfrm>
                <a:off x="1600392" y="5289894"/>
                <a:ext cx="8395378" cy="1155011"/>
              </a:xfrm>
              <a:prstGeom prst="roundRect">
                <a:avLst>
                  <a:gd name="adj" fmla="val 6419"/>
                </a:avLst>
              </a:prstGeom>
              <a:solidFill>
                <a:schemeClr val="accent5">
                  <a:lumMod val="60000"/>
                  <a:lumOff val="40000"/>
                  <a:alpha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spcBef>
                    <a:spcPts val="300"/>
                  </a:spcBef>
                </a:pPr>
                <a:r>
                  <a:rPr lang="en-US" sz="1600" dirty="0">
                    <a:solidFill>
                      <a:srgbClr val="000000"/>
                    </a:solidFill>
                  </a:rPr>
                  <a:t>Lemma: Let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</a:rPr>
                  <a:t> be any pricing functions such that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</a:rPr>
                  <a:t> </a:t>
                </a:r>
                <a:r>
                  <a:rPr lang="en-US" sz="1600" dirty="0">
                    <a:solidFill>
                      <a:srgbClr val="C00000"/>
                    </a:solidFill>
                  </a:rPr>
                  <a:t>pointwise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</a:rPr>
                  <a:t>-approximates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</a:rPr>
                  <a:t>.</a:t>
                </a:r>
              </a:p>
              <a:p>
                <a:pPr lvl="0">
                  <a:spcBef>
                    <a:spcPts val="300"/>
                  </a:spcBef>
                </a:pPr>
                <a:r>
                  <a:rPr lang="en-US" sz="1600" dirty="0">
                    <a:solidFill>
                      <a:srgbClr val="000000"/>
                    </a:solidFill>
                  </a:rPr>
                  <a:t>                Then there exists a distribution over scaling factors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FF9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</a:rPr>
                  <a:t>, such that for any buyer,</a:t>
                </a:r>
              </a:p>
              <a:p>
                <a:pPr lvl="0">
                  <a:spcBef>
                    <a:spcPts val="300"/>
                  </a:spcBef>
                </a:pPr>
                <a:r>
                  <a:rPr lang="en-US" sz="1600" dirty="0">
                    <a:solidFill>
                      <a:srgbClr val="000000"/>
                    </a:solidFill>
                  </a:rPr>
                  <a:t>                (The price paid by the buyer under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FF9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en-US" sz="16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lang="en-US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16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600" b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6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𝑙𝑜𝑔</m:t>
                            </m:r>
                          </m:fName>
                          <m:e>
                            <m:r>
                              <a:rPr lang="en-US" sz="16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6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160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sz="1600" dirty="0">
                    <a:solidFill>
                      <a:srgbClr val="000000"/>
                    </a:solidFill>
                  </a:rPr>
                  <a:t>(The price paid by the buyer under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7BD2FCB1-A3D0-B26B-42FE-58FBA5CE87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392" y="5289894"/>
                <a:ext cx="8395378" cy="1155011"/>
              </a:xfrm>
              <a:prstGeom prst="roundRect">
                <a:avLst>
                  <a:gd name="adj" fmla="val 6419"/>
                </a:avLst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590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B3FF-E9C5-5B27-AFDC-A3B3E0AA8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It’s just a benchmark…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DC400-A2D9-CCCB-C3EE-FCFC5642C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962" y="2000250"/>
            <a:ext cx="9761838" cy="3867150"/>
          </a:xfrm>
        </p:spPr>
        <p:txBody>
          <a:bodyPr/>
          <a:lstStyle/>
          <a:p>
            <a:r>
              <a:rPr lang="en-US" dirty="0"/>
              <a:t>We don’t know how to compute an optimal buy-many menu</a:t>
            </a:r>
          </a:p>
          <a:p>
            <a:endParaRPr lang="en-US" dirty="0"/>
          </a:p>
          <a:p>
            <a:r>
              <a:rPr lang="en-US" dirty="0"/>
              <a:t>We don’t know how a buyer would find the optimal buy-many strategy given a menu.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09457A-B852-BA92-8F47-917A26D4C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633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8C63B-EDEA-126B-A3C5-1F46B2EB6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C4C912-B90A-A0CC-4274-746877F98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970" y="1327486"/>
            <a:ext cx="9612971" cy="4246596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Part 2: Multi-buyer settings</a:t>
            </a:r>
            <a:br>
              <a:rPr lang="en-US" dirty="0"/>
            </a:br>
            <a:br>
              <a:rPr lang="en-US" sz="2400" dirty="0"/>
            </a:br>
            <a:r>
              <a:rPr lang="en-US" sz="2400" dirty="0"/>
              <a:t>Extending the benchmark</a:t>
            </a:r>
            <a:br>
              <a:rPr lang="en-US" sz="2400" dirty="0"/>
            </a:br>
            <a:r>
              <a:rPr lang="en-US" sz="2400" dirty="0"/>
              <a:t>Approximation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410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9B3202-50F0-BAA1-C06E-16120FAB4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 attempt to extend the benchmark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C83AF2-C0DF-BA91-370F-CFA240244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Single-buyer definition: the buyer can purchase any multi-set of menu options at the sum of their prices. </a:t>
            </a:r>
            <a:r>
              <a:rPr lang="en-US" sz="1600" dirty="0">
                <a:solidFill>
                  <a:srgbClr val="C00000"/>
                </a:solidFill>
              </a:rPr>
              <a:t>I.e., buyer can participate in the mechanism multiple times.</a:t>
            </a:r>
          </a:p>
          <a:p>
            <a:r>
              <a:rPr lang="en-US" sz="1600" dirty="0"/>
              <a:t>Multi-buyer definition: allow each buyer to participate in the mechanism many times?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E4646D-6F0B-7104-C147-292FA9571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7C4EA06-AA2B-F8B6-F1E2-F0DE6C2C4127}"/>
              </a:ext>
            </a:extLst>
          </p:cNvPr>
          <p:cNvGrpSpPr/>
          <p:nvPr/>
        </p:nvGrpSpPr>
        <p:grpSpPr>
          <a:xfrm>
            <a:off x="2007657" y="4325518"/>
            <a:ext cx="8819800" cy="866750"/>
            <a:chOff x="1936374" y="5211321"/>
            <a:chExt cx="8819800" cy="86675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E865038-043B-F2C1-21A6-B36A71286638}"/>
                </a:ext>
              </a:extLst>
            </p:cNvPr>
            <p:cNvSpPr txBox="1"/>
            <p:nvPr/>
          </p:nvSpPr>
          <p:spPr>
            <a:xfrm>
              <a:off x="1990162" y="5311651"/>
              <a:ext cx="24149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Day 1: </a:t>
              </a:r>
            </a:p>
            <a:p>
              <a:r>
                <a:rPr lang="en-US" sz="1400" dirty="0"/>
                <a:t>Item offered to buyer 1 for $3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3E7855F-C3B3-68E1-BF40-590A3A85469B}"/>
                </a:ext>
              </a:extLst>
            </p:cNvPr>
            <p:cNvSpPr txBox="1"/>
            <p:nvPr/>
          </p:nvSpPr>
          <p:spPr>
            <a:xfrm>
              <a:off x="5276080" y="5271658"/>
              <a:ext cx="247965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Day 2: </a:t>
              </a:r>
            </a:p>
            <a:p>
              <a:r>
                <a:rPr lang="en-US" sz="1400" dirty="0"/>
                <a:t>Item offered to buyer 2 for $2</a:t>
              </a:r>
            </a:p>
            <a:p>
              <a:r>
                <a:rPr lang="en-US" sz="1400" dirty="0"/>
                <a:t>Buyer purchases with prob. ½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8EA756-0AB2-4678-5D46-EBC091F354FA}"/>
                </a:ext>
              </a:extLst>
            </p:cNvPr>
            <p:cNvSpPr txBox="1"/>
            <p:nvPr/>
          </p:nvSpPr>
          <p:spPr>
            <a:xfrm>
              <a:off x="8606727" y="5251662"/>
              <a:ext cx="207980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Day 3: </a:t>
              </a:r>
            </a:p>
            <a:p>
              <a:r>
                <a:rPr lang="en-US" sz="1400" dirty="0"/>
                <a:t>If item still available,</a:t>
              </a:r>
            </a:p>
            <a:p>
              <a:r>
                <a:rPr lang="en-US" sz="1400" dirty="0"/>
                <a:t> offered to buyer 1 for $1</a:t>
              </a:r>
            </a:p>
          </p:txBody>
        </p:sp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74D1F011-3CC3-8C85-1D84-C0C793EFF827}"/>
                </a:ext>
              </a:extLst>
            </p:cNvPr>
            <p:cNvSpPr/>
            <p:nvPr/>
          </p:nvSpPr>
          <p:spPr>
            <a:xfrm>
              <a:off x="4531659" y="5479131"/>
              <a:ext cx="548640" cy="182880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91B68D12-56B9-4D11-6BD9-F8FECE363B9D}"/>
                </a:ext>
              </a:extLst>
            </p:cNvPr>
            <p:cNvSpPr/>
            <p:nvPr/>
          </p:nvSpPr>
          <p:spPr>
            <a:xfrm>
              <a:off x="7803213" y="5486226"/>
              <a:ext cx="548640" cy="182880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A35D38F3-D15E-9DE5-E921-044ADE1260D7}"/>
                </a:ext>
              </a:extLst>
            </p:cNvPr>
            <p:cNvSpPr/>
            <p:nvPr/>
          </p:nvSpPr>
          <p:spPr>
            <a:xfrm>
              <a:off x="1936374" y="5211321"/>
              <a:ext cx="8819800" cy="866750"/>
            </a:xfrm>
            <a:prstGeom prst="roundRect">
              <a:avLst/>
            </a:pr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C1C03C9-11EC-4E6C-7DA5-04890F3FC273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7645" y="3200649"/>
            <a:ext cx="734421" cy="7344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3A76BF-EF0D-8002-D85B-D9F10689A249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5940705" y="5659443"/>
            <a:ext cx="791694" cy="79169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C09E737-BEF0-99A1-6FB6-3A9F9F6F3A78}"/>
              </a:ext>
            </a:extLst>
          </p:cNvPr>
          <p:cNvGrpSpPr/>
          <p:nvPr/>
        </p:nvGrpSpPr>
        <p:grpSpPr>
          <a:xfrm>
            <a:off x="830832" y="2892742"/>
            <a:ext cx="1702290" cy="604196"/>
            <a:chOff x="705572" y="2955372"/>
            <a:chExt cx="1702290" cy="604196"/>
          </a:xfrm>
        </p:grpSpPr>
        <p:sp>
          <p:nvSpPr>
            <p:cNvPr id="15" name="Cloud Callout 14">
              <a:extLst>
                <a:ext uri="{FF2B5EF4-FFF2-40B4-BE49-F238E27FC236}">
                  <a16:creationId xmlns:a16="http://schemas.microsoft.com/office/drawing/2014/main" id="{3C2F7654-35E6-2C29-8E49-9D6C1AB23E96}"/>
                </a:ext>
              </a:extLst>
            </p:cNvPr>
            <p:cNvSpPr/>
            <p:nvPr/>
          </p:nvSpPr>
          <p:spPr>
            <a:xfrm>
              <a:off x="705572" y="2955372"/>
              <a:ext cx="1702290" cy="604196"/>
            </a:xfrm>
            <a:prstGeom prst="cloudCallout">
              <a:avLst>
                <a:gd name="adj1" fmla="val 64281"/>
                <a:gd name="adj2" fmla="val 30798"/>
              </a:avLst>
            </a:pr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B47B879-2E4E-60CF-99F5-57E1AAB10096}"/>
                </a:ext>
              </a:extLst>
            </p:cNvPr>
            <p:cNvSpPr txBox="1"/>
            <p:nvPr/>
          </p:nvSpPr>
          <p:spPr>
            <a:xfrm>
              <a:off x="851179" y="3032453"/>
              <a:ext cx="1384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w.p.</a:t>
              </a:r>
              <a:r>
                <a:rPr lang="en-US" sz="1200" dirty="0"/>
                <a:t> ½, value = $6</a:t>
              </a:r>
            </a:p>
            <a:p>
              <a:r>
                <a:rPr lang="en-US" sz="1200" dirty="0" err="1"/>
                <a:t>w.p.</a:t>
              </a:r>
              <a:r>
                <a:rPr lang="en-US" sz="1200" dirty="0"/>
                <a:t> ½, value = $1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5279FD6-0A9C-6E72-F7CD-6C02A3E6A59C}"/>
              </a:ext>
            </a:extLst>
          </p:cNvPr>
          <p:cNvGrpSpPr/>
          <p:nvPr/>
        </p:nvGrpSpPr>
        <p:grpSpPr>
          <a:xfrm>
            <a:off x="6785357" y="6068484"/>
            <a:ext cx="1702290" cy="604196"/>
            <a:chOff x="705572" y="2955372"/>
            <a:chExt cx="1702290" cy="604196"/>
          </a:xfrm>
        </p:grpSpPr>
        <p:sp>
          <p:nvSpPr>
            <p:cNvPr id="19" name="Cloud Callout 18">
              <a:extLst>
                <a:ext uri="{FF2B5EF4-FFF2-40B4-BE49-F238E27FC236}">
                  <a16:creationId xmlns:a16="http://schemas.microsoft.com/office/drawing/2014/main" id="{EF792893-AB06-7764-6096-1ED9BFA279FA}"/>
                </a:ext>
              </a:extLst>
            </p:cNvPr>
            <p:cNvSpPr/>
            <p:nvPr/>
          </p:nvSpPr>
          <p:spPr>
            <a:xfrm>
              <a:off x="705572" y="2955372"/>
              <a:ext cx="1702290" cy="604196"/>
            </a:xfrm>
            <a:prstGeom prst="cloudCallout">
              <a:avLst>
                <a:gd name="adj1" fmla="val -57132"/>
                <a:gd name="adj2" fmla="val -45909"/>
              </a:avLst>
            </a:pr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19BD653-A78A-15DC-1972-BF43C96FE84D}"/>
                </a:ext>
              </a:extLst>
            </p:cNvPr>
            <p:cNvSpPr txBox="1"/>
            <p:nvPr/>
          </p:nvSpPr>
          <p:spPr>
            <a:xfrm>
              <a:off x="851179" y="3032453"/>
              <a:ext cx="1384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w.p.</a:t>
              </a:r>
              <a:r>
                <a:rPr lang="en-US" sz="1200" dirty="0"/>
                <a:t> ½, value = $2</a:t>
              </a:r>
            </a:p>
            <a:p>
              <a:r>
                <a:rPr lang="en-US" sz="1200" dirty="0" err="1"/>
                <a:t>w.p.</a:t>
              </a:r>
              <a:r>
                <a:rPr lang="en-US" sz="1200" dirty="0"/>
                <a:t> ½, value = $0</a:t>
              </a:r>
            </a:p>
          </p:txBody>
        </p:sp>
      </p:grpSp>
      <p:sp>
        <p:nvSpPr>
          <p:cNvPr id="21" name="Down Arrow 20">
            <a:extLst>
              <a:ext uri="{FF2B5EF4-FFF2-40B4-BE49-F238E27FC236}">
                <a16:creationId xmlns:a16="http://schemas.microsoft.com/office/drawing/2014/main" id="{F05B5F55-A742-5060-8ADF-C318E0FF381E}"/>
              </a:ext>
            </a:extLst>
          </p:cNvPr>
          <p:cNvSpPr/>
          <p:nvPr/>
        </p:nvSpPr>
        <p:spPr>
          <a:xfrm>
            <a:off x="2987891" y="3928875"/>
            <a:ext cx="143616" cy="359065"/>
          </a:xfrm>
          <a:prstGeom prst="downArrow">
            <a:avLst/>
          </a:prstGeom>
          <a:solidFill>
            <a:srgbClr val="FFFC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0118290-ECAA-8C78-576F-A9E2808275CE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4109" y="3190218"/>
            <a:ext cx="734421" cy="734421"/>
          </a:xfrm>
          <a:prstGeom prst="rect">
            <a:avLst/>
          </a:prstGeom>
        </p:spPr>
      </p:pic>
      <p:sp>
        <p:nvSpPr>
          <p:cNvPr id="23" name="Down Arrow 22">
            <a:extLst>
              <a:ext uri="{FF2B5EF4-FFF2-40B4-BE49-F238E27FC236}">
                <a16:creationId xmlns:a16="http://schemas.microsoft.com/office/drawing/2014/main" id="{48C57D89-8E82-9200-462F-788684F3E8C1}"/>
              </a:ext>
            </a:extLst>
          </p:cNvPr>
          <p:cNvSpPr/>
          <p:nvPr/>
        </p:nvSpPr>
        <p:spPr>
          <a:xfrm>
            <a:off x="9424355" y="3918444"/>
            <a:ext cx="143616" cy="359065"/>
          </a:xfrm>
          <a:prstGeom prst="downArrow">
            <a:avLst/>
          </a:prstGeom>
          <a:solidFill>
            <a:srgbClr val="FFFC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AC177A5E-ACC2-A669-35A4-8151BB6771AC}"/>
              </a:ext>
            </a:extLst>
          </p:cNvPr>
          <p:cNvSpPr/>
          <p:nvPr/>
        </p:nvSpPr>
        <p:spPr>
          <a:xfrm flipV="1">
            <a:off x="6178699" y="5275314"/>
            <a:ext cx="155295" cy="347565"/>
          </a:xfrm>
          <a:prstGeom prst="downArrow">
            <a:avLst/>
          </a:prstGeom>
          <a:solidFill>
            <a:srgbClr val="FFFC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B20A95-E21D-C2F6-870A-3A97DDA7AB04}"/>
              </a:ext>
            </a:extLst>
          </p:cNvPr>
          <p:cNvSpPr txBox="1"/>
          <p:nvPr/>
        </p:nvSpPr>
        <p:spPr>
          <a:xfrm>
            <a:off x="10548740" y="4056027"/>
            <a:ext cx="1375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Not buy-many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303C837-5F7A-C0B8-51C2-2C6F8C473EA8}"/>
              </a:ext>
            </a:extLst>
          </p:cNvPr>
          <p:cNvGrpSpPr/>
          <p:nvPr/>
        </p:nvGrpSpPr>
        <p:grpSpPr>
          <a:xfrm>
            <a:off x="10419311" y="2801436"/>
            <a:ext cx="1375608" cy="1294964"/>
            <a:chOff x="10443542" y="2355424"/>
            <a:chExt cx="1375608" cy="129496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BC90A7C-0601-4A44-0CB7-7D3EFD1BEB30}"/>
                </a:ext>
              </a:extLst>
            </p:cNvPr>
            <p:cNvGrpSpPr/>
            <p:nvPr/>
          </p:nvGrpSpPr>
          <p:grpSpPr>
            <a:xfrm>
              <a:off x="10443542" y="2355424"/>
              <a:ext cx="1375608" cy="1294964"/>
              <a:chOff x="7643915" y="2790622"/>
              <a:chExt cx="2152708" cy="194248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9C318169-8EE0-957A-B422-BFE97BB536AE}"/>
                  </a:ext>
                </a:extLst>
              </p:cNvPr>
              <p:cNvGrpSpPr/>
              <p:nvPr/>
            </p:nvGrpSpPr>
            <p:grpSpPr>
              <a:xfrm>
                <a:off x="8301940" y="3505207"/>
                <a:ext cx="1004237" cy="941873"/>
                <a:chOff x="8301940" y="3505207"/>
                <a:chExt cx="1004237" cy="941873"/>
              </a:xfrm>
            </p:grpSpPr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7FF48ADC-4529-0555-BD9D-011A512B6C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301940" y="4049856"/>
                  <a:ext cx="380864" cy="397224"/>
                </a:xfrm>
                <a:prstGeom prst="rect">
                  <a:avLst/>
                </a:prstGeom>
              </p:spPr>
            </p:pic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B85D2B48-E1C9-32D7-8A4E-50D4E5CD4C1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676141" y="3505207"/>
                      <a:ext cx="630036" cy="30012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n-US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oMath>
                      </a14:m>
                      <a:r>
                        <a:rPr lang="en-US" sz="1100" dirty="0"/>
                        <a:t> $3</a:t>
                      </a:r>
                    </a:p>
                  </p:txBody>
                </p:sp>
              </mc:Choice>
              <mc:Fallback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B85D2B48-E1C9-32D7-8A4E-50D4E5CD4C1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676141" y="3505207"/>
                      <a:ext cx="630036" cy="300128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r="-25000" b="-4705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0CB0E59D-2B93-3097-54E5-9E9BB1341119}"/>
                  </a:ext>
                </a:extLst>
              </p:cNvPr>
              <p:cNvGrpSpPr/>
              <p:nvPr/>
            </p:nvGrpSpPr>
            <p:grpSpPr>
              <a:xfrm>
                <a:off x="7643915" y="2790622"/>
                <a:ext cx="2152708" cy="1942489"/>
                <a:chOff x="7643915" y="2790622"/>
                <a:chExt cx="2152708" cy="1942489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E90C96E9-0066-E8FA-DF20-ED30D88D94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150428" y="3490869"/>
                  <a:ext cx="380862" cy="397224"/>
                </a:xfrm>
                <a:prstGeom prst="rect">
                  <a:avLst/>
                </a:prstGeom>
              </p:spPr>
            </p:pic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7AF74883-0D9A-66CD-5134-115BB202D9B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688500" y="4067638"/>
                      <a:ext cx="630036" cy="30012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n-US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oMath>
                      </a14:m>
                      <a:r>
                        <a:rPr lang="en-US" sz="1100" dirty="0"/>
                        <a:t> $1</a:t>
                      </a:r>
                    </a:p>
                  </p:txBody>
                </p:sp>
              </mc:Choice>
              <mc:Fallback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7AF74883-0D9A-66CD-5134-115BB202D9B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688500" y="4067638"/>
                      <a:ext cx="630036" cy="300128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r="-25000" b="-4705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4C0E05D9-4AD7-9EB7-3FF1-F5453AF7BB36}"/>
                    </a:ext>
                  </a:extLst>
                </p:cNvPr>
                <p:cNvGrpSpPr/>
                <p:nvPr/>
              </p:nvGrpSpPr>
              <p:grpSpPr>
                <a:xfrm>
                  <a:off x="7643915" y="2790622"/>
                  <a:ext cx="2152708" cy="1942489"/>
                  <a:chOff x="4321458" y="1859649"/>
                  <a:chExt cx="2152708" cy="1942489"/>
                </a:xfrm>
              </p:grpSpPr>
              <p:sp>
                <p:nvSpPr>
                  <p:cNvPr id="33" name="Vertical Scroll 72">
                    <a:extLst>
                      <a:ext uri="{FF2B5EF4-FFF2-40B4-BE49-F238E27FC236}">
                        <a16:creationId xmlns:a16="http://schemas.microsoft.com/office/drawing/2014/main" id="{9BAB2CD6-1964-A698-4065-E3646BCA19DA}"/>
                      </a:ext>
                    </a:extLst>
                  </p:cNvPr>
                  <p:cNvSpPr/>
                  <p:nvPr/>
                </p:nvSpPr>
                <p:spPr>
                  <a:xfrm>
                    <a:off x="4321458" y="1859649"/>
                    <a:ext cx="2152708" cy="1942489"/>
                  </a:xfrm>
                  <a:custGeom>
                    <a:avLst/>
                    <a:gdLst>
                      <a:gd name="connsiteX0" fmla="*/ 86483 w 2599414"/>
                      <a:gd name="connsiteY0" fmla="*/ 3624978 h 3624978"/>
                      <a:gd name="connsiteX1" fmla="*/ 172966 w 2599414"/>
                      <a:gd name="connsiteY1" fmla="*/ 3538495 h 3624978"/>
                      <a:gd name="connsiteX2" fmla="*/ 86483 w 2599414"/>
                      <a:gd name="connsiteY2" fmla="*/ 3538495 h 3624978"/>
                      <a:gd name="connsiteX3" fmla="*/ 129724 w 2599414"/>
                      <a:gd name="connsiteY3" fmla="*/ 3495254 h 3624978"/>
                      <a:gd name="connsiteX4" fmla="*/ 86483 w 2599414"/>
                      <a:gd name="connsiteY4" fmla="*/ 3452013 h 3624978"/>
                      <a:gd name="connsiteX5" fmla="*/ 172965 w 2599414"/>
                      <a:gd name="connsiteY5" fmla="*/ 3452013 h 3624978"/>
                      <a:gd name="connsiteX6" fmla="*/ 172965 w 2599414"/>
                      <a:gd name="connsiteY6" fmla="*/ 86483 h 3624978"/>
                      <a:gd name="connsiteX7" fmla="*/ 259448 w 2599414"/>
                      <a:gd name="connsiteY7" fmla="*/ 0 h 3624978"/>
                      <a:gd name="connsiteX8" fmla="*/ 2512931 w 2599414"/>
                      <a:gd name="connsiteY8" fmla="*/ 0 h 3624978"/>
                      <a:gd name="connsiteX9" fmla="*/ 2599414 w 2599414"/>
                      <a:gd name="connsiteY9" fmla="*/ 86483 h 3624978"/>
                      <a:gd name="connsiteX10" fmla="*/ 2512931 w 2599414"/>
                      <a:gd name="connsiteY10" fmla="*/ 172966 h 3624978"/>
                      <a:gd name="connsiteX11" fmla="*/ 2426449 w 2599414"/>
                      <a:gd name="connsiteY11" fmla="*/ 172965 h 3624978"/>
                      <a:gd name="connsiteX12" fmla="*/ 2426449 w 2599414"/>
                      <a:gd name="connsiteY12" fmla="*/ 3538495 h 3624978"/>
                      <a:gd name="connsiteX13" fmla="*/ 2339966 w 2599414"/>
                      <a:gd name="connsiteY13" fmla="*/ 3624978 h 3624978"/>
                      <a:gd name="connsiteX14" fmla="*/ 86483 w 2599414"/>
                      <a:gd name="connsiteY14" fmla="*/ 3624978 h 3624978"/>
                      <a:gd name="connsiteX15" fmla="*/ 345930 w 2599414"/>
                      <a:gd name="connsiteY15" fmla="*/ 86483 h 3624978"/>
                      <a:gd name="connsiteX16" fmla="*/ 259447 w 2599414"/>
                      <a:gd name="connsiteY16" fmla="*/ 172966 h 3624978"/>
                      <a:gd name="connsiteX17" fmla="*/ 216206 w 2599414"/>
                      <a:gd name="connsiteY17" fmla="*/ 129725 h 3624978"/>
                      <a:gd name="connsiteX18" fmla="*/ 259447 w 2599414"/>
                      <a:gd name="connsiteY18" fmla="*/ 86484 h 3624978"/>
                      <a:gd name="connsiteX19" fmla="*/ 345930 w 2599414"/>
                      <a:gd name="connsiteY19" fmla="*/ 86483 h 3624978"/>
                      <a:gd name="connsiteX0" fmla="*/ 345930 w 2599414"/>
                      <a:gd name="connsiteY0" fmla="*/ 86483 h 3624978"/>
                      <a:gd name="connsiteX1" fmla="*/ 259447 w 2599414"/>
                      <a:gd name="connsiteY1" fmla="*/ 172966 h 3624978"/>
                      <a:gd name="connsiteX2" fmla="*/ 216206 w 2599414"/>
                      <a:gd name="connsiteY2" fmla="*/ 129725 h 3624978"/>
                      <a:gd name="connsiteX3" fmla="*/ 259447 w 2599414"/>
                      <a:gd name="connsiteY3" fmla="*/ 86484 h 3624978"/>
                      <a:gd name="connsiteX4" fmla="*/ 345930 w 2599414"/>
                      <a:gd name="connsiteY4" fmla="*/ 86483 h 3624978"/>
                      <a:gd name="connsiteX5" fmla="*/ 172965 w 2599414"/>
                      <a:gd name="connsiteY5" fmla="*/ 3538495 h 3624978"/>
                      <a:gd name="connsiteX6" fmla="*/ 86482 w 2599414"/>
                      <a:gd name="connsiteY6" fmla="*/ 3624978 h 3624978"/>
                      <a:gd name="connsiteX7" fmla="*/ -1 w 2599414"/>
                      <a:gd name="connsiteY7" fmla="*/ 3538495 h 3624978"/>
                      <a:gd name="connsiteX8" fmla="*/ 86482 w 2599414"/>
                      <a:gd name="connsiteY8" fmla="*/ 3452012 h 3624978"/>
                      <a:gd name="connsiteX9" fmla="*/ 129723 w 2599414"/>
                      <a:gd name="connsiteY9" fmla="*/ 3495253 h 3624978"/>
                      <a:gd name="connsiteX10" fmla="*/ 86482 w 2599414"/>
                      <a:gd name="connsiteY10" fmla="*/ 3538494 h 3624978"/>
                      <a:gd name="connsiteX11" fmla="*/ 172965 w 2599414"/>
                      <a:gd name="connsiteY11" fmla="*/ 3538495 h 3624978"/>
                      <a:gd name="connsiteX0" fmla="*/ 172965 w 2599414"/>
                      <a:gd name="connsiteY0" fmla="*/ 3452013 h 3624978"/>
                      <a:gd name="connsiteX1" fmla="*/ 172965 w 2599414"/>
                      <a:gd name="connsiteY1" fmla="*/ 86483 h 3624978"/>
                      <a:gd name="connsiteX2" fmla="*/ 259448 w 2599414"/>
                      <a:gd name="connsiteY2" fmla="*/ 0 h 3624978"/>
                      <a:gd name="connsiteX3" fmla="*/ 2512931 w 2599414"/>
                      <a:gd name="connsiteY3" fmla="*/ 0 h 3624978"/>
                      <a:gd name="connsiteX4" fmla="*/ 2599414 w 2599414"/>
                      <a:gd name="connsiteY4" fmla="*/ 86483 h 3624978"/>
                      <a:gd name="connsiteX5" fmla="*/ 2512931 w 2599414"/>
                      <a:gd name="connsiteY5" fmla="*/ 172966 h 3624978"/>
                      <a:gd name="connsiteX6" fmla="*/ 2426449 w 2599414"/>
                      <a:gd name="connsiteY6" fmla="*/ 172965 h 3624978"/>
                      <a:gd name="connsiteX7" fmla="*/ 2426449 w 2599414"/>
                      <a:gd name="connsiteY7" fmla="*/ 3538495 h 3624978"/>
                      <a:gd name="connsiteX8" fmla="*/ 2339966 w 2599414"/>
                      <a:gd name="connsiteY8" fmla="*/ 3624978 h 3624978"/>
                      <a:gd name="connsiteX9" fmla="*/ 86483 w 2599414"/>
                      <a:gd name="connsiteY9" fmla="*/ 3624978 h 3624978"/>
                      <a:gd name="connsiteX10" fmla="*/ 0 w 2599414"/>
                      <a:gd name="connsiteY10" fmla="*/ 3538495 h 3624978"/>
                      <a:gd name="connsiteX11" fmla="*/ 86483 w 2599414"/>
                      <a:gd name="connsiteY11" fmla="*/ 3452012 h 3624978"/>
                      <a:gd name="connsiteX12" fmla="*/ 172965 w 2599414"/>
                      <a:gd name="connsiteY12" fmla="*/ 3452013 h 3624978"/>
                      <a:gd name="connsiteX13" fmla="*/ 259448 w 2599414"/>
                      <a:gd name="connsiteY13" fmla="*/ 0 h 3624978"/>
                      <a:gd name="connsiteX14" fmla="*/ 345931 w 2599414"/>
                      <a:gd name="connsiteY14" fmla="*/ 86483 h 3624978"/>
                      <a:gd name="connsiteX15" fmla="*/ 259448 w 2599414"/>
                      <a:gd name="connsiteY15" fmla="*/ 172966 h 3624978"/>
                      <a:gd name="connsiteX16" fmla="*/ 216207 w 2599414"/>
                      <a:gd name="connsiteY16" fmla="*/ 129725 h 3624978"/>
                      <a:gd name="connsiteX17" fmla="*/ 259448 w 2599414"/>
                      <a:gd name="connsiteY17" fmla="*/ 86484 h 3624978"/>
                      <a:gd name="connsiteX18" fmla="*/ 345930 w 2599414"/>
                      <a:gd name="connsiteY18" fmla="*/ 86483 h 3624978"/>
                      <a:gd name="connsiteX19" fmla="*/ 2426449 w 2599414"/>
                      <a:gd name="connsiteY19" fmla="*/ 172965 h 3624978"/>
                      <a:gd name="connsiteX20" fmla="*/ 259448 w 2599414"/>
                      <a:gd name="connsiteY20" fmla="*/ 172965 h 3624978"/>
                      <a:gd name="connsiteX21" fmla="*/ 86483 w 2599414"/>
                      <a:gd name="connsiteY21" fmla="*/ 3452013 h 3624978"/>
                      <a:gd name="connsiteX22" fmla="*/ 129724 w 2599414"/>
                      <a:gd name="connsiteY22" fmla="*/ 3495254 h 3624978"/>
                      <a:gd name="connsiteX23" fmla="*/ 86483 w 2599414"/>
                      <a:gd name="connsiteY23" fmla="*/ 3538495 h 3624978"/>
                      <a:gd name="connsiteX24" fmla="*/ 172965 w 2599414"/>
                      <a:gd name="connsiteY24" fmla="*/ 3538495 h 3624978"/>
                      <a:gd name="connsiteX25" fmla="*/ 86483 w 2599414"/>
                      <a:gd name="connsiteY25" fmla="*/ 3624978 h 3624978"/>
                      <a:gd name="connsiteX26" fmla="*/ 172966 w 2599414"/>
                      <a:gd name="connsiteY26" fmla="*/ 3538495 h 3624978"/>
                      <a:gd name="connsiteX27" fmla="*/ 172965 w 2599414"/>
                      <a:gd name="connsiteY27" fmla="*/ 3452013 h 3624978"/>
                      <a:gd name="connsiteX0" fmla="*/ 86484 w 2599415"/>
                      <a:gd name="connsiteY0" fmla="*/ 3624978 h 3624978"/>
                      <a:gd name="connsiteX1" fmla="*/ 172967 w 2599415"/>
                      <a:gd name="connsiteY1" fmla="*/ 3538495 h 3624978"/>
                      <a:gd name="connsiteX2" fmla="*/ 86484 w 2599415"/>
                      <a:gd name="connsiteY2" fmla="*/ 3538495 h 3624978"/>
                      <a:gd name="connsiteX3" fmla="*/ 129725 w 2599415"/>
                      <a:gd name="connsiteY3" fmla="*/ 3495254 h 3624978"/>
                      <a:gd name="connsiteX4" fmla="*/ 86484 w 2599415"/>
                      <a:gd name="connsiteY4" fmla="*/ 3452013 h 3624978"/>
                      <a:gd name="connsiteX5" fmla="*/ 172966 w 2599415"/>
                      <a:gd name="connsiteY5" fmla="*/ 3452013 h 3624978"/>
                      <a:gd name="connsiteX6" fmla="*/ 172966 w 2599415"/>
                      <a:gd name="connsiteY6" fmla="*/ 86483 h 3624978"/>
                      <a:gd name="connsiteX7" fmla="*/ 259449 w 2599415"/>
                      <a:gd name="connsiteY7" fmla="*/ 0 h 3624978"/>
                      <a:gd name="connsiteX8" fmla="*/ 2512932 w 2599415"/>
                      <a:gd name="connsiteY8" fmla="*/ 0 h 3624978"/>
                      <a:gd name="connsiteX9" fmla="*/ 2599415 w 2599415"/>
                      <a:gd name="connsiteY9" fmla="*/ 86483 h 3624978"/>
                      <a:gd name="connsiteX10" fmla="*/ 2512932 w 2599415"/>
                      <a:gd name="connsiteY10" fmla="*/ 172966 h 3624978"/>
                      <a:gd name="connsiteX11" fmla="*/ 2426450 w 2599415"/>
                      <a:gd name="connsiteY11" fmla="*/ 172965 h 3624978"/>
                      <a:gd name="connsiteX12" fmla="*/ 2426450 w 2599415"/>
                      <a:gd name="connsiteY12" fmla="*/ 3538495 h 3624978"/>
                      <a:gd name="connsiteX13" fmla="*/ 2339967 w 2599415"/>
                      <a:gd name="connsiteY13" fmla="*/ 3624978 h 3624978"/>
                      <a:gd name="connsiteX14" fmla="*/ 86484 w 2599415"/>
                      <a:gd name="connsiteY14" fmla="*/ 3624978 h 3624978"/>
                      <a:gd name="connsiteX15" fmla="*/ 345931 w 2599415"/>
                      <a:gd name="connsiteY15" fmla="*/ 86483 h 3624978"/>
                      <a:gd name="connsiteX16" fmla="*/ 259448 w 2599415"/>
                      <a:gd name="connsiteY16" fmla="*/ 172966 h 3624978"/>
                      <a:gd name="connsiteX17" fmla="*/ 216207 w 2599415"/>
                      <a:gd name="connsiteY17" fmla="*/ 129725 h 3624978"/>
                      <a:gd name="connsiteX18" fmla="*/ 259448 w 2599415"/>
                      <a:gd name="connsiteY18" fmla="*/ 86484 h 3624978"/>
                      <a:gd name="connsiteX19" fmla="*/ 345931 w 2599415"/>
                      <a:gd name="connsiteY19" fmla="*/ 86483 h 3624978"/>
                      <a:gd name="connsiteX0" fmla="*/ 345931 w 2599415"/>
                      <a:gd name="connsiteY0" fmla="*/ 86483 h 3624978"/>
                      <a:gd name="connsiteX1" fmla="*/ 259448 w 2599415"/>
                      <a:gd name="connsiteY1" fmla="*/ 172966 h 3624978"/>
                      <a:gd name="connsiteX2" fmla="*/ 216207 w 2599415"/>
                      <a:gd name="connsiteY2" fmla="*/ 129725 h 3624978"/>
                      <a:gd name="connsiteX3" fmla="*/ 259448 w 2599415"/>
                      <a:gd name="connsiteY3" fmla="*/ 86484 h 3624978"/>
                      <a:gd name="connsiteX4" fmla="*/ 345931 w 2599415"/>
                      <a:gd name="connsiteY4" fmla="*/ 86483 h 3624978"/>
                      <a:gd name="connsiteX5" fmla="*/ 172966 w 2599415"/>
                      <a:gd name="connsiteY5" fmla="*/ 3538495 h 3624978"/>
                      <a:gd name="connsiteX6" fmla="*/ 86483 w 2599415"/>
                      <a:gd name="connsiteY6" fmla="*/ 3624978 h 3624978"/>
                      <a:gd name="connsiteX7" fmla="*/ 0 w 2599415"/>
                      <a:gd name="connsiteY7" fmla="*/ 3538495 h 3624978"/>
                      <a:gd name="connsiteX8" fmla="*/ 86483 w 2599415"/>
                      <a:gd name="connsiteY8" fmla="*/ 3452012 h 3624978"/>
                      <a:gd name="connsiteX9" fmla="*/ 129724 w 2599415"/>
                      <a:gd name="connsiteY9" fmla="*/ 3495253 h 3624978"/>
                      <a:gd name="connsiteX10" fmla="*/ 86483 w 2599415"/>
                      <a:gd name="connsiteY10" fmla="*/ 3538494 h 3624978"/>
                      <a:gd name="connsiteX11" fmla="*/ 172966 w 2599415"/>
                      <a:gd name="connsiteY11" fmla="*/ 3538495 h 3624978"/>
                      <a:gd name="connsiteX0" fmla="*/ 172966 w 2599415"/>
                      <a:gd name="connsiteY0" fmla="*/ 3452013 h 3624978"/>
                      <a:gd name="connsiteX1" fmla="*/ 172966 w 2599415"/>
                      <a:gd name="connsiteY1" fmla="*/ 86483 h 3624978"/>
                      <a:gd name="connsiteX2" fmla="*/ 259449 w 2599415"/>
                      <a:gd name="connsiteY2" fmla="*/ 0 h 3624978"/>
                      <a:gd name="connsiteX3" fmla="*/ 2512932 w 2599415"/>
                      <a:gd name="connsiteY3" fmla="*/ 0 h 3624978"/>
                      <a:gd name="connsiteX4" fmla="*/ 2599415 w 2599415"/>
                      <a:gd name="connsiteY4" fmla="*/ 86483 h 3624978"/>
                      <a:gd name="connsiteX5" fmla="*/ 2512932 w 2599415"/>
                      <a:gd name="connsiteY5" fmla="*/ 172966 h 3624978"/>
                      <a:gd name="connsiteX6" fmla="*/ 2426450 w 2599415"/>
                      <a:gd name="connsiteY6" fmla="*/ 172965 h 3624978"/>
                      <a:gd name="connsiteX7" fmla="*/ 2426450 w 2599415"/>
                      <a:gd name="connsiteY7" fmla="*/ 3538495 h 3624978"/>
                      <a:gd name="connsiteX8" fmla="*/ 2339967 w 2599415"/>
                      <a:gd name="connsiteY8" fmla="*/ 3624978 h 3624978"/>
                      <a:gd name="connsiteX9" fmla="*/ 86484 w 2599415"/>
                      <a:gd name="connsiteY9" fmla="*/ 3624978 h 3624978"/>
                      <a:gd name="connsiteX10" fmla="*/ 1 w 2599415"/>
                      <a:gd name="connsiteY10" fmla="*/ 3538495 h 3624978"/>
                      <a:gd name="connsiteX11" fmla="*/ 86484 w 2599415"/>
                      <a:gd name="connsiteY11" fmla="*/ 3452012 h 3624978"/>
                      <a:gd name="connsiteX12" fmla="*/ 172966 w 2599415"/>
                      <a:gd name="connsiteY12" fmla="*/ 3452013 h 3624978"/>
                      <a:gd name="connsiteX13" fmla="*/ 259449 w 2599415"/>
                      <a:gd name="connsiteY13" fmla="*/ 0 h 3624978"/>
                      <a:gd name="connsiteX14" fmla="*/ 345932 w 2599415"/>
                      <a:gd name="connsiteY14" fmla="*/ 86483 h 3624978"/>
                      <a:gd name="connsiteX15" fmla="*/ 259449 w 2599415"/>
                      <a:gd name="connsiteY15" fmla="*/ 172966 h 3624978"/>
                      <a:gd name="connsiteX16" fmla="*/ 216208 w 2599415"/>
                      <a:gd name="connsiteY16" fmla="*/ 129725 h 3624978"/>
                      <a:gd name="connsiteX17" fmla="*/ 259449 w 2599415"/>
                      <a:gd name="connsiteY17" fmla="*/ 86484 h 3624978"/>
                      <a:gd name="connsiteX18" fmla="*/ 345931 w 2599415"/>
                      <a:gd name="connsiteY18" fmla="*/ 86483 h 3624978"/>
                      <a:gd name="connsiteX19" fmla="*/ 2426450 w 2599415"/>
                      <a:gd name="connsiteY19" fmla="*/ 172965 h 3624978"/>
                      <a:gd name="connsiteX20" fmla="*/ 259449 w 2599415"/>
                      <a:gd name="connsiteY20" fmla="*/ 172965 h 3624978"/>
                      <a:gd name="connsiteX21" fmla="*/ 86484 w 2599415"/>
                      <a:gd name="connsiteY21" fmla="*/ 3452013 h 3624978"/>
                      <a:gd name="connsiteX22" fmla="*/ 129725 w 2599415"/>
                      <a:gd name="connsiteY22" fmla="*/ 3495254 h 3624978"/>
                      <a:gd name="connsiteX23" fmla="*/ 86484 w 2599415"/>
                      <a:gd name="connsiteY23" fmla="*/ 3538495 h 3624978"/>
                      <a:gd name="connsiteX24" fmla="*/ 172966 w 2599415"/>
                      <a:gd name="connsiteY24" fmla="*/ 3538495 h 3624978"/>
                      <a:gd name="connsiteX25" fmla="*/ 102359 w 2599415"/>
                      <a:gd name="connsiteY25" fmla="*/ 3609103 h 3624978"/>
                      <a:gd name="connsiteX26" fmla="*/ 172967 w 2599415"/>
                      <a:gd name="connsiteY26" fmla="*/ 3538495 h 3624978"/>
                      <a:gd name="connsiteX27" fmla="*/ 172966 w 2599415"/>
                      <a:gd name="connsiteY27" fmla="*/ 3452013 h 3624978"/>
                      <a:gd name="connsiteX0" fmla="*/ 86484 w 2599415"/>
                      <a:gd name="connsiteY0" fmla="*/ 3624978 h 3624978"/>
                      <a:gd name="connsiteX1" fmla="*/ 172967 w 2599415"/>
                      <a:gd name="connsiteY1" fmla="*/ 3538495 h 3624978"/>
                      <a:gd name="connsiteX2" fmla="*/ 86484 w 2599415"/>
                      <a:gd name="connsiteY2" fmla="*/ 3538495 h 3624978"/>
                      <a:gd name="connsiteX3" fmla="*/ 129725 w 2599415"/>
                      <a:gd name="connsiteY3" fmla="*/ 3495254 h 3624978"/>
                      <a:gd name="connsiteX4" fmla="*/ 86484 w 2599415"/>
                      <a:gd name="connsiteY4" fmla="*/ 3452013 h 3624978"/>
                      <a:gd name="connsiteX5" fmla="*/ 172966 w 2599415"/>
                      <a:gd name="connsiteY5" fmla="*/ 3452013 h 3624978"/>
                      <a:gd name="connsiteX6" fmla="*/ 172966 w 2599415"/>
                      <a:gd name="connsiteY6" fmla="*/ 86483 h 3624978"/>
                      <a:gd name="connsiteX7" fmla="*/ 259449 w 2599415"/>
                      <a:gd name="connsiteY7" fmla="*/ 0 h 3624978"/>
                      <a:gd name="connsiteX8" fmla="*/ 2512932 w 2599415"/>
                      <a:gd name="connsiteY8" fmla="*/ 0 h 3624978"/>
                      <a:gd name="connsiteX9" fmla="*/ 2599415 w 2599415"/>
                      <a:gd name="connsiteY9" fmla="*/ 86483 h 3624978"/>
                      <a:gd name="connsiteX10" fmla="*/ 2512932 w 2599415"/>
                      <a:gd name="connsiteY10" fmla="*/ 172966 h 3624978"/>
                      <a:gd name="connsiteX11" fmla="*/ 2426450 w 2599415"/>
                      <a:gd name="connsiteY11" fmla="*/ 172965 h 3624978"/>
                      <a:gd name="connsiteX12" fmla="*/ 2426450 w 2599415"/>
                      <a:gd name="connsiteY12" fmla="*/ 3538495 h 3624978"/>
                      <a:gd name="connsiteX13" fmla="*/ 2339967 w 2599415"/>
                      <a:gd name="connsiteY13" fmla="*/ 3624978 h 3624978"/>
                      <a:gd name="connsiteX14" fmla="*/ 86484 w 2599415"/>
                      <a:gd name="connsiteY14" fmla="*/ 3624978 h 3624978"/>
                      <a:gd name="connsiteX15" fmla="*/ 345931 w 2599415"/>
                      <a:gd name="connsiteY15" fmla="*/ 86483 h 3624978"/>
                      <a:gd name="connsiteX16" fmla="*/ 259448 w 2599415"/>
                      <a:gd name="connsiteY16" fmla="*/ 172966 h 3624978"/>
                      <a:gd name="connsiteX17" fmla="*/ 216207 w 2599415"/>
                      <a:gd name="connsiteY17" fmla="*/ 129725 h 3624978"/>
                      <a:gd name="connsiteX18" fmla="*/ 259448 w 2599415"/>
                      <a:gd name="connsiteY18" fmla="*/ 86484 h 3624978"/>
                      <a:gd name="connsiteX19" fmla="*/ 345931 w 2599415"/>
                      <a:gd name="connsiteY19" fmla="*/ 86483 h 3624978"/>
                      <a:gd name="connsiteX0" fmla="*/ 345931 w 2599415"/>
                      <a:gd name="connsiteY0" fmla="*/ 86483 h 3624978"/>
                      <a:gd name="connsiteX1" fmla="*/ 259448 w 2599415"/>
                      <a:gd name="connsiteY1" fmla="*/ 172966 h 3624978"/>
                      <a:gd name="connsiteX2" fmla="*/ 216207 w 2599415"/>
                      <a:gd name="connsiteY2" fmla="*/ 129725 h 3624978"/>
                      <a:gd name="connsiteX3" fmla="*/ 259448 w 2599415"/>
                      <a:gd name="connsiteY3" fmla="*/ 86484 h 3624978"/>
                      <a:gd name="connsiteX4" fmla="*/ 345931 w 2599415"/>
                      <a:gd name="connsiteY4" fmla="*/ 86483 h 3624978"/>
                      <a:gd name="connsiteX5" fmla="*/ 172966 w 2599415"/>
                      <a:gd name="connsiteY5" fmla="*/ 3538495 h 3624978"/>
                      <a:gd name="connsiteX6" fmla="*/ 86483 w 2599415"/>
                      <a:gd name="connsiteY6" fmla="*/ 3624978 h 3624978"/>
                      <a:gd name="connsiteX7" fmla="*/ 0 w 2599415"/>
                      <a:gd name="connsiteY7" fmla="*/ 3538495 h 3624978"/>
                      <a:gd name="connsiteX8" fmla="*/ 86483 w 2599415"/>
                      <a:gd name="connsiteY8" fmla="*/ 3452012 h 3624978"/>
                      <a:gd name="connsiteX9" fmla="*/ 129724 w 2599415"/>
                      <a:gd name="connsiteY9" fmla="*/ 3495253 h 3624978"/>
                      <a:gd name="connsiteX10" fmla="*/ 86483 w 2599415"/>
                      <a:gd name="connsiteY10" fmla="*/ 3538494 h 3624978"/>
                      <a:gd name="connsiteX11" fmla="*/ 172966 w 2599415"/>
                      <a:gd name="connsiteY11" fmla="*/ 3538495 h 3624978"/>
                      <a:gd name="connsiteX0" fmla="*/ 172966 w 2599415"/>
                      <a:gd name="connsiteY0" fmla="*/ 3452013 h 3624978"/>
                      <a:gd name="connsiteX1" fmla="*/ 172966 w 2599415"/>
                      <a:gd name="connsiteY1" fmla="*/ 86483 h 3624978"/>
                      <a:gd name="connsiteX2" fmla="*/ 259449 w 2599415"/>
                      <a:gd name="connsiteY2" fmla="*/ 0 h 3624978"/>
                      <a:gd name="connsiteX3" fmla="*/ 2512932 w 2599415"/>
                      <a:gd name="connsiteY3" fmla="*/ 0 h 3624978"/>
                      <a:gd name="connsiteX4" fmla="*/ 2599415 w 2599415"/>
                      <a:gd name="connsiteY4" fmla="*/ 86483 h 3624978"/>
                      <a:gd name="connsiteX5" fmla="*/ 2512932 w 2599415"/>
                      <a:gd name="connsiteY5" fmla="*/ 172966 h 3624978"/>
                      <a:gd name="connsiteX6" fmla="*/ 2426450 w 2599415"/>
                      <a:gd name="connsiteY6" fmla="*/ 172965 h 3624978"/>
                      <a:gd name="connsiteX7" fmla="*/ 2426450 w 2599415"/>
                      <a:gd name="connsiteY7" fmla="*/ 3538495 h 3624978"/>
                      <a:gd name="connsiteX8" fmla="*/ 2339967 w 2599415"/>
                      <a:gd name="connsiteY8" fmla="*/ 3624978 h 3624978"/>
                      <a:gd name="connsiteX9" fmla="*/ 86484 w 2599415"/>
                      <a:gd name="connsiteY9" fmla="*/ 3624978 h 3624978"/>
                      <a:gd name="connsiteX10" fmla="*/ 1 w 2599415"/>
                      <a:gd name="connsiteY10" fmla="*/ 3538495 h 3624978"/>
                      <a:gd name="connsiteX11" fmla="*/ 86484 w 2599415"/>
                      <a:gd name="connsiteY11" fmla="*/ 3452012 h 3624978"/>
                      <a:gd name="connsiteX12" fmla="*/ 172966 w 2599415"/>
                      <a:gd name="connsiteY12" fmla="*/ 3452013 h 3624978"/>
                      <a:gd name="connsiteX13" fmla="*/ 259449 w 2599415"/>
                      <a:gd name="connsiteY13" fmla="*/ 0 h 3624978"/>
                      <a:gd name="connsiteX14" fmla="*/ 345932 w 2599415"/>
                      <a:gd name="connsiteY14" fmla="*/ 86483 h 3624978"/>
                      <a:gd name="connsiteX15" fmla="*/ 259449 w 2599415"/>
                      <a:gd name="connsiteY15" fmla="*/ 172966 h 3624978"/>
                      <a:gd name="connsiteX16" fmla="*/ 216208 w 2599415"/>
                      <a:gd name="connsiteY16" fmla="*/ 129725 h 3624978"/>
                      <a:gd name="connsiteX17" fmla="*/ 259449 w 2599415"/>
                      <a:gd name="connsiteY17" fmla="*/ 86484 h 3624978"/>
                      <a:gd name="connsiteX18" fmla="*/ 345931 w 2599415"/>
                      <a:gd name="connsiteY18" fmla="*/ 86483 h 3624978"/>
                      <a:gd name="connsiteX19" fmla="*/ 2426450 w 2599415"/>
                      <a:gd name="connsiteY19" fmla="*/ 172965 h 3624978"/>
                      <a:gd name="connsiteX20" fmla="*/ 259449 w 2599415"/>
                      <a:gd name="connsiteY20" fmla="*/ 172965 h 3624978"/>
                      <a:gd name="connsiteX21" fmla="*/ 86484 w 2599415"/>
                      <a:gd name="connsiteY21" fmla="*/ 3452013 h 3624978"/>
                      <a:gd name="connsiteX22" fmla="*/ 129725 w 2599415"/>
                      <a:gd name="connsiteY22" fmla="*/ 3495254 h 3624978"/>
                      <a:gd name="connsiteX23" fmla="*/ 86484 w 2599415"/>
                      <a:gd name="connsiteY23" fmla="*/ 3538495 h 3624978"/>
                      <a:gd name="connsiteX24" fmla="*/ 172966 w 2599415"/>
                      <a:gd name="connsiteY24" fmla="*/ 3538495 h 3624978"/>
                      <a:gd name="connsiteX25" fmla="*/ 89659 w 2599415"/>
                      <a:gd name="connsiteY25" fmla="*/ 3590053 h 3624978"/>
                      <a:gd name="connsiteX26" fmla="*/ 172967 w 2599415"/>
                      <a:gd name="connsiteY26" fmla="*/ 3538495 h 3624978"/>
                      <a:gd name="connsiteX27" fmla="*/ 172966 w 2599415"/>
                      <a:gd name="connsiteY27" fmla="*/ 3452013 h 3624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2599415" h="3624978" stroke="0" extrusionOk="0">
                        <a:moveTo>
                          <a:pt x="86484" y="3624978"/>
                        </a:moveTo>
                        <a:cubicBezTo>
                          <a:pt x="134247" y="3624978"/>
                          <a:pt x="172967" y="3586258"/>
                          <a:pt x="172967" y="3538495"/>
                        </a:cubicBezTo>
                        <a:lnTo>
                          <a:pt x="86484" y="3538495"/>
                        </a:lnTo>
                        <a:cubicBezTo>
                          <a:pt x="110365" y="3538495"/>
                          <a:pt x="129725" y="3519135"/>
                          <a:pt x="129725" y="3495254"/>
                        </a:cubicBezTo>
                        <a:cubicBezTo>
                          <a:pt x="129725" y="3471373"/>
                          <a:pt x="110365" y="3452013"/>
                          <a:pt x="86484" y="3452013"/>
                        </a:cubicBezTo>
                        <a:lnTo>
                          <a:pt x="172966" y="3452013"/>
                        </a:lnTo>
                        <a:lnTo>
                          <a:pt x="172966" y="86483"/>
                        </a:lnTo>
                        <a:cubicBezTo>
                          <a:pt x="172966" y="38720"/>
                          <a:pt x="211686" y="0"/>
                          <a:pt x="259449" y="0"/>
                        </a:cubicBezTo>
                        <a:lnTo>
                          <a:pt x="2512932" y="0"/>
                        </a:lnTo>
                        <a:cubicBezTo>
                          <a:pt x="2560695" y="0"/>
                          <a:pt x="2599415" y="38720"/>
                          <a:pt x="2599415" y="86483"/>
                        </a:cubicBezTo>
                        <a:cubicBezTo>
                          <a:pt x="2599415" y="134246"/>
                          <a:pt x="2560695" y="172966"/>
                          <a:pt x="2512932" y="172966"/>
                        </a:cubicBezTo>
                        <a:lnTo>
                          <a:pt x="2426450" y="172965"/>
                        </a:lnTo>
                        <a:lnTo>
                          <a:pt x="2426450" y="3538495"/>
                        </a:lnTo>
                        <a:cubicBezTo>
                          <a:pt x="2426450" y="3586258"/>
                          <a:pt x="2387730" y="3624978"/>
                          <a:pt x="2339967" y="3624978"/>
                        </a:cubicBezTo>
                        <a:lnTo>
                          <a:pt x="86484" y="3624978"/>
                        </a:lnTo>
                        <a:close/>
                        <a:moveTo>
                          <a:pt x="345931" y="86483"/>
                        </a:moveTo>
                        <a:cubicBezTo>
                          <a:pt x="345931" y="134246"/>
                          <a:pt x="307211" y="172966"/>
                          <a:pt x="259448" y="172966"/>
                        </a:cubicBezTo>
                        <a:cubicBezTo>
                          <a:pt x="235567" y="172966"/>
                          <a:pt x="216207" y="153606"/>
                          <a:pt x="216207" y="129725"/>
                        </a:cubicBezTo>
                        <a:cubicBezTo>
                          <a:pt x="216207" y="105844"/>
                          <a:pt x="235567" y="86484"/>
                          <a:pt x="259448" y="86484"/>
                        </a:cubicBezTo>
                        <a:lnTo>
                          <a:pt x="345931" y="86483"/>
                        </a:lnTo>
                        <a:close/>
                      </a:path>
                      <a:path w="2599415" h="3624978" fill="darkenLess" stroke="0" extrusionOk="0">
                        <a:moveTo>
                          <a:pt x="345931" y="86483"/>
                        </a:moveTo>
                        <a:cubicBezTo>
                          <a:pt x="345931" y="134246"/>
                          <a:pt x="307211" y="172966"/>
                          <a:pt x="259448" y="172966"/>
                        </a:cubicBezTo>
                        <a:cubicBezTo>
                          <a:pt x="235567" y="172966"/>
                          <a:pt x="216207" y="153606"/>
                          <a:pt x="216207" y="129725"/>
                        </a:cubicBezTo>
                        <a:cubicBezTo>
                          <a:pt x="216207" y="105844"/>
                          <a:pt x="235567" y="86484"/>
                          <a:pt x="259448" y="86484"/>
                        </a:cubicBezTo>
                        <a:lnTo>
                          <a:pt x="345931" y="86483"/>
                        </a:lnTo>
                        <a:close/>
                        <a:moveTo>
                          <a:pt x="172966" y="3538495"/>
                        </a:moveTo>
                        <a:cubicBezTo>
                          <a:pt x="172966" y="3586258"/>
                          <a:pt x="134246" y="3624978"/>
                          <a:pt x="86483" y="3624978"/>
                        </a:cubicBezTo>
                        <a:cubicBezTo>
                          <a:pt x="38720" y="3624978"/>
                          <a:pt x="0" y="3586258"/>
                          <a:pt x="0" y="3538495"/>
                        </a:cubicBezTo>
                        <a:cubicBezTo>
                          <a:pt x="0" y="3490732"/>
                          <a:pt x="38720" y="3452012"/>
                          <a:pt x="86483" y="3452012"/>
                        </a:cubicBezTo>
                        <a:cubicBezTo>
                          <a:pt x="110364" y="3452012"/>
                          <a:pt x="129724" y="3471372"/>
                          <a:pt x="129724" y="3495253"/>
                        </a:cubicBezTo>
                        <a:cubicBezTo>
                          <a:pt x="129724" y="3519134"/>
                          <a:pt x="110364" y="3538494"/>
                          <a:pt x="86483" y="3538494"/>
                        </a:cubicBezTo>
                        <a:lnTo>
                          <a:pt x="172966" y="3538495"/>
                        </a:lnTo>
                        <a:close/>
                      </a:path>
                      <a:path w="2599415" h="3624978" fill="none" extrusionOk="0">
                        <a:moveTo>
                          <a:pt x="172966" y="3452013"/>
                        </a:moveTo>
                        <a:lnTo>
                          <a:pt x="172966" y="86483"/>
                        </a:lnTo>
                        <a:cubicBezTo>
                          <a:pt x="172966" y="38720"/>
                          <a:pt x="211686" y="0"/>
                          <a:pt x="259449" y="0"/>
                        </a:cubicBezTo>
                        <a:lnTo>
                          <a:pt x="2512932" y="0"/>
                        </a:lnTo>
                        <a:cubicBezTo>
                          <a:pt x="2560695" y="0"/>
                          <a:pt x="2599415" y="38720"/>
                          <a:pt x="2599415" y="86483"/>
                        </a:cubicBezTo>
                        <a:cubicBezTo>
                          <a:pt x="2599415" y="134246"/>
                          <a:pt x="2560695" y="172966"/>
                          <a:pt x="2512932" y="172966"/>
                        </a:cubicBezTo>
                        <a:lnTo>
                          <a:pt x="2426450" y="172965"/>
                        </a:lnTo>
                        <a:lnTo>
                          <a:pt x="2426450" y="3538495"/>
                        </a:lnTo>
                        <a:cubicBezTo>
                          <a:pt x="2426450" y="3586258"/>
                          <a:pt x="2387730" y="3624978"/>
                          <a:pt x="2339967" y="3624978"/>
                        </a:cubicBezTo>
                        <a:lnTo>
                          <a:pt x="86484" y="3624978"/>
                        </a:lnTo>
                        <a:cubicBezTo>
                          <a:pt x="38721" y="3624978"/>
                          <a:pt x="1" y="3586258"/>
                          <a:pt x="1" y="3538495"/>
                        </a:cubicBezTo>
                        <a:cubicBezTo>
                          <a:pt x="1" y="3490732"/>
                          <a:pt x="38721" y="3452012"/>
                          <a:pt x="86484" y="3452012"/>
                        </a:cubicBezTo>
                        <a:lnTo>
                          <a:pt x="172966" y="3452013"/>
                        </a:lnTo>
                        <a:close/>
                        <a:moveTo>
                          <a:pt x="259449" y="0"/>
                        </a:moveTo>
                        <a:cubicBezTo>
                          <a:pt x="307212" y="0"/>
                          <a:pt x="345932" y="38720"/>
                          <a:pt x="345932" y="86483"/>
                        </a:cubicBezTo>
                        <a:cubicBezTo>
                          <a:pt x="345932" y="134246"/>
                          <a:pt x="307212" y="172966"/>
                          <a:pt x="259449" y="172966"/>
                        </a:cubicBezTo>
                        <a:cubicBezTo>
                          <a:pt x="235568" y="172966"/>
                          <a:pt x="216208" y="153606"/>
                          <a:pt x="216208" y="129725"/>
                        </a:cubicBezTo>
                        <a:cubicBezTo>
                          <a:pt x="216208" y="105844"/>
                          <a:pt x="235568" y="86484"/>
                          <a:pt x="259449" y="86484"/>
                        </a:cubicBezTo>
                        <a:lnTo>
                          <a:pt x="345931" y="86483"/>
                        </a:lnTo>
                        <a:moveTo>
                          <a:pt x="2426450" y="172965"/>
                        </a:moveTo>
                        <a:lnTo>
                          <a:pt x="259449" y="172965"/>
                        </a:lnTo>
                        <a:moveTo>
                          <a:pt x="86484" y="3452013"/>
                        </a:moveTo>
                        <a:cubicBezTo>
                          <a:pt x="110365" y="3452013"/>
                          <a:pt x="129725" y="3471373"/>
                          <a:pt x="129725" y="3495254"/>
                        </a:cubicBezTo>
                        <a:cubicBezTo>
                          <a:pt x="129725" y="3519135"/>
                          <a:pt x="110365" y="3538495"/>
                          <a:pt x="86484" y="3538495"/>
                        </a:cubicBezTo>
                        <a:lnTo>
                          <a:pt x="172966" y="3538495"/>
                        </a:lnTo>
                        <a:moveTo>
                          <a:pt x="89659" y="3590053"/>
                        </a:moveTo>
                        <a:cubicBezTo>
                          <a:pt x="137422" y="3590053"/>
                          <a:pt x="172967" y="3586258"/>
                          <a:pt x="172967" y="3538495"/>
                        </a:cubicBezTo>
                        <a:cubicBezTo>
                          <a:pt x="172967" y="3509668"/>
                          <a:pt x="172966" y="3480840"/>
                          <a:pt x="172966" y="3452013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pic>
                <p:nvPicPr>
                  <p:cNvPr id="34" name="Picture 33">
                    <a:extLst>
                      <a:ext uri="{FF2B5EF4-FFF2-40B4-BE49-F238E27FC236}">
                        <a16:creationId xmlns:a16="http://schemas.microsoft.com/office/drawing/2014/main" id="{9F7F580A-7403-C094-65FF-82A5408BD4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/>
                  <a:srcRect b="73592"/>
                  <a:stretch/>
                </p:blipFill>
                <p:spPr>
                  <a:xfrm>
                    <a:off x="4663876" y="2053371"/>
                    <a:ext cx="1460307" cy="385644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014F4D3-E444-6ABB-0CE5-53C104002B0B}"/>
                </a:ext>
              </a:extLst>
            </p:cNvPr>
            <p:cNvSpPr txBox="1"/>
            <p:nvPr/>
          </p:nvSpPr>
          <p:spPr>
            <a:xfrm>
              <a:off x="10556547" y="3120954"/>
              <a:ext cx="696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½(   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840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4ACDCFA-FE1C-7376-51C9-2C1DDD2484DD}"/>
              </a:ext>
            </a:extLst>
          </p:cNvPr>
          <p:cNvSpPr/>
          <p:nvPr/>
        </p:nvSpPr>
        <p:spPr>
          <a:xfrm>
            <a:off x="6338046" y="1716803"/>
            <a:ext cx="4744429" cy="1790700"/>
          </a:xfrm>
          <a:prstGeom prst="roundRect">
            <a:avLst>
              <a:gd name="adj" fmla="val 9909"/>
            </a:avLst>
          </a:prstGeom>
          <a:solidFill>
            <a:schemeClr val="accent5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154A94-036F-764F-862C-D0B89D228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762" y="685800"/>
            <a:ext cx="9601200" cy="804797"/>
          </a:xfrm>
        </p:spPr>
        <p:txBody>
          <a:bodyPr>
            <a:normAutofit/>
          </a:bodyPr>
          <a:lstStyle/>
          <a:p>
            <a:r>
              <a:rPr lang="en-US" sz="2900" dirty="0"/>
              <a:t>Two facets of the buy-many constraint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B8DE71D-BB18-B541-B5DE-2DA40D7FD630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371600" y="1797485"/>
                <a:ext cx="4724400" cy="358140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800" dirty="0">
                    <a:solidFill>
                      <a:srgbClr val="C00000"/>
                    </a:solidFill>
                  </a:rPr>
                  <a:t>As a strengthening of buyers’ power</a:t>
                </a:r>
              </a:p>
              <a:p>
                <a:r>
                  <a:rPr lang="en-US" sz="1600" dirty="0"/>
                  <a:t>Buyer can interact with mechanism multiple times</a:t>
                </a:r>
              </a:p>
              <a:p>
                <a:r>
                  <a:rPr lang="en-US" sz="1600" dirty="0"/>
                  <a:t>Unlimited supply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600" dirty="0"/>
                  <a:t> static menu across interactions</a:t>
                </a:r>
              </a:p>
              <a:p>
                <a:r>
                  <a:rPr lang="en-US" sz="1600" dirty="0"/>
                  <a:t>Limited supply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600" dirty="0"/>
                  <a:t> seller can distinguish between and discriminate across different interactions</a:t>
                </a:r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B8DE71D-BB18-B541-B5DE-2DA40D7FD6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371600" y="1797485"/>
                <a:ext cx="4724400" cy="3581401"/>
              </a:xfrm>
              <a:blipFill>
                <a:blip r:embed="rId2"/>
                <a:stretch>
                  <a:fillRect l="-1072" t="-1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7BAB91-E70D-C84A-B582-05EEF2833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5403" y="1797485"/>
            <a:ext cx="4447786" cy="3581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C00000"/>
                </a:solidFill>
              </a:rPr>
              <a:t>As a weakening of the seller’s power</a:t>
            </a:r>
          </a:p>
          <a:p>
            <a:r>
              <a:rPr lang="en-US" sz="1600" dirty="0"/>
              <a:t>Single interaction between buyer and seller, but,</a:t>
            </a:r>
          </a:p>
          <a:p>
            <a:r>
              <a:rPr lang="en-US" sz="1600" dirty="0"/>
              <a:t>Super-additive pricing is simply disallowed in buyer-seller interaction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D3E5E9-1311-C643-973D-CEF762087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0B8B77-73DA-462E-2E7E-9BCAA126AD16}"/>
              </a:ext>
            </a:extLst>
          </p:cNvPr>
          <p:cNvSpPr txBox="1"/>
          <p:nvPr/>
        </p:nvSpPr>
        <p:spPr>
          <a:xfrm>
            <a:off x="4310792" y="5307568"/>
            <a:ext cx="4054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Not the same in multiple buyer settings!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1F3EBC4-1C14-DFF2-B427-23FAB3A2784D}"/>
              </a:ext>
            </a:extLst>
          </p:cNvPr>
          <p:cNvCxnSpPr>
            <a:cxnSpLocks/>
          </p:cNvCxnSpPr>
          <p:nvPr/>
        </p:nvCxnSpPr>
        <p:spPr>
          <a:xfrm flipV="1">
            <a:off x="6820376" y="3724835"/>
            <a:ext cx="709977" cy="15827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42793D4-43FF-2FD7-FB54-CF171BE28FBA}"/>
              </a:ext>
            </a:extLst>
          </p:cNvPr>
          <p:cNvCxnSpPr>
            <a:cxnSpLocks/>
          </p:cNvCxnSpPr>
          <p:nvPr/>
        </p:nvCxnSpPr>
        <p:spPr>
          <a:xfrm flipH="1" flipV="1">
            <a:off x="5392271" y="3966882"/>
            <a:ext cx="458754" cy="134068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586AE4A-C736-5965-EE74-A27011817E74}"/>
              </a:ext>
            </a:extLst>
          </p:cNvPr>
          <p:cNvSpPr/>
          <p:nvPr/>
        </p:nvSpPr>
        <p:spPr>
          <a:xfrm>
            <a:off x="1233488" y="1583971"/>
            <a:ext cx="4744429" cy="2677593"/>
          </a:xfrm>
          <a:prstGeom prst="roundRect">
            <a:avLst>
              <a:gd name="adj" fmla="val 9909"/>
            </a:avLst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98FAED-79F2-7296-C86E-3B4358F3C5AF}"/>
              </a:ext>
            </a:extLst>
          </p:cNvPr>
          <p:cNvSpPr txBox="1"/>
          <p:nvPr/>
        </p:nvSpPr>
        <p:spPr>
          <a:xfrm>
            <a:off x="980807" y="4297213"/>
            <a:ext cx="3136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Offers no benefit over original OPT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07EA58-A145-B70D-F2E6-564EFEC2B1F3}"/>
              </a:ext>
            </a:extLst>
          </p:cNvPr>
          <p:cNvSpPr txBox="1"/>
          <p:nvPr/>
        </p:nvSpPr>
        <p:spPr>
          <a:xfrm>
            <a:off x="7599443" y="3627607"/>
            <a:ext cx="4594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We will use this as the basis of our new benchmark</a:t>
            </a:r>
          </a:p>
        </p:txBody>
      </p:sp>
    </p:spTree>
    <p:extLst>
      <p:ext uri="{BB962C8B-B14F-4D97-AF65-F5344CB8AC3E}">
        <p14:creationId xmlns:p14="http://schemas.microsoft.com/office/powerpoint/2010/main" val="220219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/>
      <p:bldP spid="22" grpId="0" animBg="1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3887A-FD52-1F45-8C4D-02D11A926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Revenue Maximization with Many Buyers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871B3C-BA08-5444-A5D5-5D8A1C292F4A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4044" y="2526282"/>
            <a:ext cx="979190" cy="979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DF8075-AD9A-6845-8904-C41797A9AE21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1503081" y="2112820"/>
            <a:ext cx="1495730" cy="1390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8F2CD1-7EBF-4145-80A2-40C638FE5FB9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5926145" y="2522982"/>
            <a:ext cx="979191" cy="9791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3FECED-14E0-3D4F-B51B-F573E2A0EA31}"/>
              </a:ext>
            </a:extLst>
          </p:cNvPr>
          <p:cNvGrpSpPr/>
          <p:nvPr/>
        </p:nvGrpSpPr>
        <p:grpSpPr>
          <a:xfrm>
            <a:off x="5198054" y="2028081"/>
            <a:ext cx="795996" cy="711635"/>
            <a:chOff x="8781362" y="1705460"/>
            <a:chExt cx="2160400" cy="21070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79EF9E6-53E4-144D-AC99-2D03BB21B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41567" y="2747063"/>
              <a:ext cx="533999" cy="5339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230C654-9832-EB48-9F29-DDA8B80D5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20575" y="2004884"/>
              <a:ext cx="654991" cy="654991"/>
            </a:xfrm>
            <a:prstGeom prst="rect">
              <a:avLst/>
            </a:prstGeom>
          </p:spPr>
        </p:pic>
        <p:sp>
          <p:nvSpPr>
            <p:cNvPr id="12" name="Cloud Callout 11">
              <a:extLst>
                <a:ext uri="{FF2B5EF4-FFF2-40B4-BE49-F238E27FC236}">
                  <a16:creationId xmlns:a16="http://schemas.microsoft.com/office/drawing/2014/main" id="{1D91C73F-C40D-6948-98B9-1A819EC506C6}"/>
                </a:ext>
              </a:extLst>
            </p:cNvPr>
            <p:cNvSpPr/>
            <p:nvPr/>
          </p:nvSpPr>
          <p:spPr>
            <a:xfrm rot="21157143">
              <a:off x="8781362" y="1705460"/>
              <a:ext cx="2160400" cy="2107033"/>
            </a:xfrm>
            <a:prstGeom prst="cloudCallout">
              <a:avLst>
                <a:gd name="adj1" fmla="val -88121"/>
                <a:gd name="adj2" fmla="val 32715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0AE292-8516-C840-8688-7CAB1B2CEA6C}"/>
                </a:ext>
              </a:extLst>
            </p:cNvPr>
            <p:cNvSpPr txBox="1"/>
            <p:nvPr/>
          </p:nvSpPr>
          <p:spPr>
            <a:xfrm>
              <a:off x="9659550" y="2005232"/>
              <a:ext cx="754937" cy="6301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$1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5FAEEB3-5924-C749-9704-B5ECFCBF6557}"/>
                </a:ext>
              </a:extLst>
            </p:cNvPr>
            <p:cNvSpPr txBox="1"/>
            <p:nvPr/>
          </p:nvSpPr>
          <p:spPr>
            <a:xfrm>
              <a:off x="9672838" y="2688842"/>
              <a:ext cx="988475" cy="820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$2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6F9C9F8-F6A0-5E40-A1FE-DA55E2C9E1D9}"/>
                  </a:ext>
                </a:extLst>
              </p:cNvPr>
              <p:cNvSpPr txBox="1"/>
              <p:nvPr/>
            </p:nvSpPr>
            <p:spPr>
              <a:xfrm>
                <a:off x="4638925" y="3925254"/>
                <a:ext cx="2034276" cy="564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Value functions </a:t>
                </a:r>
                <a:endParaRPr lang="en-US" sz="1400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∪{0}</m:t>
                    </m:r>
                  </m:oMath>
                </a14:m>
                <a:r>
                  <a:rPr lang="en-US" sz="1600" dirty="0"/>
                  <a:t>  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6F9C9F8-F6A0-5E40-A1FE-DA55E2C9E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925" y="3925254"/>
                <a:ext cx="2034276" cy="564898"/>
              </a:xfrm>
              <a:prstGeom prst="rect">
                <a:avLst/>
              </a:prstGeom>
              <a:blipFill>
                <a:blip r:embed="rId9"/>
                <a:stretch>
                  <a:fillRect t="-4444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B715BBD-AA63-3B4C-A200-EDCE330D1738}"/>
                  </a:ext>
                </a:extLst>
              </p:cNvPr>
              <p:cNvSpPr txBox="1"/>
              <p:nvPr/>
            </p:nvSpPr>
            <p:spPr>
              <a:xfrm>
                <a:off x="1116750" y="1636309"/>
                <a:ext cx="26662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0" dirty="0"/>
                  <a:t>A seller with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600" dirty="0"/>
                  <a:t> items for sale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B715BBD-AA63-3B4C-A200-EDCE330D1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750" y="1636309"/>
                <a:ext cx="2666243" cy="338554"/>
              </a:xfrm>
              <a:prstGeom prst="rect">
                <a:avLst/>
              </a:prstGeom>
              <a:blipFill>
                <a:blip r:embed="rId10"/>
                <a:stretch>
                  <a:fillRect l="-943" t="-3571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39DF553-5942-2042-9489-527D7EB98F83}"/>
                  </a:ext>
                </a:extLst>
              </p:cNvPr>
              <p:cNvSpPr txBox="1"/>
              <p:nvPr/>
            </p:nvSpPr>
            <p:spPr>
              <a:xfrm>
                <a:off x="4168584" y="1624624"/>
                <a:ext cx="345844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600" dirty="0"/>
                  <a:t> buyers drawn from some population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39DF553-5942-2042-9489-527D7EB98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8584" y="1624624"/>
                <a:ext cx="3458447" cy="338554"/>
              </a:xfrm>
              <a:prstGeom prst="rect">
                <a:avLst/>
              </a:prstGeom>
              <a:blipFill>
                <a:blip r:embed="rId11"/>
                <a:stretch>
                  <a:fillRect t="-7407"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55C43AD-17FF-6743-A1B0-DF7B9AD0F170}"/>
                  </a:ext>
                </a:extLst>
              </p:cNvPr>
              <p:cNvSpPr/>
              <p:nvPr/>
            </p:nvSpPr>
            <p:spPr>
              <a:xfrm>
                <a:off x="4356820" y="3487494"/>
                <a:ext cx="80342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55C43AD-17FF-6743-A1B0-DF7B9AD0F1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820" y="3487494"/>
                <a:ext cx="803425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79BEAD0-CA0C-6142-A4DF-256EF36A5C16}"/>
                  </a:ext>
                </a:extLst>
              </p:cNvPr>
              <p:cNvSpPr/>
              <p:nvPr/>
            </p:nvSpPr>
            <p:spPr>
              <a:xfrm>
                <a:off x="5992538" y="3514420"/>
                <a:ext cx="81291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79BEAD0-CA0C-6142-A4DF-256EF36A5C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2538" y="3514420"/>
                <a:ext cx="812915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1612810-E195-EA49-B72D-5F472C42C98D}"/>
                  </a:ext>
                </a:extLst>
              </p:cNvPr>
              <p:cNvSpPr txBox="1"/>
              <p:nvPr/>
            </p:nvSpPr>
            <p:spPr>
              <a:xfrm>
                <a:off x="1179122" y="3884229"/>
                <a:ext cx="33064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Mechanism</a:t>
                </a:r>
                <a:r>
                  <a:rPr lang="en-US" sz="1600" dirty="0">
                    <a:sym typeface="Wingdings" pitchFamily="2" charset="2"/>
                  </a:rPr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sym typeface="Wingdings" pitchFamily="2" charset="2"/>
                        </a:rPr>
                        <m:t>(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𝑣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sym typeface="Wingdings" pitchFamily="2" charset="2"/>
                        </a:rPr>
                        <m:t>,…,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𝑣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𝑛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sym typeface="Wingdings" pitchFamily="2" charset="2"/>
                        </a:rPr>
                        <m:t>)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→(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𝑆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,…,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𝑆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𝑛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;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,…,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𝑛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1612810-E195-EA49-B72D-5F472C42C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122" y="3884229"/>
                <a:ext cx="3306483" cy="584775"/>
              </a:xfrm>
              <a:prstGeom prst="rect">
                <a:avLst/>
              </a:prstGeom>
              <a:blipFill>
                <a:blip r:embed="rId14"/>
                <a:stretch>
                  <a:fillRect l="-763" t="-2128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DAA466C-2761-1445-B974-8BB422AC260F}"/>
                  </a:ext>
                </a:extLst>
              </p:cNvPr>
              <p:cNvSpPr txBox="1"/>
              <p:nvPr/>
            </p:nvSpPr>
            <p:spPr>
              <a:xfrm>
                <a:off x="4245646" y="4743856"/>
                <a:ext cx="3995068" cy="30777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Buyer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1400" dirty="0"/>
                  <a:t>’s objective: maximize utility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≔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)−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DAA466C-2761-1445-B974-8BB422AC26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5646" y="4743856"/>
                <a:ext cx="3995068" cy="307777"/>
              </a:xfrm>
              <a:prstGeom prst="rect">
                <a:avLst/>
              </a:prstGeom>
              <a:blipFill>
                <a:blip r:embed="rId15"/>
                <a:stretch>
                  <a:fillRect l="-315" b="-1481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0BA8667-DF15-AE46-9E0D-48F14DE24731}"/>
                  </a:ext>
                </a:extLst>
              </p:cNvPr>
              <p:cNvSpPr txBox="1"/>
              <p:nvPr/>
            </p:nvSpPr>
            <p:spPr>
              <a:xfrm>
                <a:off x="900469" y="5145516"/>
                <a:ext cx="3542060" cy="30796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Seller’s objective: maximize revenue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≔</m:t>
                    </m:r>
                    <m:nary>
                      <m:naryPr>
                        <m:chr m:val="∑"/>
                        <m:supHide m:val="on"/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0BA8667-DF15-AE46-9E0D-48F14DE247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469" y="5145516"/>
                <a:ext cx="3542060" cy="307969"/>
              </a:xfrm>
              <a:prstGeom prst="rect">
                <a:avLst/>
              </a:prstGeom>
              <a:blipFill>
                <a:blip r:embed="rId16"/>
                <a:stretch>
                  <a:fillRect l="-356" t="-96296" b="-1481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522F128E-BE9B-354C-9DC7-CB0FEED9F697}"/>
              </a:ext>
            </a:extLst>
          </p:cNvPr>
          <p:cNvSpPr txBox="1"/>
          <p:nvPr/>
        </p:nvSpPr>
        <p:spPr>
          <a:xfrm>
            <a:off x="2451530" y="4383278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Allocations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376B72-52D5-9147-BFF6-BF85B74903D5}"/>
              </a:ext>
            </a:extLst>
          </p:cNvPr>
          <p:cNvSpPr txBox="1"/>
          <p:nvPr/>
        </p:nvSpPr>
        <p:spPr>
          <a:xfrm>
            <a:off x="3349495" y="4383278"/>
            <a:ext cx="821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Payments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B6DF45-4A45-7C4F-8952-970775F46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08B876-6051-98DC-AAAC-AC591CDF7791}"/>
              </a:ext>
            </a:extLst>
          </p:cNvPr>
          <p:cNvSpPr txBox="1"/>
          <p:nvPr/>
        </p:nvSpPr>
        <p:spPr>
          <a:xfrm>
            <a:off x="8153972" y="2091943"/>
            <a:ext cx="357557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/>
              <a:t>Optimal mechanisms can be complicated – even for just one buyer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Sell </a:t>
            </a:r>
            <a:r>
              <a:rPr lang="en-US" sz="1400" dirty="0">
                <a:solidFill>
                  <a:srgbClr val="C00000"/>
                </a:solidFill>
              </a:rPr>
              <a:t>random allocations </a:t>
            </a:r>
            <a:r>
              <a:rPr lang="en-US" sz="1400" dirty="0"/>
              <a:t>a.k.a. lotteries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Offer </a:t>
            </a:r>
            <a:r>
              <a:rPr lang="en-US" sz="1400" dirty="0">
                <a:solidFill>
                  <a:srgbClr val="C00000"/>
                </a:solidFill>
              </a:rPr>
              <a:t>infinitely large </a:t>
            </a:r>
            <a:r>
              <a:rPr lang="en-US" sz="1400" dirty="0"/>
              <a:t>menus</a:t>
            </a:r>
          </a:p>
          <a:p>
            <a:pPr>
              <a:spcBef>
                <a:spcPts val="600"/>
              </a:spcBef>
            </a:pPr>
            <a:endParaRPr lang="en-US" sz="1400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04284BC-715E-E7DA-CEA9-4048FDE20867}"/>
              </a:ext>
            </a:extLst>
          </p:cNvPr>
          <p:cNvGrpSpPr/>
          <p:nvPr/>
        </p:nvGrpSpPr>
        <p:grpSpPr>
          <a:xfrm>
            <a:off x="9085601" y="4108862"/>
            <a:ext cx="1983428" cy="1693035"/>
            <a:chOff x="9085601" y="4108862"/>
            <a:chExt cx="1983428" cy="169303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1DAB653-FB41-1E6F-F17C-6F3C27DD9F1A}"/>
                </a:ext>
              </a:extLst>
            </p:cNvPr>
            <p:cNvGrpSpPr/>
            <p:nvPr/>
          </p:nvGrpSpPr>
          <p:grpSpPr>
            <a:xfrm>
              <a:off x="9085601" y="4108862"/>
              <a:ext cx="1983428" cy="1693035"/>
              <a:chOff x="3871846" y="1784491"/>
              <a:chExt cx="2906492" cy="2284419"/>
            </a:xfrm>
          </p:grpSpPr>
          <p:sp>
            <p:nvSpPr>
              <p:cNvPr id="15" name="Vertical Scroll 72">
                <a:extLst>
                  <a:ext uri="{FF2B5EF4-FFF2-40B4-BE49-F238E27FC236}">
                    <a16:creationId xmlns:a16="http://schemas.microsoft.com/office/drawing/2014/main" id="{D90D0741-D398-9C43-1ED2-5A88EB9667E4}"/>
                  </a:ext>
                </a:extLst>
              </p:cNvPr>
              <p:cNvSpPr/>
              <p:nvPr/>
            </p:nvSpPr>
            <p:spPr>
              <a:xfrm>
                <a:off x="3871846" y="1784491"/>
                <a:ext cx="2906492" cy="2284419"/>
              </a:xfrm>
              <a:custGeom>
                <a:avLst/>
                <a:gdLst>
                  <a:gd name="connsiteX0" fmla="*/ 86483 w 2599414"/>
                  <a:gd name="connsiteY0" fmla="*/ 3624978 h 3624978"/>
                  <a:gd name="connsiteX1" fmla="*/ 172966 w 2599414"/>
                  <a:gd name="connsiteY1" fmla="*/ 3538495 h 3624978"/>
                  <a:gd name="connsiteX2" fmla="*/ 86483 w 2599414"/>
                  <a:gd name="connsiteY2" fmla="*/ 3538495 h 3624978"/>
                  <a:gd name="connsiteX3" fmla="*/ 129724 w 2599414"/>
                  <a:gd name="connsiteY3" fmla="*/ 3495254 h 3624978"/>
                  <a:gd name="connsiteX4" fmla="*/ 86483 w 2599414"/>
                  <a:gd name="connsiteY4" fmla="*/ 3452013 h 3624978"/>
                  <a:gd name="connsiteX5" fmla="*/ 172965 w 2599414"/>
                  <a:gd name="connsiteY5" fmla="*/ 3452013 h 3624978"/>
                  <a:gd name="connsiteX6" fmla="*/ 172965 w 2599414"/>
                  <a:gd name="connsiteY6" fmla="*/ 86483 h 3624978"/>
                  <a:gd name="connsiteX7" fmla="*/ 259448 w 2599414"/>
                  <a:gd name="connsiteY7" fmla="*/ 0 h 3624978"/>
                  <a:gd name="connsiteX8" fmla="*/ 2512931 w 2599414"/>
                  <a:gd name="connsiteY8" fmla="*/ 0 h 3624978"/>
                  <a:gd name="connsiteX9" fmla="*/ 2599414 w 2599414"/>
                  <a:gd name="connsiteY9" fmla="*/ 86483 h 3624978"/>
                  <a:gd name="connsiteX10" fmla="*/ 2512931 w 2599414"/>
                  <a:gd name="connsiteY10" fmla="*/ 172966 h 3624978"/>
                  <a:gd name="connsiteX11" fmla="*/ 2426449 w 2599414"/>
                  <a:gd name="connsiteY11" fmla="*/ 172965 h 3624978"/>
                  <a:gd name="connsiteX12" fmla="*/ 2426449 w 2599414"/>
                  <a:gd name="connsiteY12" fmla="*/ 3538495 h 3624978"/>
                  <a:gd name="connsiteX13" fmla="*/ 2339966 w 2599414"/>
                  <a:gd name="connsiteY13" fmla="*/ 3624978 h 3624978"/>
                  <a:gd name="connsiteX14" fmla="*/ 86483 w 2599414"/>
                  <a:gd name="connsiteY14" fmla="*/ 3624978 h 3624978"/>
                  <a:gd name="connsiteX15" fmla="*/ 345930 w 2599414"/>
                  <a:gd name="connsiteY15" fmla="*/ 86483 h 3624978"/>
                  <a:gd name="connsiteX16" fmla="*/ 259447 w 2599414"/>
                  <a:gd name="connsiteY16" fmla="*/ 172966 h 3624978"/>
                  <a:gd name="connsiteX17" fmla="*/ 216206 w 2599414"/>
                  <a:gd name="connsiteY17" fmla="*/ 129725 h 3624978"/>
                  <a:gd name="connsiteX18" fmla="*/ 259447 w 2599414"/>
                  <a:gd name="connsiteY18" fmla="*/ 86484 h 3624978"/>
                  <a:gd name="connsiteX19" fmla="*/ 345930 w 2599414"/>
                  <a:gd name="connsiteY19" fmla="*/ 86483 h 3624978"/>
                  <a:gd name="connsiteX0" fmla="*/ 345930 w 2599414"/>
                  <a:gd name="connsiteY0" fmla="*/ 86483 h 3624978"/>
                  <a:gd name="connsiteX1" fmla="*/ 259447 w 2599414"/>
                  <a:gd name="connsiteY1" fmla="*/ 172966 h 3624978"/>
                  <a:gd name="connsiteX2" fmla="*/ 216206 w 2599414"/>
                  <a:gd name="connsiteY2" fmla="*/ 129725 h 3624978"/>
                  <a:gd name="connsiteX3" fmla="*/ 259447 w 2599414"/>
                  <a:gd name="connsiteY3" fmla="*/ 86484 h 3624978"/>
                  <a:gd name="connsiteX4" fmla="*/ 345930 w 2599414"/>
                  <a:gd name="connsiteY4" fmla="*/ 86483 h 3624978"/>
                  <a:gd name="connsiteX5" fmla="*/ 172965 w 2599414"/>
                  <a:gd name="connsiteY5" fmla="*/ 3538495 h 3624978"/>
                  <a:gd name="connsiteX6" fmla="*/ 86482 w 2599414"/>
                  <a:gd name="connsiteY6" fmla="*/ 3624978 h 3624978"/>
                  <a:gd name="connsiteX7" fmla="*/ -1 w 2599414"/>
                  <a:gd name="connsiteY7" fmla="*/ 3538495 h 3624978"/>
                  <a:gd name="connsiteX8" fmla="*/ 86482 w 2599414"/>
                  <a:gd name="connsiteY8" fmla="*/ 3452012 h 3624978"/>
                  <a:gd name="connsiteX9" fmla="*/ 129723 w 2599414"/>
                  <a:gd name="connsiteY9" fmla="*/ 3495253 h 3624978"/>
                  <a:gd name="connsiteX10" fmla="*/ 86482 w 2599414"/>
                  <a:gd name="connsiteY10" fmla="*/ 3538494 h 3624978"/>
                  <a:gd name="connsiteX11" fmla="*/ 172965 w 2599414"/>
                  <a:gd name="connsiteY11" fmla="*/ 3538495 h 3624978"/>
                  <a:gd name="connsiteX0" fmla="*/ 172965 w 2599414"/>
                  <a:gd name="connsiteY0" fmla="*/ 3452013 h 3624978"/>
                  <a:gd name="connsiteX1" fmla="*/ 172965 w 2599414"/>
                  <a:gd name="connsiteY1" fmla="*/ 86483 h 3624978"/>
                  <a:gd name="connsiteX2" fmla="*/ 259448 w 2599414"/>
                  <a:gd name="connsiteY2" fmla="*/ 0 h 3624978"/>
                  <a:gd name="connsiteX3" fmla="*/ 2512931 w 2599414"/>
                  <a:gd name="connsiteY3" fmla="*/ 0 h 3624978"/>
                  <a:gd name="connsiteX4" fmla="*/ 2599414 w 2599414"/>
                  <a:gd name="connsiteY4" fmla="*/ 86483 h 3624978"/>
                  <a:gd name="connsiteX5" fmla="*/ 2512931 w 2599414"/>
                  <a:gd name="connsiteY5" fmla="*/ 172966 h 3624978"/>
                  <a:gd name="connsiteX6" fmla="*/ 2426449 w 2599414"/>
                  <a:gd name="connsiteY6" fmla="*/ 172965 h 3624978"/>
                  <a:gd name="connsiteX7" fmla="*/ 2426449 w 2599414"/>
                  <a:gd name="connsiteY7" fmla="*/ 3538495 h 3624978"/>
                  <a:gd name="connsiteX8" fmla="*/ 2339966 w 2599414"/>
                  <a:gd name="connsiteY8" fmla="*/ 3624978 h 3624978"/>
                  <a:gd name="connsiteX9" fmla="*/ 86483 w 2599414"/>
                  <a:gd name="connsiteY9" fmla="*/ 3624978 h 3624978"/>
                  <a:gd name="connsiteX10" fmla="*/ 0 w 2599414"/>
                  <a:gd name="connsiteY10" fmla="*/ 3538495 h 3624978"/>
                  <a:gd name="connsiteX11" fmla="*/ 86483 w 2599414"/>
                  <a:gd name="connsiteY11" fmla="*/ 3452012 h 3624978"/>
                  <a:gd name="connsiteX12" fmla="*/ 172965 w 2599414"/>
                  <a:gd name="connsiteY12" fmla="*/ 3452013 h 3624978"/>
                  <a:gd name="connsiteX13" fmla="*/ 259448 w 2599414"/>
                  <a:gd name="connsiteY13" fmla="*/ 0 h 3624978"/>
                  <a:gd name="connsiteX14" fmla="*/ 345931 w 2599414"/>
                  <a:gd name="connsiteY14" fmla="*/ 86483 h 3624978"/>
                  <a:gd name="connsiteX15" fmla="*/ 259448 w 2599414"/>
                  <a:gd name="connsiteY15" fmla="*/ 172966 h 3624978"/>
                  <a:gd name="connsiteX16" fmla="*/ 216207 w 2599414"/>
                  <a:gd name="connsiteY16" fmla="*/ 129725 h 3624978"/>
                  <a:gd name="connsiteX17" fmla="*/ 259448 w 2599414"/>
                  <a:gd name="connsiteY17" fmla="*/ 86484 h 3624978"/>
                  <a:gd name="connsiteX18" fmla="*/ 345930 w 2599414"/>
                  <a:gd name="connsiteY18" fmla="*/ 86483 h 3624978"/>
                  <a:gd name="connsiteX19" fmla="*/ 2426449 w 2599414"/>
                  <a:gd name="connsiteY19" fmla="*/ 172965 h 3624978"/>
                  <a:gd name="connsiteX20" fmla="*/ 259448 w 2599414"/>
                  <a:gd name="connsiteY20" fmla="*/ 172965 h 3624978"/>
                  <a:gd name="connsiteX21" fmla="*/ 86483 w 2599414"/>
                  <a:gd name="connsiteY21" fmla="*/ 3452013 h 3624978"/>
                  <a:gd name="connsiteX22" fmla="*/ 129724 w 2599414"/>
                  <a:gd name="connsiteY22" fmla="*/ 3495254 h 3624978"/>
                  <a:gd name="connsiteX23" fmla="*/ 86483 w 2599414"/>
                  <a:gd name="connsiteY23" fmla="*/ 3538495 h 3624978"/>
                  <a:gd name="connsiteX24" fmla="*/ 172965 w 2599414"/>
                  <a:gd name="connsiteY24" fmla="*/ 3538495 h 3624978"/>
                  <a:gd name="connsiteX25" fmla="*/ 86483 w 2599414"/>
                  <a:gd name="connsiteY25" fmla="*/ 3624978 h 3624978"/>
                  <a:gd name="connsiteX26" fmla="*/ 172966 w 2599414"/>
                  <a:gd name="connsiteY26" fmla="*/ 3538495 h 3624978"/>
                  <a:gd name="connsiteX27" fmla="*/ 172965 w 2599414"/>
                  <a:gd name="connsiteY27" fmla="*/ 3452013 h 3624978"/>
                  <a:gd name="connsiteX0" fmla="*/ 86484 w 2599415"/>
                  <a:gd name="connsiteY0" fmla="*/ 3624978 h 3624978"/>
                  <a:gd name="connsiteX1" fmla="*/ 172967 w 2599415"/>
                  <a:gd name="connsiteY1" fmla="*/ 3538495 h 3624978"/>
                  <a:gd name="connsiteX2" fmla="*/ 86484 w 2599415"/>
                  <a:gd name="connsiteY2" fmla="*/ 3538495 h 3624978"/>
                  <a:gd name="connsiteX3" fmla="*/ 129725 w 2599415"/>
                  <a:gd name="connsiteY3" fmla="*/ 3495254 h 3624978"/>
                  <a:gd name="connsiteX4" fmla="*/ 86484 w 2599415"/>
                  <a:gd name="connsiteY4" fmla="*/ 3452013 h 3624978"/>
                  <a:gd name="connsiteX5" fmla="*/ 172966 w 2599415"/>
                  <a:gd name="connsiteY5" fmla="*/ 3452013 h 3624978"/>
                  <a:gd name="connsiteX6" fmla="*/ 172966 w 2599415"/>
                  <a:gd name="connsiteY6" fmla="*/ 86483 h 3624978"/>
                  <a:gd name="connsiteX7" fmla="*/ 259449 w 2599415"/>
                  <a:gd name="connsiteY7" fmla="*/ 0 h 3624978"/>
                  <a:gd name="connsiteX8" fmla="*/ 2512932 w 2599415"/>
                  <a:gd name="connsiteY8" fmla="*/ 0 h 3624978"/>
                  <a:gd name="connsiteX9" fmla="*/ 2599415 w 2599415"/>
                  <a:gd name="connsiteY9" fmla="*/ 86483 h 3624978"/>
                  <a:gd name="connsiteX10" fmla="*/ 2512932 w 2599415"/>
                  <a:gd name="connsiteY10" fmla="*/ 172966 h 3624978"/>
                  <a:gd name="connsiteX11" fmla="*/ 2426450 w 2599415"/>
                  <a:gd name="connsiteY11" fmla="*/ 172965 h 3624978"/>
                  <a:gd name="connsiteX12" fmla="*/ 2426450 w 2599415"/>
                  <a:gd name="connsiteY12" fmla="*/ 3538495 h 3624978"/>
                  <a:gd name="connsiteX13" fmla="*/ 2339967 w 2599415"/>
                  <a:gd name="connsiteY13" fmla="*/ 3624978 h 3624978"/>
                  <a:gd name="connsiteX14" fmla="*/ 86484 w 2599415"/>
                  <a:gd name="connsiteY14" fmla="*/ 3624978 h 3624978"/>
                  <a:gd name="connsiteX15" fmla="*/ 345931 w 2599415"/>
                  <a:gd name="connsiteY15" fmla="*/ 86483 h 3624978"/>
                  <a:gd name="connsiteX16" fmla="*/ 259448 w 2599415"/>
                  <a:gd name="connsiteY16" fmla="*/ 172966 h 3624978"/>
                  <a:gd name="connsiteX17" fmla="*/ 216207 w 2599415"/>
                  <a:gd name="connsiteY17" fmla="*/ 129725 h 3624978"/>
                  <a:gd name="connsiteX18" fmla="*/ 259448 w 2599415"/>
                  <a:gd name="connsiteY18" fmla="*/ 86484 h 3624978"/>
                  <a:gd name="connsiteX19" fmla="*/ 345931 w 2599415"/>
                  <a:gd name="connsiteY19" fmla="*/ 86483 h 3624978"/>
                  <a:gd name="connsiteX0" fmla="*/ 345931 w 2599415"/>
                  <a:gd name="connsiteY0" fmla="*/ 86483 h 3624978"/>
                  <a:gd name="connsiteX1" fmla="*/ 259448 w 2599415"/>
                  <a:gd name="connsiteY1" fmla="*/ 172966 h 3624978"/>
                  <a:gd name="connsiteX2" fmla="*/ 216207 w 2599415"/>
                  <a:gd name="connsiteY2" fmla="*/ 129725 h 3624978"/>
                  <a:gd name="connsiteX3" fmla="*/ 259448 w 2599415"/>
                  <a:gd name="connsiteY3" fmla="*/ 86484 h 3624978"/>
                  <a:gd name="connsiteX4" fmla="*/ 345931 w 2599415"/>
                  <a:gd name="connsiteY4" fmla="*/ 86483 h 3624978"/>
                  <a:gd name="connsiteX5" fmla="*/ 172966 w 2599415"/>
                  <a:gd name="connsiteY5" fmla="*/ 3538495 h 3624978"/>
                  <a:gd name="connsiteX6" fmla="*/ 86483 w 2599415"/>
                  <a:gd name="connsiteY6" fmla="*/ 3624978 h 3624978"/>
                  <a:gd name="connsiteX7" fmla="*/ 0 w 2599415"/>
                  <a:gd name="connsiteY7" fmla="*/ 3538495 h 3624978"/>
                  <a:gd name="connsiteX8" fmla="*/ 86483 w 2599415"/>
                  <a:gd name="connsiteY8" fmla="*/ 3452012 h 3624978"/>
                  <a:gd name="connsiteX9" fmla="*/ 129724 w 2599415"/>
                  <a:gd name="connsiteY9" fmla="*/ 3495253 h 3624978"/>
                  <a:gd name="connsiteX10" fmla="*/ 86483 w 2599415"/>
                  <a:gd name="connsiteY10" fmla="*/ 3538494 h 3624978"/>
                  <a:gd name="connsiteX11" fmla="*/ 172966 w 2599415"/>
                  <a:gd name="connsiteY11" fmla="*/ 3538495 h 3624978"/>
                  <a:gd name="connsiteX0" fmla="*/ 172966 w 2599415"/>
                  <a:gd name="connsiteY0" fmla="*/ 3452013 h 3624978"/>
                  <a:gd name="connsiteX1" fmla="*/ 172966 w 2599415"/>
                  <a:gd name="connsiteY1" fmla="*/ 86483 h 3624978"/>
                  <a:gd name="connsiteX2" fmla="*/ 259449 w 2599415"/>
                  <a:gd name="connsiteY2" fmla="*/ 0 h 3624978"/>
                  <a:gd name="connsiteX3" fmla="*/ 2512932 w 2599415"/>
                  <a:gd name="connsiteY3" fmla="*/ 0 h 3624978"/>
                  <a:gd name="connsiteX4" fmla="*/ 2599415 w 2599415"/>
                  <a:gd name="connsiteY4" fmla="*/ 86483 h 3624978"/>
                  <a:gd name="connsiteX5" fmla="*/ 2512932 w 2599415"/>
                  <a:gd name="connsiteY5" fmla="*/ 172966 h 3624978"/>
                  <a:gd name="connsiteX6" fmla="*/ 2426450 w 2599415"/>
                  <a:gd name="connsiteY6" fmla="*/ 172965 h 3624978"/>
                  <a:gd name="connsiteX7" fmla="*/ 2426450 w 2599415"/>
                  <a:gd name="connsiteY7" fmla="*/ 3538495 h 3624978"/>
                  <a:gd name="connsiteX8" fmla="*/ 2339967 w 2599415"/>
                  <a:gd name="connsiteY8" fmla="*/ 3624978 h 3624978"/>
                  <a:gd name="connsiteX9" fmla="*/ 86484 w 2599415"/>
                  <a:gd name="connsiteY9" fmla="*/ 3624978 h 3624978"/>
                  <a:gd name="connsiteX10" fmla="*/ 1 w 2599415"/>
                  <a:gd name="connsiteY10" fmla="*/ 3538495 h 3624978"/>
                  <a:gd name="connsiteX11" fmla="*/ 86484 w 2599415"/>
                  <a:gd name="connsiteY11" fmla="*/ 3452012 h 3624978"/>
                  <a:gd name="connsiteX12" fmla="*/ 172966 w 2599415"/>
                  <a:gd name="connsiteY12" fmla="*/ 3452013 h 3624978"/>
                  <a:gd name="connsiteX13" fmla="*/ 259449 w 2599415"/>
                  <a:gd name="connsiteY13" fmla="*/ 0 h 3624978"/>
                  <a:gd name="connsiteX14" fmla="*/ 345932 w 2599415"/>
                  <a:gd name="connsiteY14" fmla="*/ 86483 h 3624978"/>
                  <a:gd name="connsiteX15" fmla="*/ 259449 w 2599415"/>
                  <a:gd name="connsiteY15" fmla="*/ 172966 h 3624978"/>
                  <a:gd name="connsiteX16" fmla="*/ 216208 w 2599415"/>
                  <a:gd name="connsiteY16" fmla="*/ 129725 h 3624978"/>
                  <a:gd name="connsiteX17" fmla="*/ 259449 w 2599415"/>
                  <a:gd name="connsiteY17" fmla="*/ 86484 h 3624978"/>
                  <a:gd name="connsiteX18" fmla="*/ 345931 w 2599415"/>
                  <a:gd name="connsiteY18" fmla="*/ 86483 h 3624978"/>
                  <a:gd name="connsiteX19" fmla="*/ 2426450 w 2599415"/>
                  <a:gd name="connsiteY19" fmla="*/ 172965 h 3624978"/>
                  <a:gd name="connsiteX20" fmla="*/ 259449 w 2599415"/>
                  <a:gd name="connsiteY20" fmla="*/ 172965 h 3624978"/>
                  <a:gd name="connsiteX21" fmla="*/ 86484 w 2599415"/>
                  <a:gd name="connsiteY21" fmla="*/ 3452013 h 3624978"/>
                  <a:gd name="connsiteX22" fmla="*/ 129725 w 2599415"/>
                  <a:gd name="connsiteY22" fmla="*/ 3495254 h 3624978"/>
                  <a:gd name="connsiteX23" fmla="*/ 86484 w 2599415"/>
                  <a:gd name="connsiteY23" fmla="*/ 3538495 h 3624978"/>
                  <a:gd name="connsiteX24" fmla="*/ 172966 w 2599415"/>
                  <a:gd name="connsiteY24" fmla="*/ 3538495 h 3624978"/>
                  <a:gd name="connsiteX25" fmla="*/ 102359 w 2599415"/>
                  <a:gd name="connsiteY25" fmla="*/ 3609103 h 3624978"/>
                  <a:gd name="connsiteX26" fmla="*/ 172967 w 2599415"/>
                  <a:gd name="connsiteY26" fmla="*/ 3538495 h 3624978"/>
                  <a:gd name="connsiteX27" fmla="*/ 172966 w 2599415"/>
                  <a:gd name="connsiteY27" fmla="*/ 3452013 h 3624978"/>
                  <a:gd name="connsiteX0" fmla="*/ 86484 w 2599415"/>
                  <a:gd name="connsiteY0" fmla="*/ 3624978 h 3624978"/>
                  <a:gd name="connsiteX1" fmla="*/ 172967 w 2599415"/>
                  <a:gd name="connsiteY1" fmla="*/ 3538495 h 3624978"/>
                  <a:gd name="connsiteX2" fmla="*/ 86484 w 2599415"/>
                  <a:gd name="connsiteY2" fmla="*/ 3538495 h 3624978"/>
                  <a:gd name="connsiteX3" fmla="*/ 129725 w 2599415"/>
                  <a:gd name="connsiteY3" fmla="*/ 3495254 h 3624978"/>
                  <a:gd name="connsiteX4" fmla="*/ 86484 w 2599415"/>
                  <a:gd name="connsiteY4" fmla="*/ 3452013 h 3624978"/>
                  <a:gd name="connsiteX5" fmla="*/ 172966 w 2599415"/>
                  <a:gd name="connsiteY5" fmla="*/ 3452013 h 3624978"/>
                  <a:gd name="connsiteX6" fmla="*/ 172966 w 2599415"/>
                  <a:gd name="connsiteY6" fmla="*/ 86483 h 3624978"/>
                  <a:gd name="connsiteX7" fmla="*/ 259449 w 2599415"/>
                  <a:gd name="connsiteY7" fmla="*/ 0 h 3624978"/>
                  <a:gd name="connsiteX8" fmla="*/ 2512932 w 2599415"/>
                  <a:gd name="connsiteY8" fmla="*/ 0 h 3624978"/>
                  <a:gd name="connsiteX9" fmla="*/ 2599415 w 2599415"/>
                  <a:gd name="connsiteY9" fmla="*/ 86483 h 3624978"/>
                  <a:gd name="connsiteX10" fmla="*/ 2512932 w 2599415"/>
                  <a:gd name="connsiteY10" fmla="*/ 172966 h 3624978"/>
                  <a:gd name="connsiteX11" fmla="*/ 2426450 w 2599415"/>
                  <a:gd name="connsiteY11" fmla="*/ 172965 h 3624978"/>
                  <a:gd name="connsiteX12" fmla="*/ 2426450 w 2599415"/>
                  <a:gd name="connsiteY12" fmla="*/ 3538495 h 3624978"/>
                  <a:gd name="connsiteX13" fmla="*/ 2339967 w 2599415"/>
                  <a:gd name="connsiteY13" fmla="*/ 3624978 h 3624978"/>
                  <a:gd name="connsiteX14" fmla="*/ 86484 w 2599415"/>
                  <a:gd name="connsiteY14" fmla="*/ 3624978 h 3624978"/>
                  <a:gd name="connsiteX15" fmla="*/ 345931 w 2599415"/>
                  <a:gd name="connsiteY15" fmla="*/ 86483 h 3624978"/>
                  <a:gd name="connsiteX16" fmla="*/ 259448 w 2599415"/>
                  <a:gd name="connsiteY16" fmla="*/ 172966 h 3624978"/>
                  <a:gd name="connsiteX17" fmla="*/ 216207 w 2599415"/>
                  <a:gd name="connsiteY17" fmla="*/ 129725 h 3624978"/>
                  <a:gd name="connsiteX18" fmla="*/ 259448 w 2599415"/>
                  <a:gd name="connsiteY18" fmla="*/ 86484 h 3624978"/>
                  <a:gd name="connsiteX19" fmla="*/ 345931 w 2599415"/>
                  <a:gd name="connsiteY19" fmla="*/ 86483 h 3624978"/>
                  <a:gd name="connsiteX0" fmla="*/ 345931 w 2599415"/>
                  <a:gd name="connsiteY0" fmla="*/ 86483 h 3624978"/>
                  <a:gd name="connsiteX1" fmla="*/ 259448 w 2599415"/>
                  <a:gd name="connsiteY1" fmla="*/ 172966 h 3624978"/>
                  <a:gd name="connsiteX2" fmla="*/ 216207 w 2599415"/>
                  <a:gd name="connsiteY2" fmla="*/ 129725 h 3624978"/>
                  <a:gd name="connsiteX3" fmla="*/ 259448 w 2599415"/>
                  <a:gd name="connsiteY3" fmla="*/ 86484 h 3624978"/>
                  <a:gd name="connsiteX4" fmla="*/ 345931 w 2599415"/>
                  <a:gd name="connsiteY4" fmla="*/ 86483 h 3624978"/>
                  <a:gd name="connsiteX5" fmla="*/ 172966 w 2599415"/>
                  <a:gd name="connsiteY5" fmla="*/ 3538495 h 3624978"/>
                  <a:gd name="connsiteX6" fmla="*/ 86483 w 2599415"/>
                  <a:gd name="connsiteY6" fmla="*/ 3624978 h 3624978"/>
                  <a:gd name="connsiteX7" fmla="*/ 0 w 2599415"/>
                  <a:gd name="connsiteY7" fmla="*/ 3538495 h 3624978"/>
                  <a:gd name="connsiteX8" fmla="*/ 86483 w 2599415"/>
                  <a:gd name="connsiteY8" fmla="*/ 3452012 h 3624978"/>
                  <a:gd name="connsiteX9" fmla="*/ 129724 w 2599415"/>
                  <a:gd name="connsiteY9" fmla="*/ 3495253 h 3624978"/>
                  <a:gd name="connsiteX10" fmla="*/ 86483 w 2599415"/>
                  <a:gd name="connsiteY10" fmla="*/ 3538494 h 3624978"/>
                  <a:gd name="connsiteX11" fmla="*/ 172966 w 2599415"/>
                  <a:gd name="connsiteY11" fmla="*/ 3538495 h 3624978"/>
                  <a:gd name="connsiteX0" fmla="*/ 172966 w 2599415"/>
                  <a:gd name="connsiteY0" fmla="*/ 3452013 h 3624978"/>
                  <a:gd name="connsiteX1" fmla="*/ 172966 w 2599415"/>
                  <a:gd name="connsiteY1" fmla="*/ 86483 h 3624978"/>
                  <a:gd name="connsiteX2" fmla="*/ 259449 w 2599415"/>
                  <a:gd name="connsiteY2" fmla="*/ 0 h 3624978"/>
                  <a:gd name="connsiteX3" fmla="*/ 2512932 w 2599415"/>
                  <a:gd name="connsiteY3" fmla="*/ 0 h 3624978"/>
                  <a:gd name="connsiteX4" fmla="*/ 2599415 w 2599415"/>
                  <a:gd name="connsiteY4" fmla="*/ 86483 h 3624978"/>
                  <a:gd name="connsiteX5" fmla="*/ 2512932 w 2599415"/>
                  <a:gd name="connsiteY5" fmla="*/ 172966 h 3624978"/>
                  <a:gd name="connsiteX6" fmla="*/ 2426450 w 2599415"/>
                  <a:gd name="connsiteY6" fmla="*/ 172965 h 3624978"/>
                  <a:gd name="connsiteX7" fmla="*/ 2426450 w 2599415"/>
                  <a:gd name="connsiteY7" fmla="*/ 3538495 h 3624978"/>
                  <a:gd name="connsiteX8" fmla="*/ 2339967 w 2599415"/>
                  <a:gd name="connsiteY8" fmla="*/ 3624978 h 3624978"/>
                  <a:gd name="connsiteX9" fmla="*/ 86484 w 2599415"/>
                  <a:gd name="connsiteY9" fmla="*/ 3624978 h 3624978"/>
                  <a:gd name="connsiteX10" fmla="*/ 1 w 2599415"/>
                  <a:gd name="connsiteY10" fmla="*/ 3538495 h 3624978"/>
                  <a:gd name="connsiteX11" fmla="*/ 86484 w 2599415"/>
                  <a:gd name="connsiteY11" fmla="*/ 3452012 h 3624978"/>
                  <a:gd name="connsiteX12" fmla="*/ 172966 w 2599415"/>
                  <a:gd name="connsiteY12" fmla="*/ 3452013 h 3624978"/>
                  <a:gd name="connsiteX13" fmla="*/ 259449 w 2599415"/>
                  <a:gd name="connsiteY13" fmla="*/ 0 h 3624978"/>
                  <a:gd name="connsiteX14" fmla="*/ 345932 w 2599415"/>
                  <a:gd name="connsiteY14" fmla="*/ 86483 h 3624978"/>
                  <a:gd name="connsiteX15" fmla="*/ 259449 w 2599415"/>
                  <a:gd name="connsiteY15" fmla="*/ 172966 h 3624978"/>
                  <a:gd name="connsiteX16" fmla="*/ 216208 w 2599415"/>
                  <a:gd name="connsiteY16" fmla="*/ 129725 h 3624978"/>
                  <a:gd name="connsiteX17" fmla="*/ 259449 w 2599415"/>
                  <a:gd name="connsiteY17" fmla="*/ 86484 h 3624978"/>
                  <a:gd name="connsiteX18" fmla="*/ 345931 w 2599415"/>
                  <a:gd name="connsiteY18" fmla="*/ 86483 h 3624978"/>
                  <a:gd name="connsiteX19" fmla="*/ 2426450 w 2599415"/>
                  <a:gd name="connsiteY19" fmla="*/ 172965 h 3624978"/>
                  <a:gd name="connsiteX20" fmla="*/ 259449 w 2599415"/>
                  <a:gd name="connsiteY20" fmla="*/ 172965 h 3624978"/>
                  <a:gd name="connsiteX21" fmla="*/ 86484 w 2599415"/>
                  <a:gd name="connsiteY21" fmla="*/ 3452013 h 3624978"/>
                  <a:gd name="connsiteX22" fmla="*/ 129725 w 2599415"/>
                  <a:gd name="connsiteY22" fmla="*/ 3495254 h 3624978"/>
                  <a:gd name="connsiteX23" fmla="*/ 86484 w 2599415"/>
                  <a:gd name="connsiteY23" fmla="*/ 3538495 h 3624978"/>
                  <a:gd name="connsiteX24" fmla="*/ 172966 w 2599415"/>
                  <a:gd name="connsiteY24" fmla="*/ 3538495 h 3624978"/>
                  <a:gd name="connsiteX25" fmla="*/ 89659 w 2599415"/>
                  <a:gd name="connsiteY25" fmla="*/ 3590053 h 3624978"/>
                  <a:gd name="connsiteX26" fmla="*/ 172967 w 2599415"/>
                  <a:gd name="connsiteY26" fmla="*/ 3538495 h 3624978"/>
                  <a:gd name="connsiteX27" fmla="*/ 172966 w 2599415"/>
                  <a:gd name="connsiteY27" fmla="*/ 3452013 h 362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99415" h="3624978" stroke="0" extrusionOk="0">
                    <a:moveTo>
                      <a:pt x="86484" y="3624978"/>
                    </a:moveTo>
                    <a:cubicBezTo>
                      <a:pt x="134247" y="3624978"/>
                      <a:pt x="172967" y="3586258"/>
                      <a:pt x="172967" y="3538495"/>
                    </a:cubicBezTo>
                    <a:lnTo>
                      <a:pt x="86484" y="3538495"/>
                    </a:lnTo>
                    <a:cubicBezTo>
                      <a:pt x="110365" y="3538495"/>
                      <a:pt x="129725" y="3519135"/>
                      <a:pt x="129725" y="3495254"/>
                    </a:cubicBezTo>
                    <a:cubicBezTo>
                      <a:pt x="129725" y="3471373"/>
                      <a:pt x="110365" y="3452013"/>
                      <a:pt x="86484" y="3452013"/>
                    </a:cubicBezTo>
                    <a:lnTo>
                      <a:pt x="172966" y="3452013"/>
                    </a:lnTo>
                    <a:lnTo>
                      <a:pt x="172966" y="86483"/>
                    </a:lnTo>
                    <a:cubicBezTo>
                      <a:pt x="172966" y="38720"/>
                      <a:pt x="211686" y="0"/>
                      <a:pt x="259449" y="0"/>
                    </a:cubicBezTo>
                    <a:lnTo>
                      <a:pt x="2512932" y="0"/>
                    </a:lnTo>
                    <a:cubicBezTo>
                      <a:pt x="2560695" y="0"/>
                      <a:pt x="2599415" y="38720"/>
                      <a:pt x="2599415" y="86483"/>
                    </a:cubicBezTo>
                    <a:cubicBezTo>
                      <a:pt x="2599415" y="134246"/>
                      <a:pt x="2560695" y="172966"/>
                      <a:pt x="2512932" y="172966"/>
                    </a:cubicBezTo>
                    <a:lnTo>
                      <a:pt x="2426450" y="172965"/>
                    </a:lnTo>
                    <a:lnTo>
                      <a:pt x="2426450" y="3538495"/>
                    </a:lnTo>
                    <a:cubicBezTo>
                      <a:pt x="2426450" y="3586258"/>
                      <a:pt x="2387730" y="3624978"/>
                      <a:pt x="2339967" y="3624978"/>
                    </a:cubicBezTo>
                    <a:lnTo>
                      <a:pt x="86484" y="3624978"/>
                    </a:lnTo>
                    <a:close/>
                    <a:moveTo>
                      <a:pt x="345931" y="86483"/>
                    </a:moveTo>
                    <a:cubicBezTo>
                      <a:pt x="345931" y="134246"/>
                      <a:pt x="307211" y="172966"/>
                      <a:pt x="259448" y="172966"/>
                    </a:cubicBezTo>
                    <a:cubicBezTo>
                      <a:pt x="235567" y="172966"/>
                      <a:pt x="216207" y="153606"/>
                      <a:pt x="216207" y="129725"/>
                    </a:cubicBezTo>
                    <a:cubicBezTo>
                      <a:pt x="216207" y="105844"/>
                      <a:pt x="235567" y="86484"/>
                      <a:pt x="259448" y="86484"/>
                    </a:cubicBezTo>
                    <a:lnTo>
                      <a:pt x="345931" y="86483"/>
                    </a:lnTo>
                    <a:close/>
                  </a:path>
                  <a:path w="2599415" h="3624978" fill="darkenLess" stroke="0" extrusionOk="0">
                    <a:moveTo>
                      <a:pt x="345931" y="86483"/>
                    </a:moveTo>
                    <a:cubicBezTo>
                      <a:pt x="345931" y="134246"/>
                      <a:pt x="307211" y="172966"/>
                      <a:pt x="259448" y="172966"/>
                    </a:cubicBezTo>
                    <a:cubicBezTo>
                      <a:pt x="235567" y="172966"/>
                      <a:pt x="216207" y="153606"/>
                      <a:pt x="216207" y="129725"/>
                    </a:cubicBezTo>
                    <a:cubicBezTo>
                      <a:pt x="216207" y="105844"/>
                      <a:pt x="235567" y="86484"/>
                      <a:pt x="259448" y="86484"/>
                    </a:cubicBezTo>
                    <a:lnTo>
                      <a:pt x="345931" y="86483"/>
                    </a:lnTo>
                    <a:close/>
                    <a:moveTo>
                      <a:pt x="172966" y="3538495"/>
                    </a:moveTo>
                    <a:cubicBezTo>
                      <a:pt x="172966" y="3586258"/>
                      <a:pt x="134246" y="3624978"/>
                      <a:pt x="86483" y="3624978"/>
                    </a:cubicBezTo>
                    <a:cubicBezTo>
                      <a:pt x="38720" y="3624978"/>
                      <a:pt x="0" y="3586258"/>
                      <a:pt x="0" y="3538495"/>
                    </a:cubicBezTo>
                    <a:cubicBezTo>
                      <a:pt x="0" y="3490732"/>
                      <a:pt x="38720" y="3452012"/>
                      <a:pt x="86483" y="3452012"/>
                    </a:cubicBezTo>
                    <a:cubicBezTo>
                      <a:pt x="110364" y="3452012"/>
                      <a:pt x="129724" y="3471372"/>
                      <a:pt x="129724" y="3495253"/>
                    </a:cubicBezTo>
                    <a:cubicBezTo>
                      <a:pt x="129724" y="3519134"/>
                      <a:pt x="110364" y="3538494"/>
                      <a:pt x="86483" y="3538494"/>
                    </a:cubicBezTo>
                    <a:lnTo>
                      <a:pt x="172966" y="3538495"/>
                    </a:lnTo>
                    <a:close/>
                  </a:path>
                  <a:path w="2599415" h="3624978" fill="none" extrusionOk="0">
                    <a:moveTo>
                      <a:pt x="172966" y="3452013"/>
                    </a:moveTo>
                    <a:lnTo>
                      <a:pt x="172966" y="86483"/>
                    </a:lnTo>
                    <a:cubicBezTo>
                      <a:pt x="172966" y="38720"/>
                      <a:pt x="211686" y="0"/>
                      <a:pt x="259449" y="0"/>
                    </a:cubicBezTo>
                    <a:lnTo>
                      <a:pt x="2512932" y="0"/>
                    </a:lnTo>
                    <a:cubicBezTo>
                      <a:pt x="2560695" y="0"/>
                      <a:pt x="2599415" y="38720"/>
                      <a:pt x="2599415" y="86483"/>
                    </a:cubicBezTo>
                    <a:cubicBezTo>
                      <a:pt x="2599415" y="134246"/>
                      <a:pt x="2560695" y="172966"/>
                      <a:pt x="2512932" y="172966"/>
                    </a:cubicBezTo>
                    <a:lnTo>
                      <a:pt x="2426450" y="172965"/>
                    </a:lnTo>
                    <a:lnTo>
                      <a:pt x="2426450" y="3538495"/>
                    </a:lnTo>
                    <a:cubicBezTo>
                      <a:pt x="2426450" y="3586258"/>
                      <a:pt x="2387730" y="3624978"/>
                      <a:pt x="2339967" y="3624978"/>
                    </a:cubicBezTo>
                    <a:lnTo>
                      <a:pt x="86484" y="3624978"/>
                    </a:lnTo>
                    <a:cubicBezTo>
                      <a:pt x="38721" y="3624978"/>
                      <a:pt x="1" y="3586258"/>
                      <a:pt x="1" y="3538495"/>
                    </a:cubicBezTo>
                    <a:cubicBezTo>
                      <a:pt x="1" y="3490732"/>
                      <a:pt x="38721" y="3452012"/>
                      <a:pt x="86484" y="3452012"/>
                    </a:cubicBezTo>
                    <a:lnTo>
                      <a:pt x="172966" y="3452013"/>
                    </a:lnTo>
                    <a:close/>
                    <a:moveTo>
                      <a:pt x="259449" y="0"/>
                    </a:moveTo>
                    <a:cubicBezTo>
                      <a:pt x="307212" y="0"/>
                      <a:pt x="345932" y="38720"/>
                      <a:pt x="345932" y="86483"/>
                    </a:cubicBezTo>
                    <a:cubicBezTo>
                      <a:pt x="345932" y="134246"/>
                      <a:pt x="307212" y="172966"/>
                      <a:pt x="259449" y="172966"/>
                    </a:cubicBezTo>
                    <a:cubicBezTo>
                      <a:pt x="235568" y="172966"/>
                      <a:pt x="216208" y="153606"/>
                      <a:pt x="216208" y="129725"/>
                    </a:cubicBezTo>
                    <a:cubicBezTo>
                      <a:pt x="216208" y="105844"/>
                      <a:pt x="235568" y="86484"/>
                      <a:pt x="259449" y="86484"/>
                    </a:cubicBezTo>
                    <a:lnTo>
                      <a:pt x="345931" y="86483"/>
                    </a:lnTo>
                    <a:moveTo>
                      <a:pt x="2426450" y="172965"/>
                    </a:moveTo>
                    <a:lnTo>
                      <a:pt x="259449" y="172965"/>
                    </a:lnTo>
                    <a:moveTo>
                      <a:pt x="86484" y="3452013"/>
                    </a:moveTo>
                    <a:cubicBezTo>
                      <a:pt x="110365" y="3452013"/>
                      <a:pt x="129725" y="3471373"/>
                      <a:pt x="129725" y="3495254"/>
                    </a:cubicBezTo>
                    <a:cubicBezTo>
                      <a:pt x="129725" y="3519135"/>
                      <a:pt x="110365" y="3538495"/>
                      <a:pt x="86484" y="3538495"/>
                    </a:cubicBezTo>
                    <a:lnTo>
                      <a:pt x="172966" y="3538495"/>
                    </a:lnTo>
                    <a:moveTo>
                      <a:pt x="89659" y="3590053"/>
                    </a:moveTo>
                    <a:cubicBezTo>
                      <a:pt x="137422" y="3590053"/>
                      <a:pt x="172967" y="3586258"/>
                      <a:pt x="172967" y="3538495"/>
                    </a:cubicBezTo>
                    <a:cubicBezTo>
                      <a:pt x="172967" y="3509668"/>
                      <a:pt x="172966" y="3480840"/>
                      <a:pt x="172966" y="345201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F7FDC39-9B9F-5662-FFA1-C874633906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/>
              <a:srcRect b="73592"/>
              <a:stretch/>
            </p:blipFill>
            <p:spPr>
              <a:xfrm>
                <a:off x="4467855" y="2012800"/>
                <a:ext cx="1898530" cy="501371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D3F48F6-6881-D229-2C01-8BEF72FB00FE}"/>
                </a:ext>
              </a:extLst>
            </p:cNvPr>
            <p:cNvGrpSpPr/>
            <p:nvPr/>
          </p:nvGrpSpPr>
          <p:grpSpPr>
            <a:xfrm>
              <a:off x="9222394" y="5371558"/>
              <a:ext cx="1495751" cy="285175"/>
              <a:chOff x="4249095" y="4518074"/>
              <a:chExt cx="2191855" cy="384788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03CC462F-1857-6045-C115-2FFDCA838402}"/>
                  </a:ext>
                </a:extLst>
              </p:cNvPr>
              <p:cNvGrpSpPr/>
              <p:nvPr/>
            </p:nvGrpSpPr>
            <p:grpSpPr>
              <a:xfrm>
                <a:off x="4249095" y="4518074"/>
                <a:ext cx="1579700" cy="384788"/>
                <a:chOff x="4249095" y="4221510"/>
                <a:chExt cx="1579700" cy="384788"/>
              </a:xfrm>
            </p:grpSpPr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437C8022-45BA-9EF5-243A-2A21E030EC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709455" y="4305969"/>
                  <a:ext cx="287959" cy="300329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2BCD2AE6-CB06-0C9D-D9EF-E83FBCC520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617394" y="4335996"/>
                  <a:ext cx="211401" cy="220484"/>
                </a:xfrm>
                <a:prstGeom prst="rect">
                  <a:avLst/>
                </a:prstGeom>
              </p:spPr>
            </p:pic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B7AA083-95B0-E118-5DF4-9E41D57393E9}"/>
                    </a:ext>
                  </a:extLst>
                </p:cNvPr>
                <p:cNvSpPr txBox="1"/>
                <p:nvPr/>
              </p:nvSpPr>
              <p:spPr>
                <a:xfrm>
                  <a:off x="4249095" y="4221510"/>
                  <a:ext cx="1334016" cy="3385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½      + ½      </a:t>
                  </a: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E1994BF9-0F06-7986-C577-16AA0BF5B62E}"/>
                      </a:ext>
                    </a:extLst>
                  </p:cNvPr>
                  <p:cNvSpPr txBox="1"/>
                  <p:nvPr/>
                </p:nvSpPr>
                <p:spPr>
                  <a:xfrm>
                    <a:off x="5779615" y="4569528"/>
                    <a:ext cx="661335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200" dirty="0"/>
                      <a:t> $1.2</a:t>
                    </a:r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E1994BF9-0F06-7986-C577-16AA0BF5B62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79615" y="4569528"/>
                    <a:ext cx="661335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r="-47222" b="-5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0BC4284-9D77-F94A-08B4-6F25FF01B81E}"/>
                </a:ext>
              </a:extLst>
            </p:cNvPr>
            <p:cNvGrpSpPr/>
            <p:nvPr/>
          </p:nvGrpSpPr>
          <p:grpSpPr>
            <a:xfrm>
              <a:off x="9670672" y="4677340"/>
              <a:ext cx="1047005" cy="604219"/>
              <a:chOff x="4904090" y="2853583"/>
              <a:chExt cx="1534267" cy="815275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365DADA0-895F-2B0B-BEE7-8F960AF2A3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04090" y="2859793"/>
                <a:ext cx="346239" cy="361112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DCB21364-F99E-8F40-324E-111DAD013C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66397" y="3368530"/>
                <a:ext cx="287958" cy="30032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09559929-1856-C600-6577-D590BDD82F8C}"/>
                      </a:ext>
                    </a:extLst>
                  </p:cNvPr>
                  <p:cNvSpPr txBox="1"/>
                  <p:nvPr/>
                </p:nvSpPr>
                <p:spPr>
                  <a:xfrm>
                    <a:off x="5785812" y="2853583"/>
                    <a:ext cx="534120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200" dirty="0"/>
                      <a:t> $1</a:t>
                    </a:r>
                  </a:p>
                </p:txBody>
              </p:sp>
            </mc:Choice>
            <mc:Fallback xmlns="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09559929-1856-C600-6577-D590BDD82F8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85812" y="2853583"/>
                    <a:ext cx="534120" cy="276999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r="-43333" b="-5882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EEE48C2B-748E-4951-9D3F-78CCF3CC0006}"/>
                      </a:ext>
                    </a:extLst>
                  </p:cNvPr>
                  <p:cNvSpPr txBox="1"/>
                  <p:nvPr/>
                </p:nvSpPr>
                <p:spPr>
                  <a:xfrm>
                    <a:off x="5777022" y="3353053"/>
                    <a:ext cx="661335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200" dirty="0"/>
                      <a:t> $1.5</a:t>
                    </a:r>
                  </a:p>
                </p:txBody>
              </p:sp>
            </mc:Choice>
            <mc:Fallback xmlns="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EEE48C2B-748E-4951-9D3F-78CCF3CC000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77022" y="3353053"/>
                    <a:ext cx="661335" cy="276999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r="-47222" b="-5882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CFBE6187-D5BB-BAEF-3D42-6F4806AACE49}"/>
              </a:ext>
            </a:extLst>
          </p:cNvPr>
          <p:cNvSpPr/>
          <p:nvPr/>
        </p:nvSpPr>
        <p:spPr>
          <a:xfrm>
            <a:off x="10454616" y="3364383"/>
            <a:ext cx="14895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[Thanassoulis’04]</a:t>
            </a:r>
          </a:p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[Hart Nisan’13]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3E146F6-C2F5-46CF-7283-DCCC526A9BD7}"/>
              </a:ext>
            </a:extLst>
          </p:cNvPr>
          <p:cNvGrpSpPr/>
          <p:nvPr/>
        </p:nvGrpSpPr>
        <p:grpSpPr>
          <a:xfrm>
            <a:off x="6807198" y="2031163"/>
            <a:ext cx="960931" cy="654826"/>
            <a:chOff x="6814925" y="2101396"/>
            <a:chExt cx="960931" cy="65482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886B8EA-29D4-6646-B008-D3983D35F6F8}"/>
                </a:ext>
              </a:extLst>
            </p:cNvPr>
            <p:cNvGrpSpPr/>
            <p:nvPr/>
          </p:nvGrpSpPr>
          <p:grpSpPr>
            <a:xfrm>
              <a:off x="6814925" y="2101396"/>
              <a:ext cx="960931" cy="654826"/>
              <a:chOff x="8690705" y="1697832"/>
              <a:chExt cx="2592214" cy="2143086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85241E0-7944-E447-B613-F81FBEFF4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95202" y="2863967"/>
                <a:ext cx="533999" cy="533999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C12A05C-D80D-C940-B5DB-6FC846A8BB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20575" y="2004884"/>
                <a:ext cx="654991" cy="654991"/>
              </a:xfrm>
              <a:prstGeom prst="rect">
                <a:avLst/>
              </a:prstGeom>
            </p:spPr>
          </p:pic>
          <p:sp>
            <p:nvSpPr>
              <p:cNvPr id="25" name="Cloud Callout 24">
                <a:extLst>
                  <a:ext uri="{FF2B5EF4-FFF2-40B4-BE49-F238E27FC236}">
                    <a16:creationId xmlns:a16="http://schemas.microsoft.com/office/drawing/2014/main" id="{FF708DF4-F81C-E74C-81F7-F56DA3BEC1A2}"/>
                  </a:ext>
                </a:extLst>
              </p:cNvPr>
              <p:cNvSpPr/>
              <p:nvPr/>
            </p:nvSpPr>
            <p:spPr>
              <a:xfrm rot="21396223">
                <a:off x="8690705" y="1697832"/>
                <a:ext cx="2592214" cy="2143086"/>
              </a:xfrm>
              <a:prstGeom prst="cloudCallout">
                <a:avLst>
                  <a:gd name="adj1" fmla="val -79982"/>
                  <a:gd name="adj2" fmla="val 34020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E5E2089-B067-F84B-9073-E646358579E5}"/>
                  </a:ext>
                </a:extLst>
              </p:cNvPr>
              <p:cNvSpPr txBox="1"/>
              <p:nvPr/>
            </p:nvSpPr>
            <p:spPr>
              <a:xfrm>
                <a:off x="9736638" y="1958470"/>
                <a:ext cx="754936" cy="6301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$2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11CD94-0D84-3241-A3BA-FEB1E883AFF8}"/>
                  </a:ext>
                </a:extLst>
              </p:cNvPr>
              <p:cNvSpPr txBox="1"/>
              <p:nvPr/>
            </p:nvSpPr>
            <p:spPr>
              <a:xfrm>
                <a:off x="10068659" y="2668162"/>
                <a:ext cx="982474" cy="90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$3</a:t>
                </a: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D45620B-258B-705E-1BD0-4167CD834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26983" y="2446397"/>
              <a:ext cx="242805" cy="200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76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8" grpId="0"/>
      <p:bldP spid="29" grpId="0" animBg="1"/>
      <p:bldP spid="30" grpId="0" animBg="1"/>
      <p:bldP spid="31" grpId="0"/>
      <p:bldP spid="33" grpId="0"/>
      <p:bldP spid="9" grpId="0"/>
      <p:bldP spid="4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FD5B19-5C18-3A48-92A1-A610F3157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Buy-many mechanisms for multiple buyers: Take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CFB19C-07D4-7543-8076-6EB50404A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962" y="1445741"/>
            <a:ext cx="10981038" cy="442165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600" dirty="0"/>
              <a:t>Seller interacts with each buyer once; in some arbitrary sequence; offers buy-many menu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4848E6-AFA1-284E-B5FF-2D3EC2FFE7A2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3066" y="2383823"/>
            <a:ext cx="1380819" cy="1380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CE0B3-CB8F-474A-B7FD-2686B3B1923B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2006595" y="3154050"/>
            <a:ext cx="2515888" cy="2338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6658FB-2475-444C-BD95-6E8AFDE5A835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7772967" y="4853035"/>
            <a:ext cx="1380217" cy="138021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974F1A3-6BC4-B944-A822-0986DEA99ACC}"/>
              </a:ext>
            </a:extLst>
          </p:cNvPr>
          <p:cNvCxnSpPr/>
          <p:nvPr/>
        </p:nvCxnSpPr>
        <p:spPr>
          <a:xfrm flipV="1">
            <a:off x="4747364" y="3056351"/>
            <a:ext cx="2755726" cy="10667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8F4CE4A-170A-D246-BF4E-2185FD01B5EE}"/>
                  </a:ext>
                </a:extLst>
              </p:cNvPr>
              <p:cNvSpPr txBox="1"/>
              <p:nvPr/>
            </p:nvSpPr>
            <p:spPr>
              <a:xfrm rot="20334376">
                <a:off x="5087153" y="3350681"/>
                <a:ext cx="16659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Buy-many Menu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8F4CE4A-170A-D246-BF4E-2185FD01B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34376">
                <a:off x="5087153" y="3350681"/>
                <a:ext cx="1665905" cy="307777"/>
              </a:xfrm>
              <a:prstGeom prst="rect">
                <a:avLst/>
              </a:prstGeom>
              <a:blipFill>
                <a:blip r:embed="rId6"/>
                <a:stretch>
                  <a:fillRect l="-1515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96370B5-E30E-A24F-8DB2-F41A591742F3}"/>
                  </a:ext>
                </a:extLst>
              </p:cNvPr>
              <p:cNvSpPr txBox="1"/>
              <p:nvPr/>
            </p:nvSpPr>
            <p:spPr>
              <a:xfrm rot="20354858">
                <a:off x="5504339" y="3771630"/>
                <a:ext cx="13755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Purchase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96370B5-E30E-A24F-8DB2-F41A591742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54858">
                <a:off x="5504339" y="3771630"/>
                <a:ext cx="1375505" cy="307777"/>
              </a:xfrm>
              <a:prstGeom prst="rect">
                <a:avLst/>
              </a:prstGeom>
              <a:blipFill>
                <a:blip r:embed="rId7"/>
                <a:stretch>
                  <a:fillRect l="-901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DB02324-E2EE-BF45-9624-505F1A244133}"/>
              </a:ext>
            </a:extLst>
          </p:cNvPr>
          <p:cNvCxnSpPr/>
          <p:nvPr/>
        </p:nvCxnSpPr>
        <p:spPr>
          <a:xfrm flipV="1">
            <a:off x="4769862" y="3294889"/>
            <a:ext cx="2755726" cy="1066778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E348AE0-0B8E-4E42-9BD3-C00048720398}"/>
              </a:ext>
            </a:extLst>
          </p:cNvPr>
          <p:cNvCxnSpPr/>
          <p:nvPr/>
        </p:nvCxnSpPr>
        <p:spPr>
          <a:xfrm>
            <a:off x="4769862" y="4802931"/>
            <a:ext cx="2963308" cy="87135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7031DD-2B04-F849-906B-D84784566FC7}"/>
                  </a:ext>
                </a:extLst>
              </p:cNvPr>
              <p:cNvSpPr txBox="1"/>
              <p:nvPr/>
            </p:nvSpPr>
            <p:spPr>
              <a:xfrm rot="971763">
                <a:off x="5025777" y="4987942"/>
                <a:ext cx="27149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Buy-many Menu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/>
                  <a:t> over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\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7031DD-2B04-F849-906B-D84784566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971763">
                <a:off x="5025777" y="4987942"/>
                <a:ext cx="2714974" cy="307777"/>
              </a:xfrm>
              <a:prstGeom prst="rect">
                <a:avLst/>
              </a:prstGeom>
              <a:blipFill>
                <a:blip r:embed="rId8"/>
                <a:stretch>
                  <a:fillRect l="-1402" t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D97389A-64B5-7A46-9BD4-691381283D06}"/>
              </a:ext>
            </a:extLst>
          </p:cNvPr>
          <p:cNvCxnSpPr/>
          <p:nvPr/>
        </p:nvCxnSpPr>
        <p:spPr>
          <a:xfrm>
            <a:off x="4721846" y="5017961"/>
            <a:ext cx="2963308" cy="871359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4FB70B5-8068-3B41-BF02-8E68EEC3EC30}"/>
                  </a:ext>
                </a:extLst>
              </p:cNvPr>
              <p:cNvSpPr txBox="1"/>
              <p:nvPr/>
            </p:nvSpPr>
            <p:spPr>
              <a:xfrm rot="1021725">
                <a:off x="5247961" y="5389292"/>
                <a:ext cx="13796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Purchase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4FB70B5-8068-3B41-BF02-8E68EEC3EC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21725">
                <a:off x="5247961" y="5389292"/>
                <a:ext cx="1379673" cy="307777"/>
              </a:xfrm>
              <a:prstGeom prst="rect">
                <a:avLst/>
              </a:prstGeom>
              <a:blipFill>
                <a:blip r:embed="rId9"/>
                <a:stretch>
                  <a:fillRect l="-2655" t="-1754"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4447BA-0D2D-C746-BD27-31F2B74A9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7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44EDC-117C-2A4A-94E4-8DAD71AE4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962" y="1445741"/>
            <a:ext cx="10738868" cy="4421659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1600" dirty="0"/>
              <a:t>Seller interacts with each buyer once; in some arbitrary sequence; offers buy-many menu</a:t>
            </a:r>
          </a:p>
          <a:p>
            <a:pPr marL="457200" indent="-457200">
              <a:buFont typeface="Franklin Gothic Book" panose="020B0503020102020204" pitchFamily="34" charset="0"/>
              <a:buAutoNum type="arabicPeriod"/>
            </a:pPr>
            <a:r>
              <a:rPr lang="en-US" sz="1600" dirty="0"/>
              <a:t>Seller runs a direct mechanism; “ex-post” pricing offered to each buyer is buy-many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EF0D886E-7CEF-4148-934C-4D2AD874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Buy-many mechanisms for multiple buyers: Take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F1B28C-CD00-8143-A9BD-D6CA36077F19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3066" y="2383823"/>
            <a:ext cx="1380819" cy="1380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234D0A-843F-4342-887E-6A9F0A43CB97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2006595" y="3154050"/>
            <a:ext cx="2515888" cy="2338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B810C4-F042-0D4D-A66C-63124CD23D8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7772967" y="4853035"/>
            <a:ext cx="1380217" cy="138021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E1E0E6-00E2-8D46-A929-6F5452DB7194}"/>
              </a:ext>
            </a:extLst>
          </p:cNvPr>
          <p:cNvCxnSpPr/>
          <p:nvPr/>
        </p:nvCxnSpPr>
        <p:spPr>
          <a:xfrm flipV="1">
            <a:off x="4747364" y="3056351"/>
            <a:ext cx="2755726" cy="1066778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BF3E5A-8796-2840-80A8-E45755118B54}"/>
                  </a:ext>
                </a:extLst>
              </p:cNvPr>
              <p:cNvSpPr txBox="1"/>
              <p:nvPr/>
            </p:nvSpPr>
            <p:spPr>
              <a:xfrm rot="20334376">
                <a:off x="5365210" y="3350681"/>
                <a:ext cx="110979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Valuation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BF3E5A-8796-2840-80A8-E45755118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34376">
                <a:off x="5365210" y="3350681"/>
                <a:ext cx="1109791" cy="307777"/>
              </a:xfrm>
              <a:prstGeom prst="rect">
                <a:avLst/>
              </a:prstGeom>
              <a:blipFill>
                <a:blip r:embed="rId6"/>
                <a:stretch>
                  <a:fillRect l="-1087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E18033-CBE9-734A-B90E-B8E3DE912274}"/>
                  </a:ext>
                </a:extLst>
              </p:cNvPr>
              <p:cNvSpPr txBox="1"/>
              <p:nvPr/>
            </p:nvSpPr>
            <p:spPr>
              <a:xfrm rot="20354858">
                <a:off x="5101892" y="3771630"/>
                <a:ext cx="21804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Allocation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/>
                  <a:t> and price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4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E18033-CBE9-734A-B90E-B8E3DE912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54858">
                <a:off x="5101892" y="3771630"/>
                <a:ext cx="2180405" cy="307777"/>
              </a:xfrm>
              <a:prstGeom prst="rect">
                <a:avLst/>
              </a:prstGeom>
              <a:blipFill>
                <a:blip r:embed="rId7"/>
                <a:stretch>
                  <a:fillRect l="-585"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E8EBC1-AA90-BA41-8F1C-0073F5C3F8EF}"/>
              </a:ext>
            </a:extLst>
          </p:cNvPr>
          <p:cNvCxnSpPr/>
          <p:nvPr/>
        </p:nvCxnSpPr>
        <p:spPr>
          <a:xfrm flipV="1">
            <a:off x="4769862" y="3294889"/>
            <a:ext cx="2755726" cy="106677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64D6587-CABC-1A44-8DDE-0D2B848FC169}"/>
              </a:ext>
            </a:extLst>
          </p:cNvPr>
          <p:cNvCxnSpPr/>
          <p:nvPr/>
        </p:nvCxnSpPr>
        <p:spPr>
          <a:xfrm>
            <a:off x="4769862" y="4802931"/>
            <a:ext cx="2963308" cy="871359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E50CB1-D7CE-6344-863F-11C936F51638}"/>
                  </a:ext>
                </a:extLst>
              </p:cNvPr>
              <p:cNvSpPr txBox="1"/>
              <p:nvPr/>
            </p:nvSpPr>
            <p:spPr>
              <a:xfrm rot="971763">
                <a:off x="5468481" y="4881926"/>
                <a:ext cx="11139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Valuation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E50CB1-D7CE-6344-863F-11C936F516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971763">
                <a:off x="5468481" y="4881926"/>
                <a:ext cx="1113959" cy="307777"/>
              </a:xfrm>
              <a:prstGeom prst="rect">
                <a:avLst/>
              </a:prstGeom>
              <a:blipFill>
                <a:blip r:embed="rId8"/>
                <a:stretch>
                  <a:fillRect l="-2151" t="-2041"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97E4AAB-80CD-E440-95CE-E681BA8A4385}"/>
              </a:ext>
            </a:extLst>
          </p:cNvPr>
          <p:cNvCxnSpPr/>
          <p:nvPr/>
        </p:nvCxnSpPr>
        <p:spPr>
          <a:xfrm>
            <a:off x="4721846" y="5017961"/>
            <a:ext cx="2963308" cy="871359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115ADC-EFF2-5249-B46A-E73BBD9E2701}"/>
                  </a:ext>
                </a:extLst>
              </p:cNvPr>
              <p:cNvSpPr txBox="1"/>
              <p:nvPr/>
            </p:nvSpPr>
            <p:spPr>
              <a:xfrm rot="1021725">
                <a:off x="5258802" y="5464448"/>
                <a:ext cx="21095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Allocation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/>
                  <a:t> and price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4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115ADC-EFF2-5249-B46A-E73BBD9E2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21725">
                <a:off x="5258802" y="5464448"/>
                <a:ext cx="2109552" cy="307777"/>
              </a:xfrm>
              <a:prstGeom prst="rect">
                <a:avLst/>
              </a:prstGeom>
              <a:blipFill>
                <a:blip r:embed="rId9"/>
                <a:stretch>
                  <a:fillRect l="-1190" t="-1370" b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30A044-3926-874F-A68C-F6665CB26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6879A1-776D-F84A-2AAA-16181F4CD3AE}"/>
                  </a:ext>
                </a:extLst>
              </p:cNvPr>
              <p:cNvSpPr txBox="1"/>
              <p:nvPr/>
            </p:nvSpPr>
            <p:spPr>
              <a:xfrm>
                <a:off x="9313060" y="2892440"/>
                <a:ext cx="26345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{(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)}</m:t>
                    </m:r>
                  </m:oMath>
                </a14:m>
                <a:r>
                  <a:rPr lang="en-US" sz="1400" dirty="0"/>
                  <a:t> over possible choices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/>
                  <a:t> form a buy-many menu.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6879A1-776D-F84A-2AAA-16181F4CD3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3060" y="2892440"/>
                <a:ext cx="2634572" cy="523220"/>
              </a:xfrm>
              <a:prstGeom prst="rect">
                <a:avLst/>
              </a:prstGeom>
              <a:blipFill>
                <a:blip r:embed="rId10"/>
                <a:stretch>
                  <a:fillRect l="-481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E7FE784-01B8-0663-6CFD-6B1504F2EAC2}"/>
                  </a:ext>
                </a:extLst>
              </p:cNvPr>
              <p:cNvSpPr txBox="1"/>
              <p:nvPr/>
            </p:nvSpPr>
            <p:spPr>
              <a:xfrm>
                <a:off x="9328914" y="5355140"/>
                <a:ext cx="26345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{(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)}</m:t>
                    </m:r>
                  </m:oMath>
                </a14:m>
                <a:r>
                  <a:rPr lang="en-US" sz="1400" dirty="0"/>
                  <a:t> over possible choices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/>
                  <a:t> form a buy-many menu.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E7FE784-01B8-0663-6CFD-6B1504F2E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8914" y="5355140"/>
                <a:ext cx="2634572" cy="523220"/>
              </a:xfrm>
              <a:prstGeom prst="rect">
                <a:avLst/>
              </a:prstGeom>
              <a:blipFill>
                <a:blip r:embed="rId11"/>
                <a:stretch>
                  <a:fillRect l="-957" t="-2381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282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44EDC-117C-2A4A-94E4-8DAD71AE4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962" y="1445741"/>
            <a:ext cx="10738868" cy="4421659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1600" dirty="0"/>
              <a:t>Seller interacts with each buyer once; in some arbitrary sequence; offers buy-many menu</a:t>
            </a:r>
          </a:p>
          <a:p>
            <a:pPr marL="457200" indent="-457200">
              <a:buFont typeface="Franklin Gothic Book" panose="020B0503020102020204" pitchFamily="34" charset="0"/>
              <a:buAutoNum type="arabicPeriod"/>
            </a:pPr>
            <a:r>
              <a:rPr lang="en-US" sz="1600" dirty="0"/>
              <a:t>Seller runs a direct mechanism; “ex-post” pricing offered to each buyer is buy-many</a:t>
            </a:r>
          </a:p>
          <a:p>
            <a:pPr marL="457200" indent="-457200">
              <a:buFont typeface="Franklin Gothic Book" panose="020B0503020102020204" pitchFamily="34" charset="0"/>
              <a:buAutoNum type="arabicPeriod"/>
            </a:pPr>
            <a:r>
              <a:rPr lang="en-US" sz="1600" dirty="0"/>
              <a:t>Seller runs a direct mechanism; “ex-ante” pricing offered to each buyer is buy-many</a:t>
            </a:r>
          </a:p>
          <a:p>
            <a:pPr marL="457200" indent="-457200">
              <a:buFont typeface="Franklin Gothic Book" panose="020B0503020102020204" pitchFamily="34" charset="0"/>
              <a:buAutoNum type="arabicPeriod"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EF0D886E-7CEF-4148-934C-4D2AD874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Buy-many mechanisms for multiple buyers: Take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F1B28C-CD00-8143-A9BD-D6CA36077F19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3066" y="2383823"/>
            <a:ext cx="1380819" cy="1380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234D0A-843F-4342-887E-6A9F0A43CB97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2006595" y="3154050"/>
            <a:ext cx="2515888" cy="2338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B810C4-F042-0D4D-A66C-63124CD23D8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7772967" y="4853035"/>
            <a:ext cx="1380217" cy="138021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E1E0E6-00E2-8D46-A929-6F5452DB7194}"/>
              </a:ext>
            </a:extLst>
          </p:cNvPr>
          <p:cNvCxnSpPr/>
          <p:nvPr/>
        </p:nvCxnSpPr>
        <p:spPr>
          <a:xfrm flipV="1">
            <a:off x="4747364" y="3056351"/>
            <a:ext cx="2755726" cy="1066778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BF3E5A-8796-2840-80A8-E45755118B54}"/>
                  </a:ext>
                </a:extLst>
              </p:cNvPr>
              <p:cNvSpPr txBox="1"/>
              <p:nvPr/>
            </p:nvSpPr>
            <p:spPr>
              <a:xfrm rot="20334376">
                <a:off x="5365210" y="3350681"/>
                <a:ext cx="110979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Valuation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BF3E5A-8796-2840-80A8-E45755118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34376">
                <a:off x="5365210" y="3350681"/>
                <a:ext cx="1109791" cy="307777"/>
              </a:xfrm>
              <a:prstGeom prst="rect">
                <a:avLst/>
              </a:prstGeom>
              <a:blipFill>
                <a:blip r:embed="rId6"/>
                <a:stretch>
                  <a:fillRect l="-1087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E18033-CBE9-734A-B90E-B8E3DE912274}"/>
                  </a:ext>
                </a:extLst>
              </p:cNvPr>
              <p:cNvSpPr txBox="1"/>
              <p:nvPr/>
            </p:nvSpPr>
            <p:spPr>
              <a:xfrm rot="20354858">
                <a:off x="5363150" y="3771630"/>
                <a:ext cx="16578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Mechanism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4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E18033-CBE9-734A-B90E-B8E3DE912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54858">
                <a:off x="5363150" y="3771630"/>
                <a:ext cx="1657890" cy="307777"/>
              </a:xfrm>
              <a:prstGeom prst="rect">
                <a:avLst/>
              </a:prstGeom>
              <a:blipFill>
                <a:blip r:embed="rId7"/>
                <a:stretch>
                  <a:fillRect l="-758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E8EBC1-AA90-BA41-8F1C-0073F5C3F8EF}"/>
              </a:ext>
            </a:extLst>
          </p:cNvPr>
          <p:cNvCxnSpPr/>
          <p:nvPr/>
        </p:nvCxnSpPr>
        <p:spPr>
          <a:xfrm flipV="1">
            <a:off x="4769862" y="3294889"/>
            <a:ext cx="2755726" cy="106677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64D6587-CABC-1A44-8DDE-0D2B848FC169}"/>
              </a:ext>
            </a:extLst>
          </p:cNvPr>
          <p:cNvCxnSpPr/>
          <p:nvPr/>
        </p:nvCxnSpPr>
        <p:spPr>
          <a:xfrm>
            <a:off x="4769862" y="4802931"/>
            <a:ext cx="2963308" cy="871359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E50CB1-D7CE-6344-863F-11C936F51638}"/>
                  </a:ext>
                </a:extLst>
              </p:cNvPr>
              <p:cNvSpPr txBox="1"/>
              <p:nvPr/>
            </p:nvSpPr>
            <p:spPr>
              <a:xfrm rot="971763">
                <a:off x="5468481" y="4881926"/>
                <a:ext cx="11139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Valuation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E50CB1-D7CE-6344-863F-11C936F516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971763">
                <a:off x="5468481" y="4881926"/>
                <a:ext cx="1113959" cy="307777"/>
              </a:xfrm>
              <a:prstGeom prst="rect">
                <a:avLst/>
              </a:prstGeom>
              <a:blipFill>
                <a:blip r:embed="rId8"/>
                <a:stretch>
                  <a:fillRect l="-2151" t="-2041"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97E4AAB-80CD-E440-95CE-E681BA8A4385}"/>
              </a:ext>
            </a:extLst>
          </p:cNvPr>
          <p:cNvCxnSpPr/>
          <p:nvPr/>
        </p:nvCxnSpPr>
        <p:spPr>
          <a:xfrm>
            <a:off x="4721846" y="5017961"/>
            <a:ext cx="2963308" cy="871359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115ADC-EFF2-5249-B46A-E73BBD9E2701}"/>
                  </a:ext>
                </a:extLst>
              </p:cNvPr>
              <p:cNvSpPr txBox="1"/>
              <p:nvPr/>
            </p:nvSpPr>
            <p:spPr>
              <a:xfrm rot="1021725">
                <a:off x="5321796" y="5464448"/>
                <a:ext cx="16578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Mechanism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4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115ADC-EFF2-5249-B46A-E73BBD9E2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21725">
                <a:off x="5321796" y="5464448"/>
                <a:ext cx="1657890" cy="307777"/>
              </a:xfrm>
              <a:prstGeom prst="rect">
                <a:avLst/>
              </a:prstGeom>
              <a:blipFill>
                <a:blip r:embed="rId9"/>
                <a:stretch>
                  <a:fillRect l="-2256" t="-1587"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30A044-3926-874F-A68C-F6665CB26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6879A1-776D-F84A-2AAA-16181F4CD3AE}"/>
                  </a:ext>
                </a:extLst>
              </p:cNvPr>
              <p:cNvSpPr txBox="1"/>
              <p:nvPr/>
            </p:nvSpPr>
            <p:spPr>
              <a:xfrm>
                <a:off x="9313060" y="2892440"/>
                <a:ext cx="2794248" cy="3262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400" dirty="0"/>
                  <a:t> forms a buy-many menu.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6879A1-776D-F84A-2AAA-16181F4CD3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3060" y="2892440"/>
                <a:ext cx="2794248" cy="326243"/>
              </a:xfrm>
              <a:prstGeom prst="rect">
                <a:avLst/>
              </a:prstGeom>
              <a:blipFill>
                <a:blip r:embed="rId10"/>
                <a:stretch>
                  <a:fillRect t="-370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246E4BF-5743-81EB-133E-5187B449572F}"/>
                  </a:ext>
                </a:extLst>
              </p:cNvPr>
              <p:cNvSpPr txBox="1"/>
              <p:nvPr/>
            </p:nvSpPr>
            <p:spPr>
              <a:xfrm>
                <a:off x="9313060" y="5520976"/>
                <a:ext cx="2794248" cy="3262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400" dirty="0"/>
                  <a:t> forms a buy-many menu.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246E4BF-5743-81EB-133E-5187B4495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3060" y="5520976"/>
                <a:ext cx="2794248" cy="326243"/>
              </a:xfrm>
              <a:prstGeom prst="rect">
                <a:avLst/>
              </a:prstGeom>
              <a:blipFill>
                <a:blip r:embed="rId11"/>
                <a:stretch>
                  <a:fillRect t="-740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7765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44EDC-117C-2A4A-94E4-8DAD71AE4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962" y="1445741"/>
            <a:ext cx="9235745" cy="4421659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1600" dirty="0"/>
              <a:t>Seller interacts with each buyer once; in some arbitrary sequence; offers buy-many menu</a:t>
            </a:r>
          </a:p>
          <a:p>
            <a:pPr marL="457200" indent="-457200">
              <a:buFont typeface="Franklin Gothic Book" panose="020B0503020102020204" pitchFamily="34" charset="0"/>
              <a:buAutoNum type="arabicPeriod"/>
            </a:pPr>
            <a:r>
              <a:rPr lang="en-US" sz="1600" dirty="0"/>
              <a:t>Seller runs a direct mechanism; “ex-post” pricing offered to each buyer is buy-many</a:t>
            </a:r>
          </a:p>
          <a:p>
            <a:pPr marL="457200" indent="-457200">
              <a:buFont typeface="Franklin Gothic Book" panose="020B0503020102020204" pitchFamily="34" charset="0"/>
              <a:buAutoNum type="arabicPeriod"/>
            </a:pPr>
            <a:r>
              <a:rPr lang="en-US" sz="1600" dirty="0"/>
              <a:t>Seller runs a direct mechanism; “ex-ante” pricing offered to each buyer is buy-many</a:t>
            </a:r>
          </a:p>
          <a:p>
            <a:pPr marL="457200" indent="-457200">
              <a:buFont typeface="Franklin Gothic Book" panose="020B0503020102020204" pitchFamily="34" charset="0"/>
              <a:buAutoNum type="arabicPeriod"/>
            </a:pPr>
            <a:r>
              <a:rPr lang="en-US" sz="1600" dirty="0"/>
              <a:t>…</a:t>
            </a:r>
          </a:p>
          <a:p>
            <a:pPr marL="0" indent="0" algn="ctr">
              <a:buNone/>
            </a:pPr>
            <a:endParaRPr lang="en-US" sz="1600" dirty="0"/>
          </a:p>
          <a:p>
            <a:pPr marL="0" indent="0" algn="ctr">
              <a:buNone/>
            </a:pPr>
            <a:r>
              <a:rPr lang="en-US" sz="1600" dirty="0"/>
              <a:t>Which definition should we use???</a:t>
            </a:r>
          </a:p>
          <a:p>
            <a:pPr marL="457200" indent="-457200">
              <a:buAutoNum type="arabicPeriod"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EF0D886E-7CEF-4148-934C-4D2AD874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Buy-many mechanisms for multiple buyers: Take 3, 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09FB7C-5B3D-9241-A920-701E3638C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385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A205E-4F58-0930-CF87-0BB00D921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Buy-Many benchmark for many buyers </a:t>
            </a:r>
            <a:r>
              <a:rPr lang="en-US" sz="1800" dirty="0">
                <a:solidFill>
                  <a:srgbClr val="0070C0"/>
                </a:solidFill>
              </a:rPr>
              <a:t>[C. </a:t>
            </a:r>
            <a:r>
              <a:rPr lang="en-US" sz="1800" dirty="0" err="1">
                <a:solidFill>
                  <a:srgbClr val="0070C0"/>
                </a:solidFill>
              </a:rPr>
              <a:t>Rezvan</a:t>
            </a:r>
            <a:r>
              <a:rPr lang="en-US" sz="1800" dirty="0">
                <a:solidFill>
                  <a:srgbClr val="0070C0"/>
                </a:solidFill>
              </a:rPr>
              <a:t> Teng Tzamos’23]</a:t>
            </a:r>
            <a:endParaRPr lang="en-US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470E1D-C7C4-FF5A-58FD-39BF12A461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1800" dirty="0"/>
                  <a:t>Many ways to decompose a multi-buyer mechanism into its single buyer constituents</a:t>
                </a:r>
              </a:p>
              <a:p>
                <a:r>
                  <a:rPr lang="en-US" sz="1800" dirty="0"/>
                  <a:t>Ex Ante relaxation – </a:t>
                </a:r>
                <a:r>
                  <a:rPr lang="en-US" sz="1600" dirty="0"/>
                  <a:t>a convenient upper bound that captures many of these extensions</a:t>
                </a:r>
                <a:r>
                  <a:rPr lang="en-US" sz="1800" dirty="0"/>
                  <a:t>.</a:t>
                </a:r>
              </a:p>
              <a:p>
                <a:endParaRPr lang="en-US" sz="100" dirty="0"/>
              </a:p>
              <a:p>
                <a:pPr marL="0" indent="0">
                  <a:buNone/>
                </a:pPr>
                <a:r>
                  <a:rPr lang="en-US" sz="1800" dirty="0"/>
                  <a:t>       Relax the ex post supply constraint to an ex ante supply constraint: </a:t>
                </a:r>
              </a:p>
              <a:p>
                <a:pPr marL="0" indent="0">
                  <a:buNone/>
                </a:pPr>
                <a:endParaRPr lang="en-US" sz="100" dirty="0"/>
              </a:p>
              <a:p>
                <a:pPr marL="0" indent="0">
                  <a:buNone/>
                </a:pPr>
                <a:r>
                  <a:rPr lang="en-US" sz="1800" dirty="0"/>
                  <a:t>	“</a:t>
                </a:r>
                <a:r>
                  <a:rPr lang="en-US" sz="1800" i="1" dirty="0"/>
                  <a:t>For every instantiation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800" i="1" dirty="0"/>
                  <a:t>, each item is allocated to at most one buyer</a:t>
                </a:r>
                <a:r>
                  <a:rPr lang="en-US" sz="1800" dirty="0"/>
                  <a:t>”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US" sz="1600" dirty="0"/>
                  <a:t> be buy-many mechanisms such that </a:t>
                </a:r>
              </a:p>
              <a:p>
                <a:pPr marL="0" indent="0">
                  <a:buNone/>
                </a:pPr>
                <a:r>
                  <a:rPr lang="en-US" sz="1600" b="0" dirty="0"/>
                  <a:t>			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1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1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Pr</m:t>
                        </m:r>
                        <m:r>
                          <a:rPr lang="en-US" sz="1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⁡[</m:t>
                        </m:r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sells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item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1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to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buyer</m:t>
                        </m:r>
                        <m:r>
                          <a:rPr lang="en-US" sz="1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nary>
                    <m:r>
                      <a:rPr lang="en-US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en-US" sz="1600" dirty="0"/>
                  <a:t> for all items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1600" dirty="0"/>
                  <a:t>.</a:t>
                </a:r>
              </a:p>
              <a:p>
                <a:r>
                  <a:rPr lang="en-US" sz="1600" dirty="0" err="1">
                    <a:solidFill>
                      <a:srgbClr val="0070C0"/>
                    </a:solidFill>
                  </a:rPr>
                  <a:t>ExAnte</a:t>
                </a:r>
                <a:r>
                  <a:rPr lang="en-US" sz="1600" dirty="0">
                    <a:solidFill>
                      <a:srgbClr val="0070C0"/>
                    </a:solidFill>
                  </a:rPr>
                  <a:t>-</a:t>
                </a:r>
                <a:r>
                  <a:rPr lang="en-US" sz="1600" dirty="0" err="1">
                    <a:solidFill>
                      <a:srgbClr val="0070C0"/>
                    </a:solidFill>
                  </a:rPr>
                  <a:t>BuyMany</a:t>
                </a:r>
                <a:r>
                  <a:rPr lang="en-US" sz="1600" dirty="0">
                    <a:solidFill>
                      <a:srgbClr val="0070C0"/>
                    </a:solidFill>
                  </a:rPr>
                  <a:t>-OPT</a:t>
                </a:r>
                <a:r>
                  <a:rPr lang="en-US" sz="1600" dirty="0"/>
                  <a:t> is the most revenue that can be obtained by such a tuple.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470E1D-C7C4-FF5A-58FD-39BF12A461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90" t="-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BA1B1-3C52-7F21-ED18-56C0D0D2B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C694-9715-2DB2-7049-B2E7D1155684}"/>
              </a:ext>
            </a:extLst>
          </p:cNvPr>
          <p:cNvSpPr txBox="1"/>
          <p:nvPr/>
        </p:nvSpPr>
        <p:spPr>
          <a:xfrm>
            <a:off x="9472736" y="1872581"/>
            <a:ext cx="910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[Alaei’11]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457D64-DEC5-CE6B-F458-AA20E597B102}"/>
              </a:ext>
            </a:extLst>
          </p:cNvPr>
          <p:cNvSpPr txBox="1"/>
          <p:nvPr/>
        </p:nvSpPr>
        <p:spPr>
          <a:xfrm>
            <a:off x="2670174" y="2751699"/>
            <a:ext cx="24594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rgbClr val="0070C0"/>
                </a:solidFill>
              </a:rPr>
              <a:t>In expectation over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26F65F0-9B27-B9AC-3A8E-9C4877375FA1}"/>
              </a:ext>
            </a:extLst>
          </p:cNvPr>
          <p:cNvCxnSpPr/>
          <p:nvPr/>
        </p:nvCxnSpPr>
        <p:spPr>
          <a:xfrm>
            <a:off x="2297368" y="3178183"/>
            <a:ext cx="2438197" cy="0"/>
          </a:xfrm>
          <a:prstGeom prst="line">
            <a:avLst/>
          </a:prstGeom>
          <a:ln w="2540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CE8EDB-2E22-CF71-354C-C1F4D501E6E1}"/>
                  </a:ext>
                </a:extLst>
              </p:cNvPr>
              <p:cNvSpPr txBox="1"/>
              <p:nvPr/>
            </p:nvSpPr>
            <p:spPr>
              <a:xfrm>
                <a:off x="6626544" y="3788475"/>
                <a:ext cx="4803303" cy="36663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 is ex ante feasible if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1"/>
                          </m:rP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e>
                    </m:nary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1 </m:t>
                    </m:r>
                    <m:r>
                      <m:rPr>
                        <m:nor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for</m:t>
                    </m:r>
                    <m:r>
                      <m:rPr>
                        <m:nor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all</m:t>
                    </m:r>
                    <m:r>
                      <m:rPr>
                        <m:nor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16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CE8EDB-2E22-CF71-354C-C1F4D501E6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544" y="3788475"/>
                <a:ext cx="4803303" cy="366639"/>
              </a:xfrm>
              <a:prstGeom prst="rect">
                <a:avLst/>
              </a:prstGeom>
              <a:blipFill>
                <a:blip r:embed="rId3"/>
                <a:stretch>
                  <a:fillRect t="-96774" b="-14838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084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A205E-4F58-0930-CF87-0BB00D921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Buy-Many benchmark for many buyers </a:t>
            </a:r>
            <a:r>
              <a:rPr lang="en-US" sz="1800" dirty="0">
                <a:solidFill>
                  <a:srgbClr val="0070C0"/>
                </a:solidFill>
              </a:rPr>
              <a:t>[C. </a:t>
            </a:r>
            <a:r>
              <a:rPr lang="en-US" sz="1800" dirty="0" err="1">
                <a:solidFill>
                  <a:srgbClr val="0070C0"/>
                </a:solidFill>
              </a:rPr>
              <a:t>Rezvan</a:t>
            </a:r>
            <a:r>
              <a:rPr lang="en-US" sz="1800" dirty="0">
                <a:solidFill>
                  <a:srgbClr val="0070C0"/>
                </a:solidFill>
              </a:rPr>
              <a:t> Teng Tzamos’23]</a:t>
            </a:r>
            <a:endParaRPr lang="en-US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470E1D-C7C4-FF5A-58FD-39BF12A461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1800" dirty="0"/>
                  <a:t>Many ways to decompose a multi-buyer mechanism into its single buyer constituents</a:t>
                </a:r>
              </a:p>
              <a:p>
                <a:r>
                  <a:rPr lang="en-US" sz="1800" dirty="0"/>
                  <a:t>Ex Ante relaxation – </a:t>
                </a:r>
                <a:r>
                  <a:rPr lang="en-US" sz="1600" dirty="0"/>
                  <a:t>a convenient upper bound that captures many of these extensions</a:t>
                </a:r>
                <a:r>
                  <a:rPr lang="en-US" sz="1800" dirty="0"/>
                  <a:t>.</a:t>
                </a:r>
              </a:p>
              <a:p>
                <a:endParaRPr lang="en-US" sz="100" dirty="0"/>
              </a:p>
              <a:p>
                <a:pPr marL="0" indent="0">
                  <a:buNone/>
                </a:pPr>
                <a:r>
                  <a:rPr lang="en-US" sz="1800" dirty="0"/>
                  <a:t>       Relax the ex post supply constraint to an ex ante supply constraint: </a:t>
                </a:r>
              </a:p>
              <a:p>
                <a:pPr marL="0" indent="0">
                  <a:buNone/>
                </a:pPr>
                <a:endParaRPr lang="en-US" sz="100" dirty="0"/>
              </a:p>
              <a:p>
                <a:pPr marL="0" indent="0">
                  <a:buNone/>
                </a:pPr>
                <a:r>
                  <a:rPr lang="en-US" sz="1800" dirty="0"/>
                  <a:t>	“</a:t>
                </a:r>
                <a:r>
                  <a:rPr lang="en-US" sz="1800" i="1" dirty="0"/>
                  <a:t>For every instantiation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800" i="1" dirty="0"/>
                  <a:t>, each item is allocated to at most one buyer</a:t>
                </a:r>
                <a:r>
                  <a:rPr lang="en-US" sz="1800" dirty="0"/>
                  <a:t>”</a:t>
                </a:r>
              </a:p>
              <a:p>
                <a:pPr marL="0" indent="0">
                  <a:buNone/>
                </a:pPr>
                <a:endParaRPr lang="en-US" sz="16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470E1D-C7C4-FF5A-58FD-39BF12A461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90" t="-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BA1B1-3C52-7F21-ED18-56C0D0D2B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CD0DA8-34AC-C29B-7381-E41E23BBF0CB}"/>
              </a:ext>
            </a:extLst>
          </p:cNvPr>
          <p:cNvGrpSpPr/>
          <p:nvPr/>
        </p:nvGrpSpPr>
        <p:grpSpPr>
          <a:xfrm>
            <a:off x="2070259" y="5630915"/>
            <a:ext cx="9516344" cy="721146"/>
            <a:chOff x="1197313" y="6070663"/>
            <a:chExt cx="9516344" cy="721146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F62E1FB4-391A-25DA-4749-800103B0B618}"/>
                </a:ext>
              </a:extLst>
            </p:cNvPr>
            <p:cNvSpPr txBox="1">
              <a:spLocks/>
            </p:cNvSpPr>
            <p:nvPr/>
          </p:nvSpPr>
          <p:spPr>
            <a:xfrm>
              <a:off x="1210962" y="6070663"/>
              <a:ext cx="8844172" cy="369332"/>
            </a:xfrm>
            <a:prstGeom prst="rect">
              <a:avLst/>
            </a:prstGeom>
            <a:solidFill>
              <a:srgbClr val="92D050">
                <a:alpha val="75000"/>
              </a:srgbClr>
            </a:solidFill>
            <a:ln w="19050"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384048" indent="-384048" algn="l" defTabSz="914400" rtl="0" eaLnBrk="1" latinLnBrk="0" hangingPunct="1">
                <a:lnSpc>
                  <a:spcPct val="94000"/>
                </a:lnSpc>
                <a:spcBef>
                  <a:spcPts val="10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9144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800" i="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3716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8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8288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8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2860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6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7432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6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32004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36576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4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41148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Franklin Gothic Book" panose="020B0503020102020204" pitchFamily="34" charset="0"/>
                <a:buNone/>
              </a:pPr>
              <a:endParaRPr lang="en-US" sz="18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3AD485-04F6-8FDC-C4C9-372387A48832}"/>
                </a:ext>
              </a:extLst>
            </p:cNvPr>
            <p:cNvSpPr txBox="1"/>
            <p:nvPr/>
          </p:nvSpPr>
          <p:spPr>
            <a:xfrm>
              <a:off x="7960097" y="6484032"/>
              <a:ext cx="275356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7A2BB">
                      <a:lumMod val="75000"/>
                    </a:srgbClr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[C.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7A2BB">
                      <a:lumMod val="75000"/>
                    </a:srgbClr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Rezvan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7A2BB">
                      <a:lumMod val="75000"/>
                    </a:srgbClr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 Teng Tzamos’23]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1F7BF7D-F51B-B750-EC85-2B31D69EDADF}"/>
                    </a:ext>
                  </a:extLst>
                </p:cNvPr>
                <p:cNvSpPr txBox="1"/>
                <p:nvPr/>
              </p:nvSpPr>
              <p:spPr>
                <a:xfrm>
                  <a:off x="1197313" y="6088047"/>
                  <a:ext cx="9354209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>
                      <a:solidFill>
                        <a:srgbClr val="191B0E"/>
                      </a:solidFill>
                    </a:rPr>
                    <a:t>For </a:t>
                  </a:r>
                  <a:r>
                    <a:rPr lang="en-US" sz="1600" dirty="0">
                      <a:solidFill>
                        <a:srgbClr val="0070C0"/>
                      </a:solidFill>
                    </a:rPr>
                    <a:t>any</a:t>
                  </a:r>
                  <a:r>
                    <a:rPr lang="en-US" sz="1600" dirty="0">
                      <a:solidFill>
                        <a:srgbClr val="191B0E"/>
                      </a:solidFill>
                    </a:rPr>
                    <a:t> distribution 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191B0E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a14:m>
                  <a:r>
                    <a:rPr lang="en-US" sz="1600" dirty="0">
                      <a:solidFill>
                        <a:srgbClr val="191B0E"/>
                      </a:solidFill>
                    </a:rPr>
                    <a:t> over 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191B0E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r>
                    <a:rPr lang="en-US" sz="1600" dirty="0">
                      <a:solidFill>
                        <a:srgbClr val="191B0E"/>
                      </a:solidFill>
                    </a:rPr>
                    <a:t> items and any </a:t>
                  </a:r>
                  <a14:m>
                    <m:oMath xmlns:m="http://schemas.openxmlformats.org/officeDocument/2006/math"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</m:oMath>
                  </a14:m>
                  <a:r>
                    <a:rPr lang="en-US" sz="1600" dirty="0">
                      <a:solidFill>
                        <a:srgbClr val="191B0E"/>
                      </a:solidFill>
                    </a:rPr>
                    <a:t>,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1600">
                          <a:solidFill>
                            <a:srgbClr val="191B0E"/>
                          </a:solidFill>
                          <a:latin typeface="Cambria Math" panose="02040503050406030204" pitchFamily="18" charset="0"/>
                        </a:rPr>
                        <m:t>BMRev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191B0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rgbClr val="191B0E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1600" b="0" i="1" smtClean="0">
                              <a:solidFill>
                                <a:srgbClr val="191B0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solidFill>
                                <a:srgbClr val="191B0E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1600" i="1">
                          <a:solidFill>
                            <a:srgbClr val="191B0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1600" i="1">
                          <a:solidFill>
                            <a:srgbClr val="191B0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  <m:r>
                        <a:rPr lang="en-US" sz="1600" i="1">
                          <a:solidFill>
                            <a:srgbClr val="191B0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US" sz="1600" i="1">
                              <a:solidFill>
                                <a:srgbClr val="191B0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rgbClr val="191B0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1600" i="1">
                              <a:solidFill>
                                <a:srgbClr val="191B0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600" i="1">
                              <a:solidFill>
                                <a:srgbClr val="191B0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)∙</m:t>
                          </m:r>
                          <m:r>
                            <m:rPr>
                              <m:nor/>
                            </m:rPr>
                            <a:rPr lang="en-US" sz="1600">
                              <a:solidFill>
                                <a:srgbClr val="191B0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ItemPricingRev</m:t>
                          </m:r>
                          <m:r>
                            <a:rPr lang="en-US" sz="1600" i="1">
                              <a:solidFill>
                                <a:srgbClr val="191B0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solidFill>
                                <a:srgbClr val="191B0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1600" b="0" i="1" smtClean="0">
                              <a:solidFill>
                                <a:srgbClr val="191B0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solidFill>
                                <a:srgbClr val="191B0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600" i="1">
                              <a:solidFill>
                                <a:srgbClr val="191B0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a14:m>
                  <a:endParaRPr lang="en-US" sz="1600" dirty="0">
                    <a:solidFill>
                      <a:srgbClr val="191B0E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1F7BF7D-F51B-B750-EC85-2B31D69EDA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7313" y="6088047"/>
                  <a:ext cx="9354209" cy="338554"/>
                </a:xfrm>
                <a:prstGeom prst="rect">
                  <a:avLst/>
                </a:prstGeom>
                <a:blipFill>
                  <a:blip r:embed="rId3"/>
                  <a:stretch>
                    <a:fillRect l="-407" t="-3571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7730272-4143-171A-DD2C-6CCB675D6351}"/>
              </a:ext>
            </a:extLst>
          </p:cNvPr>
          <p:cNvSpPr txBox="1"/>
          <p:nvPr/>
        </p:nvSpPr>
        <p:spPr>
          <a:xfrm>
            <a:off x="7666628" y="6045375"/>
            <a:ext cx="659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Tight!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C694-9715-2DB2-7049-B2E7D1155684}"/>
              </a:ext>
            </a:extLst>
          </p:cNvPr>
          <p:cNvSpPr txBox="1"/>
          <p:nvPr/>
        </p:nvSpPr>
        <p:spPr>
          <a:xfrm>
            <a:off x="9472736" y="1872581"/>
            <a:ext cx="910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[Alaei’11]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457D64-DEC5-CE6B-F458-AA20E597B102}"/>
              </a:ext>
            </a:extLst>
          </p:cNvPr>
          <p:cNvSpPr txBox="1"/>
          <p:nvPr/>
        </p:nvSpPr>
        <p:spPr>
          <a:xfrm>
            <a:off x="2670174" y="2751699"/>
            <a:ext cx="24594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rgbClr val="0070C0"/>
                </a:solidFill>
              </a:rPr>
              <a:t>In expectation over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26F65F0-9B27-B9AC-3A8E-9C4877375FA1}"/>
              </a:ext>
            </a:extLst>
          </p:cNvPr>
          <p:cNvCxnSpPr/>
          <p:nvPr/>
        </p:nvCxnSpPr>
        <p:spPr>
          <a:xfrm>
            <a:off x="2297368" y="3178183"/>
            <a:ext cx="2438197" cy="0"/>
          </a:xfrm>
          <a:prstGeom prst="line">
            <a:avLst/>
          </a:prstGeom>
          <a:ln w="2540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02050CE-C6DE-BA89-7FEB-CA4F0AA69D1A}"/>
                  </a:ext>
                </a:extLst>
              </p:cNvPr>
              <p:cNvSpPr txBox="1"/>
              <p:nvPr/>
            </p:nvSpPr>
            <p:spPr>
              <a:xfrm>
                <a:off x="6626544" y="3788475"/>
                <a:ext cx="4803303" cy="36663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 is ex ante feasible if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1"/>
                          </m:rP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e>
                    </m:nary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1 </m:t>
                    </m:r>
                    <m:r>
                      <m:rPr>
                        <m:nor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for</m:t>
                    </m:r>
                    <m:r>
                      <m:rPr>
                        <m:nor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all</m:t>
                    </m:r>
                    <m:r>
                      <m:rPr>
                        <m:nor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160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02050CE-C6DE-BA89-7FEB-CA4F0AA69D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544" y="3788475"/>
                <a:ext cx="4803303" cy="366639"/>
              </a:xfrm>
              <a:prstGeom prst="rect">
                <a:avLst/>
              </a:prstGeom>
              <a:blipFill>
                <a:blip r:embed="rId4"/>
                <a:stretch>
                  <a:fillRect t="-96774" b="-14838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F5532EC-FF7A-F0AC-6B0E-D4C1D0B54218}"/>
                  </a:ext>
                </a:extLst>
              </p:cNvPr>
              <p:cNvSpPr txBox="1"/>
              <p:nvPr/>
            </p:nvSpPr>
            <p:spPr>
              <a:xfrm>
                <a:off x="971003" y="3655420"/>
                <a:ext cx="5092162" cy="164391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Mechanism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1600" dirty="0"/>
                  <a:t> satisfies ex ante supply constraint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endParaRPr lang="en-US" sz="1600" dirty="0"/>
              </a:p>
              <a:p>
                <a:r>
                  <a:rPr lang="en-US" sz="1600" dirty="0"/>
                  <a:t>with respect to value distribution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1600" dirty="0"/>
                  <a:t> if: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600" dirty="0"/>
                  <a:t>for all items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1600" i="1" dirty="0">
                    <a:latin typeface="Cambria Math" panose="02040503050406030204" pitchFamily="18" charset="0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func>
                          <m:func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Pr</m:t>
                                </m:r>
                              </m:e>
                              <m:lim>
                                <m:r>
                                  <a:rPr lang="en-US" sz="16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16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sz="16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lim>
                            </m:limLow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buyer</m:t>
                                </m:r>
                                <m:r>
                                  <m:rPr>
                                    <m:nor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with</m:t>
                                </m:r>
                                <m:r>
                                  <m:rPr>
                                    <m:nor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value</m:t>
                                </m:r>
                                <m:r>
                                  <m:rPr>
                                    <m:nor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m:rPr>
                                    <m:nor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buys</m:t>
                                </m:r>
                                <m:r>
                                  <m:rPr>
                                    <m:nor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m:rPr>
                                    <m:nor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in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</m:d>
                          </m:e>
                        </m:func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600" dirty="0"/>
                  <a:t>.</a:t>
                </a:r>
              </a:p>
              <a:p>
                <a:pPr>
                  <a:spcAft>
                    <a:spcPts val="600"/>
                  </a:spcAft>
                </a:pPr>
                <a:endParaRPr lang="en-US" sz="600" dirty="0"/>
              </a:p>
              <a:p>
                <a:pPr>
                  <a:spcAft>
                    <a:spcPts val="600"/>
                  </a:spcAft>
                </a:pPr>
                <a:r>
                  <a:rPr lang="en-US" sz="1600" dirty="0">
                    <a:solidFill>
                      <a:srgbClr val="0070C0"/>
                    </a:solidFill>
                  </a:rPr>
                  <a:t>BMRev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≔</m:t>
                    </m:r>
                  </m:oMath>
                </a14:m>
                <a:r>
                  <a:rPr lang="en-US" sz="1600" dirty="0"/>
                  <a:t> the most revenue achievable by a buy-many mechanism that satisfies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1600" dirty="0"/>
                  <a:t>.</a:t>
                </a: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F5532EC-FF7A-F0AC-6B0E-D4C1D0B54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003" y="3655420"/>
                <a:ext cx="5092162" cy="1643912"/>
              </a:xfrm>
              <a:prstGeom prst="rect">
                <a:avLst/>
              </a:prstGeom>
              <a:blipFill>
                <a:blip r:embed="rId5"/>
                <a:stretch>
                  <a:fillRect l="-495" t="-763" b="-381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EE9D2A4-60EE-B687-11AF-F529EF1D2A55}"/>
                  </a:ext>
                </a:extLst>
              </p:cNvPr>
              <p:cNvSpPr txBox="1"/>
              <p:nvPr/>
            </p:nvSpPr>
            <p:spPr>
              <a:xfrm>
                <a:off x="6610424" y="4414082"/>
                <a:ext cx="4941289" cy="338747"/>
              </a:xfrm>
              <a:prstGeom prst="rect">
                <a:avLst/>
              </a:prstGeom>
              <a:solidFill>
                <a:srgbClr val="FFFF00">
                  <a:alpha val="75000"/>
                </a:srgbClr>
              </a:solidFill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tx1"/>
                    </a:solidFill>
                  </a:rPr>
                  <a:t>ExAnte-BM-OPT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max</m:t>
                    </m:r>
                    <m:r>
                      <m:rPr>
                        <m:nor/>
                      </m:rPr>
                      <a:rPr lang="en-US" sz="1600" b="0" i="0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Ex</m:t>
                    </m:r>
                    <m:r>
                      <m:rPr>
                        <m:nor/>
                      </m:rPr>
                      <a:rPr lang="en-US" sz="1600" b="0" i="0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600" b="0" i="0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ante</m:t>
                    </m:r>
                    <m:r>
                      <m:rPr>
                        <m:nor/>
                      </m:rPr>
                      <a:rPr lang="en-US" sz="1600" b="0" i="0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600" b="0" i="0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feasible</m:t>
                    </m:r>
                    <m:r>
                      <m:rPr>
                        <m:nor/>
                      </m:rPr>
                      <a:rPr lang="en-US" sz="1600" b="0" i="0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 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m:rPr>
                            <m:nor/>
                          </m:rPr>
                          <a:rPr lang="en-US" sz="16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BMRev</m:t>
                        </m:r>
                        <m:d>
                          <m:dPr>
                            <m:ctrlPr>
                              <a:rPr lang="en-US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16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16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6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  <m:r>
                      <a:rPr lang="en-US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EE9D2A4-60EE-B687-11AF-F529EF1D2A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0424" y="4414082"/>
                <a:ext cx="4941289" cy="338747"/>
              </a:xfrm>
              <a:prstGeom prst="rect">
                <a:avLst/>
              </a:prstGeom>
              <a:blipFill>
                <a:blip r:embed="rId6"/>
                <a:stretch>
                  <a:fillRect l="-510" t="-107143" b="-171429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B30891-B8C4-2C98-949F-24B14512C597}"/>
                  </a:ext>
                </a:extLst>
              </p:cNvPr>
              <p:cNvSpPr txBox="1"/>
              <p:nvPr/>
            </p:nvSpPr>
            <p:spPr>
              <a:xfrm>
                <a:off x="6318685" y="4919181"/>
                <a:ext cx="5552033" cy="338747"/>
              </a:xfrm>
              <a:prstGeom prst="rect">
                <a:avLst/>
              </a:prstGeom>
              <a:solidFill>
                <a:srgbClr val="FFFF00">
                  <a:alpha val="75000"/>
                </a:srgbClr>
              </a:solidFill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>
                    <a:solidFill>
                      <a:schemeClr val="tx1"/>
                    </a:solidFill>
                  </a:rPr>
                  <a:t>ExAnte</a:t>
                </a:r>
                <a:r>
                  <a:rPr lang="en-US" sz="1600" dirty="0">
                    <a:solidFill>
                      <a:schemeClr val="tx1"/>
                    </a:solidFill>
                  </a:rPr>
                  <a:t>-IP-OPT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max</m:t>
                    </m:r>
                    <m:r>
                      <m:rPr>
                        <m:nor/>
                      </m:rPr>
                      <a:rPr lang="en-US" sz="1600" b="0" i="0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Ex</m:t>
                    </m:r>
                    <m:r>
                      <m:rPr>
                        <m:nor/>
                      </m:rPr>
                      <a:rPr lang="en-US" sz="1600" b="0" i="0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600" b="0" i="0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ante</m:t>
                    </m:r>
                    <m:r>
                      <m:rPr>
                        <m:nor/>
                      </m:rPr>
                      <a:rPr lang="en-US" sz="1600" b="0" i="0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600" b="0" i="0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feasible</m:t>
                    </m:r>
                    <m:r>
                      <m:rPr>
                        <m:nor/>
                      </m:rPr>
                      <a:rPr lang="en-US" sz="1600" b="0" i="0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 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m:rPr>
                            <m:nor/>
                          </m:rPr>
                          <a:rPr lang="en-US" sz="16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ItemPricingRev</m:t>
                        </m:r>
                        <m:d>
                          <m:dPr>
                            <m:ctrlPr>
                              <a:rPr lang="en-US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16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16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6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  <m:r>
                      <a:rPr lang="en-US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B30891-B8C4-2C98-949F-24B14512C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8685" y="4919181"/>
                <a:ext cx="5552033" cy="338747"/>
              </a:xfrm>
              <a:prstGeom prst="rect">
                <a:avLst/>
              </a:prstGeom>
              <a:blipFill>
                <a:blip r:embed="rId7"/>
                <a:stretch>
                  <a:fillRect l="-683" t="-100000" b="-165517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F73A4A3C-8A25-89BD-FDFA-D694736B1958}"/>
              </a:ext>
            </a:extLst>
          </p:cNvPr>
          <p:cNvGrpSpPr/>
          <p:nvPr/>
        </p:nvGrpSpPr>
        <p:grpSpPr>
          <a:xfrm>
            <a:off x="2617425" y="5630915"/>
            <a:ext cx="7766073" cy="369332"/>
            <a:chOff x="2070258" y="6352061"/>
            <a:chExt cx="7766073" cy="369332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1AF9016A-87F4-84F4-C760-59C936C2D4BC}"/>
                </a:ext>
              </a:extLst>
            </p:cNvPr>
            <p:cNvSpPr txBox="1">
              <a:spLocks/>
            </p:cNvSpPr>
            <p:nvPr/>
          </p:nvSpPr>
          <p:spPr>
            <a:xfrm>
              <a:off x="2083908" y="6352061"/>
              <a:ext cx="7660983" cy="369332"/>
            </a:xfrm>
            <a:prstGeom prst="rect">
              <a:avLst/>
            </a:prstGeom>
            <a:solidFill>
              <a:srgbClr val="92D050">
                <a:alpha val="75000"/>
              </a:srgbClr>
            </a:solidFill>
            <a:ln w="19050"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384048" indent="-384048" algn="l" defTabSz="914400" rtl="0" eaLnBrk="1" latinLnBrk="0" hangingPunct="1">
                <a:lnSpc>
                  <a:spcPct val="94000"/>
                </a:lnSpc>
                <a:spcBef>
                  <a:spcPts val="10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9144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800" i="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3716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8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8288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8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2860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6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7432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6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32004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36576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4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41148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Franklin Gothic Book" panose="020B0503020102020204" pitchFamily="34" charset="0"/>
                <a:buNone/>
              </a:pPr>
              <a:endParaRPr lang="en-US" sz="1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CF5B5CE-6CDB-1FCC-CD5B-1B2548C6059E}"/>
                    </a:ext>
                  </a:extLst>
                </p:cNvPr>
                <p:cNvSpPr txBox="1"/>
                <p:nvPr/>
              </p:nvSpPr>
              <p:spPr>
                <a:xfrm>
                  <a:off x="2070258" y="6373234"/>
                  <a:ext cx="7766073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>
                      <a:solidFill>
                        <a:srgbClr val="191B0E"/>
                      </a:solidFill>
                    </a:rPr>
                    <a:t>For </a:t>
                  </a:r>
                  <a:r>
                    <a:rPr lang="en-US" sz="1600" dirty="0">
                      <a:solidFill>
                        <a:srgbClr val="0070C0"/>
                      </a:solidFill>
                    </a:rPr>
                    <a:t>any</a:t>
                  </a:r>
                  <a:r>
                    <a:rPr lang="en-US" sz="1600" dirty="0">
                      <a:solidFill>
                        <a:srgbClr val="191B0E"/>
                      </a:solidFill>
                    </a:rPr>
                    <a:t> distributions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191B0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191B0E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191B0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191B0E"/>
                          </a:solidFill>
                          <a:latin typeface="Cambria Math" panose="02040503050406030204" pitchFamily="18" charset="0"/>
                        </a:rPr>
                        <m:t>,…, 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191B0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191B0E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191B0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a14:m>
                  <a:r>
                    <a:rPr lang="en-US" sz="1600" dirty="0">
                      <a:solidFill>
                        <a:srgbClr val="191B0E"/>
                      </a:solidFill>
                    </a:rPr>
                    <a:t> over 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191B0E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r>
                    <a:rPr lang="en-US" sz="1600" dirty="0">
                      <a:solidFill>
                        <a:srgbClr val="191B0E"/>
                      </a:solidFill>
                    </a:rPr>
                    <a:t> items, </a:t>
                  </a:r>
                  <a:r>
                    <a:rPr lang="en-US" sz="1600" dirty="0" err="1">
                      <a:solidFill>
                        <a:srgbClr val="191B0E"/>
                      </a:solidFill>
                    </a:rPr>
                    <a:t>ExAnte</a:t>
                  </a:r>
                  <a:r>
                    <a:rPr lang="en-US" sz="1600" dirty="0">
                      <a:solidFill>
                        <a:srgbClr val="191B0E"/>
                      </a:solidFill>
                    </a:rPr>
                    <a:t>-BM-OPT </a:t>
                  </a:r>
                  <a14:m>
                    <m:oMath xmlns:m="http://schemas.openxmlformats.org/officeDocument/2006/math">
                      <m:r>
                        <a:rPr lang="en-US" sz="1600" i="1">
                          <a:solidFill>
                            <a:srgbClr val="191B0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1600" i="1">
                          <a:solidFill>
                            <a:srgbClr val="191B0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  <m:r>
                        <a:rPr lang="en-US" sz="1600" i="1">
                          <a:solidFill>
                            <a:srgbClr val="191B0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US" sz="1600" i="1">
                              <a:solidFill>
                                <a:srgbClr val="191B0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rgbClr val="191B0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1600" i="1">
                              <a:solidFill>
                                <a:srgbClr val="191B0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600" i="1">
                              <a:solidFill>
                                <a:srgbClr val="191B0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)∙</m:t>
                          </m:r>
                        </m:e>
                      </m:func>
                    </m:oMath>
                  </a14:m>
                  <a:r>
                    <a:rPr lang="en-US" sz="1600" dirty="0">
                      <a:solidFill>
                        <a:srgbClr val="191B0E"/>
                      </a:solidFill>
                    </a:rPr>
                    <a:t> ExAnte-IP-OPT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CF5B5CE-6CDB-1FCC-CD5B-1B2548C605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0258" y="6373234"/>
                  <a:ext cx="7766073" cy="338554"/>
                </a:xfrm>
                <a:prstGeom prst="rect">
                  <a:avLst/>
                </a:prstGeom>
                <a:blipFill>
                  <a:blip r:embed="rId8"/>
                  <a:stretch>
                    <a:fillRect l="-326" t="-3571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0491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DB8FA-16E1-FB8C-A785-5D9DCCCB4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 Ante versus Ex Post feasible mechanisms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CDDF9-508E-E37E-CAF8-550929E59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C7BE8F-7886-9074-8790-92E6658D909E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8941" y="1850927"/>
            <a:ext cx="979190" cy="9791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BC7936-AE5E-BA1B-C580-4AFF8C90C865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308940" y="3155929"/>
            <a:ext cx="979191" cy="97919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4A185D2-47CD-1D71-6FE8-1E8501257118}"/>
              </a:ext>
            </a:extLst>
          </p:cNvPr>
          <p:cNvGrpSpPr/>
          <p:nvPr/>
        </p:nvGrpSpPr>
        <p:grpSpPr>
          <a:xfrm>
            <a:off x="2536644" y="2078912"/>
            <a:ext cx="2006511" cy="523220"/>
            <a:chOff x="2837102" y="2906442"/>
            <a:chExt cx="2006511" cy="52322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6F0154B-B445-052B-2394-B58EE2AEFFAC}"/>
                </a:ext>
              </a:extLst>
            </p:cNvPr>
            <p:cNvSpPr txBox="1"/>
            <p:nvPr/>
          </p:nvSpPr>
          <p:spPr>
            <a:xfrm>
              <a:off x="2837102" y="2906442"/>
              <a:ext cx="20065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w.p.</a:t>
              </a:r>
              <a:r>
                <a:rPr lang="en-US" sz="1400" dirty="0"/>
                <a:t> ½ : only        for $1</a:t>
              </a:r>
            </a:p>
            <a:p>
              <a:r>
                <a:rPr lang="en-US" sz="1400" dirty="0" err="1"/>
                <a:t>w.p.</a:t>
              </a:r>
              <a:r>
                <a:rPr lang="en-US" sz="1400" dirty="0"/>
                <a:t> ½ : only       for $3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71C67CD-D756-6938-6E71-E5CB5A9F2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96724" y="2948623"/>
              <a:ext cx="250760" cy="22986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5784B58-494B-D106-3D5D-7832CD902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19497" y="3200788"/>
              <a:ext cx="173984" cy="159484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9F6280A-16F7-A407-9E7A-08B337BB790C}"/>
                  </a:ext>
                </a:extLst>
              </p:cNvPr>
              <p:cNvSpPr txBox="1"/>
              <p:nvPr/>
            </p:nvSpPr>
            <p:spPr>
              <a:xfrm>
                <a:off x="5992445" y="1806850"/>
                <a:ext cx="5784340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Ex Ante optimal item pricing: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To Alice, offer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1,3</m:t>
                        </m:r>
                      </m:e>
                    </m:d>
                  </m:oMath>
                </a14:m>
                <a:r>
                  <a:rPr lang="en-US" sz="1600" dirty="0"/>
                  <a:t>. Allocation probabilities are (½, ½).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To Bob, offer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3,2</m:t>
                        </m:r>
                      </m:e>
                    </m:d>
                  </m:oMath>
                </a14:m>
                <a:r>
                  <a:rPr lang="en-US" sz="1600" dirty="0"/>
                  <a:t>. Allocation probabilities are (½, ½).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Ex Ante supply constraints are met. </a:t>
                </a:r>
                <a:r>
                  <a:rPr lang="en-US" sz="1600" dirty="0" err="1"/>
                  <a:t>ExAnte</a:t>
                </a:r>
                <a:r>
                  <a:rPr lang="en-US" sz="1600" dirty="0"/>
                  <a:t>-IP-OPT = $4.50.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9F6280A-16F7-A407-9E7A-08B337BB7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2445" y="1806850"/>
                <a:ext cx="5784340" cy="1323439"/>
              </a:xfrm>
              <a:prstGeom prst="rect">
                <a:avLst/>
              </a:prstGeom>
              <a:blipFill>
                <a:blip r:embed="rId7"/>
                <a:stretch>
                  <a:fillRect l="-438" t="-952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9553E569-2122-952B-E022-5A7A307A6717}"/>
              </a:ext>
            </a:extLst>
          </p:cNvPr>
          <p:cNvGrpSpPr/>
          <p:nvPr/>
        </p:nvGrpSpPr>
        <p:grpSpPr>
          <a:xfrm>
            <a:off x="2472467" y="3376678"/>
            <a:ext cx="3167598" cy="523220"/>
            <a:chOff x="3906622" y="2782300"/>
            <a:chExt cx="3167598" cy="52322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1AB49D8-AFFC-288E-93CC-DA59224A21B1}"/>
                </a:ext>
              </a:extLst>
            </p:cNvPr>
            <p:cNvSpPr txBox="1"/>
            <p:nvPr/>
          </p:nvSpPr>
          <p:spPr>
            <a:xfrm>
              <a:off x="3906622" y="2782300"/>
              <a:ext cx="31675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w.p.</a:t>
              </a:r>
              <a:r>
                <a:rPr lang="en-US" sz="1400" dirty="0"/>
                <a:t> ½:        for $0;     for $0; Pair for $5</a:t>
              </a:r>
            </a:p>
            <a:p>
              <a:r>
                <a:rPr lang="en-US" sz="1400" dirty="0" err="1"/>
                <a:t>w.p.</a:t>
              </a:r>
              <a:r>
                <a:rPr lang="en-US" sz="1400" dirty="0"/>
                <a:t> ½: $0 for all allocations 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790FE4E-5873-3D27-DD60-A1A280B70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9011" y="2814048"/>
              <a:ext cx="250760" cy="22986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DD5E65B-A2CC-2EA1-5C95-C42426697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15821" y="2862883"/>
              <a:ext cx="173984" cy="159484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7D3F7A8-2E9C-5180-B28A-9B9EF1E63A7E}"/>
              </a:ext>
            </a:extLst>
          </p:cNvPr>
          <p:cNvSpPr txBox="1"/>
          <p:nvPr/>
        </p:nvSpPr>
        <p:spPr>
          <a:xfrm>
            <a:off x="5992445" y="3584121"/>
            <a:ext cx="59779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Ex post feasible item pricing: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If any item is sold to Alice, cannot extract any revenue from Bob.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above sequential pricing gets revenue $2.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D80F6B5-5F68-7A46-C618-908C16CE3EBF}"/>
              </a:ext>
            </a:extLst>
          </p:cNvPr>
          <p:cNvGrpSpPr/>
          <p:nvPr/>
        </p:nvGrpSpPr>
        <p:grpSpPr>
          <a:xfrm>
            <a:off x="5992445" y="4757432"/>
            <a:ext cx="4489306" cy="1353640"/>
            <a:chOff x="5992445" y="4757432"/>
            <a:chExt cx="4489306" cy="13536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330C5F1-361D-82C6-F1F0-0995B432838C}"/>
                    </a:ext>
                  </a:extLst>
                </p:cNvPr>
                <p:cNvSpPr txBox="1"/>
                <p:nvPr/>
              </p:nvSpPr>
              <p:spPr>
                <a:xfrm>
                  <a:off x="5992445" y="4757432"/>
                  <a:ext cx="4489306" cy="13536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Better sequential pricing: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To Alice, offer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3,3</m:t>
                          </m:r>
                        </m:e>
                      </m:d>
                    </m:oMath>
                  </a14:m>
                  <a:r>
                    <a:rPr lang="en-US" sz="1600" dirty="0"/>
                    <a:t>.      is bought </a:t>
                  </a:r>
                  <a:r>
                    <a:rPr lang="en-US" sz="1600" dirty="0" err="1"/>
                    <a:t>w.p.</a:t>
                  </a:r>
                  <a:r>
                    <a:rPr lang="en-US" sz="1600" dirty="0"/>
                    <a:t> ½. 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To Bob, offer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3,2</m:t>
                          </m:r>
                        </m:e>
                      </m:d>
                    </m:oMath>
                  </a14:m>
                  <a:r>
                    <a:rPr lang="en-US" sz="1600" dirty="0"/>
                    <a:t>. Pair is bought </a:t>
                  </a:r>
                  <a:r>
                    <a:rPr lang="en-US" sz="1600" dirty="0" err="1"/>
                    <a:t>w.p.</a:t>
                  </a:r>
                  <a:r>
                    <a:rPr lang="en-US" sz="1600" dirty="0"/>
                    <a:t> ¼.</a:t>
                  </a:r>
                </a:p>
                <a:p>
                  <a:endParaRPr lang="en-US" sz="1600" dirty="0"/>
                </a:p>
                <a:p>
                  <a:r>
                    <a:rPr lang="en-US" sz="1600" dirty="0"/>
                    <a:t>Revenue </a:t>
                  </a:r>
                  <a14:m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type m:val="skw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=$2.75</m:t>
                      </m:r>
                    </m:oMath>
                  </a14:m>
                  <a:r>
                    <a:rPr lang="en-US" sz="1600" dirty="0"/>
                    <a:t>.</a:t>
                  </a: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330C5F1-361D-82C6-F1F0-0995B43283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2445" y="4757432"/>
                  <a:ext cx="4489306" cy="1353640"/>
                </a:xfrm>
                <a:prstGeom prst="rect">
                  <a:avLst/>
                </a:prstGeom>
                <a:blipFill>
                  <a:blip r:embed="rId8"/>
                  <a:stretch>
                    <a:fillRect l="-563" t="-935" b="-429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A02C41F-EC59-157E-DEE2-15557B318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87343" y="5097734"/>
              <a:ext cx="173984" cy="1594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137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887B5-4D58-254E-8FAE-DEB058C5C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Approximating the Ex Ante Relaxation: two components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D2FBDF8-A3C1-3C40-8970-7E2AF734A7F8}"/>
                  </a:ext>
                </a:extLst>
              </p:cNvPr>
              <p:cNvSpPr txBox="1"/>
              <p:nvPr/>
            </p:nvSpPr>
            <p:spPr>
              <a:xfrm>
                <a:off x="842324" y="2403863"/>
                <a:ext cx="2316595" cy="10002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bIns="9144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BMRev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400" dirty="0"/>
                  <a:t> 		Max revenue from 	BM mech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1400" dirty="0"/>
                  <a:t> that 	satisfies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400" dirty="0"/>
                  <a:t> </a:t>
                </a:r>
                <a:r>
                  <a:rPr lang="en-US" sz="1400" dirty="0" err="1"/>
                  <a:t>w.r.t.</a:t>
                </a:r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D2FBDF8-A3C1-3C40-8970-7E2AF734A7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324" y="2403863"/>
                <a:ext cx="2316595" cy="10002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DA19D5-B2B9-204C-9EA6-B53FA04FCEB1}"/>
                  </a:ext>
                </a:extLst>
              </p:cNvPr>
              <p:cNvSpPr txBox="1"/>
              <p:nvPr/>
            </p:nvSpPr>
            <p:spPr>
              <a:xfrm>
                <a:off x="842324" y="1745667"/>
                <a:ext cx="2722679" cy="523413"/>
              </a:xfrm>
              <a:prstGeom prst="rect">
                <a:avLst/>
              </a:prstGeom>
              <a:solidFill>
                <a:srgbClr val="FFFC00">
                  <a:alpha val="50000"/>
                </a:srgbClr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>
                    <a:solidFill>
                      <a:schemeClr val="tx1"/>
                    </a:solidFill>
                  </a:rPr>
                  <a:t>ExAnte</a:t>
                </a:r>
                <a:r>
                  <a:rPr lang="en-US" sz="1400" dirty="0">
                    <a:solidFill>
                      <a:schemeClr val="tx1"/>
                    </a:solidFill>
                  </a:rPr>
                  <a:t>-BM-OPT =</a:t>
                </a:r>
              </a:p>
              <a:p>
                <a:r>
                  <a:rPr lang="en-US" sz="1400" b="0" dirty="0">
                    <a:solidFill>
                      <a:schemeClr val="tx1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max</m:t>
                    </m:r>
                    <m:r>
                      <m:rPr>
                        <m:nor/>
                      </m:rPr>
                      <a:rPr lang="en-US" sz="1400" b="0" i="0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feasible</m:t>
                    </m:r>
                    <m:r>
                      <m:rPr>
                        <m:nor/>
                      </m:rPr>
                      <a:rPr lang="en-US" sz="1400" b="0" i="0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0" i="1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1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1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m:rPr>
                            <m:nor/>
                          </m:rPr>
                          <a:rPr lang="en-US" sz="14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BMRev</m:t>
                        </m:r>
                        <m:d>
                          <m:dPr>
                            <m:ctrlPr>
                              <a:rPr lang="en-US" sz="1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1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DA19D5-B2B9-204C-9EA6-B53FA04FCE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324" y="1745667"/>
                <a:ext cx="2722679" cy="523413"/>
              </a:xfrm>
              <a:prstGeom prst="rect">
                <a:avLst/>
              </a:prstGeom>
              <a:blipFill>
                <a:blip r:embed="rId4"/>
                <a:stretch>
                  <a:fillRect l="-461" t="-18182" b="-90909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74BA487-D560-6B4F-8378-043FDCEBA8F0}"/>
                  </a:ext>
                </a:extLst>
              </p:cNvPr>
              <p:cNvSpPr txBox="1"/>
              <p:nvPr/>
            </p:nvSpPr>
            <p:spPr>
              <a:xfrm>
                <a:off x="5159456" y="2406614"/>
                <a:ext cx="2316595" cy="10002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bIns="9144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400" smtClean="0">
                        <a:latin typeface="Cambria Math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temPricingRev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400" dirty="0"/>
                  <a:t> 	Max revenue from 	item pricing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400" dirty="0"/>
                  <a:t> that 	satisfies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400" dirty="0"/>
                  <a:t> </a:t>
                </a:r>
                <a:r>
                  <a:rPr lang="en-US" sz="1400" dirty="0" err="1"/>
                  <a:t>w.r.t.</a:t>
                </a:r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74BA487-D560-6B4F-8378-043FDCEBA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9456" y="2406614"/>
                <a:ext cx="2316595" cy="10002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D8183-C409-AC49-9A8E-F1074D971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E229B88-3DA0-8072-DB65-754539A3456C}"/>
                  </a:ext>
                </a:extLst>
              </p:cNvPr>
              <p:cNvSpPr txBox="1"/>
              <p:nvPr/>
            </p:nvSpPr>
            <p:spPr>
              <a:xfrm>
                <a:off x="4695247" y="1745667"/>
                <a:ext cx="3245011" cy="523413"/>
              </a:xfrm>
              <a:prstGeom prst="rect">
                <a:avLst/>
              </a:prstGeom>
              <a:solidFill>
                <a:srgbClr val="FFFC00">
                  <a:alpha val="50000"/>
                </a:srgbClr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>
                    <a:solidFill>
                      <a:schemeClr val="tx1"/>
                    </a:solidFill>
                  </a:rPr>
                  <a:t>ExAnte</a:t>
                </a:r>
                <a:r>
                  <a:rPr lang="en-US" sz="1400" dirty="0">
                    <a:solidFill>
                      <a:schemeClr val="tx1"/>
                    </a:solidFill>
                  </a:rPr>
                  <a:t>-IP-OPT =</a:t>
                </a:r>
              </a:p>
              <a:p>
                <a:r>
                  <a:rPr lang="en-US" sz="1400" b="0" dirty="0">
                    <a:solidFill>
                      <a:schemeClr val="tx1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max</m:t>
                    </m:r>
                    <m:r>
                      <m:rPr>
                        <m:nor/>
                      </m:rPr>
                      <a:rPr lang="en-US" sz="1400" b="0" i="0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feasible</m:t>
                    </m:r>
                    <m:r>
                      <m:rPr>
                        <m:nor/>
                      </m:rPr>
                      <a:rPr lang="en-US" sz="1400" b="0" i="0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0" i="1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1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1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m:rPr>
                            <m:nor/>
                          </m:rPr>
                          <a:rPr lang="en-US" sz="14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ItemPricingRev</m:t>
                        </m:r>
                        <m:d>
                          <m:dPr>
                            <m:ctrlPr>
                              <a:rPr lang="en-US" sz="1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1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E229B88-3DA0-8072-DB65-754539A34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5247" y="1745667"/>
                <a:ext cx="3245011" cy="523413"/>
              </a:xfrm>
              <a:prstGeom prst="rect">
                <a:avLst/>
              </a:prstGeom>
              <a:blipFill>
                <a:blip r:embed="rId6"/>
                <a:stretch>
                  <a:fillRect l="-389" t="-18182" b="-90909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686626-2CC0-49C5-5E55-40314E124954}"/>
                  </a:ext>
                </a:extLst>
              </p:cNvPr>
              <p:cNvSpPr txBox="1"/>
              <p:nvPr/>
            </p:nvSpPr>
            <p:spPr>
              <a:xfrm>
                <a:off x="8761676" y="2311646"/>
                <a:ext cx="3360656" cy="124649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115888" indent="-103188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100" dirty="0"/>
                  <a:t>Buyers arrive in sequence</a:t>
                </a:r>
              </a:p>
              <a:p>
                <a:pPr marL="115888" indent="-103188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100" dirty="0"/>
                  <a:t>Buyer 1 is offered IP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100" dirty="0"/>
                  <a:t> and purchases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100" dirty="0"/>
                  <a:t>.</a:t>
                </a:r>
              </a:p>
              <a:p>
                <a:pPr marL="115888" indent="-103188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100" dirty="0"/>
                  <a:t>Buyer 2 is offered IP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100" dirty="0"/>
                  <a:t> over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1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 sz="1100" b="0" i="1" smtClean="0">
                        <a:latin typeface="Cambria Math" panose="02040503050406030204" pitchFamily="18" charset="0"/>
                      </a:rPr>
                      <m:t>∖</m:t>
                    </m:r>
                    <m:sSub>
                      <m:sSubPr>
                        <m:ctrlPr>
                          <a:rPr lang="en-US" sz="1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100" dirty="0"/>
                  <a:t> and buys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100" dirty="0"/>
                  <a:t>.</a:t>
                </a:r>
              </a:p>
              <a:p>
                <a:pPr marL="115888" indent="-103188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100" dirty="0"/>
                  <a:t>Buyer 3 is offered IP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100" dirty="0"/>
                  <a:t> over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 sz="1100" i="1">
                        <a:latin typeface="Cambria Math" panose="02040503050406030204" pitchFamily="18" charset="0"/>
                      </a:rPr>
                      <m:t>∖</m:t>
                    </m:r>
                    <m:d>
                      <m:dPr>
                        <m:ctrlPr>
                          <a:rPr lang="en-US" sz="11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1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1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∪</m:t>
                        </m:r>
                        <m:sSub>
                          <m:sSub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100" dirty="0"/>
                  <a:t> …</a:t>
                </a:r>
              </a:p>
              <a:p>
                <a:pPr marL="115888" lvl="1" indent="-103188">
                  <a:spcBef>
                    <a:spcPts val="600"/>
                  </a:spcBef>
                </a:pPr>
                <a:r>
                  <a:rPr lang="en-US" sz="1100" dirty="0"/>
                  <a:t>…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686626-2CC0-49C5-5E55-40314E124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1676" y="2311646"/>
                <a:ext cx="3360656" cy="1246495"/>
              </a:xfrm>
              <a:prstGeom prst="rect">
                <a:avLst/>
              </a:prstGeom>
              <a:blipFill>
                <a:blip r:embed="rId7"/>
                <a:stretch>
                  <a:fillRect b="-2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BE1DA65-6284-2A0B-FA9A-8BAFF79D375D}"/>
              </a:ext>
            </a:extLst>
          </p:cNvPr>
          <p:cNvSpPr txBox="1"/>
          <p:nvPr/>
        </p:nvSpPr>
        <p:spPr>
          <a:xfrm>
            <a:off x="9113673" y="1941065"/>
            <a:ext cx="2000869" cy="307777"/>
          </a:xfrm>
          <a:prstGeom prst="rect">
            <a:avLst/>
          </a:prstGeom>
          <a:solidFill>
            <a:srgbClr val="FFFC00">
              <a:alpha val="50000"/>
            </a:srgb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Sequential item pricing</a:t>
            </a:r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4A93CE9F-A95C-61BF-22D0-633FB3EC4838}"/>
              </a:ext>
            </a:extLst>
          </p:cNvPr>
          <p:cNvSpPr/>
          <p:nvPr/>
        </p:nvSpPr>
        <p:spPr>
          <a:xfrm>
            <a:off x="3629011" y="1959430"/>
            <a:ext cx="982178" cy="245378"/>
          </a:xfrm>
          <a:prstGeom prst="leftRightArrow">
            <a:avLst/>
          </a:prstGeom>
          <a:solidFill>
            <a:schemeClr val="bg2">
              <a:lumMod val="9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-Right Arrow 12">
            <a:extLst>
              <a:ext uri="{FF2B5EF4-FFF2-40B4-BE49-F238E27FC236}">
                <a16:creationId xmlns:a16="http://schemas.microsoft.com/office/drawing/2014/main" id="{87092DB8-56F5-2539-A019-E6522805206A}"/>
              </a:ext>
            </a:extLst>
          </p:cNvPr>
          <p:cNvSpPr/>
          <p:nvPr/>
        </p:nvSpPr>
        <p:spPr>
          <a:xfrm>
            <a:off x="8024316" y="1965613"/>
            <a:ext cx="982178" cy="245378"/>
          </a:xfrm>
          <a:prstGeom prst="leftRightArrow">
            <a:avLst/>
          </a:prstGeom>
          <a:solidFill>
            <a:schemeClr val="bg2">
              <a:lumMod val="9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EE1D46-7F8F-3CE0-7411-51840941BB33}"/>
                  </a:ext>
                </a:extLst>
              </p:cNvPr>
              <p:cNvSpPr txBox="1"/>
              <p:nvPr/>
            </p:nvSpPr>
            <p:spPr>
              <a:xfrm>
                <a:off x="3673346" y="1733141"/>
                <a:ext cx="90858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func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EE1D46-7F8F-3CE0-7411-51840941B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3346" y="1733141"/>
                <a:ext cx="908582" cy="307777"/>
              </a:xfrm>
              <a:prstGeom prst="rect">
                <a:avLst/>
              </a:prstGeom>
              <a:blipFill>
                <a:blip r:embed="rId8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1ECA2A9A-12D1-FBF2-4652-B4B6D3570A9A}"/>
              </a:ext>
            </a:extLst>
          </p:cNvPr>
          <p:cNvSpPr txBox="1"/>
          <p:nvPr/>
        </p:nvSpPr>
        <p:spPr>
          <a:xfrm>
            <a:off x="8368620" y="1736736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??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F002AD-DE41-67DC-AC9C-762CD90A85E7}"/>
                  </a:ext>
                </a:extLst>
              </p:cNvPr>
              <p:cNvSpPr txBox="1"/>
              <p:nvPr/>
            </p:nvSpPr>
            <p:spPr>
              <a:xfrm>
                <a:off x="6936721" y="4285733"/>
                <a:ext cx="3598614" cy="130805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1600" dirty="0"/>
                  <a:t>Depends on buyers’ valuation functions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/>
                  <a:t>Unit demand or additive: 2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 err="1"/>
                  <a:t>Subadditive</a:t>
                </a:r>
                <a:r>
                  <a:rPr lang="en-US" sz="1600" dirty="0"/>
                  <a:t>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1600" dirty="0"/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/>
                  <a:t>…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F002AD-DE41-67DC-AC9C-762CD90A8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6721" y="4285733"/>
                <a:ext cx="3598614" cy="1308050"/>
              </a:xfrm>
              <a:prstGeom prst="rect">
                <a:avLst/>
              </a:prstGeom>
              <a:blipFill>
                <a:blip r:embed="rId9"/>
                <a:stretch>
                  <a:fillRect l="-702" b="-3774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8B7B67-777B-E8E8-CB81-A240D74DA084}"/>
              </a:ext>
            </a:extLst>
          </p:cNvPr>
          <p:cNvCxnSpPr>
            <a:stCxn id="13" idx="5"/>
          </p:cNvCxnSpPr>
          <p:nvPr/>
        </p:nvCxnSpPr>
        <p:spPr>
          <a:xfrm>
            <a:off x="8515405" y="2149647"/>
            <a:ext cx="0" cy="2136086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00C2026-B61B-1C84-8C59-75B91D15BDA0}"/>
              </a:ext>
            </a:extLst>
          </p:cNvPr>
          <p:cNvSpPr txBox="1"/>
          <p:nvPr/>
        </p:nvSpPr>
        <p:spPr>
          <a:xfrm>
            <a:off x="7204206" y="5606309"/>
            <a:ext cx="3463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[C. Christou Dang Huang </a:t>
            </a:r>
            <a:r>
              <a:rPr lang="en-US" sz="1400" dirty="0" err="1">
                <a:solidFill>
                  <a:srgbClr val="0070C0"/>
                </a:solidFill>
              </a:rPr>
              <a:t>Kehne</a:t>
            </a:r>
            <a:r>
              <a:rPr lang="en-US" sz="1400" dirty="0">
                <a:solidFill>
                  <a:srgbClr val="0070C0"/>
                </a:solidFill>
              </a:rPr>
              <a:t> Rezvan’24]</a:t>
            </a:r>
          </a:p>
        </p:txBody>
      </p:sp>
    </p:spTree>
    <p:extLst>
      <p:ext uri="{BB962C8B-B14F-4D97-AF65-F5344CB8AC3E}">
        <p14:creationId xmlns:p14="http://schemas.microsoft.com/office/powerpoint/2010/main" val="408918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3C84345E-C52E-6AFD-24E0-8399035C58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0962" y="2267211"/>
                <a:ext cx="10182252" cy="3933173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sz="1800" dirty="0">
                    <a:solidFill>
                      <a:srgbClr val="C00000"/>
                    </a:solidFill>
                  </a:rPr>
                  <a:t>Item Pricing </a:t>
                </a:r>
                <a:r>
                  <a:rPr lang="en-US" sz="1800" dirty="0">
                    <a:solidFill>
                      <a:schemeClr val="tx1"/>
                    </a:solidFill>
                  </a:rPr>
                  <a:t>approximates the</a:t>
                </a:r>
                <a:r>
                  <a:rPr lang="en-US" sz="1800" dirty="0">
                    <a:solidFill>
                      <a:srgbClr val="C00000"/>
                    </a:solidFill>
                  </a:rPr>
                  <a:t> </a:t>
                </a:r>
                <a:r>
                  <a:rPr lang="en-US" sz="1800" dirty="0">
                    <a:solidFill>
                      <a:srgbClr val="0070C0"/>
                    </a:solidFill>
                  </a:rPr>
                  <a:t>Buy Many Optimum </a:t>
                </a:r>
                <a:r>
                  <a:rPr lang="en-US" sz="1800" dirty="0">
                    <a:solidFill>
                      <a:schemeClr val="tx1"/>
                    </a:solidFill>
                  </a:rPr>
                  <a:t>in </a:t>
                </a:r>
                <a:r>
                  <a:rPr lang="en-US" sz="1800" dirty="0">
                    <a:solidFill>
                      <a:srgbClr val="00B050"/>
                    </a:solidFill>
                  </a:rPr>
                  <a:t>arbitrary single buyer </a:t>
                </a:r>
                <a:r>
                  <a:rPr lang="en-US" sz="1800" dirty="0">
                    <a:solidFill>
                      <a:schemeClr val="tx1"/>
                    </a:solidFill>
                  </a:rPr>
                  <a:t>settings 							</a:t>
                </a:r>
                <a:r>
                  <a:rPr lang="en-US" sz="1800" dirty="0"/>
                  <a:t>within a factor of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800"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 i="1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 </m:t>
                        </m:r>
                      </m:fName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m:rPr>
                            <m:nor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items</m:t>
                        </m:r>
                      </m:e>
                    </m:func>
                    <m:r>
                      <a:rPr lang="en-US" sz="1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0" indent="0">
                  <a:buNone/>
                </a:pPr>
                <a:endParaRPr lang="en-US" sz="180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C00000"/>
                    </a:solidFill>
                  </a:rPr>
                  <a:t>Sequential item pricing </a:t>
                </a:r>
                <a:r>
                  <a:rPr lang="en-US" sz="1800" dirty="0"/>
                  <a:t>approximates the </a:t>
                </a:r>
                <a:r>
                  <a:rPr lang="en-US" sz="1800" dirty="0">
                    <a:solidFill>
                      <a:srgbClr val="0070C0"/>
                    </a:solidFill>
                  </a:rPr>
                  <a:t>ex-ante Buy Many benchmark </a:t>
                </a:r>
                <a:r>
                  <a:rPr lang="en-US" sz="1800" dirty="0"/>
                  <a:t>when:</a:t>
                </a:r>
              </a:p>
              <a:p>
                <a:r>
                  <a:rPr lang="en-US" sz="1700" dirty="0"/>
                  <a:t>All buyers have gross substitute values – within a factor of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700"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sz="1700" i="1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700" b="0" i="1" smtClean="0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fName>
                      <m:e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m:rPr>
                            <m:nor/>
                          </m:rPr>
                          <a:rPr lang="en-US" sz="1700">
                            <a:latin typeface="Cambria Math" panose="02040503050406030204" pitchFamily="18" charset="0"/>
                          </a:rPr>
                          <m:t>items</m:t>
                        </m:r>
                      </m:e>
                    </m:func>
                    <m:r>
                      <a:rPr lang="en-US" sz="17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700" dirty="0"/>
              </a:p>
              <a:p>
                <a:r>
                  <a:rPr lang="en-US" sz="1700" dirty="0"/>
                  <a:t>All buyers have </a:t>
                </a:r>
                <a:r>
                  <a:rPr lang="en-US" sz="1700" dirty="0" err="1"/>
                  <a:t>subadditive</a:t>
                </a:r>
                <a:r>
                  <a:rPr lang="en-US" sz="1700" dirty="0"/>
                  <a:t> values – within a factor of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700" b="0" i="0" smtClean="0"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sz="1700" b="0" i="1" smtClean="0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sz="17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7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m:rPr>
                            <m:nor/>
                          </m:rPr>
                          <a:rPr lang="en-US" sz="1700" b="0" i="0" smtClean="0">
                            <a:latin typeface="Cambria Math" panose="02040503050406030204" pitchFamily="18" charset="0"/>
                          </a:rPr>
                          <m:t>items</m:t>
                        </m:r>
                      </m:e>
                    </m:func>
                    <m:r>
                      <a:rPr lang="en-US" sz="17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700" dirty="0"/>
              </a:p>
              <a:p>
                <a:pPr marL="0" indent="0">
                  <a:buNone/>
                </a:pPr>
                <a:r>
                  <a:rPr lang="en-US" sz="1800" dirty="0"/>
                  <a:t>No further assumptions necessary.</a:t>
                </a:r>
              </a:p>
              <a:p>
                <a:pPr marL="0" indent="0">
                  <a:buNone/>
                </a:pPr>
                <a:endParaRPr lang="en-US" sz="1800" dirty="0"/>
              </a:p>
              <a:p>
                <a:pPr marL="0" indent="0">
                  <a:buNone/>
                </a:pPr>
                <a:r>
                  <a:rPr lang="en-US" sz="1800" dirty="0"/>
                  <a:t>Cf.: under </a:t>
                </a:r>
                <a:r>
                  <a:rPr lang="en-US" sz="1800" dirty="0">
                    <a:solidFill>
                      <a:srgbClr val="00B050"/>
                    </a:solidFill>
                  </a:rPr>
                  <a:t>item independence</a:t>
                </a:r>
                <a:r>
                  <a:rPr lang="en-US" sz="1800" dirty="0"/>
                  <a:t>, </a:t>
                </a:r>
                <a:r>
                  <a:rPr lang="en-US" sz="1800" dirty="0">
                    <a:solidFill>
                      <a:srgbClr val="C00000"/>
                    </a:solidFill>
                  </a:rPr>
                  <a:t>sequential two-part tariffs</a:t>
                </a:r>
                <a:r>
                  <a:rPr lang="en-US" sz="1800" dirty="0"/>
                  <a:t> approximate the </a:t>
                </a:r>
                <a:r>
                  <a:rPr lang="en-US" sz="1800" dirty="0">
                    <a:solidFill>
                      <a:srgbClr val="0070C0"/>
                    </a:solidFill>
                  </a:rPr>
                  <a:t>ex-ante opt revenue </a:t>
                </a:r>
                <a:r>
                  <a:rPr lang="en-US" sz="1800" dirty="0"/>
                  <a:t>when:</a:t>
                </a:r>
              </a:p>
              <a:p>
                <a:r>
                  <a:rPr lang="en-US" sz="1700" dirty="0"/>
                  <a:t>All buyers have gross substitute values – within a factor of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700"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sz="17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70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7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700" dirty="0"/>
              </a:p>
              <a:p>
                <a:r>
                  <a:rPr lang="en-US" sz="1700" dirty="0"/>
                  <a:t>All buyers have </a:t>
                </a:r>
                <a:r>
                  <a:rPr lang="en-US" sz="1700" dirty="0" err="1"/>
                  <a:t>subadditive</a:t>
                </a:r>
                <a:r>
                  <a:rPr lang="en-US" sz="1700" dirty="0"/>
                  <a:t> values – within a factor of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700" b="0" i="0" smtClean="0"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sz="1700" b="0" i="1" smtClean="0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sz="17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lang="en-US" sz="17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m:rPr>
                            <m:nor/>
                          </m:rPr>
                          <a:rPr lang="en-US" sz="17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7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m:rPr>
                            <m:nor/>
                          </m:rPr>
                          <a:rPr lang="en-US" sz="1700" b="0" i="0" smtClean="0">
                            <a:latin typeface="Cambria Math" panose="02040503050406030204" pitchFamily="18" charset="0"/>
                          </a:rPr>
                          <m:t>items</m:t>
                        </m:r>
                      </m:e>
                    </m:func>
                    <m:r>
                      <a:rPr lang="en-US" sz="17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700" dirty="0"/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3C84345E-C52E-6AFD-24E0-8399035C58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0962" y="2267211"/>
                <a:ext cx="10182252" cy="3933173"/>
              </a:xfrm>
              <a:blipFill>
                <a:blip r:embed="rId2"/>
                <a:stretch>
                  <a:fillRect l="-374" t="-1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6B1EF-4B72-F6B0-FEED-FBD2B8756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28</a:t>
            </a:fld>
            <a:endParaRPr lang="en-US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BA9406F6-958D-5C9F-1F60-96939BC0279A}"/>
              </a:ext>
            </a:extLst>
          </p:cNvPr>
          <p:cNvSpPr txBox="1">
            <a:spLocks/>
          </p:cNvSpPr>
          <p:nvPr/>
        </p:nvSpPr>
        <p:spPr>
          <a:xfrm>
            <a:off x="1210960" y="1616428"/>
            <a:ext cx="10182253" cy="51280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2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/>
              <a:t>Yes, under “mild” assumptions and against an “appropriate” benchmark.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AF427E-A61D-8DB3-2A19-E8D0439FFEAE}"/>
              </a:ext>
            </a:extLst>
          </p:cNvPr>
          <p:cNvSpPr txBox="1"/>
          <p:nvPr/>
        </p:nvSpPr>
        <p:spPr>
          <a:xfrm>
            <a:off x="1210960" y="853984"/>
            <a:ext cx="9565119" cy="430887"/>
          </a:xfrm>
          <a:prstGeom prst="rect">
            <a:avLst/>
          </a:prstGeom>
          <a:solidFill>
            <a:srgbClr val="FFFC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/>
              <a:t>Question: Is there a “simple” mechanism that approximates the “optimal” one?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6F4390-3244-E60E-4CCA-9B6518BB113C}"/>
              </a:ext>
            </a:extLst>
          </p:cNvPr>
          <p:cNvSpPr/>
          <p:nvPr/>
        </p:nvSpPr>
        <p:spPr>
          <a:xfrm>
            <a:off x="8188159" y="5792268"/>
            <a:ext cx="31801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[Cai Zhao’17, Duetting Kesselheim Lucier’20]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30CB03-AC56-B19A-F494-90BBF3A21724}"/>
              </a:ext>
            </a:extLst>
          </p:cNvPr>
          <p:cNvSpPr/>
          <p:nvPr/>
        </p:nvSpPr>
        <p:spPr>
          <a:xfrm>
            <a:off x="8200317" y="5468059"/>
            <a:ext cx="16553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[C. Miller’16]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2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DDB5C7-82F6-F155-796E-5BE352A52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FE67F2-4345-A444-BE1A-6CDCBEA39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3776161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3887A-FD52-1F45-8C4D-02D11A926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Revenue Maximization with Many Buyers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871B3C-BA08-5444-A5D5-5D8A1C292F4A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4044" y="2526282"/>
            <a:ext cx="979190" cy="979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DF8075-AD9A-6845-8904-C41797A9AE21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1503081" y="2112820"/>
            <a:ext cx="1495730" cy="1390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8F2CD1-7EBF-4145-80A2-40C638FE5FB9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5926145" y="2522982"/>
            <a:ext cx="979191" cy="9791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3FECED-14E0-3D4F-B51B-F573E2A0EA31}"/>
              </a:ext>
            </a:extLst>
          </p:cNvPr>
          <p:cNvGrpSpPr/>
          <p:nvPr/>
        </p:nvGrpSpPr>
        <p:grpSpPr>
          <a:xfrm>
            <a:off x="5198054" y="2028081"/>
            <a:ext cx="795996" cy="711635"/>
            <a:chOff x="8781362" y="1705460"/>
            <a:chExt cx="2160400" cy="21070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79EF9E6-53E4-144D-AC99-2D03BB21B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41567" y="2747063"/>
              <a:ext cx="533999" cy="5339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230C654-9832-EB48-9F29-DDA8B80D5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20575" y="2004884"/>
              <a:ext cx="654991" cy="654991"/>
            </a:xfrm>
            <a:prstGeom prst="rect">
              <a:avLst/>
            </a:prstGeom>
          </p:spPr>
        </p:pic>
        <p:sp>
          <p:nvSpPr>
            <p:cNvPr id="12" name="Cloud Callout 11">
              <a:extLst>
                <a:ext uri="{FF2B5EF4-FFF2-40B4-BE49-F238E27FC236}">
                  <a16:creationId xmlns:a16="http://schemas.microsoft.com/office/drawing/2014/main" id="{1D91C73F-C40D-6948-98B9-1A819EC506C6}"/>
                </a:ext>
              </a:extLst>
            </p:cNvPr>
            <p:cNvSpPr/>
            <p:nvPr/>
          </p:nvSpPr>
          <p:spPr>
            <a:xfrm rot="21157143">
              <a:off x="8781362" y="1705460"/>
              <a:ext cx="2160400" cy="2107033"/>
            </a:xfrm>
            <a:prstGeom prst="cloudCallout">
              <a:avLst>
                <a:gd name="adj1" fmla="val -88121"/>
                <a:gd name="adj2" fmla="val 32715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0AE292-8516-C840-8688-7CAB1B2CEA6C}"/>
                </a:ext>
              </a:extLst>
            </p:cNvPr>
            <p:cNvSpPr txBox="1"/>
            <p:nvPr/>
          </p:nvSpPr>
          <p:spPr>
            <a:xfrm>
              <a:off x="9659550" y="2005232"/>
              <a:ext cx="754937" cy="6301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$1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5FAEEB3-5924-C749-9704-B5ECFCBF6557}"/>
                </a:ext>
              </a:extLst>
            </p:cNvPr>
            <p:cNvSpPr txBox="1"/>
            <p:nvPr/>
          </p:nvSpPr>
          <p:spPr>
            <a:xfrm>
              <a:off x="9672838" y="2688842"/>
              <a:ext cx="988475" cy="820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$2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6F9C9F8-F6A0-5E40-A1FE-DA55E2C9E1D9}"/>
                  </a:ext>
                </a:extLst>
              </p:cNvPr>
              <p:cNvSpPr txBox="1"/>
              <p:nvPr/>
            </p:nvSpPr>
            <p:spPr>
              <a:xfrm>
                <a:off x="4638925" y="3925254"/>
                <a:ext cx="2034276" cy="564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Value functions </a:t>
                </a:r>
                <a:endParaRPr lang="en-US" sz="1400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∪{0}</m:t>
                    </m:r>
                  </m:oMath>
                </a14:m>
                <a:r>
                  <a:rPr lang="en-US" sz="1600" dirty="0"/>
                  <a:t>  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6F9C9F8-F6A0-5E40-A1FE-DA55E2C9E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925" y="3925254"/>
                <a:ext cx="2034276" cy="564898"/>
              </a:xfrm>
              <a:prstGeom prst="rect">
                <a:avLst/>
              </a:prstGeom>
              <a:blipFill>
                <a:blip r:embed="rId9"/>
                <a:stretch>
                  <a:fillRect t="-4444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B715BBD-AA63-3B4C-A200-EDCE330D1738}"/>
                  </a:ext>
                </a:extLst>
              </p:cNvPr>
              <p:cNvSpPr txBox="1"/>
              <p:nvPr/>
            </p:nvSpPr>
            <p:spPr>
              <a:xfrm>
                <a:off x="1116750" y="1636309"/>
                <a:ext cx="26662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0" dirty="0"/>
                  <a:t>A seller with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600" dirty="0"/>
                  <a:t> items for sale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B715BBD-AA63-3B4C-A200-EDCE330D1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750" y="1636309"/>
                <a:ext cx="2666243" cy="338554"/>
              </a:xfrm>
              <a:prstGeom prst="rect">
                <a:avLst/>
              </a:prstGeom>
              <a:blipFill>
                <a:blip r:embed="rId10"/>
                <a:stretch>
                  <a:fillRect l="-943" t="-3571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39DF553-5942-2042-9489-527D7EB98F83}"/>
                  </a:ext>
                </a:extLst>
              </p:cNvPr>
              <p:cNvSpPr txBox="1"/>
              <p:nvPr/>
            </p:nvSpPr>
            <p:spPr>
              <a:xfrm>
                <a:off x="4168584" y="1624624"/>
                <a:ext cx="345844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600" dirty="0"/>
                  <a:t> buyers drawn from some population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39DF553-5942-2042-9489-527D7EB98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8584" y="1624624"/>
                <a:ext cx="3458447" cy="338554"/>
              </a:xfrm>
              <a:prstGeom prst="rect">
                <a:avLst/>
              </a:prstGeom>
              <a:blipFill>
                <a:blip r:embed="rId11"/>
                <a:stretch>
                  <a:fillRect t="-7407"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55C43AD-17FF-6743-A1B0-DF7B9AD0F170}"/>
                  </a:ext>
                </a:extLst>
              </p:cNvPr>
              <p:cNvSpPr/>
              <p:nvPr/>
            </p:nvSpPr>
            <p:spPr>
              <a:xfrm>
                <a:off x="4356820" y="3487494"/>
                <a:ext cx="80342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55C43AD-17FF-6743-A1B0-DF7B9AD0F1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820" y="3487494"/>
                <a:ext cx="803425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79BEAD0-CA0C-6142-A4DF-256EF36A5C16}"/>
                  </a:ext>
                </a:extLst>
              </p:cNvPr>
              <p:cNvSpPr/>
              <p:nvPr/>
            </p:nvSpPr>
            <p:spPr>
              <a:xfrm>
                <a:off x="5992538" y="3514420"/>
                <a:ext cx="81291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79BEAD0-CA0C-6142-A4DF-256EF36A5C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2538" y="3514420"/>
                <a:ext cx="812915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0BA8667-DF15-AE46-9E0D-48F14DE24731}"/>
                  </a:ext>
                </a:extLst>
              </p:cNvPr>
              <p:cNvSpPr txBox="1"/>
              <p:nvPr/>
            </p:nvSpPr>
            <p:spPr>
              <a:xfrm>
                <a:off x="895398" y="5142585"/>
                <a:ext cx="3542060" cy="30796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Seller’s objective: maximize revenue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≔</m:t>
                    </m:r>
                    <m:nary>
                      <m:naryPr>
                        <m:chr m:val="∑"/>
                        <m:supHide m:val="on"/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0BA8667-DF15-AE46-9E0D-48F14DE247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398" y="5142585"/>
                <a:ext cx="3542060" cy="307969"/>
              </a:xfrm>
              <a:prstGeom prst="rect">
                <a:avLst/>
              </a:prstGeom>
              <a:blipFill>
                <a:blip r:embed="rId16"/>
                <a:stretch>
                  <a:fillRect l="-357" t="-100000" b="-15769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522F128E-BE9B-354C-9DC7-CB0FEED9F697}"/>
              </a:ext>
            </a:extLst>
          </p:cNvPr>
          <p:cNvSpPr txBox="1"/>
          <p:nvPr/>
        </p:nvSpPr>
        <p:spPr>
          <a:xfrm>
            <a:off x="2451530" y="4383278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Allocations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376B72-52D5-9147-BFF6-BF85B74903D5}"/>
              </a:ext>
            </a:extLst>
          </p:cNvPr>
          <p:cNvSpPr txBox="1"/>
          <p:nvPr/>
        </p:nvSpPr>
        <p:spPr>
          <a:xfrm>
            <a:off x="3349495" y="4383278"/>
            <a:ext cx="821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Payments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B6DF45-4A45-7C4F-8952-970775F46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18E8158-1818-B361-C10C-EA69280A9589}"/>
              </a:ext>
            </a:extLst>
          </p:cNvPr>
          <p:cNvSpPr txBox="1"/>
          <p:nvPr/>
        </p:nvSpPr>
        <p:spPr>
          <a:xfrm>
            <a:off x="8153972" y="3742298"/>
            <a:ext cx="364914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/>
              <a:t>Buyers impose </a:t>
            </a:r>
            <a:r>
              <a:rPr lang="en-US" sz="1400" dirty="0">
                <a:solidFill>
                  <a:srgbClr val="C00000"/>
                </a:solidFill>
              </a:rPr>
              <a:t>externalities</a:t>
            </a:r>
            <a:r>
              <a:rPr lang="en-US" sz="1400" dirty="0"/>
              <a:t> on each other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Is it better to allocate a limited supply item to buyer 1 or buyer 2?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Allocation and pricing can be inscrutable to buyers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spcBef>
                <a:spcPts val="600"/>
              </a:spcBef>
            </a:pPr>
            <a:endParaRPr lang="en-US" sz="1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E2821CE-A27A-1E44-F367-BEF4BD989469}"/>
              </a:ext>
            </a:extLst>
          </p:cNvPr>
          <p:cNvSpPr txBox="1"/>
          <p:nvPr/>
        </p:nvSpPr>
        <p:spPr>
          <a:xfrm>
            <a:off x="2449871" y="5770953"/>
            <a:ext cx="7674858" cy="369332"/>
          </a:xfrm>
          <a:prstGeom prst="rect">
            <a:avLst/>
          </a:prstGeom>
          <a:solidFill>
            <a:srgbClr val="FFFC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Question: Is there a “simple” mechanism that approximates the optimal one?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9BC5EF-C4B8-71DA-DA5B-602109B65B71}"/>
              </a:ext>
            </a:extLst>
          </p:cNvPr>
          <p:cNvSpPr txBox="1"/>
          <p:nvPr/>
        </p:nvSpPr>
        <p:spPr>
          <a:xfrm>
            <a:off x="8153972" y="2091943"/>
            <a:ext cx="357557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/>
              <a:t>Optimal mechanisms can be complicated – even for just one buyer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Sell </a:t>
            </a:r>
            <a:r>
              <a:rPr lang="en-US" sz="1400" dirty="0">
                <a:solidFill>
                  <a:srgbClr val="C00000"/>
                </a:solidFill>
              </a:rPr>
              <a:t>random allocations </a:t>
            </a:r>
            <a:r>
              <a:rPr lang="en-US" sz="1400" dirty="0"/>
              <a:t>a.k.a. lotteries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Offer </a:t>
            </a:r>
            <a:r>
              <a:rPr lang="en-US" sz="1400" dirty="0">
                <a:solidFill>
                  <a:srgbClr val="C00000"/>
                </a:solidFill>
              </a:rPr>
              <a:t>infinitely large </a:t>
            </a:r>
            <a:r>
              <a:rPr lang="en-US" sz="1400" dirty="0"/>
              <a:t>menus</a:t>
            </a:r>
          </a:p>
          <a:p>
            <a:pPr>
              <a:spcBef>
                <a:spcPts val="600"/>
              </a:spcBef>
            </a:pPr>
            <a:endParaRPr lang="en-US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2802C96-6483-252D-6FCB-242964E4144C}"/>
                  </a:ext>
                </a:extLst>
              </p:cNvPr>
              <p:cNvSpPr txBox="1"/>
              <p:nvPr/>
            </p:nvSpPr>
            <p:spPr>
              <a:xfrm>
                <a:off x="1179122" y="3884229"/>
                <a:ext cx="33064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Mechanism</a:t>
                </a:r>
                <a:r>
                  <a:rPr lang="en-US" sz="1600" dirty="0">
                    <a:sym typeface="Wingdings" pitchFamily="2" charset="2"/>
                  </a:rPr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sym typeface="Wingdings" pitchFamily="2" charset="2"/>
                        </a:rPr>
                        <m:t>(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𝑣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sym typeface="Wingdings" pitchFamily="2" charset="2"/>
                        </a:rPr>
                        <m:t>,…,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𝑣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𝑛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sym typeface="Wingdings" pitchFamily="2" charset="2"/>
                        </a:rPr>
                        <m:t>)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→(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𝑆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,…,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𝑆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𝑛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;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,…,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𝑛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2802C96-6483-252D-6FCB-242964E41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122" y="3884229"/>
                <a:ext cx="3306483" cy="584775"/>
              </a:xfrm>
              <a:prstGeom prst="rect">
                <a:avLst/>
              </a:prstGeom>
              <a:blipFill>
                <a:blip r:embed="rId17"/>
                <a:stretch>
                  <a:fillRect l="-763" t="-2128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180D23A-98A2-D706-F64E-640A6C386CFF}"/>
                  </a:ext>
                </a:extLst>
              </p:cNvPr>
              <p:cNvSpPr txBox="1"/>
              <p:nvPr/>
            </p:nvSpPr>
            <p:spPr>
              <a:xfrm>
                <a:off x="4245646" y="4743856"/>
                <a:ext cx="3995068" cy="30777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Buyer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1400" dirty="0"/>
                  <a:t>’s objective: maximize utility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≔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)−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1400" dirty="0"/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180D23A-98A2-D706-F64E-640A6C386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5646" y="4743856"/>
                <a:ext cx="3995068" cy="307777"/>
              </a:xfrm>
              <a:prstGeom prst="rect">
                <a:avLst/>
              </a:prstGeom>
              <a:blipFill>
                <a:blip r:embed="rId18"/>
                <a:stretch>
                  <a:fillRect l="-315" b="-1481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115B9704-ED07-3D31-0D45-0772550F0F91}"/>
              </a:ext>
            </a:extLst>
          </p:cNvPr>
          <p:cNvGrpSpPr/>
          <p:nvPr/>
        </p:nvGrpSpPr>
        <p:grpSpPr>
          <a:xfrm>
            <a:off x="6807198" y="2031163"/>
            <a:ext cx="960931" cy="654826"/>
            <a:chOff x="6814925" y="2101396"/>
            <a:chExt cx="960931" cy="65482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EC026A6-6BF0-394C-4B36-0004897263FE}"/>
                </a:ext>
              </a:extLst>
            </p:cNvPr>
            <p:cNvGrpSpPr/>
            <p:nvPr/>
          </p:nvGrpSpPr>
          <p:grpSpPr>
            <a:xfrm>
              <a:off x="6814925" y="2101396"/>
              <a:ext cx="960931" cy="654826"/>
              <a:chOff x="8690705" y="1697832"/>
              <a:chExt cx="2592214" cy="2143086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C4554179-FB34-156E-BF78-AB62D05356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95202" y="2863967"/>
                <a:ext cx="533999" cy="533999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5AEF7649-7568-E9B0-61FF-D1314C48EC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20575" y="2004884"/>
                <a:ext cx="654991" cy="654991"/>
              </a:xfrm>
              <a:prstGeom prst="rect">
                <a:avLst/>
              </a:prstGeom>
            </p:spPr>
          </p:pic>
          <p:sp>
            <p:nvSpPr>
              <p:cNvPr id="48" name="Cloud Callout 47">
                <a:extLst>
                  <a:ext uri="{FF2B5EF4-FFF2-40B4-BE49-F238E27FC236}">
                    <a16:creationId xmlns:a16="http://schemas.microsoft.com/office/drawing/2014/main" id="{FAE7E327-2333-EE51-45FD-56D97AEB631F}"/>
                  </a:ext>
                </a:extLst>
              </p:cNvPr>
              <p:cNvSpPr/>
              <p:nvPr/>
            </p:nvSpPr>
            <p:spPr>
              <a:xfrm rot="21396223">
                <a:off x="8690705" y="1697832"/>
                <a:ext cx="2592214" cy="2143086"/>
              </a:xfrm>
              <a:prstGeom prst="cloudCallout">
                <a:avLst>
                  <a:gd name="adj1" fmla="val -79982"/>
                  <a:gd name="adj2" fmla="val 34020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D6E24D0-61FF-579F-F05F-D7D96BEE9F56}"/>
                  </a:ext>
                </a:extLst>
              </p:cNvPr>
              <p:cNvSpPr txBox="1"/>
              <p:nvPr/>
            </p:nvSpPr>
            <p:spPr>
              <a:xfrm>
                <a:off x="9736638" y="1958470"/>
                <a:ext cx="754936" cy="6301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$2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B6DF552-6F4E-ABBB-46E4-9A4D51DF5A70}"/>
                  </a:ext>
                </a:extLst>
              </p:cNvPr>
              <p:cNvSpPr txBox="1"/>
              <p:nvPr/>
            </p:nvSpPr>
            <p:spPr>
              <a:xfrm>
                <a:off x="10068659" y="2668162"/>
                <a:ext cx="982474" cy="90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$3</a:t>
                </a: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89D983B-3E0E-E4DA-6641-4F891026C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26983" y="2446397"/>
              <a:ext cx="242805" cy="200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730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3887A-FD52-1F45-8C4D-02D11A926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C00000"/>
                </a:solidFill>
              </a:rPr>
              <a:t>simplicity</a:t>
            </a:r>
            <a:r>
              <a:rPr lang="en-US" dirty="0"/>
              <a:t> vs </a:t>
            </a:r>
            <a:r>
              <a:rPr lang="en-US" dirty="0">
                <a:solidFill>
                  <a:srgbClr val="C00000"/>
                </a:solidFill>
              </a:rPr>
              <a:t>optimality</a:t>
            </a:r>
            <a:r>
              <a:rPr lang="en-US" dirty="0">
                <a:solidFill>
                  <a:schemeClr val="tx1"/>
                </a:solidFill>
              </a:rPr>
              <a:t> tradeoff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B6DF45-4A45-7C4F-8952-970775F46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08B876-6051-98DC-AAAC-AC591CDF7791}"/>
              </a:ext>
            </a:extLst>
          </p:cNvPr>
          <p:cNvSpPr txBox="1"/>
          <p:nvPr/>
        </p:nvSpPr>
        <p:spPr>
          <a:xfrm>
            <a:off x="7582626" y="1985511"/>
            <a:ext cx="303794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random allocations a.k.a. lotteries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infinitely large menus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E28E83E-2D50-9A85-882C-AEE9C29A1029}"/>
              </a:ext>
            </a:extLst>
          </p:cNvPr>
          <p:cNvSpPr txBox="1"/>
          <p:nvPr/>
        </p:nvSpPr>
        <p:spPr>
          <a:xfrm>
            <a:off x="1282605" y="1889743"/>
            <a:ext cx="43967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VCG with reserve pricing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Additive pricing, a.k.a. item pricing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Grand bundle pricing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Two-part tariffs (i.e. subscription fees + item pricing)</a:t>
            </a:r>
          </a:p>
          <a:p>
            <a:pPr lvl="1" indent="-163513">
              <a:spcBef>
                <a:spcPts val="600"/>
              </a:spcBef>
            </a:pPr>
            <a:r>
              <a:rPr lang="en-US" sz="1400" dirty="0"/>
              <a:t>…</a:t>
            </a:r>
          </a:p>
        </p:txBody>
      </p:sp>
      <p:sp>
        <p:nvSpPr>
          <p:cNvPr id="45" name="Left-Right Arrow 44">
            <a:extLst>
              <a:ext uri="{FF2B5EF4-FFF2-40B4-BE49-F238E27FC236}">
                <a16:creationId xmlns:a16="http://schemas.microsoft.com/office/drawing/2014/main" id="{72137B02-263E-863A-7836-6DD60D58CB62}"/>
              </a:ext>
            </a:extLst>
          </p:cNvPr>
          <p:cNvSpPr/>
          <p:nvPr/>
        </p:nvSpPr>
        <p:spPr>
          <a:xfrm>
            <a:off x="5472749" y="2225037"/>
            <a:ext cx="1694329" cy="228600"/>
          </a:xfrm>
          <a:prstGeom prst="leftRightArrow">
            <a:avLst/>
          </a:prstGeom>
          <a:solidFill>
            <a:schemeClr val="bg2">
              <a:lumMod val="9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9FA9869-84DC-5A74-476C-B68894339D05}"/>
              </a:ext>
            </a:extLst>
          </p:cNvPr>
          <p:cNvSpPr txBox="1"/>
          <p:nvPr/>
        </p:nvSpPr>
        <p:spPr>
          <a:xfrm>
            <a:off x="5622736" y="1983452"/>
            <a:ext cx="1442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Revenue Gap?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9F03CC4-B494-4BE7-9A58-148EA390BC50}"/>
              </a:ext>
            </a:extLst>
          </p:cNvPr>
          <p:cNvCxnSpPr>
            <a:cxnSpLocks/>
          </p:cNvCxnSpPr>
          <p:nvPr/>
        </p:nvCxnSpPr>
        <p:spPr>
          <a:xfrm>
            <a:off x="4957763" y="1110503"/>
            <a:ext cx="3614737" cy="872949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699DF1-6FD1-12B6-CDA4-0948B3F9CE0A}"/>
              </a:ext>
            </a:extLst>
          </p:cNvPr>
          <p:cNvCxnSpPr>
            <a:cxnSpLocks/>
          </p:cNvCxnSpPr>
          <p:nvPr/>
        </p:nvCxnSpPr>
        <p:spPr>
          <a:xfrm>
            <a:off x="2486025" y="1110503"/>
            <a:ext cx="142872" cy="779240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E8DB62C-7E63-D958-A8E3-ADCEFF7D680A}"/>
                  </a:ext>
                </a:extLst>
              </p:cNvPr>
              <p:cNvSpPr/>
              <p:nvPr/>
            </p:nvSpPr>
            <p:spPr>
              <a:xfrm>
                <a:off x="6609390" y="4729473"/>
                <a:ext cx="374166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400" dirty="0">
                    <a:solidFill>
                      <a:schemeClr val="tx1"/>
                    </a:solidFill>
                  </a:rPr>
                  <a:t>OPT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menu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sSub>
                      <m:sSub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Revenue</m:t>
                        </m:r>
                        <m:r>
                          <m:rPr>
                            <m:nor/>
                          </m:rPr>
                          <a:rPr lang="en-US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from</m:t>
                        </m:r>
                        <m:r>
                          <m:rPr>
                            <m:nor/>
                          </m:rPr>
                          <a:rPr lang="en-US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E8DB62C-7E63-D958-A8E3-ADCEFF7D68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9390" y="4729473"/>
                <a:ext cx="3741665" cy="307777"/>
              </a:xfrm>
              <a:prstGeom prst="rect">
                <a:avLst/>
              </a:prstGeom>
              <a:blipFill>
                <a:blip r:embed="rId3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EB84F39-5D07-2799-1368-CACDBC4A494B}"/>
                  </a:ext>
                </a:extLst>
              </p:cNvPr>
              <p:cNvSpPr/>
              <p:nvPr/>
            </p:nvSpPr>
            <p:spPr>
              <a:xfrm>
                <a:off x="6029899" y="5077980"/>
                <a:ext cx="4321156" cy="3551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400" dirty="0">
                    <a:solidFill>
                      <a:schemeClr val="tx1"/>
                    </a:solidFill>
                  </a:rPr>
                  <a:t>IP-Rev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1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Item</m:t>
                        </m:r>
                        <m:r>
                          <m:rPr>
                            <m:nor/>
                          </m:rPr>
                          <a:rPr lang="en-US" sz="1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Pricing</m:t>
                        </m:r>
                        <m:r>
                          <m:rPr>
                            <m:nor/>
                          </m:rPr>
                          <a:rPr lang="en-US" sz="1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sSub>
                      <m:sSub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Rev</m:t>
                        </m:r>
                        <m:r>
                          <m:rPr>
                            <m:nor/>
                          </m:rPr>
                          <a:rPr lang="en-US" sz="1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enue</m:t>
                        </m:r>
                        <m:r>
                          <m:rPr>
                            <m:nor/>
                          </m:rPr>
                          <a:rPr lang="en-US" sz="1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from</m:t>
                        </m:r>
                        <m:r>
                          <m:rPr>
                            <m:nor/>
                          </m:rPr>
                          <a:rPr lang="en-US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EB84F39-5D07-2799-1368-CACDBC4A49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9899" y="5077980"/>
                <a:ext cx="4321156" cy="355162"/>
              </a:xfrm>
              <a:prstGeom prst="rect">
                <a:avLst/>
              </a:prstGeom>
              <a:blipFill>
                <a:blip r:embed="rId4"/>
                <a:stretch>
                  <a:fillRect t="-6897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BE073D0-D4E5-0F7B-78E6-FCA1EEDC7C53}"/>
                  </a:ext>
                </a:extLst>
              </p:cNvPr>
              <p:cNvSpPr txBox="1"/>
              <p:nvPr/>
            </p:nvSpPr>
            <p:spPr>
              <a:xfrm>
                <a:off x="2857583" y="3701392"/>
                <a:ext cx="7386551" cy="847348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lang="en-US" sz="1800" dirty="0">
                    <a:solidFill>
                      <a:schemeClr val="bg1"/>
                    </a:solidFill>
                  </a:rPr>
                  <a:t>Revenue Gap, a.k.a., </a:t>
                </a:r>
                <a:r>
                  <a:rPr lang="en-US" dirty="0">
                    <a:solidFill>
                      <a:schemeClr val="bg1"/>
                    </a:solidFill>
                  </a:rPr>
                  <a:t>a</a:t>
                </a:r>
                <a:r>
                  <a:rPr lang="en-US" sz="1800" dirty="0">
                    <a:solidFill>
                      <a:schemeClr val="bg1"/>
                    </a:solidFill>
                  </a:rPr>
                  <a:t>pproximation factor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sub>
                        <m:argPr>
                          <m:argSz m:val="1"/>
                        </m:argPr>
                        <m:r>
                          <m:rPr>
                            <m:nor/>
                          </m:rPr>
                          <a:rPr lang="en-US" sz="1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distribution</m:t>
                        </m:r>
                        <m:r>
                          <m:rPr>
                            <m:nor/>
                          </m:rPr>
                          <a:rPr lang="en-US" sz="1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en-US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OPT</m:t>
                        </m:r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IP</m:t>
                        </m:r>
                        <m:r>
                          <m:rPr>
                            <m:nor/>
                          </m:rPr>
                          <a:rPr lang="en-US" sz="1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r>
                          <m:rPr>
                            <m:nor/>
                          </m:rPr>
                          <a:rPr lang="en-US" sz="1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Rev</m:t>
                        </m:r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18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BE073D0-D4E5-0F7B-78E6-FCA1EEDC7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583" y="3701392"/>
                <a:ext cx="7386551" cy="847348"/>
              </a:xfrm>
              <a:prstGeom prst="rect">
                <a:avLst/>
              </a:prstGeom>
              <a:blipFill>
                <a:blip r:embed="rId5"/>
                <a:stretch>
                  <a:fillRect l="-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C82BF7BD-EE8A-4812-A881-BE27B2DDE9E2}"/>
              </a:ext>
            </a:extLst>
          </p:cNvPr>
          <p:cNvSpPr txBox="1"/>
          <p:nvPr/>
        </p:nvSpPr>
        <p:spPr>
          <a:xfrm>
            <a:off x="1483191" y="5104825"/>
            <a:ext cx="54698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/>
              <a:t>Why approximation?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Detail free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Helps distinguish/choose between different “simple” mechanisms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31CBDAA-1140-80E7-80AB-C40089F9C3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456" t="21982" b="24865"/>
          <a:stretch/>
        </p:blipFill>
        <p:spPr>
          <a:xfrm>
            <a:off x="1513118" y="4606970"/>
            <a:ext cx="3296450" cy="145569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E9F901C-6610-0AE2-CCBF-E44D25570CD6}"/>
                  </a:ext>
                </a:extLst>
              </p:cNvPr>
              <p:cNvSpPr txBox="1"/>
              <p:nvPr/>
            </p:nvSpPr>
            <p:spPr>
              <a:xfrm>
                <a:off x="1513119" y="4256164"/>
                <a:ext cx="2131956" cy="27744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1200" dirty="0">
                    <a:solidFill>
                      <a:schemeClr val="tx1"/>
                    </a:solidFill>
                  </a:rPr>
                  <a:t> Item pricing :  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E9F901C-6610-0AE2-CCBF-E44D25570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3119" y="4256164"/>
                <a:ext cx="2131956" cy="277448"/>
              </a:xfrm>
              <a:prstGeom prst="rect">
                <a:avLst/>
              </a:prstGeom>
              <a:blipFill>
                <a:blip r:embed="rId7"/>
                <a:stretch>
                  <a:fillRect t="-84000" b="-132000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938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3" grpId="0" animBg="1"/>
      <p:bldP spid="15" grpId="0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3887A-FD52-1F45-8C4D-02D11A926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C00000"/>
                </a:solidFill>
              </a:rPr>
              <a:t>simplicity</a:t>
            </a:r>
            <a:r>
              <a:rPr lang="en-US" dirty="0"/>
              <a:t> vs </a:t>
            </a:r>
            <a:r>
              <a:rPr lang="en-US" dirty="0">
                <a:solidFill>
                  <a:srgbClr val="C00000"/>
                </a:solidFill>
              </a:rPr>
              <a:t>optimality</a:t>
            </a:r>
            <a:r>
              <a:rPr lang="en-US" dirty="0">
                <a:solidFill>
                  <a:schemeClr val="tx1"/>
                </a:solidFill>
              </a:rPr>
              <a:t> tradeoff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B6DF45-4A45-7C4F-8952-970775F46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9EA1566-8AE2-7D51-38AD-0227E7960A09}"/>
              </a:ext>
            </a:extLst>
          </p:cNvPr>
          <p:cNvSpPr txBox="1"/>
          <p:nvPr/>
        </p:nvSpPr>
        <p:spPr>
          <a:xfrm>
            <a:off x="1438308" y="3348337"/>
            <a:ext cx="5518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Good news</a:t>
            </a:r>
            <a:r>
              <a:rPr lang="en-US" sz="1600" dirty="0"/>
              <a:t>: The gap is small (constant factor) in many settings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3B816C6-EF69-E949-6988-3B40613B4C02}"/>
              </a:ext>
            </a:extLst>
          </p:cNvPr>
          <p:cNvSpPr txBox="1"/>
          <p:nvPr/>
        </p:nvSpPr>
        <p:spPr>
          <a:xfrm>
            <a:off x="1638851" y="3694793"/>
            <a:ext cx="5370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[Chawla Hartline Kleinberg’07] [Hartline Roughgarden’09]   [Chawla </a:t>
            </a:r>
            <a:r>
              <a:rPr lang="en-US" sz="1200" dirty="0" err="1">
                <a:solidFill>
                  <a:schemeClr val="accent5">
                    <a:lumMod val="75000"/>
                  </a:schemeClr>
                </a:solidFill>
              </a:rPr>
              <a:t>Malec</a:t>
            </a: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 Sivan’10] [Li Yao’13] [</a:t>
            </a:r>
            <a:r>
              <a:rPr lang="en-US" sz="1200" dirty="0" err="1">
                <a:solidFill>
                  <a:schemeClr val="accent5">
                    <a:lumMod val="75000"/>
                  </a:schemeClr>
                </a:solidFill>
              </a:rPr>
              <a:t>Babaioff</a:t>
            </a: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5">
                    <a:lumMod val="75000"/>
                  </a:schemeClr>
                </a:solidFill>
              </a:rPr>
              <a:t>Immorlica</a:t>
            </a: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5">
                    <a:lumMod val="75000"/>
                  </a:schemeClr>
                </a:solidFill>
              </a:rPr>
              <a:t>Lucier</a:t>
            </a: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 Weinberg’14] [Yao’14] [Rubinstein Weinberg’15] [Chawla Miller’16] [Cai </a:t>
            </a:r>
            <a:r>
              <a:rPr lang="en-US" sz="1200" dirty="0" err="1">
                <a:solidFill>
                  <a:schemeClr val="accent5">
                    <a:lumMod val="75000"/>
                  </a:schemeClr>
                </a:solidFill>
              </a:rPr>
              <a:t>Devanur</a:t>
            </a: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 Weinberg’16] [Cai Zhao’17] [Feng Hartline Li’19] [Kothari Mohan </a:t>
            </a:r>
            <a:r>
              <a:rPr lang="en-US" sz="1200" dirty="0" err="1">
                <a:solidFill>
                  <a:schemeClr val="accent5">
                    <a:lumMod val="75000"/>
                  </a:schemeClr>
                </a:solidFill>
              </a:rPr>
              <a:t>Schvartzman</a:t>
            </a: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 Singla Weinberg’19] 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D3E460-A82E-4004-518D-44609A6C1A26}"/>
              </a:ext>
            </a:extLst>
          </p:cNvPr>
          <p:cNvSpPr txBox="1"/>
          <p:nvPr/>
        </p:nvSpPr>
        <p:spPr>
          <a:xfrm>
            <a:off x="1442772" y="4755314"/>
            <a:ext cx="10071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7C00"/>
                </a:solidFill>
              </a:rPr>
              <a:t>Bad news</a:t>
            </a:r>
            <a:r>
              <a:rPr lang="en-US" sz="1600" dirty="0"/>
              <a:t>: </a:t>
            </a:r>
            <a:r>
              <a:rPr lang="en-US" sz="1600" b="1" dirty="0"/>
              <a:t>Requires</a:t>
            </a:r>
            <a:r>
              <a:rPr lang="en-US" sz="1600" dirty="0"/>
              <a:t> strong assumptions – independence of values across items – even for the single buyer setting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05D21EF-7B8D-378B-156C-661F3573EB32}"/>
                  </a:ext>
                </a:extLst>
              </p:cNvPr>
              <p:cNvSpPr/>
              <p:nvPr/>
            </p:nvSpPr>
            <p:spPr>
              <a:xfrm>
                <a:off x="6642261" y="5164754"/>
                <a:ext cx="4717574" cy="48577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chemeClr val="tx1"/>
                    </a:solidFill>
                  </a:rPr>
                  <a:t>There exist value distributions for which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OPT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IP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r>
                          <m:rPr>
                            <m:nor/>
                          </m:rP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Rev</m:t>
                        </m:r>
                      </m:den>
                    </m:f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05D21EF-7B8D-378B-156C-661F3573EB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2261" y="5164754"/>
                <a:ext cx="4717574" cy="485774"/>
              </a:xfrm>
              <a:prstGeom prst="rect">
                <a:avLst/>
              </a:prstGeom>
              <a:blipFill>
                <a:blip r:embed="rId3"/>
                <a:stretch>
                  <a:fillRect l="-536" b="-25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DF8D5852-810F-090B-93AC-51F185EC813E}"/>
              </a:ext>
            </a:extLst>
          </p:cNvPr>
          <p:cNvSpPr/>
          <p:nvPr/>
        </p:nvSpPr>
        <p:spPr>
          <a:xfrm>
            <a:off x="1643639" y="5162775"/>
            <a:ext cx="27426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en-US" sz="1200" dirty="0" err="1">
                <a:solidFill>
                  <a:schemeClr val="accent5">
                    <a:lumMod val="75000"/>
                  </a:schemeClr>
                </a:solidFill>
              </a:rPr>
              <a:t>Briest</a:t>
            </a: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 C. Kleinberg Weinberg’10]</a:t>
            </a:r>
          </a:p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[Hart Nisan’13]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E8DB62C-7E63-D958-A8E3-ADCEFF7D680A}"/>
                  </a:ext>
                </a:extLst>
              </p:cNvPr>
              <p:cNvSpPr/>
              <p:nvPr/>
            </p:nvSpPr>
            <p:spPr>
              <a:xfrm>
                <a:off x="8239214" y="5883088"/>
                <a:ext cx="323107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dirty="0">
                    <a:solidFill>
                      <a:schemeClr val="tx1"/>
                    </a:solidFill>
                  </a:rPr>
                  <a:t>OPT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menu</m:t>
                        </m:r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sSub>
                      <m:sSubPr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Revenue</m:t>
                        </m:r>
                        <m:r>
                          <m:rPr>
                            <m:nor/>
                          </m:rPr>
                          <a:rPr lang="en-US" sz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from</m:t>
                        </m:r>
                        <m:r>
                          <m:rPr>
                            <m:nor/>
                          </m:rPr>
                          <a:rPr lang="en-US" sz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E8DB62C-7E63-D958-A8E3-ADCEFF7D68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9214" y="5883088"/>
                <a:ext cx="3231077" cy="276999"/>
              </a:xfrm>
              <a:prstGeom prst="rect">
                <a:avLst/>
              </a:prstGeom>
              <a:blipFill>
                <a:blip r:embed="rId4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657523DD-4817-4090-62E7-EA260B937C9E}"/>
              </a:ext>
            </a:extLst>
          </p:cNvPr>
          <p:cNvSpPr txBox="1"/>
          <p:nvPr/>
        </p:nvSpPr>
        <p:spPr>
          <a:xfrm>
            <a:off x="7437092" y="3564924"/>
            <a:ext cx="3922743" cy="584775"/>
          </a:xfrm>
          <a:prstGeom prst="rect">
            <a:avLst/>
          </a:prstGeom>
          <a:solidFill>
            <a:srgbClr val="FFFC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Question: What else can we say about the gap in the absence of item independence?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AAB9D7-E7F8-6C95-6574-CC195C28B19B}"/>
              </a:ext>
            </a:extLst>
          </p:cNvPr>
          <p:cNvSpPr txBox="1"/>
          <p:nvPr/>
        </p:nvSpPr>
        <p:spPr>
          <a:xfrm>
            <a:off x="7582626" y="1985511"/>
            <a:ext cx="303794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random allocations a.k.a. lotteries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infinitely large menus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DB8F03-95F3-093A-1E2A-AEE650EDE06F}"/>
              </a:ext>
            </a:extLst>
          </p:cNvPr>
          <p:cNvSpPr txBox="1"/>
          <p:nvPr/>
        </p:nvSpPr>
        <p:spPr>
          <a:xfrm>
            <a:off x="1282605" y="1889743"/>
            <a:ext cx="43967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VCG with reserve pricing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Additive pricing, a.k.a. item pricing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Grand bundle pricing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Two-part tariffs (i.e. subscription fees + item pricing)</a:t>
            </a:r>
          </a:p>
          <a:p>
            <a:pPr lvl="1" indent="-163513">
              <a:spcBef>
                <a:spcPts val="600"/>
              </a:spcBef>
            </a:pPr>
            <a:r>
              <a:rPr lang="en-US" sz="1400" dirty="0"/>
              <a:t>…</a:t>
            </a:r>
          </a:p>
        </p:txBody>
      </p:sp>
      <p:sp>
        <p:nvSpPr>
          <p:cNvPr id="7" name="Left-Right Arrow 6">
            <a:extLst>
              <a:ext uri="{FF2B5EF4-FFF2-40B4-BE49-F238E27FC236}">
                <a16:creationId xmlns:a16="http://schemas.microsoft.com/office/drawing/2014/main" id="{D5F7A475-D67B-901A-43A2-4168634BFF9A}"/>
              </a:ext>
            </a:extLst>
          </p:cNvPr>
          <p:cNvSpPr/>
          <p:nvPr/>
        </p:nvSpPr>
        <p:spPr>
          <a:xfrm>
            <a:off x="5472749" y="2225037"/>
            <a:ext cx="1694329" cy="228600"/>
          </a:xfrm>
          <a:prstGeom prst="leftRightArrow">
            <a:avLst/>
          </a:prstGeom>
          <a:solidFill>
            <a:schemeClr val="bg2">
              <a:lumMod val="9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E0F055-7BF0-0A5D-F16D-D93D22DF7079}"/>
              </a:ext>
            </a:extLst>
          </p:cNvPr>
          <p:cNvSpPr txBox="1"/>
          <p:nvPr/>
        </p:nvSpPr>
        <p:spPr>
          <a:xfrm>
            <a:off x="5622736" y="1983452"/>
            <a:ext cx="1442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Revenue Gap?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8E7902-F280-5136-917F-4AB9DE3F7484}"/>
              </a:ext>
            </a:extLst>
          </p:cNvPr>
          <p:cNvCxnSpPr>
            <a:cxnSpLocks/>
          </p:cNvCxnSpPr>
          <p:nvPr/>
        </p:nvCxnSpPr>
        <p:spPr>
          <a:xfrm>
            <a:off x="4957763" y="1110503"/>
            <a:ext cx="3614737" cy="872949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1D5DAC-EBC6-B531-4E37-A9E3B4F1DE61}"/>
              </a:ext>
            </a:extLst>
          </p:cNvPr>
          <p:cNvCxnSpPr>
            <a:cxnSpLocks/>
          </p:cNvCxnSpPr>
          <p:nvPr/>
        </p:nvCxnSpPr>
        <p:spPr>
          <a:xfrm>
            <a:off x="2486025" y="1110503"/>
            <a:ext cx="142872" cy="779240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5076FE7-9B12-C9FF-E8EA-42F65F0D87E4}"/>
                  </a:ext>
                </a:extLst>
              </p:cNvPr>
              <p:cNvSpPr/>
              <p:nvPr/>
            </p:nvSpPr>
            <p:spPr>
              <a:xfrm>
                <a:off x="7149135" y="6108740"/>
                <a:ext cx="4321156" cy="3176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200" dirty="0">
                    <a:solidFill>
                      <a:schemeClr val="tx1"/>
                    </a:solidFill>
                  </a:rPr>
                  <a:t>IP-Rev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Item</m:t>
                        </m:r>
                        <m:r>
                          <m:rPr>
                            <m:nor/>
                          </m:rPr>
                          <a:rPr lang="en-US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Pricing</m:t>
                        </m:r>
                        <m:r>
                          <m:rPr>
                            <m:nor/>
                          </m:rPr>
                          <a:rPr lang="en-US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sSub>
                      <m:sSubPr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Rev</m:t>
                        </m:r>
                        <m:r>
                          <m:rPr>
                            <m:nor/>
                          </m:rPr>
                          <a:rPr lang="en-US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enue</m:t>
                        </m:r>
                        <m:r>
                          <m:rPr>
                            <m:nor/>
                          </m:rPr>
                          <a:rPr lang="en-US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from</m:t>
                        </m:r>
                        <m:r>
                          <m:rPr>
                            <m:nor/>
                          </m:rPr>
                          <a:rPr lang="en-US" sz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5076FE7-9B12-C9FF-E8EA-42F65F0D8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9135" y="6108740"/>
                <a:ext cx="4321156" cy="317651"/>
              </a:xfrm>
              <a:prstGeom prst="rect">
                <a:avLst/>
              </a:prstGeom>
              <a:blipFill>
                <a:blip r:embed="rId5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790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/>
      <p:bldP spid="18" grpId="0"/>
      <p:bldP spid="20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8C63B-EDEA-126B-A3C5-1F46B2EB6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C4C912-B90A-A0CC-4274-746877F98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970" y="1327486"/>
            <a:ext cx="9612971" cy="4246596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Part 1: Single-buyer settings</a:t>
            </a:r>
            <a:br>
              <a:rPr lang="en-US" dirty="0"/>
            </a:br>
            <a:br>
              <a:rPr lang="en-US" sz="2400" dirty="0"/>
            </a:br>
            <a:r>
              <a:rPr lang="en-US" sz="2400" dirty="0"/>
              <a:t>A new benchmark</a:t>
            </a:r>
            <a:br>
              <a:rPr lang="en-US" sz="2400" dirty="0"/>
            </a:br>
            <a:r>
              <a:rPr lang="en-US" sz="2400" dirty="0"/>
              <a:t>Approximation and other properties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399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12B23-F102-7847-AFAB-9A7DE8A01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Towards a new benchmark: limiting the power of the seller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2340D-10B7-F44E-875D-0ADFB7932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1" y="4846894"/>
            <a:ext cx="8165183" cy="697567"/>
          </a:xfrm>
          <a:solidFill>
            <a:srgbClr val="FFFC00">
              <a:alpha val="50000"/>
            </a:srgb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rgbClr val="C00000"/>
                </a:solidFill>
              </a:rPr>
              <a:t>Buy-Many mechanisms</a:t>
            </a:r>
            <a:r>
              <a:rPr lang="en-US" sz="1800" dirty="0"/>
              <a:t>: the buyer can purchase any multi-set of menu options at the sum of their prices. The buyer obtains an </a:t>
            </a:r>
            <a:r>
              <a:rPr lang="en-US" sz="1800" dirty="0">
                <a:solidFill>
                  <a:srgbClr val="C00000"/>
                </a:solidFill>
              </a:rPr>
              <a:t>independent</a:t>
            </a:r>
            <a:r>
              <a:rPr lang="en-US" sz="1800" dirty="0"/>
              <a:t> draw from each option.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353BB2-32D2-EF48-9150-75169C144C8F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9435" y="2175572"/>
            <a:ext cx="1380819" cy="138081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DA916FE-0313-074E-AA72-32A9D038987F}"/>
              </a:ext>
            </a:extLst>
          </p:cNvPr>
          <p:cNvGrpSpPr/>
          <p:nvPr/>
        </p:nvGrpSpPr>
        <p:grpSpPr>
          <a:xfrm>
            <a:off x="6924929" y="1758052"/>
            <a:ext cx="2025333" cy="2320080"/>
            <a:chOff x="7596257" y="2715464"/>
            <a:chExt cx="2517470" cy="266168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131BA86-E754-F84D-8170-BCA08C691A95}"/>
                </a:ext>
              </a:extLst>
            </p:cNvPr>
            <p:cNvGrpSpPr/>
            <p:nvPr/>
          </p:nvGrpSpPr>
          <p:grpSpPr>
            <a:xfrm>
              <a:off x="8087311" y="4759736"/>
              <a:ext cx="1921687" cy="376239"/>
              <a:chOff x="8087311" y="4759736"/>
              <a:chExt cx="1921687" cy="376239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DEB385DE-49A2-C247-85C2-4E2CFAC29A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05037" y="4790128"/>
                <a:ext cx="287958" cy="300328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BCB53EBD-861A-1443-B498-0B5377DC9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87311" y="4759736"/>
                <a:ext cx="346239" cy="36111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292C6B5E-6FA1-F445-87C8-2D0AFF9B8C47}"/>
                      </a:ext>
                    </a:extLst>
                  </p:cNvPr>
                  <p:cNvSpPr txBox="1"/>
                  <p:nvPr/>
                </p:nvSpPr>
                <p:spPr>
                  <a:xfrm>
                    <a:off x="8950572" y="4782882"/>
                    <a:ext cx="1058426" cy="3530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$2.99</a:t>
                    </a:r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292C6B5E-6FA1-F445-87C8-2D0AFF9B8C4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50572" y="4782882"/>
                    <a:ext cx="1058426" cy="35309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t="-3846" r="-1471" b="-1923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785905F-D8E8-254B-83AA-D3A9B7E42A5F}"/>
                </a:ext>
              </a:extLst>
            </p:cNvPr>
            <p:cNvGrpSpPr/>
            <p:nvPr/>
          </p:nvGrpSpPr>
          <p:grpSpPr>
            <a:xfrm>
              <a:off x="7596257" y="2715464"/>
              <a:ext cx="2517470" cy="2661684"/>
              <a:chOff x="7596257" y="2715464"/>
              <a:chExt cx="2517470" cy="266168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26F0D99-613B-9749-872C-E5BC887ABC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6547" y="3790766"/>
                <a:ext cx="346239" cy="361112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713F6CD-6E01-0E4A-A104-1E11B70514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88854" y="4299503"/>
                <a:ext cx="287958" cy="30032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38517F1E-218F-FE4B-ADA7-61A88C44CE9F}"/>
                      </a:ext>
                    </a:extLst>
                  </p:cNvPr>
                  <p:cNvSpPr txBox="1"/>
                  <p:nvPr/>
                </p:nvSpPr>
                <p:spPr>
                  <a:xfrm>
                    <a:off x="8951656" y="3784556"/>
                    <a:ext cx="59503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$1</a:t>
                    </a: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38517F1E-218F-FE4B-ADA7-61A88C44CE9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51656" y="3784556"/>
                    <a:ext cx="595035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4545" r="-25641" b="-3636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D430597A-F28B-1547-8B46-56CE04A81792}"/>
                      </a:ext>
                    </a:extLst>
                  </p:cNvPr>
                  <p:cNvSpPr txBox="1"/>
                  <p:nvPr/>
                </p:nvSpPr>
                <p:spPr>
                  <a:xfrm>
                    <a:off x="8942868" y="4284027"/>
                    <a:ext cx="739623" cy="3530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$1</a:t>
                    </a:r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D430597A-F28B-1547-8B46-56CE04A8179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42868" y="4284027"/>
                    <a:ext cx="739623" cy="35309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t="-4000" r="-2083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617F63D2-340A-574E-8A77-2725194B9363}"/>
                  </a:ext>
                </a:extLst>
              </p:cNvPr>
              <p:cNvGrpSpPr/>
              <p:nvPr/>
            </p:nvGrpSpPr>
            <p:grpSpPr>
              <a:xfrm>
                <a:off x="7596257" y="2715464"/>
                <a:ext cx="2517470" cy="2661684"/>
                <a:chOff x="4273800" y="1784491"/>
                <a:chExt cx="2517470" cy="2661684"/>
              </a:xfrm>
            </p:grpSpPr>
            <p:sp>
              <p:nvSpPr>
                <p:cNvPr id="37" name="Vertical Scroll 72">
                  <a:extLst>
                    <a:ext uri="{FF2B5EF4-FFF2-40B4-BE49-F238E27FC236}">
                      <a16:creationId xmlns:a16="http://schemas.microsoft.com/office/drawing/2014/main" id="{ACFFA8F1-32CF-7146-A4EF-009CFCEE3548}"/>
                    </a:ext>
                  </a:extLst>
                </p:cNvPr>
                <p:cNvSpPr/>
                <p:nvPr/>
              </p:nvSpPr>
              <p:spPr>
                <a:xfrm>
                  <a:off x="4273800" y="1784491"/>
                  <a:ext cx="2517470" cy="2661684"/>
                </a:xfrm>
                <a:custGeom>
                  <a:avLst/>
                  <a:gdLst>
                    <a:gd name="connsiteX0" fmla="*/ 86483 w 2599414"/>
                    <a:gd name="connsiteY0" fmla="*/ 3624978 h 3624978"/>
                    <a:gd name="connsiteX1" fmla="*/ 172966 w 2599414"/>
                    <a:gd name="connsiteY1" fmla="*/ 3538495 h 3624978"/>
                    <a:gd name="connsiteX2" fmla="*/ 86483 w 2599414"/>
                    <a:gd name="connsiteY2" fmla="*/ 3538495 h 3624978"/>
                    <a:gd name="connsiteX3" fmla="*/ 129724 w 2599414"/>
                    <a:gd name="connsiteY3" fmla="*/ 3495254 h 3624978"/>
                    <a:gd name="connsiteX4" fmla="*/ 86483 w 2599414"/>
                    <a:gd name="connsiteY4" fmla="*/ 3452013 h 3624978"/>
                    <a:gd name="connsiteX5" fmla="*/ 172965 w 2599414"/>
                    <a:gd name="connsiteY5" fmla="*/ 3452013 h 3624978"/>
                    <a:gd name="connsiteX6" fmla="*/ 172965 w 2599414"/>
                    <a:gd name="connsiteY6" fmla="*/ 86483 h 3624978"/>
                    <a:gd name="connsiteX7" fmla="*/ 259448 w 2599414"/>
                    <a:gd name="connsiteY7" fmla="*/ 0 h 3624978"/>
                    <a:gd name="connsiteX8" fmla="*/ 2512931 w 2599414"/>
                    <a:gd name="connsiteY8" fmla="*/ 0 h 3624978"/>
                    <a:gd name="connsiteX9" fmla="*/ 2599414 w 2599414"/>
                    <a:gd name="connsiteY9" fmla="*/ 86483 h 3624978"/>
                    <a:gd name="connsiteX10" fmla="*/ 2512931 w 2599414"/>
                    <a:gd name="connsiteY10" fmla="*/ 172966 h 3624978"/>
                    <a:gd name="connsiteX11" fmla="*/ 2426449 w 2599414"/>
                    <a:gd name="connsiteY11" fmla="*/ 172965 h 3624978"/>
                    <a:gd name="connsiteX12" fmla="*/ 2426449 w 2599414"/>
                    <a:gd name="connsiteY12" fmla="*/ 3538495 h 3624978"/>
                    <a:gd name="connsiteX13" fmla="*/ 2339966 w 2599414"/>
                    <a:gd name="connsiteY13" fmla="*/ 3624978 h 3624978"/>
                    <a:gd name="connsiteX14" fmla="*/ 86483 w 2599414"/>
                    <a:gd name="connsiteY14" fmla="*/ 3624978 h 3624978"/>
                    <a:gd name="connsiteX15" fmla="*/ 345930 w 2599414"/>
                    <a:gd name="connsiteY15" fmla="*/ 86483 h 3624978"/>
                    <a:gd name="connsiteX16" fmla="*/ 259447 w 2599414"/>
                    <a:gd name="connsiteY16" fmla="*/ 172966 h 3624978"/>
                    <a:gd name="connsiteX17" fmla="*/ 216206 w 2599414"/>
                    <a:gd name="connsiteY17" fmla="*/ 129725 h 3624978"/>
                    <a:gd name="connsiteX18" fmla="*/ 259447 w 2599414"/>
                    <a:gd name="connsiteY18" fmla="*/ 86484 h 3624978"/>
                    <a:gd name="connsiteX19" fmla="*/ 345930 w 2599414"/>
                    <a:gd name="connsiteY19" fmla="*/ 86483 h 3624978"/>
                    <a:gd name="connsiteX0" fmla="*/ 345930 w 2599414"/>
                    <a:gd name="connsiteY0" fmla="*/ 86483 h 3624978"/>
                    <a:gd name="connsiteX1" fmla="*/ 259447 w 2599414"/>
                    <a:gd name="connsiteY1" fmla="*/ 172966 h 3624978"/>
                    <a:gd name="connsiteX2" fmla="*/ 216206 w 2599414"/>
                    <a:gd name="connsiteY2" fmla="*/ 129725 h 3624978"/>
                    <a:gd name="connsiteX3" fmla="*/ 259447 w 2599414"/>
                    <a:gd name="connsiteY3" fmla="*/ 86484 h 3624978"/>
                    <a:gd name="connsiteX4" fmla="*/ 345930 w 2599414"/>
                    <a:gd name="connsiteY4" fmla="*/ 86483 h 3624978"/>
                    <a:gd name="connsiteX5" fmla="*/ 172965 w 2599414"/>
                    <a:gd name="connsiteY5" fmla="*/ 3538495 h 3624978"/>
                    <a:gd name="connsiteX6" fmla="*/ 86482 w 2599414"/>
                    <a:gd name="connsiteY6" fmla="*/ 3624978 h 3624978"/>
                    <a:gd name="connsiteX7" fmla="*/ -1 w 2599414"/>
                    <a:gd name="connsiteY7" fmla="*/ 3538495 h 3624978"/>
                    <a:gd name="connsiteX8" fmla="*/ 86482 w 2599414"/>
                    <a:gd name="connsiteY8" fmla="*/ 3452012 h 3624978"/>
                    <a:gd name="connsiteX9" fmla="*/ 129723 w 2599414"/>
                    <a:gd name="connsiteY9" fmla="*/ 3495253 h 3624978"/>
                    <a:gd name="connsiteX10" fmla="*/ 86482 w 2599414"/>
                    <a:gd name="connsiteY10" fmla="*/ 3538494 h 3624978"/>
                    <a:gd name="connsiteX11" fmla="*/ 172965 w 2599414"/>
                    <a:gd name="connsiteY11" fmla="*/ 3538495 h 3624978"/>
                    <a:gd name="connsiteX0" fmla="*/ 172965 w 2599414"/>
                    <a:gd name="connsiteY0" fmla="*/ 3452013 h 3624978"/>
                    <a:gd name="connsiteX1" fmla="*/ 172965 w 2599414"/>
                    <a:gd name="connsiteY1" fmla="*/ 86483 h 3624978"/>
                    <a:gd name="connsiteX2" fmla="*/ 259448 w 2599414"/>
                    <a:gd name="connsiteY2" fmla="*/ 0 h 3624978"/>
                    <a:gd name="connsiteX3" fmla="*/ 2512931 w 2599414"/>
                    <a:gd name="connsiteY3" fmla="*/ 0 h 3624978"/>
                    <a:gd name="connsiteX4" fmla="*/ 2599414 w 2599414"/>
                    <a:gd name="connsiteY4" fmla="*/ 86483 h 3624978"/>
                    <a:gd name="connsiteX5" fmla="*/ 2512931 w 2599414"/>
                    <a:gd name="connsiteY5" fmla="*/ 172966 h 3624978"/>
                    <a:gd name="connsiteX6" fmla="*/ 2426449 w 2599414"/>
                    <a:gd name="connsiteY6" fmla="*/ 172965 h 3624978"/>
                    <a:gd name="connsiteX7" fmla="*/ 2426449 w 2599414"/>
                    <a:gd name="connsiteY7" fmla="*/ 3538495 h 3624978"/>
                    <a:gd name="connsiteX8" fmla="*/ 2339966 w 2599414"/>
                    <a:gd name="connsiteY8" fmla="*/ 3624978 h 3624978"/>
                    <a:gd name="connsiteX9" fmla="*/ 86483 w 2599414"/>
                    <a:gd name="connsiteY9" fmla="*/ 3624978 h 3624978"/>
                    <a:gd name="connsiteX10" fmla="*/ 0 w 2599414"/>
                    <a:gd name="connsiteY10" fmla="*/ 3538495 h 3624978"/>
                    <a:gd name="connsiteX11" fmla="*/ 86483 w 2599414"/>
                    <a:gd name="connsiteY11" fmla="*/ 3452012 h 3624978"/>
                    <a:gd name="connsiteX12" fmla="*/ 172965 w 2599414"/>
                    <a:gd name="connsiteY12" fmla="*/ 3452013 h 3624978"/>
                    <a:gd name="connsiteX13" fmla="*/ 259448 w 2599414"/>
                    <a:gd name="connsiteY13" fmla="*/ 0 h 3624978"/>
                    <a:gd name="connsiteX14" fmla="*/ 345931 w 2599414"/>
                    <a:gd name="connsiteY14" fmla="*/ 86483 h 3624978"/>
                    <a:gd name="connsiteX15" fmla="*/ 259448 w 2599414"/>
                    <a:gd name="connsiteY15" fmla="*/ 172966 h 3624978"/>
                    <a:gd name="connsiteX16" fmla="*/ 216207 w 2599414"/>
                    <a:gd name="connsiteY16" fmla="*/ 129725 h 3624978"/>
                    <a:gd name="connsiteX17" fmla="*/ 259448 w 2599414"/>
                    <a:gd name="connsiteY17" fmla="*/ 86484 h 3624978"/>
                    <a:gd name="connsiteX18" fmla="*/ 345930 w 2599414"/>
                    <a:gd name="connsiteY18" fmla="*/ 86483 h 3624978"/>
                    <a:gd name="connsiteX19" fmla="*/ 2426449 w 2599414"/>
                    <a:gd name="connsiteY19" fmla="*/ 172965 h 3624978"/>
                    <a:gd name="connsiteX20" fmla="*/ 259448 w 2599414"/>
                    <a:gd name="connsiteY20" fmla="*/ 172965 h 3624978"/>
                    <a:gd name="connsiteX21" fmla="*/ 86483 w 2599414"/>
                    <a:gd name="connsiteY21" fmla="*/ 3452013 h 3624978"/>
                    <a:gd name="connsiteX22" fmla="*/ 129724 w 2599414"/>
                    <a:gd name="connsiteY22" fmla="*/ 3495254 h 3624978"/>
                    <a:gd name="connsiteX23" fmla="*/ 86483 w 2599414"/>
                    <a:gd name="connsiteY23" fmla="*/ 3538495 h 3624978"/>
                    <a:gd name="connsiteX24" fmla="*/ 172965 w 2599414"/>
                    <a:gd name="connsiteY24" fmla="*/ 3538495 h 3624978"/>
                    <a:gd name="connsiteX25" fmla="*/ 86483 w 2599414"/>
                    <a:gd name="connsiteY25" fmla="*/ 3624978 h 3624978"/>
                    <a:gd name="connsiteX26" fmla="*/ 172966 w 2599414"/>
                    <a:gd name="connsiteY26" fmla="*/ 3538495 h 3624978"/>
                    <a:gd name="connsiteX27" fmla="*/ 172965 w 2599414"/>
                    <a:gd name="connsiteY27" fmla="*/ 3452013 h 3624978"/>
                    <a:gd name="connsiteX0" fmla="*/ 86484 w 2599415"/>
                    <a:gd name="connsiteY0" fmla="*/ 3624978 h 3624978"/>
                    <a:gd name="connsiteX1" fmla="*/ 172967 w 2599415"/>
                    <a:gd name="connsiteY1" fmla="*/ 3538495 h 3624978"/>
                    <a:gd name="connsiteX2" fmla="*/ 86484 w 2599415"/>
                    <a:gd name="connsiteY2" fmla="*/ 3538495 h 3624978"/>
                    <a:gd name="connsiteX3" fmla="*/ 129725 w 2599415"/>
                    <a:gd name="connsiteY3" fmla="*/ 3495254 h 3624978"/>
                    <a:gd name="connsiteX4" fmla="*/ 86484 w 2599415"/>
                    <a:gd name="connsiteY4" fmla="*/ 3452013 h 3624978"/>
                    <a:gd name="connsiteX5" fmla="*/ 172966 w 2599415"/>
                    <a:gd name="connsiteY5" fmla="*/ 3452013 h 3624978"/>
                    <a:gd name="connsiteX6" fmla="*/ 172966 w 2599415"/>
                    <a:gd name="connsiteY6" fmla="*/ 86483 h 3624978"/>
                    <a:gd name="connsiteX7" fmla="*/ 259449 w 2599415"/>
                    <a:gd name="connsiteY7" fmla="*/ 0 h 3624978"/>
                    <a:gd name="connsiteX8" fmla="*/ 2512932 w 2599415"/>
                    <a:gd name="connsiteY8" fmla="*/ 0 h 3624978"/>
                    <a:gd name="connsiteX9" fmla="*/ 2599415 w 2599415"/>
                    <a:gd name="connsiteY9" fmla="*/ 86483 h 3624978"/>
                    <a:gd name="connsiteX10" fmla="*/ 2512932 w 2599415"/>
                    <a:gd name="connsiteY10" fmla="*/ 172966 h 3624978"/>
                    <a:gd name="connsiteX11" fmla="*/ 2426450 w 2599415"/>
                    <a:gd name="connsiteY11" fmla="*/ 172965 h 3624978"/>
                    <a:gd name="connsiteX12" fmla="*/ 2426450 w 2599415"/>
                    <a:gd name="connsiteY12" fmla="*/ 3538495 h 3624978"/>
                    <a:gd name="connsiteX13" fmla="*/ 2339967 w 2599415"/>
                    <a:gd name="connsiteY13" fmla="*/ 3624978 h 3624978"/>
                    <a:gd name="connsiteX14" fmla="*/ 86484 w 2599415"/>
                    <a:gd name="connsiteY14" fmla="*/ 3624978 h 3624978"/>
                    <a:gd name="connsiteX15" fmla="*/ 345931 w 2599415"/>
                    <a:gd name="connsiteY15" fmla="*/ 86483 h 3624978"/>
                    <a:gd name="connsiteX16" fmla="*/ 259448 w 2599415"/>
                    <a:gd name="connsiteY16" fmla="*/ 172966 h 3624978"/>
                    <a:gd name="connsiteX17" fmla="*/ 216207 w 2599415"/>
                    <a:gd name="connsiteY17" fmla="*/ 129725 h 3624978"/>
                    <a:gd name="connsiteX18" fmla="*/ 259448 w 2599415"/>
                    <a:gd name="connsiteY18" fmla="*/ 86484 h 3624978"/>
                    <a:gd name="connsiteX19" fmla="*/ 345931 w 2599415"/>
                    <a:gd name="connsiteY19" fmla="*/ 86483 h 3624978"/>
                    <a:gd name="connsiteX0" fmla="*/ 345931 w 2599415"/>
                    <a:gd name="connsiteY0" fmla="*/ 86483 h 3624978"/>
                    <a:gd name="connsiteX1" fmla="*/ 259448 w 2599415"/>
                    <a:gd name="connsiteY1" fmla="*/ 172966 h 3624978"/>
                    <a:gd name="connsiteX2" fmla="*/ 216207 w 2599415"/>
                    <a:gd name="connsiteY2" fmla="*/ 129725 h 3624978"/>
                    <a:gd name="connsiteX3" fmla="*/ 259448 w 2599415"/>
                    <a:gd name="connsiteY3" fmla="*/ 86484 h 3624978"/>
                    <a:gd name="connsiteX4" fmla="*/ 345931 w 2599415"/>
                    <a:gd name="connsiteY4" fmla="*/ 86483 h 3624978"/>
                    <a:gd name="connsiteX5" fmla="*/ 172966 w 2599415"/>
                    <a:gd name="connsiteY5" fmla="*/ 3538495 h 3624978"/>
                    <a:gd name="connsiteX6" fmla="*/ 86483 w 2599415"/>
                    <a:gd name="connsiteY6" fmla="*/ 3624978 h 3624978"/>
                    <a:gd name="connsiteX7" fmla="*/ 0 w 2599415"/>
                    <a:gd name="connsiteY7" fmla="*/ 3538495 h 3624978"/>
                    <a:gd name="connsiteX8" fmla="*/ 86483 w 2599415"/>
                    <a:gd name="connsiteY8" fmla="*/ 3452012 h 3624978"/>
                    <a:gd name="connsiteX9" fmla="*/ 129724 w 2599415"/>
                    <a:gd name="connsiteY9" fmla="*/ 3495253 h 3624978"/>
                    <a:gd name="connsiteX10" fmla="*/ 86483 w 2599415"/>
                    <a:gd name="connsiteY10" fmla="*/ 3538494 h 3624978"/>
                    <a:gd name="connsiteX11" fmla="*/ 172966 w 2599415"/>
                    <a:gd name="connsiteY11" fmla="*/ 3538495 h 3624978"/>
                    <a:gd name="connsiteX0" fmla="*/ 172966 w 2599415"/>
                    <a:gd name="connsiteY0" fmla="*/ 3452013 h 3624978"/>
                    <a:gd name="connsiteX1" fmla="*/ 172966 w 2599415"/>
                    <a:gd name="connsiteY1" fmla="*/ 86483 h 3624978"/>
                    <a:gd name="connsiteX2" fmla="*/ 259449 w 2599415"/>
                    <a:gd name="connsiteY2" fmla="*/ 0 h 3624978"/>
                    <a:gd name="connsiteX3" fmla="*/ 2512932 w 2599415"/>
                    <a:gd name="connsiteY3" fmla="*/ 0 h 3624978"/>
                    <a:gd name="connsiteX4" fmla="*/ 2599415 w 2599415"/>
                    <a:gd name="connsiteY4" fmla="*/ 86483 h 3624978"/>
                    <a:gd name="connsiteX5" fmla="*/ 2512932 w 2599415"/>
                    <a:gd name="connsiteY5" fmla="*/ 172966 h 3624978"/>
                    <a:gd name="connsiteX6" fmla="*/ 2426450 w 2599415"/>
                    <a:gd name="connsiteY6" fmla="*/ 172965 h 3624978"/>
                    <a:gd name="connsiteX7" fmla="*/ 2426450 w 2599415"/>
                    <a:gd name="connsiteY7" fmla="*/ 3538495 h 3624978"/>
                    <a:gd name="connsiteX8" fmla="*/ 2339967 w 2599415"/>
                    <a:gd name="connsiteY8" fmla="*/ 3624978 h 3624978"/>
                    <a:gd name="connsiteX9" fmla="*/ 86484 w 2599415"/>
                    <a:gd name="connsiteY9" fmla="*/ 3624978 h 3624978"/>
                    <a:gd name="connsiteX10" fmla="*/ 1 w 2599415"/>
                    <a:gd name="connsiteY10" fmla="*/ 3538495 h 3624978"/>
                    <a:gd name="connsiteX11" fmla="*/ 86484 w 2599415"/>
                    <a:gd name="connsiteY11" fmla="*/ 3452012 h 3624978"/>
                    <a:gd name="connsiteX12" fmla="*/ 172966 w 2599415"/>
                    <a:gd name="connsiteY12" fmla="*/ 3452013 h 3624978"/>
                    <a:gd name="connsiteX13" fmla="*/ 259449 w 2599415"/>
                    <a:gd name="connsiteY13" fmla="*/ 0 h 3624978"/>
                    <a:gd name="connsiteX14" fmla="*/ 345932 w 2599415"/>
                    <a:gd name="connsiteY14" fmla="*/ 86483 h 3624978"/>
                    <a:gd name="connsiteX15" fmla="*/ 259449 w 2599415"/>
                    <a:gd name="connsiteY15" fmla="*/ 172966 h 3624978"/>
                    <a:gd name="connsiteX16" fmla="*/ 216208 w 2599415"/>
                    <a:gd name="connsiteY16" fmla="*/ 129725 h 3624978"/>
                    <a:gd name="connsiteX17" fmla="*/ 259449 w 2599415"/>
                    <a:gd name="connsiteY17" fmla="*/ 86484 h 3624978"/>
                    <a:gd name="connsiteX18" fmla="*/ 345931 w 2599415"/>
                    <a:gd name="connsiteY18" fmla="*/ 86483 h 3624978"/>
                    <a:gd name="connsiteX19" fmla="*/ 2426450 w 2599415"/>
                    <a:gd name="connsiteY19" fmla="*/ 172965 h 3624978"/>
                    <a:gd name="connsiteX20" fmla="*/ 259449 w 2599415"/>
                    <a:gd name="connsiteY20" fmla="*/ 172965 h 3624978"/>
                    <a:gd name="connsiteX21" fmla="*/ 86484 w 2599415"/>
                    <a:gd name="connsiteY21" fmla="*/ 3452013 h 3624978"/>
                    <a:gd name="connsiteX22" fmla="*/ 129725 w 2599415"/>
                    <a:gd name="connsiteY22" fmla="*/ 3495254 h 3624978"/>
                    <a:gd name="connsiteX23" fmla="*/ 86484 w 2599415"/>
                    <a:gd name="connsiteY23" fmla="*/ 3538495 h 3624978"/>
                    <a:gd name="connsiteX24" fmla="*/ 172966 w 2599415"/>
                    <a:gd name="connsiteY24" fmla="*/ 3538495 h 3624978"/>
                    <a:gd name="connsiteX25" fmla="*/ 102359 w 2599415"/>
                    <a:gd name="connsiteY25" fmla="*/ 3609103 h 3624978"/>
                    <a:gd name="connsiteX26" fmla="*/ 172967 w 2599415"/>
                    <a:gd name="connsiteY26" fmla="*/ 3538495 h 3624978"/>
                    <a:gd name="connsiteX27" fmla="*/ 172966 w 2599415"/>
                    <a:gd name="connsiteY27" fmla="*/ 3452013 h 3624978"/>
                    <a:gd name="connsiteX0" fmla="*/ 86484 w 2599415"/>
                    <a:gd name="connsiteY0" fmla="*/ 3624978 h 3624978"/>
                    <a:gd name="connsiteX1" fmla="*/ 172967 w 2599415"/>
                    <a:gd name="connsiteY1" fmla="*/ 3538495 h 3624978"/>
                    <a:gd name="connsiteX2" fmla="*/ 86484 w 2599415"/>
                    <a:gd name="connsiteY2" fmla="*/ 3538495 h 3624978"/>
                    <a:gd name="connsiteX3" fmla="*/ 129725 w 2599415"/>
                    <a:gd name="connsiteY3" fmla="*/ 3495254 h 3624978"/>
                    <a:gd name="connsiteX4" fmla="*/ 86484 w 2599415"/>
                    <a:gd name="connsiteY4" fmla="*/ 3452013 h 3624978"/>
                    <a:gd name="connsiteX5" fmla="*/ 172966 w 2599415"/>
                    <a:gd name="connsiteY5" fmla="*/ 3452013 h 3624978"/>
                    <a:gd name="connsiteX6" fmla="*/ 172966 w 2599415"/>
                    <a:gd name="connsiteY6" fmla="*/ 86483 h 3624978"/>
                    <a:gd name="connsiteX7" fmla="*/ 259449 w 2599415"/>
                    <a:gd name="connsiteY7" fmla="*/ 0 h 3624978"/>
                    <a:gd name="connsiteX8" fmla="*/ 2512932 w 2599415"/>
                    <a:gd name="connsiteY8" fmla="*/ 0 h 3624978"/>
                    <a:gd name="connsiteX9" fmla="*/ 2599415 w 2599415"/>
                    <a:gd name="connsiteY9" fmla="*/ 86483 h 3624978"/>
                    <a:gd name="connsiteX10" fmla="*/ 2512932 w 2599415"/>
                    <a:gd name="connsiteY10" fmla="*/ 172966 h 3624978"/>
                    <a:gd name="connsiteX11" fmla="*/ 2426450 w 2599415"/>
                    <a:gd name="connsiteY11" fmla="*/ 172965 h 3624978"/>
                    <a:gd name="connsiteX12" fmla="*/ 2426450 w 2599415"/>
                    <a:gd name="connsiteY12" fmla="*/ 3538495 h 3624978"/>
                    <a:gd name="connsiteX13" fmla="*/ 2339967 w 2599415"/>
                    <a:gd name="connsiteY13" fmla="*/ 3624978 h 3624978"/>
                    <a:gd name="connsiteX14" fmla="*/ 86484 w 2599415"/>
                    <a:gd name="connsiteY14" fmla="*/ 3624978 h 3624978"/>
                    <a:gd name="connsiteX15" fmla="*/ 345931 w 2599415"/>
                    <a:gd name="connsiteY15" fmla="*/ 86483 h 3624978"/>
                    <a:gd name="connsiteX16" fmla="*/ 259448 w 2599415"/>
                    <a:gd name="connsiteY16" fmla="*/ 172966 h 3624978"/>
                    <a:gd name="connsiteX17" fmla="*/ 216207 w 2599415"/>
                    <a:gd name="connsiteY17" fmla="*/ 129725 h 3624978"/>
                    <a:gd name="connsiteX18" fmla="*/ 259448 w 2599415"/>
                    <a:gd name="connsiteY18" fmla="*/ 86484 h 3624978"/>
                    <a:gd name="connsiteX19" fmla="*/ 345931 w 2599415"/>
                    <a:gd name="connsiteY19" fmla="*/ 86483 h 3624978"/>
                    <a:gd name="connsiteX0" fmla="*/ 345931 w 2599415"/>
                    <a:gd name="connsiteY0" fmla="*/ 86483 h 3624978"/>
                    <a:gd name="connsiteX1" fmla="*/ 259448 w 2599415"/>
                    <a:gd name="connsiteY1" fmla="*/ 172966 h 3624978"/>
                    <a:gd name="connsiteX2" fmla="*/ 216207 w 2599415"/>
                    <a:gd name="connsiteY2" fmla="*/ 129725 h 3624978"/>
                    <a:gd name="connsiteX3" fmla="*/ 259448 w 2599415"/>
                    <a:gd name="connsiteY3" fmla="*/ 86484 h 3624978"/>
                    <a:gd name="connsiteX4" fmla="*/ 345931 w 2599415"/>
                    <a:gd name="connsiteY4" fmla="*/ 86483 h 3624978"/>
                    <a:gd name="connsiteX5" fmla="*/ 172966 w 2599415"/>
                    <a:gd name="connsiteY5" fmla="*/ 3538495 h 3624978"/>
                    <a:gd name="connsiteX6" fmla="*/ 86483 w 2599415"/>
                    <a:gd name="connsiteY6" fmla="*/ 3624978 h 3624978"/>
                    <a:gd name="connsiteX7" fmla="*/ 0 w 2599415"/>
                    <a:gd name="connsiteY7" fmla="*/ 3538495 h 3624978"/>
                    <a:gd name="connsiteX8" fmla="*/ 86483 w 2599415"/>
                    <a:gd name="connsiteY8" fmla="*/ 3452012 h 3624978"/>
                    <a:gd name="connsiteX9" fmla="*/ 129724 w 2599415"/>
                    <a:gd name="connsiteY9" fmla="*/ 3495253 h 3624978"/>
                    <a:gd name="connsiteX10" fmla="*/ 86483 w 2599415"/>
                    <a:gd name="connsiteY10" fmla="*/ 3538494 h 3624978"/>
                    <a:gd name="connsiteX11" fmla="*/ 172966 w 2599415"/>
                    <a:gd name="connsiteY11" fmla="*/ 3538495 h 3624978"/>
                    <a:gd name="connsiteX0" fmla="*/ 172966 w 2599415"/>
                    <a:gd name="connsiteY0" fmla="*/ 3452013 h 3624978"/>
                    <a:gd name="connsiteX1" fmla="*/ 172966 w 2599415"/>
                    <a:gd name="connsiteY1" fmla="*/ 86483 h 3624978"/>
                    <a:gd name="connsiteX2" fmla="*/ 259449 w 2599415"/>
                    <a:gd name="connsiteY2" fmla="*/ 0 h 3624978"/>
                    <a:gd name="connsiteX3" fmla="*/ 2512932 w 2599415"/>
                    <a:gd name="connsiteY3" fmla="*/ 0 h 3624978"/>
                    <a:gd name="connsiteX4" fmla="*/ 2599415 w 2599415"/>
                    <a:gd name="connsiteY4" fmla="*/ 86483 h 3624978"/>
                    <a:gd name="connsiteX5" fmla="*/ 2512932 w 2599415"/>
                    <a:gd name="connsiteY5" fmla="*/ 172966 h 3624978"/>
                    <a:gd name="connsiteX6" fmla="*/ 2426450 w 2599415"/>
                    <a:gd name="connsiteY6" fmla="*/ 172965 h 3624978"/>
                    <a:gd name="connsiteX7" fmla="*/ 2426450 w 2599415"/>
                    <a:gd name="connsiteY7" fmla="*/ 3538495 h 3624978"/>
                    <a:gd name="connsiteX8" fmla="*/ 2339967 w 2599415"/>
                    <a:gd name="connsiteY8" fmla="*/ 3624978 h 3624978"/>
                    <a:gd name="connsiteX9" fmla="*/ 86484 w 2599415"/>
                    <a:gd name="connsiteY9" fmla="*/ 3624978 h 3624978"/>
                    <a:gd name="connsiteX10" fmla="*/ 1 w 2599415"/>
                    <a:gd name="connsiteY10" fmla="*/ 3538495 h 3624978"/>
                    <a:gd name="connsiteX11" fmla="*/ 86484 w 2599415"/>
                    <a:gd name="connsiteY11" fmla="*/ 3452012 h 3624978"/>
                    <a:gd name="connsiteX12" fmla="*/ 172966 w 2599415"/>
                    <a:gd name="connsiteY12" fmla="*/ 3452013 h 3624978"/>
                    <a:gd name="connsiteX13" fmla="*/ 259449 w 2599415"/>
                    <a:gd name="connsiteY13" fmla="*/ 0 h 3624978"/>
                    <a:gd name="connsiteX14" fmla="*/ 345932 w 2599415"/>
                    <a:gd name="connsiteY14" fmla="*/ 86483 h 3624978"/>
                    <a:gd name="connsiteX15" fmla="*/ 259449 w 2599415"/>
                    <a:gd name="connsiteY15" fmla="*/ 172966 h 3624978"/>
                    <a:gd name="connsiteX16" fmla="*/ 216208 w 2599415"/>
                    <a:gd name="connsiteY16" fmla="*/ 129725 h 3624978"/>
                    <a:gd name="connsiteX17" fmla="*/ 259449 w 2599415"/>
                    <a:gd name="connsiteY17" fmla="*/ 86484 h 3624978"/>
                    <a:gd name="connsiteX18" fmla="*/ 345931 w 2599415"/>
                    <a:gd name="connsiteY18" fmla="*/ 86483 h 3624978"/>
                    <a:gd name="connsiteX19" fmla="*/ 2426450 w 2599415"/>
                    <a:gd name="connsiteY19" fmla="*/ 172965 h 3624978"/>
                    <a:gd name="connsiteX20" fmla="*/ 259449 w 2599415"/>
                    <a:gd name="connsiteY20" fmla="*/ 172965 h 3624978"/>
                    <a:gd name="connsiteX21" fmla="*/ 86484 w 2599415"/>
                    <a:gd name="connsiteY21" fmla="*/ 3452013 h 3624978"/>
                    <a:gd name="connsiteX22" fmla="*/ 129725 w 2599415"/>
                    <a:gd name="connsiteY22" fmla="*/ 3495254 h 3624978"/>
                    <a:gd name="connsiteX23" fmla="*/ 86484 w 2599415"/>
                    <a:gd name="connsiteY23" fmla="*/ 3538495 h 3624978"/>
                    <a:gd name="connsiteX24" fmla="*/ 172966 w 2599415"/>
                    <a:gd name="connsiteY24" fmla="*/ 3538495 h 3624978"/>
                    <a:gd name="connsiteX25" fmla="*/ 89659 w 2599415"/>
                    <a:gd name="connsiteY25" fmla="*/ 3590053 h 3624978"/>
                    <a:gd name="connsiteX26" fmla="*/ 172967 w 2599415"/>
                    <a:gd name="connsiteY26" fmla="*/ 3538495 h 3624978"/>
                    <a:gd name="connsiteX27" fmla="*/ 172966 w 2599415"/>
                    <a:gd name="connsiteY27" fmla="*/ 3452013 h 3624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2599415" h="3624978" stroke="0" extrusionOk="0">
                      <a:moveTo>
                        <a:pt x="86484" y="3624978"/>
                      </a:moveTo>
                      <a:cubicBezTo>
                        <a:pt x="134247" y="3624978"/>
                        <a:pt x="172967" y="3586258"/>
                        <a:pt x="172967" y="3538495"/>
                      </a:cubicBezTo>
                      <a:lnTo>
                        <a:pt x="86484" y="3538495"/>
                      </a:lnTo>
                      <a:cubicBezTo>
                        <a:pt x="110365" y="3538495"/>
                        <a:pt x="129725" y="3519135"/>
                        <a:pt x="129725" y="3495254"/>
                      </a:cubicBezTo>
                      <a:cubicBezTo>
                        <a:pt x="129725" y="3471373"/>
                        <a:pt x="110365" y="3452013"/>
                        <a:pt x="86484" y="3452013"/>
                      </a:cubicBezTo>
                      <a:lnTo>
                        <a:pt x="172966" y="3452013"/>
                      </a:lnTo>
                      <a:lnTo>
                        <a:pt x="172966" y="86483"/>
                      </a:lnTo>
                      <a:cubicBezTo>
                        <a:pt x="172966" y="38720"/>
                        <a:pt x="211686" y="0"/>
                        <a:pt x="259449" y="0"/>
                      </a:cubicBezTo>
                      <a:lnTo>
                        <a:pt x="2512932" y="0"/>
                      </a:lnTo>
                      <a:cubicBezTo>
                        <a:pt x="2560695" y="0"/>
                        <a:pt x="2599415" y="38720"/>
                        <a:pt x="2599415" y="86483"/>
                      </a:cubicBezTo>
                      <a:cubicBezTo>
                        <a:pt x="2599415" y="134246"/>
                        <a:pt x="2560695" y="172966"/>
                        <a:pt x="2512932" y="172966"/>
                      </a:cubicBezTo>
                      <a:lnTo>
                        <a:pt x="2426450" y="172965"/>
                      </a:lnTo>
                      <a:lnTo>
                        <a:pt x="2426450" y="3538495"/>
                      </a:lnTo>
                      <a:cubicBezTo>
                        <a:pt x="2426450" y="3586258"/>
                        <a:pt x="2387730" y="3624978"/>
                        <a:pt x="2339967" y="3624978"/>
                      </a:cubicBezTo>
                      <a:lnTo>
                        <a:pt x="86484" y="3624978"/>
                      </a:lnTo>
                      <a:close/>
                      <a:moveTo>
                        <a:pt x="345931" y="86483"/>
                      </a:moveTo>
                      <a:cubicBezTo>
                        <a:pt x="345931" y="134246"/>
                        <a:pt x="307211" y="172966"/>
                        <a:pt x="259448" y="172966"/>
                      </a:cubicBezTo>
                      <a:cubicBezTo>
                        <a:pt x="235567" y="172966"/>
                        <a:pt x="216207" y="153606"/>
                        <a:pt x="216207" y="129725"/>
                      </a:cubicBezTo>
                      <a:cubicBezTo>
                        <a:pt x="216207" y="105844"/>
                        <a:pt x="235567" y="86484"/>
                        <a:pt x="259448" y="86484"/>
                      </a:cubicBezTo>
                      <a:lnTo>
                        <a:pt x="345931" y="86483"/>
                      </a:lnTo>
                      <a:close/>
                    </a:path>
                    <a:path w="2599415" h="3624978" fill="darkenLess" stroke="0" extrusionOk="0">
                      <a:moveTo>
                        <a:pt x="345931" y="86483"/>
                      </a:moveTo>
                      <a:cubicBezTo>
                        <a:pt x="345931" y="134246"/>
                        <a:pt x="307211" y="172966"/>
                        <a:pt x="259448" y="172966"/>
                      </a:cubicBezTo>
                      <a:cubicBezTo>
                        <a:pt x="235567" y="172966"/>
                        <a:pt x="216207" y="153606"/>
                        <a:pt x="216207" y="129725"/>
                      </a:cubicBezTo>
                      <a:cubicBezTo>
                        <a:pt x="216207" y="105844"/>
                        <a:pt x="235567" y="86484"/>
                        <a:pt x="259448" y="86484"/>
                      </a:cubicBezTo>
                      <a:lnTo>
                        <a:pt x="345931" y="86483"/>
                      </a:lnTo>
                      <a:close/>
                      <a:moveTo>
                        <a:pt x="172966" y="3538495"/>
                      </a:moveTo>
                      <a:cubicBezTo>
                        <a:pt x="172966" y="3586258"/>
                        <a:pt x="134246" y="3624978"/>
                        <a:pt x="86483" y="3624978"/>
                      </a:cubicBezTo>
                      <a:cubicBezTo>
                        <a:pt x="38720" y="3624978"/>
                        <a:pt x="0" y="3586258"/>
                        <a:pt x="0" y="3538495"/>
                      </a:cubicBezTo>
                      <a:cubicBezTo>
                        <a:pt x="0" y="3490732"/>
                        <a:pt x="38720" y="3452012"/>
                        <a:pt x="86483" y="3452012"/>
                      </a:cubicBezTo>
                      <a:cubicBezTo>
                        <a:pt x="110364" y="3452012"/>
                        <a:pt x="129724" y="3471372"/>
                        <a:pt x="129724" y="3495253"/>
                      </a:cubicBezTo>
                      <a:cubicBezTo>
                        <a:pt x="129724" y="3519134"/>
                        <a:pt x="110364" y="3538494"/>
                        <a:pt x="86483" y="3538494"/>
                      </a:cubicBezTo>
                      <a:lnTo>
                        <a:pt x="172966" y="3538495"/>
                      </a:lnTo>
                      <a:close/>
                    </a:path>
                    <a:path w="2599415" h="3624978" fill="none" extrusionOk="0">
                      <a:moveTo>
                        <a:pt x="172966" y="3452013"/>
                      </a:moveTo>
                      <a:lnTo>
                        <a:pt x="172966" y="86483"/>
                      </a:lnTo>
                      <a:cubicBezTo>
                        <a:pt x="172966" y="38720"/>
                        <a:pt x="211686" y="0"/>
                        <a:pt x="259449" y="0"/>
                      </a:cubicBezTo>
                      <a:lnTo>
                        <a:pt x="2512932" y="0"/>
                      </a:lnTo>
                      <a:cubicBezTo>
                        <a:pt x="2560695" y="0"/>
                        <a:pt x="2599415" y="38720"/>
                        <a:pt x="2599415" y="86483"/>
                      </a:cubicBezTo>
                      <a:cubicBezTo>
                        <a:pt x="2599415" y="134246"/>
                        <a:pt x="2560695" y="172966"/>
                        <a:pt x="2512932" y="172966"/>
                      </a:cubicBezTo>
                      <a:lnTo>
                        <a:pt x="2426450" y="172965"/>
                      </a:lnTo>
                      <a:lnTo>
                        <a:pt x="2426450" y="3538495"/>
                      </a:lnTo>
                      <a:cubicBezTo>
                        <a:pt x="2426450" y="3586258"/>
                        <a:pt x="2387730" y="3624978"/>
                        <a:pt x="2339967" y="3624978"/>
                      </a:cubicBezTo>
                      <a:lnTo>
                        <a:pt x="86484" y="3624978"/>
                      </a:lnTo>
                      <a:cubicBezTo>
                        <a:pt x="38721" y="3624978"/>
                        <a:pt x="1" y="3586258"/>
                        <a:pt x="1" y="3538495"/>
                      </a:cubicBezTo>
                      <a:cubicBezTo>
                        <a:pt x="1" y="3490732"/>
                        <a:pt x="38721" y="3452012"/>
                        <a:pt x="86484" y="3452012"/>
                      </a:cubicBezTo>
                      <a:lnTo>
                        <a:pt x="172966" y="3452013"/>
                      </a:lnTo>
                      <a:close/>
                      <a:moveTo>
                        <a:pt x="259449" y="0"/>
                      </a:moveTo>
                      <a:cubicBezTo>
                        <a:pt x="307212" y="0"/>
                        <a:pt x="345932" y="38720"/>
                        <a:pt x="345932" y="86483"/>
                      </a:cubicBezTo>
                      <a:cubicBezTo>
                        <a:pt x="345932" y="134246"/>
                        <a:pt x="307212" y="172966"/>
                        <a:pt x="259449" y="172966"/>
                      </a:cubicBezTo>
                      <a:cubicBezTo>
                        <a:pt x="235568" y="172966"/>
                        <a:pt x="216208" y="153606"/>
                        <a:pt x="216208" y="129725"/>
                      </a:cubicBezTo>
                      <a:cubicBezTo>
                        <a:pt x="216208" y="105844"/>
                        <a:pt x="235568" y="86484"/>
                        <a:pt x="259449" y="86484"/>
                      </a:cubicBezTo>
                      <a:lnTo>
                        <a:pt x="345931" y="86483"/>
                      </a:lnTo>
                      <a:moveTo>
                        <a:pt x="2426450" y="172965"/>
                      </a:moveTo>
                      <a:lnTo>
                        <a:pt x="259449" y="172965"/>
                      </a:lnTo>
                      <a:moveTo>
                        <a:pt x="86484" y="3452013"/>
                      </a:moveTo>
                      <a:cubicBezTo>
                        <a:pt x="110365" y="3452013"/>
                        <a:pt x="129725" y="3471373"/>
                        <a:pt x="129725" y="3495254"/>
                      </a:cubicBezTo>
                      <a:cubicBezTo>
                        <a:pt x="129725" y="3519135"/>
                        <a:pt x="110365" y="3538495"/>
                        <a:pt x="86484" y="3538495"/>
                      </a:cubicBezTo>
                      <a:lnTo>
                        <a:pt x="172966" y="3538495"/>
                      </a:lnTo>
                      <a:moveTo>
                        <a:pt x="89659" y="3590053"/>
                      </a:moveTo>
                      <a:cubicBezTo>
                        <a:pt x="137422" y="3590053"/>
                        <a:pt x="172967" y="3586258"/>
                        <a:pt x="172967" y="3538495"/>
                      </a:cubicBezTo>
                      <a:cubicBezTo>
                        <a:pt x="172967" y="3509668"/>
                        <a:pt x="172966" y="3480840"/>
                        <a:pt x="172966" y="3452013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2206084E-2802-904C-A69E-08A73E70A2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b="73592"/>
                <a:stretch/>
              </p:blipFill>
              <p:spPr>
                <a:xfrm>
                  <a:off x="4467855" y="2012800"/>
                  <a:ext cx="1898530" cy="501371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C68C89E3-EC5A-4749-B2D1-980ECD49B2F6}"/>
              </a:ext>
            </a:extLst>
          </p:cNvPr>
          <p:cNvSpPr/>
          <p:nvPr/>
        </p:nvSpPr>
        <p:spPr>
          <a:xfrm>
            <a:off x="8231665" y="3514155"/>
            <a:ext cx="595034" cy="41524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178BB90-09C6-8743-B8A4-DC460226384B}"/>
              </a:ext>
            </a:extLst>
          </p:cNvPr>
          <p:cNvSpPr txBox="1"/>
          <p:nvPr/>
        </p:nvSpPr>
        <p:spPr>
          <a:xfrm rot="20302084">
            <a:off x="8034351" y="3957755"/>
            <a:ext cx="142032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Exploitative!!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AC57869-315A-4745-A7D5-6CD7105B8390}"/>
              </a:ext>
            </a:extLst>
          </p:cNvPr>
          <p:cNvSpPr/>
          <p:nvPr/>
        </p:nvSpPr>
        <p:spPr>
          <a:xfrm>
            <a:off x="2057401" y="5692068"/>
            <a:ext cx="8165182" cy="613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</a:pPr>
            <a:r>
              <a:rPr lang="en-US" dirty="0">
                <a:solidFill>
                  <a:srgbClr val="191B0E"/>
                </a:solidFill>
              </a:rPr>
              <a:t>A menu is “buy-many” if the random allocation resulting from any buy-many strategy is “dominated” by a single menu option.</a:t>
            </a:r>
          </a:p>
        </p:txBody>
      </p:sp>
      <p:sp>
        <p:nvSpPr>
          <p:cNvPr id="45" name="Line Callout 2 (Border and Accent Bar) 44">
            <a:extLst>
              <a:ext uri="{FF2B5EF4-FFF2-40B4-BE49-F238E27FC236}">
                <a16:creationId xmlns:a16="http://schemas.microsoft.com/office/drawing/2014/main" id="{70F16F6A-54B7-2D42-B15D-BFA0EDA7F36D}"/>
              </a:ext>
            </a:extLst>
          </p:cNvPr>
          <p:cNvSpPr/>
          <p:nvPr/>
        </p:nvSpPr>
        <p:spPr>
          <a:xfrm>
            <a:off x="6994891" y="6348396"/>
            <a:ext cx="2545633" cy="307777"/>
          </a:xfrm>
          <a:prstGeom prst="accentBorderCallout2">
            <a:avLst>
              <a:gd name="adj1" fmla="val 51143"/>
              <a:gd name="adj2" fmla="val -1485"/>
              <a:gd name="adj3" fmla="val 52721"/>
              <a:gd name="adj4" fmla="val -112407"/>
              <a:gd name="adj5" fmla="val -28952"/>
              <a:gd name="adj6" fmla="val -126602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EE8ED1C-5531-9542-955E-CDA3DBFD45F8}"/>
              </a:ext>
            </a:extLst>
          </p:cNvPr>
          <p:cNvSpPr txBox="1"/>
          <p:nvPr/>
        </p:nvSpPr>
        <p:spPr>
          <a:xfrm>
            <a:off x="7019613" y="6341351"/>
            <a:ext cx="2589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Cheaper price; Bigger allocation</a:t>
            </a:r>
          </a:p>
        </p:txBody>
      </p: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A3108ED6-C786-0F4D-AF11-F1D1CC553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809906-9027-AC49-FBF5-9CAAA785628F}"/>
              </a:ext>
            </a:extLst>
          </p:cNvPr>
          <p:cNvSpPr txBox="1"/>
          <p:nvPr/>
        </p:nvSpPr>
        <p:spPr>
          <a:xfrm>
            <a:off x="9720196" y="1139700"/>
            <a:ext cx="19533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7A2BB">
                    <a:lumMod val="75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[C. Teng Tzamos’19]</a:t>
            </a:r>
            <a:endParaRPr lang="en-US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D0715CE-2696-081A-6F8C-23BC4C3B1DC9}"/>
              </a:ext>
            </a:extLst>
          </p:cNvPr>
          <p:cNvGrpSpPr/>
          <p:nvPr/>
        </p:nvGrpSpPr>
        <p:grpSpPr>
          <a:xfrm>
            <a:off x="4238003" y="1572520"/>
            <a:ext cx="1299138" cy="615553"/>
            <a:chOff x="3310128" y="3115484"/>
            <a:chExt cx="1299138" cy="61555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51D3AF37-990D-86E4-2E4A-E32136F51F89}"/>
                    </a:ext>
                  </a:extLst>
                </p:cNvPr>
                <p:cNvSpPr txBox="1"/>
                <p:nvPr/>
              </p:nvSpPr>
              <p:spPr>
                <a:xfrm>
                  <a:off x="3310128" y="3115484"/>
                  <a:ext cx="1299138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      </m:t>
                            </m:r>
                          </m:e>
                        </m:d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=$1</m:t>
                        </m:r>
                      </m:oMath>
                    </m:oMathPara>
                  </a14:m>
                  <a:endParaRPr lang="en-US" sz="1400" b="0" dirty="0"/>
                </a:p>
                <a:p>
                  <a:endParaRPr lang="en-US" sz="6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      </m:t>
                            </m:r>
                          </m:e>
                        </m:d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=$0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51D3AF37-990D-86E4-2E4A-E32136F51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128" y="3115484"/>
                  <a:ext cx="1299138" cy="615553"/>
                </a:xfrm>
                <a:prstGeom prst="rect">
                  <a:avLst/>
                </a:prstGeom>
                <a:blipFill>
                  <a:blip r:embed="rId11"/>
                  <a:stretch>
                    <a:fillRect b="-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5ADA6985-B8D0-ADC1-C820-B610742EF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80247" y="3161894"/>
              <a:ext cx="214398" cy="22360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236048A2-2261-C571-C407-5D4D0BD6C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00949" y="3483328"/>
              <a:ext cx="178309" cy="185969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882D557-7096-6344-A0D7-27E78AEFD2DB}"/>
              </a:ext>
            </a:extLst>
          </p:cNvPr>
          <p:cNvGrpSpPr/>
          <p:nvPr/>
        </p:nvGrpSpPr>
        <p:grpSpPr>
          <a:xfrm>
            <a:off x="4250529" y="2705391"/>
            <a:ext cx="1299138" cy="615553"/>
            <a:chOff x="3310128" y="3115484"/>
            <a:chExt cx="1299138" cy="61555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AD08B4F9-7ADA-7F4A-975C-29BB0545E77C}"/>
                    </a:ext>
                  </a:extLst>
                </p:cNvPr>
                <p:cNvSpPr txBox="1"/>
                <p:nvPr/>
              </p:nvSpPr>
              <p:spPr>
                <a:xfrm>
                  <a:off x="3310128" y="3115484"/>
                  <a:ext cx="1299138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      </m:t>
                            </m:r>
                          </m:e>
                        </m:d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=$0</m:t>
                        </m:r>
                      </m:oMath>
                    </m:oMathPara>
                  </a14:m>
                  <a:endParaRPr lang="en-US" sz="1400" b="0" dirty="0"/>
                </a:p>
                <a:p>
                  <a:endParaRPr lang="en-US" sz="6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      </m:t>
                            </m:r>
                          </m:e>
                        </m:d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=$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AD08B4F9-7ADA-7F4A-975C-29BB0545E7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128" y="3115484"/>
                  <a:ext cx="1299138" cy="615553"/>
                </a:xfrm>
                <a:prstGeom prst="rect">
                  <a:avLst/>
                </a:prstGeom>
                <a:blipFill>
                  <a:blip r:embed="rId12"/>
                  <a:stretch>
                    <a:fillRect b="-61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90043C54-2B9A-3C95-2305-6164505C1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80247" y="3156822"/>
              <a:ext cx="231272" cy="241206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132CCD1-3B56-692A-FD85-EC05CCD45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3475" y="3481218"/>
              <a:ext cx="192343" cy="200606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97F07F1-01BC-9AF4-9432-0015A9BC398C}"/>
              </a:ext>
            </a:extLst>
          </p:cNvPr>
          <p:cNvGrpSpPr/>
          <p:nvPr/>
        </p:nvGrpSpPr>
        <p:grpSpPr>
          <a:xfrm>
            <a:off x="4287485" y="3741466"/>
            <a:ext cx="1299138" cy="615553"/>
            <a:chOff x="3310128" y="3115484"/>
            <a:chExt cx="1299138" cy="61555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0D4FDEA7-0A08-6340-47B3-A5A3AA386896}"/>
                    </a:ext>
                  </a:extLst>
                </p:cNvPr>
                <p:cNvSpPr txBox="1"/>
                <p:nvPr/>
              </p:nvSpPr>
              <p:spPr>
                <a:xfrm>
                  <a:off x="3310128" y="3115484"/>
                  <a:ext cx="1299138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      </m:t>
                            </m:r>
                          </m:e>
                        </m:d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=$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400" b="0" dirty="0"/>
                </a:p>
                <a:p>
                  <a:endParaRPr lang="en-US" sz="6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      </m:t>
                            </m:r>
                          </m:e>
                        </m:d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=$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0D4FDEA7-0A08-6340-47B3-A5A3AA3868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128" y="3115484"/>
                  <a:ext cx="1299138" cy="615553"/>
                </a:xfrm>
                <a:prstGeom prst="rect">
                  <a:avLst/>
                </a:prstGeom>
                <a:blipFill>
                  <a:blip r:embed="rId13"/>
                  <a:stretch>
                    <a:fillRect b="-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19DDB336-28A0-2A6C-014C-B3675CF36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7720" y="3162612"/>
              <a:ext cx="237729" cy="247941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72E9D53-884B-5DCA-0B62-1069293A9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00949" y="3488144"/>
              <a:ext cx="197713" cy="206206"/>
            </a:xfrm>
            <a:prstGeom prst="rect">
              <a:avLst/>
            </a:prstGeom>
          </p:spPr>
        </p:pic>
      </p:grpSp>
      <p:sp>
        <p:nvSpPr>
          <p:cNvPr id="65" name="Oval 64">
            <a:extLst>
              <a:ext uri="{FF2B5EF4-FFF2-40B4-BE49-F238E27FC236}">
                <a16:creationId xmlns:a16="http://schemas.microsoft.com/office/drawing/2014/main" id="{4C2D4738-39A7-97C4-D3B7-F52B859CB560}"/>
              </a:ext>
            </a:extLst>
          </p:cNvPr>
          <p:cNvSpPr/>
          <p:nvPr/>
        </p:nvSpPr>
        <p:spPr>
          <a:xfrm>
            <a:off x="4171946" y="1513717"/>
            <a:ext cx="1414678" cy="788409"/>
          </a:xfrm>
          <a:prstGeom prst="ellipse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981D0503-1F1A-469B-239E-067CC5843350}"/>
              </a:ext>
            </a:extLst>
          </p:cNvPr>
          <p:cNvSpPr/>
          <p:nvPr/>
        </p:nvSpPr>
        <p:spPr>
          <a:xfrm>
            <a:off x="4234576" y="2670888"/>
            <a:ext cx="1315091" cy="722203"/>
          </a:xfrm>
          <a:prstGeom prst="ellipse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57276B9-CCDB-D513-5407-52A7093EBA44}"/>
              </a:ext>
            </a:extLst>
          </p:cNvPr>
          <p:cNvSpPr/>
          <p:nvPr/>
        </p:nvSpPr>
        <p:spPr>
          <a:xfrm>
            <a:off x="4246480" y="3670693"/>
            <a:ext cx="1395568" cy="778807"/>
          </a:xfrm>
          <a:prstGeom prst="ellipse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85D6CCC-D73B-1CAA-08AF-4478B905F0C9}"/>
              </a:ext>
            </a:extLst>
          </p:cNvPr>
          <p:cNvCxnSpPr>
            <a:cxnSpLocks/>
          </p:cNvCxnSpPr>
          <p:nvPr/>
        </p:nvCxnSpPr>
        <p:spPr>
          <a:xfrm flipV="1">
            <a:off x="3233110" y="2113956"/>
            <a:ext cx="979417" cy="756716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C74C5E8-74FD-E494-D265-47893BEF67D2}"/>
              </a:ext>
            </a:extLst>
          </p:cNvPr>
          <p:cNvCxnSpPr>
            <a:cxnSpLocks/>
            <a:endCxn id="66" idx="2"/>
          </p:cNvCxnSpPr>
          <p:nvPr/>
        </p:nvCxnSpPr>
        <p:spPr>
          <a:xfrm flipV="1">
            <a:off x="3374946" y="3031990"/>
            <a:ext cx="859630" cy="204030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1C14C18-CF62-1A74-4BAD-F7B7B3281E9C}"/>
              </a:ext>
            </a:extLst>
          </p:cNvPr>
          <p:cNvCxnSpPr>
            <a:cxnSpLocks/>
            <a:endCxn id="67" idx="2"/>
          </p:cNvCxnSpPr>
          <p:nvPr/>
        </p:nvCxnSpPr>
        <p:spPr>
          <a:xfrm>
            <a:off x="3374529" y="3369681"/>
            <a:ext cx="871951" cy="690416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F2723FF0-99B6-AF02-2E5B-EAA8FFE2AB54}"/>
              </a:ext>
            </a:extLst>
          </p:cNvPr>
          <p:cNvSpPr txBox="1"/>
          <p:nvPr/>
        </p:nvSpPr>
        <p:spPr>
          <a:xfrm rot="19183924">
            <a:off x="3208226" y="2278644"/>
            <a:ext cx="821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w.p.</a:t>
            </a:r>
            <a:r>
              <a:rPr lang="en-US" sz="1400" dirty="0"/>
              <a:t> 1/3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AF168DF-305C-B947-B5FC-AE8A92FC556F}"/>
              </a:ext>
            </a:extLst>
          </p:cNvPr>
          <p:cNvSpPr txBox="1"/>
          <p:nvPr/>
        </p:nvSpPr>
        <p:spPr>
          <a:xfrm rot="20803561">
            <a:off x="3293856" y="2891520"/>
            <a:ext cx="821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w.p.</a:t>
            </a:r>
            <a:r>
              <a:rPr lang="en-US" sz="1400" dirty="0"/>
              <a:t> 1/3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8346AFC-D3D1-9BDE-F61D-FF502DAB8909}"/>
              </a:ext>
            </a:extLst>
          </p:cNvPr>
          <p:cNvSpPr txBox="1"/>
          <p:nvPr/>
        </p:nvSpPr>
        <p:spPr>
          <a:xfrm rot="2327997">
            <a:off x="3424918" y="3457034"/>
            <a:ext cx="821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w.p.</a:t>
            </a:r>
            <a:r>
              <a:rPr lang="en-US" sz="1400" dirty="0"/>
              <a:t> 1/3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EF015B8-2993-4F4F-6846-77F79AE8CE52}"/>
              </a:ext>
            </a:extLst>
          </p:cNvPr>
          <p:cNvSpPr txBox="1"/>
          <p:nvPr/>
        </p:nvSpPr>
        <p:spPr>
          <a:xfrm>
            <a:off x="1898716" y="3561172"/>
            <a:ext cx="1242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Additive buyer</a:t>
            </a:r>
          </a:p>
        </p:txBody>
      </p:sp>
    </p:spTree>
    <p:extLst>
      <p:ext uri="{BB962C8B-B14F-4D97-AF65-F5344CB8AC3E}">
        <p14:creationId xmlns:p14="http://schemas.microsoft.com/office/powerpoint/2010/main" val="386499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2" grpId="0" animBg="1"/>
      <p:bldP spid="43" grpId="0" animBg="1"/>
      <p:bldP spid="44" grpId="0"/>
      <p:bldP spid="45" grpId="0" animBg="1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12B23-F102-7847-AFAB-9A7DE8A01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Towards a new benchmark: limiting the power of the seller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74E16E7-5AD3-024D-A18E-19535B454324}"/>
              </a:ext>
            </a:extLst>
          </p:cNvPr>
          <p:cNvGrpSpPr/>
          <p:nvPr/>
        </p:nvGrpSpPr>
        <p:grpSpPr>
          <a:xfrm>
            <a:off x="1515421" y="1596287"/>
            <a:ext cx="1853825" cy="2320080"/>
            <a:chOff x="7596257" y="2715464"/>
            <a:chExt cx="2304288" cy="2661684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70DCE30-4AFA-064E-8648-343B651BC169}"/>
                </a:ext>
              </a:extLst>
            </p:cNvPr>
            <p:cNvGrpSpPr/>
            <p:nvPr/>
          </p:nvGrpSpPr>
          <p:grpSpPr>
            <a:xfrm>
              <a:off x="8087311" y="4759736"/>
              <a:ext cx="1602885" cy="376239"/>
              <a:chOff x="8087311" y="4759736"/>
              <a:chExt cx="1602885" cy="376239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24D08EE1-682E-744C-9BF0-EE6B58970D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505037" y="4790128"/>
                <a:ext cx="287958" cy="300328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F7AC6965-CBA9-4D4C-A4F2-45581E7AC0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87311" y="4759736"/>
                <a:ext cx="346239" cy="36111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EC385490-BF13-A743-9465-B099B35BA1A2}"/>
                      </a:ext>
                    </a:extLst>
                  </p:cNvPr>
                  <p:cNvSpPr txBox="1"/>
                  <p:nvPr/>
                </p:nvSpPr>
                <p:spPr>
                  <a:xfrm>
                    <a:off x="8950573" y="4782882"/>
                    <a:ext cx="739623" cy="3530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$3</a:t>
                    </a:r>
                  </a:p>
                </p:txBody>
              </p:sp>
            </mc:Choice>
            <mc:Fallback xmlns="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EC385490-BF13-A743-9465-B099B35BA1A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50573" y="4782882"/>
                    <a:ext cx="739623" cy="35309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4000" b="-24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BB1B5B7-4BE2-224B-9A9C-BD88E8B29CE7}"/>
                </a:ext>
              </a:extLst>
            </p:cNvPr>
            <p:cNvGrpSpPr/>
            <p:nvPr/>
          </p:nvGrpSpPr>
          <p:grpSpPr>
            <a:xfrm>
              <a:off x="7596257" y="2715464"/>
              <a:ext cx="2304288" cy="2661684"/>
              <a:chOff x="7596257" y="2715464"/>
              <a:chExt cx="2304288" cy="2661684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C4E29D15-5E61-3349-8897-35D1BA2190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26547" y="3790766"/>
                <a:ext cx="346239" cy="361112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8C114190-564A-7D4B-8B58-396835D38E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288854" y="4299503"/>
                <a:ext cx="287958" cy="30032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BA244E1A-0C4E-FA4E-8D45-0B4CCC373819}"/>
                      </a:ext>
                    </a:extLst>
                  </p:cNvPr>
                  <p:cNvSpPr txBox="1"/>
                  <p:nvPr/>
                </p:nvSpPr>
                <p:spPr>
                  <a:xfrm>
                    <a:off x="8951656" y="3784556"/>
                    <a:ext cx="59503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$1</a:t>
                    </a:r>
                  </a:p>
                </p:txBody>
              </p:sp>
            </mc:Choice>
            <mc:Fallback xmlns="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BA244E1A-0C4E-FA4E-8D45-0B4CCC37381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51656" y="3784556"/>
                    <a:ext cx="595035" cy="30777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4545" r="-25641" b="-3636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D20F9A23-AEDA-7F47-B3AB-9FD32F3305A4}"/>
                      </a:ext>
                    </a:extLst>
                  </p:cNvPr>
                  <p:cNvSpPr txBox="1"/>
                  <p:nvPr/>
                </p:nvSpPr>
                <p:spPr>
                  <a:xfrm>
                    <a:off x="8942868" y="4284027"/>
                    <a:ext cx="739623" cy="3530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$1</a:t>
                    </a:r>
                  </a:p>
                </p:txBody>
              </p:sp>
            </mc:Choice>
            <mc:Fallback xmlns="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D20F9A23-AEDA-7F47-B3AB-9FD32F3305A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42868" y="4284027"/>
                    <a:ext cx="739623" cy="35309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4000" r="-2083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72B0FF4D-3940-944E-A80D-A2DBD6FCF871}"/>
                  </a:ext>
                </a:extLst>
              </p:cNvPr>
              <p:cNvGrpSpPr/>
              <p:nvPr/>
            </p:nvGrpSpPr>
            <p:grpSpPr>
              <a:xfrm>
                <a:off x="7596257" y="2715464"/>
                <a:ext cx="2304288" cy="2661684"/>
                <a:chOff x="4273800" y="1784491"/>
                <a:chExt cx="2304288" cy="2661684"/>
              </a:xfrm>
            </p:grpSpPr>
            <p:sp>
              <p:nvSpPr>
                <p:cNvPr id="55" name="Vertical Scroll 72">
                  <a:extLst>
                    <a:ext uri="{FF2B5EF4-FFF2-40B4-BE49-F238E27FC236}">
                      <a16:creationId xmlns:a16="http://schemas.microsoft.com/office/drawing/2014/main" id="{B8B8A137-7038-484C-B857-F7EBF2C8F66A}"/>
                    </a:ext>
                  </a:extLst>
                </p:cNvPr>
                <p:cNvSpPr/>
                <p:nvPr/>
              </p:nvSpPr>
              <p:spPr>
                <a:xfrm>
                  <a:off x="4273800" y="1784491"/>
                  <a:ext cx="2304288" cy="2661684"/>
                </a:xfrm>
                <a:custGeom>
                  <a:avLst/>
                  <a:gdLst>
                    <a:gd name="connsiteX0" fmla="*/ 86483 w 2599414"/>
                    <a:gd name="connsiteY0" fmla="*/ 3624978 h 3624978"/>
                    <a:gd name="connsiteX1" fmla="*/ 172966 w 2599414"/>
                    <a:gd name="connsiteY1" fmla="*/ 3538495 h 3624978"/>
                    <a:gd name="connsiteX2" fmla="*/ 86483 w 2599414"/>
                    <a:gd name="connsiteY2" fmla="*/ 3538495 h 3624978"/>
                    <a:gd name="connsiteX3" fmla="*/ 129724 w 2599414"/>
                    <a:gd name="connsiteY3" fmla="*/ 3495254 h 3624978"/>
                    <a:gd name="connsiteX4" fmla="*/ 86483 w 2599414"/>
                    <a:gd name="connsiteY4" fmla="*/ 3452013 h 3624978"/>
                    <a:gd name="connsiteX5" fmla="*/ 172965 w 2599414"/>
                    <a:gd name="connsiteY5" fmla="*/ 3452013 h 3624978"/>
                    <a:gd name="connsiteX6" fmla="*/ 172965 w 2599414"/>
                    <a:gd name="connsiteY6" fmla="*/ 86483 h 3624978"/>
                    <a:gd name="connsiteX7" fmla="*/ 259448 w 2599414"/>
                    <a:gd name="connsiteY7" fmla="*/ 0 h 3624978"/>
                    <a:gd name="connsiteX8" fmla="*/ 2512931 w 2599414"/>
                    <a:gd name="connsiteY8" fmla="*/ 0 h 3624978"/>
                    <a:gd name="connsiteX9" fmla="*/ 2599414 w 2599414"/>
                    <a:gd name="connsiteY9" fmla="*/ 86483 h 3624978"/>
                    <a:gd name="connsiteX10" fmla="*/ 2512931 w 2599414"/>
                    <a:gd name="connsiteY10" fmla="*/ 172966 h 3624978"/>
                    <a:gd name="connsiteX11" fmla="*/ 2426449 w 2599414"/>
                    <a:gd name="connsiteY11" fmla="*/ 172965 h 3624978"/>
                    <a:gd name="connsiteX12" fmla="*/ 2426449 w 2599414"/>
                    <a:gd name="connsiteY12" fmla="*/ 3538495 h 3624978"/>
                    <a:gd name="connsiteX13" fmla="*/ 2339966 w 2599414"/>
                    <a:gd name="connsiteY13" fmla="*/ 3624978 h 3624978"/>
                    <a:gd name="connsiteX14" fmla="*/ 86483 w 2599414"/>
                    <a:gd name="connsiteY14" fmla="*/ 3624978 h 3624978"/>
                    <a:gd name="connsiteX15" fmla="*/ 345930 w 2599414"/>
                    <a:gd name="connsiteY15" fmla="*/ 86483 h 3624978"/>
                    <a:gd name="connsiteX16" fmla="*/ 259447 w 2599414"/>
                    <a:gd name="connsiteY16" fmla="*/ 172966 h 3624978"/>
                    <a:gd name="connsiteX17" fmla="*/ 216206 w 2599414"/>
                    <a:gd name="connsiteY17" fmla="*/ 129725 h 3624978"/>
                    <a:gd name="connsiteX18" fmla="*/ 259447 w 2599414"/>
                    <a:gd name="connsiteY18" fmla="*/ 86484 h 3624978"/>
                    <a:gd name="connsiteX19" fmla="*/ 345930 w 2599414"/>
                    <a:gd name="connsiteY19" fmla="*/ 86483 h 3624978"/>
                    <a:gd name="connsiteX0" fmla="*/ 345930 w 2599414"/>
                    <a:gd name="connsiteY0" fmla="*/ 86483 h 3624978"/>
                    <a:gd name="connsiteX1" fmla="*/ 259447 w 2599414"/>
                    <a:gd name="connsiteY1" fmla="*/ 172966 h 3624978"/>
                    <a:gd name="connsiteX2" fmla="*/ 216206 w 2599414"/>
                    <a:gd name="connsiteY2" fmla="*/ 129725 h 3624978"/>
                    <a:gd name="connsiteX3" fmla="*/ 259447 w 2599414"/>
                    <a:gd name="connsiteY3" fmla="*/ 86484 h 3624978"/>
                    <a:gd name="connsiteX4" fmla="*/ 345930 w 2599414"/>
                    <a:gd name="connsiteY4" fmla="*/ 86483 h 3624978"/>
                    <a:gd name="connsiteX5" fmla="*/ 172965 w 2599414"/>
                    <a:gd name="connsiteY5" fmla="*/ 3538495 h 3624978"/>
                    <a:gd name="connsiteX6" fmla="*/ 86482 w 2599414"/>
                    <a:gd name="connsiteY6" fmla="*/ 3624978 h 3624978"/>
                    <a:gd name="connsiteX7" fmla="*/ -1 w 2599414"/>
                    <a:gd name="connsiteY7" fmla="*/ 3538495 h 3624978"/>
                    <a:gd name="connsiteX8" fmla="*/ 86482 w 2599414"/>
                    <a:gd name="connsiteY8" fmla="*/ 3452012 h 3624978"/>
                    <a:gd name="connsiteX9" fmla="*/ 129723 w 2599414"/>
                    <a:gd name="connsiteY9" fmla="*/ 3495253 h 3624978"/>
                    <a:gd name="connsiteX10" fmla="*/ 86482 w 2599414"/>
                    <a:gd name="connsiteY10" fmla="*/ 3538494 h 3624978"/>
                    <a:gd name="connsiteX11" fmla="*/ 172965 w 2599414"/>
                    <a:gd name="connsiteY11" fmla="*/ 3538495 h 3624978"/>
                    <a:gd name="connsiteX0" fmla="*/ 172965 w 2599414"/>
                    <a:gd name="connsiteY0" fmla="*/ 3452013 h 3624978"/>
                    <a:gd name="connsiteX1" fmla="*/ 172965 w 2599414"/>
                    <a:gd name="connsiteY1" fmla="*/ 86483 h 3624978"/>
                    <a:gd name="connsiteX2" fmla="*/ 259448 w 2599414"/>
                    <a:gd name="connsiteY2" fmla="*/ 0 h 3624978"/>
                    <a:gd name="connsiteX3" fmla="*/ 2512931 w 2599414"/>
                    <a:gd name="connsiteY3" fmla="*/ 0 h 3624978"/>
                    <a:gd name="connsiteX4" fmla="*/ 2599414 w 2599414"/>
                    <a:gd name="connsiteY4" fmla="*/ 86483 h 3624978"/>
                    <a:gd name="connsiteX5" fmla="*/ 2512931 w 2599414"/>
                    <a:gd name="connsiteY5" fmla="*/ 172966 h 3624978"/>
                    <a:gd name="connsiteX6" fmla="*/ 2426449 w 2599414"/>
                    <a:gd name="connsiteY6" fmla="*/ 172965 h 3624978"/>
                    <a:gd name="connsiteX7" fmla="*/ 2426449 w 2599414"/>
                    <a:gd name="connsiteY7" fmla="*/ 3538495 h 3624978"/>
                    <a:gd name="connsiteX8" fmla="*/ 2339966 w 2599414"/>
                    <a:gd name="connsiteY8" fmla="*/ 3624978 h 3624978"/>
                    <a:gd name="connsiteX9" fmla="*/ 86483 w 2599414"/>
                    <a:gd name="connsiteY9" fmla="*/ 3624978 h 3624978"/>
                    <a:gd name="connsiteX10" fmla="*/ 0 w 2599414"/>
                    <a:gd name="connsiteY10" fmla="*/ 3538495 h 3624978"/>
                    <a:gd name="connsiteX11" fmla="*/ 86483 w 2599414"/>
                    <a:gd name="connsiteY11" fmla="*/ 3452012 h 3624978"/>
                    <a:gd name="connsiteX12" fmla="*/ 172965 w 2599414"/>
                    <a:gd name="connsiteY12" fmla="*/ 3452013 h 3624978"/>
                    <a:gd name="connsiteX13" fmla="*/ 259448 w 2599414"/>
                    <a:gd name="connsiteY13" fmla="*/ 0 h 3624978"/>
                    <a:gd name="connsiteX14" fmla="*/ 345931 w 2599414"/>
                    <a:gd name="connsiteY14" fmla="*/ 86483 h 3624978"/>
                    <a:gd name="connsiteX15" fmla="*/ 259448 w 2599414"/>
                    <a:gd name="connsiteY15" fmla="*/ 172966 h 3624978"/>
                    <a:gd name="connsiteX16" fmla="*/ 216207 w 2599414"/>
                    <a:gd name="connsiteY16" fmla="*/ 129725 h 3624978"/>
                    <a:gd name="connsiteX17" fmla="*/ 259448 w 2599414"/>
                    <a:gd name="connsiteY17" fmla="*/ 86484 h 3624978"/>
                    <a:gd name="connsiteX18" fmla="*/ 345930 w 2599414"/>
                    <a:gd name="connsiteY18" fmla="*/ 86483 h 3624978"/>
                    <a:gd name="connsiteX19" fmla="*/ 2426449 w 2599414"/>
                    <a:gd name="connsiteY19" fmla="*/ 172965 h 3624978"/>
                    <a:gd name="connsiteX20" fmla="*/ 259448 w 2599414"/>
                    <a:gd name="connsiteY20" fmla="*/ 172965 h 3624978"/>
                    <a:gd name="connsiteX21" fmla="*/ 86483 w 2599414"/>
                    <a:gd name="connsiteY21" fmla="*/ 3452013 h 3624978"/>
                    <a:gd name="connsiteX22" fmla="*/ 129724 w 2599414"/>
                    <a:gd name="connsiteY22" fmla="*/ 3495254 h 3624978"/>
                    <a:gd name="connsiteX23" fmla="*/ 86483 w 2599414"/>
                    <a:gd name="connsiteY23" fmla="*/ 3538495 h 3624978"/>
                    <a:gd name="connsiteX24" fmla="*/ 172965 w 2599414"/>
                    <a:gd name="connsiteY24" fmla="*/ 3538495 h 3624978"/>
                    <a:gd name="connsiteX25" fmla="*/ 86483 w 2599414"/>
                    <a:gd name="connsiteY25" fmla="*/ 3624978 h 3624978"/>
                    <a:gd name="connsiteX26" fmla="*/ 172966 w 2599414"/>
                    <a:gd name="connsiteY26" fmla="*/ 3538495 h 3624978"/>
                    <a:gd name="connsiteX27" fmla="*/ 172965 w 2599414"/>
                    <a:gd name="connsiteY27" fmla="*/ 3452013 h 3624978"/>
                    <a:gd name="connsiteX0" fmla="*/ 86484 w 2599415"/>
                    <a:gd name="connsiteY0" fmla="*/ 3624978 h 3624978"/>
                    <a:gd name="connsiteX1" fmla="*/ 172967 w 2599415"/>
                    <a:gd name="connsiteY1" fmla="*/ 3538495 h 3624978"/>
                    <a:gd name="connsiteX2" fmla="*/ 86484 w 2599415"/>
                    <a:gd name="connsiteY2" fmla="*/ 3538495 h 3624978"/>
                    <a:gd name="connsiteX3" fmla="*/ 129725 w 2599415"/>
                    <a:gd name="connsiteY3" fmla="*/ 3495254 h 3624978"/>
                    <a:gd name="connsiteX4" fmla="*/ 86484 w 2599415"/>
                    <a:gd name="connsiteY4" fmla="*/ 3452013 h 3624978"/>
                    <a:gd name="connsiteX5" fmla="*/ 172966 w 2599415"/>
                    <a:gd name="connsiteY5" fmla="*/ 3452013 h 3624978"/>
                    <a:gd name="connsiteX6" fmla="*/ 172966 w 2599415"/>
                    <a:gd name="connsiteY6" fmla="*/ 86483 h 3624978"/>
                    <a:gd name="connsiteX7" fmla="*/ 259449 w 2599415"/>
                    <a:gd name="connsiteY7" fmla="*/ 0 h 3624978"/>
                    <a:gd name="connsiteX8" fmla="*/ 2512932 w 2599415"/>
                    <a:gd name="connsiteY8" fmla="*/ 0 h 3624978"/>
                    <a:gd name="connsiteX9" fmla="*/ 2599415 w 2599415"/>
                    <a:gd name="connsiteY9" fmla="*/ 86483 h 3624978"/>
                    <a:gd name="connsiteX10" fmla="*/ 2512932 w 2599415"/>
                    <a:gd name="connsiteY10" fmla="*/ 172966 h 3624978"/>
                    <a:gd name="connsiteX11" fmla="*/ 2426450 w 2599415"/>
                    <a:gd name="connsiteY11" fmla="*/ 172965 h 3624978"/>
                    <a:gd name="connsiteX12" fmla="*/ 2426450 w 2599415"/>
                    <a:gd name="connsiteY12" fmla="*/ 3538495 h 3624978"/>
                    <a:gd name="connsiteX13" fmla="*/ 2339967 w 2599415"/>
                    <a:gd name="connsiteY13" fmla="*/ 3624978 h 3624978"/>
                    <a:gd name="connsiteX14" fmla="*/ 86484 w 2599415"/>
                    <a:gd name="connsiteY14" fmla="*/ 3624978 h 3624978"/>
                    <a:gd name="connsiteX15" fmla="*/ 345931 w 2599415"/>
                    <a:gd name="connsiteY15" fmla="*/ 86483 h 3624978"/>
                    <a:gd name="connsiteX16" fmla="*/ 259448 w 2599415"/>
                    <a:gd name="connsiteY16" fmla="*/ 172966 h 3624978"/>
                    <a:gd name="connsiteX17" fmla="*/ 216207 w 2599415"/>
                    <a:gd name="connsiteY17" fmla="*/ 129725 h 3624978"/>
                    <a:gd name="connsiteX18" fmla="*/ 259448 w 2599415"/>
                    <a:gd name="connsiteY18" fmla="*/ 86484 h 3624978"/>
                    <a:gd name="connsiteX19" fmla="*/ 345931 w 2599415"/>
                    <a:gd name="connsiteY19" fmla="*/ 86483 h 3624978"/>
                    <a:gd name="connsiteX0" fmla="*/ 345931 w 2599415"/>
                    <a:gd name="connsiteY0" fmla="*/ 86483 h 3624978"/>
                    <a:gd name="connsiteX1" fmla="*/ 259448 w 2599415"/>
                    <a:gd name="connsiteY1" fmla="*/ 172966 h 3624978"/>
                    <a:gd name="connsiteX2" fmla="*/ 216207 w 2599415"/>
                    <a:gd name="connsiteY2" fmla="*/ 129725 h 3624978"/>
                    <a:gd name="connsiteX3" fmla="*/ 259448 w 2599415"/>
                    <a:gd name="connsiteY3" fmla="*/ 86484 h 3624978"/>
                    <a:gd name="connsiteX4" fmla="*/ 345931 w 2599415"/>
                    <a:gd name="connsiteY4" fmla="*/ 86483 h 3624978"/>
                    <a:gd name="connsiteX5" fmla="*/ 172966 w 2599415"/>
                    <a:gd name="connsiteY5" fmla="*/ 3538495 h 3624978"/>
                    <a:gd name="connsiteX6" fmla="*/ 86483 w 2599415"/>
                    <a:gd name="connsiteY6" fmla="*/ 3624978 h 3624978"/>
                    <a:gd name="connsiteX7" fmla="*/ 0 w 2599415"/>
                    <a:gd name="connsiteY7" fmla="*/ 3538495 h 3624978"/>
                    <a:gd name="connsiteX8" fmla="*/ 86483 w 2599415"/>
                    <a:gd name="connsiteY8" fmla="*/ 3452012 h 3624978"/>
                    <a:gd name="connsiteX9" fmla="*/ 129724 w 2599415"/>
                    <a:gd name="connsiteY9" fmla="*/ 3495253 h 3624978"/>
                    <a:gd name="connsiteX10" fmla="*/ 86483 w 2599415"/>
                    <a:gd name="connsiteY10" fmla="*/ 3538494 h 3624978"/>
                    <a:gd name="connsiteX11" fmla="*/ 172966 w 2599415"/>
                    <a:gd name="connsiteY11" fmla="*/ 3538495 h 3624978"/>
                    <a:gd name="connsiteX0" fmla="*/ 172966 w 2599415"/>
                    <a:gd name="connsiteY0" fmla="*/ 3452013 h 3624978"/>
                    <a:gd name="connsiteX1" fmla="*/ 172966 w 2599415"/>
                    <a:gd name="connsiteY1" fmla="*/ 86483 h 3624978"/>
                    <a:gd name="connsiteX2" fmla="*/ 259449 w 2599415"/>
                    <a:gd name="connsiteY2" fmla="*/ 0 h 3624978"/>
                    <a:gd name="connsiteX3" fmla="*/ 2512932 w 2599415"/>
                    <a:gd name="connsiteY3" fmla="*/ 0 h 3624978"/>
                    <a:gd name="connsiteX4" fmla="*/ 2599415 w 2599415"/>
                    <a:gd name="connsiteY4" fmla="*/ 86483 h 3624978"/>
                    <a:gd name="connsiteX5" fmla="*/ 2512932 w 2599415"/>
                    <a:gd name="connsiteY5" fmla="*/ 172966 h 3624978"/>
                    <a:gd name="connsiteX6" fmla="*/ 2426450 w 2599415"/>
                    <a:gd name="connsiteY6" fmla="*/ 172965 h 3624978"/>
                    <a:gd name="connsiteX7" fmla="*/ 2426450 w 2599415"/>
                    <a:gd name="connsiteY7" fmla="*/ 3538495 h 3624978"/>
                    <a:gd name="connsiteX8" fmla="*/ 2339967 w 2599415"/>
                    <a:gd name="connsiteY8" fmla="*/ 3624978 h 3624978"/>
                    <a:gd name="connsiteX9" fmla="*/ 86484 w 2599415"/>
                    <a:gd name="connsiteY9" fmla="*/ 3624978 h 3624978"/>
                    <a:gd name="connsiteX10" fmla="*/ 1 w 2599415"/>
                    <a:gd name="connsiteY10" fmla="*/ 3538495 h 3624978"/>
                    <a:gd name="connsiteX11" fmla="*/ 86484 w 2599415"/>
                    <a:gd name="connsiteY11" fmla="*/ 3452012 h 3624978"/>
                    <a:gd name="connsiteX12" fmla="*/ 172966 w 2599415"/>
                    <a:gd name="connsiteY12" fmla="*/ 3452013 h 3624978"/>
                    <a:gd name="connsiteX13" fmla="*/ 259449 w 2599415"/>
                    <a:gd name="connsiteY13" fmla="*/ 0 h 3624978"/>
                    <a:gd name="connsiteX14" fmla="*/ 345932 w 2599415"/>
                    <a:gd name="connsiteY14" fmla="*/ 86483 h 3624978"/>
                    <a:gd name="connsiteX15" fmla="*/ 259449 w 2599415"/>
                    <a:gd name="connsiteY15" fmla="*/ 172966 h 3624978"/>
                    <a:gd name="connsiteX16" fmla="*/ 216208 w 2599415"/>
                    <a:gd name="connsiteY16" fmla="*/ 129725 h 3624978"/>
                    <a:gd name="connsiteX17" fmla="*/ 259449 w 2599415"/>
                    <a:gd name="connsiteY17" fmla="*/ 86484 h 3624978"/>
                    <a:gd name="connsiteX18" fmla="*/ 345931 w 2599415"/>
                    <a:gd name="connsiteY18" fmla="*/ 86483 h 3624978"/>
                    <a:gd name="connsiteX19" fmla="*/ 2426450 w 2599415"/>
                    <a:gd name="connsiteY19" fmla="*/ 172965 h 3624978"/>
                    <a:gd name="connsiteX20" fmla="*/ 259449 w 2599415"/>
                    <a:gd name="connsiteY20" fmla="*/ 172965 h 3624978"/>
                    <a:gd name="connsiteX21" fmla="*/ 86484 w 2599415"/>
                    <a:gd name="connsiteY21" fmla="*/ 3452013 h 3624978"/>
                    <a:gd name="connsiteX22" fmla="*/ 129725 w 2599415"/>
                    <a:gd name="connsiteY22" fmla="*/ 3495254 h 3624978"/>
                    <a:gd name="connsiteX23" fmla="*/ 86484 w 2599415"/>
                    <a:gd name="connsiteY23" fmla="*/ 3538495 h 3624978"/>
                    <a:gd name="connsiteX24" fmla="*/ 172966 w 2599415"/>
                    <a:gd name="connsiteY24" fmla="*/ 3538495 h 3624978"/>
                    <a:gd name="connsiteX25" fmla="*/ 102359 w 2599415"/>
                    <a:gd name="connsiteY25" fmla="*/ 3609103 h 3624978"/>
                    <a:gd name="connsiteX26" fmla="*/ 172967 w 2599415"/>
                    <a:gd name="connsiteY26" fmla="*/ 3538495 h 3624978"/>
                    <a:gd name="connsiteX27" fmla="*/ 172966 w 2599415"/>
                    <a:gd name="connsiteY27" fmla="*/ 3452013 h 3624978"/>
                    <a:gd name="connsiteX0" fmla="*/ 86484 w 2599415"/>
                    <a:gd name="connsiteY0" fmla="*/ 3624978 h 3624978"/>
                    <a:gd name="connsiteX1" fmla="*/ 172967 w 2599415"/>
                    <a:gd name="connsiteY1" fmla="*/ 3538495 h 3624978"/>
                    <a:gd name="connsiteX2" fmla="*/ 86484 w 2599415"/>
                    <a:gd name="connsiteY2" fmla="*/ 3538495 h 3624978"/>
                    <a:gd name="connsiteX3" fmla="*/ 129725 w 2599415"/>
                    <a:gd name="connsiteY3" fmla="*/ 3495254 h 3624978"/>
                    <a:gd name="connsiteX4" fmla="*/ 86484 w 2599415"/>
                    <a:gd name="connsiteY4" fmla="*/ 3452013 h 3624978"/>
                    <a:gd name="connsiteX5" fmla="*/ 172966 w 2599415"/>
                    <a:gd name="connsiteY5" fmla="*/ 3452013 h 3624978"/>
                    <a:gd name="connsiteX6" fmla="*/ 172966 w 2599415"/>
                    <a:gd name="connsiteY6" fmla="*/ 86483 h 3624978"/>
                    <a:gd name="connsiteX7" fmla="*/ 259449 w 2599415"/>
                    <a:gd name="connsiteY7" fmla="*/ 0 h 3624978"/>
                    <a:gd name="connsiteX8" fmla="*/ 2512932 w 2599415"/>
                    <a:gd name="connsiteY8" fmla="*/ 0 h 3624978"/>
                    <a:gd name="connsiteX9" fmla="*/ 2599415 w 2599415"/>
                    <a:gd name="connsiteY9" fmla="*/ 86483 h 3624978"/>
                    <a:gd name="connsiteX10" fmla="*/ 2512932 w 2599415"/>
                    <a:gd name="connsiteY10" fmla="*/ 172966 h 3624978"/>
                    <a:gd name="connsiteX11" fmla="*/ 2426450 w 2599415"/>
                    <a:gd name="connsiteY11" fmla="*/ 172965 h 3624978"/>
                    <a:gd name="connsiteX12" fmla="*/ 2426450 w 2599415"/>
                    <a:gd name="connsiteY12" fmla="*/ 3538495 h 3624978"/>
                    <a:gd name="connsiteX13" fmla="*/ 2339967 w 2599415"/>
                    <a:gd name="connsiteY13" fmla="*/ 3624978 h 3624978"/>
                    <a:gd name="connsiteX14" fmla="*/ 86484 w 2599415"/>
                    <a:gd name="connsiteY14" fmla="*/ 3624978 h 3624978"/>
                    <a:gd name="connsiteX15" fmla="*/ 345931 w 2599415"/>
                    <a:gd name="connsiteY15" fmla="*/ 86483 h 3624978"/>
                    <a:gd name="connsiteX16" fmla="*/ 259448 w 2599415"/>
                    <a:gd name="connsiteY16" fmla="*/ 172966 h 3624978"/>
                    <a:gd name="connsiteX17" fmla="*/ 216207 w 2599415"/>
                    <a:gd name="connsiteY17" fmla="*/ 129725 h 3624978"/>
                    <a:gd name="connsiteX18" fmla="*/ 259448 w 2599415"/>
                    <a:gd name="connsiteY18" fmla="*/ 86484 h 3624978"/>
                    <a:gd name="connsiteX19" fmla="*/ 345931 w 2599415"/>
                    <a:gd name="connsiteY19" fmla="*/ 86483 h 3624978"/>
                    <a:gd name="connsiteX0" fmla="*/ 345931 w 2599415"/>
                    <a:gd name="connsiteY0" fmla="*/ 86483 h 3624978"/>
                    <a:gd name="connsiteX1" fmla="*/ 259448 w 2599415"/>
                    <a:gd name="connsiteY1" fmla="*/ 172966 h 3624978"/>
                    <a:gd name="connsiteX2" fmla="*/ 216207 w 2599415"/>
                    <a:gd name="connsiteY2" fmla="*/ 129725 h 3624978"/>
                    <a:gd name="connsiteX3" fmla="*/ 259448 w 2599415"/>
                    <a:gd name="connsiteY3" fmla="*/ 86484 h 3624978"/>
                    <a:gd name="connsiteX4" fmla="*/ 345931 w 2599415"/>
                    <a:gd name="connsiteY4" fmla="*/ 86483 h 3624978"/>
                    <a:gd name="connsiteX5" fmla="*/ 172966 w 2599415"/>
                    <a:gd name="connsiteY5" fmla="*/ 3538495 h 3624978"/>
                    <a:gd name="connsiteX6" fmla="*/ 86483 w 2599415"/>
                    <a:gd name="connsiteY6" fmla="*/ 3624978 h 3624978"/>
                    <a:gd name="connsiteX7" fmla="*/ 0 w 2599415"/>
                    <a:gd name="connsiteY7" fmla="*/ 3538495 h 3624978"/>
                    <a:gd name="connsiteX8" fmla="*/ 86483 w 2599415"/>
                    <a:gd name="connsiteY8" fmla="*/ 3452012 h 3624978"/>
                    <a:gd name="connsiteX9" fmla="*/ 129724 w 2599415"/>
                    <a:gd name="connsiteY9" fmla="*/ 3495253 h 3624978"/>
                    <a:gd name="connsiteX10" fmla="*/ 86483 w 2599415"/>
                    <a:gd name="connsiteY10" fmla="*/ 3538494 h 3624978"/>
                    <a:gd name="connsiteX11" fmla="*/ 172966 w 2599415"/>
                    <a:gd name="connsiteY11" fmla="*/ 3538495 h 3624978"/>
                    <a:gd name="connsiteX0" fmla="*/ 172966 w 2599415"/>
                    <a:gd name="connsiteY0" fmla="*/ 3452013 h 3624978"/>
                    <a:gd name="connsiteX1" fmla="*/ 172966 w 2599415"/>
                    <a:gd name="connsiteY1" fmla="*/ 86483 h 3624978"/>
                    <a:gd name="connsiteX2" fmla="*/ 259449 w 2599415"/>
                    <a:gd name="connsiteY2" fmla="*/ 0 h 3624978"/>
                    <a:gd name="connsiteX3" fmla="*/ 2512932 w 2599415"/>
                    <a:gd name="connsiteY3" fmla="*/ 0 h 3624978"/>
                    <a:gd name="connsiteX4" fmla="*/ 2599415 w 2599415"/>
                    <a:gd name="connsiteY4" fmla="*/ 86483 h 3624978"/>
                    <a:gd name="connsiteX5" fmla="*/ 2512932 w 2599415"/>
                    <a:gd name="connsiteY5" fmla="*/ 172966 h 3624978"/>
                    <a:gd name="connsiteX6" fmla="*/ 2426450 w 2599415"/>
                    <a:gd name="connsiteY6" fmla="*/ 172965 h 3624978"/>
                    <a:gd name="connsiteX7" fmla="*/ 2426450 w 2599415"/>
                    <a:gd name="connsiteY7" fmla="*/ 3538495 h 3624978"/>
                    <a:gd name="connsiteX8" fmla="*/ 2339967 w 2599415"/>
                    <a:gd name="connsiteY8" fmla="*/ 3624978 h 3624978"/>
                    <a:gd name="connsiteX9" fmla="*/ 86484 w 2599415"/>
                    <a:gd name="connsiteY9" fmla="*/ 3624978 h 3624978"/>
                    <a:gd name="connsiteX10" fmla="*/ 1 w 2599415"/>
                    <a:gd name="connsiteY10" fmla="*/ 3538495 h 3624978"/>
                    <a:gd name="connsiteX11" fmla="*/ 86484 w 2599415"/>
                    <a:gd name="connsiteY11" fmla="*/ 3452012 h 3624978"/>
                    <a:gd name="connsiteX12" fmla="*/ 172966 w 2599415"/>
                    <a:gd name="connsiteY12" fmla="*/ 3452013 h 3624978"/>
                    <a:gd name="connsiteX13" fmla="*/ 259449 w 2599415"/>
                    <a:gd name="connsiteY13" fmla="*/ 0 h 3624978"/>
                    <a:gd name="connsiteX14" fmla="*/ 345932 w 2599415"/>
                    <a:gd name="connsiteY14" fmla="*/ 86483 h 3624978"/>
                    <a:gd name="connsiteX15" fmla="*/ 259449 w 2599415"/>
                    <a:gd name="connsiteY15" fmla="*/ 172966 h 3624978"/>
                    <a:gd name="connsiteX16" fmla="*/ 216208 w 2599415"/>
                    <a:gd name="connsiteY16" fmla="*/ 129725 h 3624978"/>
                    <a:gd name="connsiteX17" fmla="*/ 259449 w 2599415"/>
                    <a:gd name="connsiteY17" fmla="*/ 86484 h 3624978"/>
                    <a:gd name="connsiteX18" fmla="*/ 345931 w 2599415"/>
                    <a:gd name="connsiteY18" fmla="*/ 86483 h 3624978"/>
                    <a:gd name="connsiteX19" fmla="*/ 2426450 w 2599415"/>
                    <a:gd name="connsiteY19" fmla="*/ 172965 h 3624978"/>
                    <a:gd name="connsiteX20" fmla="*/ 259449 w 2599415"/>
                    <a:gd name="connsiteY20" fmla="*/ 172965 h 3624978"/>
                    <a:gd name="connsiteX21" fmla="*/ 86484 w 2599415"/>
                    <a:gd name="connsiteY21" fmla="*/ 3452013 h 3624978"/>
                    <a:gd name="connsiteX22" fmla="*/ 129725 w 2599415"/>
                    <a:gd name="connsiteY22" fmla="*/ 3495254 h 3624978"/>
                    <a:gd name="connsiteX23" fmla="*/ 86484 w 2599415"/>
                    <a:gd name="connsiteY23" fmla="*/ 3538495 h 3624978"/>
                    <a:gd name="connsiteX24" fmla="*/ 172966 w 2599415"/>
                    <a:gd name="connsiteY24" fmla="*/ 3538495 h 3624978"/>
                    <a:gd name="connsiteX25" fmla="*/ 89659 w 2599415"/>
                    <a:gd name="connsiteY25" fmla="*/ 3590053 h 3624978"/>
                    <a:gd name="connsiteX26" fmla="*/ 172967 w 2599415"/>
                    <a:gd name="connsiteY26" fmla="*/ 3538495 h 3624978"/>
                    <a:gd name="connsiteX27" fmla="*/ 172966 w 2599415"/>
                    <a:gd name="connsiteY27" fmla="*/ 3452013 h 3624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2599415" h="3624978" stroke="0" extrusionOk="0">
                      <a:moveTo>
                        <a:pt x="86484" y="3624978"/>
                      </a:moveTo>
                      <a:cubicBezTo>
                        <a:pt x="134247" y="3624978"/>
                        <a:pt x="172967" y="3586258"/>
                        <a:pt x="172967" y="3538495"/>
                      </a:cubicBezTo>
                      <a:lnTo>
                        <a:pt x="86484" y="3538495"/>
                      </a:lnTo>
                      <a:cubicBezTo>
                        <a:pt x="110365" y="3538495"/>
                        <a:pt x="129725" y="3519135"/>
                        <a:pt x="129725" y="3495254"/>
                      </a:cubicBezTo>
                      <a:cubicBezTo>
                        <a:pt x="129725" y="3471373"/>
                        <a:pt x="110365" y="3452013"/>
                        <a:pt x="86484" y="3452013"/>
                      </a:cubicBezTo>
                      <a:lnTo>
                        <a:pt x="172966" y="3452013"/>
                      </a:lnTo>
                      <a:lnTo>
                        <a:pt x="172966" y="86483"/>
                      </a:lnTo>
                      <a:cubicBezTo>
                        <a:pt x="172966" y="38720"/>
                        <a:pt x="211686" y="0"/>
                        <a:pt x="259449" y="0"/>
                      </a:cubicBezTo>
                      <a:lnTo>
                        <a:pt x="2512932" y="0"/>
                      </a:lnTo>
                      <a:cubicBezTo>
                        <a:pt x="2560695" y="0"/>
                        <a:pt x="2599415" y="38720"/>
                        <a:pt x="2599415" y="86483"/>
                      </a:cubicBezTo>
                      <a:cubicBezTo>
                        <a:pt x="2599415" y="134246"/>
                        <a:pt x="2560695" y="172966"/>
                        <a:pt x="2512932" y="172966"/>
                      </a:cubicBezTo>
                      <a:lnTo>
                        <a:pt x="2426450" y="172965"/>
                      </a:lnTo>
                      <a:lnTo>
                        <a:pt x="2426450" y="3538495"/>
                      </a:lnTo>
                      <a:cubicBezTo>
                        <a:pt x="2426450" y="3586258"/>
                        <a:pt x="2387730" y="3624978"/>
                        <a:pt x="2339967" y="3624978"/>
                      </a:cubicBezTo>
                      <a:lnTo>
                        <a:pt x="86484" y="3624978"/>
                      </a:lnTo>
                      <a:close/>
                      <a:moveTo>
                        <a:pt x="345931" y="86483"/>
                      </a:moveTo>
                      <a:cubicBezTo>
                        <a:pt x="345931" y="134246"/>
                        <a:pt x="307211" y="172966"/>
                        <a:pt x="259448" y="172966"/>
                      </a:cubicBezTo>
                      <a:cubicBezTo>
                        <a:pt x="235567" y="172966"/>
                        <a:pt x="216207" y="153606"/>
                        <a:pt x="216207" y="129725"/>
                      </a:cubicBezTo>
                      <a:cubicBezTo>
                        <a:pt x="216207" y="105844"/>
                        <a:pt x="235567" y="86484"/>
                        <a:pt x="259448" y="86484"/>
                      </a:cubicBezTo>
                      <a:lnTo>
                        <a:pt x="345931" y="86483"/>
                      </a:lnTo>
                      <a:close/>
                    </a:path>
                    <a:path w="2599415" h="3624978" fill="darkenLess" stroke="0" extrusionOk="0">
                      <a:moveTo>
                        <a:pt x="345931" y="86483"/>
                      </a:moveTo>
                      <a:cubicBezTo>
                        <a:pt x="345931" y="134246"/>
                        <a:pt x="307211" y="172966"/>
                        <a:pt x="259448" y="172966"/>
                      </a:cubicBezTo>
                      <a:cubicBezTo>
                        <a:pt x="235567" y="172966"/>
                        <a:pt x="216207" y="153606"/>
                        <a:pt x="216207" y="129725"/>
                      </a:cubicBezTo>
                      <a:cubicBezTo>
                        <a:pt x="216207" y="105844"/>
                        <a:pt x="235567" y="86484"/>
                        <a:pt x="259448" y="86484"/>
                      </a:cubicBezTo>
                      <a:lnTo>
                        <a:pt x="345931" y="86483"/>
                      </a:lnTo>
                      <a:close/>
                      <a:moveTo>
                        <a:pt x="172966" y="3538495"/>
                      </a:moveTo>
                      <a:cubicBezTo>
                        <a:pt x="172966" y="3586258"/>
                        <a:pt x="134246" y="3624978"/>
                        <a:pt x="86483" y="3624978"/>
                      </a:cubicBezTo>
                      <a:cubicBezTo>
                        <a:pt x="38720" y="3624978"/>
                        <a:pt x="0" y="3586258"/>
                        <a:pt x="0" y="3538495"/>
                      </a:cubicBezTo>
                      <a:cubicBezTo>
                        <a:pt x="0" y="3490732"/>
                        <a:pt x="38720" y="3452012"/>
                        <a:pt x="86483" y="3452012"/>
                      </a:cubicBezTo>
                      <a:cubicBezTo>
                        <a:pt x="110364" y="3452012"/>
                        <a:pt x="129724" y="3471372"/>
                        <a:pt x="129724" y="3495253"/>
                      </a:cubicBezTo>
                      <a:cubicBezTo>
                        <a:pt x="129724" y="3519134"/>
                        <a:pt x="110364" y="3538494"/>
                        <a:pt x="86483" y="3538494"/>
                      </a:cubicBezTo>
                      <a:lnTo>
                        <a:pt x="172966" y="3538495"/>
                      </a:lnTo>
                      <a:close/>
                    </a:path>
                    <a:path w="2599415" h="3624978" fill="none" extrusionOk="0">
                      <a:moveTo>
                        <a:pt x="172966" y="3452013"/>
                      </a:moveTo>
                      <a:lnTo>
                        <a:pt x="172966" y="86483"/>
                      </a:lnTo>
                      <a:cubicBezTo>
                        <a:pt x="172966" y="38720"/>
                        <a:pt x="211686" y="0"/>
                        <a:pt x="259449" y="0"/>
                      </a:cubicBezTo>
                      <a:lnTo>
                        <a:pt x="2512932" y="0"/>
                      </a:lnTo>
                      <a:cubicBezTo>
                        <a:pt x="2560695" y="0"/>
                        <a:pt x="2599415" y="38720"/>
                        <a:pt x="2599415" y="86483"/>
                      </a:cubicBezTo>
                      <a:cubicBezTo>
                        <a:pt x="2599415" y="134246"/>
                        <a:pt x="2560695" y="172966"/>
                        <a:pt x="2512932" y="172966"/>
                      </a:cubicBezTo>
                      <a:lnTo>
                        <a:pt x="2426450" y="172965"/>
                      </a:lnTo>
                      <a:lnTo>
                        <a:pt x="2426450" y="3538495"/>
                      </a:lnTo>
                      <a:cubicBezTo>
                        <a:pt x="2426450" y="3586258"/>
                        <a:pt x="2387730" y="3624978"/>
                        <a:pt x="2339967" y="3624978"/>
                      </a:cubicBezTo>
                      <a:lnTo>
                        <a:pt x="86484" y="3624978"/>
                      </a:lnTo>
                      <a:cubicBezTo>
                        <a:pt x="38721" y="3624978"/>
                        <a:pt x="1" y="3586258"/>
                        <a:pt x="1" y="3538495"/>
                      </a:cubicBezTo>
                      <a:cubicBezTo>
                        <a:pt x="1" y="3490732"/>
                        <a:pt x="38721" y="3452012"/>
                        <a:pt x="86484" y="3452012"/>
                      </a:cubicBezTo>
                      <a:lnTo>
                        <a:pt x="172966" y="3452013"/>
                      </a:lnTo>
                      <a:close/>
                      <a:moveTo>
                        <a:pt x="259449" y="0"/>
                      </a:moveTo>
                      <a:cubicBezTo>
                        <a:pt x="307212" y="0"/>
                        <a:pt x="345932" y="38720"/>
                        <a:pt x="345932" y="86483"/>
                      </a:cubicBezTo>
                      <a:cubicBezTo>
                        <a:pt x="345932" y="134246"/>
                        <a:pt x="307212" y="172966"/>
                        <a:pt x="259449" y="172966"/>
                      </a:cubicBezTo>
                      <a:cubicBezTo>
                        <a:pt x="235568" y="172966"/>
                        <a:pt x="216208" y="153606"/>
                        <a:pt x="216208" y="129725"/>
                      </a:cubicBezTo>
                      <a:cubicBezTo>
                        <a:pt x="216208" y="105844"/>
                        <a:pt x="235568" y="86484"/>
                        <a:pt x="259449" y="86484"/>
                      </a:cubicBezTo>
                      <a:lnTo>
                        <a:pt x="345931" y="86483"/>
                      </a:lnTo>
                      <a:moveTo>
                        <a:pt x="2426450" y="172965"/>
                      </a:moveTo>
                      <a:lnTo>
                        <a:pt x="259449" y="172965"/>
                      </a:lnTo>
                      <a:moveTo>
                        <a:pt x="86484" y="3452013"/>
                      </a:moveTo>
                      <a:cubicBezTo>
                        <a:pt x="110365" y="3452013"/>
                        <a:pt x="129725" y="3471373"/>
                        <a:pt x="129725" y="3495254"/>
                      </a:cubicBezTo>
                      <a:cubicBezTo>
                        <a:pt x="129725" y="3519135"/>
                        <a:pt x="110365" y="3538495"/>
                        <a:pt x="86484" y="3538495"/>
                      </a:cubicBezTo>
                      <a:lnTo>
                        <a:pt x="172966" y="3538495"/>
                      </a:lnTo>
                      <a:moveTo>
                        <a:pt x="89659" y="3590053"/>
                      </a:moveTo>
                      <a:cubicBezTo>
                        <a:pt x="137422" y="3590053"/>
                        <a:pt x="172967" y="3586258"/>
                        <a:pt x="172967" y="3538495"/>
                      </a:cubicBezTo>
                      <a:cubicBezTo>
                        <a:pt x="172967" y="3509668"/>
                        <a:pt x="172966" y="3480840"/>
                        <a:pt x="172966" y="3452013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117AA96E-05B5-9145-B9DD-0D614012F4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b="73592"/>
                <a:stretch/>
              </p:blipFill>
              <p:spPr>
                <a:xfrm>
                  <a:off x="4467855" y="2012800"/>
                  <a:ext cx="1898530" cy="501371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2F819CF-C841-0849-9894-D54AD5E88F16}"/>
              </a:ext>
            </a:extLst>
          </p:cNvPr>
          <p:cNvGrpSpPr/>
          <p:nvPr/>
        </p:nvGrpSpPr>
        <p:grpSpPr>
          <a:xfrm>
            <a:off x="4328598" y="1591537"/>
            <a:ext cx="2278118" cy="2320080"/>
            <a:chOff x="7154478" y="2715464"/>
            <a:chExt cx="2831680" cy="2661684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38FDAA4-DE4C-EA4E-B497-1304CB6DC9C5}"/>
                </a:ext>
              </a:extLst>
            </p:cNvPr>
            <p:cNvGrpSpPr/>
            <p:nvPr/>
          </p:nvGrpSpPr>
          <p:grpSpPr>
            <a:xfrm>
              <a:off x="7814527" y="4759736"/>
              <a:ext cx="1966596" cy="376239"/>
              <a:chOff x="7814527" y="4759736"/>
              <a:chExt cx="1966596" cy="376239"/>
            </a:xfrm>
          </p:grpSpPr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60B9B146-1BC3-954E-8FCB-0C87F3CD21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709623" y="4790127"/>
                <a:ext cx="287958" cy="300329"/>
              </a:xfrm>
              <a:prstGeom prst="rect">
                <a:avLst/>
              </a:prstGeom>
            </p:spPr>
          </p:pic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EA4696F6-3D84-D345-9643-21E993DBAA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14527" y="4759736"/>
                <a:ext cx="346239" cy="36111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481C3496-1AE3-6D48-B451-BA7085249D52}"/>
                      </a:ext>
                    </a:extLst>
                  </p:cNvPr>
                  <p:cNvSpPr txBox="1"/>
                  <p:nvPr/>
                </p:nvSpPr>
                <p:spPr>
                  <a:xfrm>
                    <a:off x="9041500" y="4782882"/>
                    <a:ext cx="739623" cy="3530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$2</a:t>
                    </a:r>
                  </a:p>
                </p:txBody>
              </p:sp>
            </mc:Choice>
            <mc:Fallback xmlns="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481C3496-1AE3-6D48-B451-BA7085249D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41500" y="4782882"/>
                    <a:ext cx="739623" cy="353093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4000" r="-2083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7753C94C-1E55-424F-A4F9-BDCC515221FD}"/>
                </a:ext>
              </a:extLst>
            </p:cNvPr>
            <p:cNvGrpSpPr/>
            <p:nvPr/>
          </p:nvGrpSpPr>
          <p:grpSpPr>
            <a:xfrm>
              <a:off x="7154478" y="2715464"/>
              <a:ext cx="2831680" cy="2661684"/>
              <a:chOff x="7154478" y="2715464"/>
              <a:chExt cx="2831680" cy="2661684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DFB72C9D-06CA-8C4C-947F-2F5408432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12887" y="3790766"/>
                <a:ext cx="346239" cy="361112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D655C5A2-ECB3-664F-B25F-59A091F955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175195" y="4299503"/>
                <a:ext cx="287958" cy="30032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19D5D499-B447-1047-8664-6E3B9F9D701E}"/>
                      </a:ext>
                    </a:extLst>
                  </p:cNvPr>
                  <p:cNvSpPr txBox="1"/>
                  <p:nvPr/>
                </p:nvSpPr>
                <p:spPr>
                  <a:xfrm>
                    <a:off x="9042584" y="3784556"/>
                    <a:ext cx="595035" cy="3077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$1</a:t>
                    </a:r>
                  </a:p>
                </p:txBody>
              </p:sp>
            </mc:Choice>
            <mc:Fallback xmlns=""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19D5D499-B447-1047-8664-6E3B9F9D701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42584" y="3784556"/>
                    <a:ext cx="595035" cy="30777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t="-4545" r="-25641" b="-4090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A18F8B7C-2C5C-AD47-8571-3E11053CA7AF}"/>
                      </a:ext>
                    </a:extLst>
                  </p:cNvPr>
                  <p:cNvSpPr txBox="1"/>
                  <p:nvPr/>
                </p:nvSpPr>
                <p:spPr>
                  <a:xfrm>
                    <a:off x="9033793" y="4284027"/>
                    <a:ext cx="739623" cy="3530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$5</a:t>
                    </a:r>
                  </a:p>
                </p:txBody>
              </p:sp>
            </mc:Choice>
            <mc:Fallback xmlns="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A18F8B7C-2C5C-AD47-8571-3E11053CA7A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33793" y="4284027"/>
                    <a:ext cx="739623" cy="353093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r="-2083" b="-1923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0D0F4AE4-5237-0B4E-A3F5-2826722B6A06}"/>
                  </a:ext>
                </a:extLst>
              </p:cNvPr>
              <p:cNvGrpSpPr/>
              <p:nvPr/>
            </p:nvGrpSpPr>
            <p:grpSpPr>
              <a:xfrm>
                <a:off x="7154478" y="2715464"/>
                <a:ext cx="2831680" cy="2661684"/>
                <a:chOff x="3832021" y="1784491"/>
                <a:chExt cx="2831680" cy="2661684"/>
              </a:xfrm>
            </p:grpSpPr>
            <p:sp>
              <p:nvSpPr>
                <p:cNvPr id="68" name="Vertical Scroll 72">
                  <a:extLst>
                    <a:ext uri="{FF2B5EF4-FFF2-40B4-BE49-F238E27FC236}">
                      <a16:creationId xmlns:a16="http://schemas.microsoft.com/office/drawing/2014/main" id="{7452823D-60F1-2F45-BFEB-88118A6A41F0}"/>
                    </a:ext>
                  </a:extLst>
                </p:cNvPr>
                <p:cNvSpPr/>
                <p:nvPr/>
              </p:nvSpPr>
              <p:spPr>
                <a:xfrm>
                  <a:off x="3832021" y="1784491"/>
                  <a:ext cx="2831680" cy="2661684"/>
                </a:xfrm>
                <a:custGeom>
                  <a:avLst/>
                  <a:gdLst>
                    <a:gd name="connsiteX0" fmla="*/ 86483 w 2599414"/>
                    <a:gd name="connsiteY0" fmla="*/ 3624978 h 3624978"/>
                    <a:gd name="connsiteX1" fmla="*/ 172966 w 2599414"/>
                    <a:gd name="connsiteY1" fmla="*/ 3538495 h 3624978"/>
                    <a:gd name="connsiteX2" fmla="*/ 86483 w 2599414"/>
                    <a:gd name="connsiteY2" fmla="*/ 3538495 h 3624978"/>
                    <a:gd name="connsiteX3" fmla="*/ 129724 w 2599414"/>
                    <a:gd name="connsiteY3" fmla="*/ 3495254 h 3624978"/>
                    <a:gd name="connsiteX4" fmla="*/ 86483 w 2599414"/>
                    <a:gd name="connsiteY4" fmla="*/ 3452013 h 3624978"/>
                    <a:gd name="connsiteX5" fmla="*/ 172965 w 2599414"/>
                    <a:gd name="connsiteY5" fmla="*/ 3452013 h 3624978"/>
                    <a:gd name="connsiteX6" fmla="*/ 172965 w 2599414"/>
                    <a:gd name="connsiteY6" fmla="*/ 86483 h 3624978"/>
                    <a:gd name="connsiteX7" fmla="*/ 259448 w 2599414"/>
                    <a:gd name="connsiteY7" fmla="*/ 0 h 3624978"/>
                    <a:gd name="connsiteX8" fmla="*/ 2512931 w 2599414"/>
                    <a:gd name="connsiteY8" fmla="*/ 0 h 3624978"/>
                    <a:gd name="connsiteX9" fmla="*/ 2599414 w 2599414"/>
                    <a:gd name="connsiteY9" fmla="*/ 86483 h 3624978"/>
                    <a:gd name="connsiteX10" fmla="*/ 2512931 w 2599414"/>
                    <a:gd name="connsiteY10" fmla="*/ 172966 h 3624978"/>
                    <a:gd name="connsiteX11" fmla="*/ 2426449 w 2599414"/>
                    <a:gd name="connsiteY11" fmla="*/ 172965 h 3624978"/>
                    <a:gd name="connsiteX12" fmla="*/ 2426449 w 2599414"/>
                    <a:gd name="connsiteY12" fmla="*/ 3538495 h 3624978"/>
                    <a:gd name="connsiteX13" fmla="*/ 2339966 w 2599414"/>
                    <a:gd name="connsiteY13" fmla="*/ 3624978 h 3624978"/>
                    <a:gd name="connsiteX14" fmla="*/ 86483 w 2599414"/>
                    <a:gd name="connsiteY14" fmla="*/ 3624978 h 3624978"/>
                    <a:gd name="connsiteX15" fmla="*/ 345930 w 2599414"/>
                    <a:gd name="connsiteY15" fmla="*/ 86483 h 3624978"/>
                    <a:gd name="connsiteX16" fmla="*/ 259447 w 2599414"/>
                    <a:gd name="connsiteY16" fmla="*/ 172966 h 3624978"/>
                    <a:gd name="connsiteX17" fmla="*/ 216206 w 2599414"/>
                    <a:gd name="connsiteY17" fmla="*/ 129725 h 3624978"/>
                    <a:gd name="connsiteX18" fmla="*/ 259447 w 2599414"/>
                    <a:gd name="connsiteY18" fmla="*/ 86484 h 3624978"/>
                    <a:gd name="connsiteX19" fmla="*/ 345930 w 2599414"/>
                    <a:gd name="connsiteY19" fmla="*/ 86483 h 3624978"/>
                    <a:gd name="connsiteX0" fmla="*/ 345930 w 2599414"/>
                    <a:gd name="connsiteY0" fmla="*/ 86483 h 3624978"/>
                    <a:gd name="connsiteX1" fmla="*/ 259447 w 2599414"/>
                    <a:gd name="connsiteY1" fmla="*/ 172966 h 3624978"/>
                    <a:gd name="connsiteX2" fmla="*/ 216206 w 2599414"/>
                    <a:gd name="connsiteY2" fmla="*/ 129725 h 3624978"/>
                    <a:gd name="connsiteX3" fmla="*/ 259447 w 2599414"/>
                    <a:gd name="connsiteY3" fmla="*/ 86484 h 3624978"/>
                    <a:gd name="connsiteX4" fmla="*/ 345930 w 2599414"/>
                    <a:gd name="connsiteY4" fmla="*/ 86483 h 3624978"/>
                    <a:gd name="connsiteX5" fmla="*/ 172965 w 2599414"/>
                    <a:gd name="connsiteY5" fmla="*/ 3538495 h 3624978"/>
                    <a:gd name="connsiteX6" fmla="*/ 86482 w 2599414"/>
                    <a:gd name="connsiteY6" fmla="*/ 3624978 h 3624978"/>
                    <a:gd name="connsiteX7" fmla="*/ -1 w 2599414"/>
                    <a:gd name="connsiteY7" fmla="*/ 3538495 h 3624978"/>
                    <a:gd name="connsiteX8" fmla="*/ 86482 w 2599414"/>
                    <a:gd name="connsiteY8" fmla="*/ 3452012 h 3624978"/>
                    <a:gd name="connsiteX9" fmla="*/ 129723 w 2599414"/>
                    <a:gd name="connsiteY9" fmla="*/ 3495253 h 3624978"/>
                    <a:gd name="connsiteX10" fmla="*/ 86482 w 2599414"/>
                    <a:gd name="connsiteY10" fmla="*/ 3538494 h 3624978"/>
                    <a:gd name="connsiteX11" fmla="*/ 172965 w 2599414"/>
                    <a:gd name="connsiteY11" fmla="*/ 3538495 h 3624978"/>
                    <a:gd name="connsiteX0" fmla="*/ 172965 w 2599414"/>
                    <a:gd name="connsiteY0" fmla="*/ 3452013 h 3624978"/>
                    <a:gd name="connsiteX1" fmla="*/ 172965 w 2599414"/>
                    <a:gd name="connsiteY1" fmla="*/ 86483 h 3624978"/>
                    <a:gd name="connsiteX2" fmla="*/ 259448 w 2599414"/>
                    <a:gd name="connsiteY2" fmla="*/ 0 h 3624978"/>
                    <a:gd name="connsiteX3" fmla="*/ 2512931 w 2599414"/>
                    <a:gd name="connsiteY3" fmla="*/ 0 h 3624978"/>
                    <a:gd name="connsiteX4" fmla="*/ 2599414 w 2599414"/>
                    <a:gd name="connsiteY4" fmla="*/ 86483 h 3624978"/>
                    <a:gd name="connsiteX5" fmla="*/ 2512931 w 2599414"/>
                    <a:gd name="connsiteY5" fmla="*/ 172966 h 3624978"/>
                    <a:gd name="connsiteX6" fmla="*/ 2426449 w 2599414"/>
                    <a:gd name="connsiteY6" fmla="*/ 172965 h 3624978"/>
                    <a:gd name="connsiteX7" fmla="*/ 2426449 w 2599414"/>
                    <a:gd name="connsiteY7" fmla="*/ 3538495 h 3624978"/>
                    <a:gd name="connsiteX8" fmla="*/ 2339966 w 2599414"/>
                    <a:gd name="connsiteY8" fmla="*/ 3624978 h 3624978"/>
                    <a:gd name="connsiteX9" fmla="*/ 86483 w 2599414"/>
                    <a:gd name="connsiteY9" fmla="*/ 3624978 h 3624978"/>
                    <a:gd name="connsiteX10" fmla="*/ 0 w 2599414"/>
                    <a:gd name="connsiteY10" fmla="*/ 3538495 h 3624978"/>
                    <a:gd name="connsiteX11" fmla="*/ 86483 w 2599414"/>
                    <a:gd name="connsiteY11" fmla="*/ 3452012 h 3624978"/>
                    <a:gd name="connsiteX12" fmla="*/ 172965 w 2599414"/>
                    <a:gd name="connsiteY12" fmla="*/ 3452013 h 3624978"/>
                    <a:gd name="connsiteX13" fmla="*/ 259448 w 2599414"/>
                    <a:gd name="connsiteY13" fmla="*/ 0 h 3624978"/>
                    <a:gd name="connsiteX14" fmla="*/ 345931 w 2599414"/>
                    <a:gd name="connsiteY14" fmla="*/ 86483 h 3624978"/>
                    <a:gd name="connsiteX15" fmla="*/ 259448 w 2599414"/>
                    <a:gd name="connsiteY15" fmla="*/ 172966 h 3624978"/>
                    <a:gd name="connsiteX16" fmla="*/ 216207 w 2599414"/>
                    <a:gd name="connsiteY16" fmla="*/ 129725 h 3624978"/>
                    <a:gd name="connsiteX17" fmla="*/ 259448 w 2599414"/>
                    <a:gd name="connsiteY17" fmla="*/ 86484 h 3624978"/>
                    <a:gd name="connsiteX18" fmla="*/ 345930 w 2599414"/>
                    <a:gd name="connsiteY18" fmla="*/ 86483 h 3624978"/>
                    <a:gd name="connsiteX19" fmla="*/ 2426449 w 2599414"/>
                    <a:gd name="connsiteY19" fmla="*/ 172965 h 3624978"/>
                    <a:gd name="connsiteX20" fmla="*/ 259448 w 2599414"/>
                    <a:gd name="connsiteY20" fmla="*/ 172965 h 3624978"/>
                    <a:gd name="connsiteX21" fmla="*/ 86483 w 2599414"/>
                    <a:gd name="connsiteY21" fmla="*/ 3452013 h 3624978"/>
                    <a:gd name="connsiteX22" fmla="*/ 129724 w 2599414"/>
                    <a:gd name="connsiteY22" fmla="*/ 3495254 h 3624978"/>
                    <a:gd name="connsiteX23" fmla="*/ 86483 w 2599414"/>
                    <a:gd name="connsiteY23" fmla="*/ 3538495 h 3624978"/>
                    <a:gd name="connsiteX24" fmla="*/ 172965 w 2599414"/>
                    <a:gd name="connsiteY24" fmla="*/ 3538495 h 3624978"/>
                    <a:gd name="connsiteX25" fmla="*/ 86483 w 2599414"/>
                    <a:gd name="connsiteY25" fmla="*/ 3624978 h 3624978"/>
                    <a:gd name="connsiteX26" fmla="*/ 172966 w 2599414"/>
                    <a:gd name="connsiteY26" fmla="*/ 3538495 h 3624978"/>
                    <a:gd name="connsiteX27" fmla="*/ 172965 w 2599414"/>
                    <a:gd name="connsiteY27" fmla="*/ 3452013 h 3624978"/>
                    <a:gd name="connsiteX0" fmla="*/ 86484 w 2599415"/>
                    <a:gd name="connsiteY0" fmla="*/ 3624978 h 3624978"/>
                    <a:gd name="connsiteX1" fmla="*/ 172967 w 2599415"/>
                    <a:gd name="connsiteY1" fmla="*/ 3538495 h 3624978"/>
                    <a:gd name="connsiteX2" fmla="*/ 86484 w 2599415"/>
                    <a:gd name="connsiteY2" fmla="*/ 3538495 h 3624978"/>
                    <a:gd name="connsiteX3" fmla="*/ 129725 w 2599415"/>
                    <a:gd name="connsiteY3" fmla="*/ 3495254 h 3624978"/>
                    <a:gd name="connsiteX4" fmla="*/ 86484 w 2599415"/>
                    <a:gd name="connsiteY4" fmla="*/ 3452013 h 3624978"/>
                    <a:gd name="connsiteX5" fmla="*/ 172966 w 2599415"/>
                    <a:gd name="connsiteY5" fmla="*/ 3452013 h 3624978"/>
                    <a:gd name="connsiteX6" fmla="*/ 172966 w 2599415"/>
                    <a:gd name="connsiteY6" fmla="*/ 86483 h 3624978"/>
                    <a:gd name="connsiteX7" fmla="*/ 259449 w 2599415"/>
                    <a:gd name="connsiteY7" fmla="*/ 0 h 3624978"/>
                    <a:gd name="connsiteX8" fmla="*/ 2512932 w 2599415"/>
                    <a:gd name="connsiteY8" fmla="*/ 0 h 3624978"/>
                    <a:gd name="connsiteX9" fmla="*/ 2599415 w 2599415"/>
                    <a:gd name="connsiteY9" fmla="*/ 86483 h 3624978"/>
                    <a:gd name="connsiteX10" fmla="*/ 2512932 w 2599415"/>
                    <a:gd name="connsiteY10" fmla="*/ 172966 h 3624978"/>
                    <a:gd name="connsiteX11" fmla="*/ 2426450 w 2599415"/>
                    <a:gd name="connsiteY11" fmla="*/ 172965 h 3624978"/>
                    <a:gd name="connsiteX12" fmla="*/ 2426450 w 2599415"/>
                    <a:gd name="connsiteY12" fmla="*/ 3538495 h 3624978"/>
                    <a:gd name="connsiteX13" fmla="*/ 2339967 w 2599415"/>
                    <a:gd name="connsiteY13" fmla="*/ 3624978 h 3624978"/>
                    <a:gd name="connsiteX14" fmla="*/ 86484 w 2599415"/>
                    <a:gd name="connsiteY14" fmla="*/ 3624978 h 3624978"/>
                    <a:gd name="connsiteX15" fmla="*/ 345931 w 2599415"/>
                    <a:gd name="connsiteY15" fmla="*/ 86483 h 3624978"/>
                    <a:gd name="connsiteX16" fmla="*/ 259448 w 2599415"/>
                    <a:gd name="connsiteY16" fmla="*/ 172966 h 3624978"/>
                    <a:gd name="connsiteX17" fmla="*/ 216207 w 2599415"/>
                    <a:gd name="connsiteY17" fmla="*/ 129725 h 3624978"/>
                    <a:gd name="connsiteX18" fmla="*/ 259448 w 2599415"/>
                    <a:gd name="connsiteY18" fmla="*/ 86484 h 3624978"/>
                    <a:gd name="connsiteX19" fmla="*/ 345931 w 2599415"/>
                    <a:gd name="connsiteY19" fmla="*/ 86483 h 3624978"/>
                    <a:gd name="connsiteX0" fmla="*/ 345931 w 2599415"/>
                    <a:gd name="connsiteY0" fmla="*/ 86483 h 3624978"/>
                    <a:gd name="connsiteX1" fmla="*/ 259448 w 2599415"/>
                    <a:gd name="connsiteY1" fmla="*/ 172966 h 3624978"/>
                    <a:gd name="connsiteX2" fmla="*/ 216207 w 2599415"/>
                    <a:gd name="connsiteY2" fmla="*/ 129725 h 3624978"/>
                    <a:gd name="connsiteX3" fmla="*/ 259448 w 2599415"/>
                    <a:gd name="connsiteY3" fmla="*/ 86484 h 3624978"/>
                    <a:gd name="connsiteX4" fmla="*/ 345931 w 2599415"/>
                    <a:gd name="connsiteY4" fmla="*/ 86483 h 3624978"/>
                    <a:gd name="connsiteX5" fmla="*/ 172966 w 2599415"/>
                    <a:gd name="connsiteY5" fmla="*/ 3538495 h 3624978"/>
                    <a:gd name="connsiteX6" fmla="*/ 86483 w 2599415"/>
                    <a:gd name="connsiteY6" fmla="*/ 3624978 h 3624978"/>
                    <a:gd name="connsiteX7" fmla="*/ 0 w 2599415"/>
                    <a:gd name="connsiteY7" fmla="*/ 3538495 h 3624978"/>
                    <a:gd name="connsiteX8" fmla="*/ 86483 w 2599415"/>
                    <a:gd name="connsiteY8" fmla="*/ 3452012 h 3624978"/>
                    <a:gd name="connsiteX9" fmla="*/ 129724 w 2599415"/>
                    <a:gd name="connsiteY9" fmla="*/ 3495253 h 3624978"/>
                    <a:gd name="connsiteX10" fmla="*/ 86483 w 2599415"/>
                    <a:gd name="connsiteY10" fmla="*/ 3538494 h 3624978"/>
                    <a:gd name="connsiteX11" fmla="*/ 172966 w 2599415"/>
                    <a:gd name="connsiteY11" fmla="*/ 3538495 h 3624978"/>
                    <a:gd name="connsiteX0" fmla="*/ 172966 w 2599415"/>
                    <a:gd name="connsiteY0" fmla="*/ 3452013 h 3624978"/>
                    <a:gd name="connsiteX1" fmla="*/ 172966 w 2599415"/>
                    <a:gd name="connsiteY1" fmla="*/ 86483 h 3624978"/>
                    <a:gd name="connsiteX2" fmla="*/ 259449 w 2599415"/>
                    <a:gd name="connsiteY2" fmla="*/ 0 h 3624978"/>
                    <a:gd name="connsiteX3" fmla="*/ 2512932 w 2599415"/>
                    <a:gd name="connsiteY3" fmla="*/ 0 h 3624978"/>
                    <a:gd name="connsiteX4" fmla="*/ 2599415 w 2599415"/>
                    <a:gd name="connsiteY4" fmla="*/ 86483 h 3624978"/>
                    <a:gd name="connsiteX5" fmla="*/ 2512932 w 2599415"/>
                    <a:gd name="connsiteY5" fmla="*/ 172966 h 3624978"/>
                    <a:gd name="connsiteX6" fmla="*/ 2426450 w 2599415"/>
                    <a:gd name="connsiteY6" fmla="*/ 172965 h 3624978"/>
                    <a:gd name="connsiteX7" fmla="*/ 2426450 w 2599415"/>
                    <a:gd name="connsiteY7" fmla="*/ 3538495 h 3624978"/>
                    <a:gd name="connsiteX8" fmla="*/ 2339967 w 2599415"/>
                    <a:gd name="connsiteY8" fmla="*/ 3624978 h 3624978"/>
                    <a:gd name="connsiteX9" fmla="*/ 86484 w 2599415"/>
                    <a:gd name="connsiteY9" fmla="*/ 3624978 h 3624978"/>
                    <a:gd name="connsiteX10" fmla="*/ 1 w 2599415"/>
                    <a:gd name="connsiteY10" fmla="*/ 3538495 h 3624978"/>
                    <a:gd name="connsiteX11" fmla="*/ 86484 w 2599415"/>
                    <a:gd name="connsiteY11" fmla="*/ 3452012 h 3624978"/>
                    <a:gd name="connsiteX12" fmla="*/ 172966 w 2599415"/>
                    <a:gd name="connsiteY12" fmla="*/ 3452013 h 3624978"/>
                    <a:gd name="connsiteX13" fmla="*/ 259449 w 2599415"/>
                    <a:gd name="connsiteY13" fmla="*/ 0 h 3624978"/>
                    <a:gd name="connsiteX14" fmla="*/ 345932 w 2599415"/>
                    <a:gd name="connsiteY14" fmla="*/ 86483 h 3624978"/>
                    <a:gd name="connsiteX15" fmla="*/ 259449 w 2599415"/>
                    <a:gd name="connsiteY15" fmla="*/ 172966 h 3624978"/>
                    <a:gd name="connsiteX16" fmla="*/ 216208 w 2599415"/>
                    <a:gd name="connsiteY16" fmla="*/ 129725 h 3624978"/>
                    <a:gd name="connsiteX17" fmla="*/ 259449 w 2599415"/>
                    <a:gd name="connsiteY17" fmla="*/ 86484 h 3624978"/>
                    <a:gd name="connsiteX18" fmla="*/ 345931 w 2599415"/>
                    <a:gd name="connsiteY18" fmla="*/ 86483 h 3624978"/>
                    <a:gd name="connsiteX19" fmla="*/ 2426450 w 2599415"/>
                    <a:gd name="connsiteY19" fmla="*/ 172965 h 3624978"/>
                    <a:gd name="connsiteX20" fmla="*/ 259449 w 2599415"/>
                    <a:gd name="connsiteY20" fmla="*/ 172965 h 3624978"/>
                    <a:gd name="connsiteX21" fmla="*/ 86484 w 2599415"/>
                    <a:gd name="connsiteY21" fmla="*/ 3452013 h 3624978"/>
                    <a:gd name="connsiteX22" fmla="*/ 129725 w 2599415"/>
                    <a:gd name="connsiteY22" fmla="*/ 3495254 h 3624978"/>
                    <a:gd name="connsiteX23" fmla="*/ 86484 w 2599415"/>
                    <a:gd name="connsiteY23" fmla="*/ 3538495 h 3624978"/>
                    <a:gd name="connsiteX24" fmla="*/ 172966 w 2599415"/>
                    <a:gd name="connsiteY24" fmla="*/ 3538495 h 3624978"/>
                    <a:gd name="connsiteX25" fmla="*/ 102359 w 2599415"/>
                    <a:gd name="connsiteY25" fmla="*/ 3609103 h 3624978"/>
                    <a:gd name="connsiteX26" fmla="*/ 172967 w 2599415"/>
                    <a:gd name="connsiteY26" fmla="*/ 3538495 h 3624978"/>
                    <a:gd name="connsiteX27" fmla="*/ 172966 w 2599415"/>
                    <a:gd name="connsiteY27" fmla="*/ 3452013 h 3624978"/>
                    <a:gd name="connsiteX0" fmla="*/ 86484 w 2599415"/>
                    <a:gd name="connsiteY0" fmla="*/ 3624978 h 3624978"/>
                    <a:gd name="connsiteX1" fmla="*/ 172967 w 2599415"/>
                    <a:gd name="connsiteY1" fmla="*/ 3538495 h 3624978"/>
                    <a:gd name="connsiteX2" fmla="*/ 86484 w 2599415"/>
                    <a:gd name="connsiteY2" fmla="*/ 3538495 h 3624978"/>
                    <a:gd name="connsiteX3" fmla="*/ 129725 w 2599415"/>
                    <a:gd name="connsiteY3" fmla="*/ 3495254 h 3624978"/>
                    <a:gd name="connsiteX4" fmla="*/ 86484 w 2599415"/>
                    <a:gd name="connsiteY4" fmla="*/ 3452013 h 3624978"/>
                    <a:gd name="connsiteX5" fmla="*/ 172966 w 2599415"/>
                    <a:gd name="connsiteY5" fmla="*/ 3452013 h 3624978"/>
                    <a:gd name="connsiteX6" fmla="*/ 172966 w 2599415"/>
                    <a:gd name="connsiteY6" fmla="*/ 86483 h 3624978"/>
                    <a:gd name="connsiteX7" fmla="*/ 259449 w 2599415"/>
                    <a:gd name="connsiteY7" fmla="*/ 0 h 3624978"/>
                    <a:gd name="connsiteX8" fmla="*/ 2512932 w 2599415"/>
                    <a:gd name="connsiteY8" fmla="*/ 0 h 3624978"/>
                    <a:gd name="connsiteX9" fmla="*/ 2599415 w 2599415"/>
                    <a:gd name="connsiteY9" fmla="*/ 86483 h 3624978"/>
                    <a:gd name="connsiteX10" fmla="*/ 2512932 w 2599415"/>
                    <a:gd name="connsiteY10" fmla="*/ 172966 h 3624978"/>
                    <a:gd name="connsiteX11" fmla="*/ 2426450 w 2599415"/>
                    <a:gd name="connsiteY11" fmla="*/ 172965 h 3624978"/>
                    <a:gd name="connsiteX12" fmla="*/ 2426450 w 2599415"/>
                    <a:gd name="connsiteY12" fmla="*/ 3538495 h 3624978"/>
                    <a:gd name="connsiteX13" fmla="*/ 2339967 w 2599415"/>
                    <a:gd name="connsiteY13" fmla="*/ 3624978 h 3624978"/>
                    <a:gd name="connsiteX14" fmla="*/ 86484 w 2599415"/>
                    <a:gd name="connsiteY14" fmla="*/ 3624978 h 3624978"/>
                    <a:gd name="connsiteX15" fmla="*/ 345931 w 2599415"/>
                    <a:gd name="connsiteY15" fmla="*/ 86483 h 3624978"/>
                    <a:gd name="connsiteX16" fmla="*/ 259448 w 2599415"/>
                    <a:gd name="connsiteY16" fmla="*/ 172966 h 3624978"/>
                    <a:gd name="connsiteX17" fmla="*/ 216207 w 2599415"/>
                    <a:gd name="connsiteY17" fmla="*/ 129725 h 3624978"/>
                    <a:gd name="connsiteX18" fmla="*/ 259448 w 2599415"/>
                    <a:gd name="connsiteY18" fmla="*/ 86484 h 3624978"/>
                    <a:gd name="connsiteX19" fmla="*/ 345931 w 2599415"/>
                    <a:gd name="connsiteY19" fmla="*/ 86483 h 3624978"/>
                    <a:gd name="connsiteX0" fmla="*/ 345931 w 2599415"/>
                    <a:gd name="connsiteY0" fmla="*/ 86483 h 3624978"/>
                    <a:gd name="connsiteX1" fmla="*/ 259448 w 2599415"/>
                    <a:gd name="connsiteY1" fmla="*/ 172966 h 3624978"/>
                    <a:gd name="connsiteX2" fmla="*/ 216207 w 2599415"/>
                    <a:gd name="connsiteY2" fmla="*/ 129725 h 3624978"/>
                    <a:gd name="connsiteX3" fmla="*/ 259448 w 2599415"/>
                    <a:gd name="connsiteY3" fmla="*/ 86484 h 3624978"/>
                    <a:gd name="connsiteX4" fmla="*/ 345931 w 2599415"/>
                    <a:gd name="connsiteY4" fmla="*/ 86483 h 3624978"/>
                    <a:gd name="connsiteX5" fmla="*/ 172966 w 2599415"/>
                    <a:gd name="connsiteY5" fmla="*/ 3538495 h 3624978"/>
                    <a:gd name="connsiteX6" fmla="*/ 86483 w 2599415"/>
                    <a:gd name="connsiteY6" fmla="*/ 3624978 h 3624978"/>
                    <a:gd name="connsiteX7" fmla="*/ 0 w 2599415"/>
                    <a:gd name="connsiteY7" fmla="*/ 3538495 h 3624978"/>
                    <a:gd name="connsiteX8" fmla="*/ 86483 w 2599415"/>
                    <a:gd name="connsiteY8" fmla="*/ 3452012 h 3624978"/>
                    <a:gd name="connsiteX9" fmla="*/ 129724 w 2599415"/>
                    <a:gd name="connsiteY9" fmla="*/ 3495253 h 3624978"/>
                    <a:gd name="connsiteX10" fmla="*/ 86483 w 2599415"/>
                    <a:gd name="connsiteY10" fmla="*/ 3538494 h 3624978"/>
                    <a:gd name="connsiteX11" fmla="*/ 172966 w 2599415"/>
                    <a:gd name="connsiteY11" fmla="*/ 3538495 h 3624978"/>
                    <a:gd name="connsiteX0" fmla="*/ 172966 w 2599415"/>
                    <a:gd name="connsiteY0" fmla="*/ 3452013 h 3624978"/>
                    <a:gd name="connsiteX1" fmla="*/ 172966 w 2599415"/>
                    <a:gd name="connsiteY1" fmla="*/ 86483 h 3624978"/>
                    <a:gd name="connsiteX2" fmla="*/ 259449 w 2599415"/>
                    <a:gd name="connsiteY2" fmla="*/ 0 h 3624978"/>
                    <a:gd name="connsiteX3" fmla="*/ 2512932 w 2599415"/>
                    <a:gd name="connsiteY3" fmla="*/ 0 h 3624978"/>
                    <a:gd name="connsiteX4" fmla="*/ 2599415 w 2599415"/>
                    <a:gd name="connsiteY4" fmla="*/ 86483 h 3624978"/>
                    <a:gd name="connsiteX5" fmla="*/ 2512932 w 2599415"/>
                    <a:gd name="connsiteY5" fmla="*/ 172966 h 3624978"/>
                    <a:gd name="connsiteX6" fmla="*/ 2426450 w 2599415"/>
                    <a:gd name="connsiteY6" fmla="*/ 172965 h 3624978"/>
                    <a:gd name="connsiteX7" fmla="*/ 2426450 w 2599415"/>
                    <a:gd name="connsiteY7" fmla="*/ 3538495 h 3624978"/>
                    <a:gd name="connsiteX8" fmla="*/ 2339967 w 2599415"/>
                    <a:gd name="connsiteY8" fmla="*/ 3624978 h 3624978"/>
                    <a:gd name="connsiteX9" fmla="*/ 86484 w 2599415"/>
                    <a:gd name="connsiteY9" fmla="*/ 3624978 h 3624978"/>
                    <a:gd name="connsiteX10" fmla="*/ 1 w 2599415"/>
                    <a:gd name="connsiteY10" fmla="*/ 3538495 h 3624978"/>
                    <a:gd name="connsiteX11" fmla="*/ 86484 w 2599415"/>
                    <a:gd name="connsiteY11" fmla="*/ 3452012 h 3624978"/>
                    <a:gd name="connsiteX12" fmla="*/ 172966 w 2599415"/>
                    <a:gd name="connsiteY12" fmla="*/ 3452013 h 3624978"/>
                    <a:gd name="connsiteX13" fmla="*/ 259449 w 2599415"/>
                    <a:gd name="connsiteY13" fmla="*/ 0 h 3624978"/>
                    <a:gd name="connsiteX14" fmla="*/ 345932 w 2599415"/>
                    <a:gd name="connsiteY14" fmla="*/ 86483 h 3624978"/>
                    <a:gd name="connsiteX15" fmla="*/ 259449 w 2599415"/>
                    <a:gd name="connsiteY15" fmla="*/ 172966 h 3624978"/>
                    <a:gd name="connsiteX16" fmla="*/ 216208 w 2599415"/>
                    <a:gd name="connsiteY16" fmla="*/ 129725 h 3624978"/>
                    <a:gd name="connsiteX17" fmla="*/ 259449 w 2599415"/>
                    <a:gd name="connsiteY17" fmla="*/ 86484 h 3624978"/>
                    <a:gd name="connsiteX18" fmla="*/ 345931 w 2599415"/>
                    <a:gd name="connsiteY18" fmla="*/ 86483 h 3624978"/>
                    <a:gd name="connsiteX19" fmla="*/ 2426450 w 2599415"/>
                    <a:gd name="connsiteY19" fmla="*/ 172965 h 3624978"/>
                    <a:gd name="connsiteX20" fmla="*/ 259449 w 2599415"/>
                    <a:gd name="connsiteY20" fmla="*/ 172965 h 3624978"/>
                    <a:gd name="connsiteX21" fmla="*/ 86484 w 2599415"/>
                    <a:gd name="connsiteY21" fmla="*/ 3452013 h 3624978"/>
                    <a:gd name="connsiteX22" fmla="*/ 129725 w 2599415"/>
                    <a:gd name="connsiteY22" fmla="*/ 3495254 h 3624978"/>
                    <a:gd name="connsiteX23" fmla="*/ 86484 w 2599415"/>
                    <a:gd name="connsiteY23" fmla="*/ 3538495 h 3624978"/>
                    <a:gd name="connsiteX24" fmla="*/ 172966 w 2599415"/>
                    <a:gd name="connsiteY24" fmla="*/ 3538495 h 3624978"/>
                    <a:gd name="connsiteX25" fmla="*/ 89659 w 2599415"/>
                    <a:gd name="connsiteY25" fmla="*/ 3590053 h 3624978"/>
                    <a:gd name="connsiteX26" fmla="*/ 172967 w 2599415"/>
                    <a:gd name="connsiteY26" fmla="*/ 3538495 h 3624978"/>
                    <a:gd name="connsiteX27" fmla="*/ 172966 w 2599415"/>
                    <a:gd name="connsiteY27" fmla="*/ 3452013 h 3624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2599415" h="3624978" stroke="0" extrusionOk="0">
                      <a:moveTo>
                        <a:pt x="86484" y="3624978"/>
                      </a:moveTo>
                      <a:cubicBezTo>
                        <a:pt x="134247" y="3624978"/>
                        <a:pt x="172967" y="3586258"/>
                        <a:pt x="172967" y="3538495"/>
                      </a:cubicBezTo>
                      <a:lnTo>
                        <a:pt x="86484" y="3538495"/>
                      </a:lnTo>
                      <a:cubicBezTo>
                        <a:pt x="110365" y="3538495"/>
                        <a:pt x="129725" y="3519135"/>
                        <a:pt x="129725" y="3495254"/>
                      </a:cubicBezTo>
                      <a:cubicBezTo>
                        <a:pt x="129725" y="3471373"/>
                        <a:pt x="110365" y="3452013"/>
                        <a:pt x="86484" y="3452013"/>
                      </a:cubicBezTo>
                      <a:lnTo>
                        <a:pt x="172966" y="3452013"/>
                      </a:lnTo>
                      <a:lnTo>
                        <a:pt x="172966" y="86483"/>
                      </a:lnTo>
                      <a:cubicBezTo>
                        <a:pt x="172966" y="38720"/>
                        <a:pt x="211686" y="0"/>
                        <a:pt x="259449" y="0"/>
                      </a:cubicBezTo>
                      <a:lnTo>
                        <a:pt x="2512932" y="0"/>
                      </a:lnTo>
                      <a:cubicBezTo>
                        <a:pt x="2560695" y="0"/>
                        <a:pt x="2599415" y="38720"/>
                        <a:pt x="2599415" y="86483"/>
                      </a:cubicBezTo>
                      <a:cubicBezTo>
                        <a:pt x="2599415" y="134246"/>
                        <a:pt x="2560695" y="172966"/>
                        <a:pt x="2512932" y="172966"/>
                      </a:cubicBezTo>
                      <a:lnTo>
                        <a:pt x="2426450" y="172965"/>
                      </a:lnTo>
                      <a:lnTo>
                        <a:pt x="2426450" y="3538495"/>
                      </a:lnTo>
                      <a:cubicBezTo>
                        <a:pt x="2426450" y="3586258"/>
                        <a:pt x="2387730" y="3624978"/>
                        <a:pt x="2339967" y="3624978"/>
                      </a:cubicBezTo>
                      <a:lnTo>
                        <a:pt x="86484" y="3624978"/>
                      </a:lnTo>
                      <a:close/>
                      <a:moveTo>
                        <a:pt x="345931" y="86483"/>
                      </a:moveTo>
                      <a:cubicBezTo>
                        <a:pt x="345931" y="134246"/>
                        <a:pt x="307211" y="172966"/>
                        <a:pt x="259448" y="172966"/>
                      </a:cubicBezTo>
                      <a:cubicBezTo>
                        <a:pt x="235567" y="172966"/>
                        <a:pt x="216207" y="153606"/>
                        <a:pt x="216207" y="129725"/>
                      </a:cubicBezTo>
                      <a:cubicBezTo>
                        <a:pt x="216207" y="105844"/>
                        <a:pt x="235567" y="86484"/>
                        <a:pt x="259448" y="86484"/>
                      </a:cubicBezTo>
                      <a:lnTo>
                        <a:pt x="345931" y="86483"/>
                      </a:lnTo>
                      <a:close/>
                    </a:path>
                    <a:path w="2599415" h="3624978" fill="darkenLess" stroke="0" extrusionOk="0">
                      <a:moveTo>
                        <a:pt x="345931" y="86483"/>
                      </a:moveTo>
                      <a:cubicBezTo>
                        <a:pt x="345931" y="134246"/>
                        <a:pt x="307211" y="172966"/>
                        <a:pt x="259448" y="172966"/>
                      </a:cubicBezTo>
                      <a:cubicBezTo>
                        <a:pt x="235567" y="172966"/>
                        <a:pt x="216207" y="153606"/>
                        <a:pt x="216207" y="129725"/>
                      </a:cubicBezTo>
                      <a:cubicBezTo>
                        <a:pt x="216207" y="105844"/>
                        <a:pt x="235567" y="86484"/>
                        <a:pt x="259448" y="86484"/>
                      </a:cubicBezTo>
                      <a:lnTo>
                        <a:pt x="345931" y="86483"/>
                      </a:lnTo>
                      <a:close/>
                      <a:moveTo>
                        <a:pt x="172966" y="3538495"/>
                      </a:moveTo>
                      <a:cubicBezTo>
                        <a:pt x="172966" y="3586258"/>
                        <a:pt x="134246" y="3624978"/>
                        <a:pt x="86483" y="3624978"/>
                      </a:cubicBezTo>
                      <a:cubicBezTo>
                        <a:pt x="38720" y="3624978"/>
                        <a:pt x="0" y="3586258"/>
                        <a:pt x="0" y="3538495"/>
                      </a:cubicBezTo>
                      <a:cubicBezTo>
                        <a:pt x="0" y="3490732"/>
                        <a:pt x="38720" y="3452012"/>
                        <a:pt x="86483" y="3452012"/>
                      </a:cubicBezTo>
                      <a:cubicBezTo>
                        <a:pt x="110364" y="3452012"/>
                        <a:pt x="129724" y="3471372"/>
                        <a:pt x="129724" y="3495253"/>
                      </a:cubicBezTo>
                      <a:cubicBezTo>
                        <a:pt x="129724" y="3519134"/>
                        <a:pt x="110364" y="3538494"/>
                        <a:pt x="86483" y="3538494"/>
                      </a:cubicBezTo>
                      <a:lnTo>
                        <a:pt x="172966" y="3538495"/>
                      </a:lnTo>
                      <a:close/>
                    </a:path>
                    <a:path w="2599415" h="3624978" fill="none" extrusionOk="0">
                      <a:moveTo>
                        <a:pt x="172966" y="3452013"/>
                      </a:moveTo>
                      <a:lnTo>
                        <a:pt x="172966" y="86483"/>
                      </a:lnTo>
                      <a:cubicBezTo>
                        <a:pt x="172966" y="38720"/>
                        <a:pt x="211686" y="0"/>
                        <a:pt x="259449" y="0"/>
                      </a:cubicBezTo>
                      <a:lnTo>
                        <a:pt x="2512932" y="0"/>
                      </a:lnTo>
                      <a:cubicBezTo>
                        <a:pt x="2560695" y="0"/>
                        <a:pt x="2599415" y="38720"/>
                        <a:pt x="2599415" y="86483"/>
                      </a:cubicBezTo>
                      <a:cubicBezTo>
                        <a:pt x="2599415" y="134246"/>
                        <a:pt x="2560695" y="172966"/>
                        <a:pt x="2512932" y="172966"/>
                      </a:cubicBezTo>
                      <a:lnTo>
                        <a:pt x="2426450" y="172965"/>
                      </a:lnTo>
                      <a:lnTo>
                        <a:pt x="2426450" y="3538495"/>
                      </a:lnTo>
                      <a:cubicBezTo>
                        <a:pt x="2426450" y="3586258"/>
                        <a:pt x="2387730" y="3624978"/>
                        <a:pt x="2339967" y="3624978"/>
                      </a:cubicBezTo>
                      <a:lnTo>
                        <a:pt x="86484" y="3624978"/>
                      </a:lnTo>
                      <a:cubicBezTo>
                        <a:pt x="38721" y="3624978"/>
                        <a:pt x="1" y="3586258"/>
                        <a:pt x="1" y="3538495"/>
                      </a:cubicBezTo>
                      <a:cubicBezTo>
                        <a:pt x="1" y="3490732"/>
                        <a:pt x="38721" y="3452012"/>
                        <a:pt x="86484" y="3452012"/>
                      </a:cubicBezTo>
                      <a:lnTo>
                        <a:pt x="172966" y="3452013"/>
                      </a:lnTo>
                      <a:close/>
                      <a:moveTo>
                        <a:pt x="259449" y="0"/>
                      </a:moveTo>
                      <a:cubicBezTo>
                        <a:pt x="307212" y="0"/>
                        <a:pt x="345932" y="38720"/>
                        <a:pt x="345932" y="86483"/>
                      </a:cubicBezTo>
                      <a:cubicBezTo>
                        <a:pt x="345932" y="134246"/>
                        <a:pt x="307212" y="172966"/>
                        <a:pt x="259449" y="172966"/>
                      </a:cubicBezTo>
                      <a:cubicBezTo>
                        <a:pt x="235568" y="172966"/>
                        <a:pt x="216208" y="153606"/>
                        <a:pt x="216208" y="129725"/>
                      </a:cubicBezTo>
                      <a:cubicBezTo>
                        <a:pt x="216208" y="105844"/>
                        <a:pt x="235568" y="86484"/>
                        <a:pt x="259449" y="86484"/>
                      </a:cubicBezTo>
                      <a:lnTo>
                        <a:pt x="345931" y="86483"/>
                      </a:lnTo>
                      <a:moveTo>
                        <a:pt x="2426450" y="172965"/>
                      </a:moveTo>
                      <a:lnTo>
                        <a:pt x="259449" y="172965"/>
                      </a:lnTo>
                      <a:moveTo>
                        <a:pt x="86484" y="3452013"/>
                      </a:moveTo>
                      <a:cubicBezTo>
                        <a:pt x="110365" y="3452013"/>
                        <a:pt x="129725" y="3471373"/>
                        <a:pt x="129725" y="3495254"/>
                      </a:cubicBezTo>
                      <a:cubicBezTo>
                        <a:pt x="129725" y="3519135"/>
                        <a:pt x="110365" y="3538495"/>
                        <a:pt x="86484" y="3538495"/>
                      </a:cubicBezTo>
                      <a:lnTo>
                        <a:pt x="172966" y="3538495"/>
                      </a:lnTo>
                      <a:moveTo>
                        <a:pt x="89659" y="3590053"/>
                      </a:moveTo>
                      <a:cubicBezTo>
                        <a:pt x="137422" y="3590053"/>
                        <a:pt x="172967" y="3586258"/>
                        <a:pt x="172967" y="3538495"/>
                      </a:cubicBezTo>
                      <a:cubicBezTo>
                        <a:pt x="172967" y="3509668"/>
                        <a:pt x="172966" y="3480840"/>
                        <a:pt x="172966" y="3452013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9" name="Picture 68">
                  <a:extLst>
                    <a:ext uri="{FF2B5EF4-FFF2-40B4-BE49-F238E27FC236}">
                      <a16:creationId xmlns:a16="http://schemas.microsoft.com/office/drawing/2014/main" id="{149A8EDF-5299-B24B-B02A-F8E71D67B5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b="73592"/>
                <a:stretch/>
              </p:blipFill>
              <p:spPr>
                <a:xfrm>
                  <a:off x="4240536" y="2012801"/>
                  <a:ext cx="1898530" cy="501371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7082108-B812-704B-8596-F85D4CED121A}"/>
              </a:ext>
            </a:extLst>
          </p:cNvPr>
          <p:cNvGrpSpPr/>
          <p:nvPr/>
        </p:nvGrpSpPr>
        <p:grpSpPr>
          <a:xfrm>
            <a:off x="7674912" y="1591537"/>
            <a:ext cx="2209242" cy="2320080"/>
            <a:chOff x="7377625" y="2715464"/>
            <a:chExt cx="2746068" cy="2661684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BC6951E-8CBF-5A4C-83C5-F8C353EF1EE9}"/>
                </a:ext>
              </a:extLst>
            </p:cNvPr>
            <p:cNvGrpSpPr/>
            <p:nvPr/>
          </p:nvGrpSpPr>
          <p:grpSpPr>
            <a:xfrm>
              <a:off x="8087311" y="4759736"/>
              <a:ext cx="1788668" cy="376239"/>
              <a:chOff x="8087311" y="4759736"/>
              <a:chExt cx="1788668" cy="376239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E51D2DA9-8783-FD40-8CBF-114733233D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505037" y="4790128"/>
                <a:ext cx="287958" cy="300328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24B3AE62-0AAA-4240-A381-1BBE74581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87311" y="4759736"/>
                <a:ext cx="346239" cy="36111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FCF3746E-A52D-8B4A-ABC4-CD4C45B70943}"/>
                      </a:ext>
                    </a:extLst>
                  </p:cNvPr>
                  <p:cNvSpPr txBox="1"/>
                  <p:nvPr/>
                </p:nvSpPr>
                <p:spPr>
                  <a:xfrm>
                    <a:off x="8950573" y="4782882"/>
                    <a:ext cx="925406" cy="3530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$1.5</a:t>
                    </a:r>
                  </a:p>
                </p:txBody>
              </p:sp>
            </mc:Choice>
            <mc:Fallback xmlns=""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FCF3746E-A52D-8B4A-ABC4-CD4C45B7094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50573" y="4782882"/>
                    <a:ext cx="925406" cy="353093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t="-4000" r="-1695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AB56691-B22B-4649-96D1-CCAA5A84C263}"/>
                </a:ext>
              </a:extLst>
            </p:cNvPr>
            <p:cNvGrpSpPr/>
            <p:nvPr/>
          </p:nvGrpSpPr>
          <p:grpSpPr>
            <a:xfrm>
              <a:off x="7377625" y="2715464"/>
              <a:ext cx="2746068" cy="2661684"/>
              <a:chOff x="7377625" y="2715464"/>
              <a:chExt cx="2746068" cy="2661684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A94FA60C-BA24-8C41-98D6-49F8315A7B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26547" y="3790766"/>
                <a:ext cx="346239" cy="361112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A75C31B1-E926-BE40-A24B-25B9E4315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288854" y="4299503"/>
                <a:ext cx="287958" cy="30032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27EE73F3-86AB-984A-A62E-F2ACD5C2ADFA}"/>
                      </a:ext>
                    </a:extLst>
                  </p:cNvPr>
                  <p:cNvSpPr txBox="1"/>
                  <p:nvPr/>
                </p:nvSpPr>
                <p:spPr>
                  <a:xfrm>
                    <a:off x="8951656" y="3784556"/>
                    <a:ext cx="739623" cy="3530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$2</a:t>
                    </a:r>
                  </a:p>
                </p:txBody>
              </p:sp>
            </mc:Choice>
            <mc:Fallback xmlns="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27EE73F3-86AB-984A-A62E-F2ACD5C2ADF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51656" y="3784556"/>
                    <a:ext cx="739623" cy="353093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t="-4000" r="-4255" b="-24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112474BD-D3EC-D641-9FBE-990338F629BB}"/>
                      </a:ext>
                    </a:extLst>
                  </p:cNvPr>
                  <p:cNvSpPr txBox="1"/>
                  <p:nvPr/>
                </p:nvSpPr>
                <p:spPr>
                  <a:xfrm>
                    <a:off x="8942867" y="4284027"/>
                    <a:ext cx="59503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$2</a:t>
                    </a:r>
                  </a:p>
                </p:txBody>
              </p:sp>
            </mc:Choice>
            <mc:Fallback xmlns="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112474BD-D3EC-D641-9FBE-990338F629B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42867" y="4284027"/>
                    <a:ext cx="595035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25641" b="-4090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6FC4C08F-739D-B242-BA65-2D838C75E3DD}"/>
                  </a:ext>
                </a:extLst>
              </p:cNvPr>
              <p:cNvGrpSpPr/>
              <p:nvPr/>
            </p:nvGrpSpPr>
            <p:grpSpPr>
              <a:xfrm>
                <a:off x="7377625" y="2715464"/>
                <a:ext cx="2746068" cy="2661684"/>
                <a:chOff x="4055168" y="1784491"/>
                <a:chExt cx="2746068" cy="2661684"/>
              </a:xfrm>
            </p:grpSpPr>
            <p:sp>
              <p:nvSpPr>
                <p:cNvPr id="81" name="Vertical Scroll 72">
                  <a:extLst>
                    <a:ext uri="{FF2B5EF4-FFF2-40B4-BE49-F238E27FC236}">
                      <a16:creationId xmlns:a16="http://schemas.microsoft.com/office/drawing/2014/main" id="{DE34FE49-439E-3F43-A469-55DF7EDFB5E3}"/>
                    </a:ext>
                  </a:extLst>
                </p:cNvPr>
                <p:cNvSpPr/>
                <p:nvPr/>
              </p:nvSpPr>
              <p:spPr>
                <a:xfrm>
                  <a:off x="4055168" y="1784491"/>
                  <a:ext cx="2746068" cy="2661684"/>
                </a:xfrm>
                <a:custGeom>
                  <a:avLst/>
                  <a:gdLst>
                    <a:gd name="connsiteX0" fmla="*/ 86483 w 2599414"/>
                    <a:gd name="connsiteY0" fmla="*/ 3624978 h 3624978"/>
                    <a:gd name="connsiteX1" fmla="*/ 172966 w 2599414"/>
                    <a:gd name="connsiteY1" fmla="*/ 3538495 h 3624978"/>
                    <a:gd name="connsiteX2" fmla="*/ 86483 w 2599414"/>
                    <a:gd name="connsiteY2" fmla="*/ 3538495 h 3624978"/>
                    <a:gd name="connsiteX3" fmla="*/ 129724 w 2599414"/>
                    <a:gd name="connsiteY3" fmla="*/ 3495254 h 3624978"/>
                    <a:gd name="connsiteX4" fmla="*/ 86483 w 2599414"/>
                    <a:gd name="connsiteY4" fmla="*/ 3452013 h 3624978"/>
                    <a:gd name="connsiteX5" fmla="*/ 172965 w 2599414"/>
                    <a:gd name="connsiteY5" fmla="*/ 3452013 h 3624978"/>
                    <a:gd name="connsiteX6" fmla="*/ 172965 w 2599414"/>
                    <a:gd name="connsiteY6" fmla="*/ 86483 h 3624978"/>
                    <a:gd name="connsiteX7" fmla="*/ 259448 w 2599414"/>
                    <a:gd name="connsiteY7" fmla="*/ 0 h 3624978"/>
                    <a:gd name="connsiteX8" fmla="*/ 2512931 w 2599414"/>
                    <a:gd name="connsiteY8" fmla="*/ 0 h 3624978"/>
                    <a:gd name="connsiteX9" fmla="*/ 2599414 w 2599414"/>
                    <a:gd name="connsiteY9" fmla="*/ 86483 h 3624978"/>
                    <a:gd name="connsiteX10" fmla="*/ 2512931 w 2599414"/>
                    <a:gd name="connsiteY10" fmla="*/ 172966 h 3624978"/>
                    <a:gd name="connsiteX11" fmla="*/ 2426449 w 2599414"/>
                    <a:gd name="connsiteY11" fmla="*/ 172965 h 3624978"/>
                    <a:gd name="connsiteX12" fmla="*/ 2426449 w 2599414"/>
                    <a:gd name="connsiteY12" fmla="*/ 3538495 h 3624978"/>
                    <a:gd name="connsiteX13" fmla="*/ 2339966 w 2599414"/>
                    <a:gd name="connsiteY13" fmla="*/ 3624978 h 3624978"/>
                    <a:gd name="connsiteX14" fmla="*/ 86483 w 2599414"/>
                    <a:gd name="connsiteY14" fmla="*/ 3624978 h 3624978"/>
                    <a:gd name="connsiteX15" fmla="*/ 345930 w 2599414"/>
                    <a:gd name="connsiteY15" fmla="*/ 86483 h 3624978"/>
                    <a:gd name="connsiteX16" fmla="*/ 259447 w 2599414"/>
                    <a:gd name="connsiteY16" fmla="*/ 172966 h 3624978"/>
                    <a:gd name="connsiteX17" fmla="*/ 216206 w 2599414"/>
                    <a:gd name="connsiteY17" fmla="*/ 129725 h 3624978"/>
                    <a:gd name="connsiteX18" fmla="*/ 259447 w 2599414"/>
                    <a:gd name="connsiteY18" fmla="*/ 86484 h 3624978"/>
                    <a:gd name="connsiteX19" fmla="*/ 345930 w 2599414"/>
                    <a:gd name="connsiteY19" fmla="*/ 86483 h 3624978"/>
                    <a:gd name="connsiteX0" fmla="*/ 345930 w 2599414"/>
                    <a:gd name="connsiteY0" fmla="*/ 86483 h 3624978"/>
                    <a:gd name="connsiteX1" fmla="*/ 259447 w 2599414"/>
                    <a:gd name="connsiteY1" fmla="*/ 172966 h 3624978"/>
                    <a:gd name="connsiteX2" fmla="*/ 216206 w 2599414"/>
                    <a:gd name="connsiteY2" fmla="*/ 129725 h 3624978"/>
                    <a:gd name="connsiteX3" fmla="*/ 259447 w 2599414"/>
                    <a:gd name="connsiteY3" fmla="*/ 86484 h 3624978"/>
                    <a:gd name="connsiteX4" fmla="*/ 345930 w 2599414"/>
                    <a:gd name="connsiteY4" fmla="*/ 86483 h 3624978"/>
                    <a:gd name="connsiteX5" fmla="*/ 172965 w 2599414"/>
                    <a:gd name="connsiteY5" fmla="*/ 3538495 h 3624978"/>
                    <a:gd name="connsiteX6" fmla="*/ 86482 w 2599414"/>
                    <a:gd name="connsiteY6" fmla="*/ 3624978 h 3624978"/>
                    <a:gd name="connsiteX7" fmla="*/ -1 w 2599414"/>
                    <a:gd name="connsiteY7" fmla="*/ 3538495 h 3624978"/>
                    <a:gd name="connsiteX8" fmla="*/ 86482 w 2599414"/>
                    <a:gd name="connsiteY8" fmla="*/ 3452012 h 3624978"/>
                    <a:gd name="connsiteX9" fmla="*/ 129723 w 2599414"/>
                    <a:gd name="connsiteY9" fmla="*/ 3495253 h 3624978"/>
                    <a:gd name="connsiteX10" fmla="*/ 86482 w 2599414"/>
                    <a:gd name="connsiteY10" fmla="*/ 3538494 h 3624978"/>
                    <a:gd name="connsiteX11" fmla="*/ 172965 w 2599414"/>
                    <a:gd name="connsiteY11" fmla="*/ 3538495 h 3624978"/>
                    <a:gd name="connsiteX0" fmla="*/ 172965 w 2599414"/>
                    <a:gd name="connsiteY0" fmla="*/ 3452013 h 3624978"/>
                    <a:gd name="connsiteX1" fmla="*/ 172965 w 2599414"/>
                    <a:gd name="connsiteY1" fmla="*/ 86483 h 3624978"/>
                    <a:gd name="connsiteX2" fmla="*/ 259448 w 2599414"/>
                    <a:gd name="connsiteY2" fmla="*/ 0 h 3624978"/>
                    <a:gd name="connsiteX3" fmla="*/ 2512931 w 2599414"/>
                    <a:gd name="connsiteY3" fmla="*/ 0 h 3624978"/>
                    <a:gd name="connsiteX4" fmla="*/ 2599414 w 2599414"/>
                    <a:gd name="connsiteY4" fmla="*/ 86483 h 3624978"/>
                    <a:gd name="connsiteX5" fmla="*/ 2512931 w 2599414"/>
                    <a:gd name="connsiteY5" fmla="*/ 172966 h 3624978"/>
                    <a:gd name="connsiteX6" fmla="*/ 2426449 w 2599414"/>
                    <a:gd name="connsiteY6" fmla="*/ 172965 h 3624978"/>
                    <a:gd name="connsiteX7" fmla="*/ 2426449 w 2599414"/>
                    <a:gd name="connsiteY7" fmla="*/ 3538495 h 3624978"/>
                    <a:gd name="connsiteX8" fmla="*/ 2339966 w 2599414"/>
                    <a:gd name="connsiteY8" fmla="*/ 3624978 h 3624978"/>
                    <a:gd name="connsiteX9" fmla="*/ 86483 w 2599414"/>
                    <a:gd name="connsiteY9" fmla="*/ 3624978 h 3624978"/>
                    <a:gd name="connsiteX10" fmla="*/ 0 w 2599414"/>
                    <a:gd name="connsiteY10" fmla="*/ 3538495 h 3624978"/>
                    <a:gd name="connsiteX11" fmla="*/ 86483 w 2599414"/>
                    <a:gd name="connsiteY11" fmla="*/ 3452012 h 3624978"/>
                    <a:gd name="connsiteX12" fmla="*/ 172965 w 2599414"/>
                    <a:gd name="connsiteY12" fmla="*/ 3452013 h 3624978"/>
                    <a:gd name="connsiteX13" fmla="*/ 259448 w 2599414"/>
                    <a:gd name="connsiteY13" fmla="*/ 0 h 3624978"/>
                    <a:gd name="connsiteX14" fmla="*/ 345931 w 2599414"/>
                    <a:gd name="connsiteY14" fmla="*/ 86483 h 3624978"/>
                    <a:gd name="connsiteX15" fmla="*/ 259448 w 2599414"/>
                    <a:gd name="connsiteY15" fmla="*/ 172966 h 3624978"/>
                    <a:gd name="connsiteX16" fmla="*/ 216207 w 2599414"/>
                    <a:gd name="connsiteY16" fmla="*/ 129725 h 3624978"/>
                    <a:gd name="connsiteX17" fmla="*/ 259448 w 2599414"/>
                    <a:gd name="connsiteY17" fmla="*/ 86484 h 3624978"/>
                    <a:gd name="connsiteX18" fmla="*/ 345930 w 2599414"/>
                    <a:gd name="connsiteY18" fmla="*/ 86483 h 3624978"/>
                    <a:gd name="connsiteX19" fmla="*/ 2426449 w 2599414"/>
                    <a:gd name="connsiteY19" fmla="*/ 172965 h 3624978"/>
                    <a:gd name="connsiteX20" fmla="*/ 259448 w 2599414"/>
                    <a:gd name="connsiteY20" fmla="*/ 172965 h 3624978"/>
                    <a:gd name="connsiteX21" fmla="*/ 86483 w 2599414"/>
                    <a:gd name="connsiteY21" fmla="*/ 3452013 h 3624978"/>
                    <a:gd name="connsiteX22" fmla="*/ 129724 w 2599414"/>
                    <a:gd name="connsiteY22" fmla="*/ 3495254 h 3624978"/>
                    <a:gd name="connsiteX23" fmla="*/ 86483 w 2599414"/>
                    <a:gd name="connsiteY23" fmla="*/ 3538495 h 3624978"/>
                    <a:gd name="connsiteX24" fmla="*/ 172965 w 2599414"/>
                    <a:gd name="connsiteY24" fmla="*/ 3538495 h 3624978"/>
                    <a:gd name="connsiteX25" fmla="*/ 86483 w 2599414"/>
                    <a:gd name="connsiteY25" fmla="*/ 3624978 h 3624978"/>
                    <a:gd name="connsiteX26" fmla="*/ 172966 w 2599414"/>
                    <a:gd name="connsiteY26" fmla="*/ 3538495 h 3624978"/>
                    <a:gd name="connsiteX27" fmla="*/ 172965 w 2599414"/>
                    <a:gd name="connsiteY27" fmla="*/ 3452013 h 3624978"/>
                    <a:gd name="connsiteX0" fmla="*/ 86484 w 2599415"/>
                    <a:gd name="connsiteY0" fmla="*/ 3624978 h 3624978"/>
                    <a:gd name="connsiteX1" fmla="*/ 172967 w 2599415"/>
                    <a:gd name="connsiteY1" fmla="*/ 3538495 h 3624978"/>
                    <a:gd name="connsiteX2" fmla="*/ 86484 w 2599415"/>
                    <a:gd name="connsiteY2" fmla="*/ 3538495 h 3624978"/>
                    <a:gd name="connsiteX3" fmla="*/ 129725 w 2599415"/>
                    <a:gd name="connsiteY3" fmla="*/ 3495254 h 3624978"/>
                    <a:gd name="connsiteX4" fmla="*/ 86484 w 2599415"/>
                    <a:gd name="connsiteY4" fmla="*/ 3452013 h 3624978"/>
                    <a:gd name="connsiteX5" fmla="*/ 172966 w 2599415"/>
                    <a:gd name="connsiteY5" fmla="*/ 3452013 h 3624978"/>
                    <a:gd name="connsiteX6" fmla="*/ 172966 w 2599415"/>
                    <a:gd name="connsiteY6" fmla="*/ 86483 h 3624978"/>
                    <a:gd name="connsiteX7" fmla="*/ 259449 w 2599415"/>
                    <a:gd name="connsiteY7" fmla="*/ 0 h 3624978"/>
                    <a:gd name="connsiteX8" fmla="*/ 2512932 w 2599415"/>
                    <a:gd name="connsiteY8" fmla="*/ 0 h 3624978"/>
                    <a:gd name="connsiteX9" fmla="*/ 2599415 w 2599415"/>
                    <a:gd name="connsiteY9" fmla="*/ 86483 h 3624978"/>
                    <a:gd name="connsiteX10" fmla="*/ 2512932 w 2599415"/>
                    <a:gd name="connsiteY10" fmla="*/ 172966 h 3624978"/>
                    <a:gd name="connsiteX11" fmla="*/ 2426450 w 2599415"/>
                    <a:gd name="connsiteY11" fmla="*/ 172965 h 3624978"/>
                    <a:gd name="connsiteX12" fmla="*/ 2426450 w 2599415"/>
                    <a:gd name="connsiteY12" fmla="*/ 3538495 h 3624978"/>
                    <a:gd name="connsiteX13" fmla="*/ 2339967 w 2599415"/>
                    <a:gd name="connsiteY13" fmla="*/ 3624978 h 3624978"/>
                    <a:gd name="connsiteX14" fmla="*/ 86484 w 2599415"/>
                    <a:gd name="connsiteY14" fmla="*/ 3624978 h 3624978"/>
                    <a:gd name="connsiteX15" fmla="*/ 345931 w 2599415"/>
                    <a:gd name="connsiteY15" fmla="*/ 86483 h 3624978"/>
                    <a:gd name="connsiteX16" fmla="*/ 259448 w 2599415"/>
                    <a:gd name="connsiteY16" fmla="*/ 172966 h 3624978"/>
                    <a:gd name="connsiteX17" fmla="*/ 216207 w 2599415"/>
                    <a:gd name="connsiteY17" fmla="*/ 129725 h 3624978"/>
                    <a:gd name="connsiteX18" fmla="*/ 259448 w 2599415"/>
                    <a:gd name="connsiteY18" fmla="*/ 86484 h 3624978"/>
                    <a:gd name="connsiteX19" fmla="*/ 345931 w 2599415"/>
                    <a:gd name="connsiteY19" fmla="*/ 86483 h 3624978"/>
                    <a:gd name="connsiteX0" fmla="*/ 345931 w 2599415"/>
                    <a:gd name="connsiteY0" fmla="*/ 86483 h 3624978"/>
                    <a:gd name="connsiteX1" fmla="*/ 259448 w 2599415"/>
                    <a:gd name="connsiteY1" fmla="*/ 172966 h 3624978"/>
                    <a:gd name="connsiteX2" fmla="*/ 216207 w 2599415"/>
                    <a:gd name="connsiteY2" fmla="*/ 129725 h 3624978"/>
                    <a:gd name="connsiteX3" fmla="*/ 259448 w 2599415"/>
                    <a:gd name="connsiteY3" fmla="*/ 86484 h 3624978"/>
                    <a:gd name="connsiteX4" fmla="*/ 345931 w 2599415"/>
                    <a:gd name="connsiteY4" fmla="*/ 86483 h 3624978"/>
                    <a:gd name="connsiteX5" fmla="*/ 172966 w 2599415"/>
                    <a:gd name="connsiteY5" fmla="*/ 3538495 h 3624978"/>
                    <a:gd name="connsiteX6" fmla="*/ 86483 w 2599415"/>
                    <a:gd name="connsiteY6" fmla="*/ 3624978 h 3624978"/>
                    <a:gd name="connsiteX7" fmla="*/ 0 w 2599415"/>
                    <a:gd name="connsiteY7" fmla="*/ 3538495 h 3624978"/>
                    <a:gd name="connsiteX8" fmla="*/ 86483 w 2599415"/>
                    <a:gd name="connsiteY8" fmla="*/ 3452012 h 3624978"/>
                    <a:gd name="connsiteX9" fmla="*/ 129724 w 2599415"/>
                    <a:gd name="connsiteY9" fmla="*/ 3495253 h 3624978"/>
                    <a:gd name="connsiteX10" fmla="*/ 86483 w 2599415"/>
                    <a:gd name="connsiteY10" fmla="*/ 3538494 h 3624978"/>
                    <a:gd name="connsiteX11" fmla="*/ 172966 w 2599415"/>
                    <a:gd name="connsiteY11" fmla="*/ 3538495 h 3624978"/>
                    <a:gd name="connsiteX0" fmla="*/ 172966 w 2599415"/>
                    <a:gd name="connsiteY0" fmla="*/ 3452013 h 3624978"/>
                    <a:gd name="connsiteX1" fmla="*/ 172966 w 2599415"/>
                    <a:gd name="connsiteY1" fmla="*/ 86483 h 3624978"/>
                    <a:gd name="connsiteX2" fmla="*/ 259449 w 2599415"/>
                    <a:gd name="connsiteY2" fmla="*/ 0 h 3624978"/>
                    <a:gd name="connsiteX3" fmla="*/ 2512932 w 2599415"/>
                    <a:gd name="connsiteY3" fmla="*/ 0 h 3624978"/>
                    <a:gd name="connsiteX4" fmla="*/ 2599415 w 2599415"/>
                    <a:gd name="connsiteY4" fmla="*/ 86483 h 3624978"/>
                    <a:gd name="connsiteX5" fmla="*/ 2512932 w 2599415"/>
                    <a:gd name="connsiteY5" fmla="*/ 172966 h 3624978"/>
                    <a:gd name="connsiteX6" fmla="*/ 2426450 w 2599415"/>
                    <a:gd name="connsiteY6" fmla="*/ 172965 h 3624978"/>
                    <a:gd name="connsiteX7" fmla="*/ 2426450 w 2599415"/>
                    <a:gd name="connsiteY7" fmla="*/ 3538495 h 3624978"/>
                    <a:gd name="connsiteX8" fmla="*/ 2339967 w 2599415"/>
                    <a:gd name="connsiteY8" fmla="*/ 3624978 h 3624978"/>
                    <a:gd name="connsiteX9" fmla="*/ 86484 w 2599415"/>
                    <a:gd name="connsiteY9" fmla="*/ 3624978 h 3624978"/>
                    <a:gd name="connsiteX10" fmla="*/ 1 w 2599415"/>
                    <a:gd name="connsiteY10" fmla="*/ 3538495 h 3624978"/>
                    <a:gd name="connsiteX11" fmla="*/ 86484 w 2599415"/>
                    <a:gd name="connsiteY11" fmla="*/ 3452012 h 3624978"/>
                    <a:gd name="connsiteX12" fmla="*/ 172966 w 2599415"/>
                    <a:gd name="connsiteY12" fmla="*/ 3452013 h 3624978"/>
                    <a:gd name="connsiteX13" fmla="*/ 259449 w 2599415"/>
                    <a:gd name="connsiteY13" fmla="*/ 0 h 3624978"/>
                    <a:gd name="connsiteX14" fmla="*/ 345932 w 2599415"/>
                    <a:gd name="connsiteY14" fmla="*/ 86483 h 3624978"/>
                    <a:gd name="connsiteX15" fmla="*/ 259449 w 2599415"/>
                    <a:gd name="connsiteY15" fmla="*/ 172966 h 3624978"/>
                    <a:gd name="connsiteX16" fmla="*/ 216208 w 2599415"/>
                    <a:gd name="connsiteY16" fmla="*/ 129725 h 3624978"/>
                    <a:gd name="connsiteX17" fmla="*/ 259449 w 2599415"/>
                    <a:gd name="connsiteY17" fmla="*/ 86484 h 3624978"/>
                    <a:gd name="connsiteX18" fmla="*/ 345931 w 2599415"/>
                    <a:gd name="connsiteY18" fmla="*/ 86483 h 3624978"/>
                    <a:gd name="connsiteX19" fmla="*/ 2426450 w 2599415"/>
                    <a:gd name="connsiteY19" fmla="*/ 172965 h 3624978"/>
                    <a:gd name="connsiteX20" fmla="*/ 259449 w 2599415"/>
                    <a:gd name="connsiteY20" fmla="*/ 172965 h 3624978"/>
                    <a:gd name="connsiteX21" fmla="*/ 86484 w 2599415"/>
                    <a:gd name="connsiteY21" fmla="*/ 3452013 h 3624978"/>
                    <a:gd name="connsiteX22" fmla="*/ 129725 w 2599415"/>
                    <a:gd name="connsiteY22" fmla="*/ 3495254 h 3624978"/>
                    <a:gd name="connsiteX23" fmla="*/ 86484 w 2599415"/>
                    <a:gd name="connsiteY23" fmla="*/ 3538495 h 3624978"/>
                    <a:gd name="connsiteX24" fmla="*/ 172966 w 2599415"/>
                    <a:gd name="connsiteY24" fmla="*/ 3538495 h 3624978"/>
                    <a:gd name="connsiteX25" fmla="*/ 102359 w 2599415"/>
                    <a:gd name="connsiteY25" fmla="*/ 3609103 h 3624978"/>
                    <a:gd name="connsiteX26" fmla="*/ 172967 w 2599415"/>
                    <a:gd name="connsiteY26" fmla="*/ 3538495 h 3624978"/>
                    <a:gd name="connsiteX27" fmla="*/ 172966 w 2599415"/>
                    <a:gd name="connsiteY27" fmla="*/ 3452013 h 3624978"/>
                    <a:gd name="connsiteX0" fmla="*/ 86484 w 2599415"/>
                    <a:gd name="connsiteY0" fmla="*/ 3624978 h 3624978"/>
                    <a:gd name="connsiteX1" fmla="*/ 172967 w 2599415"/>
                    <a:gd name="connsiteY1" fmla="*/ 3538495 h 3624978"/>
                    <a:gd name="connsiteX2" fmla="*/ 86484 w 2599415"/>
                    <a:gd name="connsiteY2" fmla="*/ 3538495 h 3624978"/>
                    <a:gd name="connsiteX3" fmla="*/ 129725 w 2599415"/>
                    <a:gd name="connsiteY3" fmla="*/ 3495254 h 3624978"/>
                    <a:gd name="connsiteX4" fmla="*/ 86484 w 2599415"/>
                    <a:gd name="connsiteY4" fmla="*/ 3452013 h 3624978"/>
                    <a:gd name="connsiteX5" fmla="*/ 172966 w 2599415"/>
                    <a:gd name="connsiteY5" fmla="*/ 3452013 h 3624978"/>
                    <a:gd name="connsiteX6" fmla="*/ 172966 w 2599415"/>
                    <a:gd name="connsiteY6" fmla="*/ 86483 h 3624978"/>
                    <a:gd name="connsiteX7" fmla="*/ 259449 w 2599415"/>
                    <a:gd name="connsiteY7" fmla="*/ 0 h 3624978"/>
                    <a:gd name="connsiteX8" fmla="*/ 2512932 w 2599415"/>
                    <a:gd name="connsiteY8" fmla="*/ 0 h 3624978"/>
                    <a:gd name="connsiteX9" fmla="*/ 2599415 w 2599415"/>
                    <a:gd name="connsiteY9" fmla="*/ 86483 h 3624978"/>
                    <a:gd name="connsiteX10" fmla="*/ 2512932 w 2599415"/>
                    <a:gd name="connsiteY10" fmla="*/ 172966 h 3624978"/>
                    <a:gd name="connsiteX11" fmla="*/ 2426450 w 2599415"/>
                    <a:gd name="connsiteY11" fmla="*/ 172965 h 3624978"/>
                    <a:gd name="connsiteX12" fmla="*/ 2426450 w 2599415"/>
                    <a:gd name="connsiteY12" fmla="*/ 3538495 h 3624978"/>
                    <a:gd name="connsiteX13" fmla="*/ 2339967 w 2599415"/>
                    <a:gd name="connsiteY13" fmla="*/ 3624978 h 3624978"/>
                    <a:gd name="connsiteX14" fmla="*/ 86484 w 2599415"/>
                    <a:gd name="connsiteY14" fmla="*/ 3624978 h 3624978"/>
                    <a:gd name="connsiteX15" fmla="*/ 345931 w 2599415"/>
                    <a:gd name="connsiteY15" fmla="*/ 86483 h 3624978"/>
                    <a:gd name="connsiteX16" fmla="*/ 259448 w 2599415"/>
                    <a:gd name="connsiteY16" fmla="*/ 172966 h 3624978"/>
                    <a:gd name="connsiteX17" fmla="*/ 216207 w 2599415"/>
                    <a:gd name="connsiteY17" fmla="*/ 129725 h 3624978"/>
                    <a:gd name="connsiteX18" fmla="*/ 259448 w 2599415"/>
                    <a:gd name="connsiteY18" fmla="*/ 86484 h 3624978"/>
                    <a:gd name="connsiteX19" fmla="*/ 345931 w 2599415"/>
                    <a:gd name="connsiteY19" fmla="*/ 86483 h 3624978"/>
                    <a:gd name="connsiteX0" fmla="*/ 345931 w 2599415"/>
                    <a:gd name="connsiteY0" fmla="*/ 86483 h 3624978"/>
                    <a:gd name="connsiteX1" fmla="*/ 259448 w 2599415"/>
                    <a:gd name="connsiteY1" fmla="*/ 172966 h 3624978"/>
                    <a:gd name="connsiteX2" fmla="*/ 216207 w 2599415"/>
                    <a:gd name="connsiteY2" fmla="*/ 129725 h 3624978"/>
                    <a:gd name="connsiteX3" fmla="*/ 259448 w 2599415"/>
                    <a:gd name="connsiteY3" fmla="*/ 86484 h 3624978"/>
                    <a:gd name="connsiteX4" fmla="*/ 345931 w 2599415"/>
                    <a:gd name="connsiteY4" fmla="*/ 86483 h 3624978"/>
                    <a:gd name="connsiteX5" fmla="*/ 172966 w 2599415"/>
                    <a:gd name="connsiteY5" fmla="*/ 3538495 h 3624978"/>
                    <a:gd name="connsiteX6" fmla="*/ 86483 w 2599415"/>
                    <a:gd name="connsiteY6" fmla="*/ 3624978 h 3624978"/>
                    <a:gd name="connsiteX7" fmla="*/ 0 w 2599415"/>
                    <a:gd name="connsiteY7" fmla="*/ 3538495 h 3624978"/>
                    <a:gd name="connsiteX8" fmla="*/ 86483 w 2599415"/>
                    <a:gd name="connsiteY8" fmla="*/ 3452012 h 3624978"/>
                    <a:gd name="connsiteX9" fmla="*/ 129724 w 2599415"/>
                    <a:gd name="connsiteY9" fmla="*/ 3495253 h 3624978"/>
                    <a:gd name="connsiteX10" fmla="*/ 86483 w 2599415"/>
                    <a:gd name="connsiteY10" fmla="*/ 3538494 h 3624978"/>
                    <a:gd name="connsiteX11" fmla="*/ 172966 w 2599415"/>
                    <a:gd name="connsiteY11" fmla="*/ 3538495 h 3624978"/>
                    <a:gd name="connsiteX0" fmla="*/ 172966 w 2599415"/>
                    <a:gd name="connsiteY0" fmla="*/ 3452013 h 3624978"/>
                    <a:gd name="connsiteX1" fmla="*/ 172966 w 2599415"/>
                    <a:gd name="connsiteY1" fmla="*/ 86483 h 3624978"/>
                    <a:gd name="connsiteX2" fmla="*/ 259449 w 2599415"/>
                    <a:gd name="connsiteY2" fmla="*/ 0 h 3624978"/>
                    <a:gd name="connsiteX3" fmla="*/ 2512932 w 2599415"/>
                    <a:gd name="connsiteY3" fmla="*/ 0 h 3624978"/>
                    <a:gd name="connsiteX4" fmla="*/ 2599415 w 2599415"/>
                    <a:gd name="connsiteY4" fmla="*/ 86483 h 3624978"/>
                    <a:gd name="connsiteX5" fmla="*/ 2512932 w 2599415"/>
                    <a:gd name="connsiteY5" fmla="*/ 172966 h 3624978"/>
                    <a:gd name="connsiteX6" fmla="*/ 2426450 w 2599415"/>
                    <a:gd name="connsiteY6" fmla="*/ 172965 h 3624978"/>
                    <a:gd name="connsiteX7" fmla="*/ 2426450 w 2599415"/>
                    <a:gd name="connsiteY7" fmla="*/ 3538495 h 3624978"/>
                    <a:gd name="connsiteX8" fmla="*/ 2339967 w 2599415"/>
                    <a:gd name="connsiteY8" fmla="*/ 3624978 h 3624978"/>
                    <a:gd name="connsiteX9" fmla="*/ 86484 w 2599415"/>
                    <a:gd name="connsiteY9" fmla="*/ 3624978 h 3624978"/>
                    <a:gd name="connsiteX10" fmla="*/ 1 w 2599415"/>
                    <a:gd name="connsiteY10" fmla="*/ 3538495 h 3624978"/>
                    <a:gd name="connsiteX11" fmla="*/ 86484 w 2599415"/>
                    <a:gd name="connsiteY11" fmla="*/ 3452012 h 3624978"/>
                    <a:gd name="connsiteX12" fmla="*/ 172966 w 2599415"/>
                    <a:gd name="connsiteY12" fmla="*/ 3452013 h 3624978"/>
                    <a:gd name="connsiteX13" fmla="*/ 259449 w 2599415"/>
                    <a:gd name="connsiteY13" fmla="*/ 0 h 3624978"/>
                    <a:gd name="connsiteX14" fmla="*/ 345932 w 2599415"/>
                    <a:gd name="connsiteY14" fmla="*/ 86483 h 3624978"/>
                    <a:gd name="connsiteX15" fmla="*/ 259449 w 2599415"/>
                    <a:gd name="connsiteY15" fmla="*/ 172966 h 3624978"/>
                    <a:gd name="connsiteX16" fmla="*/ 216208 w 2599415"/>
                    <a:gd name="connsiteY16" fmla="*/ 129725 h 3624978"/>
                    <a:gd name="connsiteX17" fmla="*/ 259449 w 2599415"/>
                    <a:gd name="connsiteY17" fmla="*/ 86484 h 3624978"/>
                    <a:gd name="connsiteX18" fmla="*/ 345931 w 2599415"/>
                    <a:gd name="connsiteY18" fmla="*/ 86483 h 3624978"/>
                    <a:gd name="connsiteX19" fmla="*/ 2426450 w 2599415"/>
                    <a:gd name="connsiteY19" fmla="*/ 172965 h 3624978"/>
                    <a:gd name="connsiteX20" fmla="*/ 259449 w 2599415"/>
                    <a:gd name="connsiteY20" fmla="*/ 172965 h 3624978"/>
                    <a:gd name="connsiteX21" fmla="*/ 86484 w 2599415"/>
                    <a:gd name="connsiteY21" fmla="*/ 3452013 h 3624978"/>
                    <a:gd name="connsiteX22" fmla="*/ 129725 w 2599415"/>
                    <a:gd name="connsiteY22" fmla="*/ 3495254 h 3624978"/>
                    <a:gd name="connsiteX23" fmla="*/ 86484 w 2599415"/>
                    <a:gd name="connsiteY23" fmla="*/ 3538495 h 3624978"/>
                    <a:gd name="connsiteX24" fmla="*/ 172966 w 2599415"/>
                    <a:gd name="connsiteY24" fmla="*/ 3538495 h 3624978"/>
                    <a:gd name="connsiteX25" fmla="*/ 89659 w 2599415"/>
                    <a:gd name="connsiteY25" fmla="*/ 3590053 h 3624978"/>
                    <a:gd name="connsiteX26" fmla="*/ 172967 w 2599415"/>
                    <a:gd name="connsiteY26" fmla="*/ 3538495 h 3624978"/>
                    <a:gd name="connsiteX27" fmla="*/ 172966 w 2599415"/>
                    <a:gd name="connsiteY27" fmla="*/ 3452013 h 3624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2599415" h="3624978" stroke="0" extrusionOk="0">
                      <a:moveTo>
                        <a:pt x="86484" y="3624978"/>
                      </a:moveTo>
                      <a:cubicBezTo>
                        <a:pt x="134247" y="3624978"/>
                        <a:pt x="172967" y="3586258"/>
                        <a:pt x="172967" y="3538495"/>
                      </a:cubicBezTo>
                      <a:lnTo>
                        <a:pt x="86484" y="3538495"/>
                      </a:lnTo>
                      <a:cubicBezTo>
                        <a:pt x="110365" y="3538495"/>
                        <a:pt x="129725" y="3519135"/>
                        <a:pt x="129725" y="3495254"/>
                      </a:cubicBezTo>
                      <a:cubicBezTo>
                        <a:pt x="129725" y="3471373"/>
                        <a:pt x="110365" y="3452013"/>
                        <a:pt x="86484" y="3452013"/>
                      </a:cubicBezTo>
                      <a:lnTo>
                        <a:pt x="172966" y="3452013"/>
                      </a:lnTo>
                      <a:lnTo>
                        <a:pt x="172966" y="86483"/>
                      </a:lnTo>
                      <a:cubicBezTo>
                        <a:pt x="172966" y="38720"/>
                        <a:pt x="211686" y="0"/>
                        <a:pt x="259449" y="0"/>
                      </a:cubicBezTo>
                      <a:lnTo>
                        <a:pt x="2512932" y="0"/>
                      </a:lnTo>
                      <a:cubicBezTo>
                        <a:pt x="2560695" y="0"/>
                        <a:pt x="2599415" y="38720"/>
                        <a:pt x="2599415" y="86483"/>
                      </a:cubicBezTo>
                      <a:cubicBezTo>
                        <a:pt x="2599415" y="134246"/>
                        <a:pt x="2560695" y="172966"/>
                        <a:pt x="2512932" y="172966"/>
                      </a:cubicBezTo>
                      <a:lnTo>
                        <a:pt x="2426450" y="172965"/>
                      </a:lnTo>
                      <a:lnTo>
                        <a:pt x="2426450" y="3538495"/>
                      </a:lnTo>
                      <a:cubicBezTo>
                        <a:pt x="2426450" y="3586258"/>
                        <a:pt x="2387730" y="3624978"/>
                        <a:pt x="2339967" y="3624978"/>
                      </a:cubicBezTo>
                      <a:lnTo>
                        <a:pt x="86484" y="3624978"/>
                      </a:lnTo>
                      <a:close/>
                      <a:moveTo>
                        <a:pt x="345931" y="86483"/>
                      </a:moveTo>
                      <a:cubicBezTo>
                        <a:pt x="345931" y="134246"/>
                        <a:pt x="307211" y="172966"/>
                        <a:pt x="259448" y="172966"/>
                      </a:cubicBezTo>
                      <a:cubicBezTo>
                        <a:pt x="235567" y="172966"/>
                        <a:pt x="216207" y="153606"/>
                        <a:pt x="216207" y="129725"/>
                      </a:cubicBezTo>
                      <a:cubicBezTo>
                        <a:pt x="216207" y="105844"/>
                        <a:pt x="235567" y="86484"/>
                        <a:pt x="259448" y="86484"/>
                      </a:cubicBezTo>
                      <a:lnTo>
                        <a:pt x="345931" y="86483"/>
                      </a:lnTo>
                      <a:close/>
                    </a:path>
                    <a:path w="2599415" h="3624978" fill="darkenLess" stroke="0" extrusionOk="0">
                      <a:moveTo>
                        <a:pt x="345931" y="86483"/>
                      </a:moveTo>
                      <a:cubicBezTo>
                        <a:pt x="345931" y="134246"/>
                        <a:pt x="307211" y="172966"/>
                        <a:pt x="259448" y="172966"/>
                      </a:cubicBezTo>
                      <a:cubicBezTo>
                        <a:pt x="235567" y="172966"/>
                        <a:pt x="216207" y="153606"/>
                        <a:pt x="216207" y="129725"/>
                      </a:cubicBezTo>
                      <a:cubicBezTo>
                        <a:pt x="216207" y="105844"/>
                        <a:pt x="235567" y="86484"/>
                        <a:pt x="259448" y="86484"/>
                      </a:cubicBezTo>
                      <a:lnTo>
                        <a:pt x="345931" y="86483"/>
                      </a:lnTo>
                      <a:close/>
                      <a:moveTo>
                        <a:pt x="172966" y="3538495"/>
                      </a:moveTo>
                      <a:cubicBezTo>
                        <a:pt x="172966" y="3586258"/>
                        <a:pt x="134246" y="3624978"/>
                        <a:pt x="86483" y="3624978"/>
                      </a:cubicBezTo>
                      <a:cubicBezTo>
                        <a:pt x="38720" y="3624978"/>
                        <a:pt x="0" y="3586258"/>
                        <a:pt x="0" y="3538495"/>
                      </a:cubicBezTo>
                      <a:cubicBezTo>
                        <a:pt x="0" y="3490732"/>
                        <a:pt x="38720" y="3452012"/>
                        <a:pt x="86483" y="3452012"/>
                      </a:cubicBezTo>
                      <a:cubicBezTo>
                        <a:pt x="110364" y="3452012"/>
                        <a:pt x="129724" y="3471372"/>
                        <a:pt x="129724" y="3495253"/>
                      </a:cubicBezTo>
                      <a:cubicBezTo>
                        <a:pt x="129724" y="3519134"/>
                        <a:pt x="110364" y="3538494"/>
                        <a:pt x="86483" y="3538494"/>
                      </a:cubicBezTo>
                      <a:lnTo>
                        <a:pt x="172966" y="3538495"/>
                      </a:lnTo>
                      <a:close/>
                    </a:path>
                    <a:path w="2599415" h="3624978" fill="none" extrusionOk="0">
                      <a:moveTo>
                        <a:pt x="172966" y="3452013"/>
                      </a:moveTo>
                      <a:lnTo>
                        <a:pt x="172966" y="86483"/>
                      </a:lnTo>
                      <a:cubicBezTo>
                        <a:pt x="172966" y="38720"/>
                        <a:pt x="211686" y="0"/>
                        <a:pt x="259449" y="0"/>
                      </a:cubicBezTo>
                      <a:lnTo>
                        <a:pt x="2512932" y="0"/>
                      </a:lnTo>
                      <a:cubicBezTo>
                        <a:pt x="2560695" y="0"/>
                        <a:pt x="2599415" y="38720"/>
                        <a:pt x="2599415" y="86483"/>
                      </a:cubicBezTo>
                      <a:cubicBezTo>
                        <a:pt x="2599415" y="134246"/>
                        <a:pt x="2560695" y="172966"/>
                        <a:pt x="2512932" y="172966"/>
                      </a:cubicBezTo>
                      <a:lnTo>
                        <a:pt x="2426450" y="172965"/>
                      </a:lnTo>
                      <a:lnTo>
                        <a:pt x="2426450" y="3538495"/>
                      </a:lnTo>
                      <a:cubicBezTo>
                        <a:pt x="2426450" y="3586258"/>
                        <a:pt x="2387730" y="3624978"/>
                        <a:pt x="2339967" y="3624978"/>
                      </a:cubicBezTo>
                      <a:lnTo>
                        <a:pt x="86484" y="3624978"/>
                      </a:lnTo>
                      <a:cubicBezTo>
                        <a:pt x="38721" y="3624978"/>
                        <a:pt x="1" y="3586258"/>
                        <a:pt x="1" y="3538495"/>
                      </a:cubicBezTo>
                      <a:cubicBezTo>
                        <a:pt x="1" y="3490732"/>
                        <a:pt x="38721" y="3452012"/>
                        <a:pt x="86484" y="3452012"/>
                      </a:cubicBezTo>
                      <a:lnTo>
                        <a:pt x="172966" y="3452013"/>
                      </a:lnTo>
                      <a:close/>
                      <a:moveTo>
                        <a:pt x="259449" y="0"/>
                      </a:moveTo>
                      <a:cubicBezTo>
                        <a:pt x="307212" y="0"/>
                        <a:pt x="345932" y="38720"/>
                        <a:pt x="345932" y="86483"/>
                      </a:cubicBezTo>
                      <a:cubicBezTo>
                        <a:pt x="345932" y="134246"/>
                        <a:pt x="307212" y="172966"/>
                        <a:pt x="259449" y="172966"/>
                      </a:cubicBezTo>
                      <a:cubicBezTo>
                        <a:pt x="235568" y="172966"/>
                        <a:pt x="216208" y="153606"/>
                        <a:pt x="216208" y="129725"/>
                      </a:cubicBezTo>
                      <a:cubicBezTo>
                        <a:pt x="216208" y="105844"/>
                        <a:pt x="235568" y="86484"/>
                        <a:pt x="259449" y="86484"/>
                      </a:cubicBezTo>
                      <a:lnTo>
                        <a:pt x="345931" y="86483"/>
                      </a:lnTo>
                      <a:moveTo>
                        <a:pt x="2426450" y="172965"/>
                      </a:moveTo>
                      <a:lnTo>
                        <a:pt x="259449" y="172965"/>
                      </a:lnTo>
                      <a:moveTo>
                        <a:pt x="86484" y="3452013"/>
                      </a:moveTo>
                      <a:cubicBezTo>
                        <a:pt x="110365" y="3452013"/>
                        <a:pt x="129725" y="3471373"/>
                        <a:pt x="129725" y="3495254"/>
                      </a:cubicBezTo>
                      <a:cubicBezTo>
                        <a:pt x="129725" y="3519135"/>
                        <a:pt x="110365" y="3538495"/>
                        <a:pt x="86484" y="3538495"/>
                      </a:cubicBezTo>
                      <a:lnTo>
                        <a:pt x="172966" y="3538495"/>
                      </a:lnTo>
                      <a:moveTo>
                        <a:pt x="89659" y="3590053"/>
                      </a:moveTo>
                      <a:cubicBezTo>
                        <a:pt x="137422" y="3590053"/>
                        <a:pt x="172967" y="3586258"/>
                        <a:pt x="172967" y="3538495"/>
                      </a:cubicBezTo>
                      <a:cubicBezTo>
                        <a:pt x="172967" y="3509668"/>
                        <a:pt x="172966" y="3480840"/>
                        <a:pt x="172966" y="3452013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77871D06-F54A-FC42-9A79-B6C2BE5CAE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b="73592"/>
                <a:stretch/>
              </p:blipFill>
              <p:spPr>
                <a:xfrm>
                  <a:off x="4467855" y="2012800"/>
                  <a:ext cx="1898530" cy="501371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AC1D4313-7A12-9947-AB9B-27C8E49F73D6}"/>
              </a:ext>
            </a:extLst>
          </p:cNvPr>
          <p:cNvSpPr txBox="1"/>
          <p:nvPr/>
        </p:nvSpPr>
        <p:spPr>
          <a:xfrm>
            <a:off x="1671019" y="4055353"/>
            <a:ext cx="15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buy-many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9B9C3DE-2201-DF41-B3D2-28350ED4F9BB}"/>
              </a:ext>
            </a:extLst>
          </p:cNvPr>
          <p:cNvSpPr txBox="1"/>
          <p:nvPr/>
        </p:nvSpPr>
        <p:spPr>
          <a:xfrm>
            <a:off x="8176107" y="4026050"/>
            <a:ext cx="1132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Buy-many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54C1ED-BAC5-FC44-A905-942D795D6D7D}"/>
              </a:ext>
            </a:extLst>
          </p:cNvPr>
          <p:cNvSpPr txBox="1"/>
          <p:nvPr/>
        </p:nvSpPr>
        <p:spPr>
          <a:xfrm>
            <a:off x="4802741" y="4050184"/>
            <a:ext cx="15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buy-many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9161A14-3D84-8642-B85D-FEDD04A50D00}"/>
              </a:ext>
            </a:extLst>
          </p:cNvPr>
          <p:cNvSpPr txBox="1"/>
          <p:nvPr/>
        </p:nvSpPr>
        <p:spPr>
          <a:xfrm>
            <a:off x="7850818" y="3346178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½(           )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29268BD-B591-CE40-9730-D56C09076688}"/>
              </a:ext>
            </a:extLst>
          </p:cNvPr>
          <p:cNvSpPr txBox="1"/>
          <p:nvPr/>
        </p:nvSpPr>
        <p:spPr>
          <a:xfrm>
            <a:off x="4537871" y="3351453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½(    )+½(    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6B0CF163-9C8C-9140-9F15-A01F1F3AB446}"/>
                  </a:ext>
                </a:extLst>
              </p:cNvPr>
              <p:cNvSpPr/>
              <p:nvPr/>
            </p:nvSpPr>
            <p:spPr>
              <a:xfrm>
                <a:off x="10219901" y="2290137"/>
                <a:ext cx="1464897" cy="92333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/>
                  <a:t>buy-many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</a:p>
              <a:p>
                <a:pPr algn="ctr"/>
                <a:r>
                  <a:rPr lang="en-US" dirty="0"/>
                  <a:t>subadditivity</a:t>
                </a:r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6B0CF163-9C8C-9140-9F15-A01F1F3AB4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9901" y="2290137"/>
                <a:ext cx="1464897" cy="923330"/>
              </a:xfrm>
              <a:prstGeom prst="rect">
                <a:avLst/>
              </a:prstGeom>
              <a:blipFill>
                <a:blip r:embed="rId13"/>
                <a:stretch>
                  <a:fillRect l="-855" t="-2703" r="-855" b="-945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E9F9A-A80C-4744-AB50-CFC7BECA1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0CDC290-9A1B-567B-6BE7-A4BBA7405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1" y="4846894"/>
            <a:ext cx="8165183" cy="697567"/>
          </a:xfrm>
          <a:solidFill>
            <a:srgbClr val="FFFC00">
              <a:alpha val="50000"/>
            </a:srgb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rgbClr val="C00000"/>
                </a:solidFill>
              </a:rPr>
              <a:t>Buy-Many mechanisms</a:t>
            </a:r>
            <a:r>
              <a:rPr lang="en-US" sz="1800" dirty="0"/>
              <a:t>: the buyer can purchase any multi-set of menu options at the sum of their prices. The buyer obtains an </a:t>
            </a:r>
            <a:r>
              <a:rPr lang="en-US" sz="1800" dirty="0">
                <a:solidFill>
                  <a:srgbClr val="C00000"/>
                </a:solidFill>
              </a:rPr>
              <a:t>independent</a:t>
            </a:r>
            <a:r>
              <a:rPr lang="en-US" sz="1800" dirty="0"/>
              <a:t> draw from each option.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895225-E370-A17F-C282-5342DE687D16}"/>
              </a:ext>
            </a:extLst>
          </p:cNvPr>
          <p:cNvSpPr/>
          <p:nvPr/>
        </p:nvSpPr>
        <p:spPr>
          <a:xfrm>
            <a:off x="2057401" y="5692068"/>
            <a:ext cx="8165182" cy="613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</a:pPr>
            <a:r>
              <a:rPr lang="en-US" dirty="0">
                <a:solidFill>
                  <a:srgbClr val="191B0E"/>
                </a:solidFill>
              </a:rPr>
              <a:t>A menu is “buy-many” if the random allocation resulting from any buy-many strategy is “dominated” by a single menu option.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A411F4E-6034-9DF8-EC0B-9063962F1C6C}"/>
                  </a:ext>
                </a:extLst>
              </p:cNvPr>
              <p:cNvSpPr/>
              <p:nvPr/>
            </p:nvSpPr>
            <p:spPr>
              <a:xfrm>
                <a:off x="2696442" y="4964818"/>
                <a:ext cx="6867714" cy="429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 err="1">
                    <a:solidFill>
                      <a:schemeClr val="tx1"/>
                    </a:solidFill>
                  </a:rPr>
                  <a:t>BuyManyRev</a:t>
                </a:r>
                <a:r>
                  <a:rPr lang="en-US" dirty="0">
                    <a:solidFill>
                      <a:schemeClr val="tx1"/>
                    </a:solidFill>
                  </a:rPr>
                  <a:t>(</a:t>
                </a:r>
                <a:r>
                  <a:rPr lang="en-US" i="1" dirty="0">
                    <a:solidFill>
                      <a:schemeClr val="tx1"/>
                    </a:solidFill>
                  </a:rPr>
                  <a:t>D</a:t>
                </a:r>
                <a:r>
                  <a:rPr lang="en-US" dirty="0">
                    <a:solidFill>
                      <a:schemeClr val="tx1"/>
                    </a:solidFill>
                  </a:rPr>
                  <a:t>)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sub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BuyMany</m:t>
                        </m:r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menu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Revenue</m:t>
                        </m:r>
                        <m:r>
                          <m:rPr>
                            <m:nor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from</m:t>
                        </m:r>
                        <m:r>
                          <m:rPr>
                            <m:nor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A411F4E-6034-9DF8-EC0B-9063962F1C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6442" y="4964818"/>
                <a:ext cx="6867714" cy="429220"/>
              </a:xfrm>
              <a:prstGeom prst="rect">
                <a:avLst/>
              </a:prstGeom>
              <a:blipFill>
                <a:blip r:embed="rId14"/>
                <a:stretch>
                  <a:fillRect l="-369" t="-5714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1332454-1AED-10F0-C0C5-D8A1278706E3}"/>
              </a:ext>
            </a:extLst>
          </p:cNvPr>
          <p:cNvSpPr txBox="1"/>
          <p:nvPr/>
        </p:nvSpPr>
        <p:spPr>
          <a:xfrm>
            <a:off x="2776609" y="5810045"/>
            <a:ext cx="6682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question: Can simple mechanisms approximate </a:t>
            </a:r>
            <a:r>
              <a:rPr lang="en-US" dirty="0" err="1"/>
              <a:t>BuyManyRev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28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" grpId="0" uiExpand="1" build="p" animBg="1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B2108-3F20-8E4F-B81E-AC39148D1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Optimal buy-many mechanisms can be well approximated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53207A-B2E1-4341-BA82-D940838937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0961" y="1445741"/>
                <a:ext cx="10889995" cy="5061937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1800" dirty="0"/>
                  <a:t>Theorem 1: For </a:t>
                </a:r>
                <a:r>
                  <a:rPr lang="en-US" sz="1800" u="sng" dirty="0"/>
                  <a:t>any</a:t>
                </a:r>
                <a:r>
                  <a:rPr lang="en-US" sz="1800" dirty="0"/>
                  <a:t> value distribution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1800" dirty="0"/>
                  <a:t>,</a:t>
                </a:r>
              </a:p>
              <a:p>
                <a:pPr marL="0" indent="0">
                  <a:buNone/>
                </a:pPr>
                <a:r>
                  <a:rPr lang="en-US" sz="1800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BuyManyRev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unc>
                      <m:func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2 </m:t>
                        </m:r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func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IP</m:t>
                        </m:r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-</m:t>
                        </m:r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Rev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endParaRPr lang="en-US" sz="1800" dirty="0"/>
              </a:p>
              <a:p>
                <a:endParaRPr lang="en-US" sz="1800" dirty="0"/>
              </a:p>
              <a:p>
                <a:endParaRPr lang="en-US" sz="1800" dirty="0"/>
              </a:p>
              <a:p>
                <a:pPr marL="0" indent="0">
                  <a:buNone/>
                </a:pPr>
                <a:r>
                  <a:rPr lang="en-US" sz="1800" dirty="0"/>
                  <a:t>For example, for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1800" dirty="0"/>
                  <a:t> items, we can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OPT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IP</m:t>
                        </m:r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-</m:t>
                        </m:r>
                        <m:r>
                          <m:rPr>
                            <m:nor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Rev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1800" dirty="0"/>
                  <a:t> </a:t>
                </a:r>
              </a:p>
              <a:p>
                <a:pPr marL="0" indent="0">
                  <a:buNone/>
                </a:pPr>
                <a:r>
                  <a:rPr lang="en-US" sz="1800" dirty="0"/>
                  <a:t>      But we always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IP</m:t>
                        </m:r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-</m:t>
                        </m:r>
                        <m:r>
                          <m:rPr>
                            <m:nor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Rev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&gt;0.36</m:t>
                    </m:r>
                    <m:r>
                      <m:rPr>
                        <m:nor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Buy</m:t>
                        </m:r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any</m:t>
                        </m:r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Rev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endParaRPr lang="en-US" sz="1800" dirty="0"/>
              </a:p>
              <a:p>
                <a:pPr marL="0" indent="0">
                  <a:buNone/>
                </a:pPr>
                <a:endParaRPr lang="en-US" sz="18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53207A-B2E1-4341-BA82-D940838937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0961" y="1445741"/>
                <a:ext cx="10889995" cy="5061937"/>
              </a:xfrm>
              <a:blipFill>
                <a:blip r:embed="rId2"/>
                <a:stretch>
                  <a:fillRect l="-466" t="-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1EEF488-BD4C-AA4C-9922-C138E419AD0B}"/>
              </a:ext>
            </a:extLst>
          </p:cNvPr>
          <p:cNvSpPr txBox="1"/>
          <p:nvPr/>
        </p:nvSpPr>
        <p:spPr>
          <a:xfrm>
            <a:off x="10096938" y="1472728"/>
            <a:ext cx="1715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0070C0"/>
                </a:solidFill>
              </a:rPr>
              <a:t>[C. Teng Tzamos’19]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48F34A-5926-367C-9B33-C001DD592580}"/>
              </a:ext>
            </a:extLst>
          </p:cNvPr>
          <p:cNvSpPr txBox="1"/>
          <p:nvPr/>
        </p:nvSpPr>
        <p:spPr>
          <a:xfrm>
            <a:off x="7885948" y="1198605"/>
            <a:ext cx="39269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0070C0"/>
                </a:solidFill>
              </a:rPr>
              <a:t>[</a:t>
            </a:r>
            <a:r>
              <a:rPr lang="en-US" sz="1400" dirty="0" err="1">
                <a:solidFill>
                  <a:srgbClr val="0070C0"/>
                </a:solidFill>
              </a:rPr>
              <a:t>Briest</a:t>
            </a:r>
            <a:r>
              <a:rPr lang="en-US" sz="1400" dirty="0">
                <a:solidFill>
                  <a:srgbClr val="0070C0"/>
                </a:solidFill>
              </a:rPr>
              <a:t> C. Kleinberg Weinberg’10]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302104-84E2-D224-F595-46E535AD92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56" t="21982" b="24865"/>
          <a:stretch/>
        </p:blipFill>
        <p:spPr>
          <a:xfrm>
            <a:off x="8516407" y="4931548"/>
            <a:ext cx="3296450" cy="145569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CEA4B09-8967-4389-95C2-35EFAF8DFBAC}"/>
                  </a:ext>
                </a:extLst>
              </p:cNvPr>
              <p:cNvSpPr txBox="1"/>
              <p:nvPr/>
            </p:nvSpPr>
            <p:spPr>
              <a:xfrm>
                <a:off x="9680901" y="4530532"/>
                <a:ext cx="2131956" cy="27744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1200" dirty="0">
                    <a:solidFill>
                      <a:schemeClr val="tx1"/>
                    </a:solidFill>
                  </a:rPr>
                  <a:t> Item pricing :  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CEA4B09-8967-4389-95C2-35EFAF8DF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0901" y="4530532"/>
                <a:ext cx="2131956" cy="277448"/>
              </a:xfrm>
              <a:prstGeom prst="rect">
                <a:avLst/>
              </a:prstGeom>
              <a:blipFill>
                <a:blip r:embed="rId4"/>
                <a:stretch>
                  <a:fillRect t="-87500" b="-141667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1844054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ustom 4">
      <a:dk1>
        <a:srgbClr val="000000"/>
      </a:dk1>
      <a:lt1>
        <a:srgbClr val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9050"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44488</TotalTime>
  <Words>3035</Words>
  <Application>Microsoft Macintosh PowerPoint</Application>
  <PresentationFormat>Widescreen</PresentationFormat>
  <Paragraphs>406</Paragraphs>
  <Slides>29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Cambria Math</vt:lpstr>
      <vt:lpstr>Franklin Gothic Book</vt:lpstr>
      <vt:lpstr>Wingdings</vt:lpstr>
      <vt:lpstr>Crop</vt:lpstr>
      <vt:lpstr>Revisiting Revenue Maximization for Many Buyers </vt:lpstr>
      <vt:lpstr>Revenue Maximization with Many Buyers</vt:lpstr>
      <vt:lpstr>Revenue Maximization with Many Buyers</vt:lpstr>
      <vt:lpstr>The simplicity vs optimality tradeoff</vt:lpstr>
      <vt:lpstr>The simplicity vs optimality tradeoff</vt:lpstr>
      <vt:lpstr>Part 1: Single-buyer settings  A new benchmark Approximation and other properties</vt:lpstr>
      <vt:lpstr>Towards a new benchmark: limiting the power of the seller</vt:lpstr>
      <vt:lpstr>Towards a new benchmark: limiting the power of the seller</vt:lpstr>
      <vt:lpstr>Optimal buy-many mechanisms can be well approximated</vt:lpstr>
      <vt:lpstr>Optimal buy-many mechanisms can be well approximated</vt:lpstr>
      <vt:lpstr>Better approximations for structured unit-demand value functions</vt:lpstr>
      <vt:lpstr>What about a 99% approximation to optimal revenue?</vt:lpstr>
      <vt:lpstr>Revenue monotonicity</vt:lpstr>
      <vt:lpstr>Revenue continuity</vt:lpstr>
      <vt:lpstr>What makes buy-many menus well-behaved?</vt:lpstr>
      <vt:lpstr>It’s just a benchmark…</vt:lpstr>
      <vt:lpstr>Part 2: Multi-buyer settings  Extending the benchmark Approximation</vt:lpstr>
      <vt:lpstr>An attempt to extend the benchmark</vt:lpstr>
      <vt:lpstr>Two facets of the buy-many constraint</vt:lpstr>
      <vt:lpstr>Buy-many mechanisms for multiple buyers: Take 1</vt:lpstr>
      <vt:lpstr>Buy-many mechanisms for multiple buyers: Take 2</vt:lpstr>
      <vt:lpstr>Buy-many mechanisms for multiple buyers: Take 3</vt:lpstr>
      <vt:lpstr>Buy-many mechanisms for multiple buyers: Take 3, …</vt:lpstr>
      <vt:lpstr>The Buy-Many benchmark for many buyers [C. Rezvan Teng Tzamos’23]</vt:lpstr>
      <vt:lpstr>The Buy-Many benchmark for many buyers [C. Rezvan Teng Tzamos’23]</vt:lpstr>
      <vt:lpstr>Ex Ante versus Ex Post feasible mechanisms</vt:lpstr>
      <vt:lpstr>Approximating the Ex Ante Relaxation: two components</vt:lpstr>
      <vt:lpstr>PowerPoint Presentation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SHUCHI CHAWLA</dc:creator>
  <cp:lastModifiedBy>Chawla, Shuchi</cp:lastModifiedBy>
  <cp:revision>244</cp:revision>
  <dcterms:created xsi:type="dcterms:W3CDTF">2019-02-23T18:15:25Z</dcterms:created>
  <dcterms:modified xsi:type="dcterms:W3CDTF">2024-07-15T17:33:49Z</dcterms:modified>
</cp:coreProperties>
</file>