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41" r:id="rId1"/>
  </p:sldMasterIdLst>
  <p:notesMasterIdLst>
    <p:notesMasterId r:id="rId31"/>
  </p:notesMasterIdLst>
  <p:sldIdLst>
    <p:sldId id="256" r:id="rId2"/>
    <p:sldId id="265" r:id="rId3"/>
    <p:sldId id="260" r:id="rId4"/>
    <p:sldId id="310" r:id="rId5"/>
    <p:sldId id="1024" r:id="rId6"/>
    <p:sldId id="1025" r:id="rId7"/>
    <p:sldId id="1034" r:id="rId8"/>
    <p:sldId id="1035" r:id="rId9"/>
    <p:sldId id="1026" r:id="rId10"/>
    <p:sldId id="1027" r:id="rId11"/>
    <p:sldId id="1028" r:id="rId12"/>
    <p:sldId id="1029" r:id="rId13"/>
    <p:sldId id="281" r:id="rId14"/>
    <p:sldId id="1030" r:id="rId15"/>
    <p:sldId id="277" r:id="rId16"/>
    <p:sldId id="304" r:id="rId17"/>
    <p:sldId id="1036" r:id="rId18"/>
    <p:sldId id="1037" r:id="rId19"/>
    <p:sldId id="307" r:id="rId20"/>
    <p:sldId id="1039" r:id="rId21"/>
    <p:sldId id="1040" r:id="rId22"/>
    <p:sldId id="305" r:id="rId23"/>
    <p:sldId id="306" r:id="rId24"/>
    <p:sldId id="308" r:id="rId25"/>
    <p:sldId id="288" r:id="rId26"/>
    <p:sldId id="290" r:id="rId27"/>
    <p:sldId id="291" r:id="rId28"/>
    <p:sldId id="309" r:id="rId29"/>
    <p:sldId id="2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45"/>
    <p:restoredTop sz="94666"/>
  </p:normalViewPr>
  <p:slideViewPr>
    <p:cSldViewPr snapToGrid="0" snapToObjects="1">
      <p:cViewPr varScale="1">
        <p:scale>
          <a:sx n="93" d="100"/>
          <a:sy n="93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84EA8-2C29-234B-910F-451117756C1B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B7D656-808E-CD4E-8601-9DC39ED5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2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C4B2A-E96D-784D-A133-FFE2F0E95D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0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B3A824-1A51-4B26-AD58-A6D8E14F6C04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/>
          <p:cNvSpPr/>
          <p:nvPr/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6CA373-269A-B34B-940F-0277B811AD82}"/>
              </a:ext>
            </a:extLst>
          </p:cNvPr>
          <p:cNvSpPr/>
          <p:nvPr userDrawn="1"/>
        </p:nvSpPr>
        <p:spPr>
          <a:xfrm>
            <a:off x="992777" y="966651"/>
            <a:ext cx="3035749" cy="4186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E85C9-01CC-0044-BF0D-43AF8AF40C05}"/>
              </a:ext>
            </a:extLst>
          </p:cNvPr>
          <p:cNvSpPr/>
          <p:nvPr userDrawn="1"/>
        </p:nvSpPr>
        <p:spPr>
          <a:xfrm>
            <a:off x="8141808" y="1685652"/>
            <a:ext cx="3035749" cy="4186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4000" cap="none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342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7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62" y="685800"/>
            <a:ext cx="9761838" cy="512805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962" y="1445741"/>
            <a:ext cx="9761838" cy="4421659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 sz="1800" i="0"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0962" y="6468902"/>
            <a:ext cx="1204572" cy="404614"/>
          </a:xfrm>
        </p:spPr>
        <p:txBody>
          <a:bodyPr/>
          <a:lstStyle/>
          <a:p>
            <a:fld id="{97D162C4-EDD9-4389-A98B-B87ECEA2A816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5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31B85C-198C-9942-AAE9-FBFE4A4E9952}"/>
              </a:ext>
            </a:extLst>
          </p:cNvPr>
          <p:cNvSpPr/>
          <p:nvPr userDrawn="1"/>
        </p:nvSpPr>
        <p:spPr>
          <a:xfrm>
            <a:off x="8072847" y="1384663"/>
            <a:ext cx="3122022" cy="44674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0970" y="1327486"/>
            <a:ext cx="9612971" cy="3947973"/>
          </a:xfrm>
        </p:spPr>
        <p:txBody>
          <a:bodyPr anchor="b">
            <a:normAutofit/>
          </a:bodyPr>
          <a:lstStyle>
            <a:lvl1pPr algn="r">
              <a:defRPr sz="44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360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770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54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D525BB-DA17-4BA0-B3C8-3AC3ABC827E6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0365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6C4C9A-3960-41CF-A4E9-2A8FB932454B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257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3/24/20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02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6.tiff"/><Relationship Id="rId7" Type="http://schemas.openxmlformats.org/officeDocument/2006/relationships/image" Target="../media/image1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7.tif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7.tiff"/><Relationship Id="rId7" Type="http://schemas.openxmlformats.org/officeDocument/2006/relationships/image" Target="../media/image8.tiff"/><Relationship Id="rId12" Type="http://schemas.openxmlformats.org/officeDocument/2006/relationships/image" Target="../media/image36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331.png"/><Relationship Id="rId3" Type="http://schemas.openxmlformats.org/officeDocument/2006/relationships/image" Target="../media/image231.png"/><Relationship Id="rId7" Type="http://schemas.openxmlformats.org/officeDocument/2006/relationships/image" Target="../media/image271.png"/><Relationship Id="rId12" Type="http://schemas.openxmlformats.org/officeDocument/2006/relationships/image" Target="../media/image3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311.png"/><Relationship Id="rId5" Type="http://schemas.openxmlformats.org/officeDocument/2006/relationships/image" Target="../media/image251.png"/><Relationship Id="rId10" Type="http://schemas.openxmlformats.org/officeDocument/2006/relationships/image" Target="../media/image301.png"/><Relationship Id="rId4" Type="http://schemas.openxmlformats.org/officeDocument/2006/relationships/image" Target="../media/image241.png"/><Relationship Id="rId9" Type="http://schemas.openxmlformats.org/officeDocument/2006/relationships/image" Target="../media/image291.png"/><Relationship Id="rId14" Type="http://schemas.openxmlformats.org/officeDocument/2006/relationships/image" Target="../media/image3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1.png"/><Relationship Id="rId4" Type="http://schemas.openxmlformats.org/officeDocument/2006/relationships/image" Target="../media/image4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5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.tiff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7.tiff"/><Relationship Id="rId15" Type="http://schemas.openxmlformats.org/officeDocument/2006/relationships/image" Target="../media/image110.png"/><Relationship Id="rId10" Type="http://schemas.openxmlformats.org/officeDocument/2006/relationships/image" Target="../media/image9.png"/><Relationship Id="rId4" Type="http://schemas.openxmlformats.org/officeDocument/2006/relationships/image" Target="../media/image6.tiff"/><Relationship Id="rId9" Type="http://schemas.openxmlformats.org/officeDocument/2006/relationships/image" Target="../media/image8.png"/><Relationship Id="rId14" Type="http://schemas.openxmlformats.org/officeDocument/2006/relationships/image" Target="../media/image10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48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1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tiff"/><Relationship Id="rId7" Type="http://schemas.openxmlformats.org/officeDocument/2006/relationships/image" Target="../media/image1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8.tiff"/><Relationship Id="rId4" Type="http://schemas.openxmlformats.org/officeDocument/2006/relationships/image" Target="../media/image6.tif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A8A40-0414-5045-A8A9-E07268325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1" y="1406586"/>
            <a:ext cx="9464597" cy="2098226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dirty="0"/>
              <a:t>Revenue maximization with the </a:t>
            </a:r>
            <a:br>
              <a:rPr lang="en-US" dirty="0"/>
            </a:br>
            <a:r>
              <a:rPr lang="en-US" dirty="0"/>
              <a:t>					</a:t>
            </a:r>
            <a:r>
              <a:rPr lang="en-US" dirty="0">
                <a:solidFill>
                  <a:srgbClr val="C00000"/>
                </a:solidFill>
              </a:rPr>
              <a:t>Buy Many</a:t>
            </a:r>
            <a:r>
              <a:rPr lang="en-US" dirty="0"/>
              <a:t> constraint </a:t>
            </a:r>
            <a:br>
              <a:rPr lang="en-US" dirty="0"/>
            </a:br>
            <a:r>
              <a:rPr lang="en-US" dirty="0"/>
              <a:t>		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826597D-BBD0-9A4F-ACA4-60392E208F0E}"/>
              </a:ext>
            </a:extLst>
          </p:cNvPr>
          <p:cNvSpPr txBox="1">
            <a:spLocks/>
          </p:cNvSpPr>
          <p:nvPr/>
        </p:nvSpPr>
        <p:spPr>
          <a:xfrm>
            <a:off x="2216232" y="3795484"/>
            <a:ext cx="8272058" cy="192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SHUCHI CHAWLA</a:t>
            </a:r>
          </a:p>
          <a:p>
            <a:pPr algn="l"/>
            <a:r>
              <a:rPr lang="en-US" sz="1800" dirty="0"/>
              <a:t>UNIVERSITY OF WISCONSIN-MADISON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F60B2-9D77-8C4F-9D54-4C3FB1021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1" y="3593495"/>
            <a:ext cx="656914" cy="103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F579A-45DD-4346-814D-BBDEA46E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0" t="6928" r="2252" b="25243"/>
          <a:stretch/>
        </p:blipFill>
        <p:spPr>
          <a:xfrm>
            <a:off x="9277586" y="3942925"/>
            <a:ext cx="1191357" cy="1367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656D5-F77B-B441-95FE-3A79172C6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7" t="148" r="16830" b="14499"/>
          <a:stretch/>
        </p:blipFill>
        <p:spPr>
          <a:xfrm>
            <a:off x="7305456" y="3994834"/>
            <a:ext cx="1096423" cy="1315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55DF759-CCDC-BE4F-A9D1-64C3F1913997}"/>
              </a:ext>
            </a:extLst>
          </p:cNvPr>
          <p:cNvSpPr txBox="1">
            <a:spLocks/>
          </p:cNvSpPr>
          <p:nvPr/>
        </p:nvSpPr>
        <p:spPr>
          <a:xfrm>
            <a:off x="5365010" y="5257663"/>
            <a:ext cx="6050640" cy="74023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Joint work with: </a:t>
            </a:r>
            <a:r>
              <a:rPr lang="en-US" dirty="0" err="1"/>
              <a:t>Yifeng</a:t>
            </a:r>
            <a:r>
              <a:rPr lang="en-US" dirty="0"/>
              <a:t> Teng &amp; Christos </a:t>
            </a:r>
            <a:r>
              <a:rPr lang="en-US" dirty="0" err="1"/>
              <a:t>Tzamos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69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815B-D193-6E43-AEF4-DA1BB01C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hope do we have for revenue maximization in a real-world setting?</a:t>
            </a:r>
          </a:p>
        </p:txBody>
      </p:sp>
      <p:sp>
        <p:nvSpPr>
          <p:cNvPr id="3" name="Explosion 2 2">
            <a:extLst>
              <a:ext uri="{FF2B5EF4-FFF2-40B4-BE49-F238E27FC236}">
                <a16:creationId xmlns:a16="http://schemas.microsoft.com/office/drawing/2014/main" id="{E57EB303-E863-5649-9902-D4CBC0FB6A91}"/>
              </a:ext>
            </a:extLst>
          </p:cNvPr>
          <p:cNvSpPr/>
          <p:nvPr/>
        </p:nvSpPr>
        <p:spPr>
          <a:xfrm rot="20452486">
            <a:off x="339854" y="909859"/>
            <a:ext cx="4991940" cy="2304288"/>
          </a:xfrm>
          <a:prstGeom prst="irregularSeal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latin typeface="Chalkduster" panose="03050602040202020205" pitchFamily="66" charset="77"/>
              </a:rPr>
              <a:t>A failure of theory!</a:t>
            </a:r>
          </a:p>
        </p:txBody>
      </p:sp>
    </p:spTree>
    <p:extLst>
      <p:ext uri="{BB962C8B-B14F-4D97-AF65-F5344CB8AC3E}">
        <p14:creationId xmlns:p14="http://schemas.microsoft.com/office/powerpoint/2010/main" val="8333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2DB4B-E25C-ED4F-9B0A-788BDE74B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Alternate approach: optimize over “reasonable”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E716D-C21A-784E-B807-FE8DC346A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99617"/>
            <a:ext cx="9761838" cy="43677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Optimal mechanisms can be “unreasonable”: charge super-additive prices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54107-17AC-144E-B24D-65CA3B80F900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83015" y="3220403"/>
            <a:ext cx="1570785" cy="157078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F488FDA-00A9-994D-AC66-1CFFF8EB73C3}"/>
              </a:ext>
            </a:extLst>
          </p:cNvPr>
          <p:cNvGrpSpPr/>
          <p:nvPr/>
        </p:nvGrpSpPr>
        <p:grpSpPr>
          <a:xfrm>
            <a:off x="8087311" y="4759736"/>
            <a:ext cx="1458297" cy="361112"/>
            <a:chOff x="8087311" y="4759736"/>
            <a:chExt cx="1458297" cy="3611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67426B-C130-3B47-8BE5-867AA8EA0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5037" y="4790128"/>
              <a:ext cx="287958" cy="3003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C6B95-A9DC-F54F-A28B-27BB3818C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7311" y="4759736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6B42F39-B42E-F648-B2E9-4B1AC9C99B40}"/>
                    </a:ext>
                  </a:extLst>
                </p:cNvPr>
                <p:cNvSpPr txBox="1"/>
                <p:nvPr/>
              </p:nvSpPr>
              <p:spPr>
                <a:xfrm>
                  <a:off x="8950573" y="4782881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$5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6B42F39-B42E-F648-B2E9-4B1AC9C99B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0573" y="4782881"/>
                  <a:ext cx="595035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6EDA4B-EF2F-8142-B4DD-CF90B9E83354}"/>
              </a:ext>
            </a:extLst>
          </p:cNvPr>
          <p:cNvGrpSpPr/>
          <p:nvPr/>
        </p:nvGrpSpPr>
        <p:grpSpPr>
          <a:xfrm>
            <a:off x="7596257" y="2715464"/>
            <a:ext cx="2304288" cy="2661684"/>
            <a:chOff x="7596257" y="2715464"/>
            <a:chExt cx="2304288" cy="26616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8C16DE-A992-8D44-BD3D-BA3F0F46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6547" y="3790766"/>
              <a:ext cx="346239" cy="36111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48CD2D-94BB-5C45-9662-B1D5105A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8854" y="4299503"/>
              <a:ext cx="287958" cy="3003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6BA2343-80DB-BD4B-994D-CECE740DAE84}"/>
                    </a:ext>
                  </a:extLst>
                </p:cNvPr>
                <p:cNvSpPr txBox="1"/>
                <p:nvPr/>
              </p:nvSpPr>
              <p:spPr>
                <a:xfrm>
                  <a:off x="8951656" y="3784556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6BA2343-80DB-BD4B-994D-CECE740DAE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1656" y="3784556"/>
                  <a:ext cx="595035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33CCA55-990C-6A4A-AA24-43540156B4B3}"/>
                    </a:ext>
                  </a:extLst>
                </p:cNvPr>
                <p:cNvSpPr txBox="1"/>
                <p:nvPr/>
              </p:nvSpPr>
              <p:spPr>
                <a:xfrm>
                  <a:off x="8942867" y="4284027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33CCA55-990C-6A4A-AA24-43540156B4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2867" y="4284027"/>
                  <a:ext cx="595035" cy="307777"/>
                </a:xfrm>
                <a:prstGeom prst="rect">
                  <a:avLst/>
                </a:prstGeom>
                <a:blipFill>
                  <a:blip r:embed="rId7"/>
                  <a:stretch>
                    <a:fillRect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C9B2C20-71F0-B948-AAE4-AC927BB65952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4273800" y="1784491"/>
              <a:chExt cx="2304288" cy="2661684"/>
            </a:xfrm>
          </p:grpSpPr>
          <p:sp>
            <p:nvSpPr>
              <p:cNvPr id="29" name="Vertical Scroll 72">
                <a:extLst>
                  <a:ext uri="{FF2B5EF4-FFF2-40B4-BE49-F238E27FC236}">
                    <a16:creationId xmlns:a16="http://schemas.microsoft.com/office/drawing/2014/main" id="{4C85E4A4-8BCA-2041-B320-BDF03A3CBA9C}"/>
                  </a:ext>
                </a:extLst>
              </p:cNvPr>
              <p:cNvSpPr/>
              <p:nvPr/>
            </p:nvSpPr>
            <p:spPr>
              <a:xfrm>
                <a:off x="4273800" y="1784491"/>
                <a:ext cx="2304288" cy="2661684"/>
              </a:xfrm>
              <a:custGeom>
                <a:avLst/>
                <a:gdLst>
                  <a:gd name="connsiteX0" fmla="*/ 86483 w 2599414"/>
                  <a:gd name="connsiteY0" fmla="*/ 3624978 h 3624978"/>
                  <a:gd name="connsiteX1" fmla="*/ 172966 w 2599414"/>
                  <a:gd name="connsiteY1" fmla="*/ 3538495 h 3624978"/>
                  <a:gd name="connsiteX2" fmla="*/ 86483 w 2599414"/>
                  <a:gd name="connsiteY2" fmla="*/ 3538495 h 3624978"/>
                  <a:gd name="connsiteX3" fmla="*/ 129724 w 2599414"/>
                  <a:gd name="connsiteY3" fmla="*/ 3495254 h 3624978"/>
                  <a:gd name="connsiteX4" fmla="*/ 86483 w 2599414"/>
                  <a:gd name="connsiteY4" fmla="*/ 3452013 h 3624978"/>
                  <a:gd name="connsiteX5" fmla="*/ 172965 w 2599414"/>
                  <a:gd name="connsiteY5" fmla="*/ 3452013 h 3624978"/>
                  <a:gd name="connsiteX6" fmla="*/ 172965 w 2599414"/>
                  <a:gd name="connsiteY6" fmla="*/ 86483 h 3624978"/>
                  <a:gd name="connsiteX7" fmla="*/ 259448 w 2599414"/>
                  <a:gd name="connsiteY7" fmla="*/ 0 h 3624978"/>
                  <a:gd name="connsiteX8" fmla="*/ 2512931 w 2599414"/>
                  <a:gd name="connsiteY8" fmla="*/ 0 h 3624978"/>
                  <a:gd name="connsiteX9" fmla="*/ 2599414 w 2599414"/>
                  <a:gd name="connsiteY9" fmla="*/ 86483 h 3624978"/>
                  <a:gd name="connsiteX10" fmla="*/ 2512931 w 2599414"/>
                  <a:gd name="connsiteY10" fmla="*/ 172966 h 3624978"/>
                  <a:gd name="connsiteX11" fmla="*/ 2426449 w 2599414"/>
                  <a:gd name="connsiteY11" fmla="*/ 172965 h 3624978"/>
                  <a:gd name="connsiteX12" fmla="*/ 2426449 w 2599414"/>
                  <a:gd name="connsiteY12" fmla="*/ 3538495 h 3624978"/>
                  <a:gd name="connsiteX13" fmla="*/ 2339966 w 2599414"/>
                  <a:gd name="connsiteY13" fmla="*/ 3624978 h 3624978"/>
                  <a:gd name="connsiteX14" fmla="*/ 86483 w 2599414"/>
                  <a:gd name="connsiteY14" fmla="*/ 3624978 h 3624978"/>
                  <a:gd name="connsiteX15" fmla="*/ 345930 w 2599414"/>
                  <a:gd name="connsiteY15" fmla="*/ 86483 h 3624978"/>
                  <a:gd name="connsiteX16" fmla="*/ 259447 w 2599414"/>
                  <a:gd name="connsiteY16" fmla="*/ 172966 h 3624978"/>
                  <a:gd name="connsiteX17" fmla="*/ 216206 w 2599414"/>
                  <a:gd name="connsiteY17" fmla="*/ 129725 h 3624978"/>
                  <a:gd name="connsiteX18" fmla="*/ 259447 w 2599414"/>
                  <a:gd name="connsiteY18" fmla="*/ 86484 h 3624978"/>
                  <a:gd name="connsiteX19" fmla="*/ 345930 w 2599414"/>
                  <a:gd name="connsiteY19" fmla="*/ 86483 h 3624978"/>
                  <a:gd name="connsiteX0" fmla="*/ 345930 w 2599414"/>
                  <a:gd name="connsiteY0" fmla="*/ 86483 h 3624978"/>
                  <a:gd name="connsiteX1" fmla="*/ 259447 w 2599414"/>
                  <a:gd name="connsiteY1" fmla="*/ 172966 h 3624978"/>
                  <a:gd name="connsiteX2" fmla="*/ 216206 w 2599414"/>
                  <a:gd name="connsiteY2" fmla="*/ 129725 h 3624978"/>
                  <a:gd name="connsiteX3" fmla="*/ 259447 w 2599414"/>
                  <a:gd name="connsiteY3" fmla="*/ 86484 h 3624978"/>
                  <a:gd name="connsiteX4" fmla="*/ 345930 w 2599414"/>
                  <a:gd name="connsiteY4" fmla="*/ 86483 h 3624978"/>
                  <a:gd name="connsiteX5" fmla="*/ 172965 w 2599414"/>
                  <a:gd name="connsiteY5" fmla="*/ 3538495 h 3624978"/>
                  <a:gd name="connsiteX6" fmla="*/ 86482 w 2599414"/>
                  <a:gd name="connsiteY6" fmla="*/ 3624978 h 3624978"/>
                  <a:gd name="connsiteX7" fmla="*/ -1 w 2599414"/>
                  <a:gd name="connsiteY7" fmla="*/ 3538495 h 3624978"/>
                  <a:gd name="connsiteX8" fmla="*/ 86482 w 2599414"/>
                  <a:gd name="connsiteY8" fmla="*/ 3452012 h 3624978"/>
                  <a:gd name="connsiteX9" fmla="*/ 129723 w 2599414"/>
                  <a:gd name="connsiteY9" fmla="*/ 3495253 h 3624978"/>
                  <a:gd name="connsiteX10" fmla="*/ 86482 w 2599414"/>
                  <a:gd name="connsiteY10" fmla="*/ 3538494 h 3624978"/>
                  <a:gd name="connsiteX11" fmla="*/ 172965 w 2599414"/>
                  <a:gd name="connsiteY11" fmla="*/ 3538495 h 3624978"/>
                  <a:gd name="connsiteX0" fmla="*/ 172965 w 2599414"/>
                  <a:gd name="connsiteY0" fmla="*/ 3452013 h 3624978"/>
                  <a:gd name="connsiteX1" fmla="*/ 172965 w 2599414"/>
                  <a:gd name="connsiteY1" fmla="*/ 86483 h 3624978"/>
                  <a:gd name="connsiteX2" fmla="*/ 259448 w 2599414"/>
                  <a:gd name="connsiteY2" fmla="*/ 0 h 3624978"/>
                  <a:gd name="connsiteX3" fmla="*/ 2512931 w 2599414"/>
                  <a:gd name="connsiteY3" fmla="*/ 0 h 3624978"/>
                  <a:gd name="connsiteX4" fmla="*/ 2599414 w 2599414"/>
                  <a:gd name="connsiteY4" fmla="*/ 86483 h 3624978"/>
                  <a:gd name="connsiteX5" fmla="*/ 2512931 w 2599414"/>
                  <a:gd name="connsiteY5" fmla="*/ 172966 h 3624978"/>
                  <a:gd name="connsiteX6" fmla="*/ 2426449 w 2599414"/>
                  <a:gd name="connsiteY6" fmla="*/ 172965 h 3624978"/>
                  <a:gd name="connsiteX7" fmla="*/ 2426449 w 2599414"/>
                  <a:gd name="connsiteY7" fmla="*/ 3538495 h 3624978"/>
                  <a:gd name="connsiteX8" fmla="*/ 2339966 w 2599414"/>
                  <a:gd name="connsiteY8" fmla="*/ 3624978 h 3624978"/>
                  <a:gd name="connsiteX9" fmla="*/ 86483 w 2599414"/>
                  <a:gd name="connsiteY9" fmla="*/ 3624978 h 3624978"/>
                  <a:gd name="connsiteX10" fmla="*/ 0 w 2599414"/>
                  <a:gd name="connsiteY10" fmla="*/ 3538495 h 3624978"/>
                  <a:gd name="connsiteX11" fmla="*/ 86483 w 2599414"/>
                  <a:gd name="connsiteY11" fmla="*/ 3452012 h 3624978"/>
                  <a:gd name="connsiteX12" fmla="*/ 172965 w 2599414"/>
                  <a:gd name="connsiteY12" fmla="*/ 3452013 h 3624978"/>
                  <a:gd name="connsiteX13" fmla="*/ 259448 w 2599414"/>
                  <a:gd name="connsiteY13" fmla="*/ 0 h 3624978"/>
                  <a:gd name="connsiteX14" fmla="*/ 345931 w 2599414"/>
                  <a:gd name="connsiteY14" fmla="*/ 86483 h 3624978"/>
                  <a:gd name="connsiteX15" fmla="*/ 259448 w 2599414"/>
                  <a:gd name="connsiteY15" fmla="*/ 172966 h 3624978"/>
                  <a:gd name="connsiteX16" fmla="*/ 216207 w 2599414"/>
                  <a:gd name="connsiteY16" fmla="*/ 129725 h 3624978"/>
                  <a:gd name="connsiteX17" fmla="*/ 259448 w 2599414"/>
                  <a:gd name="connsiteY17" fmla="*/ 86484 h 3624978"/>
                  <a:gd name="connsiteX18" fmla="*/ 345930 w 2599414"/>
                  <a:gd name="connsiteY18" fmla="*/ 86483 h 3624978"/>
                  <a:gd name="connsiteX19" fmla="*/ 2426449 w 2599414"/>
                  <a:gd name="connsiteY19" fmla="*/ 172965 h 3624978"/>
                  <a:gd name="connsiteX20" fmla="*/ 259448 w 2599414"/>
                  <a:gd name="connsiteY20" fmla="*/ 172965 h 3624978"/>
                  <a:gd name="connsiteX21" fmla="*/ 86483 w 2599414"/>
                  <a:gd name="connsiteY21" fmla="*/ 3452013 h 3624978"/>
                  <a:gd name="connsiteX22" fmla="*/ 129724 w 2599414"/>
                  <a:gd name="connsiteY22" fmla="*/ 3495254 h 3624978"/>
                  <a:gd name="connsiteX23" fmla="*/ 86483 w 2599414"/>
                  <a:gd name="connsiteY23" fmla="*/ 3538495 h 3624978"/>
                  <a:gd name="connsiteX24" fmla="*/ 172965 w 2599414"/>
                  <a:gd name="connsiteY24" fmla="*/ 3538495 h 3624978"/>
                  <a:gd name="connsiteX25" fmla="*/ 86483 w 2599414"/>
                  <a:gd name="connsiteY25" fmla="*/ 3624978 h 3624978"/>
                  <a:gd name="connsiteX26" fmla="*/ 172966 w 2599414"/>
                  <a:gd name="connsiteY26" fmla="*/ 3538495 h 3624978"/>
                  <a:gd name="connsiteX27" fmla="*/ 172965 w 2599414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102359 w 2599415"/>
                  <a:gd name="connsiteY25" fmla="*/ 360910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  <a:gd name="connsiteX0" fmla="*/ 86484 w 2599415"/>
                  <a:gd name="connsiteY0" fmla="*/ 3624978 h 3624978"/>
                  <a:gd name="connsiteX1" fmla="*/ 172967 w 2599415"/>
                  <a:gd name="connsiteY1" fmla="*/ 3538495 h 3624978"/>
                  <a:gd name="connsiteX2" fmla="*/ 86484 w 2599415"/>
                  <a:gd name="connsiteY2" fmla="*/ 3538495 h 3624978"/>
                  <a:gd name="connsiteX3" fmla="*/ 129725 w 2599415"/>
                  <a:gd name="connsiteY3" fmla="*/ 3495254 h 3624978"/>
                  <a:gd name="connsiteX4" fmla="*/ 86484 w 2599415"/>
                  <a:gd name="connsiteY4" fmla="*/ 3452013 h 3624978"/>
                  <a:gd name="connsiteX5" fmla="*/ 172966 w 2599415"/>
                  <a:gd name="connsiteY5" fmla="*/ 3452013 h 3624978"/>
                  <a:gd name="connsiteX6" fmla="*/ 172966 w 2599415"/>
                  <a:gd name="connsiteY6" fmla="*/ 86483 h 3624978"/>
                  <a:gd name="connsiteX7" fmla="*/ 259449 w 2599415"/>
                  <a:gd name="connsiteY7" fmla="*/ 0 h 3624978"/>
                  <a:gd name="connsiteX8" fmla="*/ 2512932 w 2599415"/>
                  <a:gd name="connsiteY8" fmla="*/ 0 h 3624978"/>
                  <a:gd name="connsiteX9" fmla="*/ 2599415 w 2599415"/>
                  <a:gd name="connsiteY9" fmla="*/ 86483 h 3624978"/>
                  <a:gd name="connsiteX10" fmla="*/ 2512932 w 2599415"/>
                  <a:gd name="connsiteY10" fmla="*/ 172966 h 3624978"/>
                  <a:gd name="connsiteX11" fmla="*/ 2426450 w 2599415"/>
                  <a:gd name="connsiteY11" fmla="*/ 172965 h 3624978"/>
                  <a:gd name="connsiteX12" fmla="*/ 2426450 w 2599415"/>
                  <a:gd name="connsiteY12" fmla="*/ 3538495 h 3624978"/>
                  <a:gd name="connsiteX13" fmla="*/ 2339967 w 2599415"/>
                  <a:gd name="connsiteY13" fmla="*/ 3624978 h 3624978"/>
                  <a:gd name="connsiteX14" fmla="*/ 86484 w 2599415"/>
                  <a:gd name="connsiteY14" fmla="*/ 3624978 h 3624978"/>
                  <a:gd name="connsiteX15" fmla="*/ 345931 w 2599415"/>
                  <a:gd name="connsiteY15" fmla="*/ 86483 h 3624978"/>
                  <a:gd name="connsiteX16" fmla="*/ 259448 w 2599415"/>
                  <a:gd name="connsiteY16" fmla="*/ 172966 h 3624978"/>
                  <a:gd name="connsiteX17" fmla="*/ 216207 w 2599415"/>
                  <a:gd name="connsiteY17" fmla="*/ 129725 h 3624978"/>
                  <a:gd name="connsiteX18" fmla="*/ 259448 w 2599415"/>
                  <a:gd name="connsiteY18" fmla="*/ 86484 h 3624978"/>
                  <a:gd name="connsiteX19" fmla="*/ 345931 w 2599415"/>
                  <a:gd name="connsiteY19" fmla="*/ 86483 h 3624978"/>
                  <a:gd name="connsiteX0" fmla="*/ 345931 w 2599415"/>
                  <a:gd name="connsiteY0" fmla="*/ 86483 h 3624978"/>
                  <a:gd name="connsiteX1" fmla="*/ 259448 w 2599415"/>
                  <a:gd name="connsiteY1" fmla="*/ 172966 h 3624978"/>
                  <a:gd name="connsiteX2" fmla="*/ 216207 w 2599415"/>
                  <a:gd name="connsiteY2" fmla="*/ 129725 h 3624978"/>
                  <a:gd name="connsiteX3" fmla="*/ 259448 w 2599415"/>
                  <a:gd name="connsiteY3" fmla="*/ 86484 h 3624978"/>
                  <a:gd name="connsiteX4" fmla="*/ 345931 w 2599415"/>
                  <a:gd name="connsiteY4" fmla="*/ 86483 h 3624978"/>
                  <a:gd name="connsiteX5" fmla="*/ 172966 w 2599415"/>
                  <a:gd name="connsiteY5" fmla="*/ 3538495 h 3624978"/>
                  <a:gd name="connsiteX6" fmla="*/ 86483 w 2599415"/>
                  <a:gd name="connsiteY6" fmla="*/ 3624978 h 3624978"/>
                  <a:gd name="connsiteX7" fmla="*/ 0 w 2599415"/>
                  <a:gd name="connsiteY7" fmla="*/ 3538495 h 3624978"/>
                  <a:gd name="connsiteX8" fmla="*/ 86483 w 2599415"/>
                  <a:gd name="connsiteY8" fmla="*/ 3452012 h 3624978"/>
                  <a:gd name="connsiteX9" fmla="*/ 129724 w 2599415"/>
                  <a:gd name="connsiteY9" fmla="*/ 3495253 h 3624978"/>
                  <a:gd name="connsiteX10" fmla="*/ 86483 w 2599415"/>
                  <a:gd name="connsiteY10" fmla="*/ 3538494 h 3624978"/>
                  <a:gd name="connsiteX11" fmla="*/ 172966 w 2599415"/>
                  <a:gd name="connsiteY11" fmla="*/ 3538495 h 3624978"/>
                  <a:gd name="connsiteX0" fmla="*/ 172966 w 2599415"/>
                  <a:gd name="connsiteY0" fmla="*/ 3452013 h 3624978"/>
                  <a:gd name="connsiteX1" fmla="*/ 172966 w 2599415"/>
                  <a:gd name="connsiteY1" fmla="*/ 86483 h 3624978"/>
                  <a:gd name="connsiteX2" fmla="*/ 259449 w 2599415"/>
                  <a:gd name="connsiteY2" fmla="*/ 0 h 3624978"/>
                  <a:gd name="connsiteX3" fmla="*/ 2512932 w 2599415"/>
                  <a:gd name="connsiteY3" fmla="*/ 0 h 3624978"/>
                  <a:gd name="connsiteX4" fmla="*/ 2599415 w 2599415"/>
                  <a:gd name="connsiteY4" fmla="*/ 86483 h 3624978"/>
                  <a:gd name="connsiteX5" fmla="*/ 2512932 w 2599415"/>
                  <a:gd name="connsiteY5" fmla="*/ 172966 h 3624978"/>
                  <a:gd name="connsiteX6" fmla="*/ 2426450 w 2599415"/>
                  <a:gd name="connsiteY6" fmla="*/ 172965 h 3624978"/>
                  <a:gd name="connsiteX7" fmla="*/ 2426450 w 2599415"/>
                  <a:gd name="connsiteY7" fmla="*/ 3538495 h 3624978"/>
                  <a:gd name="connsiteX8" fmla="*/ 2339967 w 2599415"/>
                  <a:gd name="connsiteY8" fmla="*/ 3624978 h 3624978"/>
                  <a:gd name="connsiteX9" fmla="*/ 86484 w 2599415"/>
                  <a:gd name="connsiteY9" fmla="*/ 3624978 h 3624978"/>
                  <a:gd name="connsiteX10" fmla="*/ 1 w 2599415"/>
                  <a:gd name="connsiteY10" fmla="*/ 3538495 h 3624978"/>
                  <a:gd name="connsiteX11" fmla="*/ 86484 w 2599415"/>
                  <a:gd name="connsiteY11" fmla="*/ 3452012 h 3624978"/>
                  <a:gd name="connsiteX12" fmla="*/ 172966 w 2599415"/>
                  <a:gd name="connsiteY12" fmla="*/ 3452013 h 3624978"/>
                  <a:gd name="connsiteX13" fmla="*/ 259449 w 2599415"/>
                  <a:gd name="connsiteY13" fmla="*/ 0 h 3624978"/>
                  <a:gd name="connsiteX14" fmla="*/ 345932 w 2599415"/>
                  <a:gd name="connsiteY14" fmla="*/ 86483 h 3624978"/>
                  <a:gd name="connsiteX15" fmla="*/ 259449 w 2599415"/>
                  <a:gd name="connsiteY15" fmla="*/ 172966 h 3624978"/>
                  <a:gd name="connsiteX16" fmla="*/ 216208 w 2599415"/>
                  <a:gd name="connsiteY16" fmla="*/ 129725 h 3624978"/>
                  <a:gd name="connsiteX17" fmla="*/ 259449 w 2599415"/>
                  <a:gd name="connsiteY17" fmla="*/ 86484 h 3624978"/>
                  <a:gd name="connsiteX18" fmla="*/ 345931 w 2599415"/>
                  <a:gd name="connsiteY18" fmla="*/ 86483 h 3624978"/>
                  <a:gd name="connsiteX19" fmla="*/ 2426450 w 2599415"/>
                  <a:gd name="connsiteY19" fmla="*/ 172965 h 3624978"/>
                  <a:gd name="connsiteX20" fmla="*/ 259449 w 2599415"/>
                  <a:gd name="connsiteY20" fmla="*/ 172965 h 3624978"/>
                  <a:gd name="connsiteX21" fmla="*/ 86484 w 2599415"/>
                  <a:gd name="connsiteY21" fmla="*/ 3452013 h 3624978"/>
                  <a:gd name="connsiteX22" fmla="*/ 129725 w 2599415"/>
                  <a:gd name="connsiteY22" fmla="*/ 3495254 h 3624978"/>
                  <a:gd name="connsiteX23" fmla="*/ 86484 w 2599415"/>
                  <a:gd name="connsiteY23" fmla="*/ 3538495 h 3624978"/>
                  <a:gd name="connsiteX24" fmla="*/ 172966 w 2599415"/>
                  <a:gd name="connsiteY24" fmla="*/ 3538495 h 3624978"/>
                  <a:gd name="connsiteX25" fmla="*/ 89659 w 2599415"/>
                  <a:gd name="connsiteY25" fmla="*/ 3590053 h 3624978"/>
                  <a:gd name="connsiteX26" fmla="*/ 172967 w 2599415"/>
                  <a:gd name="connsiteY26" fmla="*/ 3538495 h 3624978"/>
                  <a:gd name="connsiteX27" fmla="*/ 172966 w 2599415"/>
                  <a:gd name="connsiteY27" fmla="*/ 3452013 h 3624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99415" h="3624978" stroke="0" extrusionOk="0">
                    <a:moveTo>
                      <a:pt x="86484" y="3624978"/>
                    </a:moveTo>
                    <a:cubicBezTo>
                      <a:pt x="134247" y="3624978"/>
                      <a:pt x="172967" y="3586258"/>
                      <a:pt x="172967" y="3538495"/>
                    </a:cubicBezTo>
                    <a:lnTo>
                      <a:pt x="86484" y="3538495"/>
                    </a:lnTo>
                    <a:cubicBezTo>
                      <a:pt x="110365" y="3538495"/>
                      <a:pt x="129725" y="3519135"/>
                      <a:pt x="129725" y="3495254"/>
                    </a:cubicBezTo>
                    <a:cubicBezTo>
                      <a:pt x="129725" y="3471373"/>
                      <a:pt x="110365" y="3452013"/>
                      <a:pt x="86484" y="3452013"/>
                    </a:cubicBezTo>
                    <a:lnTo>
                      <a:pt x="172966" y="3452013"/>
                    </a:ln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lose/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</a:path>
                  <a:path w="2599415" h="3624978" fill="darkenLess" stroke="0" extrusionOk="0">
                    <a:moveTo>
                      <a:pt x="345931" y="86483"/>
                    </a:moveTo>
                    <a:cubicBezTo>
                      <a:pt x="345931" y="134246"/>
                      <a:pt x="307211" y="172966"/>
                      <a:pt x="259448" y="172966"/>
                    </a:cubicBezTo>
                    <a:cubicBezTo>
                      <a:pt x="235567" y="172966"/>
                      <a:pt x="216207" y="153606"/>
                      <a:pt x="216207" y="129725"/>
                    </a:cubicBezTo>
                    <a:cubicBezTo>
                      <a:pt x="216207" y="105844"/>
                      <a:pt x="235567" y="86484"/>
                      <a:pt x="259448" y="86484"/>
                    </a:cubicBezTo>
                    <a:lnTo>
                      <a:pt x="345931" y="86483"/>
                    </a:lnTo>
                    <a:close/>
                    <a:moveTo>
                      <a:pt x="172966" y="3538495"/>
                    </a:moveTo>
                    <a:cubicBezTo>
                      <a:pt x="172966" y="3586258"/>
                      <a:pt x="134246" y="3624978"/>
                      <a:pt x="86483" y="3624978"/>
                    </a:cubicBezTo>
                    <a:cubicBezTo>
                      <a:pt x="38720" y="3624978"/>
                      <a:pt x="0" y="3586258"/>
                      <a:pt x="0" y="3538495"/>
                    </a:cubicBezTo>
                    <a:cubicBezTo>
                      <a:pt x="0" y="3490732"/>
                      <a:pt x="38720" y="3452012"/>
                      <a:pt x="86483" y="3452012"/>
                    </a:cubicBezTo>
                    <a:cubicBezTo>
                      <a:pt x="110364" y="3452012"/>
                      <a:pt x="129724" y="3471372"/>
                      <a:pt x="129724" y="3495253"/>
                    </a:cubicBezTo>
                    <a:cubicBezTo>
                      <a:pt x="129724" y="3519134"/>
                      <a:pt x="110364" y="3538494"/>
                      <a:pt x="86483" y="3538494"/>
                    </a:cubicBezTo>
                    <a:lnTo>
                      <a:pt x="172966" y="3538495"/>
                    </a:lnTo>
                    <a:close/>
                  </a:path>
                  <a:path w="2599415" h="3624978" fill="none" extrusionOk="0">
                    <a:moveTo>
                      <a:pt x="172966" y="3452013"/>
                    </a:moveTo>
                    <a:lnTo>
                      <a:pt x="172966" y="86483"/>
                    </a:lnTo>
                    <a:cubicBezTo>
                      <a:pt x="172966" y="38720"/>
                      <a:pt x="211686" y="0"/>
                      <a:pt x="259449" y="0"/>
                    </a:cubicBezTo>
                    <a:lnTo>
                      <a:pt x="2512932" y="0"/>
                    </a:lnTo>
                    <a:cubicBezTo>
                      <a:pt x="2560695" y="0"/>
                      <a:pt x="2599415" y="38720"/>
                      <a:pt x="2599415" y="86483"/>
                    </a:cubicBezTo>
                    <a:cubicBezTo>
                      <a:pt x="2599415" y="134246"/>
                      <a:pt x="2560695" y="172966"/>
                      <a:pt x="2512932" y="172966"/>
                    </a:cubicBezTo>
                    <a:lnTo>
                      <a:pt x="2426450" y="172965"/>
                    </a:lnTo>
                    <a:lnTo>
                      <a:pt x="2426450" y="3538495"/>
                    </a:lnTo>
                    <a:cubicBezTo>
                      <a:pt x="2426450" y="3586258"/>
                      <a:pt x="2387730" y="3624978"/>
                      <a:pt x="2339967" y="3624978"/>
                    </a:cubicBezTo>
                    <a:lnTo>
                      <a:pt x="86484" y="3624978"/>
                    </a:lnTo>
                    <a:cubicBezTo>
                      <a:pt x="38721" y="3624978"/>
                      <a:pt x="1" y="3586258"/>
                      <a:pt x="1" y="3538495"/>
                    </a:cubicBezTo>
                    <a:cubicBezTo>
                      <a:pt x="1" y="3490732"/>
                      <a:pt x="38721" y="3452012"/>
                      <a:pt x="86484" y="3452012"/>
                    </a:cubicBezTo>
                    <a:lnTo>
                      <a:pt x="172966" y="3452013"/>
                    </a:lnTo>
                    <a:close/>
                    <a:moveTo>
                      <a:pt x="259449" y="0"/>
                    </a:moveTo>
                    <a:cubicBezTo>
                      <a:pt x="307212" y="0"/>
                      <a:pt x="345932" y="38720"/>
                      <a:pt x="345932" y="86483"/>
                    </a:cubicBezTo>
                    <a:cubicBezTo>
                      <a:pt x="345932" y="134246"/>
                      <a:pt x="307212" y="172966"/>
                      <a:pt x="259449" y="172966"/>
                    </a:cubicBezTo>
                    <a:cubicBezTo>
                      <a:pt x="235568" y="172966"/>
                      <a:pt x="216208" y="153606"/>
                      <a:pt x="216208" y="129725"/>
                    </a:cubicBezTo>
                    <a:cubicBezTo>
                      <a:pt x="216208" y="105844"/>
                      <a:pt x="235568" y="86484"/>
                      <a:pt x="259449" y="86484"/>
                    </a:cubicBezTo>
                    <a:lnTo>
                      <a:pt x="345931" y="86483"/>
                    </a:lnTo>
                    <a:moveTo>
                      <a:pt x="2426450" y="172965"/>
                    </a:moveTo>
                    <a:lnTo>
                      <a:pt x="259449" y="172965"/>
                    </a:lnTo>
                    <a:moveTo>
                      <a:pt x="86484" y="3452013"/>
                    </a:moveTo>
                    <a:cubicBezTo>
                      <a:pt x="110365" y="3452013"/>
                      <a:pt x="129725" y="3471373"/>
                      <a:pt x="129725" y="3495254"/>
                    </a:cubicBezTo>
                    <a:cubicBezTo>
                      <a:pt x="129725" y="3519135"/>
                      <a:pt x="110365" y="3538495"/>
                      <a:pt x="86484" y="3538495"/>
                    </a:cubicBezTo>
                    <a:lnTo>
                      <a:pt x="172966" y="3538495"/>
                    </a:lnTo>
                    <a:moveTo>
                      <a:pt x="89659" y="3590053"/>
                    </a:moveTo>
                    <a:cubicBezTo>
                      <a:pt x="137422" y="3590053"/>
                      <a:pt x="172967" y="3586258"/>
                      <a:pt x="172967" y="3538495"/>
                    </a:cubicBezTo>
                    <a:cubicBezTo>
                      <a:pt x="172967" y="3509668"/>
                      <a:pt x="172966" y="3480840"/>
                      <a:pt x="172966" y="345201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70AB4E8-4319-1343-844B-12856A3A27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73592"/>
              <a:stretch/>
            </p:blipFill>
            <p:spPr>
              <a:xfrm>
                <a:off x="4467855" y="2012800"/>
                <a:ext cx="1898530" cy="501371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24E86-7C99-B642-9706-94040E36A286}"/>
              </a:ext>
            </a:extLst>
          </p:cNvPr>
          <p:cNvGrpSpPr/>
          <p:nvPr/>
        </p:nvGrpSpPr>
        <p:grpSpPr>
          <a:xfrm>
            <a:off x="3671219" y="2666654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32860D9-28EA-0140-8286-E47CA89A286B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=$1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32860D9-28EA-0140-8286-E47CA89A2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9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A36194-31B5-9741-AEAE-298478E1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8BDEBD-0847-6241-8243-D2443A0E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9225B6-FF5C-1C45-AEB6-A62B84F8633C}"/>
              </a:ext>
            </a:extLst>
          </p:cNvPr>
          <p:cNvGrpSpPr/>
          <p:nvPr/>
        </p:nvGrpSpPr>
        <p:grpSpPr>
          <a:xfrm>
            <a:off x="3671219" y="3837103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97A2A0A-ED25-AE4E-9D09-5690D9C0F6B1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=$0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97A2A0A-ED25-AE4E-9D09-5690D9C0F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10"/>
                  <a:stretch>
                    <a:fillRect b="-63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8A9D9EB-C849-8A44-8E40-B6627B9AC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976E63-23C9-9B41-8EAF-608457665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B8A40C-ED00-C24A-9FC8-1B90134F8736}"/>
              </a:ext>
            </a:extLst>
          </p:cNvPr>
          <p:cNvGrpSpPr/>
          <p:nvPr/>
        </p:nvGrpSpPr>
        <p:grpSpPr>
          <a:xfrm>
            <a:off x="3695649" y="5010964"/>
            <a:ext cx="1590244" cy="788242"/>
            <a:chOff x="3310128" y="3112072"/>
            <a:chExt cx="1590244" cy="7882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E144A6-E4C5-4248-8C08-B4E7F0218113}"/>
                    </a:ext>
                  </a:extLst>
                </p:cNvPr>
                <p:cNvSpPr txBox="1"/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=$4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sz="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=$4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E144A6-E4C5-4248-8C08-B4E7F02181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128" y="3115484"/>
                  <a:ext cx="1590244" cy="784830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BD56E4-44A7-EA43-9832-E578C9F3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824" y="3112072"/>
              <a:ext cx="346239" cy="3611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6BDB730-0034-E34A-9257-FF310FC70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105" y="3544334"/>
              <a:ext cx="287958" cy="300328"/>
            </a:xfrm>
            <a:prstGeom prst="rect">
              <a:avLst/>
            </a:prstGeom>
          </p:spPr>
        </p:pic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12A95C32-7701-1444-9044-DE839087BB32}"/>
              </a:ext>
            </a:extLst>
          </p:cNvPr>
          <p:cNvSpPr/>
          <p:nvPr/>
        </p:nvSpPr>
        <p:spPr>
          <a:xfrm>
            <a:off x="3580109" y="2574977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B03135-2E60-944C-8135-49BBDEE19E6A}"/>
              </a:ext>
            </a:extLst>
          </p:cNvPr>
          <p:cNvSpPr/>
          <p:nvPr/>
        </p:nvSpPr>
        <p:spPr>
          <a:xfrm>
            <a:off x="3580109" y="3755908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0B1086E-DAA9-A94C-9C42-3ACADCDDA15E}"/>
              </a:ext>
            </a:extLst>
          </p:cNvPr>
          <p:cNvSpPr/>
          <p:nvPr/>
        </p:nvSpPr>
        <p:spPr>
          <a:xfrm>
            <a:off x="3604539" y="4918551"/>
            <a:ext cx="1772463" cy="975008"/>
          </a:xfrm>
          <a:prstGeom prst="ellipse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D9776FC-F3E8-3D4A-A8DC-68591E4E56BB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653800" y="3249080"/>
            <a:ext cx="979417" cy="7567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0D230CE-97D2-4C4C-AC43-792C32F1A38A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2720480" y="4243412"/>
            <a:ext cx="859629" cy="77628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E044C70-15B6-D747-9452-EB2A8FF13643}"/>
              </a:ext>
            </a:extLst>
          </p:cNvPr>
          <p:cNvCxnSpPr>
            <a:cxnSpLocks/>
            <a:endCxn id="45" idx="2"/>
          </p:cNvCxnSpPr>
          <p:nvPr/>
        </p:nvCxnSpPr>
        <p:spPr>
          <a:xfrm>
            <a:off x="2732589" y="4617539"/>
            <a:ext cx="871950" cy="788516"/>
          </a:xfrm>
          <a:prstGeom prst="straightConnector1">
            <a:avLst/>
          </a:prstGeom>
          <a:ln w="1270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BD3709E-DEAA-8542-B017-6D6EFC14C1E8}"/>
              </a:ext>
            </a:extLst>
          </p:cNvPr>
          <p:cNvSpPr txBox="1"/>
          <p:nvPr/>
        </p:nvSpPr>
        <p:spPr>
          <a:xfrm rot="19183924">
            <a:off x="2414016" y="3458147"/>
            <a:ext cx="100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w.p.</a:t>
            </a:r>
            <a:r>
              <a:rPr lang="en-US" dirty="0"/>
              <a:t> 4/7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26CCF6-13AB-194C-9C6D-083B0D6EC48A}"/>
              </a:ext>
            </a:extLst>
          </p:cNvPr>
          <p:cNvSpPr txBox="1"/>
          <p:nvPr/>
        </p:nvSpPr>
        <p:spPr>
          <a:xfrm rot="21334115">
            <a:off x="2587328" y="3958289"/>
            <a:ext cx="100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w.p.</a:t>
            </a:r>
            <a:r>
              <a:rPr lang="en-US" dirty="0"/>
              <a:t> 2/7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A01356-6652-874C-8B81-46D3DD5BDC2A}"/>
              </a:ext>
            </a:extLst>
          </p:cNvPr>
          <p:cNvSpPr txBox="1"/>
          <p:nvPr/>
        </p:nvSpPr>
        <p:spPr>
          <a:xfrm rot="2586464">
            <a:off x="2593130" y="4586433"/>
            <a:ext cx="100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w.p.</a:t>
            </a:r>
            <a:r>
              <a:rPr lang="en-US" dirty="0"/>
              <a:t> 1/7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12E401-9CB5-3047-84E9-D6BD623037C2}"/>
              </a:ext>
            </a:extLst>
          </p:cNvPr>
          <p:cNvSpPr txBox="1"/>
          <p:nvPr/>
        </p:nvSpPr>
        <p:spPr>
          <a:xfrm>
            <a:off x="1059474" y="4826298"/>
            <a:ext cx="154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Additive buyer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706AE3-6867-064A-ABF0-FD19222343C6}"/>
              </a:ext>
            </a:extLst>
          </p:cNvPr>
          <p:cNvSpPr txBox="1"/>
          <p:nvPr/>
        </p:nvSpPr>
        <p:spPr>
          <a:xfrm>
            <a:off x="7355101" y="5478064"/>
            <a:ext cx="287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deterministic menu</a:t>
            </a:r>
          </a:p>
        </p:txBody>
      </p:sp>
    </p:spTree>
    <p:extLst>
      <p:ext uri="{BB962C8B-B14F-4D97-AF65-F5344CB8AC3E}">
        <p14:creationId xmlns:p14="http://schemas.microsoft.com/office/powerpoint/2010/main" val="36007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5D7F-0131-884E-915A-E2D82965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mechanisms, a.k.a. Sybil-proof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0A91-3633-564F-BF76-49A7B11C0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“In a Sybil attack the attacker subverts … by creating a large number of pseudonymous identities, using them to gain a disproportionately large influence.”</a:t>
            </a:r>
          </a:p>
          <a:p>
            <a:endParaRPr lang="en-US" dirty="0"/>
          </a:p>
          <a:p>
            <a:r>
              <a:rPr lang="en-US" dirty="0"/>
              <a:t>In a Sybil strategy, a buyer can purchase any multi-set of menu options at the sum of their prices. The buyer obtains an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independent</a:t>
            </a:r>
            <a:r>
              <a:rPr lang="en-US" dirty="0"/>
              <a:t> draw from each option.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F5390-3B12-174C-930E-62FD42BCC2BF}"/>
              </a:ext>
            </a:extLst>
          </p:cNvPr>
          <p:cNvGrpSpPr/>
          <p:nvPr/>
        </p:nvGrpSpPr>
        <p:grpSpPr>
          <a:xfrm>
            <a:off x="2348035" y="3623839"/>
            <a:ext cx="1853825" cy="2320080"/>
            <a:chOff x="7596257" y="2715464"/>
            <a:chExt cx="2304288" cy="26616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D00510-DAF9-C442-8DC5-F5C5783CE9E3}"/>
                </a:ext>
              </a:extLst>
            </p:cNvPr>
            <p:cNvGrpSpPr/>
            <p:nvPr/>
          </p:nvGrpSpPr>
          <p:grpSpPr>
            <a:xfrm>
              <a:off x="8087311" y="4759736"/>
              <a:ext cx="1458297" cy="361112"/>
              <a:chOff x="8087311" y="4759736"/>
              <a:chExt cx="1458297" cy="36111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904D6AA-61D9-C046-ADCF-70AEA21A3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347FC45-B78B-1847-9C64-20A01BA95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396B40E-4978-F34F-9D5C-2D03086F687F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396B40E-4978-F34F-9D5C-2D03086F68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1"/>
                    <a:ext cx="595035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26316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DC0303-E2A2-7D4B-B031-188569845AEC}"/>
                </a:ext>
              </a:extLst>
            </p:cNvPr>
            <p:cNvGrpSpPr/>
            <p:nvPr/>
          </p:nvGrpSpPr>
          <p:grpSpPr>
            <a:xfrm>
              <a:off x="7596257" y="2715464"/>
              <a:ext cx="2304288" cy="2661684"/>
              <a:chOff x="7596257" y="2715464"/>
              <a:chExt cx="2304288" cy="26616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4FE05E9-C7B3-0345-B372-D97A664F6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A451652-0D30-C445-9854-3B11AB71D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DAA3AFE-ADD6-A643-A939-E3F06BAEB042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DAA3AFE-ADD6-A643-A939-E3F06BAEB0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595035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4545" r="-26316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987E731-699D-664A-A350-A54BCB0ADF8C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987E731-699D-664A-A350-A54BCB0ADF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DDFD3AF-6E03-A044-89C0-BCF7A85BE293}"/>
                  </a:ext>
                </a:extLst>
              </p:cNvPr>
              <p:cNvGrpSpPr/>
              <p:nvPr/>
            </p:nvGrpSpPr>
            <p:grpSpPr>
              <a:xfrm>
                <a:off x="7596257" y="2715464"/>
                <a:ext cx="2304288" cy="2661684"/>
                <a:chOff x="4273800" y="1784491"/>
                <a:chExt cx="2304288" cy="2661684"/>
              </a:xfrm>
            </p:grpSpPr>
            <p:sp>
              <p:nvSpPr>
                <p:cNvPr id="14" name="Vertical Scroll 72">
                  <a:extLst>
                    <a:ext uri="{FF2B5EF4-FFF2-40B4-BE49-F238E27FC236}">
                      <a16:creationId xmlns:a16="http://schemas.microsoft.com/office/drawing/2014/main" id="{72128B8A-A992-0147-B144-C8DA57276207}"/>
                    </a:ext>
                  </a:extLst>
                </p:cNvPr>
                <p:cNvSpPr/>
                <p:nvPr/>
              </p:nvSpPr>
              <p:spPr>
                <a:xfrm>
                  <a:off x="4273800" y="1784491"/>
                  <a:ext cx="230428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8F40A11-18A0-A24B-BEA2-553276E17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49DD8C-7C3A-FD43-ADB2-00DF14E6D1A7}"/>
              </a:ext>
            </a:extLst>
          </p:cNvPr>
          <p:cNvGrpSpPr/>
          <p:nvPr/>
        </p:nvGrpSpPr>
        <p:grpSpPr>
          <a:xfrm>
            <a:off x="5161212" y="3619089"/>
            <a:ext cx="2278118" cy="2320080"/>
            <a:chOff x="7154478" y="2715464"/>
            <a:chExt cx="2831680" cy="26616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43C621-CAB0-6044-92EC-36927331C133}"/>
                </a:ext>
              </a:extLst>
            </p:cNvPr>
            <p:cNvGrpSpPr/>
            <p:nvPr/>
          </p:nvGrpSpPr>
          <p:grpSpPr>
            <a:xfrm>
              <a:off x="7814527" y="4759736"/>
              <a:ext cx="1966596" cy="376239"/>
              <a:chOff x="7814527" y="4759736"/>
              <a:chExt cx="1966596" cy="376239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67F04E6-7A9F-C743-8C2D-479F4C136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09623" y="4790127"/>
                <a:ext cx="287958" cy="30032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DB5AE8B-AD6B-964C-BF30-ADFD88A4A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4527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18B8A6A-B6F6-8A4B-AD31-D74866CDEAF7}"/>
                      </a:ext>
                    </a:extLst>
                  </p:cNvPr>
                  <p:cNvSpPr txBox="1"/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18B8A6A-B6F6-8A4B-AD31-D74866CDEA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1500" y="4782882"/>
                    <a:ext cx="739623" cy="35309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4000" r="-208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3F0830-3BE5-894B-A01F-EB9FA58C424D}"/>
                </a:ext>
              </a:extLst>
            </p:cNvPr>
            <p:cNvGrpSpPr/>
            <p:nvPr/>
          </p:nvGrpSpPr>
          <p:grpSpPr>
            <a:xfrm>
              <a:off x="7154478" y="2715464"/>
              <a:ext cx="2831680" cy="2661684"/>
              <a:chOff x="7154478" y="2715464"/>
              <a:chExt cx="2831680" cy="266168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B736095-4729-D04B-862E-7298E84F2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288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ACF276D-397B-3B42-B724-7C104D36F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75195" y="4299503"/>
                <a:ext cx="287958" cy="3003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DF5C197-B41A-E04F-92C6-0290DA700017}"/>
                      </a:ext>
                    </a:extLst>
                  </p:cNvPr>
                  <p:cNvSpPr txBox="1"/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DF5C197-B41A-E04F-92C6-0290DA7000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42584" y="3784556"/>
                    <a:ext cx="595035" cy="3077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25641" b="-3636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EF2C052-1D36-1841-859B-B07BD3CF034A}"/>
                      </a:ext>
                    </a:extLst>
                  </p:cNvPr>
                  <p:cNvSpPr txBox="1"/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$5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EF2C052-1D36-1841-859B-B07BD3CF03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3793" y="4284027"/>
                    <a:ext cx="739623" cy="3530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4000" r="-2083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C35B88A-FCE4-3E4D-8028-037DCF2754D3}"/>
                  </a:ext>
                </a:extLst>
              </p:cNvPr>
              <p:cNvGrpSpPr/>
              <p:nvPr/>
            </p:nvGrpSpPr>
            <p:grpSpPr>
              <a:xfrm>
                <a:off x="7154478" y="2715464"/>
                <a:ext cx="2831680" cy="2661684"/>
                <a:chOff x="3832021" y="1784491"/>
                <a:chExt cx="2831680" cy="2661684"/>
              </a:xfrm>
            </p:grpSpPr>
            <p:sp>
              <p:nvSpPr>
                <p:cNvPr id="25" name="Vertical Scroll 72">
                  <a:extLst>
                    <a:ext uri="{FF2B5EF4-FFF2-40B4-BE49-F238E27FC236}">
                      <a16:creationId xmlns:a16="http://schemas.microsoft.com/office/drawing/2014/main" id="{3970224E-E459-A142-B0C7-86331E3BE169}"/>
                    </a:ext>
                  </a:extLst>
                </p:cNvPr>
                <p:cNvSpPr/>
                <p:nvPr/>
              </p:nvSpPr>
              <p:spPr>
                <a:xfrm>
                  <a:off x="3832021" y="1784491"/>
                  <a:ext cx="2831680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0508CC12-4EC9-F446-9873-E4F9CA967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240536" y="2012801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E7B77A-7DA8-AD47-8BA8-0E5E7191A0D9}"/>
              </a:ext>
            </a:extLst>
          </p:cNvPr>
          <p:cNvGrpSpPr/>
          <p:nvPr/>
        </p:nvGrpSpPr>
        <p:grpSpPr>
          <a:xfrm>
            <a:off x="8507526" y="3619089"/>
            <a:ext cx="2209242" cy="2320080"/>
            <a:chOff x="7377625" y="2715464"/>
            <a:chExt cx="2746068" cy="26616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916182-560B-9142-9F74-F9A47F525600}"/>
                </a:ext>
              </a:extLst>
            </p:cNvPr>
            <p:cNvGrpSpPr/>
            <p:nvPr/>
          </p:nvGrpSpPr>
          <p:grpSpPr>
            <a:xfrm>
              <a:off x="8087311" y="4759736"/>
              <a:ext cx="1788668" cy="376239"/>
              <a:chOff x="8087311" y="4759736"/>
              <a:chExt cx="1788668" cy="376239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36ADC8B-EE32-2D47-B405-4F22B39DB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05037" y="4790128"/>
                <a:ext cx="287958" cy="300328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27A03AB-91FF-5A45-8D86-CE84D96CE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87311" y="4759736"/>
                <a:ext cx="346239" cy="36111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0563C4E-6763-5249-96B3-E8CE6BAF03CC}"/>
                      </a:ext>
                    </a:extLst>
                  </p:cNvPr>
                  <p:cNvSpPr txBox="1"/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$1.5</a:t>
                    </a: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0563C4E-6763-5249-96B3-E8CE6BAF03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0573" y="4782882"/>
                    <a:ext cx="925406" cy="35309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4000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519BCD-C1DC-7240-B130-2360D3F25570}"/>
                </a:ext>
              </a:extLst>
            </p:cNvPr>
            <p:cNvGrpSpPr/>
            <p:nvPr/>
          </p:nvGrpSpPr>
          <p:grpSpPr>
            <a:xfrm>
              <a:off x="7377625" y="2715464"/>
              <a:ext cx="2746068" cy="2661684"/>
              <a:chOff x="7377625" y="2715464"/>
              <a:chExt cx="2746068" cy="266168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068D211-818F-724F-BE75-7710B6C19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26547" y="3790766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DCE4DA3-F5D9-5243-9278-271EF1FC5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88854" y="4299503"/>
                <a:ext cx="287958" cy="300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7D3B82D-9408-B642-B89D-CCA514CF0ED3}"/>
                      </a:ext>
                    </a:extLst>
                  </p:cNvPr>
                  <p:cNvSpPr txBox="1"/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17D3B82D-9408-B642-B89D-CCA514CF0E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51656" y="3784556"/>
                    <a:ext cx="739623" cy="35309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2128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9468A6-0B21-FC4D-8F51-94FB5D81B307}"/>
                      </a:ext>
                    </a:extLst>
                  </p:cNvPr>
                  <p:cNvSpPr txBox="1"/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a14:m>
                    <a:r>
                      <a:rPr lang="en-US" sz="1400" dirty="0"/>
                      <a:t> $2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89468A6-0B21-FC4D-8F51-94FB5D81B3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42867" y="4284027"/>
                    <a:ext cx="595035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4545" r="-23077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42CDC0F-C75C-0840-9B87-1A4F194E884E}"/>
                  </a:ext>
                </a:extLst>
              </p:cNvPr>
              <p:cNvGrpSpPr/>
              <p:nvPr/>
            </p:nvGrpSpPr>
            <p:grpSpPr>
              <a:xfrm>
                <a:off x="7377625" y="2715464"/>
                <a:ext cx="2746068" cy="2661684"/>
                <a:chOff x="4055168" y="1784491"/>
                <a:chExt cx="2746068" cy="2661684"/>
              </a:xfrm>
            </p:grpSpPr>
            <p:sp>
              <p:nvSpPr>
                <p:cNvPr id="38" name="Vertical Scroll 72">
                  <a:extLst>
                    <a:ext uri="{FF2B5EF4-FFF2-40B4-BE49-F238E27FC236}">
                      <a16:creationId xmlns:a16="http://schemas.microsoft.com/office/drawing/2014/main" id="{FE672686-1C1F-994B-BDCA-4FE768798344}"/>
                    </a:ext>
                  </a:extLst>
                </p:cNvPr>
                <p:cNvSpPr/>
                <p:nvPr/>
              </p:nvSpPr>
              <p:spPr>
                <a:xfrm>
                  <a:off x="4055168" y="1784491"/>
                  <a:ext cx="2746068" cy="2661684"/>
                </a:xfrm>
                <a:custGeom>
                  <a:avLst/>
                  <a:gdLst>
                    <a:gd name="connsiteX0" fmla="*/ 86483 w 2599414"/>
                    <a:gd name="connsiteY0" fmla="*/ 3624978 h 3624978"/>
                    <a:gd name="connsiteX1" fmla="*/ 172966 w 2599414"/>
                    <a:gd name="connsiteY1" fmla="*/ 3538495 h 3624978"/>
                    <a:gd name="connsiteX2" fmla="*/ 86483 w 2599414"/>
                    <a:gd name="connsiteY2" fmla="*/ 3538495 h 3624978"/>
                    <a:gd name="connsiteX3" fmla="*/ 129724 w 2599414"/>
                    <a:gd name="connsiteY3" fmla="*/ 3495254 h 3624978"/>
                    <a:gd name="connsiteX4" fmla="*/ 86483 w 2599414"/>
                    <a:gd name="connsiteY4" fmla="*/ 3452013 h 3624978"/>
                    <a:gd name="connsiteX5" fmla="*/ 172965 w 2599414"/>
                    <a:gd name="connsiteY5" fmla="*/ 3452013 h 3624978"/>
                    <a:gd name="connsiteX6" fmla="*/ 172965 w 2599414"/>
                    <a:gd name="connsiteY6" fmla="*/ 86483 h 3624978"/>
                    <a:gd name="connsiteX7" fmla="*/ 259448 w 2599414"/>
                    <a:gd name="connsiteY7" fmla="*/ 0 h 3624978"/>
                    <a:gd name="connsiteX8" fmla="*/ 2512931 w 2599414"/>
                    <a:gd name="connsiteY8" fmla="*/ 0 h 3624978"/>
                    <a:gd name="connsiteX9" fmla="*/ 2599414 w 2599414"/>
                    <a:gd name="connsiteY9" fmla="*/ 86483 h 3624978"/>
                    <a:gd name="connsiteX10" fmla="*/ 2512931 w 2599414"/>
                    <a:gd name="connsiteY10" fmla="*/ 172966 h 3624978"/>
                    <a:gd name="connsiteX11" fmla="*/ 2426449 w 2599414"/>
                    <a:gd name="connsiteY11" fmla="*/ 172965 h 3624978"/>
                    <a:gd name="connsiteX12" fmla="*/ 2426449 w 2599414"/>
                    <a:gd name="connsiteY12" fmla="*/ 3538495 h 3624978"/>
                    <a:gd name="connsiteX13" fmla="*/ 2339966 w 2599414"/>
                    <a:gd name="connsiteY13" fmla="*/ 3624978 h 3624978"/>
                    <a:gd name="connsiteX14" fmla="*/ 86483 w 2599414"/>
                    <a:gd name="connsiteY14" fmla="*/ 3624978 h 3624978"/>
                    <a:gd name="connsiteX15" fmla="*/ 345930 w 2599414"/>
                    <a:gd name="connsiteY15" fmla="*/ 86483 h 3624978"/>
                    <a:gd name="connsiteX16" fmla="*/ 259447 w 2599414"/>
                    <a:gd name="connsiteY16" fmla="*/ 172966 h 3624978"/>
                    <a:gd name="connsiteX17" fmla="*/ 216206 w 2599414"/>
                    <a:gd name="connsiteY17" fmla="*/ 129725 h 3624978"/>
                    <a:gd name="connsiteX18" fmla="*/ 259447 w 2599414"/>
                    <a:gd name="connsiteY18" fmla="*/ 86484 h 3624978"/>
                    <a:gd name="connsiteX19" fmla="*/ 345930 w 2599414"/>
                    <a:gd name="connsiteY19" fmla="*/ 86483 h 3624978"/>
                    <a:gd name="connsiteX0" fmla="*/ 345930 w 2599414"/>
                    <a:gd name="connsiteY0" fmla="*/ 86483 h 3624978"/>
                    <a:gd name="connsiteX1" fmla="*/ 259447 w 2599414"/>
                    <a:gd name="connsiteY1" fmla="*/ 172966 h 3624978"/>
                    <a:gd name="connsiteX2" fmla="*/ 216206 w 2599414"/>
                    <a:gd name="connsiteY2" fmla="*/ 129725 h 3624978"/>
                    <a:gd name="connsiteX3" fmla="*/ 259447 w 2599414"/>
                    <a:gd name="connsiteY3" fmla="*/ 86484 h 3624978"/>
                    <a:gd name="connsiteX4" fmla="*/ 345930 w 2599414"/>
                    <a:gd name="connsiteY4" fmla="*/ 86483 h 3624978"/>
                    <a:gd name="connsiteX5" fmla="*/ 172965 w 2599414"/>
                    <a:gd name="connsiteY5" fmla="*/ 3538495 h 3624978"/>
                    <a:gd name="connsiteX6" fmla="*/ 86482 w 2599414"/>
                    <a:gd name="connsiteY6" fmla="*/ 3624978 h 3624978"/>
                    <a:gd name="connsiteX7" fmla="*/ -1 w 2599414"/>
                    <a:gd name="connsiteY7" fmla="*/ 3538495 h 3624978"/>
                    <a:gd name="connsiteX8" fmla="*/ 86482 w 2599414"/>
                    <a:gd name="connsiteY8" fmla="*/ 3452012 h 3624978"/>
                    <a:gd name="connsiteX9" fmla="*/ 129723 w 2599414"/>
                    <a:gd name="connsiteY9" fmla="*/ 3495253 h 3624978"/>
                    <a:gd name="connsiteX10" fmla="*/ 86482 w 2599414"/>
                    <a:gd name="connsiteY10" fmla="*/ 3538494 h 3624978"/>
                    <a:gd name="connsiteX11" fmla="*/ 172965 w 2599414"/>
                    <a:gd name="connsiteY11" fmla="*/ 3538495 h 3624978"/>
                    <a:gd name="connsiteX0" fmla="*/ 172965 w 2599414"/>
                    <a:gd name="connsiteY0" fmla="*/ 3452013 h 3624978"/>
                    <a:gd name="connsiteX1" fmla="*/ 172965 w 2599414"/>
                    <a:gd name="connsiteY1" fmla="*/ 86483 h 3624978"/>
                    <a:gd name="connsiteX2" fmla="*/ 259448 w 2599414"/>
                    <a:gd name="connsiteY2" fmla="*/ 0 h 3624978"/>
                    <a:gd name="connsiteX3" fmla="*/ 2512931 w 2599414"/>
                    <a:gd name="connsiteY3" fmla="*/ 0 h 3624978"/>
                    <a:gd name="connsiteX4" fmla="*/ 2599414 w 2599414"/>
                    <a:gd name="connsiteY4" fmla="*/ 86483 h 3624978"/>
                    <a:gd name="connsiteX5" fmla="*/ 2512931 w 2599414"/>
                    <a:gd name="connsiteY5" fmla="*/ 172966 h 3624978"/>
                    <a:gd name="connsiteX6" fmla="*/ 2426449 w 2599414"/>
                    <a:gd name="connsiteY6" fmla="*/ 172965 h 3624978"/>
                    <a:gd name="connsiteX7" fmla="*/ 2426449 w 2599414"/>
                    <a:gd name="connsiteY7" fmla="*/ 3538495 h 3624978"/>
                    <a:gd name="connsiteX8" fmla="*/ 2339966 w 2599414"/>
                    <a:gd name="connsiteY8" fmla="*/ 3624978 h 3624978"/>
                    <a:gd name="connsiteX9" fmla="*/ 86483 w 2599414"/>
                    <a:gd name="connsiteY9" fmla="*/ 3624978 h 3624978"/>
                    <a:gd name="connsiteX10" fmla="*/ 0 w 2599414"/>
                    <a:gd name="connsiteY10" fmla="*/ 3538495 h 3624978"/>
                    <a:gd name="connsiteX11" fmla="*/ 86483 w 2599414"/>
                    <a:gd name="connsiteY11" fmla="*/ 3452012 h 3624978"/>
                    <a:gd name="connsiteX12" fmla="*/ 172965 w 2599414"/>
                    <a:gd name="connsiteY12" fmla="*/ 3452013 h 3624978"/>
                    <a:gd name="connsiteX13" fmla="*/ 259448 w 2599414"/>
                    <a:gd name="connsiteY13" fmla="*/ 0 h 3624978"/>
                    <a:gd name="connsiteX14" fmla="*/ 345931 w 2599414"/>
                    <a:gd name="connsiteY14" fmla="*/ 86483 h 3624978"/>
                    <a:gd name="connsiteX15" fmla="*/ 259448 w 2599414"/>
                    <a:gd name="connsiteY15" fmla="*/ 172966 h 3624978"/>
                    <a:gd name="connsiteX16" fmla="*/ 216207 w 2599414"/>
                    <a:gd name="connsiteY16" fmla="*/ 129725 h 3624978"/>
                    <a:gd name="connsiteX17" fmla="*/ 259448 w 2599414"/>
                    <a:gd name="connsiteY17" fmla="*/ 86484 h 3624978"/>
                    <a:gd name="connsiteX18" fmla="*/ 345930 w 2599414"/>
                    <a:gd name="connsiteY18" fmla="*/ 86483 h 3624978"/>
                    <a:gd name="connsiteX19" fmla="*/ 2426449 w 2599414"/>
                    <a:gd name="connsiteY19" fmla="*/ 172965 h 3624978"/>
                    <a:gd name="connsiteX20" fmla="*/ 259448 w 2599414"/>
                    <a:gd name="connsiteY20" fmla="*/ 172965 h 3624978"/>
                    <a:gd name="connsiteX21" fmla="*/ 86483 w 2599414"/>
                    <a:gd name="connsiteY21" fmla="*/ 3452013 h 3624978"/>
                    <a:gd name="connsiteX22" fmla="*/ 129724 w 2599414"/>
                    <a:gd name="connsiteY22" fmla="*/ 3495254 h 3624978"/>
                    <a:gd name="connsiteX23" fmla="*/ 86483 w 2599414"/>
                    <a:gd name="connsiteY23" fmla="*/ 3538495 h 3624978"/>
                    <a:gd name="connsiteX24" fmla="*/ 172965 w 2599414"/>
                    <a:gd name="connsiteY24" fmla="*/ 3538495 h 3624978"/>
                    <a:gd name="connsiteX25" fmla="*/ 86483 w 2599414"/>
                    <a:gd name="connsiteY25" fmla="*/ 3624978 h 3624978"/>
                    <a:gd name="connsiteX26" fmla="*/ 172966 w 2599414"/>
                    <a:gd name="connsiteY26" fmla="*/ 3538495 h 3624978"/>
                    <a:gd name="connsiteX27" fmla="*/ 172965 w 2599414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102359 w 2599415"/>
                    <a:gd name="connsiteY25" fmla="*/ 360910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  <a:gd name="connsiteX0" fmla="*/ 86484 w 2599415"/>
                    <a:gd name="connsiteY0" fmla="*/ 3624978 h 3624978"/>
                    <a:gd name="connsiteX1" fmla="*/ 172967 w 2599415"/>
                    <a:gd name="connsiteY1" fmla="*/ 3538495 h 3624978"/>
                    <a:gd name="connsiteX2" fmla="*/ 86484 w 2599415"/>
                    <a:gd name="connsiteY2" fmla="*/ 3538495 h 3624978"/>
                    <a:gd name="connsiteX3" fmla="*/ 129725 w 2599415"/>
                    <a:gd name="connsiteY3" fmla="*/ 3495254 h 3624978"/>
                    <a:gd name="connsiteX4" fmla="*/ 86484 w 2599415"/>
                    <a:gd name="connsiteY4" fmla="*/ 3452013 h 3624978"/>
                    <a:gd name="connsiteX5" fmla="*/ 172966 w 2599415"/>
                    <a:gd name="connsiteY5" fmla="*/ 3452013 h 3624978"/>
                    <a:gd name="connsiteX6" fmla="*/ 172966 w 2599415"/>
                    <a:gd name="connsiteY6" fmla="*/ 86483 h 3624978"/>
                    <a:gd name="connsiteX7" fmla="*/ 259449 w 2599415"/>
                    <a:gd name="connsiteY7" fmla="*/ 0 h 3624978"/>
                    <a:gd name="connsiteX8" fmla="*/ 2512932 w 2599415"/>
                    <a:gd name="connsiteY8" fmla="*/ 0 h 3624978"/>
                    <a:gd name="connsiteX9" fmla="*/ 2599415 w 2599415"/>
                    <a:gd name="connsiteY9" fmla="*/ 86483 h 3624978"/>
                    <a:gd name="connsiteX10" fmla="*/ 2512932 w 2599415"/>
                    <a:gd name="connsiteY10" fmla="*/ 172966 h 3624978"/>
                    <a:gd name="connsiteX11" fmla="*/ 2426450 w 2599415"/>
                    <a:gd name="connsiteY11" fmla="*/ 172965 h 3624978"/>
                    <a:gd name="connsiteX12" fmla="*/ 2426450 w 2599415"/>
                    <a:gd name="connsiteY12" fmla="*/ 3538495 h 3624978"/>
                    <a:gd name="connsiteX13" fmla="*/ 2339967 w 2599415"/>
                    <a:gd name="connsiteY13" fmla="*/ 3624978 h 3624978"/>
                    <a:gd name="connsiteX14" fmla="*/ 86484 w 2599415"/>
                    <a:gd name="connsiteY14" fmla="*/ 3624978 h 3624978"/>
                    <a:gd name="connsiteX15" fmla="*/ 345931 w 2599415"/>
                    <a:gd name="connsiteY15" fmla="*/ 86483 h 3624978"/>
                    <a:gd name="connsiteX16" fmla="*/ 259448 w 2599415"/>
                    <a:gd name="connsiteY16" fmla="*/ 172966 h 3624978"/>
                    <a:gd name="connsiteX17" fmla="*/ 216207 w 2599415"/>
                    <a:gd name="connsiteY17" fmla="*/ 129725 h 3624978"/>
                    <a:gd name="connsiteX18" fmla="*/ 259448 w 2599415"/>
                    <a:gd name="connsiteY18" fmla="*/ 86484 h 3624978"/>
                    <a:gd name="connsiteX19" fmla="*/ 345931 w 2599415"/>
                    <a:gd name="connsiteY19" fmla="*/ 86483 h 3624978"/>
                    <a:gd name="connsiteX0" fmla="*/ 345931 w 2599415"/>
                    <a:gd name="connsiteY0" fmla="*/ 86483 h 3624978"/>
                    <a:gd name="connsiteX1" fmla="*/ 259448 w 2599415"/>
                    <a:gd name="connsiteY1" fmla="*/ 172966 h 3624978"/>
                    <a:gd name="connsiteX2" fmla="*/ 216207 w 2599415"/>
                    <a:gd name="connsiteY2" fmla="*/ 129725 h 3624978"/>
                    <a:gd name="connsiteX3" fmla="*/ 259448 w 2599415"/>
                    <a:gd name="connsiteY3" fmla="*/ 86484 h 3624978"/>
                    <a:gd name="connsiteX4" fmla="*/ 345931 w 2599415"/>
                    <a:gd name="connsiteY4" fmla="*/ 86483 h 3624978"/>
                    <a:gd name="connsiteX5" fmla="*/ 172966 w 2599415"/>
                    <a:gd name="connsiteY5" fmla="*/ 3538495 h 3624978"/>
                    <a:gd name="connsiteX6" fmla="*/ 86483 w 2599415"/>
                    <a:gd name="connsiteY6" fmla="*/ 3624978 h 3624978"/>
                    <a:gd name="connsiteX7" fmla="*/ 0 w 2599415"/>
                    <a:gd name="connsiteY7" fmla="*/ 3538495 h 3624978"/>
                    <a:gd name="connsiteX8" fmla="*/ 86483 w 2599415"/>
                    <a:gd name="connsiteY8" fmla="*/ 3452012 h 3624978"/>
                    <a:gd name="connsiteX9" fmla="*/ 129724 w 2599415"/>
                    <a:gd name="connsiteY9" fmla="*/ 3495253 h 3624978"/>
                    <a:gd name="connsiteX10" fmla="*/ 86483 w 2599415"/>
                    <a:gd name="connsiteY10" fmla="*/ 3538494 h 3624978"/>
                    <a:gd name="connsiteX11" fmla="*/ 172966 w 2599415"/>
                    <a:gd name="connsiteY11" fmla="*/ 3538495 h 3624978"/>
                    <a:gd name="connsiteX0" fmla="*/ 172966 w 2599415"/>
                    <a:gd name="connsiteY0" fmla="*/ 3452013 h 3624978"/>
                    <a:gd name="connsiteX1" fmla="*/ 172966 w 2599415"/>
                    <a:gd name="connsiteY1" fmla="*/ 86483 h 3624978"/>
                    <a:gd name="connsiteX2" fmla="*/ 259449 w 2599415"/>
                    <a:gd name="connsiteY2" fmla="*/ 0 h 3624978"/>
                    <a:gd name="connsiteX3" fmla="*/ 2512932 w 2599415"/>
                    <a:gd name="connsiteY3" fmla="*/ 0 h 3624978"/>
                    <a:gd name="connsiteX4" fmla="*/ 2599415 w 2599415"/>
                    <a:gd name="connsiteY4" fmla="*/ 86483 h 3624978"/>
                    <a:gd name="connsiteX5" fmla="*/ 2512932 w 2599415"/>
                    <a:gd name="connsiteY5" fmla="*/ 172966 h 3624978"/>
                    <a:gd name="connsiteX6" fmla="*/ 2426450 w 2599415"/>
                    <a:gd name="connsiteY6" fmla="*/ 172965 h 3624978"/>
                    <a:gd name="connsiteX7" fmla="*/ 2426450 w 2599415"/>
                    <a:gd name="connsiteY7" fmla="*/ 3538495 h 3624978"/>
                    <a:gd name="connsiteX8" fmla="*/ 2339967 w 2599415"/>
                    <a:gd name="connsiteY8" fmla="*/ 3624978 h 3624978"/>
                    <a:gd name="connsiteX9" fmla="*/ 86484 w 2599415"/>
                    <a:gd name="connsiteY9" fmla="*/ 3624978 h 3624978"/>
                    <a:gd name="connsiteX10" fmla="*/ 1 w 2599415"/>
                    <a:gd name="connsiteY10" fmla="*/ 3538495 h 3624978"/>
                    <a:gd name="connsiteX11" fmla="*/ 86484 w 2599415"/>
                    <a:gd name="connsiteY11" fmla="*/ 3452012 h 3624978"/>
                    <a:gd name="connsiteX12" fmla="*/ 172966 w 2599415"/>
                    <a:gd name="connsiteY12" fmla="*/ 3452013 h 3624978"/>
                    <a:gd name="connsiteX13" fmla="*/ 259449 w 2599415"/>
                    <a:gd name="connsiteY13" fmla="*/ 0 h 3624978"/>
                    <a:gd name="connsiteX14" fmla="*/ 345932 w 2599415"/>
                    <a:gd name="connsiteY14" fmla="*/ 86483 h 3624978"/>
                    <a:gd name="connsiteX15" fmla="*/ 259449 w 2599415"/>
                    <a:gd name="connsiteY15" fmla="*/ 172966 h 3624978"/>
                    <a:gd name="connsiteX16" fmla="*/ 216208 w 2599415"/>
                    <a:gd name="connsiteY16" fmla="*/ 129725 h 3624978"/>
                    <a:gd name="connsiteX17" fmla="*/ 259449 w 2599415"/>
                    <a:gd name="connsiteY17" fmla="*/ 86484 h 3624978"/>
                    <a:gd name="connsiteX18" fmla="*/ 345931 w 2599415"/>
                    <a:gd name="connsiteY18" fmla="*/ 86483 h 3624978"/>
                    <a:gd name="connsiteX19" fmla="*/ 2426450 w 2599415"/>
                    <a:gd name="connsiteY19" fmla="*/ 172965 h 3624978"/>
                    <a:gd name="connsiteX20" fmla="*/ 259449 w 2599415"/>
                    <a:gd name="connsiteY20" fmla="*/ 172965 h 3624978"/>
                    <a:gd name="connsiteX21" fmla="*/ 86484 w 2599415"/>
                    <a:gd name="connsiteY21" fmla="*/ 3452013 h 3624978"/>
                    <a:gd name="connsiteX22" fmla="*/ 129725 w 2599415"/>
                    <a:gd name="connsiteY22" fmla="*/ 3495254 h 3624978"/>
                    <a:gd name="connsiteX23" fmla="*/ 86484 w 2599415"/>
                    <a:gd name="connsiteY23" fmla="*/ 3538495 h 3624978"/>
                    <a:gd name="connsiteX24" fmla="*/ 172966 w 2599415"/>
                    <a:gd name="connsiteY24" fmla="*/ 3538495 h 3624978"/>
                    <a:gd name="connsiteX25" fmla="*/ 89659 w 2599415"/>
                    <a:gd name="connsiteY25" fmla="*/ 3590053 h 3624978"/>
                    <a:gd name="connsiteX26" fmla="*/ 172967 w 2599415"/>
                    <a:gd name="connsiteY26" fmla="*/ 3538495 h 3624978"/>
                    <a:gd name="connsiteX27" fmla="*/ 172966 w 2599415"/>
                    <a:gd name="connsiteY27" fmla="*/ 3452013 h 36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599415" h="3624978" stroke="0" extrusionOk="0">
                      <a:moveTo>
                        <a:pt x="86484" y="3624978"/>
                      </a:moveTo>
                      <a:cubicBezTo>
                        <a:pt x="134247" y="3624978"/>
                        <a:pt x="172967" y="3586258"/>
                        <a:pt x="172967" y="3538495"/>
                      </a:cubicBezTo>
                      <a:lnTo>
                        <a:pt x="86484" y="3538495"/>
                      </a:lnTo>
                      <a:cubicBezTo>
                        <a:pt x="110365" y="3538495"/>
                        <a:pt x="129725" y="3519135"/>
                        <a:pt x="129725" y="3495254"/>
                      </a:cubicBezTo>
                      <a:cubicBezTo>
                        <a:pt x="129725" y="3471373"/>
                        <a:pt x="110365" y="3452013"/>
                        <a:pt x="86484" y="3452013"/>
                      </a:cubicBezTo>
                      <a:lnTo>
                        <a:pt x="172966" y="3452013"/>
                      </a:ln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lose/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</a:path>
                    <a:path w="2599415" h="3624978" fill="darkenLess" stroke="0" extrusionOk="0">
                      <a:moveTo>
                        <a:pt x="345931" y="86483"/>
                      </a:moveTo>
                      <a:cubicBezTo>
                        <a:pt x="345931" y="134246"/>
                        <a:pt x="307211" y="172966"/>
                        <a:pt x="259448" y="172966"/>
                      </a:cubicBezTo>
                      <a:cubicBezTo>
                        <a:pt x="235567" y="172966"/>
                        <a:pt x="216207" y="153606"/>
                        <a:pt x="216207" y="129725"/>
                      </a:cubicBezTo>
                      <a:cubicBezTo>
                        <a:pt x="216207" y="105844"/>
                        <a:pt x="235567" y="86484"/>
                        <a:pt x="259448" y="86484"/>
                      </a:cubicBezTo>
                      <a:lnTo>
                        <a:pt x="345931" y="86483"/>
                      </a:lnTo>
                      <a:close/>
                      <a:moveTo>
                        <a:pt x="172966" y="3538495"/>
                      </a:moveTo>
                      <a:cubicBezTo>
                        <a:pt x="172966" y="3586258"/>
                        <a:pt x="134246" y="3624978"/>
                        <a:pt x="86483" y="3624978"/>
                      </a:cubicBezTo>
                      <a:cubicBezTo>
                        <a:pt x="38720" y="3624978"/>
                        <a:pt x="0" y="3586258"/>
                        <a:pt x="0" y="3538495"/>
                      </a:cubicBezTo>
                      <a:cubicBezTo>
                        <a:pt x="0" y="3490732"/>
                        <a:pt x="38720" y="3452012"/>
                        <a:pt x="86483" y="3452012"/>
                      </a:cubicBezTo>
                      <a:cubicBezTo>
                        <a:pt x="110364" y="3452012"/>
                        <a:pt x="129724" y="3471372"/>
                        <a:pt x="129724" y="3495253"/>
                      </a:cubicBezTo>
                      <a:cubicBezTo>
                        <a:pt x="129724" y="3519134"/>
                        <a:pt x="110364" y="3538494"/>
                        <a:pt x="86483" y="3538494"/>
                      </a:cubicBezTo>
                      <a:lnTo>
                        <a:pt x="172966" y="3538495"/>
                      </a:lnTo>
                      <a:close/>
                    </a:path>
                    <a:path w="2599415" h="3624978" fill="none" extrusionOk="0">
                      <a:moveTo>
                        <a:pt x="172966" y="3452013"/>
                      </a:moveTo>
                      <a:lnTo>
                        <a:pt x="172966" y="86483"/>
                      </a:lnTo>
                      <a:cubicBezTo>
                        <a:pt x="172966" y="38720"/>
                        <a:pt x="211686" y="0"/>
                        <a:pt x="259449" y="0"/>
                      </a:cubicBezTo>
                      <a:lnTo>
                        <a:pt x="2512932" y="0"/>
                      </a:lnTo>
                      <a:cubicBezTo>
                        <a:pt x="2560695" y="0"/>
                        <a:pt x="2599415" y="38720"/>
                        <a:pt x="2599415" y="86483"/>
                      </a:cubicBezTo>
                      <a:cubicBezTo>
                        <a:pt x="2599415" y="134246"/>
                        <a:pt x="2560695" y="172966"/>
                        <a:pt x="2512932" y="172966"/>
                      </a:cubicBezTo>
                      <a:lnTo>
                        <a:pt x="2426450" y="172965"/>
                      </a:lnTo>
                      <a:lnTo>
                        <a:pt x="2426450" y="3538495"/>
                      </a:lnTo>
                      <a:cubicBezTo>
                        <a:pt x="2426450" y="3586258"/>
                        <a:pt x="2387730" y="3624978"/>
                        <a:pt x="2339967" y="3624978"/>
                      </a:cubicBezTo>
                      <a:lnTo>
                        <a:pt x="86484" y="3624978"/>
                      </a:lnTo>
                      <a:cubicBezTo>
                        <a:pt x="38721" y="3624978"/>
                        <a:pt x="1" y="3586258"/>
                        <a:pt x="1" y="3538495"/>
                      </a:cubicBezTo>
                      <a:cubicBezTo>
                        <a:pt x="1" y="3490732"/>
                        <a:pt x="38721" y="3452012"/>
                        <a:pt x="86484" y="3452012"/>
                      </a:cubicBezTo>
                      <a:lnTo>
                        <a:pt x="172966" y="3452013"/>
                      </a:lnTo>
                      <a:close/>
                      <a:moveTo>
                        <a:pt x="259449" y="0"/>
                      </a:moveTo>
                      <a:cubicBezTo>
                        <a:pt x="307212" y="0"/>
                        <a:pt x="345932" y="38720"/>
                        <a:pt x="345932" y="86483"/>
                      </a:cubicBezTo>
                      <a:cubicBezTo>
                        <a:pt x="345932" y="134246"/>
                        <a:pt x="307212" y="172966"/>
                        <a:pt x="259449" y="172966"/>
                      </a:cubicBezTo>
                      <a:cubicBezTo>
                        <a:pt x="235568" y="172966"/>
                        <a:pt x="216208" y="153606"/>
                        <a:pt x="216208" y="129725"/>
                      </a:cubicBezTo>
                      <a:cubicBezTo>
                        <a:pt x="216208" y="105844"/>
                        <a:pt x="235568" y="86484"/>
                        <a:pt x="259449" y="86484"/>
                      </a:cubicBezTo>
                      <a:lnTo>
                        <a:pt x="345931" y="86483"/>
                      </a:lnTo>
                      <a:moveTo>
                        <a:pt x="2426450" y="172965"/>
                      </a:moveTo>
                      <a:lnTo>
                        <a:pt x="259449" y="172965"/>
                      </a:lnTo>
                      <a:moveTo>
                        <a:pt x="86484" y="3452013"/>
                      </a:moveTo>
                      <a:cubicBezTo>
                        <a:pt x="110365" y="3452013"/>
                        <a:pt x="129725" y="3471373"/>
                        <a:pt x="129725" y="3495254"/>
                      </a:cubicBezTo>
                      <a:cubicBezTo>
                        <a:pt x="129725" y="3519135"/>
                        <a:pt x="110365" y="3538495"/>
                        <a:pt x="86484" y="3538495"/>
                      </a:cubicBezTo>
                      <a:lnTo>
                        <a:pt x="172966" y="3538495"/>
                      </a:lnTo>
                      <a:moveTo>
                        <a:pt x="89659" y="3590053"/>
                      </a:moveTo>
                      <a:cubicBezTo>
                        <a:pt x="137422" y="3590053"/>
                        <a:pt x="172967" y="3586258"/>
                        <a:pt x="172967" y="3538495"/>
                      </a:cubicBezTo>
                      <a:cubicBezTo>
                        <a:pt x="172967" y="3509668"/>
                        <a:pt x="172966" y="3480840"/>
                        <a:pt x="172966" y="3452013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4C621812-D662-9B42-94CB-86B499BFE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73592"/>
                <a:stretch/>
              </p:blipFill>
              <p:spPr>
                <a:xfrm>
                  <a:off x="4467855" y="2012800"/>
                  <a:ext cx="1898530" cy="5013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AFF7643-AFAE-B345-A714-E7625CFD4BC3}"/>
              </a:ext>
            </a:extLst>
          </p:cNvPr>
          <p:cNvSpPr txBox="1"/>
          <p:nvPr/>
        </p:nvSpPr>
        <p:spPr>
          <a:xfrm>
            <a:off x="2503633" y="6082905"/>
            <a:ext cx="16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Sybil-proof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42D930-E092-054C-A44B-B7DE2C3ED1EB}"/>
              </a:ext>
            </a:extLst>
          </p:cNvPr>
          <p:cNvSpPr txBox="1"/>
          <p:nvPr/>
        </p:nvSpPr>
        <p:spPr>
          <a:xfrm>
            <a:off x="9008721" y="6053602"/>
            <a:ext cx="120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Sybil-proof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D882F1-991C-EA45-8D14-974E8B029E28}"/>
              </a:ext>
            </a:extLst>
          </p:cNvPr>
          <p:cNvSpPr txBox="1"/>
          <p:nvPr/>
        </p:nvSpPr>
        <p:spPr>
          <a:xfrm>
            <a:off x="5635355" y="6077736"/>
            <a:ext cx="160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Sybil-proof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BD0658-941B-864F-B814-30E229395E11}"/>
              </a:ext>
            </a:extLst>
          </p:cNvPr>
          <p:cNvSpPr txBox="1"/>
          <p:nvPr/>
        </p:nvSpPr>
        <p:spPr>
          <a:xfrm>
            <a:off x="8683432" y="537373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       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2F1478-7F28-AC4A-B381-DD7F3D9B18EF}"/>
              </a:ext>
            </a:extLst>
          </p:cNvPr>
          <p:cNvSpPr txBox="1"/>
          <p:nvPr/>
        </p:nvSpPr>
        <p:spPr>
          <a:xfrm>
            <a:off x="5370485" y="5379005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½(    )+½(    )</a:t>
            </a:r>
          </a:p>
        </p:txBody>
      </p:sp>
    </p:spTree>
    <p:extLst>
      <p:ext uri="{BB962C8B-B14F-4D97-AF65-F5344CB8AC3E}">
        <p14:creationId xmlns:p14="http://schemas.microsoft.com/office/powerpoint/2010/main" val="25950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5D7F-0131-884E-915A-E2D82965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Buy-many mechanisms, a.k.a. Sybil-proof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730A91-3633-564F-BF76-49A7B11C0A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“In a Sybil attack the attacker subverts … by creating a large number of pseudonymous identities, using them to gain a disproportionately large influence.”</a:t>
                </a:r>
              </a:p>
              <a:p>
                <a:endParaRPr lang="en-US" dirty="0"/>
              </a:p>
              <a:p>
                <a:r>
                  <a:rPr lang="en-US" dirty="0"/>
                  <a:t>In a Sybil strategy, a buyer can purchase any multi-set of menu options at the sum of their prices. The buyer obtains an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independent</a:t>
                </a:r>
                <a:r>
                  <a:rPr lang="en-US" dirty="0"/>
                  <a:t> draw from each option.</a:t>
                </a:r>
              </a:p>
              <a:p>
                <a:endParaRPr lang="en-US" dirty="0"/>
              </a:p>
              <a:p>
                <a:r>
                  <a:rPr lang="en-US" dirty="0"/>
                  <a:t>A menu is Sybil-proof if the random allocation resulting from any Sybil strategy is “dominated” by a single menu option.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deterministic pricings, Sybil-</a:t>
                </a:r>
                <a:r>
                  <a:rPr lang="en-US" dirty="0" err="1"/>
                  <a:t>proofness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subadditivity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730A91-3633-564F-BF76-49A7B11C0A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14E0D1D3-2B09-A541-BEB0-9D63C5CE59C3}"/>
              </a:ext>
            </a:extLst>
          </p:cNvPr>
          <p:cNvSpPr/>
          <p:nvPr/>
        </p:nvSpPr>
        <p:spPr>
          <a:xfrm>
            <a:off x="8860221" y="4346816"/>
            <a:ext cx="2822028" cy="370086"/>
          </a:xfrm>
          <a:prstGeom prst="accentBorderCallout2">
            <a:avLst>
              <a:gd name="adj1" fmla="val 51143"/>
              <a:gd name="adj2" fmla="val -1485"/>
              <a:gd name="adj3" fmla="val 57090"/>
              <a:gd name="adj4" fmla="val -145158"/>
              <a:gd name="adj5" fmla="val 6001"/>
              <a:gd name="adj6" fmla="val -166220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A3828-AA63-654C-A326-26136011D333}"/>
              </a:ext>
            </a:extLst>
          </p:cNvPr>
          <p:cNvSpPr txBox="1"/>
          <p:nvPr/>
        </p:nvSpPr>
        <p:spPr>
          <a:xfrm>
            <a:off x="8828689" y="4362582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Cheaper price; Bigger allocation</a:t>
            </a:r>
          </a:p>
        </p:txBody>
      </p:sp>
    </p:spTree>
    <p:extLst>
      <p:ext uri="{BB962C8B-B14F-4D97-AF65-F5344CB8AC3E}">
        <p14:creationId xmlns:p14="http://schemas.microsoft.com/office/powerpoint/2010/main" val="207869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8FA312-9358-6F4F-B343-C6095A72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Approximability and other properties</a:t>
            </a:r>
            <a:br>
              <a:rPr lang="en-US" dirty="0"/>
            </a:br>
            <a:r>
              <a:rPr lang="en-US" dirty="0"/>
              <a:t>of Buy-Many mechanisms</a:t>
            </a:r>
          </a:p>
        </p:txBody>
      </p:sp>
    </p:spTree>
    <p:extLst>
      <p:ext uri="{BB962C8B-B14F-4D97-AF65-F5344CB8AC3E}">
        <p14:creationId xmlns:p14="http://schemas.microsoft.com/office/powerpoint/2010/main" val="180520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	Sybil-proof OPT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Revenue of Item Pricing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err="1"/>
                  <a:t>Subadditive</a:t>
                </a:r>
                <a:r>
                  <a:rPr lang="en-US" dirty="0"/>
                  <a:t> Deterministic OPT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1800" dirty="0"/>
                  <a:t>Previous work showed…</a:t>
                </a: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600" dirty="0" err="1">
                    <a:solidFill>
                      <a:schemeClr val="accent5">
                        <a:lumMod val="50000"/>
                      </a:schemeClr>
                    </a:solidFill>
                  </a:rPr>
                  <a:t>Babaioff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Nisan Rubinstein’18]: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product distributions over additive values for which Sybil-proof OPT &lt; OPT.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600" dirty="0" err="1">
                    <a:solidFill>
                      <a:schemeClr val="accent5">
                        <a:lumMod val="50000"/>
                      </a:schemeClr>
                    </a:solidFill>
                  </a:rPr>
                  <a:t>Briest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Chawla Kleinberg Weinberg’10]</a:t>
                </a:r>
                <a:r>
                  <a:rPr lang="en-US" sz="1600" dirty="0"/>
                  <a:t>: </a:t>
                </a:r>
                <a:r>
                  <a:rPr lang="en-US" sz="1800" dirty="0"/>
                  <a:t>For any distribution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800" dirty="0"/>
                  <a:t> over 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unit-demand </a:t>
                </a:r>
                <a:r>
                  <a:rPr lang="en-US" sz="1800" dirty="0"/>
                  <a:t>valuations, 			                                          Sybil-proof OPT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sz="1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Item Pricing Rev.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  <a:blipFill>
                <a:blip r:embed="rId2"/>
                <a:stretch>
                  <a:fillRect l="-466" t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Callout 2 (Border and Accent Bar) 3">
            <a:extLst>
              <a:ext uri="{FF2B5EF4-FFF2-40B4-BE49-F238E27FC236}">
                <a16:creationId xmlns:a16="http://schemas.microsoft.com/office/drawing/2014/main" id="{EE8E32ED-82B8-2A4B-B0FE-EB552AF786F9}"/>
              </a:ext>
            </a:extLst>
          </p:cNvPr>
          <p:cNvSpPr/>
          <p:nvPr/>
        </p:nvSpPr>
        <p:spPr>
          <a:xfrm>
            <a:off x="9332772" y="3730520"/>
            <a:ext cx="2447550" cy="630109"/>
          </a:xfrm>
          <a:prstGeom prst="accentBorderCallout2">
            <a:avLst>
              <a:gd name="adj1" fmla="val 67751"/>
              <a:gd name="adj2" fmla="val -1541"/>
              <a:gd name="adj3" fmla="val 53503"/>
              <a:gd name="adj4" fmla="val -11893"/>
              <a:gd name="adj5" fmla="val -35520"/>
              <a:gd name="adj6" fmla="val -5086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/>
              <p:nvPr/>
            </p:nvSpPr>
            <p:spPr>
              <a:xfrm>
                <a:off x="9332772" y="3730520"/>
                <a:ext cx="2768184" cy="63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One that can be described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bits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4D500-FA1F-1844-8316-D943F18AB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2772" y="3730520"/>
                <a:ext cx="2768184" cy="630109"/>
              </a:xfrm>
              <a:prstGeom prst="rect">
                <a:avLst/>
              </a:prstGeom>
              <a:blipFill>
                <a:blip r:embed="rId3"/>
                <a:stretch>
                  <a:fillRect l="-913"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1EEF488-BD4C-AA4C-9922-C138E419AD0B}"/>
              </a:ext>
            </a:extLst>
          </p:cNvPr>
          <p:cNvSpPr txBox="1"/>
          <p:nvPr/>
        </p:nvSpPr>
        <p:spPr>
          <a:xfrm>
            <a:off x="9332772" y="1178552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[C. Teng Tzamos’19]</a:t>
            </a:r>
          </a:p>
        </p:txBody>
      </p:sp>
    </p:spTree>
    <p:extLst>
      <p:ext uri="{BB962C8B-B14F-4D97-AF65-F5344CB8AC3E}">
        <p14:creationId xmlns:p14="http://schemas.microsoft.com/office/powerpoint/2010/main" val="26418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B2108-3F20-8E4F-B81E-AC39148D1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Optimal buy-many mechanisms can be well approximated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	Sybil-proof OPT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Revenue of Item Pricing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err="1"/>
                  <a:t>Subadditive</a:t>
                </a:r>
                <a:r>
                  <a:rPr lang="en-US" dirty="0"/>
                  <a:t> Deterministic OPT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53207A-B2E1-4341-BA82-D94083893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889995" cy="5061937"/>
              </a:xfrm>
              <a:blipFill>
                <a:blip r:embed="rId2"/>
                <a:stretch>
                  <a:fillRect l="-466" t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732F58-4225-0D4E-9B76-B7CEB3AE6A5E}"/>
                  </a:ext>
                </a:extLst>
              </p:cNvPr>
              <p:cNvSpPr txBox="1"/>
              <p:nvPr/>
            </p:nvSpPr>
            <p:spPr>
              <a:xfrm>
                <a:off x="6694960" y="3914063"/>
                <a:ext cx="530594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OPT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732F58-4225-0D4E-9B76-B7CEB3AE6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960" y="3914063"/>
                <a:ext cx="530594" cy="307777"/>
              </a:xfrm>
              <a:prstGeom prst="rect">
                <a:avLst/>
              </a:prstGeom>
              <a:blipFill>
                <a:blip r:embed="rId3"/>
                <a:stretch>
                  <a:fillRect l="-6818" r="-6818" b="-384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20281E-6300-0B41-8CA9-C77B20637EC0}"/>
                  </a:ext>
                </a:extLst>
              </p:cNvPr>
              <p:cNvSpPr txBox="1"/>
              <p:nvPr/>
            </p:nvSpPr>
            <p:spPr>
              <a:xfrm>
                <a:off x="6665482" y="6225879"/>
                <a:ext cx="596317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SRev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20281E-6300-0B41-8CA9-C77B20637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482" y="6225879"/>
                <a:ext cx="596317" cy="307777"/>
              </a:xfrm>
              <a:prstGeom prst="rect">
                <a:avLst/>
              </a:prstGeom>
              <a:blipFill>
                <a:blip r:embed="rId4"/>
                <a:stretch>
                  <a:fillRect l="-8163" r="-6122" b="-384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588BC3-7AD4-2E41-8876-371CE34AE404}"/>
                  </a:ext>
                </a:extLst>
              </p:cNvPr>
              <p:cNvSpPr txBox="1"/>
              <p:nvPr/>
            </p:nvSpPr>
            <p:spPr>
              <a:xfrm>
                <a:off x="5993549" y="4932269"/>
                <a:ext cx="1939697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18288" tIns="0" rIns="18288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Sybil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proof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OPT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588BC3-7AD4-2E41-8876-371CE34AE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549" y="4932269"/>
                <a:ext cx="1939697" cy="307777"/>
              </a:xfrm>
              <a:prstGeom prst="rect">
                <a:avLst/>
              </a:prstGeom>
              <a:blipFill>
                <a:blip r:embed="rId5"/>
                <a:stretch>
                  <a:fillRect l="-2581" t="-3704" b="-25926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F20CBF-9F0B-0A44-845D-D4958B51351D}"/>
              </a:ext>
            </a:extLst>
          </p:cNvPr>
          <p:cNvCxnSpPr>
            <a:stCxn id="8" idx="2"/>
            <a:endCxn id="7" idx="0"/>
          </p:cNvCxnSpPr>
          <p:nvPr/>
        </p:nvCxnSpPr>
        <p:spPr>
          <a:xfrm>
            <a:off x="6963398" y="5240046"/>
            <a:ext cx="243" cy="985833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CFF6AD-AB81-1146-BDED-4EACB4F7CAD7}"/>
                  </a:ext>
                </a:extLst>
              </p:cNvPr>
              <p:cNvSpPr txBox="1"/>
              <p:nvPr/>
            </p:nvSpPr>
            <p:spPr>
              <a:xfrm>
                <a:off x="6487851" y="5584391"/>
                <a:ext cx="970457" cy="30777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CFF6AD-AB81-1146-BDED-4EACB4F7C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851" y="5584391"/>
                <a:ext cx="970457" cy="307777"/>
              </a:xfrm>
              <a:prstGeom prst="rect">
                <a:avLst/>
              </a:prstGeom>
              <a:blipFill>
                <a:blip r:embed="rId6"/>
                <a:stretch>
                  <a:fillRect l="-5195" r="-7792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5535F0-A876-3E43-A232-7DEE9164168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6960257" y="4221840"/>
            <a:ext cx="3141" cy="710429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0EEC69-EF42-DC4B-A97F-19425466D747}"/>
                  </a:ext>
                </a:extLst>
              </p:cNvPr>
              <p:cNvSpPr txBox="1"/>
              <p:nvPr/>
            </p:nvSpPr>
            <p:spPr>
              <a:xfrm>
                <a:off x="6797498" y="4405128"/>
                <a:ext cx="338233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0EEC69-EF42-DC4B-A97F-19425466D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498" y="4405128"/>
                <a:ext cx="338233" cy="369332"/>
              </a:xfrm>
              <a:prstGeom prst="rect">
                <a:avLst/>
              </a:prstGeom>
              <a:blipFill>
                <a:blip r:embed="rId7"/>
                <a:stretch>
                  <a:fillRect l="-7143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c 16">
            <a:extLst>
              <a:ext uri="{FF2B5EF4-FFF2-40B4-BE49-F238E27FC236}">
                <a16:creationId xmlns:a16="http://schemas.microsoft.com/office/drawing/2014/main" id="{E3119AC3-CEC1-C841-AB8E-6A9113CE5211}"/>
              </a:ext>
            </a:extLst>
          </p:cNvPr>
          <p:cNvSpPr/>
          <p:nvPr/>
        </p:nvSpPr>
        <p:spPr>
          <a:xfrm>
            <a:off x="5471694" y="4097867"/>
            <a:ext cx="3622880" cy="2307536"/>
          </a:xfrm>
          <a:prstGeom prst="arc">
            <a:avLst>
              <a:gd name="adj1" fmla="val 16200000"/>
              <a:gd name="adj2" fmla="val 5149039"/>
            </a:avLst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C4D650-ACEA-DA46-B38A-31EF80566EDE}"/>
                  </a:ext>
                </a:extLst>
              </p:cNvPr>
              <p:cNvSpPr txBox="1"/>
              <p:nvPr/>
            </p:nvSpPr>
            <p:spPr>
              <a:xfrm>
                <a:off x="8942173" y="4936957"/>
                <a:ext cx="338233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C4D650-ACEA-DA46-B38A-31EF80566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173" y="4936957"/>
                <a:ext cx="338233" cy="369332"/>
              </a:xfrm>
              <a:prstGeom prst="rect">
                <a:avLst/>
              </a:prstGeom>
              <a:blipFill>
                <a:blip r:embed="rId8"/>
                <a:stretch>
                  <a:fillRect l="-10714"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8C1C78-56E9-2843-AD55-99458486CDA4}"/>
                  </a:ext>
                </a:extLst>
              </p:cNvPr>
              <p:cNvSpPr txBox="1"/>
              <p:nvPr/>
            </p:nvSpPr>
            <p:spPr>
              <a:xfrm>
                <a:off x="2743251" y="4539778"/>
                <a:ext cx="626774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Rev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8C1C78-56E9-2843-AD55-99458486C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51" y="4539778"/>
                <a:ext cx="626774" cy="307777"/>
              </a:xfrm>
              <a:prstGeom prst="rect">
                <a:avLst/>
              </a:prstGeom>
              <a:blipFill>
                <a:blip r:embed="rId9"/>
                <a:stretch>
                  <a:fillRect l="-8000" r="-6000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ABED70-04F8-2944-8310-B5EDB6629421}"/>
                  </a:ext>
                </a:extLst>
              </p:cNvPr>
              <p:cNvSpPr txBox="1"/>
              <p:nvPr/>
            </p:nvSpPr>
            <p:spPr>
              <a:xfrm>
                <a:off x="2032051" y="5215059"/>
                <a:ext cx="1867498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SRev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DABED70-04F8-2944-8310-B5EDB662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51" y="5215059"/>
                <a:ext cx="1867498" cy="307777"/>
              </a:xfrm>
              <a:prstGeom prst="rect">
                <a:avLst/>
              </a:prstGeom>
              <a:blipFill>
                <a:blip r:embed="rId10"/>
                <a:stretch>
                  <a:fillRect l="-3356" t="-7692" r="-2685" b="-30769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7E8469-51D5-714F-A2F3-8C84DE017103}"/>
                  </a:ext>
                </a:extLst>
              </p:cNvPr>
              <p:cNvSpPr txBox="1"/>
              <p:nvPr/>
            </p:nvSpPr>
            <p:spPr>
              <a:xfrm>
                <a:off x="1304843" y="5831527"/>
                <a:ext cx="3430426" cy="307777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ny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other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“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simple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”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mechanism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C7E8469-51D5-714F-A2F3-8C84DE017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43" y="5831527"/>
                <a:ext cx="3430426" cy="307777"/>
              </a:xfrm>
              <a:prstGeom prst="rect">
                <a:avLst/>
              </a:prstGeom>
              <a:blipFill>
                <a:blip r:embed="rId11"/>
                <a:stretch>
                  <a:fillRect l="-1103" t="-3846" r="-735" b="-30769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B17117-9B22-954D-BE99-EB113A48D25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370025" y="4693667"/>
            <a:ext cx="2623524" cy="279455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6EF28B-15EB-254D-89B0-637D8E2D5F85}"/>
              </a:ext>
            </a:extLst>
          </p:cNvPr>
          <p:cNvCxnSpPr>
            <a:cxnSpLocks/>
            <a:stCxn id="19" idx="3"/>
            <a:endCxn id="8" idx="1"/>
          </p:cNvCxnSpPr>
          <p:nvPr/>
        </p:nvCxnSpPr>
        <p:spPr>
          <a:xfrm flipV="1">
            <a:off x="3899549" y="5086158"/>
            <a:ext cx="2094000" cy="28279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3BDDD4-54E9-034D-8726-3874F663152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735269" y="5215059"/>
            <a:ext cx="1258280" cy="770357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B9EA0C-4DA1-E24A-A759-6864EB80F94C}"/>
                  </a:ext>
                </a:extLst>
              </p:cNvPr>
              <p:cNvSpPr txBox="1"/>
              <p:nvPr/>
            </p:nvSpPr>
            <p:spPr>
              <a:xfrm>
                <a:off x="3997995" y="4665345"/>
                <a:ext cx="976870" cy="30777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B9EA0C-4DA1-E24A-A759-6864EB80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995" y="4665345"/>
                <a:ext cx="976870" cy="307777"/>
              </a:xfrm>
              <a:prstGeom prst="rect">
                <a:avLst/>
              </a:prstGeom>
              <a:blipFill>
                <a:blip r:embed="rId12"/>
                <a:stretch>
                  <a:fillRect l="-3846" r="-6410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D0E0B5-FBDE-5F43-9F41-F2526122C3C3}"/>
                  </a:ext>
                </a:extLst>
              </p:cNvPr>
              <p:cNvSpPr txBox="1"/>
              <p:nvPr/>
            </p:nvSpPr>
            <p:spPr>
              <a:xfrm>
                <a:off x="4469611" y="5091948"/>
                <a:ext cx="976870" cy="30777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3D0E0B5-FBDE-5F43-9F41-F2526122C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11" y="5091948"/>
                <a:ext cx="976870" cy="307777"/>
              </a:xfrm>
              <a:prstGeom prst="rect">
                <a:avLst/>
              </a:prstGeom>
              <a:blipFill>
                <a:blip r:embed="rId13"/>
                <a:stretch>
                  <a:fillRect l="-3846" r="-7692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677C9E-E426-D343-86D3-A3C9A5C0ADD8}"/>
                  </a:ext>
                </a:extLst>
              </p:cNvPr>
              <p:cNvSpPr txBox="1"/>
              <p:nvPr/>
            </p:nvSpPr>
            <p:spPr>
              <a:xfrm>
                <a:off x="4776386" y="5484685"/>
                <a:ext cx="976870" cy="30777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C677C9E-E426-D343-86D3-A3C9A5C0A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386" y="5484685"/>
                <a:ext cx="976870" cy="307777"/>
              </a:xfrm>
              <a:prstGeom prst="rect">
                <a:avLst/>
              </a:prstGeom>
              <a:blipFill>
                <a:blip r:embed="rId14"/>
                <a:stretch>
                  <a:fillRect l="-3846" r="-76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2A938AC-F60E-2048-B427-6757C36CFDB2}"/>
              </a:ext>
            </a:extLst>
          </p:cNvPr>
          <p:cNvSpPr txBox="1"/>
          <p:nvPr/>
        </p:nvSpPr>
        <p:spPr>
          <a:xfrm>
            <a:off x="9332772" y="1178552"/>
            <a:ext cx="215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[C. Teng Tzamos’19]</a:t>
            </a:r>
          </a:p>
        </p:txBody>
      </p:sp>
    </p:spTree>
    <p:extLst>
      <p:ext uri="{BB962C8B-B14F-4D97-AF65-F5344CB8AC3E}">
        <p14:creationId xmlns:p14="http://schemas.microsoft.com/office/powerpoint/2010/main" val="38840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CA781E-16CC-824D-AA66-F56EBB1F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desirable properties…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97A0F59-5C66-C94C-B953-728DFF92F3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“Small” menu sizes?</a:t>
                </a:r>
              </a:p>
              <a:p>
                <a:r>
                  <a:rPr lang="en-US" dirty="0"/>
                  <a:t>Can get a finite bound over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-approximate menus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Revenue monotonicity for additive valuations?</a:t>
                </a:r>
              </a:p>
              <a:p>
                <a:r>
                  <a:rPr lang="en-US" dirty="0"/>
                  <a:t>Likely doesn’t hold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Revenue </a:t>
                </a:r>
                <a:r>
                  <a:rPr lang="en-US" dirty="0" err="1"/>
                  <a:t>Lipschitzness</a:t>
                </a:r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accent5">
                        <a:lumMod val="50000"/>
                      </a:schemeClr>
                    </a:solidFill>
                  </a:rPr>
                  <a:t>Psomas</a:t>
                </a:r>
                <a:r>
                  <a:rPr lang="en-US" dirty="0">
                    <a:solidFill>
                      <a:schemeClr val="accent5">
                        <a:lumMod val="50000"/>
                      </a:schemeClr>
                    </a:solidFill>
                  </a:rPr>
                  <a:t> et al.’19] </a:t>
                </a:r>
                <a:r>
                  <a:rPr lang="en-US" dirty="0"/>
                  <a:t>show that </a:t>
                </a:r>
                <a:r>
                  <a:rPr lang="en-US" dirty="0" err="1"/>
                  <a:t>Lipschitzness</a:t>
                </a:r>
                <a:r>
                  <a:rPr lang="en-US" dirty="0"/>
                  <a:t> doesn’t hold for general mechanisms</a:t>
                </a:r>
              </a:p>
              <a:p>
                <a:r>
                  <a:rPr lang="en-US" dirty="0"/>
                  <a:t>Holds for Buy-Many mechanisms!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97A0F59-5C66-C94C-B953-728DFF92F3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C5F9DF7-9DA9-8646-A6A8-345F10AA5D6B}"/>
              </a:ext>
            </a:extLst>
          </p:cNvPr>
          <p:cNvSpPr/>
          <p:nvPr/>
        </p:nvSpPr>
        <p:spPr>
          <a:xfrm>
            <a:off x="1499616" y="3374136"/>
            <a:ext cx="8540496" cy="576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06C6F-B8D5-9C45-95F1-C33374A4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buy-many menus well-behaved?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9761838" cy="4421659"/>
              </a:xfrm>
            </p:spPr>
            <p:txBody>
              <a:bodyPr/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two “close enough” random allocations, they cannot be priced very differently.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mechanism can only price discriminate to a limited extent.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Key lemma: Additive pricings point-wise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-approximate buy-many menus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7E444-B435-2E44-9EFA-1C0B1DDCB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9761838" cy="4421659"/>
              </a:xfrm>
              <a:blipFill>
                <a:blip r:embed="rId2"/>
                <a:stretch>
                  <a:fillRect l="-519" t="-860" r="-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9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BB021B-F8D5-9946-8E12-537A6ABE6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10962" y="685800"/>
                <a:ext cx="10328766" cy="512805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10000"/>
                  </a:lnSpc>
                  <a:spcAft>
                    <a:spcPts val="900"/>
                  </a:spcAft>
                </a:pPr>
                <a:r>
                  <a:rPr lang="en-US" dirty="0"/>
                  <a:t>Additive pricings point-wise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-approximate </a:t>
                </a:r>
                <a:r>
                  <a:rPr lang="en-US" dirty="0" err="1"/>
                  <a:t>subadditive</a:t>
                </a:r>
                <a:r>
                  <a:rPr lang="en-US" dirty="0"/>
                  <a:t> pricings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BB021B-F8D5-9946-8E12-537A6ABE6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10962" y="685800"/>
                <a:ext cx="10328766" cy="512805"/>
              </a:xfrm>
              <a:blipFill>
                <a:blip r:embed="rId2"/>
                <a:stretch>
                  <a:fillRect l="-1227" t="-9756" b="-4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D06C60F-0570-884F-A30B-E74FDDB1C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Sybil-</a:t>
                </a:r>
                <a:r>
                  <a:rPr lang="en-US" dirty="0" err="1"/>
                  <a:t>proofness</a:t>
                </a:r>
                <a:r>
                  <a:rPr lang="en-US" dirty="0"/>
                  <a:t> in deterministic pricings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requires:						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all subsets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Define additive pricing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as follows:</a:t>
                </a:r>
              </a:p>
              <a:p>
                <a:pPr marL="0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=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Then: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D06C60F-0570-884F-A30B-E74FDDB1C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1263" y="2014538"/>
                <a:ext cx="9761537" cy="3852862"/>
              </a:xfrm>
              <a:blipFill>
                <a:blip r:embed="rId3"/>
                <a:stretch>
                  <a:fillRect l="-519" t="-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E88DA7-5A5B-8943-9F64-F90C69D52C46}"/>
                  </a:ext>
                </a:extLst>
              </p:cNvPr>
              <p:cNvSpPr txBox="1"/>
              <p:nvPr/>
            </p:nvSpPr>
            <p:spPr>
              <a:xfrm>
                <a:off x="2033447" y="4486597"/>
                <a:ext cx="3674147" cy="648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E88DA7-5A5B-8943-9F64-F90C69D52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447" y="4486597"/>
                <a:ext cx="3674147" cy="648896"/>
              </a:xfrm>
              <a:prstGeom prst="rect">
                <a:avLst/>
              </a:prstGeom>
              <a:blipFill>
                <a:blip r:embed="rId4"/>
                <a:stretch>
                  <a:fillRect t="-144231" b="-2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4739EB-4564-7C4E-AB9D-32660682C5A6}"/>
                  </a:ext>
                </a:extLst>
              </p:cNvPr>
              <p:cNvSpPr txBox="1"/>
              <p:nvPr/>
            </p:nvSpPr>
            <p:spPr>
              <a:xfrm>
                <a:off x="5461941" y="4520613"/>
                <a:ext cx="2496837" cy="604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4739EB-4564-7C4E-AB9D-32660682C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941" y="4520613"/>
                <a:ext cx="2496837" cy="604717"/>
              </a:xfrm>
              <a:prstGeom prst="rect">
                <a:avLst/>
              </a:prstGeom>
              <a:blipFill>
                <a:blip r:embed="rId5"/>
                <a:stretch>
                  <a:fillRect t="-159184" b="-2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3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21DE-D023-9C42-962B-CA37B6CC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maximization with a single buyer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63C10-5716-D548-9373-EF3786976D9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099744" y="2082882"/>
            <a:ext cx="2515888" cy="233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27F02E-9FD5-0945-A2E8-E59F3EC5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7556724" y="2719131"/>
            <a:ext cx="1570785" cy="15707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7672406-E0AE-3F4B-8C30-AB64815102D1}"/>
              </a:ext>
            </a:extLst>
          </p:cNvPr>
          <p:cNvGrpSpPr/>
          <p:nvPr/>
        </p:nvGrpSpPr>
        <p:grpSpPr>
          <a:xfrm>
            <a:off x="9681337" y="1928412"/>
            <a:ext cx="1878593" cy="2428034"/>
            <a:chOff x="8593170" y="1566055"/>
            <a:chExt cx="2484417" cy="30787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2727BE-21ED-894F-A4F6-C230DFA23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567" y="2747063"/>
              <a:ext cx="533999" cy="5339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C7F1B-193F-6A49-BDB8-362DF676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8570" y="3416195"/>
              <a:ext cx="533999" cy="5339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98302A-A1E8-8044-8A5C-579AF7BE7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6070" y="3359280"/>
              <a:ext cx="654991" cy="654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AAD4C0-9309-8B4E-9F76-23B01F3D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0575" y="2004884"/>
              <a:ext cx="654991" cy="654991"/>
            </a:xfrm>
            <a:prstGeom prst="rect">
              <a:avLst/>
            </a:prstGeom>
          </p:spPr>
        </p:pic>
        <p:sp>
          <p:nvSpPr>
            <p:cNvPr id="16" name="Cloud Callout 15">
              <a:extLst>
                <a:ext uri="{FF2B5EF4-FFF2-40B4-BE49-F238E27FC236}">
                  <a16:creationId xmlns:a16="http://schemas.microsoft.com/office/drawing/2014/main" id="{330BC71F-08E7-CB43-84F6-15DC40BEB27E}"/>
                </a:ext>
              </a:extLst>
            </p:cNvPr>
            <p:cNvSpPr/>
            <p:nvPr/>
          </p:nvSpPr>
          <p:spPr>
            <a:xfrm rot="20501981">
              <a:off x="8593170" y="1566055"/>
              <a:ext cx="2484417" cy="3078790"/>
            </a:xfrm>
            <a:prstGeom prst="cloudCallout">
              <a:avLst>
                <a:gd name="adj1" fmla="val -92959"/>
                <a:gd name="adj2" fmla="val -28372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AE769-A2AC-E041-B770-5D78A46BD03B}"/>
                </a:ext>
              </a:extLst>
            </p:cNvPr>
            <p:cNvSpPr txBox="1"/>
            <p:nvPr/>
          </p:nvSpPr>
          <p:spPr>
            <a:xfrm>
              <a:off x="9945161" y="214771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B1240B-F67F-9448-BF6E-3EB21934B326}"/>
                </a:ext>
              </a:extLst>
            </p:cNvPr>
            <p:cNvSpPr txBox="1"/>
            <p:nvPr/>
          </p:nvSpPr>
          <p:spPr>
            <a:xfrm>
              <a:off x="9958450" y="283132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D16E97-0760-7748-9622-C43EB3EF2F80}"/>
                </a:ext>
              </a:extLst>
            </p:cNvPr>
            <p:cNvSpPr txBox="1"/>
            <p:nvPr/>
          </p:nvSpPr>
          <p:spPr>
            <a:xfrm>
              <a:off x="10365292" y="349852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$5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E631AE-953E-C849-86C3-E9252E4DF8CB}"/>
                  </a:ext>
                </a:extLst>
              </p:cNvPr>
              <p:cNvSpPr txBox="1"/>
              <p:nvPr/>
            </p:nvSpPr>
            <p:spPr>
              <a:xfrm>
                <a:off x="9780345" y="4399065"/>
                <a:ext cx="2249205" cy="627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Value function 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E631AE-953E-C849-86C3-E9252E4DF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0345" y="4399065"/>
                <a:ext cx="2249205" cy="627672"/>
              </a:xfrm>
              <a:prstGeom prst="rect">
                <a:avLst/>
              </a:prstGeom>
              <a:blipFill>
                <a:blip r:embed="rId6"/>
                <a:stretch>
                  <a:fillRect t="-1961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25E8D8-36B8-A547-BD9F-BEEAEB235050}"/>
                  </a:ext>
                </a:extLst>
              </p:cNvPr>
              <p:cNvSpPr txBox="1"/>
              <p:nvPr/>
            </p:nvSpPr>
            <p:spPr>
              <a:xfrm>
                <a:off x="1483346" y="4693668"/>
                <a:ext cx="17486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items for sale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25E8D8-36B8-A547-BD9F-BEEAEB235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346" y="4693668"/>
                <a:ext cx="1748684" cy="369332"/>
              </a:xfrm>
              <a:prstGeom prst="rect">
                <a:avLst/>
              </a:prstGeom>
              <a:blipFill>
                <a:blip r:embed="rId7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5EE888-2D8E-A646-ADD8-3069208A2F9E}"/>
                  </a:ext>
                </a:extLst>
              </p:cNvPr>
              <p:cNvSpPr txBox="1"/>
              <p:nvPr/>
            </p:nvSpPr>
            <p:spPr>
              <a:xfrm>
                <a:off x="6868245" y="4418828"/>
                <a:ext cx="2683940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Drawn from some population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5EE888-2D8E-A646-ADD8-3069208A2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245" y="4418828"/>
                <a:ext cx="2683940" cy="615553"/>
              </a:xfrm>
              <a:prstGeom prst="rect">
                <a:avLst/>
              </a:prstGeom>
              <a:blipFill>
                <a:blip r:embed="rId8"/>
                <a:stretch>
                  <a:fillRect l="-943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CB6E2CE-4AFD-164C-A50A-6F795AE8B5DA}"/>
              </a:ext>
            </a:extLst>
          </p:cNvPr>
          <p:cNvGrpSpPr/>
          <p:nvPr/>
        </p:nvGrpSpPr>
        <p:grpSpPr>
          <a:xfrm>
            <a:off x="4396276" y="4299695"/>
            <a:ext cx="2099131" cy="372657"/>
            <a:chOff x="4396276" y="5090531"/>
            <a:chExt cx="2099131" cy="37265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470D06D-4D41-0D41-9E69-634BE82108EE}"/>
                </a:ext>
              </a:extLst>
            </p:cNvPr>
            <p:cNvGrpSpPr/>
            <p:nvPr/>
          </p:nvGrpSpPr>
          <p:grpSpPr>
            <a:xfrm>
              <a:off x="4396276" y="5090531"/>
              <a:ext cx="1215397" cy="372657"/>
              <a:chOff x="4396276" y="4793967"/>
              <a:chExt cx="1215397" cy="37265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E3B49D7-6A2B-B74A-8846-397DB1EEA2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01942" y="4805512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8F296C6-CD26-5F46-B474-5D4CB34F4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0746" y="4835904"/>
                <a:ext cx="287958" cy="30032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D61D777-CC29-CB4E-A89D-16A5E244CC99}"/>
                  </a:ext>
                </a:extLst>
              </p:cNvPr>
              <p:cNvSpPr txBox="1"/>
              <p:nvPr/>
            </p:nvSpPr>
            <p:spPr>
              <a:xfrm>
                <a:off x="4396276" y="4793967"/>
                <a:ext cx="12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½ (           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C40B9D5-61D0-8C43-A959-A9204135A4D6}"/>
                    </a:ext>
                  </a:extLst>
                </p:cNvPr>
                <p:cNvSpPr txBox="1"/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$1.25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FC40B9D5-61D0-8C43-A959-A9204135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149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00D23A0-27E8-E44F-BC0C-8DCD93E54507}"/>
              </a:ext>
            </a:extLst>
          </p:cNvPr>
          <p:cNvGrpSpPr/>
          <p:nvPr/>
        </p:nvGrpSpPr>
        <p:grpSpPr>
          <a:xfrm>
            <a:off x="4565530" y="4814762"/>
            <a:ext cx="1833755" cy="380056"/>
            <a:chOff x="4565530" y="4332845"/>
            <a:chExt cx="1833755" cy="38005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EE15755-7435-0242-8B03-770A11712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5530" y="4332845"/>
              <a:ext cx="346239" cy="36111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19B4865-DE4D-D945-9EBD-8B9DB6D6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772" y="4363237"/>
              <a:ext cx="287958" cy="30032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BBD555-68EE-9642-9E22-5898CDA221FE}"/>
                </a:ext>
              </a:extLst>
            </p:cNvPr>
            <p:cNvSpPr txBox="1"/>
            <p:nvPr/>
          </p:nvSpPr>
          <p:spPr>
            <a:xfrm>
              <a:off x="4853435" y="434356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½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F1CC41E-B14C-DD47-99C0-1D2B9F63527C}"/>
                    </a:ext>
                  </a:extLst>
                </p:cNvPr>
                <p:cNvSpPr txBox="1"/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F1CC41E-B14C-DD47-99C0-1D2B9F635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blipFill>
                  <a:blip r:embed="rId10"/>
                  <a:stretch>
                    <a:fillRect t="-4000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93B105-6567-054F-97BB-70E379F1E013}"/>
              </a:ext>
            </a:extLst>
          </p:cNvPr>
          <p:cNvGrpSpPr/>
          <p:nvPr/>
        </p:nvGrpSpPr>
        <p:grpSpPr>
          <a:xfrm>
            <a:off x="4764854" y="2853583"/>
            <a:ext cx="1600055" cy="1336292"/>
            <a:chOff x="4764854" y="2853583"/>
            <a:chExt cx="1600055" cy="1336292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3A8729-DC54-9F4C-A7C5-DD21731D6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4090" y="2859793"/>
              <a:ext cx="346239" cy="36111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7867B32-2390-6241-B2AB-6BC810B7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6397" y="3368530"/>
              <a:ext cx="287958" cy="3003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09F532-00A6-FB47-83C4-68398E6D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2580" y="3859155"/>
              <a:ext cx="287958" cy="3003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1A582A-D0D4-5B4A-9A4C-A4EF368A0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4854" y="3828763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31FBB3E-1EC0-C64F-8672-2CA53ED0F83A}"/>
                    </a:ext>
                  </a:extLst>
                </p:cNvPr>
                <p:cNvSpPr txBox="1"/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31FBB3E-1EC0-C64F-8672-2CA53ED0F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blipFill>
                  <a:blip r:embed="rId11"/>
                  <a:stretch>
                    <a:fillRect t="-4000" r="-2083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02E49C-2B5C-0D4E-8596-059F1424A15A}"/>
                    </a:ext>
                  </a:extLst>
                </p:cNvPr>
                <p:cNvSpPr txBox="1"/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002E49C-2B5C-0D4E-8596-059F1424A1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blipFill>
                  <a:blip r:embed="rId12"/>
                  <a:stretch>
                    <a:fillRect t="-4167" r="-1695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9F224F1-1987-C24D-B9CC-F906C8AB042F}"/>
                    </a:ext>
                  </a:extLst>
                </p:cNvPr>
                <p:cNvSpPr txBox="1"/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9F224F1-1987-C24D-B9CC-F906C8AB04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blipFill>
                  <a:blip r:embed="rId13"/>
                  <a:stretch>
                    <a:fillRect r="-208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6A69083-7D94-6C40-A772-8C539F102966}"/>
                  </a:ext>
                </a:extLst>
              </p:cNvPr>
              <p:cNvSpPr txBox="1"/>
              <p:nvPr/>
            </p:nvSpPr>
            <p:spPr>
              <a:xfrm>
                <a:off x="6501239" y="5761631"/>
                <a:ext cx="5105885" cy="369332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Selling mechanism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Menu of randomized options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6A69083-7D94-6C40-A772-8C539F102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239" y="5761631"/>
                <a:ext cx="5105885" cy="369332"/>
              </a:xfrm>
              <a:prstGeom prst="rect">
                <a:avLst/>
              </a:prstGeom>
              <a:blipFill>
                <a:blip r:embed="rId14"/>
                <a:stretch>
                  <a:fillRect l="-741" t="-3125" b="-15625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Line Callout 2 (Border and Accent Bar) 56">
            <a:extLst>
              <a:ext uri="{FF2B5EF4-FFF2-40B4-BE49-F238E27FC236}">
                <a16:creationId xmlns:a16="http://schemas.microsoft.com/office/drawing/2014/main" id="{05AFC0AF-8FF8-554C-9834-0A588D5BBC64}"/>
              </a:ext>
            </a:extLst>
          </p:cNvPr>
          <p:cNvSpPr/>
          <p:nvPr/>
        </p:nvSpPr>
        <p:spPr>
          <a:xfrm flipH="1">
            <a:off x="1210961" y="5445327"/>
            <a:ext cx="1874765" cy="328660"/>
          </a:xfrm>
          <a:prstGeom prst="accentBorderCallout2">
            <a:avLst>
              <a:gd name="adj1" fmla="val 26269"/>
              <a:gd name="adj2" fmla="val -2733"/>
              <a:gd name="adj3" fmla="val 18750"/>
              <a:gd name="adj4" fmla="val -16667"/>
              <a:gd name="adj5" fmla="val -274363"/>
              <a:gd name="adj6" fmla="val -73677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2E9F81-3C6B-9D42-B882-AEBBB2C3C943}"/>
              </a:ext>
            </a:extLst>
          </p:cNvPr>
          <p:cNvSpPr txBox="1"/>
          <p:nvPr/>
        </p:nvSpPr>
        <p:spPr>
          <a:xfrm>
            <a:off x="1194297" y="5449706"/>
            <a:ext cx="19479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Probability of allocation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B01D3B1-4482-4244-AACF-7DA2CCCF42F9}"/>
              </a:ext>
            </a:extLst>
          </p:cNvPr>
          <p:cNvSpPr/>
          <p:nvPr/>
        </p:nvSpPr>
        <p:spPr>
          <a:xfrm>
            <a:off x="4427273" y="4316918"/>
            <a:ext cx="325764" cy="327395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60F919C-1125-7347-A6DF-AC3B403D0EF8}"/>
                  </a:ext>
                </a:extLst>
              </p:cNvPr>
              <p:cNvSpPr txBox="1"/>
              <p:nvPr/>
            </p:nvSpPr>
            <p:spPr>
              <a:xfrm>
                <a:off x="6501239" y="5761631"/>
                <a:ext cx="3897221" cy="369332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Selling mechanism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Menu of options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60F919C-1125-7347-A6DF-AC3B403D0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239" y="5761631"/>
                <a:ext cx="3897221" cy="369332"/>
              </a:xfrm>
              <a:prstGeom prst="rect">
                <a:avLst/>
              </a:prstGeom>
              <a:blipFill>
                <a:blip r:embed="rId15"/>
                <a:stretch>
                  <a:fillRect l="-968" t="-3125" b="-15625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54B5C0A-FD71-0043-8A5E-46EC5AA0145B}"/>
              </a:ext>
            </a:extLst>
          </p:cNvPr>
          <p:cNvGrpSpPr/>
          <p:nvPr/>
        </p:nvGrpSpPr>
        <p:grpSpPr>
          <a:xfrm>
            <a:off x="4096639" y="1784491"/>
            <a:ext cx="2599415" cy="3624978"/>
            <a:chOff x="4096639" y="1784491"/>
            <a:chExt cx="2599415" cy="3624978"/>
          </a:xfrm>
        </p:grpSpPr>
        <p:sp>
          <p:nvSpPr>
            <p:cNvPr id="73" name="Vertical Scroll 72">
              <a:extLst>
                <a:ext uri="{FF2B5EF4-FFF2-40B4-BE49-F238E27FC236}">
                  <a16:creationId xmlns:a16="http://schemas.microsoft.com/office/drawing/2014/main" id="{CE4665B2-1984-8A48-93DD-91561CD060A9}"/>
                </a:ext>
              </a:extLst>
            </p:cNvPr>
            <p:cNvSpPr/>
            <p:nvPr/>
          </p:nvSpPr>
          <p:spPr>
            <a:xfrm>
              <a:off x="4096639" y="1784491"/>
              <a:ext cx="2599415" cy="3624978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62C971-F3DE-BE4A-90B3-7D75AA8E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73592"/>
            <a:stretch/>
          </p:blipFill>
          <p:spPr>
            <a:xfrm>
              <a:off x="4467855" y="2012800"/>
              <a:ext cx="1898530" cy="501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4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54" grpId="0" animBg="1"/>
      <p:bldP spid="57" grpId="0" animBg="1"/>
      <p:bldP spid="58" grpId="0"/>
      <p:bldP spid="59" grpId="0" animBg="1"/>
      <p:bldP spid="63" grpId="0" animBg="1"/>
      <p:bldP spid="6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BB021B-F8D5-9946-8E12-537A6ABE66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210962" y="685800"/>
                <a:ext cx="10328766" cy="512805"/>
              </a:xfrm>
            </p:spPr>
            <p:txBody>
              <a:bodyPr>
                <a:normAutofit fontScale="90000"/>
              </a:bodyPr>
              <a:lstStyle/>
              <a:p>
                <a:pPr>
                  <a:lnSpc>
                    <a:spcPct val="110000"/>
                  </a:lnSpc>
                  <a:spcAft>
                    <a:spcPts val="900"/>
                  </a:spcAft>
                </a:pPr>
                <a:r>
                  <a:rPr lang="en-US" dirty="0"/>
                  <a:t>Additive pricings point-wise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-approximate buy-many menus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BB021B-F8D5-9946-8E12-537A6ABE6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10962" y="685800"/>
                <a:ext cx="10328766" cy="512805"/>
              </a:xfrm>
              <a:blipFill>
                <a:blip r:embed="rId2"/>
                <a:stretch>
                  <a:fillRect l="-1227" t="-9756" b="-4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D06C60F-0570-884F-A30B-E74FDDB1C6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1445741"/>
                <a:ext cx="10765535" cy="44216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Given buy-many menu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)}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Define additive pricing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as follows:</a:t>
                </a:r>
              </a:p>
              <a:p>
                <a:pPr marL="0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Pr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⁡[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den>
                        </m:f>
                      </m:e>
                    </m:func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all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Extend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lotteries: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subSup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⁡[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/>
                  <a:t>. </a:t>
                </a:r>
              </a:p>
              <a:p>
                <a:endParaRPr lang="en-US" sz="1200" dirty="0"/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buy-many,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sz="1000" dirty="0"/>
              </a:p>
              <a:p>
                <a:r>
                  <a:rPr lang="en-US" dirty="0"/>
                  <a:t>On the other hand,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 Therefore,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D06C60F-0570-884F-A30B-E74FDDB1C6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1445741"/>
                <a:ext cx="10765535" cy="4421659"/>
              </a:xfrm>
              <a:blipFill>
                <a:blip r:embed="rId3"/>
                <a:stretch>
                  <a:fillRect l="-471" t="-860" b="-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5BF89D7-D796-1E4B-871B-B81F1F1135BF}"/>
              </a:ext>
            </a:extLst>
          </p:cNvPr>
          <p:cNvSpPr txBox="1"/>
          <p:nvPr/>
        </p:nvSpPr>
        <p:spPr>
          <a:xfrm>
            <a:off x="8412705" y="1573956"/>
            <a:ext cx="3218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lottery a.k.a. randomized allocation</a:t>
            </a:r>
          </a:p>
        </p:txBody>
      </p:sp>
      <p:sp>
        <p:nvSpPr>
          <p:cNvPr id="8" name="Line Callout 2 (Border and Accent Bar) 7">
            <a:extLst>
              <a:ext uri="{FF2B5EF4-FFF2-40B4-BE49-F238E27FC236}">
                <a16:creationId xmlns:a16="http://schemas.microsoft.com/office/drawing/2014/main" id="{D5B353EB-E680-AC46-896C-F0E4154AD8D4}"/>
              </a:ext>
            </a:extLst>
          </p:cNvPr>
          <p:cNvSpPr/>
          <p:nvPr/>
        </p:nvSpPr>
        <p:spPr>
          <a:xfrm>
            <a:off x="8436455" y="1556250"/>
            <a:ext cx="3133673" cy="368135"/>
          </a:xfrm>
          <a:prstGeom prst="accentBorderCallout2">
            <a:avLst>
              <a:gd name="adj1" fmla="val 60686"/>
              <a:gd name="adj2" fmla="val -1891"/>
              <a:gd name="adj3" fmla="val 125718"/>
              <a:gd name="adj4" fmla="val -114954"/>
              <a:gd name="adj5" fmla="val 52694"/>
              <a:gd name="adj6" fmla="val -122800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B50304-4372-6B44-A7A4-5A1115D2B867}"/>
                  </a:ext>
                </a:extLst>
              </p:cNvPr>
              <p:cNvSpPr txBox="1"/>
              <p:nvPr/>
            </p:nvSpPr>
            <p:spPr>
              <a:xfrm>
                <a:off x="7852369" y="2233817"/>
                <a:ext cx="4288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cheapest way to acquire item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50000"/>
                      </a:schemeClr>
                    </a:solidFill>
                  </a:rPr>
                  <a:t> under pricing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6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B50304-4372-6B44-A7A4-5A1115D2B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369" y="2233817"/>
                <a:ext cx="4288738" cy="338554"/>
              </a:xfrm>
              <a:prstGeom prst="rect">
                <a:avLst/>
              </a:prstGeom>
              <a:blipFill>
                <a:blip r:embed="rId4"/>
                <a:stretch>
                  <a:fillRect l="-590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730B1FEF-8DC6-534D-BA48-15D167F53A7C}"/>
              </a:ext>
            </a:extLst>
          </p:cNvPr>
          <p:cNvSpPr/>
          <p:nvPr/>
        </p:nvSpPr>
        <p:spPr>
          <a:xfrm>
            <a:off x="2258963" y="2648784"/>
            <a:ext cx="1270622" cy="783771"/>
          </a:xfrm>
          <a:prstGeom prst="ellipse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ine Callout 2 (Border and Accent Bar) 10">
            <a:extLst>
              <a:ext uri="{FF2B5EF4-FFF2-40B4-BE49-F238E27FC236}">
                <a16:creationId xmlns:a16="http://schemas.microsoft.com/office/drawing/2014/main" id="{C772E073-808B-EE4A-AAAB-BA267AE64D4C}"/>
              </a:ext>
            </a:extLst>
          </p:cNvPr>
          <p:cNvSpPr/>
          <p:nvPr/>
        </p:nvSpPr>
        <p:spPr>
          <a:xfrm>
            <a:off x="7830801" y="2192252"/>
            <a:ext cx="4145696" cy="421681"/>
          </a:xfrm>
          <a:prstGeom prst="accentBorderCallout2">
            <a:avLst>
              <a:gd name="adj1" fmla="val 52545"/>
              <a:gd name="adj2" fmla="val -1458"/>
              <a:gd name="adj3" fmla="val 64035"/>
              <a:gd name="adj4" fmla="val -13080"/>
              <a:gd name="adj5" fmla="val 160263"/>
              <a:gd name="adj6" fmla="val -105934"/>
            </a:avLst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42FC51-12B7-D642-85C6-C7C8B0F3DBE3}"/>
                  </a:ext>
                </a:extLst>
              </p:cNvPr>
              <p:cNvSpPr txBox="1"/>
              <p:nvPr/>
            </p:nvSpPr>
            <p:spPr>
              <a:xfrm>
                <a:off x="4899638" y="5634559"/>
                <a:ext cx="2658228" cy="61273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)≤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42FC51-12B7-D642-85C6-C7C8B0F3D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38" y="5634559"/>
                <a:ext cx="2658228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0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D1BA-5ECC-1B40-9781-34256319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proof of the O(log n) approximation</a:t>
            </a:r>
          </a:p>
        </p:txBody>
      </p:sp>
    </p:spTree>
    <p:extLst>
      <p:ext uri="{BB962C8B-B14F-4D97-AF65-F5344CB8AC3E}">
        <p14:creationId xmlns:p14="http://schemas.microsoft.com/office/powerpoint/2010/main" val="3020403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9F3C1-D5E0-0949-BD54-71722B259D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829733"/>
                <a:ext cx="10204204" cy="1964267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any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valuations. </a:t>
                </a:r>
              </a:p>
              <a:p>
                <a:pPr marL="0" indent="0">
                  <a:buNone/>
                </a:pPr>
                <a:r>
                  <a:rPr lang="en-US" dirty="0"/>
                  <a:t>	and any buy-many pricing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random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allocations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there exists an additive pricing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9F3C1-D5E0-0949-BD54-71722B259D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829733"/>
                <a:ext cx="10204204" cy="1964267"/>
              </a:xfrm>
              <a:blipFill>
                <a:blip r:embed="rId2"/>
                <a:stretch>
                  <a:fillRect l="-496" t="-19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C42F9E-A83E-5541-B599-D33B6A45780B}"/>
              </a:ext>
            </a:extLst>
          </p:cNvPr>
          <p:cNvSpPr txBox="1"/>
          <p:nvPr/>
        </p:nvSpPr>
        <p:spPr>
          <a:xfrm>
            <a:off x="1210961" y="3166538"/>
            <a:ext cx="102042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Key technical claim: Point-wise approximation implies revenue approximation.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5D281F-895E-8D48-81F6-120F960BF986}"/>
                  </a:ext>
                </a:extLst>
              </p:cNvPr>
              <p:cNvSpPr txBox="1"/>
              <p:nvPr/>
            </p:nvSpPr>
            <p:spPr>
              <a:xfrm>
                <a:off x="1264672" y="4193968"/>
                <a:ext cx="10150493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Theorem 3: Given any pricing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such that for all random allocations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		Then for any value distribution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there exists a scaling factor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5D281F-895E-8D48-81F6-120F960B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72" y="4193968"/>
                <a:ext cx="10150493" cy="1734899"/>
              </a:xfrm>
              <a:prstGeom prst="rect">
                <a:avLst/>
              </a:prstGeom>
              <a:blipFill>
                <a:blip r:embed="rId3"/>
                <a:stretch>
                  <a:fillRect l="-624" t="-719" b="-7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5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9F3C1-D5E0-0949-BD54-71722B259D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829733"/>
                <a:ext cx="10204204" cy="1964267"/>
              </a:xfrm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Theorem 1: For any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valuations. </a:t>
                </a:r>
              </a:p>
              <a:p>
                <a:pPr marL="0" indent="0">
                  <a:buNone/>
                </a:pPr>
                <a:r>
                  <a:rPr lang="en-US" dirty="0"/>
                  <a:t>	and any </a:t>
                </a:r>
                <a:r>
                  <a:rPr lang="en-US" dirty="0" err="1">
                    <a:highlight>
                      <a:srgbClr val="FFFF00"/>
                    </a:highlight>
                  </a:rPr>
                  <a:t>determ</a:t>
                </a:r>
                <a:r>
                  <a:rPr lang="en-US" dirty="0">
                    <a:highlight>
                      <a:srgbClr val="FFFF00"/>
                    </a:highlight>
                  </a:rPr>
                  <a:t>. </a:t>
                </a:r>
                <a:r>
                  <a:rPr lang="en-US" dirty="0" err="1">
                    <a:highlight>
                      <a:srgbClr val="FFFF00"/>
                    </a:highlight>
                  </a:rPr>
                  <a:t>subadditive</a:t>
                </a:r>
                <a:r>
                  <a:rPr lang="en-US" dirty="0"/>
                  <a:t> pricing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random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allocations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∪{0}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there exists an additive pricing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19F3C1-D5E0-0949-BD54-71722B259D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829733"/>
                <a:ext cx="10204204" cy="1964267"/>
              </a:xfrm>
              <a:blipFill>
                <a:blip r:embed="rId2"/>
                <a:stretch>
                  <a:fillRect l="-496" t="-19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C42F9E-A83E-5541-B599-D33B6A45780B}"/>
              </a:ext>
            </a:extLst>
          </p:cNvPr>
          <p:cNvSpPr txBox="1"/>
          <p:nvPr/>
        </p:nvSpPr>
        <p:spPr>
          <a:xfrm>
            <a:off x="1210961" y="3166538"/>
            <a:ext cx="102042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Key technical claim: Point-wise approximation implies revenue approximation.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5D281F-895E-8D48-81F6-120F960BF986}"/>
                  </a:ext>
                </a:extLst>
              </p:cNvPr>
              <p:cNvSpPr txBox="1"/>
              <p:nvPr/>
            </p:nvSpPr>
            <p:spPr>
              <a:xfrm>
                <a:off x="1264672" y="4193968"/>
                <a:ext cx="10150493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Theorem 3: Given any </a:t>
                </a:r>
                <a:r>
                  <a:rPr lang="en-US" sz="2000" dirty="0">
                    <a:highlight>
                      <a:srgbClr val="FFFF00"/>
                    </a:highlight>
                    <a:latin typeface="Helvetica" pitchFamily="2" charset="0"/>
                  </a:rPr>
                  <a:t>det.</a:t>
                </a:r>
                <a:r>
                  <a:rPr lang="en-US" sz="2000" dirty="0">
                    <a:latin typeface="Helvetica" pitchFamily="2" charset="0"/>
                  </a:rPr>
                  <a:t> pricing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such that for </a:t>
                </a:r>
                <a:r>
                  <a:rPr lang="en-US" sz="2000" dirty="0">
                    <a:highlight>
                      <a:srgbClr val="FFFF00"/>
                    </a:highlight>
                    <a:latin typeface="Helvetica" pitchFamily="2" charset="0"/>
                  </a:rPr>
                  <a:t>all subsets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		Then for any value distribution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there exists a scaling factor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5D281F-895E-8D48-81F6-120F960BF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672" y="4193968"/>
                <a:ext cx="10150493" cy="1734899"/>
              </a:xfrm>
              <a:prstGeom prst="rect">
                <a:avLst/>
              </a:prstGeom>
              <a:blipFill>
                <a:blip r:embed="rId3"/>
                <a:stretch>
                  <a:fillRect l="-624" t="-719" b="-7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420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C40EC7-C17C-E84C-86CC-A79ED36C373B}"/>
              </a:ext>
            </a:extLst>
          </p:cNvPr>
          <p:cNvSpPr/>
          <p:nvPr/>
        </p:nvSpPr>
        <p:spPr>
          <a:xfrm>
            <a:off x="1981201" y="3945467"/>
            <a:ext cx="9279466" cy="3725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14D19-97B9-D449-B374-437E94CF4CC0}"/>
              </a:ext>
            </a:extLst>
          </p:cNvPr>
          <p:cNvSpPr/>
          <p:nvPr/>
        </p:nvSpPr>
        <p:spPr>
          <a:xfrm>
            <a:off x="1998134" y="1608667"/>
            <a:ext cx="7044267" cy="3386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15DD16-FFB0-284D-9050-0FE592950740}"/>
                  </a:ext>
                </a:extLst>
              </p:cNvPr>
              <p:cNvSpPr txBox="1"/>
              <p:nvPr/>
            </p:nvSpPr>
            <p:spPr>
              <a:xfrm>
                <a:off x="1298539" y="773435"/>
                <a:ext cx="10150493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Theorem 3: Given any det. pricing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such that for all subsets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Then for any value distribution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there exists a scaling factor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15DD16-FFB0-284D-9050-0FE592950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539" y="773435"/>
                <a:ext cx="10150493" cy="1734899"/>
              </a:xfrm>
              <a:prstGeom prst="rect">
                <a:avLst/>
              </a:prstGeom>
              <a:blipFill>
                <a:blip r:embed="rId2"/>
                <a:stretch>
                  <a:fillRect l="-499" t="-719" b="-7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9BA36B-7460-5A4D-BF0B-31FBF03B8485}"/>
                  </a:ext>
                </a:extLst>
              </p:cNvPr>
              <p:cNvSpPr txBox="1"/>
              <p:nvPr/>
            </p:nvSpPr>
            <p:spPr>
              <a:xfrm>
                <a:off x="1298539" y="3127169"/>
                <a:ext cx="10150493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Restatement: Given any det. pricing functions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such that for all subsets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Then there exists a distribution over scaling factors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for any valuation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 b="0" i="0" smtClean="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9BA36B-7460-5A4D-BF0B-31FBF03B8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539" y="3127169"/>
                <a:ext cx="10150493" cy="1734899"/>
              </a:xfrm>
              <a:prstGeom prst="rect">
                <a:avLst/>
              </a:prstGeom>
              <a:blipFill>
                <a:blip r:embed="rId3"/>
                <a:stretch>
                  <a:fillRect l="-499" t="-719" b="-7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8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2915D6-390C-114F-ACDC-29115E5B3F43}"/>
              </a:ext>
            </a:extLst>
          </p:cNvPr>
          <p:cNvSpPr/>
          <p:nvPr/>
        </p:nvSpPr>
        <p:spPr>
          <a:xfrm>
            <a:off x="1210960" y="4497284"/>
            <a:ext cx="10554238" cy="377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40B5EA-6F3F-B84F-BF4B-11DF15F5452C}"/>
              </a:ext>
            </a:extLst>
          </p:cNvPr>
          <p:cNvSpPr/>
          <p:nvPr/>
        </p:nvSpPr>
        <p:spPr>
          <a:xfrm>
            <a:off x="1210960" y="5078514"/>
            <a:ext cx="10554238" cy="12587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41BD-0E3E-B14F-8EB9-D84384FBBFB9}"/>
                  </a:ext>
                </a:extLst>
              </p:cNvPr>
              <p:cNvSpPr txBox="1"/>
              <p:nvPr/>
            </p:nvSpPr>
            <p:spPr>
              <a:xfrm>
                <a:off x="1080335" y="379567"/>
                <a:ext cx="10901867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Theorem 3: Given any det. pricing functions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g such that for all subsets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Then there exists a distribution over scaling factors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for any valuation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41BD-0E3E-B14F-8EB9-D84384FBB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35" y="379567"/>
                <a:ext cx="10901867" cy="1734899"/>
              </a:xfrm>
              <a:prstGeom prst="rect">
                <a:avLst/>
              </a:prstGeom>
              <a:blipFill>
                <a:blip r:embed="rId2"/>
                <a:stretch>
                  <a:fillRect l="-465" t="-725" b="-14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D8795FA-1FAD-984E-B476-249D940B1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2280062"/>
                <a:ext cx="10554236" cy="43938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A scaling argument:</a:t>
                </a:r>
              </a:p>
              <a:p>
                <a:r>
                  <a:rPr lang="en-US" sz="1800" dirty="0"/>
                  <a:t>Suppose a buyer purchases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dirty="0"/>
                  <a:t> under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. We want to recover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Consider varying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 between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.   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scales of interest.</a:t>
                </a:r>
              </a:p>
              <a:p>
                <a:r>
                  <a:rPr lang="en-US" sz="1800" dirty="0"/>
                  <a:t>At one of these scales, 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r>
                  <a:rPr lang="en-US" sz="1800" dirty="0"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1800" dirty="0"/>
                  <a:t> Buyer can afford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dirty="0"/>
                  <a:t> and seller makes revenue at least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r>
                  <a:rPr lang="en-US" sz="1800" dirty="0"/>
                  <a:t>Problem: Buyer may buy something other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dirty="0"/>
                  <a:t> at a much lower price than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buNone/>
                </a:pPr>
                <a:endParaRPr lang="en-US" sz="600" dirty="0"/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dirty="0"/>
                  <a:t>Observation: the buyer gets high utility under pricing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US" sz="1800" dirty="0"/>
                  <a:t>can extract more revenue by raising prices.</a:t>
                </a:r>
              </a:p>
              <a:p>
                <a:pPr>
                  <a:spcBef>
                    <a:spcPts val="400"/>
                  </a:spcBef>
                </a:pPr>
                <a:endParaRPr lang="en-US" sz="100" dirty="0"/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US" sz="1800" dirty="0"/>
                  <a:t>As we raise prices, the buyer loses utility; with total utility loss comparable to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endParaRPr lang="en-US" sz="100" dirty="0"/>
              </a:p>
              <a:p>
                <a:pPr>
                  <a:spcBef>
                    <a:spcPts val="400"/>
                  </a:spcBef>
                </a:pPr>
                <a:r>
                  <a:rPr lang="en-US" sz="1800" dirty="0"/>
                  <a:t>Our goal: recover this utility loss as revenue!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D8795FA-1FAD-984E-B476-249D940B1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2280062"/>
                <a:ext cx="10554236" cy="4393870"/>
              </a:xfrm>
              <a:blipFill>
                <a:blip r:embed="rId3"/>
                <a:stretch>
                  <a:fillRect l="-361" t="-1445" r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7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E5FACE63-D7BA-D846-94B7-3AD72431E4D2}"/>
              </a:ext>
            </a:extLst>
          </p:cNvPr>
          <p:cNvGrpSpPr/>
          <p:nvPr/>
        </p:nvGrpSpPr>
        <p:grpSpPr>
          <a:xfrm>
            <a:off x="1210962" y="3142067"/>
            <a:ext cx="5724228" cy="1907603"/>
            <a:chOff x="1213730" y="3145214"/>
            <a:chExt cx="5724228" cy="1907603"/>
          </a:xfrm>
        </p:grpSpPr>
        <p:cxnSp>
          <p:nvCxnSpPr>
            <p:cNvPr id="90" name="直接连接符 17">
              <a:extLst>
                <a:ext uri="{FF2B5EF4-FFF2-40B4-BE49-F238E27FC236}">
                  <a16:creationId xmlns:a16="http://schemas.microsoft.com/office/drawing/2014/main" id="{2252666D-693C-AC4E-9BE4-7744C3A06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730" y="3145214"/>
              <a:ext cx="4495651" cy="1878350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91" name="直接连接符 19">
              <a:extLst>
                <a:ext uri="{FF2B5EF4-FFF2-40B4-BE49-F238E27FC236}">
                  <a16:creationId xmlns:a16="http://schemas.microsoft.com/office/drawing/2014/main" id="{C512D44A-9059-9B47-AC1E-B2FFC0687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5983" y="3615124"/>
              <a:ext cx="5112382" cy="1422631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92" name="直接连接符 21">
              <a:extLst>
                <a:ext uri="{FF2B5EF4-FFF2-40B4-BE49-F238E27FC236}">
                  <a16:creationId xmlns:a16="http://schemas.microsoft.com/office/drawing/2014/main" id="{6ADE83D0-5677-7C43-B108-EEEFCC61C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0619" y="4019869"/>
              <a:ext cx="5687339" cy="1032948"/>
            </a:xfrm>
            <a:prstGeom prst="line">
              <a:avLst/>
            </a:prstGeom>
            <a:noFill/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</p:cxnSp>
      </p:grpSp>
      <p:cxnSp>
        <p:nvCxnSpPr>
          <p:cNvPr id="79" name="直接连接符 10">
            <a:extLst>
              <a:ext uri="{FF2B5EF4-FFF2-40B4-BE49-F238E27FC236}">
                <a16:creationId xmlns:a16="http://schemas.microsoft.com/office/drawing/2014/main" id="{C6153594-56D1-DC4A-9857-95914C03B236}"/>
              </a:ext>
            </a:extLst>
          </p:cNvPr>
          <p:cNvCxnSpPr>
            <a:cxnSpLocks/>
          </p:cNvCxnSpPr>
          <p:nvPr/>
        </p:nvCxnSpPr>
        <p:spPr>
          <a:xfrm flipV="1">
            <a:off x="1184789" y="2489911"/>
            <a:ext cx="2756952" cy="2555467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ysDot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95E0A9C-ABC2-6E43-9634-F8EF75CA0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Recovering utility loss as revenue</a:t>
            </a:r>
          </a:p>
        </p:txBody>
      </p:sp>
      <p:cxnSp>
        <p:nvCxnSpPr>
          <p:cNvPr id="26" name="直接箭头连接符 6">
            <a:extLst>
              <a:ext uri="{FF2B5EF4-FFF2-40B4-BE49-F238E27FC236}">
                <a16:creationId xmlns:a16="http://schemas.microsoft.com/office/drawing/2014/main" id="{95D092B1-50A8-4444-AE7E-AC12A83857A8}"/>
              </a:ext>
            </a:extLst>
          </p:cNvPr>
          <p:cNvCxnSpPr/>
          <p:nvPr/>
        </p:nvCxnSpPr>
        <p:spPr>
          <a:xfrm>
            <a:off x="1179871" y="5063859"/>
            <a:ext cx="5919019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27" name="直接箭头连接符 8">
            <a:extLst>
              <a:ext uri="{FF2B5EF4-FFF2-40B4-BE49-F238E27FC236}">
                <a16:creationId xmlns:a16="http://schemas.microsoft.com/office/drawing/2014/main" id="{E62636BB-5A83-AD4B-ADA5-DE3EE005FC11}"/>
              </a:ext>
            </a:extLst>
          </p:cNvPr>
          <p:cNvCxnSpPr/>
          <p:nvPr/>
        </p:nvCxnSpPr>
        <p:spPr>
          <a:xfrm flipV="1">
            <a:off x="1179871" y="2060104"/>
            <a:ext cx="0" cy="300375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A4DCCA5-D128-A347-B46E-E7088750965D}"/>
              </a:ext>
            </a:extLst>
          </p:cNvPr>
          <p:cNvGrpSpPr/>
          <p:nvPr/>
        </p:nvGrpSpPr>
        <p:grpSpPr>
          <a:xfrm>
            <a:off x="1592826" y="3810247"/>
            <a:ext cx="5102942" cy="854325"/>
            <a:chOff x="1592826" y="3810247"/>
            <a:chExt cx="5102942" cy="854325"/>
          </a:xfrm>
        </p:grpSpPr>
        <p:cxnSp>
          <p:nvCxnSpPr>
            <p:cNvPr id="28" name="直接连接符 10">
              <a:extLst>
                <a:ext uri="{FF2B5EF4-FFF2-40B4-BE49-F238E27FC236}">
                  <a16:creationId xmlns:a16="http://schemas.microsoft.com/office/drawing/2014/main" id="{49C30990-9F90-D24A-84DB-324D54FDA2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2826" y="3810247"/>
              <a:ext cx="914400" cy="8543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9" name="直接连接符 17">
              <a:extLst>
                <a:ext uri="{FF2B5EF4-FFF2-40B4-BE49-F238E27FC236}">
                  <a16:creationId xmlns:a16="http://schemas.microsoft.com/office/drawing/2014/main" id="{AC5DA335-0F33-BB40-8B8D-4293884DD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680" y="4016723"/>
              <a:ext cx="1080926" cy="46103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0" name="直接连接符 19">
              <a:extLst>
                <a:ext uri="{FF2B5EF4-FFF2-40B4-BE49-F238E27FC236}">
                  <a16:creationId xmlns:a16="http://schemas.microsoft.com/office/drawing/2014/main" id="{080C93B1-6C61-D547-BF79-39BD6462EA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8606" y="3810247"/>
              <a:ext cx="2020529" cy="56620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1" name="直接连接符 21">
              <a:extLst>
                <a:ext uri="{FF2B5EF4-FFF2-40B4-BE49-F238E27FC236}">
                  <a16:creationId xmlns:a16="http://schemas.microsoft.com/office/drawing/2014/main" id="{066F426B-F07E-D046-8928-828681CEF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9135" y="4056053"/>
              <a:ext cx="1076633" cy="210852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AAEB188-E99A-0E49-924E-1707DFF199B5}"/>
              </a:ext>
            </a:extLst>
          </p:cNvPr>
          <p:cNvGrpSpPr/>
          <p:nvPr/>
        </p:nvGrpSpPr>
        <p:grpSpPr>
          <a:xfrm>
            <a:off x="1592826" y="2060104"/>
            <a:ext cx="5098026" cy="3003755"/>
            <a:chOff x="1592826" y="2060104"/>
            <a:chExt cx="5098026" cy="3003755"/>
          </a:xfrm>
        </p:grpSpPr>
        <p:cxnSp>
          <p:nvCxnSpPr>
            <p:cNvPr id="32" name="直接箭头连接符 24">
              <a:extLst>
                <a:ext uri="{FF2B5EF4-FFF2-40B4-BE49-F238E27FC236}">
                  <a16:creationId xmlns:a16="http://schemas.microsoft.com/office/drawing/2014/main" id="{8D840812-F9F0-A44D-BFA5-AAB97CBDF47B}"/>
                </a:ext>
              </a:extLst>
            </p:cNvPr>
            <p:cNvCxnSpPr/>
            <p:nvPr/>
          </p:nvCxnSpPr>
          <p:spPr>
            <a:xfrm flipV="1">
              <a:off x="250722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直接箭头连接符 25">
              <a:extLst>
                <a:ext uri="{FF2B5EF4-FFF2-40B4-BE49-F238E27FC236}">
                  <a16:creationId xmlns:a16="http://schemas.microsoft.com/office/drawing/2014/main" id="{212E9204-E485-D745-9659-68124B6B7B9E}"/>
                </a:ext>
              </a:extLst>
            </p:cNvPr>
            <p:cNvCxnSpPr/>
            <p:nvPr/>
          </p:nvCxnSpPr>
          <p:spPr>
            <a:xfrm flipV="1">
              <a:off x="359860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接箭头连接符 26">
              <a:extLst>
                <a:ext uri="{FF2B5EF4-FFF2-40B4-BE49-F238E27FC236}">
                  <a16:creationId xmlns:a16="http://schemas.microsoft.com/office/drawing/2014/main" id="{3C01C111-ECF3-424F-A9AB-FB0165B2699F}"/>
                </a:ext>
              </a:extLst>
            </p:cNvPr>
            <p:cNvCxnSpPr/>
            <p:nvPr/>
          </p:nvCxnSpPr>
          <p:spPr>
            <a:xfrm flipV="1">
              <a:off x="5619135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接箭头连接符 27">
              <a:extLst>
                <a:ext uri="{FF2B5EF4-FFF2-40B4-BE49-F238E27FC236}">
                  <a16:creationId xmlns:a16="http://schemas.microsoft.com/office/drawing/2014/main" id="{5CBB2EBB-F1A3-2E42-BD63-A18FD0F6F6CE}"/>
                </a:ext>
              </a:extLst>
            </p:cNvPr>
            <p:cNvCxnSpPr/>
            <p:nvPr/>
          </p:nvCxnSpPr>
          <p:spPr>
            <a:xfrm flipV="1">
              <a:off x="6690852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接箭头连接符 28">
              <a:extLst>
                <a:ext uri="{FF2B5EF4-FFF2-40B4-BE49-F238E27FC236}">
                  <a16:creationId xmlns:a16="http://schemas.microsoft.com/office/drawing/2014/main" id="{3C3F20C5-E1F3-0440-B884-B790D11642EE}"/>
                </a:ext>
              </a:extLst>
            </p:cNvPr>
            <p:cNvCxnSpPr/>
            <p:nvPr/>
          </p:nvCxnSpPr>
          <p:spPr>
            <a:xfrm flipV="1">
              <a:off x="1592826" y="2060104"/>
              <a:ext cx="0" cy="3003755"/>
            </a:xfrm>
            <a:prstGeom prst="straightConnector1">
              <a:avLst/>
            </a:prstGeom>
            <a:noFill/>
            <a:ln w="6350" cap="flat" cmpd="sng" algn="ctr">
              <a:solidFill>
                <a:srgbClr val="000000">
                  <a:shade val="95000"/>
                  <a:satMod val="105000"/>
                </a:srgbClr>
              </a:solidFill>
              <a:prstDash val="dash"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29">
                <a:extLst>
                  <a:ext uri="{FF2B5EF4-FFF2-40B4-BE49-F238E27FC236}">
                    <a16:creationId xmlns:a16="http://schemas.microsoft.com/office/drawing/2014/main" id="{3CA0395A-99FE-FE47-AEB7-B28119F85983}"/>
                  </a:ext>
                </a:extLst>
              </p:cNvPr>
              <p:cNvSpPr txBox="1"/>
              <p:nvPr/>
            </p:nvSpPr>
            <p:spPr>
              <a:xfrm>
                <a:off x="7199173" y="5063859"/>
                <a:ext cx="162544" cy="2154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sym typeface="Arial"/>
                        </a:rPr>
                        <m:t>𝛼</m:t>
                      </m:r>
                    </m:oMath>
                  </m:oMathPara>
                </a14:m>
                <a:endParaRPr lang="en-US" sz="14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7" name="文本框 29">
                <a:extLst>
                  <a:ext uri="{FF2B5EF4-FFF2-40B4-BE49-F238E27FC236}">
                    <a16:creationId xmlns:a16="http://schemas.microsoft.com/office/drawing/2014/main" id="{3CA0395A-99FE-FE47-AEB7-B28119F85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73" y="5063859"/>
                <a:ext cx="162544" cy="215444"/>
              </a:xfrm>
              <a:prstGeom prst="rect">
                <a:avLst/>
              </a:prstGeom>
              <a:blipFill>
                <a:blip r:embed="rId2"/>
                <a:stretch>
                  <a:fillRect l="-1428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0">
                <a:extLst>
                  <a:ext uri="{FF2B5EF4-FFF2-40B4-BE49-F238E27FC236}">
                    <a16:creationId xmlns:a16="http://schemas.microsoft.com/office/drawing/2014/main" id="{9AC698FB-7FE8-FB46-9CE2-11E1D719049E}"/>
                  </a:ext>
                </a:extLst>
              </p:cNvPr>
              <p:cNvSpPr txBox="1"/>
              <p:nvPr/>
            </p:nvSpPr>
            <p:spPr>
              <a:xfrm>
                <a:off x="1491548" y="5090231"/>
                <a:ext cx="236540" cy="40479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lang="en-US" sz="1400" i="1" kern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sym typeface="Arial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14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8" name="文本框 30">
                <a:extLst>
                  <a:ext uri="{FF2B5EF4-FFF2-40B4-BE49-F238E27FC236}">
                    <a16:creationId xmlns:a16="http://schemas.microsoft.com/office/drawing/2014/main" id="{9AC698FB-7FE8-FB46-9CE2-11E1D7190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548" y="5090231"/>
                <a:ext cx="236540" cy="404791"/>
              </a:xfrm>
              <a:prstGeom prst="rect">
                <a:avLst/>
              </a:prstGeom>
              <a:blipFill>
                <a:blip r:embed="rId3"/>
                <a:stretch>
                  <a:fillRect l="-10000" t="-3030" r="-10000" b="-1212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40">
                <a:extLst>
                  <a:ext uri="{FF2B5EF4-FFF2-40B4-BE49-F238E27FC236}">
                    <a16:creationId xmlns:a16="http://schemas.microsoft.com/office/drawing/2014/main" id="{B109C31D-2C29-1D49-838B-A6C9DCDDF5A4}"/>
                  </a:ext>
                </a:extLst>
              </p:cNvPr>
              <p:cNvSpPr txBox="1"/>
              <p:nvPr/>
            </p:nvSpPr>
            <p:spPr>
              <a:xfrm>
                <a:off x="6608297" y="5107302"/>
                <a:ext cx="171522" cy="246221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sym typeface="Arial"/>
                        </a:rPr>
                        <m:t>1</m:t>
                      </m:r>
                    </m:oMath>
                  </m:oMathPara>
                </a14:m>
                <a:endParaRPr lang="en-US" sz="1600" kern="0" dirty="0">
                  <a:solidFill>
                    <a:srgbClr val="000000"/>
                  </a:solidFill>
                  <a:effectLst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文本框 40">
                <a:extLst>
                  <a:ext uri="{FF2B5EF4-FFF2-40B4-BE49-F238E27FC236}">
                    <a16:creationId xmlns:a16="http://schemas.microsoft.com/office/drawing/2014/main" id="{B109C31D-2C29-1D49-838B-A6C9DCDDF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297" y="5107302"/>
                <a:ext cx="171522" cy="246221"/>
              </a:xfrm>
              <a:prstGeom prst="rect">
                <a:avLst/>
              </a:prstGeom>
              <a:blipFill>
                <a:blip r:embed="rId4"/>
                <a:stretch>
                  <a:fillRect l="-20000" r="-20000" b="-476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05AECA2-F66D-9949-BE91-037DF9892E79}"/>
              </a:ext>
            </a:extLst>
          </p:cNvPr>
          <p:cNvGrpSpPr/>
          <p:nvPr/>
        </p:nvGrpSpPr>
        <p:grpSpPr>
          <a:xfrm>
            <a:off x="1249860" y="5788857"/>
            <a:ext cx="4189040" cy="652313"/>
            <a:chOff x="1249860" y="6105849"/>
            <a:chExt cx="4189040" cy="652313"/>
          </a:xfrm>
        </p:grpSpPr>
        <p:cxnSp>
          <p:nvCxnSpPr>
            <p:cNvPr id="40" name="直接连接符 52">
              <a:extLst>
                <a:ext uri="{FF2B5EF4-FFF2-40B4-BE49-F238E27FC236}">
                  <a16:creationId xmlns:a16="http://schemas.microsoft.com/office/drawing/2014/main" id="{39008486-5BAB-B14E-A759-440C77547189}"/>
                </a:ext>
              </a:extLst>
            </p:cNvPr>
            <p:cNvCxnSpPr>
              <a:cxnSpLocks/>
            </p:cNvCxnSpPr>
            <p:nvPr/>
          </p:nvCxnSpPr>
          <p:spPr>
            <a:xfrm>
              <a:off x="1249860" y="6280328"/>
              <a:ext cx="1005846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53">
                  <a:extLst>
                    <a:ext uri="{FF2B5EF4-FFF2-40B4-BE49-F238E27FC236}">
                      <a16:creationId xmlns:a16="http://schemas.microsoft.com/office/drawing/2014/main" id="{E432B2D4-E699-284F-8818-FADA62C9D8F6}"/>
                    </a:ext>
                  </a:extLst>
                </p:cNvPr>
                <p:cNvSpPr txBox="1"/>
                <p:nvPr/>
              </p:nvSpPr>
              <p:spPr>
                <a:xfrm>
                  <a:off x="2262565" y="6105849"/>
                  <a:ext cx="3176335" cy="307777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14:m>
                    <m:oMath xmlns:m="http://schemas.openxmlformats.org/officeDocument/2006/math">
                      <m:r>
                        <a:rPr lang="en-US" sz="1400" b="0" i="1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𝑟</m:t>
                      </m:r>
                      <m:d>
                        <m:dPr>
                          <m:ctrlPr>
                            <a:rPr lang="en-US" sz="1400" i="1" kern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Helvetica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1400" i="1" kern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cs typeface="Helvetica" panose="020B0604020202020204" pitchFamily="34" charset="0"/>
                              <a:sym typeface="Arial"/>
                            </a:rPr>
                            <m:t>𝛼</m:t>
                          </m:r>
                        </m:e>
                      </m:d>
                      <m:r>
                        <a:rPr lang="en-US" sz="1400" i="1" kern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:</m:t>
                      </m:r>
                    </m:oMath>
                  </a14:m>
                  <a:r>
                    <a:rPr lang="en-US" sz="1400" kern="0" dirty="0">
                      <a:solidFill>
                        <a:srgbClr val="FF0000"/>
                      </a:solidFill>
                      <a:effectLst/>
                      <a:latin typeface="Helvetica" panose="020B0604020202020204" pitchFamily="34" charset="0"/>
                      <a:cs typeface="Helvetica" panose="020B0604020202020204" pitchFamily="34" charset="0"/>
                      <a:sym typeface="Arial"/>
                    </a:rPr>
                    <a:t> revenue contributed by buyer v</a:t>
                  </a:r>
                </a:p>
              </p:txBody>
            </p:sp>
          </mc:Choice>
          <mc:Fallback xmlns="">
            <p:sp>
              <p:nvSpPr>
                <p:cNvPr id="41" name="文本框 53">
                  <a:extLst>
                    <a:ext uri="{FF2B5EF4-FFF2-40B4-BE49-F238E27FC236}">
                      <a16:creationId xmlns:a16="http://schemas.microsoft.com/office/drawing/2014/main" id="{E432B2D4-E699-284F-8818-FADA62C9D8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2565" y="6105849"/>
                  <a:ext cx="3176335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4167" b="-2083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直接连接符 55">
              <a:extLst>
                <a:ext uri="{FF2B5EF4-FFF2-40B4-BE49-F238E27FC236}">
                  <a16:creationId xmlns:a16="http://schemas.microsoft.com/office/drawing/2014/main" id="{EF725973-B6BA-2B4E-8D1E-CE80062BA387}"/>
                </a:ext>
              </a:extLst>
            </p:cNvPr>
            <p:cNvCxnSpPr>
              <a:cxnSpLocks/>
            </p:cNvCxnSpPr>
            <p:nvPr/>
          </p:nvCxnSpPr>
          <p:spPr>
            <a:xfrm>
              <a:off x="1249860" y="6606884"/>
              <a:ext cx="1005846" cy="0"/>
            </a:xfrm>
            <a:prstGeom prst="line">
              <a:avLst/>
            </a:prstGeom>
            <a:noFill/>
            <a:ln w="25400" cap="flat" cmpd="sng" algn="ctr">
              <a:solidFill>
                <a:srgbClr val="0505FF"/>
              </a:solidFill>
              <a:prstDash val="soli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56">
                  <a:extLst>
                    <a:ext uri="{FF2B5EF4-FFF2-40B4-BE49-F238E27FC236}">
                      <a16:creationId xmlns:a16="http://schemas.microsoft.com/office/drawing/2014/main" id="{23CF0AE8-B4F8-9E40-8D2F-9AB6AF699D9F}"/>
                    </a:ext>
                  </a:extLst>
                </p:cNvPr>
                <p:cNvSpPr txBox="1"/>
                <p:nvPr/>
              </p:nvSpPr>
              <p:spPr>
                <a:xfrm>
                  <a:off x="2255706" y="6450385"/>
                  <a:ext cx="2020527" cy="3077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505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𝑢</m:t>
                      </m:r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505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(</m:t>
                      </m:r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505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𝛼</m:t>
                      </m:r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505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Helvetica" panose="020B0604020202020204" pitchFamily="34" charset="0"/>
                          <a:sym typeface="Arial"/>
                        </a:rPr>
                        <m:t>)</m:t>
                      </m:r>
                    </m:oMath>
                  </a14:m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505FF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cs typeface="Helvetica" panose="020B0604020202020204" pitchFamily="34" charset="0"/>
                      <a:sym typeface="Arial"/>
                    </a:rPr>
                    <a:t>: utility of buyer v</a:t>
                  </a:r>
                </a:p>
              </p:txBody>
            </p:sp>
          </mc:Choice>
          <mc:Fallback xmlns="">
            <p:sp>
              <p:nvSpPr>
                <p:cNvPr id="43" name="文本框 56">
                  <a:extLst>
                    <a:ext uri="{FF2B5EF4-FFF2-40B4-BE49-F238E27FC236}">
                      <a16:creationId xmlns:a16="http://schemas.microsoft.com/office/drawing/2014/main" id="{23CF0AE8-B4F8-9E40-8D2F-9AB6AF699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5706" y="6450385"/>
                  <a:ext cx="2020527" cy="307777"/>
                </a:xfrm>
                <a:prstGeom prst="rect">
                  <a:avLst/>
                </a:prstGeom>
                <a:blipFill>
                  <a:blip r:embed="rId6"/>
                  <a:stretch>
                    <a:fillRect t="-4000" b="-2000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4" name="直接连接符 62">
            <a:extLst>
              <a:ext uri="{FF2B5EF4-FFF2-40B4-BE49-F238E27FC236}">
                <a16:creationId xmlns:a16="http://schemas.microsoft.com/office/drawing/2014/main" id="{B4A77ED7-FD10-FB48-86D0-8DA8EAADD90B}"/>
              </a:ext>
            </a:extLst>
          </p:cNvPr>
          <p:cNvCxnSpPr>
            <a:cxnSpLocks/>
          </p:cNvCxnSpPr>
          <p:nvPr/>
        </p:nvCxnSpPr>
        <p:spPr>
          <a:xfrm>
            <a:off x="1280155" y="1784706"/>
            <a:ext cx="3301954" cy="3127876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ysDot"/>
          </a:ln>
          <a:effectLst/>
        </p:spPr>
      </p:cxnSp>
      <p:cxnSp>
        <p:nvCxnSpPr>
          <p:cNvPr id="45" name="直接连接符 65">
            <a:extLst>
              <a:ext uri="{FF2B5EF4-FFF2-40B4-BE49-F238E27FC236}">
                <a16:creationId xmlns:a16="http://schemas.microsoft.com/office/drawing/2014/main" id="{3AD242B7-90C3-944C-9B89-B222F6477E7E}"/>
              </a:ext>
            </a:extLst>
          </p:cNvPr>
          <p:cNvCxnSpPr>
            <a:cxnSpLocks/>
          </p:cNvCxnSpPr>
          <p:nvPr/>
        </p:nvCxnSpPr>
        <p:spPr>
          <a:xfrm>
            <a:off x="1348489" y="2472840"/>
            <a:ext cx="5586701" cy="2315210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ysDot"/>
          </a:ln>
          <a:effectLst/>
        </p:spPr>
      </p:cxnSp>
      <p:cxnSp>
        <p:nvCxnSpPr>
          <p:cNvPr id="46" name="直接连接符 68">
            <a:extLst>
              <a:ext uri="{FF2B5EF4-FFF2-40B4-BE49-F238E27FC236}">
                <a16:creationId xmlns:a16="http://schemas.microsoft.com/office/drawing/2014/main" id="{CA8C7311-BB34-BF4B-9D73-AD5F94604F74}"/>
              </a:ext>
            </a:extLst>
          </p:cNvPr>
          <p:cNvCxnSpPr>
            <a:cxnSpLocks/>
          </p:cNvCxnSpPr>
          <p:nvPr/>
        </p:nvCxnSpPr>
        <p:spPr>
          <a:xfrm>
            <a:off x="1348489" y="2772312"/>
            <a:ext cx="5931956" cy="1692389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ysDot"/>
          </a:ln>
          <a:effectLst/>
        </p:spPr>
      </p:cxnSp>
      <p:cxnSp>
        <p:nvCxnSpPr>
          <p:cNvPr id="47" name="直接连接符 71">
            <a:extLst>
              <a:ext uri="{FF2B5EF4-FFF2-40B4-BE49-F238E27FC236}">
                <a16:creationId xmlns:a16="http://schemas.microsoft.com/office/drawing/2014/main" id="{43898F85-450C-C043-8C7F-2A8175992D36}"/>
              </a:ext>
            </a:extLst>
          </p:cNvPr>
          <p:cNvCxnSpPr>
            <a:cxnSpLocks/>
          </p:cNvCxnSpPr>
          <p:nvPr/>
        </p:nvCxnSpPr>
        <p:spPr>
          <a:xfrm>
            <a:off x="1462189" y="3316502"/>
            <a:ext cx="5861521" cy="969124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ysDot"/>
          </a:ln>
          <a:effectLst/>
        </p:spPr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6A842AD-5E6D-4144-B51A-F7ADFFB513FB}"/>
              </a:ext>
            </a:extLst>
          </p:cNvPr>
          <p:cNvGrpSpPr/>
          <p:nvPr/>
        </p:nvGrpSpPr>
        <p:grpSpPr>
          <a:xfrm>
            <a:off x="1609818" y="2092035"/>
            <a:ext cx="5090243" cy="2088883"/>
            <a:chOff x="6715431" y="4094057"/>
            <a:chExt cx="5090243" cy="2088883"/>
          </a:xfrm>
        </p:grpSpPr>
        <p:cxnSp>
          <p:nvCxnSpPr>
            <p:cNvPr id="49" name="直接连接符 62">
              <a:extLst>
                <a:ext uri="{FF2B5EF4-FFF2-40B4-BE49-F238E27FC236}">
                  <a16:creationId xmlns:a16="http://schemas.microsoft.com/office/drawing/2014/main" id="{D93E1A32-5C50-3944-8B9A-3CE14C058BE4}"/>
                </a:ext>
              </a:extLst>
            </p:cNvPr>
            <p:cNvCxnSpPr>
              <a:cxnSpLocks/>
            </p:cNvCxnSpPr>
            <p:nvPr/>
          </p:nvCxnSpPr>
          <p:spPr>
            <a:xfrm>
              <a:off x="6715431" y="4094057"/>
              <a:ext cx="907862" cy="864994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50" name="直接连接符 65">
              <a:extLst>
                <a:ext uri="{FF2B5EF4-FFF2-40B4-BE49-F238E27FC236}">
                  <a16:creationId xmlns:a16="http://schemas.microsoft.com/office/drawing/2014/main" id="{97157E66-29CB-AA43-8B74-31D2DE7C6784}"/>
                </a:ext>
              </a:extLst>
            </p:cNvPr>
            <p:cNvCxnSpPr>
              <a:cxnSpLocks/>
            </p:cNvCxnSpPr>
            <p:nvPr/>
          </p:nvCxnSpPr>
          <p:spPr>
            <a:xfrm>
              <a:off x="7623293" y="4963379"/>
              <a:ext cx="1093003" cy="444145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51" name="直接连接符 68">
              <a:extLst>
                <a:ext uri="{FF2B5EF4-FFF2-40B4-BE49-F238E27FC236}">
                  <a16:creationId xmlns:a16="http://schemas.microsoft.com/office/drawing/2014/main" id="{677EE29F-A677-E141-99DA-10907D44A03F}"/>
                </a:ext>
              </a:extLst>
            </p:cNvPr>
            <p:cNvCxnSpPr>
              <a:cxnSpLocks/>
            </p:cNvCxnSpPr>
            <p:nvPr/>
          </p:nvCxnSpPr>
          <p:spPr>
            <a:xfrm>
              <a:off x="8716296" y="5411852"/>
              <a:ext cx="2020529" cy="587631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  <p:cxnSp>
          <p:nvCxnSpPr>
            <p:cNvPr id="52" name="直接连接符 71">
              <a:extLst>
                <a:ext uri="{FF2B5EF4-FFF2-40B4-BE49-F238E27FC236}">
                  <a16:creationId xmlns:a16="http://schemas.microsoft.com/office/drawing/2014/main" id="{99A382EF-F58F-C24D-B237-B1649E6B3E43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825" y="6002727"/>
              <a:ext cx="1068849" cy="180213"/>
            </a:xfrm>
            <a:prstGeom prst="line">
              <a:avLst/>
            </a:prstGeom>
            <a:noFill/>
            <a:ln w="19050" cap="flat" cmpd="sng" algn="ctr">
              <a:solidFill>
                <a:srgbClr val="0505FF"/>
              </a:solidFill>
              <a:prstDash val="soli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D0E2F1-E2A1-CA45-9BBF-9E9A6A68E750}"/>
                  </a:ext>
                </a:extLst>
              </p:cNvPr>
              <p:cNvSpPr txBox="1"/>
              <p:nvPr/>
            </p:nvSpPr>
            <p:spPr>
              <a:xfrm>
                <a:off x="2979812" y="2120226"/>
                <a:ext cx="2287806" cy="326243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400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D0E2F1-E2A1-CA45-9BBF-9E9A6A68E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12" y="2120226"/>
                <a:ext cx="2287806" cy="3262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37D17BE3-B7E3-4F4F-908D-4DA1B511FF2C}"/>
              </a:ext>
            </a:extLst>
          </p:cNvPr>
          <p:cNvCxnSpPr>
            <a:stCxn id="63" idx="1"/>
          </p:cNvCxnSpPr>
          <p:nvPr/>
        </p:nvCxnSpPr>
        <p:spPr>
          <a:xfrm rot="10800000" flipV="1">
            <a:off x="2140650" y="2283348"/>
            <a:ext cx="839163" cy="265272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>
                <a:lumMod val="5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8D91D3F-EA3D-8349-9CC4-5040E2D01A09}"/>
                  </a:ext>
                </a:extLst>
              </p:cNvPr>
              <p:cNvSpPr txBox="1"/>
              <p:nvPr/>
            </p:nvSpPr>
            <p:spPr>
              <a:xfrm>
                <a:off x="3404635" y="2931497"/>
                <a:ext cx="788549" cy="292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8D91D3F-EA3D-8349-9CC4-5040E2D01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635" y="2931497"/>
                <a:ext cx="788549" cy="2929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Freeform 65">
            <a:extLst>
              <a:ext uri="{FF2B5EF4-FFF2-40B4-BE49-F238E27FC236}">
                <a16:creationId xmlns:a16="http://schemas.microsoft.com/office/drawing/2014/main" id="{47AC4B39-F377-D249-914C-3DD7B3C9D455}"/>
              </a:ext>
            </a:extLst>
          </p:cNvPr>
          <p:cNvSpPr/>
          <p:nvPr/>
        </p:nvSpPr>
        <p:spPr>
          <a:xfrm>
            <a:off x="3108984" y="3072012"/>
            <a:ext cx="344384" cy="109122"/>
          </a:xfrm>
          <a:custGeom>
            <a:avLst/>
            <a:gdLst>
              <a:gd name="connsiteX0" fmla="*/ 344384 w 344384"/>
              <a:gd name="connsiteY0" fmla="*/ 2244 h 109122"/>
              <a:gd name="connsiteX1" fmla="*/ 190005 w 344384"/>
              <a:gd name="connsiteY1" fmla="*/ 14119 h 109122"/>
              <a:gd name="connsiteX2" fmla="*/ 0 w 344384"/>
              <a:gd name="connsiteY2" fmla="*/ 109122 h 10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384" h="109122">
                <a:moveTo>
                  <a:pt x="344384" y="2244"/>
                </a:moveTo>
                <a:cubicBezTo>
                  <a:pt x="295893" y="-725"/>
                  <a:pt x="247402" y="-3694"/>
                  <a:pt x="190005" y="14119"/>
                </a:cubicBezTo>
                <a:cubicBezTo>
                  <a:pt x="132608" y="31932"/>
                  <a:pt x="66304" y="70527"/>
                  <a:pt x="0" y="109122"/>
                </a:cubicBezTo>
              </a:path>
            </a:pathLst>
          </a:custGeom>
          <a:noFill/>
          <a:ln w="127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B07FACF-8829-5C4C-823A-B3D81A34385A}"/>
                  </a:ext>
                </a:extLst>
              </p:cNvPr>
              <p:cNvSpPr txBox="1"/>
              <p:nvPr/>
            </p:nvSpPr>
            <p:spPr>
              <a:xfrm>
                <a:off x="4918064" y="3259386"/>
                <a:ext cx="788549" cy="2937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200" b="0" i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B07FACF-8829-5C4C-823A-B3D81A343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064" y="3259386"/>
                <a:ext cx="788549" cy="2937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Freeform 72">
            <a:extLst>
              <a:ext uri="{FF2B5EF4-FFF2-40B4-BE49-F238E27FC236}">
                <a16:creationId xmlns:a16="http://schemas.microsoft.com/office/drawing/2014/main" id="{10BCBD61-33F2-7843-A745-BC7A912494C0}"/>
              </a:ext>
            </a:extLst>
          </p:cNvPr>
          <p:cNvSpPr/>
          <p:nvPr/>
        </p:nvSpPr>
        <p:spPr>
          <a:xfrm>
            <a:off x="4366101" y="3389500"/>
            <a:ext cx="644464" cy="225397"/>
          </a:xfrm>
          <a:custGeom>
            <a:avLst/>
            <a:gdLst>
              <a:gd name="connsiteX0" fmla="*/ 344384 w 344384"/>
              <a:gd name="connsiteY0" fmla="*/ 2244 h 109122"/>
              <a:gd name="connsiteX1" fmla="*/ 190005 w 344384"/>
              <a:gd name="connsiteY1" fmla="*/ 14119 h 109122"/>
              <a:gd name="connsiteX2" fmla="*/ 0 w 344384"/>
              <a:gd name="connsiteY2" fmla="*/ 109122 h 10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384" h="109122">
                <a:moveTo>
                  <a:pt x="344384" y="2244"/>
                </a:moveTo>
                <a:cubicBezTo>
                  <a:pt x="295893" y="-725"/>
                  <a:pt x="247402" y="-3694"/>
                  <a:pt x="190005" y="14119"/>
                </a:cubicBezTo>
                <a:cubicBezTo>
                  <a:pt x="132608" y="31932"/>
                  <a:pt x="66304" y="70527"/>
                  <a:pt x="0" y="109122"/>
                </a:cubicBezTo>
              </a:path>
            </a:pathLst>
          </a:custGeom>
          <a:noFill/>
          <a:ln w="127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91092F4-9E77-D04E-B40B-BD41CD8DB4A5}"/>
                  </a:ext>
                </a:extLst>
              </p:cNvPr>
              <p:cNvSpPr txBox="1"/>
              <p:nvPr/>
            </p:nvSpPr>
            <p:spPr>
              <a:xfrm>
                <a:off x="7800206" y="3005356"/>
                <a:ext cx="3536096" cy="76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Observe: </a:t>
                </a: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91092F4-9E77-D04E-B40B-BD41CD8DB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0206" y="3005356"/>
                <a:ext cx="3536096" cy="768287"/>
              </a:xfrm>
              <a:prstGeom prst="rect">
                <a:avLst/>
              </a:prstGeom>
              <a:blipFill>
                <a:blip r:embed="rId10"/>
                <a:stretch>
                  <a:fillRect l="-1071" t="-3279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B32A9CDB-9CAC-B642-8489-97513B256313}"/>
              </a:ext>
            </a:extLst>
          </p:cNvPr>
          <p:cNvSpPr txBox="1"/>
          <p:nvPr/>
        </p:nvSpPr>
        <p:spPr>
          <a:xfrm rot="16200000">
            <a:off x="-12683" y="3439066"/>
            <a:ext cx="1927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Buyer’s utility/payment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41659F7-E297-4043-B0F4-2550B6A2A2E3}"/>
                  </a:ext>
                </a:extLst>
              </p:cNvPr>
              <p:cNvSpPr txBox="1"/>
              <p:nvPr/>
            </p:nvSpPr>
            <p:spPr>
              <a:xfrm>
                <a:off x="3407892" y="5125414"/>
                <a:ext cx="13720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ea typeface="Cambria Math" panose="02040503050406030204" pitchFamily="18" charset="0"/>
                  </a:rPr>
                  <a:t>Scaling factor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41659F7-E297-4043-B0F4-2550B6A2A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92" y="5125414"/>
                <a:ext cx="1372042" cy="307777"/>
              </a:xfrm>
              <a:prstGeom prst="rect">
                <a:avLst/>
              </a:prstGeom>
              <a:blipFill>
                <a:blip r:embed="rId11"/>
                <a:stretch>
                  <a:fillRect l="-917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CF94D4-5D0D-7349-B03B-0496BF89B1A3}"/>
                  </a:ext>
                </a:extLst>
              </p:cNvPr>
              <p:cNvSpPr txBox="1"/>
              <p:nvPr/>
            </p:nvSpPr>
            <p:spPr>
              <a:xfrm>
                <a:off x="2114764" y="4588179"/>
                <a:ext cx="1646413" cy="326243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400" b="0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1CF94D4-5D0D-7349-B03B-0496BF89B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764" y="4588179"/>
                <a:ext cx="1646413" cy="3262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4E875AE6-66B1-1949-AF84-E4381491AEC2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>
            <a:off x="1891418" y="4436903"/>
            <a:ext cx="223346" cy="314399"/>
          </a:xfrm>
          <a:prstGeom prst="curvedConnector2">
            <a:avLst/>
          </a:prstGeom>
          <a:ln w="12700">
            <a:solidFill>
              <a:schemeClr val="accent6">
                <a:lumMod val="50000"/>
              </a:schemeClr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D072B56-1AF7-3D49-9254-457E6B803AE4}"/>
                  </a:ext>
                </a:extLst>
              </p:cNvPr>
              <p:cNvSpPr txBox="1"/>
              <p:nvPr/>
            </p:nvSpPr>
            <p:spPr>
              <a:xfrm>
                <a:off x="8226855" y="939505"/>
                <a:ext cx="2745945" cy="1754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Define: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util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}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rev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D072B56-1AF7-3D49-9254-457E6B803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855" y="939505"/>
                <a:ext cx="2745945" cy="1754326"/>
              </a:xfrm>
              <a:prstGeom prst="rect">
                <a:avLst/>
              </a:prstGeom>
              <a:blipFill>
                <a:blip r:embed="rId13"/>
                <a:stretch>
                  <a:fillRect l="-2304" t="-714" b="-142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CF90926-219F-DA41-9A39-2C1D8F1EEFFD}"/>
                  </a:ext>
                </a:extLst>
              </p:cNvPr>
              <p:cNvSpPr txBox="1"/>
              <p:nvPr/>
            </p:nvSpPr>
            <p:spPr>
              <a:xfrm>
                <a:off x="7843298" y="4059273"/>
                <a:ext cx="41482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Then, picking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with density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dirty="0"/>
                  <a:t>  gives:</a:t>
                </a: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CF90926-219F-DA41-9A39-2C1D8F1EE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298" y="4059273"/>
                <a:ext cx="4148251" cy="369332"/>
              </a:xfrm>
              <a:prstGeom prst="rect">
                <a:avLst/>
              </a:prstGeom>
              <a:blipFill>
                <a:blip r:embed="rId14"/>
                <a:stretch>
                  <a:fillRect l="-1223" t="-113333" r="-306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A80D53C-56D7-DA46-BE8F-FF8F0CBD2AAD}"/>
                  </a:ext>
                </a:extLst>
              </p:cNvPr>
              <p:cNvSpPr txBox="1"/>
              <p:nvPr/>
            </p:nvSpPr>
            <p:spPr>
              <a:xfrm>
                <a:off x="9014141" y="4448615"/>
                <a:ext cx="3051845" cy="6458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A80D53C-56D7-DA46-BE8F-FF8F0CBD2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141" y="4448615"/>
                <a:ext cx="3051845" cy="645818"/>
              </a:xfrm>
              <a:prstGeom prst="rect">
                <a:avLst/>
              </a:prstGeom>
              <a:blipFill>
                <a:blip r:embed="rId15"/>
                <a:stretch>
                  <a:fillRect l="-1245" t="-150000" b="-2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499C8BB-3680-5C4E-B011-53405F676FBF}"/>
                  </a:ext>
                </a:extLst>
              </p:cNvPr>
              <p:cNvSpPr/>
              <p:nvPr/>
            </p:nvSpPr>
            <p:spPr>
              <a:xfrm>
                <a:off x="7965445" y="4544264"/>
                <a:ext cx="11131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E499C8BB-3680-5C4E-B011-53405F676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5" y="4544264"/>
                <a:ext cx="111318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6C6C8AE-7D2C-0347-828B-1348FB08B228}"/>
                  </a:ext>
                </a:extLst>
              </p:cNvPr>
              <p:cNvSpPr txBox="1"/>
              <p:nvPr/>
            </p:nvSpPr>
            <p:spPr>
              <a:xfrm>
                <a:off x="9009833" y="5080054"/>
                <a:ext cx="3051845" cy="1241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(1)</m:t>
                          </m:r>
                        </m:num>
                        <m:den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6C6C8AE-7D2C-0347-828B-1348FB08B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9833" y="5080054"/>
                <a:ext cx="3051845" cy="1241494"/>
              </a:xfrm>
              <a:prstGeom prst="rect">
                <a:avLst/>
              </a:prstGeom>
              <a:blipFill>
                <a:blip r:embed="rId17"/>
                <a:stretch>
                  <a:fillRect l="-1240" t="-79798" b="-6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6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63" grpId="0" animBg="1"/>
      <p:bldP spid="63" grpId="1" animBg="1"/>
      <p:bldP spid="65" grpId="0"/>
      <p:bldP spid="65" grpId="1"/>
      <p:bldP spid="66" grpId="0" animBg="1"/>
      <p:bldP spid="66" grpId="1" animBg="1"/>
      <p:bldP spid="72" grpId="0"/>
      <p:bldP spid="72" grpId="1"/>
      <p:bldP spid="73" grpId="0" animBg="1"/>
      <p:bldP spid="73" grpId="1" animBg="1"/>
      <p:bldP spid="76" grpId="0"/>
      <p:bldP spid="84" grpId="0" animBg="1"/>
      <p:bldP spid="84" grpId="1" animBg="1"/>
      <p:bldP spid="103" grpId="0" build="allAtOnce" animBg="1"/>
      <p:bldP spid="118" grpId="0"/>
      <p:bldP spid="1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D8795FA-1FAD-984E-B476-249D940B1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1" y="2398593"/>
                <a:ext cx="10771241" cy="439387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Outline:</a:t>
                </a:r>
              </a:p>
              <a:p>
                <a:r>
                  <a:rPr lang="en-US" sz="1800" dirty="0"/>
                  <a:t>Pick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 with density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skw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1800" dirty="0"/>
                  <a:t>. </a:t>
                </a:r>
              </a:p>
              <a:p>
                <a:r>
                  <a:rPr lang="en-US" sz="1800" dirty="0"/>
                  <a:t>Then,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(1)</m:t>
                        </m:r>
                      </m:num>
                      <m:den>
                        <m:func>
                          <m:func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(2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endParaRPr lang="en-US" sz="1800" dirty="0"/>
              </a:p>
              <a:p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1800" i="1">
                        <a:solidFill>
                          <a:srgbClr val="191B0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den>
                            </m:f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Putting everything together,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func>
                          <m:func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</a:p>
              <a:p>
                <a:endParaRPr lang="en-US" sz="100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D8795FA-1FAD-984E-B476-249D940B1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1" y="2398593"/>
                <a:ext cx="10771241" cy="4393870"/>
              </a:xfrm>
              <a:blipFill>
                <a:blip r:embed="rId2"/>
                <a:stretch>
                  <a:fillRect l="-353" t="-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6F23CF-ED54-4B45-9766-E57D0545FCF8}"/>
                  </a:ext>
                </a:extLst>
              </p:cNvPr>
              <p:cNvSpPr txBox="1"/>
              <p:nvPr/>
            </p:nvSpPr>
            <p:spPr>
              <a:xfrm>
                <a:off x="9262740" y="2487889"/>
                <a:ext cx="2719462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util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/>
                  <a:t>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util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C6F23CF-ED54-4B45-9766-E57D0545F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740" y="2487889"/>
                <a:ext cx="2719462" cy="646331"/>
              </a:xfrm>
              <a:prstGeom prst="rect">
                <a:avLst/>
              </a:prstGeom>
              <a:blipFill>
                <a:blip r:embed="rId4"/>
                <a:stretch>
                  <a:fillRect b="-943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12B0B7-7C8D-1843-9BB9-E8BBE789088A}"/>
                  </a:ext>
                </a:extLst>
              </p:cNvPr>
              <p:cNvSpPr txBox="1"/>
              <p:nvPr/>
            </p:nvSpPr>
            <p:spPr>
              <a:xfrm>
                <a:off x="1080335" y="379567"/>
                <a:ext cx="10901867" cy="17348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Theorem 3: Given any det. pricing functions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 and g such that for all subsets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⊆[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)≤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 </a:t>
                </a:r>
              </a:p>
              <a:p>
                <a:pPr>
                  <a:spcBef>
                    <a:spcPts val="300"/>
                  </a:spcBef>
                </a:pPr>
                <a:r>
                  <a:rPr lang="en-US" sz="2000" dirty="0">
                    <a:latin typeface="Helvetica" pitchFamily="2" charset="0"/>
                  </a:rPr>
                  <a:t>Then there exists a distribution over scaling factors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 such that for any valuation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,</a:t>
                </a:r>
              </a:p>
              <a:p>
                <a:pPr algn="ctr">
                  <a:spcBef>
                    <a:spcPts val="30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Helvetica" pitchFamily="2" charset="0"/>
                      </a:rPr>
                      <m:t>Re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Helvetica" pitchFamily="2" charset="0"/>
                          </a:rPr>
                          <m:t>v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)≥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func>
                      </m:den>
                    </m:f>
                    <m:r>
                      <m:rPr>
                        <m:nor/>
                      </m:rPr>
                      <a:rPr lang="en-US" sz="2000">
                        <a:latin typeface="Helvetica" pitchFamily="2" charset="0"/>
                        <a:ea typeface="Cambria Math" panose="02040503050406030204" pitchFamily="18" charset="0"/>
                      </a:rPr>
                      <m:t>Re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000">
                            <a:latin typeface="Helvetica" pitchFamily="2" charset="0"/>
                            <a:ea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Helvetica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12B0B7-7C8D-1843-9BB9-E8BBE7890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35" y="379567"/>
                <a:ext cx="10901867" cy="1734899"/>
              </a:xfrm>
              <a:prstGeom prst="rect">
                <a:avLst/>
              </a:prstGeom>
              <a:blipFill>
                <a:blip r:embed="rId5"/>
                <a:stretch>
                  <a:fillRect l="-465" t="-725" b="-14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A36F-8E08-9F4A-B1F8-746A8452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 of approximation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CA729D-37C1-A54B-9CDF-B58443589A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10981038" cy="442165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1: For </a:t>
                </a:r>
                <a:r>
                  <a:rPr lang="en-US" u="sng" dirty="0"/>
                  <a:t>any</a:t>
                </a:r>
                <a:r>
                  <a:rPr lang="en-US" dirty="0"/>
                  <a:t> value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r>
                  <a:rPr lang="en-US" dirty="0"/>
                  <a:t>		Sybil-proof OPT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SRev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2: There exists a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over additive valuations such that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err="1"/>
                  <a:t>Subadditive</a:t>
                </a:r>
                <a:r>
                  <a:rPr lang="en-US" dirty="0"/>
                  <a:t> Deterministic OPT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Revenue of any “succinct” mechanism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 3: For any two pricing functions, a pointwise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-approximation upon rescaling </a:t>
                </a:r>
              </a:p>
              <a:p>
                <a:pPr marL="0" indent="0">
                  <a:buNone/>
                </a:pPr>
                <a:r>
                  <a:rPr lang="en-US" dirty="0"/>
                  <a:t>	implies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-approximation in revenue.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CA729D-37C1-A54B-9CDF-B58443589A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10981038" cy="4421659"/>
              </a:xfrm>
              <a:blipFill>
                <a:blip r:embed="rId2"/>
                <a:stretch>
                  <a:fillRect l="-462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28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6E82-45D0-1544-8AC1-220EDFC5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2EC1E-BA3F-4F46-95D1-2CDB6DB00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962" y="1445742"/>
            <a:ext cx="9761838" cy="4185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idea: instead of restricting the market, simplify the optimization by introducing “reasonable” constraints</a:t>
            </a:r>
          </a:p>
          <a:p>
            <a:r>
              <a:rPr lang="en-US" dirty="0"/>
              <a:t>Buy-many constraint is reasonable; frequently satisfied</a:t>
            </a:r>
          </a:p>
          <a:p>
            <a:r>
              <a:rPr lang="en-US" dirty="0"/>
              <a:t>Buy-many mechanisms exhibit many nice properties</a:t>
            </a:r>
          </a:p>
          <a:p>
            <a:r>
              <a:rPr lang="en-US" dirty="0"/>
              <a:t>Buy-many mechanisms can be well-approximated via item pricing</a:t>
            </a:r>
          </a:p>
          <a:p>
            <a:endParaRPr lang="en-US" dirty="0"/>
          </a:p>
          <a:p>
            <a:r>
              <a:rPr lang="en-US" dirty="0"/>
              <a:t>Some interesting open directions:</a:t>
            </a:r>
          </a:p>
          <a:p>
            <a:pPr lvl="1"/>
            <a:r>
              <a:rPr lang="en-US" dirty="0"/>
              <a:t>Multiple buyers: what does the buy-many constraint mean in limited supply settings?</a:t>
            </a:r>
          </a:p>
          <a:p>
            <a:pPr lvl="1"/>
            <a:r>
              <a:rPr lang="en-US" dirty="0"/>
              <a:t>Exact computation? The buy-many constraint is not a linear constraint.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46CD3-F7E8-9149-A094-D697A1C6D24C}"/>
              </a:ext>
            </a:extLst>
          </p:cNvPr>
          <p:cNvSpPr txBox="1"/>
          <p:nvPr/>
        </p:nvSpPr>
        <p:spPr>
          <a:xfrm>
            <a:off x="5060476" y="5585658"/>
            <a:ext cx="2062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42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B707-B39F-4442-88E3-18609457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the optimal menu look like?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1F6C8-6347-FF4C-A606-DAA246120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Is randomness necessary?</a:t>
                </a:r>
              </a:p>
              <a:p>
                <a:pPr marL="530352" lvl="1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Yes </a:t>
                </a:r>
                <a:r>
                  <a:rPr lang="en-US" dirty="0">
                    <a:solidFill>
                      <a:schemeClr val="tx2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b="0" dirty="0">
                    <a:solidFill>
                      <a:schemeClr val="tx2"/>
                    </a:solidFill>
                  </a:rPr>
                  <a:t>                               </a:t>
                </a:r>
                <a:r>
                  <a:rPr lang="en-US" sz="1600" b="0" dirty="0">
                    <a:solidFill>
                      <a:schemeClr val="accent5">
                        <a:lumMod val="50000"/>
                      </a:schemeClr>
                    </a:solidFill>
                  </a:rPr>
                  <a:t>[Thanassoulis’04]</a:t>
                </a:r>
                <a:endParaRPr lang="en-US" b="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530352" lvl="1" indent="0">
                  <a:buNone/>
                </a:pPr>
                <a:r>
                  <a:rPr lang="en-US" dirty="0"/>
                  <a:t>(No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)		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[Myerson’81]</a:t>
                </a: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How many menu options?</a:t>
                </a:r>
              </a:p>
              <a:p>
                <a:pPr marL="530352" lvl="1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Unbounded 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>
                    <a:solidFill>
                      <a:schemeClr val="tx2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        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[Hart-Nisan’13]</a:t>
                </a:r>
              </a:p>
              <a:p>
                <a:pPr marL="530352" lvl="1" indent="0">
                  <a:buNone/>
                </a:pPr>
                <a:r>
                  <a:rPr lang="en-US" dirty="0"/>
                  <a:t>(One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Is the optimal mechanism easy to compute?</a:t>
                </a:r>
              </a:p>
              <a:p>
                <a:pPr marL="530352" lvl="1" indent="0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No</a:t>
                </a:r>
                <a:r>
                  <a:rPr lang="en-US" dirty="0"/>
                  <a:t>, not even in simple cases!      </a:t>
                </a:r>
                <a:r>
                  <a:rPr 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[Chen-Diakonikolas-Orfanou-Paparas-Sun-Yannakakis’15]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1F6C8-6347-FF4C-A606-DAA246120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6728F81-BC4B-1A40-A518-358194801A74}"/>
              </a:ext>
            </a:extLst>
          </p:cNvPr>
          <p:cNvGrpSpPr/>
          <p:nvPr/>
        </p:nvGrpSpPr>
        <p:grpSpPr>
          <a:xfrm>
            <a:off x="9163675" y="3434979"/>
            <a:ext cx="2099131" cy="372657"/>
            <a:chOff x="4396276" y="5090531"/>
            <a:chExt cx="2099131" cy="372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93F434B-FC0E-8D46-80D6-3DBCCB13231F}"/>
                </a:ext>
              </a:extLst>
            </p:cNvPr>
            <p:cNvGrpSpPr/>
            <p:nvPr/>
          </p:nvGrpSpPr>
          <p:grpSpPr>
            <a:xfrm>
              <a:off x="4396276" y="5090531"/>
              <a:ext cx="1215397" cy="372657"/>
              <a:chOff x="4396276" y="4793967"/>
              <a:chExt cx="1215397" cy="3726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4B0150C-760B-B64C-A0F2-34AC497E0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1942" y="4805512"/>
                <a:ext cx="346239" cy="36111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D99212E-2D89-504C-8B53-D4D43EE04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0746" y="4835904"/>
                <a:ext cx="287958" cy="30032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5FD66D-6574-C044-8C55-E1ED5804220E}"/>
                  </a:ext>
                </a:extLst>
              </p:cNvPr>
              <p:cNvSpPr txBox="1"/>
              <p:nvPr/>
            </p:nvSpPr>
            <p:spPr>
              <a:xfrm>
                <a:off x="4396276" y="4793967"/>
                <a:ext cx="12153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½ (           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AF53C4-F3A3-DE48-8542-D851B1C97BF1}"/>
                    </a:ext>
                  </a:extLst>
                </p:cNvPr>
                <p:cNvSpPr txBox="1"/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$1.25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8AF53C4-F3A3-DE48-8542-D851B1C97B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5110" y="5136823"/>
                  <a:ext cx="850297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3FFE73-1ED8-9449-9B09-80EBD40296E6}"/>
              </a:ext>
            </a:extLst>
          </p:cNvPr>
          <p:cNvGrpSpPr/>
          <p:nvPr/>
        </p:nvGrpSpPr>
        <p:grpSpPr>
          <a:xfrm>
            <a:off x="9332929" y="3950046"/>
            <a:ext cx="1833755" cy="380056"/>
            <a:chOff x="4565530" y="4332845"/>
            <a:chExt cx="1833755" cy="3800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94E388-A8FB-5747-A3E1-143BA323A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5530" y="4332845"/>
              <a:ext cx="346239" cy="3611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1CD215-ADBE-254C-967B-F33F5095E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7772" y="4363237"/>
              <a:ext cx="287958" cy="3003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510973-AF03-6549-8808-58B3BCAA91E2}"/>
                </a:ext>
              </a:extLst>
            </p:cNvPr>
            <p:cNvSpPr txBox="1"/>
            <p:nvPr/>
          </p:nvSpPr>
          <p:spPr>
            <a:xfrm>
              <a:off x="4853435" y="4343569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½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D1442F-E449-B148-B7ED-6670F7340A9A}"/>
                    </a:ext>
                  </a:extLst>
                </p:cNvPr>
                <p:cNvSpPr txBox="1"/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DD1442F-E449-B148-B7ED-6670F7340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4786" y="4354077"/>
                  <a:ext cx="744499" cy="307777"/>
                </a:xfrm>
                <a:prstGeom prst="rect">
                  <a:avLst/>
                </a:prstGeom>
                <a:blipFill>
                  <a:blip r:embed="rId6"/>
                  <a:stretch>
                    <a:fillRect r="-1695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9760C5-A6D3-1E42-A7D9-BABEDE71BCE8}"/>
              </a:ext>
            </a:extLst>
          </p:cNvPr>
          <p:cNvGrpSpPr/>
          <p:nvPr/>
        </p:nvGrpSpPr>
        <p:grpSpPr>
          <a:xfrm>
            <a:off x="9532253" y="1988867"/>
            <a:ext cx="1600055" cy="1336292"/>
            <a:chOff x="4764854" y="2853583"/>
            <a:chExt cx="1600055" cy="13362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CB5421-A5FE-E14A-BFD5-CE77816B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090" y="2859793"/>
              <a:ext cx="346239" cy="3611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376478-16F4-6945-AFFD-3C0D817A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6397" y="3368530"/>
              <a:ext cx="287958" cy="3003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AC2AB1-75A5-204B-89BE-272CF690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2580" y="3859155"/>
              <a:ext cx="287958" cy="3003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07848A-2953-6048-98A1-175D9870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854" y="3828763"/>
              <a:ext cx="346239" cy="3611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A2EF0E-4195-5046-8B7C-BF67899B33EB}"/>
                    </a:ext>
                  </a:extLst>
                </p:cNvPr>
                <p:cNvSpPr txBox="1"/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AA2EF0E-4195-5046-8B7C-BF67899B3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199" y="2853583"/>
                  <a:ext cx="595035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4000" r="-2128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CCD4F38-E66C-4044-AC2C-AACD86DB8EF7}"/>
                    </a:ext>
                  </a:extLst>
                </p:cNvPr>
                <p:cNvSpPr txBox="1"/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$1.5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CCD4F38-E66C-4044-AC2C-AACD86DB8E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0410" y="3353054"/>
                  <a:ext cx="744499" cy="307777"/>
                </a:xfrm>
                <a:prstGeom prst="rect">
                  <a:avLst/>
                </a:prstGeom>
                <a:blipFill>
                  <a:blip r:embed="rId8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523677E-8699-D741-ABAF-0C644642D02C}"/>
                    </a:ext>
                  </a:extLst>
                </p:cNvPr>
                <p:cNvSpPr txBox="1"/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400" dirty="0"/>
                    <a:t> $2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523677E-8699-D741-ABAF-0C644642D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116" y="3851908"/>
                  <a:ext cx="595035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2128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6EA748-46D0-D441-8361-56FB5F7B0466}"/>
              </a:ext>
            </a:extLst>
          </p:cNvPr>
          <p:cNvGrpSpPr/>
          <p:nvPr/>
        </p:nvGrpSpPr>
        <p:grpSpPr>
          <a:xfrm>
            <a:off x="8864038" y="919775"/>
            <a:ext cx="2599415" cy="3624978"/>
            <a:chOff x="4096639" y="1784491"/>
            <a:chExt cx="2599415" cy="3624978"/>
          </a:xfrm>
        </p:grpSpPr>
        <p:sp>
          <p:nvSpPr>
            <p:cNvPr id="24" name="Vertical Scroll 72">
              <a:extLst>
                <a:ext uri="{FF2B5EF4-FFF2-40B4-BE49-F238E27FC236}">
                  <a16:creationId xmlns:a16="http://schemas.microsoft.com/office/drawing/2014/main" id="{49409486-C944-3049-BFE6-75F18F579751}"/>
                </a:ext>
              </a:extLst>
            </p:cNvPr>
            <p:cNvSpPr/>
            <p:nvPr/>
          </p:nvSpPr>
          <p:spPr>
            <a:xfrm>
              <a:off x="4096639" y="1784491"/>
              <a:ext cx="2599415" cy="3624978"/>
            </a:xfrm>
            <a:custGeom>
              <a:avLst/>
              <a:gdLst>
                <a:gd name="connsiteX0" fmla="*/ 86483 w 2599414"/>
                <a:gd name="connsiteY0" fmla="*/ 3624978 h 3624978"/>
                <a:gd name="connsiteX1" fmla="*/ 172966 w 2599414"/>
                <a:gd name="connsiteY1" fmla="*/ 3538495 h 3624978"/>
                <a:gd name="connsiteX2" fmla="*/ 86483 w 2599414"/>
                <a:gd name="connsiteY2" fmla="*/ 3538495 h 3624978"/>
                <a:gd name="connsiteX3" fmla="*/ 129724 w 2599414"/>
                <a:gd name="connsiteY3" fmla="*/ 3495254 h 3624978"/>
                <a:gd name="connsiteX4" fmla="*/ 86483 w 2599414"/>
                <a:gd name="connsiteY4" fmla="*/ 3452013 h 3624978"/>
                <a:gd name="connsiteX5" fmla="*/ 172965 w 2599414"/>
                <a:gd name="connsiteY5" fmla="*/ 3452013 h 3624978"/>
                <a:gd name="connsiteX6" fmla="*/ 172965 w 2599414"/>
                <a:gd name="connsiteY6" fmla="*/ 86483 h 3624978"/>
                <a:gd name="connsiteX7" fmla="*/ 259448 w 2599414"/>
                <a:gd name="connsiteY7" fmla="*/ 0 h 3624978"/>
                <a:gd name="connsiteX8" fmla="*/ 2512931 w 2599414"/>
                <a:gd name="connsiteY8" fmla="*/ 0 h 3624978"/>
                <a:gd name="connsiteX9" fmla="*/ 2599414 w 2599414"/>
                <a:gd name="connsiteY9" fmla="*/ 86483 h 3624978"/>
                <a:gd name="connsiteX10" fmla="*/ 2512931 w 2599414"/>
                <a:gd name="connsiteY10" fmla="*/ 172966 h 3624978"/>
                <a:gd name="connsiteX11" fmla="*/ 2426449 w 2599414"/>
                <a:gd name="connsiteY11" fmla="*/ 172965 h 3624978"/>
                <a:gd name="connsiteX12" fmla="*/ 2426449 w 2599414"/>
                <a:gd name="connsiteY12" fmla="*/ 3538495 h 3624978"/>
                <a:gd name="connsiteX13" fmla="*/ 2339966 w 2599414"/>
                <a:gd name="connsiteY13" fmla="*/ 3624978 h 3624978"/>
                <a:gd name="connsiteX14" fmla="*/ 86483 w 2599414"/>
                <a:gd name="connsiteY14" fmla="*/ 3624978 h 3624978"/>
                <a:gd name="connsiteX15" fmla="*/ 345930 w 2599414"/>
                <a:gd name="connsiteY15" fmla="*/ 86483 h 3624978"/>
                <a:gd name="connsiteX16" fmla="*/ 259447 w 2599414"/>
                <a:gd name="connsiteY16" fmla="*/ 172966 h 3624978"/>
                <a:gd name="connsiteX17" fmla="*/ 216206 w 2599414"/>
                <a:gd name="connsiteY17" fmla="*/ 129725 h 3624978"/>
                <a:gd name="connsiteX18" fmla="*/ 259447 w 2599414"/>
                <a:gd name="connsiteY18" fmla="*/ 86484 h 3624978"/>
                <a:gd name="connsiteX19" fmla="*/ 345930 w 2599414"/>
                <a:gd name="connsiteY19" fmla="*/ 86483 h 3624978"/>
                <a:gd name="connsiteX0" fmla="*/ 345930 w 2599414"/>
                <a:gd name="connsiteY0" fmla="*/ 86483 h 3624978"/>
                <a:gd name="connsiteX1" fmla="*/ 259447 w 2599414"/>
                <a:gd name="connsiteY1" fmla="*/ 172966 h 3624978"/>
                <a:gd name="connsiteX2" fmla="*/ 216206 w 2599414"/>
                <a:gd name="connsiteY2" fmla="*/ 129725 h 3624978"/>
                <a:gd name="connsiteX3" fmla="*/ 259447 w 2599414"/>
                <a:gd name="connsiteY3" fmla="*/ 86484 h 3624978"/>
                <a:gd name="connsiteX4" fmla="*/ 345930 w 2599414"/>
                <a:gd name="connsiteY4" fmla="*/ 86483 h 3624978"/>
                <a:gd name="connsiteX5" fmla="*/ 172965 w 2599414"/>
                <a:gd name="connsiteY5" fmla="*/ 3538495 h 3624978"/>
                <a:gd name="connsiteX6" fmla="*/ 86482 w 2599414"/>
                <a:gd name="connsiteY6" fmla="*/ 3624978 h 3624978"/>
                <a:gd name="connsiteX7" fmla="*/ -1 w 2599414"/>
                <a:gd name="connsiteY7" fmla="*/ 3538495 h 3624978"/>
                <a:gd name="connsiteX8" fmla="*/ 86482 w 2599414"/>
                <a:gd name="connsiteY8" fmla="*/ 3452012 h 3624978"/>
                <a:gd name="connsiteX9" fmla="*/ 129723 w 2599414"/>
                <a:gd name="connsiteY9" fmla="*/ 3495253 h 3624978"/>
                <a:gd name="connsiteX10" fmla="*/ 86482 w 2599414"/>
                <a:gd name="connsiteY10" fmla="*/ 3538494 h 3624978"/>
                <a:gd name="connsiteX11" fmla="*/ 172965 w 2599414"/>
                <a:gd name="connsiteY11" fmla="*/ 3538495 h 3624978"/>
                <a:gd name="connsiteX0" fmla="*/ 172965 w 2599414"/>
                <a:gd name="connsiteY0" fmla="*/ 3452013 h 3624978"/>
                <a:gd name="connsiteX1" fmla="*/ 172965 w 2599414"/>
                <a:gd name="connsiteY1" fmla="*/ 86483 h 3624978"/>
                <a:gd name="connsiteX2" fmla="*/ 259448 w 2599414"/>
                <a:gd name="connsiteY2" fmla="*/ 0 h 3624978"/>
                <a:gd name="connsiteX3" fmla="*/ 2512931 w 2599414"/>
                <a:gd name="connsiteY3" fmla="*/ 0 h 3624978"/>
                <a:gd name="connsiteX4" fmla="*/ 2599414 w 2599414"/>
                <a:gd name="connsiteY4" fmla="*/ 86483 h 3624978"/>
                <a:gd name="connsiteX5" fmla="*/ 2512931 w 2599414"/>
                <a:gd name="connsiteY5" fmla="*/ 172966 h 3624978"/>
                <a:gd name="connsiteX6" fmla="*/ 2426449 w 2599414"/>
                <a:gd name="connsiteY6" fmla="*/ 172965 h 3624978"/>
                <a:gd name="connsiteX7" fmla="*/ 2426449 w 2599414"/>
                <a:gd name="connsiteY7" fmla="*/ 3538495 h 3624978"/>
                <a:gd name="connsiteX8" fmla="*/ 2339966 w 2599414"/>
                <a:gd name="connsiteY8" fmla="*/ 3624978 h 3624978"/>
                <a:gd name="connsiteX9" fmla="*/ 86483 w 2599414"/>
                <a:gd name="connsiteY9" fmla="*/ 3624978 h 3624978"/>
                <a:gd name="connsiteX10" fmla="*/ 0 w 2599414"/>
                <a:gd name="connsiteY10" fmla="*/ 3538495 h 3624978"/>
                <a:gd name="connsiteX11" fmla="*/ 86483 w 2599414"/>
                <a:gd name="connsiteY11" fmla="*/ 3452012 h 3624978"/>
                <a:gd name="connsiteX12" fmla="*/ 172965 w 2599414"/>
                <a:gd name="connsiteY12" fmla="*/ 3452013 h 3624978"/>
                <a:gd name="connsiteX13" fmla="*/ 259448 w 2599414"/>
                <a:gd name="connsiteY13" fmla="*/ 0 h 3624978"/>
                <a:gd name="connsiteX14" fmla="*/ 345931 w 2599414"/>
                <a:gd name="connsiteY14" fmla="*/ 86483 h 3624978"/>
                <a:gd name="connsiteX15" fmla="*/ 259448 w 2599414"/>
                <a:gd name="connsiteY15" fmla="*/ 172966 h 3624978"/>
                <a:gd name="connsiteX16" fmla="*/ 216207 w 2599414"/>
                <a:gd name="connsiteY16" fmla="*/ 129725 h 3624978"/>
                <a:gd name="connsiteX17" fmla="*/ 259448 w 2599414"/>
                <a:gd name="connsiteY17" fmla="*/ 86484 h 3624978"/>
                <a:gd name="connsiteX18" fmla="*/ 345930 w 2599414"/>
                <a:gd name="connsiteY18" fmla="*/ 86483 h 3624978"/>
                <a:gd name="connsiteX19" fmla="*/ 2426449 w 2599414"/>
                <a:gd name="connsiteY19" fmla="*/ 172965 h 3624978"/>
                <a:gd name="connsiteX20" fmla="*/ 259448 w 2599414"/>
                <a:gd name="connsiteY20" fmla="*/ 172965 h 3624978"/>
                <a:gd name="connsiteX21" fmla="*/ 86483 w 2599414"/>
                <a:gd name="connsiteY21" fmla="*/ 3452013 h 3624978"/>
                <a:gd name="connsiteX22" fmla="*/ 129724 w 2599414"/>
                <a:gd name="connsiteY22" fmla="*/ 3495254 h 3624978"/>
                <a:gd name="connsiteX23" fmla="*/ 86483 w 2599414"/>
                <a:gd name="connsiteY23" fmla="*/ 3538495 h 3624978"/>
                <a:gd name="connsiteX24" fmla="*/ 172965 w 2599414"/>
                <a:gd name="connsiteY24" fmla="*/ 3538495 h 3624978"/>
                <a:gd name="connsiteX25" fmla="*/ 86483 w 2599414"/>
                <a:gd name="connsiteY25" fmla="*/ 3624978 h 3624978"/>
                <a:gd name="connsiteX26" fmla="*/ 172966 w 2599414"/>
                <a:gd name="connsiteY26" fmla="*/ 3538495 h 3624978"/>
                <a:gd name="connsiteX27" fmla="*/ 172965 w 2599414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102359 w 2599415"/>
                <a:gd name="connsiteY25" fmla="*/ 360910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  <a:gd name="connsiteX0" fmla="*/ 86484 w 2599415"/>
                <a:gd name="connsiteY0" fmla="*/ 3624978 h 3624978"/>
                <a:gd name="connsiteX1" fmla="*/ 172967 w 2599415"/>
                <a:gd name="connsiteY1" fmla="*/ 3538495 h 3624978"/>
                <a:gd name="connsiteX2" fmla="*/ 86484 w 2599415"/>
                <a:gd name="connsiteY2" fmla="*/ 3538495 h 3624978"/>
                <a:gd name="connsiteX3" fmla="*/ 129725 w 2599415"/>
                <a:gd name="connsiteY3" fmla="*/ 3495254 h 3624978"/>
                <a:gd name="connsiteX4" fmla="*/ 86484 w 2599415"/>
                <a:gd name="connsiteY4" fmla="*/ 3452013 h 3624978"/>
                <a:gd name="connsiteX5" fmla="*/ 172966 w 2599415"/>
                <a:gd name="connsiteY5" fmla="*/ 3452013 h 3624978"/>
                <a:gd name="connsiteX6" fmla="*/ 172966 w 2599415"/>
                <a:gd name="connsiteY6" fmla="*/ 86483 h 3624978"/>
                <a:gd name="connsiteX7" fmla="*/ 259449 w 2599415"/>
                <a:gd name="connsiteY7" fmla="*/ 0 h 3624978"/>
                <a:gd name="connsiteX8" fmla="*/ 2512932 w 2599415"/>
                <a:gd name="connsiteY8" fmla="*/ 0 h 3624978"/>
                <a:gd name="connsiteX9" fmla="*/ 2599415 w 2599415"/>
                <a:gd name="connsiteY9" fmla="*/ 86483 h 3624978"/>
                <a:gd name="connsiteX10" fmla="*/ 2512932 w 2599415"/>
                <a:gd name="connsiteY10" fmla="*/ 172966 h 3624978"/>
                <a:gd name="connsiteX11" fmla="*/ 2426450 w 2599415"/>
                <a:gd name="connsiteY11" fmla="*/ 172965 h 3624978"/>
                <a:gd name="connsiteX12" fmla="*/ 2426450 w 2599415"/>
                <a:gd name="connsiteY12" fmla="*/ 3538495 h 3624978"/>
                <a:gd name="connsiteX13" fmla="*/ 2339967 w 2599415"/>
                <a:gd name="connsiteY13" fmla="*/ 3624978 h 3624978"/>
                <a:gd name="connsiteX14" fmla="*/ 86484 w 2599415"/>
                <a:gd name="connsiteY14" fmla="*/ 3624978 h 3624978"/>
                <a:gd name="connsiteX15" fmla="*/ 345931 w 2599415"/>
                <a:gd name="connsiteY15" fmla="*/ 86483 h 3624978"/>
                <a:gd name="connsiteX16" fmla="*/ 259448 w 2599415"/>
                <a:gd name="connsiteY16" fmla="*/ 172966 h 3624978"/>
                <a:gd name="connsiteX17" fmla="*/ 216207 w 2599415"/>
                <a:gd name="connsiteY17" fmla="*/ 129725 h 3624978"/>
                <a:gd name="connsiteX18" fmla="*/ 259448 w 2599415"/>
                <a:gd name="connsiteY18" fmla="*/ 86484 h 3624978"/>
                <a:gd name="connsiteX19" fmla="*/ 345931 w 2599415"/>
                <a:gd name="connsiteY19" fmla="*/ 86483 h 3624978"/>
                <a:gd name="connsiteX0" fmla="*/ 345931 w 2599415"/>
                <a:gd name="connsiteY0" fmla="*/ 86483 h 3624978"/>
                <a:gd name="connsiteX1" fmla="*/ 259448 w 2599415"/>
                <a:gd name="connsiteY1" fmla="*/ 172966 h 3624978"/>
                <a:gd name="connsiteX2" fmla="*/ 216207 w 2599415"/>
                <a:gd name="connsiteY2" fmla="*/ 129725 h 3624978"/>
                <a:gd name="connsiteX3" fmla="*/ 259448 w 2599415"/>
                <a:gd name="connsiteY3" fmla="*/ 86484 h 3624978"/>
                <a:gd name="connsiteX4" fmla="*/ 345931 w 2599415"/>
                <a:gd name="connsiteY4" fmla="*/ 86483 h 3624978"/>
                <a:gd name="connsiteX5" fmla="*/ 172966 w 2599415"/>
                <a:gd name="connsiteY5" fmla="*/ 3538495 h 3624978"/>
                <a:gd name="connsiteX6" fmla="*/ 86483 w 2599415"/>
                <a:gd name="connsiteY6" fmla="*/ 3624978 h 3624978"/>
                <a:gd name="connsiteX7" fmla="*/ 0 w 2599415"/>
                <a:gd name="connsiteY7" fmla="*/ 3538495 h 3624978"/>
                <a:gd name="connsiteX8" fmla="*/ 86483 w 2599415"/>
                <a:gd name="connsiteY8" fmla="*/ 3452012 h 3624978"/>
                <a:gd name="connsiteX9" fmla="*/ 129724 w 2599415"/>
                <a:gd name="connsiteY9" fmla="*/ 3495253 h 3624978"/>
                <a:gd name="connsiteX10" fmla="*/ 86483 w 2599415"/>
                <a:gd name="connsiteY10" fmla="*/ 3538494 h 3624978"/>
                <a:gd name="connsiteX11" fmla="*/ 172966 w 2599415"/>
                <a:gd name="connsiteY11" fmla="*/ 3538495 h 3624978"/>
                <a:gd name="connsiteX0" fmla="*/ 172966 w 2599415"/>
                <a:gd name="connsiteY0" fmla="*/ 3452013 h 3624978"/>
                <a:gd name="connsiteX1" fmla="*/ 172966 w 2599415"/>
                <a:gd name="connsiteY1" fmla="*/ 86483 h 3624978"/>
                <a:gd name="connsiteX2" fmla="*/ 259449 w 2599415"/>
                <a:gd name="connsiteY2" fmla="*/ 0 h 3624978"/>
                <a:gd name="connsiteX3" fmla="*/ 2512932 w 2599415"/>
                <a:gd name="connsiteY3" fmla="*/ 0 h 3624978"/>
                <a:gd name="connsiteX4" fmla="*/ 2599415 w 2599415"/>
                <a:gd name="connsiteY4" fmla="*/ 86483 h 3624978"/>
                <a:gd name="connsiteX5" fmla="*/ 2512932 w 2599415"/>
                <a:gd name="connsiteY5" fmla="*/ 172966 h 3624978"/>
                <a:gd name="connsiteX6" fmla="*/ 2426450 w 2599415"/>
                <a:gd name="connsiteY6" fmla="*/ 172965 h 3624978"/>
                <a:gd name="connsiteX7" fmla="*/ 2426450 w 2599415"/>
                <a:gd name="connsiteY7" fmla="*/ 3538495 h 3624978"/>
                <a:gd name="connsiteX8" fmla="*/ 2339967 w 2599415"/>
                <a:gd name="connsiteY8" fmla="*/ 3624978 h 3624978"/>
                <a:gd name="connsiteX9" fmla="*/ 86484 w 2599415"/>
                <a:gd name="connsiteY9" fmla="*/ 3624978 h 3624978"/>
                <a:gd name="connsiteX10" fmla="*/ 1 w 2599415"/>
                <a:gd name="connsiteY10" fmla="*/ 3538495 h 3624978"/>
                <a:gd name="connsiteX11" fmla="*/ 86484 w 2599415"/>
                <a:gd name="connsiteY11" fmla="*/ 3452012 h 3624978"/>
                <a:gd name="connsiteX12" fmla="*/ 172966 w 2599415"/>
                <a:gd name="connsiteY12" fmla="*/ 3452013 h 3624978"/>
                <a:gd name="connsiteX13" fmla="*/ 259449 w 2599415"/>
                <a:gd name="connsiteY13" fmla="*/ 0 h 3624978"/>
                <a:gd name="connsiteX14" fmla="*/ 345932 w 2599415"/>
                <a:gd name="connsiteY14" fmla="*/ 86483 h 3624978"/>
                <a:gd name="connsiteX15" fmla="*/ 259449 w 2599415"/>
                <a:gd name="connsiteY15" fmla="*/ 172966 h 3624978"/>
                <a:gd name="connsiteX16" fmla="*/ 216208 w 2599415"/>
                <a:gd name="connsiteY16" fmla="*/ 129725 h 3624978"/>
                <a:gd name="connsiteX17" fmla="*/ 259449 w 2599415"/>
                <a:gd name="connsiteY17" fmla="*/ 86484 h 3624978"/>
                <a:gd name="connsiteX18" fmla="*/ 345931 w 2599415"/>
                <a:gd name="connsiteY18" fmla="*/ 86483 h 3624978"/>
                <a:gd name="connsiteX19" fmla="*/ 2426450 w 2599415"/>
                <a:gd name="connsiteY19" fmla="*/ 172965 h 3624978"/>
                <a:gd name="connsiteX20" fmla="*/ 259449 w 2599415"/>
                <a:gd name="connsiteY20" fmla="*/ 172965 h 3624978"/>
                <a:gd name="connsiteX21" fmla="*/ 86484 w 2599415"/>
                <a:gd name="connsiteY21" fmla="*/ 3452013 h 3624978"/>
                <a:gd name="connsiteX22" fmla="*/ 129725 w 2599415"/>
                <a:gd name="connsiteY22" fmla="*/ 3495254 h 3624978"/>
                <a:gd name="connsiteX23" fmla="*/ 86484 w 2599415"/>
                <a:gd name="connsiteY23" fmla="*/ 3538495 h 3624978"/>
                <a:gd name="connsiteX24" fmla="*/ 172966 w 2599415"/>
                <a:gd name="connsiteY24" fmla="*/ 3538495 h 3624978"/>
                <a:gd name="connsiteX25" fmla="*/ 89659 w 2599415"/>
                <a:gd name="connsiteY25" fmla="*/ 3590053 h 3624978"/>
                <a:gd name="connsiteX26" fmla="*/ 172967 w 2599415"/>
                <a:gd name="connsiteY26" fmla="*/ 3538495 h 3624978"/>
                <a:gd name="connsiteX27" fmla="*/ 172966 w 2599415"/>
                <a:gd name="connsiteY27" fmla="*/ 3452013 h 362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99415" h="3624978" stroke="0" extrusionOk="0">
                  <a:moveTo>
                    <a:pt x="86484" y="3624978"/>
                  </a:moveTo>
                  <a:cubicBezTo>
                    <a:pt x="134247" y="3624978"/>
                    <a:pt x="172967" y="3586258"/>
                    <a:pt x="172967" y="3538495"/>
                  </a:cubicBezTo>
                  <a:lnTo>
                    <a:pt x="86484" y="3538495"/>
                  </a:lnTo>
                  <a:cubicBezTo>
                    <a:pt x="110365" y="3538495"/>
                    <a:pt x="129725" y="3519135"/>
                    <a:pt x="129725" y="3495254"/>
                  </a:cubicBezTo>
                  <a:cubicBezTo>
                    <a:pt x="129725" y="3471373"/>
                    <a:pt x="110365" y="3452013"/>
                    <a:pt x="86484" y="3452013"/>
                  </a:cubicBezTo>
                  <a:lnTo>
                    <a:pt x="172966" y="3452013"/>
                  </a:ln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lose/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</a:path>
                <a:path w="2599415" h="3624978" fill="darkenLess" stroke="0" extrusionOk="0">
                  <a:moveTo>
                    <a:pt x="345931" y="86483"/>
                  </a:moveTo>
                  <a:cubicBezTo>
                    <a:pt x="345931" y="134246"/>
                    <a:pt x="307211" y="172966"/>
                    <a:pt x="259448" y="172966"/>
                  </a:cubicBezTo>
                  <a:cubicBezTo>
                    <a:pt x="235567" y="172966"/>
                    <a:pt x="216207" y="153606"/>
                    <a:pt x="216207" y="129725"/>
                  </a:cubicBezTo>
                  <a:cubicBezTo>
                    <a:pt x="216207" y="105844"/>
                    <a:pt x="235567" y="86484"/>
                    <a:pt x="259448" y="86484"/>
                  </a:cubicBezTo>
                  <a:lnTo>
                    <a:pt x="345931" y="86483"/>
                  </a:lnTo>
                  <a:close/>
                  <a:moveTo>
                    <a:pt x="172966" y="3538495"/>
                  </a:moveTo>
                  <a:cubicBezTo>
                    <a:pt x="172966" y="3586258"/>
                    <a:pt x="134246" y="3624978"/>
                    <a:pt x="86483" y="3624978"/>
                  </a:cubicBezTo>
                  <a:cubicBezTo>
                    <a:pt x="38720" y="3624978"/>
                    <a:pt x="0" y="3586258"/>
                    <a:pt x="0" y="3538495"/>
                  </a:cubicBezTo>
                  <a:cubicBezTo>
                    <a:pt x="0" y="3490732"/>
                    <a:pt x="38720" y="3452012"/>
                    <a:pt x="86483" y="3452012"/>
                  </a:cubicBezTo>
                  <a:cubicBezTo>
                    <a:pt x="110364" y="3452012"/>
                    <a:pt x="129724" y="3471372"/>
                    <a:pt x="129724" y="3495253"/>
                  </a:cubicBezTo>
                  <a:cubicBezTo>
                    <a:pt x="129724" y="3519134"/>
                    <a:pt x="110364" y="3538494"/>
                    <a:pt x="86483" y="3538494"/>
                  </a:cubicBezTo>
                  <a:lnTo>
                    <a:pt x="172966" y="3538495"/>
                  </a:lnTo>
                  <a:close/>
                </a:path>
                <a:path w="2599415" h="3624978" fill="none" extrusionOk="0">
                  <a:moveTo>
                    <a:pt x="172966" y="3452013"/>
                  </a:moveTo>
                  <a:lnTo>
                    <a:pt x="172966" y="86483"/>
                  </a:lnTo>
                  <a:cubicBezTo>
                    <a:pt x="172966" y="38720"/>
                    <a:pt x="211686" y="0"/>
                    <a:pt x="259449" y="0"/>
                  </a:cubicBezTo>
                  <a:lnTo>
                    <a:pt x="2512932" y="0"/>
                  </a:lnTo>
                  <a:cubicBezTo>
                    <a:pt x="2560695" y="0"/>
                    <a:pt x="2599415" y="38720"/>
                    <a:pt x="2599415" y="86483"/>
                  </a:cubicBezTo>
                  <a:cubicBezTo>
                    <a:pt x="2599415" y="134246"/>
                    <a:pt x="2560695" y="172966"/>
                    <a:pt x="2512932" y="172966"/>
                  </a:cubicBezTo>
                  <a:lnTo>
                    <a:pt x="2426450" y="172965"/>
                  </a:lnTo>
                  <a:lnTo>
                    <a:pt x="2426450" y="3538495"/>
                  </a:lnTo>
                  <a:cubicBezTo>
                    <a:pt x="2426450" y="3586258"/>
                    <a:pt x="2387730" y="3624978"/>
                    <a:pt x="2339967" y="3624978"/>
                  </a:cubicBezTo>
                  <a:lnTo>
                    <a:pt x="86484" y="3624978"/>
                  </a:lnTo>
                  <a:cubicBezTo>
                    <a:pt x="38721" y="3624978"/>
                    <a:pt x="1" y="3586258"/>
                    <a:pt x="1" y="3538495"/>
                  </a:cubicBezTo>
                  <a:cubicBezTo>
                    <a:pt x="1" y="3490732"/>
                    <a:pt x="38721" y="3452012"/>
                    <a:pt x="86484" y="3452012"/>
                  </a:cubicBezTo>
                  <a:lnTo>
                    <a:pt x="172966" y="3452013"/>
                  </a:lnTo>
                  <a:close/>
                  <a:moveTo>
                    <a:pt x="259449" y="0"/>
                  </a:moveTo>
                  <a:cubicBezTo>
                    <a:pt x="307212" y="0"/>
                    <a:pt x="345932" y="38720"/>
                    <a:pt x="345932" y="86483"/>
                  </a:cubicBezTo>
                  <a:cubicBezTo>
                    <a:pt x="345932" y="134246"/>
                    <a:pt x="307212" y="172966"/>
                    <a:pt x="259449" y="172966"/>
                  </a:cubicBezTo>
                  <a:cubicBezTo>
                    <a:pt x="235568" y="172966"/>
                    <a:pt x="216208" y="153606"/>
                    <a:pt x="216208" y="129725"/>
                  </a:cubicBezTo>
                  <a:cubicBezTo>
                    <a:pt x="216208" y="105844"/>
                    <a:pt x="235568" y="86484"/>
                    <a:pt x="259449" y="86484"/>
                  </a:cubicBezTo>
                  <a:lnTo>
                    <a:pt x="345931" y="86483"/>
                  </a:lnTo>
                  <a:moveTo>
                    <a:pt x="2426450" y="172965"/>
                  </a:moveTo>
                  <a:lnTo>
                    <a:pt x="259449" y="172965"/>
                  </a:lnTo>
                  <a:moveTo>
                    <a:pt x="86484" y="3452013"/>
                  </a:moveTo>
                  <a:cubicBezTo>
                    <a:pt x="110365" y="3452013"/>
                    <a:pt x="129725" y="3471373"/>
                    <a:pt x="129725" y="3495254"/>
                  </a:cubicBezTo>
                  <a:cubicBezTo>
                    <a:pt x="129725" y="3519135"/>
                    <a:pt x="110365" y="3538495"/>
                    <a:pt x="86484" y="3538495"/>
                  </a:cubicBezTo>
                  <a:lnTo>
                    <a:pt x="172966" y="3538495"/>
                  </a:lnTo>
                  <a:moveTo>
                    <a:pt x="89659" y="3590053"/>
                  </a:moveTo>
                  <a:cubicBezTo>
                    <a:pt x="137422" y="3590053"/>
                    <a:pt x="172967" y="3586258"/>
                    <a:pt x="172967" y="3538495"/>
                  </a:cubicBezTo>
                  <a:cubicBezTo>
                    <a:pt x="172967" y="3509668"/>
                    <a:pt x="172966" y="3480840"/>
                    <a:pt x="172966" y="345201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42D8B0-11AE-D446-AD08-71991019C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73592"/>
            <a:stretch/>
          </p:blipFill>
          <p:spPr>
            <a:xfrm>
              <a:off x="4467855" y="2012800"/>
              <a:ext cx="1898530" cy="501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B70FB5-C33E-3149-9DC9-A3E10B91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approximate revenue?</a:t>
            </a: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D9DDB-1D99-DE47-87AA-C68667D82786}"/>
              </a:ext>
            </a:extLst>
          </p:cNvPr>
          <p:cNvSpPr/>
          <p:nvPr/>
        </p:nvSpPr>
        <p:spPr>
          <a:xfrm>
            <a:off x="6296167" y="4895784"/>
            <a:ext cx="4277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FEDE3"/>
                </a:solidFill>
                <a:ea typeface="+mj-ea"/>
                <a:cs typeface="+mj-cs"/>
              </a:rPr>
              <a:t>Two principal approaches…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AE4B0A7-78FB-FB40-BD75-3D9CDC3BFD25}"/>
              </a:ext>
            </a:extLst>
          </p:cNvPr>
          <p:cNvSpPr/>
          <p:nvPr/>
        </p:nvSpPr>
        <p:spPr>
          <a:xfrm>
            <a:off x="1279287" y="1745269"/>
            <a:ext cx="2112913" cy="40010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C95F4A-9518-E042-B4A3-21581CFCAFEB}"/>
              </a:ext>
            </a:extLst>
          </p:cNvPr>
          <p:cNvSpPr/>
          <p:nvPr/>
        </p:nvSpPr>
        <p:spPr>
          <a:xfrm>
            <a:off x="6944248" y="1722967"/>
            <a:ext cx="1614536" cy="42241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61C6EE-E8E8-8342-81FD-C20582781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 # 1: computational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8F9E98-67E0-1D41-B587-4CEEE01010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784195"/>
                <a:ext cx="9761838" cy="408320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Exact optimization when the value distribution has small support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⟸</m:t>
                    </m:r>
                  </m:oMath>
                </a14:m>
                <a:r>
                  <a:rPr lang="en-US" dirty="0"/>
                  <a:t> the optimum is the solution to an LP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68F9E98-67E0-1D41-B587-4CEEE01010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784195"/>
                <a:ext cx="9761838" cy="4083205"/>
              </a:xfrm>
              <a:blipFill>
                <a:blip r:embed="rId3"/>
                <a:stretch>
                  <a:fillRect l="-519" t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C1DB6-1B5F-6E4B-9F8E-113590A7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03CBA-E660-4744-BF56-63BF03A9F5C1}"/>
              </a:ext>
            </a:extLst>
          </p:cNvPr>
          <p:cNvSpPr txBox="1"/>
          <p:nvPr/>
        </p:nvSpPr>
        <p:spPr>
          <a:xfrm>
            <a:off x="7092010" y="3916766"/>
            <a:ext cx="383226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Strong assumption</a:t>
            </a:r>
          </a:p>
          <a:p>
            <a:endParaRPr lang="en-US" sz="8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Complicated/impractical solution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6E5DAD-C6BA-BE46-BE80-63FD9436CF9E}"/>
              </a:ext>
            </a:extLst>
          </p:cNvPr>
          <p:cNvSpPr/>
          <p:nvPr/>
        </p:nvSpPr>
        <p:spPr>
          <a:xfrm>
            <a:off x="2450713" y="3796555"/>
            <a:ext cx="107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👍🏼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33EE8F-FBC3-994C-B135-202E55FE3B93}"/>
              </a:ext>
            </a:extLst>
          </p:cNvPr>
          <p:cNvSpPr/>
          <p:nvPr/>
        </p:nvSpPr>
        <p:spPr>
          <a:xfrm>
            <a:off x="6004401" y="3958049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/>
              <a:t>👎🏼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7372D-9D90-414E-A188-93EDE680D3B4}"/>
              </a:ext>
            </a:extLst>
          </p:cNvPr>
          <p:cNvSpPr txBox="1"/>
          <p:nvPr/>
        </p:nvSpPr>
        <p:spPr>
          <a:xfrm>
            <a:off x="3467454" y="418888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Exact!</a:t>
            </a:r>
          </a:p>
        </p:txBody>
      </p:sp>
    </p:spTree>
    <p:extLst>
      <p:ext uri="{BB962C8B-B14F-4D97-AF65-F5344CB8AC3E}">
        <p14:creationId xmlns:p14="http://schemas.microsoft.com/office/powerpoint/2010/main" val="11860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428DA-D5FB-E749-8531-F0723BF4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 # 2: approximation for “nice” valuation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21459-F7A4-074D-B911-17CCCF62C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values for different items are independent:</a:t>
                </a:r>
              </a:p>
              <a:p>
                <a:r>
                  <a:rPr lang="en-US" dirty="0"/>
                  <a:t>Unit-demand valuations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prices give a 4-approximation</a:t>
                </a:r>
              </a:p>
              <a:p>
                <a:r>
                  <a:rPr lang="en-US" dirty="0"/>
                  <a:t>Additive valuations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or grand bundle pricing gives a 6-approximation</a:t>
                </a:r>
              </a:p>
              <a:p>
                <a:r>
                  <a:rPr lang="en-US" dirty="0" err="1"/>
                  <a:t>Subadditive</a:t>
                </a:r>
                <a:r>
                  <a:rPr lang="en-US" dirty="0"/>
                  <a:t> valuations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or grand bundle pricing gives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[C. Hartline Kleinberg’07, C. Hartline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Malec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Sivan’10, C.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Malec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Sivan’10, Li Yao’13,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Babaioff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Immorlica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Lucier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Weinberg’14, Rubinstein Weinberg’15, Kothari Mohan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Schvartzman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Singla Weinberg’19, …]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21459-F7A4-074D-B911-17CCCF62C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4597C-F5A4-6D46-8983-CE3A941D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F55B-2F0A-4740-9409-60BE1BFB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Posted pricing a.k.a. the grocery store mechanism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E1822-1EB7-1546-8236-089896C78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21982" b="24865"/>
          <a:stretch/>
        </p:blipFill>
        <p:spPr>
          <a:xfrm>
            <a:off x="1569309" y="1564436"/>
            <a:ext cx="9403491" cy="4152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F2C949-20F6-744F-82F7-B5474414B7D8}"/>
                  </a:ext>
                </a:extLst>
              </p:cNvPr>
              <p:cNvSpPr txBox="1"/>
              <p:nvPr/>
            </p:nvSpPr>
            <p:spPr>
              <a:xfrm>
                <a:off x="1569309" y="6082793"/>
                <a:ext cx="4046495" cy="462306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Item pricing :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EF2C949-20F6-744F-82F7-B5474414B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309" y="6082793"/>
                <a:ext cx="4046495" cy="462306"/>
              </a:xfrm>
              <a:prstGeom prst="rect">
                <a:avLst/>
              </a:prstGeom>
              <a:blipFill>
                <a:blip r:embed="rId3"/>
                <a:stretch>
                  <a:fillRect l="-312" t="-115385" b="-182051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7B6B91-DD58-0641-A364-60BA8BE38A06}"/>
                  </a:ext>
                </a:extLst>
              </p:cNvPr>
              <p:cNvSpPr txBox="1"/>
              <p:nvPr/>
            </p:nvSpPr>
            <p:spPr>
              <a:xfrm>
                <a:off x="5780985" y="6083434"/>
                <a:ext cx="5191815" cy="461665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>
                    <a:solidFill>
                      <a:schemeClr val="accent6">
                        <a:lumMod val="50000"/>
                      </a:schemeClr>
                    </a:solidFill>
                  </a:rPr>
                  <a:t> Grand bundle pricing :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4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7B6B91-DD58-0641-A364-60BA8BE38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985" y="6083434"/>
                <a:ext cx="5191815" cy="461665"/>
              </a:xfrm>
              <a:prstGeom prst="rect">
                <a:avLst/>
              </a:prstGeom>
              <a:blipFill>
                <a:blip r:embed="rId4"/>
                <a:stretch>
                  <a:fillRect t="-5128" b="-25641"/>
                </a:stretch>
              </a:blipFill>
              <a:ln w="1905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67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4C15FD-E714-A84A-945F-4D38B75D951F}"/>
              </a:ext>
            </a:extLst>
          </p:cNvPr>
          <p:cNvSpPr/>
          <p:nvPr/>
        </p:nvSpPr>
        <p:spPr>
          <a:xfrm>
            <a:off x="1633728" y="1884604"/>
            <a:ext cx="1603248" cy="32730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20D9A6-45E2-9A4F-9D16-9738DD7099C5}"/>
              </a:ext>
            </a:extLst>
          </p:cNvPr>
          <p:cNvSpPr/>
          <p:nvPr/>
        </p:nvSpPr>
        <p:spPr>
          <a:xfrm>
            <a:off x="1633728" y="2322576"/>
            <a:ext cx="1018032" cy="3455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1AED3A-E52A-0E46-B4BD-CD9BF182F1BD}"/>
              </a:ext>
            </a:extLst>
          </p:cNvPr>
          <p:cNvSpPr/>
          <p:nvPr/>
        </p:nvSpPr>
        <p:spPr>
          <a:xfrm>
            <a:off x="1633728" y="2778836"/>
            <a:ext cx="1456944" cy="34559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C3E01C-A617-5B4D-BF83-C04F497B1E24}"/>
              </a:ext>
            </a:extLst>
          </p:cNvPr>
          <p:cNvSpPr/>
          <p:nvPr/>
        </p:nvSpPr>
        <p:spPr>
          <a:xfrm>
            <a:off x="4736592" y="1446632"/>
            <a:ext cx="1517904" cy="40011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428DA-D5FB-E749-8531-F0723BF4A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 # 2: approximation for “nice” valuation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21459-F7A4-074D-B911-17CCCF62C3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If values for different items are independent:</a:t>
                </a:r>
              </a:p>
              <a:p>
                <a:r>
                  <a:rPr lang="en-US" dirty="0"/>
                  <a:t>Unit-demand valuations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prices give a 4-approximation</a:t>
                </a:r>
              </a:p>
              <a:p>
                <a:r>
                  <a:rPr lang="en-US" dirty="0"/>
                  <a:t>Additive valuations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or grand bundle pricing gives a 6-approximation</a:t>
                </a:r>
              </a:p>
              <a:p>
                <a:r>
                  <a:rPr lang="en-US" dirty="0" err="1"/>
                  <a:t>Subadditive</a:t>
                </a:r>
                <a:r>
                  <a:rPr lang="en-US" dirty="0"/>
                  <a:t> valuations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item or grand bundle pricing gives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[C. Hartline Kleinberg’07, C. Hartline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Malec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Sivan’10, C.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Malec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Sivan’10, Li Yao’13,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Babaioff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Immorlica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Lucier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Weinberg’14, Rubinstein Weinberg’15, Kothari Mohan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Schvartzman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Singla Weinberg’19, …]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821459-F7A4-074D-B911-17CCCF62C3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4597C-F5A4-6D46-8983-CE3A941D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Line Callout 1 (Border and Accent Bar) 6">
            <a:extLst>
              <a:ext uri="{FF2B5EF4-FFF2-40B4-BE49-F238E27FC236}">
                <a16:creationId xmlns:a16="http://schemas.microsoft.com/office/drawing/2014/main" id="{370B1F37-613E-034D-9157-E9336CC9D60F}"/>
              </a:ext>
            </a:extLst>
          </p:cNvPr>
          <p:cNvSpPr/>
          <p:nvPr/>
        </p:nvSpPr>
        <p:spPr>
          <a:xfrm>
            <a:off x="9396078" y="1446632"/>
            <a:ext cx="2670048" cy="875944"/>
          </a:xfrm>
          <a:prstGeom prst="accentBorderCallout1">
            <a:avLst>
              <a:gd name="adj1" fmla="val 46777"/>
              <a:gd name="adj2" fmla="val -2282"/>
              <a:gd name="adj3" fmla="val 24847"/>
              <a:gd name="adj4" fmla="val -117352"/>
            </a:avLst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Can relax a little bit</a:t>
            </a:r>
          </a:p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[C.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Malec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Sivan’10,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Psomas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Schvartzman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Weinberg’19]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CE838-9D71-CF4C-9ABA-3035D3E84861}"/>
              </a:ext>
            </a:extLst>
          </p:cNvPr>
          <p:cNvSpPr txBox="1"/>
          <p:nvPr/>
        </p:nvSpPr>
        <p:spPr>
          <a:xfrm>
            <a:off x="7373547" y="5600096"/>
            <a:ext cx="281301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Unrealistic assumptions</a:t>
            </a:r>
          </a:p>
          <a:p>
            <a:pPr algn="ctr"/>
            <a:endParaRPr lang="en-US" sz="8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93469-D71E-8E44-97FC-DBBE4CB82383}"/>
              </a:ext>
            </a:extLst>
          </p:cNvPr>
          <p:cNvSpPr/>
          <p:nvPr/>
        </p:nvSpPr>
        <p:spPr>
          <a:xfrm>
            <a:off x="1811289" y="5195776"/>
            <a:ext cx="107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/>
              <a:t>👍🏼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E799B7-5F66-7847-A6A7-78B84ECBA829}"/>
              </a:ext>
            </a:extLst>
          </p:cNvPr>
          <p:cNvSpPr/>
          <p:nvPr/>
        </p:nvSpPr>
        <p:spPr>
          <a:xfrm>
            <a:off x="6389105" y="5430422"/>
            <a:ext cx="10310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/>
              <a:t>👎🏼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BB14A-ECA3-FD45-B23A-32BEC5CE997D}"/>
              </a:ext>
            </a:extLst>
          </p:cNvPr>
          <p:cNvSpPr txBox="1"/>
          <p:nvPr/>
        </p:nvSpPr>
        <p:spPr>
          <a:xfrm>
            <a:off x="2828030" y="5588103"/>
            <a:ext cx="299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Simple practical solutions</a:t>
            </a:r>
          </a:p>
        </p:txBody>
      </p:sp>
    </p:spTree>
    <p:extLst>
      <p:ext uri="{BB962C8B-B14F-4D97-AF65-F5344CB8AC3E}">
        <p14:creationId xmlns:p14="http://schemas.microsoft.com/office/powerpoint/2010/main" val="384841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  <p:bldP spid="7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0431-157B-2849-8907-6749EAA5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arbitrary value distributions?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95D20-D88C-914E-A09C-D44543C31C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0962" y="1445741"/>
                <a:ext cx="10365342" cy="442165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With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two items</a:t>
                </a:r>
                <a:r>
                  <a:rPr lang="en-US" dirty="0"/>
                  <a:t>, there exists an instance with a </a:t>
                </a: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unit-demand</a:t>
                </a:r>
                <a:r>
                  <a:rPr lang="en-US" dirty="0"/>
                  <a:t> buyer for which:</a:t>
                </a:r>
              </a:p>
              <a:p>
                <a:r>
                  <a:rPr lang="en-US" dirty="0"/>
                  <a:t>Optimal revenue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Item pricing revenue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some constant</a:t>
                </a:r>
              </a:p>
              <a:p>
                <a:r>
                  <a:rPr lang="en-US" dirty="0"/>
                  <a:t>Revenue of any deterministic mechanism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 some constant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Briest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C. Kleinberg Weinberg’10, Hart Nisan’13]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large gaps do not go away we perturb values drawn from a worst case distribution by small amounts. 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Psomas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800" dirty="0" err="1">
                    <a:solidFill>
                      <a:schemeClr val="accent5">
                        <a:lumMod val="50000"/>
                      </a:schemeClr>
                    </a:solidFill>
                  </a:rPr>
                  <a:t>Schvartzman</a:t>
                </a:r>
                <a:r>
                  <a:rPr lang="en-US" sz="1800" dirty="0">
                    <a:solidFill>
                      <a:schemeClr val="accent5">
                        <a:lumMod val="50000"/>
                      </a:schemeClr>
                    </a:solidFill>
                  </a:rPr>
                  <a:t> Weinberg’19]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E95D20-D88C-914E-A09C-D44543C31C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0962" y="1445741"/>
                <a:ext cx="10365342" cy="4421659"/>
              </a:xfrm>
              <a:blipFill>
                <a:blip r:embed="rId2"/>
                <a:stretch>
                  <a:fillRect l="-489" t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847AF-7F42-8B4D-ACAD-A43023131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0738-95AA-E14E-9896-480B8A92631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{4EA6574D-8062-5846-A628-58D1A5F2B471}tf10001072</Template>
  <TotalTime>20687</TotalTime>
  <Words>2403</Words>
  <Application>Microsoft Macintosh PowerPoint</Application>
  <PresentationFormat>Widescreen</PresentationFormat>
  <Paragraphs>310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 Math</vt:lpstr>
      <vt:lpstr>Chalkduster</vt:lpstr>
      <vt:lpstr>Franklin Gothic Book</vt:lpstr>
      <vt:lpstr>Helvetica</vt:lpstr>
      <vt:lpstr>Crop</vt:lpstr>
      <vt:lpstr>Revenue maximization with the       Buy Many constraint    </vt:lpstr>
      <vt:lpstr>Revenue maximization with a single buyer</vt:lpstr>
      <vt:lpstr>What does the optimal menu look like?</vt:lpstr>
      <vt:lpstr>Can we approximate revenue? </vt:lpstr>
      <vt:lpstr>Approach # 1: computational approach</vt:lpstr>
      <vt:lpstr>Approach # 2: approximation for “nice” valuation functions</vt:lpstr>
      <vt:lpstr>Posted pricing a.k.a. the grocery store mechanism</vt:lpstr>
      <vt:lpstr>Approach # 2: approximation for “nice” valuation functions</vt:lpstr>
      <vt:lpstr>What about arbitrary value distributions?</vt:lpstr>
      <vt:lpstr>What hope do we have for revenue maximization in a real-world setting?</vt:lpstr>
      <vt:lpstr>Alternate approach: optimize over “reasonable” mechanisms</vt:lpstr>
      <vt:lpstr>Buy-many mechanisms, a.k.a. Sybil-proof mechanisms</vt:lpstr>
      <vt:lpstr>Buy-many mechanisms, a.k.a. Sybil-proof mechanisms</vt:lpstr>
      <vt:lpstr>Approximability and other properties of Buy-Many mechanisms</vt:lpstr>
      <vt:lpstr>Optimal buy-many mechanisms can be well approximated</vt:lpstr>
      <vt:lpstr>Optimal buy-many mechanisms can be well approximated</vt:lpstr>
      <vt:lpstr>Other desirable properties…</vt:lpstr>
      <vt:lpstr>What makes buy-many menus well-behaved?</vt:lpstr>
      <vt:lpstr>Additive pricings point-wise n-approximate subadditive pricings</vt:lpstr>
      <vt:lpstr>Additive pricings point-wise n-approximate buy-many menus</vt:lpstr>
      <vt:lpstr>A proof of the O(log n) approximation</vt:lpstr>
      <vt:lpstr>PowerPoint Presentation</vt:lpstr>
      <vt:lpstr>PowerPoint Presentation</vt:lpstr>
      <vt:lpstr>PowerPoint Presentation</vt:lpstr>
      <vt:lpstr>PowerPoint Presentation</vt:lpstr>
      <vt:lpstr>Recovering utility loss as revenue</vt:lpstr>
      <vt:lpstr>PowerPoint Presentation</vt:lpstr>
      <vt:lpstr>Recap of approximation results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SHUCHI CHAWLA</dc:creator>
  <cp:lastModifiedBy>SHUCHI CHAWLA</cp:lastModifiedBy>
  <cp:revision>177</cp:revision>
  <dcterms:created xsi:type="dcterms:W3CDTF">2019-02-23T18:15:25Z</dcterms:created>
  <dcterms:modified xsi:type="dcterms:W3CDTF">2020-03-24T16:25:35Z</dcterms:modified>
</cp:coreProperties>
</file>