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6"/>
  </p:notesMasterIdLst>
  <p:sldIdLst>
    <p:sldId id="612" r:id="rId2"/>
    <p:sldId id="613" r:id="rId3"/>
    <p:sldId id="616" r:id="rId4"/>
    <p:sldId id="617" r:id="rId5"/>
    <p:sldId id="618" r:id="rId6"/>
    <p:sldId id="619" r:id="rId7"/>
    <p:sldId id="620" r:id="rId8"/>
    <p:sldId id="621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635" r:id="rId23"/>
    <p:sldId id="636" r:id="rId24"/>
    <p:sldId id="637" r:id="rId25"/>
    <p:sldId id="638" r:id="rId26"/>
    <p:sldId id="652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646" r:id="rId35"/>
    <p:sldId id="651" r:id="rId36"/>
    <p:sldId id="377" r:id="rId37"/>
    <p:sldId id="614" r:id="rId38"/>
    <p:sldId id="559" r:id="rId39"/>
    <p:sldId id="438" r:id="rId40"/>
    <p:sldId id="301" r:id="rId41"/>
    <p:sldId id="338" r:id="rId42"/>
    <p:sldId id="375" r:id="rId43"/>
    <p:sldId id="432" r:id="rId44"/>
    <p:sldId id="398" r:id="rId45"/>
    <p:sldId id="401" r:id="rId46"/>
    <p:sldId id="260" r:id="rId47"/>
    <p:sldId id="411" r:id="rId48"/>
    <p:sldId id="412" r:id="rId49"/>
    <p:sldId id="435" r:id="rId50"/>
    <p:sldId id="436" r:id="rId51"/>
    <p:sldId id="457" r:id="rId52"/>
    <p:sldId id="400" r:id="rId53"/>
    <p:sldId id="415" r:id="rId54"/>
    <p:sldId id="299" r:id="rId55"/>
    <p:sldId id="300" r:id="rId56"/>
    <p:sldId id="304" r:id="rId57"/>
    <p:sldId id="374" r:id="rId58"/>
    <p:sldId id="328" r:id="rId59"/>
    <p:sldId id="446" r:id="rId60"/>
    <p:sldId id="444" r:id="rId61"/>
    <p:sldId id="463" r:id="rId62"/>
    <p:sldId id="478" r:id="rId63"/>
    <p:sldId id="479" r:id="rId64"/>
    <p:sldId id="480" r:id="rId65"/>
    <p:sldId id="562" r:id="rId66"/>
    <p:sldId id="553" r:id="rId67"/>
    <p:sldId id="550" r:id="rId68"/>
    <p:sldId id="543" r:id="rId69"/>
    <p:sldId id="600" r:id="rId70"/>
    <p:sldId id="462" r:id="rId71"/>
    <p:sldId id="452" r:id="rId72"/>
    <p:sldId id="609" r:id="rId73"/>
    <p:sldId id="544" r:id="rId74"/>
    <p:sldId id="538" r:id="rId75"/>
    <p:sldId id="546" r:id="rId76"/>
    <p:sldId id="545" r:id="rId77"/>
    <p:sldId id="547" r:id="rId78"/>
    <p:sldId id="539" r:id="rId79"/>
    <p:sldId id="563" r:id="rId80"/>
    <p:sldId id="548" r:id="rId81"/>
    <p:sldId id="647" r:id="rId82"/>
    <p:sldId id="610" r:id="rId83"/>
    <p:sldId id="604" r:id="rId84"/>
    <p:sldId id="653" r:id="rId85"/>
    <p:sldId id="654" r:id="rId86"/>
    <p:sldId id="655" r:id="rId87"/>
    <p:sldId id="518" r:id="rId88"/>
    <p:sldId id="656" r:id="rId89"/>
    <p:sldId id="648" r:id="rId90"/>
    <p:sldId id="354" r:id="rId91"/>
    <p:sldId id="565" r:id="rId92"/>
    <p:sldId id="566" r:id="rId93"/>
    <p:sldId id="567" r:id="rId94"/>
    <p:sldId id="650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7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10/2/13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20EE0-082E-FF42-9095-40628E64063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4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4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51132-DE74-A542-BC9F-E735EA8742A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63AAD-91F5-CC4D-91B9-0A0672029D9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40467-810D-C346-8708-789A7DD724B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625DF-1977-5E41-85B0-3B1C7341D3D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5F36F-56DE-B043-B20D-802C01A6BB3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5AB00-EA2F-5849-8320-49C6217626E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1E0AC-43B4-DE45-99E6-3BCB11F3B1F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E1315A-461D-4943-8D1C-EDEA5A7391B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D077D9-C241-EC4F-B445-1842257D625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DE5400-E635-1842-B3CF-BA9354A6711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73051D-F9B3-BA4B-960A-3AAE26960C1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FD8E841F-E590-0449-80EA-3284B9F1271C}" type="slidenum">
              <a:rPr lang="en-GB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hangingPunct="0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4</a:t>
            </a:fld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072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lIns="4200" tIns="4200" rIns="4200" bIns="42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Unrooted trees are equivalent to a rooted tree with branch lengths and the root node omitted.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Rooting is a separate problem which is not discussed in this talk.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73FA5C-EF08-4049-B604-99E5E7C069A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D347D-FDF0-2E43-9889-3A31489A683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3D33E-EEF6-714B-AEE5-E60E4C1DD06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0FF3E74A-939B-7A45-9F89-C6B20D62AFB3}" type="slidenum">
              <a:rPr lang="en-GB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hangingPunct="0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24</a:t>
            </a:fld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8919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A7F12E-CDDA-1A4B-8408-E6F86750D5E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573CB-BBC3-6741-A91C-40E7DD1D68A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42900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E1650A84-2F4C-EB47-9112-D8331AD82539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algn="r"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27</a:t>
            </a:fld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42900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008063" y="630238"/>
            <a:ext cx="4033837" cy="3117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168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1. 2 classes of MC: easy, moderate-to-difficult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2. true alignment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3. 2 classes: ClustalW, everything else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Alignment error, measured this way, isn't a perfect predictor of tree error, measured this way.</a:t>
            </a:r>
          </a:p>
        </p:txBody>
      </p:sp>
      <p:sp>
        <p:nvSpPr>
          <p:cNvPr id="71688" name="Text Box 8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43000" y="693738"/>
            <a:ext cx="4570413" cy="3427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EBBD2-6A32-6F46-90E2-1384D796737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FEEC7-62C3-024D-9D43-E36826ED555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34E365D6-EA8D-F746-B6E9-2C206437C3F3}" type="slidenum">
              <a:rPr lang="en-GB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hangingPunct="0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29</a:t>
            </a:fld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2087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975DF2-062C-6F4B-8DBD-E2DE0F63F4B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9251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Define parsimony: instead of seeking the most probably explanation under a model, you want the most parsimonious explanation with the smallest number of evolutionary events.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79DA6C-7D5B-8A43-8E50-8459676E77F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FEEFA-31C6-6249-8226-AD88BE12420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77E7E2-6A75-0E48-82AE-5AB74D90133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6370" name="Text Box 1026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A77DEE98-E552-EC40-B8BA-0822DA8D8A36}" type="slidenum">
              <a:rPr lang="en-GB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hangingPunct="0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5</a:t>
            </a:fld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1" name="Text Box 1027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2" name="Text Box 1028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3" name="Text Box 1029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4" name="Text Box 1030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6375" name="Text Box 1031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2A9A2D-D09C-F548-8693-9BCD080FBE7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C0229-D174-FC4F-A530-8469E09FC40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38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39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42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46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2D515-FA40-744B-9442-BCD91F03EBE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6174BD1E-3F4F-0240-973C-5EAC5B520B8B}" type="slidenum">
              <a:rPr lang="en-GB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hangingPunct="0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6</a:t>
            </a:fld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687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lIns="4200" tIns="4200" rIns="4200" bIns="42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Homology = nucleotides lined up since they come from a common ancestor.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Indel = dash.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54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55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56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58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61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62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63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64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65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FB198-343D-C34D-9B8A-9E053F7940A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69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42059-0CDC-1245-AE85-73A66FF4C35E}" type="slidenum">
              <a:rPr lang="en-US"/>
              <a:pPr/>
              <a:t>70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72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CAC53-F6DB-604D-BA49-076DBA5E2A6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02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80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84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676C-A8DA-2046-9C8F-C9B25493A40C}" type="slidenum">
              <a:rPr lang="en-US"/>
              <a:pPr/>
              <a:t>85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86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87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90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91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BAC07B-C2AF-EA4A-BBC0-FCA22AE432D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92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93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F8DB0E-240C-0B4A-AB08-9BFB0324BDE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15ED6944-64CC-274C-A899-721B5CBDD73E}" type="slidenum">
              <a:rPr lang="en-GB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hangingPunct="0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10</a:t>
            </a:fld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261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88F66-629A-0B48-AFD8-90164A70576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54658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31FBFCE9-27D6-8B45-8291-5A07C1911F70}" type="slidenum">
              <a:rPr lang="en-GB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hangingPunct="0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11</a:t>
            </a:fld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4663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lIns="4200" tIns="4200" rIns="4200" bIns="42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Homology = nucleotides lined up since they come from a common ancestor.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Indel = dash.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0BE7-B9C8-A649-9ED5-379F9D23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g"/><Relationship Id="rId10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g"/><Relationship Id="rId10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7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8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1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394C, October 2,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Topics:</a:t>
            </a:r>
          </a:p>
          <a:p>
            <a:r>
              <a:rPr lang="en-US" dirty="0" smtClean="0"/>
              <a:t>Multiple Sequence Alignment</a:t>
            </a:r>
          </a:p>
          <a:p>
            <a:r>
              <a:rPr lang="en-US" dirty="0" smtClean="0"/>
              <a:t>Estimating Species Trees from Gene Trees</a:t>
            </a:r>
          </a:p>
        </p:txBody>
      </p:sp>
    </p:spTree>
    <p:extLst>
      <p:ext uri="{BB962C8B-B14F-4D97-AF65-F5344CB8AC3E}">
        <p14:creationId xmlns:p14="http://schemas.microsoft.com/office/powerpoint/2010/main" val="82295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52400"/>
            <a:ext cx="8686800" cy="763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0" smtClean="0">
                <a:cs typeface="+mj-cs"/>
              </a:rPr>
              <a:t>Many methods</a:t>
            </a:r>
            <a:endParaRPr lang="en-GB" smtClean="0">
              <a:cs typeface="+mj-cs"/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4868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u="sng" smtClean="0">
                <a:cs typeface="+mn-cs"/>
              </a:rPr>
              <a:t>Alignment methods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Clustal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POY (and POY*)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Probcons (and Probtree)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MAFFT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Prank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Muscle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Di-align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T-Coffee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Opal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Etc.</a:t>
            </a:r>
            <a:endParaRPr lang="en-GB" sz="2600" b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953000" y="1219200"/>
            <a:ext cx="3810000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u="sng" smtClean="0">
                <a:cs typeface="+mn-cs"/>
              </a:rPr>
              <a:t>Phylogeny methods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Bayesian MCMC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Maximum parsimony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Maximum likelihood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Neighbor joining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FastME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UPGMA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Quartet puzzling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1026"/>
          <p:cNvSpPr txBox="1">
            <a:spLocks noChangeArrowheads="1"/>
          </p:cNvSpPr>
          <p:nvPr/>
        </p:nvSpPr>
        <p:spPr bwMode="auto">
          <a:xfrm>
            <a:off x="4343400" y="1600200"/>
            <a:ext cx="46482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  <a:p>
            <a:pPr eaLnBrk="0" hangingPunct="0"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----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 smtClean="0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  <a:endParaRPr lang="en-GB" sz="2400" b="1" smtClean="0">
              <a:solidFill>
                <a:srgbClr val="000000"/>
              </a:solidFill>
              <a:latin typeface="Courier New" charset="0"/>
              <a:cs typeface="Arial" charset="0"/>
            </a:endParaRPr>
          </a:p>
        </p:txBody>
      </p:sp>
      <p:sp>
        <p:nvSpPr>
          <p:cNvPr id="453635" name="Rectangle 1027"/>
          <p:cNvSpPr>
            <a:spLocks noGrp="1" noChangeArrowheads="1"/>
          </p:cNvSpPr>
          <p:nvPr>
            <p:ph type="body"/>
          </p:nvPr>
        </p:nvSpPr>
        <p:spPr>
          <a:xfrm>
            <a:off x="414338" y="3352800"/>
            <a:ext cx="8226425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t">
            <a:normAutofit lnSpcReduction="10000"/>
          </a:bodyPr>
          <a:lstStyle/>
          <a:p>
            <a:pPr marL="430213" indent="-323850" algn="l" defTabSz="457200" eaLnBrk="1" hangingPunct="1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0" smtClean="0">
                <a:solidFill>
                  <a:schemeClr val="tx1"/>
                </a:solidFill>
                <a:cs typeface="+mj-cs"/>
              </a:rPr>
              <a:t>The </a:t>
            </a:r>
            <a:r>
              <a:rPr lang="en-GB" sz="2800" b="0" smtClean="0">
                <a:solidFill>
                  <a:srgbClr val="3333CC"/>
                </a:solidFill>
                <a:cs typeface="+mj-cs"/>
              </a:rPr>
              <a:t>true multiple alignment</a:t>
            </a:r>
            <a:r>
              <a:rPr lang="en-GB" sz="2800" b="0" smtClean="0">
                <a:solidFill>
                  <a:schemeClr val="tx1"/>
                </a:solidFill>
                <a:cs typeface="+mj-cs"/>
              </a:rPr>
              <a:t> </a:t>
            </a:r>
          </a:p>
          <a:p>
            <a:pPr marL="862013" lvl="1" indent="-285750" algn="l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b="0" smtClean="0">
                <a:solidFill>
                  <a:schemeClr val="tx1"/>
                </a:solidFill>
              </a:rPr>
              <a:t>Reflects historical substitution, insertion, and deletion events in the true phylogeny</a:t>
            </a:r>
          </a:p>
          <a:p>
            <a:pPr marL="862013" lvl="1" indent="-285750" algn="l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400" b="0" smtClean="0">
              <a:solidFill>
                <a:schemeClr val="tx1"/>
              </a:solidFill>
            </a:endParaRPr>
          </a:p>
          <a:p>
            <a:pPr marL="862013" lvl="1" indent="-285750" algn="l" defTabSz="457200" eaLnBrk="1" hangingPunct="1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b="0" i="1" smtClean="0">
                <a:solidFill>
                  <a:srgbClr val="0033CC"/>
                </a:solidFill>
              </a:rPr>
              <a:t>But how do we try to estimate this?</a:t>
            </a:r>
            <a:endParaRPr lang="en-GB" sz="2400" b="0" smtClean="0">
              <a:solidFill>
                <a:schemeClr val="tx1"/>
              </a:solidFill>
            </a:endParaRPr>
          </a:p>
        </p:txBody>
      </p:sp>
      <p:sp>
        <p:nvSpPr>
          <p:cNvPr id="453636" name="Text Box 1028"/>
          <p:cNvSpPr txBox="1">
            <a:spLocks noChangeArrowheads="1"/>
          </p:cNvSpPr>
          <p:nvPr/>
        </p:nvSpPr>
        <p:spPr bwMode="auto">
          <a:xfrm>
            <a:off x="123825" y="1066800"/>
            <a:ext cx="38877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</a:t>
            </a:r>
            <a:r>
              <a:rPr lang="en-GB" sz="2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28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453637" name="Text Box 1029"/>
          <p:cNvSpPr txBox="1">
            <a:spLocks noChangeArrowheads="1"/>
          </p:cNvSpPr>
          <p:nvPr/>
        </p:nvSpPr>
        <p:spPr bwMode="auto">
          <a:xfrm>
            <a:off x="2778125" y="76200"/>
            <a:ext cx="1352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400" smtClean="0">
                <a:solidFill>
                  <a:srgbClr val="FF3300"/>
                </a:solidFill>
                <a:cs typeface="Arial" charset="0"/>
              </a:rPr>
              <a:t>Mutation</a:t>
            </a:r>
          </a:p>
        </p:txBody>
      </p:sp>
      <p:sp>
        <p:nvSpPr>
          <p:cNvPr id="453638" name="Freeform 1030"/>
          <p:cNvSpPr>
            <a:spLocks/>
          </p:cNvSpPr>
          <p:nvPr/>
        </p:nvSpPr>
        <p:spPr bwMode="auto">
          <a:xfrm rot="10800000">
            <a:off x="1703388" y="458788"/>
            <a:ext cx="334962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3639" name="Freeform 1031"/>
          <p:cNvSpPr>
            <a:spLocks/>
          </p:cNvSpPr>
          <p:nvPr/>
        </p:nvSpPr>
        <p:spPr bwMode="auto">
          <a:xfrm rot="10800000">
            <a:off x="2998788" y="612775"/>
            <a:ext cx="195262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3640" name="Text Box 1032"/>
          <p:cNvSpPr txBox="1">
            <a:spLocks noChangeArrowheads="1"/>
          </p:cNvSpPr>
          <p:nvPr/>
        </p:nvSpPr>
        <p:spPr bwMode="auto">
          <a:xfrm>
            <a:off x="1408113" y="76200"/>
            <a:ext cx="1301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400" smtClean="0">
                <a:solidFill>
                  <a:srgbClr val="FF3300"/>
                </a:solidFill>
                <a:cs typeface="Arial" charset="0"/>
              </a:rPr>
              <a:t>Deletion</a:t>
            </a:r>
          </a:p>
        </p:txBody>
      </p:sp>
      <p:sp>
        <p:nvSpPr>
          <p:cNvPr id="453641" name="Text Box 1033"/>
          <p:cNvSpPr txBox="1">
            <a:spLocks noChangeArrowheads="1"/>
          </p:cNvSpPr>
          <p:nvPr/>
        </p:nvSpPr>
        <p:spPr bwMode="auto">
          <a:xfrm>
            <a:off x="787400" y="22542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ACCAGT</a:t>
            </a:r>
            <a:r>
              <a:rPr lang="en-GB" sz="2800" b="1" smtClean="0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453642" name="Line 1034"/>
          <p:cNvSpPr>
            <a:spLocks noChangeShapeType="1"/>
          </p:cNvSpPr>
          <p:nvPr/>
        </p:nvSpPr>
        <p:spPr bwMode="auto">
          <a:xfrm>
            <a:off x="990600" y="15240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3643" name="Line 1035"/>
          <p:cNvSpPr>
            <a:spLocks noChangeShapeType="1"/>
          </p:cNvSpPr>
          <p:nvPr/>
        </p:nvSpPr>
        <p:spPr bwMode="auto">
          <a:xfrm flipH="1">
            <a:off x="1600200" y="1524000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3644" name="Line 1036"/>
          <p:cNvSpPr>
            <a:spLocks noChangeShapeType="1"/>
          </p:cNvSpPr>
          <p:nvPr/>
        </p:nvSpPr>
        <p:spPr bwMode="auto">
          <a:xfrm flipH="1">
            <a:off x="2514600" y="1524000"/>
            <a:ext cx="152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0" smtClean="0">
                <a:solidFill>
                  <a:schemeClr val="tx1"/>
                </a:solidFill>
                <a:cs typeface="+mj-cs"/>
              </a:rPr>
              <a:t>Pairwise alignments and edit transformations</a:t>
            </a:r>
            <a:endParaRPr lang="en-US" b="0" smtClean="0">
              <a:cs typeface="+mj-cs"/>
            </a:endParaRPr>
          </a:p>
        </p:txBody>
      </p:sp>
      <p:sp>
        <p:nvSpPr>
          <p:cNvPr id="434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8768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defRPr/>
            </a:pPr>
            <a:r>
              <a:rPr lang="en-US" b="0" smtClean="0">
                <a:cs typeface="+mn-cs"/>
              </a:rPr>
              <a:t>Each pairwise alignment implies one or more edit transformations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b="0" smtClean="0">
                <a:cs typeface="+mn-cs"/>
              </a:rPr>
              <a:t>Each edit transformation implies one or more pairwise alignments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b="0" smtClean="0">
                <a:cs typeface="+mn-cs"/>
              </a:rPr>
              <a:t>So calculating the edit distance (and hence minimum cost edit transformation) </a:t>
            </a:r>
            <a:r>
              <a:rPr lang="en-US" b="0" i="1" smtClean="0">
                <a:cs typeface="+mn-cs"/>
              </a:rPr>
              <a:t>is the same</a:t>
            </a:r>
            <a:r>
              <a:rPr lang="en-US" b="0" smtClean="0">
                <a:cs typeface="+mn-cs"/>
              </a:rPr>
              <a:t> as calculating the optimal pairwise alignment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Edit distances</a:t>
            </a:r>
            <a:endParaRPr lang="en-US" smtClean="0">
              <a:cs typeface="+mj-cs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cs typeface="+mn-cs"/>
              </a:rPr>
              <a:t>Substitution costs may depend upon which nucleotides are involved (</a:t>
            </a:r>
            <a:r>
              <a:rPr lang="en-US" b="0" dirty="0" err="1" smtClean="0">
                <a:cs typeface="+mn-cs"/>
              </a:rPr>
              <a:t>e.g</a:t>
            </a:r>
            <a:r>
              <a:rPr lang="en-US" b="0" dirty="0" smtClean="0">
                <a:cs typeface="+mn-cs"/>
              </a:rPr>
              <a:t>, transition/</a:t>
            </a:r>
            <a:r>
              <a:rPr lang="en-US" b="0" dirty="0" err="1" smtClean="0">
                <a:cs typeface="+mn-cs"/>
              </a:rPr>
              <a:t>transversion</a:t>
            </a:r>
            <a:r>
              <a:rPr lang="en-US" b="0" dirty="0" smtClean="0">
                <a:cs typeface="+mn-cs"/>
              </a:rPr>
              <a:t> differences)</a:t>
            </a:r>
          </a:p>
          <a:p>
            <a:pPr eaLnBrk="1" hangingPunct="1">
              <a:defRPr/>
            </a:pPr>
            <a:endParaRPr lang="en-US" b="0" dirty="0" smtClean="0">
              <a:cs typeface="+mn-cs"/>
            </a:endParaRPr>
          </a:p>
          <a:p>
            <a:pPr eaLnBrk="1" hangingPunct="1">
              <a:defRPr/>
            </a:pPr>
            <a:r>
              <a:rPr lang="en-US" b="0" dirty="0" smtClean="0">
                <a:cs typeface="+mn-cs"/>
              </a:rPr>
              <a:t>Gap costs </a:t>
            </a:r>
          </a:p>
          <a:p>
            <a:pPr lvl="1" eaLnBrk="1" hangingPunct="1">
              <a:defRPr/>
            </a:pPr>
            <a:r>
              <a:rPr lang="en-US" b="0" dirty="0" smtClean="0"/>
              <a:t>Linear (aka </a:t>
            </a:r>
            <a:r>
              <a:rPr lang="ja-JP" altLang="en-US" b="0" dirty="0" smtClean="0">
                <a:latin typeface="Arial"/>
              </a:rPr>
              <a:t>“</a:t>
            </a:r>
            <a:r>
              <a:rPr lang="en-US" b="0" dirty="0" smtClean="0"/>
              <a:t>simple</a:t>
            </a:r>
            <a:r>
              <a:rPr lang="ja-JP" altLang="en-US" b="0" dirty="0" smtClean="0">
                <a:latin typeface="Arial"/>
              </a:rPr>
              <a:t>”</a:t>
            </a:r>
            <a:r>
              <a:rPr lang="en-US" b="0" dirty="0" smtClean="0"/>
              <a:t>): </a:t>
            </a:r>
            <a:r>
              <a:rPr lang="en-US" b="0" dirty="0" err="1" smtClean="0"/>
              <a:t>gapcost</a:t>
            </a:r>
            <a:r>
              <a:rPr lang="en-US" b="0" dirty="0" smtClean="0"/>
              <a:t>(L) = </a:t>
            </a:r>
            <a:r>
              <a:rPr lang="en-US" b="0" dirty="0" err="1" smtClean="0"/>
              <a:t>cL</a:t>
            </a:r>
            <a:endParaRPr lang="en-US" b="0" dirty="0" smtClean="0"/>
          </a:p>
          <a:p>
            <a:pPr lvl="1" eaLnBrk="1" hangingPunct="1">
              <a:defRPr/>
            </a:pPr>
            <a:r>
              <a:rPr lang="en-US" b="0" dirty="0" smtClean="0"/>
              <a:t>Affine: </a:t>
            </a:r>
            <a:r>
              <a:rPr lang="en-US" b="0" dirty="0" err="1" smtClean="0"/>
              <a:t>gapcost</a:t>
            </a:r>
            <a:r>
              <a:rPr lang="en-US" b="0" dirty="0" smtClean="0"/>
              <a:t>(L) = </a:t>
            </a:r>
            <a:r>
              <a:rPr lang="en-US" b="0" dirty="0" err="1" smtClean="0"/>
              <a:t>c+</a:t>
            </a:r>
            <a:r>
              <a:rPr lang="en-US" b="0" dirty="0" err="1" smtClean="0"/>
              <a:t>c</a:t>
            </a:r>
            <a:r>
              <a:rPr lang="en-US" dirty="0" err="1" smtClean="0">
                <a:latin typeface="Arial"/>
              </a:rPr>
              <a:t>’</a:t>
            </a:r>
            <a:r>
              <a:rPr lang="en-US" altLang="ja-JP" b="0" dirty="0" err="1" smtClean="0">
                <a:latin typeface="Arial"/>
              </a:rPr>
              <a:t>L</a:t>
            </a:r>
            <a:endParaRPr lang="en-US" altLang="ja-JP" b="0" dirty="0" smtClean="0">
              <a:latin typeface="Arial"/>
            </a:endParaRPr>
          </a:p>
          <a:p>
            <a:pPr lvl="1" eaLnBrk="1" hangingPunct="1">
              <a:defRPr/>
            </a:pPr>
            <a:r>
              <a:rPr lang="en-US" b="0" dirty="0" smtClean="0"/>
              <a:t>Other</a:t>
            </a:r>
            <a:r>
              <a:rPr lang="en-US" b="0" dirty="0" smtClean="0"/>
              <a:t>: </a:t>
            </a:r>
            <a:r>
              <a:rPr lang="en-US" b="0" dirty="0" err="1" smtClean="0"/>
              <a:t>gapcost</a:t>
            </a:r>
            <a:r>
              <a:rPr lang="en-US" b="0" dirty="0" smtClean="0"/>
              <a:t>(L) = </a:t>
            </a:r>
            <a:r>
              <a:rPr lang="en-US" b="0" dirty="0" err="1" smtClean="0"/>
              <a:t>c+c</a:t>
            </a:r>
            <a:r>
              <a:rPr lang="ja-JP" altLang="en-US" b="0" dirty="0" smtClean="0">
                <a:latin typeface="Arial"/>
              </a:rPr>
              <a:t>’</a:t>
            </a:r>
            <a:r>
              <a:rPr lang="en-US" b="0" dirty="0" smtClean="0"/>
              <a:t>log(L)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smtClean="0">
                <a:cs typeface="+mj-cs"/>
              </a:rPr>
              <a:t>Computing optimal pairwise alignments</a:t>
            </a:r>
            <a:endParaRPr lang="en-US" smtClean="0">
              <a:cs typeface="+mj-cs"/>
            </a:endParaRPr>
          </a:p>
        </p:txBody>
      </p:sp>
      <p:sp>
        <p:nvSpPr>
          <p:cNvPr id="4618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defRPr/>
            </a:pPr>
            <a:r>
              <a:rPr lang="en-US" b="0" dirty="0" smtClean="0">
                <a:cs typeface="+mn-cs"/>
              </a:rPr>
              <a:t>The cost of a pairwise alignment (</a:t>
            </a:r>
            <a:r>
              <a:rPr lang="en-US" b="0" i="1" dirty="0" smtClean="0">
                <a:solidFill>
                  <a:srgbClr val="0033CC"/>
                </a:solidFill>
                <a:cs typeface="+mn-cs"/>
              </a:rPr>
              <a:t>under a simple gap model</a:t>
            </a:r>
            <a:r>
              <a:rPr lang="en-US" b="0" dirty="0" smtClean="0">
                <a:cs typeface="+mn-cs"/>
              </a:rPr>
              <a:t>) is just the sum of the costs of the columns</a:t>
            </a:r>
          </a:p>
          <a:p>
            <a:pPr eaLnBrk="1" hangingPunct="1">
              <a:spcAft>
                <a:spcPct val="20000"/>
              </a:spcAft>
              <a:defRPr/>
            </a:pPr>
            <a:endParaRPr lang="en-US" b="0" dirty="0" smtClean="0">
              <a:cs typeface="+mn-cs"/>
            </a:endParaRPr>
          </a:p>
          <a:p>
            <a:pPr eaLnBrk="1" hangingPunct="1">
              <a:spcAft>
                <a:spcPct val="20000"/>
              </a:spcAft>
              <a:defRPr/>
            </a:pPr>
            <a:r>
              <a:rPr lang="en-US" b="0" dirty="0" smtClean="0">
                <a:cs typeface="+mn-cs"/>
              </a:rPr>
              <a:t>Under affine gap models, </a:t>
            </a:r>
            <a:r>
              <a:rPr lang="en-US" b="0" dirty="0" smtClean="0">
                <a:cs typeface="+mn-cs"/>
              </a:rPr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b="0" dirty="0" smtClean="0">
                <a:cs typeface="+mn-cs"/>
              </a:rPr>
              <a:t>s </a:t>
            </a:r>
            <a:r>
              <a:rPr lang="en-US" b="0" dirty="0" smtClean="0">
                <a:cs typeface="+mn-cs"/>
              </a:rPr>
              <a:t>a bit more complicated (but not much)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Computing edit distance</a:t>
            </a:r>
            <a:endParaRPr lang="en-US" smtClean="0">
              <a:cs typeface="+mj-cs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n-cs"/>
              </a:rPr>
              <a:t>Given two sequences and the edit distance function F(.,.), how do we compute the edit distance between two sequences?</a:t>
            </a:r>
          </a:p>
          <a:p>
            <a:pPr eaLnBrk="1" hangingPunct="1">
              <a:defRPr/>
            </a:pPr>
            <a:endParaRPr lang="en-US" b="0" smtClean="0">
              <a:cs typeface="+mn-cs"/>
            </a:endParaRP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Simple algorithm for standard gap cost functions (e.g., affine) based upon dynamic programming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DP alg for simple gap costs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n-cs"/>
              </a:rPr>
              <a:t>Given two sequences A[1…n] and B[1…m], and an edit distance function F(.,.) with unit substitution costs and gap cost C, 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Let </a:t>
            </a:r>
          </a:p>
          <a:p>
            <a:pPr lvl="1" eaLnBrk="1" hangingPunct="1">
              <a:defRPr/>
            </a:pPr>
            <a:r>
              <a:rPr lang="en-US" b="0" smtClean="0"/>
              <a:t>A = A</a:t>
            </a:r>
            <a:r>
              <a:rPr lang="en-US" b="0" baseline="-25000" smtClean="0"/>
              <a:t>1</a:t>
            </a:r>
            <a:r>
              <a:rPr lang="en-US" b="0" smtClean="0"/>
              <a:t>,A</a:t>
            </a:r>
            <a:r>
              <a:rPr lang="en-US" b="0" baseline="-25000" smtClean="0"/>
              <a:t>2</a:t>
            </a:r>
            <a:r>
              <a:rPr lang="en-US" b="0" smtClean="0"/>
              <a:t>,…,A</a:t>
            </a:r>
            <a:r>
              <a:rPr lang="en-US" b="0" baseline="-25000" smtClean="0"/>
              <a:t>n</a:t>
            </a:r>
            <a:endParaRPr lang="en-US" b="0" smtClean="0"/>
          </a:p>
          <a:p>
            <a:pPr lvl="1" eaLnBrk="1" hangingPunct="1">
              <a:defRPr/>
            </a:pPr>
            <a:r>
              <a:rPr lang="en-US" b="0" smtClean="0"/>
              <a:t>B = B</a:t>
            </a:r>
            <a:r>
              <a:rPr lang="en-US" b="0" baseline="-25000" smtClean="0"/>
              <a:t>1</a:t>
            </a:r>
            <a:r>
              <a:rPr lang="en-US" b="0" smtClean="0"/>
              <a:t>,B</a:t>
            </a:r>
            <a:r>
              <a:rPr lang="en-US" b="0" baseline="-25000" smtClean="0"/>
              <a:t>2</a:t>
            </a:r>
            <a:r>
              <a:rPr lang="en-US" b="0" smtClean="0"/>
              <a:t>,…,B</a:t>
            </a:r>
            <a:r>
              <a:rPr lang="en-US" b="0" baseline="-25000" smtClean="0"/>
              <a:t>m</a:t>
            </a:r>
            <a:endParaRPr lang="en-US" b="0" smtClean="0"/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Let M(i,j)=F(A[1…i],B[1…j]) (i.e., the edit distance between these two prefixes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Dynamic programming algorithm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0" smtClean="0">
                <a:cs typeface="+mn-cs"/>
              </a:rPr>
              <a:t>Let M(i,j)=F(A[1…i],B[1…j])</a:t>
            </a:r>
          </a:p>
          <a:p>
            <a:pPr eaLnBrk="1" hangingPunct="1">
              <a:buFontTx/>
              <a:buNone/>
              <a:defRPr/>
            </a:pPr>
            <a:endParaRPr lang="en-US" b="0" smtClean="0">
              <a:cs typeface="+mn-cs"/>
            </a:endParaRP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M(0,0)=0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M(n,m) stores our answer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How do we compute M(i,j) from other entries of the matrix?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Calculating M(i,j)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 smtClean="0">
                <a:cs typeface="+mn-cs"/>
              </a:rPr>
              <a:t>Examine final column in some optimal pairwise alignment of A[1…</a:t>
            </a:r>
            <a:r>
              <a:rPr lang="en-US" sz="2800" b="0" dirty="0" err="1" smtClean="0">
                <a:cs typeface="+mn-cs"/>
              </a:rPr>
              <a:t>i</a:t>
            </a:r>
            <a:r>
              <a:rPr lang="en-US" sz="2800" b="0" dirty="0" smtClean="0">
                <a:cs typeface="+mn-cs"/>
              </a:rPr>
              <a:t>] to B[1…j]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 smtClean="0">
                <a:cs typeface="+mn-cs"/>
              </a:rPr>
              <a:t>Possibilities: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0" dirty="0" smtClean="0"/>
              <a:t>Nucleotide over nucleotide: previous columns align  </a:t>
            </a:r>
            <a:r>
              <a:rPr lang="en-US" sz="2400" b="0" dirty="0" smtClean="0"/>
              <a:t>		A</a:t>
            </a:r>
            <a:r>
              <a:rPr lang="en-US" sz="2400" b="0" dirty="0" smtClean="0"/>
              <a:t>[1…i-1] to B[1…j-1]: 							</a:t>
            </a:r>
            <a:r>
              <a:rPr lang="en-US" sz="2400" b="0" dirty="0" smtClean="0">
                <a:solidFill>
                  <a:schemeClr val="bg1"/>
                </a:solidFill>
              </a:rPr>
              <a:t>M(</a:t>
            </a:r>
            <a:r>
              <a:rPr lang="en-US" sz="2400" b="0" dirty="0" err="1" smtClean="0">
                <a:solidFill>
                  <a:schemeClr val="bg1"/>
                </a:solidFill>
              </a:rPr>
              <a:t>i,j</a:t>
            </a:r>
            <a:r>
              <a:rPr lang="en-US" sz="2400" b="0" dirty="0" smtClean="0">
                <a:solidFill>
                  <a:schemeClr val="bg1"/>
                </a:solidFill>
              </a:rPr>
              <a:t>)=M(i-1,j-1)+</a:t>
            </a:r>
            <a:r>
              <a:rPr lang="en-US" sz="2400" b="0" dirty="0" err="1" smtClean="0">
                <a:solidFill>
                  <a:schemeClr val="bg1"/>
                </a:solidFill>
              </a:rPr>
              <a:t>subcost</a:t>
            </a:r>
            <a:r>
              <a:rPr lang="en-US" sz="2400" b="0" dirty="0" smtClean="0">
                <a:solidFill>
                  <a:schemeClr val="bg1"/>
                </a:solidFill>
              </a:rPr>
              <a:t>(</a:t>
            </a:r>
            <a:r>
              <a:rPr lang="en-US" sz="2400" b="0" dirty="0" err="1" smtClean="0">
                <a:solidFill>
                  <a:schemeClr val="bg1"/>
                </a:solidFill>
              </a:rPr>
              <a:t>A</a:t>
            </a:r>
            <a:r>
              <a:rPr lang="en-US" sz="2400" b="0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2400" b="0" dirty="0" err="1" smtClean="0">
                <a:solidFill>
                  <a:schemeClr val="bg1"/>
                </a:solidFill>
              </a:rPr>
              <a:t>,B</a:t>
            </a:r>
            <a:r>
              <a:rPr lang="en-US" sz="2400" b="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2400" b="0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0" dirty="0" err="1" smtClean="0"/>
              <a:t>Indel</a:t>
            </a:r>
            <a:r>
              <a:rPr lang="en-US" sz="2400" b="0" dirty="0" smtClean="0"/>
              <a:t> (-) over nucleotide: previous columns align </a:t>
            </a:r>
            <a:r>
              <a:rPr lang="en-US" sz="2400" b="0" dirty="0" smtClean="0"/>
              <a:t>			A</a:t>
            </a:r>
            <a:r>
              <a:rPr lang="en-US" sz="2400" b="0" dirty="0" smtClean="0"/>
              <a:t>[1…</a:t>
            </a:r>
            <a:r>
              <a:rPr lang="en-US" sz="2400" b="0" dirty="0" err="1" smtClean="0"/>
              <a:t>i</a:t>
            </a:r>
            <a:r>
              <a:rPr lang="en-US" sz="2400" b="0" dirty="0" smtClean="0"/>
              <a:t>] to B[1…j-1]:									</a:t>
            </a:r>
            <a:r>
              <a:rPr lang="en-US" sz="2400" b="0" dirty="0" smtClean="0">
                <a:solidFill>
                  <a:schemeClr val="bg1"/>
                </a:solidFill>
              </a:rPr>
              <a:t>M(</a:t>
            </a:r>
            <a:r>
              <a:rPr lang="en-US" sz="2400" b="0" dirty="0" err="1" smtClean="0">
                <a:solidFill>
                  <a:schemeClr val="bg1"/>
                </a:solidFill>
              </a:rPr>
              <a:t>i,j</a:t>
            </a:r>
            <a:r>
              <a:rPr lang="en-US" sz="2400" b="0" dirty="0" smtClean="0">
                <a:solidFill>
                  <a:schemeClr val="bg1"/>
                </a:solidFill>
              </a:rPr>
              <a:t>)=M(i,j-1)+</a:t>
            </a:r>
            <a:r>
              <a:rPr lang="en-US" sz="2400" b="0" dirty="0" err="1" smtClean="0">
                <a:solidFill>
                  <a:schemeClr val="bg1"/>
                </a:solidFill>
              </a:rPr>
              <a:t>indelcost</a:t>
            </a:r>
            <a:endParaRPr lang="en-US" sz="2400" b="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0" dirty="0" smtClean="0"/>
              <a:t>Nucleotide over </a:t>
            </a:r>
            <a:r>
              <a:rPr lang="en-US" sz="2400" b="0" dirty="0" err="1" smtClean="0"/>
              <a:t>indel</a:t>
            </a:r>
            <a:r>
              <a:rPr lang="en-US" sz="2400" b="0" dirty="0" smtClean="0"/>
              <a:t>: previous columns align </a:t>
            </a:r>
            <a:r>
              <a:rPr lang="en-US" sz="2400" b="0" dirty="0" smtClean="0"/>
              <a:t>			A</a:t>
            </a:r>
            <a:r>
              <a:rPr lang="en-US" sz="2400" b="0" dirty="0" smtClean="0"/>
              <a:t>[1…i-1] to B[1…j]: 										</a:t>
            </a:r>
            <a:r>
              <a:rPr lang="en-US" sz="2400" b="0" dirty="0" smtClean="0">
                <a:solidFill>
                  <a:schemeClr val="bg1"/>
                </a:solidFill>
              </a:rPr>
              <a:t>M(</a:t>
            </a:r>
            <a:r>
              <a:rPr lang="en-US" sz="2400" b="0" dirty="0" err="1" smtClean="0">
                <a:solidFill>
                  <a:schemeClr val="bg1"/>
                </a:solidFill>
              </a:rPr>
              <a:t>i,j</a:t>
            </a:r>
            <a:r>
              <a:rPr lang="en-US" sz="2400" b="0" dirty="0" smtClean="0">
                <a:solidFill>
                  <a:schemeClr val="bg1"/>
                </a:solidFill>
              </a:rPr>
              <a:t>)=M(i-1,j)+</a:t>
            </a:r>
            <a:r>
              <a:rPr lang="en-US" sz="2400" b="0" dirty="0" err="1" smtClean="0">
                <a:solidFill>
                  <a:schemeClr val="bg1"/>
                </a:solidFill>
              </a:rPr>
              <a:t>indelcost</a:t>
            </a:r>
            <a:endParaRPr lang="en-US" sz="24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Calculating M(i,j)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 smtClean="0">
                <a:cs typeface="+mn-cs"/>
              </a:rPr>
              <a:t>Examine final column in some optimal pairwise alignment of A[1…</a:t>
            </a:r>
            <a:r>
              <a:rPr lang="en-US" sz="2800" b="0" dirty="0" err="1" smtClean="0">
                <a:cs typeface="+mn-cs"/>
              </a:rPr>
              <a:t>i</a:t>
            </a:r>
            <a:r>
              <a:rPr lang="en-US" sz="2800" b="0" dirty="0" smtClean="0">
                <a:cs typeface="+mn-cs"/>
              </a:rPr>
              <a:t>] to B[1…j]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 smtClean="0">
                <a:cs typeface="+mn-cs"/>
              </a:rPr>
              <a:t>Possibilities: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0" dirty="0" smtClean="0"/>
              <a:t>Nucleotide over nucleotide: previous columns align  </a:t>
            </a:r>
            <a:r>
              <a:rPr lang="en-US" sz="2400" b="0" dirty="0" smtClean="0"/>
              <a:t>		A</a:t>
            </a:r>
            <a:r>
              <a:rPr lang="en-US" sz="2400" b="0" dirty="0" smtClean="0"/>
              <a:t>[1…i-1] to B[1…j-1]: 							</a:t>
            </a:r>
            <a:r>
              <a:rPr lang="en-US" sz="2400" b="0" dirty="0" smtClean="0">
                <a:solidFill>
                  <a:schemeClr val="accent2"/>
                </a:solidFill>
              </a:rPr>
              <a:t>M(</a:t>
            </a:r>
            <a:r>
              <a:rPr lang="en-US" sz="2400" b="0" dirty="0" err="1" smtClean="0">
                <a:solidFill>
                  <a:schemeClr val="accent2"/>
                </a:solidFill>
              </a:rPr>
              <a:t>i,j</a:t>
            </a:r>
            <a:r>
              <a:rPr lang="en-US" sz="2400" b="0" dirty="0" smtClean="0">
                <a:solidFill>
                  <a:schemeClr val="accent2"/>
                </a:solidFill>
              </a:rPr>
              <a:t>)=M(i-1,j-1)+</a:t>
            </a:r>
            <a:r>
              <a:rPr lang="en-US" sz="2400" b="0" dirty="0" err="1" smtClean="0">
                <a:solidFill>
                  <a:schemeClr val="accent2"/>
                </a:solidFill>
              </a:rPr>
              <a:t>subcost</a:t>
            </a:r>
            <a:r>
              <a:rPr lang="en-US" sz="2400" b="0" dirty="0" smtClean="0">
                <a:solidFill>
                  <a:schemeClr val="accent2"/>
                </a:solidFill>
              </a:rPr>
              <a:t>(</a:t>
            </a:r>
            <a:r>
              <a:rPr lang="en-US" sz="2400" b="0" dirty="0" err="1" smtClean="0">
                <a:solidFill>
                  <a:schemeClr val="accent2"/>
                </a:solidFill>
              </a:rPr>
              <a:t>A</a:t>
            </a:r>
            <a:r>
              <a:rPr lang="en-US" sz="2400" b="0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sz="2400" b="0" dirty="0" err="1" smtClean="0">
                <a:solidFill>
                  <a:schemeClr val="accent2"/>
                </a:solidFill>
              </a:rPr>
              <a:t>,B</a:t>
            </a:r>
            <a:r>
              <a:rPr lang="en-US" sz="2400" b="0" baseline="-25000" dirty="0" err="1" smtClean="0">
                <a:solidFill>
                  <a:schemeClr val="accent2"/>
                </a:solidFill>
              </a:rPr>
              <a:t>j</a:t>
            </a:r>
            <a:r>
              <a:rPr lang="en-US" sz="2400" b="0" dirty="0" smtClean="0">
                <a:solidFill>
                  <a:schemeClr val="accent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0" dirty="0" err="1" smtClean="0"/>
              <a:t>Indel</a:t>
            </a:r>
            <a:r>
              <a:rPr lang="en-US" sz="2400" b="0" dirty="0" smtClean="0"/>
              <a:t> (-) over nucleotide: previous columns align </a:t>
            </a:r>
            <a:r>
              <a:rPr lang="en-US" sz="2400" b="0" dirty="0" smtClean="0"/>
              <a:t>			A</a:t>
            </a:r>
            <a:r>
              <a:rPr lang="en-US" sz="2400" b="0" dirty="0" smtClean="0"/>
              <a:t>[1…</a:t>
            </a:r>
            <a:r>
              <a:rPr lang="en-US" sz="2400" b="0" dirty="0" err="1" smtClean="0"/>
              <a:t>i</a:t>
            </a:r>
            <a:r>
              <a:rPr lang="en-US" sz="2400" b="0" dirty="0" smtClean="0"/>
              <a:t>] to B[1…j-1]:									</a:t>
            </a:r>
            <a:r>
              <a:rPr lang="en-US" sz="2400" b="0" dirty="0" smtClean="0">
                <a:solidFill>
                  <a:srgbClr val="0033CC"/>
                </a:solidFill>
              </a:rPr>
              <a:t>M(</a:t>
            </a:r>
            <a:r>
              <a:rPr lang="en-US" sz="2400" b="0" dirty="0" err="1" smtClean="0">
                <a:solidFill>
                  <a:srgbClr val="0033CC"/>
                </a:solidFill>
              </a:rPr>
              <a:t>i,j</a:t>
            </a:r>
            <a:r>
              <a:rPr lang="en-US" sz="2400" b="0" dirty="0" smtClean="0">
                <a:solidFill>
                  <a:srgbClr val="0033CC"/>
                </a:solidFill>
              </a:rPr>
              <a:t>)=M(i,j-1)+</a:t>
            </a:r>
            <a:r>
              <a:rPr lang="en-US" sz="2400" b="0" dirty="0" err="1" smtClean="0">
                <a:solidFill>
                  <a:srgbClr val="0033CC"/>
                </a:solidFill>
              </a:rPr>
              <a:t>indelcost</a:t>
            </a:r>
            <a:endParaRPr lang="en-US" sz="2400" b="0" dirty="0" smtClean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0" dirty="0" smtClean="0"/>
              <a:t>Nucleotide over </a:t>
            </a:r>
            <a:r>
              <a:rPr lang="en-US" sz="2400" b="0" dirty="0" err="1" smtClean="0"/>
              <a:t>indel</a:t>
            </a:r>
            <a:r>
              <a:rPr lang="en-US" sz="2400" b="0" dirty="0" smtClean="0"/>
              <a:t>: previous columns align </a:t>
            </a:r>
            <a:r>
              <a:rPr lang="en-US" sz="2400" b="0" dirty="0" smtClean="0"/>
              <a:t>			A</a:t>
            </a:r>
            <a:r>
              <a:rPr lang="en-US" sz="2400" b="0" dirty="0" smtClean="0"/>
              <a:t>[1…i-1] to B[1…j]: 										</a:t>
            </a:r>
            <a:r>
              <a:rPr lang="en-US" sz="2400" b="0" dirty="0" smtClean="0">
                <a:solidFill>
                  <a:srgbClr val="0033CC"/>
                </a:solidFill>
              </a:rPr>
              <a:t>M(</a:t>
            </a:r>
            <a:r>
              <a:rPr lang="en-US" sz="2400" b="0" dirty="0" err="1" smtClean="0">
                <a:solidFill>
                  <a:srgbClr val="0033CC"/>
                </a:solidFill>
              </a:rPr>
              <a:t>i,j</a:t>
            </a:r>
            <a:r>
              <a:rPr lang="en-US" sz="2400" b="0" dirty="0" smtClean="0">
                <a:solidFill>
                  <a:srgbClr val="0033CC"/>
                </a:solidFill>
              </a:rPr>
              <a:t>)=M(i-1,j)+</a:t>
            </a:r>
            <a:r>
              <a:rPr lang="en-US" sz="2400" b="0" dirty="0" err="1" smtClean="0">
                <a:solidFill>
                  <a:srgbClr val="0033CC"/>
                </a:solidFill>
              </a:rPr>
              <a:t>indelcost</a:t>
            </a:r>
            <a:endParaRPr lang="en-US" sz="2400" b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Sequence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Multiple Sequence Alignments and Evolutionary Histories (the meaning of “homologous”)</a:t>
            </a:r>
          </a:p>
          <a:p>
            <a:r>
              <a:rPr lang="en-US" dirty="0" smtClean="0"/>
              <a:t>How to define error rates in multiple sequence alignments</a:t>
            </a:r>
          </a:p>
          <a:p>
            <a:r>
              <a:rPr lang="en-US" dirty="0" smtClean="0"/>
              <a:t>Minimum edit transformations and pairwise alignments</a:t>
            </a:r>
          </a:p>
          <a:p>
            <a:r>
              <a:rPr lang="en-US" dirty="0" smtClean="0"/>
              <a:t>Dynamic Programming for calculating a pairwise alignment (or minimum edit transformation)</a:t>
            </a:r>
          </a:p>
          <a:p>
            <a:r>
              <a:rPr lang="en-US" dirty="0" smtClean="0"/>
              <a:t>Co-estimating alignments and trees</a:t>
            </a:r>
          </a:p>
        </p:txBody>
      </p:sp>
    </p:spTree>
    <p:extLst>
      <p:ext uri="{BB962C8B-B14F-4D97-AF65-F5344CB8AC3E}">
        <p14:creationId xmlns:p14="http://schemas.microsoft.com/office/powerpoint/2010/main" val="197122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Calculating M(i,j)</a:t>
            </a:r>
          </a:p>
        </p:txBody>
      </p:sp>
      <p:sp>
        <p:nvSpPr>
          <p:cNvPr id="463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 smtClean="0">
                <a:cs typeface="+mn-cs"/>
              </a:rPr>
              <a:t>M(</a:t>
            </a:r>
            <a:r>
              <a:rPr lang="en-US" sz="2800" b="0" dirty="0" err="1" smtClean="0">
                <a:cs typeface="+mn-cs"/>
              </a:rPr>
              <a:t>i,j</a:t>
            </a:r>
            <a:r>
              <a:rPr lang="en-US" sz="2800" b="0" dirty="0" smtClean="0">
                <a:cs typeface="+mn-cs"/>
              </a:rPr>
              <a:t>) = min	{							M(i-1,j-1)+</a:t>
            </a:r>
            <a:r>
              <a:rPr lang="en-US" sz="2800" b="0" dirty="0" err="1" smtClean="0">
                <a:cs typeface="+mn-cs"/>
              </a:rPr>
              <a:t>subcost</a:t>
            </a:r>
            <a:r>
              <a:rPr lang="en-US" sz="2800" b="0" dirty="0" smtClean="0">
                <a:cs typeface="+mn-cs"/>
              </a:rPr>
              <a:t>(</a:t>
            </a:r>
            <a:r>
              <a:rPr lang="en-US" sz="2800" b="0" dirty="0" err="1" smtClean="0">
                <a:cs typeface="+mn-cs"/>
              </a:rPr>
              <a:t>A</a:t>
            </a:r>
            <a:r>
              <a:rPr lang="en-US" sz="2800" b="0" baseline="-25000" dirty="0" err="1" smtClean="0">
                <a:cs typeface="+mn-cs"/>
              </a:rPr>
              <a:t>i</a:t>
            </a:r>
            <a:r>
              <a:rPr lang="en-US" sz="2800" b="0" dirty="0" err="1" smtClean="0">
                <a:cs typeface="+mn-cs"/>
              </a:rPr>
              <a:t>,B</a:t>
            </a:r>
            <a:r>
              <a:rPr lang="en-US" sz="2800" b="0" baseline="-25000" dirty="0" err="1" smtClean="0">
                <a:cs typeface="+mn-cs"/>
              </a:rPr>
              <a:t>j</a:t>
            </a:r>
            <a:r>
              <a:rPr lang="en-US" sz="2800" b="0" dirty="0" smtClean="0">
                <a:cs typeface="+mn-cs"/>
              </a:rPr>
              <a:t>), 					M(i,j-1)+</a:t>
            </a:r>
            <a:r>
              <a:rPr lang="en-US" sz="2800" b="0" dirty="0" err="1" smtClean="0">
                <a:cs typeface="+mn-cs"/>
              </a:rPr>
              <a:t>indelcost</a:t>
            </a:r>
            <a:r>
              <a:rPr lang="en-US" sz="2800" b="0" dirty="0" smtClean="0">
                <a:cs typeface="+mn-cs"/>
              </a:rPr>
              <a:t>, 	</a:t>
            </a:r>
            <a:r>
              <a:rPr lang="en-US" sz="2800" b="0" dirty="0" smtClean="0">
                <a:cs typeface="+mn-cs"/>
              </a:rPr>
              <a:t>M</a:t>
            </a:r>
            <a:r>
              <a:rPr lang="en-US" sz="2800" b="0" dirty="0" smtClean="0">
                <a:cs typeface="+mn-cs"/>
              </a:rPr>
              <a:t>(i-1,j)+</a:t>
            </a:r>
            <a:r>
              <a:rPr lang="en-US" sz="2800" b="0" dirty="0" err="1" smtClean="0">
                <a:cs typeface="+mn-cs"/>
              </a:rPr>
              <a:t>indelcost</a:t>
            </a:r>
            <a:r>
              <a:rPr lang="en-US" sz="2800" b="0" dirty="0" smtClean="0">
                <a:cs typeface="+mn-cs"/>
              </a:rPr>
              <a:t>	</a:t>
            </a:r>
            <a:r>
              <a:rPr lang="en-US" sz="2800" b="0" dirty="0" smtClean="0">
                <a:solidFill>
                  <a:srgbClr val="0033CC"/>
                </a:solidFill>
                <a:cs typeface="+mn-cs"/>
              </a:rPr>
              <a:t>	}</a:t>
            </a:r>
            <a:endParaRPr lang="en-US" sz="2800" b="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smtClean="0">
                <a:cs typeface="+mj-cs"/>
              </a:rPr>
              <a:t>O(nm) DP algorithm for pairwise alignment using simple gap costs</a:t>
            </a:r>
            <a:endParaRPr lang="en-US" b="0" smtClean="0">
              <a:cs typeface="+mj-cs"/>
            </a:endParaRPr>
          </a:p>
        </p:txBody>
      </p:sp>
      <p:sp>
        <p:nvSpPr>
          <p:cNvPr id="465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0" smtClean="0">
                <a:cs typeface="+mn-cs"/>
              </a:rPr>
              <a:t>Initialize M(0,j) = M(j,0) = j</a:t>
            </a:r>
            <a:r>
              <a:rPr lang="en-US" sz="1800" b="0" smtClean="0">
                <a:cs typeface="+mn-cs"/>
                <a:sym typeface="Symbol" charset="0"/>
              </a:rPr>
              <a:t>indelcost</a:t>
            </a:r>
            <a:r>
              <a:rPr lang="en-US" sz="1800" b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0" smtClean="0">
                <a:cs typeface="+mn-cs"/>
              </a:rPr>
              <a:t>For i=1…n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b="0" smtClean="0"/>
              <a:t>For j = 1…m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400" b="0" smtClean="0"/>
              <a:t>M(i,j) = min {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0" smtClean="0"/>
              <a:t>                       M(i-1,j-1)+subcost(A</a:t>
            </a:r>
            <a:r>
              <a:rPr lang="en-US" sz="1400" b="0" baseline="-25000" smtClean="0"/>
              <a:t>i</a:t>
            </a:r>
            <a:r>
              <a:rPr lang="en-US" sz="1400" b="0" smtClean="0"/>
              <a:t>,B</a:t>
            </a:r>
            <a:r>
              <a:rPr lang="en-US" sz="1400" b="0" baseline="-25000" smtClean="0"/>
              <a:t>j</a:t>
            </a:r>
            <a:r>
              <a:rPr lang="en-US" sz="1400" b="0" smtClean="0"/>
              <a:t>),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0" smtClean="0"/>
              <a:t>                       M(i,j-1)+indelcost, 			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0" smtClean="0"/>
              <a:t>                       M(i-1,j)+indelcost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0" smtClean="0"/>
              <a:t>		    }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1400" b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0" smtClean="0">
                <a:cs typeface="+mn-cs"/>
              </a:rPr>
              <a:t>Return M(n,m)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0" smtClean="0">
                <a:cs typeface="+mn-cs"/>
              </a:rPr>
              <a:t>Add arrows for backtracking (to construct an optimal alignment and edit transformation rather than just the cost)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0" smtClean="0">
                <a:cs typeface="+mn-cs"/>
              </a:rPr>
              <a:t>Modification for other gap cost functions is straightforward but leads to an increase in running time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smtClean="0">
                <a:cs typeface="+mj-cs"/>
              </a:rPr>
              <a:t>Sum-of-pairs optimal multiple alignment</a:t>
            </a:r>
            <a:endParaRPr lang="en-US" b="0" smtClean="0">
              <a:cs typeface="+mj-cs"/>
            </a:endParaRPr>
          </a:p>
        </p:txBody>
      </p:sp>
      <p:sp>
        <p:nvSpPr>
          <p:cNvPr id="447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Given set S of sequences and edit cost function F(.,.),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Find multiple alignment that minimizes the sum of the implied pairwise alignments </a:t>
            </a:r>
            <a:r>
              <a:rPr lang="en-US" b="0" dirty="0" smtClean="0">
                <a:cs typeface="+mn-cs"/>
              </a:rPr>
              <a:t>	(</a:t>
            </a:r>
            <a:r>
              <a:rPr lang="en-US" b="0" dirty="0" smtClean="0">
                <a:cs typeface="+mn-cs"/>
              </a:rPr>
              <a:t>Sum-of-Pairs criterion)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NP-hard, but can be approximated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Is this useful?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Other approaches to MSA</a:t>
            </a:r>
          </a:p>
        </p:txBody>
      </p:sp>
      <p:sp>
        <p:nvSpPr>
          <p:cNvPr id="450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defRPr/>
            </a:pPr>
            <a:r>
              <a:rPr lang="en-US" b="0" smtClean="0">
                <a:cs typeface="+mn-cs"/>
              </a:rPr>
              <a:t>Many of the methods used in practice do not try to optimize the sum-of-pairs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b="0" smtClean="0">
                <a:cs typeface="+mn-cs"/>
              </a:rPr>
              <a:t>Instead they use probabilistic models (HMMs)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b="0" smtClean="0">
                <a:cs typeface="+mn-cs"/>
              </a:rPr>
              <a:t>Often they do a progressive alignment on an estimated tree (aligning alignments)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b="0" smtClean="0">
                <a:cs typeface="+mn-cs"/>
              </a:rPr>
              <a:t>Performance of these methods can be assessed using real and simulated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52400"/>
            <a:ext cx="8686800" cy="763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0" smtClean="0">
                <a:cs typeface="+mj-cs"/>
              </a:rPr>
              <a:t>Many methods</a:t>
            </a:r>
            <a:endParaRPr lang="en-GB" smtClean="0">
              <a:cs typeface="+mj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4868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u="sng" smtClean="0">
                <a:cs typeface="+mn-cs"/>
              </a:rPr>
              <a:t>Alignment methods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Clustal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POY (and POY*)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Probcons (and Probtree)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MAFFT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Prank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Muscle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Di-align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T-Coffee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Opal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Etc.</a:t>
            </a:r>
            <a:endParaRPr lang="en-GB" sz="2600" b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953000" y="1219200"/>
            <a:ext cx="3810000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u="sng" smtClean="0">
                <a:cs typeface="+mn-cs"/>
              </a:rPr>
              <a:t>Phylogeny methods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Bayesian MCMC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Maximum parsimony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Maximum likelihood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Neighbor joining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FastME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UPGMA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Quartet puzzling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600" b="0" smtClean="0">
                <a:cs typeface="+mn-cs"/>
              </a:rP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Simulation study</a:t>
            </a:r>
            <a:endParaRPr lang="en-US" smtClean="0">
              <a:cs typeface="+mj-cs"/>
            </a:endParaRPr>
          </a:p>
        </p:txBody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n-cs"/>
              </a:rPr>
              <a:t>ROSE simulation: </a:t>
            </a:r>
          </a:p>
          <a:p>
            <a:pPr lvl="1" eaLnBrk="1" hangingPunct="1">
              <a:defRPr/>
            </a:pPr>
            <a:r>
              <a:rPr lang="en-US" b="0" smtClean="0"/>
              <a:t>1000, 500, and 100 sequences</a:t>
            </a:r>
          </a:p>
          <a:p>
            <a:pPr lvl="1" eaLnBrk="1" hangingPunct="1">
              <a:defRPr/>
            </a:pPr>
            <a:r>
              <a:rPr lang="en-US" b="0" smtClean="0"/>
              <a:t>Evolution with substitutions and indels</a:t>
            </a:r>
          </a:p>
          <a:p>
            <a:pPr lvl="1" eaLnBrk="1" hangingPunct="1">
              <a:defRPr/>
            </a:pPr>
            <a:r>
              <a:rPr lang="en-US" b="0" smtClean="0"/>
              <a:t>Varied gap lengths, rates of evolution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Computed alignments 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Used RAxML to compute trees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Recorded tree error (missing branch rate)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Recorded alignment error (SP-FN)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Given a multiple sequence alignment, we represent it as a set of pairwise homologies.</a:t>
            </a:r>
          </a:p>
          <a:p>
            <a:r>
              <a:rPr lang="en-US" dirty="0" smtClean="0"/>
              <a:t>To compare two alignments, we compare their sets of pairwise homologies.</a:t>
            </a:r>
          </a:p>
          <a:p>
            <a:r>
              <a:rPr lang="en-US" dirty="0" smtClean="0"/>
              <a:t>The SP-FN (sum-of-pairs false negative rate) is the percentage of the true homologies (those present in the true alignment) that are missing in the estimated alignment.</a:t>
            </a:r>
          </a:p>
          <a:p>
            <a:r>
              <a:rPr lang="en-US" dirty="0" smtClean="0"/>
              <a:t>The SP-FP (sum-of-pairs false positive rate) is the percentage of the homologies in the estimated alignment that are not in the true alignment.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0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3250" name="Group 3"/>
          <p:cNvGrpSpPr>
            <a:grpSpLocks/>
          </p:cNvGrpSpPr>
          <p:nvPr/>
        </p:nvGrpSpPr>
        <p:grpSpPr bwMode="auto">
          <a:xfrm>
            <a:off x="682625" y="6189663"/>
            <a:ext cx="8208963" cy="412750"/>
            <a:chOff x="474" y="4298"/>
            <a:chExt cx="5700" cy="286"/>
          </a:xfrm>
        </p:grpSpPr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0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1892" y="4418"/>
              <a:ext cx="270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/>
              </a:pPr>
              <a:r>
                <a:rPr lang="en-GB" sz="1800">
                  <a:solidFill>
                    <a:srgbClr val="000000"/>
                  </a:solidFill>
                  <a:cs typeface="Arial" charset="0"/>
                </a:rPr>
                <a:t>1000 taxon models ranked by difficulty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b="0" smtClean="0">
                <a:cs typeface="+mj-cs"/>
              </a:rPr>
              <a:t>Problems with the two phase approach</a:t>
            </a:r>
            <a:endParaRPr lang="en-US" smtClean="0">
              <a:cs typeface="+mj-cs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b="0" smtClean="0">
                <a:cs typeface="+mn-cs"/>
              </a:rPr>
              <a:t>Manual alignment can have a high level of subjectivity (and can take a long time).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b="0" smtClean="0">
                <a:cs typeface="+mn-cs"/>
              </a:rPr>
              <a:t>Current alignment methods fail to return reasonable alignments on markers that evolve with high rates of indels and substitutions, especially if these are large datasets.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b="0" smtClean="0">
                <a:cs typeface="+mn-cs"/>
              </a:rPr>
              <a:t>We discard potentially useful markers if they are difficult to align.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AutoShape 2"/>
          <p:cNvSpPr>
            <a:spLocks noChangeArrowheads="1"/>
          </p:cNvSpPr>
          <p:nvPr/>
        </p:nvSpPr>
        <p:spPr bwMode="auto">
          <a:xfrm rot="16200000">
            <a:off x="3689350" y="22352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388938" y="1984375"/>
            <a:ext cx="35909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S1 = AGGCTATCACCTGACCTCCA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S2 = TAGCTATCACGACCGC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S3 = TAGCTGACCGC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S4 = TCACGACCGACA</a:t>
            </a: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5114925" y="3805238"/>
            <a:ext cx="380206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S1 = </a:t>
            </a:r>
            <a:r>
              <a:rPr lang="en-GB" sz="1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</a:t>
            </a: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AGGCTATCACCTGACCTCCA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S2 = TAG</a:t>
            </a:r>
            <a:r>
              <a:rPr lang="en-GB" sz="1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</a:t>
            </a: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CTATCAC</a:t>
            </a:r>
            <a:r>
              <a:rPr lang="en-GB" sz="1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</a:t>
            </a: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GACCGC</a:t>
            </a:r>
            <a:r>
              <a:rPr lang="en-GB" sz="1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S3 = TAG</a:t>
            </a:r>
            <a:r>
              <a:rPr lang="en-GB" sz="1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</a:t>
            </a: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CT</a:t>
            </a:r>
            <a:r>
              <a:rPr lang="en-GB" sz="1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-------</a:t>
            </a: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GACCGC</a:t>
            </a:r>
            <a:r>
              <a:rPr lang="en-GB" sz="1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S4 = </a:t>
            </a:r>
            <a:r>
              <a:rPr lang="en-GB" sz="1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-------</a:t>
            </a: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TCAC</a:t>
            </a:r>
            <a:r>
              <a:rPr lang="en-GB" sz="1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</a:t>
            </a:r>
            <a:r>
              <a:rPr lang="en-GB" sz="1800" b="1" smtClean="0">
                <a:solidFill>
                  <a:srgbClr val="333399"/>
                </a:solidFill>
                <a:latin typeface="Courier New" charset="0"/>
                <a:cs typeface="Arial" charset="0"/>
              </a:rPr>
              <a:t>GACCGACA</a:t>
            </a: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6324600" y="2362200"/>
            <a:ext cx="106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10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600" smtClean="0">
                <a:solidFill>
                  <a:srgbClr val="000000"/>
                </a:solidFill>
                <a:cs typeface="Arial" charset="0"/>
              </a:rPr>
              <a:t>and</a:t>
            </a:r>
            <a:endParaRPr lang="en-GB" sz="5400" smtClean="0">
              <a:solidFill>
                <a:srgbClr val="000000"/>
              </a:solidFill>
              <a:latin typeface="Arial Black" charset="0"/>
              <a:cs typeface="Arial" charset="0"/>
            </a:endParaRPr>
          </a:p>
        </p:txBody>
      </p:sp>
      <p:grpSp>
        <p:nvGrpSpPr>
          <p:cNvPr id="57349" name="Group 6"/>
          <p:cNvGrpSpPr>
            <a:grpSpLocks/>
          </p:cNvGrpSpPr>
          <p:nvPr/>
        </p:nvGrpSpPr>
        <p:grpSpPr bwMode="auto">
          <a:xfrm>
            <a:off x="5461000" y="533400"/>
            <a:ext cx="2833688" cy="1595438"/>
            <a:chOff x="3792" y="1296"/>
            <a:chExt cx="1968" cy="1108"/>
          </a:xfrm>
        </p:grpSpPr>
        <p:cxnSp>
          <p:nvCxnSpPr>
            <p:cNvPr id="419847" name="AutoShape 7"/>
            <p:cNvCxnSpPr>
              <a:cxnSpLocks noChangeShapeType="1"/>
            </p:cNvCxnSpPr>
            <p:nvPr/>
          </p:nvCxnSpPr>
          <p:spPr bwMode="auto">
            <a:xfrm>
              <a:off x="4080" y="1505"/>
              <a:ext cx="336" cy="385"/>
            </a:xfrm>
            <a:prstGeom prst="straightConnector1">
              <a:avLst/>
            </a:prstGeom>
            <a:noFill/>
            <a:ln w="64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9848" name="AutoShape 8"/>
            <p:cNvCxnSpPr>
              <a:cxnSpLocks noChangeShapeType="1"/>
            </p:cNvCxnSpPr>
            <p:nvPr/>
          </p:nvCxnSpPr>
          <p:spPr bwMode="auto">
            <a:xfrm>
              <a:off x="4416" y="1890"/>
              <a:ext cx="624" cy="1"/>
            </a:xfrm>
            <a:prstGeom prst="straightConnector1">
              <a:avLst/>
            </a:prstGeom>
            <a:noFill/>
            <a:ln w="64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9849" name="AutoShape 9"/>
            <p:cNvCxnSpPr>
              <a:cxnSpLocks noChangeShapeType="1"/>
            </p:cNvCxnSpPr>
            <p:nvPr/>
          </p:nvCxnSpPr>
          <p:spPr bwMode="auto">
            <a:xfrm flipV="1">
              <a:off x="5040" y="1554"/>
              <a:ext cx="336" cy="336"/>
            </a:xfrm>
            <a:prstGeom prst="straightConnector1">
              <a:avLst/>
            </a:prstGeom>
            <a:noFill/>
            <a:ln w="64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9850" name="AutoShape 10"/>
            <p:cNvCxnSpPr>
              <a:cxnSpLocks noChangeShapeType="1"/>
            </p:cNvCxnSpPr>
            <p:nvPr/>
          </p:nvCxnSpPr>
          <p:spPr bwMode="auto">
            <a:xfrm>
              <a:off x="5040" y="1890"/>
              <a:ext cx="384" cy="336"/>
            </a:xfrm>
            <a:prstGeom prst="straightConnector1">
              <a:avLst/>
            </a:prstGeom>
            <a:noFill/>
            <a:ln w="64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9851" name="AutoShape 11"/>
            <p:cNvCxnSpPr>
              <a:cxnSpLocks noChangeShapeType="1"/>
            </p:cNvCxnSpPr>
            <p:nvPr/>
          </p:nvCxnSpPr>
          <p:spPr bwMode="auto">
            <a:xfrm flipH="1">
              <a:off x="4080" y="1890"/>
              <a:ext cx="336" cy="336"/>
            </a:xfrm>
            <a:prstGeom prst="straightConnector1">
              <a:avLst/>
            </a:prstGeom>
            <a:noFill/>
            <a:ln w="64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9852" name="Text Box 12"/>
            <p:cNvSpPr txBox="1">
              <a:spLocks noChangeArrowheads="1"/>
            </p:cNvSpPr>
            <p:nvPr/>
          </p:nvSpPr>
          <p:spPr bwMode="auto">
            <a:xfrm>
              <a:off x="3792" y="1296"/>
              <a:ext cx="3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39" tIns="42452" rIns="81639" bIns="42452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90525" indent="-1968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585788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782638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977900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4351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8923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3495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8067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hangingPunct="0">
                <a:lnSpc>
                  <a:spcPct val="87000"/>
                </a:lnSpc>
                <a:spcBef>
                  <a:spcPts val="913"/>
                </a:spcBef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1800" b="1" smtClean="0">
                  <a:solidFill>
                    <a:srgbClr val="000080"/>
                  </a:solidFill>
                  <a:cs typeface="Arial" charset="0"/>
                </a:rPr>
                <a:t>S1</a:t>
              </a:r>
            </a:p>
          </p:txBody>
        </p:sp>
        <p:sp>
          <p:nvSpPr>
            <p:cNvPr id="419853" name="Text Box 13"/>
            <p:cNvSpPr txBox="1">
              <a:spLocks noChangeArrowheads="1"/>
            </p:cNvSpPr>
            <p:nvPr/>
          </p:nvSpPr>
          <p:spPr bwMode="auto">
            <a:xfrm>
              <a:off x="3792" y="2160"/>
              <a:ext cx="3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39" tIns="42452" rIns="81639" bIns="42452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90525" indent="-1968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585788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782638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977900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4351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8923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3495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8067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hangingPunct="0">
                <a:lnSpc>
                  <a:spcPct val="87000"/>
                </a:lnSpc>
                <a:spcBef>
                  <a:spcPts val="913"/>
                </a:spcBef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1800" b="1" smtClean="0">
                  <a:solidFill>
                    <a:srgbClr val="000080"/>
                  </a:solidFill>
                  <a:cs typeface="Arial" charset="0"/>
                </a:rPr>
                <a:t>S4</a:t>
              </a:r>
            </a:p>
          </p:txBody>
        </p:sp>
        <p:sp>
          <p:nvSpPr>
            <p:cNvPr id="419854" name="Text Box 14"/>
            <p:cNvSpPr txBox="1">
              <a:spLocks noChangeArrowheads="1"/>
            </p:cNvSpPr>
            <p:nvPr/>
          </p:nvSpPr>
          <p:spPr bwMode="auto">
            <a:xfrm>
              <a:off x="5376" y="1296"/>
              <a:ext cx="33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39" tIns="42452" rIns="81639" bIns="42452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90525" indent="-1968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585788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782638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977900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4351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8923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3495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8067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hangingPunct="0">
                <a:lnSpc>
                  <a:spcPct val="87000"/>
                </a:lnSpc>
                <a:spcBef>
                  <a:spcPts val="788"/>
                </a:spcBef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1800" b="1" smtClean="0">
                  <a:solidFill>
                    <a:srgbClr val="000080"/>
                  </a:solidFill>
                  <a:cs typeface="Arial" charset="0"/>
                </a:rPr>
                <a:t>S2</a:t>
              </a:r>
            </a:p>
          </p:txBody>
        </p:sp>
        <p:sp>
          <p:nvSpPr>
            <p:cNvPr id="419855" name="Text Box 15"/>
            <p:cNvSpPr txBox="1">
              <a:spLocks noChangeArrowheads="1"/>
            </p:cNvSpPr>
            <p:nvPr/>
          </p:nvSpPr>
          <p:spPr bwMode="auto">
            <a:xfrm>
              <a:off x="5424" y="2178"/>
              <a:ext cx="3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39" tIns="42452" rIns="81639" bIns="42452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90525" indent="-1968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585788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782638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977900" indent="-195263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4351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8923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3495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806700" indent="-195263" defTabSz="41433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hangingPunct="0">
                <a:lnSpc>
                  <a:spcPct val="87000"/>
                </a:lnSpc>
                <a:spcBef>
                  <a:spcPts val="788"/>
                </a:spcBef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1800" b="1" smtClean="0">
                  <a:solidFill>
                    <a:srgbClr val="000080"/>
                  </a:solidFill>
                  <a:cs typeface="Arial" charset="0"/>
                </a:rPr>
                <a:t>S3</a:t>
              </a:r>
            </a:p>
          </p:txBody>
        </p:sp>
      </p:grp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609600" y="5257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Simultaneous estimation of trees and alignments</a:t>
            </a:r>
            <a:endParaRPr lang="en-US" sz="32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77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DNA Sequence Evolution</a:t>
            </a:r>
            <a:endParaRPr lang="en-US" smtClean="0">
              <a:cs typeface="+mj-cs"/>
            </a:endParaRPr>
          </a:p>
        </p:txBody>
      </p:sp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317444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AAGACTT</a:t>
              </a:r>
            </a:p>
          </p:txBody>
        </p:sp>
        <p:sp>
          <p:nvSpPr>
            <p:cNvPr id="317445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46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317447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317448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49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TG</a:t>
              </a:r>
              <a:r>
                <a:rPr lang="en-US" sz="1600">
                  <a:latin typeface="Verdana" charset="0"/>
                  <a:cs typeface="+mn-cs"/>
                </a:rPr>
                <a:t>GACTT</a:t>
              </a:r>
            </a:p>
          </p:txBody>
        </p:sp>
        <p:sp>
          <p:nvSpPr>
            <p:cNvPr id="317450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51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52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317453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317454" name="Group 14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317455" name="Oval 15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56" name="Line 16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57" name="Line 17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58" name="Text Box 18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317459" name="Text Box 19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CCT</a:t>
              </a:r>
            </a:p>
          </p:txBody>
        </p:sp>
        <p:sp>
          <p:nvSpPr>
            <p:cNvPr id="317460" name="Line 20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61" name="Text Box 21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ACTT</a:t>
              </a:r>
            </a:p>
          </p:txBody>
        </p:sp>
        <p:sp>
          <p:nvSpPr>
            <p:cNvPr id="317462" name="Oval 22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63" name="Oval 23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64" name="Rectangle 24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AAGGCCT</a:t>
              </a:r>
            </a:p>
          </p:txBody>
        </p:sp>
        <p:sp>
          <p:nvSpPr>
            <p:cNvPr id="317465" name="Rectangle 25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TGGACTT</a:t>
              </a:r>
            </a:p>
          </p:txBody>
        </p:sp>
      </p:grpSp>
      <p:grpSp>
        <p:nvGrpSpPr>
          <p:cNvPr id="317466" name="Group 26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317467" name="Line 27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68" name="Line 28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69" name="Line 29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70" name="Text Box 30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</a:p>
          </p:txBody>
        </p:sp>
        <p:sp>
          <p:nvSpPr>
            <p:cNvPr id="317471" name="Text Box 31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317472" name="Text Box 32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CTT</a:t>
              </a:r>
            </a:p>
          </p:txBody>
        </p:sp>
        <p:sp>
          <p:nvSpPr>
            <p:cNvPr id="317473" name="Text Box 33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AA</a:t>
              </a:r>
            </a:p>
          </p:txBody>
        </p:sp>
        <p:sp>
          <p:nvSpPr>
            <p:cNvPr id="317474" name="Line 34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75" name="Line 35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76" name="Oval 36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77" name="Oval 37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78" name="Oval 38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79" name="Oval 39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80" name="Oval 40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481" name="Text Box 41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317482" name="Rectangle 42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317483" name="Rectangle 43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TAGCCCT</a:t>
              </a:r>
            </a:p>
          </p:txBody>
        </p:sp>
        <p:sp>
          <p:nvSpPr>
            <p:cNvPr id="317484" name="Rectangle 44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AGCACTT</a:t>
              </a:r>
            </a:p>
          </p:txBody>
        </p:sp>
      </p:grpSp>
      <p:grpSp>
        <p:nvGrpSpPr>
          <p:cNvPr id="317485" name="Group 45"/>
          <p:cNvGrpSpPr>
            <a:grpSpLocks/>
          </p:cNvGrpSpPr>
          <p:nvPr/>
        </p:nvGrpSpPr>
        <p:grpSpPr bwMode="auto">
          <a:xfrm>
            <a:off x="627063" y="2063750"/>
            <a:ext cx="6565900" cy="3352800"/>
            <a:chOff x="395" y="1296"/>
            <a:chExt cx="4136" cy="2112"/>
          </a:xfrm>
        </p:grpSpPr>
        <p:grpSp>
          <p:nvGrpSpPr>
            <p:cNvPr id="6151" name="Group 46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6157" name="Group 47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31748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AAGACTT</a:t>
                  </a:r>
                </a:p>
              </p:txBody>
            </p:sp>
            <p:sp>
              <p:nvSpPr>
                <p:cNvPr id="317489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490" name="Oval 50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491" name="Line 51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49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317493" name="Oval 53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49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49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317496" name="Oval 56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497" name="Oval 57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49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499" name="Line 59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50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AGGGCAT</a:t>
                  </a:r>
                </a:p>
              </p:txBody>
            </p:sp>
            <p:sp>
              <p:nvSpPr>
                <p:cNvPr id="31750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TAGCCCT</a:t>
                  </a:r>
                </a:p>
              </p:txBody>
            </p:sp>
            <p:sp>
              <p:nvSpPr>
                <p:cNvPr id="317502" name="Line 62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50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AGCACTT</a:t>
                  </a:r>
                </a:p>
              </p:txBody>
            </p:sp>
            <p:sp>
              <p:nvSpPr>
                <p:cNvPr id="317504" name="Oval 64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505" name="Oval 65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506" name="Rectangle 66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317507" name="Rectangle 67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317508" name="Line 68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509" name="Line 69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510" name="Line 70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511" name="Line 7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317512" name="Line 72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</p:grpSp>
          <p:sp>
            <p:nvSpPr>
              <p:cNvPr id="317513" name="Rectangle 73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AGCGCTT</a:t>
                </a:r>
              </a:p>
            </p:txBody>
          </p:sp>
          <p:sp>
            <p:nvSpPr>
              <p:cNvPr id="317514" name="Rectangle 74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AGCACAA</a:t>
                </a:r>
              </a:p>
            </p:txBody>
          </p:sp>
          <p:sp>
            <p:nvSpPr>
              <p:cNvPr id="317515" name="Rectangle 75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TAGACTT</a:t>
                </a:r>
              </a:p>
            </p:txBody>
          </p:sp>
          <p:sp>
            <p:nvSpPr>
              <p:cNvPr id="317516" name="Rectangle 76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TAGCCCA</a:t>
                </a:r>
              </a:p>
            </p:txBody>
          </p:sp>
          <p:sp>
            <p:nvSpPr>
              <p:cNvPr id="317517" name="Rectangle 77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AGGGCAT</a:t>
                </a:r>
              </a:p>
            </p:txBody>
          </p:sp>
        </p:grpSp>
        <p:sp>
          <p:nvSpPr>
            <p:cNvPr id="317518" name="Oval 78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519" name="Oval 79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520" name="Oval 80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521" name="Oval 81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522" name="Oval 82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228013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000" b="0" smtClean="0">
                <a:cs typeface="+mj-cs"/>
              </a:rPr>
              <a:t>Simultaneous Estimation Methods</a:t>
            </a:r>
            <a:endParaRPr lang="en-GB" sz="4000" smtClean="0">
              <a:cs typeface="+mj-cs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9400"/>
            <a:ext cx="8686800" cy="302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0213" indent="-323850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0" smtClean="0">
                <a:cs typeface="+mn-cs"/>
              </a:rPr>
              <a:t>Likelihood-based (under model of evolution including insertion/deletion events)</a:t>
            </a:r>
            <a:r>
              <a:rPr lang="en-GB" sz="2800" b="0" smtClean="0">
                <a:cs typeface="Lucida Grande" charset="0"/>
              </a:rPr>
              <a:t>‏</a:t>
            </a:r>
            <a:endParaRPr lang="en-GB" sz="2800" b="0" smtClean="0">
              <a:cs typeface="+mn-cs"/>
            </a:endParaRPr>
          </a:p>
          <a:p>
            <a:pPr marL="862013" lvl="1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0" smtClean="0"/>
              <a:t>ALIFRITZ, BAli-Phy, BEAST, StatAlign, others</a:t>
            </a:r>
          </a:p>
          <a:p>
            <a:pPr marL="862013" lvl="1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0" smtClean="0"/>
              <a:t>Computationally intensive</a:t>
            </a:r>
          </a:p>
          <a:p>
            <a:pPr marL="862013" lvl="1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0" smtClean="0"/>
              <a:t>Most are limited to small datasets (&lt; 30 sequences)</a:t>
            </a:r>
            <a:endParaRPr lang="en-GB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Treelength-based</a:t>
            </a:r>
            <a:endParaRPr lang="en-US" smtClean="0">
              <a:cs typeface="+mj-cs"/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 smtClean="0">
                <a:cs typeface="+mn-cs"/>
              </a:rPr>
              <a:t>Input: Set S of unaligned sequences over an alphabet ∑, and an edit distance function F(.,.) (must account for gaps and substitutions)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 smtClean="0">
                <a:cs typeface="+mn-cs"/>
              </a:rPr>
              <a:t>Output: Tree T with sequences S at the leaves and other sequences at the internal nodes so as to minimize 	</a:t>
            </a:r>
            <a:endParaRPr lang="en-US" sz="2800" b="0" dirty="0" smtClean="0">
              <a:cs typeface="+mn-cs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		</a:t>
            </a:r>
            <a:r>
              <a:rPr lang="en-US" sz="2400" baseline="-250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e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s</a:t>
            </a:r>
            <a:r>
              <a:rPr lang="en-US" sz="2400" baseline="-250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v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,s</a:t>
            </a:r>
            <a:r>
              <a:rPr lang="en-US" sz="2400" baseline="-250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w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),</a:t>
            </a:r>
            <a:r>
              <a:rPr lang="en-US" sz="2400" b="0" dirty="0" smtClean="0">
                <a:cs typeface="+mn-cs"/>
                <a:sym typeface="Symbol" charset="0"/>
              </a:rPr>
              <a:t> 										</a:t>
            </a:r>
            <a:endParaRPr lang="en-US" sz="2400" b="0" dirty="0" smtClean="0">
              <a:cs typeface="+mn-cs"/>
              <a:sym typeface="Symbol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2400" b="0" dirty="0" smtClean="0">
                <a:cs typeface="+mn-cs"/>
                <a:sym typeface="Symbol" charset="0"/>
              </a:rPr>
              <a:t>where </a:t>
            </a:r>
            <a:r>
              <a:rPr lang="en-US" sz="2400" b="0" dirty="0" smtClean="0">
                <a:cs typeface="+mn-cs"/>
                <a:sym typeface="Symbol" charset="0"/>
              </a:rPr>
              <a:t>the sum is taken over all edges e=(</a:t>
            </a:r>
            <a:r>
              <a:rPr lang="en-US" sz="2400" b="0" dirty="0" err="1" smtClean="0">
                <a:cs typeface="+mn-cs"/>
                <a:sym typeface="Symbol" charset="0"/>
              </a:rPr>
              <a:t>s</a:t>
            </a:r>
            <a:r>
              <a:rPr lang="en-US" sz="2400" b="0" baseline="-25000" dirty="0" err="1" smtClean="0">
                <a:cs typeface="+mn-cs"/>
                <a:sym typeface="Symbol" charset="0"/>
              </a:rPr>
              <a:t>v</a:t>
            </a:r>
            <a:r>
              <a:rPr lang="en-US" sz="2400" b="0" dirty="0" err="1" smtClean="0">
                <a:cs typeface="+mn-cs"/>
                <a:sym typeface="Symbol" charset="0"/>
              </a:rPr>
              <a:t>,s</a:t>
            </a:r>
            <a:r>
              <a:rPr lang="en-US" sz="2400" b="0" baseline="-25000" dirty="0" err="1" smtClean="0">
                <a:cs typeface="+mn-cs"/>
                <a:sym typeface="Symbol" charset="0"/>
              </a:rPr>
              <a:t>w</a:t>
            </a:r>
            <a:r>
              <a:rPr lang="en-US" sz="2400" b="0" dirty="0" smtClean="0">
                <a:cs typeface="+mn-cs"/>
                <a:sym typeface="Symbol" charset="0"/>
              </a:rPr>
              <a:t>) in the tree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Minimizing treelength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n-cs"/>
              </a:rPr>
              <a:t>Given set S of sequences and edit distance function F(.,.), 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Find tree T with S at the leaves and sequences at the internal nodes so as to minimize the treelength (sum of edit distances)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NP-hard but can be approximated</a:t>
            </a:r>
          </a:p>
          <a:p>
            <a:pPr eaLnBrk="1" hangingPunct="1">
              <a:defRPr/>
            </a:pPr>
            <a:r>
              <a:rPr lang="en-US" b="0" smtClean="0">
                <a:cs typeface="+mn-cs"/>
              </a:rPr>
              <a:t>NP-hard even if the tree is known!</a:t>
            </a:r>
          </a:p>
          <a:p>
            <a:pPr eaLnBrk="1" hangingPunct="1">
              <a:defRPr/>
            </a:pPr>
            <a:endParaRPr lang="en-US" b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Minimizing treelength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0" dirty="0" smtClean="0">
                <a:cs typeface="+mn-cs"/>
              </a:rPr>
              <a:t>The problem of finding sequences at the internal nodes of a fixed tree was introduced by </a:t>
            </a:r>
            <a:r>
              <a:rPr lang="en-US" b="0" dirty="0" err="1" smtClean="0">
                <a:cs typeface="+mn-cs"/>
              </a:rPr>
              <a:t>Sankoff</a:t>
            </a:r>
            <a:r>
              <a:rPr lang="en-US" b="0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b="0" dirty="0" smtClean="0">
                <a:cs typeface="+mn-cs"/>
              </a:rPr>
              <a:t>Several algorithmic results related to this problem, with pretty theory</a:t>
            </a:r>
          </a:p>
          <a:p>
            <a:pPr eaLnBrk="1" hangingPunct="1">
              <a:defRPr/>
            </a:pPr>
            <a:r>
              <a:rPr lang="en-US" b="0" dirty="0" smtClean="0">
                <a:cs typeface="+mn-cs"/>
              </a:rPr>
              <a:t>Most popular software is POY, which tries to optimize tree length.</a:t>
            </a:r>
          </a:p>
          <a:p>
            <a:pPr eaLnBrk="1" hangingPunct="1">
              <a:defRPr/>
            </a:pPr>
            <a:r>
              <a:rPr lang="en-US" b="0" dirty="0" smtClean="0">
                <a:cs typeface="+mn-cs"/>
              </a:rPr>
              <a:t>The accuracy of any tree or alignment depends upon the edit distance function F(.,.</a:t>
            </a:r>
            <a:r>
              <a:rPr lang="en-US" b="0" dirty="0" smtClean="0">
                <a:cs typeface="+mn-cs"/>
              </a:rPr>
              <a:t>), but so far even good affine distances don’t produce very good trees or alignments.</a:t>
            </a:r>
            <a:endParaRPr lang="en-US" b="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More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b="0" dirty="0" err="1" smtClean="0">
                <a:cs typeface="+mn-cs"/>
              </a:rPr>
              <a:t>SATé</a:t>
            </a:r>
            <a:r>
              <a:rPr lang="en-US" sz="2800" b="0" dirty="0" smtClean="0">
                <a:cs typeface="+mn-cs"/>
              </a:rPr>
              <a:t>: </a:t>
            </a:r>
            <a:r>
              <a:rPr lang="en-US" sz="2800" b="0" dirty="0" smtClean="0">
                <a:cs typeface="+mn-cs"/>
              </a:rPr>
              <a:t>a heuristic </a:t>
            </a:r>
            <a:r>
              <a:rPr lang="en-US" sz="2800" b="0" dirty="0" smtClean="0">
                <a:cs typeface="+mn-cs"/>
              </a:rPr>
              <a:t>method for simultaneous estimation and tree alignment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b="0" dirty="0" smtClean="0">
                <a:cs typeface="+mn-cs"/>
              </a:rPr>
              <a:t>POY, POY*, and </a:t>
            </a:r>
            <a:r>
              <a:rPr lang="en-US" sz="2800" b="0" dirty="0" err="1" smtClean="0">
                <a:cs typeface="+mn-cs"/>
              </a:rPr>
              <a:t>BeeTLe</a:t>
            </a:r>
            <a:r>
              <a:rPr lang="en-US" sz="2800" b="0" dirty="0" smtClean="0">
                <a:cs typeface="+mn-cs"/>
              </a:rPr>
              <a:t>: results of how changing the gap penalty from simple to affine impacts the alignment and tree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b="0" dirty="0" smtClean="0">
                <a:cs typeface="+mn-cs"/>
              </a:rPr>
              <a:t>Impact of guide tree on MSA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b="0" dirty="0" smtClean="0">
                <a:cs typeface="+mn-cs"/>
              </a:rPr>
              <a:t>Statistical co-estimation using models that include </a:t>
            </a:r>
            <a:r>
              <a:rPr lang="en-US" sz="2800" b="0" dirty="0" err="1" smtClean="0">
                <a:cs typeface="+mn-cs"/>
              </a:rPr>
              <a:t>indel</a:t>
            </a:r>
            <a:r>
              <a:rPr lang="en-US" sz="2800" b="0" dirty="0" smtClean="0">
                <a:cs typeface="+mn-cs"/>
              </a:rPr>
              <a:t> events (</a:t>
            </a:r>
            <a:r>
              <a:rPr lang="en-US" sz="2800" b="0" dirty="0" err="1" smtClean="0">
                <a:cs typeface="+mn-cs"/>
              </a:rPr>
              <a:t>Statalign</a:t>
            </a:r>
            <a:r>
              <a:rPr lang="en-US" sz="2800" b="0" dirty="0" smtClean="0">
                <a:cs typeface="+mn-cs"/>
              </a:rPr>
              <a:t>, </a:t>
            </a:r>
            <a:r>
              <a:rPr lang="en-US" sz="2800" b="0" dirty="0" err="1" smtClean="0">
                <a:cs typeface="+mn-cs"/>
              </a:rPr>
              <a:t>Alifritz</a:t>
            </a:r>
            <a:r>
              <a:rPr lang="en-US" sz="2800" b="0" dirty="0" smtClean="0">
                <a:cs typeface="+mn-cs"/>
              </a:rPr>
              <a:t>, </a:t>
            </a:r>
            <a:r>
              <a:rPr lang="en-US" sz="2800" b="0" dirty="0" err="1" smtClean="0">
                <a:cs typeface="+mn-cs"/>
              </a:rPr>
              <a:t>BAliPhy</a:t>
            </a:r>
            <a:r>
              <a:rPr lang="en-US" sz="2800" b="0" dirty="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b="0" dirty="0" smtClean="0">
                <a:cs typeface="+mn-cs"/>
              </a:rPr>
              <a:t>UPP (ultra-large alignments using SEPP)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 smtClean="0"/>
              <a:t>Alignment estimation in the presence of duplications and rearrangements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b="0" dirty="0" smtClean="0">
                <a:cs typeface="+mn-cs"/>
              </a:rPr>
              <a:t>Visualizing large alignments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 smtClean="0"/>
              <a:t>The differences between amino-acid alignments and nucleotide alignments (especially for non-coding data)</a:t>
            </a:r>
            <a:endParaRPr lang="en-US" sz="2800" b="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endParaRPr lang="en-US" sz="2800" b="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use </a:t>
            </a:r>
            <a:r>
              <a:rPr lang="en-US" dirty="0" err="1" smtClean="0"/>
              <a:t>indel</a:t>
            </a:r>
            <a:r>
              <a:rPr lang="en-US" dirty="0" smtClean="0"/>
              <a:t> information in an alignment?</a:t>
            </a:r>
          </a:p>
          <a:p>
            <a:r>
              <a:rPr lang="en-US" dirty="0" smtClean="0"/>
              <a:t>Do the statistical estimation methods (Bali-</a:t>
            </a:r>
            <a:r>
              <a:rPr lang="en-US" dirty="0" err="1" smtClean="0"/>
              <a:t>Phy</a:t>
            </a:r>
            <a:r>
              <a:rPr lang="en-US" dirty="0" smtClean="0"/>
              <a:t>, </a:t>
            </a:r>
            <a:r>
              <a:rPr lang="en-US" dirty="0" err="1" smtClean="0"/>
              <a:t>StatAlign</a:t>
            </a:r>
            <a:r>
              <a:rPr lang="en-US" dirty="0" smtClean="0"/>
              <a:t>, etc.) produce more accurate alignments than standard methods (e.g., MAFFT)? Do they result in better trees?</a:t>
            </a:r>
          </a:p>
          <a:p>
            <a:r>
              <a:rPr lang="en-US" dirty="0" smtClean="0"/>
              <a:t>What benefit do we get from an improved alignment? (What biological problem does the alignment method help us solve, besides tree estimation?)</a:t>
            </a:r>
          </a:p>
        </p:txBody>
      </p:sp>
    </p:spTree>
    <p:extLst>
      <p:ext uri="{BB962C8B-B14F-4D97-AF65-F5344CB8AC3E}">
        <p14:creationId xmlns:p14="http://schemas.microsoft.com/office/powerpoint/2010/main" val="291225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Trees to Species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are “inside” species trees</a:t>
            </a:r>
          </a:p>
          <a:p>
            <a:r>
              <a:rPr lang="en-US" dirty="0" smtClean="0"/>
              <a:t>Causes of gene tree discord</a:t>
            </a:r>
          </a:p>
          <a:p>
            <a:r>
              <a:rPr lang="en-US" dirty="0" smtClean="0"/>
              <a:t>Incomplete lineage sorting</a:t>
            </a:r>
          </a:p>
          <a:p>
            <a:r>
              <a:rPr lang="en-US" dirty="0" smtClean="0"/>
              <a:t>Methods for estimating species trees from gene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3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3702050" y="4037013"/>
            <a:ext cx="609600" cy="7651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 flipV="1">
            <a:off x="4310063" y="4037013"/>
            <a:ext cx="612775" cy="7651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3351213" y="3657600"/>
            <a:ext cx="1831975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311650" y="3657600"/>
            <a:ext cx="1588" cy="3810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5156200" y="3656013"/>
            <a:ext cx="841375" cy="4587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5156200" y="3200400"/>
            <a:ext cx="841375" cy="4572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097088" y="1736725"/>
            <a:ext cx="14176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000">
                <a:solidFill>
                  <a:srgbClr val="000000"/>
                </a:solidFill>
                <a:latin typeface="Verdana" charset="0"/>
                <a:cs typeface="Arial" charset="0"/>
              </a:rPr>
              <a:t>TAGCCCA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698875" y="1736725"/>
            <a:ext cx="13747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000">
                <a:solidFill>
                  <a:srgbClr val="000000"/>
                </a:solidFill>
                <a:latin typeface="Verdana" charset="0"/>
                <a:cs typeface="Arial" charset="0"/>
              </a:rPr>
              <a:t>TAGACTT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259388" y="1736725"/>
            <a:ext cx="14128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000">
                <a:solidFill>
                  <a:srgbClr val="000000"/>
                </a:solidFill>
                <a:latin typeface="Verdana" charset="0"/>
                <a:cs typeface="Arial" charset="0"/>
              </a:rPr>
              <a:t>TGCACAA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858000" y="1736725"/>
            <a:ext cx="14017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000">
                <a:solidFill>
                  <a:srgbClr val="000000"/>
                </a:solidFill>
                <a:latin typeface="Verdana" charset="0"/>
                <a:cs typeface="Arial" charset="0"/>
              </a:rPr>
              <a:t>TGCGCTT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57200" y="1736725"/>
            <a:ext cx="14557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000">
                <a:solidFill>
                  <a:srgbClr val="000000"/>
                </a:solidFill>
                <a:latin typeface="Verdana" charset="0"/>
                <a:cs typeface="Arial" charset="0"/>
              </a:rPr>
              <a:t>AGGGCAT</a:t>
            </a: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1143000" y="13716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2724150" y="13716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4305300" y="13716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5886450" y="13716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7467600" y="13716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838200" y="1066800"/>
            <a:ext cx="4048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U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438400" y="1066800"/>
            <a:ext cx="4048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V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963988" y="1066800"/>
            <a:ext cx="488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W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5530850" y="1066800"/>
            <a:ext cx="4048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X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7138988" y="1066800"/>
            <a:ext cx="4048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Y</a:t>
            </a:r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>
            <a:off x="3657600" y="24384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2667000" y="3352800"/>
            <a:ext cx="4048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U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3525838" y="4876800"/>
            <a:ext cx="4048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V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694238" y="4876800"/>
            <a:ext cx="488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W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6148388" y="2971800"/>
            <a:ext cx="4048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X</a:t>
            </a: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6148388" y="3962400"/>
            <a:ext cx="4048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400" b="1">
                <a:solidFill>
                  <a:srgbClr val="3333CC"/>
                </a:solidFill>
                <a:latin typeface="Times New Roman" charset="0"/>
                <a:cs typeface="Arial" charset="0"/>
              </a:rPr>
              <a:t>Y</a:t>
            </a:r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>
            <a:off x="3200400" y="35052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3625850" y="46482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4768850" y="46482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>
            <a:off x="5919788" y="40386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5919788" y="31242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6587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Plant Tree of Life based on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of ~1200 species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/>
              <a:t>Gene sequence alignments  and trees computed using </a:t>
            </a:r>
            <a:r>
              <a:rPr lang="en-US" sz="2000" dirty="0" err="1">
                <a:solidFill>
                  <a:srgbClr val="0000FF"/>
                </a:solidFill>
              </a:rPr>
              <a:t>SATé</a:t>
            </a:r>
            <a:r>
              <a:rPr lang="en-US" sz="2000" dirty="0"/>
              <a:t> (Liu et al.,   	Science 2009 and Systematic Biology 2012)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Gene Tree Incongruence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8" y="174694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72220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735688"/>
            <a:ext cx="763257" cy="95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81566" y="123814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122705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121978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8" y="1735688"/>
            <a:ext cx="1146311" cy="8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120663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71774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73342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719368" y="118990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88" y="170849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731926"/>
            <a:ext cx="1149420" cy="86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87" y="4825036"/>
            <a:ext cx="7541501" cy="1095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Challenges: </a:t>
            </a:r>
          </a:p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	Multiple sequence alignments of </a:t>
            </a:r>
            <a:r>
              <a:rPr lang="en-US" sz="2400" b="1" dirty="0">
                <a:solidFill>
                  <a:srgbClr val="0000FF"/>
                </a:solidFill>
              </a:rPr>
              <a:t>&gt; 100,000 sequences</a:t>
            </a:r>
          </a:p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Gene tree incongruence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6864" y="2829201"/>
            <a:ext cx="314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Plus many many other people…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178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</a:t>
            </a:r>
            <a:r>
              <a:rPr lang="en-US" sz="2000" dirty="0" smtClean="0"/>
              <a:t> and trees computed </a:t>
            </a:r>
            <a:r>
              <a:rPr lang="en-US" sz="2000" dirty="0"/>
              <a:t>using </a:t>
            </a:r>
            <a:r>
              <a:rPr lang="en-US" sz="2000" dirty="0" err="1" smtClean="0">
                <a:solidFill>
                  <a:srgbClr val="0000FF"/>
                </a:solidFill>
              </a:rPr>
              <a:t>SATé</a:t>
            </a:r>
            <a:r>
              <a:rPr lang="en-US" sz="2000" dirty="0" smtClean="0"/>
              <a:t> (Liu et al.,   	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5042" y="4902091"/>
            <a:ext cx="8724113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Challenges: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Maximum likelihood on multi-million-site sequence alignments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Massive gene tree </a:t>
            </a:r>
            <a:r>
              <a:rPr lang="en-US" sz="2400" b="1" dirty="0" smtClean="0">
                <a:solidFill>
                  <a:srgbClr val="0000FF"/>
                </a:solidFill>
              </a:rPr>
              <a:t>incongruence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4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3070181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4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, and which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polynomial time </a:t>
            </a:r>
            <a:r>
              <a:rPr lang="en-US" dirty="0" err="1" smtClean="0">
                <a:solidFill>
                  <a:schemeClr val="bg1"/>
                </a:solidFill>
              </a:rPr>
              <a:t>afc</a:t>
            </a:r>
            <a:r>
              <a:rPr lang="en-US" dirty="0" smtClean="0">
                <a:solidFill>
                  <a:schemeClr val="bg1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Just </a:t>
            </a:r>
            <a:r>
              <a:rPr lang="en-US" dirty="0" smtClean="0">
                <a:solidFill>
                  <a:srgbClr val="FF0000"/>
                </a:solidFill>
              </a:rPr>
              <a:t>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851025" y="2819400"/>
            <a:ext cx="44592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4505325" y="1828800"/>
            <a:ext cx="1352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400" smtClean="0">
                <a:solidFill>
                  <a:srgbClr val="FF3300"/>
                </a:solidFill>
                <a:cs typeface="Arial" charset="0"/>
              </a:rPr>
              <a:t>Mutation</a:t>
            </a:r>
          </a:p>
        </p:txBody>
      </p:sp>
      <p:sp>
        <p:nvSpPr>
          <p:cNvPr id="185349" name="Freeform 5"/>
          <p:cNvSpPr>
            <a:spLocks/>
          </p:cNvSpPr>
          <p:nvPr/>
        </p:nvSpPr>
        <p:spPr bwMode="auto">
          <a:xfrm rot="10800000">
            <a:off x="3430588" y="2211388"/>
            <a:ext cx="334962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0" name="Freeform 6"/>
          <p:cNvSpPr>
            <a:spLocks/>
          </p:cNvSpPr>
          <p:nvPr/>
        </p:nvSpPr>
        <p:spPr bwMode="auto">
          <a:xfrm rot="10800000">
            <a:off x="4725988" y="2365375"/>
            <a:ext cx="195262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135313" y="1828800"/>
            <a:ext cx="1301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400" smtClean="0">
                <a:solidFill>
                  <a:srgbClr val="FF3300"/>
                </a:solidFill>
                <a:cs typeface="Arial" charset="0"/>
              </a:rPr>
              <a:t>Deletion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2514600" y="40068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…ACCAGT</a:t>
            </a:r>
            <a:r>
              <a:rPr lang="en-GB" sz="3300" b="1" smtClean="0">
                <a:solidFill>
                  <a:srgbClr val="0033CC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2743200" y="32766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H="1">
            <a:off x="3352800" y="3200400"/>
            <a:ext cx="3810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 flipH="1">
            <a:off x="4495800" y="3276600"/>
            <a:ext cx="304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Just </a:t>
            </a:r>
            <a:r>
              <a:rPr lang="en-US" dirty="0" smtClean="0">
                <a:solidFill>
                  <a:srgbClr val="000000"/>
                </a:solidFill>
              </a:rPr>
              <a:t>about everything is NP-hard, and the datasets are big.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Extensive studies show that even the best methods produce gene trees with some error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35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 consistency doesn’t guarantee accuracy </a:t>
            </a:r>
            <a:r>
              <a:rPr lang="en-US" sz="2800" dirty="0" err="1" smtClean="0"/>
              <a:t>w.h.p</a:t>
            </a:r>
            <a:r>
              <a:rPr lang="en-US" sz="2800" dirty="0" smtClean="0"/>
              <a:t>. unless the sequences </a:t>
            </a:r>
            <a:r>
              <a:rPr lang="en-US" sz="2800" b="1" i="1" dirty="0" smtClean="0">
                <a:solidFill>
                  <a:srgbClr val="0000FF"/>
                </a:solidFill>
              </a:rPr>
              <a:t>are long enough.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Species Tree Estimation from Gene Trees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94080" y="4740275"/>
            <a:ext cx="83959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Why do we need whole genomes?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Will whole genomes make phylogeny estimation easy?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How hard are the computational problems?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Do we have sufficient methods for this?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7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13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4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 (ILS)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343400" y="1600200"/>
            <a:ext cx="46482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  <a:p>
            <a:pPr eaLnBrk="0" hangingPunct="0"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----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 smtClean="0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  <a:endParaRPr lang="en-GB" sz="2400" b="1" smtClean="0">
              <a:solidFill>
                <a:srgbClr val="000000"/>
              </a:solidFill>
              <a:latin typeface="Courier New" charset="0"/>
              <a:cs typeface="Arial" charset="0"/>
            </a:endParaRP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body"/>
          </p:nvPr>
        </p:nvSpPr>
        <p:spPr>
          <a:xfrm>
            <a:off x="414338" y="3352800"/>
            <a:ext cx="8226425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430213" indent="-323850" algn="l" defTabSz="457200" eaLnBrk="1" hangingPunct="1"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200" b="0" smtClean="0">
                <a:solidFill>
                  <a:schemeClr val="tx1"/>
                </a:solidFill>
                <a:cs typeface="+mj-cs"/>
              </a:rPr>
              <a:t>The </a:t>
            </a:r>
            <a:r>
              <a:rPr lang="en-GB" sz="3200" b="0" smtClean="0">
                <a:solidFill>
                  <a:srgbClr val="3333CC"/>
                </a:solidFill>
                <a:cs typeface="+mj-cs"/>
              </a:rPr>
              <a:t>true multiple alignment</a:t>
            </a:r>
            <a:r>
              <a:rPr lang="en-GB" sz="3200" b="0" smtClean="0">
                <a:solidFill>
                  <a:schemeClr val="tx1"/>
                </a:solidFill>
                <a:cs typeface="+mj-cs"/>
              </a:rPr>
              <a:t> </a:t>
            </a:r>
          </a:p>
          <a:p>
            <a:pPr marL="862013" lvl="1" indent="-285750" algn="l" defTabSz="457200" eaLnBrk="1" hangingPunct="1"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0" smtClean="0">
                <a:solidFill>
                  <a:schemeClr val="tx1"/>
                </a:solidFill>
              </a:rPr>
              <a:t>Reflects historical substitution, insertion, and deletion events in the true phylogeny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23825" y="1066800"/>
            <a:ext cx="38877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</a:t>
            </a:r>
            <a:r>
              <a:rPr lang="en-GB" sz="2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28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778125" y="76200"/>
            <a:ext cx="1352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400" smtClean="0">
                <a:solidFill>
                  <a:srgbClr val="FF3300"/>
                </a:solidFill>
                <a:cs typeface="Arial" charset="0"/>
              </a:rPr>
              <a:t>Mutation</a:t>
            </a:r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 rot="10800000">
            <a:off x="1703388" y="458788"/>
            <a:ext cx="334962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5856" name="Freeform 16"/>
          <p:cNvSpPr>
            <a:spLocks/>
          </p:cNvSpPr>
          <p:nvPr/>
        </p:nvSpPr>
        <p:spPr bwMode="auto">
          <a:xfrm rot="10800000">
            <a:off x="2998788" y="612775"/>
            <a:ext cx="195262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408113" y="76200"/>
            <a:ext cx="1301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400" smtClean="0">
                <a:solidFill>
                  <a:srgbClr val="FF3300"/>
                </a:solidFill>
                <a:cs typeface="Arial" charset="0"/>
              </a:rPr>
              <a:t>Deletion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87400" y="22542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ACCAGT</a:t>
            </a:r>
            <a:r>
              <a:rPr lang="en-GB" sz="2800" b="1" smtClean="0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990600" y="15240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1600200" y="1524000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>
            <a:off x="2514600" y="1524000"/>
            <a:ext cx="152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Species </a:t>
            </a:r>
            <a:r>
              <a:rPr lang="en-US" dirty="0" smtClean="0"/>
              <a:t>Tree Estimation in the presence of 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Mathematical model: Kingman’s coalescent</a:t>
            </a:r>
          </a:p>
          <a:p>
            <a:r>
              <a:rPr lang="en-US" dirty="0" smtClean="0"/>
              <a:t>“Coalescent-based” species tree estimation methods</a:t>
            </a:r>
          </a:p>
          <a:p>
            <a:r>
              <a:rPr lang="en-US" dirty="0" smtClean="0"/>
              <a:t>Simulation studies evaluating methods</a:t>
            </a:r>
          </a:p>
          <a:p>
            <a:r>
              <a:rPr lang="en-US" dirty="0" smtClean="0"/>
              <a:t>New techniques to improve methods</a:t>
            </a:r>
          </a:p>
          <a:p>
            <a:r>
              <a:rPr lang="en-US" dirty="0" smtClean="0"/>
              <a:t>Application to the Avian Tree of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5181600" y="6370637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526135" y="2291738"/>
            <a:ext cx="2263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Gorilla and Orangutan</a:t>
            </a:r>
          </a:p>
          <a:p>
            <a:r>
              <a:rPr lang="en-US" dirty="0"/>
              <a:t>a</a:t>
            </a:r>
            <a:r>
              <a:rPr lang="en-US" dirty="0" smtClean="0"/>
              <a:t>re not siblings in the</a:t>
            </a:r>
          </a:p>
          <a:p>
            <a:r>
              <a:rPr lang="en-US" dirty="0"/>
              <a:t>s</a:t>
            </a:r>
            <a:r>
              <a:rPr lang="en-US" dirty="0" smtClean="0"/>
              <a:t>pecies tree, but they </a:t>
            </a:r>
          </a:p>
          <a:p>
            <a:r>
              <a:rPr lang="en-US" dirty="0"/>
              <a:t>a</a:t>
            </a:r>
            <a:r>
              <a:rPr lang="en-US" dirty="0" smtClean="0"/>
              <a:t>re in the gene tree.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 smtClean="0"/>
              <a:t>Lineage sorting is a Population</a:t>
            </a:r>
            <a:r>
              <a:rPr lang="en-US" sz="2700" dirty="0"/>
              <a:t>-level </a:t>
            </a:r>
            <a:r>
              <a:rPr lang="en-US" sz="2700" dirty="0" smtClean="0"/>
              <a:t>process, also called the  “Multi-species coalescent” (Kingman, 1982).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The probability that a gene tree will </a:t>
            </a:r>
            <a:r>
              <a:rPr lang="en-US" sz="2700" dirty="0"/>
              <a:t>differ from species trees </a:t>
            </a:r>
            <a:r>
              <a:rPr lang="en-US" sz="2700" dirty="0" smtClean="0"/>
              <a:t>increases for </a:t>
            </a:r>
            <a:r>
              <a:rPr lang="en-US" sz="2700" dirty="0" smtClean="0">
                <a:solidFill>
                  <a:srgbClr val="0000FF"/>
                </a:solidFill>
              </a:rPr>
              <a:t>short </a:t>
            </a:r>
            <a:r>
              <a:rPr lang="en-US" sz="2700" dirty="0">
                <a:solidFill>
                  <a:srgbClr val="0000FF"/>
                </a:solidFill>
              </a:rPr>
              <a:t>times between speciation events </a:t>
            </a:r>
            <a:r>
              <a:rPr lang="en-US" sz="2700" dirty="0" smtClean="0">
                <a:solidFill>
                  <a:srgbClr val="0000FF"/>
                </a:solidFill>
              </a:rPr>
              <a:t>or large population size</a:t>
            </a:r>
            <a:r>
              <a:rPr lang="en-US" sz="2700" dirty="0" smtClean="0"/>
              <a:t>.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When a gene tree differs from the species tree, this is called “</a:t>
            </a:r>
            <a:r>
              <a:rPr lang="en-US" sz="2700" dirty="0" smtClean="0">
                <a:solidFill>
                  <a:srgbClr val="0000FF"/>
                </a:solidFill>
              </a:rPr>
              <a:t>Incomplete Lineage Sorting</a:t>
            </a:r>
            <a:r>
              <a:rPr lang="en-US" sz="2700" dirty="0" smtClean="0"/>
              <a:t>” or “Deep Coalescence”.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MDC Problem (</a:t>
            </a:r>
            <a:r>
              <a:rPr lang="en-US" dirty="0" err="1" smtClean="0"/>
              <a:t>Maddison</a:t>
            </a:r>
            <a:r>
              <a:rPr lang="en-US" dirty="0" smtClean="0"/>
              <a:t> 1997)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89" y="1676401"/>
            <a:ext cx="2939780" cy="29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09" y="1873313"/>
            <a:ext cx="4914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XL(</a:t>
            </a:r>
            <a:r>
              <a:rPr lang="en-US" sz="2400" dirty="0" err="1" smtClean="0"/>
              <a:t>T,t</a:t>
            </a:r>
            <a:r>
              <a:rPr lang="en-US" sz="2400" dirty="0" smtClean="0"/>
              <a:t>) = the </a:t>
            </a:r>
            <a:r>
              <a:rPr lang="en-US" sz="2400" dirty="0" smtClean="0">
                <a:solidFill>
                  <a:srgbClr val="0000FF"/>
                </a:solidFill>
              </a:rPr>
              <a:t>number of extra lineages </a:t>
            </a:r>
            <a:r>
              <a:rPr lang="en-US" sz="2400" dirty="0" smtClean="0"/>
              <a:t>on the species tree T with respect to the gene tree t. In this example,  </a:t>
            </a:r>
            <a:r>
              <a:rPr lang="en-US" sz="2400" dirty="0" smtClean="0">
                <a:solidFill>
                  <a:srgbClr val="0000FF"/>
                </a:solidFill>
              </a:rPr>
              <a:t>XL(</a:t>
            </a:r>
            <a:r>
              <a:rPr lang="en-US" sz="2400" dirty="0" err="1" smtClean="0">
                <a:solidFill>
                  <a:srgbClr val="0000FF"/>
                </a:solidFill>
              </a:rPr>
              <a:t>T,t</a:t>
            </a:r>
            <a:r>
              <a:rPr lang="en-US" sz="2400" dirty="0" smtClean="0">
                <a:solidFill>
                  <a:srgbClr val="0000FF"/>
                </a:solidFill>
              </a:rPr>
              <a:t>) = 1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8714" y="4100720"/>
            <a:ext cx="82638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400" dirty="0">
                <a:solidFill>
                  <a:schemeClr val="accent2"/>
                </a:solidFill>
              </a:rPr>
              <a:t>MDC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(minimize deep coalescence)</a:t>
            </a:r>
            <a:r>
              <a:rPr lang="en-US" sz="2400" dirty="0"/>
              <a:t> problem: </a:t>
            </a:r>
          </a:p>
          <a:p>
            <a:pPr lvl="1">
              <a:spcAft>
                <a:spcPct val="25000"/>
              </a:spcAft>
            </a:pPr>
            <a:r>
              <a:rPr lang="en-US" sz="2400" dirty="0" smtClean="0"/>
              <a:t>Given set </a:t>
            </a:r>
            <a:r>
              <a:rPr lang="en-US" sz="2400" dirty="0" smtClean="0">
                <a:solidFill>
                  <a:srgbClr val="0000FF"/>
                </a:solidFill>
              </a:rPr>
              <a:t>X =  {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,t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,…,</a:t>
            </a:r>
            <a:r>
              <a:rPr lang="en-US" sz="2400" dirty="0" err="1">
                <a:solidFill>
                  <a:srgbClr val="0000FF"/>
                </a:solidFill>
              </a:rPr>
              <a:t>t</a:t>
            </a:r>
            <a:r>
              <a:rPr lang="en-US" sz="2400" baseline="-25000" dirty="0" err="1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} </a:t>
            </a:r>
            <a:r>
              <a:rPr lang="en-US" sz="2400" dirty="0"/>
              <a:t>of </a:t>
            </a:r>
            <a:r>
              <a:rPr lang="en-US" sz="2400" dirty="0" smtClean="0"/>
              <a:t>gene </a:t>
            </a:r>
            <a:r>
              <a:rPr lang="en-US" sz="2400" dirty="0"/>
              <a:t>trees </a:t>
            </a:r>
            <a:r>
              <a:rPr lang="en-US" sz="2400" dirty="0" smtClean="0"/>
              <a:t> </a:t>
            </a:r>
            <a:r>
              <a:rPr lang="en-US" sz="2400" dirty="0"/>
              <a:t>find the species tree T </a:t>
            </a:r>
            <a:endParaRPr lang="en-US" sz="2400" dirty="0" smtClean="0"/>
          </a:p>
          <a:p>
            <a:pPr lvl="1">
              <a:spcAft>
                <a:spcPct val="25000"/>
              </a:spcAft>
            </a:pPr>
            <a:r>
              <a:rPr lang="en-US" sz="2400" dirty="0" smtClean="0"/>
              <a:t>that </a:t>
            </a:r>
            <a:r>
              <a:rPr lang="en-US" sz="2400" dirty="0"/>
              <a:t>implies </a:t>
            </a:r>
            <a:r>
              <a:rPr lang="en-US" sz="2400" dirty="0" smtClean="0">
                <a:solidFill>
                  <a:srgbClr val="0000FF"/>
                </a:solidFill>
              </a:rPr>
              <a:t>the </a:t>
            </a:r>
            <a:r>
              <a:rPr lang="en-US" sz="2400" i="1" dirty="0">
                <a:solidFill>
                  <a:srgbClr val="0000FF"/>
                </a:solidFill>
              </a:rPr>
              <a:t>fewest extra lineages </a:t>
            </a:r>
            <a:r>
              <a:rPr lang="en-US" sz="2400" i="1" dirty="0"/>
              <a:t>(deep </a:t>
            </a:r>
            <a:r>
              <a:rPr lang="en-US" sz="2400" i="1" dirty="0" smtClean="0"/>
              <a:t>coalescences) </a:t>
            </a:r>
          </a:p>
          <a:p>
            <a:pPr lvl="1">
              <a:spcAft>
                <a:spcPct val="25000"/>
              </a:spcAft>
            </a:pPr>
            <a:r>
              <a:rPr lang="en-US" sz="2400" dirty="0" smtClean="0"/>
              <a:t>with respect to X, i.e., </a:t>
            </a:r>
          </a:p>
          <a:p>
            <a:pPr lvl="1">
              <a:spcAft>
                <a:spcPct val="25000"/>
              </a:spcAft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minimize MDC(T, X) = </a:t>
            </a:r>
            <a:r>
              <a:rPr lang="en-US" sz="2400" b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XL(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T,t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400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smtClean="0">
                <a:cs typeface="+mj-cs"/>
              </a:rPr>
              <a:t>Input: unaligned sequences</a:t>
            </a:r>
            <a:endParaRPr lang="en-US" smtClean="0">
              <a:cs typeface="+mj-cs"/>
            </a:endParaRPr>
          </a:p>
        </p:txBody>
      </p:sp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S1 = AGGCTATCACCTGACCTCCA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S2 = TAGCTATCACGACCGC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S3 = TAGCTGACCGC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989"/>
            <a:ext cx="8229600" cy="1448425"/>
          </a:xfrm>
        </p:spPr>
        <p:txBody>
          <a:bodyPr>
            <a:normAutofit/>
          </a:bodyPr>
          <a:lstStyle/>
          <a:p>
            <a:r>
              <a:rPr lang="en-US" dirty="0"/>
              <a:t>MDC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2698"/>
            <a:ext cx="7772400" cy="4495800"/>
          </a:xfrm>
        </p:spPr>
        <p:txBody>
          <a:bodyPr>
            <a:normAutofit lnSpcReduction="10000"/>
          </a:bodyPr>
          <a:lstStyle/>
          <a:p>
            <a:pPr>
              <a:spcAft>
                <a:spcPct val="25000"/>
              </a:spcAft>
            </a:pPr>
            <a:r>
              <a:rPr lang="en-US" dirty="0" smtClean="0"/>
              <a:t>MDC is NP-hard</a:t>
            </a:r>
          </a:p>
          <a:p>
            <a:pPr>
              <a:spcAft>
                <a:spcPct val="25000"/>
              </a:spcAft>
            </a:pPr>
            <a:r>
              <a:rPr lang="en-US" dirty="0" smtClean="0"/>
              <a:t>Exact solution to MDC that runs in exponential time (Than and </a:t>
            </a:r>
            <a:r>
              <a:rPr lang="en-US" dirty="0" err="1" smtClean="0"/>
              <a:t>Nakhleh</a:t>
            </a:r>
            <a:r>
              <a:rPr lang="en-US" dirty="0" smtClean="0"/>
              <a:t>, </a:t>
            </a:r>
            <a:r>
              <a:rPr lang="en-US" dirty="0" err="1" smtClean="0"/>
              <a:t>PLoS</a:t>
            </a:r>
            <a:r>
              <a:rPr lang="en-US" dirty="0" smtClean="0"/>
              <a:t> Comp </a:t>
            </a:r>
            <a:r>
              <a:rPr lang="en-US" dirty="0" err="1" smtClean="0"/>
              <a:t>Biol</a:t>
            </a:r>
            <a:r>
              <a:rPr lang="en-US" dirty="0"/>
              <a:t> </a:t>
            </a:r>
            <a:r>
              <a:rPr lang="en-US" dirty="0" smtClean="0"/>
              <a:t>2009). </a:t>
            </a:r>
          </a:p>
          <a:p>
            <a:pPr>
              <a:spcAft>
                <a:spcPct val="25000"/>
              </a:spcAft>
            </a:pPr>
            <a:r>
              <a:rPr lang="en-US" dirty="0" smtClean="0"/>
              <a:t>Popular technique, often gives good accuracy.</a:t>
            </a:r>
          </a:p>
          <a:p>
            <a:pPr>
              <a:spcAft>
                <a:spcPct val="25000"/>
              </a:spcAft>
            </a:pPr>
            <a:r>
              <a:rPr lang="en-US" dirty="0" smtClean="0">
                <a:solidFill>
                  <a:srgbClr val="FF0000"/>
                </a:solidFill>
              </a:rPr>
              <a:t>However, not </a:t>
            </a:r>
            <a:r>
              <a:rPr lang="en-US" dirty="0">
                <a:solidFill>
                  <a:srgbClr val="FF0000"/>
                </a:solidFill>
              </a:rPr>
              <a:t>statistically consistent under ILS</a:t>
            </a:r>
            <a:r>
              <a:rPr lang="en-US" dirty="0"/>
              <a:t>, even if solved exactly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tatistically consistent under ILS?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MDC – NO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Greedy – NO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Most frequent gene tree - 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Concatenation under maximum likelihood – open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MRP (</a:t>
            </a:r>
            <a:r>
              <a:rPr lang="en-US" dirty="0" err="1" smtClean="0"/>
              <a:t>supertree</a:t>
            </a:r>
            <a:r>
              <a:rPr lang="en-US" dirty="0" smtClean="0"/>
              <a:t> method) – open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MP-EST </a:t>
            </a:r>
            <a:r>
              <a:rPr lang="en-US" dirty="0">
                <a:solidFill>
                  <a:schemeClr val="bg1"/>
                </a:solidFill>
              </a:rPr>
              <a:t>(Liu et al. 2010): maximum likelihood estimation of rooted species tree – YES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bg1"/>
                </a:solidFill>
              </a:rPr>
              <a:t>BUCKy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pop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Ané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Larget</a:t>
            </a:r>
            <a:r>
              <a:rPr lang="en-US" dirty="0">
                <a:solidFill>
                  <a:schemeClr val="bg1"/>
                </a:solidFill>
              </a:rPr>
              <a:t> 2010): quartet-based Bayesian species tree estimation –YES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Under the multi-species coalescent model, the species tree defines a probability distribution on the gene trees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29" y="2292145"/>
            <a:ext cx="3259322" cy="3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776" y="261660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0843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MDC?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Theorem (Allman et al., 2011): the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species tree can be estimated from a large enough number of true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large enough number of true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0664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smtClean="0">
                <a:cs typeface="+mj-cs"/>
              </a:rPr>
              <a:t>Phase 1: Multiple Sequence Alignment</a:t>
            </a:r>
            <a:endParaRPr lang="en-US" smtClean="0">
              <a:cs typeface="+mj-cs"/>
            </a:endParaRPr>
          </a:p>
        </p:txBody>
      </p:sp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S1 = -AGGCTATCACCTGACCTCCA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S2 = TAG-CTATCAC--GACCGC--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S3 = TAG-CT-------GACCGC--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S4 = -------TCAC--GACCGACA</a:t>
            </a:r>
            <a:endParaRPr lang="en-US" sz="2000">
              <a:solidFill>
                <a:schemeClr val="accent2"/>
              </a:solidFill>
              <a:latin typeface="Courier New" charset="0"/>
              <a:cs typeface="+mn-cs"/>
            </a:endParaRP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S1 = AGGCTATCACCTGACCTCCA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S2 = TAGCTATCACGACCGC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S3 = TAGCTGACCGC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  <a:cs typeface="+mn-cs"/>
            </a:endParaRPr>
          </a:p>
        </p:txBody>
      </p:sp>
      <p:sp>
        <p:nvSpPr>
          <p:cNvPr id="401413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</a:t>
            </a:r>
            <a:r>
              <a:rPr lang="en-US" sz="2000" dirty="0" err="1" smtClean="0">
                <a:solidFill>
                  <a:srgbClr val="0000FF"/>
                </a:solidFill>
              </a:rPr>
              <a:t>unrooted</a:t>
            </a:r>
            <a:r>
              <a:rPr lang="en-US" sz="2000" dirty="0" smtClean="0">
                <a:solidFill>
                  <a:srgbClr val="0000FF"/>
                </a:solidFill>
              </a:rPr>
              <a:t> gene trees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1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58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tatistically consistent methods under ILS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Quartet-based methods (e.g., </a:t>
            </a:r>
            <a:r>
              <a:rPr lang="en-US" dirty="0" err="1" smtClean="0">
                <a:solidFill>
                  <a:srgbClr val="0000FF"/>
                </a:solidFill>
              </a:rPr>
              <a:t>BUCKy</a:t>
            </a:r>
            <a:r>
              <a:rPr lang="en-US" dirty="0">
                <a:solidFill>
                  <a:srgbClr val="0000FF"/>
                </a:solidFill>
              </a:rPr>
              <a:t>-pop </a:t>
            </a:r>
            <a:r>
              <a:rPr lang="en-US" dirty="0"/>
              <a:t>(</a:t>
            </a:r>
            <a:r>
              <a:rPr lang="en-US" dirty="0" err="1"/>
              <a:t>Ané</a:t>
            </a:r>
            <a:r>
              <a:rPr lang="en-US" dirty="0"/>
              <a:t> and </a:t>
            </a:r>
            <a:r>
              <a:rPr lang="en-US" dirty="0" err="1"/>
              <a:t>Larget</a:t>
            </a:r>
            <a:r>
              <a:rPr lang="en-US" dirty="0"/>
              <a:t> 2010</a:t>
            </a:r>
            <a:r>
              <a:rPr lang="en-US" dirty="0" smtClean="0"/>
              <a:t>)) for </a:t>
            </a:r>
            <a:r>
              <a:rPr lang="en-US" dirty="0" err="1" smtClean="0"/>
              <a:t>unrooted</a:t>
            </a:r>
            <a:r>
              <a:rPr lang="en-US" dirty="0" smtClean="0"/>
              <a:t> species trees</a:t>
            </a:r>
            <a:endParaRPr lang="en-US" dirty="0"/>
          </a:p>
          <a:p>
            <a:pPr marL="0" indent="0">
              <a:spcAft>
                <a:spcPts val="2400"/>
              </a:spcAft>
              <a:buNone/>
            </a:pPr>
            <a:r>
              <a:rPr lang="en-US" b="1" dirty="0" smtClean="0">
                <a:solidFill>
                  <a:srgbClr val="0000FF"/>
                </a:solidFill>
              </a:rPr>
              <a:t>MP</a:t>
            </a:r>
            <a:r>
              <a:rPr lang="en-US" b="1" dirty="0">
                <a:solidFill>
                  <a:srgbClr val="0000FF"/>
                </a:solidFill>
              </a:rPr>
              <a:t>-EST </a:t>
            </a:r>
            <a:r>
              <a:rPr lang="en-US" dirty="0">
                <a:solidFill>
                  <a:srgbClr val="0000FF"/>
                </a:solidFill>
              </a:rPr>
              <a:t>(Liu et al. 2010): maximum likelihood estimation of rooted species </a:t>
            </a:r>
            <a:r>
              <a:rPr lang="en-US" dirty="0" smtClean="0">
                <a:solidFill>
                  <a:srgbClr val="0000FF"/>
                </a:solidFill>
              </a:rPr>
              <a:t>tree for rooted species </a:t>
            </a:r>
            <a:r>
              <a:rPr lang="en-US" dirty="0" smtClean="0">
                <a:solidFill>
                  <a:srgbClr val="0000FF"/>
                </a:solidFill>
              </a:rPr>
              <a:t>trees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>
                <a:solidFill>
                  <a:srgbClr val="0000FF"/>
                </a:solidFill>
              </a:rPr>
              <a:t>*BEAST </a:t>
            </a:r>
            <a:r>
              <a:rPr lang="en-US" dirty="0" smtClean="0"/>
              <a:t>(</a:t>
            </a:r>
            <a:r>
              <a:rPr lang="en-US" dirty="0" err="1" smtClean="0"/>
              <a:t>Heled</a:t>
            </a:r>
            <a:r>
              <a:rPr lang="en-US" dirty="0" smtClean="0"/>
              <a:t> </a:t>
            </a:r>
            <a:r>
              <a:rPr lang="en-US" smtClean="0"/>
              <a:t>and Drummond, 2011)</a:t>
            </a:r>
            <a:r>
              <a:rPr lang="en-US" dirty="0" smtClean="0"/>
              <a:t>, co-estimates gene trees and </a:t>
            </a:r>
            <a:r>
              <a:rPr lang="en-US" smtClean="0"/>
              <a:t>species trees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(and some others)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6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performance in practice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 on </a:t>
            </a:r>
            <a:r>
              <a:rPr lang="en-US" sz="3200" b="1" dirty="0" smtClean="0"/>
              <a:t>11</a:t>
            </a:r>
            <a:r>
              <a:rPr lang="en-US" sz="3200" b="1" dirty="0"/>
              <a:t>-taxon </a:t>
            </a:r>
            <a:r>
              <a:rPr lang="en-US" sz="3200" b="1" dirty="0" err="1" smtClean="0"/>
              <a:t>weakILS</a:t>
            </a:r>
            <a:endParaRPr lang="en-US" sz="3200" b="1" dirty="0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6113463"/>
            <a:ext cx="640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20 replicates studied, due to computational challenge of running *BEAST and BUCKy</a:t>
            </a:r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981199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Results on </a:t>
            </a:r>
            <a:r>
              <a:rPr lang="en-US" sz="3200" b="1" dirty="0" smtClean="0"/>
              <a:t>11</a:t>
            </a:r>
            <a:r>
              <a:rPr lang="en-US" sz="3200" b="1" dirty="0"/>
              <a:t>-taxon </a:t>
            </a:r>
            <a:r>
              <a:rPr lang="en-US" sz="3200" b="1" dirty="0" err="1" smtClean="0"/>
              <a:t>strongILS</a:t>
            </a:r>
            <a:endParaRPr lang="en-US" sz="3200" b="1" dirty="0"/>
          </a:p>
        </p:txBody>
      </p:sp>
      <p:pic>
        <p:nvPicPr>
          <p:cNvPr id="3" name="Content Placeholder 2" descr="11-taxon-strong_rax2.FN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137351" y="1981200"/>
            <a:ext cx="7061201" cy="3671824"/>
          </a:xfrm>
        </p:spPr>
      </p:pic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914400" y="6113463"/>
            <a:ext cx="640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20 replicates studied, due to computational challenge of running *BEAST and BUCKy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*BEAST is better </a:t>
            </a:r>
            <a:r>
              <a:rPr lang="en-US" sz="2800" b="1" dirty="0" smtClean="0"/>
              <a:t>than ML at </a:t>
            </a:r>
            <a:r>
              <a:rPr lang="en-US" sz="2800" b="1" dirty="0"/>
              <a:t>estimating gene </a:t>
            </a:r>
            <a:r>
              <a:rPr lang="en-US" sz="2800" b="1" dirty="0" smtClean="0"/>
              <a:t>trees</a:t>
            </a:r>
            <a:endParaRPr lang="en-US" sz="2800" b="1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054604"/>
            <a:ext cx="8345311" cy="19445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FastTree-2 and </a:t>
            </a:r>
            <a:r>
              <a:rPr lang="en-US" sz="2400" dirty="0" err="1" smtClean="0"/>
              <a:t>RAxML</a:t>
            </a:r>
            <a:r>
              <a:rPr lang="en-US" sz="2400" dirty="0" smtClean="0"/>
              <a:t> very close in accuracy</a:t>
            </a:r>
            <a:endParaRPr lang="en-US" sz="2400" dirty="0"/>
          </a:p>
          <a:p>
            <a:r>
              <a:rPr lang="en-US" sz="2400" dirty="0"/>
              <a:t>*BEAST </a:t>
            </a:r>
            <a:r>
              <a:rPr lang="en-US" sz="2400" dirty="0" smtClean="0"/>
              <a:t>much more accurate than both ML methods</a:t>
            </a:r>
          </a:p>
          <a:p>
            <a:r>
              <a:rPr lang="en-US" sz="2400" dirty="0" smtClean="0"/>
              <a:t>*BEAST gives </a:t>
            </a:r>
            <a:r>
              <a:rPr lang="en-US" sz="2400" u="sng" dirty="0" smtClean="0"/>
              <a:t>biggest improvement under low-ILS conditions</a:t>
            </a:r>
            <a:endParaRPr lang="en-US" sz="2400" u="sng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6" y="2153355"/>
            <a:ext cx="4019463" cy="2094090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216746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444500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457200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396301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Similar results for other summary methods (e.g., MDC)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smtClean="0"/>
              <a:t>50-gene datasets with high ILS (Chung and </a:t>
            </a:r>
            <a:r>
              <a:rPr lang="en-US" sz="2000" dirty="0" err="1" smtClean="0"/>
              <a:t>Ané</a:t>
            </a:r>
            <a:r>
              <a:rPr lang="en-US" sz="2000" dirty="0" smtClean="0"/>
              <a:t> 2010).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2" y="1675537"/>
            <a:ext cx="4719110" cy="22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Problem: poor </a:t>
            </a:r>
            <a:r>
              <a:rPr lang="en-US" sz="4000" b="1" dirty="0"/>
              <a:t>phylogenetic </a:t>
            </a:r>
            <a:r>
              <a:rPr lang="en-US" sz="4000" b="1" dirty="0" smtClean="0"/>
              <a:t>signal</a:t>
            </a:r>
            <a:endParaRPr lang="en-US" sz="4000" b="1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2057399"/>
            <a:ext cx="7442200" cy="4245993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The individual </a:t>
            </a:r>
            <a:r>
              <a:rPr lang="en-US" dirty="0"/>
              <a:t>genes </a:t>
            </a:r>
            <a:r>
              <a:rPr lang="en-US" dirty="0" smtClean="0"/>
              <a:t>in the 11-taxon datasets have </a:t>
            </a:r>
            <a:r>
              <a:rPr lang="en-US" dirty="0"/>
              <a:t>poor phylogenetic </a:t>
            </a:r>
            <a:r>
              <a:rPr lang="en-US" dirty="0" smtClean="0"/>
              <a:t>signal.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Species trees obtained by combining poorly estimated </a:t>
            </a:r>
            <a:r>
              <a:rPr lang="en-US" dirty="0"/>
              <a:t>gene trees </a:t>
            </a:r>
            <a:r>
              <a:rPr lang="en-US" dirty="0" smtClean="0"/>
              <a:t>have poor accuracy.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Controversies/Open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Concatenation may (or may not be) statistically consistent under ILS – but some simulation studies suggest it can be positively misleading.</a:t>
            </a:r>
          </a:p>
          <a:p>
            <a:r>
              <a:rPr lang="en-US" dirty="0" smtClean="0"/>
              <a:t>Coalescent-based methods have not in general given strong results on biological data – can give poor bootstrap support, or produce strange trees, compared to concatenation.</a:t>
            </a:r>
          </a:p>
        </p:txBody>
      </p:sp>
    </p:spTree>
    <p:extLst>
      <p:ext uri="{BB962C8B-B14F-4D97-AF65-F5344CB8AC3E}">
        <p14:creationId xmlns:p14="http://schemas.microsoft.com/office/powerpoint/2010/main" val="58928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smtClean="0">
                <a:cs typeface="+mj-cs"/>
              </a:rPr>
              <a:t>Phase 2: Construct tree</a:t>
            </a:r>
            <a:endParaRPr lang="en-US" smtClean="0">
              <a:cs typeface="+mj-cs"/>
            </a:endParaRPr>
          </a:p>
        </p:txBody>
      </p:sp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S1 = -AGGCTATCACCTGACCTCCA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S2 = TAG-CTATCAC--GACCGC--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S3 = TAG-CT-------GACCGC--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S4 = -------TCAC--GACCGACA</a:t>
            </a:r>
            <a:endParaRPr lang="en-US" sz="2000">
              <a:solidFill>
                <a:schemeClr val="accent2"/>
              </a:solidFill>
              <a:latin typeface="Courier New" charset="0"/>
              <a:cs typeface="+mn-cs"/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S1 = AGGCTATCACCTGACCTCCA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S2 = TAGCTATCACGACCGC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S3 = TAGCTGACCGC</a:t>
            </a:r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  <a:cs typeface="+mn-cs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  <a:cs typeface="+mn-cs"/>
            </a:endParaRPr>
          </a:p>
        </p:txBody>
      </p:sp>
      <p:sp>
        <p:nvSpPr>
          <p:cNvPr id="403461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2514600" y="4038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1">
              <a:latin typeface="Times" charset="0"/>
              <a:cs typeface="+mn-cs"/>
            </a:endParaRP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2286000" y="4191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1">
              <a:latin typeface="Times" charset="0"/>
              <a:cs typeface="+mn-cs"/>
            </a:endParaRPr>
          </a:p>
        </p:txBody>
      </p:sp>
      <p:cxnSp>
        <p:nvCxnSpPr>
          <p:cNvPr id="403464" name="AutoShape 8"/>
          <p:cNvCxnSpPr>
            <a:cxnSpLocks noChangeShapeType="1"/>
          </p:cNvCxnSpPr>
          <p:nvPr/>
        </p:nvCxnSpPr>
        <p:spPr bwMode="auto">
          <a:xfrm>
            <a:off x="2362200" y="4267200"/>
            <a:ext cx="533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3465" name="AutoShape 9"/>
          <p:cNvCxnSpPr>
            <a:cxnSpLocks noChangeShapeType="1"/>
          </p:cNvCxnSpPr>
          <p:nvPr/>
        </p:nvCxnSpPr>
        <p:spPr bwMode="auto">
          <a:xfrm>
            <a:off x="2895600" y="4876800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3466" name="AutoShape 10"/>
          <p:cNvCxnSpPr>
            <a:cxnSpLocks noChangeShapeType="1"/>
          </p:cNvCxnSpPr>
          <p:nvPr/>
        </p:nvCxnSpPr>
        <p:spPr bwMode="auto">
          <a:xfrm flipV="1">
            <a:off x="3886200" y="43434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3467" name="AutoShape 11"/>
          <p:cNvCxnSpPr>
            <a:cxnSpLocks noChangeShapeType="1"/>
          </p:cNvCxnSpPr>
          <p:nvPr/>
        </p:nvCxnSpPr>
        <p:spPr bwMode="auto">
          <a:xfrm>
            <a:off x="3886200" y="4876800"/>
            <a:ext cx="609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3468" name="AutoShape 12"/>
          <p:cNvCxnSpPr>
            <a:cxnSpLocks noChangeShapeType="1"/>
          </p:cNvCxnSpPr>
          <p:nvPr/>
        </p:nvCxnSpPr>
        <p:spPr bwMode="auto">
          <a:xfrm flipH="1">
            <a:off x="2362200" y="48768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1981200" y="39624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imes" charset="0"/>
                <a:cs typeface="+mn-cs"/>
              </a:rPr>
              <a:t>S1</a:t>
            </a:r>
            <a:endParaRPr lang="en-US" sz="2400" b="1">
              <a:latin typeface="Times" charset="0"/>
              <a:cs typeface="+mn-cs"/>
            </a:endParaRPr>
          </a:p>
        </p:txBody>
      </p:sp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2057400" y="5334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imes" charset="0"/>
                <a:cs typeface="+mn-cs"/>
              </a:rPr>
              <a:t>S4</a:t>
            </a:r>
            <a:endParaRPr lang="en-US" sz="2400" b="1">
              <a:latin typeface="Times" charset="0"/>
              <a:cs typeface="+mn-cs"/>
            </a:endParaRPr>
          </a:p>
        </p:txBody>
      </p:sp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44196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latin typeface="Times" charset="0"/>
                <a:cs typeface="+mn-cs"/>
              </a:rPr>
              <a:t>S2</a:t>
            </a:r>
          </a:p>
        </p:txBody>
      </p:sp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4495800" y="5334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latin typeface="Times" charset="0"/>
                <a:cs typeface="+mn-cs"/>
              </a:rPr>
              <a:t>S3</a:t>
            </a:r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 flipH="1">
            <a:off x="4800600" y="35052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rgbClr val="000000"/>
                </a:solidFill>
              </a:rPr>
              <a:t>poor phylogenetic </a:t>
            </a:r>
            <a:r>
              <a:rPr lang="en-US" sz="2800" dirty="0" smtClean="0">
                <a:solidFill>
                  <a:srgbClr val="000000"/>
                </a:solidFill>
              </a:rPr>
              <a:t>signal, and result in poorly estimated gene trees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02" y="508368"/>
            <a:ext cx="56642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TYPICAL PHYLOGENOMICS PROBLEM: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		many </a:t>
            </a:r>
            <a:r>
              <a:rPr lang="en-US" sz="2800" dirty="0">
                <a:solidFill>
                  <a:srgbClr val="0000FF"/>
                </a:solidFill>
              </a:rPr>
              <a:t>poor gene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Coalescent-based methods: analyze a biological dataset using different coalescent-based methods and compare to concatenation</a:t>
            </a:r>
          </a:p>
          <a:p>
            <a:r>
              <a:rPr lang="en-US" dirty="0" smtClean="0"/>
              <a:t>Evaluation impact of choice of gene trees (e.g., removing gene trees with low support)</a:t>
            </a:r>
          </a:p>
          <a:p>
            <a:r>
              <a:rPr lang="en-US" dirty="0" smtClean="0"/>
              <a:t>Evaluate impact of missing taxa in gene trees</a:t>
            </a:r>
          </a:p>
          <a:p>
            <a:r>
              <a:rPr lang="en-US" dirty="0" smtClean="0"/>
              <a:t>Develop new coalescent-based method (e.g., combine quartet trees)</a:t>
            </a:r>
          </a:p>
          <a:p>
            <a:r>
              <a:rPr lang="en-US" dirty="0" smtClean="0"/>
              <a:t>Evaluate scalability of coalescent-based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1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11201</TotalTime>
  <Words>5182</Words>
  <Application>Microsoft Macintosh PowerPoint</Application>
  <PresentationFormat>On-screen Show (4:3)</PresentationFormat>
  <Paragraphs>839</Paragraphs>
  <Slides>94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394C, October 2, 2013</vt:lpstr>
      <vt:lpstr>Multiple Sequence Alignment</vt:lpstr>
      <vt:lpstr>DNA Sequence Evolution</vt:lpstr>
      <vt:lpstr>PowerPoint Presentation</vt:lpstr>
      <vt:lpstr>PowerPoint Presentation</vt:lpstr>
      <vt:lpstr>PowerPoint Presentation</vt:lpstr>
      <vt:lpstr>Input: unaligned sequences</vt:lpstr>
      <vt:lpstr>Phase 1: Multiple Sequence Alignment</vt:lpstr>
      <vt:lpstr>Phase 2: Construct tree</vt:lpstr>
      <vt:lpstr>Many methods</vt:lpstr>
      <vt:lpstr>PowerPoint Presentation</vt:lpstr>
      <vt:lpstr>Pairwise alignments and edit transformations</vt:lpstr>
      <vt:lpstr>Edit distances</vt:lpstr>
      <vt:lpstr>Computing optimal pairwise alignments</vt:lpstr>
      <vt:lpstr>Computing edit distance</vt:lpstr>
      <vt:lpstr>DP alg for simple gap costs</vt:lpstr>
      <vt:lpstr>Dynamic programming algorithm</vt:lpstr>
      <vt:lpstr>Calculating M(i,j)</vt:lpstr>
      <vt:lpstr>Calculating M(i,j)</vt:lpstr>
      <vt:lpstr>Calculating M(i,j)</vt:lpstr>
      <vt:lpstr>O(nm) DP algorithm for pairwise alignment using simple gap costs</vt:lpstr>
      <vt:lpstr>Sum-of-pairs optimal multiple alignment</vt:lpstr>
      <vt:lpstr>Other approaches to MSA</vt:lpstr>
      <vt:lpstr>Many methods</vt:lpstr>
      <vt:lpstr>Simulation study</vt:lpstr>
      <vt:lpstr>Alignment Error</vt:lpstr>
      <vt:lpstr>PowerPoint Presentation</vt:lpstr>
      <vt:lpstr>Problems with the two phase approach</vt:lpstr>
      <vt:lpstr>PowerPoint Presentation</vt:lpstr>
      <vt:lpstr>Simultaneous Estimation Methods</vt:lpstr>
      <vt:lpstr>Treelength-based</vt:lpstr>
      <vt:lpstr>Minimizing treelength</vt:lpstr>
      <vt:lpstr>Minimizing treelength</vt:lpstr>
      <vt:lpstr>More</vt:lpstr>
      <vt:lpstr>Research Projects</vt:lpstr>
      <vt:lpstr>PowerPoint Presentation</vt:lpstr>
      <vt:lpstr>Gene Trees to Species Trees</vt:lpstr>
      <vt:lpstr>Sampling multiple genes from multiple species</vt:lpstr>
      <vt:lpstr>Using multiple genes</vt:lpstr>
      <vt:lpstr>Two competing approaches </vt:lpstr>
      <vt:lpstr>1kp: Thousand Transcriptome Project</vt:lpstr>
      <vt:lpstr>Avian Phylogenomics Project</vt:lpstr>
      <vt:lpstr>Questions </vt:lpstr>
      <vt:lpstr>Statistical Consistency</vt:lpstr>
      <vt:lpstr>Statistical Consistency</vt:lpstr>
      <vt:lpstr>PowerPoint Presentation</vt:lpstr>
      <vt:lpstr>Questions </vt:lpstr>
      <vt:lpstr>Answers?</vt:lpstr>
      <vt:lpstr>Answers?</vt:lpstr>
      <vt:lpstr>Answers?</vt:lpstr>
      <vt:lpstr>In other words…</vt:lpstr>
      <vt:lpstr>Species Tree Estimation from Gene Trees</vt:lpstr>
      <vt:lpstr>PowerPoint Presentation</vt:lpstr>
      <vt:lpstr>Using multiple genes</vt:lpstr>
      <vt:lpstr>Concatenation</vt:lpstr>
      <vt:lpstr>Red gene tree ≠ species tree (green gene tree okay)</vt:lpstr>
      <vt:lpstr>1KP: Thousand Transcriptome Project</vt:lpstr>
      <vt:lpstr>Avian Phylogenomics Project</vt:lpstr>
      <vt:lpstr>Gene Tree Incongruence</vt:lpstr>
      <vt:lpstr>Species Tree Estimation in the presence of ILS</vt:lpstr>
      <vt:lpstr>Species tree estimation: difficult, even for small datasets!</vt:lpstr>
      <vt:lpstr>The Coalescent</vt:lpstr>
      <vt:lpstr>Gene tree in a species tree</vt:lpstr>
      <vt:lpstr>Lineage Sorting</vt:lpstr>
      <vt:lpstr>Key observation:  Under the multi-species coalescent model, the species tree  defines a probability distribution on the gene trees</vt:lpstr>
      <vt:lpstr>Incomplete Lineage Sorting (ILS)</vt:lpstr>
      <vt:lpstr>Two competing approaches </vt:lpstr>
      <vt:lpstr>How to compute a species tree?</vt:lpstr>
      <vt:lpstr>MDC Problem (Maddison 1997)</vt:lpstr>
      <vt:lpstr>MDC Problem</vt:lpstr>
      <vt:lpstr>Statistically consistent under ILS? </vt:lpstr>
      <vt:lpstr>Under the multi-species coalescent model, the species tree defines a probability distribution on the gene trees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Statistically consistent methods under ILS </vt:lpstr>
      <vt:lpstr>Questions </vt:lpstr>
      <vt:lpstr>Results on 11-taxon weakILS</vt:lpstr>
      <vt:lpstr>Results on 11-taxon strongILS</vt:lpstr>
      <vt:lpstr>*BEAST is better than ML at estimating gene trees</vt:lpstr>
      <vt:lpstr>Impact of Gene Tree Estimation Error on MP-EST</vt:lpstr>
      <vt:lpstr>Problem: poor phylogenetic signal</vt:lpstr>
      <vt:lpstr>Controversies/Open Problems</vt:lpstr>
      <vt:lpstr>Problem: poor gene trees</vt:lpstr>
      <vt:lpstr>Problem: poor gene trees</vt:lpstr>
      <vt:lpstr>Problem: poor gene trees</vt:lpstr>
      <vt:lpstr>PowerPoint Presentation</vt:lpstr>
      <vt:lpstr>Research Projects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322</cp:revision>
  <cp:lastPrinted>2013-09-26T00:53:19Z</cp:lastPrinted>
  <dcterms:created xsi:type="dcterms:W3CDTF">2013-06-06T22:08:54Z</dcterms:created>
  <dcterms:modified xsi:type="dcterms:W3CDTF">2013-10-02T10:40:30Z</dcterms:modified>
</cp:coreProperties>
</file>