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256" r:id="rId2"/>
    <p:sldId id="373" r:id="rId3"/>
    <p:sldId id="263" r:id="rId4"/>
    <p:sldId id="371" r:id="rId5"/>
    <p:sldId id="372" r:id="rId6"/>
    <p:sldId id="342" r:id="rId7"/>
    <p:sldId id="343" r:id="rId8"/>
    <p:sldId id="382" r:id="rId9"/>
    <p:sldId id="291" r:id="rId10"/>
    <p:sldId id="292" r:id="rId11"/>
    <p:sldId id="322" r:id="rId12"/>
    <p:sldId id="357" r:id="rId13"/>
    <p:sldId id="293" r:id="rId14"/>
    <p:sldId id="298" r:id="rId15"/>
    <p:sldId id="296" r:id="rId16"/>
    <p:sldId id="297" r:id="rId17"/>
    <p:sldId id="311" r:id="rId18"/>
    <p:sldId id="362" r:id="rId19"/>
    <p:sldId id="300" r:id="rId20"/>
    <p:sldId id="299" r:id="rId21"/>
    <p:sldId id="332" r:id="rId22"/>
    <p:sldId id="361" r:id="rId23"/>
    <p:sldId id="345" r:id="rId24"/>
    <p:sldId id="346" r:id="rId25"/>
    <p:sldId id="348" r:id="rId26"/>
    <p:sldId id="350" r:id="rId27"/>
    <p:sldId id="351" r:id="rId28"/>
    <p:sldId id="352" r:id="rId29"/>
    <p:sldId id="353" r:id="rId30"/>
    <p:sldId id="354" r:id="rId31"/>
    <p:sldId id="363" r:id="rId32"/>
    <p:sldId id="356" r:id="rId33"/>
    <p:sldId id="355" r:id="rId34"/>
    <p:sldId id="358" r:id="rId35"/>
    <p:sldId id="364" r:id="rId36"/>
    <p:sldId id="365" r:id="rId37"/>
    <p:sldId id="327" r:id="rId38"/>
    <p:sldId id="326" r:id="rId39"/>
    <p:sldId id="328" r:id="rId40"/>
    <p:sldId id="329" r:id="rId41"/>
    <p:sldId id="330" r:id="rId42"/>
    <p:sldId id="360" r:id="rId43"/>
    <p:sldId id="331" r:id="rId44"/>
    <p:sldId id="333" r:id="rId45"/>
    <p:sldId id="334" r:id="rId46"/>
    <p:sldId id="325" r:id="rId47"/>
    <p:sldId id="366" r:id="rId48"/>
    <p:sldId id="368" r:id="rId49"/>
    <p:sldId id="273" r:id="rId50"/>
    <p:sldId id="274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86" r:id="rId61"/>
    <p:sldId id="287" r:id="rId62"/>
    <p:sldId id="288" r:id="rId63"/>
    <p:sldId id="379" r:id="rId64"/>
    <p:sldId id="377" r:id="rId65"/>
    <p:sldId id="301" r:id="rId66"/>
    <p:sldId id="383" r:id="rId67"/>
    <p:sldId id="303" r:id="rId68"/>
    <p:sldId id="337" r:id="rId69"/>
    <p:sldId id="338" r:id="rId70"/>
    <p:sldId id="339" r:id="rId71"/>
    <p:sldId id="381" r:id="rId72"/>
    <p:sldId id="304" r:id="rId73"/>
    <p:sldId id="305" r:id="rId74"/>
    <p:sldId id="313" r:id="rId75"/>
    <p:sldId id="319" r:id="rId76"/>
    <p:sldId id="316" r:id="rId77"/>
    <p:sldId id="317" r:id="rId78"/>
    <p:sldId id="318" r:id="rId79"/>
    <p:sldId id="320" r:id="rId80"/>
    <p:sldId id="321" r:id="rId81"/>
    <p:sldId id="376" r:id="rId82"/>
    <p:sldId id="375" r:id="rId83"/>
    <p:sldId id="374" r:id="rId84"/>
    <p:sldId id="378" r:id="rId85"/>
    <p:sldId id="290" r:id="rId86"/>
    <p:sldId id="340" r:id="rId87"/>
    <p:sldId id="384" r:id="rId88"/>
    <p:sldId id="380" r:id="rId89"/>
    <p:sldId id="302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A911-5EB5-5A40-BFF2-C6F5454CFE48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FCAA-F6C1-5145-AA7E-9AB449F8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52D6B1-9EC5-4941-9F08-766372F87A6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4A6A92-F1B9-7846-A5E8-7C70C5C0020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83258-21EC-1E44-A1C2-438A3E90E6E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30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0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AE58-56FB-9A43-9816-EDB2BEAE720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B0AA4-934A-674F-AEEB-EF68CD54128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17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18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3B0606-AEB4-8444-871D-BED65D190FF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200A11-D029-334E-AE29-BD2C57EDCC0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0695E-CC86-FA42-A79F-49E955FAB457}" type="slidenum">
              <a:rPr lang="en-US"/>
              <a:pPr/>
              <a:t>21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22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312F68-4FB4-4440-9017-87916342559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73BA7-BCD5-A946-9D9A-6D508C9AEE4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0D635-C14B-9547-8999-BCD896C0AFF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CB1A2-429C-2D47-85BE-AB85D8D744F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A6DF8-18A7-D44C-8251-D205E813B9B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88524-7848-9E49-B588-3C56BA9335E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7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447D0-5FA2-8448-A774-56B31964836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AFB10-3C2D-384F-BAF4-4F70FD84909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BC6A4-B3B4-4C48-8A16-33D497D6332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099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31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E07E8-C4B6-9A4D-B971-F0B5A797178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1197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9F9F8-A4DD-C24C-9248-1291EC7264E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2C880-81A4-6640-AD62-EF3C082F7D2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42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83258-21EC-1E44-A1C2-438A3E90E6E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30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0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AE58-56FB-9A43-9816-EDB2BEAE720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88B29-DABB-334C-8E79-E19F50D27595}" type="slidenum">
              <a:rPr lang="en-US"/>
              <a:pPr/>
              <a:t>37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8D321-3052-474A-B576-A9DB5F0AE50B}" type="slidenum">
              <a:rPr lang="en-US"/>
              <a:pPr/>
              <a:t>38</a:t>
            </a:fld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fld id="{D3A8864E-E180-144A-8F9A-B7A8F704123C}" type="slidenum">
              <a:rPr lang="en-GB" sz="130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t>38</a:t>
            </a:fld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6400" cy="4122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Homology = nucleotides lined up since they come from a common ancestor.</a:t>
            </a:r>
          </a:p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0F6A2-09FE-7D48-ABCA-D561EE5DF234}" type="slidenum">
              <a:rPr lang="en-US"/>
              <a:pPr/>
              <a:t>39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0D5C2-F440-224A-813D-EC8339AC3FC7}" type="slidenum">
              <a:rPr lang="en-US"/>
              <a:pPr/>
              <a:t>40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2AA8-FECD-B341-BFC5-E7703D812DC0}" type="slidenum">
              <a:rPr lang="en-US"/>
              <a:pPr/>
              <a:t>41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159A36-7264-BA47-9B69-DB237D9F785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37F60C57-7522-FF48-93EC-522C2F0EEB8A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42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EDC5B-1A8D-D741-9BC1-3F204C06DCC9}" type="slidenum">
              <a:rPr lang="en-US"/>
              <a:pPr/>
              <a:t>43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AEA19-32FB-684A-BC01-57806518C39C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B8BDC-BA5B-A74A-AB48-C22DD7A7FE71}" type="slidenum">
              <a:rPr lang="en-US"/>
              <a:pPr/>
              <a:t>44</a:t>
            </a:fld>
            <a:endParaRPr lang="en-US"/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42900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fld id="{7586899B-F805-0D4B-8494-AC310EAB4429}" type="slidenum">
              <a:rPr lang="en-GB" sz="1100">
                <a:solidFill>
                  <a:srgbClr val="000000"/>
                </a:solidFill>
                <a:cs typeface="Arial" charset="0"/>
              </a:rPr>
              <a:pPr algn="r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t>44</a:t>
            </a:fld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42900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008063" y="63023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1. 2 classes of MC: easy, moderate-to-difficult</a:t>
            </a:r>
          </a:p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2. true alignment</a:t>
            </a:r>
          </a:p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3. 2 classes: ClustalW, everything else</a:t>
            </a:r>
          </a:p>
          <a:p>
            <a:pPr>
              <a:lnSpc>
                <a:spcPct val="93000"/>
              </a:lnSpc>
              <a:spcBef>
                <a:spcPts val="450"/>
              </a:spcBef>
            </a:pPr>
            <a:endParaRPr lang="en-GB" sz="2000">
              <a:cs typeface="Arial" charset="0"/>
            </a:endParaRPr>
          </a:p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GB" sz="2000">
                <a:cs typeface="Arial" charset="0"/>
              </a:rPr>
              <a:t>Alignment error, measured this way, isn't a perfect predictor of tree error, measured this way.</a:t>
            </a:r>
          </a:p>
        </p:txBody>
      </p:sp>
      <p:sp>
        <p:nvSpPr>
          <p:cNvPr id="92168" name="Text Box 8"/>
          <p:cNvSpPr txBox="1"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43000" y="693738"/>
            <a:ext cx="4570413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257BF-6E27-194E-A45E-CDC7C57E0AA9}" type="slidenum">
              <a:rPr lang="en-US"/>
              <a:pPr/>
              <a:t>45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F91C8-7FE8-A04C-BF7C-08F1334F9490}" type="slidenum">
              <a:rPr lang="en-US"/>
              <a:pPr/>
              <a:t>46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8EA807-C8D2-AA48-8C11-270B39DA20A4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F045EA-4594-244A-9E45-DB177A3A54E1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5E9A9-811C-C44A-9062-9F4717460B30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BEA4A-02A1-ED4F-AC78-7A2F0D592C06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4558A-B847-3E4A-94B0-F19ABD6E70AD}" type="slidenum">
              <a:rPr lang="en-US"/>
              <a:pPr/>
              <a:t>68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4FB0D-C336-9D49-8E36-8F61CB391697}" type="slidenum">
              <a:rPr lang="en-US"/>
              <a:pPr/>
              <a:t>69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67B0-CC8B-BC40-9DE8-0EF2F574FE96}" type="slidenum">
              <a:rPr lang="en-US"/>
              <a:pPr/>
              <a:t>70</a:t>
            </a:fld>
            <a:endParaRPr lang="en-US"/>
          </a:p>
        </p:txBody>
      </p:sp>
      <p:sp>
        <p:nvSpPr>
          <p:cNvPr id="1228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4B3A8-8722-934B-B627-E64508BB830A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1032FB-C38F-5E44-B386-283823A98344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F9A23B-5E7C-A249-9414-FEC5D2119A03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D2D4C-D9B0-274C-8D58-07B9BF3E3D93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42900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4DF27D8F-9016-3B40-8490-57EC7E5E5EAA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algn="r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74</a:t>
            </a:fld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42900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08063" y="63023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1. 2 classes of MC: easy, moderate-to-difficult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2. true alignment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3. 2 classes: ClustalW, everything else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Alignment error, measured this way, isn't a perfect predictor of tree error, measured this way.</a:t>
            </a:r>
          </a:p>
        </p:txBody>
      </p:sp>
      <p:sp>
        <p:nvSpPr>
          <p:cNvPr id="67592" name="Text Box 8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51A0B-5DB6-E440-A720-563B8B61CC16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7625" eaLnBrk="1" hangingPunct="1">
              <a:spcBef>
                <a:spcPts val="463"/>
              </a:spcBef>
              <a:defRPr/>
            </a:pPr>
            <a:endParaRPr lang="en-US" smtClean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2A0D8D-BC18-D340-95E6-F29776F92266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2889E-6D23-F543-AD18-C6C47808B3F8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3F4F17-FAC4-1743-B036-538E345C3E55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51FED7-7C46-4047-B3CA-E7F5C8EFE769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6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For moderate-to-difficult datasets, SATe gets better trees and alignments than all other estimated methods. Close to what you might get if you had access to true alignment.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4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Opens up a new realm of possibility: Datasets currently considered “unalignable” can in fact be aligned reasonably well. This opens up the feasibility of accurate estimations of deep evolutionary histories using a wider range of markers.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TRANSITION: can we do better? What about smaller simulated datasets? And what about biological datasets?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</p:txBody>
      </p:sp>
      <p:sp>
        <p:nvSpPr>
          <p:cNvPr id="184324" name="Text Box 4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0B1328-D2AA-F042-9651-C8142D9251A9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680BC-6711-8C4C-A06C-94FE10F031EF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1737FF-992B-6A48-88B8-EEC9C601D29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859EE-E8C4-3B48-9A42-922E7A214082}" type="slidenum">
              <a:rPr lang="en-US"/>
              <a:pPr/>
              <a:t>86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52D6B1-9EC5-4941-9F08-766372F87A66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5E9A9-811C-C44A-9062-9F4717460B30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9DAF1-9187-764E-8481-F194939A4C9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915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60B43B-8DFB-D948-8558-2B2B0DEB495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1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115ED-6CAC-184B-AC4A-2FB7351E9720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4F0548-C4F0-5341-BD92-8BB24FF47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0EC1-B28A-1846-9D8C-05A8BF9B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140C-00CC-EF45-AF8E-F8820D55D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0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0DE9-3AE3-7942-9D88-8A62DE53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648D-4BCB-A747-95B4-C1FC8C21B4B1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for Scientists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2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79563"/>
            <a:ext cx="487838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117600" y="51371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84363" y="542925"/>
            <a:ext cx="515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   Assembling the Tree of Life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267200" y="53340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1000 Genome Project: using human genetic variation to better treat diseases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7130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2" name="Picture 8" descr="mig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83100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49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did humans come from, and how did they move throughout the globe?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Constructing a Tree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want to do this?</a:t>
            </a:r>
          </a:p>
          <a:p>
            <a:endParaRPr lang="en-US" dirty="0"/>
          </a:p>
          <a:p>
            <a:r>
              <a:rPr lang="en-US" dirty="0" smtClean="0"/>
              <a:t>What are the computer science challenges?</a:t>
            </a:r>
          </a:p>
          <a:p>
            <a:endParaRPr lang="en-US" dirty="0"/>
          </a:p>
          <a:p>
            <a:r>
              <a:rPr lang="en-US" dirty="0" smtClean="0"/>
              <a:t>What kinds of techniques help us do this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Why? Because!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Evolutionary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history relates all organisms and genes, and helps us understand and predict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interactions between genes (genetic networks)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drug design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predicting functions of genes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influenza vaccine development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origins and spread of disease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origins and migrations of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humans</a:t>
            </a:r>
          </a:p>
          <a:p>
            <a:pPr lvl="1"/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charset="0"/>
                <a:ea typeface="ＭＳ Ｐゴシック" charset="0"/>
              </a:rPr>
              <a:t>“Nothing in biology makes sense except in the light of evolution” </a:t>
            </a:r>
            <a:r>
              <a:rPr lang="en-US" sz="2400" dirty="0">
                <a:latin typeface="Times New Roman" charset="0"/>
                <a:ea typeface="ＭＳ Ｐゴシック" charset="0"/>
              </a:rPr>
              <a:t>	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	 </a:t>
            </a:r>
            <a:r>
              <a:rPr lang="en-US" sz="2400" dirty="0" err="1" smtClean="0">
                <a:latin typeface="Times New Roman" charset="0"/>
                <a:ea typeface="ＭＳ Ｐゴシック" charset="0"/>
              </a:rPr>
              <a:t>Dobzhansky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2976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62976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976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2976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62977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7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-3 mil yrs</a:t>
              </a:r>
            </a:p>
          </p:txBody>
        </p:sp>
        <p:sp>
          <p:nvSpPr>
            <p:cNvPr id="629780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-2 mil yrs</a:t>
              </a:r>
            </a:p>
          </p:txBody>
        </p:sp>
        <p:sp>
          <p:nvSpPr>
            <p:cNvPr id="629781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-1 mil yrs</a:t>
              </a:r>
            </a:p>
          </p:txBody>
        </p:sp>
        <p:sp>
          <p:nvSpPr>
            <p:cNvPr id="629782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today</a:t>
              </a:r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29784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6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7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88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629789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629791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2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3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629794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629795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7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8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9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801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629802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629803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6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7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8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9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1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2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629814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38920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38926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298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6298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19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0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22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25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6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8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629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629831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629833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37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9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1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629842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629843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629844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629845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629846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629847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8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9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0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1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Phylogeny Problem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97088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698875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259388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858000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57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Performance criteria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Running time.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Space.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Topological accuracy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with respect to the underlying </a:t>
            </a:r>
            <a:r>
              <a:rPr lang="en-US" altLang="ja-JP" sz="2800" b="1" i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true tree or true alignment.  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Typically studied in </a:t>
            </a:r>
            <a:r>
              <a:rPr lang="en-US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simulation or using mathematical theory.</a:t>
            </a:r>
            <a:endParaRPr lang="en-US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Accuracy with respect to a particular criterion (e.g. maximum likelihood score), on real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Tree Estimation Methods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Bayesian MCMC  -- very very slow to converge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NP-hard problems: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parsimony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Polynomial time methods: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Neighbor</a:t>
            </a:r>
            <a:r>
              <a:rPr lang="en-GB" dirty="0" smtClean="0"/>
              <a:t> joining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FastME</a:t>
            </a:r>
            <a:endParaRPr lang="en-GB" dirty="0" smtClean="0"/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UPGMA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Quartet puzzling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Tree Estimation Methods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Bayesian MCMC  -- very very slow to converge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NP-hard problems: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parsimony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Polynomial time methods: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>
                <a:solidFill>
                  <a:srgbClr val="0000FF"/>
                </a:solidFill>
              </a:rPr>
              <a:t>Neighbor</a:t>
            </a:r>
            <a:r>
              <a:rPr lang="en-GB" dirty="0" smtClean="0">
                <a:solidFill>
                  <a:srgbClr val="0000FF"/>
                </a:solidFill>
              </a:rPr>
              <a:t> joining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FastME</a:t>
            </a:r>
            <a:endParaRPr lang="en-GB" dirty="0" smtClean="0"/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UPGMA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Quartet puzzling</a:t>
            </a:r>
          </a:p>
        </p:txBody>
      </p:sp>
    </p:spTree>
    <p:extLst>
      <p:ext uri="{BB962C8B-B14F-4D97-AF65-F5344CB8AC3E}">
        <p14:creationId xmlns:p14="http://schemas.microsoft.com/office/powerpoint/2010/main" val="9794814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/>
          <a:p>
            <a:pPr eaLnBrk="1" hangingPunct="1"/>
            <a:r>
              <a:rPr lang="en-US" sz="3900">
                <a:latin typeface="Arial" charset="0"/>
                <a:ea typeface="ＭＳ Ｐゴシック" charset="0"/>
                <a:cs typeface="ＭＳ Ｐゴシック" charset="0"/>
              </a:rPr>
              <a:t>Distance-based estimation</a:t>
            </a:r>
          </a:p>
        </p:txBody>
      </p:sp>
      <p:pic>
        <p:nvPicPr>
          <p:cNvPr id="53251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103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878138" y="5445125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Mirarab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Nam Nguyen, and Md. S. Bayzid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 Foundation,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baseline="30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HHMI International </a:t>
            </a:r>
            <a:r>
              <a:rPr lang="en-US" sz="1800" dirty="0" err="1" smtClean="0"/>
              <a:t>Predoctoral</a:t>
            </a:r>
            <a:r>
              <a:rPr lang="en-US" sz="1800" dirty="0" smtClean="0"/>
              <a:t> Fellow,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Fulbright </a:t>
            </a:r>
            <a:r>
              <a:rPr lang="en-US" sz="1800" dirty="0" err="1" smtClean="0"/>
              <a:t>Predoctoral</a:t>
            </a:r>
            <a:r>
              <a:rPr lang="en-US" sz="1800" smtClean="0"/>
              <a:t> Fellow</a:t>
            </a:r>
            <a:endParaRPr lang="en-US" sz="1800" baseline="30000" dirty="0"/>
          </a:p>
        </p:txBody>
      </p:sp>
      <p:pic>
        <p:nvPicPr>
          <p:cNvPr id="191491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Quantifying Error</a:t>
            </a:r>
          </a:p>
        </p:txBody>
      </p:sp>
      <p:pic>
        <p:nvPicPr>
          <p:cNvPr id="43011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784600"/>
            <a:ext cx="32956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Verdana" charset="0"/>
                <a:cs typeface="+mn-cs"/>
              </a:rPr>
              <a:t>FN: false negative</a:t>
            </a:r>
          </a:p>
          <a:p>
            <a:pPr>
              <a:defRPr/>
            </a:pPr>
            <a:r>
              <a:rPr lang="en-US">
                <a:latin typeface="Verdana" charset="0"/>
                <a:cs typeface="+mn-cs"/>
              </a:rPr>
              <a:t>      (missing edge)</a:t>
            </a:r>
          </a:p>
          <a:p>
            <a:pPr>
              <a:defRPr/>
            </a:pPr>
            <a:r>
              <a:rPr lang="en-US">
                <a:latin typeface="Verdana" charset="0"/>
                <a:cs typeface="+mn-cs"/>
              </a:rPr>
              <a:t>FP: false positive</a:t>
            </a:r>
          </a:p>
          <a:p>
            <a:pPr>
              <a:defRPr/>
            </a:pPr>
            <a:r>
              <a:rPr lang="en-US">
                <a:latin typeface="Verdana" charset="0"/>
                <a:cs typeface="+mn-cs"/>
              </a:rPr>
              <a:t>      (incorrect edge)</a:t>
            </a:r>
          </a:p>
          <a:p>
            <a:pPr>
              <a:defRPr/>
            </a:pPr>
            <a:endParaRPr lang="en-US">
              <a:latin typeface="Verdana" charset="0"/>
              <a:cs typeface="+mn-cs"/>
            </a:endParaRPr>
          </a:p>
          <a:p>
            <a:pPr>
              <a:defRPr/>
            </a:pPr>
            <a:r>
              <a:rPr lang="en-US">
                <a:latin typeface="Verdana" charset="0"/>
                <a:cs typeface="+mn-cs"/>
              </a:rPr>
              <a:t>50% error rate</a:t>
            </a: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  <a:cs typeface="+mn-cs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Verdana" charset="0"/>
                <a:cs typeface="+mn-cs"/>
              </a:rPr>
              <a:t>FP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Polynomial time methods typically have high </a:t>
            </a:r>
            <a:r>
              <a:rPr lang="en-US" sz="3600" b="1" dirty="0"/>
              <a:t>error rates on large trees</a:t>
            </a:r>
            <a:endParaRPr lang="en-US" sz="2400" i="1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1905000"/>
            <a:ext cx="2932113" cy="3600450"/>
          </a:xfrm>
        </p:spPr>
        <p:txBody>
          <a:bodyPr>
            <a:normAutofit lnSpcReduction="10000"/>
          </a:bodyPr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Simulation study</a:t>
            </a:r>
            <a:r>
              <a:rPr lang="en-US" sz="2000" dirty="0"/>
              <a:t> 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000" dirty="0" smtClean="0"/>
              <a:t>Neighbor joining method for tree estimation. 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000" dirty="0" smtClean="0"/>
              <a:t>Error </a:t>
            </a:r>
            <a:r>
              <a:rPr lang="en-US" sz="2000" dirty="0"/>
              <a:t>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600" b="1" i="1" dirty="0"/>
              <a:t>[</a:t>
            </a:r>
            <a:r>
              <a:rPr lang="en-US" sz="1600" b="1" i="1" dirty="0" err="1"/>
              <a:t>Nakhleh</a:t>
            </a:r>
            <a:r>
              <a:rPr lang="en-US" sz="1600" b="1" i="1" dirty="0"/>
              <a:t> et al. ISMB 2001]</a:t>
            </a:r>
          </a:p>
        </p:txBody>
      </p:sp>
      <p:pic>
        <p:nvPicPr>
          <p:cNvPr id="186372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186377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charset="0"/>
              </a:rPr>
              <a:t>NJ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400</a:t>
            </a: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800</a:t>
            </a:r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1600</a:t>
            </a: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1200</a:t>
            </a: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No. Taxa</a:t>
            </a: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186391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0.2</a:t>
            </a:r>
          </a:p>
        </p:txBody>
      </p:sp>
      <p:sp>
        <p:nvSpPr>
          <p:cNvPr id="186392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0.4</a:t>
            </a:r>
          </a:p>
        </p:txBody>
      </p:sp>
      <p:sp>
        <p:nvSpPr>
          <p:cNvPr id="186393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0.6</a:t>
            </a:r>
          </a:p>
        </p:txBody>
      </p:sp>
      <p:sp>
        <p:nvSpPr>
          <p:cNvPr id="186394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0.8</a:t>
            </a:r>
          </a:p>
        </p:txBody>
      </p:sp>
      <p:sp>
        <p:nvSpPr>
          <p:cNvPr id="186395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imes New Roman" charset="0"/>
              </a:rPr>
              <a:t>Error Rate</a:t>
            </a:r>
          </a:p>
        </p:txBody>
      </p:sp>
      <p:grpSp>
        <p:nvGrpSpPr>
          <p:cNvPr id="186396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186397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98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Tree Estimation Methods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Bayesian MCMC  -- very very slow to converge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NP-hard problems</a:t>
            </a:r>
            <a:r>
              <a:rPr lang="en-GB" dirty="0" smtClean="0"/>
              <a:t>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parsimony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Polynomial time methods: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Neighbor</a:t>
            </a:r>
            <a:r>
              <a:rPr lang="en-GB" dirty="0" smtClean="0"/>
              <a:t> joining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FastME</a:t>
            </a:r>
            <a:endParaRPr lang="en-GB" dirty="0" smtClean="0"/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UPGMA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Quartet puzzling</a:t>
            </a:r>
          </a:p>
        </p:txBody>
      </p:sp>
    </p:spTree>
    <p:extLst>
      <p:ext uri="{BB962C8B-B14F-4D97-AF65-F5344CB8AC3E}">
        <p14:creationId xmlns:p14="http://schemas.microsoft.com/office/powerpoint/2010/main" val="3233682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polynomial-time problem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130C99"/>
                </a:solidFill>
                <a:cs typeface="+mn-cs"/>
              </a:rPr>
              <a:t>2-colorability</a:t>
            </a:r>
            <a:r>
              <a:rPr lang="en-US" sz="2600" smtClean="0">
                <a:cs typeface="+mn-cs"/>
              </a:rPr>
              <a:t>: Given graph G = (V,E), determine if we can assign colors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 to the vertices of G so that no edge connects vertices of the same color.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Greedy Algorithm.  Start with one vertex and make it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red</a:t>
            </a:r>
            <a:r>
              <a:rPr lang="en-US" sz="2600" smtClean="0">
                <a:solidFill>
                  <a:schemeClr val="bg1"/>
                </a:solidFill>
                <a:cs typeface="+mn-cs"/>
              </a:rPr>
              <a:t>, and then make all its neighbors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blue</a:t>
            </a:r>
            <a:r>
              <a:rPr lang="en-US" sz="2600" smtClean="0">
                <a:solidFill>
                  <a:schemeClr val="bg1"/>
                </a:solidFill>
                <a:cs typeface="+mn-cs"/>
              </a:rPr>
              <a:t>, and keep going.  If you succeed in coloring the graph without making two nodes of the same color adjacent, the graph can be 2-colored.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Running time: 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O(n+m) time, where n is the number of vertices and m is the number of edges.</a:t>
            </a:r>
            <a:endParaRPr lang="en-US" sz="260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polynomial-time problem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rgbClr val="130C99"/>
                </a:solidFill>
                <a:cs typeface="+mn-cs"/>
              </a:rPr>
              <a:t>2-colorability</a:t>
            </a:r>
            <a:r>
              <a:rPr lang="en-US" sz="2600" smtClean="0">
                <a:cs typeface="+mn-cs"/>
              </a:rPr>
              <a:t>: Given graph G = (V,E), determine if we can assign colors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 </a:t>
            </a:r>
            <a:r>
              <a:rPr lang="en-US" sz="2600" smtClean="0">
                <a:cs typeface="+mn-cs"/>
              </a:rPr>
              <a:t>and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 to the vertices of G so that no edge connects vertices of the same color.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cs typeface="+mn-cs"/>
              </a:rPr>
              <a:t>Greedy Algorithm.  Start with one vertex and make it </a:t>
            </a:r>
            <a:r>
              <a:rPr lang="en-US" sz="2600" b="1" smtClean="0">
                <a:solidFill>
                  <a:srgbClr val="CC0209"/>
                </a:solidFill>
                <a:cs typeface="+mn-cs"/>
              </a:rPr>
              <a:t>red</a:t>
            </a:r>
            <a:r>
              <a:rPr lang="en-US" sz="2600" smtClean="0">
                <a:cs typeface="+mn-cs"/>
              </a:rPr>
              <a:t>, and then make all its neighbors </a:t>
            </a:r>
            <a:r>
              <a:rPr lang="en-US" sz="2600" b="1" smtClean="0">
                <a:solidFill>
                  <a:srgbClr val="130C99"/>
                </a:solidFill>
                <a:cs typeface="+mn-cs"/>
              </a:rPr>
              <a:t>blue</a:t>
            </a:r>
            <a:r>
              <a:rPr lang="en-US" sz="2600" smtClean="0">
                <a:cs typeface="+mn-cs"/>
              </a:rPr>
              <a:t>, and keep going.  If you succeed in coloring the graph without making two nodes of the same color adjacent, the graph can be 2-colored.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chemeClr val="bg1"/>
                </a:solidFill>
                <a:cs typeface="+mn-cs"/>
              </a:rPr>
              <a:t>Running time:  </a:t>
            </a:r>
            <a:r>
              <a:rPr lang="en-US" sz="2600" b="1" smtClean="0">
                <a:solidFill>
                  <a:schemeClr val="bg1"/>
                </a:solidFill>
                <a:cs typeface="+mn-cs"/>
              </a:rPr>
              <a:t>O(n+m) time, where n is the number of vertices and m is the number of edges.</a:t>
            </a:r>
            <a:endParaRPr lang="en-US" sz="260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9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about this?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3-colorability:</a:t>
            </a:r>
            <a:r>
              <a:rPr lang="en-US" dirty="0" smtClean="0">
                <a:cs typeface="+mn-cs"/>
              </a:rPr>
              <a:t> Given graph G, determine if we can assign </a:t>
            </a:r>
            <a:r>
              <a:rPr lang="en-US" b="1" dirty="0" smtClean="0">
                <a:solidFill>
                  <a:srgbClr val="CC0209"/>
                </a:solidFill>
                <a:cs typeface="+mn-cs"/>
              </a:rPr>
              <a:t>red,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130C99"/>
                </a:solidFill>
                <a:cs typeface="+mn-cs"/>
              </a:rPr>
              <a:t>blue,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solidFill>
                  <a:srgbClr val="0E990B"/>
                </a:solidFill>
                <a:cs typeface="+mn-cs"/>
              </a:rPr>
              <a:t>green</a:t>
            </a:r>
            <a:r>
              <a:rPr lang="en-US" dirty="0" smtClean="0">
                <a:cs typeface="+mn-cs"/>
              </a:rPr>
              <a:t> to the vertices in G so that no edge connects vertices of the same color.</a:t>
            </a:r>
          </a:p>
        </p:txBody>
      </p:sp>
    </p:spTree>
    <p:extLst>
      <p:ext uri="{BB962C8B-B14F-4D97-AF65-F5344CB8AC3E}">
        <p14:creationId xmlns:p14="http://schemas.microsoft.com/office/powerpoint/2010/main" val="13625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Some decision problems can be solved in polynomial time: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Can graph G be 2-colored?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Does graph G have a Eulerian tour?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Some decision problems </a:t>
            </a:r>
            <a:r>
              <a:rPr lang="en-US" i="1" smtClean="0">
                <a:solidFill>
                  <a:srgbClr val="130C99"/>
                </a:solidFill>
                <a:cs typeface="+mn-cs"/>
              </a:rPr>
              <a:t>seem</a:t>
            </a:r>
            <a:r>
              <a:rPr lang="en-US" smtClean="0">
                <a:cs typeface="+mn-cs"/>
              </a:rPr>
              <a:t> to not be solvable in polynomial time: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Can graph G be 3-colored?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Does graph G have a Hamiltonian cycle?</a:t>
            </a:r>
          </a:p>
        </p:txBody>
      </p:sp>
    </p:spTree>
    <p:extLst>
      <p:ext uri="{BB962C8B-B14F-4D97-AF65-F5344CB8AC3E}">
        <p14:creationId xmlns:p14="http://schemas.microsoft.com/office/powerpoint/2010/main" val="2845447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about this?</a:t>
            </a:r>
          </a:p>
        </p:txBody>
      </p:sp>
      <p:sp>
        <p:nvSpPr>
          <p:cNvPr id="236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3-colorability:</a:t>
            </a:r>
            <a:r>
              <a:rPr lang="en-US" smtClean="0">
                <a:cs typeface="+mn-cs"/>
              </a:rPr>
              <a:t> Given graph G, determine if we can assign </a:t>
            </a:r>
            <a:r>
              <a:rPr lang="en-US" b="1" smtClean="0">
                <a:solidFill>
                  <a:srgbClr val="CC0209"/>
                </a:solidFill>
                <a:cs typeface="+mn-cs"/>
              </a:rPr>
              <a:t>red,</a:t>
            </a:r>
            <a:r>
              <a:rPr lang="en-US" smtClean="0">
                <a:cs typeface="+mn-cs"/>
              </a:rPr>
              <a:t> </a:t>
            </a:r>
            <a:r>
              <a:rPr lang="en-US" b="1" smtClean="0">
                <a:solidFill>
                  <a:srgbClr val="130C99"/>
                </a:solidFill>
                <a:cs typeface="+mn-cs"/>
              </a:rPr>
              <a:t>blue,</a:t>
            </a:r>
            <a:r>
              <a:rPr lang="en-US" smtClean="0">
                <a:cs typeface="+mn-cs"/>
              </a:rPr>
              <a:t> and </a:t>
            </a:r>
            <a:r>
              <a:rPr lang="en-US" b="1" smtClean="0">
                <a:solidFill>
                  <a:srgbClr val="0E990B"/>
                </a:solidFill>
                <a:cs typeface="+mn-cs"/>
              </a:rPr>
              <a:t>green</a:t>
            </a:r>
            <a:r>
              <a:rPr lang="en-US" smtClean="0">
                <a:cs typeface="+mn-cs"/>
              </a:rPr>
              <a:t> to the vertices in G so that no edge connects vertices of the same color.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This problem is provably NP-hard.  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77836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 vs. NP, continued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big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question in theoretical computer science is:</a:t>
            </a:r>
          </a:p>
          <a:p>
            <a:pPr lvl="1" eaLnBrk="1" hangingPunct="1">
              <a:defRPr/>
            </a:pPr>
            <a:r>
              <a:rPr lang="en-US" smtClean="0"/>
              <a:t> </a:t>
            </a:r>
            <a:r>
              <a:rPr lang="en-US" sz="3200" smtClean="0">
                <a:solidFill>
                  <a:schemeClr val="accent2"/>
                </a:solidFill>
              </a:rPr>
              <a:t>Is it possible to solve an NP-hard problem in polynomial time?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If the answer is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yes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, then </a:t>
            </a:r>
            <a:r>
              <a:rPr lang="en-US" b="1" smtClean="0">
                <a:cs typeface="+mn-cs"/>
              </a:rPr>
              <a:t>all </a:t>
            </a:r>
            <a:r>
              <a:rPr lang="en-US" smtClean="0">
                <a:cs typeface="+mn-cs"/>
              </a:rPr>
              <a:t>NP-hard problems can be solved in polynomial time, so </a:t>
            </a:r>
            <a:r>
              <a:rPr lang="en-US" b="1" smtClean="0">
                <a:cs typeface="+mn-cs"/>
              </a:rPr>
              <a:t>P=NP</a:t>
            </a:r>
            <a:r>
              <a:rPr lang="en-US" smtClean="0">
                <a:cs typeface="+mn-cs"/>
              </a:rPr>
              <a:t>.   This is generally not believed. </a:t>
            </a:r>
          </a:p>
        </p:txBody>
      </p:sp>
    </p:spTree>
    <p:extLst>
      <p:ext uri="{BB962C8B-B14F-4D97-AF65-F5344CB8AC3E}">
        <p14:creationId xmlns:p14="http://schemas.microsoft.com/office/powerpoint/2010/main" val="3379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Coping with NP-hard problems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Since  NP-hard problems may not be solvable in polynomial time, the options are:</a:t>
            </a:r>
          </a:p>
          <a:p>
            <a:pPr lvl="1" eaLnBrk="1" hangingPunct="1">
              <a:defRPr/>
            </a:pPr>
            <a:r>
              <a:rPr lang="en-US" smtClean="0"/>
              <a:t>Solve the problem </a:t>
            </a:r>
            <a:r>
              <a:rPr lang="en-US" i="1" smtClean="0">
                <a:solidFill>
                  <a:srgbClr val="130C99"/>
                </a:solidFill>
              </a:rPr>
              <a:t>exactly</a:t>
            </a:r>
            <a:r>
              <a:rPr lang="en-US" smtClean="0"/>
              <a:t> (but use lots of time on some inputs)</a:t>
            </a:r>
          </a:p>
          <a:p>
            <a:pPr lvl="1" eaLnBrk="1" hangingPunct="1">
              <a:defRPr/>
            </a:pPr>
            <a:r>
              <a:rPr lang="en-US" smtClean="0"/>
              <a:t>Use </a:t>
            </a:r>
            <a:r>
              <a:rPr lang="en-US" i="1" smtClean="0">
                <a:solidFill>
                  <a:srgbClr val="130C99"/>
                </a:solidFill>
              </a:rPr>
              <a:t>heuristics</a:t>
            </a:r>
            <a:r>
              <a:rPr lang="en-US" smtClean="0"/>
              <a:t> which may not solve the problem exactly (and which might be computationally expensive, anyway)</a:t>
            </a:r>
          </a:p>
        </p:txBody>
      </p:sp>
    </p:spTree>
    <p:extLst>
      <p:ext uri="{BB962C8B-B14F-4D97-AF65-F5344CB8AC3E}">
        <p14:creationId xmlns:p14="http://schemas.microsoft.com/office/powerpoint/2010/main" val="288831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develop algorithms and software to make it possible for scientists to get improved accuracy in their analyses.</a:t>
            </a:r>
          </a:p>
          <a:p>
            <a:r>
              <a:rPr lang="en-US" dirty="0" smtClean="0"/>
              <a:t>These algorithms involve creative strategies, including divide-and-conquer, iteration, and randomization.</a:t>
            </a:r>
          </a:p>
          <a:p>
            <a:r>
              <a:rPr lang="en-US" dirty="0" smtClean="0"/>
              <a:t>Extensive simulations and data analyses are part of the evaluation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3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Solving NP-hard problems exactly is … unlikely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51936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Number of (unrooted) binary trees on </a:t>
            </a:r>
            <a:r>
              <a:rPr lang="en-US" sz="2000" i="1" smtClean="0">
                <a:solidFill>
                  <a:srgbClr val="FF0000"/>
                </a:solidFill>
                <a:cs typeface="+mn-cs"/>
              </a:rPr>
              <a:t>n</a:t>
            </a:r>
            <a:r>
              <a:rPr lang="en-US" sz="2000" smtClean="0">
                <a:cs typeface="+mn-cs"/>
              </a:rPr>
              <a:t> leaves is </a:t>
            </a:r>
            <a:r>
              <a:rPr lang="en-US" sz="2000" smtClean="0">
                <a:solidFill>
                  <a:srgbClr val="FF0000"/>
                </a:solidFill>
                <a:cs typeface="+mn-cs"/>
              </a:rPr>
              <a:t>(2n-5)!!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If each tree on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1000</a:t>
            </a:r>
            <a:r>
              <a:rPr lang="en-US" sz="2000" smtClean="0">
                <a:cs typeface="+mn-cs"/>
              </a:rPr>
              <a:t> taxa could be analyzed in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0.001</a:t>
            </a:r>
            <a:r>
              <a:rPr lang="en-US" sz="2000" smtClean="0">
                <a:cs typeface="+mn-cs"/>
              </a:rPr>
              <a:t> seconds, we would find the best tree in</a:t>
            </a:r>
          </a:p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      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2890 millennia</a:t>
            </a:r>
          </a:p>
        </p:txBody>
      </p:sp>
      <p:graphicFrame>
        <p:nvGraphicFramePr>
          <p:cNvPr id="208900" name="Group 4"/>
          <p:cNvGraphicFramePr>
            <a:graphicFrameLocks noGrp="1"/>
          </p:cNvGraphicFramePr>
          <p:nvPr>
            <p:ph sz="half" idx="2"/>
          </p:nvPr>
        </p:nvGraphicFramePr>
        <p:xfrm>
          <a:off x="3276600" y="1600200"/>
          <a:ext cx="5410200" cy="4470400"/>
        </p:xfrm>
        <a:graphic>
          <a:graphicData uri="http://schemas.openxmlformats.org/drawingml/2006/table">
            <a:tbl>
              <a:tblPr/>
              <a:tblGrid>
                <a:gridCol w="1447800"/>
                <a:gridCol w="39624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#leaves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#trees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135135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2027025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4.5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2.7 x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9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/>
              <a:t>Tree Estimation Methods</a:t>
            </a:r>
            <a:endParaRPr lang="en-GB" dirty="0" smtClean="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838200" y="1424702"/>
            <a:ext cx="7621588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Bayesian MCMC  -- very very slow to converge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NP-hard problems: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Maximum parsimony 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Polynomial time methods: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Neighbor</a:t>
            </a:r>
            <a:r>
              <a:rPr lang="en-GB" dirty="0" smtClean="0"/>
              <a:t> joining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FastME</a:t>
            </a:r>
            <a:endParaRPr lang="en-GB" dirty="0" smtClean="0"/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UPGMA</a:t>
            </a:r>
          </a:p>
          <a:p>
            <a:pPr marL="741363" lvl="1" indent="-341313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Quartet puzzling</a:t>
            </a:r>
          </a:p>
        </p:txBody>
      </p:sp>
    </p:spTree>
    <p:extLst>
      <p:ext uri="{BB962C8B-B14F-4D97-AF65-F5344CB8AC3E}">
        <p14:creationId xmlns:p14="http://schemas.microsoft.com/office/powerpoint/2010/main" val="24876325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Times New Roman" charset="0"/>
                <a:cs typeface="+mj-cs"/>
              </a:rPr>
              <a:t>NP-hard optimization problems: </a:t>
            </a:r>
            <a:br>
              <a:rPr lang="en-US" sz="3200" dirty="0" smtClean="0">
                <a:latin typeface="Times New Roman" charset="0"/>
                <a:cs typeface="+mj-cs"/>
              </a:rPr>
            </a:br>
            <a:r>
              <a:rPr lang="en-US" sz="3200" dirty="0" smtClean="0">
                <a:latin typeface="Times New Roman" charset="0"/>
                <a:cs typeface="+mj-cs"/>
              </a:rPr>
              <a:t>better accuracy, but slow to find good solutions</a:t>
            </a:r>
            <a:endParaRPr lang="en-US" sz="3600" dirty="0" smtClean="0">
              <a:latin typeface="Times New Roman" charset="0"/>
              <a:cs typeface="+mj-cs"/>
            </a:endParaRPr>
          </a:p>
        </p:txBody>
      </p:sp>
      <p:sp>
        <p:nvSpPr>
          <p:cNvPr id="210947" name="Text Box 1027"/>
          <p:cNvSpPr txBox="1">
            <a:spLocks noChangeArrowheads="1"/>
          </p:cNvSpPr>
          <p:nvPr/>
        </p:nvSpPr>
        <p:spPr bwMode="auto">
          <a:xfrm>
            <a:off x="228600" y="6019800"/>
            <a:ext cx="6037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latin typeface="Times New Roman" charset="0"/>
                <a:cs typeface="+mn-cs"/>
              </a:rPr>
              <a:t>Comparison of TNT to Rec-I-DCM3(TNT) on one large dataset</a:t>
            </a:r>
          </a:p>
        </p:txBody>
      </p:sp>
      <p:graphicFrame>
        <p:nvGraphicFramePr>
          <p:cNvPr id="46083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255564"/>
              </p:ext>
            </p:extLst>
          </p:nvPr>
        </p:nvGraphicFramePr>
        <p:xfrm>
          <a:off x="457200" y="1393825"/>
          <a:ext cx="71628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Chart" r:id="rId4" imgW="7239000" imgH="4826000" progId="MSGraph.Chart.8">
                  <p:embed followColorScheme="full"/>
                </p:oleObj>
              </mc:Choice>
              <mc:Fallback>
                <p:oleObj name="Chart" r:id="rId4" imgW="7239000" imgH="4826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3825"/>
                        <a:ext cx="7162800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9" name="Text Box 1029"/>
          <p:cNvSpPr txBox="1">
            <a:spLocks noChangeArrowheads="1"/>
          </p:cNvSpPr>
          <p:nvPr/>
        </p:nvSpPr>
        <p:spPr bwMode="auto">
          <a:xfrm>
            <a:off x="4964113" y="2101850"/>
            <a:ext cx="227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>
                <a:latin typeface="Times New Roman" charset="0"/>
                <a:cs typeface="+mn-cs"/>
              </a:rPr>
              <a:t>Current best techniques</a:t>
            </a:r>
          </a:p>
        </p:txBody>
      </p:sp>
      <p:sp>
        <p:nvSpPr>
          <p:cNvPr id="210950" name="Text Box 1030"/>
          <p:cNvSpPr txBox="1">
            <a:spLocks noChangeArrowheads="1"/>
          </p:cNvSpPr>
          <p:nvPr/>
        </p:nvSpPr>
        <p:spPr bwMode="auto">
          <a:xfrm>
            <a:off x="3721100" y="3733800"/>
            <a:ext cx="366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>
                <a:latin typeface="Times New Roman" charset="0"/>
                <a:cs typeface="+mn-cs"/>
              </a:rPr>
              <a:t>DCM boosted version of best techniques</a:t>
            </a:r>
          </a:p>
        </p:txBody>
      </p:sp>
      <p:sp>
        <p:nvSpPr>
          <p:cNvPr id="210951" name="Line 1031"/>
          <p:cNvSpPr>
            <a:spLocks noChangeShapeType="1"/>
          </p:cNvSpPr>
          <p:nvPr/>
        </p:nvSpPr>
        <p:spPr bwMode="auto">
          <a:xfrm flipH="1">
            <a:off x="50292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0952" name="Line 1032"/>
          <p:cNvSpPr>
            <a:spLocks noChangeShapeType="1"/>
          </p:cNvSpPr>
          <p:nvPr/>
        </p:nvSpPr>
        <p:spPr bwMode="auto">
          <a:xfrm flipH="1">
            <a:off x="5029200" y="4114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2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NP-hard problems in Biology</a:t>
            </a:r>
          </a:p>
        </p:txBody>
      </p:sp>
      <p:sp>
        <p:nvSpPr>
          <p:cNvPr id="24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Optimization problems in biology are almost all NP-hard, and heuristics may run for months (or years!!) before finding </a:t>
            </a:r>
            <a:r>
              <a:rPr lang="en-US" i="1" dirty="0" smtClean="0">
                <a:cs typeface="+mn-cs"/>
              </a:rPr>
              <a:t>local optima</a:t>
            </a:r>
            <a:r>
              <a:rPr lang="en-US" dirty="0" smtClean="0">
                <a:cs typeface="+mn-cs"/>
              </a:rPr>
              <a:t>.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challenge here is to find better heuristics, since exact solutions are very unlikely to ever be achievable on large datasets.</a:t>
            </a:r>
          </a:p>
        </p:txBody>
      </p:sp>
    </p:spTree>
    <p:extLst>
      <p:ext uri="{BB962C8B-B14F-4D97-AF65-F5344CB8AC3E}">
        <p14:creationId xmlns:p14="http://schemas.microsoft.com/office/powerpoint/2010/main" val="378073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Tree estimation: </a:t>
            </a:r>
          </a:p>
          <a:p>
            <a:r>
              <a:rPr lang="en-US" dirty="0" smtClean="0"/>
              <a:t>The most accurate methods are heuristics for    NP-hard problems, but these may not run efficiently (or find good solutions) on big datasets. </a:t>
            </a:r>
          </a:p>
          <a:p>
            <a:r>
              <a:rPr lang="en-US" dirty="0" smtClean="0"/>
              <a:t>Polynomial time methods have poor accuracy on large datasets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2976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62976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976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2976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62977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7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-3 mil yrs</a:t>
              </a:r>
            </a:p>
          </p:txBody>
        </p:sp>
        <p:sp>
          <p:nvSpPr>
            <p:cNvPr id="629780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-2 mil yrs</a:t>
              </a:r>
            </a:p>
          </p:txBody>
        </p:sp>
        <p:sp>
          <p:nvSpPr>
            <p:cNvPr id="629781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-1 mil yrs</a:t>
              </a:r>
            </a:p>
          </p:txBody>
        </p:sp>
        <p:sp>
          <p:nvSpPr>
            <p:cNvPr id="629782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today</a:t>
              </a:r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29784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6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7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88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629789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629791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2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3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629794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629795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7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8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9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801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629802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629803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6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7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8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9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1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2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629814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38920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38926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298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6298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19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0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22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25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6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8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629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629831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629833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37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9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1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629842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629843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629844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629845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629846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629847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8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9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0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1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6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Phylogeny Problem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97088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698875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259388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858000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57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Verdana" charset="0"/>
              </a:rPr>
              <a:t>AGAT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52400" y="2362200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Verdana" charset="0"/>
              </a:rPr>
              <a:t>AGGGCATGA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“real”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</a:p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  <a:endParaRPr lang="en-GB" b="1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/>
          </p:nvPr>
        </p:nvSpPr>
        <p:spPr>
          <a:xfrm>
            <a:off x="784225" y="3846513"/>
            <a:ext cx="7359650" cy="15430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430213" indent="-323850" algn="l" defTabSz="45720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b="1">
                <a:solidFill>
                  <a:schemeClr val="tx1"/>
                </a:solidFill>
              </a:rPr>
              <a:t>The </a:t>
            </a:r>
            <a:r>
              <a:rPr lang="en-GB" sz="2000" b="1">
                <a:solidFill>
                  <a:srgbClr val="3333CC"/>
                </a:solidFill>
              </a:rPr>
              <a:t>true multiple alignment</a:t>
            </a:r>
            <a:r>
              <a:rPr lang="en-GB" sz="2000" b="1">
                <a:solidFill>
                  <a:schemeClr val="tx1"/>
                </a:solidFill>
              </a:rPr>
              <a:t> </a:t>
            </a:r>
          </a:p>
          <a:p>
            <a:pPr marL="862013" lvl="1" indent="-285750" algn="l" defTabSz="457200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>
                <a:solidFill>
                  <a:schemeClr val="tx1"/>
                </a:solidFill>
              </a:rPr>
              <a:t>Reflects historical substitution, insertion, and deletion events</a:t>
            </a:r>
          </a:p>
          <a:p>
            <a:pPr marL="862013" lvl="1" indent="-285750" algn="l" defTabSz="457200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>
                <a:solidFill>
                  <a:schemeClr val="tx1"/>
                </a:solidFill>
              </a:rPr>
              <a:t>Defined using transitive closure of pairwise alignments computed on edges of the true tree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362200" y="414338"/>
            <a:ext cx="1377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Substitution</a:t>
            </a:r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 rot="10800000">
            <a:off x="1447800" y="533400"/>
            <a:ext cx="334963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Freeform 7"/>
          <p:cNvSpPr>
            <a:spLocks/>
          </p:cNvSpPr>
          <p:nvPr/>
        </p:nvSpPr>
        <p:spPr bwMode="auto">
          <a:xfrm rot="10800000">
            <a:off x="2743200" y="6858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295400" y="261938"/>
            <a:ext cx="1022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Deletion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 rot="10800000">
            <a:off x="3352800" y="19050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124200" y="16002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Insertion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Input: unaligned sequences</a:t>
            </a:r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4" descr="big-data_n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5" y="639763"/>
            <a:ext cx="36401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146" y="3229991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982091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Phase 1: Multiple Sequence Alignment</a:t>
            </a:r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Phase 2: Construct tree</a:t>
            </a:r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latin typeface="Times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286000" y="419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latin typeface="Times" charset="0"/>
            </a:endParaRPr>
          </a:p>
        </p:txBody>
      </p:sp>
      <p:cxnSp>
        <p:nvCxnSpPr>
          <p:cNvPr id="82952" name="AutoShape 8"/>
          <p:cNvCxnSpPr>
            <a:cxnSpLocks noChangeShapeType="1"/>
          </p:cNvCxnSpPr>
          <p:nvPr/>
        </p:nvCxnSpPr>
        <p:spPr bwMode="auto">
          <a:xfrm>
            <a:off x="2362200" y="4267200"/>
            <a:ext cx="533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953" name="AutoShape 9"/>
          <p:cNvCxnSpPr>
            <a:cxnSpLocks noChangeShapeType="1"/>
          </p:cNvCxnSpPr>
          <p:nvPr/>
        </p:nvCxnSpPr>
        <p:spPr bwMode="auto">
          <a:xfrm>
            <a:off x="2895600" y="48768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954" name="AutoShape 10"/>
          <p:cNvCxnSpPr>
            <a:cxnSpLocks noChangeShapeType="1"/>
          </p:cNvCxnSpPr>
          <p:nvPr/>
        </p:nvCxnSpPr>
        <p:spPr bwMode="auto">
          <a:xfrm flipV="1">
            <a:off x="3886200" y="43434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955" name="AutoShape 11"/>
          <p:cNvCxnSpPr>
            <a:cxnSpLocks noChangeShapeType="1"/>
          </p:cNvCxnSpPr>
          <p:nvPr/>
        </p:nvCxnSpPr>
        <p:spPr bwMode="auto">
          <a:xfrm>
            <a:off x="3886200" y="48768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956" name="AutoShape 12"/>
          <p:cNvCxnSpPr>
            <a:cxnSpLocks noChangeShapeType="1"/>
          </p:cNvCxnSpPr>
          <p:nvPr/>
        </p:nvCxnSpPr>
        <p:spPr bwMode="auto">
          <a:xfrm flipH="1">
            <a:off x="2362200" y="48768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981200" y="39624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S1</a:t>
            </a:r>
            <a:endParaRPr lang="en-US" b="1">
              <a:latin typeface="Times" charset="0"/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S4</a:t>
            </a:r>
            <a:endParaRPr lang="en-US" b="1">
              <a:latin typeface="Times" charset="0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S2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S3</a:t>
            </a: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4800600" y="3505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smtClean="0"/>
              <a:t>Two-phase estimation</a:t>
            </a:r>
            <a:endParaRPr lang="en-GB" smtClean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u="sng" smtClean="0"/>
              <a:t>Alignment methods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Clustal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POY (and POY*)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Probcons (and Probtree)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Probalign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Di-align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T-Coffee 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Prank (PNAS 2005, Science 2008)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Opal (ISMB and Bioinf. 2007)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i="1" smtClean="0"/>
              <a:t>FSA (PLoS Comp. Bio. 2009)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i="1" smtClean="0"/>
              <a:t>Infernal (Bioinf. 2009)</a:t>
            </a:r>
            <a:endParaRPr lang="en-GB" sz="200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000" smtClean="0"/>
              <a:t>Etc.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53000" y="1219200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3000" u="sng" dirty="0" smtClean="0"/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</a:rPr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Neighbor</a:t>
            </a:r>
            <a:r>
              <a:rPr lang="en-GB" dirty="0" smtClean="0"/>
              <a:t>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err="1" smtClean="0"/>
              <a:t>FastME</a:t>
            </a:r>
            <a:endParaRPr lang="en-GB" dirty="0" smtClean="0"/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dirty="0" smtClean="0"/>
              <a:t>Etc.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0033CC"/>
                </a:solidFill>
              </a:rPr>
              <a:t>RAxML</a:t>
            </a:r>
            <a:r>
              <a:rPr lang="en-US" i="1" dirty="0"/>
              <a:t>: heuristic for large-scale ML optimization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7869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17488"/>
            <a:ext cx="8594725" cy="982662"/>
          </a:xfrm>
          <a:ln/>
        </p:spPr>
        <p:txBody>
          <a:bodyPr rIns="34290"/>
          <a:lstStyle/>
          <a:p>
            <a:r>
              <a:rPr lang="en-US" b="1"/>
              <a:t>Simulation Studies</a:t>
            </a:r>
            <a:endParaRPr lang="en-US"/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6137275" y="3497263"/>
            <a:ext cx="2584450" cy="1795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1030288" y="4308475"/>
            <a:ext cx="1417637" cy="1017588"/>
            <a:chOff x="0" y="0"/>
            <a:chExt cx="991" cy="712"/>
          </a:xfrm>
        </p:grpSpPr>
        <p:grpSp>
          <p:nvGrpSpPr>
            <p:cNvPr id="87045" name="Group 5"/>
            <p:cNvGrpSpPr>
              <a:grpSpLocks/>
            </p:cNvGrpSpPr>
            <p:nvPr/>
          </p:nvGrpSpPr>
          <p:grpSpPr bwMode="auto">
            <a:xfrm>
              <a:off x="185" y="153"/>
              <a:ext cx="600" cy="392"/>
              <a:chOff x="0" y="0"/>
              <a:chExt cx="599" cy="391"/>
            </a:xfrm>
          </p:grpSpPr>
          <p:sp>
            <p:nvSpPr>
              <p:cNvPr id="87046" name="Line 6"/>
              <p:cNvSpPr>
                <a:spLocks noChangeShapeType="1"/>
              </p:cNvSpPr>
              <p:nvPr/>
            </p:nvSpPr>
            <p:spPr bwMode="auto">
              <a:xfrm>
                <a:off x="169" y="197"/>
                <a:ext cx="2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47" name="Line 7"/>
              <p:cNvSpPr>
                <a:spLocks noChangeShapeType="1"/>
              </p:cNvSpPr>
              <p:nvPr/>
            </p:nvSpPr>
            <p:spPr bwMode="auto">
              <a:xfrm rot="10800000" flipH="1">
                <a:off x="421" y="0"/>
                <a:ext cx="188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48" name="Line 8"/>
              <p:cNvSpPr>
                <a:spLocks noChangeShapeType="1"/>
              </p:cNvSpPr>
              <p:nvPr/>
            </p:nvSpPr>
            <p:spPr bwMode="auto">
              <a:xfrm rot="10800000" flipH="1">
                <a:off x="0" y="194"/>
                <a:ext cx="187" cy="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49" name="Line 9"/>
              <p:cNvSpPr>
                <a:spLocks noChangeShapeType="1"/>
              </p:cNvSpPr>
              <p:nvPr/>
            </p:nvSpPr>
            <p:spPr bwMode="auto">
              <a:xfrm rot="10800000">
                <a:off x="421" y="194"/>
                <a:ext cx="188" cy="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50" name="Line 10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87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87051" name="Rectangle 11"/>
            <p:cNvSpPr>
              <a:spLocks/>
            </p:cNvSpPr>
            <p:nvPr/>
          </p:nvSpPr>
          <p:spPr bwMode="auto">
            <a:xfrm>
              <a:off x="0" y="0"/>
              <a:ext cx="26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S1</a:t>
              </a:r>
            </a:p>
          </p:txBody>
        </p:sp>
        <p:sp>
          <p:nvSpPr>
            <p:cNvPr id="87052" name="Rectangle 12"/>
            <p:cNvSpPr>
              <a:spLocks/>
            </p:cNvSpPr>
            <p:nvPr/>
          </p:nvSpPr>
          <p:spPr bwMode="auto">
            <a:xfrm>
              <a:off x="730" y="0"/>
              <a:ext cx="26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S2</a:t>
              </a:r>
            </a:p>
          </p:txBody>
        </p:sp>
        <p:sp>
          <p:nvSpPr>
            <p:cNvPr id="87053" name="Rectangle 13"/>
            <p:cNvSpPr>
              <a:spLocks/>
            </p:cNvSpPr>
            <p:nvPr/>
          </p:nvSpPr>
          <p:spPr bwMode="auto">
            <a:xfrm>
              <a:off x="730" y="515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S3</a:t>
              </a:r>
            </a:p>
          </p:txBody>
        </p:sp>
        <p:sp>
          <p:nvSpPr>
            <p:cNvPr id="87054" name="Rectangle 14"/>
            <p:cNvSpPr>
              <a:spLocks/>
            </p:cNvSpPr>
            <p:nvPr/>
          </p:nvSpPr>
          <p:spPr bwMode="auto">
            <a:xfrm>
              <a:off x="0" y="515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S4</a:t>
              </a:r>
            </a:p>
          </p:txBody>
        </p:sp>
      </p:grpSp>
      <p:sp>
        <p:nvSpPr>
          <p:cNvPr id="87055" name="Rectangle 15"/>
          <p:cNvSpPr>
            <a:spLocks/>
          </p:cNvSpPr>
          <p:nvPr/>
        </p:nvSpPr>
        <p:spPr bwMode="auto">
          <a:xfrm>
            <a:off x="571500" y="3549650"/>
            <a:ext cx="2606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52D9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S1 = -AGGCTATCACCTGACCTCCA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S2 = TAG-CTATCAC--GACCGC--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S3 = TAG-CT-------GACCGC--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S4 = -------TCAC--GACCGACA</a:t>
            </a:r>
          </a:p>
        </p:txBody>
      </p:sp>
      <p:sp>
        <p:nvSpPr>
          <p:cNvPr id="87056" name="Rectangle 16"/>
          <p:cNvSpPr>
            <a:spLocks/>
          </p:cNvSpPr>
          <p:nvPr/>
        </p:nvSpPr>
        <p:spPr bwMode="auto">
          <a:xfrm>
            <a:off x="3314700" y="1685925"/>
            <a:ext cx="2514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52D9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S1 = AGGCTATCACCTGACCTCCA</a:t>
            </a:r>
          </a:p>
          <a:p>
            <a:pPr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S2 = TAGCTATCACGACCGC</a:t>
            </a:r>
          </a:p>
          <a:p>
            <a:pPr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S3 = TAGCTGACCGC</a:t>
            </a:r>
          </a:p>
          <a:p>
            <a:pPr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S4 = TCACGACCGACA</a:t>
            </a:r>
          </a:p>
        </p:txBody>
      </p:sp>
      <p:sp>
        <p:nvSpPr>
          <p:cNvPr id="87057" name="Rectangle 17"/>
          <p:cNvSpPr>
            <a:spLocks/>
          </p:cNvSpPr>
          <p:nvPr/>
        </p:nvSpPr>
        <p:spPr bwMode="auto">
          <a:xfrm>
            <a:off x="6126163" y="3549650"/>
            <a:ext cx="2606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52D9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S1 = -AGGCTATCACCTGACCTCCA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S2 = TAG-CTATCAC--GACCGC--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S3 = TAG-C--T-----GACCGC--</a:t>
            </a:r>
          </a:p>
          <a:p>
            <a:pPr algn="ctr" defTabSz="822325" eaLnBrk="1" hangingPunct="1"/>
            <a:r>
              <a:rPr lang="en-US" sz="1300">
                <a:latin typeface="Courier New Bold" charset="0"/>
                <a:cs typeface="Courier New Bold" charset="0"/>
                <a:sym typeface="Courier New Bold" charset="0"/>
              </a:rPr>
              <a:t>S4 = T---C-A-CGACCGA----CA</a:t>
            </a: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1771650" y="2046288"/>
            <a:ext cx="1336675" cy="1360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Rectangle 19"/>
          <p:cNvSpPr>
            <a:spLocks/>
          </p:cNvSpPr>
          <p:nvPr/>
        </p:nvSpPr>
        <p:spPr bwMode="auto">
          <a:xfrm>
            <a:off x="3279775" y="1622425"/>
            <a:ext cx="2584450" cy="938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Rectangle 20"/>
          <p:cNvSpPr>
            <a:spLocks/>
          </p:cNvSpPr>
          <p:nvPr/>
        </p:nvSpPr>
        <p:spPr bwMode="auto">
          <a:xfrm>
            <a:off x="582613" y="3497263"/>
            <a:ext cx="2582862" cy="1795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rot="10800000">
            <a:off x="5978525" y="2022475"/>
            <a:ext cx="1497013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3382963" y="44005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Rectangle 23"/>
          <p:cNvSpPr>
            <a:spLocks/>
          </p:cNvSpPr>
          <p:nvPr/>
        </p:nvSpPr>
        <p:spPr bwMode="auto">
          <a:xfrm>
            <a:off x="3978275" y="4502150"/>
            <a:ext cx="13081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Compare</a:t>
            </a:r>
          </a:p>
        </p:txBody>
      </p:sp>
      <p:sp>
        <p:nvSpPr>
          <p:cNvPr id="87064" name="Rectangle 24"/>
          <p:cNvSpPr>
            <a:spLocks/>
          </p:cNvSpPr>
          <p:nvPr/>
        </p:nvSpPr>
        <p:spPr bwMode="auto">
          <a:xfrm>
            <a:off x="622300" y="5314950"/>
            <a:ext cx="24923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True tree and alignment</a:t>
            </a:r>
          </a:p>
        </p:txBody>
      </p:sp>
      <p:grpSp>
        <p:nvGrpSpPr>
          <p:cNvPr id="87065" name="Group 25"/>
          <p:cNvGrpSpPr>
            <a:grpSpLocks/>
          </p:cNvGrpSpPr>
          <p:nvPr/>
        </p:nvGrpSpPr>
        <p:grpSpPr bwMode="auto">
          <a:xfrm>
            <a:off x="6665913" y="4286250"/>
            <a:ext cx="1416050" cy="1017588"/>
            <a:chOff x="0" y="0"/>
            <a:chExt cx="991" cy="712"/>
          </a:xfrm>
        </p:grpSpPr>
        <p:grpSp>
          <p:nvGrpSpPr>
            <p:cNvPr id="87066" name="Group 26"/>
            <p:cNvGrpSpPr>
              <a:grpSpLocks/>
            </p:cNvGrpSpPr>
            <p:nvPr/>
          </p:nvGrpSpPr>
          <p:grpSpPr bwMode="auto">
            <a:xfrm>
              <a:off x="185" y="153"/>
              <a:ext cx="600" cy="392"/>
              <a:chOff x="0" y="0"/>
              <a:chExt cx="599" cy="391"/>
            </a:xfrm>
          </p:grpSpPr>
          <p:sp>
            <p:nvSpPr>
              <p:cNvPr id="87067" name="Line 27"/>
              <p:cNvSpPr>
                <a:spLocks noChangeShapeType="1"/>
              </p:cNvSpPr>
              <p:nvPr/>
            </p:nvSpPr>
            <p:spPr bwMode="auto">
              <a:xfrm>
                <a:off x="169" y="197"/>
                <a:ext cx="2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68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421" y="0"/>
                <a:ext cx="188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69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0" y="194"/>
                <a:ext cx="187" cy="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70" name="Line 30"/>
              <p:cNvSpPr>
                <a:spLocks noChangeShapeType="1"/>
              </p:cNvSpPr>
              <p:nvPr/>
            </p:nvSpPr>
            <p:spPr bwMode="auto">
              <a:xfrm rot="10800000">
                <a:off x="421" y="194"/>
                <a:ext cx="188" cy="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87071" name="Line 31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87" cy="1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87072" name="Rectangle 32"/>
            <p:cNvSpPr>
              <a:spLocks/>
            </p:cNvSpPr>
            <p:nvPr/>
          </p:nvSpPr>
          <p:spPr bwMode="auto">
            <a:xfrm>
              <a:off x="0" y="0"/>
              <a:ext cx="26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S1</a:t>
              </a:r>
            </a:p>
          </p:txBody>
        </p:sp>
        <p:sp>
          <p:nvSpPr>
            <p:cNvPr id="87073" name="Rectangle 33"/>
            <p:cNvSpPr>
              <a:spLocks/>
            </p:cNvSpPr>
            <p:nvPr/>
          </p:nvSpPr>
          <p:spPr bwMode="auto">
            <a:xfrm>
              <a:off x="730" y="0"/>
              <a:ext cx="26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S4</a:t>
              </a:r>
            </a:p>
          </p:txBody>
        </p:sp>
        <p:sp>
          <p:nvSpPr>
            <p:cNvPr id="87074" name="Rectangle 34"/>
            <p:cNvSpPr>
              <a:spLocks/>
            </p:cNvSpPr>
            <p:nvPr/>
          </p:nvSpPr>
          <p:spPr bwMode="auto">
            <a:xfrm>
              <a:off x="730" y="515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S3</a:t>
              </a:r>
            </a:p>
          </p:txBody>
        </p:sp>
        <p:sp>
          <p:nvSpPr>
            <p:cNvPr id="87075" name="Rectangle 35"/>
            <p:cNvSpPr>
              <a:spLocks/>
            </p:cNvSpPr>
            <p:nvPr/>
          </p:nvSpPr>
          <p:spPr bwMode="auto">
            <a:xfrm>
              <a:off x="0" y="515"/>
              <a:ext cx="26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/>
              <a:r>
                <a:rPr lang="en-US" sz="1300">
                  <a:latin typeface="Courier New Bold" charset="0"/>
                  <a:cs typeface="Courier New Bold" charset="0"/>
                  <a:sym typeface="Courier New Bold" charset="0"/>
                </a:rPr>
                <a:t>S2</a:t>
              </a:r>
            </a:p>
          </p:txBody>
        </p:sp>
      </p:grpSp>
      <p:sp>
        <p:nvSpPr>
          <p:cNvPr id="87076" name="Rectangle 36"/>
          <p:cNvSpPr>
            <a:spLocks/>
          </p:cNvSpPr>
          <p:nvPr/>
        </p:nvSpPr>
        <p:spPr bwMode="auto">
          <a:xfrm>
            <a:off x="6037263" y="5314950"/>
            <a:ext cx="27781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Estimated tree and alignment</a:t>
            </a:r>
          </a:p>
        </p:txBody>
      </p:sp>
      <p:sp>
        <p:nvSpPr>
          <p:cNvPr id="87077" name="Rectangle 37"/>
          <p:cNvSpPr>
            <a:spLocks/>
          </p:cNvSpPr>
          <p:nvPr/>
        </p:nvSpPr>
        <p:spPr bwMode="auto">
          <a:xfrm>
            <a:off x="3321050" y="2560638"/>
            <a:ext cx="2490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Unaligned Sequences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  <p:bldP spid="87056" grpId="0" autoUpdateAnimBg="0"/>
      <p:bldP spid="87057" grpId="0" autoUpdateAnimBg="0"/>
      <p:bldP spid="87058" grpId="0" animBg="1"/>
      <p:bldP spid="87059" grpId="0" animBg="1"/>
      <p:bldP spid="87061" grpId="0" animBg="1"/>
      <p:bldP spid="87062" grpId="0" animBg="1"/>
      <p:bldP spid="87063" grpId="0" autoUpdateAnimBg="0"/>
      <p:bldP spid="87076" grpId="0" autoUpdateAnimBg="0"/>
      <p:bldP spid="8707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685800" y="6172200"/>
            <a:ext cx="8208963" cy="452438"/>
            <a:chOff x="474" y="4298"/>
            <a:chExt cx="5700" cy="314"/>
          </a:xfrm>
        </p:grpSpPr>
        <p:sp>
          <p:nvSpPr>
            <p:cNvPr id="9114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94" y="4392"/>
              <a:ext cx="533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 (Liu et al., 2009)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r>
              <a:rPr lang="en-US" sz="3700" b="1"/>
              <a:t>Problems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sz="2400"/>
              <a:t>Large datasets with high rates of evolution are hard to align accurately, and phylogeny estimation methods produce poor trees when alignments are poor.</a:t>
            </a:r>
          </a:p>
          <a:p>
            <a:pPr>
              <a:spcAft>
                <a:spcPct val="30000"/>
              </a:spcAft>
            </a:pPr>
            <a:r>
              <a:rPr lang="en-US" sz="2400"/>
              <a:t>Many phylogeny estimation methods have poor accuracy on large datasets (even if given correct alignments)</a:t>
            </a:r>
          </a:p>
          <a:p>
            <a:pPr>
              <a:spcAft>
                <a:spcPct val="30000"/>
              </a:spcAft>
            </a:pPr>
            <a:r>
              <a:rPr lang="en-US" sz="2400" i="1">
                <a:solidFill>
                  <a:srgbClr val="FF0000"/>
                </a:solidFill>
              </a:rPr>
              <a:t>Potentially useful genes are often discarded</a:t>
            </a:r>
            <a:r>
              <a:rPr lang="en-US" sz="2400"/>
              <a:t> if they are difficult to align.</a:t>
            </a:r>
          </a:p>
          <a:p>
            <a:pPr>
              <a:spcAft>
                <a:spcPct val="30000"/>
              </a:spcAft>
              <a:buFontTx/>
              <a:buNone/>
            </a:pPr>
            <a:r>
              <a:rPr lang="en-US" sz="2400"/>
              <a:t>These issues seriously impact large-scale phylogeny estimation (and Tree of Life projects)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096225"/>
                </a:solidFill>
              </a:rPr>
              <a:t>Computational Phylogenetics</a:t>
            </a:r>
            <a:endParaRPr lang="en-US" sz="4000" b="1">
              <a:solidFill>
                <a:srgbClr val="CC3300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461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5867400"/>
            <a:ext cx="3200400" cy="381000"/>
          </a:xfrm>
        </p:spPr>
        <p:txBody>
          <a:bodyPr/>
          <a:lstStyle/>
          <a:p>
            <a:pPr>
              <a:buFontTx/>
              <a:buNone/>
            </a:pPr>
            <a:r>
              <a:rPr lang="en-US" sz="1000"/>
              <a:t>Courtesy of the Tree of Life project</a:t>
            </a:r>
          </a:p>
        </p:txBody>
      </p:sp>
      <p:pic>
        <p:nvPicPr>
          <p:cNvPr id="204807" name="Picture 7" descr="tol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317875" cy="3276600"/>
          </a:xfrm>
        </p:spPr>
      </p:pic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33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941888" y="1447800"/>
            <a:ext cx="42021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Current methods can use months to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estimate trees on 1000 DNA sequences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Our objective: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More accurate trees and alignments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on 500,000 sequences in under a week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We prove theorems using graph theory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and probability theory, and our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algorithms are studied on real 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simulated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 of) 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SATé</a:t>
            </a:r>
            <a:r>
              <a:rPr lang="en-US" dirty="0" smtClean="0"/>
              <a:t>, PASTA, and UPP: large, very large, and ultra-large multiple sequence alignment</a:t>
            </a:r>
          </a:p>
          <a:p>
            <a:r>
              <a:rPr lang="en-US" dirty="0" smtClean="0"/>
              <a:t>DACTAL and DCM: ultra-large tree estimation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Divide-and-conquer</a:t>
            </a:r>
          </a:p>
          <a:p>
            <a:pPr lvl="1"/>
            <a:r>
              <a:rPr lang="en-US" dirty="0" smtClean="0"/>
              <a:t>Iteration</a:t>
            </a:r>
          </a:p>
          <a:p>
            <a:pPr lvl="1"/>
            <a:r>
              <a:rPr lang="en-US" dirty="0" smtClean="0"/>
              <a:t>Hidden Markov Models</a:t>
            </a:r>
          </a:p>
          <a:p>
            <a:pPr lvl="1"/>
            <a:r>
              <a:rPr lang="en-US" dirty="0" smtClean="0"/>
              <a:t>Graph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Divide-and-conquer is a basic algorithmic trick for solving problems!</a:t>
            </a:r>
          </a:p>
          <a:p>
            <a:endParaRPr lang="en-US" dirty="0"/>
          </a:p>
          <a:p>
            <a:r>
              <a:rPr lang="en-US" dirty="0" smtClean="0"/>
              <a:t>Basic idea: divide a dataset into two or more sets, solve the problem on each set, and then combine solutions.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  <a:r>
              <a:rPr lang="en-US" dirty="0" err="1" smtClean="0"/>
              <a:t>MergeSort</a:t>
            </a:r>
            <a:r>
              <a:rPr lang="en-US" dirty="0" smtClean="0"/>
              <a:t> to sort a list of k integers!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</a:t>
            </a:r>
            <a:r>
              <a:rPr lang="en-US" dirty="0" smtClean="0"/>
              <a:t>-and</a:t>
            </a:r>
            <a:r>
              <a:rPr lang="en-US" dirty="0" smtClean="0"/>
              <a:t>-Conquer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MergeSort</a:t>
            </a:r>
            <a:r>
              <a:rPr lang="en-US" sz="2800" dirty="0" smtClean="0"/>
              <a:t> solves the “Sorting Problem”: given a list of integers, put them into increasing order (smallest to largest).</a:t>
            </a:r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can be done by recursively dividing the unsorted list in half, </a:t>
            </a:r>
            <a:r>
              <a:rPr lang="en-US" sz="2800" dirty="0" smtClean="0"/>
              <a:t>applying </a:t>
            </a:r>
            <a:r>
              <a:rPr lang="en-US" sz="2800" dirty="0" err="1" smtClean="0"/>
              <a:t>MergeSort</a:t>
            </a:r>
            <a:r>
              <a:rPr lang="en-US" sz="2800" dirty="0" smtClean="0"/>
              <a:t> to each side, </a:t>
            </a:r>
            <a:r>
              <a:rPr lang="en-US" sz="2800" dirty="0"/>
              <a:t>and then merging the right and left back together.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      </a:t>
            </a:r>
            <a:r>
              <a:rPr lang="en-US" b="1"/>
              <a:t>BigData for Biology: Genomics</a:t>
            </a:r>
          </a:p>
        </p:txBody>
      </p:sp>
      <p:pic>
        <p:nvPicPr>
          <p:cNvPr id="158722" name="Picture 3" descr="Science_291_5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3810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8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Given a list L with a length k:</a:t>
            </a:r>
          </a:p>
          <a:p>
            <a:r>
              <a:rPr lang="en-US" dirty="0"/>
              <a:t>If k == 1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the list is sorted</a:t>
            </a:r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Merge Sort the left side (0 </a:t>
            </a:r>
            <a:r>
              <a:rPr lang="en-US" dirty="0" smtClean="0"/>
              <a:t>through </a:t>
            </a:r>
            <a:r>
              <a:rPr lang="en-US" dirty="0"/>
              <a:t>k/2)</a:t>
            </a:r>
          </a:p>
          <a:p>
            <a:pPr lvl="1"/>
            <a:r>
              <a:rPr lang="en-US" dirty="0"/>
              <a:t>Merge Sort the right side (k/2+1 thru k)</a:t>
            </a:r>
          </a:p>
          <a:p>
            <a:pPr lvl="1"/>
            <a:r>
              <a:rPr lang="en-US" dirty="0"/>
              <a:t>Merge the right side with the left side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Merging two sorted lists  </a:t>
            </a:r>
            <a:endParaRPr lang="en-US" dirty="0"/>
          </a:p>
        </p:txBody>
      </p:sp>
      <p:graphicFrame>
        <p:nvGraphicFramePr>
          <p:cNvPr id="34832" name="Group 16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33" name="Group 17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66" name="Group 50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1828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V="1">
            <a:off x="5334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 flipV="1">
            <a:off x="22098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4872" name="Text Box 56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55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7" name="Line 47"/>
          <p:cNvSpPr>
            <a:spLocks noChangeShapeType="1"/>
          </p:cNvSpPr>
          <p:nvPr/>
        </p:nvSpPr>
        <p:spPr bwMode="auto">
          <a:xfrm flipV="1">
            <a:off x="1828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V="1">
            <a:off x="6096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28956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27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39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Line 47"/>
          <p:cNvSpPr>
            <a:spLocks noChangeShapeType="1"/>
          </p:cNvSpPr>
          <p:nvPr/>
        </p:nvSpPr>
        <p:spPr bwMode="auto">
          <a:xfrm flipV="1">
            <a:off x="2514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 flipV="1">
            <a:off x="6096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V="1">
            <a:off x="36576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51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963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3" name="Line 47"/>
          <p:cNvSpPr>
            <a:spLocks noChangeShapeType="1"/>
          </p:cNvSpPr>
          <p:nvPr/>
        </p:nvSpPr>
        <p:spPr bwMode="auto">
          <a:xfrm flipV="1">
            <a:off x="2514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V="1">
            <a:off x="4343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75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7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7" name="Line 47"/>
          <p:cNvSpPr>
            <a:spLocks noChangeShapeType="1"/>
          </p:cNvSpPr>
          <p:nvPr/>
        </p:nvSpPr>
        <p:spPr bwMode="auto">
          <a:xfrm flipV="1">
            <a:off x="3276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V="1">
            <a:off x="5105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99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11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1" name="Line 47"/>
          <p:cNvSpPr>
            <a:spLocks noChangeShapeType="1"/>
          </p:cNvSpPr>
          <p:nvPr/>
        </p:nvSpPr>
        <p:spPr bwMode="auto">
          <a:xfrm flipV="1">
            <a:off x="39624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V="1">
            <a:off x="6781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V="1">
            <a:off x="58674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23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35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5" name="Line 47"/>
          <p:cNvSpPr>
            <a:spLocks noChangeShapeType="1"/>
          </p:cNvSpPr>
          <p:nvPr/>
        </p:nvSpPr>
        <p:spPr bwMode="auto">
          <a:xfrm flipV="1">
            <a:off x="39624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 flipV="1">
            <a:off x="7543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V="1">
            <a:off x="65532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47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59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0" name="Line 48"/>
          <p:cNvSpPr>
            <a:spLocks noChangeShapeType="1"/>
          </p:cNvSpPr>
          <p:nvPr/>
        </p:nvSpPr>
        <p:spPr bwMode="auto">
          <a:xfrm flipV="1">
            <a:off x="75438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V="1"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Merging </a:t>
            </a:r>
            <a:r>
              <a:rPr lang="en-US" sz="2000"/>
              <a:t>(cont.)</a:t>
            </a:r>
            <a:r>
              <a:rPr lang="en-US"/>
              <a:t> 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14478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71" name="Group 15"/>
          <p:cNvGraphicFramePr>
            <a:graphicFrameLocks noGrp="1"/>
          </p:cNvGraphicFramePr>
          <p:nvPr/>
        </p:nvGraphicFramePr>
        <p:xfrm>
          <a:off x="4953000" y="1371600"/>
          <a:ext cx="28956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3" name="Group 27"/>
          <p:cNvGraphicFramePr>
            <a:graphicFrameLocks noGrp="1"/>
          </p:cNvGraphicFramePr>
          <p:nvPr/>
        </p:nvGraphicFramePr>
        <p:xfrm>
          <a:off x="1828800" y="2743200"/>
          <a:ext cx="5791200" cy="518159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Line 48"/>
          <p:cNvSpPr>
            <a:spLocks noChangeShapeType="1"/>
          </p:cNvSpPr>
          <p:nvPr/>
        </p:nvSpPr>
        <p:spPr bwMode="auto">
          <a:xfrm flipV="1"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990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X: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4419600" y="137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Y:</a:t>
            </a: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685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22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Whole Genome Sequencing: 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  Graph Algorithms and Combinatorial Optimization!</a:t>
            </a:r>
            <a:endParaRPr lang="en-US" sz="4000"/>
          </a:p>
        </p:txBody>
      </p:sp>
      <p:pic>
        <p:nvPicPr>
          <p:cNvPr id="32772" name="Picture 4" descr="shot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638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300px-Interval_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6892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Divide-and-Conquer for </a:t>
            </a:r>
            <a:br>
              <a:rPr lang="en-US" dirty="0" smtClean="0"/>
            </a:br>
            <a:r>
              <a:rPr lang="en-US" dirty="0" smtClean="0"/>
              <a:t>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902"/>
            <a:ext cx="8229600" cy="4525963"/>
          </a:xfrm>
        </p:spPr>
        <p:txBody>
          <a:bodyPr/>
          <a:lstStyle/>
          <a:p>
            <a:r>
              <a:rPr lang="en-US" dirty="0" smtClean="0"/>
              <a:t>Basic idea: divide a dataset into two or more overlapping subsets, construct trees on each set, and then combine trees!</a:t>
            </a:r>
          </a:p>
          <a:p>
            <a:endParaRPr lang="en-US" dirty="0"/>
          </a:p>
          <a:p>
            <a:r>
              <a:rPr lang="en-US" dirty="0" smtClean="0"/>
              <a:t>Somewhat easy to figure out how to do this on rooted trees, but a bit harder on </a:t>
            </a:r>
            <a:r>
              <a:rPr lang="en-US" dirty="0" err="1" smtClean="0"/>
              <a:t>unrooted</a:t>
            </a:r>
            <a:r>
              <a:rPr lang="en-US" dirty="0" smtClean="0"/>
              <a:t> trees.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trees from smaller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 trees: If they agree, it’s easy! (Not so easy if they disagree)</a:t>
            </a:r>
          </a:p>
          <a:p>
            <a:r>
              <a:rPr lang="en-US" dirty="0" err="1" smtClean="0"/>
              <a:t>Unrooted</a:t>
            </a:r>
            <a:r>
              <a:rPr lang="en-US" dirty="0" smtClean="0"/>
              <a:t> trees: NP-hard, even if they agree!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46487" y="4252167"/>
            <a:ext cx="441755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53560" y="4583505"/>
            <a:ext cx="234682" cy="262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88242" y="4252167"/>
            <a:ext cx="483171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89266" y="4252167"/>
            <a:ext cx="262292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558" y="4252167"/>
            <a:ext cx="427951" cy="59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3510" y="4583505"/>
            <a:ext cx="138048" cy="262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7022" y="4776780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77802" y="480096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7168" y="4790587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68388" y="4804393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79509" y="480096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27313" y="481476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29442" y="4445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35070" y="4473057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480533" y="4252167"/>
            <a:ext cx="621219" cy="103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8582" y="5039094"/>
            <a:ext cx="276097" cy="24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01752" y="4252167"/>
            <a:ext cx="897317" cy="103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39459" y="4693944"/>
            <a:ext cx="607414" cy="635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4873" y="5239324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39459" y="525313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46873" y="5259985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999069" y="5259985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DCMs: Divide-and-conquer for improving phylogeny reconstruction</a:t>
            </a:r>
          </a:p>
        </p:txBody>
      </p:sp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152400" y="1828800"/>
            <a:ext cx="3124200" cy="2286000"/>
            <a:chOff x="528" y="1391"/>
            <a:chExt cx="1498" cy="1105"/>
          </a:xfrm>
        </p:grpSpPr>
        <p:sp>
          <p:nvSpPr>
            <p:cNvPr id="140292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05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3" name="Oval 5"/>
            <p:cNvSpPr>
              <a:spLocks noChangeArrowheads="1"/>
            </p:cNvSpPr>
            <p:nvPr/>
          </p:nvSpPr>
          <p:spPr bwMode="auto">
            <a:xfrm rot="-2050987">
              <a:off x="1248" y="1536"/>
              <a:ext cx="48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4" name="Oval 6"/>
            <p:cNvSpPr>
              <a:spLocks noChangeArrowheads="1"/>
            </p:cNvSpPr>
            <p:nvPr/>
          </p:nvSpPr>
          <p:spPr bwMode="auto">
            <a:xfrm rot="2864212">
              <a:off x="1306" y="1103"/>
              <a:ext cx="432" cy="1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5715000" y="1981200"/>
            <a:ext cx="2590800" cy="1066800"/>
            <a:chOff x="2592" y="1344"/>
            <a:chExt cx="1632" cy="672"/>
          </a:xfrm>
        </p:grpSpPr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2592" y="166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>
              <a:off x="2832" y="1667"/>
              <a:ext cx="0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 flipH="1">
              <a:off x="2736" y="1856"/>
              <a:ext cx="96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>
              <a:off x="2832" y="1856"/>
              <a:ext cx="192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0" name="Line 12"/>
            <p:cNvSpPr>
              <a:spLocks noChangeShapeType="1"/>
            </p:cNvSpPr>
            <p:nvPr/>
          </p:nvSpPr>
          <p:spPr bwMode="auto">
            <a:xfrm flipV="1">
              <a:off x="2736" y="1488"/>
              <a:ext cx="0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1" name="Line 13"/>
            <p:cNvSpPr>
              <a:spLocks noChangeShapeType="1"/>
            </p:cNvSpPr>
            <p:nvPr/>
          </p:nvSpPr>
          <p:spPr bwMode="auto">
            <a:xfrm flipH="1" flipV="1">
              <a:off x="2592" y="1356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2" name="Line 14"/>
            <p:cNvSpPr>
              <a:spLocks noChangeShapeType="1"/>
            </p:cNvSpPr>
            <p:nvPr/>
          </p:nvSpPr>
          <p:spPr bwMode="auto">
            <a:xfrm flipV="1">
              <a:off x="2736" y="1356"/>
              <a:ext cx="96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3" name="Line 15"/>
            <p:cNvSpPr>
              <a:spLocks noChangeShapeType="1"/>
            </p:cNvSpPr>
            <p:nvPr/>
          </p:nvSpPr>
          <p:spPr bwMode="auto">
            <a:xfrm flipV="1">
              <a:off x="3024" y="1488"/>
              <a:ext cx="96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4" name="Line 16"/>
            <p:cNvSpPr>
              <a:spLocks noChangeShapeType="1"/>
            </p:cNvSpPr>
            <p:nvPr/>
          </p:nvSpPr>
          <p:spPr bwMode="auto">
            <a:xfrm>
              <a:off x="3024" y="1667"/>
              <a:ext cx="96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5" name="Line 17"/>
            <p:cNvSpPr>
              <a:spLocks noChangeShapeType="1"/>
            </p:cNvSpPr>
            <p:nvPr/>
          </p:nvSpPr>
          <p:spPr bwMode="auto">
            <a:xfrm>
              <a:off x="3552" y="1488"/>
              <a:ext cx="0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6" name="Line 18"/>
            <p:cNvSpPr>
              <a:spLocks noChangeShapeType="1"/>
            </p:cNvSpPr>
            <p:nvPr/>
          </p:nvSpPr>
          <p:spPr bwMode="auto">
            <a:xfrm flipH="1">
              <a:off x="3408" y="1856"/>
              <a:ext cx="14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7" name="Line 19"/>
            <p:cNvSpPr>
              <a:spLocks noChangeShapeType="1"/>
            </p:cNvSpPr>
            <p:nvPr/>
          </p:nvSpPr>
          <p:spPr bwMode="auto">
            <a:xfrm>
              <a:off x="3552" y="1856"/>
              <a:ext cx="14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8" name="Line 20"/>
            <p:cNvSpPr>
              <a:spLocks noChangeShapeType="1"/>
            </p:cNvSpPr>
            <p:nvPr/>
          </p:nvSpPr>
          <p:spPr bwMode="auto">
            <a:xfrm>
              <a:off x="3552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9" name="Line 21"/>
            <p:cNvSpPr>
              <a:spLocks noChangeShapeType="1"/>
            </p:cNvSpPr>
            <p:nvPr/>
          </p:nvSpPr>
          <p:spPr bwMode="auto">
            <a:xfrm flipV="1">
              <a:off x="3360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0" name="Line 22"/>
            <p:cNvSpPr>
              <a:spLocks noChangeShapeType="1"/>
            </p:cNvSpPr>
            <p:nvPr/>
          </p:nvSpPr>
          <p:spPr bwMode="auto">
            <a:xfrm flipH="1" flipV="1">
              <a:off x="3408" y="1344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1" name="Line 23"/>
            <p:cNvSpPr>
              <a:spLocks noChangeShapeType="1"/>
            </p:cNvSpPr>
            <p:nvPr/>
          </p:nvSpPr>
          <p:spPr bwMode="auto">
            <a:xfrm flipV="1">
              <a:off x="3552" y="1356"/>
              <a:ext cx="144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2" name="Line 24"/>
            <p:cNvSpPr>
              <a:spLocks noChangeShapeType="1"/>
            </p:cNvSpPr>
            <p:nvPr/>
          </p:nvSpPr>
          <p:spPr bwMode="auto">
            <a:xfrm flipH="1" flipV="1">
              <a:off x="3936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3" name="Line 25"/>
            <p:cNvSpPr>
              <a:spLocks noChangeShapeType="1"/>
            </p:cNvSpPr>
            <p:nvPr/>
          </p:nvSpPr>
          <p:spPr bwMode="auto">
            <a:xfrm>
              <a:off x="3984" y="163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4" name="Line 26"/>
            <p:cNvSpPr>
              <a:spLocks noChangeShapeType="1"/>
            </p:cNvSpPr>
            <p:nvPr/>
          </p:nvSpPr>
          <p:spPr bwMode="auto">
            <a:xfrm flipH="1">
              <a:off x="3936" y="163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5" name="Line 27"/>
            <p:cNvSpPr>
              <a:spLocks noChangeShapeType="1"/>
            </p:cNvSpPr>
            <p:nvPr/>
          </p:nvSpPr>
          <p:spPr bwMode="auto">
            <a:xfrm>
              <a:off x="3936" y="17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6" name="Line 28"/>
            <p:cNvSpPr>
              <a:spLocks noChangeShapeType="1"/>
            </p:cNvSpPr>
            <p:nvPr/>
          </p:nvSpPr>
          <p:spPr bwMode="auto">
            <a:xfrm flipH="1">
              <a:off x="3936" y="1856"/>
              <a:ext cx="48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7" name="Line 29"/>
            <p:cNvSpPr>
              <a:spLocks noChangeShapeType="1"/>
            </p:cNvSpPr>
            <p:nvPr/>
          </p:nvSpPr>
          <p:spPr bwMode="auto">
            <a:xfrm flipV="1">
              <a:off x="3936" y="1356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8" name="Line 30"/>
            <p:cNvSpPr>
              <a:spLocks noChangeShapeType="1"/>
            </p:cNvSpPr>
            <p:nvPr/>
          </p:nvSpPr>
          <p:spPr bwMode="auto">
            <a:xfrm flipH="1" flipV="1">
              <a:off x="3792" y="1356"/>
              <a:ext cx="144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19" name="Line 31"/>
            <p:cNvSpPr>
              <a:spLocks noChangeShapeType="1"/>
            </p:cNvSpPr>
            <p:nvPr/>
          </p:nvSpPr>
          <p:spPr bwMode="auto">
            <a:xfrm flipV="1">
              <a:off x="4128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4128" y="1728"/>
              <a:ext cx="96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2" name="Group 33"/>
          <p:cNvGrpSpPr>
            <a:grpSpLocks/>
          </p:cNvGrpSpPr>
          <p:nvPr/>
        </p:nvGrpSpPr>
        <p:grpSpPr bwMode="auto">
          <a:xfrm>
            <a:off x="762000" y="4800600"/>
            <a:ext cx="2209800" cy="1600200"/>
            <a:chOff x="3552" y="3024"/>
            <a:chExt cx="1392" cy="1008"/>
          </a:xfrm>
        </p:grpSpPr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 flipH="1">
              <a:off x="3792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4128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 flipV="1">
              <a:off x="4368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5" name="Line 37"/>
            <p:cNvSpPr>
              <a:spLocks noChangeShapeType="1"/>
            </p:cNvSpPr>
            <p:nvPr/>
          </p:nvSpPr>
          <p:spPr bwMode="auto">
            <a:xfrm>
              <a:off x="4608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 flipH="1" flipV="1">
              <a:off x="3552" y="32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flipH="1">
              <a:off x="3552" y="35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 flipV="1">
              <a:off x="4752" y="326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29" name="Line 41"/>
            <p:cNvSpPr>
              <a:spLocks noChangeShapeType="1"/>
            </p:cNvSpPr>
            <p:nvPr/>
          </p:nvSpPr>
          <p:spPr bwMode="auto">
            <a:xfrm>
              <a:off x="4752" y="355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0" name="Line 42"/>
            <p:cNvSpPr>
              <a:spLocks noChangeShapeType="1"/>
            </p:cNvSpPr>
            <p:nvPr/>
          </p:nvSpPr>
          <p:spPr bwMode="auto">
            <a:xfrm flipH="1" flipV="1">
              <a:off x="4128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1" name="Line 43"/>
            <p:cNvSpPr>
              <a:spLocks noChangeShapeType="1"/>
            </p:cNvSpPr>
            <p:nvPr/>
          </p:nvSpPr>
          <p:spPr bwMode="auto">
            <a:xfrm flipV="1">
              <a:off x="4368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2" name="Line 44"/>
            <p:cNvSpPr>
              <a:spLocks noChangeShapeType="1"/>
            </p:cNvSpPr>
            <p:nvPr/>
          </p:nvSpPr>
          <p:spPr bwMode="auto">
            <a:xfrm flipH="1">
              <a:off x="3936" y="38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3" name="Line 45"/>
            <p:cNvSpPr>
              <a:spLocks noChangeShapeType="1"/>
            </p:cNvSpPr>
            <p:nvPr/>
          </p:nvSpPr>
          <p:spPr bwMode="auto">
            <a:xfrm>
              <a:off x="4128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4" name="Line 46"/>
            <p:cNvSpPr>
              <a:spLocks noChangeShapeType="1"/>
            </p:cNvSpPr>
            <p:nvPr/>
          </p:nvSpPr>
          <p:spPr bwMode="auto">
            <a:xfrm>
              <a:off x="4608" y="38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5" name="Line 47"/>
            <p:cNvSpPr>
              <a:spLocks noChangeShapeType="1"/>
            </p:cNvSpPr>
            <p:nvPr/>
          </p:nvSpPr>
          <p:spPr bwMode="auto">
            <a:xfrm flipH="1">
              <a:off x="4512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6" name="Line 48"/>
            <p:cNvSpPr>
              <a:spLocks noChangeShapeType="1"/>
            </p:cNvSpPr>
            <p:nvPr/>
          </p:nvSpPr>
          <p:spPr bwMode="auto">
            <a:xfrm flipV="1">
              <a:off x="3936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3493" name="Group 49"/>
          <p:cNvGrpSpPr>
            <a:grpSpLocks/>
          </p:cNvGrpSpPr>
          <p:nvPr/>
        </p:nvGrpSpPr>
        <p:grpSpPr bwMode="auto">
          <a:xfrm>
            <a:off x="6248400" y="4800600"/>
            <a:ext cx="1981200" cy="1600200"/>
            <a:chOff x="1344" y="3024"/>
            <a:chExt cx="1248" cy="1008"/>
          </a:xfrm>
        </p:grpSpPr>
        <p:sp>
          <p:nvSpPr>
            <p:cNvPr id="140338" name="Line 50"/>
            <p:cNvSpPr>
              <a:spLocks noChangeShapeType="1"/>
            </p:cNvSpPr>
            <p:nvPr/>
          </p:nvSpPr>
          <p:spPr bwMode="auto">
            <a:xfrm flipH="1">
              <a:off x="1584" y="35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39" name="Line 51"/>
            <p:cNvSpPr>
              <a:spLocks noChangeShapeType="1"/>
            </p:cNvSpPr>
            <p:nvPr/>
          </p:nvSpPr>
          <p:spPr bwMode="auto">
            <a:xfrm flipV="1">
              <a:off x="2160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0" name="Line 52"/>
            <p:cNvSpPr>
              <a:spLocks noChangeShapeType="1"/>
            </p:cNvSpPr>
            <p:nvPr/>
          </p:nvSpPr>
          <p:spPr bwMode="auto">
            <a:xfrm>
              <a:off x="2400" y="35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1" name="Line 53"/>
            <p:cNvSpPr>
              <a:spLocks noChangeShapeType="1"/>
            </p:cNvSpPr>
            <p:nvPr/>
          </p:nvSpPr>
          <p:spPr bwMode="auto">
            <a:xfrm flipH="1" flipV="1">
              <a:off x="1344" y="32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 flipH="1">
              <a:off x="1344" y="35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3" name="Line 55"/>
            <p:cNvSpPr>
              <a:spLocks noChangeShapeType="1"/>
            </p:cNvSpPr>
            <p:nvPr/>
          </p:nvSpPr>
          <p:spPr bwMode="auto">
            <a:xfrm flipV="1">
              <a:off x="2400" y="326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4" name="Line 56"/>
            <p:cNvSpPr>
              <a:spLocks noChangeShapeType="1"/>
            </p:cNvSpPr>
            <p:nvPr/>
          </p:nvSpPr>
          <p:spPr bwMode="auto">
            <a:xfrm>
              <a:off x="2400" y="355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 flipH="1" flipV="1">
              <a:off x="1920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6" name="Line 58"/>
            <p:cNvSpPr>
              <a:spLocks noChangeShapeType="1"/>
            </p:cNvSpPr>
            <p:nvPr/>
          </p:nvSpPr>
          <p:spPr bwMode="auto">
            <a:xfrm flipV="1">
              <a:off x="2160" y="30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7" name="Line 59"/>
            <p:cNvSpPr>
              <a:spLocks noChangeShapeType="1"/>
            </p:cNvSpPr>
            <p:nvPr/>
          </p:nvSpPr>
          <p:spPr bwMode="auto">
            <a:xfrm flipH="1">
              <a:off x="1728" y="355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1920" y="355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>
              <a:off x="2400" y="38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 flipH="1">
              <a:off x="2304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51" name="Line 63"/>
            <p:cNvSpPr>
              <a:spLocks noChangeShapeType="1"/>
            </p:cNvSpPr>
            <p:nvPr/>
          </p:nvSpPr>
          <p:spPr bwMode="auto">
            <a:xfrm flipV="1">
              <a:off x="1920" y="32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0352" name="Line 64"/>
          <p:cNvSpPr>
            <a:spLocks noChangeShapeType="1"/>
          </p:cNvSpPr>
          <p:nvPr/>
        </p:nvSpPr>
        <p:spPr bwMode="auto">
          <a:xfrm>
            <a:off x="3581400" y="2590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53" name="Line 65"/>
          <p:cNvSpPr>
            <a:spLocks noChangeShapeType="1"/>
          </p:cNvSpPr>
          <p:nvPr/>
        </p:nvSpPr>
        <p:spPr bwMode="auto">
          <a:xfrm>
            <a:off x="71628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54" name="Line 66"/>
          <p:cNvSpPr>
            <a:spLocks noChangeShapeType="1"/>
          </p:cNvSpPr>
          <p:nvPr/>
        </p:nvSpPr>
        <p:spPr bwMode="auto">
          <a:xfrm flipH="1">
            <a:off x="3810000" y="563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7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AutoNum type="arabicPeriod"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AutoNum type="arabicPeriod"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Boosters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DCM1</a:t>
            </a:r>
            <a:r>
              <a:rPr lang="en-US" dirty="0" smtClean="0"/>
              <a:t>: improves accuracy of distance-based methods using </a:t>
            </a:r>
            <a:r>
              <a:rPr lang="en-US" u="sng" dirty="0" smtClean="0"/>
              <a:t>divide-and-conquer </a:t>
            </a:r>
            <a:r>
              <a:rPr lang="en-US" dirty="0" smtClean="0"/>
              <a:t>and </a:t>
            </a:r>
            <a:r>
              <a:rPr lang="en-US" dirty="0" err="1" smtClean="0"/>
              <a:t>chordal</a:t>
            </a:r>
            <a:r>
              <a:rPr lang="en-US" dirty="0" smtClean="0"/>
              <a:t> graph theory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DACTAL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get a very large tree without needing a multiple sequence alignment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</a:t>
            </a:r>
            <a:r>
              <a:rPr lang="en-US" u="sng" dirty="0" smtClean="0"/>
              <a:t>uses divide-and-conquer</a:t>
            </a:r>
            <a:r>
              <a:rPr lang="en-US" dirty="0" smtClean="0"/>
              <a:t>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8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example: DCM1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DCM = “Disk Covering Method”</a:t>
            </a:r>
          </a:p>
          <a:p>
            <a:endParaRPr lang="en-US" dirty="0"/>
          </a:p>
          <a:p>
            <a:r>
              <a:rPr lang="en-US" dirty="0" smtClean="0"/>
              <a:t>Theory: Warnow, St. John, and </a:t>
            </a:r>
            <a:r>
              <a:rPr lang="en-US" dirty="0" err="1" smtClean="0"/>
              <a:t>Moret</a:t>
            </a:r>
            <a:r>
              <a:rPr lang="en-US" dirty="0" smtClean="0"/>
              <a:t>, SODA 2001,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ractice:Nakhleh</a:t>
            </a:r>
            <a:r>
              <a:rPr lang="en-US" dirty="0" smtClean="0"/>
              <a:t> et al., ISMB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Performance on large diameter trees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>
            <a:normAutofit fontScale="92500"/>
          </a:bodyPr>
          <a:lstStyle/>
          <a:p>
            <a:pPr marL="166688" indent="-166688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study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based upon fixed edge lengths, K2P model of evolution, sequence lengths fixed to 1000 nucleotides.</a:t>
            </a: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Error rates reflect proportion of incorrect edges in inferred trees.</a:t>
            </a: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>
              <a:lnSpc>
                <a:spcPct val="90000"/>
              </a:lnSpc>
              <a:buFontTx/>
              <a:buNone/>
            </a:pP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[Nakhleh et al. ISMB 2001]</a:t>
            </a:r>
          </a:p>
        </p:txBody>
      </p:sp>
      <p:pic>
        <p:nvPicPr>
          <p:cNvPr id="55299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55303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Error Rate</a:t>
            </a:r>
          </a:p>
        </p:txBody>
      </p:sp>
      <p:grpSp>
        <p:nvGrpSpPr>
          <p:cNvPr id="5531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DCM1 Decompositions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50629" y="1225451"/>
            <a:ext cx="84949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Input: Distance matrix (distances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between species)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and threshold q.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Output: Division of the set of species into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overlapping subsets.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Technique: Compute </a:t>
            </a:r>
            <a:r>
              <a:rPr lang="en-US" sz="2400" dirty="0">
                <a:latin typeface="Times New Roman" charset="0"/>
                <a:cs typeface="Times New Roman" charset="0"/>
              </a:rPr>
              <a:t>maximal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cliques in a “Triangulated Threshold Graph”.</a:t>
            </a:r>
          </a:p>
          <a:p>
            <a:pPr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Looks like moving a disk across a tree!</a:t>
            </a:r>
            <a:endParaRPr lang="en-US" sz="24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3040713" y="4840982"/>
            <a:ext cx="3254375" cy="1295400"/>
            <a:chOff x="495" y="2640"/>
            <a:chExt cx="2241" cy="1008"/>
          </a:xfrm>
          <a:noFill/>
        </p:grpSpPr>
        <p:grpSp>
          <p:nvGrpSpPr>
            <p:cNvPr id="77835" name="Group 6"/>
            <p:cNvGrpSpPr>
              <a:grpSpLocks/>
            </p:cNvGrpSpPr>
            <p:nvPr/>
          </p:nvGrpSpPr>
          <p:grpSpPr bwMode="auto">
            <a:xfrm>
              <a:off x="672" y="2880"/>
              <a:ext cx="1845" cy="576"/>
              <a:chOff x="672" y="2880"/>
              <a:chExt cx="2304" cy="720"/>
            </a:xfrm>
            <a:grpFill/>
          </p:grpSpPr>
          <p:sp>
            <p:nvSpPr>
              <p:cNvPr id="697351" name="Line 7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1634" cy="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2" name="Line 8"/>
              <p:cNvSpPr>
                <a:spLocks noChangeShapeType="1"/>
              </p:cNvSpPr>
              <p:nvPr/>
            </p:nvSpPr>
            <p:spPr bwMode="auto">
              <a:xfrm>
                <a:off x="2642" y="3216"/>
                <a:ext cx="336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2642" y="2880"/>
                <a:ext cx="336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4" name="Line 10"/>
              <p:cNvSpPr>
                <a:spLocks noChangeShapeType="1"/>
              </p:cNvSpPr>
              <p:nvPr/>
            </p:nvSpPr>
            <p:spPr bwMode="auto">
              <a:xfrm>
                <a:off x="2833" y="3023"/>
                <a:ext cx="143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H="1" flipV="1">
                <a:off x="2208" y="3023"/>
                <a:ext cx="19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7" name="Line 13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240" cy="14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8" name="Line 14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9" name="Line 15"/>
              <p:cNvSpPr>
                <a:spLocks noChangeShapeType="1"/>
              </p:cNvSpPr>
              <p:nvPr/>
            </p:nvSpPr>
            <p:spPr bwMode="auto">
              <a:xfrm flipH="1">
                <a:off x="2066" y="3360"/>
                <a:ext cx="14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 flipH="1" flipV="1">
                <a:off x="1920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 flipV="1">
                <a:off x="1920" y="2880"/>
                <a:ext cx="146" cy="14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2" name="Line 18"/>
              <p:cNvSpPr>
                <a:spLocks noChangeShapeType="1"/>
              </p:cNvSpPr>
              <p:nvPr/>
            </p:nvSpPr>
            <p:spPr bwMode="auto">
              <a:xfrm flipH="1" flipV="1">
                <a:off x="1778" y="3023"/>
                <a:ext cx="142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3" name="Line 19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0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4" name="Line 20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240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5" name="Line 21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338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926"/>
                <a:ext cx="96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H="1">
                <a:off x="1296" y="3457"/>
                <a:ext cx="240" cy="145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8" name="Line 24"/>
              <p:cNvSpPr>
                <a:spLocks noChangeShapeType="1"/>
              </p:cNvSpPr>
              <p:nvPr/>
            </p:nvSpPr>
            <p:spPr bwMode="auto">
              <a:xfrm flipV="1">
                <a:off x="1296" y="2975"/>
                <a:ext cx="240" cy="145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 flipH="1" flipV="1">
                <a:off x="720" y="2926"/>
                <a:ext cx="288" cy="290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H="1">
                <a:off x="720" y="3216"/>
                <a:ext cx="288" cy="384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1" name="Line 27"/>
              <p:cNvSpPr>
                <a:spLocks noChangeShapeType="1"/>
              </p:cNvSpPr>
              <p:nvPr/>
            </p:nvSpPr>
            <p:spPr bwMode="auto">
              <a:xfrm flipH="1" flipV="1">
                <a:off x="672" y="3360"/>
                <a:ext cx="145" cy="97"/>
              </a:xfrm>
              <a:prstGeom prst="line">
                <a:avLst/>
              </a:prstGeom>
              <a:grp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97372" name="Oval 28"/>
            <p:cNvSpPr>
              <a:spLocks noChangeArrowheads="1"/>
            </p:cNvSpPr>
            <p:nvPr/>
          </p:nvSpPr>
          <p:spPr bwMode="auto">
            <a:xfrm>
              <a:off x="2152" y="2976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3" name="Oval 29"/>
            <p:cNvSpPr>
              <a:spLocks noChangeArrowheads="1"/>
            </p:cNvSpPr>
            <p:nvPr/>
          </p:nvSpPr>
          <p:spPr bwMode="auto">
            <a:xfrm>
              <a:off x="1968" y="2688"/>
              <a:ext cx="586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4" name="Oval 30"/>
            <p:cNvSpPr>
              <a:spLocks noChangeArrowheads="1"/>
            </p:cNvSpPr>
            <p:nvPr/>
          </p:nvSpPr>
          <p:spPr bwMode="auto">
            <a:xfrm>
              <a:off x="1203" y="2707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5" name="Oval 31"/>
            <p:cNvSpPr>
              <a:spLocks noChangeArrowheads="1"/>
            </p:cNvSpPr>
            <p:nvPr/>
          </p:nvSpPr>
          <p:spPr bwMode="auto">
            <a:xfrm>
              <a:off x="972" y="3072"/>
              <a:ext cx="585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6" name="Oval 32"/>
            <p:cNvSpPr>
              <a:spLocks noChangeArrowheads="1"/>
            </p:cNvSpPr>
            <p:nvPr/>
          </p:nvSpPr>
          <p:spPr bwMode="auto">
            <a:xfrm>
              <a:off x="495" y="3053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7" name="Oval 33"/>
            <p:cNvSpPr>
              <a:spLocks noChangeArrowheads="1"/>
            </p:cNvSpPr>
            <p:nvPr/>
          </p:nvSpPr>
          <p:spPr bwMode="auto">
            <a:xfrm>
              <a:off x="803" y="2668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8" name="Oval 34"/>
            <p:cNvSpPr>
              <a:spLocks noChangeArrowheads="1"/>
            </p:cNvSpPr>
            <p:nvPr/>
          </p:nvSpPr>
          <p:spPr bwMode="auto">
            <a:xfrm>
              <a:off x="495" y="2785"/>
              <a:ext cx="584" cy="577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9" name="Oval 35"/>
            <p:cNvSpPr>
              <a:spLocks noChangeArrowheads="1"/>
            </p:cNvSpPr>
            <p:nvPr/>
          </p:nvSpPr>
          <p:spPr bwMode="auto">
            <a:xfrm>
              <a:off x="1672" y="2640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0" name="Oval 36"/>
            <p:cNvSpPr>
              <a:spLocks noChangeArrowheads="1"/>
            </p:cNvSpPr>
            <p:nvPr/>
          </p:nvSpPr>
          <p:spPr bwMode="auto">
            <a:xfrm>
              <a:off x="1395" y="2928"/>
              <a:ext cx="585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1" name="Oval 37"/>
            <p:cNvSpPr>
              <a:spLocks noChangeArrowheads="1"/>
            </p:cNvSpPr>
            <p:nvPr/>
          </p:nvSpPr>
          <p:spPr bwMode="auto">
            <a:xfrm>
              <a:off x="1776" y="2976"/>
              <a:ext cx="584" cy="576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875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DCM1-boosting distance-based methods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[Nakhleh et al. ISMB 2001]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276600" cy="4267200"/>
          </a:xfrm>
        </p:spPr>
        <p:txBody>
          <a:bodyPr/>
          <a:lstStyle/>
          <a:p>
            <a:pPr marL="166688" indent="-166688" eaLnBrk="1" hangingPunct="1"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6688" indent="-166688" eaLnBrk="1" hangingPunct="1"/>
            <a:r>
              <a:rPr lang="en-US" sz="2800">
                <a:solidFill>
                  <a:srgbClr val="4E1D99"/>
                </a:solidFill>
                <a:latin typeface="Arial" charset="0"/>
                <a:ea typeface="ＭＳ Ｐゴシック" charset="0"/>
                <a:cs typeface="ＭＳ Ｐゴシック" charset="0"/>
              </a:rPr>
              <a:t>Theorem (Warnow et al., SODA 2001):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DCM1-NJ converges to the true tree from </a:t>
            </a:r>
            <a:r>
              <a:rPr lang="en-US" sz="28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polynomial length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sequences</a:t>
            </a:r>
          </a:p>
        </p:txBody>
      </p:sp>
      <p:pic>
        <p:nvPicPr>
          <p:cNvPr id="81923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2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3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4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5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81928" name="Group 14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5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8" name="Line 16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09" name="Line 17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10" name="Line 18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11" name="Line 19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NJ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+mn-cs"/>
              </a:rPr>
              <a:t>DCM1-NJ</a:t>
            </a:r>
          </a:p>
        </p:txBody>
      </p:sp>
      <p:sp>
        <p:nvSpPr>
          <p:cNvPr id="699414" name="Rectangle 22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9415" name="Rectangle 23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9416" name="Rectangle 24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400</a:t>
            </a:r>
          </a:p>
        </p:txBody>
      </p:sp>
      <p:sp>
        <p:nvSpPr>
          <p:cNvPr id="699417" name="Rectangle 25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800</a:t>
            </a:r>
          </a:p>
        </p:txBody>
      </p:sp>
      <p:sp>
        <p:nvSpPr>
          <p:cNvPr id="699418" name="Rectangle 26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1600</a:t>
            </a:r>
          </a:p>
        </p:txBody>
      </p:sp>
      <p:sp>
        <p:nvSpPr>
          <p:cNvPr id="699419" name="Rectangle 27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1200</a:t>
            </a:r>
          </a:p>
        </p:txBody>
      </p:sp>
      <p:sp>
        <p:nvSpPr>
          <p:cNvPr id="699420" name="Rectangle 28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No. Taxa</a:t>
            </a:r>
          </a:p>
        </p:txBody>
      </p:sp>
      <p:sp>
        <p:nvSpPr>
          <p:cNvPr id="699421" name="Rectangle 29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699422" name="Rectangle 30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0.2</a:t>
            </a:r>
          </a:p>
        </p:txBody>
      </p:sp>
      <p:sp>
        <p:nvSpPr>
          <p:cNvPr id="699423" name="Rectangle 31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0.4</a:t>
            </a:r>
          </a:p>
        </p:txBody>
      </p:sp>
      <p:sp>
        <p:nvSpPr>
          <p:cNvPr id="699424" name="Rectangle 32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0.6</a:t>
            </a:r>
          </a:p>
        </p:txBody>
      </p:sp>
      <p:sp>
        <p:nvSpPr>
          <p:cNvPr id="699425" name="Rectangle 33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0.8</a:t>
            </a:r>
          </a:p>
        </p:txBody>
      </p:sp>
      <p:sp>
        <p:nvSpPr>
          <p:cNvPr id="699426" name="Rectangle 34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Error Rate</a:t>
            </a:r>
          </a:p>
        </p:txBody>
      </p:sp>
      <p:grpSp>
        <p:nvGrpSpPr>
          <p:cNvPr id="81944" name="Group 35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36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29" name="Line 37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81945" name="Group 38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39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9432" name="Line 40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 Example: DACTAL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(Divide-And-Conquer Trees (Almost) without alignments)</a:t>
            </a:r>
            <a:endParaRPr lang="en-US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876800"/>
          </a:xfrm>
        </p:spPr>
        <p:txBody>
          <a:bodyPr/>
          <a:lstStyle/>
          <a:p>
            <a:endParaRPr lang="en-US" b="1" dirty="0"/>
          </a:p>
          <a:p>
            <a:r>
              <a:rPr lang="en-US" dirty="0"/>
              <a:t>Input: set S of unaligned sequences</a:t>
            </a:r>
          </a:p>
          <a:p>
            <a:r>
              <a:rPr lang="en-US" dirty="0"/>
              <a:t>Output: tree on S (but no alignment) 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Nelesen</a:t>
            </a:r>
            <a:r>
              <a:rPr lang="en-US" dirty="0"/>
              <a:t>, Liu, Wang, Linder, and Warnow, </a:t>
            </a:r>
            <a:r>
              <a:rPr lang="en-US" dirty="0" smtClean="0"/>
              <a:t>ISMB and Bioinformatics 2012</a:t>
            </a:r>
            <a:endParaRPr lang="en-US" dirty="0"/>
          </a:p>
          <a:p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4290"/>
          <a:lstStyle/>
          <a:p>
            <a:r>
              <a:rPr lang="en-US" b="1"/>
              <a:t>DACTAL</a:t>
            </a:r>
            <a:r>
              <a:rPr lang="en-US"/>
              <a:t> </a:t>
            </a:r>
          </a:p>
        </p:txBody>
      </p:sp>
      <p:sp>
        <p:nvSpPr>
          <p:cNvPr id="119811" name="Oval 3"/>
          <p:cNvSpPr>
            <a:spLocks/>
          </p:cNvSpPr>
          <p:nvPr/>
        </p:nvSpPr>
        <p:spPr bwMode="auto">
          <a:xfrm>
            <a:off x="685800" y="1143000"/>
            <a:ext cx="1143000" cy="1143000"/>
          </a:xfrm>
          <a:prstGeom prst="ellipse">
            <a:avLst/>
          </a:prstGeom>
          <a:solidFill>
            <a:srgbClr val="18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 rot="10800000">
            <a:off x="1920875" y="1897063"/>
            <a:ext cx="14732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3" name="Oval 5"/>
          <p:cNvSpPr>
            <a:spLocks/>
          </p:cNvSpPr>
          <p:nvPr/>
        </p:nvSpPr>
        <p:spPr bwMode="auto">
          <a:xfrm>
            <a:off x="4468813" y="2343150"/>
            <a:ext cx="446087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4" name="Oval 6"/>
          <p:cNvSpPr>
            <a:spLocks/>
          </p:cNvSpPr>
          <p:nvPr/>
        </p:nvSpPr>
        <p:spPr bwMode="auto">
          <a:xfrm>
            <a:off x="4114800" y="2343150"/>
            <a:ext cx="446088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rot="10800000">
            <a:off x="5178425" y="2251075"/>
            <a:ext cx="1347788" cy="104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AutoShape 8"/>
          <p:cNvSpPr>
            <a:spLocks/>
          </p:cNvSpPr>
          <p:nvPr/>
        </p:nvSpPr>
        <p:spPr bwMode="auto">
          <a:xfrm>
            <a:off x="6926263" y="2811463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7" name="AutoShape 9"/>
          <p:cNvSpPr>
            <a:spLocks/>
          </p:cNvSpPr>
          <p:nvPr/>
        </p:nvSpPr>
        <p:spPr bwMode="auto">
          <a:xfrm>
            <a:off x="6022975" y="3875088"/>
            <a:ext cx="527050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8" name="AutoShape 10"/>
          <p:cNvSpPr>
            <a:spLocks/>
          </p:cNvSpPr>
          <p:nvPr/>
        </p:nvSpPr>
        <p:spPr bwMode="auto">
          <a:xfrm>
            <a:off x="6515100" y="315436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9" name="AutoShape 11"/>
          <p:cNvSpPr>
            <a:spLocks/>
          </p:cNvSpPr>
          <p:nvPr/>
        </p:nvSpPr>
        <p:spPr bwMode="auto">
          <a:xfrm>
            <a:off x="7178675" y="34750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0" name="AutoShape 12"/>
          <p:cNvSpPr>
            <a:spLocks/>
          </p:cNvSpPr>
          <p:nvPr/>
        </p:nvSpPr>
        <p:spPr bwMode="auto">
          <a:xfrm>
            <a:off x="7486650" y="2971800"/>
            <a:ext cx="525463" cy="388938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1" name="AutoShape 13"/>
          <p:cNvSpPr>
            <a:spLocks/>
          </p:cNvSpPr>
          <p:nvPr/>
        </p:nvSpPr>
        <p:spPr bwMode="auto">
          <a:xfrm>
            <a:off x="7029450" y="421798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2" name="AutoShape 14"/>
          <p:cNvSpPr>
            <a:spLocks/>
          </p:cNvSpPr>
          <p:nvPr/>
        </p:nvSpPr>
        <p:spPr bwMode="auto">
          <a:xfrm>
            <a:off x="6629400" y="3703638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3" name="AutoShape 15"/>
          <p:cNvSpPr>
            <a:spLocks/>
          </p:cNvSpPr>
          <p:nvPr/>
        </p:nvSpPr>
        <p:spPr bwMode="auto">
          <a:xfrm>
            <a:off x="7612063" y="4046538"/>
            <a:ext cx="525462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4" name="AutoShape 16"/>
          <p:cNvSpPr>
            <a:spLocks/>
          </p:cNvSpPr>
          <p:nvPr/>
        </p:nvSpPr>
        <p:spPr bwMode="auto">
          <a:xfrm>
            <a:off x="7921625" y="3440113"/>
            <a:ext cx="525463" cy="388937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rot="10800000" flipH="1">
            <a:off x="3611563" y="4640263"/>
            <a:ext cx="21717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6" name="AutoShape 18"/>
          <p:cNvSpPr>
            <a:spLocks/>
          </p:cNvSpPr>
          <p:nvPr/>
        </p:nvSpPr>
        <p:spPr bwMode="auto">
          <a:xfrm>
            <a:off x="1897063" y="4400550"/>
            <a:ext cx="1978025" cy="1543050"/>
          </a:xfrm>
          <a:prstGeom prst="triangle">
            <a:avLst>
              <a:gd name="adj" fmla="val 50000"/>
            </a:avLst>
          </a:prstGeom>
          <a:solidFill>
            <a:srgbClr val="0084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H="1">
            <a:off x="3086100" y="3028950"/>
            <a:ext cx="571500" cy="145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8" name="Oval 20"/>
          <p:cNvSpPr>
            <a:spLocks/>
          </p:cNvSpPr>
          <p:nvPr/>
        </p:nvSpPr>
        <p:spPr bwMode="auto">
          <a:xfrm>
            <a:off x="4332288" y="1703388"/>
            <a:ext cx="446087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9" name="Oval 21"/>
          <p:cNvSpPr>
            <a:spLocks/>
          </p:cNvSpPr>
          <p:nvPr/>
        </p:nvSpPr>
        <p:spPr bwMode="auto">
          <a:xfrm>
            <a:off x="4114800" y="170338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0" name="Oval 22"/>
          <p:cNvSpPr>
            <a:spLocks/>
          </p:cNvSpPr>
          <p:nvPr/>
        </p:nvSpPr>
        <p:spPr bwMode="auto">
          <a:xfrm>
            <a:off x="4217988" y="2079625"/>
            <a:ext cx="446087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1" name="Oval 23"/>
          <p:cNvSpPr>
            <a:spLocks/>
          </p:cNvSpPr>
          <p:nvPr/>
        </p:nvSpPr>
        <p:spPr bwMode="auto">
          <a:xfrm>
            <a:off x="3589338" y="1839913"/>
            <a:ext cx="446087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2" name="Oval 24"/>
          <p:cNvSpPr>
            <a:spLocks/>
          </p:cNvSpPr>
          <p:nvPr/>
        </p:nvSpPr>
        <p:spPr bwMode="auto">
          <a:xfrm>
            <a:off x="3886200" y="198913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3" name="Oval 25"/>
          <p:cNvSpPr>
            <a:spLocks/>
          </p:cNvSpPr>
          <p:nvPr/>
        </p:nvSpPr>
        <p:spPr bwMode="auto">
          <a:xfrm>
            <a:off x="3771900" y="2365375"/>
            <a:ext cx="446088" cy="446088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4" name="Oval 26"/>
          <p:cNvSpPr>
            <a:spLocks/>
          </p:cNvSpPr>
          <p:nvPr/>
        </p:nvSpPr>
        <p:spPr bwMode="auto">
          <a:xfrm>
            <a:off x="4629150" y="1474788"/>
            <a:ext cx="446088" cy="446087"/>
          </a:xfrm>
          <a:prstGeom prst="ellipse">
            <a:avLst/>
          </a:prstGeom>
          <a:solidFill>
            <a:srgbClr val="1800FF">
              <a:alpha val="59773"/>
            </a:srgbClr>
          </a:solidFill>
          <a:ln w="25400">
            <a:solidFill>
              <a:schemeClr val="tx1">
                <a:alpha val="5977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4267200" y="4953000"/>
            <a:ext cx="33194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New supertree method: </a:t>
            </a:r>
            <a:r>
              <a:rPr lang="en-US" sz="2700" b="1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SuperFine</a:t>
            </a:r>
            <a:endParaRPr lang="en-US" sz="2700">
              <a:latin typeface="Baskerville" charset="0"/>
              <a:cs typeface="Baskerville" charset="0"/>
              <a:sym typeface="Baskerville" charset="0"/>
            </a:endParaRP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5481638" y="1793875"/>
            <a:ext cx="2813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Existing Method:</a:t>
            </a:r>
          </a:p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RAxML(MAFFT)</a:t>
            </a:r>
          </a:p>
        </p:txBody>
      </p:sp>
      <p:sp>
        <p:nvSpPr>
          <p:cNvPr id="119837" name="Rectangle 29"/>
          <p:cNvSpPr>
            <a:spLocks/>
          </p:cNvSpPr>
          <p:nvPr/>
        </p:nvSpPr>
        <p:spPr bwMode="auto">
          <a:xfrm>
            <a:off x="1470025" y="3440113"/>
            <a:ext cx="195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pRecDCM3</a:t>
            </a:r>
          </a:p>
        </p:txBody>
      </p:sp>
      <p:sp>
        <p:nvSpPr>
          <p:cNvPr id="119838" name="Rectangle 30"/>
          <p:cNvSpPr>
            <a:spLocks/>
          </p:cNvSpPr>
          <p:nvPr/>
        </p:nvSpPr>
        <p:spPr bwMode="auto">
          <a:xfrm>
            <a:off x="2065338" y="1314450"/>
            <a:ext cx="16335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lnSpc>
                <a:spcPct val="80000"/>
              </a:lnSpc>
            </a:pPr>
            <a:r>
              <a:rPr lang="en-US" sz="2700">
                <a:solidFill>
                  <a:srgbClr val="FF0000"/>
                </a:solidFill>
                <a:latin typeface="Baskerville" charset="0"/>
                <a:cs typeface="Baskerville" charset="0"/>
                <a:sym typeface="Baskerville" charset="0"/>
              </a:rPr>
              <a:t>BLAST-based</a:t>
            </a:r>
          </a:p>
        </p:txBody>
      </p:sp>
      <p:sp>
        <p:nvSpPr>
          <p:cNvPr id="119839" name="Rectangle 31"/>
          <p:cNvSpPr>
            <a:spLocks/>
          </p:cNvSpPr>
          <p:nvPr/>
        </p:nvSpPr>
        <p:spPr bwMode="auto">
          <a:xfrm>
            <a:off x="3829050" y="2830513"/>
            <a:ext cx="121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Overlapping </a:t>
            </a:r>
          </a:p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subsets</a:t>
            </a:r>
          </a:p>
        </p:txBody>
      </p:sp>
      <p:sp>
        <p:nvSpPr>
          <p:cNvPr id="119840" name="Rectangle 32"/>
          <p:cNvSpPr>
            <a:spLocks/>
          </p:cNvSpPr>
          <p:nvPr/>
        </p:nvSpPr>
        <p:spPr bwMode="auto">
          <a:xfrm>
            <a:off x="7508875" y="4479925"/>
            <a:ext cx="1336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each subset</a:t>
            </a:r>
          </a:p>
        </p:txBody>
      </p:sp>
      <p:sp>
        <p:nvSpPr>
          <p:cNvPr id="119841" name="Rectangle 33"/>
          <p:cNvSpPr>
            <a:spLocks/>
          </p:cNvSpPr>
          <p:nvPr/>
        </p:nvSpPr>
        <p:spPr bwMode="auto">
          <a:xfrm>
            <a:off x="381000" y="2514600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Unaligned Sequences</a:t>
            </a:r>
          </a:p>
        </p:txBody>
      </p:sp>
      <p:sp>
        <p:nvSpPr>
          <p:cNvPr id="119842" name="Rectangle 34"/>
          <p:cNvSpPr>
            <a:spLocks/>
          </p:cNvSpPr>
          <p:nvPr/>
        </p:nvSpPr>
        <p:spPr bwMode="auto">
          <a:xfrm>
            <a:off x="581025" y="5589588"/>
            <a:ext cx="1338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200" i="1">
                <a:latin typeface="Baskerville" charset="0"/>
                <a:cs typeface="Baskerville" charset="0"/>
                <a:sym typeface="Baskerville" charset="0"/>
              </a:rPr>
              <a:t>A tree for the entire dataset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  <p:bldP spid="119825" grpId="0" animBg="1"/>
      <p:bldP spid="119826" grpId="0" animBg="1"/>
      <p:bldP spid="119827" grpId="0" animBg="1"/>
      <p:bldP spid="119828" grpId="0" animBg="1"/>
      <p:bldP spid="119829" grpId="0" animBg="1"/>
      <p:bldP spid="119830" grpId="0" animBg="1"/>
      <p:bldP spid="119831" grpId="0" animBg="1"/>
      <p:bldP spid="119832" grpId="0" animBg="1"/>
      <p:bldP spid="119833" grpId="0" animBg="1"/>
      <p:bldP spid="119834" grpId="0" animBg="1"/>
      <p:bldP spid="119835" grpId="0" autoUpdateAnimBg="0"/>
      <p:bldP spid="119836" grpId="0" autoUpdateAnimBg="0"/>
      <p:bldP spid="119837" grpId="0" autoUpdateAnimBg="0"/>
      <p:bldP spid="119838" grpId="0" autoUpdateAnimBg="0"/>
      <p:bldP spid="119839" grpId="0" autoUpdateAnimBg="0"/>
      <p:bldP spid="119840" grpId="0" autoUpdateAnimBg="0"/>
      <p:bldP spid="1198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50px-neandertaler_reconst-260x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2320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Other Genome Projects! (Neandertals, Wooly Mammoths, and more ordinary creatures…) </a:t>
            </a:r>
          </a:p>
        </p:txBody>
      </p:sp>
      <p:pic>
        <p:nvPicPr>
          <p:cNvPr id="29700" name="Picture 4" descr="08111914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689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863-20090212-NEANDERTHAL-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54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Science_298_55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0367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763"/>
            <a:ext cx="4343400" cy="19097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b="1"/>
              <a:t>Average of 3 Largest CRW Datasets</a:t>
            </a:r>
            <a:endParaRPr lang="en-GB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07963"/>
            <a:ext cx="3940175" cy="660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359275" cy="3581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31800" indent="-323850" defTabSz="457200">
              <a:lnSpc>
                <a:spcPct val="85000"/>
              </a:lnSpc>
              <a:spcBef>
                <a:spcPct val="35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800"/>
              <a:t>CRW: Comparative RNA database, </a:t>
            </a:r>
          </a:p>
          <a:p>
            <a:pPr marL="431800" indent="-323850" defTabSz="457200">
              <a:lnSpc>
                <a:spcPct val="85000"/>
              </a:lnSpc>
              <a:spcBef>
                <a:spcPct val="35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800"/>
              <a:t>Three 16S datasets with 6,323 to 27,643 sequences</a:t>
            </a:r>
          </a:p>
          <a:p>
            <a:pPr marL="431800" indent="-323850" defTabSz="457200">
              <a:lnSpc>
                <a:spcPct val="85000"/>
              </a:lnSpc>
              <a:spcBef>
                <a:spcPct val="35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800"/>
              <a:t>Reference alignments based on secondary structure </a:t>
            </a:r>
          </a:p>
          <a:p>
            <a:pPr marL="431800" indent="-323850" defTabSz="457200">
              <a:lnSpc>
                <a:spcPct val="85000"/>
              </a:lnSpc>
              <a:spcBef>
                <a:spcPct val="35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800"/>
              <a:t>Reference trees are 75% RAxML bootstrap trees</a:t>
            </a:r>
          </a:p>
          <a:p>
            <a:pPr marL="431800" indent="-323850" defTabSz="457200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800"/>
          </a:p>
          <a:p>
            <a:pPr marL="431800" indent="-323850" defTabSz="457200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/>
              <a:t>DACTAL (shown in red) run for 5 iterations starting from FT(Part)</a:t>
            </a:r>
          </a:p>
          <a:p>
            <a:pPr marL="431800" indent="-323850" defTabSz="457200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/>
              <a:t>FastTree (FT) and RAxML are ML methods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 for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</a:t>
            </a:r>
            <a:r>
              <a:rPr lang="en-US" u="sng" dirty="0" smtClean="0"/>
              <a:t>uses divide-and-conquer</a:t>
            </a:r>
            <a:r>
              <a:rPr lang="en-US" dirty="0" smtClean="0"/>
              <a:t>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6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Example 3: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515965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SATé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Simultaneous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Alignment and Tree Estimation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Liu,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Nelesen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Raghavan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Linder, and Warnow,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Science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19 June 2009, pp. 1561-1564.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Liu et al., Systematic Biology 2012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Public software distribution (open source) through Mark Holder’s group at the University of Kansas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209800" y="2362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AGAT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698875" y="23463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5259388" y="23463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6858000" y="2346325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52400" y="2362200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AGGGCATGA</a:t>
            </a:r>
          </a:p>
        </p:txBody>
      </p:sp>
      <p:sp>
        <p:nvSpPr>
          <p:cNvPr id="287757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67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9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8546" name="Group 3"/>
          <p:cNvGrpSpPr>
            <a:grpSpLocks/>
          </p:cNvGrpSpPr>
          <p:nvPr/>
        </p:nvGrpSpPr>
        <p:grpSpPr bwMode="auto">
          <a:xfrm>
            <a:off x="685800" y="6172200"/>
            <a:ext cx="8208963" cy="452438"/>
            <a:chOff x="474" y="4298"/>
            <a:chExt cx="5700" cy="314"/>
          </a:xfrm>
        </p:grpSpPr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594" y="4392"/>
              <a:ext cx="533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 (Liu et al., 2009)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Ins="34290"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Re-aligning on a tree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411163" y="1268413"/>
            <a:ext cx="2228850" cy="1681162"/>
            <a:chOff x="0" y="0"/>
            <a:chExt cx="1560" cy="1176"/>
          </a:xfrm>
        </p:grpSpPr>
        <p:grpSp>
          <p:nvGrpSpPr>
            <p:cNvPr id="120868" name="Group 4"/>
            <p:cNvGrpSpPr>
              <a:grpSpLocks/>
            </p:cNvGrpSpPr>
            <p:nvPr/>
          </p:nvGrpSpPr>
          <p:grpSpPr bwMode="auto">
            <a:xfrm>
              <a:off x="360" y="353"/>
              <a:ext cx="848" cy="472"/>
              <a:chOff x="0" y="0"/>
              <a:chExt cx="848" cy="472"/>
            </a:xfrm>
          </p:grpSpPr>
          <p:grpSp>
            <p:nvGrpSpPr>
              <p:cNvPr id="120877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19" cy="472"/>
                <a:chOff x="0" y="0"/>
                <a:chExt cx="219" cy="472"/>
              </a:xfrm>
            </p:grpSpPr>
            <p:sp>
              <p:nvSpPr>
                <p:cNvPr id="12088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883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878" name="Group 8"/>
              <p:cNvGrpSpPr>
                <a:grpSpLocks/>
              </p:cNvGrpSpPr>
              <p:nvPr/>
            </p:nvGrpSpPr>
            <p:grpSpPr bwMode="auto">
              <a:xfrm flipH="1">
                <a:off x="628" y="0"/>
                <a:ext cx="220" cy="471"/>
                <a:chOff x="0" y="0"/>
                <a:chExt cx="219" cy="471"/>
              </a:xfrm>
            </p:grpSpPr>
            <p:sp>
              <p:nvSpPr>
                <p:cNvPr id="120880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881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20879" name="Line 11"/>
              <p:cNvSpPr>
                <a:spLocks noChangeShapeType="1"/>
              </p:cNvSpPr>
              <p:nvPr/>
            </p:nvSpPr>
            <p:spPr bwMode="auto">
              <a:xfrm>
                <a:off x="219" y="236"/>
                <a:ext cx="4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20869" name="AutoShape 12"/>
            <p:cNvSpPr>
              <a:spLocks/>
            </p:cNvSpPr>
            <p:nvPr/>
          </p:nvSpPr>
          <p:spPr bwMode="auto">
            <a:xfrm rot="16200000" flipH="1">
              <a:off x="24" y="80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0" name="AutoShape 13"/>
            <p:cNvSpPr>
              <a:spLocks/>
            </p:cNvSpPr>
            <p:nvPr/>
          </p:nvSpPr>
          <p:spPr bwMode="auto">
            <a:xfrm rot="-5400000">
              <a:off x="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1" name="AutoShape 14"/>
            <p:cNvSpPr>
              <a:spLocks/>
            </p:cNvSpPr>
            <p:nvPr/>
          </p:nvSpPr>
          <p:spPr bwMode="auto">
            <a:xfrm rot="5400000" flipH="1">
              <a:off x="120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2" name="AutoShape 15"/>
            <p:cNvSpPr>
              <a:spLocks/>
            </p:cNvSpPr>
            <p:nvPr/>
          </p:nvSpPr>
          <p:spPr bwMode="auto">
            <a:xfrm rot="5400000">
              <a:off x="1192" y="816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0873" name="Rectangle 16"/>
            <p:cNvSpPr>
              <a:spLocks/>
            </p:cNvSpPr>
            <p:nvPr/>
          </p:nvSpPr>
          <p:spPr bwMode="auto">
            <a:xfrm>
              <a:off x="112" y="96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A</a:t>
              </a:r>
            </a:p>
          </p:txBody>
        </p:sp>
        <p:sp>
          <p:nvSpPr>
            <p:cNvPr id="120874" name="Rectangle 17"/>
            <p:cNvSpPr>
              <a:spLocks/>
            </p:cNvSpPr>
            <p:nvPr/>
          </p:nvSpPr>
          <p:spPr bwMode="auto">
            <a:xfrm>
              <a:off x="172" y="782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B</a:t>
              </a:r>
            </a:p>
          </p:txBody>
        </p:sp>
        <p:sp>
          <p:nvSpPr>
            <p:cNvPr id="120875" name="Rectangle 18"/>
            <p:cNvSpPr>
              <a:spLocks/>
            </p:cNvSpPr>
            <p:nvPr/>
          </p:nvSpPr>
          <p:spPr bwMode="auto">
            <a:xfrm>
              <a:off x="1165" y="784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D</a:t>
              </a:r>
            </a:p>
          </p:txBody>
        </p:sp>
        <p:sp>
          <p:nvSpPr>
            <p:cNvPr id="120876" name="Rectangle 19"/>
            <p:cNvSpPr>
              <a:spLocks/>
            </p:cNvSpPr>
            <p:nvPr/>
          </p:nvSpPr>
          <p:spPr bwMode="auto">
            <a:xfrm>
              <a:off x="1144" y="96"/>
              <a:ext cx="27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C</a:t>
              </a:r>
            </a:p>
          </p:txBody>
        </p:sp>
      </p:grpSp>
      <p:sp>
        <p:nvSpPr>
          <p:cNvPr id="120835" name="Line 20"/>
          <p:cNvSpPr>
            <a:spLocks noChangeShapeType="1"/>
          </p:cNvSpPr>
          <p:nvPr/>
        </p:nvSpPr>
        <p:spPr bwMode="auto">
          <a:xfrm flipH="1">
            <a:off x="2822575" y="2103438"/>
            <a:ext cx="268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21"/>
          <p:cNvSpPr>
            <a:spLocks/>
          </p:cNvSpPr>
          <p:nvPr/>
        </p:nvSpPr>
        <p:spPr bwMode="auto">
          <a:xfrm>
            <a:off x="6421438" y="5372100"/>
            <a:ext cx="2079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Merge sub-alignments</a:t>
            </a:r>
          </a:p>
        </p:txBody>
      </p:sp>
      <p:sp>
        <p:nvSpPr>
          <p:cNvPr id="120837" name="Rectangle 22"/>
          <p:cNvSpPr>
            <a:spLocks/>
          </p:cNvSpPr>
          <p:nvPr/>
        </p:nvSpPr>
        <p:spPr bwMode="auto">
          <a:xfrm>
            <a:off x="923925" y="5178425"/>
            <a:ext cx="23431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Estimate ML tree on merged alignment</a:t>
            </a:r>
          </a:p>
        </p:txBody>
      </p:sp>
      <p:sp>
        <p:nvSpPr>
          <p:cNvPr id="120838" name="Line 23"/>
          <p:cNvSpPr>
            <a:spLocks noChangeShapeType="1"/>
          </p:cNvSpPr>
          <p:nvPr/>
        </p:nvSpPr>
        <p:spPr bwMode="auto">
          <a:xfrm rot="10800000" flipH="1">
            <a:off x="5611813" y="5143500"/>
            <a:ext cx="2046287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Line 24"/>
          <p:cNvSpPr>
            <a:spLocks noChangeShapeType="1"/>
          </p:cNvSpPr>
          <p:nvPr/>
        </p:nvSpPr>
        <p:spPr bwMode="auto">
          <a:xfrm rot="10800000">
            <a:off x="6240463" y="2800350"/>
            <a:ext cx="1063625" cy="1017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0" name="Rectangle 25"/>
          <p:cNvSpPr>
            <a:spLocks/>
          </p:cNvSpPr>
          <p:nvPr/>
        </p:nvSpPr>
        <p:spPr bwMode="auto">
          <a:xfrm>
            <a:off x="2743200" y="1676400"/>
            <a:ext cx="2616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Decompose dataset</a:t>
            </a:r>
          </a:p>
        </p:txBody>
      </p:sp>
      <p:sp>
        <p:nvSpPr>
          <p:cNvPr id="187418" name="Rectangle 26"/>
          <p:cNvSpPr>
            <a:spLocks/>
          </p:cNvSpPr>
          <p:nvPr/>
        </p:nvSpPr>
        <p:spPr bwMode="auto">
          <a:xfrm>
            <a:off x="5680075" y="1577975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87419" name="Rectangle 27"/>
          <p:cNvSpPr>
            <a:spLocks/>
          </p:cNvSpPr>
          <p:nvPr/>
        </p:nvSpPr>
        <p:spPr bwMode="auto">
          <a:xfrm>
            <a:off x="6275388" y="1577975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87420" name="Rectangle 28"/>
          <p:cNvSpPr>
            <a:spLocks/>
          </p:cNvSpPr>
          <p:nvPr/>
        </p:nvSpPr>
        <p:spPr bwMode="auto">
          <a:xfrm>
            <a:off x="5680075" y="2160588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87421" name="Rectangle 29"/>
          <p:cNvSpPr>
            <a:spLocks/>
          </p:cNvSpPr>
          <p:nvPr/>
        </p:nvSpPr>
        <p:spPr bwMode="auto">
          <a:xfrm>
            <a:off x="6275388" y="2160588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18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3100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20845" name="Rectangle 30"/>
          <p:cNvSpPr>
            <a:spLocks/>
          </p:cNvSpPr>
          <p:nvPr/>
        </p:nvSpPr>
        <p:spPr bwMode="auto">
          <a:xfrm>
            <a:off x="6716713" y="2549525"/>
            <a:ext cx="18748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>
                <a:latin typeface="Baskerville" charset="0"/>
                <a:cs typeface="Baskerville" charset="0"/>
                <a:sym typeface="Baskerville" charset="0"/>
              </a:rPr>
              <a:t>Align subproblems</a:t>
            </a:r>
          </a:p>
        </p:txBody>
      </p:sp>
      <p:sp>
        <p:nvSpPr>
          <p:cNvPr id="187423" name="Rectangle 31"/>
          <p:cNvSpPr>
            <a:spLocks/>
          </p:cNvSpPr>
          <p:nvPr/>
        </p:nvSpPr>
        <p:spPr bwMode="auto">
          <a:xfrm>
            <a:off x="7108825" y="3921125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87424" name="Rectangle 32"/>
          <p:cNvSpPr>
            <a:spLocks/>
          </p:cNvSpPr>
          <p:nvPr/>
        </p:nvSpPr>
        <p:spPr bwMode="auto">
          <a:xfrm>
            <a:off x="7704138" y="3921125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87425" name="Rectangle 33"/>
          <p:cNvSpPr>
            <a:spLocks/>
          </p:cNvSpPr>
          <p:nvPr/>
        </p:nvSpPr>
        <p:spPr bwMode="auto">
          <a:xfrm>
            <a:off x="7108825" y="4503738"/>
            <a:ext cx="481013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87426" name="Rectangle 34"/>
          <p:cNvSpPr>
            <a:spLocks/>
          </p:cNvSpPr>
          <p:nvPr/>
        </p:nvSpPr>
        <p:spPr bwMode="auto">
          <a:xfrm>
            <a:off x="7704138" y="4503738"/>
            <a:ext cx="479425" cy="479425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87427" name="Rectangle 35"/>
          <p:cNvSpPr>
            <a:spLocks/>
          </p:cNvSpPr>
          <p:nvPr/>
        </p:nvSpPr>
        <p:spPr bwMode="auto">
          <a:xfrm>
            <a:off x="4137025" y="5314950"/>
            <a:ext cx="1406525" cy="936625"/>
          </a:xfrm>
          <a:prstGeom prst="rect">
            <a:avLst/>
          </a:prstGeom>
          <a:noFill/>
          <a:ln w="63500">
            <a:solidFill>
              <a:srgbClr val="770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77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ABCD</a:t>
            </a:r>
          </a:p>
        </p:txBody>
      </p:sp>
      <p:sp>
        <p:nvSpPr>
          <p:cNvPr id="120851" name="Line 36"/>
          <p:cNvSpPr>
            <a:spLocks noChangeShapeType="1"/>
          </p:cNvSpPr>
          <p:nvPr/>
        </p:nvSpPr>
        <p:spPr bwMode="auto">
          <a:xfrm>
            <a:off x="2708275" y="4949825"/>
            <a:ext cx="13493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52" name="Group 37"/>
          <p:cNvGrpSpPr>
            <a:grpSpLocks/>
          </p:cNvGrpSpPr>
          <p:nvPr/>
        </p:nvGrpSpPr>
        <p:grpSpPr bwMode="auto">
          <a:xfrm>
            <a:off x="800100" y="3773488"/>
            <a:ext cx="2019300" cy="1179512"/>
            <a:chOff x="133" y="-53"/>
            <a:chExt cx="1414" cy="825"/>
          </a:xfrm>
        </p:grpSpPr>
        <p:grpSp>
          <p:nvGrpSpPr>
            <p:cNvPr id="120853" name="Group 38"/>
            <p:cNvGrpSpPr>
              <a:grpSpLocks/>
            </p:cNvGrpSpPr>
            <p:nvPr/>
          </p:nvGrpSpPr>
          <p:grpSpPr bwMode="auto">
            <a:xfrm>
              <a:off x="133" y="-53"/>
              <a:ext cx="1414" cy="825"/>
              <a:chOff x="93" y="-70"/>
              <a:chExt cx="1413" cy="824"/>
            </a:xfrm>
          </p:grpSpPr>
          <p:grpSp>
            <p:nvGrpSpPr>
              <p:cNvPr id="120861" name="Group 39"/>
              <p:cNvGrpSpPr>
                <a:grpSpLocks/>
              </p:cNvGrpSpPr>
              <p:nvPr/>
            </p:nvGrpSpPr>
            <p:grpSpPr bwMode="auto">
              <a:xfrm>
                <a:off x="93" y="-70"/>
                <a:ext cx="347" cy="824"/>
                <a:chOff x="93" y="-70"/>
                <a:chExt cx="347" cy="824"/>
              </a:xfrm>
            </p:grpSpPr>
            <p:sp>
              <p:nvSpPr>
                <p:cNvPr id="120866" name="Line 40"/>
                <p:cNvSpPr>
                  <a:spLocks noChangeShapeType="1"/>
                </p:cNvSpPr>
                <p:nvPr/>
              </p:nvSpPr>
              <p:spPr bwMode="auto">
                <a:xfrm>
                  <a:off x="93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67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3" y="356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862" name="Group 42"/>
              <p:cNvGrpSpPr>
                <a:grpSpLocks/>
              </p:cNvGrpSpPr>
              <p:nvPr/>
            </p:nvGrpSpPr>
            <p:grpSpPr bwMode="auto">
              <a:xfrm flipH="1">
                <a:off x="1133" y="-70"/>
                <a:ext cx="373" cy="807"/>
                <a:chOff x="85" y="-70"/>
                <a:chExt cx="373" cy="807"/>
              </a:xfrm>
            </p:grpSpPr>
            <p:sp>
              <p:nvSpPr>
                <p:cNvPr id="120864" name="Line 43"/>
                <p:cNvSpPr>
                  <a:spLocks noChangeShapeType="1"/>
                </p:cNvSpPr>
                <p:nvPr/>
              </p:nvSpPr>
              <p:spPr bwMode="auto">
                <a:xfrm>
                  <a:off x="111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65" name="Line 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5" y="339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863" name="Line 45"/>
              <p:cNvSpPr>
                <a:spLocks noChangeShapeType="1"/>
              </p:cNvSpPr>
              <p:nvPr/>
            </p:nvSpPr>
            <p:spPr bwMode="auto">
              <a:xfrm>
                <a:off x="412" y="339"/>
                <a:ext cx="7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54" name="Line 46"/>
            <p:cNvSpPr>
              <a:spLocks noChangeShapeType="1"/>
            </p:cNvSpPr>
            <p:nvPr/>
          </p:nvSpPr>
          <p:spPr bwMode="auto">
            <a:xfrm>
              <a:off x="68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47"/>
            <p:cNvSpPr>
              <a:spLocks noChangeShapeType="1"/>
            </p:cNvSpPr>
            <p:nvPr/>
          </p:nvSpPr>
          <p:spPr bwMode="auto">
            <a:xfrm>
              <a:off x="96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48"/>
            <p:cNvSpPr>
              <a:spLocks noChangeShapeType="1"/>
            </p:cNvSpPr>
            <p:nvPr/>
          </p:nvSpPr>
          <p:spPr bwMode="auto">
            <a:xfrm>
              <a:off x="1174" y="-53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49"/>
            <p:cNvSpPr>
              <a:spLocks noChangeShapeType="1"/>
            </p:cNvSpPr>
            <p:nvPr/>
          </p:nvSpPr>
          <p:spPr bwMode="auto">
            <a:xfrm>
              <a:off x="144" y="408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50"/>
            <p:cNvSpPr>
              <a:spLocks noChangeShapeType="1"/>
            </p:cNvSpPr>
            <p:nvPr/>
          </p:nvSpPr>
          <p:spPr bwMode="auto">
            <a:xfrm>
              <a:off x="832" y="3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51"/>
            <p:cNvSpPr>
              <a:spLocks noChangeShapeType="1"/>
            </p:cNvSpPr>
            <p:nvPr/>
          </p:nvSpPr>
          <p:spPr bwMode="auto">
            <a:xfrm>
              <a:off x="832" y="536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52"/>
            <p:cNvSpPr>
              <a:spLocks noChangeShapeType="1"/>
            </p:cNvSpPr>
            <p:nvPr/>
          </p:nvSpPr>
          <p:spPr bwMode="auto">
            <a:xfrm flipH="1">
              <a:off x="675" y="531"/>
              <a:ext cx="169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3059" name="AutoShape 3"/>
          <p:cNvCxnSpPr>
            <a:cxnSpLocks noChangeShapeType="1"/>
            <a:stCxn id="173067" idx="3"/>
            <a:endCxn id="173067" idx="3"/>
          </p:cNvCxnSpPr>
          <p:nvPr/>
        </p:nvCxnSpPr>
        <p:spPr bwMode="auto">
          <a:xfrm>
            <a:off x="54864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  <p:grpSp>
        <p:nvGrpSpPr>
          <p:cNvPr id="116740" name="Group 8"/>
          <p:cNvGrpSpPr>
            <a:grpSpLocks/>
          </p:cNvGrpSpPr>
          <p:nvPr/>
        </p:nvGrpSpPr>
        <p:grpSpPr bwMode="auto">
          <a:xfrm>
            <a:off x="3962400" y="2667000"/>
            <a:ext cx="5181600" cy="1828800"/>
            <a:chOff x="2496" y="1680"/>
            <a:chExt cx="3264" cy="1152"/>
          </a:xfrm>
        </p:grpSpPr>
        <p:sp>
          <p:nvSpPr>
            <p:cNvPr id="173065" name="Freeform 9"/>
            <p:cNvSpPr>
              <a:spLocks/>
            </p:cNvSpPr>
            <p:nvPr/>
          </p:nvSpPr>
          <p:spPr bwMode="auto">
            <a:xfrm>
              <a:off x="3456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66" name="Text Box 10"/>
            <p:cNvSpPr txBox="1">
              <a:spLocks noChangeArrowheads="1"/>
            </p:cNvSpPr>
            <p:nvPr/>
          </p:nvSpPr>
          <p:spPr bwMode="auto">
            <a:xfrm>
              <a:off x="4224" y="1728"/>
              <a:ext cx="15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800080"/>
                  </a:solidFill>
                  <a:latin typeface="Times" charset="0"/>
                </a:rPr>
                <a:t>Use tree to compute new alignment</a:t>
              </a:r>
            </a:p>
          </p:txBody>
        </p:sp>
        <p:sp>
          <p:nvSpPr>
            <p:cNvPr id="173067" name="Rectangle 11"/>
            <p:cNvSpPr>
              <a:spLocks noChangeArrowheads="1"/>
            </p:cNvSpPr>
            <p:nvPr/>
          </p:nvSpPr>
          <p:spPr bwMode="auto">
            <a:xfrm>
              <a:off x="2496" y="2400"/>
              <a:ext cx="9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Alignment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09600"/>
            <a:ext cx="6953250" cy="1028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SATé Algorithm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304800" y="2667000"/>
            <a:ext cx="3911600" cy="1524000"/>
            <a:chOff x="192" y="1680"/>
            <a:chExt cx="2464" cy="960"/>
          </a:xfrm>
        </p:grpSpPr>
        <p:sp>
          <p:nvSpPr>
            <p:cNvPr id="175108" name="Text Box 4"/>
            <p:cNvSpPr txBox="1">
              <a:spLocks noChangeArrowheads="1"/>
            </p:cNvSpPr>
            <p:nvPr/>
          </p:nvSpPr>
          <p:spPr bwMode="auto">
            <a:xfrm>
              <a:off x="192" y="1872"/>
              <a:ext cx="17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Times" charset="0"/>
                </a:rPr>
                <a:t>Estimate ML tree on new alignment</a:t>
              </a:r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 rot="-10892108">
              <a:off x="1824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175110" name="AutoShape 6"/>
          <p:cNvCxnSpPr>
            <a:cxnSpLocks noChangeShapeType="1"/>
            <a:stCxn id="175118" idx="3"/>
            <a:endCxn id="175118" idx="3"/>
          </p:cNvCxnSpPr>
          <p:nvPr/>
        </p:nvCxnSpPr>
        <p:spPr bwMode="auto">
          <a:xfrm>
            <a:off x="54864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8788" name="Group 7"/>
          <p:cNvGrpSpPr>
            <a:grpSpLocks/>
          </p:cNvGrpSpPr>
          <p:nvPr/>
        </p:nvGrpSpPr>
        <p:grpSpPr bwMode="auto">
          <a:xfrm>
            <a:off x="381000" y="1524000"/>
            <a:ext cx="5105400" cy="1371600"/>
            <a:chOff x="240" y="960"/>
            <a:chExt cx="3216" cy="864"/>
          </a:xfrm>
        </p:grpSpPr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Tree</a:t>
              </a:r>
            </a:p>
          </p:txBody>
        </p:sp>
        <p:sp>
          <p:nvSpPr>
            <p:cNvPr id="175113" name="Line 9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14" name="Text Box 10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</a:rPr>
                <a:t>Obtain initial alignment and estimated ML tree</a:t>
              </a:r>
            </a:p>
          </p:txBody>
        </p:sp>
      </p:grpSp>
      <p:grpSp>
        <p:nvGrpSpPr>
          <p:cNvPr id="118789" name="Group 11"/>
          <p:cNvGrpSpPr>
            <a:grpSpLocks/>
          </p:cNvGrpSpPr>
          <p:nvPr/>
        </p:nvGrpSpPr>
        <p:grpSpPr bwMode="auto">
          <a:xfrm>
            <a:off x="3962400" y="2667000"/>
            <a:ext cx="5181600" cy="1828800"/>
            <a:chOff x="2496" y="1680"/>
            <a:chExt cx="3264" cy="1152"/>
          </a:xfrm>
        </p:grpSpPr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3456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224" y="1728"/>
              <a:ext cx="15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800080"/>
                  </a:solidFill>
                  <a:latin typeface="Times" charset="0"/>
                </a:rPr>
                <a:t>Use tree to compute new alignment</a:t>
              </a:r>
            </a:p>
          </p:txBody>
        </p:sp>
        <p:sp>
          <p:nvSpPr>
            <p:cNvPr id="175118" name="Rectangle 14"/>
            <p:cNvSpPr>
              <a:spLocks noChangeArrowheads="1"/>
            </p:cNvSpPr>
            <p:nvPr/>
          </p:nvSpPr>
          <p:spPr bwMode="auto">
            <a:xfrm>
              <a:off x="2496" y="2400"/>
              <a:ext cx="9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Times" charset="0"/>
                </a:rPr>
                <a:t>Alignment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8"/>
          <a:stretch>
            <a:fillRect/>
          </a:stretch>
        </p:blipFill>
        <p:spPr bwMode="auto">
          <a:xfrm>
            <a:off x="0" y="730250"/>
            <a:ext cx="91233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0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2882" name="Group 3"/>
          <p:cNvGrpSpPr>
            <a:grpSpLocks/>
          </p:cNvGrpSpPr>
          <p:nvPr/>
        </p:nvGrpSpPr>
        <p:grpSpPr bwMode="auto">
          <a:xfrm>
            <a:off x="682625" y="4159250"/>
            <a:ext cx="8216900" cy="452438"/>
            <a:chOff x="474" y="4298"/>
            <a:chExt cx="5706" cy="314"/>
          </a:xfrm>
        </p:grpSpPr>
        <p:sp>
          <p:nvSpPr>
            <p:cNvPr id="18330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01" name="Rectangle 5"/>
            <p:cNvSpPr>
              <a:spLocks noChangeArrowheads="1"/>
            </p:cNvSpPr>
            <p:nvPr/>
          </p:nvSpPr>
          <p:spPr bwMode="auto">
            <a:xfrm>
              <a:off x="1374" y="4392"/>
              <a:ext cx="37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371600" y="5334000"/>
            <a:ext cx="6477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/>
              <a:t>24 hour SATé analysis, on desktop machines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/>
              <a:t>(Similar improvements for biological datasets)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2" descr="human-microbi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7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4930" name="Group 3"/>
          <p:cNvGrpSpPr>
            <a:grpSpLocks/>
          </p:cNvGrpSpPr>
          <p:nvPr/>
        </p:nvGrpSpPr>
        <p:grpSpPr bwMode="auto">
          <a:xfrm>
            <a:off x="682625" y="6189663"/>
            <a:ext cx="8216900" cy="420687"/>
            <a:chOff x="474" y="4298"/>
            <a:chExt cx="5706" cy="292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895" y="4413"/>
              <a:ext cx="270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/>
              </a:pPr>
              <a:r>
                <a:rPr lang="en-GB" sz="1800">
                  <a:solidFill>
                    <a:srgbClr val="000000"/>
                  </a:solidFill>
                  <a:cs typeface="Baskerville" charset="0"/>
                </a:rPr>
                <a:t>1000 taxon models ranked by difficulty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4: UPP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UPP: Ultra-large alignments using SEPP</a:t>
            </a:r>
          </a:p>
          <a:p>
            <a:r>
              <a:rPr lang="en-US" dirty="0" smtClean="0"/>
              <a:t>Authors: Nam Nguyen, </a:t>
            </a:r>
            <a:r>
              <a:rPr lang="en-US" dirty="0" err="1" smtClean="0"/>
              <a:t>Siavash</a:t>
            </a:r>
            <a:r>
              <a:rPr lang="en-US" dirty="0" smtClean="0"/>
              <a:t> </a:t>
            </a:r>
            <a:r>
              <a:rPr lang="en-US" dirty="0" err="1" smtClean="0"/>
              <a:t>Mirarab</a:t>
            </a:r>
            <a:r>
              <a:rPr lang="en-US" dirty="0" smtClean="0"/>
              <a:t>, and Tandy Warnow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idea: </a:t>
            </a:r>
          </a:p>
          <a:p>
            <a:r>
              <a:rPr lang="en-US" dirty="0" smtClean="0"/>
              <a:t>estimate an alignment on a small random subset of the sequence dataset</a:t>
            </a:r>
          </a:p>
          <a:p>
            <a:r>
              <a:rPr lang="en-US" dirty="0" smtClean="0"/>
              <a:t>add all the remaining sequences into the small alignment (one by one, independently), using multiple Hidden Markov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5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Box 2"/>
          <p:cNvSpPr txBox="1">
            <a:spLocks noChangeArrowheads="1"/>
          </p:cNvSpPr>
          <p:nvPr/>
        </p:nvSpPr>
        <p:spPr bwMode="auto">
          <a:xfrm>
            <a:off x="685800" y="466725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UPP vs. HMMER vs. MAFFT (alignment error)</a:t>
            </a:r>
          </a:p>
        </p:txBody>
      </p:sp>
      <p:pic>
        <p:nvPicPr>
          <p:cNvPr id="193538" name="Picture 3" descr="rnasim.9.25.spfn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929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TextBox 1"/>
          <p:cNvSpPr txBox="1">
            <a:spLocks noChangeArrowheads="1"/>
          </p:cNvSpPr>
          <p:nvPr/>
        </p:nvSpPr>
        <p:spPr bwMode="auto">
          <a:xfrm>
            <a:off x="990600" y="5791200"/>
            <a:ext cx="7334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MAFFT-profile alignment strategy not as accurate as </a:t>
            </a:r>
          </a:p>
          <a:p>
            <a:r>
              <a:rPr lang="en-US"/>
              <a:t>UPP(100,10) or UPP(100,100).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Box 2"/>
          <p:cNvSpPr txBox="1">
            <a:spLocks noChangeArrowheads="1"/>
          </p:cNvSpPr>
          <p:nvPr/>
        </p:nvSpPr>
        <p:spPr bwMode="auto">
          <a:xfrm>
            <a:off x="762000" y="381000"/>
            <a:ext cx="777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UPP vs. HMMER vs. MAFFT (tree error)</a:t>
            </a:r>
          </a:p>
        </p:txBody>
      </p:sp>
      <p:pic>
        <p:nvPicPr>
          <p:cNvPr id="194562" name="Picture 1" descr="rnasim.9.25.fn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34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TextBox 2"/>
          <p:cNvSpPr txBox="1">
            <a:spLocks noChangeArrowheads="1"/>
          </p:cNvSpPr>
          <p:nvPr/>
        </p:nvSpPr>
        <p:spPr bwMode="auto">
          <a:xfrm>
            <a:off x="228600" y="5334000"/>
            <a:ext cx="8983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ML on UPP(100,10) and UPP(100,100) alignments both produce</a:t>
            </a:r>
          </a:p>
          <a:p>
            <a:r>
              <a:rPr lang="en-US"/>
              <a:t>	 produce better trees than MAFFT.</a:t>
            </a:r>
          </a:p>
          <a:p>
            <a:r>
              <a:rPr lang="en-US"/>
              <a:t>Decomposition into a family of HMMs improves resultant trees.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Boosters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DCM1</a:t>
            </a:r>
            <a:r>
              <a:rPr lang="en-US" dirty="0" smtClean="0"/>
              <a:t>: improves accuracy of distance-based methods using </a:t>
            </a:r>
            <a:r>
              <a:rPr lang="en-US" u="sng" dirty="0" smtClean="0"/>
              <a:t>divide-and-conquer </a:t>
            </a:r>
            <a:r>
              <a:rPr lang="en-US" dirty="0" smtClean="0"/>
              <a:t>and </a:t>
            </a:r>
            <a:r>
              <a:rPr lang="en-US" dirty="0" err="1" smtClean="0"/>
              <a:t>chordal</a:t>
            </a:r>
            <a:r>
              <a:rPr lang="en-US" dirty="0" smtClean="0"/>
              <a:t> graph theory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DACTAL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get a very large tree without needing a multiple sequence alignment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/>
              <a:t>: uses </a:t>
            </a:r>
            <a:r>
              <a:rPr lang="en-US" u="sng" dirty="0" smtClean="0"/>
              <a:t>divide-and-conquer </a:t>
            </a:r>
            <a:r>
              <a:rPr lang="en-US" dirty="0" smtClean="0"/>
              <a:t>plus iteration to co-estimate the multiple sequence alignment and a tree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UPP:</a:t>
            </a:r>
            <a:r>
              <a:rPr lang="en-US" dirty="0" smtClean="0"/>
              <a:t> uses divide-and-conquer, randomization, and Hidden Markov Models to obtain ultra-large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“Boosters”, or “Meta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Methods”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Meta-methods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divide-and-conquer and iteration (or other techniques) to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boost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the performance of base methods (phylogeny reconstruction, alignment estimation,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114800" y="47244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Times" charset="0"/>
              </a:rPr>
              <a:t>Meta-method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27432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6019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Base method M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7032625" y="495300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</a:rPr>
              <a:t>M*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Standard alignment and phylogeny estimation methods do not provide adequate accuracy on large </a:t>
            </a:r>
            <a:r>
              <a:rPr lang="en-US" dirty="0" smtClean="0"/>
              <a:t>datasets.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dirty="0" smtClean="0"/>
              <a:t>When </a:t>
            </a:r>
            <a:r>
              <a:rPr lang="en-US" dirty="0"/>
              <a:t>markers tend to yield poor alignments and trees</a:t>
            </a:r>
            <a:r>
              <a:rPr lang="en-US" dirty="0" smtClean="0"/>
              <a:t>, don’t </a:t>
            </a:r>
            <a:r>
              <a:rPr lang="en-US" dirty="0"/>
              <a:t>throw out the </a:t>
            </a:r>
            <a:r>
              <a:rPr lang="en-US" dirty="0" smtClean="0"/>
              <a:t>data </a:t>
            </a:r>
            <a:r>
              <a:rPr lang="en-US" i="1" dirty="0" smtClean="0">
                <a:solidFill>
                  <a:srgbClr val="0000FF"/>
                </a:solidFill>
              </a:rPr>
              <a:t>– get a better method!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develop algorithms and software to make it possible for scientists to get improved accuracy in their analyses.</a:t>
            </a:r>
          </a:p>
          <a:p>
            <a:r>
              <a:rPr lang="en-US" dirty="0" smtClean="0"/>
              <a:t>These algorithms involve creative strategies, including divide-and-conquer, iteration, and randomization.</a:t>
            </a:r>
          </a:p>
          <a:p>
            <a:r>
              <a:rPr lang="en-US" dirty="0" smtClean="0"/>
              <a:t>Extensive simulations and data analyses are part of the evaluation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Mirarab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Nam Nguyen, and Md. S. Bayzid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 Foundation,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baseline="30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HHMI International </a:t>
            </a:r>
            <a:r>
              <a:rPr lang="en-US" sz="1800" dirty="0" err="1" smtClean="0"/>
              <a:t>Predoctoral</a:t>
            </a:r>
            <a:r>
              <a:rPr lang="en-US" sz="1800" dirty="0" smtClean="0"/>
              <a:t> Fellow,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Fulbright </a:t>
            </a:r>
            <a:r>
              <a:rPr lang="en-US" sz="1800" dirty="0" err="1" smtClean="0"/>
              <a:t>Predoctoral</a:t>
            </a:r>
            <a:r>
              <a:rPr lang="en-US" sz="1800" smtClean="0"/>
              <a:t> Fellow</a:t>
            </a:r>
            <a:endParaRPr lang="en-US" sz="1800" baseline="30000" dirty="0"/>
          </a:p>
        </p:txBody>
      </p:sp>
      <p:pic>
        <p:nvPicPr>
          <p:cNvPr id="191491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748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DCM1 Decompositions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269875" y="3733800"/>
            <a:ext cx="3138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DCM1 decomposition : 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3505200" y="3733800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Compute maximal cliques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1752600" y="4953000"/>
            <a:ext cx="3254375" cy="1295400"/>
            <a:chOff x="495" y="2640"/>
            <a:chExt cx="2241" cy="1008"/>
          </a:xfrm>
        </p:grpSpPr>
        <p:grpSp>
          <p:nvGrpSpPr>
            <p:cNvPr id="77835" name="Group 6"/>
            <p:cNvGrpSpPr>
              <a:grpSpLocks/>
            </p:cNvGrpSpPr>
            <p:nvPr/>
          </p:nvGrpSpPr>
          <p:grpSpPr bwMode="auto">
            <a:xfrm>
              <a:off x="672" y="2880"/>
              <a:ext cx="1845" cy="576"/>
              <a:chOff x="672" y="2880"/>
              <a:chExt cx="2304" cy="720"/>
            </a:xfrm>
          </p:grpSpPr>
          <p:sp>
            <p:nvSpPr>
              <p:cNvPr id="697351" name="Line 7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16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2" name="Line 8"/>
              <p:cNvSpPr>
                <a:spLocks noChangeShapeType="1"/>
              </p:cNvSpPr>
              <p:nvPr/>
            </p:nvSpPr>
            <p:spPr bwMode="auto">
              <a:xfrm>
                <a:off x="2642" y="3216"/>
                <a:ext cx="3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2642" y="2880"/>
                <a:ext cx="336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4" name="Line 10"/>
              <p:cNvSpPr>
                <a:spLocks noChangeShapeType="1"/>
              </p:cNvSpPr>
              <p:nvPr/>
            </p:nvSpPr>
            <p:spPr bwMode="auto">
              <a:xfrm>
                <a:off x="2833" y="3023"/>
                <a:ext cx="143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H="1" flipV="1">
                <a:off x="2208" y="3023"/>
                <a:ext cx="19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7" name="Line 13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8" name="Line 14"/>
              <p:cNvSpPr>
                <a:spLocks noChangeShapeType="1"/>
              </p:cNvSpPr>
              <p:nvPr/>
            </p:nvSpPr>
            <p:spPr bwMode="auto">
              <a:xfrm>
                <a:off x="2208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59" name="Line 15"/>
              <p:cNvSpPr>
                <a:spLocks noChangeShapeType="1"/>
              </p:cNvSpPr>
              <p:nvPr/>
            </p:nvSpPr>
            <p:spPr bwMode="auto">
              <a:xfrm flipH="1">
                <a:off x="2066" y="3360"/>
                <a:ext cx="14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 flipH="1" flipV="1">
                <a:off x="1920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 flipV="1">
                <a:off x="1920" y="2880"/>
                <a:ext cx="14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2" name="Line 18"/>
              <p:cNvSpPr>
                <a:spLocks noChangeShapeType="1"/>
              </p:cNvSpPr>
              <p:nvPr/>
            </p:nvSpPr>
            <p:spPr bwMode="auto">
              <a:xfrm flipH="1" flipV="1">
                <a:off x="1778" y="3023"/>
                <a:ext cx="14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3" name="Line 19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4" name="Line 20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240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5" name="Line 21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3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926"/>
                <a:ext cx="96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H="1">
                <a:off x="1296" y="3457"/>
                <a:ext cx="24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8" name="Line 24"/>
              <p:cNvSpPr>
                <a:spLocks noChangeShapeType="1"/>
              </p:cNvSpPr>
              <p:nvPr/>
            </p:nvSpPr>
            <p:spPr bwMode="auto">
              <a:xfrm flipV="1">
                <a:off x="1296" y="2975"/>
                <a:ext cx="24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 flipH="1" flipV="1">
                <a:off x="720" y="2926"/>
                <a:ext cx="288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H="1">
                <a:off x="720" y="3216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697371" name="Line 27"/>
              <p:cNvSpPr>
                <a:spLocks noChangeShapeType="1"/>
              </p:cNvSpPr>
              <p:nvPr/>
            </p:nvSpPr>
            <p:spPr bwMode="auto">
              <a:xfrm flipH="1" flipV="1">
                <a:off x="672" y="3360"/>
                <a:ext cx="145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97372" name="Oval 28"/>
            <p:cNvSpPr>
              <a:spLocks noChangeArrowheads="1"/>
            </p:cNvSpPr>
            <p:nvPr/>
          </p:nvSpPr>
          <p:spPr bwMode="auto">
            <a:xfrm>
              <a:off x="2152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3" name="Oval 29"/>
            <p:cNvSpPr>
              <a:spLocks noChangeArrowheads="1"/>
            </p:cNvSpPr>
            <p:nvPr/>
          </p:nvSpPr>
          <p:spPr bwMode="auto">
            <a:xfrm>
              <a:off x="1968" y="2688"/>
              <a:ext cx="58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4" name="Oval 30"/>
            <p:cNvSpPr>
              <a:spLocks noChangeArrowheads="1"/>
            </p:cNvSpPr>
            <p:nvPr/>
          </p:nvSpPr>
          <p:spPr bwMode="auto">
            <a:xfrm>
              <a:off x="1203" y="2707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5" name="Oval 31"/>
            <p:cNvSpPr>
              <a:spLocks noChangeArrowheads="1"/>
            </p:cNvSpPr>
            <p:nvPr/>
          </p:nvSpPr>
          <p:spPr bwMode="auto">
            <a:xfrm>
              <a:off x="972" y="3072"/>
              <a:ext cx="585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6" name="Oval 32"/>
            <p:cNvSpPr>
              <a:spLocks noChangeArrowheads="1"/>
            </p:cNvSpPr>
            <p:nvPr/>
          </p:nvSpPr>
          <p:spPr bwMode="auto">
            <a:xfrm>
              <a:off x="495" y="3053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7" name="Oval 33"/>
            <p:cNvSpPr>
              <a:spLocks noChangeArrowheads="1"/>
            </p:cNvSpPr>
            <p:nvPr/>
          </p:nvSpPr>
          <p:spPr bwMode="auto">
            <a:xfrm>
              <a:off x="803" y="2668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8" name="Oval 34"/>
            <p:cNvSpPr>
              <a:spLocks noChangeArrowheads="1"/>
            </p:cNvSpPr>
            <p:nvPr/>
          </p:nvSpPr>
          <p:spPr bwMode="auto">
            <a:xfrm>
              <a:off x="495" y="2785"/>
              <a:ext cx="584" cy="5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79" name="Oval 35"/>
            <p:cNvSpPr>
              <a:spLocks noChangeArrowheads="1"/>
            </p:cNvSpPr>
            <p:nvPr/>
          </p:nvSpPr>
          <p:spPr bwMode="auto">
            <a:xfrm>
              <a:off x="1672" y="2640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0" name="Oval 36"/>
            <p:cNvSpPr>
              <a:spLocks noChangeArrowheads="1"/>
            </p:cNvSpPr>
            <p:nvPr/>
          </p:nvSpPr>
          <p:spPr bwMode="auto">
            <a:xfrm>
              <a:off x="1395" y="2928"/>
              <a:ext cx="585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97381" name="Oval 37"/>
            <p:cNvSpPr>
              <a:spLocks noChangeArrowheads="1"/>
            </p:cNvSpPr>
            <p:nvPr/>
          </p:nvSpPr>
          <p:spPr bwMode="auto">
            <a:xfrm>
              <a:off x="1776" y="2976"/>
              <a:ext cx="58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697382" name="Text Box 38"/>
          <p:cNvSpPr txBox="1">
            <a:spLocks noChangeArrowheads="1"/>
          </p:cNvSpPr>
          <p:nvPr/>
        </p:nvSpPr>
        <p:spPr bwMode="auto">
          <a:xfrm>
            <a:off x="228600" y="1184275"/>
            <a:ext cx="768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Input: Set </a:t>
            </a:r>
            <a:r>
              <a:rPr lang="en-US" i="1">
                <a:latin typeface="Times New Roman" charset="0"/>
                <a:cs typeface="Times New Roman" charset="0"/>
              </a:rPr>
              <a:t>S</a:t>
            </a:r>
            <a:r>
              <a:rPr lang="en-US">
                <a:latin typeface="Times New Roman" charset="0"/>
                <a:cs typeface="Times New Roman" charset="0"/>
              </a:rPr>
              <a:t> of sequences, distance matrix </a:t>
            </a:r>
            <a:r>
              <a:rPr lang="en-US" i="1">
                <a:latin typeface="Times New Roman" charset="0"/>
                <a:cs typeface="Times New Roman" charset="0"/>
              </a:rPr>
              <a:t>d</a:t>
            </a:r>
            <a:r>
              <a:rPr lang="en-US">
                <a:latin typeface="Times New Roman" charset="0"/>
                <a:cs typeface="Times New Roman" charset="0"/>
              </a:rPr>
              <a:t>, threshold value </a:t>
            </a: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697383" name="Text Box 39"/>
          <p:cNvSpPr txBox="1">
            <a:spLocks noChangeArrowheads="1"/>
          </p:cNvSpPr>
          <p:nvPr/>
        </p:nvSpPr>
        <p:spPr bwMode="auto">
          <a:xfrm>
            <a:off x="365125" y="1717675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1. </a:t>
            </a:r>
            <a:r>
              <a:rPr lang="en-US" sz="2000">
                <a:latin typeface="Times New Roman" charset="0"/>
                <a:cs typeface="Times New Roman" charset="0"/>
              </a:rPr>
              <a:t>Compute threshold graph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77831" name="Object 40"/>
          <p:cNvGraphicFramePr>
            <a:graphicFrameLocks noChangeAspect="1"/>
          </p:cNvGraphicFramePr>
          <p:nvPr/>
        </p:nvGraphicFramePr>
        <p:xfrm>
          <a:off x="1066800" y="2133600"/>
          <a:ext cx="6070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Equation" r:id="rId4" imgW="2527300" imgH="203200" progId="Equation.3">
                  <p:embed/>
                </p:oleObj>
              </mc:Choice>
              <mc:Fallback>
                <p:oleObj name="Equation" r:id="rId4" imgW="252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070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85" name="Text Box 41"/>
          <p:cNvSpPr txBox="1">
            <a:spLocks noChangeArrowheads="1"/>
          </p:cNvSpPr>
          <p:nvPr/>
        </p:nvSpPr>
        <p:spPr bwMode="auto">
          <a:xfrm>
            <a:off x="381000" y="2514600"/>
            <a:ext cx="8326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Times New Roman" charset="0"/>
              </a:rPr>
              <a:t>2. </a:t>
            </a:r>
            <a:r>
              <a:rPr lang="en-US" sz="2000">
                <a:latin typeface="Times New Roman" charset="0"/>
                <a:cs typeface="Times New Roman" charset="0"/>
              </a:rPr>
              <a:t>Perform minimum weight triangulation (note: if d is an additive matrix, then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Times New Roman" charset="0"/>
              </a:rPr>
              <a:t>     the threshold graph is provably triangulated).</a:t>
            </a:r>
          </a:p>
        </p:txBody>
      </p:sp>
      <p:sp>
        <p:nvSpPr>
          <p:cNvPr id="697386" name="Rectangle 42"/>
          <p:cNvSpPr>
            <a:spLocks noChangeArrowheads="1"/>
          </p:cNvSpPr>
          <p:nvPr/>
        </p:nvSpPr>
        <p:spPr bwMode="auto">
          <a:xfrm>
            <a:off x="142875" y="1143000"/>
            <a:ext cx="8848725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7783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12343"/>
              </p:ext>
            </p:extLst>
          </p:nvPr>
        </p:nvGraphicFramePr>
        <p:xfrm>
          <a:off x="5839448" y="1203989"/>
          <a:ext cx="1001050" cy="3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Equation" r:id="rId6" imgW="571500" imgH="203200" progId="Equation.3">
                  <p:embed/>
                </p:oleObj>
              </mc:Choice>
              <mc:Fallback>
                <p:oleObj name="Equation" r:id="rId6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448" y="1203989"/>
                        <a:ext cx="1001050" cy="35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490499" name="Line 3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0" name="Line 4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1" name="Line 5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2" name="Line 6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pic>
        <p:nvPicPr>
          <p:cNvPr id="18434" name="Picture 7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Orangutan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Gorilla</a:t>
            </a:r>
          </a:p>
        </p:txBody>
      </p:sp>
      <p:sp>
        <p:nvSpPr>
          <p:cNvPr id="490507" name="Text Box 11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Chimpanzee</a:t>
            </a:r>
          </a:p>
        </p:txBody>
      </p: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Human</a:t>
            </a:r>
          </a:p>
        </p:txBody>
      </p:sp>
      <p:pic>
        <p:nvPicPr>
          <p:cNvPr id="18440" name="Picture 13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1101725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i="1">
                <a:latin typeface="Times New Roman" charset="0"/>
                <a:cs typeface="+mn-cs"/>
              </a:rPr>
              <a:t>From the Tree of the Life Website,</a:t>
            </a:r>
            <a:br>
              <a:rPr lang="en-US" sz="1000" i="1">
                <a:latin typeface="Times New Roman" charset="0"/>
                <a:cs typeface="+mn-cs"/>
              </a:rPr>
            </a:br>
            <a:r>
              <a:rPr lang="en-US" sz="1000" i="1">
                <a:latin typeface="Times New Roman" charset="0"/>
                <a:cs typeface="+mn-cs"/>
              </a:rPr>
              <a:t>University of Arizona</a:t>
            </a:r>
          </a:p>
        </p:txBody>
      </p:sp>
      <p:sp>
        <p:nvSpPr>
          <p:cNvPr id="18442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59775" cy="762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Phylogeny (evolutionary tree)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43" name="Picture 16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3866</Words>
  <Application>Microsoft Macintosh PowerPoint</Application>
  <PresentationFormat>On-screen Show (4:3)</PresentationFormat>
  <Paragraphs>845</Paragraphs>
  <Slides>89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Office Theme</vt:lpstr>
      <vt:lpstr>Chart</vt:lpstr>
      <vt:lpstr>Equation</vt:lpstr>
      <vt:lpstr>Software for Scientists</vt:lpstr>
      <vt:lpstr>Warnow Laboratory</vt:lpstr>
      <vt:lpstr>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Phylogeny (evolutionary tree)</vt:lpstr>
      <vt:lpstr>PowerPoint Presentation</vt:lpstr>
      <vt:lpstr>PowerPoint Presentation</vt:lpstr>
      <vt:lpstr>Goal: Constructing a Tree of Life</vt:lpstr>
      <vt:lpstr>Why? Because!</vt:lpstr>
      <vt:lpstr>DNA Sequence Evolution</vt:lpstr>
      <vt:lpstr>Phylogeny Problem</vt:lpstr>
      <vt:lpstr>Performance criteria</vt:lpstr>
      <vt:lpstr>Tree Estimation Methods</vt:lpstr>
      <vt:lpstr>Tree Estimation Methods</vt:lpstr>
      <vt:lpstr>Distance-based estimation</vt:lpstr>
      <vt:lpstr>Quantifying Error</vt:lpstr>
      <vt:lpstr>Polynomial time methods typically have high error rates on large trees</vt:lpstr>
      <vt:lpstr>Tree Estimation Methods</vt:lpstr>
      <vt:lpstr>A polynomial-time problem</vt:lpstr>
      <vt:lpstr>A polynomial-time problem</vt:lpstr>
      <vt:lpstr>What about this?</vt:lpstr>
      <vt:lpstr>PowerPoint Presentation</vt:lpstr>
      <vt:lpstr>What about this?</vt:lpstr>
      <vt:lpstr>P vs. NP, continued</vt:lpstr>
      <vt:lpstr>Coping with NP-hard problems</vt:lpstr>
      <vt:lpstr>Solving NP-hard problems exactly is … unlikely</vt:lpstr>
      <vt:lpstr>Tree Estimation Methods</vt:lpstr>
      <vt:lpstr>NP-hard optimization problems:  better accuracy, but slow to find good solutions</vt:lpstr>
      <vt:lpstr>NP-hard problems in Biology</vt:lpstr>
      <vt:lpstr>Challenges</vt:lpstr>
      <vt:lpstr>DNA Sequence Evolution</vt:lpstr>
      <vt:lpstr>Phylogeny Problem</vt:lpstr>
      <vt:lpstr>The “real” problem!</vt:lpstr>
      <vt:lpstr>PowerPoint Presentation</vt:lpstr>
      <vt:lpstr>Input: unaligned sequences</vt:lpstr>
      <vt:lpstr>Phase 1: Multiple Sequence Alignment</vt:lpstr>
      <vt:lpstr>Phase 2: Construct tree</vt:lpstr>
      <vt:lpstr>Two-phase estimation</vt:lpstr>
      <vt:lpstr>Simulation Studies</vt:lpstr>
      <vt:lpstr>PowerPoint Presentation</vt:lpstr>
      <vt:lpstr>Problems</vt:lpstr>
      <vt:lpstr>Computational Phylogenetics</vt:lpstr>
      <vt:lpstr>(Some of) our Methods</vt:lpstr>
      <vt:lpstr>Divide-and-Conquer</vt:lpstr>
      <vt:lpstr>Divide-and-Conquer</vt:lpstr>
      <vt:lpstr>Merge Sort Algorithm</vt:lpstr>
      <vt:lpstr>Merging two sorted lists 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Merging (cont.) </vt:lpstr>
      <vt:lpstr>Divide-and-Conquer for  Tree Estimation</vt:lpstr>
      <vt:lpstr>Constructing trees from smaller trees</vt:lpstr>
      <vt:lpstr>DCMs: Divide-and-conquer for improving phylogeny reconstruction</vt:lpstr>
      <vt:lpstr>Four Boosters</vt:lpstr>
      <vt:lpstr>First example: DCM1</vt:lpstr>
      <vt:lpstr>Performance on large diameter trees</vt:lpstr>
      <vt:lpstr>DCM1 Decompositions</vt:lpstr>
      <vt:lpstr>DCM1-boosting distance-based methods [Nakhleh et al. ISMB 2001]</vt:lpstr>
      <vt:lpstr>Second Example: DACTAL  (Divide-And-Conquer Trees (Almost) without alignments)</vt:lpstr>
      <vt:lpstr>DACTAL </vt:lpstr>
      <vt:lpstr>Average of 3 Largest CRW Datasets</vt:lpstr>
      <vt:lpstr>Divide-and-Conquer for Alignment</vt:lpstr>
      <vt:lpstr>Example 3: SATé </vt:lpstr>
      <vt:lpstr>PowerPoint Presentation</vt:lpstr>
      <vt:lpstr>PowerPoint Presentation</vt:lpstr>
      <vt:lpstr>Re-aligning on a tree</vt:lpstr>
      <vt:lpstr>SATé Algorithm</vt:lpstr>
      <vt:lpstr>SATé Algorithm</vt:lpstr>
      <vt:lpstr>SATé Algorithm</vt:lpstr>
      <vt:lpstr>PowerPoint Presentation</vt:lpstr>
      <vt:lpstr>PowerPoint Presentation</vt:lpstr>
      <vt:lpstr>Example 4: UPP</vt:lpstr>
      <vt:lpstr>PowerPoint Presentation</vt:lpstr>
      <vt:lpstr>PowerPoint Presentation</vt:lpstr>
      <vt:lpstr>Four Boosters</vt:lpstr>
      <vt:lpstr>“Boosters”, or “Meta-Methods”</vt:lpstr>
      <vt:lpstr>Summary</vt:lpstr>
      <vt:lpstr>Summary</vt:lpstr>
      <vt:lpstr>Warnow Laboratory</vt:lpstr>
      <vt:lpstr>DCM1 Decompositions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for Scientists</dc:title>
  <dc:creator>Tandy Warnow</dc:creator>
  <cp:lastModifiedBy>Tandy Warnow</cp:lastModifiedBy>
  <cp:revision>26</cp:revision>
  <cp:lastPrinted>2013-10-15T13:28:55Z</cp:lastPrinted>
  <dcterms:created xsi:type="dcterms:W3CDTF">2013-10-15T09:45:45Z</dcterms:created>
  <dcterms:modified xsi:type="dcterms:W3CDTF">2013-10-15T13:39:05Z</dcterms:modified>
</cp:coreProperties>
</file>