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58" r:id="rId3"/>
    <p:sldId id="257" r:id="rId4"/>
    <p:sldId id="303" r:id="rId5"/>
    <p:sldId id="259" r:id="rId6"/>
    <p:sldId id="277" r:id="rId7"/>
    <p:sldId id="260" r:id="rId8"/>
    <p:sldId id="304" r:id="rId9"/>
    <p:sldId id="262" r:id="rId10"/>
    <p:sldId id="263" r:id="rId11"/>
    <p:sldId id="267" r:id="rId12"/>
    <p:sldId id="264" r:id="rId13"/>
    <p:sldId id="265" r:id="rId14"/>
    <p:sldId id="266" r:id="rId15"/>
    <p:sldId id="270" r:id="rId16"/>
    <p:sldId id="268" r:id="rId17"/>
    <p:sldId id="269" r:id="rId18"/>
    <p:sldId id="271" r:id="rId19"/>
    <p:sldId id="272" r:id="rId20"/>
    <p:sldId id="273" r:id="rId21"/>
    <p:sldId id="274" r:id="rId22"/>
    <p:sldId id="275" r:id="rId23"/>
    <p:sldId id="280" r:id="rId24"/>
    <p:sldId id="281" r:id="rId25"/>
    <p:sldId id="282" r:id="rId26"/>
    <p:sldId id="283" r:id="rId27"/>
    <p:sldId id="276" r:id="rId28"/>
    <p:sldId id="278" r:id="rId29"/>
    <p:sldId id="279" r:id="rId30"/>
    <p:sldId id="306" r:id="rId31"/>
    <p:sldId id="284" r:id="rId32"/>
    <p:sldId id="261" r:id="rId33"/>
    <p:sldId id="305" r:id="rId34"/>
    <p:sldId id="307" r:id="rId35"/>
    <p:sldId id="295" r:id="rId36"/>
    <p:sldId id="287" r:id="rId37"/>
    <p:sldId id="298" r:id="rId38"/>
    <p:sldId id="289" r:id="rId39"/>
    <p:sldId id="301" r:id="rId40"/>
    <p:sldId id="292" r:id="rId41"/>
    <p:sldId id="297" r:id="rId42"/>
    <p:sldId id="293" r:id="rId43"/>
    <p:sldId id="290" r:id="rId44"/>
    <p:sldId id="288" r:id="rId45"/>
    <p:sldId id="286" r:id="rId46"/>
    <p:sldId id="291" r:id="rId47"/>
    <p:sldId id="300" r:id="rId48"/>
    <p:sldId id="299" r:id="rId49"/>
    <p:sldId id="296" r:id="rId50"/>
    <p:sldId id="285" r:id="rId51"/>
    <p:sldId id="294" r:id="rId52"/>
    <p:sldId id="30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7" d="100"/>
          <a:sy n="97" d="100"/>
        </p:scale>
        <p:origin x="-480"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61900-A622-4745-A669-93609DA71F65}" type="datetimeFigureOut">
              <a:rPr lang="en-US" smtClean="0"/>
              <a:t>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2187A-E86F-1443-9C09-675815F5C122}" type="slidenum">
              <a:rPr lang="en-US" smtClean="0"/>
              <a:t>‹#›</a:t>
            </a:fld>
            <a:endParaRPr lang="en-US"/>
          </a:p>
        </p:txBody>
      </p:sp>
    </p:spTree>
    <p:extLst>
      <p:ext uri="{BB962C8B-B14F-4D97-AF65-F5344CB8AC3E}">
        <p14:creationId xmlns:p14="http://schemas.microsoft.com/office/powerpoint/2010/main" val="3794777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FBEF08-A14E-BE45-9387-83701B851692}" type="slidenum">
              <a:rPr lang="en-US" sz="1200"/>
              <a:pPr/>
              <a:t>2</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DD9BA0-C942-B547-AE30-3468A34A48AA}" type="slidenum">
              <a:rPr lang="en-US" sz="1200"/>
              <a:pPr/>
              <a:t>16</a:t>
            </a:fld>
            <a:endParaRPr lang="en-US" sz="1200"/>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3CF7A7-C063-4746-9026-FEF838732638}" type="slidenum">
              <a:rPr lang="en-US" sz="1200"/>
              <a:pPr/>
              <a:t>17</a:t>
            </a:fld>
            <a:endParaRPr lang="en-US" sz="1200"/>
          </a:p>
        </p:txBody>
      </p:sp>
      <p:sp>
        <p:nvSpPr>
          <p:cNvPr id="288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9ACE2-F44C-0943-A49D-21C460920D4D}" type="slidenum">
              <a:rPr lang="en-US" sz="1200"/>
              <a:pPr/>
              <a:t>18</a:t>
            </a:fld>
            <a:endParaRPr lang="en-US" sz="1200"/>
          </a:p>
        </p:txBody>
      </p:sp>
      <p:sp>
        <p:nvSpPr>
          <p:cNvPr id="18637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fld id="{0EEF65E3-9194-3842-A629-F9860AA54956}" type="slidenum">
              <a:rPr lang="en-GB" sz="1300" smtClean="0">
                <a:solidFill>
                  <a:srgbClr val="000000"/>
                </a:solidFill>
                <a:latin typeface="Times New Roman" charset="0"/>
                <a:cs typeface="Arial" charset="0"/>
              </a:rPr>
              <a:pPr algn="r">
                <a:lnSpc>
                  <a:spcPct val="86000"/>
                </a:lnSpc>
                <a:buClr>
                  <a:srgbClr val="000000"/>
                </a:buClr>
                <a:buSzPct val="45000"/>
                <a:buFont typeface="Wingdings" charset="0"/>
                <a:buNone/>
                <a:defRPr/>
              </a:pPr>
              <a:t>18</a:t>
            </a:fld>
            <a:endParaRPr lang="en-GB" sz="1300" smtClean="0">
              <a:solidFill>
                <a:srgbClr val="000000"/>
              </a:solidFill>
              <a:latin typeface="Times New Roman" charset="0"/>
              <a:cs typeface="Arial" charset="0"/>
            </a:endParaRPr>
          </a:p>
        </p:txBody>
      </p:sp>
      <p:sp>
        <p:nvSpPr>
          <p:cNvPr id="18637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8637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6375" name="Text Box 7"/>
          <p:cNvSpPr txBox="1">
            <a:spLocks noGrp="1" noChangeArrowheads="1"/>
          </p:cNvSpPr>
          <p:nvPr>
            <p:ph type="body"/>
          </p:nvPr>
        </p:nvSpPr>
        <p:spPr>
          <a:xfrm>
            <a:off x="685800" y="4341813"/>
            <a:ext cx="5486400" cy="4122737"/>
          </a:xfrm>
          <a:solidFill>
            <a:schemeClr val="accent1"/>
          </a:solidFill>
          <a:ln w="9360">
            <a:solidFill>
              <a:schemeClr val="tx1"/>
            </a:solidFill>
            <a:miter lim="800000"/>
            <a:headEnd/>
            <a:tailEnd/>
          </a:ln>
        </p:spPr>
        <p:txBody>
          <a:bodyPr wrap="none" anchor="ctr"/>
          <a:lstStyle>
            <a:lvl1pPr defTabSz="457200">
              <a:defRPr sz="1200">
                <a:solidFill>
                  <a:schemeClr val="tx1"/>
                </a:solidFill>
                <a:latin typeface="Arial" charset="0"/>
                <a:ea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FDE101-6F2D-7A4B-9560-036621FD415F}" type="slidenum">
              <a:rPr lang="en-US" sz="1200"/>
              <a:pPr/>
              <a:t>19</a:t>
            </a:fld>
            <a:endParaRPr lang="en-US" sz="1200"/>
          </a:p>
        </p:txBody>
      </p:sp>
      <p:sp>
        <p:nvSpPr>
          <p:cNvPr id="10445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6634940-04C5-1546-8254-7492E4B010FE}"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19</a:t>
            </a:fld>
            <a:endParaRPr lang="en-GB" sz="1300" smtClean="0">
              <a:solidFill>
                <a:srgbClr val="000000"/>
              </a:solidFill>
              <a:latin typeface="Times New Roman" charset="0"/>
              <a:cs typeface="Arial" charset="0"/>
            </a:endParaRPr>
          </a:p>
        </p:txBody>
      </p:sp>
      <p:sp>
        <p:nvSpPr>
          <p:cNvPr id="10445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10445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455"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200" tIns="4200" rIns="4200" bIns="42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Homology = nucleotides lined up since they come from a common ancestor.</a:t>
            </a:r>
          </a:p>
          <a:p>
            <a:pPr eaLnBrk="1" hangingPunct="1">
              <a:lnSpc>
                <a:spcPct val="93000"/>
              </a:lnSpc>
              <a:spcBef>
                <a:spcPts val="450"/>
              </a:spcBef>
              <a:defRPr/>
            </a:pPr>
            <a:r>
              <a:rPr lang="en-GB" sz="2000" smtClean="0">
                <a:cs typeface="Arial" charset="0"/>
              </a:rPr>
              <a:t>Indel = dash.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89CE01-3415-A641-AD38-C60728EF513D}" type="slidenum">
              <a:rPr lang="en-US" sz="1200"/>
              <a:pPr/>
              <a:t>20</a:t>
            </a:fld>
            <a:endParaRPr lang="en-US" sz="1200"/>
          </a:p>
        </p:txBody>
      </p:sp>
      <p:sp>
        <p:nvSpPr>
          <p:cNvPr id="5939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B624B2-3872-D747-9B04-0111C1A76953}" type="slidenum">
              <a:rPr lang="en-US" sz="1200"/>
              <a:pPr/>
              <a:t>21</a:t>
            </a:fld>
            <a:endParaRPr lang="en-US" sz="1200"/>
          </a:p>
        </p:txBody>
      </p:sp>
      <p:sp>
        <p:nvSpPr>
          <p:cNvPr id="6144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BA2542-7AF3-D540-BB50-3997D673CE2F}" type="slidenum">
              <a:rPr lang="en-US" sz="1200"/>
              <a:pPr/>
              <a:t>22</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7E1726-938B-4E4E-BDA1-4D903125EA7E}" type="slidenum">
              <a:rPr lang="en-US" sz="1200"/>
              <a:pPr/>
              <a:t>23</a:t>
            </a:fld>
            <a:endParaRPr lang="en-US" sz="1200"/>
          </a:p>
        </p:txBody>
      </p:sp>
      <p:sp>
        <p:nvSpPr>
          <p:cNvPr id="317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C737BE-4E36-BF47-8FC7-E4E158EE381C}" type="slidenum">
              <a:rPr lang="en-US" sz="1200"/>
              <a:pPr/>
              <a:t>24</a:t>
            </a:fld>
            <a:endParaRPr lang="en-US" sz="1200"/>
          </a:p>
        </p:txBody>
      </p:sp>
      <p:sp>
        <p:nvSpPr>
          <p:cNvPr id="6369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693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65E38-4151-334E-B583-6170B2062EC0}" type="slidenum">
              <a:rPr lang="en-US" sz="1200"/>
              <a:pPr/>
              <a:t>25</a:t>
            </a:fld>
            <a:endParaRPr lang="en-US" sz="1200"/>
          </a:p>
        </p:txBody>
      </p:sp>
      <p:sp>
        <p:nvSpPr>
          <p:cNvPr id="323586"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9D21D44-66B8-EB42-99BC-A6E223796CB9}"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25</a:t>
            </a:fld>
            <a:endParaRPr lang="en-GB" sz="1300" smtClean="0">
              <a:solidFill>
                <a:srgbClr val="000000"/>
              </a:solidFill>
              <a:latin typeface="Times New Roman" charset="0"/>
              <a:cs typeface="Arial" charset="0"/>
            </a:endParaRPr>
          </a:p>
        </p:txBody>
      </p:sp>
      <p:sp>
        <p:nvSpPr>
          <p:cNvPr id="323587"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88"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89"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smtClean="0">
              <a:solidFill>
                <a:srgbClr val="000000"/>
              </a:solidFill>
              <a:latin typeface="Times New Roman" charset="0"/>
              <a:cs typeface="Arial" charset="0"/>
            </a:endParaRPr>
          </a:p>
        </p:txBody>
      </p:sp>
      <p:sp>
        <p:nvSpPr>
          <p:cNvPr id="323590"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3591"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a:defRPr sz="1200">
                <a:solidFill>
                  <a:schemeClr val="tx1"/>
                </a:solidFill>
                <a:latin typeface="Arial" charset="0"/>
                <a:ea typeface="ＭＳ Ｐゴシック" charset="0"/>
                <a:cs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AAD6D3-3294-D54C-B828-37999E40D7C8}" type="slidenum">
              <a:rPr lang="en-US" sz="1200"/>
              <a:pPr/>
              <a:t>5</a:t>
            </a:fld>
            <a:endParaRPr lang="en-US" sz="1200"/>
          </a:p>
        </p:txBody>
      </p:sp>
      <p:sp>
        <p:nvSpPr>
          <p:cNvPr id="49152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9152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4FCE3-D6B3-FC42-AB62-AB708A46C41E}" type="slidenum">
              <a:rPr lang="en-US" sz="1200"/>
              <a:pPr/>
              <a:t>26</a:t>
            </a:fld>
            <a:endParaRPr lang="en-US" sz="1200"/>
          </a:p>
        </p:txBody>
      </p:sp>
      <p:sp>
        <p:nvSpPr>
          <p:cNvPr id="67586" name="Text Box 2"/>
          <p:cNvSpPr txBox="1">
            <a:spLocks noChangeArrowheads="1"/>
          </p:cNvSpPr>
          <p:nvPr/>
        </p:nvSpPr>
        <p:spPr bwMode="auto">
          <a:xfrm>
            <a:off x="3429000" y="7897813"/>
            <a:ext cx="26225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fld id="{3D1D9E17-D5BE-604A-8D44-4C90451D2646}" type="slidenum">
              <a:rPr lang="en-GB" sz="1100" smtClean="0">
                <a:solidFill>
                  <a:srgbClr val="000000"/>
                </a:solidFill>
                <a:cs typeface="Arial" charset="0"/>
              </a:rPr>
              <a:pPr algn="r" eaLnBrk="1">
                <a:lnSpc>
                  <a:spcPct val="87000"/>
                </a:lnSpc>
                <a:buClr>
                  <a:srgbClr val="000000"/>
                </a:buClr>
                <a:buSzPct val="45000"/>
                <a:buFont typeface="Wingdings" charset="0"/>
                <a:buNone/>
                <a:defRPr/>
              </a:pPr>
              <a:t>26</a:t>
            </a:fld>
            <a:endParaRPr lang="en-GB" sz="1100" smtClean="0">
              <a:solidFill>
                <a:srgbClr val="000000"/>
              </a:solidFill>
              <a:cs typeface="Arial" charset="0"/>
            </a:endParaRPr>
          </a:p>
        </p:txBody>
      </p:sp>
      <p:sp>
        <p:nvSpPr>
          <p:cNvPr id="67587" name="Text Box 3"/>
          <p:cNvSpPr txBox="1">
            <a:spLocks noChangeArrowheads="1"/>
          </p:cNvSpPr>
          <p:nvPr/>
        </p:nvSpPr>
        <p:spPr bwMode="auto">
          <a:xfrm>
            <a:off x="0" y="7897813"/>
            <a:ext cx="262255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88" name="Text Box 4"/>
          <p:cNvSpPr txBox="1">
            <a:spLocks noChangeArrowheads="1"/>
          </p:cNvSpPr>
          <p:nvPr/>
        </p:nvSpPr>
        <p:spPr bwMode="auto">
          <a:xfrm>
            <a:off x="0" y="0"/>
            <a:ext cx="2622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89" name="Text Box 5"/>
          <p:cNvSpPr txBox="1">
            <a:spLocks noChangeArrowheads="1"/>
          </p:cNvSpPr>
          <p:nvPr/>
        </p:nvSpPr>
        <p:spPr bwMode="auto">
          <a:xfrm>
            <a:off x="3429000" y="0"/>
            <a:ext cx="2622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endParaRPr lang="en-GB" sz="1100" smtClean="0">
              <a:solidFill>
                <a:srgbClr val="000000"/>
              </a:solidFill>
              <a:cs typeface="Arial" charset="0"/>
            </a:endParaRPr>
          </a:p>
        </p:txBody>
      </p:sp>
      <p:sp>
        <p:nvSpPr>
          <p:cNvPr id="67590" name="Text Box 6"/>
          <p:cNvSpPr txBox="1">
            <a:spLocks noChangeArrowheads="1"/>
          </p:cNvSpPr>
          <p:nvPr/>
        </p:nvSpPr>
        <p:spPr bwMode="auto">
          <a:xfrm>
            <a:off x="1008063" y="630238"/>
            <a:ext cx="4033837" cy="3117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591" name="Text Box 7"/>
          <p:cNvSpPr txBox="1">
            <a:spLocks noGrp="1" noChangeArrowheads="1"/>
          </p:cNvSpPr>
          <p:nvPr>
            <p:ph type="body"/>
          </p:nvPr>
        </p:nvSpPr>
        <p:spPr>
          <a:xfrm>
            <a:off x="685800" y="4341813"/>
            <a:ext cx="54864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smtClean="0">
                <a:cs typeface="Arial" charset="0"/>
              </a:rPr>
              <a:t>1. 2 classes of MC: easy, moderate-to-difficult</a:t>
            </a:r>
          </a:p>
          <a:p>
            <a:pPr eaLnBrk="1" hangingPunct="1">
              <a:lnSpc>
                <a:spcPct val="93000"/>
              </a:lnSpc>
              <a:spcBef>
                <a:spcPts val="450"/>
              </a:spcBef>
              <a:defRPr/>
            </a:pPr>
            <a:r>
              <a:rPr lang="en-GB" sz="2000" smtClean="0">
                <a:cs typeface="Arial" charset="0"/>
              </a:rPr>
              <a:t>2. true alignment</a:t>
            </a:r>
          </a:p>
          <a:p>
            <a:pPr eaLnBrk="1" hangingPunct="1">
              <a:lnSpc>
                <a:spcPct val="93000"/>
              </a:lnSpc>
              <a:spcBef>
                <a:spcPts val="450"/>
              </a:spcBef>
              <a:defRPr/>
            </a:pPr>
            <a:r>
              <a:rPr lang="en-GB" sz="2000" smtClean="0">
                <a:cs typeface="Arial" charset="0"/>
              </a:rPr>
              <a:t>3. 2 classes: ClustalW, everything else</a:t>
            </a:r>
          </a:p>
          <a:p>
            <a:pPr eaLnBrk="1" hangingPunct="1">
              <a:lnSpc>
                <a:spcPct val="93000"/>
              </a:lnSpc>
              <a:spcBef>
                <a:spcPts val="450"/>
              </a:spcBef>
              <a:defRPr/>
            </a:pPr>
            <a:endParaRPr lang="en-GB" sz="2000" smtClean="0">
              <a:cs typeface="Arial" charset="0"/>
            </a:endParaRPr>
          </a:p>
          <a:p>
            <a:pPr eaLnBrk="1" hangingPunct="1">
              <a:lnSpc>
                <a:spcPct val="93000"/>
              </a:lnSpc>
              <a:spcBef>
                <a:spcPts val="450"/>
              </a:spcBef>
              <a:defRPr/>
            </a:pPr>
            <a:r>
              <a:rPr lang="en-GB" sz="2000" smtClean="0">
                <a:cs typeface="Arial" charset="0"/>
              </a:rPr>
              <a:t>Alignment error, measured this way, isn't a perfect predictor of tree error, measured this way.</a:t>
            </a:r>
          </a:p>
        </p:txBody>
      </p:sp>
      <p:sp>
        <p:nvSpPr>
          <p:cNvPr id="67592" name="Text Box 8"/>
          <p:cNvSpPr txBox="1">
            <a:spLocks noGrp="1" noRot="1" noChangeAspect="1" noChangeArrowheads="1" noTextEdit="1"/>
          </p:cNvSpPr>
          <p:nvPr>
            <p:ph type="sldImg" idx="1"/>
          </p:nvPr>
        </p:nvSpPr>
        <p:spPr>
          <a:xfrm>
            <a:off x="1143000" y="693738"/>
            <a:ext cx="4570413" cy="3427412"/>
          </a:xfrm>
          <a:solidFill>
            <a:srgbClr val="FFFFFF"/>
          </a:solidFill>
          <a:ln/>
          <a:extLst>
            <a:ext uri="{FAA26D3D-D897-4be2-8F04-BA451C77F1D7}">
              <ma14:placeholderFlag xmlns:ma14="http://schemas.microsoft.com/office/mac/drawingml/2011/main" val="1"/>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C349B9-166E-B442-B3E6-B054961DF609}" type="slidenum">
              <a:rPr lang="en-US" sz="1200"/>
              <a:pPr/>
              <a:t>27</a:t>
            </a:fld>
            <a:endParaRPr lang="en-US" sz="1200"/>
          </a:p>
        </p:txBody>
      </p:sp>
      <p:sp>
        <p:nvSpPr>
          <p:cNvPr id="7219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192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28</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30</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FBEF08-A14E-BE45-9387-83701B851692}" type="slidenum">
              <a:rPr lang="en-US" sz="1200"/>
              <a:pPr/>
              <a:t>31</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470B73-744B-274D-B65B-58AAD195EBFF}" type="slidenum">
              <a:rPr lang="en-US" sz="1200"/>
              <a:pPr/>
              <a:t>9</a:t>
            </a:fld>
            <a:endParaRPr lang="en-US" sz="1200"/>
          </a:p>
        </p:txBody>
      </p:sp>
      <p:sp>
        <p:nvSpPr>
          <p:cNvPr id="630786"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078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933619-0304-E94D-952B-B28381711848}" type="slidenum">
              <a:rPr lang="en-US" sz="1200"/>
              <a:pPr/>
              <a:t>10</a:t>
            </a:fld>
            <a:endParaRPr lang="en-US" sz="1200"/>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20CE63-BE04-9442-8180-36ECFAA8C103}" type="slidenum">
              <a:rPr lang="en-US" sz="1200"/>
              <a:pPr/>
              <a:t>11</a:t>
            </a:fld>
            <a:endParaRPr lang="en-US" sz="1200"/>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841624-5DA2-234B-A5F1-4B45440A15C6}" type="slidenum">
              <a:rPr lang="en-US" sz="1200"/>
              <a:pPr/>
              <a:t>12</a:t>
            </a:fld>
            <a:endParaRPr lang="en-US" sz="1200"/>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E66B69-9777-3C43-A8F5-FC4EB0E3DE9C}" type="slidenum">
              <a:rPr lang="en-US" sz="1200"/>
              <a:pPr/>
              <a:t>13</a:t>
            </a:fld>
            <a:endParaRPr lang="en-US" sz="1200"/>
          </a:p>
        </p:txBody>
      </p:sp>
      <p:sp>
        <p:nvSpPr>
          <p:cNvPr id="63693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693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82995D-B091-A840-8D09-F1098BE30AB0}" type="slidenum">
              <a:rPr lang="en-US" sz="1200"/>
              <a:pPr/>
              <a:t>14</a:t>
            </a:fld>
            <a:endParaRPr lang="en-US" sz="1200"/>
          </a:p>
        </p:txBody>
      </p:sp>
      <p:sp>
        <p:nvSpPr>
          <p:cNvPr id="68608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860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5EEA29-0AD3-6742-B090-BE0430A151DA}" type="slidenum">
              <a:rPr lang="en-US" sz="1200"/>
              <a:pPr/>
              <a:t>15</a:t>
            </a:fld>
            <a:endParaRPr lang="en-US" sz="1200"/>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4C0A1-658F-9B4C-A942-D62E19BA063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217418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C0A1-658F-9B4C-A942-D62E19BA063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176651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C0A1-658F-9B4C-A942-D62E19BA063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181395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7CB8C0A-3026-CD4C-8DBB-FF24A980D8F9}" type="slidenum">
              <a:rPr lang="en-US"/>
              <a:pPr/>
              <a:t>‹#›</a:t>
            </a:fld>
            <a:endParaRPr lang="en-US"/>
          </a:p>
        </p:txBody>
      </p:sp>
    </p:spTree>
    <p:extLst>
      <p:ext uri="{BB962C8B-B14F-4D97-AF65-F5344CB8AC3E}">
        <p14:creationId xmlns:p14="http://schemas.microsoft.com/office/powerpoint/2010/main" val="75584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C0A1-658F-9B4C-A942-D62E19BA063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85892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4C0A1-658F-9B4C-A942-D62E19BA0632}" type="datetimeFigureOut">
              <a:rPr lang="en-US" smtClean="0"/>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16241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4C0A1-658F-9B4C-A942-D62E19BA063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21887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4C0A1-658F-9B4C-A942-D62E19BA0632}" type="datetimeFigureOut">
              <a:rPr lang="en-US" smtClean="0"/>
              <a:t>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168310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4C0A1-658F-9B4C-A942-D62E19BA0632}" type="datetimeFigureOut">
              <a:rPr lang="en-US" smtClean="0"/>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220239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4C0A1-658F-9B4C-A942-D62E19BA0632}" type="datetimeFigureOut">
              <a:rPr lang="en-US" smtClean="0"/>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37364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C0A1-658F-9B4C-A942-D62E19BA063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272294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C0A1-658F-9B4C-A942-D62E19BA0632}" type="datetimeFigureOut">
              <a:rPr lang="en-US" smtClean="0"/>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1918C-7B1D-9F46-A079-B8CF9A2F93C6}" type="slidenum">
              <a:rPr lang="en-US" smtClean="0"/>
              <a:t>‹#›</a:t>
            </a:fld>
            <a:endParaRPr lang="en-US"/>
          </a:p>
        </p:txBody>
      </p:sp>
    </p:spTree>
    <p:extLst>
      <p:ext uri="{BB962C8B-B14F-4D97-AF65-F5344CB8AC3E}">
        <p14:creationId xmlns:p14="http://schemas.microsoft.com/office/powerpoint/2010/main" val="1708400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4C0A1-658F-9B4C-A942-D62E19BA0632}" type="datetimeFigureOut">
              <a:rPr lang="en-US" smtClean="0"/>
              <a:t>1/11/15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918C-7B1D-9F46-A079-B8CF9A2F93C6}" type="slidenum">
              <a:rPr lang="en-US" smtClean="0"/>
              <a:t>‹#›</a:t>
            </a:fld>
            <a:endParaRPr lang="en-US"/>
          </a:p>
        </p:txBody>
      </p:sp>
    </p:spTree>
    <p:extLst>
      <p:ext uri="{BB962C8B-B14F-4D97-AF65-F5344CB8AC3E}">
        <p14:creationId xmlns:p14="http://schemas.microsoft.com/office/powerpoint/2010/main" val="235899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IPAM Workshop on Multiple Sequence Alignment</a:t>
            </a:r>
            <a:endParaRPr lang="en-US" dirty="0"/>
          </a:p>
        </p:txBody>
      </p:sp>
      <p:sp>
        <p:nvSpPr>
          <p:cNvPr id="3" name="Subtitle 2"/>
          <p:cNvSpPr>
            <a:spLocks noGrp="1"/>
          </p:cNvSpPr>
          <p:nvPr>
            <p:ph type="subTitle" idx="1"/>
          </p:nvPr>
        </p:nvSpPr>
        <p:spPr/>
        <p:txBody>
          <a:bodyPr>
            <a:normAutofit/>
          </a:bodyPr>
          <a:lstStyle/>
          <a:p>
            <a:r>
              <a:rPr lang="en-US" dirty="0" smtClean="0"/>
              <a:t>Tandy Warnow</a:t>
            </a:r>
          </a:p>
          <a:p>
            <a:r>
              <a:rPr lang="en-US" dirty="0" smtClean="0"/>
              <a:t>The University of Illinois </a:t>
            </a:r>
          </a:p>
          <a:p>
            <a:r>
              <a:rPr lang="en-US" dirty="0"/>
              <a:t>a</a:t>
            </a:r>
            <a:r>
              <a:rPr lang="en-US" dirty="0" smtClean="0"/>
              <a:t>t Urbana-Champaign</a:t>
            </a:r>
            <a:endParaRPr lang="en-US" dirty="0"/>
          </a:p>
        </p:txBody>
      </p:sp>
    </p:spTree>
    <p:extLst>
      <p:ext uri="{BB962C8B-B14F-4D97-AF65-F5344CB8AC3E}">
        <p14:creationId xmlns:p14="http://schemas.microsoft.com/office/powerpoint/2010/main" val="16445357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p:cNvSpPr>
            <a:spLocks noChangeShapeType="1"/>
          </p:cNvSpPr>
          <p:nvPr/>
        </p:nvSpPr>
        <p:spPr bwMode="auto">
          <a:xfrm flipV="1">
            <a:off x="37020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79" name="Line 3"/>
          <p:cNvSpPr>
            <a:spLocks noChangeShapeType="1"/>
          </p:cNvSpPr>
          <p:nvPr/>
        </p:nvSpPr>
        <p:spPr bwMode="auto">
          <a:xfrm flipH="1" flipV="1">
            <a:off x="43116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0" name="Line 4"/>
          <p:cNvSpPr>
            <a:spLocks noChangeShapeType="1"/>
          </p:cNvSpPr>
          <p:nvPr/>
        </p:nvSpPr>
        <p:spPr bwMode="auto">
          <a:xfrm flipH="1" flipV="1">
            <a:off x="3352800" y="4267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1" name="Line 5"/>
          <p:cNvSpPr>
            <a:spLocks noChangeShapeType="1"/>
          </p:cNvSpPr>
          <p:nvPr/>
        </p:nvSpPr>
        <p:spPr bwMode="auto">
          <a:xfrm flipH="1">
            <a:off x="4311650" y="4267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2" name="Line 6"/>
          <p:cNvSpPr>
            <a:spLocks noChangeShapeType="1"/>
          </p:cNvSpPr>
          <p:nvPr/>
        </p:nvSpPr>
        <p:spPr bwMode="auto">
          <a:xfrm flipH="1" flipV="1">
            <a:off x="5157788" y="42672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3" name="Line 7"/>
          <p:cNvSpPr>
            <a:spLocks noChangeShapeType="1"/>
          </p:cNvSpPr>
          <p:nvPr/>
        </p:nvSpPr>
        <p:spPr bwMode="auto">
          <a:xfrm flipH="1">
            <a:off x="5157788" y="38100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4823" name="Rectangle 8"/>
          <p:cNvSpPr>
            <a:spLocks noGrp="1" noChangeArrowheads="1"/>
          </p:cNvSpPr>
          <p:nvPr>
            <p:ph type="title"/>
          </p:nvPr>
        </p:nvSpPr>
        <p:spPr/>
        <p:txBody>
          <a:bodyPr/>
          <a:lstStyle/>
          <a:p>
            <a:r>
              <a:rPr lang="en-US">
                <a:latin typeface="Times New Roman" charset="0"/>
                <a:ea typeface="ＭＳ Ｐゴシック" charset="0"/>
                <a:cs typeface="ＭＳ Ｐゴシック" charset="0"/>
              </a:rPr>
              <a:t>Phylogeny Problem</a:t>
            </a:r>
          </a:p>
        </p:txBody>
      </p:sp>
      <p:sp>
        <p:nvSpPr>
          <p:cNvPr id="101385" name="Rectangle 9"/>
          <p:cNvSpPr>
            <a:spLocks noChangeArrowheads="1"/>
          </p:cNvSpPr>
          <p:nvPr/>
        </p:nvSpPr>
        <p:spPr bwMode="auto">
          <a:xfrm>
            <a:off x="2097088" y="2346325"/>
            <a:ext cx="141763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TAGCCCA</a:t>
            </a:r>
          </a:p>
        </p:txBody>
      </p:sp>
      <p:sp>
        <p:nvSpPr>
          <p:cNvPr id="101386" name="Rectangle 10"/>
          <p:cNvSpPr>
            <a:spLocks noChangeArrowheads="1"/>
          </p:cNvSpPr>
          <p:nvPr/>
        </p:nvSpPr>
        <p:spPr bwMode="auto">
          <a:xfrm>
            <a:off x="3698875" y="2346325"/>
            <a:ext cx="137477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TAGACTT</a:t>
            </a:r>
          </a:p>
        </p:txBody>
      </p:sp>
      <p:sp>
        <p:nvSpPr>
          <p:cNvPr id="101387" name="Rectangle 11"/>
          <p:cNvSpPr>
            <a:spLocks noChangeArrowheads="1"/>
          </p:cNvSpPr>
          <p:nvPr/>
        </p:nvSpPr>
        <p:spPr bwMode="auto">
          <a:xfrm>
            <a:off x="5259388" y="2346325"/>
            <a:ext cx="141287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TGCACAA</a:t>
            </a:r>
          </a:p>
        </p:txBody>
      </p:sp>
      <p:sp>
        <p:nvSpPr>
          <p:cNvPr id="101388" name="Rectangle 12"/>
          <p:cNvSpPr>
            <a:spLocks noChangeArrowheads="1"/>
          </p:cNvSpPr>
          <p:nvPr/>
        </p:nvSpPr>
        <p:spPr bwMode="auto">
          <a:xfrm>
            <a:off x="6858000" y="2346325"/>
            <a:ext cx="140176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TGCGCTT</a:t>
            </a:r>
          </a:p>
        </p:txBody>
      </p:sp>
      <p:sp>
        <p:nvSpPr>
          <p:cNvPr id="101389" name="Rectangle 13"/>
          <p:cNvSpPr>
            <a:spLocks noChangeArrowheads="1"/>
          </p:cNvSpPr>
          <p:nvPr/>
        </p:nvSpPr>
        <p:spPr bwMode="auto">
          <a:xfrm>
            <a:off x="457200" y="2346325"/>
            <a:ext cx="145573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AGGGCAT</a:t>
            </a:r>
          </a:p>
        </p:txBody>
      </p:sp>
      <p:sp>
        <p:nvSpPr>
          <p:cNvPr id="101390" name="Oval 14"/>
          <p:cNvSpPr>
            <a:spLocks noChangeArrowheads="1"/>
          </p:cNvSpPr>
          <p:nvPr/>
        </p:nvSpPr>
        <p:spPr bwMode="auto">
          <a:xfrm>
            <a:off x="11430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1" name="Oval 15"/>
          <p:cNvSpPr>
            <a:spLocks noChangeArrowheads="1"/>
          </p:cNvSpPr>
          <p:nvPr/>
        </p:nvSpPr>
        <p:spPr bwMode="auto">
          <a:xfrm>
            <a:off x="27241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2" name="Oval 16"/>
          <p:cNvSpPr>
            <a:spLocks noChangeArrowheads="1"/>
          </p:cNvSpPr>
          <p:nvPr/>
        </p:nvSpPr>
        <p:spPr bwMode="auto">
          <a:xfrm>
            <a:off x="43053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3" name="Oval 17"/>
          <p:cNvSpPr>
            <a:spLocks noChangeArrowheads="1"/>
          </p:cNvSpPr>
          <p:nvPr/>
        </p:nvSpPr>
        <p:spPr bwMode="auto">
          <a:xfrm>
            <a:off x="58864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4" name="Oval 18"/>
          <p:cNvSpPr>
            <a:spLocks noChangeArrowheads="1"/>
          </p:cNvSpPr>
          <p:nvPr/>
        </p:nvSpPr>
        <p:spPr bwMode="auto">
          <a:xfrm>
            <a:off x="74676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5" name="Rectangle 19"/>
          <p:cNvSpPr>
            <a:spLocks noChangeArrowheads="1"/>
          </p:cNvSpPr>
          <p:nvPr/>
        </p:nvSpPr>
        <p:spPr bwMode="auto">
          <a:xfrm>
            <a:off x="8382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101396" name="Rectangle 20"/>
          <p:cNvSpPr>
            <a:spLocks noChangeArrowheads="1"/>
          </p:cNvSpPr>
          <p:nvPr/>
        </p:nvSpPr>
        <p:spPr bwMode="auto">
          <a:xfrm>
            <a:off x="24384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101397" name="Rectangle 21"/>
          <p:cNvSpPr>
            <a:spLocks noChangeArrowheads="1"/>
          </p:cNvSpPr>
          <p:nvPr/>
        </p:nvSpPr>
        <p:spPr bwMode="auto">
          <a:xfrm>
            <a:off x="3962400" y="167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101398" name="Rectangle 22"/>
          <p:cNvSpPr>
            <a:spLocks noChangeArrowheads="1"/>
          </p:cNvSpPr>
          <p:nvPr/>
        </p:nvSpPr>
        <p:spPr bwMode="auto">
          <a:xfrm>
            <a:off x="553085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101399" name="Rectangle 23"/>
          <p:cNvSpPr>
            <a:spLocks noChangeArrowheads="1"/>
          </p:cNvSpPr>
          <p:nvPr/>
        </p:nvSpPr>
        <p:spPr bwMode="auto">
          <a:xfrm>
            <a:off x="7138988" y="167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101400" name="AutoShape 24"/>
          <p:cNvSpPr>
            <a:spLocks noChangeArrowheads="1"/>
          </p:cNvSpPr>
          <p:nvPr/>
        </p:nvSpPr>
        <p:spPr bwMode="auto">
          <a:xfrm>
            <a:off x="3657600" y="3048000"/>
            <a:ext cx="1600200" cy="685800"/>
          </a:xfrm>
          <a:prstGeom prst="downArrow">
            <a:avLst>
              <a:gd name="adj1" fmla="val 67463"/>
              <a:gd name="adj2" fmla="val 5370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1" name="Rectangle 25"/>
          <p:cNvSpPr>
            <a:spLocks noChangeArrowheads="1"/>
          </p:cNvSpPr>
          <p:nvPr/>
        </p:nvSpPr>
        <p:spPr bwMode="auto">
          <a:xfrm>
            <a:off x="2667000" y="3962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101402" name="Rectangle 26"/>
          <p:cNvSpPr>
            <a:spLocks noChangeArrowheads="1"/>
          </p:cNvSpPr>
          <p:nvPr/>
        </p:nvSpPr>
        <p:spPr bwMode="auto">
          <a:xfrm>
            <a:off x="3525838" y="548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101403" name="Rectangle 27"/>
          <p:cNvSpPr>
            <a:spLocks noChangeArrowheads="1"/>
          </p:cNvSpPr>
          <p:nvPr/>
        </p:nvSpPr>
        <p:spPr bwMode="auto">
          <a:xfrm>
            <a:off x="469265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101404" name="Rectangle 28"/>
          <p:cNvSpPr>
            <a:spLocks noChangeArrowheads="1"/>
          </p:cNvSpPr>
          <p:nvPr/>
        </p:nvSpPr>
        <p:spPr bwMode="auto">
          <a:xfrm>
            <a:off x="6148388" y="3581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101405" name="Rectangle 29"/>
          <p:cNvSpPr>
            <a:spLocks noChangeArrowheads="1"/>
          </p:cNvSpPr>
          <p:nvPr/>
        </p:nvSpPr>
        <p:spPr bwMode="auto">
          <a:xfrm>
            <a:off x="6148388" y="4572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101406" name="Oval 30"/>
          <p:cNvSpPr>
            <a:spLocks noChangeArrowheads="1"/>
          </p:cNvSpPr>
          <p:nvPr/>
        </p:nvSpPr>
        <p:spPr bwMode="auto">
          <a:xfrm>
            <a:off x="3200400" y="4114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7" name="Oval 31"/>
          <p:cNvSpPr>
            <a:spLocks noChangeArrowheads="1"/>
          </p:cNvSpPr>
          <p:nvPr/>
        </p:nvSpPr>
        <p:spPr bwMode="auto">
          <a:xfrm>
            <a:off x="3625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8" name="Oval 32"/>
          <p:cNvSpPr>
            <a:spLocks noChangeArrowheads="1"/>
          </p:cNvSpPr>
          <p:nvPr/>
        </p:nvSpPr>
        <p:spPr bwMode="auto">
          <a:xfrm>
            <a:off x="4768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9" name="Oval 33"/>
          <p:cNvSpPr>
            <a:spLocks noChangeArrowheads="1"/>
          </p:cNvSpPr>
          <p:nvPr/>
        </p:nvSpPr>
        <p:spPr bwMode="auto">
          <a:xfrm>
            <a:off x="5919788" y="4648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10" name="Oval 34"/>
          <p:cNvSpPr>
            <a:spLocks noChangeArrowheads="1"/>
          </p:cNvSpPr>
          <p:nvPr/>
        </p:nvSpPr>
        <p:spPr bwMode="auto">
          <a:xfrm>
            <a:off x="5919788" y="3733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4936503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Performance criteria</a:t>
            </a:r>
          </a:p>
        </p:txBody>
      </p:sp>
      <p:sp>
        <p:nvSpPr>
          <p:cNvPr id="36866" name="Rectangle 3"/>
          <p:cNvSpPr>
            <a:spLocks noGrp="1" noChangeArrowheads="1"/>
          </p:cNvSpPr>
          <p:nvPr>
            <p:ph type="body" idx="1"/>
          </p:nvPr>
        </p:nvSpPr>
        <p:spPr>
          <a:xfrm>
            <a:off x="762000" y="1081168"/>
            <a:ext cx="7772400" cy="5181600"/>
          </a:xfrm>
        </p:spPr>
        <p:txBody>
          <a:bodyPr/>
          <a:lstStyle/>
          <a:p>
            <a:pPr>
              <a:lnSpc>
                <a:spcPct val="90000"/>
              </a:lnSpc>
              <a:buFontTx/>
              <a:buNone/>
            </a:pPr>
            <a:endParaRPr lang="en-US" sz="2800" dirty="0">
              <a:latin typeface="Arial" charset="0"/>
              <a:ea typeface="ＭＳ Ｐゴシック" charset="0"/>
              <a:cs typeface="ＭＳ Ｐゴシック" charset="0"/>
            </a:endParaRPr>
          </a:p>
          <a:p>
            <a:pPr>
              <a:lnSpc>
                <a:spcPct val="90000"/>
              </a:lnSpc>
              <a:spcAft>
                <a:spcPts val="600"/>
              </a:spcAft>
            </a:pPr>
            <a:r>
              <a:rPr lang="en-US" sz="2800" dirty="0">
                <a:latin typeface="Arial"/>
                <a:ea typeface="ＭＳ Ｐゴシック" charset="0"/>
                <a:cs typeface="Arial"/>
              </a:rPr>
              <a:t>Running </a:t>
            </a:r>
            <a:r>
              <a:rPr lang="en-US" sz="2800" dirty="0" smtClean="0">
                <a:latin typeface="Arial"/>
                <a:ea typeface="ＭＳ Ｐゴシック" charset="0"/>
                <a:cs typeface="Arial"/>
              </a:rPr>
              <a:t>time</a:t>
            </a:r>
            <a:endParaRPr lang="en-US" sz="2800" dirty="0">
              <a:latin typeface="Arial"/>
              <a:ea typeface="ＭＳ Ｐゴシック" charset="0"/>
              <a:cs typeface="Arial"/>
            </a:endParaRPr>
          </a:p>
          <a:p>
            <a:pPr>
              <a:lnSpc>
                <a:spcPct val="90000"/>
              </a:lnSpc>
              <a:spcAft>
                <a:spcPts val="600"/>
              </a:spcAft>
            </a:pPr>
            <a:r>
              <a:rPr lang="en-US" sz="2800" dirty="0" smtClean="0">
                <a:latin typeface="Arial"/>
                <a:ea typeface="ＭＳ Ｐゴシック" charset="0"/>
                <a:cs typeface="Arial"/>
              </a:rPr>
              <a:t>Space</a:t>
            </a:r>
            <a:endParaRPr lang="en-US" sz="2800" dirty="0">
              <a:latin typeface="Arial"/>
              <a:ea typeface="ＭＳ Ｐゴシック" charset="0"/>
              <a:cs typeface="Arial"/>
            </a:endParaRPr>
          </a:p>
          <a:p>
            <a:pPr>
              <a:lnSpc>
                <a:spcPct val="90000"/>
              </a:lnSpc>
              <a:spcAft>
                <a:spcPts val="600"/>
              </a:spcAft>
            </a:pPr>
            <a:r>
              <a:rPr lang="en-US" sz="2800" dirty="0">
                <a:latin typeface="Arial"/>
                <a:ea typeface="ＭＳ Ｐゴシック" charset="0"/>
                <a:cs typeface="Arial"/>
              </a:rPr>
              <a:t>Statistical performance issues (e.g., statistical consistency) with respect to a Markov model of </a:t>
            </a:r>
            <a:r>
              <a:rPr lang="en-US" sz="2800" dirty="0" smtClean="0">
                <a:latin typeface="Arial"/>
                <a:ea typeface="ＭＳ Ｐゴシック" charset="0"/>
                <a:cs typeface="Arial"/>
              </a:rPr>
              <a:t>evolution</a:t>
            </a:r>
            <a:endParaRPr lang="en-US" sz="2800" dirty="0">
              <a:latin typeface="Arial"/>
              <a:ea typeface="ＭＳ Ｐゴシック" charset="0"/>
              <a:cs typeface="Arial"/>
            </a:endParaRPr>
          </a:p>
          <a:p>
            <a:pPr>
              <a:lnSpc>
                <a:spcPct val="90000"/>
              </a:lnSpc>
              <a:spcAft>
                <a:spcPts val="600"/>
              </a:spcAft>
            </a:pPr>
            <a:r>
              <a:rPr lang="ja-JP" altLang="en-US" sz="2800" dirty="0">
                <a:latin typeface="Arial"/>
                <a:ea typeface="ＭＳ Ｐゴシック" charset="0"/>
                <a:cs typeface="Arial"/>
              </a:rPr>
              <a:t>“</a:t>
            </a:r>
            <a:r>
              <a:rPr lang="en-US" altLang="ja-JP" sz="2800" dirty="0">
                <a:latin typeface="Arial"/>
                <a:ea typeface="ＭＳ Ｐゴシック" charset="0"/>
                <a:cs typeface="Arial"/>
              </a:rPr>
              <a:t>Topological accuracy</a:t>
            </a:r>
            <a:r>
              <a:rPr lang="ja-JP" altLang="en-US" sz="2800" dirty="0">
                <a:latin typeface="Arial"/>
                <a:ea typeface="ＭＳ Ｐゴシック" charset="0"/>
                <a:cs typeface="Arial"/>
              </a:rPr>
              <a:t>”</a:t>
            </a:r>
            <a:r>
              <a:rPr lang="en-US" altLang="ja-JP" sz="2800" dirty="0">
                <a:latin typeface="Arial"/>
                <a:ea typeface="ＭＳ Ｐゴシック" charset="0"/>
                <a:cs typeface="Arial"/>
              </a:rPr>
              <a:t> with respect to the underlying </a:t>
            </a:r>
            <a:r>
              <a:rPr lang="en-US" altLang="ja-JP" sz="2800" b="1" i="1" dirty="0">
                <a:solidFill>
                  <a:schemeClr val="accent2"/>
                </a:solidFill>
                <a:latin typeface="Arial"/>
                <a:ea typeface="ＭＳ Ｐゴシック" charset="0"/>
                <a:cs typeface="Arial"/>
              </a:rPr>
              <a:t>true tree or true </a:t>
            </a:r>
            <a:r>
              <a:rPr lang="en-US" altLang="ja-JP" sz="2800" b="1" i="1" dirty="0" smtClean="0">
                <a:solidFill>
                  <a:schemeClr val="accent2"/>
                </a:solidFill>
                <a:latin typeface="Arial"/>
                <a:ea typeface="ＭＳ Ｐゴシック" charset="0"/>
                <a:cs typeface="Arial"/>
              </a:rPr>
              <a:t>alignment</a:t>
            </a:r>
            <a:r>
              <a:rPr lang="en-US" altLang="ja-JP" sz="2800" b="1" i="1" dirty="0" smtClean="0">
                <a:solidFill>
                  <a:schemeClr val="accent2"/>
                </a:solidFill>
                <a:latin typeface="Arial"/>
                <a:ea typeface="ＭＳ Ｐゴシック" charset="0"/>
                <a:cs typeface="Arial"/>
              </a:rPr>
              <a:t>, </a:t>
            </a:r>
            <a:r>
              <a:rPr lang="en-US" altLang="ja-JP" sz="2800" b="1" i="1" dirty="0" smtClean="0">
                <a:solidFill>
                  <a:schemeClr val="accent2"/>
                </a:solidFill>
                <a:latin typeface="Arial"/>
                <a:ea typeface="ＭＳ Ｐゴシック" charset="0"/>
                <a:cs typeface="Arial"/>
              </a:rPr>
              <a:t> </a:t>
            </a:r>
            <a:r>
              <a:rPr lang="en-US" altLang="ja-JP" sz="2800" dirty="0">
                <a:latin typeface="Arial"/>
                <a:ea typeface="ＭＳ Ｐゴシック" charset="0"/>
                <a:cs typeface="Arial"/>
              </a:rPr>
              <a:t>t</a:t>
            </a:r>
            <a:r>
              <a:rPr lang="en-US" altLang="ja-JP" sz="2800" dirty="0" smtClean="0">
                <a:latin typeface="Arial"/>
                <a:ea typeface="ＭＳ Ｐゴシック" charset="0"/>
                <a:cs typeface="Arial"/>
              </a:rPr>
              <a:t>ypically </a:t>
            </a:r>
            <a:r>
              <a:rPr lang="en-US" altLang="ja-JP" sz="2800" dirty="0">
                <a:latin typeface="Arial"/>
                <a:ea typeface="ＭＳ Ｐゴシック" charset="0"/>
                <a:cs typeface="Arial"/>
              </a:rPr>
              <a:t>studied in </a:t>
            </a:r>
            <a:r>
              <a:rPr lang="en-US" altLang="ja-JP" sz="2800" dirty="0" smtClean="0">
                <a:latin typeface="Arial"/>
                <a:ea typeface="ＭＳ Ｐゴシック" charset="0"/>
                <a:cs typeface="Arial"/>
              </a:rPr>
              <a:t>simulation</a:t>
            </a:r>
            <a:endParaRPr lang="en-US" altLang="ja-JP" sz="2800" dirty="0">
              <a:latin typeface="Arial"/>
              <a:ea typeface="ＭＳ Ｐゴシック" charset="0"/>
              <a:cs typeface="Arial"/>
            </a:endParaRPr>
          </a:p>
          <a:p>
            <a:pPr>
              <a:lnSpc>
                <a:spcPct val="90000"/>
              </a:lnSpc>
              <a:spcAft>
                <a:spcPts val="600"/>
              </a:spcAft>
            </a:pPr>
            <a:r>
              <a:rPr lang="en-US" sz="2800" dirty="0">
                <a:latin typeface="Arial"/>
                <a:ea typeface="ＭＳ Ｐゴシック" charset="0"/>
                <a:cs typeface="Arial"/>
              </a:rPr>
              <a:t>Accuracy with respect to a particular criterion (e.g. maximum likelihood score), on real </a:t>
            </a:r>
            <a:r>
              <a:rPr lang="en-US" sz="2800" dirty="0" smtClean="0">
                <a:latin typeface="Arial"/>
                <a:ea typeface="ＭＳ Ｐゴシック" charset="0"/>
                <a:cs typeface="Arial"/>
              </a:rPr>
              <a:t>data</a:t>
            </a: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811526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Markov models of site evolution</a:t>
            </a:r>
          </a:p>
        </p:txBody>
      </p:sp>
      <p:sp>
        <p:nvSpPr>
          <p:cNvPr id="40962" name="Rectangle 3"/>
          <p:cNvSpPr>
            <a:spLocks noGrp="1" noChangeArrowheads="1"/>
          </p:cNvSpPr>
          <p:nvPr>
            <p:ph type="body" idx="1"/>
          </p:nvPr>
        </p:nvSpPr>
        <p:spPr>
          <a:xfrm>
            <a:off x="685800" y="1981200"/>
            <a:ext cx="7848600" cy="4495800"/>
          </a:xfrm>
        </p:spPr>
        <p:txBody>
          <a:bodyPr/>
          <a:lstStyle/>
          <a:p>
            <a:pPr>
              <a:lnSpc>
                <a:spcPct val="90000"/>
              </a:lnSpc>
              <a:buFontTx/>
              <a:buNone/>
            </a:pPr>
            <a:r>
              <a:rPr lang="en-US" sz="2200">
                <a:latin typeface="Arial" charset="0"/>
                <a:ea typeface="ＭＳ Ｐゴシック" charset="0"/>
                <a:cs typeface="ＭＳ Ｐゴシック" charset="0"/>
              </a:rPr>
              <a:t>Simplest (Jukes-Cantor):</a:t>
            </a:r>
          </a:p>
          <a:p>
            <a:pPr>
              <a:lnSpc>
                <a:spcPct val="90000"/>
              </a:lnSpc>
            </a:pPr>
            <a:r>
              <a:rPr lang="en-US" sz="2200">
                <a:latin typeface="Arial" charset="0"/>
                <a:ea typeface="ＭＳ Ｐゴシック" charset="0"/>
                <a:cs typeface="ＭＳ Ｐゴシック" charset="0"/>
              </a:rPr>
              <a:t>The model tree is a pair (T,{e,p(e)}), where T is a rooted binary tree, and </a:t>
            </a:r>
            <a:r>
              <a:rPr lang="en-US" sz="2200">
                <a:solidFill>
                  <a:srgbClr val="0000FF"/>
                </a:solidFill>
                <a:latin typeface="Arial" charset="0"/>
                <a:ea typeface="ＭＳ Ｐゴシック" charset="0"/>
                <a:cs typeface="ＭＳ Ｐゴシック" charset="0"/>
              </a:rPr>
              <a:t>p(e)</a:t>
            </a:r>
            <a:r>
              <a:rPr lang="en-US" sz="2200">
                <a:latin typeface="Arial" charset="0"/>
                <a:ea typeface="ＭＳ Ｐゴシック" charset="0"/>
                <a:cs typeface="ＭＳ Ｐゴシック" charset="0"/>
              </a:rPr>
              <a:t> is the probability of a substitution on the edge e</a:t>
            </a:r>
          </a:p>
          <a:p>
            <a:pPr>
              <a:lnSpc>
                <a:spcPct val="90000"/>
              </a:lnSpc>
            </a:pPr>
            <a:r>
              <a:rPr lang="en-US" sz="2200">
                <a:latin typeface="Arial" charset="0"/>
                <a:ea typeface="ＭＳ Ｐゴシック" charset="0"/>
                <a:cs typeface="ＭＳ Ｐゴシック" charset="0"/>
              </a:rPr>
              <a:t>The state at the root is random</a:t>
            </a:r>
          </a:p>
          <a:p>
            <a:pPr>
              <a:lnSpc>
                <a:spcPct val="90000"/>
              </a:lnSpc>
            </a:pPr>
            <a:r>
              <a:rPr lang="en-US" sz="2200">
                <a:latin typeface="Arial" charset="0"/>
                <a:ea typeface="ＭＳ Ｐゴシック" charset="0"/>
                <a:cs typeface="ＭＳ Ｐゴシック" charset="0"/>
              </a:rPr>
              <a:t>If a site changes on an edge, it changes with </a:t>
            </a:r>
            <a:r>
              <a:rPr lang="en-US" sz="2200">
                <a:solidFill>
                  <a:srgbClr val="0000FF"/>
                </a:solidFill>
                <a:latin typeface="Arial" charset="0"/>
                <a:ea typeface="ＭＳ Ｐゴシック" charset="0"/>
                <a:cs typeface="ＭＳ Ｐゴシック" charset="0"/>
              </a:rPr>
              <a:t>equal probability to each of the remaining states</a:t>
            </a:r>
          </a:p>
          <a:p>
            <a:pPr>
              <a:lnSpc>
                <a:spcPct val="90000"/>
              </a:lnSpc>
            </a:pPr>
            <a:r>
              <a:rPr lang="en-US" sz="2200">
                <a:latin typeface="Arial" charset="0"/>
                <a:ea typeface="ＭＳ Ｐゴシック" charset="0"/>
                <a:cs typeface="ＭＳ Ｐゴシック" charset="0"/>
              </a:rPr>
              <a:t>The evolutionary process is Markovian</a:t>
            </a:r>
          </a:p>
          <a:p>
            <a:pPr>
              <a:lnSpc>
                <a:spcPct val="90000"/>
              </a:lnSpc>
            </a:pPr>
            <a:endParaRPr lang="en-US" sz="2200">
              <a:latin typeface="Arial" charset="0"/>
              <a:ea typeface="ＭＳ Ｐゴシック" charset="0"/>
              <a:cs typeface="ＭＳ Ｐゴシック" charset="0"/>
            </a:endParaRPr>
          </a:p>
          <a:p>
            <a:pPr>
              <a:lnSpc>
                <a:spcPct val="90000"/>
              </a:lnSpc>
              <a:buFontTx/>
              <a:buNone/>
            </a:pPr>
            <a:r>
              <a:rPr lang="en-US" sz="2200">
                <a:latin typeface="Arial" charset="0"/>
                <a:ea typeface="ＭＳ Ｐゴシック" charset="0"/>
                <a:cs typeface="ＭＳ Ｐゴシック" charset="0"/>
              </a:rPr>
              <a:t>More complex models (such as the General Markov model) are also considered, with little change to the theory.  </a:t>
            </a:r>
          </a:p>
        </p:txBody>
      </p:sp>
    </p:spTree>
    <p:extLst>
      <p:ext uri="{BB962C8B-B14F-4D97-AF65-F5344CB8AC3E}">
        <p14:creationId xmlns:p14="http://schemas.microsoft.com/office/powerpoint/2010/main" val="2251810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3010" name="Rectangle 3"/>
          <p:cNvSpPr>
            <a:spLocks noGrp="1" noChangeArrowheads="1"/>
          </p:cNvSpPr>
          <p:nvPr>
            <p:ph type="title"/>
          </p:nvPr>
        </p:nvSpPr>
        <p:spPr>
          <a:xfrm>
            <a:off x="685800" y="-304800"/>
            <a:ext cx="7772400" cy="1143000"/>
          </a:xfrm>
        </p:spPr>
        <p:txBody>
          <a:bodyPr/>
          <a:lstStyle/>
          <a:p>
            <a:pPr eaLnBrk="1" hangingPunct="1"/>
            <a:r>
              <a:rPr lang="en-US" sz="4000">
                <a:latin typeface="Arial" charset="0"/>
                <a:ea typeface="ＭＳ Ｐゴシック" charset="0"/>
                <a:cs typeface="ＭＳ Ｐゴシック" charset="0"/>
              </a:rPr>
              <a:t>Quantifying Error</a:t>
            </a:r>
          </a:p>
        </p:txBody>
      </p:sp>
      <p:pic>
        <p:nvPicPr>
          <p:cNvPr id="43011" name="Picture 4" descr="intr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55638"/>
            <a:ext cx="6324600"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09" name="Rectangle 5"/>
          <p:cNvSpPr>
            <a:spLocks noChangeArrowheads="1"/>
          </p:cNvSpPr>
          <p:nvPr/>
        </p:nvSpPr>
        <p:spPr bwMode="auto">
          <a:xfrm>
            <a:off x="914400" y="3784600"/>
            <a:ext cx="32956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Verdana" charset="0"/>
                <a:cs typeface="+mn-cs"/>
              </a:rPr>
              <a:t>FN: false negative</a:t>
            </a:r>
          </a:p>
          <a:p>
            <a:pPr>
              <a:defRPr/>
            </a:pPr>
            <a:r>
              <a:rPr lang="en-US">
                <a:latin typeface="Verdana" charset="0"/>
                <a:cs typeface="+mn-cs"/>
              </a:rPr>
              <a:t>      (missing edge)</a:t>
            </a:r>
          </a:p>
          <a:p>
            <a:pPr>
              <a:defRPr/>
            </a:pPr>
            <a:r>
              <a:rPr lang="en-US">
                <a:latin typeface="Verdana" charset="0"/>
                <a:cs typeface="+mn-cs"/>
              </a:rPr>
              <a:t>FP: false positive</a:t>
            </a:r>
          </a:p>
          <a:p>
            <a:pPr>
              <a:defRPr/>
            </a:pPr>
            <a:r>
              <a:rPr lang="en-US">
                <a:latin typeface="Verdana" charset="0"/>
                <a:cs typeface="+mn-cs"/>
              </a:rPr>
              <a:t>      (incorrect edge)</a:t>
            </a:r>
          </a:p>
          <a:p>
            <a:pPr>
              <a:defRPr/>
            </a:pPr>
            <a:endParaRPr lang="en-US">
              <a:latin typeface="Verdana" charset="0"/>
              <a:cs typeface="+mn-cs"/>
            </a:endParaRPr>
          </a:p>
          <a:p>
            <a:pPr>
              <a:defRPr/>
            </a:pPr>
            <a:r>
              <a:rPr lang="en-US">
                <a:latin typeface="Verdana" charset="0"/>
                <a:cs typeface="+mn-cs"/>
              </a:rPr>
              <a:t>50% error rate</a:t>
            </a:r>
          </a:p>
        </p:txBody>
      </p:sp>
      <p:sp>
        <p:nvSpPr>
          <p:cNvPr id="635910" name="Line 6"/>
          <p:cNvSpPr>
            <a:spLocks noChangeShapeType="1"/>
          </p:cNvSpPr>
          <p:nvPr/>
        </p:nvSpPr>
        <p:spPr bwMode="auto">
          <a:xfrm>
            <a:off x="2895600" y="1524000"/>
            <a:ext cx="15240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1" name="Rectangle 7"/>
          <p:cNvSpPr>
            <a:spLocks noChangeArrowheads="1"/>
          </p:cNvSpPr>
          <p:nvPr/>
        </p:nvSpPr>
        <p:spPr bwMode="auto">
          <a:xfrm>
            <a:off x="3048000" y="1473200"/>
            <a:ext cx="52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FN</a:t>
            </a:r>
          </a:p>
        </p:txBody>
      </p:sp>
      <p:sp>
        <p:nvSpPr>
          <p:cNvPr id="635912" name="Line 8"/>
          <p:cNvSpPr>
            <a:spLocks noChangeShapeType="1"/>
          </p:cNvSpPr>
          <p:nvPr/>
        </p:nvSpPr>
        <p:spPr bwMode="auto">
          <a:xfrm>
            <a:off x="6518275" y="5105400"/>
            <a:ext cx="415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3" name="Rectangle 9"/>
          <p:cNvSpPr>
            <a:spLocks noChangeArrowheads="1"/>
          </p:cNvSpPr>
          <p:nvPr/>
        </p:nvSpPr>
        <p:spPr bwMode="auto">
          <a:xfrm>
            <a:off x="6375400" y="5181600"/>
            <a:ext cx="48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FP</a:t>
            </a:r>
          </a:p>
        </p:txBody>
      </p:sp>
    </p:spTree>
    <p:extLst>
      <p:ext uri="{BB962C8B-B14F-4D97-AF65-F5344CB8AC3E}">
        <p14:creationId xmlns:p14="http://schemas.microsoft.com/office/powerpoint/2010/main" val="1765425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2800">
                <a:latin typeface="Arial" charset="0"/>
                <a:ea typeface="ＭＳ Ｐゴシック" charset="0"/>
                <a:cs typeface="ＭＳ Ｐゴシック" charset="0"/>
              </a:rPr>
              <a:t>Statistical consistency, exponential convergence, and absolute fast convergence (afc)</a:t>
            </a:r>
            <a:endParaRPr lang="en-US" sz="4000">
              <a:latin typeface="Arial" charset="0"/>
              <a:ea typeface="ＭＳ Ｐゴシック" charset="0"/>
              <a:cs typeface="ＭＳ Ｐゴシック" charset="0"/>
            </a:endParaRPr>
          </a:p>
        </p:txBody>
      </p:sp>
      <p:pic>
        <p:nvPicPr>
          <p:cNvPr id="45058" name="Picture 3" descr="convergen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46288"/>
            <a:ext cx="624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362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body" idx="1"/>
          </p:nvPr>
        </p:nvSpPr>
        <p:spPr>
          <a:xfrm>
            <a:off x="685800" y="1371600"/>
            <a:ext cx="7772400" cy="1828800"/>
          </a:xfrm>
        </p:spPr>
        <p:txBody>
          <a:bodyPr/>
          <a:lstStyle/>
          <a:p>
            <a:pPr marL="609600" indent="-609600">
              <a:buFontTx/>
              <a:buAutoNum type="arabicPeriod"/>
            </a:pPr>
            <a:r>
              <a:rPr lang="en-US" sz="2400" dirty="0">
                <a:latin typeface="Times New Roman" charset="0"/>
                <a:ea typeface="ＭＳ Ｐゴシック" charset="0"/>
                <a:cs typeface="ＭＳ Ｐゴシック" charset="0"/>
              </a:rPr>
              <a:t>Hill-climbing heuristics for hard optimization criteria (Maximum Parsimony and Maximum Likelihood)</a:t>
            </a:r>
          </a:p>
        </p:txBody>
      </p:sp>
      <p:sp>
        <p:nvSpPr>
          <p:cNvPr id="194562" name="Rectangle 3"/>
          <p:cNvSpPr>
            <a:spLocks noGrp="1" noChangeArrowheads="1"/>
          </p:cNvSpPr>
          <p:nvPr>
            <p:ph type="title"/>
          </p:nvPr>
        </p:nvSpPr>
        <p:spPr>
          <a:xfrm>
            <a:off x="685800" y="76200"/>
            <a:ext cx="7772400" cy="1143000"/>
          </a:xfrm>
        </p:spPr>
        <p:txBody>
          <a:bodyPr/>
          <a:lstStyle/>
          <a:p>
            <a:r>
              <a:rPr lang="en-US" sz="4000">
                <a:latin typeface="Times New Roman" charset="0"/>
                <a:ea typeface="ＭＳ Ｐゴシック" charset="0"/>
                <a:cs typeface="ＭＳ Ｐゴシック" charset="0"/>
              </a:rPr>
              <a:t>Phylogenetic reconstruction methods</a:t>
            </a:r>
          </a:p>
        </p:txBody>
      </p:sp>
      <p:grpSp>
        <p:nvGrpSpPr>
          <p:cNvPr id="194563" name="Group 4"/>
          <p:cNvGrpSpPr>
            <a:grpSpLocks/>
          </p:cNvGrpSpPr>
          <p:nvPr/>
        </p:nvGrpSpPr>
        <p:grpSpPr bwMode="auto">
          <a:xfrm>
            <a:off x="1371600" y="2514600"/>
            <a:ext cx="6122988" cy="2193925"/>
            <a:chOff x="972" y="1536"/>
            <a:chExt cx="3857" cy="1382"/>
          </a:xfrm>
        </p:grpSpPr>
        <p:sp>
          <p:nvSpPr>
            <p:cNvPr id="103429" name="Line 5"/>
            <p:cNvSpPr>
              <a:spLocks noChangeShapeType="1"/>
            </p:cNvSpPr>
            <p:nvPr/>
          </p:nvSpPr>
          <p:spPr bwMode="auto">
            <a:xfrm>
              <a:off x="1468" y="1536"/>
              <a:ext cx="0" cy="1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0" name="Line 6"/>
            <p:cNvSpPr>
              <a:spLocks noChangeShapeType="1"/>
            </p:cNvSpPr>
            <p:nvPr/>
          </p:nvSpPr>
          <p:spPr bwMode="auto">
            <a:xfrm>
              <a:off x="1379" y="2655"/>
              <a:ext cx="207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1" name="Freeform 7"/>
            <p:cNvSpPr>
              <a:spLocks/>
            </p:cNvSpPr>
            <p:nvPr/>
          </p:nvSpPr>
          <p:spPr bwMode="auto">
            <a:xfrm>
              <a:off x="1601" y="1589"/>
              <a:ext cx="1592" cy="924"/>
            </a:xfrm>
            <a:custGeom>
              <a:avLst/>
              <a:gdLst>
                <a:gd name="T0" fmla="*/ 0 w 1728"/>
                <a:gd name="T1" fmla="*/ 240 h 832"/>
                <a:gd name="T2" fmla="*/ 48 w 1728"/>
                <a:gd name="T3" fmla="*/ 480 h 832"/>
                <a:gd name="T4" fmla="*/ 192 w 1728"/>
                <a:gd name="T5" fmla="*/ 144 h 832"/>
                <a:gd name="T6" fmla="*/ 384 w 1728"/>
                <a:gd name="T7" fmla="*/ 624 h 832"/>
                <a:gd name="T8" fmla="*/ 432 w 1728"/>
                <a:gd name="T9" fmla="*/ 336 h 832"/>
                <a:gd name="T10" fmla="*/ 576 w 1728"/>
                <a:gd name="T11" fmla="*/ 480 h 832"/>
                <a:gd name="T12" fmla="*/ 720 w 1728"/>
                <a:gd name="T13" fmla="*/ 144 h 832"/>
                <a:gd name="T14" fmla="*/ 960 w 1728"/>
                <a:gd name="T15" fmla="*/ 816 h 832"/>
                <a:gd name="T16" fmla="*/ 1056 w 1728"/>
                <a:gd name="T17" fmla="*/ 240 h 832"/>
                <a:gd name="T18" fmla="*/ 1200 w 1728"/>
                <a:gd name="T19" fmla="*/ 528 h 832"/>
                <a:gd name="T20" fmla="*/ 1248 w 1728"/>
                <a:gd name="T21" fmla="*/ 336 h 832"/>
                <a:gd name="T22" fmla="*/ 1392 w 1728"/>
                <a:gd name="T23" fmla="*/ 672 h 832"/>
                <a:gd name="T24" fmla="*/ 1536 w 1728"/>
                <a:gd name="T25" fmla="*/ 48 h 832"/>
                <a:gd name="T26" fmla="*/ 1728 w 1728"/>
                <a:gd name="T27" fmla="*/ 38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8" h="832">
                  <a:moveTo>
                    <a:pt x="0" y="240"/>
                  </a:moveTo>
                  <a:cubicBezTo>
                    <a:pt x="8" y="368"/>
                    <a:pt x="16" y="496"/>
                    <a:pt x="48" y="480"/>
                  </a:cubicBezTo>
                  <a:cubicBezTo>
                    <a:pt x="80" y="464"/>
                    <a:pt x="136" y="120"/>
                    <a:pt x="192" y="144"/>
                  </a:cubicBezTo>
                  <a:cubicBezTo>
                    <a:pt x="248" y="168"/>
                    <a:pt x="344" y="592"/>
                    <a:pt x="384" y="624"/>
                  </a:cubicBezTo>
                  <a:cubicBezTo>
                    <a:pt x="424" y="656"/>
                    <a:pt x="400" y="360"/>
                    <a:pt x="432" y="336"/>
                  </a:cubicBezTo>
                  <a:cubicBezTo>
                    <a:pt x="464" y="312"/>
                    <a:pt x="528" y="512"/>
                    <a:pt x="576" y="480"/>
                  </a:cubicBezTo>
                  <a:cubicBezTo>
                    <a:pt x="624" y="448"/>
                    <a:pt x="656" y="88"/>
                    <a:pt x="720" y="144"/>
                  </a:cubicBezTo>
                  <a:cubicBezTo>
                    <a:pt x="784" y="200"/>
                    <a:pt x="904" y="800"/>
                    <a:pt x="960" y="816"/>
                  </a:cubicBezTo>
                  <a:cubicBezTo>
                    <a:pt x="1016" y="832"/>
                    <a:pt x="1016" y="288"/>
                    <a:pt x="1056" y="240"/>
                  </a:cubicBezTo>
                  <a:cubicBezTo>
                    <a:pt x="1096" y="192"/>
                    <a:pt x="1168" y="512"/>
                    <a:pt x="1200" y="528"/>
                  </a:cubicBezTo>
                  <a:cubicBezTo>
                    <a:pt x="1232" y="544"/>
                    <a:pt x="1216" y="312"/>
                    <a:pt x="1248" y="336"/>
                  </a:cubicBezTo>
                  <a:cubicBezTo>
                    <a:pt x="1280" y="360"/>
                    <a:pt x="1344" y="720"/>
                    <a:pt x="1392" y="672"/>
                  </a:cubicBezTo>
                  <a:cubicBezTo>
                    <a:pt x="1440" y="624"/>
                    <a:pt x="1480" y="96"/>
                    <a:pt x="1536" y="48"/>
                  </a:cubicBezTo>
                  <a:cubicBezTo>
                    <a:pt x="1592" y="0"/>
                    <a:pt x="1660" y="192"/>
                    <a:pt x="1728" y="38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a:p>
          </p:txBody>
        </p:sp>
        <p:sp>
          <p:nvSpPr>
            <p:cNvPr id="103432" name="Text Box 8"/>
            <p:cNvSpPr txBox="1">
              <a:spLocks noChangeArrowheads="1"/>
            </p:cNvSpPr>
            <p:nvPr/>
          </p:nvSpPr>
          <p:spPr bwMode="auto">
            <a:xfrm>
              <a:off x="1732" y="2630"/>
              <a:ext cx="16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a:solidFill>
                    <a:schemeClr val="accent2"/>
                  </a:solidFill>
                  <a:latin typeface="Times New Roman" charset="0"/>
                  <a:cs typeface="Times New Roman" charset="0"/>
                </a:rPr>
                <a:t>Phylogenetic trees</a:t>
              </a:r>
            </a:p>
          </p:txBody>
        </p:sp>
        <p:sp>
          <p:nvSpPr>
            <p:cNvPr id="103433" name="Text Box 9"/>
            <p:cNvSpPr txBox="1">
              <a:spLocks noChangeArrowheads="1"/>
            </p:cNvSpPr>
            <p:nvPr/>
          </p:nvSpPr>
          <p:spPr bwMode="auto">
            <a:xfrm>
              <a:off x="972" y="1963"/>
              <a:ext cx="4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solidFill>
                    <a:schemeClr val="accent2"/>
                  </a:solidFill>
                  <a:latin typeface="Times New Roman" charset="0"/>
                  <a:cs typeface="Times New Roman" charset="0"/>
                </a:rPr>
                <a:t>Cost</a:t>
              </a:r>
            </a:p>
          </p:txBody>
        </p:sp>
        <p:sp>
          <p:nvSpPr>
            <p:cNvPr id="103434" name="Text Box 10"/>
            <p:cNvSpPr txBox="1">
              <a:spLocks noChangeArrowheads="1"/>
            </p:cNvSpPr>
            <p:nvPr/>
          </p:nvSpPr>
          <p:spPr bwMode="auto">
            <a:xfrm>
              <a:off x="3449" y="2359"/>
              <a:ext cx="13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solidFill>
                    <a:srgbClr val="660066"/>
                  </a:solidFill>
                  <a:latin typeface="Times New Roman" charset="0"/>
                  <a:cs typeface="Times New Roman" charset="0"/>
                </a:rPr>
                <a:t>Global optimum</a:t>
              </a:r>
            </a:p>
          </p:txBody>
        </p:sp>
        <p:sp>
          <p:nvSpPr>
            <p:cNvPr id="103435" name="Text Box 11"/>
            <p:cNvSpPr txBox="1">
              <a:spLocks noChangeArrowheads="1"/>
            </p:cNvSpPr>
            <p:nvPr/>
          </p:nvSpPr>
          <p:spPr bwMode="auto">
            <a:xfrm>
              <a:off x="3462" y="1643"/>
              <a:ext cx="1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solidFill>
                    <a:srgbClr val="FF0000"/>
                  </a:solidFill>
                  <a:latin typeface="Times New Roman" charset="0"/>
                  <a:cs typeface="Times New Roman" charset="0"/>
                </a:rPr>
                <a:t>Local optimum</a:t>
              </a:r>
            </a:p>
          </p:txBody>
        </p:sp>
        <p:sp>
          <p:nvSpPr>
            <p:cNvPr id="103436" name="Line 12"/>
            <p:cNvSpPr>
              <a:spLocks noChangeShapeType="1"/>
            </p:cNvSpPr>
            <p:nvPr/>
          </p:nvSpPr>
          <p:spPr bwMode="auto">
            <a:xfrm flipH="1">
              <a:off x="2529" y="2495"/>
              <a:ext cx="920" cy="0"/>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7" name="Line 13"/>
            <p:cNvSpPr>
              <a:spLocks noChangeShapeType="1"/>
            </p:cNvSpPr>
            <p:nvPr/>
          </p:nvSpPr>
          <p:spPr bwMode="auto">
            <a:xfrm flipH="1">
              <a:off x="2927" y="1963"/>
              <a:ext cx="535" cy="32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103438" name="Rectangle 14"/>
          <p:cNvSpPr>
            <a:spLocks noChangeArrowheads="1"/>
          </p:cNvSpPr>
          <p:nvPr/>
        </p:nvSpPr>
        <p:spPr bwMode="auto">
          <a:xfrm>
            <a:off x="685800" y="5029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eaLnBrk="1" hangingPunct="1">
              <a:spcBef>
                <a:spcPct val="20000"/>
              </a:spcBef>
              <a:buFontTx/>
              <a:buAutoNum type="arabicPeriod" startAt="2"/>
              <a:defRPr/>
            </a:pPr>
            <a:r>
              <a:rPr lang="en-US" dirty="0">
                <a:latin typeface="Times New Roman" charset="0"/>
              </a:rPr>
              <a:t>Polynomial time distance-based methods: Neighbor Joining, </a:t>
            </a:r>
            <a:r>
              <a:rPr lang="en-US" dirty="0" err="1">
                <a:latin typeface="Times New Roman" charset="0"/>
              </a:rPr>
              <a:t>FastME</a:t>
            </a:r>
            <a:r>
              <a:rPr lang="en-US" dirty="0">
                <a:latin typeface="Times New Roman" charset="0"/>
              </a:rPr>
              <a:t>, </a:t>
            </a:r>
            <a:r>
              <a:rPr lang="en-US" dirty="0" err="1">
                <a:latin typeface="Times New Roman" charset="0"/>
              </a:rPr>
              <a:t>Weighbor</a:t>
            </a:r>
            <a:r>
              <a:rPr lang="en-US" dirty="0">
                <a:latin typeface="Times New Roman" charset="0"/>
              </a:rPr>
              <a:t>, etc. </a:t>
            </a:r>
          </a:p>
          <a:p>
            <a:pPr marL="609600" indent="-609600" eaLnBrk="1" hangingPunct="1">
              <a:spcBef>
                <a:spcPct val="20000"/>
              </a:spcBef>
              <a:defRPr/>
            </a:pPr>
            <a:r>
              <a:rPr lang="en-US" dirty="0">
                <a:latin typeface="Times New Roman" charset="0"/>
              </a:rPr>
              <a:t>3.     </a:t>
            </a:r>
            <a:r>
              <a:rPr lang="en-US" dirty="0" smtClean="0">
                <a:latin typeface="Times New Roman" charset="0"/>
              </a:rPr>
              <a:t>  Bayesian </a:t>
            </a:r>
            <a:r>
              <a:rPr lang="en-US" dirty="0">
                <a:latin typeface="Times New Roman" charset="0"/>
              </a:rPr>
              <a:t>methods </a:t>
            </a:r>
          </a:p>
          <a:p>
            <a:pPr marL="609600" indent="-609600" eaLnBrk="1" hangingPunct="1">
              <a:spcBef>
                <a:spcPct val="20000"/>
              </a:spcBef>
              <a:buFontTx/>
              <a:buAutoNum type="arabicPeriod" startAt="2"/>
              <a:defRPr/>
            </a:pPr>
            <a:endParaRPr lang="en-US" dirty="0">
              <a:latin typeface="Times New Roman" charset="0"/>
            </a:endParaRPr>
          </a:p>
        </p:txBody>
      </p:sp>
    </p:spTree>
    <p:extLst>
      <p:ext uri="{BB962C8B-B14F-4D97-AF65-F5344CB8AC3E}">
        <p14:creationId xmlns:p14="http://schemas.microsoft.com/office/powerpoint/2010/main" val="929180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p:cNvSpPr>
            <a:spLocks noChangeShapeType="1"/>
          </p:cNvSpPr>
          <p:nvPr/>
        </p:nvSpPr>
        <p:spPr bwMode="auto">
          <a:xfrm flipV="1">
            <a:off x="37020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79" name="Line 3"/>
          <p:cNvSpPr>
            <a:spLocks noChangeShapeType="1"/>
          </p:cNvSpPr>
          <p:nvPr/>
        </p:nvSpPr>
        <p:spPr bwMode="auto">
          <a:xfrm flipH="1" flipV="1">
            <a:off x="43116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0" name="Line 4"/>
          <p:cNvSpPr>
            <a:spLocks noChangeShapeType="1"/>
          </p:cNvSpPr>
          <p:nvPr/>
        </p:nvSpPr>
        <p:spPr bwMode="auto">
          <a:xfrm flipH="1" flipV="1">
            <a:off x="3352800" y="4267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1" name="Line 5"/>
          <p:cNvSpPr>
            <a:spLocks noChangeShapeType="1"/>
          </p:cNvSpPr>
          <p:nvPr/>
        </p:nvSpPr>
        <p:spPr bwMode="auto">
          <a:xfrm flipH="1">
            <a:off x="4311650" y="4267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2" name="Line 6"/>
          <p:cNvSpPr>
            <a:spLocks noChangeShapeType="1"/>
          </p:cNvSpPr>
          <p:nvPr/>
        </p:nvSpPr>
        <p:spPr bwMode="auto">
          <a:xfrm flipH="1" flipV="1">
            <a:off x="5157788" y="42672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1383" name="Line 7"/>
          <p:cNvSpPr>
            <a:spLocks noChangeShapeType="1"/>
          </p:cNvSpPr>
          <p:nvPr/>
        </p:nvSpPr>
        <p:spPr bwMode="auto">
          <a:xfrm flipH="1">
            <a:off x="5157788" y="38100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4823" name="Rectangle 8"/>
          <p:cNvSpPr>
            <a:spLocks noGrp="1" noChangeArrowheads="1"/>
          </p:cNvSpPr>
          <p:nvPr>
            <p:ph type="title"/>
          </p:nvPr>
        </p:nvSpPr>
        <p:spPr>
          <a:xfrm>
            <a:off x="685800" y="304800"/>
            <a:ext cx="7772400" cy="1143000"/>
          </a:xfrm>
        </p:spPr>
        <p:txBody>
          <a:bodyPr/>
          <a:lstStyle/>
          <a:p>
            <a:r>
              <a:rPr lang="en-US" dirty="0">
                <a:latin typeface="Times New Roman" charset="0"/>
                <a:ea typeface="ＭＳ Ｐゴシック" charset="0"/>
                <a:cs typeface="ＭＳ Ｐゴシック" charset="0"/>
              </a:rPr>
              <a:t>Phylogeny Problem</a:t>
            </a:r>
          </a:p>
        </p:txBody>
      </p:sp>
      <p:sp>
        <p:nvSpPr>
          <p:cNvPr id="101385" name="Rectangle 9"/>
          <p:cNvSpPr>
            <a:spLocks noChangeArrowheads="1"/>
          </p:cNvSpPr>
          <p:nvPr/>
        </p:nvSpPr>
        <p:spPr bwMode="auto">
          <a:xfrm>
            <a:off x="2097088" y="2346325"/>
            <a:ext cx="141763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TAGCCCA</a:t>
            </a:r>
          </a:p>
        </p:txBody>
      </p:sp>
      <p:sp>
        <p:nvSpPr>
          <p:cNvPr id="101386" name="Rectangle 10"/>
          <p:cNvSpPr>
            <a:spLocks noChangeArrowheads="1"/>
          </p:cNvSpPr>
          <p:nvPr/>
        </p:nvSpPr>
        <p:spPr bwMode="auto">
          <a:xfrm>
            <a:off x="3698875" y="2346325"/>
            <a:ext cx="137477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TAGACTT</a:t>
            </a:r>
          </a:p>
        </p:txBody>
      </p:sp>
      <p:sp>
        <p:nvSpPr>
          <p:cNvPr id="101387" name="Rectangle 11"/>
          <p:cNvSpPr>
            <a:spLocks noChangeArrowheads="1"/>
          </p:cNvSpPr>
          <p:nvPr/>
        </p:nvSpPr>
        <p:spPr bwMode="auto">
          <a:xfrm>
            <a:off x="5259388" y="2346325"/>
            <a:ext cx="141287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TGCACAA</a:t>
            </a:r>
          </a:p>
        </p:txBody>
      </p:sp>
      <p:sp>
        <p:nvSpPr>
          <p:cNvPr id="101388" name="Rectangle 12"/>
          <p:cNvSpPr>
            <a:spLocks noChangeArrowheads="1"/>
          </p:cNvSpPr>
          <p:nvPr/>
        </p:nvSpPr>
        <p:spPr bwMode="auto">
          <a:xfrm>
            <a:off x="6858000" y="2346325"/>
            <a:ext cx="140176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TGCGCTT</a:t>
            </a:r>
          </a:p>
        </p:txBody>
      </p:sp>
      <p:sp>
        <p:nvSpPr>
          <p:cNvPr id="101389" name="Rectangle 13"/>
          <p:cNvSpPr>
            <a:spLocks noChangeArrowheads="1"/>
          </p:cNvSpPr>
          <p:nvPr/>
        </p:nvSpPr>
        <p:spPr bwMode="auto">
          <a:xfrm>
            <a:off x="457200" y="2346325"/>
            <a:ext cx="145573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AGGGCAT</a:t>
            </a:r>
          </a:p>
        </p:txBody>
      </p:sp>
      <p:sp>
        <p:nvSpPr>
          <p:cNvPr id="101390" name="Oval 14"/>
          <p:cNvSpPr>
            <a:spLocks noChangeArrowheads="1"/>
          </p:cNvSpPr>
          <p:nvPr/>
        </p:nvSpPr>
        <p:spPr bwMode="auto">
          <a:xfrm>
            <a:off x="11430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1" name="Oval 15"/>
          <p:cNvSpPr>
            <a:spLocks noChangeArrowheads="1"/>
          </p:cNvSpPr>
          <p:nvPr/>
        </p:nvSpPr>
        <p:spPr bwMode="auto">
          <a:xfrm>
            <a:off x="27241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2" name="Oval 16"/>
          <p:cNvSpPr>
            <a:spLocks noChangeArrowheads="1"/>
          </p:cNvSpPr>
          <p:nvPr/>
        </p:nvSpPr>
        <p:spPr bwMode="auto">
          <a:xfrm>
            <a:off x="43053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3" name="Oval 17"/>
          <p:cNvSpPr>
            <a:spLocks noChangeArrowheads="1"/>
          </p:cNvSpPr>
          <p:nvPr/>
        </p:nvSpPr>
        <p:spPr bwMode="auto">
          <a:xfrm>
            <a:off x="58864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4" name="Oval 18"/>
          <p:cNvSpPr>
            <a:spLocks noChangeArrowheads="1"/>
          </p:cNvSpPr>
          <p:nvPr/>
        </p:nvSpPr>
        <p:spPr bwMode="auto">
          <a:xfrm>
            <a:off x="74676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395" name="Rectangle 19"/>
          <p:cNvSpPr>
            <a:spLocks noChangeArrowheads="1"/>
          </p:cNvSpPr>
          <p:nvPr/>
        </p:nvSpPr>
        <p:spPr bwMode="auto">
          <a:xfrm>
            <a:off x="8382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101396" name="Rectangle 20"/>
          <p:cNvSpPr>
            <a:spLocks noChangeArrowheads="1"/>
          </p:cNvSpPr>
          <p:nvPr/>
        </p:nvSpPr>
        <p:spPr bwMode="auto">
          <a:xfrm>
            <a:off x="24384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101397" name="Rectangle 21"/>
          <p:cNvSpPr>
            <a:spLocks noChangeArrowheads="1"/>
          </p:cNvSpPr>
          <p:nvPr/>
        </p:nvSpPr>
        <p:spPr bwMode="auto">
          <a:xfrm>
            <a:off x="3962400" y="167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101398" name="Rectangle 22"/>
          <p:cNvSpPr>
            <a:spLocks noChangeArrowheads="1"/>
          </p:cNvSpPr>
          <p:nvPr/>
        </p:nvSpPr>
        <p:spPr bwMode="auto">
          <a:xfrm>
            <a:off x="553085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101399" name="Rectangle 23"/>
          <p:cNvSpPr>
            <a:spLocks noChangeArrowheads="1"/>
          </p:cNvSpPr>
          <p:nvPr/>
        </p:nvSpPr>
        <p:spPr bwMode="auto">
          <a:xfrm>
            <a:off x="7138988" y="167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101400" name="AutoShape 24"/>
          <p:cNvSpPr>
            <a:spLocks noChangeArrowheads="1"/>
          </p:cNvSpPr>
          <p:nvPr/>
        </p:nvSpPr>
        <p:spPr bwMode="auto">
          <a:xfrm>
            <a:off x="3657600" y="3048000"/>
            <a:ext cx="1600200" cy="685800"/>
          </a:xfrm>
          <a:prstGeom prst="downArrow">
            <a:avLst>
              <a:gd name="adj1" fmla="val 67463"/>
              <a:gd name="adj2" fmla="val 5370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1" name="Rectangle 25"/>
          <p:cNvSpPr>
            <a:spLocks noChangeArrowheads="1"/>
          </p:cNvSpPr>
          <p:nvPr/>
        </p:nvSpPr>
        <p:spPr bwMode="auto">
          <a:xfrm>
            <a:off x="2667000" y="3962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101402" name="Rectangle 26"/>
          <p:cNvSpPr>
            <a:spLocks noChangeArrowheads="1"/>
          </p:cNvSpPr>
          <p:nvPr/>
        </p:nvSpPr>
        <p:spPr bwMode="auto">
          <a:xfrm>
            <a:off x="3525838" y="548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101403" name="Rectangle 27"/>
          <p:cNvSpPr>
            <a:spLocks noChangeArrowheads="1"/>
          </p:cNvSpPr>
          <p:nvPr/>
        </p:nvSpPr>
        <p:spPr bwMode="auto">
          <a:xfrm>
            <a:off x="469265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101404" name="Rectangle 28"/>
          <p:cNvSpPr>
            <a:spLocks noChangeArrowheads="1"/>
          </p:cNvSpPr>
          <p:nvPr/>
        </p:nvSpPr>
        <p:spPr bwMode="auto">
          <a:xfrm>
            <a:off x="6148388" y="3581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101405" name="Rectangle 29"/>
          <p:cNvSpPr>
            <a:spLocks noChangeArrowheads="1"/>
          </p:cNvSpPr>
          <p:nvPr/>
        </p:nvSpPr>
        <p:spPr bwMode="auto">
          <a:xfrm>
            <a:off x="6148388" y="4572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101406" name="Oval 30"/>
          <p:cNvSpPr>
            <a:spLocks noChangeArrowheads="1"/>
          </p:cNvSpPr>
          <p:nvPr/>
        </p:nvSpPr>
        <p:spPr bwMode="auto">
          <a:xfrm>
            <a:off x="3200400" y="4114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7" name="Oval 31"/>
          <p:cNvSpPr>
            <a:spLocks noChangeArrowheads="1"/>
          </p:cNvSpPr>
          <p:nvPr/>
        </p:nvSpPr>
        <p:spPr bwMode="auto">
          <a:xfrm>
            <a:off x="3625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8" name="Oval 32"/>
          <p:cNvSpPr>
            <a:spLocks noChangeArrowheads="1"/>
          </p:cNvSpPr>
          <p:nvPr/>
        </p:nvSpPr>
        <p:spPr bwMode="auto">
          <a:xfrm>
            <a:off x="4768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09" name="Oval 33"/>
          <p:cNvSpPr>
            <a:spLocks noChangeArrowheads="1"/>
          </p:cNvSpPr>
          <p:nvPr/>
        </p:nvSpPr>
        <p:spPr bwMode="auto">
          <a:xfrm>
            <a:off x="5919788" y="4648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1410" name="Oval 34"/>
          <p:cNvSpPr>
            <a:spLocks noChangeArrowheads="1"/>
          </p:cNvSpPr>
          <p:nvPr/>
        </p:nvSpPr>
        <p:spPr bwMode="auto">
          <a:xfrm>
            <a:off x="5919788" y="3733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0211967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Line 2"/>
          <p:cNvSpPr>
            <a:spLocks noChangeShapeType="1"/>
          </p:cNvSpPr>
          <p:nvPr/>
        </p:nvSpPr>
        <p:spPr bwMode="auto">
          <a:xfrm flipV="1">
            <a:off x="37020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47" name="Line 3"/>
          <p:cNvSpPr>
            <a:spLocks noChangeShapeType="1"/>
          </p:cNvSpPr>
          <p:nvPr/>
        </p:nvSpPr>
        <p:spPr bwMode="auto">
          <a:xfrm flipH="1" flipV="1">
            <a:off x="4311650" y="4648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48" name="Line 4"/>
          <p:cNvSpPr>
            <a:spLocks noChangeShapeType="1"/>
          </p:cNvSpPr>
          <p:nvPr/>
        </p:nvSpPr>
        <p:spPr bwMode="auto">
          <a:xfrm flipH="1" flipV="1">
            <a:off x="3352800" y="4267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49" name="Line 5"/>
          <p:cNvSpPr>
            <a:spLocks noChangeShapeType="1"/>
          </p:cNvSpPr>
          <p:nvPr/>
        </p:nvSpPr>
        <p:spPr bwMode="auto">
          <a:xfrm flipH="1">
            <a:off x="4311650" y="4267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50" name="Line 6"/>
          <p:cNvSpPr>
            <a:spLocks noChangeShapeType="1"/>
          </p:cNvSpPr>
          <p:nvPr/>
        </p:nvSpPr>
        <p:spPr bwMode="auto">
          <a:xfrm flipH="1" flipV="1">
            <a:off x="5157788" y="42672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51" name="Line 7"/>
          <p:cNvSpPr>
            <a:spLocks noChangeShapeType="1"/>
          </p:cNvSpPr>
          <p:nvPr/>
        </p:nvSpPr>
        <p:spPr bwMode="auto">
          <a:xfrm flipH="1">
            <a:off x="5157788" y="3810000"/>
            <a:ext cx="838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87752" name="Rectangle 8"/>
          <p:cNvSpPr>
            <a:spLocks noChangeArrowheads="1"/>
          </p:cNvSpPr>
          <p:nvPr/>
        </p:nvSpPr>
        <p:spPr bwMode="auto">
          <a:xfrm>
            <a:off x="2209800" y="2362200"/>
            <a:ext cx="88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AGAT</a:t>
            </a:r>
          </a:p>
        </p:txBody>
      </p:sp>
      <p:sp>
        <p:nvSpPr>
          <p:cNvPr id="287753" name="Rectangle 9"/>
          <p:cNvSpPr>
            <a:spLocks noChangeArrowheads="1"/>
          </p:cNvSpPr>
          <p:nvPr/>
        </p:nvSpPr>
        <p:spPr bwMode="auto">
          <a:xfrm>
            <a:off x="3698875" y="2346325"/>
            <a:ext cx="137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TAGACTT</a:t>
            </a:r>
          </a:p>
        </p:txBody>
      </p:sp>
      <p:sp>
        <p:nvSpPr>
          <p:cNvPr id="287754" name="Rectangle 10"/>
          <p:cNvSpPr>
            <a:spLocks noChangeArrowheads="1"/>
          </p:cNvSpPr>
          <p:nvPr/>
        </p:nvSpPr>
        <p:spPr bwMode="auto">
          <a:xfrm>
            <a:off x="5259388" y="2346325"/>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TGCACAA</a:t>
            </a:r>
          </a:p>
        </p:txBody>
      </p:sp>
      <p:sp>
        <p:nvSpPr>
          <p:cNvPr id="287755" name="Rectangle 11"/>
          <p:cNvSpPr>
            <a:spLocks noChangeArrowheads="1"/>
          </p:cNvSpPr>
          <p:nvPr/>
        </p:nvSpPr>
        <p:spPr bwMode="auto">
          <a:xfrm>
            <a:off x="6858000" y="2346325"/>
            <a:ext cx="1401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TGCGCTT</a:t>
            </a:r>
          </a:p>
        </p:txBody>
      </p:sp>
      <p:sp>
        <p:nvSpPr>
          <p:cNvPr id="287756" name="Rectangle 12"/>
          <p:cNvSpPr>
            <a:spLocks noChangeArrowheads="1"/>
          </p:cNvSpPr>
          <p:nvPr/>
        </p:nvSpPr>
        <p:spPr bwMode="auto">
          <a:xfrm>
            <a:off x="152400" y="2362200"/>
            <a:ext cx="1827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Verdana" charset="0"/>
              </a:rPr>
              <a:t>AGGGCATGA</a:t>
            </a:r>
          </a:p>
        </p:txBody>
      </p:sp>
      <p:sp>
        <p:nvSpPr>
          <p:cNvPr id="287757" name="Oval 13"/>
          <p:cNvSpPr>
            <a:spLocks noChangeArrowheads="1"/>
          </p:cNvSpPr>
          <p:nvPr/>
        </p:nvSpPr>
        <p:spPr bwMode="auto">
          <a:xfrm>
            <a:off x="11430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58" name="Oval 14"/>
          <p:cNvSpPr>
            <a:spLocks noChangeArrowheads="1"/>
          </p:cNvSpPr>
          <p:nvPr/>
        </p:nvSpPr>
        <p:spPr bwMode="auto">
          <a:xfrm>
            <a:off x="27241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59" name="Oval 15"/>
          <p:cNvSpPr>
            <a:spLocks noChangeArrowheads="1"/>
          </p:cNvSpPr>
          <p:nvPr/>
        </p:nvSpPr>
        <p:spPr bwMode="auto">
          <a:xfrm>
            <a:off x="43053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0" name="Oval 16"/>
          <p:cNvSpPr>
            <a:spLocks noChangeArrowheads="1"/>
          </p:cNvSpPr>
          <p:nvPr/>
        </p:nvSpPr>
        <p:spPr bwMode="auto">
          <a:xfrm>
            <a:off x="588645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1" name="Oval 17"/>
          <p:cNvSpPr>
            <a:spLocks noChangeArrowheads="1"/>
          </p:cNvSpPr>
          <p:nvPr/>
        </p:nvSpPr>
        <p:spPr bwMode="auto">
          <a:xfrm>
            <a:off x="7467600" y="1981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2" name="Rectangle 18"/>
          <p:cNvSpPr>
            <a:spLocks noChangeArrowheads="1"/>
          </p:cNvSpPr>
          <p:nvPr/>
        </p:nvSpPr>
        <p:spPr bwMode="auto">
          <a:xfrm>
            <a:off x="8382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287763" name="Rectangle 19"/>
          <p:cNvSpPr>
            <a:spLocks noChangeArrowheads="1"/>
          </p:cNvSpPr>
          <p:nvPr/>
        </p:nvSpPr>
        <p:spPr bwMode="auto">
          <a:xfrm>
            <a:off x="243840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287764" name="Rectangle 20"/>
          <p:cNvSpPr>
            <a:spLocks noChangeArrowheads="1"/>
          </p:cNvSpPr>
          <p:nvPr/>
        </p:nvSpPr>
        <p:spPr bwMode="auto">
          <a:xfrm>
            <a:off x="3962400" y="167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287765" name="Rectangle 21"/>
          <p:cNvSpPr>
            <a:spLocks noChangeArrowheads="1"/>
          </p:cNvSpPr>
          <p:nvPr/>
        </p:nvSpPr>
        <p:spPr bwMode="auto">
          <a:xfrm>
            <a:off x="5530850" y="1676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287766" name="Rectangle 22"/>
          <p:cNvSpPr>
            <a:spLocks noChangeArrowheads="1"/>
          </p:cNvSpPr>
          <p:nvPr/>
        </p:nvSpPr>
        <p:spPr bwMode="auto">
          <a:xfrm>
            <a:off x="7138988" y="167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287767" name="AutoShape 23"/>
          <p:cNvSpPr>
            <a:spLocks noChangeArrowheads="1"/>
          </p:cNvSpPr>
          <p:nvPr/>
        </p:nvSpPr>
        <p:spPr bwMode="auto">
          <a:xfrm>
            <a:off x="3657600" y="3048000"/>
            <a:ext cx="1600200" cy="685800"/>
          </a:xfrm>
          <a:prstGeom prst="downArrow">
            <a:avLst>
              <a:gd name="adj1" fmla="val 67463"/>
              <a:gd name="adj2" fmla="val 5370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68" name="Rectangle 24"/>
          <p:cNvSpPr>
            <a:spLocks noChangeArrowheads="1"/>
          </p:cNvSpPr>
          <p:nvPr/>
        </p:nvSpPr>
        <p:spPr bwMode="auto">
          <a:xfrm>
            <a:off x="2667000" y="3962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U</a:t>
            </a:r>
          </a:p>
        </p:txBody>
      </p:sp>
      <p:sp>
        <p:nvSpPr>
          <p:cNvPr id="287769" name="Rectangle 25"/>
          <p:cNvSpPr>
            <a:spLocks noChangeArrowheads="1"/>
          </p:cNvSpPr>
          <p:nvPr/>
        </p:nvSpPr>
        <p:spPr bwMode="auto">
          <a:xfrm>
            <a:off x="3525838" y="5486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V</a:t>
            </a:r>
          </a:p>
        </p:txBody>
      </p:sp>
      <p:sp>
        <p:nvSpPr>
          <p:cNvPr id="287770" name="Rectangle 26"/>
          <p:cNvSpPr>
            <a:spLocks noChangeArrowheads="1"/>
          </p:cNvSpPr>
          <p:nvPr/>
        </p:nvSpPr>
        <p:spPr bwMode="auto">
          <a:xfrm>
            <a:off x="4692650" y="5486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W</a:t>
            </a:r>
          </a:p>
        </p:txBody>
      </p:sp>
      <p:sp>
        <p:nvSpPr>
          <p:cNvPr id="287771" name="Rectangle 27"/>
          <p:cNvSpPr>
            <a:spLocks noChangeArrowheads="1"/>
          </p:cNvSpPr>
          <p:nvPr/>
        </p:nvSpPr>
        <p:spPr bwMode="auto">
          <a:xfrm>
            <a:off x="6148388" y="3581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X</a:t>
            </a:r>
          </a:p>
        </p:txBody>
      </p:sp>
      <p:sp>
        <p:nvSpPr>
          <p:cNvPr id="287772" name="Rectangle 28"/>
          <p:cNvSpPr>
            <a:spLocks noChangeArrowheads="1"/>
          </p:cNvSpPr>
          <p:nvPr/>
        </p:nvSpPr>
        <p:spPr bwMode="auto">
          <a:xfrm>
            <a:off x="6148388" y="45720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b="1">
                <a:solidFill>
                  <a:schemeClr val="accent2"/>
                </a:solidFill>
                <a:latin typeface="Times New Roman" charset="0"/>
              </a:rPr>
              <a:t>Y</a:t>
            </a:r>
          </a:p>
        </p:txBody>
      </p:sp>
      <p:sp>
        <p:nvSpPr>
          <p:cNvPr id="287773" name="Oval 29"/>
          <p:cNvSpPr>
            <a:spLocks noChangeArrowheads="1"/>
          </p:cNvSpPr>
          <p:nvPr/>
        </p:nvSpPr>
        <p:spPr bwMode="auto">
          <a:xfrm>
            <a:off x="3200400" y="4114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4" name="Oval 30"/>
          <p:cNvSpPr>
            <a:spLocks noChangeArrowheads="1"/>
          </p:cNvSpPr>
          <p:nvPr/>
        </p:nvSpPr>
        <p:spPr bwMode="auto">
          <a:xfrm>
            <a:off x="3625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5" name="Oval 31"/>
          <p:cNvSpPr>
            <a:spLocks noChangeArrowheads="1"/>
          </p:cNvSpPr>
          <p:nvPr/>
        </p:nvSpPr>
        <p:spPr bwMode="auto">
          <a:xfrm>
            <a:off x="4768850" y="5257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6" name="Oval 32"/>
          <p:cNvSpPr>
            <a:spLocks noChangeArrowheads="1"/>
          </p:cNvSpPr>
          <p:nvPr/>
        </p:nvSpPr>
        <p:spPr bwMode="auto">
          <a:xfrm>
            <a:off x="5919788" y="4648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7777" name="Oval 33"/>
          <p:cNvSpPr>
            <a:spLocks noChangeArrowheads="1"/>
          </p:cNvSpPr>
          <p:nvPr/>
        </p:nvSpPr>
        <p:spPr bwMode="auto">
          <a:xfrm>
            <a:off x="5919788" y="3733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041" name="Rectangle 34"/>
          <p:cNvSpPr>
            <a:spLocks noGrp="1" noChangeArrowheads="1"/>
          </p:cNvSpPr>
          <p:nvPr>
            <p:ph type="title"/>
          </p:nvPr>
        </p:nvSpPr>
        <p:spPr>
          <a:xfrm>
            <a:off x="685800" y="304800"/>
            <a:ext cx="7772400" cy="1143000"/>
          </a:xfrm>
        </p:spPr>
        <p:txBody>
          <a:bodyPr/>
          <a:lstStyle/>
          <a:p>
            <a:pPr eaLnBrk="1" hangingPunct="1"/>
            <a:r>
              <a:rPr lang="en-US">
                <a:latin typeface="Arial" charset="0"/>
                <a:ea typeface="ＭＳ Ｐゴシック" charset="0"/>
                <a:cs typeface="ＭＳ Ｐゴシック" charset="0"/>
              </a:rPr>
              <a:t>The “real” problem</a:t>
            </a:r>
          </a:p>
        </p:txBody>
      </p:sp>
    </p:spTree>
    <p:extLst>
      <p:ext uri="{BB962C8B-B14F-4D97-AF65-F5344CB8AC3E}">
        <p14:creationId xmlns:p14="http://schemas.microsoft.com/office/powerpoint/2010/main" val="39146957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1851025" y="2819400"/>
            <a:ext cx="445928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smtClean="0">
                <a:solidFill>
                  <a:srgbClr val="000000"/>
                </a:solidFill>
                <a:latin typeface="Courier New" charset="0"/>
                <a:cs typeface="Arial" charset="0"/>
              </a:rPr>
              <a:t>…AC</a:t>
            </a:r>
            <a:r>
              <a:rPr lang="en-GB" sz="3300" smtClean="0">
                <a:solidFill>
                  <a:srgbClr val="FF00FF"/>
                </a:solidFill>
                <a:latin typeface="Courier New" charset="0"/>
                <a:cs typeface="Arial" charset="0"/>
              </a:rPr>
              <a:t>GGTG</a:t>
            </a:r>
            <a:r>
              <a:rPr lang="en-GB" sz="3300" smtClean="0">
                <a:solidFill>
                  <a:srgbClr val="000000"/>
                </a:solidFill>
                <a:latin typeface="Courier New" charset="0"/>
                <a:cs typeface="Arial" charset="0"/>
              </a:rPr>
              <a:t>CAGT</a:t>
            </a:r>
            <a:r>
              <a:rPr lang="en-GB" sz="3300" smtClean="0">
                <a:solidFill>
                  <a:srgbClr val="FF0000"/>
                </a:solidFill>
                <a:latin typeface="Courier New" charset="0"/>
                <a:cs typeface="Arial" charset="0"/>
              </a:rPr>
              <a:t>T</a:t>
            </a:r>
            <a:r>
              <a:rPr lang="en-GB" sz="3300" smtClean="0">
                <a:solidFill>
                  <a:srgbClr val="000000"/>
                </a:solidFill>
                <a:latin typeface="Courier New" charset="0"/>
                <a:cs typeface="Arial" charset="0"/>
              </a:rPr>
              <a:t>ACCA…</a:t>
            </a:r>
          </a:p>
        </p:txBody>
      </p:sp>
      <p:sp>
        <p:nvSpPr>
          <p:cNvPr id="185348" name="Text Box 4"/>
          <p:cNvSpPr txBox="1">
            <a:spLocks noChangeArrowheads="1"/>
          </p:cNvSpPr>
          <p:nvPr/>
        </p:nvSpPr>
        <p:spPr bwMode="auto">
          <a:xfrm>
            <a:off x="4505325" y="1828800"/>
            <a:ext cx="13525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mtClean="0">
                <a:solidFill>
                  <a:srgbClr val="FF3300"/>
                </a:solidFill>
                <a:cs typeface="Arial" charset="0"/>
              </a:rPr>
              <a:t>Mutation</a:t>
            </a:r>
          </a:p>
        </p:txBody>
      </p:sp>
      <p:sp>
        <p:nvSpPr>
          <p:cNvPr id="185349" name="Freeform 5"/>
          <p:cNvSpPr>
            <a:spLocks/>
          </p:cNvSpPr>
          <p:nvPr/>
        </p:nvSpPr>
        <p:spPr bwMode="auto">
          <a:xfrm rot="10800000">
            <a:off x="3430588" y="2211388"/>
            <a:ext cx="334962"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0" name="Freeform 6"/>
          <p:cNvSpPr>
            <a:spLocks/>
          </p:cNvSpPr>
          <p:nvPr/>
        </p:nvSpPr>
        <p:spPr bwMode="auto">
          <a:xfrm rot="10800000">
            <a:off x="4725988" y="2365375"/>
            <a:ext cx="195262"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1" name="Text Box 7"/>
          <p:cNvSpPr txBox="1">
            <a:spLocks noChangeArrowheads="1"/>
          </p:cNvSpPr>
          <p:nvPr/>
        </p:nvSpPr>
        <p:spPr bwMode="auto">
          <a:xfrm>
            <a:off x="3135313" y="1828800"/>
            <a:ext cx="13017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smtClean="0">
                <a:solidFill>
                  <a:srgbClr val="FF3300"/>
                </a:solidFill>
                <a:cs typeface="Arial" charset="0"/>
              </a:rPr>
              <a:t>Deletion</a:t>
            </a:r>
          </a:p>
        </p:txBody>
      </p:sp>
      <p:sp>
        <p:nvSpPr>
          <p:cNvPr id="185352" name="Text Box 8"/>
          <p:cNvSpPr txBox="1">
            <a:spLocks noChangeArrowheads="1"/>
          </p:cNvSpPr>
          <p:nvPr/>
        </p:nvSpPr>
        <p:spPr bwMode="auto">
          <a:xfrm>
            <a:off x="2514600" y="4006850"/>
            <a:ext cx="35814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smtClean="0">
                <a:solidFill>
                  <a:srgbClr val="000000"/>
                </a:solidFill>
                <a:latin typeface="Courier New" charset="0"/>
                <a:cs typeface="Arial" charset="0"/>
              </a:rPr>
              <a:t>…ACCAGT</a:t>
            </a:r>
            <a:r>
              <a:rPr lang="en-GB" sz="3300" smtClean="0">
                <a:solidFill>
                  <a:srgbClr val="0033CC"/>
                </a:solidFill>
                <a:latin typeface="Courier New" charset="0"/>
                <a:cs typeface="Arial" charset="0"/>
              </a:rPr>
              <a:t>C</a:t>
            </a:r>
            <a:r>
              <a:rPr lang="en-GB" sz="3300" smtClean="0">
                <a:solidFill>
                  <a:srgbClr val="000000"/>
                </a:solidFill>
                <a:latin typeface="Courier New" charset="0"/>
                <a:cs typeface="Arial" charset="0"/>
              </a:rPr>
              <a:t>ACCA…</a:t>
            </a:r>
          </a:p>
        </p:txBody>
      </p:sp>
      <p:sp>
        <p:nvSpPr>
          <p:cNvPr id="185353" name="Line 9"/>
          <p:cNvSpPr>
            <a:spLocks noChangeShapeType="1"/>
          </p:cNvSpPr>
          <p:nvPr/>
        </p:nvSpPr>
        <p:spPr bwMode="auto">
          <a:xfrm>
            <a:off x="2743200" y="3276600"/>
            <a:ext cx="609600" cy="8382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4" name="Line 10"/>
          <p:cNvSpPr>
            <a:spLocks noChangeShapeType="1"/>
          </p:cNvSpPr>
          <p:nvPr/>
        </p:nvSpPr>
        <p:spPr bwMode="auto">
          <a:xfrm flipH="1">
            <a:off x="3352800" y="3200400"/>
            <a:ext cx="3810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5" name="Line 11"/>
          <p:cNvSpPr>
            <a:spLocks noChangeShapeType="1"/>
          </p:cNvSpPr>
          <p:nvPr/>
        </p:nvSpPr>
        <p:spPr bwMode="auto">
          <a:xfrm flipH="1">
            <a:off x="4495800" y="3276600"/>
            <a:ext cx="304800" cy="7620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6090" name="Rectangle 12"/>
          <p:cNvSpPr>
            <a:spLocks noGrp="1" noChangeArrowheads="1"/>
          </p:cNvSpPr>
          <p:nvPr>
            <p:ph type="title"/>
          </p:nvPr>
        </p:nvSpPr>
        <p:spPr>
          <a:xfrm>
            <a:off x="228600" y="533400"/>
            <a:ext cx="8686800" cy="762000"/>
          </a:xfrm>
        </p:spPr>
        <p:txBody>
          <a:bodyPr/>
          <a:lstStyle/>
          <a:p>
            <a:pPr eaLnBrk="1" hangingPunct="1"/>
            <a:r>
              <a:rPr lang="en-US" sz="4000">
                <a:latin typeface="Arial" charset="0"/>
                <a:ea typeface="ＭＳ Ｐゴシック" charset="0"/>
                <a:cs typeface="ＭＳ Ｐゴシック" charset="0"/>
              </a:rPr>
              <a:t>Indels (insertions and deletions)</a:t>
            </a:r>
            <a:endParaRPr lang="en-US">
              <a:latin typeface="Arial" charset="0"/>
              <a:ea typeface="ＭＳ Ｐゴシック" charset="0"/>
              <a:cs typeface="ＭＳ Ｐゴシック"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343400" y="1600200"/>
            <a:ext cx="4800600"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a:lnSpc>
                <a:spcPct val="94000"/>
              </a:lnSpc>
              <a:spcBef>
                <a:spcPts val="1475"/>
              </a:spcBef>
              <a:buClr>
                <a:srgbClr val="000000"/>
              </a:buClr>
              <a:buSzPct val="45000"/>
              <a:buFont typeface="Wingdings" charset="0"/>
              <a:buNone/>
              <a:defRPr/>
            </a:pPr>
            <a:r>
              <a:rPr lang="en-GB" sz="3300" b="1" smtClean="0">
                <a:solidFill>
                  <a:srgbClr val="000000"/>
                </a:solidFill>
                <a:latin typeface="Courier New" charset="0"/>
                <a:cs typeface="Arial" charset="0"/>
              </a:rPr>
              <a:t>…AC</a:t>
            </a:r>
            <a:r>
              <a:rPr lang="en-GB" sz="3300" b="1" smtClean="0">
                <a:solidFill>
                  <a:srgbClr val="FF00FF"/>
                </a:solidFill>
                <a:latin typeface="Courier New" charset="0"/>
                <a:cs typeface="Arial" charset="0"/>
              </a:rPr>
              <a:t>GGTG</a:t>
            </a:r>
            <a:r>
              <a:rPr lang="en-GB" sz="3300" b="1" smtClean="0">
                <a:solidFill>
                  <a:srgbClr val="000000"/>
                </a:solidFill>
                <a:latin typeface="Courier New" charset="0"/>
                <a:cs typeface="Arial" charset="0"/>
              </a:rPr>
              <a:t>CAGT</a:t>
            </a:r>
            <a:r>
              <a:rPr lang="en-GB" sz="3300" b="1" smtClean="0">
                <a:solidFill>
                  <a:srgbClr val="FF0000"/>
                </a:solidFill>
                <a:latin typeface="Courier New" charset="0"/>
                <a:cs typeface="Arial" charset="0"/>
              </a:rPr>
              <a:t>T</a:t>
            </a:r>
            <a:r>
              <a:rPr lang="en-GB" sz="3300" b="1" smtClean="0">
                <a:solidFill>
                  <a:srgbClr val="000000"/>
                </a:solidFill>
                <a:latin typeface="Courier New" charset="0"/>
                <a:cs typeface="Arial" charset="0"/>
              </a:rPr>
              <a:t>ACC</a:t>
            </a:r>
            <a:r>
              <a:rPr lang="en-GB" sz="3300" b="1" smtClean="0">
                <a:solidFill>
                  <a:srgbClr val="FF0000"/>
                </a:solidFill>
                <a:latin typeface="Courier New" charset="0"/>
                <a:cs typeface="Arial" charset="0"/>
              </a:rPr>
              <a:t>-</a:t>
            </a:r>
            <a:r>
              <a:rPr lang="en-GB" sz="3300" b="1" smtClean="0">
                <a:solidFill>
                  <a:srgbClr val="000000"/>
                </a:solidFill>
                <a:latin typeface="Courier New" charset="0"/>
                <a:cs typeface="Arial" charset="0"/>
              </a:rPr>
              <a:t>A…</a:t>
            </a:r>
          </a:p>
          <a:p>
            <a:pPr>
              <a:lnSpc>
                <a:spcPct val="94000"/>
              </a:lnSpc>
              <a:spcBef>
                <a:spcPts val="1475"/>
              </a:spcBef>
              <a:buClr>
                <a:srgbClr val="000000"/>
              </a:buClr>
              <a:buSzPct val="45000"/>
              <a:buFont typeface="Wingdings" charset="0"/>
              <a:buNone/>
              <a:defRPr/>
            </a:pPr>
            <a:r>
              <a:rPr lang="en-GB" sz="3300" b="1" smtClean="0">
                <a:solidFill>
                  <a:srgbClr val="000000"/>
                </a:solidFill>
                <a:latin typeface="Courier New" charset="0"/>
                <a:cs typeface="Arial" charset="0"/>
              </a:rPr>
              <a:t>…AC</a:t>
            </a:r>
            <a:r>
              <a:rPr lang="en-GB" sz="3300" b="1" smtClean="0">
                <a:solidFill>
                  <a:srgbClr val="FF00FF"/>
                </a:solidFill>
                <a:latin typeface="Courier New" charset="0"/>
                <a:cs typeface="Arial" charset="0"/>
              </a:rPr>
              <a:t>----</a:t>
            </a:r>
            <a:r>
              <a:rPr lang="en-GB" sz="3300" b="1" smtClean="0">
                <a:solidFill>
                  <a:srgbClr val="000000"/>
                </a:solidFill>
                <a:latin typeface="Courier New" charset="0"/>
                <a:cs typeface="Arial" charset="0"/>
              </a:rPr>
              <a:t>CAGT</a:t>
            </a:r>
            <a:r>
              <a:rPr lang="en-GB" sz="3300" b="1" smtClean="0">
                <a:solidFill>
                  <a:srgbClr val="0099FF"/>
                </a:solidFill>
                <a:latin typeface="Courier New" charset="0"/>
                <a:cs typeface="Arial" charset="0"/>
              </a:rPr>
              <a:t>C</a:t>
            </a:r>
            <a:r>
              <a:rPr lang="en-GB" sz="3300" b="1" smtClean="0">
                <a:solidFill>
                  <a:srgbClr val="000000"/>
                </a:solidFill>
                <a:latin typeface="Courier New" charset="0"/>
                <a:cs typeface="Arial" charset="0"/>
              </a:rPr>
              <a:t>ACC</a:t>
            </a:r>
            <a:r>
              <a:rPr lang="en-GB" sz="3300" b="1" smtClean="0">
                <a:solidFill>
                  <a:srgbClr val="FF0000"/>
                </a:solidFill>
                <a:latin typeface="Courier New" charset="0"/>
                <a:cs typeface="Arial" charset="0"/>
              </a:rPr>
              <a:t>T</a:t>
            </a:r>
            <a:r>
              <a:rPr lang="en-GB" sz="3300" b="1" smtClean="0">
                <a:solidFill>
                  <a:srgbClr val="000000"/>
                </a:solidFill>
                <a:latin typeface="Courier New" charset="0"/>
                <a:cs typeface="Arial" charset="0"/>
              </a:rPr>
              <a:t>A…</a:t>
            </a:r>
            <a:endParaRPr lang="en-GB" b="1" smtClean="0">
              <a:solidFill>
                <a:srgbClr val="000000"/>
              </a:solidFill>
              <a:latin typeface="Courier New" charset="0"/>
              <a:cs typeface="Arial" charset="0"/>
            </a:endParaRPr>
          </a:p>
        </p:txBody>
      </p:sp>
      <p:sp>
        <p:nvSpPr>
          <p:cNvPr id="103427" name="Rectangle 3"/>
          <p:cNvSpPr>
            <a:spLocks noGrp="1" noChangeArrowheads="1"/>
          </p:cNvSpPr>
          <p:nvPr>
            <p:ph type="body"/>
          </p:nvPr>
        </p:nvSpPr>
        <p:spPr>
          <a:xfrm>
            <a:off x="784225" y="3846513"/>
            <a:ext cx="7359650" cy="1543050"/>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lstStyle/>
          <a:p>
            <a:pPr marL="430213" indent="-323850" algn="l" defTabSz="457200" eaLnBrk="1" hangingPunct="1">
              <a:lnSpc>
                <a:spcPct val="90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smtClean="0">
                <a:solidFill>
                  <a:schemeClr val="tx1"/>
                </a:solidFill>
              </a:rPr>
              <a:t>The </a:t>
            </a:r>
            <a:r>
              <a:rPr lang="en-GB" sz="2000" b="1" smtClean="0">
                <a:solidFill>
                  <a:srgbClr val="3333CC"/>
                </a:solidFill>
              </a:rPr>
              <a:t>true multiple alignment</a:t>
            </a:r>
            <a:r>
              <a:rPr lang="en-GB" sz="2000" b="1" smtClean="0">
                <a:solidFill>
                  <a:schemeClr val="tx1"/>
                </a:solidFill>
              </a:rPr>
              <a:t> </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smtClean="0">
                <a:solidFill>
                  <a:schemeClr val="tx1"/>
                </a:solidFill>
              </a:rPr>
              <a:t>Reflects historical substitution, insertion, and deletion events</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smtClean="0">
                <a:solidFill>
                  <a:schemeClr val="tx1"/>
                </a:solidFill>
              </a:rPr>
              <a:t>Defined using transitive closure of pairwise alignments computed on edges of the true tree</a:t>
            </a:r>
          </a:p>
        </p:txBody>
      </p:sp>
      <p:sp>
        <p:nvSpPr>
          <p:cNvPr id="103428" name="Text Box 4"/>
          <p:cNvSpPr txBox="1">
            <a:spLocks noChangeArrowheads="1"/>
          </p:cNvSpPr>
          <p:nvPr/>
        </p:nvSpPr>
        <p:spPr bwMode="auto">
          <a:xfrm>
            <a:off x="123825" y="1066800"/>
            <a:ext cx="388778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smtClean="0">
                <a:solidFill>
                  <a:srgbClr val="000000"/>
                </a:solidFill>
                <a:latin typeface="Courier New" charset="0"/>
                <a:cs typeface="Arial" charset="0"/>
              </a:rPr>
              <a:t>…</a:t>
            </a:r>
            <a:r>
              <a:rPr lang="en-GB" sz="2800" b="1" smtClean="0">
                <a:solidFill>
                  <a:srgbClr val="000000"/>
                </a:solidFill>
                <a:latin typeface="Courier New" charset="0"/>
                <a:cs typeface="Arial" charset="0"/>
              </a:rPr>
              <a:t>AC</a:t>
            </a:r>
            <a:r>
              <a:rPr lang="en-GB" sz="2800" b="1" smtClean="0">
                <a:solidFill>
                  <a:srgbClr val="FF00FF"/>
                </a:solidFill>
                <a:latin typeface="Courier New" charset="0"/>
                <a:cs typeface="Arial" charset="0"/>
              </a:rPr>
              <a:t>GGTG</a:t>
            </a:r>
            <a:r>
              <a:rPr lang="en-GB" sz="2800" b="1" smtClean="0">
                <a:solidFill>
                  <a:srgbClr val="000000"/>
                </a:solidFill>
                <a:latin typeface="Courier New" charset="0"/>
                <a:cs typeface="Arial" charset="0"/>
              </a:rPr>
              <a:t>CAGT</a:t>
            </a:r>
            <a:r>
              <a:rPr lang="en-GB" sz="2800" b="1" smtClean="0">
                <a:solidFill>
                  <a:srgbClr val="FF0000"/>
                </a:solidFill>
                <a:latin typeface="Courier New" charset="0"/>
                <a:cs typeface="Arial" charset="0"/>
              </a:rPr>
              <a:t>T</a:t>
            </a:r>
            <a:r>
              <a:rPr lang="en-GB" sz="2800" b="1" smtClean="0">
                <a:solidFill>
                  <a:srgbClr val="000000"/>
                </a:solidFill>
                <a:latin typeface="Courier New" charset="0"/>
                <a:cs typeface="Arial" charset="0"/>
              </a:rPr>
              <a:t>ACCA</a:t>
            </a:r>
            <a:r>
              <a:rPr lang="en-GB" sz="3300" b="1" smtClean="0">
                <a:solidFill>
                  <a:srgbClr val="000000"/>
                </a:solidFill>
                <a:latin typeface="Courier New" charset="0"/>
                <a:cs typeface="Arial" charset="0"/>
              </a:rPr>
              <a:t>…</a:t>
            </a:r>
          </a:p>
        </p:txBody>
      </p:sp>
      <p:sp>
        <p:nvSpPr>
          <p:cNvPr id="103429" name="Text Box 5"/>
          <p:cNvSpPr txBox="1">
            <a:spLocks noChangeArrowheads="1"/>
          </p:cNvSpPr>
          <p:nvPr/>
        </p:nvSpPr>
        <p:spPr bwMode="auto">
          <a:xfrm>
            <a:off x="2362200" y="414338"/>
            <a:ext cx="13779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Substitution</a:t>
            </a:r>
          </a:p>
        </p:txBody>
      </p:sp>
      <p:sp>
        <p:nvSpPr>
          <p:cNvPr id="103430" name="Freeform 6"/>
          <p:cNvSpPr>
            <a:spLocks/>
          </p:cNvSpPr>
          <p:nvPr/>
        </p:nvSpPr>
        <p:spPr bwMode="auto">
          <a:xfrm rot="10800000">
            <a:off x="1447800" y="533400"/>
            <a:ext cx="334963"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1" name="Freeform 7"/>
          <p:cNvSpPr>
            <a:spLocks/>
          </p:cNvSpPr>
          <p:nvPr/>
        </p:nvSpPr>
        <p:spPr bwMode="auto">
          <a:xfrm rot="10800000">
            <a:off x="2743200" y="6858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2" name="Text Box 8"/>
          <p:cNvSpPr txBox="1">
            <a:spLocks noChangeArrowheads="1"/>
          </p:cNvSpPr>
          <p:nvPr/>
        </p:nvSpPr>
        <p:spPr bwMode="auto">
          <a:xfrm>
            <a:off x="1295400" y="261938"/>
            <a:ext cx="10223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Deletion</a:t>
            </a:r>
            <a:endParaRPr lang="en-GB" smtClean="0">
              <a:solidFill>
                <a:srgbClr val="FF3300"/>
              </a:solidFill>
              <a:cs typeface="Arial" charset="0"/>
            </a:endParaRPr>
          </a:p>
        </p:txBody>
      </p:sp>
      <p:sp>
        <p:nvSpPr>
          <p:cNvPr id="103433" name="Text Box 9"/>
          <p:cNvSpPr txBox="1">
            <a:spLocks noChangeArrowheads="1"/>
          </p:cNvSpPr>
          <p:nvPr/>
        </p:nvSpPr>
        <p:spPr bwMode="auto">
          <a:xfrm>
            <a:off x="787400" y="2254250"/>
            <a:ext cx="35814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smtClean="0">
                <a:solidFill>
                  <a:srgbClr val="000000"/>
                </a:solidFill>
                <a:latin typeface="Courier New" charset="0"/>
                <a:cs typeface="Arial" charset="0"/>
              </a:rPr>
              <a:t>…</a:t>
            </a:r>
            <a:r>
              <a:rPr lang="en-GB" sz="2800" b="1" smtClean="0">
                <a:solidFill>
                  <a:srgbClr val="000000"/>
                </a:solidFill>
                <a:latin typeface="Courier New" charset="0"/>
                <a:cs typeface="Arial" charset="0"/>
              </a:rPr>
              <a:t>ACCAGT</a:t>
            </a:r>
            <a:r>
              <a:rPr lang="en-GB" sz="2800" b="1" smtClean="0">
                <a:solidFill>
                  <a:srgbClr val="0099FF"/>
                </a:solidFill>
                <a:latin typeface="Courier New" charset="0"/>
                <a:cs typeface="Arial" charset="0"/>
              </a:rPr>
              <a:t>C</a:t>
            </a:r>
            <a:r>
              <a:rPr lang="en-GB" sz="2800" b="1" smtClean="0">
                <a:solidFill>
                  <a:srgbClr val="000000"/>
                </a:solidFill>
                <a:latin typeface="Courier New" charset="0"/>
                <a:cs typeface="Arial" charset="0"/>
              </a:rPr>
              <a:t>ACC</a:t>
            </a:r>
            <a:r>
              <a:rPr lang="en-GB" sz="2800" b="1" smtClean="0">
                <a:solidFill>
                  <a:srgbClr val="FF0000"/>
                </a:solidFill>
                <a:latin typeface="Courier New" charset="0"/>
                <a:cs typeface="Arial" charset="0"/>
              </a:rPr>
              <a:t>T</a:t>
            </a:r>
            <a:r>
              <a:rPr lang="en-GB" sz="2800" b="1" smtClean="0">
                <a:solidFill>
                  <a:srgbClr val="000000"/>
                </a:solidFill>
                <a:latin typeface="Courier New" charset="0"/>
                <a:cs typeface="Arial" charset="0"/>
              </a:rPr>
              <a:t>A</a:t>
            </a:r>
            <a:r>
              <a:rPr lang="en-GB" sz="3300" b="1" smtClean="0">
                <a:solidFill>
                  <a:srgbClr val="000000"/>
                </a:solidFill>
                <a:latin typeface="Courier New" charset="0"/>
                <a:cs typeface="Arial" charset="0"/>
              </a:rPr>
              <a:t>…</a:t>
            </a:r>
          </a:p>
        </p:txBody>
      </p:sp>
      <p:sp>
        <p:nvSpPr>
          <p:cNvPr id="103434" name="Line 10"/>
          <p:cNvSpPr>
            <a:spLocks noChangeShapeType="1"/>
          </p:cNvSpPr>
          <p:nvPr/>
        </p:nvSpPr>
        <p:spPr bwMode="auto">
          <a:xfrm>
            <a:off x="990600" y="1524000"/>
            <a:ext cx="6096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5" name="Line 11"/>
          <p:cNvSpPr>
            <a:spLocks noChangeShapeType="1"/>
          </p:cNvSpPr>
          <p:nvPr/>
        </p:nvSpPr>
        <p:spPr bwMode="auto">
          <a:xfrm flipH="1">
            <a:off x="1600200" y="1524000"/>
            <a:ext cx="152400" cy="914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6" name="Line 12"/>
          <p:cNvSpPr>
            <a:spLocks noChangeShapeType="1"/>
          </p:cNvSpPr>
          <p:nvPr/>
        </p:nvSpPr>
        <p:spPr bwMode="auto">
          <a:xfrm flipH="1">
            <a:off x="2514600" y="1524000"/>
            <a:ext cx="152400" cy="8382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7" name="Freeform 13"/>
          <p:cNvSpPr>
            <a:spLocks/>
          </p:cNvSpPr>
          <p:nvPr/>
        </p:nvSpPr>
        <p:spPr bwMode="auto">
          <a:xfrm rot="10800000">
            <a:off x="3352800" y="19050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8" name="Text Box 14"/>
          <p:cNvSpPr txBox="1">
            <a:spLocks noChangeArrowheads="1"/>
          </p:cNvSpPr>
          <p:nvPr/>
        </p:nvSpPr>
        <p:spPr bwMode="auto">
          <a:xfrm>
            <a:off x="3124200" y="1600200"/>
            <a:ext cx="1060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smtClean="0">
                <a:solidFill>
                  <a:srgbClr val="FF3300"/>
                </a:solidFill>
                <a:cs typeface="Arial" charset="0"/>
              </a:rPr>
              <a:t>Insertion</a:t>
            </a:r>
            <a:endParaRPr lang="en-GB" smtClean="0">
              <a:solidFill>
                <a:srgbClr val="FF3300"/>
              </a:solidFill>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381000"/>
            <a:ext cx="8077200" cy="1143000"/>
          </a:xfrm>
        </p:spPr>
        <p:txBody>
          <a:bodyPr>
            <a:normAutofit fontScale="90000"/>
          </a:bodyPr>
          <a:lstStyle/>
          <a:p>
            <a:pPr eaLnBrk="1" hangingPunct="1"/>
            <a:r>
              <a:rPr lang="en-US" sz="3600" dirty="0">
                <a:latin typeface="Arial" charset="0"/>
                <a:ea typeface="ＭＳ Ｐゴシック" charset="0"/>
                <a:cs typeface="ＭＳ Ｐゴシック" charset="0"/>
              </a:rPr>
              <a:t>Multiple Sequence Alignment (MSA): </a:t>
            </a:r>
            <a:br>
              <a:rPr lang="en-US" sz="3600" dirty="0">
                <a:latin typeface="Arial" charset="0"/>
                <a:ea typeface="ＭＳ Ｐゴシック" charset="0"/>
                <a:cs typeface="ＭＳ Ｐゴシック" charset="0"/>
              </a:rPr>
            </a:br>
            <a:r>
              <a:rPr lang="en-US" sz="3600" i="1" dirty="0" smtClean="0">
                <a:latin typeface="Arial" charset="0"/>
                <a:ea typeface="ＭＳ Ｐゴシック" charset="0"/>
                <a:cs typeface="ＭＳ Ｐゴシック" charset="0"/>
              </a:rPr>
              <a:t>a major </a:t>
            </a:r>
            <a:r>
              <a:rPr lang="en-US" sz="3600" i="1" dirty="0">
                <a:latin typeface="Arial" charset="0"/>
                <a:ea typeface="ＭＳ Ｐゴシック" charset="0"/>
                <a:cs typeface="ＭＳ Ｐゴシック" charset="0"/>
              </a:rPr>
              <a:t>grand challenge</a:t>
            </a:r>
            <a:r>
              <a:rPr lang="en-US" sz="3600" baseline="30000" dirty="0">
                <a:latin typeface="Arial" charset="0"/>
                <a:ea typeface="ＭＳ Ｐゴシック" charset="0"/>
                <a:cs typeface="ＭＳ Ｐゴシック" charset="0"/>
              </a:rPr>
              <a:t>1</a:t>
            </a:r>
            <a:endParaRPr lang="en-US" sz="3600" i="1" dirty="0">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57400"/>
            <a:ext cx="4038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  …</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b="1" dirty="0">
              <a:solidFill>
                <a:srgbClr val="006699"/>
              </a:solidFill>
              <a:latin typeface="Courier New" charset="0"/>
            </a:endParaRPr>
          </a:p>
        </p:txBody>
      </p:sp>
      <p:sp>
        <p:nvSpPr>
          <p:cNvPr id="62469" name="Line 5"/>
          <p:cNvSpPr>
            <a:spLocks noChangeShapeType="1"/>
          </p:cNvSpPr>
          <p:nvPr/>
        </p:nvSpPr>
        <p:spPr bwMode="auto">
          <a:xfrm>
            <a:off x="4038600" y="3429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6566" name="TextBox 18"/>
          <p:cNvSpPr txBox="1">
            <a:spLocks noChangeArrowheads="1"/>
          </p:cNvSpPr>
          <p:nvPr/>
        </p:nvSpPr>
        <p:spPr bwMode="auto">
          <a:xfrm>
            <a:off x="838200" y="4038600"/>
            <a:ext cx="7635875"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0000FF"/>
                </a:solidFill>
              </a:rPr>
              <a:t>Novel techniques needed </a:t>
            </a:r>
            <a:r>
              <a:rPr lang="en-US">
                <a:solidFill>
                  <a:srgbClr val="0000FF"/>
                </a:solidFill>
              </a:rPr>
              <a:t>for scalability and accuracy</a:t>
            </a:r>
          </a:p>
          <a:p>
            <a:r>
              <a:rPr lang="en-US"/>
              <a:t>        </a:t>
            </a:r>
            <a:r>
              <a:rPr lang="en-US" sz="2000"/>
              <a:t>NP-hard problems and large datasets</a:t>
            </a:r>
          </a:p>
          <a:p>
            <a:r>
              <a:rPr lang="en-US" sz="2000"/>
              <a:t>          Current methods do not provide good accuracy</a:t>
            </a:r>
          </a:p>
          <a:p>
            <a:r>
              <a:rPr lang="en-US" sz="2000"/>
              <a:t>          Few methods can analyze even moderately large datasets </a:t>
            </a:r>
          </a:p>
          <a:p>
            <a:r>
              <a:rPr lang="en-US" sz="2000"/>
              <a:t> </a:t>
            </a:r>
          </a:p>
          <a:p>
            <a:r>
              <a:rPr lang="en-US" sz="2000" i="1">
                <a:solidFill>
                  <a:srgbClr val="0000FF"/>
                </a:solidFill>
              </a:rPr>
              <a:t>Many important applications besides phylogenetic estimation	</a:t>
            </a:r>
          </a:p>
        </p:txBody>
      </p:sp>
      <p:sp>
        <p:nvSpPr>
          <p:cNvPr id="66567" name="TextBox 1"/>
          <p:cNvSpPr txBox="1">
            <a:spLocks noChangeArrowheads="1"/>
          </p:cNvSpPr>
          <p:nvPr/>
        </p:nvSpPr>
        <p:spPr bwMode="auto">
          <a:xfrm>
            <a:off x="228600" y="6324600"/>
            <a:ext cx="726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aseline="30000" dirty="0"/>
              <a:t>1 </a:t>
            </a:r>
            <a:r>
              <a:rPr lang="en-US" sz="1800" dirty="0"/>
              <a:t>Frontiers in Massive Data Analysis, National Academies Press, 2013</a:t>
            </a:r>
          </a:p>
        </p:txBody>
      </p:sp>
    </p:spTree>
    <p:extLst>
      <p:ext uri="{BB962C8B-B14F-4D97-AF65-F5344CB8AC3E}">
        <p14:creationId xmlns:p14="http://schemas.microsoft.com/office/powerpoint/2010/main" val="22461272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Input: unaligned sequences</a:t>
            </a:r>
            <a:endParaRPr lang="en-US">
              <a:latin typeface="Arial" charset="0"/>
              <a:ea typeface="ＭＳ Ｐゴシック" charset="0"/>
              <a:cs typeface="ＭＳ Ｐゴシック" charset="0"/>
            </a:endParaRPr>
          </a:p>
        </p:txBody>
      </p:sp>
      <p:sp>
        <p:nvSpPr>
          <p:cNvPr id="58371" name="Text Box 3"/>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Phase 1: Alignment</a:t>
            </a:r>
            <a:endParaRPr lang="en-US">
              <a:latin typeface="Arial" charset="0"/>
              <a:ea typeface="ＭＳ Ｐゴシック" charset="0"/>
              <a:cs typeface="ＭＳ Ｐゴシック" charset="0"/>
            </a:endParaRPr>
          </a:p>
        </p:txBody>
      </p:sp>
      <p:sp>
        <p:nvSpPr>
          <p:cNvPr id="60419"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a:solidFill>
                <a:schemeClr val="accent2"/>
              </a:solidFill>
              <a:latin typeface="Courier New" charset="0"/>
            </a:endParaRPr>
          </a:p>
        </p:txBody>
      </p:sp>
      <p:sp>
        <p:nvSpPr>
          <p:cNvPr id="60420"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0421"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3600">
                <a:latin typeface="Arial" charset="0"/>
                <a:ea typeface="ＭＳ Ｐゴシック" charset="0"/>
                <a:cs typeface="ＭＳ Ｐゴシック" charset="0"/>
              </a:rPr>
              <a:t>Phase 2: Construct tree</a:t>
            </a:r>
            <a:endParaRPr lang="en-US">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S4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25650"/>
            <a:ext cx="399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b="1">
                <a:solidFill>
                  <a:schemeClr val="accent2"/>
                </a:solidFill>
                <a:latin typeface="Courier New" charset="0"/>
              </a:rPr>
              <a:t>S1 = AGGCTATCACCTGACCTCCA</a:t>
            </a:r>
          </a:p>
          <a:p>
            <a:pPr eaLnBrk="1" hangingPunct="1">
              <a:defRPr/>
            </a:pPr>
            <a:r>
              <a:rPr lang="en-US" sz="2000" b="1">
                <a:solidFill>
                  <a:schemeClr val="accent2"/>
                </a:solidFill>
                <a:latin typeface="Courier New" charset="0"/>
              </a:rPr>
              <a:t>S2 = TAGCTATCACGACCGC</a:t>
            </a:r>
          </a:p>
          <a:p>
            <a:pPr eaLnBrk="1" hangingPunct="1">
              <a:defRPr/>
            </a:pPr>
            <a:r>
              <a:rPr lang="en-US" sz="2000" b="1">
                <a:solidFill>
                  <a:schemeClr val="accent2"/>
                </a:solidFill>
                <a:latin typeface="Courier New" charset="0"/>
              </a:rPr>
              <a:t>S3 = TAGCTGACCGC</a:t>
            </a:r>
          </a:p>
          <a:p>
            <a:pPr eaLnBrk="1" hangingPunct="1">
              <a:defRPr/>
            </a:pPr>
            <a:r>
              <a:rPr lang="en-US" sz="2000" b="1">
                <a:solidFill>
                  <a:schemeClr val="accent2"/>
                </a:solidFill>
                <a:latin typeface="Courier New" charset="0"/>
              </a:rPr>
              <a:t>S4 = TCACGACCGACA</a:t>
            </a:r>
            <a:endParaRPr lang="en-US" sz="2000" b="1">
              <a:solidFill>
                <a:srgbClr val="006699"/>
              </a:solidFill>
              <a:latin typeface="Courier New" charset="0"/>
            </a:endParaRPr>
          </a:p>
        </p:txBody>
      </p:sp>
      <p:sp>
        <p:nvSpPr>
          <p:cNvPr id="62469" name="Line 5"/>
          <p:cNvSpPr>
            <a:spLocks noChangeShapeType="1"/>
          </p:cNvSpPr>
          <p:nvPr/>
        </p:nvSpPr>
        <p:spPr bwMode="auto">
          <a:xfrm>
            <a:off x="4038600" y="2743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2471" name="Text Box 7"/>
          <p:cNvSpPr txBox="1">
            <a:spLocks noChangeArrowheads="1"/>
          </p:cNvSpPr>
          <p:nvPr/>
        </p:nvSpPr>
        <p:spPr bwMode="auto">
          <a:xfrm>
            <a:off x="2286000" y="4191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cxnSp>
        <p:nvCxnSpPr>
          <p:cNvPr id="62472" name="AutoShape 8"/>
          <p:cNvCxnSpPr>
            <a:cxnSpLocks noChangeShapeType="1"/>
          </p:cNvCxnSpPr>
          <p:nvPr/>
        </p:nvCxnSpPr>
        <p:spPr bwMode="auto">
          <a:xfrm>
            <a:off x="2362200" y="4267200"/>
            <a:ext cx="5334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3" name="AutoShape 9"/>
          <p:cNvCxnSpPr>
            <a:cxnSpLocks noChangeShapeType="1"/>
          </p:cNvCxnSpPr>
          <p:nvPr/>
        </p:nvCxnSpPr>
        <p:spPr bwMode="auto">
          <a:xfrm>
            <a:off x="2895600" y="4876800"/>
            <a:ext cx="990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4" name="AutoShape 10"/>
          <p:cNvCxnSpPr>
            <a:cxnSpLocks noChangeShapeType="1"/>
          </p:cNvCxnSpPr>
          <p:nvPr/>
        </p:nvCxnSpPr>
        <p:spPr bwMode="auto">
          <a:xfrm flipV="1">
            <a:off x="3886200" y="43434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5" name="AutoShape 11"/>
          <p:cNvCxnSpPr>
            <a:cxnSpLocks noChangeShapeType="1"/>
          </p:cNvCxnSpPr>
          <p:nvPr/>
        </p:nvCxnSpPr>
        <p:spPr bwMode="auto">
          <a:xfrm>
            <a:off x="3886200" y="4876800"/>
            <a:ext cx="6096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476" name="AutoShape 12"/>
          <p:cNvCxnSpPr>
            <a:cxnSpLocks noChangeShapeType="1"/>
          </p:cNvCxnSpPr>
          <p:nvPr/>
        </p:nvCxnSpPr>
        <p:spPr bwMode="auto">
          <a:xfrm flipH="1">
            <a:off x="2362200" y="4876800"/>
            <a:ext cx="53340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477" name="Text Box 13"/>
          <p:cNvSpPr txBox="1">
            <a:spLocks noChangeArrowheads="1"/>
          </p:cNvSpPr>
          <p:nvPr/>
        </p:nvSpPr>
        <p:spPr bwMode="auto">
          <a:xfrm>
            <a:off x="1981200" y="39624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S1</a:t>
            </a:r>
            <a:endParaRPr lang="en-US" b="1">
              <a:latin typeface="Times" charset="0"/>
            </a:endParaRPr>
          </a:p>
        </p:txBody>
      </p:sp>
      <p:sp>
        <p:nvSpPr>
          <p:cNvPr id="62478" name="Text Box 14"/>
          <p:cNvSpPr txBox="1">
            <a:spLocks noChangeArrowheads="1"/>
          </p:cNvSpPr>
          <p:nvPr/>
        </p:nvSpPr>
        <p:spPr bwMode="auto">
          <a:xfrm>
            <a:off x="2057400" y="53340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imes" charset="0"/>
              </a:rPr>
              <a:t>S4</a:t>
            </a:r>
            <a:endParaRPr lang="en-US" b="1">
              <a:latin typeface="Times" charset="0"/>
            </a:endParaRPr>
          </a:p>
        </p:txBody>
      </p:sp>
      <p:sp>
        <p:nvSpPr>
          <p:cNvPr id="62479" name="Text Box 15"/>
          <p:cNvSpPr txBox="1">
            <a:spLocks noChangeArrowheads="1"/>
          </p:cNvSpPr>
          <p:nvPr/>
        </p:nvSpPr>
        <p:spPr bwMode="auto">
          <a:xfrm>
            <a:off x="4419600" y="40386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S2</a:t>
            </a:r>
          </a:p>
        </p:txBody>
      </p:sp>
      <p:sp>
        <p:nvSpPr>
          <p:cNvPr id="62480" name="Text Box 16"/>
          <p:cNvSpPr txBox="1">
            <a:spLocks noChangeArrowheads="1"/>
          </p:cNvSpPr>
          <p:nvPr/>
        </p:nvSpPr>
        <p:spPr bwMode="auto">
          <a:xfrm>
            <a:off x="4495800" y="5334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charset="0"/>
              </a:rPr>
              <a:t>S3</a:t>
            </a:r>
          </a:p>
        </p:txBody>
      </p:sp>
      <p:sp>
        <p:nvSpPr>
          <p:cNvPr id="62481" name="Line 17"/>
          <p:cNvSpPr>
            <a:spLocks noChangeShapeType="1"/>
          </p:cNvSpPr>
          <p:nvPr/>
        </p:nvSpPr>
        <p:spPr bwMode="auto">
          <a:xfrm flipH="1">
            <a:off x="4800600" y="3505200"/>
            <a:ext cx="1752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74638" y="217488"/>
            <a:ext cx="8594725" cy="982662"/>
          </a:xfrm>
        </p:spPr>
        <p:txBody>
          <a:bodyPr rIns="34290"/>
          <a:lstStyle/>
          <a:p>
            <a:pPr eaLnBrk="1" hangingPunct="1"/>
            <a:r>
              <a:rPr lang="en-US">
                <a:latin typeface="Arial" charset="0"/>
                <a:ea typeface="ＭＳ Ｐゴシック" charset="0"/>
                <a:cs typeface="ＭＳ Ｐゴシック" charset="0"/>
              </a:rPr>
              <a:t>Simulation Studies</a:t>
            </a:r>
          </a:p>
        </p:txBody>
      </p:sp>
      <p:sp>
        <p:nvSpPr>
          <p:cNvPr id="316419" name="Rectangle 3"/>
          <p:cNvSpPr>
            <a:spLocks/>
          </p:cNvSpPr>
          <p:nvPr/>
        </p:nvSpPr>
        <p:spPr bwMode="auto">
          <a:xfrm>
            <a:off x="6137275" y="3497263"/>
            <a:ext cx="2584450" cy="1795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371" name="Group 4"/>
          <p:cNvGrpSpPr>
            <a:grpSpLocks/>
          </p:cNvGrpSpPr>
          <p:nvPr/>
        </p:nvGrpSpPr>
        <p:grpSpPr bwMode="auto">
          <a:xfrm>
            <a:off x="1030288" y="4308475"/>
            <a:ext cx="1417637" cy="1017588"/>
            <a:chOff x="0" y="0"/>
            <a:chExt cx="991" cy="712"/>
          </a:xfrm>
        </p:grpSpPr>
        <p:grpSp>
          <p:nvGrpSpPr>
            <p:cNvPr id="58395" name="Group 5"/>
            <p:cNvGrpSpPr>
              <a:grpSpLocks/>
            </p:cNvGrpSpPr>
            <p:nvPr/>
          </p:nvGrpSpPr>
          <p:grpSpPr bwMode="auto">
            <a:xfrm>
              <a:off x="185" y="153"/>
              <a:ext cx="600" cy="392"/>
              <a:chOff x="0" y="0"/>
              <a:chExt cx="599" cy="391"/>
            </a:xfrm>
          </p:grpSpPr>
          <p:sp>
            <p:nvSpPr>
              <p:cNvPr id="58400" name="Line 6"/>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1" name="Line 7"/>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2" name="Line 8"/>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3" name="Line 9"/>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404" name="Line 10"/>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8396" name="Rectangle 11"/>
            <p:cNvSpPr>
              <a:spLocks/>
            </p:cNvSpPr>
            <p:nvPr/>
          </p:nvSpPr>
          <p:spPr bwMode="auto">
            <a:xfrm>
              <a:off x="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97" name="Rectangle 12"/>
            <p:cNvSpPr>
              <a:spLocks/>
            </p:cNvSpPr>
            <p:nvPr/>
          </p:nvSpPr>
          <p:spPr bwMode="auto">
            <a:xfrm>
              <a:off x="73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sp>
          <p:nvSpPr>
            <p:cNvPr id="58398" name="Rectangle 13"/>
            <p:cNvSpPr>
              <a:spLocks/>
            </p:cNvSpPr>
            <p:nvPr/>
          </p:nvSpPr>
          <p:spPr bwMode="auto">
            <a:xfrm>
              <a:off x="73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99" name="Rectangle 14"/>
            <p:cNvSpPr>
              <a:spLocks/>
            </p:cNvSpPr>
            <p:nvPr/>
          </p:nvSpPr>
          <p:spPr bwMode="auto">
            <a:xfrm>
              <a:off x="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grpSp>
      <p:sp>
        <p:nvSpPr>
          <p:cNvPr id="58372" name="Rectangle 15"/>
          <p:cNvSpPr>
            <a:spLocks/>
          </p:cNvSpPr>
          <p:nvPr/>
        </p:nvSpPr>
        <p:spPr bwMode="auto">
          <a:xfrm>
            <a:off x="571500" y="3549650"/>
            <a:ext cx="260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2" name="Rectangle 16"/>
          <p:cNvSpPr>
            <a:spLocks/>
          </p:cNvSpPr>
          <p:nvPr/>
        </p:nvSpPr>
        <p:spPr bwMode="auto">
          <a:xfrm>
            <a:off x="3314700" y="1685925"/>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defTabSz="822325" eaLnBrk="1" hangingPunct="1"/>
            <a:r>
              <a:rPr lang="en-US" sz="1300">
                <a:latin typeface="Courier New Bold" charset="0"/>
                <a:cs typeface="Courier New Bold" charset="0"/>
                <a:sym typeface="Courier New Bold" charset="0"/>
              </a:rPr>
              <a:t>S1 = AGGCTATCACCTGACCTCCA</a:t>
            </a:r>
          </a:p>
          <a:p>
            <a:pPr defTabSz="822325" eaLnBrk="1" hangingPunct="1"/>
            <a:r>
              <a:rPr lang="en-US" sz="1300">
                <a:latin typeface="Courier New Bold" charset="0"/>
                <a:cs typeface="Courier New Bold" charset="0"/>
                <a:sym typeface="Courier New Bold" charset="0"/>
              </a:rPr>
              <a:t>S2 = TAGCTATCACGACCGC</a:t>
            </a:r>
          </a:p>
          <a:p>
            <a:pPr defTabSz="822325" eaLnBrk="1" hangingPunct="1"/>
            <a:r>
              <a:rPr lang="en-US" sz="1300">
                <a:latin typeface="Courier New Bold" charset="0"/>
                <a:cs typeface="Courier New Bold" charset="0"/>
                <a:sym typeface="Courier New Bold" charset="0"/>
              </a:rPr>
              <a:t>S3 = TAGCTGACCGC</a:t>
            </a:r>
          </a:p>
          <a:p>
            <a:pPr defTabSz="822325" eaLnBrk="1" hangingPunct="1"/>
            <a:r>
              <a:rPr lang="en-US" sz="1300">
                <a:latin typeface="Courier New Bold" charset="0"/>
                <a:cs typeface="Courier New Bold" charset="0"/>
                <a:sym typeface="Courier New Bold" charset="0"/>
              </a:rPr>
              <a:t>S4 = TCACGACCGACA</a:t>
            </a:r>
          </a:p>
        </p:txBody>
      </p:sp>
      <p:sp>
        <p:nvSpPr>
          <p:cNvPr id="316433" name="Rectangle 17"/>
          <p:cNvSpPr>
            <a:spLocks/>
          </p:cNvSpPr>
          <p:nvPr/>
        </p:nvSpPr>
        <p:spPr bwMode="auto">
          <a:xfrm>
            <a:off x="6126163" y="3549650"/>
            <a:ext cx="2606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4" name="Line 18"/>
          <p:cNvSpPr>
            <a:spLocks noChangeShapeType="1"/>
          </p:cNvSpPr>
          <p:nvPr/>
        </p:nvSpPr>
        <p:spPr bwMode="auto">
          <a:xfrm flipH="1">
            <a:off x="1771650" y="2046288"/>
            <a:ext cx="1336675" cy="1360487"/>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16435" name="Rectangle 19"/>
          <p:cNvSpPr>
            <a:spLocks/>
          </p:cNvSpPr>
          <p:nvPr/>
        </p:nvSpPr>
        <p:spPr bwMode="auto">
          <a:xfrm>
            <a:off x="3279775" y="1622425"/>
            <a:ext cx="2584450" cy="9382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7" name="Rectangle 20"/>
          <p:cNvSpPr>
            <a:spLocks/>
          </p:cNvSpPr>
          <p:nvPr/>
        </p:nvSpPr>
        <p:spPr bwMode="auto">
          <a:xfrm>
            <a:off x="582613" y="3497263"/>
            <a:ext cx="2582862" cy="17954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437" name="Line 21"/>
          <p:cNvSpPr>
            <a:spLocks noChangeShapeType="1"/>
          </p:cNvSpPr>
          <p:nvPr/>
        </p:nvSpPr>
        <p:spPr bwMode="auto">
          <a:xfrm rot="10800000">
            <a:off x="5978525" y="2022475"/>
            <a:ext cx="1497013" cy="137160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316438" name="Line 22"/>
          <p:cNvSpPr>
            <a:spLocks noChangeShapeType="1"/>
          </p:cNvSpPr>
          <p:nvPr/>
        </p:nvSpPr>
        <p:spPr bwMode="auto">
          <a:xfrm>
            <a:off x="3382963" y="4400550"/>
            <a:ext cx="25146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6439" name="Rectangle 23"/>
          <p:cNvSpPr>
            <a:spLocks/>
          </p:cNvSpPr>
          <p:nvPr/>
        </p:nvSpPr>
        <p:spPr bwMode="auto">
          <a:xfrm>
            <a:off x="3978275" y="4502150"/>
            <a:ext cx="13081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defTabSz="822325" eaLnBrk="1" hangingPunct="1"/>
            <a:r>
              <a:rPr lang="en-US" sz="2700">
                <a:latin typeface="Baskerville" charset="0"/>
                <a:cs typeface="Baskerville" charset="0"/>
                <a:sym typeface="Baskerville" charset="0"/>
              </a:rPr>
              <a:t>Compare</a:t>
            </a:r>
          </a:p>
        </p:txBody>
      </p:sp>
      <p:sp>
        <p:nvSpPr>
          <p:cNvPr id="58381" name="Rectangle 24"/>
          <p:cNvSpPr>
            <a:spLocks/>
          </p:cNvSpPr>
          <p:nvPr/>
        </p:nvSpPr>
        <p:spPr bwMode="auto">
          <a:xfrm>
            <a:off x="622300" y="5314950"/>
            <a:ext cx="24923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True tree and alignment</a:t>
            </a:r>
          </a:p>
        </p:txBody>
      </p:sp>
      <p:grpSp>
        <p:nvGrpSpPr>
          <p:cNvPr id="316441" name="Group 25"/>
          <p:cNvGrpSpPr>
            <a:grpSpLocks/>
          </p:cNvGrpSpPr>
          <p:nvPr/>
        </p:nvGrpSpPr>
        <p:grpSpPr bwMode="auto">
          <a:xfrm>
            <a:off x="6665913" y="4286250"/>
            <a:ext cx="1416050" cy="1017588"/>
            <a:chOff x="0" y="0"/>
            <a:chExt cx="991" cy="712"/>
          </a:xfrm>
        </p:grpSpPr>
        <p:grpSp>
          <p:nvGrpSpPr>
            <p:cNvPr id="58385" name="Group 26"/>
            <p:cNvGrpSpPr>
              <a:grpSpLocks/>
            </p:cNvGrpSpPr>
            <p:nvPr/>
          </p:nvGrpSpPr>
          <p:grpSpPr bwMode="auto">
            <a:xfrm>
              <a:off x="185" y="153"/>
              <a:ext cx="600" cy="392"/>
              <a:chOff x="0" y="0"/>
              <a:chExt cx="599" cy="391"/>
            </a:xfrm>
          </p:grpSpPr>
          <p:sp>
            <p:nvSpPr>
              <p:cNvPr id="58390" name="Line 27"/>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1" name="Line 28"/>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2" name="Line 29"/>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3" name="Line 30"/>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8394" name="Line 31"/>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sp>
          <p:nvSpPr>
            <p:cNvPr id="58386" name="Rectangle 32"/>
            <p:cNvSpPr>
              <a:spLocks/>
            </p:cNvSpPr>
            <p:nvPr/>
          </p:nvSpPr>
          <p:spPr bwMode="auto">
            <a:xfrm>
              <a:off x="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87" name="Rectangle 33"/>
            <p:cNvSpPr>
              <a:spLocks/>
            </p:cNvSpPr>
            <p:nvPr/>
          </p:nvSpPr>
          <p:spPr bwMode="auto">
            <a:xfrm>
              <a:off x="730" y="0"/>
              <a:ext cx="26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sp>
          <p:nvSpPr>
            <p:cNvPr id="58388" name="Rectangle 34"/>
            <p:cNvSpPr>
              <a:spLocks/>
            </p:cNvSpPr>
            <p:nvPr/>
          </p:nvSpPr>
          <p:spPr bwMode="auto">
            <a:xfrm>
              <a:off x="73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89" name="Rectangle 35"/>
            <p:cNvSpPr>
              <a:spLocks/>
            </p:cNvSpPr>
            <p:nvPr/>
          </p:nvSpPr>
          <p:spPr bwMode="auto">
            <a:xfrm>
              <a:off x="0" y="515"/>
              <a:ext cx="261"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grpSp>
      <p:sp>
        <p:nvSpPr>
          <p:cNvPr id="316452" name="Rectangle 36"/>
          <p:cNvSpPr>
            <a:spLocks/>
          </p:cNvSpPr>
          <p:nvPr/>
        </p:nvSpPr>
        <p:spPr bwMode="auto">
          <a:xfrm>
            <a:off x="6037263" y="5314950"/>
            <a:ext cx="27781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Estimated tree and alignment</a:t>
            </a:r>
          </a:p>
        </p:txBody>
      </p:sp>
      <p:sp>
        <p:nvSpPr>
          <p:cNvPr id="316453" name="Rectangle 37"/>
          <p:cNvSpPr>
            <a:spLocks/>
          </p:cNvSpPr>
          <p:nvPr/>
        </p:nvSpPr>
        <p:spPr bwMode="auto">
          <a:xfrm>
            <a:off x="3321050" y="2560638"/>
            <a:ext cx="2490788"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Unaligned Sequences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3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64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64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645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1641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16433"/>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316441"/>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16437"/>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1645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16438"/>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31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p:bldP spid="316432" grpId="0" autoUpdateAnimBg="0"/>
      <p:bldP spid="316433" grpId="0" autoUpdateAnimBg="0"/>
      <p:bldP spid="316434" grpId="0" animBg="1"/>
      <p:bldP spid="316435" grpId="0" animBg="1"/>
      <p:bldP spid="316437" grpId="0" animBg="1"/>
      <p:bldP spid="316438" grpId="0" animBg="1"/>
      <p:bldP spid="316439" grpId="0" autoUpdateAnimBg="0"/>
      <p:bldP spid="316452" grpId="0" autoUpdateAnimBg="0"/>
      <p:bldP spid="31645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6322" name="Rectangle 3"/>
          <p:cNvSpPr>
            <a:spLocks noGrp="1" noChangeArrowheads="1"/>
          </p:cNvSpPr>
          <p:nvPr>
            <p:ph type="title"/>
          </p:nvPr>
        </p:nvSpPr>
        <p:spPr>
          <a:xfrm>
            <a:off x="685800" y="-304800"/>
            <a:ext cx="7772400" cy="1143000"/>
          </a:xfrm>
        </p:spPr>
        <p:txBody>
          <a:bodyPr/>
          <a:lstStyle/>
          <a:p>
            <a:pPr eaLnBrk="1" hangingPunct="1"/>
            <a:r>
              <a:rPr lang="en-US" sz="4000">
                <a:latin typeface="Arial" charset="0"/>
                <a:ea typeface="ＭＳ Ｐゴシック" charset="0"/>
                <a:cs typeface="ＭＳ Ｐゴシック" charset="0"/>
              </a:rPr>
              <a:t>Quantifying Error</a:t>
            </a:r>
          </a:p>
        </p:txBody>
      </p:sp>
      <p:pic>
        <p:nvPicPr>
          <p:cNvPr id="56323" name="Picture 4" descr="intr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55638"/>
            <a:ext cx="6324600"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09" name="Rectangle 5"/>
          <p:cNvSpPr>
            <a:spLocks noChangeArrowheads="1"/>
          </p:cNvSpPr>
          <p:nvPr/>
        </p:nvSpPr>
        <p:spPr bwMode="auto">
          <a:xfrm>
            <a:off x="914400" y="3784600"/>
            <a:ext cx="32956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Verdana" charset="0"/>
                <a:cs typeface="+mn-cs"/>
              </a:rPr>
              <a:t>FN: false negative</a:t>
            </a:r>
          </a:p>
          <a:p>
            <a:pPr>
              <a:defRPr/>
            </a:pPr>
            <a:r>
              <a:rPr lang="en-US">
                <a:latin typeface="Verdana" charset="0"/>
                <a:cs typeface="+mn-cs"/>
              </a:rPr>
              <a:t>      (missing edge)</a:t>
            </a:r>
          </a:p>
          <a:p>
            <a:pPr>
              <a:defRPr/>
            </a:pPr>
            <a:r>
              <a:rPr lang="en-US">
                <a:latin typeface="Verdana" charset="0"/>
                <a:cs typeface="+mn-cs"/>
              </a:rPr>
              <a:t>FP: false positive</a:t>
            </a:r>
          </a:p>
          <a:p>
            <a:pPr>
              <a:defRPr/>
            </a:pPr>
            <a:r>
              <a:rPr lang="en-US">
                <a:latin typeface="Verdana" charset="0"/>
                <a:cs typeface="+mn-cs"/>
              </a:rPr>
              <a:t>      (incorrect edge)</a:t>
            </a:r>
          </a:p>
          <a:p>
            <a:pPr>
              <a:defRPr/>
            </a:pPr>
            <a:endParaRPr lang="en-US">
              <a:latin typeface="Verdana" charset="0"/>
              <a:cs typeface="+mn-cs"/>
            </a:endParaRPr>
          </a:p>
          <a:p>
            <a:pPr>
              <a:defRPr/>
            </a:pPr>
            <a:r>
              <a:rPr lang="en-US">
                <a:latin typeface="Verdana" charset="0"/>
                <a:cs typeface="+mn-cs"/>
              </a:rPr>
              <a:t>50% error rate</a:t>
            </a:r>
          </a:p>
        </p:txBody>
      </p:sp>
      <p:sp>
        <p:nvSpPr>
          <p:cNvPr id="635910" name="Line 6"/>
          <p:cNvSpPr>
            <a:spLocks noChangeShapeType="1"/>
          </p:cNvSpPr>
          <p:nvPr/>
        </p:nvSpPr>
        <p:spPr bwMode="auto">
          <a:xfrm>
            <a:off x="2895600" y="1524000"/>
            <a:ext cx="15240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1" name="Rectangle 7"/>
          <p:cNvSpPr>
            <a:spLocks noChangeArrowheads="1"/>
          </p:cNvSpPr>
          <p:nvPr/>
        </p:nvSpPr>
        <p:spPr bwMode="auto">
          <a:xfrm>
            <a:off x="3048000" y="1473200"/>
            <a:ext cx="520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FN</a:t>
            </a:r>
          </a:p>
        </p:txBody>
      </p:sp>
      <p:sp>
        <p:nvSpPr>
          <p:cNvPr id="635912" name="Line 8"/>
          <p:cNvSpPr>
            <a:spLocks noChangeShapeType="1"/>
          </p:cNvSpPr>
          <p:nvPr/>
        </p:nvSpPr>
        <p:spPr bwMode="auto">
          <a:xfrm>
            <a:off x="6518275" y="5105400"/>
            <a:ext cx="415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35913" name="Rectangle 9"/>
          <p:cNvSpPr>
            <a:spLocks noChangeArrowheads="1"/>
          </p:cNvSpPr>
          <p:nvPr/>
        </p:nvSpPr>
        <p:spPr bwMode="auto">
          <a:xfrm>
            <a:off x="6375400" y="5181600"/>
            <a:ext cx="48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Verdana" charset="0"/>
                <a:cs typeface="+mn-cs"/>
              </a:rPr>
              <a:t>FP</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7388" y="76200"/>
            <a:ext cx="7772400" cy="1146175"/>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Two-phase estimation</a:t>
            </a:r>
          </a:p>
        </p:txBody>
      </p:sp>
      <p:sp>
        <p:nvSpPr>
          <p:cNvPr id="322563" name="Rectangle 3"/>
          <p:cNvSpPr>
            <a:spLocks noGrp="1" noChangeArrowheads="1"/>
          </p:cNvSpPr>
          <p:nvPr>
            <p:ph type="body" idx="1"/>
          </p:nvPr>
        </p:nvSpPr>
        <p:spPr>
          <a:xfrm>
            <a:off x="381000" y="1295400"/>
            <a:ext cx="4267200" cy="4868863"/>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84000"/>
              </a:lnSpc>
              <a:spcBef>
                <a:spcPts val="45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u="sng" smtClean="0"/>
              <a:t>Alignment methods</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Clustal</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POY (and POY*)</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Probcons (and Probtree)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Probalign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MAFFT</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Muscle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Di-align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T-Coffee </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Prank (PNAS 2005, Science 2008)</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Opal (ISMB and Bioinf. 2007)</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smtClean="0"/>
              <a:t>FSA (PLoS Comp. Bio. 2009)</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smtClean="0"/>
              <a:t>Infernal (Bioinf. 2009)</a:t>
            </a:r>
            <a:endParaRPr lang="en-GB" sz="2000" smtClean="0"/>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smtClean="0"/>
              <a:t>Etc.</a:t>
            </a:r>
          </a:p>
        </p:txBody>
      </p:sp>
      <p:sp>
        <p:nvSpPr>
          <p:cNvPr id="322564" name="Rectangle 4"/>
          <p:cNvSpPr>
            <a:spLocks noGrp="1" noChangeArrowheads="1"/>
          </p:cNvSpPr>
          <p:nvPr>
            <p:ph type="body" idx="2"/>
          </p:nvPr>
        </p:nvSpPr>
        <p:spPr>
          <a:xfrm>
            <a:off x="4953000" y="1219200"/>
            <a:ext cx="3810000" cy="48783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93000"/>
              </a:lnSpc>
              <a:spcBef>
                <a:spcPts val="60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3000" u="sng" dirty="0" smtClean="0"/>
              <a:t>Phylogeny methods</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Bayesian MCMC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Maximum parsimony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solidFill>
                  <a:srgbClr val="0000FF"/>
                </a:solidFill>
              </a:rPr>
              <a:t>Maximum likelihood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smtClean="0"/>
              <a:t>Neighbor</a:t>
            </a:r>
            <a:r>
              <a:rPr lang="en-GB" dirty="0" smtClean="0"/>
              <a:t> joining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smtClean="0"/>
              <a:t>FastME</a:t>
            </a:r>
            <a:endParaRPr lang="en-GB" dirty="0" smtClean="0"/>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UPGMA</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Quartet puzzling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smtClean="0"/>
              <a:t>Etc.</a:t>
            </a:r>
          </a:p>
        </p:txBody>
      </p:sp>
      <p:sp>
        <p:nvSpPr>
          <p:cNvPr id="322565" name="Text Box 5"/>
          <p:cNvSpPr txBox="1">
            <a:spLocks noChangeArrowheads="1"/>
          </p:cNvSpPr>
          <p:nvPr/>
        </p:nvSpPr>
        <p:spPr bwMode="auto">
          <a:xfrm>
            <a:off x="838200" y="6096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b="1" i="1" dirty="0" err="1">
                <a:solidFill>
                  <a:srgbClr val="0033CC"/>
                </a:solidFill>
              </a:rPr>
              <a:t>RAxML</a:t>
            </a:r>
            <a:r>
              <a:rPr lang="en-US" i="1" dirty="0"/>
              <a:t>: heuristic for large-scale ML optimization</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3363" cy="614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2466" name="Group 3"/>
          <p:cNvGrpSpPr>
            <a:grpSpLocks/>
          </p:cNvGrpSpPr>
          <p:nvPr/>
        </p:nvGrpSpPr>
        <p:grpSpPr bwMode="auto">
          <a:xfrm>
            <a:off x="685800" y="6172200"/>
            <a:ext cx="8208963" cy="460375"/>
            <a:chOff x="474" y="4298"/>
            <a:chExt cx="5700" cy="319"/>
          </a:xfrm>
        </p:grpSpPr>
        <p:sp>
          <p:nvSpPr>
            <p:cNvPr id="66564" name="Line 4"/>
            <p:cNvSpPr>
              <a:spLocks noChangeShapeType="1"/>
            </p:cNvSpPr>
            <p:nvPr/>
          </p:nvSpPr>
          <p:spPr bwMode="auto">
            <a:xfrm flipH="1">
              <a:off x="474" y="4298"/>
              <a:ext cx="5700" cy="1"/>
            </a:xfrm>
            <a:prstGeom prst="line">
              <a:avLst/>
            </a:prstGeom>
            <a:noFill/>
            <a:ln w="381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565" name="Rectangle 5"/>
            <p:cNvSpPr>
              <a:spLocks noChangeArrowheads="1"/>
            </p:cNvSpPr>
            <p:nvPr/>
          </p:nvSpPr>
          <p:spPr bwMode="auto">
            <a:xfrm>
              <a:off x="564" y="4388"/>
              <a:ext cx="5389"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4338" eaLnBrk="1">
                <a:lnSpc>
                  <a:spcPct val="87000"/>
                </a:lnSpc>
                <a:buClr>
                  <a:srgbClr val="000000"/>
                </a:buClr>
                <a:buSzPct val="45000"/>
                <a:buFont typeface="Wingdings"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pPr>
              <a:r>
                <a:rPr lang="en-GB" dirty="0">
                  <a:solidFill>
                    <a:srgbClr val="000000"/>
                  </a:solidFill>
                  <a:cs typeface="Arial" charset="0"/>
                </a:rPr>
                <a:t>1000-taxon models, ordered by difficulty (Liu et al., 2009)</a:t>
              </a:r>
              <a:endParaRPr lang="en-GB" sz="1800" dirty="0">
                <a:solidFill>
                  <a:srgbClr val="000000"/>
                </a:solidFill>
                <a:cs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dirty="0">
                <a:latin typeface="Arial" charset="0"/>
                <a:ea typeface="ＭＳ Ｐゴシック" charset="0"/>
                <a:cs typeface="ＭＳ Ｐゴシック" charset="0"/>
              </a:rPr>
              <a:t>Large-scale </a:t>
            </a:r>
            <a:r>
              <a:rPr lang="en-US" dirty="0" smtClean="0">
                <a:latin typeface="Arial" charset="0"/>
                <a:ea typeface="ＭＳ Ｐゴシック" charset="0"/>
                <a:cs typeface="ＭＳ Ｐゴシック" charset="0"/>
              </a:rPr>
              <a:t>Alignment </a:t>
            </a:r>
            <a:r>
              <a:rPr lang="en-US" dirty="0">
                <a:latin typeface="Arial" charset="0"/>
                <a:ea typeface="ＭＳ Ｐゴシック" charset="0"/>
                <a:cs typeface="ＭＳ Ｐゴシック" charset="0"/>
              </a:rPr>
              <a:t>Estimation</a:t>
            </a:r>
          </a:p>
        </p:txBody>
      </p:sp>
      <p:sp>
        <p:nvSpPr>
          <p:cNvPr id="720899" name="Rectangle 3"/>
          <p:cNvSpPr>
            <a:spLocks noGrp="1" noChangeArrowheads="1"/>
          </p:cNvSpPr>
          <p:nvPr>
            <p:ph type="body" idx="1"/>
          </p:nvPr>
        </p:nvSpPr>
        <p:spPr>
          <a:xfrm>
            <a:off x="685800" y="1981200"/>
            <a:ext cx="7924800" cy="4572000"/>
          </a:xfrm>
        </p:spPr>
        <p:txBody>
          <a:bodyPr>
            <a:normAutofit/>
          </a:bodyPr>
          <a:lstStyle/>
          <a:p>
            <a:pPr eaLnBrk="1" hangingPunct="1">
              <a:spcAft>
                <a:spcPts val="1200"/>
              </a:spcAft>
              <a:defRPr/>
            </a:pPr>
            <a:r>
              <a:rPr lang="en-US" dirty="0" smtClean="0">
                <a:solidFill>
                  <a:srgbClr val="000000"/>
                </a:solidFill>
              </a:rPr>
              <a:t>Alignments of large datasets with high rates of evolution typically have high error, and trees estimated on these alignments also have high error</a:t>
            </a:r>
            <a:endParaRPr lang="en-US" dirty="0" smtClean="0">
              <a:solidFill>
                <a:srgbClr val="000000"/>
              </a:solidFill>
            </a:endParaRPr>
          </a:p>
          <a:p>
            <a:pPr eaLnBrk="1" hangingPunct="1">
              <a:spcAft>
                <a:spcPts val="1200"/>
              </a:spcAft>
              <a:defRPr/>
            </a:pPr>
            <a:r>
              <a:rPr lang="en-US" dirty="0" smtClean="0">
                <a:solidFill>
                  <a:srgbClr val="000000"/>
                </a:solidFill>
              </a:rPr>
              <a:t>Only a few methods can analyze large </a:t>
            </a:r>
            <a:r>
              <a:rPr lang="en-US" dirty="0" smtClean="0">
                <a:solidFill>
                  <a:srgbClr val="000000"/>
                </a:solidFill>
              </a:rPr>
              <a:t>datasets</a:t>
            </a:r>
            <a:endParaRPr lang="en-US" dirty="0" smtClean="0">
              <a:solidFill>
                <a:srgbClr val="000000"/>
              </a:solidFill>
            </a:endParaRPr>
          </a:p>
        </p:txBody>
      </p:sp>
    </p:spTree>
    <p:extLst>
      <p:ext uri="{BB962C8B-B14F-4D97-AF65-F5344CB8AC3E}">
        <p14:creationId xmlns:p14="http://schemas.microsoft.com/office/powerpoint/2010/main" val="10000598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16543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First study (</a:t>
            </a:r>
            <a:r>
              <a:rPr lang="en-US" sz="2000" dirty="0" err="1" smtClean="0"/>
              <a:t>Wickett</a:t>
            </a:r>
            <a:r>
              <a:rPr lang="en-US" sz="2000" dirty="0" smtClean="0"/>
              <a:t>, Mirarab, et al., PNAS 2014) had ~100 species and ~800 genes, gene trees and alignments estimated using </a:t>
            </a:r>
            <a:r>
              <a:rPr lang="en-US" sz="2000" dirty="0" err="1" smtClean="0"/>
              <a:t>SATe</a:t>
            </a:r>
            <a:r>
              <a:rPr lang="en-US" sz="2000" dirty="0" smtClean="0"/>
              <a:t>, and a coalescent-based species tree estimated using ASTRAL</a:t>
            </a:r>
          </a:p>
          <a:p>
            <a:pPr marL="431800"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Second study: Plant </a:t>
            </a:r>
            <a:r>
              <a:rPr lang="en-US" sz="2000" dirty="0"/>
              <a:t>Tree of Life based on </a:t>
            </a:r>
            <a:r>
              <a:rPr lang="en-US" sz="2000" dirty="0" err="1"/>
              <a:t>transcriptomes</a:t>
            </a:r>
            <a:r>
              <a:rPr lang="en-US" sz="2000" dirty="0"/>
              <a:t> of ~1200 </a:t>
            </a:r>
            <a:r>
              <a:rPr lang="en-US" sz="2000" dirty="0" smtClean="0"/>
              <a:t>species, and </a:t>
            </a:r>
            <a:r>
              <a:rPr lang="en-US" sz="2000" dirty="0"/>
              <a:t>m</a:t>
            </a:r>
            <a:r>
              <a:rPr lang="en-US" sz="2000" dirty="0" smtClean="0"/>
              <a:t>ore </a:t>
            </a:r>
            <a:r>
              <a:rPr lang="en-US" sz="2000" dirty="0"/>
              <a:t>than 13,000 gene families (most not single copy)</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smtClean="0"/>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98196" y="1190625"/>
            <a:ext cx="321468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a:t>
            </a:r>
            <a:endParaRPr lang="en-US" sz="1000" dirty="0" smtClean="0"/>
          </a:p>
          <a:p>
            <a:r>
              <a:rPr lang="en-US" sz="1000" dirty="0" smtClean="0"/>
              <a:t>UIUC                  </a:t>
            </a:r>
            <a:r>
              <a:rPr lang="en-US" sz="1000" dirty="0"/>
              <a:t>UT-Austin                 UT-</a:t>
            </a:r>
            <a:r>
              <a:rPr lang="en-US" sz="1000" dirty="0" smtClean="0"/>
              <a:t>Austin</a:t>
            </a:r>
            <a:endParaRPr lang="en-US" sz="1000" dirty="0"/>
          </a:p>
        </p:txBody>
      </p:sp>
      <p:pic>
        <p:nvPicPr>
          <p:cNvPr id="82959" name="Picture 2" descr="nam-nguye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823710" y="5063763"/>
            <a:ext cx="7567396" cy="10956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dirty="0" smtClean="0"/>
              <a:t>Upcoming Challenges: </a:t>
            </a:r>
          </a:p>
          <a:p>
            <a:pPr>
              <a:lnSpc>
                <a:spcPct val="90000"/>
              </a:lnSpc>
              <a:buSzPct val="45000"/>
            </a:pPr>
            <a:r>
              <a:rPr lang="en-US" dirty="0"/>
              <a:t>	</a:t>
            </a:r>
            <a:r>
              <a:rPr lang="en-US" dirty="0" smtClean="0"/>
              <a:t>Species tree estimation from conflicting gene trees</a:t>
            </a:r>
            <a:endParaRPr lang="en-US" dirty="0"/>
          </a:p>
          <a:p>
            <a:pPr>
              <a:lnSpc>
                <a:spcPct val="90000"/>
              </a:lnSpc>
              <a:buSzPct val="45000"/>
            </a:pPr>
            <a:r>
              <a:rPr lang="en-US" b="1" dirty="0">
                <a:solidFill>
                  <a:srgbClr val="0000FF"/>
                </a:solidFill>
              </a:rPr>
              <a:t>	Alignment of datasets with &gt; 100,000 </a:t>
            </a:r>
            <a:r>
              <a:rPr lang="en-US" b="1" dirty="0" smtClean="0">
                <a:solidFill>
                  <a:srgbClr val="0000FF"/>
                </a:solidFill>
              </a:rPr>
              <a:t>sequences </a:t>
            </a: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37896884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chrome.sequence.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5" y="685800"/>
            <a:ext cx="5043581" cy="5043581"/>
          </a:xfrm>
          <a:prstGeom prst="rect">
            <a:avLst/>
          </a:prstGeom>
        </p:spPr>
      </p:pic>
      <p:sp>
        <p:nvSpPr>
          <p:cNvPr id="2" name="TextBox 1"/>
          <p:cNvSpPr txBox="1"/>
          <p:nvPr/>
        </p:nvSpPr>
        <p:spPr>
          <a:xfrm>
            <a:off x="5103260" y="875261"/>
            <a:ext cx="3967753" cy="1200328"/>
          </a:xfrm>
          <a:prstGeom prst="rect">
            <a:avLst/>
          </a:prstGeom>
          <a:noFill/>
        </p:spPr>
        <p:txBody>
          <a:bodyPr wrap="none" rtlCol="0">
            <a:spAutoFit/>
          </a:bodyPr>
          <a:lstStyle/>
          <a:p>
            <a:r>
              <a:rPr lang="en-US" sz="2400" dirty="0" smtClean="0"/>
              <a:t>1KP dataset: more than </a:t>
            </a:r>
          </a:p>
          <a:p>
            <a:r>
              <a:rPr lang="en-US" sz="2400" dirty="0" smtClean="0"/>
              <a:t>100,000 p450 amino-acid</a:t>
            </a:r>
          </a:p>
          <a:p>
            <a:r>
              <a:rPr lang="en-US" sz="2400" dirty="0" smtClean="0"/>
              <a:t>sequences, many fragmentary</a:t>
            </a:r>
            <a:endParaRPr lang="en-US" sz="2400" dirty="0"/>
          </a:p>
        </p:txBody>
      </p:sp>
      <p:sp>
        <p:nvSpPr>
          <p:cNvPr id="4" name="TextBox 3"/>
          <p:cNvSpPr txBox="1"/>
          <p:nvPr/>
        </p:nvSpPr>
        <p:spPr>
          <a:xfrm>
            <a:off x="5192065" y="3088767"/>
            <a:ext cx="3918899" cy="2246769"/>
          </a:xfrm>
          <a:prstGeom prst="rect">
            <a:avLst/>
          </a:prstGeom>
          <a:noFill/>
        </p:spPr>
        <p:txBody>
          <a:bodyPr wrap="none" rtlCol="0">
            <a:spAutoFit/>
          </a:bodyPr>
          <a:lstStyle/>
          <a:p>
            <a:r>
              <a:rPr lang="en-US" sz="2800" i="1" dirty="0" smtClean="0"/>
              <a:t>All standard multiple</a:t>
            </a:r>
          </a:p>
          <a:p>
            <a:r>
              <a:rPr lang="en-US" sz="2800" i="1" dirty="0"/>
              <a:t>s</a:t>
            </a:r>
            <a:r>
              <a:rPr lang="en-US" sz="2800" i="1" dirty="0" smtClean="0"/>
              <a:t>equence alignment</a:t>
            </a:r>
          </a:p>
          <a:p>
            <a:r>
              <a:rPr lang="en-US" sz="2800" i="1" dirty="0" smtClean="0"/>
              <a:t>methods we tested </a:t>
            </a:r>
          </a:p>
          <a:p>
            <a:r>
              <a:rPr lang="en-US" sz="2800" i="1" dirty="0" smtClean="0"/>
              <a:t>performed poorly on</a:t>
            </a:r>
          </a:p>
          <a:p>
            <a:r>
              <a:rPr lang="en-US" sz="2800" i="1" dirty="0"/>
              <a:t>d</a:t>
            </a:r>
            <a:r>
              <a:rPr lang="en-US" sz="2800" i="1" dirty="0" smtClean="0"/>
              <a:t>atasets with fragments.</a:t>
            </a:r>
            <a:endParaRPr lang="en-US" sz="2800" i="1" dirty="0"/>
          </a:p>
        </p:txBody>
      </p:sp>
    </p:spTree>
    <p:extLst>
      <p:ext uri="{BB962C8B-B14F-4D97-AF65-F5344CB8AC3E}">
        <p14:creationId xmlns:p14="http://schemas.microsoft.com/office/powerpoint/2010/main" val="7597400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Sequence Alignment</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Multiple purposes (e.g., phylogeny estimation and molecular function/structure prediction) </a:t>
            </a:r>
          </a:p>
          <a:p>
            <a:pPr>
              <a:spcAft>
                <a:spcPts val="1200"/>
              </a:spcAft>
            </a:pPr>
            <a:r>
              <a:rPr lang="en-US" dirty="0" smtClean="0"/>
              <a:t>Multiple techniques, drawing from disparate communities (biophysics, statistical inference, computer science, discrete mathematics, etc.) </a:t>
            </a:r>
          </a:p>
          <a:p>
            <a:pPr>
              <a:spcAft>
                <a:spcPts val="1200"/>
              </a:spcAft>
            </a:pPr>
            <a:r>
              <a:rPr lang="en-US" dirty="0" smtClean="0"/>
              <a:t>Multi-disciplinary effort and communication needed</a:t>
            </a:r>
            <a:endParaRPr lang="en-US" dirty="0"/>
          </a:p>
        </p:txBody>
      </p:sp>
    </p:spTree>
    <p:extLst>
      <p:ext uri="{BB962C8B-B14F-4D97-AF65-F5344CB8AC3E}">
        <p14:creationId xmlns:p14="http://schemas.microsoft.com/office/powerpoint/2010/main" val="15403402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smtClean="0"/>
              <a:t>1kp: Thousand </a:t>
            </a:r>
            <a:r>
              <a:rPr lang="en-US" sz="3200" dirty="0" err="1" smtClean="0"/>
              <a:t>Transcriptome</a:t>
            </a:r>
            <a:r>
              <a:rPr lang="en-US" sz="3200" dirty="0" smtClean="0"/>
              <a:t> Project</a:t>
            </a:r>
          </a:p>
        </p:txBody>
      </p:sp>
      <p:sp>
        <p:nvSpPr>
          <p:cNvPr id="247811" name="Rectangle 3"/>
          <p:cNvSpPr>
            <a:spLocks noGrp="1" noChangeArrowheads="1"/>
          </p:cNvSpPr>
          <p:nvPr>
            <p:ph type="body" idx="1"/>
          </p:nvPr>
        </p:nvSpPr>
        <p:spPr>
          <a:xfrm>
            <a:off x="684213" y="3200400"/>
            <a:ext cx="7773987" cy="16543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First study (</a:t>
            </a:r>
            <a:r>
              <a:rPr lang="en-US" sz="2000" dirty="0" err="1" smtClean="0"/>
              <a:t>Wickett</a:t>
            </a:r>
            <a:r>
              <a:rPr lang="en-US" sz="2000" dirty="0" smtClean="0"/>
              <a:t>, Mirarab, et al., PNAS 2014) had ~100 species and ~800 genes, gene trees and alignments estimated using </a:t>
            </a:r>
            <a:r>
              <a:rPr lang="en-US" sz="2000" dirty="0" err="1" smtClean="0"/>
              <a:t>SATe</a:t>
            </a:r>
            <a:r>
              <a:rPr lang="en-US" sz="2000" dirty="0" smtClean="0"/>
              <a:t>, and a coalescent-based species tree estimated using ASTRAL</a:t>
            </a:r>
          </a:p>
          <a:p>
            <a:pPr marL="431800"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Second study: Plant </a:t>
            </a:r>
            <a:r>
              <a:rPr lang="en-US" sz="2000" dirty="0"/>
              <a:t>Tree of Life based on </a:t>
            </a:r>
            <a:r>
              <a:rPr lang="en-US" sz="2000" dirty="0" err="1"/>
              <a:t>transcriptomes</a:t>
            </a:r>
            <a:r>
              <a:rPr lang="en-US" sz="2000" dirty="0"/>
              <a:t> of ~1200 </a:t>
            </a:r>
            <a:r>
              <a:rPr lang="en-US" sz="2000" dirty="0" smtClean="0"/>
              <a:t>species, and </a:t>
            </a:r>
            <a:r>
              <a:rPr lang="en-US" sz="2000" dirty="0"/>
              <a:t>m</a:t>
            </a:r>
            <a:r>
              <a:rPr lang="en-US" sz="2000" dirty="0" smtClean="0"/>
              <a:t>ore </a:t>
            </a:r>
            <a:r>
              <a:rPr lang="en-US" sz="2000" dirty="0"/>
              <a:t>than 13,000 gene families (most not single copy)</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smtClean="0"/>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smtClean="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98196" y="1190625"/>
            <a:ext cx="321468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a:t>
            </a:r>
            <a:endParaRPr lang="en-US" sz="1000" dirty="0" smtClean="0"/>
          </a:p>
          <a:p>
            <a:r>
              <a:rPr lang="en-US" sz="1000" dirty="0" smtClean="0"/>
              <a:t>UIUC                  </a:t>
            </a:r>
            <a:r>
              <a:rPr lang="en-US" sz="1000" dirty="0"/>
              <a:t>UT-Austin                 UT-</a:t>
            </a:r>
            <a:r>
              <a:rPr lang="en-US" sz="1000" dirty="0" smtClean="0"/>
              <a:t>Austin</a:t>
            </a:r>
            <a:endParaRPr lang="en-US" sz="1000" dirty="0"/>
          </a:p>
        </p:txBody>
      </p:sp>
      <p:pic>
        <p:nvPicPr>
          <p:cNvPr id="82959" name="Picture 2" descr="nam-nguye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823710" y="5063763"/>
            <a:ext cx="7652906" cy="1428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dirty="0" smtClean="0"/>
              <a:t>Upcoming Challenges: </a:t>
            </a:r>
          </a:p>
          <a:p>
            <a:pPr>
              <a:lnSpc>
                <a:spcPct val="90000"/>
              </a:lnSpc>
              <a:buSzPct val="45000"/>
            </a:pPr>
            <a:r>
              <a:rPr lang="en-US" dirty="0"/>
              <a:t>	</a:t>
            </a:r>
            <a:r>
              <a:rPr lang="en-US" dirty="0" smtClean="0"/>
              <a:t>Species tree estimation from conflicting gene trees</a:t>
            </a:r>
            <a:endParaRPr lang="en-US" dirty="0"/>
          </a:p>
          <a:p>
            <a:pPr>
              <a:lnSpc>
                <a:spcPct val="90000"/>
              </a:lnSpc>
              <a:buSzPct val="45000"/>
            </a:pPr>
            <a:r>
              <a:rPr lang="en-US" b="1" dirty="0">
                <a:solidFill>
                  <a:srgbClr val="0000FF"/>
                </a:solidFill>
              </a:rPr>
              <a:t>	Alignment of datasets with &gt; 100,000 </a:t>
            </a:r>
            <a:r>
              <a:rPr lang="en-US" b="1" dirty="0" smtClean="0">
                <a:solidFill>
                  <a:srgbClr val="0000FF"/>
                </a:solidFill>
              </a:rPr>
              <a:t>sequences, </a:t>
            </a:r>
          </a:p>
          <a:p>
            <a:pPr>
              <a:lnSpc>
                <a:spcPct val="90000"/>
              </a:lnSpc>
              <a:buSzPct val="45000"/>
            </a:pPr>
            <a:r>
              <a:rPr lang="en-US" b="1" dirty="0">
                <a:solidFill>
                  <a:srgbClr val="0000FF"/>
                </a:solidFill>
              </a:rPr>
              <a:t> </a:t>
            </a:r>
            <a:r>
              <a:rPr lang="en-US" b="1" dirty="0" smtClean="0">
                <a:solidFill>
                  <a:srgbClr val="0000FF"/>
                </a:solidFill>
              </a:rPr>
              <a:t>   and many fragmentary sequences!</a:t>
            </a:r>
            <a:r>
              <a:rPr lang="en-US" b="1" dirty="0" smtClean="0">
                <a:solidFill>
                  <a:srgbClr val="0000FF"/>
                </a:solidFill>
              </a:rPr>
              <a:t> </a:t>
            </a:r>
            <a:endParaRPr lang="en-US" b="1" dirty="0" smtClean="0">
              <a:solidFill>
                <a:srgbClr val="0000FF"/>
              </a:solidFill>
            </a:endParaRP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34849918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381000"/>
            <a:ext cx="8077200" cy="1143000"/>
          </a:xfrm>
        </p:spPr>
        <p:txBody>
          <a:bodyPr>
            <a:normAutofit fontScale="90000"/>
          </a:bodyPr>
          <a:lstStyle/>
          <a:p>
            <a:pPr eaLnBrk="1" hangingPunct="1"/>
            <a:r>
              <a:rPr lang="en-US" sz="3600">
                <a:latin typeface="Arial" charset="0"/>
                <a:ea typeface="ＭＳ Ｐゴシック" charset="0"/>
                <a:cs typeface="ＭＳ Ｐゴシック" charset="0"/>
              </a:rPr>
              <a:t>Multiple Sequence Alignment (MSA): </a:t>
            </a:r>
            <a:br>
              <a:rPr lang="en-US" sz="3600">
                <a:latin typeface="Arial" charset="0"/>
                <a:ea typeface="ＭＳ Ｐゴシック" charset="0"/>
                <a:cs typeface="ＭＳ Ｐゴシック" charset="0"/>
              </a:rPr>
            </a:br>
            <a:r>
              <a:rPr lang="en-US" sz="3600" i="1">
                <a:latin typeface="Arial" charset="0"/>
                <a:ea typeface="ＭＳ Ｐゴシック" charset="0"/>
                <a:cs typeface="ＭＳ Ｐゴシック" charset="0"/>
              </a:rPr>
              <a:t>another grand challenge</a:t>
            </a:r>
            <a:r>
              <a:rPr lang="en-US" sz="3600" baseline="30000">
                <a:latin typeface="Arial" charset="0"/>
                <a:ea typeface="ＭＳ Ｐゴシック" charset="0"/>
                <a:cs typeface="ＭＳ Ｐゴシック" charset="0"/>
              </a:rPr>
              <a:t>1</a:t>
            </a:r>
            <a:endParaRPr lang="en-US" sz="3600" i="1">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57400"/>
            <a:ext cx="4038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  …</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b="1" dirty="0">
              <a:solidFill>
                <a:srgbClr val="006699"/>
              </a:solidFill>
              <a:latin typeface="Courier New" charset="0"/>
            </a:endParaRPr>
          </a:p>
        </p:txBody>
      </p:sp>
      <p:sp>
        <p:nvSpPr>
          <p:cNvPr id="62469" name="Line 5"/>
          <p:cNvSpPr>
            <a:spLocks noChangeShapeType="1"/>
          </p:cNvSpPr>
          <p:nvPr/>
        </p:nvSpPr>
        <p:spPr bwMode="auto">
          <a:xfrm>
            <a:off x="4038600" y="3429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6566" name="TextBox 18"/>
          <p:cNvSpPr txBox="1">
            <a:spLocks noChangeArrowheads="1"/>
          </p:cNvSpPr>
          <p:nvPr/>
        </p:nvSpPr>
        <p:spPr bwMode="auto">
          <a:xfrm>
            <a:off x="838200" y="4038600"/>
            <a:ext cx="7635875" cy="206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0000FF"/>
                </a:solidFill>
              </a:rPr>
              <a:t>Novel techniques needed </a:t>
            </a:r>
            <a:r>
              <a:rPr lang="en-US">
                <a:solidFill>
                  <a:srgbClr val="0000FF"/>
                </a:solidFill>
              </a:rPr>
              <a:t>for scalability and accuracy</a:t>
            </a:r>
          </a:p>
          <a:p>
            <a:r>
              <a:rPr lang="en-US"/>
              <a:t>        </a:t>
            </a:r>
            <a:r>
              <a:rPr lang="en-US" sz="2000"/>
              <a:t>NP-hard problems and large datasets</a:t>
            </a:r>
          </a:p>
          <a:p>
            <a:r>
              <a:rPr lang="en-US" sz="2000"/>
              <a:t>          Current methods do not provide good accuracy</a:t>
            </a:r>
          </a:p>
          <a:p>
            <a:r>
              <a:rPr lang="en-US" sz="2000"/>
              <a:t>          Few methods can analyze even moderately large datasets </a:t>
            </a:r>
          </a:p>
          <a:p>
            <a:r>
              <a:rPr lang="en-US" sz="2000"/>
              <a:t> </a:t>
            </a:r>
          </a:p>
          <a:p>
            <a:r>
              <a:rPr lang="en-US" sz="2000" i="1">
                <a:solidFill>
                  <a:srgbClr val="0000FF"/>
                </a:solidFill>
              </a:rPr>
              <a:t>Many important applications besides phylogenetic estimation	</a:t>
            </a:r>
          </a:p>
        </p:txBody>
      </p:sp>
      <p:sp>
        <p:nvSpPr>
          <p:cNvPr id="66567" name="TextBox 1"/>
          <p:cNvSpPr txBox="1">
            <a:spLocks noChangeArrowheads="1"/>
          </p:cNvSpPr>
          <p:nvPr/>
        </p:nvSpPr>
        <p:spPr bwMode="auto">
          <a:xfrm>
            <a:off x="228600" y="6324600"/>
            <a:ext cx="726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aseline="30000" dirty="0"/>
              <a:t>1 </a:t>
            </a:r>
            <a:r>
              <a:rPr lang="en-US" sz="1800" dirty="0"/>
              <a:t>Frontiers in Massive Data Analysis, National Academies Press, 2013</a:t>
            </a:r>
          </a:p>
        </p:txBody>
      </p:sp>
    </p:spTree>
    <p:extLst>
      <p:ext uri="{BB962C8B-B14F-4D97-AF65-F5344CB8AC3E}">
        <p14:creationId xmlns:p14="http://schemas.microsoft.com/office/powerpoint/2010/main" val="2167847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smtClean="0"/>
              <a:t>Phylogenomic</a:t>
            </a:r>
            <a:r>
              <a:rPr lang="en-US" dirty="0" smtClean="0"/>
              <a:t> pipeline</a:t>
            </a:r>
            <a:endParaRPr lang="en-US" dirty="0"/>
          </a:p>
        </p:txBody>
      </p:sp>
      <p:sp>
        <p:nvSpPr>
          <p:cNvPr id="3" name="Content Placeholder 2"/>
          <p:cNvSpPr>
            <a:spLocks noGrp="1"/>
          </p:cNvSpPr>
          <p:nvPr>
            <p:ph idx="1"/>
          </p:nvPr>
        </p:nvSpPr>
        <p:spPr>
          <a:xfrm>
            <a:off x="457200" y="1556430"/>
            <a:ext cx="8229600" cy="5533920"/>
          </a:xfrm>
        </p:spPr>
        <p:txBody>
          <a:bodyPr>
            <a:noAutofit/>
          </a:bodyPr>
          <a:lstStyle/>
          <a:p>
            <a:pPr>
              <a:spcAft>
                <a:spcPts val="600"/>
              </a:spcAft>
            </a:pPr>
            <a:r>
              <a:rPr lang="en-US" sz="2000" dirty="0" smtClean="0"/>
              <a:t>Select taxon set and markers</a:t>
            </a:r>
          </a:p>
          <a:p>
            <a:pPr>
              <a:spcAft>
                <a:spcPts val="600"/>
              </a:spcAft>
            </a:pPr>
            <a:r>
              <a:rPr lang="en-US" sz="2000" dirty="0" smtClean="0"/>
              <a:t>Gather and screen sequence data, possibly identify </a:t>
            </a:r>
            <a:r>
              <a:rPr lang="en-US" sz="2000" dirty="0" err="1" smtClean="0"/>
              <a:t>orthologs</a:t>
            </a:r>
            <a:endParaRPr lang="en-US" sz="2000" dirty="0" smtClean="0"/>
          </a:p>
          <a:p>
            <a:pPr>
              <a:spcAft>
                <a:spcPts val="600"/>
              </a:spcAft>
            </a:pPr>
            <a:r>
              <a:rPr lang="en-US" sz="2000" dirty="0" smtClean="0">
                <a:solidFill>
                  <a:srgbClr val="0000FF"/>
                </a:solidFill>
              </a:rPr>
              <a:t>Compute multiple sequence alignments for each locus</a:t>
            </a:r>
          </a:p>
          <a:p>
            <a:pPr>
              <a:spcAft>
                <a:spcPts val="600"/>
              </a:spcAft>
            </a:pPr>
            <a:r>
              <a:rPr lang="en-US" sz="2000" dirty="0" smtClean="0"/>
              <a:t>Compute species tree or network:</a:t>
            </a:r>
          </a:p>
          <a:p>
            <a:pPr lvl="1">
              <a:spcAft>
                <a:spcPts val="600"/>
              </a:spcAft>
            </a:pPr>
            <a:r>
              <a:rPr lang="en-US" sz="2000" dirty="0" smtClean="0"/>
              <a:t>Compute gene trees on the alignments and combine the estimated gene trees, OR</a:t>
            </a:r>
          </a:p>
          <a:p>
            <a:pPr lvl="1">
              <a:spcAft>
                <a:spcPts val="600"/>
              </a:spcAft>
            </a:pPr>
            <a:r>
              <a:rPr lang="en-US" sz="2000" dirty="0" smtClean="0"/>
              <a:t>Estimate a tree from a concatenation of the multiple sequence alignments </a:t>
            </a:r>
          </a:p>
          <a:p>
            <a:pPr>
              <a:spcAft>
                <a:spcPts val="600"/>
              </a:spcAft>
            </a:pPr>
            <a:r>
              <a:rPr lang="en-US" sz="2000" dirty="0" smtClean="0"/>
              <a:t>Get statistical support on each branch (e.g., bootstrapping)</a:t>
            </a:r>
          </a:p>
          <a:p>
            <a:pPr>
              <a:spcAft>
                <a:spcPts val="600"/>
              </a:spcAft>
            </a:pPr>
            <a:r>
              <a:rPr lang="en-US" sz="2000" dirty="0" smtClean="0"/>
              <a:t>Estimate dates on the nodes of the phylogeny</a:t>
            </a:r>
          </a:p>
          <a:p>
            <a:pPr>
              <a:spcAft>
                <a:spcPts val="600"/>
              </a:spcAft>
            </a:pPr>
            <a:r>
              <a:rPr lang="en-US" sz="2000" dirty="0" smtClean="0"/>
              <a:t>Use species tree with branch support and dates </a:t>
            </a:r>
            <a:r>
              <a:rPr lang="en-US" sz="2000" u="sng" dirty="0" smtClean="0"/>
              <a:t>to understand biology</a:t>
            </a:r>
          </a:p>
        </p:txBody>
      </p:sp>
    </p:spTree>
    <p:extLst>
      <p:ext uri="{BB962C8B-B14F-4D97-AF65-F5344CB8AC3E}">
        <p14:creationId xmlns:p14="http://schemas.microsoft.com/office/powerpoint/2010/main" val="18835383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n-US" dirty="0" smtClean="0"/>
              <a:t>What are good statistical models of sequence evolution that include insertions, deletions, and other events (rearrangements, duplications, etc.)? Are the model trees identifiable under these models? </a:t>
            </a:r>
          </a:p>
          <a:p>
            <a:pPr>
              <a:spcAft>
                <a:spcPts val="600"/>
              </a:spcAft>
            </a:pPr>
            <a:r>
              <a:rPr lang="en-US" dirty="0" smtClean="0"/>
              <a:t>Can we co-estimate sequence alignments and trees with high accuracy?</a:t>
            </a:r>
          </a:p>
          <a:p>
            <a:pPr>
              <a:spcAft>
                <a:spcPts val="600"/>
              </a:spcAft>
            </a:pPr>
            <a:r>
              <a:rPr lang="en-US" dirty="0" smtClean="0"/>
              <a:t>Can we improve alignments?</a:t>
            </a:r>
          </a:p>
          <a:p>
            <a:pPr>
              <a:spcAft>
                <a:spcPts val="600"/>
              </a:spcAft>
            </a:pPr>
            <a:r>
              <a:rPr lang="en-US" dirty="0" smtClean="0"/>
              <a:t>Can we do large-scale alignment estimation with high accuracy?</a:t>
            </a:r>
          </a:p>
          <a:p>
            <a:pPr>
              <a:spcAft>
                <a:spcPts val="600"/>
              </a:spcAft>
            </a:pPr>
            <a:r>
              <a:rPr lang="en-US" dirty="0" smtClean="0"/>
              <a:t>Can we do alignment-free phylogeny estimation?</a:t>
            </a:r>
          </a:p>
          <a:p>
            <a:pPr>
              <a:spcAft>
                <a:spcPts val="600"/>
              </a:spcAft>
            </a:pPr>
            <a:r>
              <a:rPr lang="en-US" dirty="0" smtClean="0"/>
              <a:t>How should we measure alignment accuracy? Are common ways of measuring alignment accuracy predictive of tree accuracy?</a:t>
            </a:r>
          </a:p>
          <a:p>
            <a:pPr>
              <a:spcAft>
                <a:spcPts val="600"/>
              </a:spcAft>
            </a:pPr>
            <a:r>
              <a:rPr lang="en-US" dirty="0" smtClean="0"/>
              <a:t>Are alignments for the purpose of structure/function prediction the same as alignments for phylogeny estimation? </a:t>
            </a:r>
          </a:p>
          <a:p>
            <a:pPr>
              <a:spcAft>
                <a:spcPts val="600"/>
              </a:spcAft>
            </a:pPr>
            <a:r>
              <a:rPr lang="en-US" dirty="0" smtClean="0">
                <a:solidFill>
                  <a:schemeClr val="bg1"/>
                </a:solidFill>
              </a:rPr>
              <a:t>What is the impact of alignment error on downstream biological analyses?</a:t>
            </a:r>
            <a:endParaRPr lang="en-US" dirty="0">
              <a:solidFill>
                <a:schemeClr val="bg1"/>
              </a:solidFill>
            </a:endParaRPr>
          </a:p>
        </p:txBody>
      </p:sp>
    </p:spTree>
    <p:extLst>
      <p:ext uri="{BB962C8B-B14F-4D97-AF65-F5344CB8AC3E}">
        <p14:creationId xmlns:p14="http://schemas.microsoft.com/office/powerpoint/2010/main" val="32447820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n-US" dirty="0" smtClean="0"/>
              <a:t>What are good statistical models of sequence evolution that include insertions, deletions, and other events (rearrangements, duplications, etc.)? Are the model trees identifiable under these models? </a:t>
            </a:r>
          </a:p>
          <a:p>
            <a:pPr>
              <a:spcAft>
                <a:spcPts val="600"/>
              </a:spcAft>
            </a:pPr>
            <a:r>
              <a:rPr lang="en-US" dirty="0" smtClean="0"/>
              <a:t>Can we co-estimate sequence alignments and trees with high accuracy?</a:t>
            </a:r>
          </a:p>
          <a:p>
            <a:pPr>
              <a:spcAft>
                <a:spcPts val="600"/>
              </a:spcAft>
            </a:pPr>
            <a:r>
              <a:rPr lang="en-US" dirty="0" smtClean="0"/>
              <a:t>Can we improve alignments?</a:t>
            </a:r>
          </a:p>
          <a:p>
            <a:pPr>
              <a:spcAft>
                <a:spcPts val="600"/>
              </a:spcAft>
            </a:pPr>
            <a:r>
              <a:rPr lang="en-US" dirty="0" smtClean="0"/>
              <a:t>Can we do large-scale alignment estimation with high accuracy?</a:t>
            </a:r>
          </a:p>
          <a:p>
            <a:pPr>
              <a:spcAft>
                <a:spcPts val="600"/>
              </a:spcAft>
            </a:pPr>
            <a:r>
              <a:rPr lang="en-US" dirty="0" smtClean="0"/>
              <a:t>Can we do alignment-free phylogeny estimation?</a:t>
            </a:r>
          </a:p>
          <a:p>
            <a:pPr>
              <a:spcAft>
                <a:spcPts val="600"/>
              </a:spcAft>
            </a:pPr>
            <a:r>
              <a:rPr lang="en-US" dirty="0" smtClean="0"/>
              <a:t>How should we measure alignment accuracy? Are common ways of measuring alignment accuracy predictive of tree </a:t>
            </a:r>
            <a:r>
              <a:rPr lang="en-US" smtClean="0"/>
              <a:t>accuracy?</a:t>
            </a:r>
            <a:endParaRPr lang="en-US" dirty="0" smtClean="0"/>
          </a:p>
          <a:p>
            <a:pPr>
              <a:spcAft>
                <a:spcPts val="600"/>
              </a:spcAft>
            </a:pPr>
            <a:r>
              <a:rPr lang="en-US" dirty="0" smtClean="0"/>
              <a:t>Are alignments for the purpose of structure/function prediction the same as alignments for phylogeny estimation? </a:t>
            </a:r>
          </a:p>
          <a:p>
            <a:pPr>
              <a:spcAft>
                <a:spcPts val="600"/>
              </a:spcAft>
            </a:pPr>
            <a:r>
              <a:rPr lang="en-US" dirty="0" smtClean="0"/>
              <a:t>What is the impact of alignment error on downstream biological analyses?</a:t>
            </a:r>
            <a:endParaRPr lang="en-US" dirty="0"/>
          </a:p>
        </p:txBody>
      </p:sp>
    </p:spTree>
    <p:extLst>
      <p:ext uri="{BB962C8B-B14F-4D97-AF65-F5344CB8AC3E}">
        <p14:creationId xmlns:p14="http://schemas.microsoft.com/office/powerpoint/2010/main" val="18043761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Patsy </a:t>
            </a:r>
            <a:r>
              <a:rPr lang="en-US" dirty="0" err="1" smtClean="0"/>
              <a:t>Babbit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a:t>Back to the Beginning: Which sequences to align?</a:t>
            </a:r>
          </a:p>
          <a:p>
            <a:r>
              <a:rPr lang="en-US" dirty="0" smtClean="0"/>
              <a:t>While </a:t>
            </a:r>
            <a:r>
              <a:rPr lang="en-US" dirty="0"/>
              <a:t>much attention has been directed at mathematical and statistical issues for creating accurate multiple alignments, consideration of which sequences (or parts of sequences) and structures to align is less well explored. This issue is especially important for investigation of structure-function relationships in large sets of highly diverse homologs for which the proteins of unknown function are far greater than those that have been biochemically or structurally characterized. </a:t>
            </a:r>
            <a:endParaRPr lang="en-US" dirty="0" smtClean="0"/>
          </a:p>
          <a:p>
            <a:r>
              <a:rPr lang="en-US" dirty="0" smtClean="0"/>
              <a:t>We </a:t>
            </a:r>
            <a:r>
              <a:rPr lang="en-US" dirty="0"/>
              <a:t>discuss what we have learned about choosing representative sequences for creating MSAs from studies of several large and functionally diverse enzyme </a:t>
            </a:r>
            <a:r>
              <a:rPr lang="en-US" dirty="0" err="1"/>
              <a:t>superfamilies</a:t>
            </a:r>
            <a:r>
              <a:rPr lang="en-US" dirty="0"/>
              <a:t> and provide examples for how biologically informed questions can be framed using this context. </a:t>
            </a:r>
            <a:endParaRPr lang="en-US" dirty="0" smtClean="0"/>
          </a:p>
          <a:p>
            <a:r>
              <a:rPr lang="en-US" dirty="0" smtClean="0"/>
              <a:t>Sequence </a:t>
            </a:r>
            <a:r>
              <a:rPr lang="en-US" dirty="0"/>
              <a:t>similarity networks built to summarize on a large scale relationships among members of several of these </a:t>
            </a:r>
            <a:r>
              <a:rPr lang="en-US" dirty="0" err="1"/>
              <a:t>superfamilies</a:t>
            </a:r>
            <a:r>
              <a:rPr lang="en-US" dirty="0"/>
              <a:t> are used to illustrate new challenges for creating MSAs as the volume of sequence data continues to increase.</a:t>
            </a:r>
          </a:p>
          <a:p>
            <a:endParaRPr lang="en-US" dirty="0"/>
          </a:p>
        </p:txBody>
      </p:sp>
    </p:spTree>
    <p:extLst>
      <p:ext uri="{BB962C8B-B14F-4D97-AF65-F5344CB8AC3E}">
        <p14:creationId xmlns:p14="http://schemas.microsoft.com/office/powerpoint/2010/main" val="10175972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Alexandre</a:t>
            </a:r>
            <a:r>
              <a:rPr lang="en-US" dirty="0" smtClean="0"/>
              <a:t> Bouchard-Cote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a:t>MSA using Divide-and-Conquer Sequential Monte Carlo</a:t>
            </a:r>
          </a:p>
          <a:p>
            <a:r>
              <a:rPr lang="en-US" dirty="0" smtClean="0"/>
              <a:t>Divide</a:t>
            </a:r>
            <a:r>
              <a:rPr lang="en-US" dirty="0"/>
              <a:t>-and-Conquer Sequential Monte Carlo (D&amp;C SMC), a method for performing inference on a collection of auxiliary distributions organized into a tree. </a:t>
            </a:r>
            <a:endParaRPr lang="en-US" dirty="0" smtClean="0"/>
          </a:p>
          <a:p>
            <a:r>
              <a:rPr lang="en-US" dirty="0" smtClean="0"/>
              <a:t>D</a:t>
            </a:r>
            <a:r>
              <a:rPr lang="en-US" dirty="0"/>
              <a:t>&amp;C SMC provides a simple method for approximating the posterior distribution of Bayesian MSA </a:t>
            </a:r>
            <a:r>
              <a:rPr lang="en-US" dirty="0" smtClean="0"/>
              <a:t>models</a:t>
            </a:r>
            <a:endParaRPr lang="en-US" dirty="0"/>
          </a:p>
        </p:txBody>
      </p:sp>
    </p:spTree>
    <p:extLst>
      <p:ext uri="{BB962C8B-B14F-4D97-AF65-F5344CB8AC3E}">
        <p14:creationId xmlns:p14="http://schemas.microsoft.com/office/powerpoint/2010/main" val="3631008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Noah Daniels</a:t>
            </a:r>
            <a:endParaRPr lang="en-US" dirty="0"/>
          </a:p>
        </p:txBody>
      </p:sp>
      <p:sp>
        <p:nvSpPr>
          <p:cNvPr id="3" name="Content Placeholder 2"/>
          <p:cNvSpPr>
            <a:spLocks noGrp="1"/>
          </p:cNvSpPr>
          <p:nvPr>
            <p:ph idx="1"/>
          </p:nvPr>
        </p:nvSpPr>
        <p:spPr/>
        <p:txBody>
          <a:bodyPr/>
          <a:lstStyle/>
          <a:p>
            <a:pPr marL="0" indent="0">
              <a:buNone/>
            </a:pPr>
            <a:r>
              <a:rPr lang="en-US" u="sng" dirty="0" smtClean="0"/>
              <a:t>Structure</a:t>
            </a:r>
            <a:r>
              <a:rPr lang="en-US" u="sng" dirty="0"/>
              <a:t>-based multiple sequence alignments </a:t>
            </a:r>
            <a:r>
              <a:rPr lang="en-US" dirty="0"/>
              <a:t>	</a:t>
            </a:r>
          </a:p>
          <a:p>
            <a:endParaRPr lang="en-US" dirty="0"/>
          </a:p>
        </p:txBody>
      </p:sp>
    </p:spTree>
    <p:extLst>
      <p:ext uri="{BB962C8B-B14F-4D97-AF65-F5344CB8AC3E}">
        <p14:creationId xmlns:p14="http://schemas.microsoft.com/office/powerpoint/2010/main" val="33845425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 Evans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Recovering a tree from the lengths of random </a:t>
            </a:r>
            <a:r>
              <a:rPr lang="en-US" u="sng" dirty="0" err="1"/>
              <a:t>subtrees</a:t>
            </a:r>
            <a:endParaRPr lang="en-US" u="sng" dirty="0"/>
          </a:p>
          <a:p>
            <a:r>
              <a:rPr lang="en-US" dirty="0" smtClean="0"/>
              <a:t>Suppose </a:t>
            </a:r>
            <a:r>
              <a:rPr lang="en-US" dirty="0"/>
              <a:t>that we sample the leaves of edge-weighted tree with n leaves in a uniform random order and record the lengths of the </a:t>
            </a:r>
            <a:r>
              <a:rPr lang="en-US" dirty="0" err="1"/>
              <a:t>subtrees</a:t>
            </a:r>
            <a:r>
              <a:rPr lang="en-US" dirty="0"/>
              <a:t> spanned by the first k leaves (that is, in biological terms, the phylogenetic diversity of the first k taxa) for k between 2 and n. </a:t>
            </a:r>
            <a:endParaRPr lang="en-US" dirty="0" smtClean="0"/>
          </a:p>
          <a:p>
            <a:r>
              <a:rPr lang="en-US" dirty="0" smtClean="0"/>
              <a:t>`</a:t>
            </a:r>
            <a:r>
              <a:rPr lang="en-US" dirty="0"/>
              <a:t>`Can we reconstruct the tree (up to isomorphism) from the joint probability distribution of this random increasing sequence of lengths?" </a:t>
            </a:r>
            <a:endParaRPr lang="en-US" dirty="0" smtClean="0"/>
          </a:p>
          <a:p>
            <a:r>
              <a:rPr lang="en-US" dirty="0" smtClean="0"/>
              <a:t>The </a:t>
            </a:r>
            <a:r>
              <a:rPr lang="en-US" dirty="0"/>
              <a:t>answer is affirmative if we know </a:t>
            </a:r>
            <a:r>
              <a:rPr lang="en-US" i="1" dirty="0"/>
              <a:t>a priori </a:t>
            </a:r>
            <a:r>
              <a:rPr lang="en-US" dirty="0"/>
              <a:t>that the tree belongs to one of a number of families, but the general question is still open.</a:t>
            </a:r>
          </a:p>
        </p:txBody>
      </p:sp>
    </p:spTree>
    <p:extLst>
      <p:ext uri="{BB962C8B-B14F-4D97-AF65-F5344CB8AC3E}">
        <p14:creationId xmlns:p14="http://schemas.microsoft.com/office/powerpoint/2010/main" val="9830741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a:t>
            </a:r>
            <a:r>
              <a:rPr lang="en-US" dirty="0" err="1" smtClean="0"/>
              <a:t>Godzik</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a:t>Analysis and multiple alignments of periodic proteins</a:t>
            </a:r>
          </a:p>
          <a:p>
            <a:r>
              <a:rPr lang="en-US" dirty="0" smtClean="0"/>
              <a:t>Periodic </a:t>
            </a:r>
            <a:r>
              <a:rPr lang="en-US" dirty="0"/>
              <a:t>proteins, characterized by the presence of multiple repeats of short sequence motifs, present unique challenges in their analysis and alignments. Especially interesting class of periodic proteins are irregular periodic proteins, where individual repeats can vary in length, sometimes considerably. </a:t>
            </a:r>
            <a:endParaRPr lang="en-US" dirty="0" smtClean="0"/>
          </a:p>
          <a:p>
            <a:r>
              <a:rPr lang="en-US" dirty="0" smtClean="0"/>
              <a:t>We </a:t>
            </a:r>
            <a:r>
              <a:rPr lang="en-US" dirty="0"/>
              <a:t>have developed a series of tools to classify regularity (or irregularity) of periodic proteins and to use such irregularity patterns to guide the multiple alignments. </a:t>
            </a:r>
            <a:endParaRPr lang="en-US" dirty="0" smtClean="0"/>
          </a:p>
          <a:p>
            <a:r>
              <a:rPr lang="en-US" dirty="0" smtClean="0"/>
              <a:t>We </a:t>
            </a:r>
            <a:r>
              <a:rPr lang="en-US" dirty="0"/>
              <a:t>present application of these tools to a group of </a:t>
            </a:r>
            <a:r>
              <a:rPr lang="en-US" dirty="0" err="1"/>
              <a:t>Leucine</a:t>
            </a:r>
            <a:r>
              <a:rPr lang="en-US" dirty="0"/>
              <a:t> Rich Repeat (LRR) proteins.</a:t>
            </a:r>
          </a:p>
        </p:txBody>
      </p:sp>
    </p:spTree>
    <p:extLst>
      <p:ext uri="{BB962C8B-B14F-4D97-AF65-F5344CB8AC3E}">
        <p14:creationId xmlns:p14="http://schemas.microsoft.com/office/powerpoint/2010/main" val="30441621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Sequence Alignment</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Multiple purposes (e.g., </a:t>
            </a:r>
            <a:r>
              <a:rPr lang="en-US" dirty="0" smtClean="0">
                <a:solidFill>
                  <a:srgbClr val="0000FF"/>
                </a:solidFill>
              </a:rPr>
              <a:t>phylogeny estimation </a:t>
            </a:r>
            <a:r>
              <a:rPr lang="en-US" dirty="0" smtClean="0"/>
              <a:t>and molecular function/structure prediction) </a:t>
            </a:r>
          </a:p>
          <a:p>
            <a:pPr>
              <a:spcAft>
                <a:spcPts val="1200"/>
              </a:spcAft>
            </a:pPr>
            <a:r>
              <a:rPr lang="en-US" dirty="0" smtClean="0"/>
              <a:t>Multiple techniques, drawing from disparate communities (biophysics, statistical inference, computer science, discrete mathematics, etc.) </a:t>
            </a:r>
          </a:p>
          <a:p>
            <a:pPr>
              <a:spcAft>
                <a:spcPts val="1200"/>
              </a:spcAft>
            </a:pPr>
            <a:r>
              <a:rPr lang="en-US" dirty="0" smtClean="0"/>
              <a:t>Multi-disciplinary effort and communication needed</a:t>
            </a:r>
            <a:endParaRPr lang="en-US" dirty="0"/>
          </a:p>
        </p:txBody>
      </p:sp>
    </p:spTree>
    <p:extLst>
      <p:ext uri="{BB962C8B-B14F-4D97-AF65-F5344CB8AC3E}">
        <p14:creationId xmlns:p14="http://schemas.microsoft.com/office/powerpoint/2010/main" val="35779319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 </a:t>
            </a:r>
            <a:r>
              <a:rPr lang="en-US" dirty="0" err="1" smtClean="0"/>
              <a:t>Grishin</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smtClean="0"/>
              <a:t>Pushing </a:t>
            </a:r>
            <a:r>
              <a:rPr lang="en-US" u="sng" dirty="0"/>
              <a:t>the limits of sequence profile similarity search and alignment</a:t>
            </a:r>
          </a:p>
          <a:p>
            <a:r>
              <a:rPr lang="en-US" dirty="0" smtClean="0"/>
              <a:t>Traditionally</a:t>
            </a:r>
            <a:r>
              <a:rPr lang="en-US" dirty="0"/>
              <a:t>, sequence similarity search has been riding on negatives and deriving power from random models to be rejected for positive hits. </a:t>
            </a:r>
            <a:endParaRPr lang="en-US" dirty="0" smtClean="0"/>
          </a:p>
          <a:p>
            <a:r>
              <a:rPr lang="en-US" dirty="0" smtClean="0"/>
              <a:t>Exploring </a:t>
            </a:r>
            <a:r>
              <a:rPr lang="en-US" dirty="0"/>
              <a:t>the other side, we show that the search can be significantly improved by considering the positives, i.e., known homology relationships in a database of sequence profiles. </a:t>
            </a:r>
            <a:endParaRPr lang="en-US" dirty="0" smtClean="0"/>
          </a:p>
          <a:p>
            <a:r>
              <a:rPr lang="en-US" dirty="0" smtClean="0"/>
              <a:t>Similar </a:t>
            </a:r>
            <a:r>
              <a:rPr lang="en-US" dirty="0"/>
              <a:t>strategies have been widely used by most successful search engines, such as G</a:t>
            </a:r>
            <a:r>
              <a:rPr lang="en-US" dirty="0" smtClean="0"/>
              <a:t>oogle</a:t>
            </a:r>
            <a:r>
              <a:rPr lang="en-US" dirty="0"/>
              <a:t>. This algorithm results in re-ranking of hits, but does not correct faulty alignments. </a:t>
            </a:r>
            <a:endParaRPr lang="en-US" dirty="0" smtClean="0"/>
          </a:p>
          <a:p>
            <a:r>
              <a:rPr lang="en-US" dirty="0" smtClean="0"/>
              <a:t>The </a:t>
            </a:r>
            <a:r>
              <a:rPr lang="en-US" dirty="0"/>
              <a:t>main focus in the sequence alignment field has been on alignment construction. However, many alignments are reasonably accurate with the exception of several mildly misaligned regions. </a:t>
            </a:r>
            <a:endParaRPr lang="en-US" dirty="0" smtClean="0"/>
          </a:p>
          <a:p>
            <a:r>
              <a:rPr lang="en-US" dirty="0" smtClean="0"/>
              <a:t>We </a:t>
            </a:r>
            <a:r>
              <a:rPr lang="en-US" dirty="0"/>
              <a:t>propose new approaches to refinement of existing alignments and show that successful a posteriori detection and correction of misaligned regions results in alignment improvement.</a:t>
            </a:r>
          </a:p>
          <a:p>
            <a:endParaRPr lang="en-US" dirty="0"/>
          </a:p>
        </p:txBody>
      </p:sp>
    </p:spTree>
    <p:extLst>
      <p:ext uri="{BB962C8B-B14F-4D97-AF65-F5344CB8AC3E}">
        <p14:creationId xmlns:p14="http://schemas.microsoft.com/office/powerpoint/2010/main" val="35989083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a:t>
            </a:r>
            <a:r>
              <a:rPr lang="en-US" dirty="0" err="1" smtClean="0"/>
              <a:t>Leebens</a:t>
            </a:r>
            <a:r>
              <a:rPr lang="en-US" dirty="0" smtClean="0"/>
              <a:t>-Mack</a:t>
            </a:r>
            <a:endParaRPr lang="en-US" dirty="0"/>
          </a:p>
        </p:txBody>
      </p:sp>
      <p:sp>
        <p:nvSpPr>
          <p:cNvPr id="3" name="Content Placeholder 2"/>
          <p:cNvSpPr>
            <a:spLocks noGrp="1"/>
          </p:cNvSpPr>
          <p:nvPr>
            <p:ph idx="1"/>
          </p:nvPr>
        </p:nvSpPr>
        <p:spPr/>
        <p:txBody>
          <a:bodyPr/>
          <a:lstStyle/>
          <a:p>
            <a:pPr marL="0" indent="0">
              <a:buNone/>
            </a:pPr>
            <a:r>
              <a:rPr lang="en-US" u="sng" dirty="0" smtClean="0"/>
              <a:t>Plant </a:t>
            </a:r>
            <a:r>
              <a:rPr lang="en-US" u="sng" dirty="0"/>
              <a:t>gene family circumscription, </a:t>
            </a:r>
            <a:r>
              <a:rPr lang="en-US" u="sng" dirty="0" smtClean="0"/>
              <a:t>multiple </a:t>
            </a:r>
            <a:r>
              <a:rPr lang="en-US" u="sng" dirty="0"/>
              <a:t>sequence </a:t>
            </a:r>
            <a:r>
              <a:rPr lang="en-US" u="sng" dirty="0" smtClean="0"/>
              <a:t>alignment, and </a:t>
            </a:r>
            <a:r>
              <a:rPr lang="en-US" u="sng" dirty="0"/>
              <a:t>phylogenomic analysis </a:t>
            </a:r>
            <a:r>
              <a:rPr lang="en-US" dirty="0"/>
              <a:t>	</a:t>
            </a:r>
          </a:p>
          <a:p>
            <a:endParaRPr lang="en-US" dirty="0"/>
          </a:p>
        </p:txBody>
      </p:sp>
    </p:spTree>
    <p:extLst>
      <p:ext uri="{BB962C8B-B14F-4D97-AF65-F5344CB8AC3E}">
        <p14:creationId xmlns:p14="http://schemas.microsoft.com/office/powerpoint/2010/main" val="38634056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Olivier </a:t>
            </a:r>
            <a:r>
              <a:rPr lang="en-US" dirty="0" err="1" smtClean="0"/>
              <a:t>Lichtarge</a:t>
            </a:r>
            <a:endParaRPr lang="en-US" dirty="0"/>
          </a:p>
        </p:txBody>
      </p:sp>
      <p:sp>
        <p:nvSpPr>
          <p:cNvPr id="3" name="Content Placeholder 2"/>
          <p:cNvSpPr>
            <a:spLocks noGrp="1"/>
          </p:cNvSpPr>
          <p:nvPr>
            <p:ph idx="1"/>
          </p:nvPr>
        </p:nvSpPr>
        <p:spPr/>
        <p:txBody>
          <a:bodyPr>
            <a:noAutofit/>
          </a:bodyPr>
          <a:lstStyle/>
          <a:p>
            <a:pPr marL="0" indent="0">
              <a:buNone/>
            </a:pPr>
            <a:r>
              <a:rPr lang="en-US" sz="1800" u="sng" dirty="0"/>
              <a:t>Evolution versus disease: the calculus of life</a:t>
            </a:r>
          </a:p>
          <a:p>
            <a:r>
              <a:rPr lang="en-US" sz="1800" dirty="0" smtClean="0"/>
              <a:t>The </a:t>
            </a:r>
            <a:r>
              <a:rPr lang="en-US" sz="1800" dirty="0"/>
              <a:t>relationship between genotype mutations and phenotype variations determines health in the short term and evolution over the long term, and it hinges on the action of mutations on fitness. A fundamental difficulty in determining this action, however, is that it depends on the unique context of each mutation, which is complex and often cryptic. As a result, the effect of most genome variations on molecular function and overall fitness remains unknown, and stands apart from population genetics theories linking fitness effect to polymorphism frequency</a:t>
            </a:r>
            <a:r>
              <a:rPr lang="en-US" sz="1800" dirty="0" smtClean="0"/>
              <a:t>.</a:t>
            </a:r>
          </a:p>
          <a:p>
            <a:r>
              <a:rPr lang="en-US" sz="1800" dirty="0" smtClean="0"/>
              <a:t>Here</a:t>
            </a:r>
            <a:r>
              <a:rPr lang="en-US" sz="1800" dirty="0"/>
              <a:t>, we hypothesize that evolution is a continuous and differentiable physical process coupling genotype to phenotype. </a:t>
            </a:r>
            <a:endParaRPr lang="en-US" sz="1800" dirty="0" smtClean="0"/>
          </a:p>
          <a:p>
            <a:r>
              <a:rPr lang="en-US" sz="1800" dirty="0" smtClean="0"/>
              <a:t>Thus </a:t>
            </a:r>
            <a:r>
              <a:rPr lang="en-US" sz="1800" dirty="0"/>
              <a:t>elementary calculus and </a:t>
            </a:r>
            <a:r>
              <a:rPr lang="en-US" sz="1800" dirty="0" err="1"/>
              <a:t>phylogenetics</a:t>
            </a:r>
            <a:r>
              <a:rPr lang="en-US" sz="1800" dirty="0"/>
              <a:t> can be integrated into a perturbation analysis of the evolutionary relationship between genotype and phenotype that quantitatively links point mutations to function and fitness and that opens a new analytic framework for equations of biology. In practice, it explicitly bridges molecular evolution with population genetics with applications from protein redesign to the clinical assessment of human genetic variations.</a:t>
            </a:r>
          </a:p>
        </p:txBody>
      </p:sp>
    </p:spTree>
    <p:extLst>
      <p:ext uri="{BB962C8B-B14F-4D97-AF65-F5344CB8AC3E}">
        <p14:creationId xmlns:p14="http://schemas.microsoft.com/office/powerpoint/2010/main" val="18090188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 </a:t>
            </a:r>
            <a:r>
              <a:rPr lang="en-US" dirty="0" err="1" smtClean="0"/>
              <a:t>Loytyjoja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a:t>Phylogeny-aware alignment with sequence graphs</a:t>
            </a:r>
          </a:p>
          <a:p>
            <a:r>
              <a:rPr lang="en-US" dirty="0" smtClean="0"/>
              <a:t>PAGAN</a:t>
            </a:r>
            <a:r>
              <a:rPr lang="en-US" dirty="0"/>
              <a:t> </a:t>
            </a:r>
            <a:r>
              <a:rPr lang="en-US" dirty="0" smtClean="0"/>
              <a:t>is </a:t>
            </a:r>
            <a:r>
              <a:rPr lang="en-US" dirty="0"/>
              <a:t>a new program for phylogeny-aware multiple sequence alignment using partial-order sequence graphs, and </a:t>
            </a:r>
            <a:r>
              <a:rPr lang="en-US" dirty="0" smtClean="0"/>
              <a:t>Wasabi is </a:t>
            </a:r>
            <a:r>
              <a:rPr lang="en-US" dirty="0"/>
              <a:t>a graphical front-end for phylogeny-aware alignment. </a:t>
            </a:r>
            <a:endParaRPr lang="en-US" dirty="0" smtClean="0"/>
          </a:p>
          <a:p>
            <a:r>
              <a:rPr lang="en-US" dirty="0" smtClean="0"/>
              <a:t>In </a:t>
            </a:r>
            <a:r>
              <a:rPr lang="en-US" dirty="0"/>
              <a:t>PAGAN, we use sequence graphs to model uncertainties in character presence/absence and thus make the phylogeny-aware algorithm less sensitive to errors in guide phylogeny or noisy input data. </a:t>
            </a:r>
            <a:endParaRPr lang="en-US" dirty="0" smtClean="0"/>
          </a:p>
          <a:p>
            <a:r>
              <a:rPr lang="en-US" dirty="0" smtClean="0"/>
              <a:t>PAGAN can also </a:t>
            </a:r>
            <a:r>
              <a:rPr lang="en-US" dirty="0"/>
              <a:t>extend existing alignments with new data: we have built applications of this for phylogenetic placement of marker gene data and for reference-based scaffolding of NGS data. </a:t>
            </a:r>
            <a:endParaRPr lang="en-US" dirty="0" smtClean="0"/>
          </a:p>
        </p:txBody>
      </p:sp>
    </p:spTree>
    <p:extLst>
      <p:ext uri="{BB962C8B-B14F-4D97-AF65-F5344CB8AC3E}">
        <p14:creationId xmlns:p14="http://schemas.microsoft.com/office/powerpoint/2010/main" val="30418012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Cedric </a:t>
            </a:r>
            <a:r>
              <a:rPr lang="en-US" dirty="0" err="1" smtClean="0"/>
              <a:t>Notredame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a:t>Grabbing High Hanging Fruits From the Tree Of </a:t>
            </a:r>
            <a:r>
              <a:rPr lang="en-US" u="sng" dirty="0" smtClean="0"/>
              <a:t>Life</a:t>
            </a:r>
          </a:p>
          <a:p>
            <a:r>
              <a:rPr lang="en-US" dirty="0" smtClean="0"/>
              <a:t>Results on simulated </a:t>
            </a:r>
            <a:r>
              <a:rPr lang="en-US" dirty="0"/>
              <a:t>data suggest that some disagreements may </a:t>
            </a:r>
            <a:r>
              <a:rPr lang="en-US" dirty="0" smtClean="0"/>
              <a:t>exist </a:t>
            </a:r>
            <a:r>
              <a:rPr lang="en-US" dirty="0"/>
              <a:t>between evolutionarily and structurally correct multiple sequence </a:t>
            </a:r>
            <a:r>
              <a:rPr lang="en-US" dirty="0" smtClean="0"/>
              <a:t>alignments</a:t>
            </a:r>
          </a:p>
          <a:p>
            <a:r>
              <a:rPr lang="en-US" dirty="0" smtClean="0"/>
              <a:t>I </a:t>
            </a:r>
            <a:r>
              <a:rPr lang="en-US" dirty="0"/>
              <a:t>will introduce a recently developed confidence index for multiple sequence alignments, the TCS (Transitive consistency score</a:t>
            </a:r>
            <a:r>
              <a:rPr lang="en-US" dirty="0" smtClean="0"/>
              <a:t>) and show </a:t>
            </a:r>
            <a:r>
              <a:rPr lang="en-US" dirty="0"/>
              <a:t>how this index can be used to both identify structurally correct positions in an alignment and evolutionary informative sites, thus suggesting more unity than initially thought between these two </a:t>
            </a:r>
            <a:r>
              <a:rPr lang="en-US" dirty="0" smtClean="0"/>
              <a:t>parameters.</a:t>
            </a:r>
          </a:p>
          <a:p>
            <a:r>
              <a:rPr lang="en-US" dirty="0" smtClean="0"/>
              <a:t>I </a:t>
            </a:r>
            <a:r>
              <a:rPr lang="en-US" dirty="0"/>
              <a:t>will then introduce the structure based clustering method we recently developed to further test these hypothesis.</a:t>
            </a:r>
          </a:p>
        </p:txBody>
      </p:sp>
    </p:spTree>
    <p:extLst>
      <p:ext uri="{BB962C8B-B14F-4D97-AF65-F5344CB8AC3E}">
        <p14:creationId xmlns:p14="http://schemas.microsoft.com/office/powerpoint/2010/main" val="32956255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Jian</a:t>
            </a:r>
            <a:r>
              <a:rPr lang="en-US" dirty="0" smtClean="0"/>
              <a:t> </a:t>
            </a:r>
            <a:r>
              <a:rPr lang="en-US" dirty="0" err="1" smtClean="0"/>
              <a:t>Peng</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Distances between protein sequence alignments</a:t>
            </a:r>
          </a:p>
          <a:p>
            <a:r>
              <a:rPr lang="en-US" dirty="0" smtClean="0"/>
              <a:t>We consider </a:t>
            </a:r>
            <a:r>
              <a:rPr lang="en-US" dirty="0"/>
              <a:t>the problem on how to measure the similarity between sequence alignments. </a:t>
            </a:r>
            <a:endParaRPr lang="en-US" dirty="0" smtClean="0"/>
          </a:p>
          <a:p>
            <a:r>
              <a:rPr lang="en-US" dirty="0" smtClean="0"/>
              <a:t>With </a:t>
            </a:r>
            <a:r>
              <a:rPr lang="en-US" dirty="0"/>
              <a:t>good similarity metrics, we are able to use machine learning methods to learn more accurate alignment models than traditional ones, for structure prediction and/or homology search. </a:t>
            </a:r>
            <a:endParaRPr lang="en-US" dirty="0" smtClean="0"/>
          </a:p>
        </p:txBody>
      </p:sp>
    </p:spTree>
    <p:extLst>
      <p:ext uri="{BB962C8B-B14F-4D97-AF65-F5344CB8AC3E}">
        <p14:creationId xmlns:p14="http://schemas.microsoft.com/office/powerpoint/2010/main" val="27911954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Ragan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err="1"/>
              <a:t>Phylogenetics</a:t>
            </a:r>
            <a:r>
              <a:rPr lang="en-US" u="sng" dirty="0"/>
              <a:t> without multiple sequence alignment</a:t>
            </a:r>
          </a:p>
          <a:p>
            <a:r>
              <a:rPr lang="en-US" dirty="0"/>
              <a:t>M</a:t>
            </a:r>
            <a:r>
              <a:rPr lang="en-US" dirty="0" smtClean="0"/>
              <a:t>ultiple </a:t>
            </a:r>
            <a:r>
              <a:rPr lang="en-US" dirty="0"/>
              <a:t>alignment is computationally hard, and does not extend naturally to instances in which the sequences under consideration have been rearranged relative to each other, misassembled (or not assembled in the first place), or contain regions of lateral origin. </a:t>
            </a:r>
            <a:endParaRPr lang="en-US" dirty="0" smtClean="0"/>
          </a:p>
          <a:p>
            <a:r>
              <a:rPr lang="en-US" dirty="0" smtClean="0"/>
              <a:t>I explore alternative approaches that begin with the extraction of short perfectly or near-perfectly matching character strings variously known as words, k-mers or n-grams. </a:t>
            </a:r>
          </a:p>
          <a:p>
            <a:r>
              <a:rPr lang="en-US" dirty="0" smtClean="0"/>
              <a:t>Using </a:t>
            </a:r>
            <a:r>
              <a:rPr lang="en-US" dirty="0"/>
              <a:t>synthetic and empirical data I will survey the major alignment-free approaches in </a:t>
            </a:r>
            <a:r>
              <a:rPr lang="en-US" dirty="0" err="1"/>
              <a:t>phylogenetics</a:t>
            </a:r>
            <a:r>
              <a:rPr lang="en-US" dirty="0"/>
              <a:t>, consider their performance and robustness under various scenarios of sequence evolution, and comment on their computational scalability.</a:t>
            </a:r>
          </a:p>
          <a:p>
            <a:endParaRPr lang="en-US" dirty="0"/>
          </a:p>
        </p:txBody>
      </p:sp>
    </p:spTree>
    <p:extLst>
      <p:ext uri="{BB962C8B-B14F-4D97-AF65-F5344CB8AC3E}">
        <p14:creationId xmlns:p14="http://schemas.microsoft.com/office/powerpoint/2010/main" val="103081095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a:t>
            </a:r>
            <a:r>
              <a:rPr lang="en-US" dirty="0" err="1" smtClean="0"/>
              <a:t>Redelings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a:t>Erasing Errors Due to Alignment Ambiguity When Estimating Positive Selection</a:t>
            </a:r>
          </a:p>
          <a:p>
            <a:r>
              <a:rPr lang="en-US" dirty="0" smtClean="0"/>
              <a:t>Current </a:t>
            </a:r>
            <a:r>
              <a:rPr lang="en-US" dirty="0"/>
              <a:t>estimates of diversifying positive selection rely on first having an accurate multiple sequence alignment. Simulation studies have shown that under biologically plausible conditions, relying on a single estimate of the alignment from commonly used alignment software can lead to unacceptably high false positive rates in detecting diversifying positive selection. </a:t>
            </a:r>
            <a:endParaRPr lang="en-US" dirty="0" smtClean="0"/>
          </a:p>
          <a:p>
            <a:r>
              <a:rPr lang="en-US" dirty="0" smtClean="0"/>
              <a:t>We </a:t>
            </a:r>
            <a:r>
              <a:rPr lang="en-US" dirty="0"/>
              <a:t>present a novel statistical method that eliminates excess false positives resulting from alignment error by jointly estimating the degree of positive selection and the alignment under an evolutionary model. </a:t>
            </a:r>
            <a:endParaRPr lang="en-US" dirty="0" smtClean="0"/>
          </a:p>
          <a:p>
            <a:r>
              <a:rPr lang="en-US" dirty="0" smtClean="0"/>
              <a:t>We </a:t>
            </a:r>
            <a:r>
              <a:rPr lang="en-US" dirty="0"/>
              <a:t>also show that samples taken from the posterior alignment distribution using the software </a:t>
            </a:r>
            <a:r>
              <a:rPr lang="en-US" dirty="0" err="1"/>
              <a:t>BAli-Phy</a:t>
            </a:r>
            <a:r>
              <a:rPr lang="en-US" dirty="0"/>
              <a:t> have substantially lower alignment error compared to MUSCLE, MAFFT, PRANK, and FSA alignments.</a:t>
            </a:r>
          </a:p>
        </p:txBody>
      </p:sp>
    </p:spTree>
    <p:extLst>
      <p:ext uri="{BB962C8B-B14F-4D97-AF65-F5344CB8AC3E}">
        <p14:creationId xmlns:p14="http://schemas.microsoft.com/office/powerpoint/2010/main" val="15975409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Sebastien</a:t>
            </a:r>
            <a:r>
              <a:rPr lang="en-US" dirty="0" smtClean="0"/>
              <a:t> </a:t>
            </a:r>
            <a:r>
              <a:rPr lang="en-US" dirty="0" err="1" smtClean="0"/>
              <a:t>Roch</a:t>
            </a:r>
            <a:endParaRPr lang="en-US" dirty="0"/>
          </a:p>
        </p:txBody>
      </p:sp>
      <p:sp>
        <p:nvSpPr>
          <p:cNvPr id="3" name="Content Placeholder 2"/>
          <p:cNvSpPr>
            <a:spLocks noGrp="1"/>
          </p:cNvSpPr>
          <p:nvPr>
            <p:ph idx="1"/>
          </p:nvPr>
        </p:nvSpPr>
        <p:spPr/>
        <p:txBody>
          <a:bodyPr/>
          <a:lstStyle/>
          <a:p>
            <a:pPr marL="0" indent="0">
              <a:buNone/>
            </a:pPr>
            <a:r>
              <a:rPr lang="en-US" u="sng" dirty="0"/>
              <a:t>S</a:t>
            </a:r>
            <a:r>
              <a:rPr lang="en-US" u="sng" dirty="0" smtClean="0"/>
              <a:t>urvey </a:t>
            </a:r>
            <a:r>
              <a:rPr lang="en-US" u="sng" dirty="0"/>
              <a:t>of theoretical results/questions </a:t>
            </a:r>
            <a:r>
              <a:rPr lang="en-US" u="sng" dirty="0" smtClean="0"/>
              <a:t>on phylogeny </a:t>
            </a:r>
            <a:r>
              <a:rPr lang="en-US" u="sng" dirty="0"/>
              <a:t>reconstruction/alignment under TKF-type models.</a:t>
            </a:r>
          </a:p>
        </p:txBody>
      </p:sp>
    </p:spTree>
    <p:extLst>
      <p:ext uri="{BB962C8B-B14F-4D97-AF65-F5344CB8AC3E}">
        <p14:creationId xmlns:p14="http://schemas.microsoft.com/office/powerpoint/2010/main" val="33096967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 </a:t>
            </a:r>
            <a:r>
              <a:rPr lang="en-US" dirty="0" err="1" smtClean="0"/>
              <a:t>Schmidler</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u="sng" dirty="0" smtClean="0"/>
              <a:t>The </a:t>
            </a:r>
            <a:r>
              <a:rPr lang="en-US" u="sng" dirty="0"/>
              <a:t>Cutoff Phenomenon in Evolutionary Models for Sequence </a:t>
            </a:r>
            <a:r>
              <a:rPr lang="en-US" u="sng" dirty="0" smtClean="0"/>
              <a:t>Alignment</a:t>
            </a:r>
          </a:p>
          <a:p>
            <a:r>
              <a:rPr lang="en-US" dirty="0"/>
              <a:t>We examine limits on inferring evolutionary divergence times using sequence evolution models arising as a consequence of the probabilistic “cutoff phenomenon”, in which a Markov chain remains far equilibrium for an extended period, followed by a rapid transition into equilibrium. </a:t>
            </a:r>
            <a:endParaRPr lang="en-US" dirty="0" smtClean="0"/>
          </a:p>
          <a:p>
            <a:r>
              <a:rPr lang="en-US" dirty="0" smtClean="0"/>
              <a:t>We </a:t>
            </a:r>
            <a:r>
              <a:rPr lang="en-US" dirty="0"/>
              <a:t>show that evolutionary sequence models exhibit a cutoff, which relates directly to increased uncertainty in evolutionary distance inferences.  </a:t>
            </a:r>
            <a:endParaRPr lang="en-US" dirty="0" smtClean="0"/>
          </a:p>
          <a:p>
            <a:r>
              <a:rPr lang="en-US" dirty="0" smtClean="0"/>
              <a:t>We </a:t>
            </a:r>
            <a:r>
              <a:rPr lang="en-US" dirty="0"/>
              <a:t>derive the cutoff explicitly for symmetric models, and demonstrate empirically the behavior in models routinely used in the literature. We also show how to locate cutoffs for specific models and sequences. </a:t>
            </a:r>
            <a:endParaRPr lang="en-US" dirty="0" smtClean="0"/>
          </a:p>
          <a:p>
            <a:r>
              <a:rPr lang="en-US" dirty="0" smtClean="0"/>
              <a:t>Finally</a:t>
            </a:r>
            <a:r>
              <a:rPr lang="en-US" dirty="0"/>
              <a:t>, we show that the cutoff explains several previously reported problems with common default priors for Bayesian phylogenetic analysis, and we suggest a new class of priors to address these problems</a:t>
            </a:r>
            <a:r>
              <a:rPr lang="en-US" dirty="0" smtClean="0"/>
              <a:t>.</a:t>
            </a:r>
            <a:endParaRPr lang="en-US" dirty="0"/>
          </a:p>
        </p:txBody>
      </p:sp>
    </p:spTree>
    <p:extLst>
      <p:ext uri="{BB962C8B-B14F-4D97-AF65-F5344CB8AC3E}">
        <p14:creationId xmlns:p14="http://schemas.microsoft.com/office/powerpoint/2010/main" val="1469844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1524000" y="1981200"/>
            <a:ext cx="5943600" cy="1447800"/>
            <a:chOff x="1104" y="1200"/>
            <a:chExt cx="3456" cy="1728"/>
          </a:xfrm>
        </p:grpSpPr>
        <p:sp>
          <p:nvSpPr>
            <p:cNvPr id="490499" name="Line 3"/>
            <p:cNvSpPr>
              <a:spLocks noChangeShapeType="1"/>
            </p:cNvSpPr>
            <p:nvPr/>
          </p:nvSpPr>
          <p:spPr bwMode="auto">
            <a:xfrm flipV="1">
              <a:off x="1104" y="1200"/>
              <a:ext cx="1728" cy="17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90500" name="Line 4"/>
            <p:cNvSpPr>
              <a:spLocks noChangeShapeType="1"/>
            </p:cNvSpPr>
            <p:nvPr/>
          </p:nvSpPr>
          <p:spPr bwMode="auto">
            <a:xfrm flipH="1" flipV="1">
              <a:off x="2832" y="1200"/>
              <a:ext cx="1728" cy="17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90501" name="Line 5"/>
            <p:cNvSpPr>
              <a:spLocks noChangeShapeType="1"/>
            </p:cNvSpPr>
            <p:nvPr/>
          </p:nvSpPr>
          <p:spPr bwMode="auto">
            <a:xfrm flipH="1">
              <a:off x="2256" y="1776"/>
              <a:ext cx="1152"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90502" name="Line 6"/>
            <p:cNvSpPr>
              <a:spLocks noChangeShapeType="1"/>
            </p:cNvSpPr>
            <p:nvPr/>
          </p:nvSpPr>
          <p:spPr bwMode="auto">
            <a:xfrm flipH="1">
              <a:off x="3408" y="2352"/>
              <a:ext cx="576"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grpSp>
      <p:pic>
        <p:nvPicPr>
          <p:cNvPr id="18434" name="Picture 7" descr="or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24288"/>
            <a:ext cx="14255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8" descr="chim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849688"/>
            <a:ext cx="14414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5" name="Text Box 9"/>
          <p:cNvSpPr txBox="1">
            <a:spLocks noChangeArrowheads="1"/>
          </p:cNvSpPr>
          <p:nvPr/>
        </p:nvSpPr>
        <p:spPr bwMode="auto">
          <a:xfrm>
            <a:off x="914400" y="3355975"/>
            <a:ext cx="1363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a:latin typeface="Times New Roman" charset="0"/>
                <a:cs typeface="+mn-cs"/>
              </a:rPr>
              <a:t>Orangutan</a:t>
            </a:r>
          </a:p>
        </p:txBody>
      </p:sp>
      <p:sp>
        <p:nvSpPr>
          <p:cNvPr id="490506" name="Text Box 10"/>
          <p:cNvSpPr txBox="1">
            <a:spLocks noChangeArrowheads="1"/>
          </p:cNvSpPr>
          <p:nvPr/>
        </p:nvSpPr>
        <p:spPr bwMode="auto">
          <a:xfrm>
            <a:off x="3048000" y="3370263"/>
            <a:ext cx="9763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a:latin typeface="Times New Roman" charset="0"/>
                <a:cs typeface="+mn-cs"/>
              </a:rPr>
              <a:t>Gorilla</a:t>
            </a:r>
          </a:p>
        </p:txBody>
      </p:sp>
      <p:sp>
        <p:nvSpPr>
          <p:cNvPr id="490507" name="Text Box 11"/>
          <p:cNvSpPr txBox="1">
            <a:spLocks noChangeArrowheads="1"/>
          </p:cNvSpPr>
          <p:nvPr/>
        </p:nvSpPr>
        <p:spPr bwMode="auto">
          <a:xfrm>
            <a:off x="4648200" y="3370263"/>
            <a:ext cx="15811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a:latin typeface="Times New Roman" charset="0"/>
                <a:cs typeface="+mn-cs"/>
              </a:rPr>
              <a:t>Chimpanzee</a:t>
            </a:r>
          </a:p>
        </p:txBody>
      </p:sp>
      <p:sp>
        <p:nvSpPr>
          <p:cNvPr id="490508" name="Text Box 12"/>
          <p:cNvSpPr txBox="1">
            <a:spLocks noChangeArrowheads="1"/>
          </p:cNvSpPr>
          <p:nvPr/>
        </p:nvSpPr>
        <p:spPr bwMode="auto">
          <a:xfrm>
            <a:off x="6992938" y="3355975"/>
            <a:ext cx="10064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a:latin typeface="Times New Roman" charset="0"/>
                <a:cs typeface="+mn-cs"/>
              </a:rPr>
              <a:t>Human</a:t>
            </a:r>
          </a:p>
        </p:txBody>
      </p:sp>
      <p:pic>
        <p:nvPicPr>
          <p:cNvPr id="18440" name="Picture 13" descr="gorill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088" y="3835400"/>
            <a:ext cx="145891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10" name="Text Box 14"/>
          <p:cNvSpPr txBox="1">
            <a:spLocks noChangeArrowheads="1"/>
          </p:cNvSpPr>
          <p:nvPr/>
        </p:nvSpPr>
        <p:spPr bwMode="auto">
          <a:xfrm>
            <a:off x="1101725" y="6172200"/>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i="1">
                <a:latin typeface="Times New Roman" charset="0"/>
                <a:cs typeface="+mn-cs"/>
              </a:rPr>
              <a:t>From the Tree of the Life Website,</a:t>
            </a:r>
            <a:br>
              <a:rPr lang="en-US" sz="1000" i="1">
                <a:latin typeface="Times New Roman" charset="0"/>
                <a:cs typeface="+mn-cs"/>
              </a:rPr>
            </a:br>
            <a:r>
              <a:rPr lang="en-US" sz="1000" i="1">
                <a:latin typeface="Times New Roman" charset="0"/>
                <a:cs typeface="+mn-cs"/>
              </a:rPr>
              <a:t>University of Arizona</a:t>
            </a:r>
          </a:p>
        </p:txBody>
      </p:sp>
      <p:sp>
        <p:nvSpPr>
          <p:cNvPr id="18442" name="Rectangle 15"/>
          <p:cNvSpPr>
            <a:spLocks noGrp="1" noChangeArrowheads="1"/>
          </p:cNvSpPr>
          <p:nvPr>
            <p:ph type="title" idx="4294967295"/>
          </p:nvPr>
        </p:nvSpPr>
        <p:spPr>
          <a:xfrm>
            <a:off x="457200" y="381000"/>
            <a:ext cx="8359775" cy="762000"/>
          </a:xfrm>
        </p:spPr>
        <p:txBody>
          <a:bodyPr/>
          <a:lstStyle/>
          <a:p>
            <a:pPr eaLnBrk="1" hangingPunct="1"/>
            <a:r>
              <a:rPr lang="en-US" sz="3600">
                <a:latin typeface="Arial" charset="0"/>
                <a:ea typeface="ＭＳ Ｐゴシック" charset="0"/>
                <a:cs typeface="ＭＳ Ｐゴシック" charset="0"/>
              </a:rPr>
              <a:t>Phylogeny (evolutionary tree)</a:t>
            </a:r>
            <a:endParaRPr lang="en-US">
              <a:latin typeface="Arial" charset="0"/>
              <a:ea typeface="ＭＳ Ｐゴシック" charset="0"/>
              <a:cs typeface="ＭＳ Ｐゴシック" charset="0"/>
            </a:endParaRPr>
          </a:p>
        </p:txBody>
      </p:sp>
      <p:pic>
        <p:nvPicPr>
          <p:cNvPr id="18443" name="Picture 16" descr="mountain_icecream_cropped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886200"/>
            <a:ext cx="1481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6430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a:t>
            </a:r>
            <a:r>
              <a:rPr lang="en-US" dirty="0" err="1" smtClean="0"/>
              <a:t>Weigt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err="1"/>
              <a:t>Coevolutionary</a:t>
            </a:r>
            <a:r>
              <a:rPr lang="en-US" u="sng" dirty="0"/>
              <a:t> modeling of protein sequences: Inference of 3D structure and mutational landscapes</a:t>
            </a:r>
          </a:p>
          <a:p>
            <a:r>
              <a:rPr lang="en-US" dirty="0" smtClean="0"/>
              <a:t>Direct</a:t>
            </a:r>
            <a:r>
              <a:rPr lang="en-US" dirty="0"/>
              <a:t>-Coupling Analysis (DCA</a:t>
            </a:r>
            <a:r>
              <a:rPr lang="en-US" dirty="0" smtClean="0"/>
              <a:t>): </a:t>
            </a:r>
            <a:r>
              <a:rPr lang="en-US" dirty="0"/>
              <a:t>a statistical-inference approach for detecting direct residue coevolution in large multiple-sequence alignments of homologous proteins. </a:t>
            </a:r>
            <a:endParaRPr lang="en-US" dirty="0" smtClean="0"/>
          </a:p>
          <a:p>
            <a:r>
              <a:rPr lang="en-US" dirty="0" smtClean="0"/>
              <a:t>predict </a:t>
            </a:r>
            <a:r>
              <a:rPr lang="en-US" dirty="0"/>
              <a:t>tertiary and quaternary protein structures, </a:t>
            </a:r>
            <a:r>
              <a:rPr lang="en-US" dirty="0" smtClean="0"/>
              <a:t>reconstruct </a:t>
            </a:r>
            <a:r>
              <a:rPr lang="en-US" dirty="0"/>
              <a:t>protein-protein interaction networks, and </a:t>
            </a:r>
            <a:r>
              <a:rPr lang="en-US" dirty="0" smtClean="0"/>
              <a:t>infer </a:t>
            </a:r>
            <a:r>
              <a:rPr lang="en-US" dirty="0"/>
              <a:t>quantitative mutational landscapes.</a:t>
            </a:r>
          </a:p>
        </p:txBody>
      </p:sp>
    </p:spTree>
    <p:extLst>
      <p:ext uri="{BB962C8B-B14F-4D97-AF65-F5344CB8AC3E}">
        <p14:creationId xmlns:p14="http://schemas.microsoft.com/office/powerpoint/2010/main" val="38216478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Jinbo</a:t>
            </a:r>
            <a:r>
              <a:rPr lang="en-US" dirty="0" smtClean="0"/>
              <a:t> </a:t>
            </a:r>
            <a:r>
              <a:rPr lang="en-US" dirty="0" err="1" smtClean="0"/>
              <a:t>Xu</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Graphical models of multiple protein sequence alignment</a:t>
            </a:r>
          </a:p>
          <a:p>
            <a:r>
              <a:rPr lang="en-US" dirty="0" smtClean="0"/>
              <a:t>This </a:t>
            </a:r>
            <a:r>
              <a:rPr lang="en-US" dirty="0"/>
              <a:t>talk will present the modeling of multiple protein sequence alignment (MSA) by Markov Random Fields (MRF) and its applications to homology detection, evolutionary coupling analysis and protein folding. </a:t>
            </a:r>
            <a:endParaRPr lang="en-US" dirty="0" smtClean="0"/>
          </a:p>
          <a:p>
            <a:r>
              <a:rPr lang="en-US" dirty="0" smtClean="0"/>
              <a:t>This talk </a:t>
            </a:r>
            <a:r>
              <a:rPr lang="en-US" dirty="0"/>
              <a:t>will cover </a:t>
            </a:r>
            <a:endParaRPr lang="en-US" dirty="0" smtClean="0"/>
          </a:p>
          <a:p>
            <a:pPr lvl="1"/>
            <a:r>
              <a:rPr lang="en-US" dirty="0" smtClean="0"/>
              <a:t>modeling </a:t>
            </a:r>
            <a:r>
              <a:rPr lang="en-US" dirty="0"/>
              <a:t>a set of related protein families (each represented as an MSA) by group graphical lasso and its application to joint evolutionary coupling analysis and protein contact prediction; and </a:t>
            </a:r>
            <a:endParaRPr lang="en-US" dirty="0" smtClean="0"/>
          </a:p>
          <a:p>
            <a:pPr lvl="1"/>
            <a:r>
              <a:rPr lang="en-US" dirty="0" smtClean="0"/>
              <a:t>aligning </a:t>
            </a:r>
            <a:r>
              <a:rPr lang="en-US" dirty="0"/>
              <a:t>two MSAs by aligning their respective MRFs and its application to homology detection and fold recognition.</a:t>
            </a:r>
          </a:p>
        </p:txBody>
      </p:sp>
    </p:spTree>
    <p:extLst>
      <p:ext uri="{BB962C8B-B14F-4D97-AF65-F5344CB8AC3E}">
        <p14:creationId xmlns:p14="http://schemas.microsoft.com/office/powerpoint/2010/main" val="12701813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presentations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Today: 4-5 PM: Brief (3-5 minute) presentations by participants. (No need to request a slot…)</a:t>
            </a:r>
          </a:p>
          <a:p>
            <a:endParaRPr lang="en-US" dirty="0" smtClean="0"/>
          </a:p>
          <a:p>
            <a:r>
              <a:rPr lang="en-US" dirty="0" smtClean="0"/>
              <a:t>Today: 5-6 PM: Poster session</a:t>
            </a:r>
          </a:p>
          <a:p>
            <a:endParaRPr lang="en-US" dirty="0" smtClean="0"/>
          </a:p>
          <a:p>
            <a:r>
              <a:rPr lang="en-US" dirty="0" smtClean="0"/>
              <a:t>Tuesday and Thursday: 4-5 PM: short talks (approx. 15 minutes each) – </a:t>
            </a:r>
            <a:r>
              <a:rPr lang="en-US" i="1" dirty="0" smtClean="0"/>
              <a:t>please see one of the organizers today to request to speak</a:t>
            </a:r>
            <a:r>
              <a:rPr lang="en-US" dirty="0" smtClean="0"/>
              <a:t>.</a:t>
            </a:r>
          </a:p>
          <a:p>
            <a:endParaRPr lang="en-US" dirty="0" smtClean="0"/>
          </a:p>
          <a:p>
            <a:endParaRPr lang="en-US" dirty="0"/>
          </a:p>
        </p:txBody>
      </p:sp>
    </p:spTree>
    <p:extLst>
      <p:ext uri="{BB962C8B-B14F-4D97-AF65-F5344CB8AC3E}">
        <p14:creationId xmlns:p14="http://schemas.microsoft.com/office/powerpoint/2010/main" val="42249337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nature-reviews-tree-of-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25" y="1770388"/>
            <a:ext cx="4417749" cy="381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1660280" y="257563"/>
            <a:ext cx="63686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smtClean="0"/>
              <a:t>Constructing the Tree of Life:</a:t>
            </a:r>
          </a:p>
          <a:p>
            <a:r>
              <a:rPr lang="en-US" sz="3600" dirty="0" smtClean="0"/>
              <a:t>Hard </a:t>
            </a:r>
            <a:r>
              <a:rPr lang="en-US" sz="3600" dirty="0" smtClean="0"/>
              <a:t>Computational Problems</a:t>
            </a:r>
            <a:endParaRPr lang="en-US" sz="3600" dirty="0"/>
          </a:p>
        </p:txBody>
      </p:sp>
      <p:sp>
        <p:nvSpPr>
          <p:cNvPr id="2" name="TextBox 1"/>
          <p:cNvSpPr txBox="1"/>
          <p:nvPr/>
        </p:nvSpPr>
        <p:spPr>
          <a:xfrm>
            <a:off x="4875874" y="1997101"/>
            <a:ext cx="4014462" cy="3477875"/>
          </a:xfrm>
          <a:prstGeom prst="rect">
            <a:avLst/>
          </a:prstGeom>
          <a:noFill/>
        </p:spPr>
        <p:txBody>
          <a:bodyPr wrap="square" rtlCol="0">
            <a:spAutoFit/>
          </a:bodyPr>
          <a:lstStyle/>
          <a:p>
            <a:r>
              <a:rPr lang="en-US" sz="2000" dirty="0" smtClean="0"/>
              <a:t>NP-hard problems</a:t>
            </a:r>
          </a:p>
          <a:p>
            <a:endParaRPr lang="en-US" sz="2000" dirty="0" smtClean="0"/>
          </a:p>
          <a:p>
            <a:r>
              <a:rPr lang="en-US" sz="2000" dirty="0" smtClean="0"/>
              <a:t>Large datasets</a:t>
            </a:r>
          </a:p>
          <a:p>
            <a:r>
              <a:rPr lang="en-US" sz="2000" dirty="0"/>
              <a:t>	</a:t>
            </a:r>
            <a:r>
              <a:rPr lang="en-US" sz="2000" dirty="0" smtClean="0"/>
              <a:t>100,000+ sequences</a:t>
            </a:r>
          </a:p>
          <a:p>
            <a:r>
              <a:rPr lang="en-US" sz="2000" dirty="0"/>
              <a:t>	</a:t>
            </a:r>
            <a:r>
              <a:rPr lang="en-US" sz="2000" dirty="0" smtClean="0"/>
              <a:t>thousands of genes</a:t>
            </a:r>
          </a:p>
          <a:p>
            <a:endParaRPr lang="en-US" sz="2000" dirty="0" smtClean="0"/>
          </a:p>
          <a:p>
            <a:r>
              <a:rPr lang="en-US" sz="2000" dirty="0" smtClean="0"/>
              <a:t>“Big data” complexity:</a:t>
            </a:r>
          </a:p>
          <a:p>
            <a:r>
              <a:rPr lang="en-US" sz="2000" dirty="0"/>
              <a:t>	</a:t>
            </a:r>
            <a:r>
              <a:rPr lang="en-US" sz="2000" dirty="0" smtClean="0"/>
              <a:t>model misspecification</a:t>
            </a:r>
          </a:p>
          <a:p>
            <a:r>
              <a:rPr lang="en-US" sz="2000" dirty="0"/>
              <a:t>	</a:t>
            </a:r>
            <a:r>
              <a:rPr lang="en-US" sz="2000" dirty="0" smtClean="0"/>
              <a:t>fragmentary sequences</a:t>
            </a:r>
          </a:p>
          <a:p>
            <a:r>
              <a:rPr lang="en-US" sz="2000" dirty="0"/>
              <a:t>	</a:t>
            </a:r>
            <a:r>
              <a:rPr lang="en-US" sz="2000" dirty="0" smtClean="0"/>
              <a:t>errors in input data</a:t>
            </a:r>
          </a:p>
          <a:p>
            <a:r>
              <a:rPr lang="en-US" sz="2000" dirty="0"/>
              <a:t>	</a:t>
            </a:r>
            <a:r>
              <a:rPr lang="en-US" sz="2000" dirty="0" smtClean="0"/>
              <a:t>streaming data</a:t>
            </a:r>
            <a:endParaRPr lang="en-US" sz="2000" dirty="0"/>
          </a:p>
        </p:txBody>
      </p:sp>
    </p:spTree>
    <p:extLst>
      <p:ext uri="{BB962C8B-B14F-4D97-AF65-F5344CB8AC3E}">
        <p14:creationId xmlns:p14="http://schemas.microsoft.com/office/powerpoint/2010/main" val="27159600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smtClean="0"/>
              <a:t>Phylogenomic</a:t>
            </a:r>
            <a:r>
              <a:rPr lang="en-US" dirty="0" smtClean="0"/>
              <a:t> pipeline</a:t>
            </a:r>
            <a:endParaRPr lang="en-US" dirty="0"/>
          </a:p>
        </p:txBody>
      </p:sp>
      <p:sp>
        <p:nvSpPr>
          <p:cNvPr id="3" name="Content Placeholder 2"/>
          <p:cNvSpPr>
            <a:spLocks noGrp="1"/>
          </p:cNvSpPr>
          <p:nvPr>
            <p:ph idx="1"/>
          </p:nvPr>
        </p:nvSpPr>
        <p:spPr>
          <a:xfrm>
            <a:off x="457200" y="1556430"/>
            <a:ext cx="8229600" cy="4907391"/>
          </a:xfrm>
        </p:spPr>
        <p:txBody>
          <a:bodyPr>
            <a:noAutofit/>
          </a:bodyPr>
          <a:lstStyle/>
          <a:p>
            <a:pPr>
              <a:spcAft>
                <a:spcPts val="600"/>
              </a:spcAft>
            </a:pPr>
            <a:r>
              <a:rPr lang="en-US" sz="2000" dirty="0" smtClean="0">
                <a:solidFill>
                  <a:srgbClr val="000000"/>
                </a:solidFill>
              </a:rPr>
              <a:t>Select taxon set and markers</a:t>
            </a:r>
          </a:p>
          <a:p>
            <a:pPr>
              <a:spcAft>
                <a:spcPts val="600"/>
              </a:spcAft>
            </a:pPr>
            <a:r>
              <a:rPr lang="en-US" sz="2000" dirty="0" smtClean="0">
                <a:solidFill>
                  <a:srgbClr val="000000"/>
                </a:solidFill>
              </a:rPr>
              <a:t>Gather and screen sequence data, possibly identify </a:t>
            </a:r>
            <a:r>
              <a:rPr lang="en-US" sz="2000" dirty="0" err="1" smtClean="0">
                <a:solidFill>
                  <a:srgbClr val="000000"/>
                </a:solidFill>
              </a:rPr>
              <a:t>orthologs</a:t>
            </a:r>
            <a:endParaRPr lang="en-US" sz="2000" dirty="0" smtClean="0">
              <a:solidFill>
                <a:srgbClr val="000000"/>
              </a:solidFill>
            </a:endParaRPr>
          </a:p>
          <a:p>
            <a:pPr>
              <a:spcAft>
                <a:spcPts val="600"/>
              </a:spcAft>
            </a:pPr>
            <a:r>
              <a:rPr lang="en-US" sz="2000" dirty="0" smtClean="0">
                <a:solidFill>
                  <a:srgbClr val="000000"/>
                </a:solidFill>
              </a:rPr>
              <a:t>Compute multiple sequence alignments for each locus</a:t>
            </a:r>
          </a:p>
          <a:p>
            <a:pPr>
              <a:spcAft>
                <a:spcPts val="600"/>
              </a:spcAft>
            </a:pPr>
            <a:r>
              <a:rPr lang="en-US" sz="2000" dirty="0" smtClean="0">
                <a:solidFill>
                  <a:srgbClr val="000000"/>
                </a:solidFill>
              </a:rPr>
              <a:t>Compute species tree or network:</a:t>
            </a:r>
          </a:p>
          <a:p>
            <a:pPr lvl="1">
              <a:spcAft>
                <a:spcPts val="600"/>
              </a:spcAft>
            </a:pPr>
            <a:r>
              <a:rPr lang="en-US" sz="2000" dirty="0" smtClean="0">
                <a:solidFill>
                  <a:srgbClr val="000000"/>
                </a:solidFill>
              </a:rPr>
              <a:t>Compute gene trees on the alignments and combine the estimated gene trees, OR</a:t>
            </a:r>
          </a:p>
          <a:p>
            <a:pPr lvl="1">
              <a:spcAft>
                <a:spcPts val="600"/>
              </a:spcAft>
            </a:pPr>
            <a:r>
              <a:rPr lang="en-US" sz="2000" dirty="0" smtClean="0">
                <a:solidFill>
                  <a:srgbClr val="000000"/>
                </a:solidFill>
              </a:rPr>
              <a:t>Estimate a tree from a concatenation of the multiple sequence alignments </a:t>
            </a:r>
          </a:p>
          <a:p>
            <a:pPr>
              <a:spcAft>
                <a:spcPts val="600"/>
              </a:spcAft>
            </a:pPr>
            <a:r>
              <a:rPr lang="en-US" sz="2000" dirty="0" smtClean="0">
                <a:solidFill>
                  <a:srgbClr val="000000"/>
                </a:solidFill>
              </a:rPr>
              <a:t>Get statistical support on each branch (e.g., bootstrapping)</a:t>
            </a:r>
          </a:p>
          <a:p>
            <a:pPr>
              <a:spcAft>
                <a:spcPts val="600"/>
              </a:spcAft>
            </a:pPr>
            <a:r>
              <a:rPr lang="en-US" sz="2000" dirty="0" smtClean="0">
                <a:solidFill>
                  <a:srgbClr val="000000"/>
                </a:solidFill>
              </a:rPr>
              <a:t>Estimate dates on the nodes of the phylogeny</a:t>
            </a:r>
          </a:p>
          <a:p>
            <a:pPr>
              <a:spcAft>
                <a:spcPts val="600"/>
              </a:spcAft>
            </a:pPr>
            <a:r>
              <a:rPr lang="en-US" sz="2000" dirty="0" smtClean="0">
                <a:solidFill>
                  <a:srgbClr val="000000"/>
                </a:solidFill>
              </a:rPr>
              <a:t>Use species tree with branch support and dates </a:t>
            </a:r>
            <a:r>
              <a:rPr lang="en-US" sz="2000" u="sng" dirty="0" smtClean="0">
                <a:solidFill>
                  <a:srgbClr val="000000"/>
                </a:solidFill>
              </a:rPr>
              <a:t>to understand biology</a:t>
            </a:r>
          </a:p>
        </p:txBody>
      </p:sp>
    </p:spTree>
    <p:extLst>
      <p:ext uri="{BB962C8B-B14F-4D97-AF65-F5344CB8AC3E}">
        <p14:creationId xmlns:p14="http://schemas.microsoft.com/office/powerpoint/2010/main" val="35498824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smtClean="0"/>
              <a:t>Phylogenomic</a:t>
            </a:r>
            <a:r>
              <a:rPr lang="en-US" dirty="0" smtClean="0"/>
              <a:t> pipeline</a:t>
            </a:r>
            <a:endParaRPr lang="en-US" dirty="0"/>
          </a:p>
        </p:txBody>
      </p:sp>
      <p:sp>
        <p:nvSpPr>
          <p:cNvPr id="3" name="Content Placeholder 2"/>
          <p:cNvSpPr>
            <a:spLocks noGrp="1"/>
          </p:cNvSpPr>
          <p:nvPr>
            <p:ph idx="1"/>
          </p:nvPr>
        </p:nvSpPr>
        <p:spPr>
          <a:xfrm>
            <a:off x="457200" y="1556430"/>
            <a:ext cx="8229600" cy="4907391"/>
          </a:xfrm>
        </p:spPr>
        <p:txBody>
          <a:bodyPr>
            <a:noAutofit/>
          </a:bodyPr>
          <a:lstStyle/>
          <a:p>
            <a:pPr>
              <a:spcAft>
                <a:spcPts val="600"/>
              </a:spcAft>
            </a:pPr>
            <a:r>
              <a:rPr lang="en-US" sz="2000" dirty="0" smtClean="0">
                <a:solidFill>
                  <a:srgbClr val="000000"/>
                </a:solidFill>
              </a:rPr>
              <a:t>Select taxon set and markers</a:t>
            </a:r>
          </a:p>
          <a:p>
            <a:pPr>
              <a:spcAft>
                <a:spcPts val="600"/>
              </a:spcAft>
            </a:pPr>
            <a:r>
              <a:rPr lang="en-US" sz="2000" dirty="0" smtClean="0">
                <a:solidFill>
                  <a:srgbClr val="000000"/>
                </a:solidFill>
              </a:rPr>
              <a:t>Gather and screen sequence data, possibly identify </a:t>
            </a:r>
            <a:r>
              <a:rPr lang="en-US" sz="2000" dirty="0" err="1" smtClean="0">
                <a:solidFill>
                  <a:srgbClr val="000000"/>
                </a:solidFill>
              </a:rPr>
              <a:t>orthologs</a:t>
            </a:r>
            <a:endParaRPr lang="en-US" sz="2000" dirty="0" smtClean="0">
              <a:solidFill>
                <a:srgbClr val="000000"/>
              </a:solidFill>
            </a:endParaRPr>
          </a:p>
          <a:p>
            <a:pPr>
              <a:spcAft>
                <a:spcPts val="600"/>
              </a:spcAft>
            </a:pPr>
            <a:r>
              <a:rPr lang="en-US" sz="2000" dirty="0" smtClean="0">
                <a:solidFill>
                  <a:srgbClr val="0000FF"/>
                </a:solidFill>
              </a:rPr>
              <a:t>Compute multiple sequence alignments for each locus</a:t>
            </a:r>
          </a:p>
          <a:p>
            <a:pPr>
              <a:spcAft>
                <a:spcPts val="600"/>
              </a:spcAft>
            </a:pPr>
            <a:r>
              <a:rPr lang="en-US" sz="2000" dirty="0" smtClean="0">
                <a:solidFill>
                  <a:srgbClr val="000000"/>
                </a:solidFill>
              </a:rPr>
              <a:t>Compute species tree or network:</a:t>
            </a:r>
          </a:p>
          <a:p>
            <a:pPr lvl="1">
              <a:spcAft>
                <a:spcPts val="600"/>
              </a:spcAft>
            </a:pPr>
            <a:r>
              <a:rPr lang="en-US" sz="2000" dirty="0" smtClean="0">
                <a:solidFill>
                  <a:srgbClr val="000000"/>
                </a:solidFill>
              </a:rPr>
              <a:t>Compute gene trees on the alignments and combine the estimated gene trees, OR</a:t>
            </a:r>
          </a:p>
          <a:p>
            <a:pPr lvl="1">
              <a:spcAft>
                <a:spcPts val="600"/>
              </a:spcAft>
            </a:pPr>
            <a:r>
              <a:rPr lang="en-US" sz="2000" dirty="0" smtClean="0">
                <a:solidFill>
                  <a:srgbClr val="000000"/>
                </a:solidFill>
              </a:rPr>
              <a:t>Estimate a tree from a concatenation of the multiple sequence alignments </a:t>
            </a:r>
          </a:p>
          <a:p>
            <a:pPr>
              <a:spcAft>
                <a:spcPts val="600"/>
              </a:spcAft>
            </a:pPr>
            <a:r>
              <a:rPr lang="en-US" sz="2000" dirty="0" smtClean="0">
                <a:solidFill>
                  <a:srgbClr val="000000"/>
                </a:solidFill>
              </a:rPr>
              <a:t>Get statistical support on each branch (e.g., bootstrapping)</a:t>
            </a:r>
          </a:p>
          <a:p>
            <a:pPr>
              <a:spcAft>
                <a:spcPts val="600"/>
              </a:spcAft>
            </a:pPr>
            <a:r>
              <a:rPr lang="en-US" sz="2000" dirty="0" smtClean="0">
                <a:solidFill>
                  <a:srgbClr val="000000"/>
                </a:solidFill>
              </a:rPr>
              <a:t>Estimate dates on the nodes of the phylogeny</a:t>
            </a:r>
          </a:p>
          <a:p>
            <a:pPr>
              <a:spcAft>
                <a:spcPts val="600"/>
              </a:spcAft>
            </a:pPr>
            <a:r>
              <a:rPr lang="en-US" sz="2000" dirty="0" smtClean="0">
                <a:solidFill>
                  <a:srgbClr val="000000"/>
                </a:solidFill>
              </a:rPr>
              <a:t>Use species tree with branch support and dates </a:t>
            </a:r>
            <a:r>
              <a:rPr lang="en-US" sz="2000" u="sng" dirty="0" smtClean="0">
                <a:solidFill>
                  <a:srgbClr val="000000"/>
                </a:solidFill>
              </a:rPr>
              <a:t>to understand biology</a:t>
            </a:r>
          </a:p>
        </p:txBody>
      </p:sp>
    </p:spTree>
    <p:extLst>
      <p:ext uri="{BB962C8B-B14F-4D97-AF65-F5344CB8AC3E}">
        <p14:creationId xmlns:p14="http://schemas.microsoft.com/office/powerpoint/2010/main" val="2286344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pPr eaLnBrk="1" hangingPunct="1"/>
            <a:r>
              <a:rPr lang="en-US">
                <a:latin typeface="Times New Roman" charset="0"/>
                <a:ea typeface="ＭＳ Ｐゴシック" charset="0"/>
                <a:cs typeface="ＭＳ Ｐゴシック" charset="0"/>
              </a:rPr>
              <a:t>DNA Sequence Evolution</a:t>
            </a:r>
          </a:p>
        </p:txBody>
      </p:sp>
      <p:grpSp>
        <p:nvGrpSpPr>
          <p:cNvPr id="32770" name="Group 3"/>
          <p:cNvGrpSpPr>
            <a:grpSpLocks/>
          </p:cNvGrpSpPr>
          <p:nvPr/>
        </p:nvGrpSpPr>
        <p:grpSpPr bwMode="auto">
          <a:xfrm>
            <a:off x="3657600" y="2057400"/>
            <a:ext cx="1455738" cy="641350"/>
            <a:chOff x="2304" y="1296"/>
            <a:chExt cx="917" cy="404"/>
          </a:xfrm>
        </p:grpSpPr>
        <p:sp>
          <p:nvSpPr>
            <p:cNvPr id="629764" name="Text Box 4"/>
            <p:cNvSpPr txBox="1">
              <a:spLocks noChangeArrowheads="1"/>
            </p:cNvSpPr>
            <p:nvPr/>
          </p:nvSpPr>
          <p:spPr bwMode="auto">
            <a:xfrm>
              <a:off x="2496" y="1488"/>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AAGACTT</a:t>
              </a:r>
            </a:p>
          </p:txBody>
        </p:sp>
        <p:sp>
          <p:nvSpPr>
            <p:cNvPr id="629765" name="Line 5"/>
            <p:cNvSpPr>
              <a:spLocks noChangeShapeType="1"/>
            </p:cNvSpPr>
            <p:nvPr/>
          </p:nvSpPr>
          <p:spPr bwMode="auto">
            <a:xfrm flipH="1">
              <a:off x="2352" y="1296"/>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66" name="Oval 6"/>
            <p:cNvSpPr>
              <a:spLocks noChangeArrowheads="1"/>
            </p:cNvSpPr>
            <p:nvPr/>
          </p:nvSpPr>
          <p:spPr bwMode="auto">
            <a:xfrm>
              <a:off x="2304" y="1584"/>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629767" name="Group 7"/>
          <p:cNvGrpSpPr>
            <a:grpSpLocks/>
          </p:cNvGrpSpPr>
          <p:nvPr/>
        </p:nvGrpSpPr>
        <p:grpSpPr bwMode="auto">
          <a:xfrm>
            <a:off x="1219200" y="2590800"/>
            <a:ext cx="4737100" cy="793750"/>
            <a:chOff x="768" y="1632"/>
            <a:chExt cx="2984" cy="500"/>
          </a:xfrm>
        </p:grpSpPr>
        <p:sp>
          <p:nvSpPr>
            <p:cNvPr id="629768" name="Line 8"/>
            <p:cNvSpPr>
              <a:spLocks noChangeShapeType="1"/>
            </p:cNvSpPr>
            <p:nvPr/>
          </p:nvSpPr>
          <p:spPr bwMode="auto">
            <a:xfrm>
              <a:off x="2352" y="1632"/>
              <a:ext cx="528"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69" name="Text Box 9"/>
            <p:cNvSpPr txBox="1">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latin typeface="Verdana" charset="0"/>
                  <a:cs typeface="+mn-cs"/>
                </a:rPr>
                <a:t>TG</a:t>
              </a:r>
              <a:r>
                <a:rPr lang="en-US" sz="1600">
                  <a:latin typeface="Verdana" charset="0"/>
                  <a:cs typeface="+mn-cs"/>
                </a:rPr>
                <a:t>GACTT</a:t>
              </a:r>
            </a:p>
          </p:txBody>
        </p:sp>
        <p:sp>
          <p:nvSpPr>
            <p:cNvPr id="629770" name="Oval 10"/>
            <p:cNvSpPr>
              <a:spLocks noChangeArrowheads="1"/>
            </p:cNvSpPr>
            <p:nvPr/>
          </p:nvSpPr>
          <p:spPr bwMode="auto">
            <a:xfrm>
              <a:off x="2832" y="196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71" name="Line 11"/>
            <p:cNvSpPr>
              <a:spLocks noChangeShapeType="1"/>
            </p:cNvSpPr>
            <p:nvPr/>
          </p:nvSpPr>
          <p:spPr bwMode="auto">
            <a:xfrm flipH="1">
              <a:off x="1680" y="1632"/>
              <a:ext cx="67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2" name="Text Box 12"/>
            <p:cNvSpPr txBox="1">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AAG</a:t>
              </a:r>
              <a:r>
                <a:rPr lang="en-US" sz="1600">
                  <a:solidFill>
                    <a:srgbClr val="FF0000"/>
                  </a:solidFill>
                  <a:latin typeface="Verdana" charset="0"/>
                  <a:cs typeface="+mn-cs"/>
                </a:rPr>
                <a:t>G</a:t>
              </a:r>
              <a:r>
                <a:rPr lang="en-US" sz="1600">
                  <a:latin typeface="Verdana" charset="0"/>
                  <a:cs typeface="+mn-cs"/>
                </a:rPr>
                <a:t>C</a:t>
              </a:r>
              <a:r>
                <a:rPr lang="en-US" sz="1600">
                  <a:solidFill>
                    <a:srgbClr val="FF0000"/>
                  </a:solidFill>
                  <a:latin typeface="Verdana" charset="0"/>
                  <a:cs typeface="+mn-cs"/>
                </a:rPr>
                <a:t>C</a:t>
              </a:r>
              <a:r>
                <a:rPr lang="en-US" sz="1600">
                  <a:latin typeface="Verdana" charset="0"/>
                  <a:cs typeface="+mn-cs"/>
                </a:rPr>
                <a:t>T</a:t>
              </a:r>
            </a:p>
          </p:txBody>
        </p:sp>
        <p:sp>
          <p:nvSpPr>
            <p:cNvPr id="629773" name="Oval 13"/>
            <p:cNvSpPr>
              <a:spLocks noChangeArrowheads="1"/>
            </p:cNvSpPr>
            <p:nvPr/>
          </p:nvSpPr>
          <p:spPr bwMode="auto">
            <a:xfrm>
              <a:off x="1632" y="196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grpSp>
        <p:nvGrpSpPr>
          <p:cNvPr id="32772" name="Group 14"/>
          <p:cNvGrpSpPr>
            <a:grpSpLocks/>
          </p:cNvGrpSpPr>
          <p:nvPr/>
        </p:nvGrpSpPr>
        <p:grpSpPr bwMode="auto">
          <a:xfrm>
            <a:off x="7286625" y="1600200"/>
            <a:ext cx="1471613" cy="3765550"/>
            <a:chOff x="4590" y="1008"/>
            <a:chExt cx="927" cy="2372"/>
          </a:xfrm>
        </p:grpSpPr>
        <p:sp>
          <p:nvSpPr>
            <p:cNvPr id="629775" name="Line 15"/>
            <p:cNvSpPr>
              <a:spLocks noChangeShapeType="1"/>
            </p:cNvSpPr>
            <p:nvPr/>
          </p:nvSpPr>
          <p:spPr bwMode="auto">
            <a:xfrm>
              <a:off x="5280" y="1008"/>
              <a:ext cx="0" cy="2064"/>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6" name="Line 16"/>
            <p:cNvSpPr>
              <a:spLocks noChangeShapeType="1"/>
            </p:cNvSpPr>
            <p:nvPr/>
          </p:nvSpPr>
          <p:spPr bwMode="auto">
            <a:xfrm>
              <a:off x="5136" y="1632"/>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7" name="Line 17"/>
            <p:cNvSpPr>
              <a:spLocks noChangeShapeType="1"/>
            </p:cNvSpPr>
            <p:nvPr/>
          </p:nvSpPr>
          <p:spPr bwMode="auto">
            <a:xfrm>
              <a:off x="5136" y="2016"/>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8" name="Line 18"/>
            <p:cNvSpPr>
              <a:spLocks noChangeShapeType="1"/>
            </p:cNvSpPr>
            <p:nvPr/>
          </p:nvSpPr>
          <p:spPr bwMode="auto">
            <a:xfrm>
              <a:off x="5136" y="2544"/>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79" name="Rectangle 19"/>
            <p:cNvSpPr>
              <a:spLocks noChangeArrowheads="1"/>
            </p:cNvSpPr>
            <p:nvPr/>
          </p:nvSpPr>
          <p:spPr bwMode="auto">
            <a:xfrm>
              <a:off x="4590" y="1420"/>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-3 mil yrs</a:t>
              </a:r>
            </a:p>
          </p:txBody>
        </p:sp>
        <p:sp>
          <p:nvSpPr>
            <p:cNvPr id="629780" name="Rectangle 20"/>
            <p:cNvSpPr>
              <a:spLocks noChangeArrowheads="1"/>
            </p:cNvSpPr>
            <p:nvPr/>
          </p:nvSpPr>
          <p:spPr bwMode="auto">
            <a:xfrm>
              <a:off x="4590" y="1804"/>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-2 mil yrs</a:t>
              </a:r>
            </a:p>
          </p:txBody>
        </p:sp>
        <p:sp>
          <p:nvSpPr>
            <p:cNvPr id="629781" name="Rectangle 21"/>
            <p:cNvSpPr>
              <a:spLocks noChangeArrowheads="1"/>
            </p:cNvSpPr>
            <p:nvPr/>
          </p:nvSpPr>
          <p:spPr bwMode="auto">
            <a:xfrm>
              <a:off x="4590" y="2332"/>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-1 mil yrs</a:t>
              </a:r>
            </a:p>
          </p:txBody>
        </p:sp>
        <p:sp>
          <p:nvSpPr>
            <p:cNvPr id="629782" name="Rectangle 22"/>
            <p:cNvSpPr>
              <a:spLocks noChangeArrowheads="1"/>
            </p:cNvSpPr>
            <p:nvPr/>
          </p:nvSpPr>
          <p:spPr bwMode="auto">
            <a:xfrm>
              <a:off x="5040" y="3168"/>
              <a:ext cx="4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accent2"/>
                  </a:solidFill>
                  <a:latin typeface="Verdana" charset="0"/>
                  <a:cs typeface="+mn-cs"/>
                </a:rPr>
                <a:t>today</a:t>
              </a:r>
            </a:p>
          </p:txBody>
        </p:sp>
      </p:grpSp>
      <p:grpSp>
        <p:nvGrpSpPr>
          <p:cNvPr id="629783" name="Group 23"/>
          <p:cNvGrpSpPr>
            <a:grpSpLocks/>
          </p:cNvGrpSpPr>
          <p:nvPr/>
        </p:nvGrpSpPr>
        <p:grpSpPr bwMode="auto">
          <a:xfrm>
            <a:off x="627063" y="3048000"/>
            <a:ext cx="6242050" cy="1143000"/>
            <a:chOff x="395" y="1920"/>
            <a:chExt cx="3932" cy="720"/>
          </a:xfrm>
        </p:grpSpPr>
        <p:sp>
          <p:nvSpPr>
            <p:cNvPr id="629784" name="Oval 24"/>
            <p:cNvSpPr>
              <a:spLocks noChangeArrowheads="1"/>
            </p:cNvSpPr>
            <p:nvPr/>
          </p:nvSpPr>
          <p:spPr bwMode="auto">
            <a:xfrm>
              <a:off x="2064" y="250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85" name="Line 25"/>
            <p:cNvSpPr>
              <a:spLocks noChangeShapeType="1"/>
            </p:cNvSpPr>
            <p:nvPr/>
          </p:nvSpPr>
          <p:spPr bwMode="auto">
            <a:xfrm flipH="1">
              <a:off x="1296" y="2016"/>
              <a:ext cx="384"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86" name="Line 26"/>
            <p:cNvSpPr>
              <a:spLocks noChangeShapeType="1"/>
            </p:cNvSpPr>
            <p:nvPr/>
          </p:nvSpPr>
          <p:spPr bwMode="auto">
            <a:xfrm>
              <a:off x="1680" y="2016"/>
              <a:ext cx="432"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87" name="Text Box 27"/>
            <p:cNvSpPr txBox="1">
              <a:spLocks noChangeArrowheads="1"/>
            </p:cNvSpPr>
            <p:nvPr/>
          </p:nvSpPr>
          <p:spPr bwMode="auto">
            <a:xfrm>
              <a:off x="395" y="2428"/>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t>
              </a:r>
              <a:r>
                <a:rPr lang="en-US" sz="1600">
                  <a:solidFill>
                    <a:srgbClr val="FF0000"/>
                  </a:solidFill>
                  <a:latin typeface="Verdana" charset="0"/>
                  <a:cs typeface="+mn-cs"/>
                </a:rPr>
                <a:t>G</a:t>
              </a:r>
              <a:r>
                <a:rPr lang="en-US" sz="1600">
                  <a:latin typeface="Verdana" charset="0"/>
                  <a:cs typeface="+mn-cs"/>
                </a:rPr>
                <a:t>GGC</a:t>
              </a:r>
              <a:r>
                <a:rPr lang="en-US" sz="1600">
                  <a:solidFill>
                    <a:srgbClr val="FF0000"/>
                  </a:solidFill>
                  <a:latin typeface="Verdana" charset="0"/>
                  <a:cs typeface="+mn-cs"/>
                </a:rPr>
                <a:t>A</a:t>
              </a:r>
              <a:r>
                <a:rPr lang="en-US" sz="1600">
                  <a:latin typeface="Verdana" charset="0"/>
                  <a:cs typeface="+mn-cs"/>
                </a:rPr>
                <a:t>T</a:t>
              </a:r>
            </a:p>
          </p:txBody>
        </p:sp>
        <p:sp>
          <p:nvSpPr>
            <p:cNvPr id="629788" name="Text Box 28"/>
            <p:cNvSpPr txBox="1">
              <a:spLocks noChangeArrowheads="1"/>
            </p:cNvSpPr>
            <p:nvPr/>
          </p:nvSpPr>
          <p:spPr bwMode="auto">
            <a:xfrm>
              <a:off x="2256" y="2428"/>
              <a:ext cx="7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latin typeface="Verdana" charset="0"/>
                  <a:cs typeface="+mn-cs"/>
                </a:rPr>
                <a:t>T</a:t>
              </a:r>
              <a:r>
                <a:rPr lang="en-US" sz="1600">
                  <a:latin typeface="Verdana" charset="0"/>
                  <a:cs typeface="+mn-cs"/>
                </a:rPr>
                <a:t>AG</a:t>
              </a:r>
              <a:r>
                <a:rPr lang="en-US" sz="1600">
                  <a:solidFill>
                    <a:srgbClr val="FF0000"/>
                  </a:solidFill>
                  <a:latin typeface="Verdana" charset="0"/>
                  <a:cs typeface="+mn-cs"/>
                </a:rPr>
                <a:t>C</a:t>
              </a:r>
              <a:r>
                <a:rPr lang="en-US" sz="1600">
                  <a:latin typeface="Verdana" charset="0"/>
                  <a:cs typeface="+mn-cs"/>
                </a:rPr>
                <a:t>CCT</a:t>
              </a:r>
            </a:p>
          </p:txBody>
        </p:sp>
        <p:sp>
          <p:nvSpPr>
            <p:cNvPr id="629789" name="Line 29"/>
            <p:cNvSpPr>
              <a:spLocks noChangeShapeType="1"/>
            </p:cNvSpPr>
            <p:nvPr/>
          </p:nvSpPr>
          <p:spPr bwMode="auto">
            <a:xfrm>
              <a:off x="2880" y="2016"/>
              <a:ext cx="57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0" name="Text Box 30"/>
            <p:cNvSpPr txBox="1">
              <a:spLocks noChangeArrowheads="1"/>
            </p:cNvSpPr>
            <p:nvPr/>
          </p:nvSpPr>
          <p:spPr bwMode="auto">
            <a:xfrm>
              <a:off x="3600" y="242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FF0000"/>
                  </a:solidFill>
                  <a:latin typeface="Verdana" charset="0"/>
                  <a:cs typeface="+mn-cs"/>
                </a:rPr>
                <a:t>A</a:t>
              </a:r>
              <a:r>
                <a:rPr lang="en-US" sz="1600">
                  <a:latin typeface="Verdana" charset="0"/>
                  <a:cs typeface="+mn-cs"/>
                </a:rPr>
                <a:t>G</a:t>
              </a:r>
              <a:r>
                <a:rPr lang="en-US" sz="1600">
                  <a:solidFill>
                    <a:srgbClr val="FF0000"/>
                  </a:solidFill>
                  <a:latin typeface="Verdana" charset="0"/>
                  <a:cs typeface="+mn-cs"/>
                </a:rPr>
                <a:t>C</a:t>
              </a:r>
              <a:r>
                <a:rPr lang="en-US" sz="1600">
                  <a:latin typeface="Verdana" charset="0"/>
                  <a:cs typeface="+mn-cs"/>
                </a:rPr>
                <a:t>ACTT</a:t>
              </a:r>
            </a:p>
          </p:txBody>
        </p:sp>
        <p:sp>
          <p:nvSpPr>
            <p:cNvPr id="629791" name="Oval 31"/>
            <p:cNvSpPr>
              <a:spLocks noChangeArrowheads="1"/>
            </p:cNvSpPr>
            <p:nvPr/>
          </p:nvSpPr>
          <p:spPr bwMode="auto">
            <a:xfrm>
              <a:off x="3408" y="250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92" name="Oval 32"/>
            <p:cNvSpPr>
              <a:spLocks noChangeArrowheads="1"/>
            </p:cNvSpPr>
            <p:nvPr/>
          </p:nvSpPr>
          <p:spPr bwMode="auto">
            <a:xfrm>
              <a:off x="1200" y="2506"/>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793" name="Rectangle 33"/>
            <p:cNvSpPr>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AAGGCCT</a:t>
              </a:r>
            </a:p>
          </p:txBody>
        </p:sp>
        <p:sp>
          <p:nvSpPr>
            <p:cNvPr id="629794" name="Rectangle 34"/>
            <p:cNvSpPr>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TGGACTT</a:t>
              </a:r>
            </a:p>
          </p:txBody>
        </p:sp>
      </p:grpSp>
      <p:grpSp>
        <p:nvGrpSpPr>
          <p:cNvPr id="629795" name="Group 35"/>
          <p:cNvGrpSpPr>
            <a:grpSpLocks/>
          </p:cNvGrpSpPr>
          <p:nvPr/>
        </p:nvGrpSpPr>
        <p:grpSpPr bwMode="auto">
          <a:xfrm>
            <a:off x="627063" y="3854450"/>
            <a:ext cx="6565900" cy="1562100"/>
            <a:chOff x="395" y="2428"/>
            <a:chExt cx="4136" cy="984"/>
          </a:xfrm>
        </p:grpSpPr>
        <p:sp>
          <p:nvSpPr>
            <p:cNvPr id="629796" name="Line 36"/>
            <p:cNvSpPr>
              <a:spLocks noChangeShapeType="1"/>
            </p:cNvSpPr>
            <p:nvPr/>
          </p:nvSpPr>
          <p:spPr bwMode="auto">
            <a:xfrm>
              <a:off x="2112" y="2544"/>
              <a:ext cx="384"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7" name="Line 37"/>
            <p:cNvSpPr>
              <a:spLocks noChangeShapeType="1"/>
            </p:cNvSpPr>
            <p:nvPr/>
          </p:nvSpPr>
          <p:spPr bwMode="auto">
            <a:xfrm rot="-5400000">
              <a:off x="1632" y="2592"/>
              <a:ext cx="528"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8" name="Line 38"/>
            <p:cNvSpPr>
              <a:spLocks noChangeShapeType="1"/>
            </p:cNvSpPr>
            <p:nvPr/>
          </p:nvSpPr>
          <p:spPr bwMode="auto">
            <a:xfrm rot="-5400000">
              <a:off x="3120" y="2736"/>
              <a:ext cx="528"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799" name="Text Box 39"/>
            <p:cNvSpPr txBox="1">
              <a:spLocks noChangeArrowheads="1"/>
            </p:cNvSpPr>
            <p:nvPr/>
          </p:nvSpPr>
          <p:spPr bwMode="auto">
            <a:xfrm>
              <a:off x="1296" y="3200"/>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TAGCCC</a:t>
              </a:r>
              <a:r>
                <a:rPr lang="en-US" sz="1600">
                  <a:solidFill>
                    <a:srgbClr val="FF0000"/>
                  </a:solidFill>
                  <a:latin typeface="Verdana" charset="0"/>
                  <a:cs typeface="+mn-cs"/>
                </a:rPr>
                <a:t>A</a:t>
              </a:r>
            </a:p>
          </p:txBody>
        </p:sp>
        <p:sp>
          <p:nvSpPr>
            <p:cNvPr id="629800" name="Text Box 40"/>
            <p:cNvSpPr txBox="1">
              <a:spLocks noChangeArrowheads="1"/>
            </p:cNvSpPr>
            <p:nvPr/>
          </p:nvSpPr>
          <p:spPr bwMode="auto">
            <a:xfrm>
              <a:off x="2160" y="3200"/>
              <a:ext cx="7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a:t>
              </a:r>
              <a:r>
                <a:rPr lang="en-US" sz="1600">
                  <a:solidFill>
                    <a:srgbClr val="FF0000"/>
                  </a:solidFill>
                  <a:latin typeface="Verdana" charset="0"/>
                  <a:cs typeface="+mn-cs"/>
                </a:rPr>
                <a:t>A</a:t>
              </a:r>
              <a:r>
                <a:rPr lang="en-US" sz="1600">
                  <a:latin typeface="Verdana" charset="0"/>
                  <a:cs typeface="+mn-cs"/>
                </a:rPr>
                <a:t>C</a:t>
              </a:r>
              <a:r>
                <a:rPr lang="en-US" sz="1600">
                  <a:solidFill>
                    <a:srgbClr val="FF0000"/>
                  </a:solidFill>
                  <a:latin typeface="Verdana" charset="0"/>
                  <a:cs typeface="+mn-cs"/>
                </a:rPr>
                <a:t>T</a:t>
              </a:r>
              <a:r>
                <a:rPr lang="en-US" sz="1600">
                  <a:latin typeface="Verdana" charset="0"/>
                  <a:cs typeface="+mn-cs"/>
                </a:rPr>
                <a:t>T</a:t>
              </a:r>
            </a:p>
          </p:txBody>
        </p:sp>
        <p:sp>
          <p:nvSpPr>
            <p:cNvPr id="629801" name="Text Box 41"/>
            <p:cNvSpPr txBox="1">
              <a:spLocks noChangeArrowheads="1"/>
            </p:cNvSpPr>
            <p:nvPr/>
          </p:nvSpPr>
          <p:spPr bwMode="auto">
            <a:xfrm>
              <a:off x="3792" y="3200"/>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t>
              </a:r>
              <a:r>
                <a:rPr lang="en-US" sz="1600">
                  <a:solidFill>
                    <a:srgbClr val="FF0000"/>
                  </a:solidFill>
                  <a:latin typeface="Verdana" charset="0"/>
                  <a:cs typeface="+mn-cs"/>
                </a:rPr>
                <a:t>G</a:t>
              </a:r>
              <a:r>
                <a:rPr lang="en-US" sz="1600">
                  <a:latin typeface="Verdana" charset="0"/>
                  <a:cs typeface="+mn-cs"/>
                </a:rPr>
                <a:t>CTT</a:t>
              </a:r>
            </a:p>
          </p:txBody>
        </p:sp>
        <p:sp>
          <p:nvSpPr>
            <p:cNvPr id="629802" name="Text Box 42"/>
            <p:cNvSpPr txBox="1">
              <a:spLocks noChangeArrowheads="1"/>
            </p:cNvSpPr>
            <p:nvPr/>
          </p:nvSpPr>
          <p:spPr bwMode="auto">
            <a:xfrm>
              <a:off x="2976" y="3200"/>
              <a:ext cx="7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AGCAC</a:t>
              </a:r>
              <a:r>
                <a:rPr lang="en-US" sz="1600">
                  <a:solidFill>
                    <a:srgbClr val="FF0000"/>
                  </a:solidFill>
                  <a:latin typeface="Verdana" charset="0"/>
                  <a:cs typeface="+mn-cs"/>
                </a:rPr>
                <a:t>AA</a:t>
              </a:r>
            </a:p>
          </p:txBody>
        </p:sp>
        <p:sp>
          <p:nvSpPr>
            <p:cNvPr id="629803" name="Line 43"/>
            <p:cNvSpPr>
              <a:spLocks noChangeShapeType="1"/>
            </p:cNvSpPr>
            <p:nvPr/>
          </p:nvSpPr>
          <p:spPr bwMode="auto">
            <a:xfrm rot="5400000" flipH="1">
              <a:off x="3552" y="2448"/>
              <a:ext cx="528" cy="7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04" name="Line 44"/>
            <p:cNvSpPr>
              <a:spLocks noChangeShapeType="1"/>
            </p:cNvSpPr>
            <p:nvPr/>
          </p:nvSpPr>
          <p:spPr bwMode="auto">
            <a:xfrm rot="-5400000">
              <a:off x="768" y="2544"/>
              <a:ext cx="576"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05" name="Oval 45"/>
            <p:cNvSpPr>
              <a:spLocks noChangeArrowheads="1"/>
            </p:cNvSpPr>
            <p:nvPr/>
          </p:nvSpPr>
          <p:spPr bwMode="auto">
            <a:xfrm>
              <a:off x="76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6" name="Oval 46"/>
            <p:cNvSpPr>
              <a:spLocks noChangeArrowheads="1"/>
            </p:cNvSpPr>
            <p:nvPr/>
          </p:nvSpPr>
          <p:spPr bwMode="auto">
            <a:xfrm>
              <a:off x="160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7" name="Oval 47"/>
            <p:cNvSpPr>
              <a:spLocks noChangeArrowheads="1"/>
            </p:cNvSpPr>
            <p:nvPr/>
          </p:nvSpPr>
          <p:spPr bwMode="auto">
            <a:xfrm>
              <a:off x="244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8" name="Oval 48"/>
            <p:cNvSpPr>
              <a:spLocks noChangeArrowheads="1"/>
            </p:cNvSpPr>
            <p:nvPr/>
          </p:nvSpPr>
          <p:spPr bwMode="auto">
            <a:xfrm>
              <a:off x="3264"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09" name="Oval 49"/>
            <p:cNvSpPr>
              <a:spLocks noChangeArrowheads="1"/>
            </p:cNvSpPr>
            <p:nvPr/>
          </p:nvSpPr>
          <p:spPr bwMode="auto">
            <a:xfrm>
              <a:off x="412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10" name="Text Box 50"/>
            <p:cNvSpPr txBox="1">
              <a:spLocks noChangeArrowheads="1"/>
            </p:cNvSpPr>
            <p:nvPr/>
          </p:nvSpPr>
          <p:spPr bwMode="auto">
            <a:xfrm>
              <a:off x="443" y="3200"/>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AGGGCAT</a:t>
              </a:r>
            </a:p>
          </p:txBody>
        </p:sp>
        <p:sp>
          <p:nvSpPr>
            <p:cNvPr id="629811" name="Rectangle 51"/>
            <p:cNvSpPr>
              <a:spLocks noChangeArrowheads="1"/>
            </p:cNvSpPr>
            <p:nvPr/>
          </p:nvSpPr>
          <p:spPr bwMode="auto">
            <a:xfrm>
              <a:off x="395" y="2428"/>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AGGGCAT</a:t>
              </a:r>
            </a:p>
          </p:txBody>
        </p:sp>
        <p:sp>
          <p:nvSpPr>
            <p:cNvPr id="629812" name="Rectangle 52"/>
            <p:cNvSpPr>
              <a:spLocks noChangeArrowheads="1"/>
            </p:cNvSpPr>
            <p:nvPr/>
          </p:nvSpPr>
          <p:spPr bwMode="auto">
            <a:xfrm>
              <a:off x="2256" y="2428"/>
              <a:ext cx="7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TAGCCCT</a:t>
              </a:r>
            </a:p>
          </p:txBody>
        </p:sp>
        <p:sp>
          <p:nvSpPr>
            <p:cNvPr id="629813" name="Rectangle 53"/>
            <p:cNvSpPr>
              <a:spLocks noChangeArrowheads="1"/>
            </p:cNvSpPr>
            <p:nvPr/>
          </p:nvSpPr>
          <p:spPr bwMode="auto">
            <a:xfrm>
              <a:off x="3600" y="242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AGCACTT</a:t>
              </a:r>
            </a:p>
          </p:txBody>
        </p:sp>
      </p:grpSp>
      <p:grpSp>
        <p:nvGrpSpPr>
          <p:cNvPr id="629814" name="Group 54"/>
          <p:cNvGrpSpPr>
            <a:grpSpLocks/>
          </p:cNvGrpSpPr>
          <p:nvPr/>
        </p:nvGrpSpPr>
        <p:grpSpPr bwMode="auto">
          <a:xfrm>
            <a:off x="628650" y="2057400"/>
            <a:ext cx="6565900" cy="3352800"/>
            <a:chOff x="395" y="1296"/>
            <a:chExt cx="4136" cy="2112"/>
          </a:xfrm>
        </p:grpSpPr>
        <p:grpSp>
          <p:nvGrpSpPr>
            <p:cNvPr id="32776" name="Group 55"/>
            <p:cNvGrpSpPr>
              <a:grpSpLocks/>
            </p:cNvGrpSpPr>
            <p:nvPr/>
          </p:nvGrpSpPr>
          <p:grpSpPr bwMode="auto">
            <a:xfrm>
              <a:off x="395" y="1296"/>
              <a:ext cx="4136" cy="2112"/>
              <a:chOff x="395" y="1296"/>
              <a:chExt cx="4136" cy="2112"/>
            </a:xfrm>
          </p:grpSpPr>
          <p:grpSp>
            <p:nvGrpSpPr>
              <p:cNvPr id="32782" name="Group 56"/>
              <p:cNvGrpSpPr>
                <a:grpSpLocks/>
              </p:cNvGrpSpPr>
              <p:nvPr/>
            </p:nvGrpSpPr>
            <p:grpSpPr bwMode="auto">
              <a:xfrm>
                <a:off x="395" y="1296"/>
                <a:ext cx="3932" cy="1776"/>
                <a:chOff x="395" y="1296"/>
                <a:chExt cx="3932" cy="1776"/>
              </a:xfrm>
            </p:grpSpPr>
            <p:sp>
              <p:nvSpPr>
                <p:cNvPr id="629817" name="Text Box 57"/>
                <p:cNvSpPr txBox="1">
                  <a:spLocks noChangeArrowheads="1"/>
                </p:cNvSpPr>
                <p:nvPr/>
              </p:nvSpPr>
              <p:spPr bwMode="auto">
                <a:xfrm>
                  <a:off x="2496" y="1488"/>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AAGACTT</a:t>
                  </a:r>
                </a:p>
              </p:txBody>
            </p:sp>
            <p:sp>
              <p:nvSpPr>
                <p:cNvPr id="629818" name="Line 58"/>
                <p:cNvSpPr>
                  <a:spLocks noChangeShapeType="1"/>
                </p:cNvSpPr>
                <p:nvPr/>
              </p:nvSpPr>
              <p:spPr bwMode="auto">
                <a:xfrm flipH="1">
                  <a:off x="2352" y="1296"/>
                  <a:ext cx="0" cy="336"/>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19" name="Oval 59"/>
                <p:cNvSpPr>
                  <a:spLocks noChangeArrowheads="1"/>
                </p:cNvSpPr>
                <p:nvPr/>
              </p:nvSpPr>
              <p:spPr bwMode="auto">
                <a:xfrm>
                  <a:off x="2304" y="1584"/>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0" name="Line 60"/>
                <p:cNvSpPr>
                  <a:spLocks noChangeShapeType="1"/>
                </p:cNvSpPr>
                <p:nvPr/>
              </p:nvSpPr>
              <p:spPr bwMode="auto">
                <a:xfrm>
                  <a:off x="2352" y="1632"/>
                  <a:ext cx="528" cy="38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1" name="Text Box 61"/>
                <p:cNvSpPr txBox="1">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TGGACTT</a:t>
                  </a:r>
                </a:p>
              </p:txBody>
            </p:sp>
            <p:sp>
              <p:nvSpPr>
                <p:cNvPr id="629822" name="Oval 62"/>
                <p:cNvSpPr>
                  <a:spLocks noChangeArrowheads="1"/>
                </p:cNvSpPr>
                <p:nvPr/>
              </p:nvSpPr>
              <p:spPr bwMode="auto">
                <a:xfrm>
                  <a:off x="2832" y="1968"/>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3" name="Line 63"/>
                <p:cNvSpPr>
                  <a:spLocks noChangeShapeType="1"/>
                </p:cNvSpPr>
                <p:nvPr/>
              </p:nvSpPr>
              <p:spPr bwMode="auto">
                <a:xfrm flipH="1">
                  <a:off x="1680" y="1632"/>
                  <a:ext cx="672" cy="38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4" name="Text Box 64"/>
                <p:cNvSpPr txBox="1">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AAGGCCT</a:t>
                  </a:r>
                </a:p>
              </p:txBody>
            </p:sp>
            <p:sp>
              <p:nvSpPr>
                <p:cNvPr id="629825" name="Oval 65"/>
                <p:cNvSpPr>
                  <a:spLocks noChangeArrowheads="1"/>
                </p:cNvSpPr>
                <p:nvPr/>
              </p:nvSpPr>
              <p:spPr bwMode="auto">
                <a:xfrm>
                  <a:off x="1632" y="1968"/>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6" name="Oval 66"/>
                <p:cNvSpPr>
                  <a:spLocks noChangeArrowheads="1"/>
                </p:cNvSpPr>
                <p:nvPr/>
              </p:nvSpPr>
              <p:spPr bwMode="auto">
                <a:xfrm>
                  <a:off x="2064" y="2506"/>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27" name="Line 67"/>
                <p:cNvSpPr>
                  <a:spLocks noChangeShapeType="1"/>
                </p:cNvSpPr>
                <p:nvPr/>
              </p:nvSpPr>
              <p:spPr bwMode="auto">
                <a:xfrm flipH="1">
                  <a:off x="1296" y="2016"/>
                  <a:ext cx="384" cy="48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8" name="Line 68"/>
                <p:cNvSpPr>
                  <a:spLocks noChangeShapeType="1"/>
                </p:cNvSpPr>
                <p:nvPr/>
              </p:nvSpPr>
              <p:spPr bwMode="auto">
                <a:xfrm>
                  <a:off x="1680" y="2016"/>
                  <a:ext cx="432" cy="52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29" name="Text Box 69"/>
                <p:cNvSpPr txBox="1">
                  <a:spLocks noChangeArrowheads="1"/>
                </p:cNvSpPr>
                <p:nvPr/>
              </p:nvSpPr>
              <p:spPr bwMode="auto">
                <a:xfrm>
                  <a:off x="395" y="2428"/>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AGGGCAT</a:t>
                  </a:r>
                </a:p>
              </p:txBody>
            </p:sp>
            <p:sp>
              <p:nvSpPr>
                <p:cNvPr id="629830" name="Text Box 70"/>
                <p:cNvSpPr txBox="1">
                  <a:spLocks noChangeArrowheads="1"/>
                </p:cNvSpPr>
                <p:nvPr/>
              </p:nvSpPr>
              <p:spPr bwMode="auto">
                <a:xfrm>
                  <a:off x="2256" y="2428"/>
                  <a:ext cx="7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TAGCCCT</a:t>
                  </a:r>
                </a:p>
              </p:txBody>
            </p:sp>
            <p:sp>
              <p:nvSpPr>
                <p:cNvPr id="629831" name="Line 71"/>
                <p:cNvSpPr>
                  <a:spLocks noChangeShapeType="1"/>
                </p:cNvSpPr>
                <p:nvPr/>
              </p:nvSpPr>
              <p:spPr bwMode="auto">
                <a:xfrm>
                  <a:off x="2880" y="2016"/>
                  <a:ext cx="576" cy="52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32" name="Text Box 72"/>
                <p:cNvSpPr txBox="1">
                  <a:spLocks noChangeArrowheads="1"/>
                </p:cNvSpPr>
                <p:nvPr/>
              </p:nvSpPr>
              <p:spPr bwMode="auto">
                <a:xfrm>
                  <a:off x="3600" y="2428"/>
                  <a:ext cx="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AGCACTT</a:t>
                  </a:r>
                </a:p>
              </p:txBody>
            </p:sp>
            <p:sp>
              <p:nvSpPr>
                <p:cNvPr id="629833" name="Oval 73"/>
                <p:cNvSpPr>
                  <a:spLocks noChangeArrowheads="1"/>
                </p:cNvSpPr>
                <p:nvPr/>
              </p:nvSpPr>
              <p:spPr bwMode="auto">
                <a:xfrm>
                  <a:off x="3408" y="2506"/>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34" name="Oval 74"/>
                <p:cNvSpPr>
                  <a:spLocks noChangeArrowheads="1"/>
                </p:cNvSpPr>
                <p:nvPr/>
              </p:nvSpPr>
              <p:spPr bwMode="auto">
                <a:xfrm>
                  <a:off x="1200" y="2506"/>
                  <a:ext cx="96" cy="96"/>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35" name="Rectangle 75"/>
                <p:cNvSpPr>
                  <a:spLocks noChangeArrowheads="1"/>
                </p:cNvSpPr>
                <p:nvPr/>
              </p:nvSpPr>
              <p:spPr bwMode="auto">
                <a:xfrm>
                  <a:off x="768" y="1920"/>
                  <a:ext cx="74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AAGGCCT</a:t>
                  </a:r>
                </a:p>
              </p:txBody>
            </p:sp>
            <p:sp>
              <p:nvSpPr>
                <p:cNvPr id="629836" name="Rectangle 76"/>
                <p:cNvSpPr>
                  <a:spLocks noChangeArrowheads="1"/>
                </p:cNvSpPr>
                <p:nvPr/>
              </p:nvSpPr>
              <p:spPr bwMode="auto">
                <a:xfrm>
                  <a:off x="3024" y="1920"/>
                  <a:ext cx="7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chemeClr val="folHlink"/>
                      </a:solidFill>
                      <a:latin typeface="Verdana" charset="0"/>
                      <a:cs typeface="+mn-cs"/>
                    </a:rPr>
                    <a:t>TGGACTT</a:t>
                  </a:r>
                </a:p>
              </p:txBody>
            </p:sp>
            <p:sp>
              <p:nvSpPr>
                <p:cNvPr id="629837" name="Line 77"/>
                <p:cNvSpPr>
                  <a:spLocks noChangeShapeType="1"/>
                </p:cNvSpPr>
                <p:nvPr/>
              </p:nvSpPr>
              <p:spPr bwMode="auto">
                <a:xfrm>
                  <a:off x="2112" y="2544"/>
                  <a:ext cx="384" cy="52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38" name="Line 78"/>
                <p:cNvSpPr>
                  <a:spLocks noChangeShapeType="1"/>
                </p:cNvSpPr>
                <p:nvPr/>
              </p:nvSpPr>
              <p:spPr bwMode="auto">
                <a:xfrm rot="-5400000">
                  <a:off x="1632" y="2592"/>
                  <a:ext cx="528" cy="43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39" name="Line 79"/>
                <p:cNvSpPr>
                  <a:spLocks noChangeShapeType="1"/>
                </p:cNvSpPr>
                <p:nvPr/>
              </p:nvSpPr>
              <p:spPr bwMode="auto">
                <a:xfrm rot="-5400000">
                  <a:off x="3120" y="2736"/>
                  <a:ext cx="528" cy="14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40" name="Line 80"/>
                <p:cNvSpPr>
                  <a:spLocks noChangeShapeType="1"/>
                </p:cNvSpPr>
                <p:nvPr/>
              </p:nvSpPr>
              <p:spPr bwMode="auto">
                <a:xfrm rot="5400000" flipH="1">
                  <a:off x="3552" y="2448"/>
                  <a:ext cx="528" cy="72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629841" name="Line 81"/>
                <p:cNvSpPr>
                  <a:spLocks noChangeShapeType="1"/>
                </p:cNvSpPr>
                <p:nvPr/>
              </p:nvSpPr>
              <p:spPr bwMode="auto">
                <a:xfrm rot="-5400000">
                  <a:off x="768" y="2544"/>
                  <a:ext cx="576" cy="48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grpSp>
          <p:sp>
            <p:nvSpPr>
              <p:cNvPr id="629842" name="Rectangle 82"/>
              <p:cNvSpPr>
                <a:spLocks noChangeArrowheads="1"/>
              </p:cNvSpPr>
              <p:nvPr/>
            </p:nvSpPr>
            <p:spPr bwMode="auto">
              <a:xfrm>
                <a:off x="3792" y="3196"/>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AGCGCTT</a:t>
                </a:r>
              </a:p>
            </p:txBody>
          </p:sp>
          <p:sp>
            <p:nvSpPr>
              <p:cNvPr id="629843" name="Rectangle 83"/>
              <p:cNvSpPr>
                <a:spLocks noChangeArrowheads="1"/>
              </p:cNvSpPr>
              <p:nvPr/>
            </p:nvSpPr>
            <p:spPr bwMode="auto">
              <a:xfrm>
                <a:off x="2976" y="3196"/>
                <a:ext cx="7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AGCACAA</a:t>
                </a:r>
              </a:p>
            </p:txBody>
          </p:sp>
          <p:sp>
            <p:nvSpPr>
              <p:cNvPr id="629844" name="Rectangle 84"/>
              <p:cNvSpPr>
                <a:spLocks noChangeArrowheads="1"/>
              </p:cNvSpPr>
              <p:nvPr/>
            </p:nvSpPr>
            <p:spPr bwMode="auto">
              <a:xfrm>
                <a:off x="2160" y="3196"/>
                <a:ext cx="7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TAGACTT</a:t>
                </a:r>
              </a:p>
            </p:txBody>
          </p:sp>
          <p:sp>
            <p:nvSpPr>
              <p:cNvPr id="629845" name="Rectangle 85"/>
              <p:cNvSpPr>
                <a:spLocks noChangeArrowheads="1"/>
              </p:cNvSpPr>
              <p:nvPr/>
            </p:nvSpPr>
            <p:spPr bwMode="auto">
              <a:xfrm>
                <a:off x="1296" y="3196"/>
                <a:ext cx="7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TAGCCCA</a:t>
                </a:r>
              </a:p>
            </p:txBody>
          </p:sp>
          <p:sp>
            <p:nvSpPr>
              <p:cNvPr id="629846" name="Rectangle 86"/>
              <p:cNvSpPr>
                <a:spLocks noChangeArrowheads="1"/>
              </p:cNvSpPr>
              <p:nvPr/>
            </p:nvSpPr>
            <p:spPr bwMode="auto">
              <a:xfrm>
                <a:off x="443" y="3196"/>
                <a:ext cx="7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Verdana" charset="0"/>
                    <a:cs typeface="+mn-cs"/>
                  </a:rPr>
                  <a:t>AGGGCAT</a:t>
                </a:r>
              </a:p>
            </p:txBody>
          </p:sp>
        </p:grpSp>
        <p:sp>
          <p:nvSpPr>
            <p:cNvPr id="629847" name="Oval 87"/>
            <p:cNvSpPr>
              <a:spLocks noChangeArrowheads="1"/>
            </p:cNvSpPr>
            <p:nvPr/>
          </p:nvSpPr>
          <p:spPr bwMode="auto">
            <a:xfrm>
              <a:off x="76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48" name="Oval 88"/>
            <p:cNvSpPr>
              <a:spLocks noChangeArrowheads="1"/>
            </p:cNvSpPr>
            <p:nvPr/>
          </p:nvSpPr>
          <p:spPr bwMode="auto">
            <a:xfrm>
              <a:off x="160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49" name="Oval 89"/>
            <p:cNvSpPr>
              <a:spLocks noChangeArrowheads="1"/>
            </p:cNvSpPr>
            <p:nvPr/>
          </p:nvSpPr>
          <p:spPr bwMode="auto">
            <a:xfrm>
              <a:off x="244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50" name="Oval 90"/>
            <p:cNvSpPr>
              <a:spLocks noChangeArrowheads="1"/>
            </p:cNvSpPr>
            <p:nvPr/>
          </p:nvSpPr>
          <p:spPr bwMode="auto">
            <a:xfrm>
              <a:off x="3264"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29851" name="Oval 91"/>
            <p:cNvSpPr>
              <a:spLocks noChangeArrowheads="1"/>
            </p:cNvSpPr>
            <p:nvPr/>
          </p:nvSpPr>
          <p:spPr bwMode="auto">
            <a:xfrm>
              <a:off x="412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Tree>
    <p:extLst>
      <p:ext uri="{BB962C8B-B14F-4D97-AF65-F5344CB8AC3E}">
        <p14:creationId xmlns:p14="http://schemas.microsoft.com/office/powerpoint/2010/main" val="2608366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297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297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29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2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TotalTime>
  <Words>3743</Words>
  <Application>Microsoft Macintosh PowerPoint</Application>
  <PresentationFormat>On-screen Show (4:3)</PresentationFormat>
  <Paragraphs>500</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IPAM Workshop on Multiple Sequence Alignment</vt:lpstr>
      <vt:lpstr>Multiple Sequence Alignment (MSA):  a major grand challenge1</vt:lpstr>
      <vt:lpstr>Multiple Sequence Alignment</vt:lpstr>
      <vt:lpstr>Multiple Sequence Alignment</vt:lpstr>
      <vt:lpstr>Phylogeny (evolutionary tree)</vt:lpstr>
      <vt:lpstr>PowerPoint Presentation</vt:lpstr>
      <vt:lpstr>Phylogenomic pipeline</vt:lpstr>
      <vt:lpstr>Phylogenomic pipeline</vt:lpstr>
      <vt:lpstr>DNA Sequence Evolution</vt:lpstr>
      <vt:lpstr>Phylogeny Problem</vt:lpstr>
      <vt:lpstr>Performance criteria</vt:lpstr>
      <vt:lpstr>Markov models of site evolution</vt:lpstr>
      <vt:lpstr>Quantifying Error</vt:lpstr>
      <vt:lpstr>Statistical consistency, exponential convergence, and absolute fast convergence (afc)</vt:lpstr>
      <vt:lpstr>Phylogenetic reconstruction methods</vt:lpstr>
      <vt:lpstr>Phylogeny Problem</vt:lpstr>
      <vt:lpstr>The “real” problem</vt:lpstr>
      <vt:lpstr>Indels (insertions and deletions)</vt:lpstr>
      <vt:lpstr>PowerPoint Presentation</vt:lpstr>
      <vt:lpstr>Input: unaligned sequences</vt:lpstr>
      <vt:lpstr>Phase 1: Alignment</vt:lpstr>
      <vt:lpstr>Phase 2: Construct tree</vt:lpstr>
      <vt:lpstr>Simulation Studies</vt:lpstr>
      <vt:lpstr>Quantifying Error</vt:lpstr>
      <vt:lpstr>Two-phase estimation</vt:lpstr>
      <vt:lpstr>PowerPoint Presentation</vt:lpstr>
      <vt:lpstr>Large-scale Alignment Estimation</vt:lpstr>
      <vt:lpstr>1kp: Thousand Transcriptome Project</vt:lpstr>
      <vt:lpstr>PowerPoint Presentation</vt:lpstr>
      <vt:lpstr>1kp: Thousand Transcriptome Project</vt:lpstr>
      <vt:lpstr>Multiple Sequence Alignment (MSA):  another grand challenge1</vt:lpstr>
      <vt:lpstr>Phylogenomic pipeline</vt:lpstr>
      <vt:lpstr>Research Questions</vt:lpstr>
      <vt:lpstr>Research Questions</vt:lpstr>
      <vt:lpstr>Patsy Babbit</vt:lpstr>
      <vt:lpstr>Alexandre Bouchard-Cote</vt:lpstr>
      <vt:lpstr>Noah Daniels</vt:lpstr>
      <vt:lpstr>Steve Evans</vt:lpstr>
      <vt:lpstr>Adam Godzik</vt:lpstr>
      <vt:lpstr>Nick Grishin</vt:lpstr>
      <vt:lpstr>Jim Leebens-Mack</vt:lpstr>
      <vt:lpstr>Olivier Lichtarge</vt:lpstr>
      <vt:lpstr>Ari Loytyjoja</vt:lpstr>
      <vt:lpstr>Cedric Notredame</vt:lpstr>
      <vt:lpstr>Jian Peng</vt:lpstr>
      <vt:lpstr>Mark Ragan</vt:lpstr>
      <vt:lpstr>Benjamin Redelings</vt:lpstr>
      <vt:lpstr>Sebastien Roch</vt:lpstr>
      <vt:lpstr>Scott Schmidler</vt:lpstr>
      <vt:lpstr>Martin Weigt</vt:lpstr>
      <vt:lpstr>Jinbo Xu</vt:lpstr>
      <vt:lpstr>Opportunities for presentations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IPAM Workshop on Multiple Sequence Alignment</dc:title>
  <dc:creator>Tandy Warnow</dc:creator>
  <cp:lastModifiedBy>Tandy Warnow</cp:lastModifiedBy>
  <cp:revision>7</cp:revision>
  <dcterms:created xsi:type="dcterms:W3CDTF">2015-01-12T00:36:58Z</dcterms:created>
  <dcterms:modified xsi:type="dcterms:W3CDTF">2015-01-12T01:33:49Z</dcterms:modified>
</cp:coreProperties>
</file>