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embeddings/oleObject1.bin" ContentType="application/vnd.openxmlformats-officedocument.oleObject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4"/>
  </p:notesMasterIdLst>
  <p:sldIdLst>
    <p:sldId id="256" r:id="rId2"/>
    <p:sldId id="371" r:id="rId3"/>
    <p:sldId id="372" r:id="rId4"/>
    <p:sldId id="342" r:id="rId5"/>
    <p:sldId id="343" r:id="rId6"/>
    <p:sldId id="382" r:id="rId7"/>
    <p:sldId id="322" r:id="rId8"/>
    <p:sldId id="291" r:id="rId9"/>
    <p:sldId id="292" r:id="rId10"/>
    <p:sldId id="357" r:id="rId11"/>
    <p:sldId id="293" r:id="rId12"/>
    <p:sldId id="391" r:id="rId13"/>
    <p:sldId id="263" r:id="rId14"/>
    <p:sldId id="298" r:id="rId15"/>
    <p:sldId id="296" r:id="rId16"/>
    <p:sldId id="393" r:id="rId17"/>
    <p:sldId id="363" r:id="rId18"/>
    <p:sldId id="397" r:id="rId19"/>
    <p:sldId id="394" r:id="rId20"/>
    <p:sldId id="395" r:id="rId21"/>
    <p:sldId id="396" r:id="rId22"/>
    <p:sldId id="354" r:id="rId23"/>
    <p:sldId id="355" r:id="rId24"/>
    <p:sldId id="385" r:id="rId25"/>
    <p:sldId id="345" r:id="rId26"/>
    <p:sldId id="346" r:id="rId27"/>
    <p:sldId id="348" r:id="rId28"/>
    <p:sldId id="350" r:id="rId29"/>
    <p:sldId id="351" r:id="rId30"/>
    <p:sldId id="352" r:id="rId31"/>
    <p:sldId id="353" r:id="rId32"/>
    <p:sldId id="364" r:id="rId33"/>
    <p:sldId id="365" r:id="rId34"/>
    <p:sldId id="387" r:id="rId35"/>
    <p:sldId id="386" r:id="rId36"/>
    <p:sldId id="368" r:id="rId37"/>
    <p:sldId id="273" r:id="rId38"/>
    <p:sldId id="274" r:id="rId39"/>
    <p:sldId id="264" r:id="rId40"/>
    <p:sldId id="265" r:id="rId41"/>
    <p:sldId id="266" r:id="rId42"/>
    <p:sldId id="267" r:id="rId43"/>
    <p:sldId id="268" r:id="rId44"/>
    <p:sldId id="269" r:id="rId45"/>
    <p:sldId id="270" r:id="rId46"/>
    <p:sldId id="271" r:id="rId47"/>
    <p:sldId id="272" r:id="rId48"/>
    <p:sldId id="286" r:id="rId49"/>
    <p:sldId id="288" r:id="rId50"/>
    <p:sldId id="398" r:id="rId51"/>
    <p:sldId id="356" r:id="rId52"/>
    <p:sldId id="399" r:id="rId53"/>
    <p:sldId id="392" r:id="rId54"/>
    <p:sldId id="325" r:id="rId55"/>
    <p:sldId id="326" r:id="rId56"/>
    <p:sldId id="366" r:id="rId57"/>
    <p:sldId id="287" r:id="rId58"/>
    <p:sldId id="379" r:id="rId59"/>
    <p:sldId id="377" r:id="rId60"/>
    <p:sldId id="301" r:id="rId61"/>
    <p:sldId id="383" r:id="rId62"/>
    <p:sldId id="303" r:id="rId63"/>
    <p:sldId id="337" r:id="rId64"/>
    <p:sldId id="381" r:id="rId65"/>
    <p:sldId id="304" r:id="rId66"/>
    <p:sldId id="305" r:id="rId67"/>
    <p:sldId id="313" r:id="rId68"/>
    <p:sldId id="319" r:id="rId69"/>
    <p:sldId id="316" r:id="rId70"/>
    <p:sldId id="317" r:id="rId71"/>
    <p:sldId id="318" r:id="rId72"/>
    <p:sldId id="320" r:id="rId73"/>
    <p:sldId id="321" r:id="rId74"/>
    <p:sldId id="376" r:id="rId75"/>
    <p:sldId id="375" r:id="rId76"/>
    <p:sldId id="374" r:id="rId77"/>
    <p:sldId id="378" r:id="rId78"/>
    <p:sldId id="290" r:id="rId79"/>
    <p:sldId id="340" r:id="rId80"/>
    <p:sldId id="384" r:id="rId81"/>
    <p:sldId id="380" r:id="rId82"/>
    <p:sldId id="302" r:id="rId8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9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250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notesMaster" Target="notesMasters/notesMaster1.xml"/><Relationship Id="rId85" Type="http://schemas.openxmlformats.org/officeDocument/2006/relationships/printerSettings" Target="printerSettings/printerSettings1.bin"/><Relationship Id="rId86" Type="http://schemas.openxmlformats.org/officeDocument/2006/relationships/presProps" Target="presProps.xml"/><Relationship Id="rId87" Type="http://schemas.openxmlformats.org/officeDocument/2006/relationships/viewProps" Target="viewProps.xml"/><Relationship Id="rId88" Type="http://schemas.openxmlformats.org/officeDocument/2006/relationships/theme" Target="theme/theme1.xml"/><Relationship Id="rId8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5A911-5EB5-5A40-BFF2-C6F5454CFE48}" type="datetimeFigureOut">
              <a:rPr lang="en-US" smtClean="0"/>
              <a:t>9/30/14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9FCAA-F6C1-5145-AA7E-9AB449F81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56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E312F68-4FB4-4440-9017-87916342559C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899A95-5AF6-F742-90CD-8CDFF7858E1B}" type="slidenum">
              <a:rPr lang="en-US"/>
              <a:pPr/>
              <a:t>12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0D83258-21EC-1E44-A1C2-438A3E90E6EB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630786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078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381AE58-56FB-9A43-9816-EDB2BEAE7209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736BDC-534B-0540-8384-35DBB634C9D2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1159A36-7264-BA47-9B69-DB237D9F7854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323586" name="Text Box 2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fld id="{37F60C57-7522-FF48-93EC-522C2F0EEB8A}" type="slidenum">
              <a:rPr lang="en-GB" sz="1300" smtClean="0">
                <a:solidFill>
                  <a:srgbClr val="000000"/>
                </a:solidFill>
                <a:latin typeface="Times New Roman" charset="0"/>
                <a:cs typeface="Arial" charset="0"/>
              </a:rPr>
              <a:pPr algn="r" eaLnBrk="1">
                <a:lnSpc>
                  <a:spcPct val="86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defRPr/>
              </a:pPr>
              <a:t>17</a:t>
            </a:fld>
            <a:endParaRPr lang="en-GB" sz="13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23587" name="Text Box 3"/>
          <p:cNvSpPr txBox="1">
            <a:spLocks noChangeArrowheads="1"/>
          </p:cNvSpPr>
          <p:nvPr/>
        </p:nvSpPr>
        <p:spPr bwMode="auto">
          <a:xfrm>
            <a:off x="0" y="868680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z="13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23588" name="Text Box 4"/>
          <p:cNvSpPr txBox="1">
            <a:spLocks noChangeArrowheads="1"/>
          </p:cNvSpPr>
          <p:nvPr/>
        </p:nvSpPr>
        <p:spPr bwMode="auto">
          <a:xfrm>
            <a:off x="0" y="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z="13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23589" name="Text Box 5"/>
          <p:cNvSpPr txBox="1">
            <a:spLocks noChangeArrowheads="1"/>
          </p:cNvSpPr>
          <p:nvPr/>
        </p:nvSpPr>
        <p:spPr bwMode="auto">
          <a:xfrm>
            <a:off x="3881438" y="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z="13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23590" name="Text Box 6"/>
          <p:cNvSpPr txBox="1">
            <a:spLocks noChangeArrowheads="1"/>
          </p:cNvSpPr>
          <p:nvPr/>
        </p:nvSpPr>
        <p:spPr bwMode="auto">
          <a:xfrm>
            <a:off x="1209675" y="685800"/>
            <a:ext cx="44386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3591" name="Text Box 7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6400" cy="4122737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736BDC-534B-0540-8384-35DBB634C9D2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6BD008-A1B9-D945-922A-1800046B289D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519E07-0ACC-6C48-8F37-0AC84595D99F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D79420-1DA5-244F-BD24-94FD7A10AF27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5BC6A4-B3B4-4C48-8A16-33D497D63328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20992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992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6D9F9F8-A4DD-C24C-9248-1291EC7264E3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222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42C880-81A4-6640-AD62-EF3C082F7D24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2426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26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473BA7-BCD5-A946-9D9A-6D508C9AEE49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20D635-C14B-9547-8999-BCD896C0AFF0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2314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14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CB1A2-429C-2D47-85BE-AB85D8D744F1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2A6DF8-18A7-D44C-8251-D205E813B9B1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588524-7848-9E49-B588-3C56BA9335EC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2375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75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A447D0-5FA2-8448-A774-56B31964836E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FAFB10-3C2D-384F-BAF4-4F70FD84909F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0D83258-21EC-1E44-A1C2-438A3E90E6EB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630786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078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381AE58-56FB-9A43-9816-EDB2BEAE7209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EAEA19-32FB-684A-BC01-57806518C39C}" type="slidenum">
              <a:rPr lang="en-US"/>
              <a:pPr/>
              <a:t>4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1159A36-7264-BA47-9B69-DB237D9F7854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323586" name="Text Box 2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fld id="{37F60C57-7522-FF48-93EC-522C2F0EEB8A}" type="slidenum">
              <a:rPr lang="en-GB" sz="1300" smtClean="0">
                <a:solidFill>
                  <a:srgbClr val="000000"/>
                </a:solidFill>
                <a:latin typeface="Times New Roman" charset="0"/>
                <a:cs typeface="Arial" charset="0"/>
              </a:rPr>
              <a:pPr algn="r" eaLnBrk="1">
                <a:lnSpc>
                  <a:spcPct val="86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defRPr/>
              </a:pPr>
              <a:t>34</a:t>
            </a:fld>
            <a:endParaRPr lang="en-GB" sz="13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23587" name="Text Box 3"/>
          <p:cNvSpPr txBox="1">
            <a:spLocks noChangeArrowheads="1"/>
          </p:cNvSpPr>
          <p:nvPr/>
        </p:nvSpPr>
        <p:spPr bwMode="auto">
          <a:xfrm>
            <a:off x="0" y="868680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z="13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23588" name="Text Box 4"/>
          <p:cNvSpPr txBox="1">
            <a:spLocks noChangeArrowheads="1"/>
          </p:cNvSpPr>
          <p:nvPr/>
        </p:nvSpPr>
        <p:spPr bwMode="auto">
          <a:xfrm>
            <a:off x="0" y="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z="13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23589" name="Text Box 5"/>
          <p:cNvSpPr txBox="1">
            <a:spLocks noChangeArrowheads="1"/>
          </p:cNvSpPr>
          <p:nvPr/>
        </p:nvSpPr>
        <p:spPr bwMode="auto">
          <a:xfrm>
            <a:off x="3881438" y="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z="13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23590" name="Text Box 6"/>
          <p:cNvSpPr txBox="1">
            <a:spLocks noChangeArrowheads="1"/>
          </p:cNvSpPr>
          <p:nvPr/>
        </p:nvSpPr>
        <p:spPr bwMode="auto">
          <a:xfrm>
            <a:off x="1209675" y="685800"/>
            <a:ext cx="44386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3591" name="Text Box 7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6400" cy="4122737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42C880-81A4-6640-AD62-EF3C082F7D24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2426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26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98EA807-C8D2-AA48-8C11-270B39DA20A4}" type="slidenum">
              <a:rPr lang="en-US" sz="1200"/>
              <a:pPr/>
              <a:t>49</a:t>
            </a:fld>
            <a:endParaRPr lang="en-US" sz="1200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29B6A73-75B0-A943-B2F3-332EC30899E0}" type="slidenum">
              <a:rPr lang="en-US" sz="1200"/>
              <a:pPr/>
              <a:t>50</a:t>
            </a:fld>
            <a:endParaRPr lang="en-US" sz="1200"/>
          </a:p>
        </p:txBody>
      </p:sp>
      <p:sp>
        <p:nvSpPr>
          <p:cNvPr id="1925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6195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5E07E8-C4B6-9A4D-B971-F0B5A797178D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211970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1971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AF91C8-7FE8-A04C-BF7C-08F1334F9490}" type="slidenum">
              <a:rPr lang="en-US"/>
              <a:pPr/>
              <a:t>54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D8D321-3052-474A-B576-A9DB5F0AE50B}" type="slidenum">
              <a:rPr lang="en-US"/>
              <a:pPr/>
              <a:t>55</a:t>
            </a:fld>
            <a:endParaRPr lang="en-US"/>
          </a:p>
        </p:txBody>
      </p:sp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fld id="{D3A8864E-E180-144A-8F9A-B7A8F704123C}" type="slidenum">
              <a:rPr lang="en-GB" sz="1300">
                <a:solidFill>
                  <a:srgbClr val="000000"/>
                </a:solidFill>
                <a:latin typeface="Times New Roman" charset="0"/>
                <a:cs typeface="Arial" charset="0"/>
              </a:rPr>
              <a:pPr algn="r" eaLnBrk="1">
                <a:lnSpc>
                  <a:spcPct val="86000"/>
                </a:lnSpc>
                <a:buClr>
                  <a:srgbClr val="000000"/>
                </a:buClr>
                <a:buSzPct val="45000"/>
                <a:buFont typeface="Wingdings" charset="0"/>
                <a:buNone/>
              </a:pPr>
              <a:t>55</a:t>
            </a:fld>
            <a:endParaRPr lang="en-GB" sz="130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0" y="868680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endParaRPr lang="en-GB" sz="130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0" y="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endParaRPr lang="en-GB" sz="130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3881438" y="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endParaRPr lang="en-GB" sz="130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1209675" y="685800"/>
            <a:ext cx="44386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1" name="Text Box 7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1813"/>
            <a:ext cx="5486400" cy="4122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200" tIns="4200" rIns="4200" bIns="4200"/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3000"/>
              </a:lnSpc>
              <a:spcBef>
                <a:spcPts val="450"/>
              </a:spcBef>
            </a:pPr>
            <a:r>
              <a:rPr lang="en-GB" sz="2000">
                <a:cs typeface="Arial" charset="0"/>
              </a:rPr>
              <a:t>Homology = nucleotides lined up since they come from a common ancestor.</a:t>
            </a:r>
          </a:p>
          <a:p>
            <a:pPr>
              <a:lnSpc>
                <a:spcPct val="93000"/>
              </a:lnSpc>
              <a:spcBef>
                <a:spcPts val="450"/>
              </a:spcBef>
            </a:pPr>
            <a:r>
              <a:rPr lang="en-GB" sz="2000">
                <a:cs typeface="Arial" charset="0"/>
              </a:rPr>
              <a:t>Indel = dash.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5F045EA-4594-244A-9E45-DB177A3A54E1}" type="slidenum">
              <a:rPr lang="en-US" sz="1200"/>
              <a:pPr/>
              <a:t>60</a:t>
            </a:fld>
            <a:endParaRPr lang="en-US" sz="1200"/>
          </a:p>
        </p:txBody>
      </p:sp>
      <p:sp>
        <p:nvSpPr>
          <p:cNvPr id="692226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222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DE5E9A9-811C-C44A-9062-9F4717460B30}" type="slidenum">
              <a:rPr lang="en-US" sz="1200"/>
              <a:pPr/>
              <a:t>61</a:t>
            </a:fld>
            <a:endParaRPr lang="en-US" sz="1200"/>
          </a:p>
        </p:txBody>
      </p:sp>
      <p:sp>
        <p:nvSpPr>
          <p:cNvPr id="6983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ABEA4A-02A1-ED4F-AC78-7A2F0D592C06}" type="slidenum">
              <a:rPr lang="en-US" sz="1200"/>
              <a:pPr/>
              <a:t>62</a:t>
            </a:fld>
            <a:endParaRPr lang="en-US" sz="1200"/>
          </a:p>
        </p:txBody>
      </p:sp>
      <p:sp>
        <p:nvSpPr>
          <p:cNvPr id="7004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14B3A8-8722-934B-B627-E64508BB830A}" type="slidenum">
              <a:rPr lang="en-US"/>
              <a:pPr/>
              <a:t>5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E4558A-B847-3E4A-94B0-F19ABD6E70AD}" type="slidenum">
              <a:rPr lang="en-US"/>
              <a:pPr/>
              <a:t>63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81032FB-C38F-5E44-B386-283823A98344}" type="slidenum">
              <a:rPr lang="en-US" sz="1200"/>
              <a:pPr/>
              <a:t>65</a:t>
            </a:fld>
            <a:endParaRPr lang="en-US" sz="1200"/>
          </a:p>
        </p:txBody>
      </p:sp>
      <p:sp>
        <p:nvSpPr>
          <p:cNvPr id="1699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0F9A23B-5E7C-A249-9414-FEC5D2119A03}" type="slidenum">
              <a:rPr lang="en-US" sz="1200"/>
              <a:pPr/>
              <a:t>66</a:t>
            </a:fld>
            <a:endParaRPr lang="en-US" sz="1200"/>
          </a:p>
        </p:txBody>
      </p:sp>
      <p:sp>
        <p:nvSpPr>
          <p:cNvPr id="2887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EBD2D4C-D9B0-274C-8D58-07B9BF3E3D93}" type="slidenum">
              <a:rPr lang="en-US" sz="1200"/>
              <a:pPr/>
              <a:t>67</a:t>
            </a:fld>
            <a:endParaRPr lang="en-US" sz="1200"/>
          </a:p>
        </p:txBody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3429000" y="7897813"/>
            <a:ext cx="262255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0766" tIns="41998" rIns="80766" bIns="41998" anchor="b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87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fld id="{4DF27D8F-9016-3B40-8490-57EC7E5E5EAA}" type="slidenum">
              <a:rPr lang="en-GB" sz="1100" smtClean="0">
                <a:solidFill>
                  <a:srgbClr val="000000"/>
                </a:solidFill>
                <a:cs typeface="Arial" charset="0"/>
              </a:rPr>
              <a:pPr algn="r" eaLnBrk="1">
                <a:lnSpc>
                  <a:spcPct val="87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defRPr/>
              </a:pPr>
              <a:t>67</a:t>
            </a:fld>
            <a:endParaRPr lang="en-GB" sz="11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0" y="7897813"/>
            <a:ext cx="262255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0766" tIns="41998" rIns="80766" bIns="41998" anchor="b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87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z="11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0" y="0"/>
            <a:ext cx="26225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0766" tIns="41998" rIns="80766" bIns="41998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87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z="11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3429000" y="0"/>
            <a:ext cx="26225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0766" tIns="41998" rIns="80766" bIns="41998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87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z="11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1008063" y="630238"/>
            <a:ext cx="4033837" cy="3117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7591" name="Text Box 7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6400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450"/>
              </a:spcBef>
              <a:defRPr/>
            </a:pPr>
            <a:r>
              <a:rPr lang="en-GB" sz="2000" smtClean="0">
                <a:cs typeface="Arial" charset="0"/>
              </a:rPr>
              <a:t>1. 2 classes of MC: easy, moderate-to-difficult</a:t>
            </a:r>
          </a:p>
          <a:p>
            <a:pPr eaLnBrk="1" hangingPunct="1">
              <a:lnSpc>
                <a:spcPct val="93000"/>
              </a:lnSpc>
              <a:spcBef>
                <a:spcPts val="450"/>
              </a:spcBef>
              <a:defRPr/>
            </a:pPr>
            <a:r>
              <a:rPr lang="en-GB" sz="2000" smtClean="0">
                <a:cs typeface="Arial" charset="0"/>
              </a:rPr>
              <a:t>2. true alignment</a:t>
            </a:r>
          </a:p>
          <a:p>
            <a:pPr eaLnBrk="1" hangingPunct="1">
              <a:lnSpc>
                <a:spcPct val="93000"/>
              </a:lnSpc>
              <a:spcBef>
                <a:spcPts val="450"/>
              </a:spcBef>
              <a:defRPr/>
            </a:pPr>
            <a:r>
              <a:rPr lang="en-GB" sz="2000" smtClean="0">
                <a:cs typeface="Arial" charset="0"/>
              </a:rPr>
              <a:t>3. 2 classes: ClustalW, everything else</a:t>
            </a:r>
          </a:p>
          <a:p>
            <a:pPr eaLnBrk="1" hangingPunct="1">
              <a:lnSpc>
                <a:spcPct val="93000"/>
              </a:lnSpc>
              <a:spcBef>
                <a:spcPts val="450"/>
              </a:spcBef>
              <a:defRPr/>
            </a:pPr>
            <a:endParaRPr lang="en-GB" sz="2000" smtClean="0">
              <a:cs typeface="Arial" charset="0"/>
            </a:endParaRPr>
          </a:p>
          <a:p>
            <a:pPr eaLnBrk="1" hangingPunct="1">
              <a:lnSpc>
                <a:spcPct val="93000"/>
              </a:lnSpc>
              <a:spcBef>
                <a:spcPts val="450"/>
              </a:spcBef>
              <a:defRPr/>
            </a:pPr>
            <a:r>
              <a:rPr lang="en-GB" sz="2000" smtClean="0">
                <a:cs typeface="Arial" charset="0"/>
              </a:rPr>
              <a:t>Alignment error, measured this way, isn't a perfect predictor of tree error, measured this way.</a:t>
            </a:r>
          </a:p>
        </p:txBody>
      </p:sp>
      <p:sp>
        <p:nvSpPr>
          <p:cNvPr id="67592" name="Text Box 8"/>
          <p:cNvSpPr txBox="1">
            <a:spLocks noGrp="1" noRot="1" noChangeAspect="1" noChangeArrowheads="1" noTextEdit="1"/>
          </p:cNvSpPr>
          <p:nvPr>
            <p:ph type="sldImg" idx="1"/>
          </p:nvPr>
        </p:nvSpPr>
        <p:spPr>
          <a:xfrm>
            <a:off x="1143000" y="693738"/>
            <a:ext cx="4570413" cy="3427412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8751A0B-5DB6-E440-A720-563B8B61CC16}" type="slidenum">
              <a:rPr lang="en-US" sz="1200"/>
              <a:pPr/>
              <a:t>68</a:t>
            </a:fld>
            <a:endParaRPr lang="en-US" sz="1200"/>
          </a:p>
        </p:txBody>
      </p:sp>
      <p:sp>
        <p:nvSpPr>
          <p:cNvPr id="1884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47625" eaLnBrk="1" hangingPunct="1">
              <a:spcBef>
                <a:spcPts val="463"/>
              </a:spcBef>
              <a:defRPr/>
            </a:pPr>
            <a:endParaRPr lang="en-US" smtClean="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F2A0D8D-BC18-D340-95E6-F29776F92266}" type="slidenum">
              <a:rPr lang="en-US" sz="1200"/>
              <a:pPr/>
              <a:t>69</a:t>
            </a:fld>
            <a:endParaRPr lang="en-US" sz="1200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372889E-6D23-F543-AD18-C6C47808B3F8}" type="slidenum">
              <a:rPr lang="en-US" sz="1200"/>
              <a:pPr/>
              <a:t>70</a:t>
            </a:fld>
            <a:endParaRPr lang="en-US" sz="1200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73F4F17-FAC4-1743-B036-538E345C3E55}" type="slidenum">
              <a:rPr lang="en-US" sz="1200"/>
              <a:pPr/>
              <a:t>71</a:t>
            </a:fld>
            <a:endParaRPr lang="en-US" sz="1200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C51FED7-7C46-4047-B3CA-E7F5C8EFE769}" type="slidenum">
              <a:rPr lang="en-US" sz="1200"/>
              <a:pPr/>
              <a:t>72</a:t>
            </a:fld>
            <a:endParaRPr lang="en-US" sz="1200"/>
          </a:p>
        </p:txBody>
      </p:sp>
      <p:sp>
        <p:nvSpPr>
          <p:cNvPr id="184322" name="Text Box 2"/>
          <p:cNvSpPr txBox="1">
            <a:spLocks noChangeArrowheads="1"/>
          </p:cNvSpPr>
          <p:nvPr/>
        </p:nvSpPr>
        <p:spPr bwMode="auto">
          <a:xfrm>
            <a:off x="1008063" y="623888"/>
            <a:ext cx="4033837" cy="31162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23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6400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450"/>
              </a:spcBef>
              <a:defRPr/>
            </a:pPr>
            <a:r>
              <a:rPr lang="en-GB" sz="2000" smtClean="0">
                <a:cs typeface="Arial" charset="0"/>
              </a:rPr>
              <a:t>For moderate-to-difficult datasets, SATe gets better trees and alignments than all other estimated methods. Close to what you might get if you had access to true alignment.</a:t>
            </a:r>
          </a:p>
          <a:p>
            <a:pPr eaLnBrk="1" hangingPunct="1">
              <a:lnSpc>
                <a:spcPct val="93000"/>
              </a:lnSpc>
              <a:spcBef>
                <a:spcPts val="450"/>
              </a:spcBef>
              <a:defRPr/>
            </a:pPr>
            <a:endParaRPr lang="en-GB" sz="2400" smtClean="0">
              <a:cs typeface="Arial" charset="0"/>
            </a:endParaRPr>
          </a:p>
          <a:p>
            <a:pPr eaLnBrk="1" hangingPunct="1">
              <a:lnSpc>
                <a:spcPct val="93000"/>
              </a:lnSpc>
              <a:spcBef>
                <a:spcPts val="450"/>
              </a:spcBef>
              <a:defRPr/>
            </a:pPr>
            <a:r>
              <a:rPr lang="en-GB" sz="2000" smtClean="0">
                <a:cs typeface="Arial" charset="0"/>
              </a:rPr>
              <a:t>Opens up a new realm of possibility: Datasets currently considered “unalignable” can in fact be aligned reasonably well. This opens up the feasibility of accurate estimations of deep evolutionary histories using a wider range of markers.</a:t>
            </a:r>
          </a:p>
          <a:p>
            <a:pPr eaLnBrk="1" hangingPunct="1">
              <a:lnSpc>
                <a:spcPct val="93000"/>
              </a:lnSpc>
              <a:spcBef>
                <a:spcPts val="450"/>
              </a:spcBef>
              <a:defRPr/>
            </a:pPr>
            <a:endParaRPr lang="en-GB" sz="2000" smtClean="0">
              <a:cs typeface="Arial" charset="0"/>
            </a:endParaRPr>
          </a:p>
          <a:p>
            <a:pPr eaLnBrk="1" hangingPunct="1">
              <a:lnSpc>
                <a:spcPct val="93000"/>
              </a:lnSpc>
              <a:spcBef>
                <a:spcPts val="450"/>
              </a:spcBef>
              <a:defRPr/>
            </a:pPr>
            <a:r>
              <a:rPr lang="en-GB" sz="2000" smtClean="0">
                <a:cs typeface="Arial" charset="0"/>
              </a:rPr>
              <a:t>TRANSITION: can we do better? What about smaller simulated datasets? And what about biological datasets?</a:t>
            </a:r>
          </a:p>
          <a:p>
            <a:pPr eaLnBrk="1" hangingPunct="1">
              <a:lnSpc>
                <a:spcPct val="93000"/>
              </a:lnSpc>
              <a:spcBef>
                <a:spcPts val="450"/>
              </a:spcBef>
              <a:defRPr/>
            </a:pPr>
            <a:endParaRPr lang="en-GB" sz="2000" smtClean="0">
              <a:cs typeface="Arial" charset="0"/>
            </a:endParaRPr>
          </a:p>
        </p:txBody>
      </p:sp>
      <p:sp>
        <p:nvSpPr>
          <p:cNvPr id="184324" name="Text Box 4"/>
          <p:cNvSpPr txBox="1">
            <a:spLocks noGrp="1" noRot="1" noChangeAspect="1" noChangeArrowheads="1" noTextEdit="1"/>
          </p:cNvSpPr>
          <p:nvPr>
            <p:ph type="sldImg" idx="1"/>
          </p:nvPr>
        </p:nvSpPr>
        <p:spPr>
          <a:xfrm>
            <a:off x="1143000" y="693738"/>
            <a:ext cx="4570413" cy="3427412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D0B1328-D2AA-F042-9651-C8142D9251A9}" type="slidenum">
              <a:rPr lang="en-US" sz="1200"/>
              <a:pPr/>
              <a:t>73</a:t>
            </a:fld>
            <a:endParaRPr lang="en-US" sz="1200"/>
          </a:p>
        </p:txBody>
      </p:sp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1209675" y="693738"/>
            <a:ext cx="44386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683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6400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91737FF-992B-6A48-88B8-EEC9C601D296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AF680BC-6711-8C4C-A06C-94FE10F031EF}" type="slidenum">
              <a:rPr lang="en-US" sz="1200"/>
              <a:pPr/>
              <a:t>78</a:t>
            </a:fld>
            <a:endParaRPr lang="en-US" sz="1200"/>
          </a:p>
        </p:txBody>
      </p:sp>
      <p:sp>
        <p:nvSpPr>
          <p:cNvPr id="3133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D859EE-E8C4-3B48-9A42-922E7A214082}" type="slidenum">
              <a:rPr lang="en-US"/>
              <a:pPr/>
              <a:t>79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B52D6B1-9EC5-4941-9F08-766372F87A66}" type="slidenum">
              <a:rPr lang="en-US" sz="1200"/>
              <a:pPr/>
              <a:t>81</a:t>
            </a:fld>
            <a:endParaRPr lang="en-US" sz="1200"/>
          </a:p>
        </p:txBody>
      </p:sp>
      <p:sp>
        <p:nvSpPr>
          <p:cNvPr id="24883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88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DE5E9A9-811C-C44A-9062-9F4717460B30}" type="slidenum">
              <a:rPr lang="en-US" sz="1200"/>
              <a:pPr/>
              <a:t>82</a:t>
            </a:fld>
            <a:endParaRPr lang="en-US" sz="1200"/>
          </a:p>
        </p:txBody>
      </p:sp>
      <p:sp>
        <p:nvSpPr>
          <p:cNvPr id="6983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5115ED-6CAC-184B-AC4A-2FB7351E9720}" type="slidenum">
              <a:rPr lang="en-US"/>
              <a:pPr/>
              <a:t>7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879DAF1-9187-764E-8481-F194939A4C97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49152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2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A60B43B-8DFB-D948-8558-2B2B0DEB4956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317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7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F4A6A92-F1B9-7846-A5E8-7C70C5C0020E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648D-4BCB-A747-95B4-C1FC8C21B4B1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8BBA-6963-E642-88B7-21500760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4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648D-4BCB-A747-95B4-C1FC8C21B4B1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8BBA-6963-E642-88B7-21500760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35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648D-4BCB-A747-95B4-C1FC8C21B4B1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8BBA-6963-E642-88B7-21500760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91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44F0548-C4F0-5341-BD92-8BB24FF479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2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B0EC1-B28A-1846-9D8C-05A8BF9B8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54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5140C-00CC-EF45-AF8E-F8820D55D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02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80DE9-3AE3-7942-9D88-8A62DE538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04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648D-4BCB-A747-95B4-C1FC8C21B4B1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8BBA-6963-E642-88B7-21500760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7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648D-4BCB-A747-95B4-C1FC8C21B4B1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8BBA-6963-E642-88B7-21500760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00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648D-4BCB-A747-95B4-C1FC8C21B4B1}" type="datetimeFigureOut">
              <a:rPr lang="en-US" smtClean="0"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8BBA-6963-E642-88B7-21500760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7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648D-4BCB-A747-95B4-C1FC8C21B4B1}" type="datetimeFigureOut">
              <a:rPr lang="en-US" smtClean="0"/>
              <a:t>9/30/14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8BBA-6963-E642-88B7-21500760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7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648D-4BCB-A747-95B4-C1FC8C21B4B1}" type="datetimeFigureOut">
              <a:rPr lang="en-US" smtClean="0"/>
              <a:t>9/30/14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8BBA-6963-E642-88B7-21500760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88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648D-4BCB-A747-95B4-C1FC8C21B4B1}" type="datetimeFigureOut">
              <a:rPr lang="en-US" smtClean="0"/>
              <a:t>9/30/14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8BBA-6963-E642-88B7-21500760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76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648D-4BCB-A747-95B4-C1FC8C21B4B1}" type="datetimeFigureOut">
              <a:rPr lang="en-US" smtClean="0"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8BBA-6963-E642-88B7-21500760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6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648D-4BCB-A747-95B4-C1FC8C21B4B1}" type="datetimeFigureOut">
              <a:rPr lang="en-US" smtClean="0"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8BBA-6963-E642-88B7-21500760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31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5648D-4BCB-A747-95B4-C1FC8C21B4B1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C8BBA-6963-E642-88B7-21500760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3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3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4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5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6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e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emf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texas.edu/users/phylo" TargetMode="External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7" Type="http://schemas.openxmlformats.org/officeDocument/2006/relationships/image" Target="../media/image32.jpeg"/><Relationship Id="rId8" Type="http://schemas.openxmlformats.org/officeDocument/2006/relationships/image" Target="../media/image33.jpe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34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3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Computer Science and Reconstructing Evolutionary Trees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5378" y="3886200"/>
            <a:ext cx="6973819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Tandy Warnow</a:t>
            </a:r>
          </a:p>
          <a:p>
            <a:r>
              <a:rPr lang="en-US" dirty="0" smtClean="0"/>
              <a:t>Department of Computer Science</a:t>
            </a:r>
          </a:p>
          <a:p>
            <a:r>
              <a:rPr lang="en-US" dirty="0" smtClean="0"/>
              <a:t>University of Illinois at Urbana-Champaign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423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 Constructing a Tree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we want to do this?</a:t>
            </a:r>
          </a:p>
          <a:p>
            <a:endParaRPr lang="en-US" dirty="0"/>
          </a:p>
          <a:p>
            <a:r>
              <a:rPr lang="en-US" dirty="0" smtClean="0"/>
              <a:t>What are the computer science challenges?</a:t>
            </a:r>
          </a:p>
          <a:p>
            <a:endParaRPr lang="en-US" dirty="0"/>
          </a:p>
          <a:p>
            <a:r>
              <a:rPr lang="en-US" dirty="0" smtClean="0"/>
              <a:t>What kinds of techniques help us do this well?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511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Why? Because!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>
                <a:latin typeface="Times New Roman" charset="0"/>
                <a:ea typeface="ＭＳ Ｐゴシック" charset="0"/>
                <a:cs typeface="ＭＳ Ｐゴシック" charset="0"/>
              </a:rPr>
              <a:t>Evolutionary 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history relates all organisms and genes, and helps us understand and predict 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interactions between genes (genetic networks)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drug design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predicting functions of genes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influenza vaccine development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origins and spread of disease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origins and migrations of </a:t>
            </a:r>
            <a:r>
              <a:rPr lang="en-US" sz="2000" dirty="0" smtClean="0">
                <a:latin typeface="Times New Roman" charset="0"/>
                <a:ea typeface="ＭＳ Ｐゴシック" charset="0"/>
              </a:rPr>
              <a:t>humans</a:t>
            </a:r>
          </a:p>
          <a:p>
            <a:pPr lvl="1"/>
            <a:endParaRPr lang="en-US" sz="2000" dirty="0" smtClean="0">
              <a:latin typeface="Times New Roman" charset="0"/>
              <a:ea typeface="ＭＳ Ｐゴシック" charset="0"/>
            </a:endParaRPr>
          </a:p>
          <a:p>
            <a:pPr marL="0" indent="0">
              <a:buNone/>
            </a:pPr>
            <a:r>
              <a:rPr lang="en-US" sz="2400" i="1" dirty="0" smtClean="0">
                <a:latin typeface="Times New Roman" charset="0"/>
                <a:ea typeface="ＭＳ Ｐゴシック" charset="0"/>
              </a:rPr>
              <a:t>“Nothing in biology makes sense except in the light of evolution” </a:t>
            </a:r>
            <a:r>
              <a:rPr lang="en-US" sz="2400" dirty="0">
                <a:latin typeface="Times New Roman" charset="0"/>
                <a:ea typeface="ＭＳ Ｐゴシック" charset="0"/>
              </a:rPr>
              <a:t>	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	 </a:t>
            </a:r>
            <a:r>
              <a:rPr lang="en-US" sz="2400" dirty="0" err="1" smtClean="0">
                <a:latin typeface="Times New Roman" charset="0"/>
                <a:ea typeface="ＭＳ Ｐゴシック" charset="0"/>
              </a:rPr>
              <a:t>Dobzhansky</a:t>
            </a:r>
            <a:endParaRPr lang="en-US" sz="2400" dirty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Indo-European Language Evolution</a:t>
            </a:r>
            <a:br>
              <a:rPr lang="en-US" sz="3600" dirty="0" smtClean="0"/>
            </a:br>
            <a:r>
              <a:rPr lang="en-US" sz="3600" dirty="0" smtClean="0"/>
              <a:t>(Nakhleh et al.)</a:t>
            </a:r>
            <a:endParaRPr lang="en-US" dirty="0"/>
          </a:p>
        </p:txBody>
      </p:sp>
      <p:pic>
        <p:nvPicPr>
          <p:cNvPr id="31747" name="Picture 3" descr="IE_tree1_groups_PP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2588" y="1981200"/>
            <a:ext cx="5837237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scientists develop algorithms and software to make it possible for scientists to get improved accuracy in their analyses.</a:t>
            </a:r>
          </a:p>
          <a:p>
            <a:r>
              <a:rPr lang="en-US" dirty="0" smtClean="0"/>
              <a:t>These algorithms involve creative strategies, including divide-and-conquer, iteration, and randomization.</a:t>
            </a:r>
          </a:p>
          <a:p>
            <a:r>
              <a:rPr lang="en-US" dirty="0" smtClean="0"/>
              <a:t>Extensive simulations and data analyses are part of the evaluation process!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635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DNA Sequence Evolution</a:t>
            </a:r>
          </a:p>
        </p:txBody>
      </p:sp>
      <p:grpSp>
        <p:nvGrpSpPr>
          <p:cNvPr id="38914" name="Group 3"/>
          <p:cNvGrpSpPr>
            <a:grpSpLocks/>
          </p:cNvGrpSpPr>
          <p:nvPr/>
        </p:nvGrpSpPr>
        <p:grpSpPr bwMode="auto">
          <a:xfrm>
            <a:off x="3657600" y="2057400"/>
            <a:ext cx="1455738" cy="641350"/>
            <a:chOff x="2304" y="1296"/>
            <a:chExt cx="917" cy="404"/>
          </a:xfrm>
        </p:grpSpPr>
        <p:sp>
          <p:nvSpPr>
            <p:cNvPr id="629764" name="Text Box 4"/>
            <p:cNvSpPr txBox="1">
              <a:spLocks noChangeArrowheads="1"/>
            </p:cNvSpPr>
            <p:nvPr/>
          </p:nvSpPr>
          <p:spPr bwMode="auto">
            <a:xfrm>
              <a:off x="2496" y="1488"/>
              <a:ext cx="72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AAGACTT</a:t>
              </a:r>
            </a:p>
          </p:txBody>
        </p:sp>
        <p:sp>
          <p:nvSpPr>
            <p:cNvPr id="629765" name="Line 5"/>
            <p:cNvSpPr>
              <a:spLocks noChangeShapeType="1"/>
            </p:cNvSpPr>
            <p:nvPr/>
          </p:nvSpPr>
          <p:spPr bwMode="auto">
            <a:xfrm flipH="1">
              <a:off x="2352" y="1296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66" name="Oval 6"/>
            <p:cNvSpPr>
              <a:spLocks noChangeArrowheads="1"/>
            </p:cNvSpPr>
            <p:nvPr/>
          </p:nvSpPr>
          <p:spPr bwMode="auto">
            <a:xfrm>
              <a:off x="2304" y="158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grpSp>
        <p:nvGrpSpPr>
          <p:cNvPr id="629767" name="Group 7"/>
          <p:cNvGrpSpPr>
            <a:grpSpLocks/>
          </p:cNvGrpSpPr>
          <p:nvPr/>
        </p:nvGrpSpPr>
        <p:grpSpPr bwMode="auto">
          <a:xfrm>
            <a:off x="1219200" y="2590800"/>
            <a:ext cx="4737100" cy="793750"/>
            <a:chOff x="768" y="1632"/>
            <a:chExt cx="2984" cy="500"/>
          </a:xfrm>
        </p:grpSpPr>
        <p:sp>
          <p:nvSpPr>
            <p:cNvPr id="629768" name="Line 8"/>
            <p:cNvSpPr>
              <a:spLocks noChangeShapeType="1"/>
            </p:cNvSpPr>
            <p:nvPr/>
          </p:nvSpPr>
          <p:spPr bwMode="auto">
            <a:xfrm>
              <a:off x="2352" y="1632"/>
              <a:ext cx="52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69" name="Text Box 9"/>
            <p:cNvSpPr txBox="1">
              <a:spLocks noChangeArrowheads="1"/>
            </p:cNvSpPr>
            <p:nvPr/>
          </p:nvSpPr>
          <p:spPr bwMode="auto">
            <a:xfrm>
              <a:off x="3024" y="1920"/>
              <a:ext cx="7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TG</a:t>
              </a:r>
              <a:r>
                <a:rPr lang="en-US" sz="1600">
                  <a:latin typeface="Verdana" charset="0"/>
                  <a:cs typeface="+mn-cs"/>
                </a:rPr>
                <a:t>GACTT</a:t>
              </a:r>
            </a:p>
          </p:txBody>
        </p:sp>
        <p:sp>
          <p:nvSpPr>
            <p:cNvPr id="629770" name="Oval 10"/>
            <p:cNvSpPr>
              <a:spLocks noChangeArrowheads="1"/>
            </p:cNvSpPr>
            <p:nvPr/>
          </p:nvSpPr>
          <p:spPr bwMode="auto">
            <a:xfrm>
              <a:off x="2832" y="196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71" name="Line 11"/>
            <p:cNvSpPr>
              <a:spLocks noChangeShapeType="1"/>
            </p:cNvSpPr>
            <p:nvPr/>
          </p:nvSpPr>
          <p:spPr bwMode="auto">
            <a:xfrm flipH="1">
              <a:off x="1680" y="1632"/>
              <a:ext cx="67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72" name="Text Box 12"/>
            <p:cNvSpPr txBox="1">
              <a:spLocks noChangeArrowheads="1"/>
            </p:cNvSpPr>
            <p:nvPr/>
          </p:nvSpPr>
          <p:spPr bwMode="auto">
            <a:xfrm>
              <a:off x="768" y="1920"/>
              <a:ext cx="74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AAG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G</a:t>
              </a:r>
              <a:r>
                <a:rPr lang="en-US" sz="1600">
                  <a:latin typeface="Verdana" charset="0"/>
                  <a:cs typeface="+mn-cs"/>
                </a:rPr>
                <a:t>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C</a:t>
              </a:r>
              <a:r>
                <a:rPr lang="en-US" sz="1600">
                  <a:latin typeface="Verdana" charset="0"/>
                  <a:cs typeface="+mn-cs"/>
                </a:rPr>
                <a:t>T</a:t>
              </a:r>
            </a:p>
          </p:txBody>
        </p:sp>
        <p:sp>
          <p:nvSpPr>
            <p:cNvPr id="629773" name="Oval 13"/>
            <p:cNvSpPr>
              <a:spLocks noChangeArrowheads="1"/>
            </p:cNvSpPr>
            <p:nvPr/>
          </p:nvSpPr>
          <p:spPr bwMode="auto">
            <a:xfrm>
              <a:off x="1632" y="196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grpSp>
        <p:nvGrpSpPr>
          <p:cNvPr id="38916" name="Group 14"/>
          <p:cNvGrpSpPr>
            <a:grpSpLocks/>
          </p:cNvGrpSpPr>
          <p:nvPr/>
        </p:nvGrpSpPr>
        <p:grpSpPr bwMode="auto">
          <a:xfrm>
            <a:off x="7286625" y="1600200"/>
            <a:ext cx="1471613" cy="3765550"/>
            <a:chOff x="4590" y="1008"/>
            <a:chExt cx="927" cy="2372"/>
          </a:xfrm>
        </p:grpSpPr>
        <p:sp>
          <p:nvSpPr>
            <p:cNvPr id="629775" name="Line 15"/>
            <p:cNvSpPr>
              <a:spLocks noChangeShapeType="1"/>
            </p:cNvSpPr>
            <p:nvPr/>
          </p:nvSpPr>
          <p:spPr bwMode="auto">
            <a:xfrm>
              <a:off x="5280" y="1008"/>
              <a:ext cx="0" cy="206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76" name="Line 16"/>
            <p:cNvSpPr>
              <a:spLocks noChangeShapeType="1"/>
            </p:cNvSpPr>
            <p:nvPr/>
          </p:nvSpPr>
          <p:spPr bwMode="auto">
            <a:xfrm>
              <a:off x="5136" y="1632"/>
              <a:ext cx="28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77" name="Line 17"/>
            <p:cNvSpPr>
              <a:spLocks noChangeShapeType="1"/>
            </p:cNvSpPr>
            <p:nvPr/>
          </p:nvSpPr>
          <p:spPr bwMode="auto">
            <a:xfrm>
              <a:off x="5136" y="2016"/>
              <a:ext cx="28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78" name="Line 18"/>
            <p:cNvSpPr>
              <a:spLocks noChangeShapeType="1"/>
            </p:cNvSpPr>
            <p:nvPr/>
          </p:nvSpPr>
          <p:spPr bwMode="auto">
            <a:xfrm>
              <a:off x="5136" y="2544"/>
              <a:ext cx="28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79" name="Rectangle 19"/>
            <p:cNvSpPr>
              <a:spLocks noChangeArrowheads="1"/>
            </p:cNvSpPr>
            <p:nvPr/>
          </p:nvSpPr>
          <p:spPr bwMode="auto">
            <a:xfrm>
              <a:off x="4590" y="1420"/>
              <a:ext cx="7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solidFill>
                    <a:schemeClr val="accent2"/>
                  </a:solidFill>
                  <a:latin typeface="Verdana" charset="0"/>
                  <a:cs typeface="+mn-cs"/>
                </a:rPr>
                <a:t>-3 mil yrs</a:t>
              </a:r>
            </a:p>
          </p:txBody>
        </p:sp>
        <p:sp>
          <p:nvSpPr>
            <p:cNvPr id="629780" name="Rectangle 20"/>
            <p:cNvSpPr>
              <a:spLocks noChangeArrowheads="1"/>
            </p:cNvSpPr>
            <p:nvPr/>
          </p:nvSpPr>
          <p:spPr bwMode="auto">
            <a:xfrm>
              <a:off x="4590" y="1804"/>
              <a:ext cx="7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solidFill>
                    <a:schemeClr val="accent2"/>
                  </a:solidFill>
                  <a:latin typeface="Verdana" charset="0"/>
                  <a:cs typeface="+mn-cs"/>
                </a:rPr>
                <a:t>-2 mil yrs</a:t>
              </a:r>
            </a:p>
          </p:txBody>
        </p:sp>
        <p:sp>
          <p:nvSpPr>
            <p:cNvPr id="629781" name="Rectangle 21"/>
            <p:cNvSpPr>
              <a:spLocks noChangeArrowheads="1"/>
            </p:cNvSpPr>
            <p:nvPr/>
          </p:nvSpPr>
          <p:spPr bwMode="auto">
            <a:xfrm>
              <a:off x="4590" y="2332"/>
              <a:ext cx="7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solidFill>
                    <a:schemeClr val="accent2"/>
                  </a:solidFill>
                  <a:latin typeface="Verdana" charset="0"/>
                  <a:cs typeface="+mn-cs"/>
                </a:rPr>
                <a:t>-1 mil yrs</a:t>
              </a:r>
            </a:p>
          </p:txBody>
        </p:sp>
        <p:sp>
          <p:nvSpPr>
            <p:cNvPr id="629782" name="Rectangle 22"/>
            <p:cNvSpPr>
              <a:spLocks noChangeArrowheads="1"/>
            </p:cNvSpPr>
            <p:nvPr/>
          </p:nvSpPr>
          <p:spPr bwMode="auto">
            <a:xfrm>
              <a:off x="5040" y="3168"/>
              <a:ext cx="47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solidFill>
                    <a:schemeClr val="accent2"/>
                  </a:solidFill>
                  <a:latin typeface="Verdana" charset="0"/>
                  <a:cs typeface="+mn-cs"/>
                </a:rPr>
                <a:t>today</a:t>
              </a:r>
            </a:p>
          </p:txBody>
        </p:sp>
      </p:grpSp>
      <p:grpSp>
        <p:nvGrpSpPr>
          <p:cNvPr id="629783" name="Group 23"/>
          <p:cNvGrpSpPr>
            <a:grpSpLocks/>
          </p:cNvGrpSpPr>
          <p:nvPr/>
        </p:nvGrpSpPr>
        <p:grpSpPr bwMode="auto">
          <a:xfrm>
            <a:off x="627063" y="3048000"/>
            <a:ext cx="6242050" cy="1143000"/>
            <a:chOff x="395" y="1920"/>
            <a:chExt cx="3932" cy="720"/>
          </a:xfrm>
        </p:grpSpPr>
        <p:sp>
          <p:nvSpPr>
            <p:cNvPr id="629784" name="Oval 24"/>
            <p:cNvSpPr>
              <a:spLocks noChangeArrowheads="1"/>
            </p:cNvSpPr>
            <p:nvPr/>
          </p:nvSpPr>
          <p:spPr bwMode="auto">
            <a:xfrm>
              <a:off x="2064" y="250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85" name="Line 25"/>
            <p:cNvSpPr>
              <a:spLocks noChangeShapeType="1"/>
            </p:cNvSpPr>
            <p:nvPr/>
          </p:nvSpPr>
          <p:spPr bwMode="auto">
            <a:xfrm flipH="1">
              <a:off x="1296" y="2016"/>
              <a:ext cx="384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86" name="Line 26"/>
            <p:cNvSpPr>
              <a:spLocks noChangeShapeType="1"/>
            </p:cNvSpPr>
            <p:nvPr/>
          </p:nvSpPr>
          <p:spPr bwMode="auto">
            <a:xfrm>
              <a:off x="1680" y="2016"/>
              <a:ext cx="432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87" name="Text Box 27"/>
            <p:cNvSpPr txBox="1">
              <a:spLocks noChangeArrowheads="1"/>
            </p:cNvSpPr>
            <p:nvPr/>
          </p:nvSpPr>
          <p:spPr bwMode="auto">
            <a:xfrm>
              <a:off x="395" y="2428"/>
              <a:ext cx="7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A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G</a:t>
              </a:r>
              <a:r>
                <a:rPr lang="en-US" sz="1600">
                  <a:latin typeface="Verdana" charset="0"/>
                  <a:cs typeface="+mn-cs"/>
                </a:rPr>
                <a:t>GGC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A</a:t>
              </a:r>
              <a:r>
                <a:rPr lang="en-US" sz="1600">
                  <a:latin typeface="Verdana" charset="0"/>
                  <a:cs typeface="+mn-cs"/>
                </a:rPr>
                <a:t>T</a:t>
              </a:r>
            </a:p>
          </p:txBody>
        </p:sp>
        <p:sp>
          <p:nvSpPr>
            <p:cNvPr id="629788" name="Text Box 28"/>
            <p:cNvSpPr txBox="1">
              <a:spLocks noChangeArrowheads="1"/>
            </p:cNvSpPr>
            <p:nvPr/>
          </p:nvSpPr>
          <p:spPr bwMode="auto">
            <a:xfrm>
              <a:off x="2256" y="2428"/>
              <a:ext cx="7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T</a:t>
              </a:r>
              <a:r>
                <a:rPr lang="en-US" sz="1600">
                  <a:latin typeface="Verdana" charset="0"/>
                  <a:cs typeface="+mn-cs"/>
                </a:rPr>
                <a:t>AG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C</a:t>
              </a:r>
              <a:r>
                <a:rPr lang="en-US" sz="1600">
                  <a:latin typeface="Verdana" charset="0"/>
                  <a:cs typeface="+mn-cs"/>
                </a:rPr>
                <a:t>CCT</a:t>
              </a:r>
            </a:p>
          </p:txBody>
        </p:sp>
        <p:sp>
          <p:nvSpPr>
            <p:cNvPr id="629789" name="Line 29"/>
            <p:cNvSpPr>
              <a:spLocks noChangeShapeType="1"/>
            </p:cNvSpPr>
            <p:nvPr/>
          </p:nvSpPr>
          <p:spPr bwMode="auto">
            <a:xfrm>
              <a:off x="2880" y="2016"/>
              <a:ext cx="576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90" name="Text Box 30"/>
            <p:cNvSpPr txBox="1">
              <a:spLocks noChangeArrowheads="1"/>
            </p:cNvSpPr>
            <p:nvPr/>
          </p:nvSpPr>
          <p:spPr bwMode="auto">
            <a:xfrm>
              <a:off x="3600" y="2428"/>
              <a:ext cx="7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A</a:t>
              </a:r>
              <a:r>
                <a:rPr lang="en-US" sz="1600">
                  <a:latin typeface="Verdana" charset="0"/>
                  <a:cs typeface="+mn-cs"/>
                </a:rPr>
                <a:t>G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C</a:t>
              </a:r>
              <a:r>
                <a:rPr lang="en-US" sz="1600">
                  <a:latin typeface="Verdana" charset="0"/>
                  <a:cs typeface="+mn-cs"/>
                </a:rPr>
                <a:t>ACTT</a:t>
              </a:r>
            </a:p>
          </p:txBody>
        </p:sp>
        <p:sp>
          <p:nvSpPr>
            <p:cNvPr id="629791" name="Oval 31"/>
            <p:cNvSpPr>
              <a:spLocks noChangeArrowheads="1"/>
            </p:cNvSpPr>
            <p:nvPr/>
          </p:nvSpPr>
          <p:spPr bwMode="auto">
            <a:xfrm>
              <a:off x="3408" y="250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92" name="Oval 32"/>
            <p:cNvSpPr>
              <a:spLocks noChangeArrowheads="1"/>
            </p:cNvSpPr>
            <p:nvPr/>
          </p:nvSpPr>
          <p:spPr bwMode="auto">
            <a:xfrm>
              <a:off x="1200" y="250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93" name="Rectangle 33"/>
            <p:cNvSpPr>
              <a:spLocks noChangeArrowheads="1"/>
            </p:cNvSpPr>
            <p:nvPr/>
          </p:nvSpPr>
          <p:spPr bwMode="auto">
            <a:xfrm>
              <a:off x="768" y="1920"/>
              <a:ext cx="74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AAGGCCT</a:t>
              </a:r>
            </a:p>
          </p:txBody>
        </p:sp>
        <p:sp>
          <p:nvSpPr>
            <p:cNvPr id="629794" name="Rectangle 34"/>
            <p:cNvSpPr>
              <a:spLocks noChangeArrowheads="1"/>
            </p:cNvSpPr>
            <p:nvPr/>
          </p:nvSpPr>
          <p:spPr bwMode="auto">
            <a:xfrm>
              <a:off x="3024" y="1920"/>
              <a:ext cx="7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TGGACTT</a:t>
              </a:r>
            </a:p>
          </p:txBody>
        </p:sp>
      </p:grpSp>
      <p:grpSp>
        <p:nvGrpSpPr>
          <p:cNvPr id="629795" name="Group 35"/>
          <p:cNvGrpSpPr>
            <a:grpSpLocks/>
          </p:cNvGrpSpPr>
          <p:nvPr/>
        </p:nvGrpSpPr>
        <p:grpSpPr bwMode="auto">
          <a:xfrm>
            <a:off x="627063" y="3854450"/>
            <a:ext cx="6565900" cy="1562100"/>
            <a:chOff x="395" y="2428"/>
            <a:chExt cx="4136" cy="984"/>
          </a:xfrm>
        </p:grpSpPr>
        <p:sp>
          <p:nvSpPr>
            <p:cNvPr id="629796" name="Line 36"/>
            <p:cNvSpPr>
              <a:spLocks noChangeShapeType="1"/>
            </p:cNvSpPr>
            <p:nvPr/>
          </p:nvSpPr>
          <p:spPr bwMode="auto">
            <a:xfrm>
              <a:off x="2112" y="2544"/>
              <a:ext cx="384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97" name="Line 37"/>
            <p:cNvSpPr>
              <a:spLocks noChangeShapeType="1"/>
            </p:cNvSpPr>
            <p:nvPr/>
          </p:nvSpPr>
          <p:spPr bwMode="auto">
            <a:xfrm rot="-5400000">
              <a:off x="1632" y="2592"/>
              <a:ext cx="528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98" name="Line 38"/>
            <p:cNvSpPr>
              <a:spLocks noChangeShapeType="1"/>
            </p:cNvSpPr>
            <p:nvPr/>
          </p:nvSpPr>
          <p:spPr bwMode="auto">
            <a:xfrm rot="-5400000">
              <a:off x="3120" y="2736"/>
              <a:ext cx="528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99" name="Text Box 39"/>
            <p:cNvSpPr txBox="1">
              <a:spLocks noChangeArrowheads="1"/>
            </p:cNvSpPr>
            <p:nvPr/>
          </p:nvSpPr>
          <p:spPr bwMode="auto">
            <a:xfrm>
              <a:off x="1296" y="3200"/>
              <a:ext cx="7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TAGCCC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A</a:t>
              </a:r>
            </a:p>
          </p:txBody>
        </p:sp>
        <p:sp>
          <p:nvSpPr>
            <p:cNvPr id="629800" name="Text Box 40"/>
            <p:cNvSpPr txBox="1">
              <a:spLocks noChangeArrowheads="1"/>
            </p:cNvSpPr>
            <p:nvPr/>
          </p:nvSpPr>
          <p:spPr bwMode="auto">
            <a:xfrm>
              <a:off x="2160" y="3200"/>
              <a:ext cx="7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TAG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A</a:t>
              </a:r>
              <a:r>
                <a:rPr lang="en-US" sz="1600">
                  <a:latin typeface="Verdana" charset="0"/>
                  <a:cs typeface="+mn-cs"/>
                </a:rPr>
                <a:t>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T</a:t>
              </a:r>
              <a:r>
                <a:rPr lang="en-US" sz="1600">
                  <a:latin typeface="Verdana" charset="0"/>
                  <a:cs typeface="+mn-cs"/>
                </a:rPr>
                <a:t>T</a:t>
              </a:r>
            </a:p>
          </p:txBody>
        </p:sp>
        <p:sp>
          <p:nvSpPr>
            <p:cNvPr id="629801" name="Text Box 41"/>
            <p:cNvSpPr txBox="1">
              <a:spLocks noChangeArrowheads="1"/>
            </p:cNvSpPr>
            <p:nvPr/>
          </p:nvSpPr>
          <p:spPr bwMode="auto">
            <a:xfrm>
              <a:off x="3792" y="3200"/>
              <a:ext cx="73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AGC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G</a:t>
              </a:r>
              <a:r>
                <a:rPr lang="en-US" sz="1600">
                  <a:latin typeface="Verdana" charset="0"/>
                  <a:cs typeface="+mn-cs"/>
                </a:rPr>
                <a:t>CTT</a:t>
              </a:r>
            </a:p>
          </p:txBody>
        </p:sp>
        <p:sp>
          <p:nvSpPr>
            <p:cNvPr id="629802" name="Text Box 42"/>
            <p:cNvSpPr txBox="1">
              <a:spLocks noChangeArrowheads="1"/>
            </p:cNvSpPr>
            <p:nvPr/>
          </p:nvSpPr>
          <p:spPr bwMode="auto">
            <a:xfrm>
              <a:off x="2976" y="3200"/>
              <a:ext cx="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AGCAC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AA</a:t>
              </a:r>
            </a:p>
          </p:txBody>
        </p:sp>
        <p:sp>
          <p:nvSpPr>
            <p:cNvPr id="629803" name="Line 43"/>
            <p:cNvSpPr>
              <a:spLocks noChangeShapeType="1"/>
            </p:cNvSpPr>
            <p:nvPr/>
          </p:nvSpPr>
          <p:spPr bwMode="auto">
            <a:xfrm rot="5400000" flipH="1">
              <a:off x="3552" y="2448"/>
              <a:ext cx="528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804" name="Line 44"/>
            <p:cNvSpPr>
              <a:spLocks noChangeShapeType="1"/>
            </p:cNvSpPr>
            <p:nvPr/>
          </p:nvSpPr>
          <p:spPr bwMode="auto">
            <a:xfrm rot="-5400000">
              <a:off x="768" y="2544"/>
              <a:ext cx="576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805" name="Oval 45"/>
            <p:cNvSpPr>
              <a:spLocks noChangeArrowheads="1"/>
            </p:cNvSpPr>
            <p:nvPr/>
          </p:nvSpPr>
          <p:spPr bwMode="auto">
            <a:xfrm>
              <a:off x="76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806" name="Oval 46"/>
            <p:cNvSpPr>
              <a:spLocks noChangeArrowheads="1"/>
            </p:cNvSpPr>
            <p:nvPr/>
          </p:nvSpPr>
          <p:spPr bwMode="auto">
            <a:xfrm>
              <a:off x="160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807" name="Oval 47"/>
            <p:cNvSpPr>
              <a:spLocks noChangeArrowheads="1"/>
            </p:cNvSpPr>
            <p:nvPr/>
          </p:nvSpPr>
          <p:spPr bwMode="auto">
            <a:xfrm>
              <a:off x="244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808" name="Oval 48"/>
            <p:cNvSpPr>
              <a:spLocks noChangeArrowheads="1"/>
            </p:cNvSpPr>
            <p:nvPr/>
          </p:nvSpPr>
          <p:spPr bwMode="auto">
            <a:xfrm>
              <a:off x="3264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809" name="Oval 49"/>
            <p:cNvSpPr>
              <a:spLocks noChangeArrowheads="1"/>
            </p:cNvSpPr>
            <p:nvPr/>
          </p:nvSpPr>
          <p:spPr bwMode="auto">
            <a:xfrm>
              <a:off x="412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810" name="Text Box 50"/>
            <p:cNvSpPr txBox="1">
              <a:spLocks noChangeArrowheads="1"/>
            </p:cNvSpPr>
            <p:nvPr/>
          </p:nvSpPr>
          <p:spPr bwMode="auto">
            <a:xfrm>
              <a:off x="443" y="3200"/>
              <a:ext cx="7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AGGGCAT</a:t>
              </a:r>
            </a:p>
          </p:txBody>
        </p:sp>
        <p:sp>
          <p:nvSpPr>
            <p:cNvPr id="629811" name="Rectangle 51"/>
            <p:cNvSpPr>
              <a:spLocks noChangeArrowheads="1"/>
            </p:cNvSpPr>
            <p:nvPr/>
          </p:nvSpPr>
          <p:spPr bwMode="auto">
            <a:xfrm>
              <a:off x="395" y="2428"/>
              <a:ext cx="7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AGGGCAT</a:t>
              </a:r>
            </a:p>
          </p:txBody>
        </p:sp>
        <p:sp>
          <p:nvSpPr>
            <p:cNvPr id="629812" name="Rectangle 52"/>
            <p:cNvSpPr>
              <a:spLocks noChangeArrowheads="1"/>
            </p:cNvSpPr>
            <p:nvPr/>
          </p:nvSpPr>
          <p:spPr bwMode="auto">
            <a:xfrm>
              <a:off x="2256" y="2428"/>
              <a:ext cx="7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TAGCCCT</a:t>
              </a:r>
            </a:p>
          </p:txBody>
        </p:sp>
        <p:sp>
          <p:nvSpPr>
            <p:cNvPr id="629813" name="Rectangle 53"/>
            <p:cNvSpPr>
              <a:spLocks noChangeArrowheads="1"/>
            </p:cNvSpPr>
            <p:nvPr/>
          </p:nvSpPr>
          <p:spPr bwMode="auto">
            <a:xfrm>
              <a:off x="3600" y="2428"/>
              <a:ext cx="7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AGCACTT</a:t>
              </a:r>
            </a:p>
          </p:txBody>
        </p:sp>
      </p:grpSp>
      <p:grpSp>
        <p:nvGrpSpPr>
          <p:cNvPr id="629814" name="Group 54"/>
          <p:cNvGrpSpPr>
            <a:grpSpLocks/>
          </p:cNvGrpSpPr>
          <p:nvPr/>
        </p:nvGrpSpPr>
        <p:grpSpPr bwMode="auto">
          <a:xfrm>
            <a:off x="628650" y="2057400"/>
            <a:ext cx="6565900" cy="3352800"/>
            <a:chOff x="395" y="1296"/>
            <a:chExt cx="4136" cy="2112"/>
          </a:xfrm>
        </p:grpSpPr>
        <p:grpSp>
          <p:nvGrpSpPr>
            <p:cNvPr id="38920" name="Group 55"/>
            <p:cNvGrpSpPr>
              <a:grpSpLocks/>
            </p:cNvGrpSpPr>
            <p:nvPr/>
          </p:nvGrpSpPr>
          <p:grpSpPr bwMode="auto">
            <a:xfrm>
              <a:off x="395" y="1296"/>
              <a:ext cx="4136" cy="2112"/>
              <a:chOff x="395" y="1296"/>
              <a:chExt cx="4136" cy="2112"/>
            </a:xfrm>
          </p:grpSpPr>
          <p:grpSp>
            <p:nvGrpSpPr>
              <p:cNvPr id="38926" name="Group 56"/>
              <p:cNvGrpSpPr>
                <a:grpSpLocks/>
              </p:cNvGrpSpPr>
              <p:nvPr/>
            </p:nvGrpSpPr>
            <p:grpSpPr bwMode="auto">
              <a:xfrm>
                <a:off x="395" y="1296"/>
                <a:ext cx="3932" cy="1776"/>
                <a:chOff x="395" y="1296"/>
                <a:chExt cx="3932" cy="1776"/>
              </a:xfrm>
            </p:grpSpPr>
            <p:sp>
              <p:nvSpPr>
                <p:cNvPr id="629817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496" y="1488"/>
                  <a:ext cx="725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  <a:cs typeface="+mn-cs"/>
                    </a:rPr>
                    <a:t>AAGACTT</a:t>
                  </a:r>
                </a:p>
              </p:txBody>
            </p:sp>
            <p:sp>
              <p:nvSpPr>
                <p:cNvPr id="629818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2352" y="1296"/>
                  <a:ext cx="0" cy="336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19" name="Oval 59"/>
                <p:cNvSpPr>
                  <a:spLocks noChangeArrowheads="1"/>
                </p:cNvSpPr>
                <p:nvPr/>
              </p:nvSpPr>
              <p:spPr bwMode="auto">
                <a:xfrm>
                  <a:off x="2304" y="1584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20" name="Line 60"/>
                <p:cNvSpPr>
                  <a:spLocks noChangeShapeType="1"/>
                </p:cNvSpPr>
                <p:nvPr/>
              </p:nvSpPr>
              <p:spPr bwMode="auto">
                <a:xfrm>
                  <a:off x="2352" y="1632"/>
                  <a:ext cx="528" cy="38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21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3024" y="1920"/>
                  <a:ext cx="728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  <a:cs typeface="+mn-cs"/>
                    </a:rPr>
                    <a:t>TGGACTT</a:t>
                  </a:r>
                </a:p>
              </p:txBody>
            </p:sp>
            <p:sp>
              <p:nvSpPr>
                <p:cNvPr id="629822" name="Oval 62"/>
                <p:cNvSpPr>
                  <a:spLocks noChangeArrowheads="1"/>
                </p:cNvSpPr>
                <p:nvPr/>
              </p:nvSpPr>
              <p:spPr bwMode="auto">
                <a:xfrm>
                  <a:off x="2832" y="1968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23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1680" y="1632"/>
                  <a:ext cx="672" cy="38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24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768" y="1920"/>
                  <a:ext cx="74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  <a:cs typeface="+mn-cs"/>
                    </a:rPr>
                    <a:t>AAGGCCT</a:t>
                  </a:r>
                </a:p>
              </p:txBody>
            </p:sp>
            <p:sp>
              <p:nvSpPr>
                <p:cNvPr id="629825" name="Oval 65"/>
                <p:cNvSpPr>
                  <a:spLocks noChangeArrowheads="1"/>
                </p:cNvSpPr>
                <p:nvPr/>
              </p:nvSpPr>
              <p:spPr bwMode="auto">
                <a:xfrm>
                  <a:off x="1632" y="1968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26" name="Oval 66"/>
                <p:cNvSpPr>
                  <a:spLocks noChangeArrowheads="1"/>
                </p:cNvSpPr>
                <p:nvPr/>
              </p:nvSpPr>
              <p:spPr bwMode="auto">
                <a:xfrm>
                  <a:off x="2064" y="2506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27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1296" y="2016"/>
                  <a:ext cx="384" cy="48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28" name="Line 68"/>
                <p:cNvSpPr>
                  <a:spLocks noChangeShapeType="1"/>
                </p:cNvSpPr>
                <p:nvPr/>
              </p:nvSpPr>
              <p:spPr bwMode="auto">
                <a:xfrm>
                  <a:off x="1680" y="2016"/>
                  <a:ext cx="432" cy="528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29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395" y="2428"/>
                  <a:ext cx="75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  <a:cs typeface="+mn-cs"/>
                    </a:rPr>
                    <a:t>AGGGCAT</a:t>
                  </a:r>
                </a:p>
              </p:txBody>
            </p:sp>
            <p:sp>
              <p:nvSpPr>
                <p:cNvPr id="629830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2256" y="2428"/>
                  <a:ext cx="729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  <a:cs typeface="+mn-cs"/>
                    </a:rPr>
                    <a:t>TAGCCCT</a:t>
                  </a:r>
                </a:p>
              </p:txBody>
            </p:sp>
            <p:sp>
              <p:nvSpPr>
                <p:cNvPr id="629831" name="Line 71"/>
                <p:cNvSpPr>
                  <a:spLocks noChangeShapeType="1"/>
                </p:cNvSpPr>
                <p:nvPr/>
              </p:nvSpPr>
              <p:spPr bwMode="auto">
                <a:xfrm>
                  <a:off x="2880" y="2016"/>
                  <a:ext cx="576" cy="528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32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3600" y="2428"/>
                  <a:ext cx="72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  <a:cs typeface="+mn-cs"/>
                    </a:rPr>
                    <a:t>AGCACTT</a:t>
                  </a:r>
                </a:p>
              </p:txBody>
            </p:sp>
            <p:sp>
              <p:nvSpPr>
                <p:cNvPr id="629833" name="Oval 73"/>
                <p:cNvSpPr>
                  <a:spLocks noChangeArrowheads="1"/>
                </p:cNvSpPr>
                <p:nvPr/>
              </p:nvSpPr>
              <p:spPr bwMode="auto">
                <a:xfrm>
                  <a:off x="3408" y="2506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34" name="Oval 74"/>
                <p:cNvSpPr>
                  <a:spLocks noChangeArrowheads="1"/>
                </p:cNvSpPr>
                <p:nvPr/>
              </p:nvSpPr>
              <p:spPr bwMode="auto">
                <a:xfrm>
                  <a:off x="1200" y="2506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35" name="Rectangle 75"/>
                <p:cNvSpPr>
                  <a:spLocks noChangeArrowheads="1"/>
                </p:cNvSpPr>
                <p:nvPr/>
              </p:nvSpPr>
              <p:spPr bwMode="auto">
                <a:xfrm>
                  <a:off x="768" y="1920"/>
                  <a:ext cx="74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  <a:cs typeface="+mn-cs"/>
                    </a:rPr>
                    <a:t>AAGGCCT</a:t>
                  </a:r>
                </a:p>
              </p:txBody>
            </p:sp>
            <p:sp>
              <p:nvSpPr>
                <p:cNvPr id="629836" name="Rectangle 76"/>
                <p:cNvSpPr>
                  <a:spLocks noChangeArrowheads="1"/>
                </p:cNvSpPr>
                <p:nvPr/>
              </p:nvSpPr>
              <p:spPr bwMode="auto">
                <a:xfrm>
                  <a:off x="3024" y="1920"/>
                  <a:ext cx="728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  <a:cs typeface="+mn-cs"/>
                    </a:rPr>
                    <a:t>TGGACTT</a:t>
                  </a:r>
                </a:p>
              </p:txBody>
            </p:sp>
            <p:sp>
              <p:nvSpPr>
                <p:cNvPr id="629837" name="Line 77"/>
                <p:cNvSpPr>
                  <a:spLocks noChangeShapeType="1"/>
                </p:cNvSpPr>
                <p:nvPr/>
              </p:nvSpPr>
              <p:spPr bwMode="auto">
                <a:xfrm>
                  <a:off x="2112" y="2544"/>
                  <a:ext cx="384" cy="528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38" name="Line 78"/>
                <p:cNvSpPr>
                  <a:spLocks noChangeShapeType="1"/>
                </p:cNvSpPr>
                <p:nvPr/>
              </p:nvSpPr>
              <p:spPr bwMode="auto">
                <a:xfrm rot="-5400000">
                  <a:off x="1632" y="2592"/>
                  <a:ext cx="528" cy="432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39" name="Line 79"/>
                <p:cNvSpPr>
                  <a:spLocks noChangeShapeType="1"/>
                </p:cNvSpPr>
                <p:nvPr/>
              </p:nvSpPr>
              <p:spPr bwMode="auto">
                <a:xfrm rot="-5400000">
                  <a:off x="3120" y="2736"/>
                  <a:ext cx="528" cy="14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40" name="Line 80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552" y="2448"/>
                  <a:ext cx="528" cy="72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41" name="Line 81"/>
                <p:cNvSpPr>
                  <a:spLocks noChangeShapeType="1"/>
                </p:cNvSpPr>
                <p:nvPr/>
              </p:nvSpPr>
              <p:spPr bwMode="auto">
                <a:xfrm rot="-5400000">
                  <a:off x="768" y="2544"/>
                  <a:ext cx="576" cy="48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</p:grpSp>
          <p:sp>
            <p:nvSpPr>
              <p:cNvPr id="629842" name="Rectangle 82"/>
              <p:cNvSpPr>
                <a:spLocks noChangeArrowheads="1"/>
              </p:cNvSpPr>
              <p:nvPr/>
            </p:nvSpPr>
            <p:spPr bwMode="auto">
              <a:xfrm>
                <a:off x="3792" y="3196"/>
                <a:ext cx="73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Verdana" charset="0"/>
                    <a:cs typeface="+mn-cs"/>
                  </a:rPr>
                  <a:t>AGCGCTT</a:t>
                </a:r>
              </a:p>
            </p:txBody>
          </p:sp>
          <p:sp>
            <p:nvSpPr>
              <p:cNvPr id="629843" name="Rectangle 83"/>
              <p:cNvSpPr>
                <a:spLocks noChangeArrowheads="1"/>
              </p:cNvSpPr>
              <p:nvPr/>
            </p:nvSpPr>
            <p:spPr bwMode="auto">
              <a:xfrm>
                <a:off x="2976" y="3196"/>
                <a:ext cx="74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Verdana" charset="0"/>
                    <a:cs typeface="+mn-cs"/>
                  </a:rPr>
                  <a:t>AGCACAA</a:t>
                </a:r>
              </a:p>
            </p:txBody>
          </p:sp>
          <p:sp>
            <p:nvSpPr>
              <p:cNvPr id="629844" name="Rectangle 84"/>
              <p:cNvSpPr>
                <a:spLocks noChangeArrowheads="1"/>
              </p:cNvSpPr>
              <p:nvPr/>
            </p:nvSpPr>
            <p:spPr bwMode="auto">
              <a:xfrm>
                <a:off x="2160" y="3196"/>
                <a:ext cx="71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Verdana" charset="0"/>
                    <a:cs typeface="+mn-cs"/>
                  </a:rPr>
                  <a:t>TAGACTT</a:t>
                </a:r>
              </a:p>
            </p:txBody>
          </p:sp>
          <p:sp>
            <p:nvSpPr>
              <p:cNvPr id="629845" name="Rectangle 85"/>
              <p:cNvSpPr>
                <a:spLocks noChangeArrowheads="1"/>
              </p:cNvSpPr>
              <p:nvPr/>
            </p:nvSpPr>
            <p:spPr bwMode="auto">
              <a:xfrm>
                <a:off x="1296" y="3196"/>
                <a:ext cx="73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Verdana" charset="0"/>
                    <a:cs typeface="+mn-cs"/>
                  </a:rPr>
                  <a:t>TAGCCCA</a:t>
                </a:r>
              </a:p>
            </p:txBody>
          </p:sp>
          <p:sp>
            <p:nvSpPr>
              <p:cNvPr id="629846" name="Rectangle 86"/>
              <p:cNvSpPr>
                <a:spLocks noChangeArrowheads="1"/>
              </p:cNvSpPr>
              <p:nvPr/>
            </p:nvSpPr>
            <p:spPr bwMode="auto">
              <a:xfrm>
                <a:off x="443" y="3196"/>
                <a:ext cx="75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Verdana" charset="0"/>
                    <a:cs typeface="+mn-cs"/>
                  </a:rPr>
                  <a:t>AGGGCAT</a:t>
                </a:r>
              </a:p>
            </p:txBody>
          </p:sp>
        </p:grpSp>
        <p:sp>
          <p:nvSpPr>
            <p:cNvPr id="629847" name="Oval 87"/>
            <p:cNvSpPr>
              <a:spLocks noChangeArrowheads="1"/>
            </p:cNvSpPr>
            <p:nvPr/>
          </p:nvSpPr>
          <p:spPr bwMode="auto">
            <a:xfrm>
              <a:off x="76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848" name="Oval 88"/>
            <p:cNvSpPr>
              <a:spLocks noChangeArrowheads="1"/>
            </p:cNvSpPr>
            <p:nvPr/>
          </p:nvSpPr>
          <p:spPr bwMode="auto">
            <a:xfrm>
              <a:off x="160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849" name="Oval 89"/>
            <p:cNvSpPr>
              <a:spLocks noChangeArrowheads="1"/>
            </p:cNvSpPr>
            <p:nvPr/>
          </p:nvSpPr>
          <p:spPr bwMode="auto">
            <a:xfrm>
              <a:off x="244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850" name="Oval 90"/>
            <p:cNvSpPr>
              <a:spLocks noChangeArrowheads="1"/>
            </p:cNvSpPr>
            <p:nvPr/>
          </p:nvSpPr>
          <p:spPr bwMode="auto">
            <a:xfrm>
              <a:off x="3264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851" name="Oval 91"/>
            <p:cNvSpPr>
              <a:spLocks noChangeArrowheads="1"/>
            </p:cNvSpPr>
            <p:nvPr/>
          </p:nvSpPr>
          <p:spPr bwMode="auto">
            <a:xfrm>
              <a:off x="412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Line 2"/>
          <p:cNvSpPr>
            <a:spLocks noChangeShapeType="1"/>
          </p:cNvSpPr>
          <p:nvPr/>
        </p:nvSpPr>
        <p:spPr bwMode="auto">
          <a:xfrm flipV="1">
            <a:off x="3702050" y="4648200"/>
            <a:ext cx="609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9" name="Line 3"/>
          <p:cNvSpPr>
            <a:spLocks noChangeShapeType="1"/>
          </p:cNvSpPr>
          <p:nvPr/>
        </p:nvSpPr>
        <p:spPr bwMode="auto">
          <a:xfrm flipH="1" flipV="1">
            <a:off x="4311650" y="4648200"/>
            <a:ext cx="609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80" name="Line 4"/>
          <p:cNvSpPr>
            <a:spLocks noChangeShapeType="1"/>
          </p:cNvSpPr>
          <p:nvPr/>
        </p:nvSpPr>
        <p:spPr bwMode="auto">
          <a:xfrm flipH="1" flipV="1">
            <a:off x="3352800" y="42672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81" name="Line 5"/>
          <p:cNvSpPr>
            <a:spLocks noChangeShapeType="1"/>
          </p:cNvSpPr>
          <p:nvPr/>
        </p:nvSpPr>
        <p:spPr bwMode="auto">
          <a:xfrm flipH="1">
            <a:off x="4311650" y="4267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82" name="Line 6"/>
          <p:cNvSpPr>
            <a:spLocks noChangeShapeType="1"/>
          </p:cNvSpPr>
          <p:nvPr/>
        </p:nvSpPr>
        <p:spPr bwMode="auto">
          <a:xfrm flipH="1" flipV="1">
            <a:off x="5157788" y="4267200"/>
            <a:ext cx="838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83" name="Line 7"/>
          <p:cNvSpPr>
            <a:spLocks noChangeShapeType="1"/>
          </p:cNvSpPr>
          <p:nvPr/>
        </p:nvSpPr>
        <p:spPr bwMode="auto">
          <a:xfrm flipH="1">
            <a:off x="5157788" y="3810000"/>
            <a:ext cx="838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4823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Phylogeny Problem</a:t>
            </a:r>
          </a:p>
        </p:txBody>
      </p:sp>
      <p:sp>
        <p:nvSpPr>
          <p:cNvPr id="101385" name="Rectangle 9"/>
          <p:cNvSpPr>
            <a:spLocks noChangeArrowheads="1"/>
          </p:cNvSpPr>
          <p:nvPr/>
        </p:nvSpPr>
        <p:spPr bwMode="auto">
          <a:xfrm>
            <a:off x="2097088" y="2346325"/>
            <a:ext cx="1417637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latin typeface="Verdana" charset="0"/>
              </a:rPr>
              <a:t>TAGCCCA</a:t>
            </a:r>
          </a:p>
        </p:txBody>
      </p:sp>
      <p:sp>
        <p:nvSpPr>
          <p:cNvPr id="101386" name="Rectangle 10"/>
          <p:cNvSpPr>
            <a:spLocks noChangeArrowheads="1"/>
          </p:cNvSpPr>
          <p:nvPr/>
        </p:nvSpPr>
        <p:spPr bwMode="auto">
          <a:xfrm>
            <a:off x="3698875" y="2346325"/>
            <a:ext cx="137477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latin typeface="Verdana" charset="0"/>
              </a:rPr>
              <a:t>TAGACTT</a:t>
            </a:r>
          </a:p>
        </p:txBody>
      </p:sp>
      <p:sp>
        <p:nvSpPr>
          <p:cNvPr id="101387" name="Rectangle 11"/>
          <p:cNvSpPr>
            <a:spLocks noChangeArrowheads="1"/>
          </p:cNvSpPr>
          <p:nvPr/>
        </p:nvSpPr>
        <p:spPr bwMode="auto">
          <a:xfrm>
            <a:off x="5259388" y="2346325"/>
            <a:ext cx="141287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latin typeface="Verdana" charset="0"/>
              </a:rPr>
              <a:t>TGCACAA</a:t>
            </a:r>
          </a:p>
        </p:txBody>
      </p:sp>
      <p:sp>
        <p:nvSpPr>
          <p:cNvPr id="101388" name="Rectangle 12"/>
          <p:cNvSpPr>
            <a:spLocks noChangeArrowheads="1"/>
          </p:cNvSpPr>
          <p:nvPr/>
        </p:nvSpPr>
        <p:spPr bwMode="auto">
          <a:xfrm>
            <a:off x="6858000" y="2346325"/>
            <a:ext cx="1401763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latin typeface="Verdana" charset="0"/>
              </a:rPr>
              <a:t>TGCGCTT</a:t>
            </a: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457200" y="2346325"/>
            <a:ext cx="1455738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latin typeface="Verdana" charset="0"/>
              </a:rPr>
              <a:t>AGGGCAT</a:t>
            </a:r>
          </a:p>
        </p:txBody>
      </p:sp>
      <p:sp>
        <p:nvSpPr>
          <p:cNvPr id="101390" name="Oval 14"/>
          <p:cNvSpPr>
            <a:spLocks noChangeArrowheads="1"/>
          </p:cNvSpPr>
          <p:nvPr/>
        </p:nvSpPr>
        <p:spPr bwMode="auto">
          <a:xfrm>
            <a:off x="11430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391" name="Oval 15"/>
          <p:cNvSpPr>
            <a:spLocks noChangeArrowheads="1"/>
          </p:cNvSpPr>
          <p:nvPr/>
        </p:nvSpPr>
        <p:spPr bwMode="auto">
          <a:xfrm>
            <a:off x="272415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392" name="Oval 16"/>
          <p:cNvSpPr>
            <a:spLocks noChangeArrowheads="1"/>
          </p:cNvSpPr>
          <p:nvPr/>
        </p:nvSpPr>
        <p:spPr bwMode="auto">
          <a:xfrm>
            <a:off x="43053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393" name="Oval 17"/>
          <p:cNvSpPr>
            <a:spLocks noChangeArrowheads="1"/>
          </p:cNvSpPr>
          <p:nvPr/>
        </p:nvSpPr>
        <p:spPr bwMode="auto">
          <a:xfrm>
            <a:off x="588645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394" name="Oval 18"/>
          <p:cNvSpPr>
            <a:spLocks noChangeArrowheads="1"/>
          </p:cNvSpPr>
          <p:nvPr/>
        </p:nvSpPr>
        <p:spPr bwMode="auto">
          <a:xfrm>
            <a:off x="74676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395" name="Rectangle 19"/>
          <p:cNvSpPr>
            <a:spLocks noChangeArrowheads="1"/>
          </p:cNvSpPr>
          <p:nvPr/>
        </p:nvSpPr>
        <p:spPr bwMode="auto">
          <a:xfrm>
            <a:off x="838200" y="1676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U</a:t>
            </a:r>
          </a:p>
        </p:txBody>
      </p:sp>
      <p:sp>
        <p:nvSpPr>
          <p:cNvPr id="101396" name="Rectangle 20"/>
          <p:cNvSpPr>
            <a:spLocks noChangeArrowheads="1"/>
          </p:cNvSpPr>
          <p:nvPr/>
        </p:nvSpPr>
        <p:spPr bwMode="auto">
          <a:xfrm>
            <a:off x="2438400" y="1676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V</a:t>
            </a:r>
          </a:p>
        </p:txBody>
      </p:sp>
      <p:sp>
        <p:nvSpPr>
          <p:cNvPr id="101397" name="Rectangle 21"/>
          <p:cNvSpPr>
            <a:spLocks noChangeArrowheads="1"/>
          </p:cNvSpPr>
          <p:nvPr/>
        </p:nvSpPr>
        <p:spPr bwMode="auto">
          <a:xfrm>
            <a:off x="3962400" y="167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W</a:t>
            </a:r>
          </a:p>
        </p:txBody>
      </p:sp>
      <p:sp>
        <p:nvSpPr>
          <p:cNvPr id="101398" name="Rectangle 22"/>
          <p:cNvSpPr>
            <a:spLocks noChangeArrowheads="1"/>
          </p:cNvSpPr>
          <p:nvPr/>
        </p:nvSpPr>
        <p:spPr bwMode="auto">
          <a:xfrm>
            <a:off x="5530850" y="1676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X</a:t>
            </a:r>
          </a:p>
        </p:txBody>
      </p:sp>
      <p:sp>
        <p:nvSpPr>
          <p:cNvPr id="101399" name="Rectangle 23"/>
          <p:cNvSpPr>
            <a:spLocks noChangeArrowheads="1"/>
          </p:cNvSpPr>
          <p:nvPr/>
        </p:nvSpPr>
        <p:spPr bwMode="auto">
          <a:xfrm>
            <a:off x="7138988" y="16764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Y</a:t>
            </a:r>
          </a:p>
        </p:txBody>
      </p:sp>
      <p:sp>
        <p:nvSpPr>
          <p:cNvPr id="101400" name="AutoShape 24"/>
          <p:cNvSpPr>
            <a:spLocks noChangeArrowheads="1"/>
          </p:cNvSpPr>
          <p:nvPr/>
        </p:nvSpPr>
        <p:spPr bwMode="auto">
          <a:xfrm>
            <a:off x="3657600" y="3048000"/>
            <a:ext cx="1600200" cy="685800"/>
          </a:xfrm>
          <a:prstGeom prst="downArrow">
            <a:avLst>
              <a:gd name="adj1" fmla="val 67463"/>
              <a:gd name="adj2" fmla="val 53704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401" name="Rectangle 25"/>
          <p:cNvSpPr>
            <a:spLocks noChangeArrowheads="1"/>
          </p:cNvSpPr>
          <p:nvPr/>
        </p:nvSpPr>
        <p:spPr bwMode="auto">
          <a:xfrm>
            <a:off x="2667000" y="3962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U</a:t>
            </a:r>
          </a:p>
        </p:txBody>
      </p:sp>
      <p:sp>
        <p:nvSpPr>
          <p:cNvPr id="101402" name="Rectangle 26"/>
          <p:cNvSpPr>
            <a:spLocks noChangeArrowheads="1"/>
          </p:cNvSpPr>
          <p:nvPr/>
        </p:nvSpPr>
        <p:spPr bwMode="auto">
          <a:xfrm>
            <a:off x="3525838" y="54864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V</a:t>
            </a:r>
          </a:p>
        </p:txBody>
      </p:sp>
      <p:sp>
        <p:nvSpPr>
          <p:cNvPr id="101403" name="Rectangle 27"/>
          <p:cNvSpPr>
            <a:spLocks noChangeArrowheads="1"/>
          </p:cNvSpPr>
          <p:nvPr/>
        </p:nvSpPr>
        <p:spPr bwMode="auto">
          <a:xfrm>
            <a:off x="4692650" y="548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W</a:t>
            </a:r>
          </a:p>
        </p:txBody>
      </p:sp>
      <p:sp>
        <p:nvSpPr>
          <p:cNvPr id="101404" name="Rectangle 28"/>
          <p:cNvSpPr>
            <a:spLocks noChangeArrowheads="1"/>
          </p:cNvSpPr>
          <p:nvPr/>
        </p:nvSpPr>
        <p:spPr bwMode="auto">
          <a:xfrm>
            <a:off x="6148388" y="35814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X</a:t>
            </a:r>
          </a:p>
        </p:txBody>
      </p:sp>
      <p:sp>
        <p:nvSpPr>
          <p:cNvPr id="101405" name="Rectangle 29"/>
          <p:cNvSpPr>
            <a:spLocks noChangeArrowheads="1"/>
          </p:cNvSpPr>
          <p:nvPr/>
        </p:nvSpPr>
        <p:spPr bwMode="auto">
          <a:xfrm>
            <a:off x="6148388" y="45720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Y</a:t>
            </a:r>
          </a:p>
        </p:txBody>
      </p:sp>
      <p:sp>
        <p:nvSpPr>
          <p:cNvPr id="101406" name="Oval 30"/>
          <p:cNvSpPr>
            <a:spLocks noChangeArrowheads="1"/>
          </p:cNvSpPr>
          <p:nvPr/>
        </p:nvSpPr>
        <p:spPr bwMode="auto">
          <a:xfrm>
            <a:off x="3200400" y="4114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407" name="Oval 31"/>
          <p:cNvSpPr>
            <a:spLocks noChangeArrowheads="1"/>
          </p:cNvSpPr>
          <p:nvPr/>
        </p:nvSpPr>
        <p:spPr bwMode="auto">
          <a:xfrm>
            <a:off x="3625850" y="5257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408" name="Oval 32"/>
          <p:cNvSpPr>
            <a:spLocks noChangeArrowheads="1"/>
          </p:cNvSpPr>
          <p:nvPr/>
        </p:nvSpPr>
        <p:spPr bwMode="auto">
          <a:xfrm>
            <a:off x="4768850" y="5257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409" name="Oval 33"/>
          <p:cNvSpPr>
            <a:spLocks noChangeArrowheads="1"/>
          </p:cNvSpPr>
          <p:nvPr/>
        </p:nvSpPr>
        <p:spPr bwMode="auto">
          <a:xfrm>
            <a:off x="5919788" y="464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410" name="Oval 34"/>
          <p:cNvSpPr>
            <a:spLocks noChangeArrowheads="1"/>
          </p:cNvSpPr>
          <p:nvPr/>
        </p:nvSpPr>
        <p:spPr bwMode="auto">
          <a:xfrm>
            <a:off x="5919788" y="3733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charset="0"/>
                <a:cs typeface="+mj-cs"/>
              </a:rPr>
              <a:t>Tree Construction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charset="0"/>
                <a:cs typeface="+mn-cs"/>
              </a:rPr>
              <a:t>Input</a:t>
            </a:r>
            <a:r>
              <a:rPr lang="en-US" dirty="0" smtClean="0">
                <a:latin typeface="Times New Roman" charset="0"/>
                <a:cs typeface="+mn-cs"/>
              </a:rPr>
              <a:t>: Four sequences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9900"/>
                </a:solidFill>
                <a:latin typeface="Times New Roman" charset="0"/>
              </a:rPr>
              <a:t>ACT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9900"/>
                </a:solidFill>
                <a:latin typeface="Times New Roman" charset="0"/>
              </a:rPr>
              <a:t>ACA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9900"/>
                </a:solidFill>
                <a:latin typeface="Times New Roman" charset="0"/>
              </a:rPr>
              <a:t>GTT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9900"/>
                </a:solidFill>
                <a:latin typeface="Times New Roman" charset="0"/>
              </a:rPr>
              <a:t>GTA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charset="0"/>
                <a:cs typeface="+mn-cs"/>
              </a:rPr>
              <a:t>Question</a:t>
            </a:r>
            <a:r>
              <a:rPr lang="en-US" dirty="0" smtClean="0">
                <a:latin typeface="Times New Roman" charset="0"/>
                <a:cs typeface="+mn-cs"/>
              </a:rPr>
              <a:t>: what is the best tree for this dataset?</a:t>
            </a:r>
          </a:p>
        </p:txBody>
      </p:sp>
    </p:spTree>
    <p:extLst>
      <p:ext uri="{BB962C8B-B14F-4D97-AF65-F5344CB8AC3E}">
        <p14:creationId xmlns:p14="http://schemas.microsoft.com/office/powerpoint/2010/main" val="3182143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2400" cy="11461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normAutofit/>
          </a:bodyPr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b="1" dirty="0" smtClean="0"/>
              <a:t>Maximum Parsimony</a:t>
            </a:r>
            <a:endParaRPr lang="en-GB" dirty="0" smtClean="0"/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body" idx="2"/>
          </p:nvPr>
        </p:nvSpPr>
        <p:spPr>
          <a:xfrm>
            <a:off x="838200" y="1424702"/>
            <a:ext cx="7621588" cy="48783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normAutofit/>
          </a:bodyPr>
          <a:lstStyle/>
          <a:p>
            <a:pPr marL="0" indent="0" defTabSz="457200" eaLnBrk="1" hangingPunct="1">
              <a:lnSpc>
                <a:spcPct val="93000"/>
              </a:lnSpc>
              <a:spcBef>
                <a:spcPts val="600"/>
              </a:spcBef>
              <a:buNone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endParaRPr lang="en-GB" dirty="0" smtClean="0"/>
          </a:p>
          <a:p>
            <a:pPr marL="0" indent="0">
              <a:lnSpc>
                <a:spcPct val="93000"/>
              </a:lnSpc>
              <a:spcBef>
                <a:spcPts val="600"/>
              </a:spcBef>
              <a:buNone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dirty="0" smtClean="0"/>
              <a:t>Maximum parsimony: </a:t>
            </a:r>
          </a:p>
          <a:p>
            <a:pPr marL="741363" lvl="1" indent="-341313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dirty="0" smtClean="0"/>
              <a:t>Input: set S of sequences (all of the same length), </a:t>
            </a:r>
          </a:p>
          <a:p>
            <a:pPr marL="741363" lvl="1" indent="-341313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dirty="0" smtClean="0"/>
              <a:t>Output: a tree T with the sequences at the leaves that minimizes the total number of changes</a:t>
            </a:r>
          </a:p>
          <a:p>
            <a:pPr marL="741363" lvl="1" indent="-341313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endParaRPr lang="en-GB" dirty="0"/>
          </a:p>
          <a:p>
            <a:pPr marL="741363" lvl="1" indent="-341313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endParaRPr lang="en-GB" dirty="0" smtClean="0"/>
          </a:p>
          <a:p>
            <a:pPr marL="0" indent="0">
              <a:lnSpc>
                <a:spcPct val="93000"/>
              </a:lnSpc>
              <a:spcBef>
                <a:spcPts val="600"/>
              </a:spcBef>
              <a:buNone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dirty="0" smtClean="0"/>
              <a:t>This is an optimization problem. </a:t>
            </a:r>
          </a:p>
          <a:p>
            <a:pPr marL="0" indent="0">
              <a:lnSpc>
                <a:spcPct val="93000"/>
              </a:lnSpc>
              <a:spcBef>
                <a:spcPts val="600"/>
              </a:spcBef>
              <a:buNone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dirty="0" smtClean="0"/>
              <a:t>How hard is it to solve this problem exactly?</a:t>
            </a:r>
          </a:p>
        </p:txBody>
      </p:sp>
    </p:spTree>
    <p:extLst>
      <p:ext uri="{BB962C8B-B14F-4D97-AF65-F5344CB8AC3E}">
        <p14:creationId xmlns:p14="http://schemas.microsoft.com/office/powerpoint/2010/main" val="248763256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Times New Roman" charset="0"/>
                <a:cs typeface="+mj-cs"/>
              </a:rPr>
              <a:t>Maximum parsimony (example)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Times New Roman" charset="0"/>
                <a:cs typeface="+mn-cs"/>
              </a:rPr>
              <a:t>Input</a:t>
            </a:r>
            <a:r>
              <a:rPr lang="en-US" smtClean="0">
                <a:latin typeface="Times New Roman" charset="0"/>
                <a:cs typeface="+mn-cs"/>
              </a:rPr>
              <a:t>: Four sequences</a:t>
            </a:r>
          </a:p>
          <a:p>
            <a:pPr lvl="1" eaLnBrk="1" hangingPunct="1">
              <a:defRPr/>
            </a:pPr>
            <a:r>
              <a:rPr lang="en-US" smtClean="0">
                <a:solidFill>
                  <a:srgbClr val="009900"/>
                </a:solidFill>
                <a:latin typeface="Times New Roman" charset="0"/>
              </a:rPr>
              <a:t>ACT</a:t>
            </a:r>
          </a:p>
          <a:p>
            <a:pPr lvl="1" eaLnBrk="1" hangingPunct="1">
              <a:defRPr/>
            </a:pPr>
            <a:r>
              <a:rPr lang="en-US" smtClean="0">
                <a:solidFill>
                  <a:srgbClr val="009900"/>
                </a:solidFill>
                <a:latin typeface="Times New Roman" charset="0"/>
              </a:rPr>
              <a:t>ACA</a:t>
            </a:r>
          </a:p>
          <a:p>
            <a:pPr lvl="1" eaLnBrk="1" hangingPunct="1">
              <a:defRPr/>
            </a:pPr>
            <a:r>
              <a:rPr lang="en-US" smtClean="0">
                <a:solidFill>
                  <a:srgbClr val="009900"/>
                </a:solidFill>
                <a:latin typeface="Times New Roman" charset="0"/>
              </a:rPr>
              <a:t>GTT</a:t>
            </a:r>
          </a:p>
          <a:p>
            <a:pPr lvl="1" eaLnBrk="1" hangingPunct="1">
              <a:defRPr/>
            </a:pPr>
            <a:r>
              <a:rPr lang="en-US" smtClean="0">
                <a:solidFill>
                  <a:srgbClr val="009900"/>
                </a:solidFill>
                <a:latin typeface="Times New Roman" charset="0"/>
              </a:rPr>
              <a:t>GTA</a:t>
            </a:r>
          </a:p>
          <a:p>
            <a:pPr eaLnBrk="1" hangingPunct="1">
              <a:defRPr/>
            </a:pPr>
            <a:r>
              <a:rPr lang="en-US" b="1" smtClean="0">
                <a:latin typeface="Times New Roman" charset="0"/>
                <a:cs typeface="+mn-cs"/>
              </a:rPr>
              <a:t>Question</a:t>
            </a:r>
            <a:r>
              <a:rPr lang="en-US" smtClean="0">
                <a:latin typeface="Times New Roman" charset="0"/>
                <a:cs typeface="+mn-cs"/>
              </a:rPr>
              <a:t>: which of the three trees has the best MP scores?</a:t>
            </a:r>
          </a:p>
        </p:txBody>
      </p:sp>
    </p:spTree>
    <p:extLst>
      <p:ext uri="{BB962C8B-B14F-4D97-AF65-F5344CB8AC3E}">
        <p14:creationId xmlns:p14="http://schemas.microsoft.com/office/powerpoint/2010/main" val="442645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Times New Roman" charset="0"/>
                <a:cs typeface="+mj-cs"/>
              </a:rPr>
              <a:t>Maximum Parsimony</a:t>
            </a:r>
          </a:p>
        </p:txBody>
      </p:sp>
      <p:grpSp>
        <p:nvGrpSpPr>
          <p:cNvPr id="24578" name="Group 3"/>
          <p:cNvGrpSpPr>
            <a:grpSpLocks/>
          </p:cNvGrpSpPr>
          <p:nvPr/>
        </p:nvGrpSpPr>
        <p:grpSpPr bwMode="auto">
          <a:xfrm>
            <a:off x="685800" y="2035175"/>
            <a:ext cx="1981200" cy="685800"/>
            <a:chOff x="311" y="2087"/>
            <a:chExt cx="1129" cy="432"/>
          </a:xfrm>
        </p:grpSpPr>
        <p:sp>
          <p:nvSpPr>
            <p:cNvPr id="109572" name="Line 4"/>
            <p:cNvSpPr>
              <a:spLocks noChangeShapeType="1"/>
            </p:cNvSpPr>
            <p:nvPr/>
          </p:nvSpPr>
          <p:spPr bwMode="auto">
            <a:xfrm rot="-5400000">
              <a:off x="852" y="2074"/>
              <a:ext cx="0" cy="5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9573" name="Line 5"/>
            <p:cNvSpPr>
              <a:spLocks noChangeShapeType="1"/>
            </p:cNvSpPr>
            <p:nvPr/>
          </p:nvSpPr>
          <p:spPr bwMode="auto">
            <a:xfrm rot="16200000" flipH="1">
              <a:off x="1176" y="2255"/>
              <a:ext cx="19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9574" name="Line 6"/>
            <p:cNvSpPr>
              <a:spLocks noChangeShapeType="1"/>
            </p:cNvSpPr>
            <p:nvPr/>
          </p:nvSpPr>
          <p:spPr bwMode="auto">
            <a:xfrm rot="-5400000">
              <a:off x="1152" y="2039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9575" name="Line 7"/>
            <p:cNvSpPr>
              <a:spLocks noChangeShapeType="1"/>
            </p:cNvSpPr>
            <p:nvPr/>
          </p:nvSpPr>
          <p:spPr bwMode="auto">
            <a:xfrm rot="-5400000" flipH="1" flipV="1">
              <a:off x="359" y="2279"/>
              <a:ext cx="19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9576" name="Line 8"/>
            <p:cNvSpPr>
              <a:spLocks noChangeShapeType="1"/>
            </p:cNvSpPr>
            <p:nvPr/>
          </p:nvSpPr>
          <p:spPr bwMode="auto">
            <a:xfrm rot="16200000" flipV="1">
              <a:off x="335" y="2063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76200" y="1752600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solidFill>
                  <a:srgbClr val="009900"/>
                </a:solidFill>
                <a:latin typeface="Times New Roman" charset="0"/>
                <a:cs typeface="Times New Roman" charset="0"/>
              </a:rPr>
              <a:t>ACT</a:t>
            </a:r>
          </a:p>
        </p:txBody>
      </p:sp>
      <p:sp>
        <p:nvSpPr>
          <p:cNvPr id="109578" name="Text Box 10"/>
          <p:cNvSpPr txBox="1">
            <a:spLocks noChangeArrowheads="1"/>
          </p:cNvSpPr>
          <p:nvPr/>
        </p:nvSpPr>
        <p:spPr bwMode="auto">
          <a:xfrm>
            <a:off x="44450" y="2514600"/>
            <a:ext cx="677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solidFill>
                  <a:srgbClr val="009900"/>
                </a:solidFill>
                <a:latin typeface="Times New Roman" charset="0"/>
                <a:cs typeface="Times New Roman" charset="0"/>
              </a:rPr>
              <a:t>GTT</a:t>
            </a:r>
          </a:p>
        </p:txBody>
      </p:sp>
      <p:sp>
        <p:nvSpPr>
          <p:cNvPr id="109579" name="Text Box 11"/>
          <p:cNvSpPr txBox="1">
            <a:spLocks noChangeArrowheads="1"/>
          </p:cNvSpPr>
          <p:nvPr/>
        </p:nvSpPr>
        <p:spPr bwMode="auto">
          <a:xfrm>
            <a:off x="2590800" y="2514600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solidFill>
                  <a:srgbClr val="009900"/>
                </a:solidFill>
                <a:latin typeface="Times New Roman" charset="0"/>
                <a:cs typeface="Times New Roman" charset="0"/>
              </a:rPr>
              <a:t>ACA</a:t>
            </a:r>
          </a:p>
        </p:txBody>
      </p:sp>
      <p:sp>
        <p:nvSpPr>
          <p:cNvPr id="109580" name="Text Box 12"/>
          <p:cNvSpPr txBox="1">
            <a:spLocks noChangeArrowheads="1"/>
          </p:cNvSpPr>
          <p:nvPr/>
        </p:nvSpPr>
        <p:spPr bwMode="auto">
          <a:xfrm>
            <a:off x="2644775" y="1812925"/>
            <a:ext cx="706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solidFill>
                  <a:srgbClr val="009900"/>
                </a:solidFill>
                <a:latin typeface="Times New Roman" charset="0"/>
                <a:cs typeface="Times New Roman" charset="0"/>
              </a:rPr>
              <a:t>GTA</a:t>
            </a:r>
          </a:p>
        </p:txBody>
      </p:sp>
      <p:sp>
        <p:nvSpPr>
          <p:cNvPr id="109581" name="Oval 13"/>
          <p:cNvSpPr>
            <a:spLocks noChangeArrowheads="1"/>
          </p:cNvSpPr>
          <p:nvPr/>
        </p:nvSpPr>
        <p:spPr bwMode="auto">
          <a:xfrm>
            <a:off x="1143000" y="2362200"/>
            <a:ext cx="117475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9582" name="Oval 14"/>
          <p:cNvSpPr>
            <a:spLocks noChangeArrowheads="1"/>
          </p:cNvSpPr>
          <p:nvPr/>
        </p:nvSpPr>
        <p:spPr bwMode="auto">
          <a:xfrm>
            <a:off x="1981200" y="2362200"/>
            <a:ext cx="117475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24585" name="Group 15"/>
          <p:cNvGrpSpPr>
            <a:grpSpLocks/>
          </p:cNvGrpSpPr>
          <p:nvPr/>
        </p:nvGrpSpPr>
        <p:grpSpPr bwMode="auto">
          <a:xfrm>
            <a:off x="6310313" y="2011363"/>
            <a:ext cx="2060575" cy="685800"/>
            <a:chOff x="311" y="2087"/>
            <a:chExt cx="1129" cy="432"/>
          </a:xfrm>
        </p:grpSpPr>
        <p:sp>
          <p:nvSpPr>
            <p:cNvPr id="109584" name="Line 16"/>
            <p:cNvSpPr>
              <a:spLocks noChangeShapeType="1"/>
            </p:cNvSpPr>
            <p:nvPr/>
          </p:nvSpPr>
          <p:spPr bwMode="auto">
            <a:xfrm rot="-5400000">
              <a:off x="852" y="2074"/>
              <a:ext cx="0" cy="5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9585" name="Line 17"/>
            <p:cNvSpPr>
              <a:spLocks noChangeShapeType="1"/>
            </p:cNvSpPr>
            <p:nvPr/>
          </p:nvSpPr>
          <p:spPr bwMode="auto">
            <a:xfrm rot="16200000" flipH="1">
              <a:off x="1176" y="2255"/>
              <a:ext cx="19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9586" name="Line 18"/>
            <p:cNvSpPr>
              <a:spLocks noChangeShapeType="1"/>
            </p:cNvSpPr>
            <p:nvPr/>
          </p:nvSpPr>
          <p:spPr bwMode="auto">
            <a:xfrm rot="-5400000">
              <a:off x="1152" y="2039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9587" name="Line 19"/>
            <p:cNvSpPr>
              <a:spLocks noChangeShapeType="1"/>
            </p:cNvSpPr>
            <p:nvPr/>
          </p:nvSpPr>
          <p:spPr bwMode="auto">
            <a:xfrm rot="-5400000" flipH="1" flipV="1">
              <a:off x="359" y="2279"/>
              <a:ext cx="19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9588" name="Line 20"/>
            <p:cNvSpPr>
              <a:spLocks noChangeShapeType="1"/>
            </p:cNvSpPr>
            <p:nvPr/>
          </p:nvSpPr>
          <p:spPr bwMode="auto">
            <a:xfrm rot="16200000" flipV="1">
              <a:off x="335" y="2063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09589" name="Oval 21"/>
          <p:cNvSpPr>
            <a:spLocks noChangeArrowheads="1"/>
          </p:cNvSpPr>
          <p:nvPr/>
        </p:nvSpPr>
        <p:spPr bwMode="auto">
          <a:xfrm>
            <a:off x="7673975" y="2316163"/>
            <a:ext cx="125413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9590" name="Oval 22"/>
          <p:cNvSpPr>
            <a:spLocks noChangeArrowheads="1"/>
          </p:cNvSpPr>
          <p:nvPr/>
        </p:nvSpPr>
        <p:spPr bwMode="auto">
          <a:xfrm>
            <a:off x="6819900" y="2354263"/>
            <a:ext cx="125413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9591" name="Text Box 23"/>
          <p:cNvSpPr txBox="1">
            <a:spLocks noChangeArrowheads="1"/>
          </p:cNvSpPr>
          <p:nvPr/>
        </p:nvSpPr>
        <p:spPr bwMode="auto">
          <a:xfrm>
            <a:off x="5638800" y="1782763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solidFill>
                  <a:srgbClr val="009900"/>
                </a:solidFill>
                <a:latin typeface="Times New Roman" charset="0"/>
                <a:cs typeface="Times New Roman" charset="0"/>
              </a:rPr>
              <a:t>ACA</a:t>
            </a:r>
          </a:p>
        </p:txBody>
      </p:sp>
      <p:sp>
        <p:nvSpPr>
          <p:cNvPr id="109592" name="Text Box 24"/>
          <p:cNvSpPr txBox="1">
            <a:spLocks noChangeArrowheads="1"/>
          </p:cNvSpPr>
          <p:nvPr/>
        </p:nvSpPr>
        <p:spPr bwMode="auto">
          <a:xfrm>
            <a:off x="8288338" y="1766888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solidFill>
                  <a:srgbClr val="009900"/>
                </a:solidFill>
                <a:latin typeface="Times New Roman" charset="0"/>
                <a:cs typeface="Times New Roman" charset="0"/>
              </a:rPr>
              <a:t>ACT</a:t>
            </a:r>
          </a:p>
        </p:txBody>
      </p:sp>
      <p:sp>
        <p:nvSpPr>
          <p:cNvPr id="109593" name="Text Box 25"/>
          <p:cNvSpPr txBox="1">
            <a:spLocks noChangeArrowheads="1"/>
          </p:cNvSpPr>
          <p:nvPr/>
        </p:nvSpPr>
        <p:spPr bwMode="auto">
          <a:xfrm>
            <a:off x="8347075" y="2544763"/>
            <a:ext cx="706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solidFill>
                  <a:srgbClr val="009900"/>
                </a:solidFill>
                <a:latin typeface="Times New Roman" charset="0"/>
                <a:cs typeface="Times New Roman" charset="0"/>
              </a:rPr>
              <a:t>GTA</a:t>
            </a:r>
          </a:p>
        </p:txBody>
      </p:sp>
      <p:sp>
        <p:nvSpPr>
          <p:cNvPr id="109594" name="Text Box 26"/>
          <p:cNvSpPr txBox="1">
            <a:spLocks noChangeArrowheads="1"/>
          </p:cNvSpPr>
          <p:nvPr/>
        </p:nvSpPr>
        <p:spPr bwMode="auto">
          <a:xfrm>
            <a:off x="5684838" y="2468563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solidFill>
                  <a:srgbClr val="009900"/>
                </a:solidFill>
                <a:latin typeface="Times New Roman" charset="0"/>
                <a:cs typeface="Times New Roman" charset="0"/>
              </a:rPr>
              <a:t>GTT</a:t>
            </a:r>
          </a:p>
        </p:txBody>
      </p:sp>
      <p:grpSp>
        <p:nvGrpSpPr>
          <p:cNvPr id="24592" name="Group 27"/>
          <p:cNvGrpSpPr>
            <a:grpSpLocks/>
          </p:cNvGrpSpPr>
          <p:nvPr/>
        </p:nvGrpSpPr>
        <p:grpSpPr bwMode="auto">
          <a:xfrm>
            <a:off x="3289300" y="4784725"/>
            <a:ext cx="2224088" cy="685800"/>
            <a:chOff x="311" y="2087"/>
            <a:chExt cx="1129" cy="432"/>
          </a:xfrm>
        </p:grpSpPr>
        <p:sp>
          <p:nvSpPr>
            <p:cNvPr id="109596" name="Line 28"/>
            <p:cNvSpPr>
              <a:spLocks noChangeShapeType="1"/>
            </p:cNvSpPr>
            <p:nvPr/>
          </p:nvSpPr>
          <p:spPr bwMode="auto">
            <a:xfrm rot="-5400000">
              <a:off x="851" y="2074"/>
              <a:ext cx="0" cy="5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9597" name="Line 29"/>
            <p:cNvSpPr>
              <a:spLocks noChangeShapeType="1"/>
            </p:cNvSpPr>
            <p:nvPr/>
          </p:nvSpPr>
          <p:spPr bwMode="auto">
            <a:xfrm rot="16200000" flipH="1">
              <a:off x="1176" y="2255"/>
              <a:ext cx="19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9598" name="Line 30"/>
            <p:cNvSpPr>
              <a:spLocks noChangeShapeType="1"/>
            </p:cNvSpPr>
            <p:nvPr/>
          </p:nvSpPr>
          <p:spPr bwMode="auto">
            <a:xfrm rot="-5400000">
              <a:off x="1152" y="2039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9599" name="Line 31"/>
            <p:cNvSpPr>
              <a:spLocks noChangeShapeType="1"/>
            </p:cNvSpPr>
            <p:nvPr/>
          </p:nvSpPr>
          <p:spPr bwMode="auto">
            <a:xfrm rot="-5400000" flipH="1" flipV="1">
              <a:off x="359" y="2279"/>
              <a:ext cx="19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9600" name="Line 32"/>
            <p:cNvSpPr>
              <a:spLocks noChangeShapeType="1"/>
            </p:cNvSpPr>
            <p:nvPr/>
          </p:nvSpPr>
          <p:spPr bwMode="auto">
            <a:xfrm rot="16200000" flipV="1">
              <a:off x="335" y="2063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09601" name="Oval 33"/>
          <p:cNvSpPr>
            <a:spLocks noChangeArrowheads="1"/>
          </p:cNvSpPr>
          <p:nvPr/>
        </p:nvSpPr>
        <p:spPr bwMode="auto">
          <a:xfrm>
            <a:off x="3783013" y="5089525"/>
            <a:ext cx="1270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9602" name="Oval 34"/>
          <p:cNvSpPr>
            <a:spLocks noChangeArrowheads="1"/>
          </p:cNvSpPr>
          <p:nvPr/>
        </p:nvSpPr>
        <p:spPr bwMode="auto">
          <a:xfrm>
            <a:off x="4787900" y="5089525"/>
            <a:ext cx="1270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9603" name="Text Box 35"/>
          <p:cNvSpPr txBox="1">
            <a:spLocks noChangeArrowheads="1"/>
          </p:cNvSpPr>
          <p:nvPr/>
        </p:nvSpPr>
        <p:spPr bwMode="auto">
          <a:xfrm>
            <a:off x="2620963" y="5318125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solidFill>
                  <a:srgbClr val="009900"/>
                </a:solidFill>
                <a:latin typeface="Times New Roman" charset="0"/>
                <a:cs typeface="Times New Roman" charset="0"/>
              </a:rPr>
              <a:t>ACT</a:t>
            </a:r>
          </a:p>
        </p:txBody>
      </p:sp>
      <p:sp>
        <p:nvSpPr>
          <p:cNvPr id="109604" name="Text Box 36"/>
          <p:cNvSpPr txBox="1">
            <a:spLocks noChangeArrowheads="1"/>
          </p:cNvSpPr>
          <p:nvPr/>
        </p:nvSpPr>
        <p:spPr bwMode="auto">
          <a:xfrm>
            <a:off x="2590800" y="4540250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solidFill>
                  <a:srgbClr val="009900"/>
                </a:solidFill>
                <a:latin typeface="Times New Roman" charset="0"/>
                <a:cs typeface="Times New Roman" charset="0"/>
              </a:rPr>
              <a:t>ACA</a:t>
            </a:r>
          </a:p>
        </p:txBody>
      </p:sp>
      <p:sp>
        <p:nvSpPr>
          <p:cNvPr id="109605" name="Text Box 37"/>
          <p:cNvSpPr txBox="1">
            <a:spLocks noChangeArrowheads="1"/>
          </p:cNvSpPr>
          <p:nvPr/>
        </p:nvSpPr>
        <p:spPr bwMode="auto">
          <a:xfrm>
            <a:off x="5438775" y="5318125"/>
            <a:ext cx="677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solidFill>
                  <a:srgbClr val="009900"/>
                </a:solidFill>
                <a:latin typeface="Times New Roman" charset="0"/>
                <a:cs typeface="Times New Roman" charset="0"/>
              </a:rPr>
              <a:t>GTT</a:t>
            </a:r>
          </a:p>
        </p:txBody>
      </p:sp>
      <p:sp>
        <p:nvSpPr>
          <p:cNvPr id="109606" name="Text Box 38"/>
          <p:cNvSpPr txBox="1">
            <a:spLocks noChangeArrowheads="1"/>
          </p:cNvSpPr>
          <p:nvPr/>
        </p:nvSpPr>
        <p:spPr bwMode="auto">
          <a:xfrm>
            <a:off x="5413375" y="4479925"/>
            <a:ext cx="706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solidFill>
                  <a:srgbClr val="009900"/>
                </a:solidFill>
                <a:latin typeface="Times New Roman" charset="0"/>
                <a:cs typeface="Times New Roman" charset="0"/>
              </a:rPr>
              <a:t>GTA</a:t>
            </a:r>
          </a:p>
        </p:txBody>
      </p:sp>
    </p:spTree>
    <p:extLst>
      <p:ext uri="{BB962C8B-B14F-4D97-AF65-F5344CB8AC3E}">
        <p14:creationId xmlns:p14="http://schemas.microsoft.com/office/powerpoint/2010/main" val="970063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5603" name="Picture 4" descr="big-data_np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65" y="639763"/>
            <a:ext cx="364013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5146" y="3229991"/>
            <a:ext cx="2857500" cy="285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000" y="982091"/>
            <a:ext cx="36068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97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Times New Roman" charset="0"/>
                <a:cs typeface="+mj-cs"/>
              </a:rPr>
              <a:t>Maximum Parsimony</a:t>
            </a:r>
          </a:p>
        </p:txBody>
      </p:sp>
      <p:grpSp>
        <p:nvGrpSpPr>
          <p:cNvPr id="26626" name="Group 3"/>
          <p:cNvGrpSpPr>
            <a:grpSpLocks/>
          </p:cNvGrpSpPr>
          <p:nvPr/>
        </p:nvGrpSpPr>
        <p:grpSpPr bwMode="auto">
          <a:xfrm>
            <a:off x="685800" y="2035175"/>
            <a:ext cx="1981200" cy="685800"/>
            <a:chOff x="311" y="2087"/>
            <a:chExt cx="1129" cy="432"/>
          </a:xfrm>
        </p:grpSpPr>
        <p:sp>
          <p:nvSpPr>
            <p:cNvPr id="110596" name="Line 4"/>
            <p:cNvSpPr>
              <a:spLocks noChangeShapeType="1"/>
            </p:cNvSpPr>
            <p:nvPr/>
          </p:nvSpPr>
          <p:spPr bwMode="auto">
            <a:xfrm rot="-5400000">
              <a:off x="852" y="2074"/>
              <a:ext cx="0" cy="5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0597" name="Line 5"/>
            <p:cNvSpPr>
              <a:spLocks noChangeShapeType="1"/>
            </p:cNvSpPr>
            <p:nvPr/>
          </p:nvSpPr>
          <p:spPr bwMode="auto">
            <a:xfrm rot="16200000" flipH="1">
              <a:off x="1176" y="2255"/>
              <a:ext cx="19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0598" name="Line 6"/>
            <p:cNvSpPr>
              <a:spLocks noChangeShapeType="1"/>
            </p:cNvSpPr>
            <p:nvPr/>
          </p:nvSpPr>
          <p:spPr bwMode="auto">
            <a:xfrm rot="-5400000">
              <a:off x="1152" y="2039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0599" name="Line 7"/>
            <p:cNvSpPr>
              <a:spLocks noChangeShapeType="1"/>
            </p:cNvSpPr>
            <p:nvPr/>
          </p:nvSpPr>
          <p:spPr bwMode="auto">
            <a:xfrm rot="-5400000" flipH="1" flipV="1">
              <a:off x="359" y="2279"/>
              <a:ext cx="19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0600" name="Line 8"/>
            <p:cNvSpPr>
              <a:spLocks noChangeShapeType="1"/>
            </p:cNvSpPr>
            <p:nvPr/>
          </p:nvSpPr>
          <p:spPr bwMode="auto">
            <a:xfrm rot="16200000" flipV="1">
              <a:off x="335" y="2063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0601" name="Text Box 9"/>
          <p:cNvSpPr txBox="1">
            <a:spLocks noChangeArrowheads="1"/>
          </p:cNvSpPr>
          <p:nvPr/>
        </p:nvSpPr>
        <p:spPr bwMode="auto">
          <a:xfrm>
            <a:off x="76200" y="1752600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solidFill>
                  <a:srgbClr val="009900"/>
                </a:solidFill>
                <a:latin typeface="Times New Roman" charset="0"/>
                <a:cs typeface="Times New Roman" charset="0"/>
              </a:rPr>
              <a:t>ACT</a:t>
            </a:r>
          </a:p>
        </p:txBody>
      </p:sp>
      <p:sp>
        <p:nvSpPr>
          <p:cNvPr id="110602" name="Text Box 10"/>
          <p:cNvSpPr txBox="1">
            <a:spLocks noChangeArrowheads="1"/>
          </p:cNvSpPr>
          <p:nvPr/>
        </p:nvSpPr>
        <p:spPr bwMode="auto">
          <a:xfrm>
            <a:off x="44450" y="2514600"/>
            <a:ext cx="677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solidFill>
                  <a:srgbClr val="009900"/>
                </a:solidFill>
                <a:latin typeface="Times New Roman" charset="0"/>
                <a:cs typeface="Times New Roman" charset="0"/>
              </a:rPr>
              <a:t>GTT</a:t>
            </a:r>
          </a:p>
        </p:txBody>
      </p:sp>
      <p:sp>
        <p:nvSpPr>
          <p:cNvPr id="110603" name="Text Box 11"/>
          <p:cNvSpPr txBox="1">
            <a:spLocks noChangeArrowheads="1"/>
          </p:cNvSpPr>
          <p:nvPr/>
        </p:nvSpPr>
        <p:spPr bwMode="auto">
          <a:xfrm>
            <a:off x="914400" y="1981200"/>
            <a:ext cx="677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GTT</a:t>
            </a:r>
          </a:p>
        </p:txBody>
      </p:sp>
      <p:sp>
        <p:nvSpPr>
          <p:cNvPr id="110604" name="Text Box 12"/>
          <p:cNvSpPr txBox="1">
            <a:spLocks noChangeArrowheads="1"/>
          </p:cNvSpPr>
          <p:nvPr/>
        </p:nvSpPr>
        <p:spPr bwMode="auto">
          <a:xfrm>
            <a:off x="1654175" y="1981200"/>
            <a:ext cx="706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GTA</a:t>
            </a:r>
          </a:p>
        </p:txBody>
      </p:sp>
      <p:sp>
        <p:nvSpPr>
          <p:cNvPr id="110605" name="Text Box 13"/>
          <p:cNvSpPr txBox="1">
            <a:spLocks noChangeArrowheads="1"/>
          </p:cNvSpPr>
          <p:nvPr/>
        </p:nvSpPr>
        <p:spPr bwMode="auto">
          <a:xfrm>
            <a:off x="2590800" y="2514600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solidFill>
                  <a:srgbClr val="009900"/>
                </a:solidFill>
                <a:latin typeface="Times New Roman" charset="0"/>
                <a:cs typeface="Times New Roman" charset="0"/>
              </a:rPr>
              <a:t>ACA</a:t>
            </a:r>
          </a:p>
        </p:txBody>
      </p:sp>
      <p:sp>
        <p:nvSpPr>
          <p:cNvPr id="110606" name="Text Box 14"/>
          <p:cNvSpPr txBox="1">
            <a:spLocks noChangeArrowheads="1"/>
          </p:cNvSpPr>
          <p:nvPr/>
        </p:nvSpPr>
        <p:spPr bwMode="auto">
          <a:xfrm>
            <a:off x="2644775" y="1812925"/>
            <a:ext cx="706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solidFill>
                  <a:srgbClr val="009900"/>
                </a:solidFill>
                <a:latin typeface="Times New Roman" charset="0"/>
                <a:cs typeface="Times New Roman" charset="0"/>
              </a:rPr>
              <a:t>GTA</a:t>
            </a:r>
          </a:p>
        </p:txBody>
      </p:sp>
      <p:sp>
        <p:nvSpPr>
          <p:cNvPr id="110607" name="Oval 15"/>
          <p:cNvSpPr>
            <a:spLocks noChangeArrowheads="1"/>
          </p:cNvSpPr>
          <p:nvPr/>
        </p:nvSpPr>
        <p:spPr bwMode="auto">
          <a:xfrm>
            <a:off x="1143000" y="2362200"/>
            <a:ext cx="117475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0608" name="Oval 16"/>
          <p:cNvSpPr>
            <a:spLocks noChangeArrowheads="1"/>
          </p:cNvSpPr>
          <p:nvPr/>
        </p:nvSpPr>
        <p:spPr bwMode="auto">
          <a:xfrm>
            <a:off x="1981200" y="2362200"/>
            <a:ext cx="117475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0609" name="Text Box 17"/>
          <p:cNvSpPr txBox="1">
            <a:spLocks noChangeArrowheads="1"/>
          </p:cNvSpPr>
          <p:nvPr/>
        </p:nvSpPr>
        <p:spPr bwMode="auto">
          <a:xfrm>
            <a:off x="1447800" y="23622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latin typeface="Times New Roman" charset="0"/>
                <a:cs typeface="Times New Roman" charset="0"/>
              </a:rPr>
              <a:t>1</a:t>
            </a:r>
          </a:p>
        </p:txBody>
      </p:sp>
      <p:sp>
        <p:nvSpPr>
          <p:cNvPr id="110610" name="Text Box 18"/>
          <p:cNvSpPr txBox="1">
            <a:spLocks noChangeArrowheads="1"/>
          </p:cNvSpPr>
          <p:nvPr/>
        </p:nvSpPr>
        <p:spPr bwMode="auto">
          <a:xfrm>
            <a:off x="677863" y="2071688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latin typeface="Times New Roman" charset="0"/>
                <a:cs typeface="Times New Roman" charset="0"/>
              </a:rPr>
              <a:t>2</a:t>
            </a:r>
          </a:p>
        </p:txBody>
      </p:sp>
      <p:sp>
        <p:nvSpPr>
          <p:cNvPr id="110611" name="Text Box 19"/>
          <p:cNvSpPr txBox="1">
            <a:spLocks noChangeArrowheads="1"/>
          </p:cNvSpPr>
          <p:nvPr/>
        </p:nvSpPr>
        <p:spPr bwMode="auto">
          <a:xfrm>
            <a:off x="2209800" y="246856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latin typeface="Times New Roman" charset="0"/>
                <a:cs typeface="Times New Roman" charset="0"/>
              </a:rPr>
              <a:t>2</a:t>
            </a:r>
          </a:p>
        </p:txBody>
      </p:sp>
      <p:sp>
        <p:nvSpPr>
          <p:cNvPr id="110612" name="Text Box 20"/>
          <p:cNvSpPr txBox="1">
            <a:spLocks noChangeArrowheads="1"/>
          </p:cNvSpPr>
          <p:nvPr/>
        </p:nvSpPr>
        <p:spPr bwMode="auto">
          <a:xfrm>
            <a:off x="838200" y="2955925"/>
            <a:ext cx="1547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latin typeface="Times New Roman" charset="0"/>
                <a:cs typeface="Times New Roman" charset="0"/>
              </a:rPr>
              <a:t>MP score = 5</a:t>
            </a:r>
          </a:p>
        </p:txBody>
      </p:sp>
      <p:grpSp>
        <p:nvGrpSpPr>
          <p:cNvPr id="26639" name="Group 21"/>
          <p:cNvGrpSpPr>
            <a:grpSpLocks/>
          </p:cNvGrpSpPr>
          <p:nvPr/>
        </p:nvGrpSpPr>
        <p:grpSpPr bwMode="auto">
          <a:xfrm>
            <a:off x="6310313" y="2011363"/>
            <a:ext cx="2060575" cy="685800"/>
            <a:chOff x="311" y="2087"/>
            <a:chExt cx="1129" cy="432"/>
          </a:xfrm>
        </p:grpSpPr>
        <p:sp>
          <p:nvSpPr>
            <p:cNvPr id="110614" name="Line 22"/>
            <p:cNvSpPr>
              <a:spLocks noChangeShapeType="1"/>
            </p:cNvSpPr>
            <p:nvPr/>
          </p:nvSpPr>
          <p:spPr bwMode="auto">
            <a:xfrm rot="-5400000">
              <a:off x="852" y="2074"/>
              <a:ext cx="0" cy="5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0615" name="Line 23"/>
            <p:cNvSpPr>
              <a:spLocks noChangeShapeType="1"/>
            </p:cNvSpPr>
            <p:nvPr/>
          </p:nvSpPr>
          <p:spPr bwMode="auto">
            <a:xfrm rot="16200000" flipH="1">
              <a:off x="1176" y="2255"/>
              <a:ext cx="19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0616" name="Line 24"/>
            <p:cNvSpPr>
              <a:spLocks noChangeShapeType="1"/>
            </p:cNvSpPr>
            <p:nvPr/>
          </p:nvSpPr>
          <p:spPr bwMode="auto">
            <a:xfrm rot="-5400000">
              <a:off x="1152" y="2039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0617" name="Line 25"/>
            <p:cNvSpPr>
              <a:spLocks noChangeShapeType="1"/>
            </p:cNvSpPr>
            <p:nvPr/>
          </p:nvSpPr>
          <p:spPr bwMode="auto">
            <a:xfrm rot="-5400000" flipH="1" flipV="1">
              <a:off x="359" y="2279"/>
              <a:ext cx="19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0618" name="Line 26"/>
            <p:cNvSpPr>
              <a:spLocks noChangeShapeType="1"/>
            </p:cNvSpPr>
            <p:nvPr/>
          </p:nvSpPr>
          <p:spPr bwMode="auto">
            <a:xfrm rot="16200000" flipV="1">
              <a:off x="335" y="2063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0619" name="Oval 27"/>
          <p:cNvSpPr>
            <a:spLocks noChangeArrowheads="1"/>
          </p:cNvSpPr>
          <p:nvPr/>
        </p:nvSpPr>
        <p:spPr bwMode="auto">
          <a:xfrm>
            <a:off x="7673975" y="2316163"/>
            <a:ext cx="125413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0620" name="Oval 28"/>
          <p:cNvSpPr>
            <a:spLocks noChangeArrowheads="1"/>
          </p:cNvSpPr>
          <p:nvPr/>
        </p:nvSpPr>
        <p:spPr bwMode="auto">
          <a:xfrm>
            <a:off x="6819900" y="2354263"/>
            <a:ext cx="125413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0621" name="Text Box 29"/>
          <p:cNvSpPr txBox="1">
            <a:spLocks noChangeArrowheads="1"/>
          </p:cNvSpPr>
          <p:nvPr/>
        </p:nvSpPr>
        <p:spPr bwMode="auto">
          <a:xfrm>
            <a:off x="5638800" y="1782763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solidFill>
                  <a:srgbClr val="009900"/>
                </a:solidFill>
                <a:latin typeface="Times New Roman" charset="0"/>
                <a:cs typeface="Times New Roman" charset="0"/>
              </a:rPr>
              <a:t>ACA</a:t>
            </a:r>
          </a:p>
        </p:txBody>
      </p:sp>
      <p:sp>
        <p:nvSpPr>
          <p:cNvPr id="110622" name="Text Box 30"/>
          <p:cNvSpPr txBox="1">
            <a:spLocks noChangeArrowheads="1"/>
          </p:cNvSpPr>
          <p:nvPr/>
        </p:nvSpPr>
        <p:spPr bwMode="auto">
          <a:xfrm>
            <a:off x="8288338" y="1766888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solidFill>
                  <a:srgbClr val="009900"/>
                </a:solidFill>
                <a:latin typeface="Times New Roman" charset="0"/>
                <a:cs typeface="Times New Roman" charset="0"/>
              </a:rPr>
              <a:t>ACT</a:t>
            </a:r>
          </a:p>
        </p:txBody>
      </p:sp>
      <p:sp>
        <p:nvSpPr>
          <p:cNvPr id="110623" name="Text Box 31"/>
          <p:cNvSpPr txBox="1">
            <a:spLocks noChangeArrowheads="1"/>
          </p:cNvSpPr>
          <p:nvPr/>
        </p:nvSpPr>
        <p:spPr bwMode="auto">
          <a:xfrm>
            <a:off x="8347075" y="2544763"/>
            <a:ext cx="706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solidFill>
                  <a:srgbClr val="009900"/>
                </a:solidFill>
                <a:latin typeface="Times New Roman" charset="0"/>
                <a:cs typeface="Times New Roman" charset="0"/>
              </a:rPr>
              <a:t>GTA</a:t>
            </a:r>
          </a:p>
        </p:txBody>
      </p:sp>
      <p:sp>
        <p:nvSpPr>
          <p:cNvPr id="110624" name="Text Box 32"/>
          <p:cNvSpPr txBox="1">
            <a:spLocks noChangeArrowheads="1"/>
          </p:cNvSpPr>
          <p:nvPr/>
        </p:nvSpPr>
        <p:spPr bwMode="auto">
          <a:xfrm>
            <a:off x="5684838" y="2468563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solidFill>
                  <a:srgbClr val="009900"/>
                </a:solidFill>
                <a:latin typeface="Times New Roman" charset="0"/>
                <a:cs typeface="Times New Roman" charset="0"/>
              </a:rPr>
              <a:t>GTT</a:t>
            </a:r>
          </a:p>
        </p:txBody>
      </p:sp>
      <p:sp>
        <p:nvSpPr>
          <p:cNvPr id="110625" name="Text Box 33"/>
          <p:cNvSpPr txBox="1">
            <a:spLocks noChangeArrowheads="1"/>
          </p:cNvSpPr>
          <p:nvPr/>
        </p:nvSpPr>
        <p:spPr bwMode="auto">
          <a:xfrm>
            <a:off x="6629400" y="2011363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ACA</a:t>
            </a:r>
          </a:p>
        </p:txBody>
      </p:sp>
      <p:sp>
        <p:nvSpPr>
          <p:cNvPr id="110626" name="Text Box 34"/>
          <p:cNvSpPr txBox="1">
            <a:spLocks noChangeArrowheads="1"/>
          </p:cNvSpPr>
          <p:nvPr/>
        </p:nvSpPr>
        <p:spPr bwMode="auto">
          <a:xfrm>
            <a:off x="7391400" y="2011363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ACT</a:t>
            </a:r>
          </a:p>
        </p:txBody>
      </p:sp>
      <p:sp>
        <p:nvSpPr>
          <p:cNvPr id="110627" name="Text Box 35"/>
          <p:cNvSpPr txBox="1">
            <a:spLocks noChangeArrowheads="1"/>
          </p:cNvSpPr>
          <p:nvPr/>
        </p:nvSpPr>
        <p:spPr bwMode="auto">
          <a:xfrm>
            <a:off x="6546850" y="2408238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latin typeface="Times New Roman" charset="0"/>
                <a:cs typeface="Times New Roman" charset="0"/>
              </a:rPr>
              <a:t>3</a:t>
            </a:r>
          </a:p>
        </p:txBody>
      </p:sp>
      <p:sp>
        <p:nvSpPr>
          <p:cNvPr id="110628" name="Text Box 36"/>
          <p:cNvSpPr txBox="1">
            <a:spLocks noChangeArrowheads="1"/>
          </p:cNvSpPr>
          <p:nvPr/>
        </p:nvSpPr>
        <p:spPr bwMode="auto">
          <a:xfrm>
            <a:off x="7156450" y="231616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latin typeface="Times New Roman" charset="0"/>
                <a:cs typeface="Times New Roman" charset="0"/>
              </a:rPr>
              <a:t>1</a:t>
            </a:r>
          </a:p>
        </p:txBody>
      </p:sp>
      <p:sp>
        <p:nvSpPr>
          <p:cNvPr id="110629" name="Text Box 37"/>
          <p:cNvSpPr txBox="1">
            <a:spLocks noChangeArrowheads="1"/>
          </p:cNvSpPr>
          <p:nvPr/>
        </p:nvSpPr>
        <p:spPr bwMode="auto">
          <a:xfrm>
            <a:off x="7842250" y="2408238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latin typeface="Times New Roman" charset="0"/>
                <a:cs typeface="Times New Roman" charset="0"/>
              </a:rPr>
              <a:t>3</a:t>
            </a:r>
          </a:p>
        </p:txBody>
      </p:sp>
      <p:sp>
        <p:nvSpPr>
          <p:cNvPr id="110630" name="Text Box 38"/>
          <p:cNvSpPr txBox="1">
            <a:spLocks noChangeArrowheads="1"/>
          </p:cNvSpPr>
          <p:nvPr/>
        </p:nvSpPr>
        <p:spPr bwMode="auto">
          <a:xfrm>
            <a:off x="6537325" y="2879725"/>
            <a:ext cx="1547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latin typeface="Times New Roman" charset="0"/>
                <a:cs typeface="Times New Roman" charset="0"/>
              </a:rPr>
              <a:t>MP score = 7</a:t>
            </a:r>
          </a:p>
        </p:txBody>
      </p:sp>
      <p:grpSp>
        <p:nvGrpSpPr>
          <p:cNvPr id="26652" name="Group 39"/>
          <p:cNvGrpSpPr>
            <a:grpSpLocks/>
          </p:cNvGrpSpPr>
          <p:nvPr/>
        </p:nvGrpSpPr>
        <p:grpSpPr bwMode="auto">
          <a:xfrm>
            <a:off x="3289300" y="4784725"/>
            <a:ext cx="2224088" cy="685800"/>
            <a:chOff x="311" y="2087"/>
            <a:chExt cx="1129" cy="432"/>
          </a:xfrm>
        </p:grpSpPr>
        <p:sp>
          <p:nvSpPr>
            <p:cNvPr id="110632" name="Line 40"/>
            <p:cNvSpPr>
              <a:spLocks noChangeShapeType="1"/>
            </p:cNvSpPr>
            <p:nvPr/>
          </p:nvSpPr>
          <p:spPr bwMode="auto">
            <a:xfrm rot="-5400000">
              <a:off x="851" y="2074"/>
              <a:ext cx="0" cy="5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0633" name="Line 41"/>
            <p:cNvSpPr>
              <a:spLocks noChangeShapeType="1"/>
            </p:cNvSpPr>
            <p:nvPr/>
          </p:nvSpPr>
          <p:spPr bwMode="auto">
            <a:xfrm rot="16200000" flipH="1">
              <a:off x="1176" y="2255"/>
              <a:ext cx="19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0634" name="Line 42"/>
            <p:cNvSpPr>
              <a:spLocks noChangeShapeType="1"/>
            </p:cNvSpPr>
            <p:nvPr/>
          </p:nvSpPr>
          <p:spPr bwMode="auto">
            <a:xfrm rot="-5400000">
              <a:off x="1152" y="2039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0635" name="Line 43"/>
            <p:cNvSpPr>
              <a:spLocks noChangeShapeType="1"/>
            </p:cNvSpPr>
            <p:nvPr/>
          </p:nvSpPr>
          <p:spPr bwMode="auto">
            <a:xfrm rot="-5400000" flipH="1" flipV="1">
              <a:off x="359" y="2279"/>
              <a:ext cx="19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0636" name="Line 44"/>
            <p:cNvSpPr>
              <a:spLocks noChangeShapeType="1"/>
            </p:cNvSpPr>
            <p:nvPr/>
          </p:nvSpPr>
          <p:spPr bwMode="auto">
            <a:xfrm rot="16200000" flipV="1">
              <a:off x="335" y="2063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0637" name="Oval 45"/>
          <p:cNvSpPr>
            <a:spLocks noChangeArrowheads="1"/>
          </p:cNvSpPr>
          <p:nvPr/>
        </p:nvSpPr>
        <p:spPr bwMode="auto">
          <a:xfrm>
            <a:off x="3783013" y="5089525"/>
            <a:ext cx="1270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0638" name="Oval 46"/>
          <p:cNvSpPr>
            <a:spLocks noChangeArrowheads="1"/>
          </p:cNvSpPr>
          <p:nvPr/>
        </p:nvSpPr>
        <p:spPr bwMode="auto">
          <a:xfrm>
            <a:off x="4787900" y="5089525"/>
            <a:ext cx="1270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0639" name="Text Box 47"/>
          <p:cNvSpPr txBox="1">
            <a:spLocks noChangeArrowheads="1"/>
          </p:cNvSpPr>
          <p:nvPr/>
        </p:nvSpPr>
        <p:spPr bwMode="auto">
          <a:xfrm>
            <a:off x="2620963" y="5318125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solidFill>
                  <a:srgbClr val="009900"/>
                </a:solidFill>
                <a:latin typeface="Times New Roman" charset="0"/>
                <a:cs typeface="Times New Roman" charset="0"/>
              </a:rPr>
              <a:t>ACT</a:t>
            </a:r>
          </a:p>
        </p:txBody>
      </p:sp>
      <p:sp>
        <p:nvSpPr>
          <p:cNvPr id="110640" name="Text Box 48"/>
          <p:cNvSpPr txBox="1">
            <a:spLocks noChangeArrowheads="1"/>
          </p:cNvSpPr>
          <p:nvPr/>
        </p:nvSpPr>
        <p:spPr bwMode="auto">
          <a:xfrm>
            <a:off x="2590800" y="4540250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solidFill>
                  <a:srgbClr val="009900"/>
                </a:solidFill>
                <a:latin typeface="Times New Roman" charset="0"/>
                <a:cs typeface="Times New Roman" charset="0"/>
              </a:rPr>
              <a:t>ACA</a:t>
            </a:r>
          </a:p>
        </p:txBody>
      </p:sp>
      <p:sp>
        <p:nvSpPr>
          <p:cNvPr id="110641" name="Text Box 49"/>
          <p:cNvSpPr txBox="1">
            <a:spLocks noChangeArrowheads="1"/>
          </p:cNvSpPr>
          <p:nvPr/>
        </p:nvSpPr>
        <p:spPr bwMode="auto">
          <a:xfrm>
            <a:off x="5438775" y="5318125"/>
            <a:ext cx="677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solidFill>
                  <a:srgbClr val="009900"/>
                </a:solidFill>
                <a:latin typeface="Times New Roman" charset="0"/>
                <a:cs typeface="Times New Roman" charset="0"/>
              </a:rPr>
              <a:t>GTT</a:t>
            </a:r>
          </a:p>
        </p:txBody>
      </p:sp>
      <p:sp>
        <p:nvSpPr>
          <p:cNvPr id="110642" name="Text Box 50"/>
          <p:cNvSpPr txBox="1">
            <a:spLocks noChangeArrowheads="1"/>
          </p:cNvSpPr>
          <p:nvPr/>
        </p:nvSpPr>
        <p:spPr bwMode="auto">
          <a:xfrm>
            <a:off x="5413375" y="4479925"/>
            <a:ext cx="706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solidFill>
                  <a:srgbClr val="009900"/>
                </a:solidFill>
                <a:latin typeface="Times New Roman" charset="0"/>
                <a:cs typeface="Times New Roman" charset="0"/>
              </a:rPr>
              <a:t>GTA</a:t>
            </a:r>
          </a:p>
        </p:txBody>
      </p:sp>
      <p:sp>
        <p:nvSpPr>
          <p:cNvPr id="110643" name="Text Box 51"/>
          <p:cNvSpPr txBox="1">
            <a:spLocks noChangeArrowheads="1"/>
          </p:cNvSpPr>
          <p:nvPr/>
        </p:nvSpPr>
        <p:spPr bwMode="auto">
          <a:xfrm>
            <a:off x="3619500" y="4768850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ACA</a:t>
            </a:r>
          </a:p>
        </p:txBody>
      </p:sp>
      <p:sp>
        <p:nvSpPr>
          <p:cNvPr id="110644" name="Text Box 52"/>
          <p:cNvSpPr txBox="1">
            <a:spLocks noChangeArrowheads="1"/>
          </p:cNvSpPr>
          <p:nvPr/>
        </p:nvSpPr>
        <p:spPr bwMode="auto">
          <a:xfrm>
            <a:off x="4360863" y="4768850"/>
            <a:ext cx="706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GTA</a:t>
            </a:r>
          </a:p>
        </p:txBody>
      </p:sp>
      <p:sp>
        <p:nvSpPr>
          <p:cNvPr id="110645" name="Text Box 53"/>
          <p:cNvSpPr txBox="1">
            <a:spLocks noChangeArrowheads="1"/>
          </p:cNvSpPr>
          <p:nvPr/>
        </p:nvSpPr>
        <p:spPr bwMode="auto">
          <a:xfrm>
            <a:off x="3581400" y="5165725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latin typeface="Times New Roman" charset="0"/>
                <a:cs typeface="Times New Roman" charset="0"/>
              </a:rPr>
              <a:t>1</a:t>
            </a:r>
          </a:p>
        </p:txBody>
      </p:sp>
      <p:sp>
        <p:nvSpPr>
          <p:cNvPr id="110646" name="Text Box 54"/>
          <p:cNvSpPr txBox="1">
            <a:spLocks noChangeArrowheads="1"/>
          </p:cNvSpPr>
          <p:nvPr/>
        </p:nvSpPr>
        <p:spPr bwMode="auto">
          <a:xfrm>
            <a:off x="4191000" y="507365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latin typeface="Times New Roman" charset="0"/>
                <a:cs typeface="Times New Roman" charset="0"/>
              </a:rPr>
              <a:t>2</a:t>
            </a:r>
          </a:p>
        </p:txBody>
      </p:sp>
      <p:sp>
        <p:nvSpPr>
          <p:cNvPr id="110647" name="Text Box 55"/>
          <p:cNvSpPr txBox="1">
            <a:spLocks noChangeArrowheads="1"/>
          </p:cNvSpPr>
          <p:nvPr/>
        </p:nvSpPr>
        <p:spPr bwMode="auto">
          <a:xfrm>
            <a:off x="4876800" y="5165725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latin typeface="Times New Roman" charset="0"/>
                <a:cs typeface="Times New Roman" charset="0"/>
              </a:rPr>
              <a:t>1</a:t>
            </a:r>
          </a:p>
        </p:txBody>
      </p:sp>
      <p:sp>
        <p:nvSpPr>
          <p:cNvPr id="110648" name="Text Box 56"/>
          <p:cNvSpPr txBox="1">
            <a:spLocks noChangeArrowheads="1"/>
          </p:cNvSpPr>
          <p:nvPr/>
        </p:nvSpPr>
        <p:spPr bwMode="auto">
          <a:xfrm>
            <a:off x="3581400" y="5683250"/>
            <a:ext cx="1547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latin typeface="Times New Roman" charset="0"/>
                <a:cs typeface="Times New Roman" charset="0"/>
              </a:rPr>
              <a:t>MP score = 4</a:t>
            </a:r>
          </a:p>
        </p:txBody>
      </p:sp>
      <p:sp>
        <p:nvSpPr>
          <p:cNvPr id="110649" name="Text Box 57"/>
          <p:cNvSpPr txBox="1">
            <a:spLocks noChangeArrowheads="1"/>
          </p:cNvSpPr>
          <p:nvPr/>
        </p:nvSpPr>
        <p:spPr bwMode="auto">
          <a:xfrm>
            <a:off x="3294063" y="6172200"/>
            <a:ext cx="1890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Optimal MP tree</a:t>
            </a:r>
          </a:p>
        </p:txBody>
      </p:sp>
    </p:spTree>
    <p:extLst>
      <p:ext uri="{BB962C8B-B14F-4D97-AF65-F5344CB8AC3E}">
        <p14:creationId xmlns:p14="http://schemas.microsoft.com/office/powerpoint/2010/main" val="2581173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>
                <a:latin typeface="Times New Roman" charset="0"/>
                <a:cs typeface="+mj-cs"/>
              </a:rPr>
              <a:t>Maximum Parsimony: computational complexity</a:t>
            </a:r>
          </a:p>
        </p:txBody>
      </p:sp>
      <p:grpSp>
        <p:nvGrpSpPr>
          <p:cNvPr id="28674" name="Group 3"/>
          <p:cNvGrpSpPr>
            <a:grpSpLocks/>
          </p:cNvGrpSpPr>
          <p:nvPr/>
        </p:nvGrpSpPr>
        <p:grpSpPr bwMode="auto">
          <a:xfrm>
            <a:off x="2057400" y="1627188"/>
            <a:ext cx="5129213" cy="4398962"/>
            <a:chOff x="1535" y="1374"/>
            <a:chExt cx="2588" cy="2390"/>
          </a:xfrm>
        </p:grpSpPr>
        <p:grpSp>
          <p:nvGrpSpPr>
            <p:cNvPr id="28675" name="Group 4"/>
            <p:cNvGrpSpPr>
              <a:grpSpLocks/>
            </p:cNvGrpSpPr>
            <p:nvPr/>
          </p:nvGrpSpPr>
          <p:grpSpPr bwMode="auto">
            <a:xfrm>
              <a:off x="2055" y="2304"/>
              <a:ext cx="1401" cy="432"/>
              <a:chOff x="311" y="2087"/>
              <a:chExt cx="1129" cy="432"/>
            </a:xfrm>
          </p:grpSpPr>
          <p:sp>
            <p:nvSpPr>
              <p:cNvPr id="111621" name="Line 5"/>
              <p:cNvSpPr>
                <a:spLocks noChangeShapeType="1"/>
              </p:cNvSpPr>
              <p:nvPr/>
            </p:nvSpPr>
            <p:spPr bwMode="auto">
              <a:xfrm rot="-5400000">
                <a:off x="851" y="2074"/>
                <a:ext cx="0" cy="5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2" name="Line 6"/>
              <p:cNvSpPr>
                <a:spLocks noChangeShapeType="1"/>
              </p:cNvSpPr>
              <p:nvPr/>
            </p:nvSpPr>
            <p:spPr bwMode="auto">
              <a:xfrm rot="16200000" flipH="1">
                <a:off x="1176" y="2255"/>
                <a:ext cx="19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3" name="Line 7"/>
              <p:cNvSpPr>
                <a:spLocks noChangeShapeType="1"/>
              </p:cNvSpPr>
              <p:nvPr/>
            </p:nvSpPr>
            <p:spPr bwMode="auto">
              <a:xfrm rot="-5400000">
                <a:off x="1152" y="2039"/>
                <a:ext cx="24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4" name="Line 8"/>
              <p:cNvSpPr>
                <a:spLocks noChangeShapeType="1"/>
              </p:cNvSpPr>
              <p:nvPr/>
            </p:nvSpPr>
            <p:spPr bwMode="auto">
              <a:xfrm rot="-5400000" flipH="1" flipV="1">
                <a:off x="359" y="2279"/>
                <a:ext cx="19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5" name="Line 9"/>
              <p:cNvSpPr>
                <a:spLocks noChangeShapeType="1"/>
              </p:cNvSpPr>
              <p:nvPr/>
            </p:nvSpPr>
            <p:spPr bwMode="auto">
              <a:xfrm rot="16200000" flipV="1">
                <a:off x="335" y="2063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11626" name="Oval 10"/>
            <p:cNvSpPr>
              <a:spLocks noChangeArrowheads="1"/>
            </p:cNvSpPr>
            <p:nvPr/>
          </p:nvSpPr>
          <p:spPr bwMode="auto">
            <a:xfrm>
              <a:off x="2366" y="2496"/>
              <a:ext cx="80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1627" name="Oval 11"/>
            <p:cNvSpPr>
              <a:spLocks noChangeArrowheads="1"/>
            </p:cNvSpPr>
            <p:nvPr/>
          </p:nvSpPr>
          <p:spPr bwMode="auto">
            <a:xfrm>
              <a:off x="2999" y="2496"/>
              <a:ext cx="80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1628" name="Text Box 12"/>
            <p:cNvSpPr txBox="1">
              <a:spLocks noChangeArrowheads="1"/>
            </p:cNvSpPr>
            <p:nvPr/>
          </p:nvSpPr>
          <p:spPr bwMode="auto">
            <a:xfrm>
              <a:off x="1634" y="2640"/>
              <a:ext cx="350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000">
                  <a:solidFill>
                    <a:srgbClr val="009900"/>
                  </a:solidFill>
                  <a:latin typeface="Times New Roman" charset="0"/>
                  <a:cs typeface="Times New Roman" charset="0"/>
                </a:rPr>
                <a:t>ACT</a:t>
              </a:r>
            </a:p>
          </p:txBody>
        </p:sp>
        <p:sp>
          <p:nvSpPr>
            <p:cNvPr id="111629" name="Text Box 13"/>
            <p:cNvSpPr txBox="1">
              <a:spLocks noChangeArrowheads="1"/>
            </p:cNvSpPr>
            <p:nvPr/>
          </p:nvSpPr>
          <p:spPr bwMode="auto">
            <a:xfrm>
              <a:off x="1615" y="2150"/>
              <a:ext cx="364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000">
                  <a:solidFill>
                    <a:srgbClr val="009900"/>
                  </a:solidFill>
                  <a:latin typeface="Times New Roman" charset="0"/>
                  <a:cs typeface="Times New Roman" charset="0"/>
                </a:rPr>
                <a:t>ACA</a:t>
              </a:r>
            </a:p>
          </p:txBody>
        </p:sp>
        <p:sp>
          <p:nvSpPr>
            <p:cNvPr id="111630" name="Text Box 14"/>
            <p:cNvSpPr txBox="1">
              <a:spLocks noChangeArrowheads="1"/>
            </p:cNvSpPr>
            <p:nvPr/>
          </p:nvSpPr>
          <p:spPr bwMode="auto">
            <a:xfrm>
              <a:off x="3409" y="2640"/>
              <a:ext cx="342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000">
                  <a:solidFill>
                    <a:srgbClr val="009900"/>
                  </a:solidFill>
                  <a:latin typeface="Times New Roman" charset="0"/>
                  <a:cs typeface="Times New Roman" charset="0"/>
                </a:rPr>
                <a:t>GTT</a:t>
              </a:r>
            </a:p>
          </p:txBody>
        </p:sp>
        <p:sp>
          <p:nvSpPr>
            <p:cNvPr id="111631" name="Text Box 15"/>
            <p:cNvSpPr txBox="1">
              <a:spLocks noChangeArrowheads="1"/>
            </p:cNvSpPr>
            <p:nvPr/>
          </p:nvSpPr>
          <p:spPr bwMode="auto">
            <a:xfrm>
              <a:off x="3393" y="2112"/>
              <a:ext cx="356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000">
                  <a:solidFill>
                    <a:srgbClr val="009900"/>
                  </a:solidFill>
                  <a:latin typeface="Times New Roman" charset="0"/>
                  <a:cs typeface="Times New Roman" charset="0"/>
                </a:rPr>
                <a:t>GTA</a:t>
              </a:r>
            </a:p>
          </p:txBody>
        </p:sp>
        <p:sp>
          <p:nvSpPr>
            <p:cNvPr id="111632" name="Text Box 16"/>
            <p:cNvSpPr txBox="1">
              <a:spLocks noChangeArrowheads="1"/>
            </p:cNvSpPr>
            <p:nvPr/>
          </p:nvSpPr>
          <p:spPr bwMode="auto">
            <a:xfrm>
              <a:off x="2263" y="2294"/>
              <a:ext cx="364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000">
                  <a:solidFill>
                    <a:srgbClr val="FF0000"/>
                  </a:solidFill>
                  <a:latin typeface="Times New Roman" charset="0"/>
                  <a:cs typeface="Times New Roman" charset="0"/>
                </a:rPr>
                <a:t>ACA</a:t>
              </a:r>
            </a:p>
          </p:txBody>
        </p:sp>
        <p:sp>
          <p:nvSpPr>
            <p:cNvPr id="111633" name="Text Box 17"/>
            <p:cNvSpPr txBox="1">
              <a:spLocks noChangeArrowheads="1"/>
            </p:cNvSpPr>
            <p:nvPr/>
          </p:nvSpPr>
          <p:spPr bwMode="auto">
            <a:xfrm>
              <a:off x="2730" y="2294"/>
              <a:ext cx="357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000">
                  <a:solidFill>
                    <a:srgbClr val="FF0000"/>
                  </a:solidFill>
                  <a:latin typeface="Times New Roman" charset="0"/>
                  <a:cs typeface="Times New Roman" charset="0"/>
                </a:rPr>
                <a:t>GTA</a:t>
              </a:r>
            </a:p>
          </p:txBody>
        </p:sp>
        <p:sp>
          <p:nvSpPr>
            <p:cNvPr id="111634" name="Text Box 18"/>
            <p:cNvSpPr txBox="1">
              <a:spLocks noChangeArrowheads="1"/>
            </p:cNvSpPr>
            <p:nvPr/>
          </p:nvSpPr>
          <p:spPr bwMode="auto">
            <a:xfrm>
              <a:off x="2239" y="2544"/>
              <a:ext cx="157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000">
                  <a:latin typeface="Times New Roman" charset="0"/>
                  <a:cs typeface="Times New Roman" charset="0"/>
                </a:rPr>
                <a:t>1</a:t>
              </a:r>
            </a:p>
          </p:txBody>
        </p:sp>
        <p:sp>
          <p:nvSpPr>
            <p:cNvPr id="111635" name="Text Box 19"/>
            <p:cNvSpPr txBox="1">
              <a:spLocks noChangeArrowheads="1"/>
            </p:cNvSpPr>
            <p:nvPr/>
          </p:nvSpPr>
          <p:spPr bwMode="auto">
            <a:xfrm>
              <a:off x="2623" y="2486"/>
              <a:ext cx="157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000">
                  <a:latin typeface="Times New Roman" charset="0"/>
                  <a:cs typeface="Times New Roman" charset="0"/>
                </a:rPr>
                <a:t>2</a:t>
              </a:r>
            </a:p>
          </p:txBody>
        </p:sp>
        <p:sp>
          <p:nvSpPr>
            <p:cNvPr id="111636" name="Text Box 20"/>
            <p:cNvSpPr txBox="1">
              <a:spLocks noChangeArrowheads="1"/>
            </p:cNvSpPr>
            <p:nvPr/>
          </p:nvSpPr>
          <p:spPr bwMode="auto">
            <a:xfrm>
              <a:off x="3055" y="2544"/>
              <a:ext cx="157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000">
                  <a:latin typeface="Times New Roman" charset="0"/>
                  <a:cs typeface="Times New Roman" charset="0"/>
                </a:rPr>
                <a:t>1</a:t>
              </a:r>
            </a:p>
          </p:txBody>
        </p:sp>
        <p:sp>
          <p:nvSpPr>
            <p:cNvPr id="111637" name="Text Box 21"/>
            <p:cNvSpPr txBox="1">
              <a:spLocks noChangeArrowheads="1"/>
            </p:cNvSpPr>
            <p:nvPr/>
          </p:nvSpPr>
          <p:spPr bwMode="auto">
            <a:xfrm>
              <a:off x="2239" y="2870"/>
              <a:ext cx="781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000">
                  <a:latin typeface="Times New Roman" charset="0"/>
                  <a:cs typeface="Times New Roman" charset="0"/>
                </a:rPr>
                <a:t>MP score = 4</a:t>
              </a:r>
            </a:p>
          </p:txBody>
        </p:sp>
        <p:sp>
          <p:nvSpPr>
            <p:cNvPr id="111638" name="Text Box 22"/>
            <p:cNvSpPr txBox="1">
              <a:spLocks noChangeArrowheads="1"/>
            </p:cNvSpPr>
            <p:nvPr/>
          </p:nvSpPr>
          <p:spPr bwMode="auto">
            <a:xfrm>
              <a:off x="1535" y="3516"/>
              <a:ext cx="2588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>
                  <a:solidFill>
                    <a:schemeClr val="accent2"/>
                  </a:solidFill>
                  <a:latin typeface="Times New Roman" charset="0"/>
                  <a:cs typeface="Times New Roman" charset="0"/>
                </a:rPr>
                <a:t>Finding the optimal MP tree is </a:t>
              </a:r>
              <a:r>
                <a:rPr lang="en-US" b="1">
                  <a:solidFill>
                    <a:schemeClr val="accent2"/>
                  </a:solidFill>
                  <a:latin typeface="Times New Roman" charset="0"/>
                  <a:cs typeface="Times New Roman" charset="0"/>
                </a:rPr>
                <a:t>NP-hard</a:t>
              </a:r>
            </a:p>
          </p:txBody>
        </p:sp>
        <p:sp>
          <p:nvSpPr>
            <p:cNvPr id="111639" name="Text Box 23"/>
            <p:cNvSpPr txBox="1">
              <a:spLocks noChangeArrowheads="1"/>
            </p:cNvSpPr>
            <p:nvPr/>
          </p:nvSpPr>
          <p:spPr bwMode="auto">
            <a:xfrm>
              <a:off x="1797" y="1374"/>
              <a:ext cx="1963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>
                  <a:solidFill>
                    <a:schemeClr val="accent2"/>
                  </a:solidFill>
                  <a:latin typeface="Times New Roman" charset="0"/>
                  <a:cs typeface="Times New Roman" charset="0"/>
                </a:rPr>
                <a:t>Optimal labeling can be</a:t>
              </a:r>
            </a:p>
            <a:p>
              <a:pPr eaLnBrk="1" hangingPunct="1">
                <a:defRPr/>
              </a:pPr>
              <a:r>
                <a:rPr lang="en-US">
                  <a:solidFill>
                    <a:schemeClr val="accent2"/>
                  </a:solidFill>
                  <a:latin typeface="Times New Roman" charset="0"/>
                  <a:cs typeface="Times New Roman" charset="0"/>
                </a:rPr>
                <a:t>computed in linear time O(nk)</a:t>
              </a:r>
            </a:p>
          </p:txBody>
        </p:sp>
        <p:sp>
          <p:nvSpPr>
            <p:cNvPr id="111640" name="Line 24"/>
            <p:cNvSpPr>
              <a:spLocks noChangeShapeType="1"/>
            </p:cNvSpPr>
            <p:nvPr/>
          </p:nvSpPr>
          <p:spPr bwMode="auto">
            <a:xfrm flipH="1">
              <a:off x="2446" y="1843"/>
              <a:ext cx="284" cy="4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1641" name="Line 25"/>
            <p:cNvSpPr>
              <a:spLocks noChangeShapeType="1"/>
            </p:cNvSpPr>
            <p:nvPr/>
          </p:nvSpPr>
          <p:spPr bwMode="auto">
            <a:xfrm>
              <a:off x="2730" y="1843"/>
              <a:ext cx="269" cy="4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6791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Exhaustive search is… exhausting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2519363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smtClean="0">
                <a:cs typeface="+mn-cs"/>
              </a:rPr>
              <a:t>Number of (unrooted) binary trees on </a:t>
            </a:r>
            <a:r>
              <a:rPr lang="en-US" sz="2000" i="1" smtClean="0">
                <a:solidFill>
                  <a:srgbClr val="FF0000"/>
                </a:solidFill>
                <a:cs typeface="+mn-cs"/>
              </a:rPr>
              <a:t>n</a:t>
            </a:r>
            <a:r>
              <a:rPr lang="en-US" sz="2000" smtClean="0">
                <a:cs typeface="+mn-cs"/>
              </a:rPr>
              <a:t> leaves is </a:t>
            </a:r>
            <a:r>
              <a:rPr lang="en-US" sz="2000" smtClean="0">
                <a:solidFill>
                  <a:srgbClr val="FF0000"/>
                </a:solidFill>
                <a:cs typeface="+mn-cs"/>
              </a:rPr>
              <a:t>(2n-5)!!</a:t>
            </a:r>
          </a:p>
          <a:p>
            <a:pPr eaLnBrk="1" hangingPunct="1">
              <a:defRPr/>
            </a:pPr>
            <a:r>
              <a:rPr lang="en-US" sz="2000" smtClean="0">
                <a:cs typeface="+mn-cs"/>
              </a:rPr>
              <a:t>If each tree on </a:t>
            </a:r>
            <a:r>
              <a:rPr lang="en-US" sz="2000" b="1" smtClean="0">
                <a:solidFill>
                  <a:srgbClr val="FF0000"/>
                </a:solidFill>
                <a:cs typeface="+mn-cs"/>
              </a:rPr>
              <a:t>1000</a:t>
            </a:r>
            <a:r>
              <a:rPr lang="en-US" sz="2000" smtClean="0">
                <a:cs typeface="+mn-cs"/>
              </a:rPr>
              <a:t> taxa could be analyzed in </a:t>
            </a:r>
            <a:r>
              <a:rPr lang="en-US" sz="2000" b="1" smtClean="0">
                <a:solidFill>
                  <a:srgbClr val="FF0000"/>
                </a:solidFill>
                <a:cs typeface="+mn-cs"/>
              </a:rPr>
              <a:t>0.001</a:t>
            </a:r>
            <a:r>
              <a:rPr lang="en-US" sz="2000" smtClean="0">
                <a:cs typeface="+mn-cs"/>
              </a:rPr>
              <a:t> seconds, we would find the best tree in</a:t>
            </a:r>
          </a:p>
          <a:p>
            <a:pPr eaLnBrk="1" hangingPunct="1">
              <a:buFontTx/>
              <a:buNone/>
              <a:defRPr/>
            </a:pPr>
            <a:r>
              <a:rPr lang="en-US" sz="2000" smtClean="0">
                <a:cs typeface="+mn-cs"/>
              </a:rPr>
              <a:t>      </a:t>
            </a:r>
            <a:r>
              <a:rPr lang="en-US" sz="2000" b="1" smtClean="0">
                <a:solidFill>
                  <a:srgbClr val="FF0000"/>
                </a:solidFill>
                <a:cs typeface="+mn-cs"/>
              </a:rPr>
              <a:t>2890 millennia</a:t>
            </a:r>
          </a:p>
        </p:txBody>
      </p:sp>
      <p:graphicFrame>
        <p:nvGraphicFramePr>
          <p:cNvPr id="208900" name="Group 4"/>
          <p:cNvGraphicFramePr>
            <a:graphicFrameLocks noGrp="1"/>
          </p:cNvGraphicFramePr>
          <p:nvPr>
            <p:ph sz="half" idx="2"/>
          </p:nvPr>
        </p:nvGraphicFramePr>
        <p:xfrm>
          <a:off x="3276600" y="1600200"/>
          <a:ext cx="5410200" cy="4470400"/>
        </p:xfrm>
        <a:graphic>
          <a:graphicData uri="http://schemas.openxmlformats.org/drawingml/2006/table">
            <a:tbl>
              <a:tblPr/>
              <a:tblGrid>
                <a:gridCol w="1447800"/>
                <a:gridCol w="39624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#leaves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#trees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945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10395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135135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2027025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2.2 x 10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4.5 x 10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2.7 x 10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2900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1903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NP-hard problems in Biology</a:t>
            </a:r>
          </a:p>
        </p:txBody>
      </p:sp>
      <p:sp>
        <p:nvSpPr>
          <p:cNvPr id="2416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Optimization problems in biology are almost all NP-hard, and heuristics may run for months (or years!!) before finding </a:t>
            </a:r>
            <a:r>
              <a:rPr lang="en-US" i="1" dirty="0" smtClean="0">
                <a:cs typeface="+mn-cs"/>
              </a:rPr>
              <a:t>local optima</a:t>
            </a:r>
            <a:r>
              <a:rPr lang="en-US" dirty="0" smtClean="0">
                <a:cs typeface="+mn-cs"/>
              </a:rPr>
              <a:t>.  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The challenge here is to find better heuristics, since exact solutions are very unlikely to ever be achievable on large datasets.</a:t>
            </a:r>
          </a:p>
        </p:txBody>
      </p:sp>
    </p:spTree>
    <p:extLst>
      <p:ext uri="{BB962C8B-B14F-4D97-AF65-F5344CB8AC3E}">
        <p14:creationId xmlns:p14="http://schemas.microsoft.com/office/powerpoint/2010/main" val="3780734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Polynomial time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 problem is polynomial time if it can be solved in time that runs (at worst) using a polynomial number of operations, in terms of the input size.</a:t>
            </a:r>
          </a:p>
          <a:p>
            <a:r>
              <a:rPr lang="en-US" dirty="0" smtClean="0"/>
              <a:t>Examples:	</a:t>
            </a:r>
          </a:p>
          <a:p>
            <a:pPr lvl="1"/>
            <a:r>
              <a:rPr lang="en-US" dirty="0" smtClean="0"/>
              <a:t>Are there ten people in this room with the same birthday?</a:t>
            </a:r>
          </a:p>
          <a:p>
            <a:pPr lvl="1"/>
            <a:r>
              <a:rPr lang="en-US" dirty="0" smtClean="0"/>
              <a:t>Are there five people in this room who all like each other?</a:t>
            </a:r>
          </a:p>
          <a:p>
            <a:pPr lvl="1"/>
            <a:r>
              <a:rPr lang="en-US" dirty="0" smtClean="0"/>
              <a:t>Find someone in the room who is friends with the most number of people in the room.</a:t>
            </a:r>
          </a:p>
          <a:p>
            <a:pPr lvl="1"/>
            <a:r>
              <a:rPr lang="en-US" dirty="0" smtClean="0"/>
              <a:t>Can we divide the people in the room into two sets, so that no two people in the same set dislike each other?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19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A polynomial-time graph problem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772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b="1" smtClean="0">
                <a:solidFill>
                  <a:srgbClr val="130C99"/>
                </a:solidFill>
                <a:cs typeface="+mn-cs"/>
              </a:rPr>
              <a:t>2-colorability</a:t>
            </a:r>
            <a:r>
              <a:rPr lang="en-US" sz="2600" smtClean="0">
                <a:cs typeface="+mn-cs"/>
              </a:rPr>
              <a:t>: Given graph G = (V,E), determine if we can assign colors </a:t>
            </a:r>
            <a:r>
              <a:rPr lang="en-US" sz="2600" b="1" smtClean="0">
                <a:solidFill>
                  <a:srgbClr val="CC0209"/>
                </a:solidFill>
                <a:cs typeface="+mn-cs"/>
              </a:rPr>
              <a:t>red </a:t>
            </a:r>
            <a:r>
              <a:rPr lang="en-US" sz="2600" smtClean="0">
                <a:cs typeface="+mn-cs"/>
              </a:rPr>
              <a:t>and </a:t>
            </a:r>
            <a:r>
              <a:rPr lang="en-US" sz="2600" b="1" smtClean="0">
                <a:solidFill>
                  <a:srgbClr val="130C99"/>
                </a:solidFill>
                <a:cs typeface="+mn-cs"/>
              </a:rPr>
              <a:t>blue</a:t>
            </a:r>
            <a:r>
              <a:rPr lang="en-US" sz="2600" smtClean="0">
                <a:cs typeface="+mn-cs"/>
              </a:rPr>
              <a:t> to the vertices of G so that no edge connects vertices of the same color.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60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smtClean="0">
                <a:solidFill>
                  <a:schemeClr val="bg1"/>
                </a:solidFill>
                <a:cs typeface="+mn-cs"/>
              </a:rPr>
              <a:t>Greedy Algorithm.  Start with one vertex and make it </a:t>
            </a:r>
            <a:r>
              <a:rPr lang="en-US" sz="2600" b="1" smtClean="0">
                <a:solidFill>
                  <a:schemeClr val="bg1"/>
                </a:solidFill>
                <a:cs typeface="+mn-cs"/>
              </a:rPr>
              <a:t>red</a:t>
            </a:r>
            <a:r>
              <a:rPr lang="en-US" sz="2600" smtClean="0">
                <a:solidFill>
                  <a:schemeClr val="bg1"/>
                </a:solidFill>
                <a:cs typeface="+mn-cs"/>
              </a:rPr>
              <a:t>, and then make all its neighbors </a:t>
            </a:r>
            <a:r>
              <a:rPr lang="en-US" sz="2600" b="1" smtClean="0">
                <a:solidFill>
                  <a:schemeClr val="bg1"/>
                </a:solidFill>
                <a:cs typeface="+mn-cs"/>
              </a:rPr>
              <a:t>blue</a:t>
            </a:r>
            <a:r>
              <a:rPr lang="en-US" sz="2600" smtClean="0">
                <a:solidFill>
                  <a:schemeClr val="bg1"/>
                </a:solidFill>
                <a:cs typeface="+mn-cs"/>
              </a:rPr>
              <a:t>, and keep going.  If you succeed in coloring the graph without making two nodes of the same color adjacent, the graph can be 2-colored.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smtClean="0">
                <a:solidFill>
                  <a:schemeClr val="bg1"/>
                </a:solidFill>
                <a:cs typeface="+mn-cs"/>
              </a:rPr>
              <a:t>Running time:  </a:t>
            </a:r>
            <a:r>
              <a:rPr lang="en-US" sz="2600" b="1" smtClean="0">
                <a:solidFill>
                  <a:schemeClr val="bg1"/>
                </a:solidFill>
                <a:cs typeface="+mn-cs"/>
              </a:rPr>
              <a:t>O(n+m) time, where n is the number of vertices and m is the number of edges.</a:t>
            </a:r>
            <a:endParaRPr lang="en-US" sz="2600" smtClean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19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A polynomial-time graph problem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772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b="1" smtClean="0">
                <a:solidFill>
                  <a:srgbClr val="130C99"/>
                </a:solidFill>
                <a:cs typeface="+mn-cs"/>
              </a:rPr>
              <a:t>2-colorability</a:t>
            </a:r>
            <a:r>
              <a:rPr lang="en-US" sz="2600" smtClean="0">
                <a:cs typeface="+mn-cs"/>
              </a:rPr>
              <a:t>: Given graph G = (V,E), determine if we can assign colors </a:t>
            </a:r>
            <a:r>
              <a:rPr lang="en-US" sz="2600" b="1" smtClean="0">
                <a:solidFill>
                  <a:srgbClr val="CC0209"/>
                </a:solidFill>
                <a:cs typeface="+mn-cs"/>
              </a:rPr>
              <a:t>red </a:t>
            </a:r>
            <a:r>
              <a:rPr lang="en-US" sz="2600" smtClean="0">
                <a:cs typeface="+mn-cs"/>
              </a:rPr>
              <a:t>and </a:t>
            </a:r>
            <a:r>
              <a:rPr lang="en-US" sz="2600" b="1" smtClean="0">
                <a:solidFill>
                  <a:srgbClr val="130C99"/>
                </a:solidFill>
                <a:cs typeface="+mn-cs"/>
              </a:rPr>
              <a:t>blue</a:t>
            </a:r>
            <a:r>
              <a:rPr lang="en-US" sz="2600" smtClean="0">
                <a:cs typeface="+mn-cs"/>
              </a:rPr>
              <a:t> to the vertices of G so that no edge connects vertices of the same color.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60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smtClean="0">
                <a:cs typeface="+mn-cs"/>
              </a:rPr>
              <a:t>Greedy Algorithm.  Start with one vertex and make it </a:t>
            </a:r>
            <a:r>
              <a:rPr lang="en-US" sz="2600" b="1" smtClean="0">
                <a:solidFill>
                  <a:srgbClr val="CC0209"/>
                </a:solidFill>
                <a:cs typeface="+mn-cs"/>
              </a:rPr>
              <a:t>red</a:t>
            </a:r>
            <a:r>
              <a:rPr lang="en-US" sz="2600" smtClean="0">
                <a:cs typeface="+mn-cs"/>
              </a:rPr>
              <a:t>, and then make all its neighbors </a:t>
            </a:r>
            <a:r>
              <a:rPr lang="en-US" sz="2600" b="1" smtClean="0">
                <a:solidFill>
                  <a:srgbClr val="130C99"/>
                </a:solidFill>
                <a:cs typeface="+mn-cs"/>
              </a:rPr>
              <a:t>blue</a:t>
            </a:r>
            <a:r>
              <a:rPr lang="en-US" sz="2600" smtClean="0">
                <a:cs typeface="+mn-cs"/>
              </a:rPr>
              <a:t>, and keep going.  If you succeed in coloring the graph without making two nodes of the same color adjacent, the graph can be 2-colored.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smtClean="0">
                <a:solidFill>
                  <a:schemeClr val="bg1"/>
                </a:solidFill>
                <a:cs typeface="+mn-cs"/>
              </a:rPr>
              <a:t>Running time:  </a:t>
            </a:r>
            <a:r>
              <a:rPr lang="en-US" sz="2600" b="1" smtClean="0">
                <a:solidFill>
                  <a:schemeClr val="bg1"/>
                </a:solidFill>
                <a:cs typeface="+mn-cs"/>
              </a:rPr>
              <a:t>O(n+m) time, where n is the number of vertices and m is the number of edges.</a:t>
            </a:r>
            <a:endParaRPr lang="en-US" sz="2600" smtClean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498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What about this?</a:t>
            </a:r>
          </a:p>
        </p:txBody>
      </p:sp>
      <p:sp>
        <p:nvSpPr>
          <p:cNvPr id="2048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3-colorability:</a:t>
            </a:r>
            <a:r>
              <a:rPr lang="en-US" dirty="0" smtClean="0">
                <a:cs typeface="+mn-cs"/>
              </a:rPr>
              <a:t> Given graph G, determine if we can assign </a:t>
            </a:r>
            <a:r>
              <a:rPr lang="en-US" b="1" dirty="0" smtClean="0">
                <a:solidFill>
                  <a:srgbClr val="CC0209"/>
                </a:solidFill>
                <a:cs typeface="+mn-cs"/>
              </a:rPr>
              <a:t>red,</a:t>
            </a:r>
            <a:r>
              <a:rPr lang="en-US" dirty="0" smtClean="0">
                <a:cs typeface="+mn-cs"/>
              </a:rPr>
              <a:t> </a:t>
            </a:r>
            <a:r>
              <a:rPr lang="en-US" b="1" dirty="0" smtClean="0">
                <a:solidFill>
                  <a:srgbClr val="130C99"/>
                </a:solidFill>
                <a:cs typeface="+mn-cs"/>
              </a:rPr>
              <a:t>blue,</a:t>
            </a:r>
            <a:r>
              <a:rPr lang="en-US" dirty="0" smtClean="0">
                <a:cs typeface="+mn-cs"/>
              </a:rPr>
              <a:t> and </a:t>
            </a:r>
            <a:r>
              <a:rPr lang="en-US" b="1" dirty="0" smtClean="0">
                <a:solidFill>
                  <a:srgbClr val="0E990B"/>
                </a:solidFill>
                <a:cs typeface="+mn-cs"/>
              </a:rPr>
              <a:t>green</a:t>
            </a:r>
            <a:r>
              <a:rPr lang="en-US" dirty="0" smtClean="0">
                <a:cs typeface="+mn-cs"/>
              </a:rPr>
              <a:t> to the vertices in G so that no edge connects vertices of the same color.</a:t>
            </a:r>
          </a:p>
        </p:txBody>
      </p:sp>
    </p:spTree>
    <p:extLst>
      <p:ext uri="{BB962C8B-B14F-4D97-AF65-F5344CB8AC3E}">
        <p14:creationId xmlns:p14="http://schemas.microsoft.com/office/powerpoint/2010/main" val="136259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j-cs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Some decision problems can be solved in polynomial time: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Can graph G be 2-colored?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Does graph G have a Eulerian tour?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Some decision problems </a:t>
            </a:r>
            <a:r>
              <a:rPr lang="en-US" i="1" smtClean="0">
                <a:solidFill>
                  <a:srgbClr val="130C99"/>
                </a:solidFill>
                <a:cs typeface="+mn-cs"/>
              </a:rPr>
              <a:t>seem</a:t>
            </a:r>
            <a:r>
              <a:rPr lang="en-US" smtClean="0">
                <a:cs typeface="+mn-cs"/>
              </a:rPr>
              <a:t> to not be solvable in polynomial time: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Can graph G be 3-colored?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Does graph G have a Hamiltonian cycle?</a:t>
            </a:r>
          </a:p>
        </p:txBody>
      </p:sp>
    </p:spTree>
    <p:extLst>
      <p:ext uri="{BB962C8B-B14F-4D97-AF65-F5344CB8AC3E}">
        <p14:creationId xmlns:p14="http://schemas.microsoft.com/office/powerpoint/2010/main" val="28454477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What about this?</a:t>
            </a:r>
          </a:p>
        </p:txBody>
      </p:sp>
      <p:sp>
        <p:nvSpPr>
          <p:cNvPr id="2365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cs typeface="+mn-cs"/>
              </a:rPr>
              <a:t>3-colorability:</a:t>
            </a:r>
            <a:r>
              <a:rPr lang="en-US" smtClean="0">
                <a:cs typeface="+mn-cs"/>
              </a:rPr>
              <a:t> Given graph G, determine if we can assign </a:t>
            </a:r>
            <a:r>
              <a:rPr lang="en-US" b="1" smtClean="0">
                <a:solidFill>
                  <a:srgbClr val="CC0209"/>
                </a:solidFill>
                <a:cs typeface="+mn-cs"/>
              </a:rPr>
              <a:t>red,</a:t>
            </a:r>
            <a:r>
              <a:rPr lang="en-US" smtClean="0">
                <a:cs typeface="+mn-cs"/>
              </a:rPr>
              <a:t> </a:t>
            </a:r>
            <a:r>
              <a:rPr lang="en-US" b="1" smtClean="0">
                <a:solidFill>
                  <a:srgbClr val="130C99"/>
                </a:solidFill>
                <a:cs typeface="+mn-cs"/>
              </a:rPr>
              <a:t>blue,</a:t>
            </a:r>
            <a:r>
              <a:rPr lang="en-US" smtClean="0">
                <a:cs typeface="+mn-cs"/>
              </a:rPr>
              <a:t> and </a:t>
            </a:r>
            <a:r>
              <a:rPr lang="en-US" b="1" smtClean="0">
                <a:solidFill>
                  <a:srgbClr val="0E990B"/>
                </a:solidFill>
                <a:cs typeface="+mn-cs"/>
              </a:rPr>
              <a:t>green</a:t>
            </a:r>
            <a:r>
              <a:rPr lang="en-US" smtClean="0">
                <a:cs typeface="+mn-cs"/>
              </a:rPr>
              <a:t> to the vertices in G so that no edge connects vertices of the same color.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This problem is provably NP-hard.  What does this mean?</a:t>
            </a:r>
          </a:p>
        </p:txBody>
      </p:sp>
    </p:spTree>
    <p:extLst>
      <p:ext uri="{BB962C8B-B14F-4D97-AF65-F5344CB8AC3E}">
        <p14:creationId xmlns:p14="http://schemas.microsoft.com/office/powerpoint/2010/main" val="2778363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Text Box 2"/>
          <p:cNvSpPr txBox="1">
            <a:spLocks noChangeArrowheads="1"/>
          </p:cNvSpPr>
          <p:nvPr/>
        </p:nvSpPr>
        <p:spPr bwMode="auto">
          <a:xfrm>
            <a:off x="1295400" y="3048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       </a:t>
            </a:r>
            <a:r>
              <a:rPr lang="en-US" b="1"/>
              <a:t>BigData for Biology: Genomics</a:t>
            </a:r>
          </a:p>
        </p:txBody>
      </p:sp>
      <p:pic>
        <p:nvPicPr>
          <p:cNvPr id="158722" name="Picture 3" descr="Science_291_55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381000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885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 vs. NP, continued</a:t>
            </a:r>
          </a:p>
        </p:txBody>
      </p:sp>
      <p:sp>
        <p:nvSpPr>
          <p:cNvPr id="4505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The </a:t>
            </a:r>
            <a:r>
              <a:rPr lang="ja-JP" altLang="en-US" smtClean="0">
                <a:latin typeface="Arial"/>
                <a:cs typeface="+mn-cs"/>
              </a:rPr>
              <a:t>“</a:t>
            </a:r>
            <a:r>
              <a:rPr lang="en-US" smtClean="0">
                <a:cs typeface="+mn-cs"/>
              </a:rPr>
              <a:t>big</a:t>
            </a:r>
            <a:r>
              <a:rPr lang="ja-JP" altLang="en-US" smtClean="0">
                <a:latin typeface="Arial"/>
                <a:cs typeface="+mn-cs"/>
              </a:rPr>
              <a:t>”</a:t>
            </a:r>
            <a:r>
              <a:rPr lang="en-US" smtClean="0">
                <a:cs typeface="+mn-cs"/>
              </a:rPr>
              <a:t> question in theoretical computer science is:</a:t>
            </a:r>
          </a:p>
          <a:p>
            <a:pPr lvl="1" eaLnBrk="1" hangingPunct="1">
              <a:defRPr/>
            </a:pPr>
            <a:r>
              <a:rPr lang="en-US" smtClean="0"/>
              <a:t> </a:t>
            </a:r>
            <a:r>
              <a:rPr lang="en-US" sz="3200" smtClean="0">
                <a:solidFill>
                  <a:schemeClr val="accent2"/>
                </a:solidFill>
              </a:rPr>
              <a:t>Is it possible to solve an NP-hard problem in polynomial time?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If the answer is </a:t>
            </a:r>
            <a:r>
              <a:rPr lang="ja-JP" altLang="en-US" smtClean="0">
                <a:latin typeface="Arial"/>
                <a:cs typeface="+mn-cs"/>
              </a:rPr>
              <a:t>“</a:t>
            </a:r>
            <a:r>
              <a:rPr lang="en-US" smtClean="0">
                <a:cs typeface="+mn-cs"/>
              </a:rPr>
              <a:t>yes</a:t>
            </a:r>
            <a:r>
              <a:rPr lang="ja-JP" altLang="en-US" smtClean="0">
                <a:latin typeface="Arial"/>
                <a:cs typeface="+mn-cs"/>
              </a:rPr>
              <a:t>”</a:t>
            </a:r>
            <a:r>
              <a:rPr lang="en-US" smtClean="0">
                <a:cs typeface="+mn-cs"/>
              </a:rPr>
              <a:t>, then </a:t>
            </a:r>
            <a:r>
              <a:rPr lang="en-US" b="1" smtClean="0">
                <a:cs typeface="+mn-cs"/>
              </a:rPr>
              <a:t>all </a:t>
            </a:r>
            <a:r>
              <a:rPr lang="en-US" smtClean="0">
                <a:cs typeface="+mn-cs"/>
              </a:rPr>
              <a:t>NP-hard problems can be solved in polynomial time, so </a:t>
            </a:r>
            <a:r>
              <a:rPr lang="en-US" b="1" smtClean="0">
                <a:cs typeface="+mn-cs"/>
              </a:rPr>
              <a:t>P=NP</a:t>
            </a:r>
            <a:r>
              <a:rPr lang="en-US" smtClean="0">
                <a:cs typeface="+mn-cs"/>
              </a:rPr>
              <a:t>.   This is generally not believed. </a:t>
            </a:r>
          </a:p>
        </p:txBody>
      </p:sp>
    </p:spTree>
    <p:extLst>
      <p:ext uri="{BB962C8B-B14F-4D97-AF65-F5344CB8AC3E}">
        <p14:creationId xmlns:p14="http://schemas.microsoft.com/office/powerpoint/2010/main" val="337929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Coping with NP-hard problems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mtClean="0">
                <a:cs typeface="+mn-cs"/>
              </a:rPr>
              <a:t>Since  NP-hard problems may not be solvable in polynomial time, the options are:</a:t>
            </a:r>
          </a:p>
          <a:p>
            <a:pPr lvl="1" eaLnBrk="1" hangingPunct="1">
              <a:defRPr/>
            </a:pPr>
            <a:r>
              <a:rPr lang="en-US" smtClean="0"/>
              <a:t>Solve the problem </a:t>
            </a:r>
            <a:r>
              <a:rPr lang="en-US" i="1" smtClean="0">
                <a:solidFill>
                  <a:srgbClr val="130C99"/>
                </a:solidFill>
              </a:rPr>
              <a:t>exactly</a:t>
            </a:r>
            <a:r>
              <a:rPr lang="en-US" smtClean="0"/>
              <a:t> (but use lots of time on some inputs)</a:t>
            </a:r>
          </a:p>
          <a:p>
            <a:pPr lvl="1" eaLnBrk="1" hangingPunct="1">
              <a:defRPr/>
            </a:pPr>
            <a:r>
              <a:rPr lang="en-US" smtClean="0"/>
              <a:t>Use </a:t>
            </a:r>
            <a:r>
              <a:rPr lang="en-US" i="1" smtClean="0">
                <a:solidFill>
                  <a:srgbClr val="130C99"/>
                </a:solidFill>
              </a:rPr>
              <a:t>heuristics</a:t>
            </a:r>
            <a:r>
              <a:rPr lang="en-US" smtClean="0"/>
              <a:t> which may not solve the problem exactly (and which might be computationally expensive, anyway)</a:t>
            </a:r>
          </a:p>
        </p:txBody>
      </p:sp>
    </p:spTree>
    <p:extLst>
      <p:ext uri="{BB962C8B-B14F-4D97-AF65-F5344CB8AC3E}">
        <p14:creationId xmlns:p14="http://schemas.microsoft.com/office/powerpoint/2010/main" val="2888314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DNA Sequence Evolution</a:t>
            </a:r>
          </a:p>
        </p:txBody>
      </p:sp>
      <p:grpSp>
        <p:nvGrpSpPr>
          <p:cNvPr id="38914" name="Group 3"/>
          <p:cNvGrpSpPr>
            <a:grpSpLocks/>
          </p:cNvGrpSpPr>
          <p:nvPr/>
        </p:nvGrpSpPr>
        <p:grpSpPr bwMode="auto">
          <a:xfrm>
            <a:off x="3657600" y="2057400"/>
            <a:ext cx="1455738" cy="641350"/>
            <a:chOff x="2304" y="1296"/>
            <a:chExt cx="917" cy="404"/>
          </a:xfrm>
        </p:grpSpPr>
        <p:sp>
          <p:nvSpPr>
            <p:cNvPr id="629764" name="Text Box 4"/>
            <p:cNvSpPr txBox="1">
              <a:spLocks noChangeArrowheads="1"/>
            </p:cNvSpPr>
            <p:nvPr/>
          </p:nvSpPr>
          <p:spPr bwMode="auto">
            <a:xfrm>
              <a:off x="2496" y="1488"/>
              <a:ext cx="72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AAGACTT</a:t>
              </a:r>
            </a:p>
          </p:txBody>
        </p:sp>
        <p:sp>
          <p:nvSpPr>
            <p:cNvPr id="629765" name="Line 5"/>
            <p:cNvSpPr>
              <a:spLocks noChangeShapeType="1"/>
            </p:cNvSpPr>
            <p:nvPr/>
          </p:nvSpPr>
          <p:spPr bwMode="auto">
            <a:xfrm flipH="1">
              <a:off x="2352" y="1296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66" name="Oval 6"/>
            <p:cNvSpPr>
              <a:spLocks noChangeArrowheads="1"/>
            </p:cNvSpPr>
            <p:nvPr/>
          </p:nvSpPr>
          <p:spPr bwMode="auto">
            <a:xfrm>
              <a:off x="2304" y="158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grpSp>
        <p:nvGrpSpPr>
          <p:cNvPr id="629767" name="Group 7"/>
          <p:cNvGrpSpPr>
            <a:grpSpLocks/>
          </p:cNvGrpSpPr>
          <p:nvPr/>
        </p:nvGrpSpPr>
        <p:grpSpPr bwMode="auto">
          <a:xfrm>
            <a:off x="1219200" y="2590800"/>
            <a:ext cx="4737100" cy="793750"/>
            <a:chOff x="768" y="1632"/>
            <a:chExt cx="2984" cy="500"/>
          </a:xfrm>
        </p:grpSpPr>
        <p:sp>
          <p:nvSpPr>
            <p:cNvPr id="629768" name="Line 8"/>
            <p:cNvSpPr>
              <a:spLocks noChangeShapeType="1"/>
            </p:cNvSpPr>
            <p:nvPr/>
          </p:nvSpPr>
          <p:spPr bwMode="auto">
            <a:xfrm>
              <a:off x="2352" y="1632"/>
              <a:ext cx="52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69" name="Text Box 9"/>
            <p:cNvSpPr txBox="1">
              <a:spLocks noChangeArrowheads="1"/>
            </p:cNvSpPr>
            <p:nvPr/>
          </p:nvSpPr>
          <p:spPr bwMode="auto">
            <a:xfrm>
              <a:off x="3024" y="1920"/>
              <a:ext cx="7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TG</a:t>
              </a:r>
              <a:r>
                <a:rPr lang="en-US" sz="1600">
                  <a:latin typeface="Verdana" charset="0"/>
                  <a:cs typeface="+mn-cs"/>
                </a:rPr>
                <a:t>GACTT</a:t>
              </a:r>
            </a:p>
          </p:txBody>
        </p:sp>
        <p:sp>
          <p:nvSpPr>
            <p:cNvPr id="629770" name="Oval 10"/>
            <p:cNvSpPr>
              <a:spLocks noChangeArrowheads="1"/>
            </p:cNvSpPr>
            <p:nvPr/>
          </p:nvSpPr>
          <p:spPr bwMode="auto">
            <a:xfrm>
              <a:off x="2832" y="196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71" name="Line 11"/>
            <p:cNvSpPr>
              <a:spLocks noChangeShapeType="1"/>
            </p:cNvSpPr>
            <p:nvPr/>
          </p:nvSpPr>
          <p:spPr bwMode="auto">
            <a:xfrm flipH="1">
              <a:off x="1680" y="1632"/>
              <a:ext cx="67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72" name="Text Box 12"/>
            <p:cNvSpPr txBox="1">
              <a:spLocks noChangeArrowheads="1"/>
            </p:cNvSpPr>
            <p:nvPr/>
          </p:nvSpPr>
          <p:spPr bwMode="auto">
            <a:xfrm>
              <a:off x="768" y="1920"/>
              <a:ext cx="74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AAG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G</a:t>
              </a:r>
              <a:r>
                <a:rPr lang="en-US" sz="1600">
                  <a:latin typeface="Verdana" charset="0"/>
                  <a:cs typeface="+mn-cs"/>
                </a:rPr>
                <a:t>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C</a:t>
              </a:r>
              <a:r>
                <a:rPr lang="en-US" sz="1600">
                  <a:latin typeface="Verdana" charset="0"/>
                  <a:cs typeface="+mn-cs"/>
                </a:rPr>
                <a:t>T</a:t>
              </a:r>
            </a:p>
          </p:txBody>
        </p:sp>
        <p:sp>
          <p:nvSpPr>
            <p:cNvPr id="629773" name="Oval 13"/>
            <p:cNvSpPr>
              <a:spLocks noChangeArrowheads="1"/>
            </p:cNvSpPr>
            <p:nvPr/>
          </p:nvSpPr>
          <p:spPr bwMode="auto">
            <a:xfrm>
              <a:off x="1632" y="196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grpSp>
        <p:nvGrpSpPr>
          <p:cNvPr id="38916" name="Group 14"/>
          <p:cNvGrpSpPr>
            <a:grpSpLocks/>
          </p:cNvGrpSpPr>
          <p:nvPr/>
        </p:nvGrpSpPr>
        <p:grpSpPr bwMode="auto">
          <a:xfrm>
            <a:off x="7286625" y="1600200"/>
            <a:ext cx="1471613" cy="3765550"/>
            <a:chOff x="4590" y="1008"/>
            <a:chExt cx="927" cy="2372"/>
          </a:xfrm>
        </p:grpSpPr>
        <p:sp>
          <p:nvSpPr>
            <p:cNvPr id="629775" name="Line 15"/>
            <p:cNvSpPr>
              <a:spLocks noChangeShapeType="1"/>
            </p:cNvSpPr>
            <p:nvPr/>
          </p:nvSpPr>
          <p:spPr bwMode="auto">
            <a:xfrm>
              <a:off x="5280" y="1008"/>
              <a:ext cx="0" cy="206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76" name="Line 16"/>
            <p:cNvSpPr>
              <a:spLocks noChangeShapeType="1"/>
            </p:cNvSpPr>
            <p:nvPr/>
          </p:nvSpPr>
          <p:spPr bwMode="auto">
            <a:xfrm>
              <a:off x="5136" y="1632"/>
              <a:ext cx="28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77" name="Line 17"/>
            <p:cNvSpPr>
              <a:spLocks noChangeShapeType="1"/>
            </p:cNvSpPr>
            <p:nvPr/>
          </p:nvSpPr>
          <p:spPr bwMode="auto">
            <a:xfrm>
              <a:off x="5136" y="2016"/>
              <a:ext cx="28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78" name="Line 18"/>
            <p:cNvSpPr>
              <a:spLocks noChangeShapeType="1"/>
            </p:cNvSpPr>
            <p:nvPr/>
          </p:nvSpPr>
          <p:spPr bwMode="auto">
            <a:xfrm>
              <a:off x="5136" y="2544"/>
              <a:ext cx="28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79" name="Rectangle 19"/>
            <p:cNvSpPr>
              <a:spLocks noChangeArrowheads="1"/>
            </p:cNvSpPr>
            <p:nvPr/>
          </p:nvSpPr>
          <p:spPr bwMode="auto">
            <a:xfrm>
              <a:off x="4590" y="1420"/>
              <a:ext cx="7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solidFill>
                    <a:schemeClr val="accent2"/>
                  </a:solidFill>
                  <a:latin typeface="Verdana" charset="0"/>
                  <a:cs typeface="+mn-cs"/>
                </a:rPr>
                <a:t>-3 mil yrs</a:t>
              </a:r>
            </a:p>
          </p:txBody>
        </p:sp>
        <p:sp>
          <p:nvSpPr>
            <p:cNvPr id="629780" name="Rectangle 20"/>
            <p:cNvSpPr>
              <a:spLocks noChangeArrowheads="1"/>
            </p:cNvSpPr>
            <p:nvPr/>
          </p:nvSpPr>
          <p:spPr bwMode="auto">
            <a:xfrm>
              <a:off x="4590" y="1804"/>
              <a:ext cx="7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solidFill>
                    <a:schemeClr val="accent2"/>
                  </a:solidFill>
                  <a:latin typeface="Verdana" charset="0"/>
                  <a:cs typeface="+mn-cs"/>
                </a:rPr>
                <a:t>-2 mil yrs</a:t>
              </a:r>
            </a:p>
          </p:txBody>
        </p:sp>
        <p:sp>
          <p:nvSpPr>
            <p:cNvPr id="629781" name="Rectangle 21"/>
            <p:cNvSpPr>
              <a:spLocks noChangeArrowheads="1"/>
            </p:cNvSpPr>
            <p:nvPr/>
          </p:nvSpPr>
          <p:spPr bwMode="auto">
            <a:xfrm>
              <a:off x="4590" y="2332"/>
              <a:ext cx="7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solidFill>
                    <a:schemeClr val="accent2"/>
                  </a:solidFill>
                  <a:latin typeface="Verdana" charset="0"/>
                  <a:cs typeface="+mn-cs"/>
                </a:rPr>
                <a:t>-1 mil yrs</a:t>
              </a:r>
            </a:p>
          </p:txBody>
        </p:sp>
        <p:sp>
          <p:nvSpPr>
            <p:cNvPr id="629782" name="Rectangle 22"/>
            <p:cNvSpPr>
              <a:spLocks noChangeArrowheads="1"/>
            </p:cNvSpPr>
            <p:nvPr/>
          </p:nvSpPr>
          <p:spPr bwMode="auto">
            <a:xfrm>
              <a:off x="5040" y="3168"/>
              <a:ext cx="47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solidFill>
                    <a:schemeClr val="accent2"/>
                  </a:solidFill>
                  <a:latin typeface="Verdana" charset="0"/>
                  <a:cs typeface="+mn-cs"/>
                </a:rPr>
                <a:t>today</a:t>
              </a:r>
            </a:p>
          </p:txBody>
        </p:sp>
      </p:grpSp>
      <p:grpSp>
        <p:nvGrpSpPr>
          <p:cNvPr id="629783" name="Group 23"/>
          <p:cNvGrpSpPr>
            <a:grpSpLocks/>
          </p:cNvGrpSpPr>
          <p:nvPr/>
        </p:nvGrpSpPr>
        <p:grpSpPr bwMode="auto">
          <a:xfrm>
            <a:off x="627063" y="3048000"/>
            <a:ext cx="6242050" cy="1143000"/>
            <a:chOff x="395" y="1920"/>
            <a:chExt cx="3932" cy="720"/>
          </a:xfrm>
        </p:grpSpPr>
        <p:sp>
          <p:nvSpPr>
            <p:cNvPr id="629784" name="Oval 24"/>
            <p:cNvSpPr>
              <a:spLocks noChangeArrowheads="1"/>
            </p:cNvSpPr>
            <p:nvPr/>
          </p:nvSpPr>
          <p:spPr bwMode="auto">
            <a:xfrm>
              <a:off x="2064" y="250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85" name="Line 25"/>
            <p:cNvSpPr>
              <a:spLocks noChangeShapeType="1"/>
            </p:cNvSpPr>
            <p:nvPr/>
          </p:nvSpPr>
          <p:spPr bwMode="auto">
            <a:xfrm flipH="1">
              <a:off x="1296" y="2016"/>
              <a:ext cx="384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86" name="Line 26"/>
            <p:cNvSpPr>
              <a:spLocks noChangeShapeType="1"/>
            </p:cNvSpPr>
            <p:nvPr/>
          </p:nvSpPr>
          <p:spPr bwMode="auto">
            <a:xfrm>
              <a:off x="1680" y="2016"/>
              <a:ext cx="432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87" name="Text Box 27"/>
            <p:cNvSpPr txBox="1">
              <a:spLocks noChangeArrowheads="1"/>
            </p:cNvSpPr>
            <p:nvPr/>
          </p:nvSpPr>
          <p:spPr bwMode="auto">
            <a:xfrm>
              <a:off x="395" y="2428"/>
              <a:ext cx="7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A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G</a:t>
              </a:r>
              <a:r>
                <a:rPr lang="en-US" sz="1600">
                  <a:latin typeface="Verdana" charset="0"/>
                  <a:cs typeface="+mn-cs"/>
                </a:rPr>
                <a:t>GGC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A</a:t>
              </a:r>
              <a:r>
                <a:rPr lang="en-US" sz="1600">
                  <a:latin typeface="Verdana" charset="0"/>
                  <a:cs typeface="+mn-cs"/>
                </a:rPr>
                <a:t>T</a:t>
              </a:r>
            </a:p>
          </p:txBody>
        </p:sp>
        <p:sp>
          <p:nvSpPr>
            <p:cNvPr id="629788" name="Text Box 28"/>
            <p:cNvSpPr txBox="1">
              <a:spLocks noChangeArrowheads="1"/>
            </p:cNvSpPr>
            <p:nvPr/>
          </p:nvSpPr>
          <p:spPr bwMode="auto">
            <a:xfrm>
              <a:off x="2256" y="2428"/>
              <a:ext cx="7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T</a:t>
              </a:r>
              <a:r>
                <a:rPr lang="en-US" sz="1600">
                  <a:latin typeface="Verdana" charset="0"/>
                  <a:cs typeface="+mn-cs"/>
                </a:rPr>
                <a:t>AG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C</a:t>
              </a:r>
              <a:r>
                <a:rPr lang="en-US" sz="1600">
                  <a:latin typeface="Verdana" charset="0"/>
                  <a:cs typeface="+mn-cs"/>
                </a:rPr>
                <a:t>CCT</a:t>
              </a:r>
            </a:p>
          </p:txBody>
        </p:sp>
        <p:sp>
          <p:nvSpPr>
            <p:cNvPr id="629789" name="Line 29"/>
            <p:cNvSpPr>
              <a:spLocks noChangeShapeType="1"/>
            </p:cNvSpPr>
            <p:nvPr/>
          </p:nvSpPr>
          <p:spPr bwMode="auto">
            <a:xfrm>
              <a:off x="2880" y="2016"/>
              <a:ext cx="576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90" name="Text Box 30"/>
            <p:cNvSpPr txBox="1">
              <a:spLocks noChangeArrowheads="1"/>
            </p:cNvSpPr>
            <p:nvPr/>
          </p:nvSpPr>
          <p:spPr bwMode="auto">
            <a:xfrm>
              <a:off x="3600" y="2428"/>
              <a:ext cx="7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A</a:t>
              </a:r>
              <a:r>
                <a:rPr lang="en-US" sz="1600">
                  <a:latin typeface="Verdana" charset="0"/>
                  <a:cs typeface="+mn-cs"/>
                </a:rPr>
                <a:t>G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C</a:t>
              </a:r>
              <a:r>
                <a:rPr lang="en-US" sz="1600">
                  <a:latin typeface="Verdana" charset="0"/>
                  <a:cs typeface="+mn-cs"/>
                </a:rPr>
                <a:t>ACTT</a:t>
              </a:r>
            </a:p>
          </p:txBody>
        </p:sp>
        <p:sp>
          <p:nvSpPr>
            <p:cNvPr id="629791" name="Oval 31"/>
            <p:cNvSpPr>
              <a:spLocks noChangeArrowheads="1"/>
            </p:cNvSpPr>
            <p:nvPr/>
          </p:nvSpPr>
          <p:spPr bwMode="auto">
            <a:xfrm>
              <a:off x="3408" y="250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92" name="Oval 32"/>
            <p:cNvSpPr>
              <a:spLocks noChangeArrowheads="1"/>
            </p:cNvSpPr>
            <p:nvPr/>
          </p:nvSpPr>
          <p:spPr bwMode="auto">
            <a:xfrm>
              <a:off x="1200" y="250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93" name="Rectangle 33"/>
            <p:cNvSpPr>
              <a:spLocks noChangeArrowheads="1"/>
            </p:cNvSpPr>
            <p:nvPr/>
          </p:nvSpPr>
          <p:spPr bwMode="auto">
            <a:xfrm>
              <a:off x="768" y="1920"/>
              <a:ext cx="74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AAGGCCT</a:t>
              </a:r>
            </a:p>
          </p:txBody>
        </p:sp>
        <p:sp>
          <p:nvSpPr>
            <p:cNvPr id="629794" name="Rectangle 34"/>
            <p:cNvSpPr>
              <a:spLocks noChangeArrowheads="1"/>
            </p:cNvSpPr>
            <p:nvPr/>
          </p:nvSpPr>
          <p:spPr bwMode="auto">
            <a:xfrm>
              <a:off x="3024" y="1920"/>
              <a:ext cx="7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TGGACTT</a:t>
              </a:r>
            </a:p>
          </p:txBody>
        </p:sp>
      </p:grpSp>
      <p:grpSp>
        <p:nvGrpSpPr>
          <p:cNvPr id="629795" name="Group 35"/>
          <p:cNvGrpSpPr>
            <a:grpSpLocks/>
          </p:cNvGrpSpPr>
          <p:nvPr/>
        </p:nvGrpSpPr>
        <p:grpSpPr bwMode="auto">
          <a:xfrm>
            <a:off x="627063" y="3854450"/>
            <a:ext cx="6565900" cy="1562100"/>
            <a:chOff x="395" y="2428"/>
            <a:chExt cx="4136" cy="984"/>
          </a:xfrm>
        </p:grpSpPr>
        <p:sp>
          <p:nvSpPr>
            <p:cNvPr id="629796" name="Line 36"/>
            <p:cNvSpPr>
              <a:spLocks noChangeShapeType="1"/>
            </p:cNvSpPr>
            <p:nvPr/>
          </p:nvSpPr>
          <p:spPr bwMode="auto">
            <a:xfrm>
              <a:off x="2112" y="2544"/>
              <a:ext cx="384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97" name="Line 37"/>
            <p:cNvSpPr>
              <a:spLocks noChangeShapeType="1"/>
            </p:cNvSpPr>
            <p:nvPr/>
          </p:nvSpPr>
          <p:spPr bwMode="auto">
            <a:xfrm rot="-5400000">
              <a:off x="1632" y="2592"/>
              <a:ext cx="528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98" name="Line 38"/>
            <p:cNvSpPr>
              <a:spLocks noChangeShapeType="1"/>
            </p:cNvSpPr>
            <p:nvPr/>
          </p:nvSpPr>
          <p:spPr bwMode="auto">
            <a:xfrm rot="-5400000">
              <a:off x="3120" y="2736"/>
              <a:ext cx="528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99" name="Text Box 39"/>
            <p:cNvSpPr txBox="1">
              <a:spLocks noChangeArrowheads="1"/>
            </p:cNvSpPr>
            <p:nvPr/>
          </p:nvSpPr>
          <p:spPr bwMode="auto">
            <a:xfrm>
              <a:off x="1296" y="3200"/>
              <a:ext cx="7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TAGCCC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A</a:t>
              </a:r>
            </a:p>
          </p:txBody>
        </p:sp>
        <p:sp>
          <p:nvSpPr>
            <p:cNvPr id="629800" name="Text Box 40"/>
            <p:cNvSpPr txBox="1">
              <a:spLocks noChangeArrowheads="1"/>
            </p:cNvSpPr>
            <p:nvPr/>
          </p:nvSpPr>
          <p:spPr bwMode="auto">
            <a:xfrm>
              <a:off x="2160" y="3200"/>
              <a:ext cx="7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TAG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A</a:t>
              </a:r>
              <a:r>
                <a:rPr lang="en-US" sz="1600">
                  <a:latin typeface="Verdana" charset="0"/>
                  <a:cs typeface="+mn-cs"/>
                </a:rPr>
                <a:t>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T</a:t>
              </a:r>
              <a:r>
                <a:rPr lang="en-US" sz="1600">
                  <a:latin typeface="Verdana" charset="0"/>
                  <a:cs typeface="+mn-cs"/>
                </a:rPr>
                <a:t>T</a:t>
              </a:r>
            </a:p>
          </p:txBody>
        </p:sp>
        <p:sp>
          <p:nvSpPr>
            <p:cNvPr id="629801" name="Text Box 41"/>
            <p:cNvSpPr txBox="1">
              <a:spLocks noChangeArrowheads="1"/>
            </p:cNvSpPr>
            <p:nvPr/>
          </p:nvSpPr>
          <p:spPr bwMode="auto">
            <a:xfrm>
              <a:off x="3792" y="3200"/>
              <a:ext cx="73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AGC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G</a:t>
              </a:r>
              <a:r>
                <a:rPr lang="en-US" sz="1600">
                  <a:latin typeface="Verdana" charset="0"/>
                  <a:cs typeface="+mn-cs"/>
                </a:rPr>
                <a:t>CTT</a:t>
              </a:r>
            </a:p>
          </p:txBody>
        </p:sp>
        <p:sp>
          <p:nvSpPr>
            <p:cNvPr id="629802" name="Text Box 42"/>
            <p:cNvSpPr txBox="1">
              <a:spLocks noChangeArrowheads="1"/>
            </p:cNvSpPr>
            <p:nvPr/>
          </p:nvSpPr>
          <p:spPr bwMode="auto">
            <a:xfrm>
              <a:off x="2976" y="3200"/>
              <a:ext cx="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AGCAC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AA</a:t>
              </a:r>
            </a:p>
          </p:txBody>
        </p:sp>
        <p:sp>
          <p:nvSpPr>
            <p:cNvPr id="629803" name="Line 43"/>
            <p:cNvSpPr>
              <a:spLocks noChangeShapeType="1"/>
            </p:cNvSpPr>
            <p:nvPr/>
          </p:nvSpPr>
          <p:spPr bwMode="auto">
            <a:xfrm rot="5400000" flipH="1">
              <a:off x="3552" y="2448"/>
              <a:ext cx="528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804" name="Line 44"/>
            <p:cNvSpPr>
              <a:spLocks noChangeShapeType="1"/>
            </p:cNvSpPr>
            <p:nvPr/>
          </p:nvSpPr>
          <p:spPr bwMode="auto">
            <a:xfrm rot="-5400000">
              <a:off x="768" y="2544"/>
              <a:ext cx="576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805" name="Oval 45"/>
            <p:cNvSpPr>
              <a:spLocks noChangeArrowheads="1"/>
            </p:cNvSpPr>
            <p:nvPr/>
          </p:nvSpPr>
          <p:spPr bwMode="auto">
            <a:xfrm>
              <a:off x="76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806" name="Oval 46"/>
            <p:cNvSpPr>
              <a:spLocks noChangeArrowheads="1"/>
            </p:cNvSpPr>
            <p:nvPr/>
          </p:nvSpPr>
          <p:spPr bwMode="auto">
            <a:xfrm>
              <a:off x="160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807" name="Oval 47"/>
            <p:cNvSpPr>
              <a:spLocks noChangeArrowheads="1"/>
            </p:cNvSpPr>
            <p:nvPr/>
          </p:nvSpPr>
          <p:spPr bwMode="auto">
            <a:xfrm>
              <a:off x="244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808" name="Oval 48"/>
            <p:cNvSpPr>
              <a:spLocks noChangeArrowheads="1"/>
            </p:cNvSpPr>
            <p:nvPr/>
          </p:nvSpPr>
          <p:spPr bwMode="auto">
            <a:xfrm>
              <a:off x="3264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809" name="Oval 49"/>
            <p:cNvSpPr>
              <a:spLocks noChangeArrowheads="1"/>
            </p:cNvSpPr>
            <p:nvPr/>
          </p:nvSpPr>
          <p:spPr bwMode="auto">
            <a:xfrm>
              <a:off x="412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810" name="Text Box 50"/>
            <p:cNvSpPr txBox="1">
              <a:spLocks noChangeArrowheads="1"/>
            </p:cNvSpPr>
            <p:nvPr/>
          </p:nvSpPr>
          <p:spPr bwMode="auto">
            <a:xfrm>
              <a:off x="443" y="3200"/>
              <a:ext cx="7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AGGGCAT</a:t>
              </a:r>
            </a:p>
          </p:txBody>
        </p:sp>
        <p:sp>
          <p:nvSpPr>
            <p:cNvPr id="629811" name="Rectangle 51"/>
            <p:cNvSpPr>
              <a:spLocks noChangeArrowheads="1"/>
            </p:cNvSpPr>
            <p:nvPr/>
          </p:nvSpPr>
          <p:spPr bwMode="auto">
            <a:xfrm>
              <a:off x="395" y="2428"/>
              <a:ext cx="7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AGGGCAT</a:t>
              </a:r>
            </a:p>
          </p:txBody>
        </p:sp>
        <p:sp>
          <p:nvSpPr>
            <p:cNvPr id="629812" name="Rectangle 52"/>
            <p:cNvSpPr>
              <a:spLocks noChangeArrowheads="1"/>
            </p:cNvSpPr>
            <p:nvPr/>
          </p:nvSpPr>
          <p:spPr bwMode="auto">
            <a:xfrm>
              <a:off x="2256" y="2428"/>
              <a:ext cx="7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TAGCCCT</a:t>
              </a:r>
            </a:p>
          </p:txBody>
        </p:sp>
        <p:sp>
          <p:nvSpPr>
            <p:cNvPr id="629813" name="Rectangle 53"/>
            <p:cNvSpPr>
              <a:spLocks noChangeArrowheads="1"/>
            </p:cNvSpPr>
            <p:nvPr/>
          </p:nvSpPr>
          <p:spPr bwMode="auto">
            <a:xfrm>
              <a:off x="3600" y="2428"/>
              <a:ext cx="7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AGCACTT</a:t>
              </a:r>
            </a:p>
          </p:txBody>
        </p:sp>
      </p:grpSp>
      <p:grpSp>
        <p:nvGrpSpPr>
          <p:cNvPr id="629814" name="Group 54"/>
          <p:cNvGrpSpPr>
            <a:grpSpLocks/>
          </p:cNvGrpSpPr>
          <p:nvPr/>
        </p:nvGrpSpPr>
        <p:grpSpPr bwMode="auto">
          <a:xfrm>
            <a:off x="628650" y="2057400"/>
            <a:ext cx="6565900" cy="3352800"/>
            <a:chOff x="395" y="1296"/>
            <a:chExt cx="4136" cy="2112"/>
          </a:xfrm>
        </p:grpSpPr>
        <p:grpSp>
          <p:nvGrpSpPr>
            <p:cNvPr id="38920" name="Group 55"/>
            <p:cNvGrpSpPr>
              <a:grpSpLocks/>
            </p:cNvGrpSpPr>
            <p:nvPr/>
          </p:nvGrpSpPr>
          <p:grpSpPr bwMode="auto">
            <a:xfrm>
              <a:off x="395" y="1296"/>
              <a:ext cx="4136" cy="2112"/>
              <a:chOff x="395" y="1296"/>
              <a:chExt cx="4136" cy="2112"/>
            </a:xfrm>
          </p:grpSpPr>
          <p:grpSp>
            <p:nvGrpSpPr>
              <p:cNvPr id="38926" name="Group 56"/>
              <p:cNvGrpSpPr>
                <a:grpSpLocks/>
              </p:cNvGrpSpPr>
              <p:nvPr/>
            </p:nvGrpSpPr>
            <p:grpSpPr bwMode="auto">
              <a:xfrm>
                <a:off x="395" y="1296"/>
                <a:ext cx="3932" cy="1776"/>
                <a:chOff x="395" y="1296"/>
                <a:chExt cx="3932" cy="1776"/>
              </a:xfrm>
            </p:grpSpPr>
            <p:sp>
              <p:nvSpPr>
                <p:cNvPr id="629817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496" y="1488"/>
                  <a:ext cx="725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  <a:cs typeface="+mn-cs"/>
                    </a:rPr>
                    <a:t>AAGACTT</a:t>
                  </a:r>
                </a:p>
              </p:txBody>
            </p:sp>
            <p:sp>
              <p:nvSpPr>
                <p:cNvPr id="629818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2352" y="1296"/>
                  <a:ext cx="0" cy="336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19" name="Oval 59"/>
                <p:cNvSpPr>
                  <a:spLocks noChangeArrowheads="1"/>
                </p:cNvSpPr>
                <p:nvPr/>
              </p:nvSpPr>
              <p:spPr bwMode="auto">
                <a:xfrm>
                  <a:off x="2304" y="1584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20" name="Line 60"/>
                <p:cNvSpPr>
                  <a:spLocks noChangeShapeType="1"/>
                </p:cNvSpPr>
                <p:nvPr/>
              </p:nvSpPr>
              <p:spPr bwMode="auto">
                <a:xfrm>
                  <a:off x="2352" y="1632"/>
                  <a:ext cx="528" cy="38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21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3024" y="1920"/>
                  <a:ext cx="728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  <a:cs typeface="+mn-cs"/>
                    </a:rPr>
                    <a:t>TGGACTT</a:t>
                  </a:r>
                </a:p>
              </p:txBody>
            </p:sp>
            <p:sp>
              <p:nvSpPr>
                <p:cNvPr id="629822" name="Oval 62"/>
                <p:cNvSpPr>
                  <a:spLocks noChangeArrowheads="1"/>
                </p:cNvSpPr>
                <p:nvPr/>
              </p:nvSpPr>
              <p:spPr bwMode="auto">
                <a:xfrm>
                  <a:off x="2832" y="1968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23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1680" y="1632"/>
                  <a:ext cx="672" cy="38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24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768" y="1920"/>
                  <a:ext cx="74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  <a:cs typeface="+mn-cs"/>
                    </a:rPr>
                    <a:t>AAGGCCT</a:t>
                  </a:r>
                </a:p>
              </p:txBody>
            </p:sp>
            <p:sp>
              <p:nvSpPr>
                <p:cNvPr id="629825" name="Oval 65"/>
                <p:cNvSpPr>
                  <a:spLocks noChangeArrowheads="1"/>
                </p:cNvSpPr>
                <p:nvPr/>
              </p:nvSpPr>
              <p:spPr bwMode="auto">
                <a:xfrm>
                  <a:off x="1632" y="1968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26" name="Oval 66"/>
                <p:cNvSpPr>
                  <a:spLocks noChangeArrowheads="1"/>
                </p:cNvSpPr>
                <p:nvPr/>
              </p:nvSpPr>
              <p:spPr bwMode="auto">
                <a:xfrm>
                  <a:off x="2064" y="2506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27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1296" y="2016"/>
                  <a:ext cx="384" cy="48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28" name="Line 68"/>
                <p:cNvSpPr>
                  <a:spLocks noChangeShapeType="1"/>
                </p:cNvSpPr>
                <p:nvPr/>
              </p:nvSpPr>
              <p:spPr bwMode="auto">
                <a:xfrm>
                  <a:off x="1680" y="2016"/>
                  <a:ext cx="432" cy="528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29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395" y="2428"/>
                  <a:ext cx="75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  <a:cs typeface="+mn-cs"/>
                    </a:rPr>
                    <a:t>AGGGCAT</a:t>
                  </a:r>
                </a:p>
              </p:txBody>
            </p:sp>
            <p:sp>
              <p:nvSpPr>
                <p:cNvPr id="629830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2256" y="2428"/>
                  <a:ext cx="729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  <a:cs typeface="+mn-cs"/>
                    </a:rPr>
                    <a:t>TAGCCCT</a:t>
                  </a:r>
                </a:p>
              </p:txBody>
            </p:sp>
            <p:sp>
              <p:nvSpPr>
                <p:cNvPr id="629831" name="Line 71"/>
                <p:cNvSpPr>
                  <a:spLocks noChangeShapeType="1"/>
                </p:cNvSpPr>
                <p:nvPr/>
              </p:nvSpPr>
              <p:spPr bwMode="auto">
                <a:xfrm>
                  <a:off x="2880" y="2016"/>
                  <a:ext cx="576" cy="528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32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3600" y="2428"/>
                  <a:ext cx="72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  <a:cs typeface="+mn-cs"/>
                    </a:rPr>
                    <a:t>AGCACTT</a:t>
                  </a:r>
                </a:p>
              </p:txBody>
            </p:sp>
            <p:sp>
              <p:nvSpPr>
                <p:cNvPr id="629833" name="Oval 73"/>
                <p:cNvSpPr>
                  <a:spLocks noChangeArrowheads="1"/>
                </p:cNvSpPr>
                <p:nvPr/>
              </p:nvSpPr>
              <p:spPr bwMode="auto">
                <a:xfrm>
                  <a:off x="3408" y="2506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34" name="Oval 74"/>
                <p:cNvSpPr>
                  <a:spLocks noChangeArrowheads="1"/>
                </p:cNvSpPr>
                <p:nvPr/>
              </p:nvSpPr>
              <p:spPr bwMode="auto">
                <a:xfrm>
                  <a:off x="1200" y="2506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35" name="Rectangle 75"/>
                <p:cNvSpPr>
                  <a:spLocks noChangeArrowheads="1"/>
                </p:cNvSpPr>
                <p:nvPr/>
              </p:nvSpPr>
              <p:spPr bwMode="auto">
                <a:xfrm>
                  <a:off x="768" y="1920"/>
                  <a:ext cx="74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  <a:cs typeface="+mn-cs"/>
                    </a:rPr>
                    <a:t>AAGGCCT</a:t>
                  </a:r>
                </a:p>
              </p:txBody>
            </p:sp>
            <p:sp>
              <p:nvSpPr>
                <p:cNvPr id="629836" name="Rectangle 76"/>
                <p:cNvSpPr>
                  <a:spLocks noChangeArrowheads="1"/>
                </p:cNvSpPr>
                <p:nvPr/>
              </p:nvSpPr>
              <p:spPr bwMode="auto">
                <a:xfrm>
                  <a:off x="3024" y="1920"/>
                  <a:ext cx="728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  <a:cs typeface="+mn-cs"/>
                    </a:rPr>
                    <a:t>TGGACTT</a:t>
                  </a:r>
                </a:p>
              </p:txBody>
            </p:sp>
            <p:sp>
              <p:nvSpPr>
                <p:cNvPr id="629837" name="Line 77"/>
                <p:cNvSpPr>
                  <a:spLocks noChangeShapeType="1"/>
                </p:cNvSpPr>
                <p:nvPr/>
              </p:nvSpPr>
              <p:spPr bwMode="auto">
                <a:xfrm>
                  <a:off x="2112" y="2544"/>
                  <a:ext cx="384" cy="528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38" name="Line 78"/>
                <p:cNvSpPr>
                  <a:spLocks noChangeShapeType="1"/>
                </p:cNvSpPr>
                <p:nvPr/>
              </p:nvSpPr>
              <p:spPr bwMode="auto">
                <a:xfrm rot="-5400000">
                  <a:off x="1632" y="2592"/>
                  <a:ext cx="528" cy="432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39" name="Line 79"/>
                <p:cNvSpPr>
                  <a:spLocks noChangeShapeType="1"/>
                </p:cNvSpPr>
                <p:nvPr/>
              </p:nvSpPr>
              <p:spPr bwMode="auto">
                <a:xfrm rot="-5400000">
                  <a:off x="3120" y="2736"/>
                  <a:ext cx="528" cy="14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40" name="Line 80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552" y="2448"/>
                  <a:ext cx="528" cy="72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41" name="Line 81"/>
                <p:cNvSpPr>
                  <a:spLocks noChangeShapeType="1"/>
                </p:cNvSpPr>
                <p:nvPr/>
              </p:nvSpPr>
              <p:spPr bwMode="auto">
                <a:xfrm rot="-5400000">
                  <a:off x="768" y="2544"/>
                  <a:ext cx="576" cy="48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</p:grpSp>
          <p:sp>
            <p:nvSpPr>
              <p:cNvPr id="629842" name="Rectangle 82"/>
              <p:cNvSpPr>
                <a:spLocks noChangeArrowheads="1"/>
              </p:cNvSpPr>
              <p:nvPr/>
            </p:nvSpPr>
            <p:spPr bwMode="auto">
              <a:xfrm>
                <a:off x="3792" y="3196"/>
                <a:ext cx="73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Verdana" charset="0"/>
                    <a:cs typeface="+mn-cs"/>
                  </a:rPr>
                  <a:t>AGCGCTT</a:t>
                </a:r>
              </a:p>
            </p:txBody>
          </p:sp>
          <p:sp>
            <p:nvSpPr>
              <p:cNvPr id="629843" name="Rectangle 83"/>
              <p:cNvSpPr>
                <a:spLocks noChangeArrowheads="1"/>
              </p:cNvSpPr>
              <p:nvPr/>
            </p:nvSpPr>
            <p:spPr bwMode="auto">
              <a:xfrm>
                <a:off x="2976" y="3196"/>
                <a:ext cx="74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Verdana" charset="0"/>
                    <a:cs typeface="+mn-cs"/>
                  </a:rPr>
                  <a:t>AGCACAA</a:t>
                </a:r>
              </a:p>
            </p:txBody>
          </p:sp>
          <p:sp>
            <p:nvSpPr>
              <p:cNvPr id="629844" name="Rectangle 84"/>
              <p:cNvSpPr>
                <a:spLocks noChangeArrowheads="1"/>
              </p:cNvSpPr>
              <p:nvPr/>
            </p:nvSpPr>
            <p:spPr bwMode="auto">
              <a:xfrm>
                <a:off x="2160" y="3196"/>
                <a:ext cx="71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Verdana" charset="0"/>
                    <a:cs typeface="+mn-cs"/>
                  </a:rPr>
                  <a:t>TAGACTT</a:t>
                </a:r>
              </a:p>
            </p:txBody>
          </p:sp>
          <p:sp>
            <p:nvSpPr>
              <p:cNvPr id="629845" name="Rectangle 85"/>
              <p:cNvSpPr>
                <a:spLocks noChangeArrowheads="1"/>
              </p:cNvSpPr>
              <p:nvPr/>
            </p:nvSpPr>
            <p:spPr bwMode="auto">
              <a:xfrm>
                <a:off x="1296" y="3196"/>
                <a:ext cx="73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Verdana" charset="0"/>
                    <a:cs typeface="+mn-cs"/>
                  </a:rPr>
                  <a:t>TAGCCCA</a:t>
                </a:r>
              </a:p>
            </p:txBody>
          </p:sp>
          <p:sp>
            <p:nvSpPr>
              <p:cNvPr id="629846" name="Rectangle 86"/>
              <p:cNvSpPr>
                <a:spLocks noChangeArrowheads="1"/>
              </p:cNvSpPr>
              <p:nvPr/>
            </p:nvSpPr>
            <p:spPr bwMode="auto">
              <a:xfrm>
                <a:off x="443" y="3196"/>
                <a:ext cx="75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Verdana" charset="0"/>
                    <a:cs typeface="+mn-cs"/>
                  </a:rPr>
                  <a:t>AGGGCAT</a:t>
                </a:r>
              </a:p>
            </p:txBody>
          </p:sp>
        </p:grpSp>
        <p:sp>
          <p:nvSpPr>
            <p:cNvPr id="629847" name="Oval 87"/>
            <p:cNvSpPr>
              <a:spLocks noChangeArrowheads="1"/>
            </p:cNvSpPr>
            <p:nvPr/>
          </p:nvSpPr>
          <p:spPr bwMode="auto">
            <a:xfrm>
              <a:off x="76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848" name="Oval 88"/>
            <p:cNvSpPr>
              <a:spLocks noChangeArrowheads="1"/>
            </p:cNvSpPr>
            <p:nvPr/>
          </p:nvSpPr>
          <p:spPr bwMode="auto">
            <a:xfrm>
              <a:off x="160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849" name="Oval 89"/>
            <p:cNvSpPr>
              <a:spLocks noChangeArrowheads="1"/>
            </p:cNvSpPr>
            <p:nvPr/>
          </p:nvSpPr>
          <p:spPr bwMode="auto">
            <a:xfrm>
              <a:off x="244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850" name="Oval 90"/>
            <p:cNvSpPr>
              <a:spLocks noChangeArrowheads="1"/>
            </p:cNvSpPr>
            <p:nvPr/>
          </p:nvSpPr>
          <p:spPr bwMode="auto">
            <a:xfrm>
              <a:off x="3264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851" name="Oval 91"/>
            <p:cNvSpPr>
              <a:spLocks noChangeArrowheads="1"/>
            </p:cNvSpPr>
            <p:nvPr/>
          </p:nvSpPr>
          <p:spPr bwMode="auto">
            <a:xfrm>
              <a:off x="412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2662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Line 2"/>
          <p:cNvSpPr>
            <a:spLocks noChangeShapeType="1"/>
          </p:cNvSpPr>
          <p:nvPr/>
        </p:nvSpPr>
        <p:spPr bwMode="auto">
          <a:xfrm flipV="1">
            <a:off x="3702050" y="4648200"/>
            <a:ext cx="609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9" name="Line 3"/>
          <p:cNvSpPr>
            <a:spLocks noChangeShapeType="1"/>
          </p:cNvSpPr>
          <p:nvPr/>
        </p:nvSpPr>
        <p:spPr bwMode="auto">
          <a:xfrm flipH="1" flipV="1">
            <a:off x="4311650" y="4648200"/>
            <a:ext cx="609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80" name="Line 4"/>
          <p:cNvSpPr>
            <a:spLocks noChangeShapeType="1"/>
          </p:cNvSpPr>
          <p:nvPr/>
        </p:nvSpPr>
        <p:spPr bwMode="auto">
          <a:xfrm flipH="1" flipV="1">
            <a:off x="3352800" y="42672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81" name="Line 5"/>
          <p:cNvSpPr>
            <a:spLocks noChangeShapeType="1"/>
          </p:cNvSpPr>
          <p:nvPr/>
        </p:nvSpPr>
        <p:spPr bwMode="auto">
          <a:xfrm flipH="1">
            <a:off x="4311650" y="4267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82" name="Line 6"/>
          <p:cNvSpPr>
            <a:spLocks noChangeShapeType="1"/>
          </p:cNvSpPr>
          <p:nvPr/>
        </p:nvSpPr>
        <p:spPr bwMode="auto">
          <a:xfrm flipH="1" flipV="1">
            <a:off x="5157788" y="4267200"/>
            <a:ext cx="838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83" name="Line 7"/>
          <p:cNvSpPr>
            <a:spLocks noChangeShapeType="1"/>
          </p:cNvSpPr>
          <p:nvPr/>
        </p:nvSpPr>
        <p:spPr bwMode="auto">
          <a:xfrm flipH="1">
            <a:off x="5157788" y="3810000"/>
            <a:ext cx="838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4823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Phylogeny Problem</a:t>
            </a:r>
          </a:p>
        </p:txBody>
      </p:sp>
      <p:sp>
        <p:nvSpPr>
          <p:cNvPr id="101385" name="Rectangle 9"/>
          <p:cNvSpPr>
            <a:spLocks noChangeArrowheads="1"/>
          </p:cNvSpPr>
          <p:nvPr/>
        </p:nvSpPr>
        <p:spPr bwMode="auto">
          <a:xfrm>
            <a:off x="2097088" y="2346325"/>
            <a:ext cx="1417637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latin typeface="Verdana" charset="0"/>
              </a:rPr>
              <a:t>TAGCCCA</a:t>
            </a:r>
          </a:p>
        </p:txBody>
      </p:sp>
      <p:sp>
        <p:nvSpPr>
          <p:cNvPr id="101386" name="Rectangle 10"/>
          <p:cNvSpPr>
            <a:spLocks noChangeArrowheads="1"/>
          </p:cNvSpPr>
          <p:nvPr/>
        </p:nvSpPr>
        <p:spPr bwMode="auto">
          <a:xfrm>
            <a:off x="3698875" y="2346325"/>
            <a:ext cx="137477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latin typeface="Verdana" charset="0"/>
              </a:rPr>
              <a:t>TAGACTT</a:t>
            </a:r>
          </a:p>
        </p:txBody>
      </p:sp>
      <p:sp>
        <p:nvSpPr>
          <p:cNvPr id="101387" name="Rectangle 11"/>
          <p:cNvSpPr>
            <a:spLocks noChangeArrowheads="1"/>
          </p:cNvSpPr>
          <p:nvPr/>
        </p:nvSpPr>
        <p:spPr bwMode="auto">
          <a:xfrm>
            <a:off x="5259388" y="2346325"/>
            <a:ext cx="141287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latin typeface="Verdana" charset="0"/>
              </a:rPr>
              <a:t>TGCACAA</a:t>
            </a:r>
          </a:p>
        </p:txBody>
      </p:sp>
      <p:sp>
        <p:nvSpPr>
          <p:cNvPr id="101388" name="Rectangle 12"/>
          <p:cNvSpPr>
            <a:spLocks noChangeArrowheads="1"/>
          </p:cNvSpPr>
          <p:nvPr/>
        </p:nvSpPr>
        <p:spPr bwMode="auto">
          <a:xfrm>
            <a:off x="6858000" y="2346325"/>
            <a:ext cx="1401763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latin typeface="Verdana" charset="0"/>
              </a:rPr>
              <a:t>TGCGCTT</a:t>
            </a: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457200" y="2346325"/>
            <a:ext cx="1455738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latin typeface="Verdana" charset="0"/>
              </a:rPr>
              <a:t>AGGGCAT</a:t>
            </a:r>
          </a:p>
        </p:txBody>
      </p:sp>
      <p:sp>
        <p:nvSpPr>
          <p:cNvPr id="101390" name="Oval 14"/>
          <p:cNvSpPr>
            <a:spLocks noChangeArrowheads="1"/>
          </p:cNvSpPr>
          <p:nvPr/>
        </p:nvSpPr>
        <p:spPr bwMode="auto">
          <a:xfrm>
            <a:off x="11430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391" name="Oval 15"/>
          <p:cNvSpPr>
            <a:spLocks noChangeArrowheads="1"/>
          </p:cNvSpPr>
          <p:nvPr/>
        </p:nvSpPr>
        <p:spPr bwMode="auto">
          <a:xfrm>
            <a:off x="272415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392" name="Oval 16"/>
          <p:cNvSpPr>
            <a:spLocks noChangeArrowheads="1"/>
          </p:cNvSpPr>
          <p:nvPr/>
        </p:nvSpPr>
        <p:spPr bwMode="auto">
          <a:xfrm>
            <a:off x="43053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393" name="Oval 17"/>
          <p:cNvSpPr>
            <a:spLocks noChangeArrowheads="1"/>
          </p:cNvSpPr>
          <p:nvPr/>
        </p:nvSpPr>
        <p:spPr bwMode="auto">
          <a:xfrm>
            <a:off x="588645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394" name="Oval 18"/>
          <p:cNvSpPr>
            <a:spLocks noChangeArrowheads="1"/>
          </p:cNvSpPr>
          <p:nvPr/>
        </p:nvSpPr>
        <p:spPr bwMode="auto">
          <a:xfrm>
            <a:off x="74676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395" name="Rectangle 19"/>
          <p:cNvSpPr>
            <a:spLocks noChangeArrowheads="1"/>
          </p:cNvSpPr>
          <p:nvPr/>
        </p:nvSpPr>
        <p:spPr bwMode="auto">
          <a:xfrm>
            <a:off x="838200" y="1676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U</a:t>
            </a:r>
          </a:p>
        </p:txBody>
      </p:sp>
      <p:sp>
        <p:nvSpPr>
          <p:cNvPr id="101396" name="Rectangle 20"/>
          <p:cNvSpPr>
            <a:spLocks noChangeArrowheads="1"/>
          </p:cNvSpPr>
          <p:nvPr/>
        </p:nvSpPr>
        <p:spPr bwMode="auto">
          <a:xfrm>
            <a:off x="2438400" y="1676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V</a:t>
            </a:r>
          </a:p>
        </p:txBody>
      </p:sp>
      <p:sp>
        <p:nvSpPr>
          <p:cNvPr id="101397" name="Rectangle 21"/>
          <p:cNvSpPr>
            <a:spLocks noChangeArrowheads="1"/>
          </p:cNvSpPr>
          <p:nvPr/>
        </p:nvSpPr>
        <p:spPr bwMode="auto">
          <a:xfrm>
            <a:off x="3962400" y="167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W</a:t>
            </a:r>
          </a:p>
        </p:txBody>
      </p:sp>
      <p:sp>
        <p:nvSpPr>
          <p:cNvPr id="101398" name="Rectangle 22"/>
          <p:cNvSpPr>
            <a:spLocks noChangeArrowheads="1"/>
          </p:cNvSpPr>
          <p:nvPr/>
        </p:nvSpPr>
        <p:spPr bwMode="auto">
          <a:xfrm>
            <a:off x="5530850" y="1676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X</a:t>
            </a:r>
          </a:p>
        </p:txBody>
      </p:sp>
      <p:sp>
        <p:nvSpPr>
          <p:cNvPr id="101399" name="Rectangle 23"/>
          <p:cNvSpPr>
            <a:spLocks noChangeArrowheads="1"/>
          </p:cNvSpPr>
          <p:nvPr/>
        </p:nvSpPr>
        <p:spPr bwMode="auto">
          <a:xfrm>
            <a:off x="7138988" y="16764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Y</a:t>
            </a:r>
          </a:p>
        </p:txBody>
      </p:sp>
      <p:sp>
        <p:nvSpPr>
          <p:cNvPr id="101400" name="AutoShape 24"/>
          <p:cNvSpPr>
            <a:spLocks noChangeArrowheads="1"/>
          </p:cNvSpPr>
          <p:nvPr/>
        </p:nvSpPr>
        <p:spPr bwMode="auto">
          <a:xfrm>
            <a:off x="3657600" y="3048000"/>
            <a:ext cx="1600200" cy="685800"/>
          </a:xfrm>
          <a:prstGeom prst="downArrow">
            <a:avLst>
              <a:gd name="adj1" fmla="val 67463"/>
              <a:gd name="adj2" fmla="val 53704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401" name="Rectangle 25"/>
          <p:cNvSpPr>
            <a:spLocks noChangeArrowheads="1"/>
          </p:cNvSpPr>
          <p:nvPr/>
        </p:nvSpPr>
        <p:spPr bwMode="auto">
          <a:xfrm>
            <a:off x="2667000" y="3962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U</a:t>
            </a:r>
          </a:p>
        </p:txBody>
      </p:sp>
      <p:sp>
        <p:nvSpPr>
          <p:cNvPr id="101402" name="Rectangle 26"/>
          <p:cNvSpPr>
            <a:spLocks noChangeArrowheads="1"/>
          </p:cNvSpPr>
          <p:nvPr/>
        </p:nvSpPr>
        <p:spPr bwMode="auto">
          <a:xfrm>
            <a:off x="3525838" y="54864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V</a:t>
            </a:r>
          </a:p>
        </p:txBody>
      </p:sp>
      <p:sp>
        <p:nvSpPr>
          <p:cNvPr id="101403" name="Rectangle 27"/>
          <p:cNvSpPr>
            <a:spLocks noChangeArrowheads="1"/>
          </p:cNvSpPr>
          <p:nvPr/>
        </p:nvSpPr>
        <p:spPr bwMode="auto">
          <a:xfrm>
            <a:off x="4692650" y="548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W</a:t>
            </a:r>
          </a:p>
        </p:txBody>
      </p:sp>
      <p:sp>
        <p:nvSpPr>
          <p:cNvPr id="101404" name="Rectangle 28"/>
          <p:cNvSpPr>
            <a:spLocks noChangeArrowheads="1"/>
          </p:cNvSpPr>
          <p:nvPr/>
        </p:nvSpPr>
        <p:spPr bwMode="auto">
          <a:xfrm>
            <a:off x="6148388" y="35814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X</a:t>
            </a:r>
          </a:p>
        </p:txBody>
      </p:sp>
      <p:sp>
        <p:nvSpPr>
          <p:cNvPr id="101405" name="Rectangle 29"/>
          <p:cNvSpPr>
            <a:spLocks noChangeArrowheads="1"/>
          </p:cNvSpPr>
          <p:nvPr/>
        </p:nvSpPr>
        <p:spPr bwMode="auto">
          <a:xfrm>
            <a:off x="6148388" y="45720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Y</a:t>
            </a:r>
          </a:p>
        </p:txBody>
      </p:sp>
      <p:sp>
        <p:nvSpPr>
          <p:cNvPr id="101406" name="Oval 30"/>
          <p:cNvSpPr>
            <a:spLocks noChangeArrowheads="1"/>
          </p:cNvSpPr>
          <p:nvPr/>
        </p:nvSpPr>
        <p:spPr bwMode="auto">
          <a:xfrm>
            <a:off x="3200400" y="4114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407" name="Oval 31"/>
          <p:cNvSpPr>
            <a:spLocks noChangeArrowheads="1"/>
          </p:cNvSpPr>
          <p:nvPr/>
        </p:nvSpPr>
        <p:spPr bwMode="auto">
          <a:xfrm>
            <a:off x="3625850" y="5257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408" name="Oval 32"/>
          <p:cNvSpPr>
            <a:spLocks noChangeArrowheads="1"/>
          </p:cNvSpPr>
          <p:nvPr/>
        </p:nvSpPr>
        <p:spPr bwMode="auto">
          <a:xfrm>
            <a:off x="4768850" y="5257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409" name="Oval 33"/>
          <p:cNvSpPr>
            <a:spLocks noChangeArrowheads="1"/>
          </p:cNvSpPr>
          <p:nvPr/>
        </p:nvSpPr>
        <p:spPr bwMode="auto">
          <a:xfrm>
            <a:off x="5919788" y="464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410" name="Oval 34"/>
          <p:cNvSpPr>
            <a:spLocks noChangeArrowheads="1"/>
          </p:cNvSpPr>
          <p:nvPr/>
        </p:nvSpPr>
        <p:spPr bwMode="auto">
          <a:xfrm>
            <a:off x="5919788" y="3733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01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2400" cy="11461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normAutofit/>
          </a:bodyPr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b="1" dirty="0" smtClean="0"/>
              <a:t>Maximum Parsimony is NP-hard</a:t>
            </a:r>
            <a:endParaRPr lang="en-GB" dirty="0" smtClean="0"/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body" idx="2"/>
          </p:nvPr>
        </p:nvSpPr>
        <p:spPr>
          <a:xfrm>
            <a:off x="838200" y="1424702"/>
            <a:ext cx="7621588" cy="48783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normAutofit/>
          </a:bodyPr>
          <a:lstStyle/>
          <a:p>
            <a:pPr marL="0" indent="0" defTabSz="457200" eaLnBrk="1" hangingPunct="1">
              <a:lnSpc>
                <a:spcPct val="93000"/>
              </a:lnSpc>
              <a:spcBef>
                <a:spcPts val="600"/>
              </a:spcBef>
              <a:buNone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endParaRPr lang="en-GB" dirty="0" smtClean="0"/>
          </a:p>
          <a:p>
            <a:pPr marL="0" indent="0">
              <a:lnSpc>
                <a:spcPct val="93000"/>
              </a:lnSpc>
              <a:spcBef>
                <a:spcPts val="600"/>
              </a:spcBef>
              <a:buNone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dirty="0" smtClean="0">
                <a:solidFill>
                  <a:srgbClr val="0000FF"/>
                </a:solidFill>
              </a:rPr>
              <a:t>Maximum parsimony: </a:t>
            </a:r>
          </a:p>
          <a:p>
            <a:pPr marL="741363" lvl="1" indent="-341313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dirty="0" smtClean="0">
                <a:solidFill>
                  <a:srgbClr val="0000FF"/>
                </a:solidFill>
              </a:rPr>
              <a:t>Given sequences (all of the same length), </a:t>
            </a:r>
          </a:p>
          <a:p>
            <a:pPr marL="741363" lvl="1" indent="-341313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dirty="0" smtClean="0">
                <a:solidFill>
                  <a:srgbClr val="0000FF"/>
                </a:solidFill>
              </a:rPr>
              <a:t>Find a tree with the sequences at the leaves that minimizes the total number of changes</a:t>
            </a:r>
          </a:p>
        </p:txBody>
      </p:sp>
    </p:spTree>
    <p:extLst>
      <p:ext uri="{BB962C8B-B14F-4D97-AF65-F5344CB8AC3E}">
        <p14:creationId xmlns:p14="http://schemas.microsoft.com/office/powerpoint/2010/main" val="349042688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NP-hard problems in Biology</a:t>
            </a:r>
          </a:p>
        </p:txBody>
      </p:sp>
      <p:sp>
        <p:nvSpPr>
          <p:cNvPr id="2416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Optimization problems in biology are almost all NP-hard, and heuristics may run for months (or years!!) before finding </a:t>
            </a:r>
            <a:r>
              <a:rPr lang="en-US" i="1" dirty="0" smtClean="0">
                <a:cs typeface="+mn-cs"/>
              </a:rPr>
              <a:t>local optima</a:t>
            </a:r>
            <a:r>
              <a:rPr lang="en-US" dirty="0" smtClean="0">
                <a:cs typeface="+mn-cs"/>
              </a:rPr>
              <a:t>.  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The challenge here is to find better heuristics, since exact solutions are very unlikely to ever be achievable on large datasets.</a:t>
            </a:r>
          </a:p>
        </p:txBody>
      </p:sp>
    </p:spTree>
    <p:extLst>
      <p:ext uri="{BB962C8B-B14F-4D97-AF65-F5344CB8AC3E}">
        <p14:creationId xmlns:p14="http://schemas.microsoft.com/office/powerpoint/2010/main" val="2590011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Divide-and-Conquer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Divide-and-conquer is a basic algorithmic trick for solving problems!</a:t>
            </a:r>
          </a:p>
          <a:p>
            <a:endParaRPr lang="en-US" dirty="0"/>
          </a:p>
          <a:p>
            <a:r>
              <a:rPr lang="en-US" dirty="0" smtClean="0"/>
              <a:t>Basic idea: divide a dataset into two or more sets, solve the problem on each set, and then combine solutions.</a:t>
            </a:r>
          </a:p>
          <a:p>
            <a:endParaRPr lang="en-US" dirty="0"/>
          </a:p>
          <a:p>
            <a:r>
              <a:rPr lang="en-US" dirty="0" smtClean="0"/>
              <a:t>Example: </a:t>
            </a:r>
            <a:r>
              <a:rPr lang="en-US" dirty="0" err="1" smtClean="0"/>
              <a:t>MergeSort</a:t>
            </a:r>
            <a:r>
              <a:rPr lang="en-US" dirty="0" smtClean="0"/>
              <a:t> to sort a list of k integers!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757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Divide-and-Conquer</a:t>
            </a:r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MergeSort</a:t>
            </a:r>
            <a:r>
              <a:rPr lang="en-US" sz="2800" dirty="0" smtClean="0"/>
              <a:t> solves the “Sorting Problem”: given a list of integers, put them into increasing order (smallest to largest).</a:t>
            </a:r>
          </a:p>
          <a:p>
            <a:endParaRPr lang="en-US" sz="2800" dirty="0"/>
          </a:p>
          <a:p>
            <a:r>
              <a:rPr lang="en-US" sz="2800" dirty="0" smtClean="0"/>
              <a:t>This </a:t>
            </a:r>
            <a:r>
              <a:rPr lang="en-US" sz="2800" dirty="0"/>
              <a:t>can be done by recursively dividing the unsorted list in half, </a:t>
            </a:r>
            <a:r>
              <a:rPr lang="en-US" sz="2800" dirty="0" smtClean="0"/>
              <a:t>applying </a:t>
            </a:r>
            <a:r>
              <a:rPr lang="en-US" sz="2800" dirty="0" err="1" smtClean="0"/>
              <a:t>MergeSort</a:t>
            </a:r>
            <a:r>
              <a:rPr lang="en-US" sz="2800" dirty="0" smtClean="0"/>
              <a:t> to each side, </a:t>
            </a:r>
            <a:r>
              <a:rPr lang="en-US" sz="2800" dirty="0"/>
              <a:t>and then merging the right and left back together.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Merge Sort Algorithm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Given a list L with a length k:</a:t>
            </a:r>
          </a:p>
          <a:p>
            <a:r>
              <a:rPr lang="en-US" dirty="0"/>
              <a:t>If k == 1 </a:t>
            </a:r>
            <a:r>
              <a:rPr lang="en-US" dirty="0">
                <a:sym typeface="Wingdings" charset="0"/>
              </a:rPr>
              <a:t></a:t>
            </a:r>
            <a:r>
              <a:rPr lang="en-US" dirty="0"/>
              <a:t> the list is sorted</a:t>
            </a:r>
          </a:p>
          <a:p>
            <a:r>
              <a:rPr lang="en-US" dirty="0"/>
              <a:t>Else:</a:t>
            </a:r>
          </a:p>
          <a:p>
            <a:pPr lvl="1"/>
            <a:r>
              <a:rPr lang="en-US" dirty="0"/>
              <a:t>Merge Sort the left side (0 </a:t>
            </a:r>
            <a:r>
              <a:rPr lang="en-US" dirty="0" smtClean="0"/>
              <a:t>through </a:t>
            </a:r>
            <a:r>
              <a:rPr lang="en-US" dirty="0"/>
              <a:t>k/2)</a:t>
            </a:r>
          </a:p>
          <a:p>
            <a:pPr lvl="1"/>
            <a:r>
              <a:rPr lang="en-US" dirty="0"/>
              <a:t>Merge Sort the right side (k/2+1 thru k)</a:t>
            </a:r>
          </a:p>
          <a:p>
            <a:pPr lvl="1"/>
            <a:r>
              <a:rPr lang="en-US" dirty="0"/>
              <a:t>Merge the right side with the left side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 dirty="0" smtClean="0"/>
              <a:t>Merging two sorted lists  </a:t>
            </a:r>
            <a:endParaRPr lang="en-US" dirty="0"/>
          </a:p>
        </p:txBody>
      </p:sp>
      <p:graphicFrame>
        <p:nvGraphicFramePr>
          <p:cNvPr id="34832" name="Group 16"/>
          <p:cNvGraphicFramePr>
            <a:graphicFrameLocks noGrp="1"/>
          </p:cNvGraphicFramePr>
          <p:nvPr/>
        </p:nvGraphicFramePr>
        <p:xfrm>
          <a:off x="1447800" y="1371600"/>
          <a:ext cx="2895600" cy="518159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  <a:gridCol w="723900"/>
                <a:gridCol w="7239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833" name="Group 17"/>
          <p:cNvGraphicFramePr>
            <a:graphicFrameLocks noGrp="1"/>
          </p:cNvGraphicFramePr>
          <p:nvPr/>
        </p:nvGraphicFramePr>
        <p:xfrm>
          <a:off x="4953000" y="1371600"/>
          <a:ext cx="2895600" cy="518159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  <a:gridCol w="723900"/>
                <a:gridCol w="7239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866" name="Group 50"/>
          <p:cNvGraphicFramePr>
            <a:graphicFrameLocks noGrp="1"/>
          </p:cNvGraphicFramePr>
          <p:nvPr/>
        </p:nvGraphicFramePr>
        <p:xfrm>
          <a:off x="1828800" y="2743200"/>
          <a:ext cx="5791200" cy="518159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67" name="Line 51"/>
          <p:cNvSpPr>
            <a:spLocks noChangeShapeType="1"/>
          </p:cNvSpPr>
          <p:nvPr/>
        </p:nvSpPr>
        <p:spPr bwMode="auto">
          <a:xfrm flipV="1">
            <a:off x="1828800" y="1981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68" name="Line 52"/>
          <p:cNvSpPr>
            <a:spLocks noChangeShapeType="1"/>
          </p:cNvSpPr>
          <p:nvPr/>
        </p:nvSpPr>
        <p:spPr bwMode="auto">
          <a:xfrm flipV="1">
            <a:off x="5334000" y="1981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69" name="Line 53"/>
          <p:cNvSpPr>
            <a:spLocks noChangeShapeType="1"/>
          </p:cNvSpPr>
          <p:nvPr/>
        </p:nvSpPr>
        <p:spPr bwMode="auto">
          <a:xfrm flipV="1">
            <a:off x="2209800" y="33528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70" name="Text Box 54"/>
          <p:cNvSpPr txBox="1">
            <a:spLocks noChangeArrowheads="1"/>
          </p:cNvSpPr>
          <p:nvPr/>
        </p:nvSpPr>
        <p:spPr bwMode="auto">
          <a:xfrm>
            <a:off x="990600" y="1371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X:</a:t>
            </a:r>
          </a:p>
        </p:txBody>
      </p:sp>
      <p:sp>
        <p:nvSpPr>
          <p:cNvPr id="34871" name="Text Box 55"/>
          <p:cNvSpPr txBox="1">
            <a:spLocks noChangeArrowheads="1"/>
          </p:cNvSpPr>
          <p:nvPr/>
        </p:nvSpPr>
        <p:spPr bwMode="auto">
          <a:xfrm>
            <a:off x="4419600" y="1371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Y:</a:t>
            </a:r>
          </a:p>
        </p:txBody>
      </p:sp>
      <p:sp>
        <p:nvSpPr>
          <p:cNvPr id="34872" name="Text Box 56"/>
          <p:cNvSpPr txBox="1">
            <a:spLocks noChangeArrowheads="1"/>
          </p:cNvSpPr>
          <p:nvPr/>
        </p:nvSpPr>
        <p:spPr bwMode="auto">
          <a:xfrm>
            <a:off x="685800" y="2743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Result: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04800" y="152400"/>
            <a:ext cx="82296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               Whole Genome Sequencing: </a:t>
            </a:r>
          </a:p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accent2"/>
                </a:solidFill>
              </a:rPr>
              <a:t>  Graph Algorithms and Combinatorial Optimization!</a:t>
            </a:r>
            <a:endParaRPr lang="en-US" sz="4000"/>
          </a:p>
        </p:txBody>
      </p:sp>
      <p:pic>
        <p:nvPicPr>
          <p:cNvPr id="32772" name="Picture 4" descr="shotg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5638800" cy="353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5" descr="300px-Interval_grap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14600"/>
            <a:ext cx="2689225" cy="160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/>
              <a:t>Merging </a:t>
            </a:r>
            <a:r>
              <a:rPr lang="en-US" sz="2000"/>
              <a:t>(cont.)</a:t>
            </a:r>
            <a:r>
              <a:rPr lang="en-US"/>
              <a:t> </a:t>
            </a:r>
          </a:p>
        </p:txBody>
      </p:sp>
      <p:graphicFrame>
        <p:nvGraphicFramePr>
          <p:cNvPr id="35843" name="Group 3"/>
          <p:cNvGraphicFramePr>
            <a:graphicFrameLocks noGrp="1"/>
          </p:cNvGraphicFramePr>
          <p:nvPr/>
        </p:nvGraphicFramePr>
        <p:xfrm>
          <a:off x="1447800" y="1371600"/>
          <a:ext cx="2895600" cy="518159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  <a:gridCol w="723900"/>
                <a:gridCol w="7239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855" name="Group 15"/>
          <p:cNvGraphicFramePr>
            <a:graphicFrameLocks noGrp="1"/>
          </p:cNvGraphicFramePr>
          <p:nvPr/>
        </p:nvGraphicFramePr>
        <p:xfrm>
          <a:off x="4953000" y="1371600"/>
          <a:ext cx="2895600" cy="518159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  <a:gridCol w="723900"/>
                <a:gridCol w="7239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867" name="Group 27"/>
          <p:cNvGraphicFramePr>
            <a:graphicFrameLocks noGrp="1"/>
          </p:cNvGraphicFramePr>
          <p:nvPr/>
        </p:nvGraphicFramePr>
        <p:xfrm>
          <a:off x="1828800" y="2743200"/>
          <a:ext cx="5791200" cy="518159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87" name="Line 47"/>
          <p:cNvSpPr>
            <a:spLocks noChangeShapeType="1"/>
          </p:cNvSpPr>
          <p:nvPr/>
        </p:nvSpPr>
        <p:spPr bwMode="auto">
          <a:xfrm flipV="1">
            <a:off x="1828800" y="1981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88" name="Line 48"/>
          <p:cNvSpPr>
            <a:spLocks noChangeShapeType="1"/>
          </p:cNvSpPr>
          <p:nvPr/>
        </p:nvSpPr>
        <p:spPr bwMode="auto">
          <a:xfrm flipV="1">
            <a:off x="6096000" y="1981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89" name="Line 49"/>
          <p:cNvSpPr>
            <a:spLocks noChangeShapeType="1"/>
          </p:cNvSpPr>
          <p:nvPr/>
        </p:nvSpPr>
        <p:spPr bwMode="auto">
          <a:xfrm flipV="1">
            <a:off x="2895600" y="33528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90" name="Text Box 50"/>
          <p:cNvSpPr txBox="1">
            <a:spLocks noChangeArrowheads="1"/>
          </p:cNvSpPr>
          <p:nvPr/>
        </p:nvSpPr>
        <p:spPr bwMode="auto">
          <a:xfrm>
            <a:off x="990600" y="1371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X:</a:t>
            </a:r>
          </a:p>
        </p:txBody>
      </p:sp>
      <p:sp>
        <p:nvSpPr>
          <p:cNvPr id="35891" name="Text Box 51"/>
          <p:cNvSpPr txBox="1">
            <a:spLocks noChangeArrowheads="1"/>
          </p:cNvSpPr>
          <p:nvPr/>
        </p:nvSpPr>
        <p:spPr bwMode="auto">
          <a:xfrm>
            <a:off x="4419600" y="1371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Y:</a:t>
            </a:r>
          </a:p>
        </p:txBody>
      </p:sp>
      <p:sp>
        <p:nvSpPr>
          <p:cNvPr id="35892" name="Text Box 52"/>
          <p:cNvSpPr txBox="1">
            <a:spLocks noChangeArrowheads="1"/>
          </p:cNvSpPr>
          <p:nvPr/>
        </p:nvSpPr>
        <p:spPr bwMode="auto">
          <a:xfrm>
            <a:off x="685800" y="2743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Result: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/>
              <a:t>Merging </a:t>
            </a:r>
            <a:r>
              <a:rPr lang="en-US" sz="2000"/>
              <a:t>(cont.)</a:t>
            </a:r>
            <a:r>
              <a:rPr lang="en-US"/>
              <a:t> </a:t>
            </a:r>
          </a:p>
        </p:txBody>
      </p:sp>
      <p:graphicFrame>
        <p:nvGraphicFramePr>
          <p:cNvPr id="38915" name="Group 3"/>
          <p:cNvGraphicFramePr>
            <a:graphicFrameLocks noGrp="1"/>
          </p:cNvGraphicFramePr>
          <p:nvPr/>
        </p:nvGraphicFramePr>
        <p:xfrm>
          <a:off x="1447800" y="1371600"/>
          <a:ext cx="2895600" cy="518159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  <a:gridCol w="723900"/>
                <a:gridCol w="7239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8927" name="Group 15"/>
          <p:cNvGraphicFramePr>
            <a:graphicFrameLocks noGrp="1"/>
          </p:cNvGraphicFramePr>
          <p:nvPr/>
        </p:nvGraphicFramePr>
        <p:xfrm>
          <a:off x="4953000" y="1371600"/>
          <a:ext cx="2895600" cy="518159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  <a:gridCol w="723900"/>
                <a:gridCol w="7239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8939" name="Group 27"/>
          <p:cNvGraphicFramePr>
            <a:graphicFrameLocks noGrp="1"/>
          </p:cNvGraphicFramePr>
          <p:nvPr/>
        </p:nvGraphicFramePr>
        <p:xfrm>
          <a:off x="1828800" y="2743200"/>
          <a:ext cx="5791200" cy="518159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59" name="Line 47"/>
          <p:cNvSpPr>
            <a:spLocks noChangeShapeType="1"/>
          </p:cNvSpPr>
          <p:nvPr/>
        </p:nvSpPr>
        <p:spPr bwMode="auto">
          <a:xfrm flipV="1">
            <a:off x="2514600" y="1981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60" name="Line 48"/>
          <p:cNvSpPr>
            <a:spLocks noChangeShapeType="1"/>
          </p:cNvSpPr>
          <p:nvPr/>
        </p:nvSpPr>
        <p:spPr bwMode="auto">
          <a:xfrm flipV="1">
            <a:off x="6096000" y="1981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61" name="Line 49"/>
          <p:cNvSpPr>
            <a:spLocks noChangeShapeType="1"/>
          </p:cNvSpPr>
          <p:nvPr/>
        </p:nvSpPr>
        <p:spPr bwMode="auto">
          <a:xfrm flipV="1">
            <a:off x="3657600" y="33528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62" name="Text Box 50"/>
          <p:cNvSpPr txBox="1">
            <a:spLocks noChangeArrowheads="1"/>
          </p:cNvSpPr>
          <p:nvPr/>
        </p:nvSpPr>
        <p:spPr bwMode="auto">
          <a:xfrm>
            <a:off x="990600" y="1371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X:</a:t>
            </a:r>
          </a:p>
        </p:txBody>
      </p:sp>
      <p:sp>
        <p:nvSpPr>
          <p:cNvPr id="38963" name="Text Box 51"/>
          <p:cNvSpPr txBox="1">
            <a:spLocks noChangeArrowheads="1"/>
          </p:cNvSpPr>
          <p:nvPr/>
        </p:nvSpPr>
        <p:spPr bwMode="auto">
          <a:xfrm>
            <a:off x="4419600" y="1371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Y:</a:t>
            </a:r>
          </a:p>
        </p:txBody>
      </p:sp>
      <p:sp>
        <p:nvSpPr>
          <p:cNvPr id="38964" name="Text Box 52"/>
          <p:cNvSpPr txBox="1">
            <a:spLocks noChangeArrowheads="1"/>
          </p:cNvSpPr>
          <p:nvPr/>
        </p:nvSpPr>
        <p:spPr bwMode="auto">
          <a:xfrm>
            <a:off x="685800" y="2743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Result: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/>
              <a:t>Merging </a:t>
            </a:r>
            <a:r>
              <a:rPr lang="en-US" sz="2000"/>
              <a:t>(cont.)</a:t>
            </a:r>
            <a:r>
              <a:rPr lang="en-US"/>
              <a:t> </a:t>
            </a:r>
          </a:p>
        </p:txBody>
      </p:sp>
      <p:graphicFrame>
        <p:nvGraphicFramePr>
          <p:cNvPr id="39939" name="Group 3"/>
          <p:cNvGraphicFramePr>
            <a:graphicFrameLocks noGrp="1"/>
          </p:cNvGraphicFramePr>
          <p:nvPr/>
        </p:nvGraphicFramePr>
        <p:xfrm>
          <a:off x="1447800" y="1371600"/>
          <a:ext cx="2895600" cy="518159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  <a:gridCol w="723900"/>
                <a:gridCol w="7239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9951" name="Group 15"/>
          <p:cNvGraphicFramePr>
            <a:graphicFrameLocks noGrp="1"/>
          </p:cNvGraphicFramePr>
          <p:nvPr/>
        </p:nvGraphicFramePr>
        <p:xfrm>
          <a:off x="4953000" y="1371600"/>
          <a:ext cx="2895600" cy="518159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  <a:gridCol w="723900"/>
                <a:gridCol w="7239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9963" name="Group 27"/>
          <p:cNvGraphicFramePr>
            <a:graphicFrameLocks noGrp="1"/>
          </p:cNvGraphicFramePr>
          <p:nvPr/>
        </p:nvGraphicFramePr>
        <p:xfrm>
          <a:off x="1828800" y="2743200"/>
          <a:ext cx="5791200" cy="518159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83" name="Line 47"/>
          <p:cNvSpPr>
            <a:spLocks noChangeShapeType="1"/>
          </p:cNvSpPr>
          <p:nvPr/>
        </p:nvSpPr>
        <p:spPr bwMode="auto">
          <a:xfrm flipV="1">
            <a:off x="2514600" y="1981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84" name="Line 48"/>
          <p:cNvSpPr>
            <a:spLocks noChangeShapeType="1"/>
          </p:cNvSpPr>
          <p:nvPr/>
        </p:nvSpPr>
        <p:spPr bwMode="auto">
          <a:xfrm flipV="1">
            <a:off x="6781800" y="1981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85" name="Line 49"/>
          <p:cNvSpPr>
            <a:spLocks noChangeShapeType="1"/>
          </p:cNvSpPr>
          <p:nvPr/>
        </p:nvSpPr>
        <p:spPr bwMode="auto">
          <a:xfrm flipV="1">
            <a:off x="4343400" y="33528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86" name="Text Box 50"/>
          <p:cNvSpPr txBox="1">
            <a:spLocks noChangeArrowheads="1"/>
          </p:cNvSpPr>
          <p:nvPr/>
        </p:nvSpPr>
        <p:spPr bwMode="auto">
          <a:xfrm>
            <a:off x="990600" y="1371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X:</a:t>
            </a:r>
          </a:p>
        </p:txBody>
      </p:sp>
      <p:sp>
        <p:nvSpPr>
          <p:cNvPr id="39987" name="Text Box 51"/>
          <p:cNvSpPr txBox="1">
            <a:spLocks noChangeArrowheads="1"/>
          </p:cNvSpPr>
          <p:nvPr/>
        </p:nvSpPr>
        <p:spPr bwMode="auto">
          <a:xfrm>
            <a:off x="4419600" y="1371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Y:</a:t>
            </a:r>
          </a:p>
        </p:txBody>
      </p:sp>
      <p:sp>
        <p:nvSpPr>
          <p:cNvPr id="39988" name="Text Box 52"/>
          <p:cNvSpPr txBox="1">
            <a:spLocks noChangeArrowheads="1"/>
          </p:cNvSpPr>
          <p:nvPr/>
        </p:nvSpPr>
        <p:spPr bwMode="auto">
          <a:xfrm>
            <a:off x="685800" y="2743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Result: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/>
              <a:t>Merging </a:t>
            </a:r>
            <a:r>
              <a:rPr lang="en-US" sz="2000"/>
              <a:t>(cont.)</a:t>
            </a:r>
            <a:r>
              <a:rPr lang="en-US"/>
              <a:t> </a:t>
            </a:r>
          </a:p>
        </p:txBody>
      </p:sp>
      <p:graphicFrame>
        <p:nvGraphicFramePr>
          <p:cNvPr id="40963" name="Group 3"/>
          <p:cNvGraphicFramePr>
            <a:graphicFrameLocks noGrp="1"/>
          </p:cNvGraphicFramePr>
          <p:nvPr/>
        </p:nvGraphicFramePr>
        <p:xfrm>
          <a:off x="1447800" y="1371600"/>
          <a:ext cx="2895600" cy="518159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  <a:gridCol w="723900"/>
                <a:gridCol w="7239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0975" name="Group 15"/>
          <p:cNvGraphicFramePr>
            <a:graphicFrameLocks noGrp="1"/>
          </p:cNvGraphicFramePr>
          <p:nvPr/>
        </p:nvGraphicFramePr>
        <p:xfrm>
          <a:off x="4953000" y="1371600"/>
          <a:ext cx="2895600" cy="518159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  <a:gridCol w="723900"/>
                <a:gridCol w="7239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0987" name="Group 27"/>
          <p:cNvGraphicFramePr>
            <a:graphicFrameLocks noGrp="1"/>
          </p:cNvGraphicFramePr>
          <p:nvPr/>
        </p:nvGraphicFramePr>
        <p:xfrm>
          <a:off x="1828800" y="2743200"/>
          <a:ext cx="5791200" cy="518159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007" name="Line 47"/>
          <p:cNvSpPr>
            <a:spLocks noChangeShapeType="1"/>
          </p:cNvSpPr>
          <p:nvPr/>
        </p:nvSpPr>
        <p:spPr bwMode="auto">
          <a:xfrm flipV="1">
            <a:off x="3276600" y="1981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008" name="Line 48"/>
          <p:cNvSpPr>
            <a:spLocks noChangeShapeType="1"/>
          </p:cNvSpPr>
          <p:nvPr/>
        </p:nvSpPr>
        <p:spPr bwMode="auto">
          <a:xfrm flipV="1">
            <a:off x="6781800" y="1981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009" name="Line 49"/>
          <p:cNvSpPr>
            <a:spLocks noChangeShapeType="1"/>
          </p:cNvSpPr>
          <p:nvPr/>
        </p:nvSpPr>
        <p:spPr bwMode="auto">
          <a:xfrm flipV="1">
            <a:off x="5105400" y="33528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011" name="Text Box 51"/>
          <p:cNvSpPr txBox="1">
            <a:spLocks noChangeArrowheads="1"/>
          </p:cNvSpPr>
          <p:nvPr/>
        </p:nvSpPr>
        <p:spPr bwMode="auto">
          <a:xfrm>
            <a:off x="990600" y="1371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X:</a:t>
            </a:r>
          </a:p>
        </p:txBody>
      </p:sp>
      <p:sp>
        <p:nvSpPr>
          <p:cNvPr id="41012" name="Text Box 52"/>
          <p:cNvSpPr txBox="1">
            <a:spLocks noChangeArrowheads="1"/>
          </p:cNvSpPr>
          <p:nvPr/>
        </p:nvSpPr>
        <p:spPr bwMode="auto">
          <a:xfrm>
            <a:off x="4419600" y="1371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Y:</a:t>
            </a:r>
          </a:p>
        </p:txBody>
      </p:sp>
      <p:sp>
        <p:nvSpPr>
          <p:cNvPr id="41013" name="Text Box 53"/>
          <p:cNvSpPr txBox="1">
            <a:spLocks noChangeArrowheads="1"/>
          </p:cNvSpPr>
          <p:nvPr/>
        </p:nvSpPr>
        <p:spPr bwMode="auto">
          <a:xfrm>
            <a:off x="685800" y="2743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Result: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/>
              <a:t>Merging </a:t>
            </a:r>
            <a:r>
              <a:rPr lang="en-US" sz="2000"/>
              <a:t>(cont.)</a:t>
            </a:r>
            <a:r>
              <a:rPr lang="en-US"/>
              <a:t> </a:t>
            </a:r>
          </a:p>
        </p:txBody>
      </p:sp>
      <p:graphicFrame>
        <p:nvGraphicFramePr>
          <p:cNvPr id="41987" name="Group 3"/>
          <p:cNvGraphicFramePr>
            <a:graphicFrameLocks noGrp="1"/>
          </p:cNvGraphicFramePr>
          <p:nvPr/>
        </p:nvGraphicFramePr>
        <p:xfrm>
          <a:off x="1447800" y="1371600"/>
          <a:ext cx="2895600" cy="518159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  <a:gridCol w="723900"/>
                <a:gridCol w="7239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99" name="Group 15"/>
          <p:cNvGraphicFramePr>
            <a:graphicFrameLocks noGrp="1"/>
          </p:cNvGraphicFramePr>
          <p:nvPr/>
        </p:nvGraphicFramePr>
        <p:xfrm>
          <a:off x="4953000" y="1371600"/>
          <a:ext cx="2895600" cy="518159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  <a:gridCol w="723900"/>
                <a:gridCol w="7239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2011" name="Group 27"/>
          <p:cNvGraphicFramePr>
            <a:graphicFrameLocks noGrp="1"/>
          </p:cNvGraphicFramePr>
          <p:nvPr/>
        </p:nvGraphicFramePr>
        <p:xfrm>
          <a:off x="1828800" y="2743200"/>
          <a:ext cx="5791200" cy="518159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31" name="Line 47"/>
          <p:cNvSpPr>
            <a:spLocks noChangeShapeType="1"/>
          </p:cNvSpPr>
          <p:nvPr/>
        </p:nvSpPr>
        <p:spPr bwMode="auto">
          <a:xfrm flipV="1">
            <a:off x="3962400" y="1981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32" name="Line 48"/>
          <p:cNvSpPr>
            <a:spLocks noChangeShapeType="1"/>
          </p:cNvSpPr>
          <p:nvPr/>
        </p:nvSpPr>
        <p:spPr bwMode="auto">
          <a:xfrm flipV="1">
            <a:off x="6781800" y="1981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33" name="Line 49"/>
          <p:cNvSpPr>
            <a:spLocks noChangeShapeType="1"/>
          </p:cNvSpPr>
          <p:nvPr/>
        </p:nvSpPr>
        <p:spPr bwMode="auto">
          <a:xfrm flipV="1">
            <a:off x="5867400" y="33528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34" name="Text Box 50"/>
          <p:cNvSpPr txBox="1">
            <a:spLocks noChangeArrowheads="1"/>
          </p:cNvSpPr>
          <p:nvPr/>
        </p:nvSpPr>
        <p:spPr bwMode="auto">
          <a:xfrm>
            <a:off x="990600" y="1371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X:</a:t>
            </a:r>
          </a:p>
        </p:txBody>
      </p:sp>
      <p:sp>
        <p:nvSpPr>
          <p:cNvPr id="42035" name="Text Box 51"/>
          <p:cNvSpPr txBox="1">
            <a:spLocks noChangeArrowheads="1"/>
          </p:cNvSpPr>
          <p:nvPr/>
        </p:nvSpPr>
        <p:spPr bwMode="auto">
          <a:xfrm>
            <a:off x="4419600" y="1371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Y:</a:t>
            </a:r>
          </a:p>
        </p:txBody>
      </p:sp>
      <p:sp>
        <p:nvSpPr>
          <p:cNvPr id="42036" name="Text Box 52"/>
          <p:cNvSpPr txBox="1">
            <a:spLocks noChangeArrowheads="1"/>
          </p:cNvSpPr>
          <p:nvPr/>
        </p:nvSpPr>
        <p:spPr bwMode="auto">
          <a:xfrm>
            <a:off x="685800" y="2743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Result: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/>
              <a:t>Merging </a:t>
            </a:r>
            <a:r>
              <a:rPr lang="en-US" sz="2000"/>
              <a:t>(cont.)</a:t>
            </a:r>
            <a:r>
              <a:rPr lang="en-US"/>
              <a:t> </a:t>
            </a:r>
          </a:p>
        </p:txBody>
      </p:sp>
      <p:graphicFrame>
        <p:nvGraphicFramePr>
          <p:cNvPr id="43011" name="Group 3"/>
          <p:cNvGraphicFramePr>
            <a:graphicFrameLocks noGrp="1"/>
          </p:cNvGraphicFramePr>
          <p:nvPr/>
        </p:nvGraphicFramePr>
        <p:xfrm>
          <a:off x="1447800" y="1371600"/>
          <a:ext cx="2895600" cy="518159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  <a:gridCol w="723900"/>
                <a:gridCol w="7239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3023" name="Group 15"/>
          <p:cNvGraphicFramePr>
            <a:graphicFrameLocks noGrp="1"/>
          </p:cNvGraphicFramePr>
          <p:nvPr/>
        </p:nvGraphicFramePr>
        <p:xfrm>
          <a:off x="4953000" y="1371600"/>
          <a:ext cx="2895600" cy="518159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  <a:gridCol w="723900"/>
                <a:gridCol w="7239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3035" name="Group 27"/>
          <p:cNvGraphicFramePr>
            <a:graphicFrameLocks noGrp="1"/>
          </p:cNvGraphicFramePr>
          <p:nvPr/>
        </p:nvGraphicFramePr>
        <p:xfrm>
          <a:off x="1828800" y="2743200"/>
          <a:ext cx="5791200" cy="518159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055" name="Line 47"/>
          <p:cNvSpPr>
            <a:spLocks noChangeShapeType="1"/>
          </p:cNvSpPr>
          <p:nvPr/>
        </p:nvSpPr>
        <p:spPr bwMode="auto">
          <a:xfrm flipV="1">
            <a:off x="3962400" y="1981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56" name="Line 48"/>
          <p:cNvSpPr>
            <a:spLocks noChangeShapeType="1"/>
          </p:cNvSpPr>
          <p:nvPr/>
        </p:nvSpPr>
        <p:spPr bwMode="auto">
          <a:xfrm flipV="1">
            <a:off x="7543800" y="1981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57" name="Line 49"/>
          <p:cNvSpPr>
            <a:spLocks noChangeShapeType="1"/>
          </p:cNvSpPr>
          <p:nvPr/>
        </p:nvSpPr>
        <p:spPr bwMode="auto">
          <a:xfrm flipV="1">
            <a:off x="6553200" y="33528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58" name="Text Box 50"/>
          <p:cNvSpPr txBox="1">
            <a:spLocks noChangeArrowheads="1"/>
          </p:cNvSpPr>
          <p:nvPr/>
        </p:nvSpPr>
        <p:spPr bwMode="auto">
          <a:xfrm>
            <a:off x="990600" y="1371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X:</a:t>
            </a:r>
          </a:p>
        </p:txBody>
      </p:sp>
      <p:sp>
        <p:nvSpPr>
          <p:cNvPr id="43059" name="Text Box 51"/>
          <p:cNvSpPr txBox="1">
            <a:spLocks noChangeArrowheads="1"/>
          </p:cNvSpPr>
          <p:nvPr/>
        </p:nvSpPr>
        <p:spPr bwMode="auto">
          <a:xfrm>
            <a:off x="4419600" y="1371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Y:</a:t>
            </a:r>
          </a:p>
        </p:txBody>
      </p:sp>
      <p:sp>
        <p:nvSpPr>
          <p:cNvPr id="43060" name="Text Box 52"/>
          <p:cNvSpPr txBox="1">
            <a:spLocks noChangeArrowheads="1"/>
          </p:cNvSpPr>
          <p:nvPr/>
        </p:nvSpPr>
        <p:spPr bwMode="auto">
          <a:xfrm>
            <a:off x="685800" y="2743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Result: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/>
              <a:t>Merging </a:t>
            </a:r>
            <a:r>
              <a:rPr lang="en-US" sz="2000"/>
              <a:t>(cont.)</a:t>
            </a:r>
            <a:r>
              <a:rPr lang="en-US"/>
              <a:t> </a:t>
            </a:r>
          </a:p>
        </p:txBody>
      </p:sp>
      <p:graphicFrame>
        <p:nvGraphicFramePr>
          <p:cNvPr id="44035" name="Group 3"/>
          <p:cNvGraphicFramePr>
            <a:graphicFrameLocks noGrp="1"/>
          </p:cNvGraphicFramePr>
          <p:nvPr/>
        </p:nvGraphicFramePr>
        <p:xfrm>
          <a:off x="1447800" y="1371600"/>
          <a:ext cx="2895600" cy="518159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  <a:gridCol w="723900"/>
                <a:gridCol w="7239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047" name="Group 15"/>
          <p:cNvGraphicFramePr>
            <a:graphicFrameLocks noGrp="1"/>
          </p:cNvGraphicFramePr>
          <p:nvPr/>
        </p:nvGraphicFramePr>
        <p:xfrm>
          <a:off x="4953000" y="1371600"/>
          <a:ext cx="2895600" cy="518159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  <a:gridCol w="723900"/>
                <a:gridCol w="7239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059" name="Group 27"/>
          <p:cNvGraphicFramePr>
            <a:graphicFrameLocks noGrp="1"/>
          </p:cNvGraphicFramePr>
          <p:nvPr/>
        </p:nvGraphicFramePr>
        <p:xfrm>
          <a:off x="1828800" y="2743200"/>
          <a:ext cx="5791200" cy="518159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80" name="Line 48"/>
          <p:cNvSpPr>
            <a:spLocks noChangeShapeType="1"/>
          </p:cNvSpPr>
          <p:nvPr/>
        </p:nvSpPr>
        <p:spPr bwMode="auto">
          <a:xfrm flipV="1">
            <a:off x="7543800" y="1981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81" name="Line 49"/>
          <p:cNvSpPr>
            <a:spLocks noChangeShapeType="1"/>
          </p:cNvSpPr>
          <p:nvPr/>
        </p:nvSpPr>
        <p:spPr bwMode="auto">
          <a:xfrm flipV="1">
            <a:off x="7239000" y="33528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82" name="Text Box 50"/>
          <p:cNvSpPr txBox="1">
            <a:spLocks noChangeArrowheads="1"/>
          </p:cNvSpPr>
          <p:nvPr/>
        </p:nvSpPr>
        <p:spPr bwMode="auto">
          <a:xfrm>
            <a:off x="990600" y="1371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X:</a:t>
            </a:r>
          </a:p>
        </p:txBody>
      </p:sp>
      <p:sp>
        <p:nvSpPr>
          <p:cNvPr id="44083" name="Text Box 51"/>
          <p:cNvSpPr txBox="1">
            <a:spLocks noChangeArrowheads="1"/>
          </p:cNvSpPr>
          <p:nvPr/>
        </p:nvSpPr>
        <p:spPr bwMode="auto">
          <a:xfrm>
            <a:off x="4419600" y="1371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Y:</a:t>
            </a:r>
          </a:p>
        </p:txBody>
      </p:sp>
      <p:sp>
        <p:nvSpPr>
          <p:cNvPr id="44084" name="Text Box 52"/>
          <p:cNvSpPr txBox="1">
            <a:spLocks noChangeArrowheads="1"/>
          </p:cNvSpPr>
          <p:nvPr/>
        </p:nvSpPr>
        <p:spPr bwMode="auto">
          <a:xfrm>
            <a:off x="685800" y="2743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Result: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/>
              <a:t>Merging </a:t>
            </a:r>
            <a:r>
              <a:rPr lang="en-US" sz="2000"/>
              <a:t>(cont.)</a:t>
            </a:r>
            <a:r>
              <a:rPr lang="en-US"/>
              <a:t> </a:t>
            </a:r>
          </a:p>
        </p:txBody>
      </p:sp>
      <p:graphicFrame>
        <p:nvGraphicFramePr>
          <p:cNvPr id="45059" name="Group 3"/>
          <p:cNvGraphicFramePr>
            <a:graphicFrameLocks noGrp="1"/>
          </p:cNvGraphicFramePr>
          <p:nvPr/>
        </p:nvGraphicFramePr>
        <p:xfrm>
          <a:off x="1447800" y="1371600"/>
          <a:ext cx="2895600" cy="518159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  <a:gridCol w="723900"/>
                <a:gridCol w="7239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071" name="Group 15"/>
          <p:cNvGraphicFramePr>
            <a:graphicFrameLocks noGrp="1"/>
          </p:cNvGraphicFramePr>
          <p:nvPr/>
        </p:nvGraphicFramePr>
        <p:xfrm>
          <a:off x="4953000" y="1371600"/>
          <a:ext cx="2895600" cy="518159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  <a:gridCol w="723900"/>
                <a:gridCol w="7239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083" name="Group 27"/>
          <p:cNvGraphicFramePr>
            <a:graphicFrameLocks noGrp="1"/>
          </p:cNvGraphicFramePr>
          <p:nvPr/>
        </p:nvGraphicFramePr>
        <p:xfrm>
          <a:off x="1828800" y="2743200"/>
          <a:ext cx="5791200" cy="518159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104" name="Line 48"/>
          <p:cNvSpPr>
            <a:spLocks noChangeShapeType="1"/>
          </p:cNvSpPr>
          <p:nvPr/>
        </p:nvSpPr>
        <p:spPr bwMode="auto">
          <a:xfrm flipV="1">
            <a:off x="7239000" y="33528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105" name="Text Box 49"/>
          <p:cNvSpPr txBox="1">
            <a:spLocks noChangeArrowheads="1"/>
          </p:cNvSpPr>
          <p:nvPr/>
        </p:nvSpPr>
        <p:spPr bwMode="auto">
          <a:xfrm>
            <a:off x="990600" y="1371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X:</a:t>
            </a:r>
          </a:p>
        </p:txBody>
      </p:sp>
      <p:sp>
        <p:nvSpPr>
          <p:cNvPr id="45106" name="Text Box 50"/>
          <p:cNvSpPr txBox="1">
            <a:spLocks noChangeArrowheads="1"/>
          </p:cNvSpPr>
          <p:nvPr/>
        </p:nvSpPr>
        <p:spPr bwMode="auto">
          <a:xfrm>
            <a:off x="4419600" y="1371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Y:</a:t>
            </a:r>
          </a:p>
        </p:txBody>
      </p:sp>
      <p:sp>
        <p:nvSpPr>
          <p:cNvPr id="45107" name="Text Box 51"/>
          <p:cNvSpPr txBox="1">
            <a:spLocks noChangeArrowheads="1"/>
          </p:cNvSpPr>
          <p:nvPr/>
        </p:nvSpPr>
        <p:spPr bwMode="auto">
          <a:xfrm>
            <a:off x="685800" y="2743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Result: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Divide-and-Conquer for </a:t>
            </a:r>
            <a:br>
              <a:rPr lang="en-US" dirty="0" smtClean="0"/>
            </a:br>
            <a:r>
              <a:rPr lang="en-US" dirty="0" smtClean="0"/>
              <a:t>Tree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4902"/>
            <a:ext cx="8229600" cy="4525963"/>
          </a:xfrm>
        </p:spPr>
        <p:txBody>
          <a:bodyPr/>
          <a:lstStyle/>
          <a:p>
            <a:r>
              <a:rPr lang="en-US" dirty="0" smtClean="0"/>
              <a:t>Basic idea: divide a dataset into two or more overlapping subsets, construct trees on each set, and then combine trees!</a:t>
            </a:r>
          </a:p>
          <a:p>
            <a:endParaRPr lang="en-US" dirty="0"/>
          </a:p>
          <a:p>
            <a:r>
              <a:rPr lang="en-US" dirty="0" smtClean="0"/>
              <a:t>Somewhat easy to figure out how to do this on rooted trees, but a bit harder on </a:t>
            </a:r>
            <a:r>
              <a:rPr lang="en-US" dirty="0" err="1" smtClean="0"/>
              <a:t>unrooted</a:t>
            </a:r>
            <a:r>
              <a:rPr lang="en-US" dirty="0" smtClean="0"/>
              <a:t> trees.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553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848600" cy="1066800"/>
          </a:xfrm>
        </p:spPr>
        <p:txBody>
          <a:bodyPr>
            <a:normAutofit fontScale="90000"/>
          </a:bodyPr>
          <a:lstStyle/>
          <a:p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>DCMs: Divide-and-conquer for improving phylogeny reconstruction</a:t>
            </a:r>
          </a:p>
        </p:txBody>
      </p:sp>
      <p:grpSp>
        <p:nvGrpSpPr>
          <p:cNvPr id="63490" name="Group 3"/>
          <p:cNvGrpSpPr>
            <a:grpSpLocks/>
          </p:cNvGrpSpPr>
          <p:nvPr/>
        </p:nvGrpSpPr>
        <p:grpSpPr bwMode="auto">
          <a:xfrm>
            <a:off x="152400" y="1828800"/>
            <a:ext cx="3124200" cy="2286000"/>
            <a:chOff x="528" y="1391"/>
            <a:chExt cx="1498" cy="1105"/>
          </a:xfrm>
        </p:grpSpPr>
        <p:sp>
          <p:nvSpPr>
            <p:cNvPr id="140292" name="Oval 4"/>
            <p:cNvSpPr>
              <a:spLocks noChangeArrowheads="1"/>
            </p:cNvSpPr>
            <p:nvPr/>
          </p:nvSpPr>
          <p:spPr bwMode="auto">
            <a:xfrm>
              <a:off x="528" y="1584"/>
              <a:ext cx="1056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293" name="Oval 5"/>
            <p:cNvSpPr>
              <a:spLocks noChangeArrowheads="1"/>
            </p:cNvSpPr>
            <p:nvPr/>
          </p:nvSpPr>
          <p:spPr bwMode="auto">
            <a:xfrm rot="-2050987">
              <a:off x="1248" y="1536"/>
              <a:ext cx="480" cy="96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294" name="Oval 6"/>
            <p:cNvSpPr>
              <a:spLocks noChangeArrowheads="1"/>
            </p:cNvSpPr>
            <p:nvPr/>
          </p:nvSpPr>
          <p:spPr bwMode="auto">
            <a:xfrm rot="2864212">
              <a:off x="1306" y="1103"/>
              <a:ext cx="432" cy="100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63491" name="Group 7"/>
          <p:cNvGrpSpPr>
            <a:grpSpLocks/>
          </p:cNvGrpSpPr>
          <p:nvPr/>
        </p:nvGrpSpPr>
        <p:grpSpPr bwMode="auto">
          <a:xfrm>
            <a:off x="5715000" y="1981200"/>
            <a:ext cx="2590800" cy="1066800"/>
            <a:chOff x="2592" y="1344"/>
            <a:chExt cx="1632" cy="672"/>
          </a:xfrm>
        </p:grpSpPr>
        <p:sp>
          <p:nvSpPr>
            <p:cNvPr id="140296" name="Line 8"/>
            <p:cNvSpPr>
              <a:spLocks noChangeShapeType="1"/>
            </p:cNvSpPr>
            <p:nvPr/>
          </p:nvSpPr>
          <p:spPr bwMode="auto">
            <a:xfrm>
              <a:off x="2592" y="1667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297" name="Line 9"/>
            <p:cNvSpPr>
              <a:spLocks noChangeShapeType="1"/>
            </p:cNvSpPr>
            <p:nvPr/>
          </p:nvSpPr>
          <p:spPr bwMode="auto">
            <a:xfrm>
              <a:off x="2832" y="1667"/>
              <a:ext cx="0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298" name="Line 10"/>
            <p:cNvSpPr>
              <a:spLocks noChangeShapeType="1"/>
            </p:cNvSpPr>
            <p:nvPr/>
          </p:nvSpPr>
          <p:spPr bwMode="auto">
            <a:xfrm flipH="1">
              <a:off x="2736" y="1856"/>
              <a:ext cx="96" cy="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299" name="Line 11"/>
            <p:cNvSpPr>
              <a:spLocks noChangeShapeType="1"/>
            </p:cNvSpPr>
            <p:nvPr/>
          </p:nvSpPr>
          <p:spPr bwMode="auto">
            <a:xfrm>
              <a:off x="2832" y="1856"/>
              <a:ext cx="192" cy="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00" name="Line 12"/>
            <p:cNvSpPr>
              <a:spLocks noChangeShapeType="1"/>
            </p:cNvSpPr>
            <p:nvPr/>
          </p:nvSpPr>
          <p:spPr bwMode="auto">
            <a:xfrm flipV="1">
              <a:off x="2736" y="1488"/>
              <a:ext cx="0" cy="1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01" name="Line 13"/>
            <p:cNvSpPr>
              <a:spLocks noChangeShapeType="1"/>
            </p:cNvSpPr>
            <p:nvPr/>
          </p:nvSpPr>
          <p:spPr bwMode="auto">
            <a:xfrm flipH="1" flipV="1">
              <a:off x="2592" y="1356"/>
              <a:ext cx="144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02" name="Line 14"/>
            <p:cNvSpPr>
              <a:spLocks noChangeShapeType="1"/>
            </p:cNvSpPr>
            <p:nvPr/>
          </p:nvSpPr>
          <p:spPr bwMode="auto">
            <a:xfrm flipV="1">
              <a:off x="2736" y="1356"/>
              <a:ext cx="96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03" name="Line 15"/>
            <p:cNvSpPr>
              <a:spLocks noChangeShapeType="1"/>
            </p:cNvSpPr>
            <p:nvPr/>
          </p:nvSpPr>
          <p:spPr bwMode="auto">
            <a:xfrm flipV="1">
              <a:off x="3024" y="1488"/>
              <a:ext cx="96" cy="1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04" name="Line 16"/>
            <p:cNvSpPr>
              <a:spLocks noChangeShapeType="1"/>
            </p:cNvSpPr>
            <p:nvPr/>
          </p:nvSpPr>
          <p:spPr bwMode="auto">
            <a:xfrm>
              <a:off x="3024" y="1667"/>
              <a:ext cx="96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05" name="Line 17"/>
            <p:cNvSpPr>
              <a:spLocks noChangeShapeType="1"/>
            </p:cNvSpPr>
            <p:nvPr/>
          </p:nvSpPr>
          <p:spPr bwMode="auto">
            <a:xfrm>
              <a:off x="3552" y="1488"/>
              <a:ext cx="0" cy="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06" name="Line 18"/>
            <p:cNvSpPr>
              <a:spLocks noChangeShapeType="1"/>
            </p:cNvSpPr>
            <p:nvPr/>
          </p:nvSpPr>
          <p:spPr bwMode="auto">
            <a:xfrm flipH="1">
              <a:off x="3408" y="1856"/>
              <a:ext cx="144" cy="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07" name="Line 19"/>
            <p:cNvSpPr>
              <a:spLocks noChangeShapeType="1"/>
            </p:cNvSpPr>
            <p:nvPr/>
          </p:nvSpPr>
          <p:spPr bwMode="auto">
            <a:xfrm>
              <a:off x="3552" y="1856"/>
              <a:ext cx="144" cy="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08" name="Line 20"/>
            <p:cNvSpPr>
              <a:spLocks noChangeShapeType="1"/>
            </p:cNvSpPr>
            <p:nvPr/>
          </p:nvSpPr>
          <p:spPr bwMode="auto">
            <a:xfrm>
              <a:off x="3552" y="17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09" name="Line 21"/>
            <p:cNvSpPr>
              <a:spLocks noChangeShapeType="1"/>
            </p:cNvSpPr>
            <p:nvPr/>
          </p:nvSpPr>
          <p:spPr bwMode="auto">
            <a:xfrm flipV="1">
              <a:off x="3360" y="163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10" name="Line 22"/>
            <p:cNvSpPr>
              <a:spLocks noChangeShapeType="1"/>
            </p:cNvSpPr>
            <p:nvPr/>
          </p:nvSpPr>
          <p:spPr bwMode="auto">
            <a:xfrm flipH="1" flipV="1">
              <a:off x="3408" y="1344"/>
              <a:ext cx="144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11" name="Line 23"/>
            <p:cNvSpPr>
              <a:spLocks noChangeShapeType="1"/>
            </p:cNvSpPr>
            <p:nvPr/>
          </p:nvSpPr>
          <p:spPr bwMode="auto">
            <a:xfrm flipV="1">
              <a:off x="3552" y="1356"/>
              <a:ext cx="144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12" name="Line 24"/>
            <p:cNvSpPr>
              <a:spLocks noChangeShapeType="1"/>
            </p:cNvSpPr>
            <p:nvPr/>
          </p:nvSpPr>
          <p:spPr bwMode="auto">
            <a:xfrm flipH="1" flipV="1">
              <a:off x="3936" y="1488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13" name="Line 25"/>
            <p:cNvSpPr>
              <a:spLocks noChangeShapeType="1"/>
            </p:cNvSpPr>
            <p:nvPr/>
          </p:nvSpPr>
          <p:spPr bwMode="auto">
            <a:xfrm>
              <a:off x="3984" y="163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14" name="Line 26"/>
            <p:cNvSpPr>
              <a:spLocks noChangeShapeType="1"/>
            </p:cNvSpPr>
            <p:nvPr/>
          </p:nvSpPr>
          <p:spPr bwMode="auto">
            <a:xfrm flipH="1">
              <a:off x="3936" y="1632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15" name="Line 27"/>
            <p:cNvSpPr>
              <a:spLocks noChangeShapeType="1"/>
            </p:cNvSpPr>
            <p:nvPr/>
          </p:nvSpPr>
          <p:spPr bwMode="auto">
            <a:xfrm>
              <a:off x="3936" y="177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16" name="Line 28"/>
            <p:cNvSpPr>
              <a:spLocks noChangeShapeType="1"/>
            </p:cNvSpPr>
            <p:nvPr/>
          </p:nvSpPr>
          <p:spPr bwMode="auto">
            <a:xfrm flipH="1">
              <a:off x="3936" y="1856"/>
              <a:ext cx="48" cy="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17" name="Line 29"/>
            <p:cNvSpPr>
              <a:spLocks noChangeShapeType="1"/>
            </p:cNvSpPr>
            <p:nvPr/>
          </p:nvSpPr>
          <p:spPr bwMode="auto">
            <a:xfrm flipV="1">
              <a:off x="3936" y="1356"/>
              <a:ext cx="48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18" name="Line 30"/>
            <p:cNvSpPr>
              <a:spLocks noChangeShapeType="1"/>
            </p:cNvSpPr>
            <p:nvPr/>
          </p:nvSpPr>
          <p:spPr bwMode="auto">
            <a:xfrm flipH="1" flipV="1">
              <a:off x="3792" y="1356"/>
              <a:ext cx="144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19" name="Line 31"/>
            <p:cNvSpPr>
              <a:spLocks noChangeShapeType="1"/>
            </p:cNvSpPr>
            <p:nvPr/>
          </p:nvSpPr>
          <p:spPr bwMode="auto">
            <a:xfrm flipV="1">
              <a:off x="4128" y="16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20" name="Line 32"/>
            <p:cNvSpPr>
              <a:spLocks noChangeShapeType="1"/>
            </p:cNvSpPr>
            <p:nvPr/>
          </p:nvSpPr>
          <p:spPr bwMode="auto">
            <a:xfrm>
              <a:off x="4128" y="1728"/>
              <a:ext cx="96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63492" name="Group 33"/>
          <p:cNvGrpSpPr>
            <a:grpSpLocks/>
          </p:cNvGrpSpPr>
          <p:nvPr/>
        </p:nvGrpSpPr>
        <p:grpSpPr bwMode="auto">
          <a:xfrm>
            <a:off x="762000" y="4800600"/>
            <a:ext cx="2209800" cy="1600200"/>
            <a:chOff x="3552" y="3024"/>
            <a:chExt cx="1392" cy="1008"/>
          </a:xfrm>
        </p:grpSpPr>
        <p:sp>
          <p:nvSpPr>
            <p:cNvPr id="140322" name="Line 34"/>
            <p:cNvSpPr>
              <a:spLocks noChangeShapeType="1"/>
            </p:cNvSpPr>
            <p:nvPr/>
          </p:nvSpPr>
          <p:spPr bwMode="auto">
            <a:xfrm flipH="1">
              <a:off x="3792" y="3552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23" name="Line 35"/>
            <p:cNvSpPr>
              <a:spLocks noChangeShapeType="1"/>
            </p:cNvSpPr>
            <p:nvPr/>
          </p:nvSpPr>
          <p:spPr bwMode="auto">
            <a:xfrm>
              <a:off x="4128" y="355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24" name="Line 36"/>
            <p:cNvSpPr>
              <a:spLocks noChangeShapeType="1"/>
            </p:cNvSpPr>
            <p:nvPr/>
          </p:nvSpPr>
          <p:spPr bwMode="auto">
            <a:xfrm flipV="1">
              <a:off x="4368" y="326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25" name="Line 37"/>
            <p:cNvSpPr>
              <a:spLocks noChangeShapeType="1"/>
            </p:cNvSpPr>
            <p:nvPr/>
          </p:nvSpPr>
          <p:spPr bwMode="auto">
            <a:xfrm>
              <a:off x="4608" y="355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26" name="Line 38"/>
            <p:cNvSpPr>
              <a:spLocks noChangeShapeType="1"/>
            </p:cNvSpPr>
            <p:nvPr/>
          </p:nvSpPr>
          <p:spPr bwMode="auto">
            <a:xfrm flipH="1" flipV="1">
              <a:off x="3552" y="3264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27" name="Line 39"/>
            <p:cNvSpPr>
              <a:spLocks noChangeShapeType="1"/>
            </p:cNvSpPr>
            <p:nvPr/>
          </p:nvSpPr>
          <p:spPr bwMode="auto">
            <a:xfrm flipH="1">
              <a:off x="3552" y="3552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28" name="Line 40"/>
            <p:cNvSpPr>
              <a:spLocks noChangeShapeType="1"/>
            </p:cNvSpPr>
            <p:nvPr/>
          </p:nvSpPr>
          <p:spPr bwMode="auto">
            <a:xfrm flipV="1">
              <a:off x="4752" y="3264"/>
              <a:ext cx="19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29" name="Line 41"/>
            <p:cNvSpPr>
              <a:spLocks noChangeShapeType="1"/>
            </p:cNvSpPr>
            <p:nvPr/>
          </p:nvSpPr>
          <p:spPr bwMode="auto">
            <a:xfrm>
              <a:off x="4752" y="3552"/>
              <a:ext cx="19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30" name="Line 42"/>
            <p:cNvSpPr>
              <a:spLocks noChangeShapeType="1"/>
            </p:cNvSpPr>
            <p:nvPr/>
          </p:nvSpPr>
          <p:spPr bwMode="auto">
            <a:xfrm flipH="1" flipV="1">
              <a:off x="4128" y="3024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31" name="Line 43"/>
            <p:cNvSpPr>
              <a:spLocks noChangeShapeType="1"/>
            </p:cNvSpPr>
            <p:nvPr/>
          </p:nvSpPr>
          <p:spPr bwMode="auto">
            <a:xfrm flipV="1">
              <a:off x="4368" y="3024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32" name="Line 44"/>
            <p:cNvSpPr>
              <a:spLocks noChangeShapeType="1"/>
            </p:cNvSpPr>
            <p:nvPr/>
          </p:nvSpPr>
          <p:spPr bwMode="auto">
            <a:xfrm flipH="1">
              <a:off x="3936" y="3840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33" name="Line 45"/>
            <p:cNvSpPr>
              <a:spLocks noChangeShapeType="1"/>
            </p:cNvSpPr>
            <p:nvPr/>
          </p:nvSpPr>
          <p:spPr bwMode="auto">
            <a:xfrm>
              <a:off x="4128" y="3840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34" name="Line 46"/>
            <p:cNvSpPr>
              <a:spLocks noChangeShapeType="1"/>
            </p:cNvSpPr>
            <p:nvPr/>
          </p:nvSpPr>
          <p:spPr bwMode="auto">
            <a:xfrm>
              <a:off x="4608" y="3840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35" name="Line 47"/>
            <p:cNvSpPr>
              <a:spLocks noChangeShapeType="1"/>
            </p:cNvSpPr>
            <p:nvPr/>
          </p:nvSpPr>
          <p:spPr bwMode="auto">
            <a:xfrm flipH="1">
              <a:off x="4512" y="3840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36" name="Line 48"/>
            <p:cNvSpPr>
              <a:spLocks noChangeShapeType="1"/>
            </p:cNvSpPr>
            <p:nvPr/>
          </p:nvSpPr>
          <p:spPr bwMode="auto">
            <a:xfrm flipV="1">
              <a:off x="3936" y="326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63493" name="Group 49"/>
          <p:cNvGrpSpPr>
            <a:grpSpLocks/>
          </p:cNvGrpSpPr>
          <p:nvPr/>
        </p:nvGrpSpPr>
        <p:grpSpPr bwMode="auto">
          <a:xfrm>
            <a:off x="6248400" y="4800600"/>
            <a:ext cx="1981200" cy="1600200"/>
            <a:chOff x="1344" y="3024"/>
            <a:chExt cx="1248" cy="1008"/>
          </a:xfrm>
        </p:grpSpPr>
        <p:sp>
          <p:nvSpPr>
            <p:cNvPr id="140338" name="Line 50"/>
            <p:cNvSpPr>
              <a:spLocks noChangeShapeType="1"/>
            </p:cNvSpPr>
            <p:nvPr/>
          </p:nvSpPr>
          <p:spPr bwMode="auto">
            <a:xfrm flipH="1">
              <a:off x="1584" y="3552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39" name="Line 51"/>
            <p:cNvSpPr>
              <a:spLocks noChangeShapeType="1"/>
            </p:cNvSpPr>
            <p:nvPr/>
          </p:nvSpPr>
          <p:spPr bwMode="auto">
            <a:xfrm flipV="1">
              <a:off x="2160" y="326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40" name="Line 52"/>
            <p:cNvSpPr>
              <a:spLocks noChangeShapeType="1"/>
            </p:cNvSpPr>
            <p:nvPr/>
          </p:nvSpPr>
          <p:spPr bwMode="auto">
            <a:xfrm>
              <a:off x="2400" y="355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41" name="Line 53"/>
            <p:cNvSpPr>
              <a:spLocks noChangeShapeType="1"/>
            </p:cNvSpPr>
            <p:nvPr/>
          </p:nvSpPr>
          <p:spPr bwMode="auto">
            <a:xfrm flipH="1" flipV="1">
              <a:off x="1344" y="3264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42" name="Line 54"/>
            <p:cNvSpPr>
              <a:spLocks noChangeShapeType="1"/>
            </p:cNvSpPr>
            <p:nvPr/>
          </p:nvSpPr>
          <p:spPr bwMode="auto">
            <a:xfrm flipH="1">
              <a:off x="1344" y="3552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43" name="Line 55"/>
            <p:cNvSpPr>
              <a:spLocks noChangeShapeType="1"/>
            </p:cNvSpPr>
            <p:nvPr/>
          </p:nvSpPr>
          <p:spPr bwMode="auto">
            <a:xfrm flipV="1">
              <a:off x="2400" y="3264"/>
              <a:ext cx="19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44" name="Line 56"/>
            <p:cNvSpPr>
              <a:spLocks noChangeShapeType="1"/>
            </p:cNvSpPr>
            <p:nvPr/>
          </p:nvSpPr>
          <p:spPr bwMode="auto">
            <a:xfrm>
              <a:off x="2400" y="3552"/>
              <a:ext cx="19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45" name="Line 57"/>
            <p:cNvSpPr>
              <a:spLocks noChangeShapeType="1"/>
            </p:cNvSpPr>
            <p:nvPr/>
          </p:nvSpPr>
          <p:spPr bwMode="auto">
            <a:xfrm flipH="1" flipV="1">
              <a:off x="1920" y="3024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46" name="Line 58"/>
            <p:cNvSpPr>
              <a:spLocks noChangeShapeType="1"/>
            </p:cNvSpPr>
            <p:nvPr/>
          </p:nvSpPr>
          <p:spPr bwMode="auto">
            <a:xfrm flipV="1">
              <a:off x="2160" y="3024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47" name="Line 59"/>
            <p:cNvSpPr>
              <a:spLocks noChangeShapeType="1"/>
            </p:cNvSpPr>
            <p:nvPr/>
          </p:nvSpPr>
          <p:spPr bwMode="auto">
            <a:xfrm flipH="1">
              <a:off x="1728" y="3552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48" name="Line 60"/>
            <p:cNvSpPr>
              <a:spLocks noChangeShapeType="1"/>
            </p:cNvSpPr>
            <p:nvPr/>
          </p:nvSpPr>
          <p:spPr bwMode="auto">
            <a:xfrm>
              <a:off x="1920" y="3552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49" name="Line 61"/>
            <p:cNvSpPr>
              <a:spLocks noChangeShapeType="1"/>
            </p:cNvSpPr>
            <p:nvPr/>
          </p:nvSpPr>
          <p:spPr bwMode="auto">
            <a:xfrm>
              <a:off x="2400" y="3840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50" name="Line 62"/>
            <p:cNvSpPr>
              <a:spLocks noChangeShapeType="1"/>
            </p:cNvSpPr>
            <p:nvPr/>
          </p:nvSpPr>
          <p:spPr bwMode="auto">
            <a:xfrm flipH="1">
              <a:off x="2304" y="3840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51" name="Line 63"/>
            <p:cNvSpPr>
              <a:spLocks noChangeShapeType="1"/>
            </p:cNvSpPr>
            <p:nvPr/>
          </p:nvSpPr>
          <p:spPr bwMode="auto">
            <a:xfrm flipV="1">
              <a:off x="1920" y="326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0352" name="Line 64"/>
          <p:cNvSpPr>
            <a:spLocks noChangeShapeType="1"/>
          </p:cNvSpPr>
          <p:nvPr/>
        </p:nvSpPr>
        <p:spPr bwMode="auto">
          <a:xfrm>
            <a:off x="3581400" y="25908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0353" name="Line 65"/>
          <p:cNvSpPr>
            <a:spLocks noChangeShapeType="1"/>
          </p:cNvSpPr>
          <p:nvPr/>
        </p:nvSpPr>
        <p:spPr bwMode="auto">
          <a:xfrm>
            <a:off x="7162800" y="3505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0354" name="Line 66"/>
          <p:cNvSpPr>
            <a:spLocks noChangeShapeType="1"/>
          </p:cNvSpPr>
          <p:nvPr/>
        </p:nvSpPr>
        <p:spPr bwMode="auto">
          <a:xfrm flipH="1">
            <a:off x="3810000" y="56388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3497" name="Rectangle 6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Times" charset="0"/>
              <a:buAutoNum type="arabicPeriod"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Times" charset="0"/>
              <a:buAutoNum type="arabicPeriod"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450px-neandertaler_reconst-260x3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223202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371600" y="304800"/>
            <a:ext cx="6629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Other Genome Projects! (Neandertals, Wooly Mammoths, and more ordinary creatures…) </a:t>
            </a:r>
          </a:p>
        </p:txBody>
      </p:sp>
      <p:pic>
        <p:nvPicPr>
          <p:cNvPr id="29700" name="Picture 4" descr="0811191407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19200"/>
            <a:ext cx="2689225" cy="21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3" name="Picture 7" descr="863-20090212-NEANDERTHAL-D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57400"/>
            <a:ext cx="2540000" cy="40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8" descr="Science_298_559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81400"/>
            <a:ext cx="203676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7636"/>
            <a:ext cx="8229600" cy="1143000"/>
          </a:xfrm>
        </p:spPr>
        <p:txBody>
          <a:bodyPr rIns="34290">
            <a:normAutofit fontScale="90000"/>
          </a:bodyPr>
          <a:lstStyle/>
          <a:p>
            <a:pPr eaLnBrk="1" hangingPunct="1"/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Iteration plus divide-and-conquer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5170" name="Oval 3"/>
          <p:cNvSpPr>
            <a:spLocks/>
          </p:cNvSpPr>
          <p:nvPr/>
        </p:nvSpPr>
        <p:spPr bwMode="auto">
          <a:xfrm>
            <a:off x="685800" y="1143000"/>
            <a:ext cx="1143000" cy="1143000"/>
          </a:xfrm>
          <a:prstGeom prst="ellipse">
            <a:avLst/>
          </a:prstGeom>
          <a:solidFill>
            <a:srgbClr val="1800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1492" name="Line 4"/>
          <p:cNvSpPr>
            <a:spLocks noChangeShapeType="1"/>
          </p:cNvSpPr>
          <p:nvPr/>
        </p:nvSpPr>
        <p:spPr bwMode="auto">
          <a:xfrm rot="10800000">
            <a:off x="1920875" y="1897063"/>
            <a:ext cx="1473200" cy="307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493" name="Oval 5"/>
          <p:cNvSpPr>
            <a:spLocks/>
          </p:cNvSpPr>
          <p:nvPr/>
        </p:nvSpPr>
        <p:spPr bwMode="auto">
          <a:xfrm>
            <a:off x="4468813" y="2343150"/>
            <a:ext cx="446087" cy="446088"/>
          </a:xfrm>
          <a:prstGeom prst="ellipse">
            <a:avLst/>
          </a:prstGeom>
          <a:solidFill>
            <a:srgbClr val="1800FF">
              <a:alpha val="59607"/>
            </a:srgbClr>
          </a:solidFill>
          <a:ln w="25400">
            <a:solidFill>
              <a:schemeClr val="tx1">
                <a:alpha val="59607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1494" name="Oval 6"/>
          <p:cNvSpPr>
            <a:spLocks/>
          </p:cNvSpPr>
          <p:nvPr/>
        </p:nvSpPr>
        <p:spPr bwMode="auto">
          <a:xfrm>
            <a:off x="4114800" y="2343150"/>
            <a:ext cx="446088" cy="446088"/>
          </a:xfrm>
          <a:prstGeom prst="ellipse">
            <a:avLst/>
          </a:prstGeom>
          <a:solidFill>
            <a:srgbClr val="1800FF">
              <a:alpha val="59607"/>
            </a:srgbClr>
          </a:solidFill>
          <a:ln w="25400">
            <a:solidFill>
              <a:schemeClr val="tx1">
                <a:alpha val="59607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1495" name="Line 7"/>
          <p:cNvSpPr>
            <a:spLocks noChangeShapeType="1"/>
          </p:cNvSpPr>
          <p:nvPr/>
        </p:nvSpPr>
        <p:spPr bwMode="auto">
          <a:xfrm rot="10800000">
            <a:off x="5178425" y="2251075"/>
            <a:ext cx="1347788" cy="1041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496" name="AutoShape 8"/>
          <p:cNvSpPr>
            <a:spLocks/>
          </p:cNvSpPr>
          <p:nvPr/>
        </p:nvSpPr>
        <p:spPr bwMode="auto">
          <a:xfrm>
            <a:off x="6926263" y="2811463"/>
            <a:ext cx="525462" cy="388937"/>
          </a:xfrm>
          <a:prstGeom prst="triangle">
            <a:avLst>
              <a:gd name="adj" fmla="val 50000"/>
            </a:avLst>
          </a:prstGeom>
          <a:solidFill>
            <a:srgbClr val="0084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1497" name="AutoShape 9"/>
          <p:cNvSpPr>
            <a:spLocks/>
          </p:cNvSpPr>
          <p:nvPr/>
        </p:nvSpPr>
        <p:spPr bwMode="auto">
          <a:xfrm>
            <a:off x="6022975" y="3875088"/>
            <a:ext cx="527050" cy="388937"/>
          </a:xfrm>
          <a:prstGeom prst="triangle">
            <a:avLst>
              <a:gd name="adj" fmla="val 50000"/>
            </a:avLst>
          </a:prstGeom>
          <a:solidFill>
            <a:srgbClr val="0084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1498" name="AutoShape 10"/>
          <p:cNvSpPr>
            <a:spLocks/>
          </p:cNvSpPr>
          <p:nvPr/>
        </p:nvSpPr>
        <p:spPr bwMode="auto">
          <a:xfrm>
            <a:off x="6515100" y="3154363"/>
            <a:ext cx="525463" cy="388937"/>
          </a:xfrm>
          <a:prstGeom prst="triangle">
            <a:avLst>
              <a:gd name="adj" fmla="val 50000"/>
            </a:avLst>
          </a:prstGeom>
          <a:solidFill>
            <a:srgbClr val="0084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1499" name="AutoShape 11"/>
          <p:cNvSpPr>
            <a:spLocks/>
          </p:cNvSpPr>
          <p:nvPr/>
        </p:nvSpPr>
        <p:spPr bwMode="auto">
          <a:xfrm>
            <a:off x="7178675" y="3475038"/>
            <a:ext cx="525463" cy="388937"/>
          </a:xfrm>
          <a:prstGeom prst="triangle">
            <a:avLst>
              <a:gd name="adj" fmla="val 50000"/>
            </a:avLst>
          </a:prstGeom>
          <a:solidFill>
            <a:srgbClr val="0084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1500" name="AutoShape 12"/>
          <p:cNvSpPr>
            <a:spLocks/>
          </p:cNvSpPr>
          <p:nvPr/>
        </p:nvSpPr>
        <p:spPr bwMode="auto">
          <a:xfrm>
            <a:off x="7486650" y="2971800"/>
            <a:ext cx="525463" cy="388938"/>
          </a:xfrm>
          <a:prstGeom prst="triangle">
            <a:avLst>
              <a:gd name="adj" fmla="val 50000"/>
            </a:avLst>
          </a:prstGeom>
          <a:solidFill>
            <a:srgbClr val="0084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1501" name="AutoShape 13"/>
          <p:cNvSpPr>
            <a:spLocks/>
          </p:cNvSpPr>
          <p:nvPr/>
        </p:nvSpPr>
        <p:spPr bwMode="auto">
          <a:xfrm>
            <a:off x="7029450" y="4217988"/>
            <a:ext cx="525463" cy="388937"/>
          </a:xfrm>
          <a:prstGeom prst="triangle">
            <a:avLst>
              <a:gd name="adj" fmla="val 50000"/>
            </a:avLst>
          </a:prstGeom>
          <a:solidFill>
            <a:srgbClr val="0084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1502" name="AutoShape 14"/>
          <p:cNvSpPr>
            <a:spLocks/>
          </p:cNvSpPr>
          <p:nvPr/>
        </p:nvSpPr>
        <p:spPr bwMode="auto">
          <a:xfrm>
            <a:off x="6629400" y="3703638"/>
            <a:ext cx="525463" cy="388937"/>
          </a:xfrm>
          <a:prstGeom prst="triangle">
            <a:avLst>
              <a:gd name="adj" fmla="val 50000"/>
            </a:avLst>
          </a:prstGeom>
          <a:solidFill>
            <a:srgbClr val="0084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1503" name="AutoShape 15"/>
          <p:cNvSpPr>
            <a:spLocks/>
          </p:cNvSpPr>
          <p:nvPr/>
        </p:nvSpPr>
        <p:spPr bwMode="auto">
          <a:xfrm>
            <a:off x="7612063" y="4046538"/>
            <a:ext cx="525462" cy="388937"/>
          </a:xfrm>
          <a:prstGeom prst="triangle">
            <a:avLst>
              <a:gd name="adj" fmla="val 50000"/>
            </a:avLst>
          </a:prstGeom>
          <a:solidFill>
            <a:srgbClr val="0084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1504" name="AutoShape 16"/>
          <p:cNvSpPr>
            <a:spLocks/>
          </p:cNvSpPr>
          <p:nvPr/>
        </p:nvSpPr>
        <p:spPr bwMode="auto">
          <a:xfrm>
            <a:off x="7921625" y="3440113"/>
            <a:ext cx="525463" cy="388937"/>
          </a:xfrm>
          <a:prstGeom prst="triangle">
            <a:avLst>
              <a:gd name="adj" fmla="val 50000"/>
            </a:avLst>
          </a:prstGeom>
          <a:solidFill>
            <a:srgbClr val="0084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1505" name="Line 17"/>
          <p:cNvSpPr>
            <a:spLocks noChangeShapeType="1"/>
          </p:cNvSpPr>
          <p:nvPr/>
        </p:nvSpPr>
        <p:spPr bwMode="auto">
          <a:xfrm rot="10800000" flipH="1">
            <a:off x="3611563" y="4640263"/>
            <a:ext cx="2171700" cy="514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06" name="AutoShape 18"/>
          <p:cNvSpPr>
            <a:spLocks/>
          </p:cNvSpPr>
          <p:nvPr/>
        </p:nvSpPr>
        <p:spPr bwMode="auto">
          <a:xfrm>
            <a:off x="1897063" y="4400550"/>
            <a:ext cx="1978025" cy="1543050"/>
          </a:xfrm>
          <a:prstGeom prst="triangle">
            <a:avLst>
              <a:gd name="adj" fmla="val 50000"/>
            </a:avLst>
          </a:prstGeom>
          <a:solidFill>
            <a:srgbClr val="0084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1507" name="Line 19"/>
          <p:cNvSpPr>
            <a:spLocks noChangeShapeType="1"/>
          </p:cNvSpPr>
          <p:nvPr/>
        </p:nvSpPr>
        <p:spPr bwMode="auto">
          <a:xfrm flipH="1">
            <a:off x="3086100" y="3028950"/>
            <a:ext cx="571500" cy="145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08" name="Oval 20"/>
          <p:cNvSpPr>
            <a:spLocks/>
          </p:cNvSpPr>
          <p:nvPr/>
        </p:nvSpPr>
        <p:spPr bwMode="auto">
          <a:xfrm>
            <a:off x="4332288" y="1703388"/>
            <a:ext cx="446087" cy="446087"/>
          </a:xfrm>
          <a:prstGeom prst="ellipse">
            <a:avLst/>
          </a:prstGeom>
          <a:solidFill>
            <a:srgbClr val="1800FF">
              <a:alpha val="59607"/>
            </a:srgbClr>
          </a:solidFill>
          <a:ln w="25400">
            <a:solidFill>
              <a:schemeClr val="tx1">
                <a:alpha val="59607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1509" name="Oval 21"/>
          <p:cNvSpPr>
            <a:spLocks/>
          </p:cNvSpPr>
          <p:nvPr/>
        </p:nvSpPr>
        <p:spPr bwMode="auto">
          <a:xfrm>
            <a:off x="4114800" y="1703388"/>
            <a:ext cx="446088" cy="446087"/>
          </a:xfrm>
          <a:prstGeom prst="ellipse">
            <a:avLst/>
          </a:prstGeom>
          <a:solidFill>
            <a:srgbClr val="1800FF">
              <a:alpha val="59607"/>
            </a:srgbClr>
          </a:solidFill>
          <a:ln w="25400">
            <a:solidFill>
              <a:schemeClr val="tx1">
                <a:alpha val="59607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1510" name="Oval 22"/>
          <p:cNvSpPr>
            <a:spLocks/>
          </p:cNvSpPr>
          <p:nvPr/>
        </p:nvSpPr>
        <p:spPr bwMode="auto">
          <a:xfrm>
            <a:off x="4217988" y="2079625"/>
            <a:ext cx="446087" cy="446088"/>
          </a:xfrm>
          <a:prstGeom prst="ellipse">
            <a:avLst/>
          </a:prstGeom>
          <a:solidFill>
            <a:srgbClr val="1800FF">
              <a:alpha val="59607"/>
            </a:srgbClr>
          </a:solidFill>
          <a:ln w="25400">
            <a:solidFill>
              <a:schemeClr val="tx1">
                <a:alpha val="59607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1511" name="Oval 23"/>
          <p:cNvSpPr>
            <a:spLocks/>
          </p:cNvSpPr>
          <p:nvPr/>
        </p:nvSpPr>
        <p:spPr bwMode="auto">
          <a:xfrm>
            <a:off x="3589338" y="1839913"/>
            <a:ext cx="446087" cy="446087"/>
          </a:xfrm>
          <a:prstGeom prst="ellipse">
            <a:avLst/>
          </a:prstGeom>
          <a:solidFill>
            <a:srgbClr val="1800FF">
              <a:alpha val="59607"/>
            </a:srgbClr>
          </a:solidFill>
          <a:ln w="25400">
            <a:solidFill>
              <a:schemeClr val="tx1">
                <a:alpha val="59607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1512" name="Oval 24"/>
          <p:cNvSpPr>
            <a:spLocks/>
          </p:cNvSpPr>
          <p:nvPr/>
        </p:nvSpPr>
        <p:spPr bwMode="auto">
          <a:xfrm>
            <a:off x="3886200" y="1989138"/>
            <a:ext cx="446088" cy="446087"/>
          </a:xfrm>
          <a:prstGeom prst="ellipse">
            <a:avLst/>
          </a:prstGeom>
          <a:solidFill>
            <a:srgbClr val="1800FF">
              <a:alpha val="59607"/>
            </a:srgbClr>
          </a:solidFill>
          <a:ln w="25400">
            <a:solidFill>
              <a:schemeClr val="tx1">
                <a:alpha val="59607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1513" name="Oval 25"/>
          <p:cNvSpPr>
            <a:spLocks/>
          </p:cNvSpPr>
          <p:nvPr/>
        </p:nvSpPr>
        <p:spPr bwMode="auto">
          <a:xfrm>
            <a:off x="3771900" y="2365375"/>
            <a:ext cx="446088" cy="446088"/>
          </a:xfrm>
          <a:prstGeom prst="ellipse">
            <a:avLst/>
          </a:prstGeom>
          <a:solidFill>
            <a:srgbClr val="1800FF">
              <a:alpha val="59607"/>
            </a:srgbClr>
          </a:solidFill>
          <a:ln w="25400">
            <a:solidFill>
              <a:schemeClr val="tx1">
                <a:alpha val="59607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1514" name="Oval 26"/>
          <p:cNvSpPr>
            <a:spLocks/>
          </p:cNvSpPr>
          <p:nvPr/>
        </p:nvSpPr>
        <p:spPr bwMode="auto">
          <a:xfrm>
            <a:off x="4629150" y="1474788"/>
            <a:ext cx="446088" cy="446087"/>
          </a:xfrm>
          <a:prstGeom prst="ellipse">
            <a:avLst/>
          </a:prstGeom>
          <a:solidFill>
            <a:srgbClr val="1800FF">
              <a:alpha val="59607"/>
            </a:srgbClr>
          </a:solidFill>
          <a:ln w="25400">
            <a:solidFill>
              <a:schemeClr val="tx1">
                <a:alpha val="59607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1519" name="Rectangle 31"/>
          <p:cNvSpPr>
            <a:spLocks/>
          </p:cNvSpPr>
          <p:nvPr/>
        </p:nvSpPr>
        <p:spPr bwMode="auto">
          <a:xfrm>
            <a:off x="3829050" y="2830513"/>
            <a:ext cx="12192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822325" eaLnBrk="1" hangingPunct="1"/>
            <a:r>
              <a:rPr lang="en-US" sz="2200" i="1">
                <a:latin typeface="Baskerville" charset="0"/>
                <a:cs typeface="Baskerville" charset="0"/>
                <a:sym typeface="Baskerville" charset="0"/>
              </a:rPr>
              <a:t>Overlapping </a:t>
            </a:r>
          </a:p>
          <a:p>
            <a:pPr algn="ctr" defTabSz="822325" eaLnBrk="1" hangingPunct="1"/>
            <a:r>
              <a:rPr lang="en-US" sz="2200" i="1">
                <a:latin typeface="Baskerville" charset="0"/>
                <a:cs typeface="Baskerville" charset="0"/>
                <a:sym typeface="Baskerville" charset="0"/>
              </a:rPr>
              <a:t>subsets</a:t>
            </a:r>
          </a:p>
        </p:txBody>
      </p:sp>
      <p:sp>
        <p:nvSpPr>
          <p:cNvPr id="191520" name="Rectangle 32"/>
          <p:cNvSpPr>
            <a:spLocks/>
          </p:cNvSpPr>
          <p:nvPr/>
        </p:nvSpPr>
        <p:spPr bwMode="auto">
          <a:xfrm>
            <a:off x="7508875" y="4479925"/>
            <a:ext cx="13366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2325" eaLnBrk="1" hangingPunct="1"/>
            <a:r>
              <a:rPr lang="en-US" sz="2200" i="1">
                <a:latin typeface="Baskerville" charset="0"/>
                <a:cs typeface="Baskerville" charset="0"/>
                <a:sym typeface="Baskerville" charset="0"/>
              </a:rPr>
              <a:t>A tree for each subset</a:t>
            </a:r>
          </a:p>
        </p:txBody>
      </p:sp>
      <p:sp>
        <p:nvSpPr>
          <p:cNvPr id="191522" name="Rectangle 34"/>
          <p:cNvSpPr>
            <a:spLocks/>
          </p:cNvSpPr>
          <p:nvPr/>
        </p:nvSpPr>
        <p:spPr bwMode="auto">
          <a:xfrm>
            <a:off x="581025" y="5589588"/>
            <a:ext cx="13382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2325" eaLnBrk="1" hangingPunct="1"/>
            <a:r>
              <a:rPr lang="en-US" sz="2200" i="1">
                <a:latin typeface="Baskerville" charset="0"/>
                <a:cs typeface="Baskerville" charset="0"/>
                <a:sym typeface="Baskerville" charset="0"/>
              </a:rPr>
              <a:t>A tree for the entire dataset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9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9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2" grpId="0" animBg="1"/>
      <p:bldP spid="191493" grpId="0" animBg="1"/>
      <p:bldP spid="191494" grpId="0" animBg="1"/>
      <p:bldP spid="191495" grpId="0" animBg="1"/>
      <p:bldP spid="191496" grpId="0" animBg="1"/>
      <p:bldP spid="191497" grpId="0" animBg="1"/>
      <p:bldP spid="191498" grpId="0" animBg="1"/>
      <p:bldP spid="191499" grpId="0" animBg="1"/>
      <p:bldP spid="191500" grpId="0" animBg="1"/>
      <p:bldP spid="191501" grpId="0" animBg="1"/>
      <p:bldP spid="191502" grpId="0" animBg="1"/>
      <p:bldP spid="191503" grpId="0" animBg="1"/>
      <p:bldP spid="191504" grpId="0" animBg="1"/>
      <p:bldP spid="191505" grpId="0" animBg="1"/>
      <p:bldP spid="191506" grpId="0" animBg="1"/>
      <p:bldP spid="191507" grpId="0" animBg="1"/>
      <p:bldP spid="191508" grpId="0" animBg="1"/>
      <p:bldP spid="191509" grpId="0" animBg="1"/>
      <p:bldP spid="191510" grpId="0" animBg="1"/>
      <p:bldP spid="191511" grpId="0" animBg="1"/>
      <p:bldP spid="191512" grpId="0" animBg="1"/>
      <p:bldP spid="191513" grpId="0" animBg="1"/>
      <p:bldP spid="191514" grpId="0" animBg="1"/>
      <p:bldP spid="191519" grpId="0" autoUpdateAnimBg="0"/>
      <p:bldP spid="191520" grpId="0" autoUpdateAnimBg="0"/>
      <p:bldP spid="191522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latin typeface="Times New Roman" charset="0"/>
                <a:cs typeface="+mj-cs"/>
              </a:rPr>
              <a:t>NP-hard optimization problems: </a:t>
            </a:r>
            <a:br>
              <a:rPr lang="en-US" sz="3200" dirty="0" smtClean="0">
                <a:latin typeface="Times New Roman" charset="0"/>
                <a:cs typeface="+mj-cs"/>
              </a:rPr>
            </a:br>
            <a:r>
              <a:rPr lang="en-US" sz="3200" dirty="0" smtClean="0">
                <a:latin typeface="Times New Roman" charset="0"/>
                <a:cs typeface="+mj-cs"/>
              </a:rPr>
              <a:t>better accuracy, but slow to find good solutions</a:t>
            </a:r>
            <a:endParaRPr lang="en-US" sz="3600" dirty="0" smtClean="0">
              <a:latin typeface="Times New Roman" charset="0"/>
              <a:cs typeface="+mj-cs"/>
            </a:endParaRPr>
          </a:p>
        </p:txBody>
      </p:sp>
      <p:sp>
        <p:nvSpPr>
          <p:cNvPr id="210947" name="Text Box 1027"/>
          <p:cNvSpPr txBox="1">
            <a:spLocks noChangeArrowheads="1"/>
          </p:cNvSpPr>
          <p:nvPr/>
        </p:nvSpPr>
        <p:spPr bwMode="auto">
          <a:xfrm>
            <a:off x="228600" y="6019800"/>
            <a:ext cx="6037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800">
                <a:latin typeface="Times New Roman" charset="0"/>
                <a:cs typeface="+mn-cs"/>
              </a:rPr>
              <a:t>Comparison of TNT to Rec-I-DCM3(TNT) on one large dataset</a:t>
            </a:r>
          </a:p>
        </p:txBody>
      </p:sp>
      <p:graphicFrame>
        <p:nvGraphicFramePr>
          <p:cNvPr id="46083" name="Object 102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4255564"/>
              </p:ext>
            </p:extLst>
          </p:nvPr>
        </p:nvGraphicFramePr>
        <p:xfrm>
          <a:off x="457200" y="1393825"/>
          <a:ext cx="7162800" cy="477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93" name="Chart" r:id="rId4" imgW="7239000" imgH="4826000" progId="MSGraph.Chart.8">
                  <p:embed followColorScheme="full"/>
                </p:oleObj>
              </mc:Choice>
              <mc:Fallback>
                <p:oleObj name="Chart" r:id="rId4" imgW="7239000" imgH="48260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93825"/>
                        <a:ext cx="7162800" cy="477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0949" name="Text Box 1029"/>
          <p:cNvSpPr txBox="1">
            <a:spLocks noChangeArrowheads="1"/>
          </p:cNvSpPr>
          <p:nvPr/>
        </p:nvSpPr>
        <p:spPr bwMode="auto">
          <a:xfrm>
            <a:off x="4964113" y="2101850"/>
            <a:ext cx="2273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b="1">
                <a:latin typeface="Times New Roman" charset="0"/>
                <a:cs typeface="+mn-cs"/>
              </a:rPr>
              <a:t>Current best techniques</a:t>
            </a:r>
          </a:p>
        </p:txBody>
      </p:sp>
      <p:sp>
        <p:nvSpPr>
          <p:cNvPr id="210950" name="Text Box 1030"/>
          <p:cNvSpPr txBox="1">
            <a:spLocks noChangeArrowheads="1"/>
          </p:cNvSpPr>
          <p:nvPr/>
        </p:nvSpPr>
        <p:spPr bwMode="auto">
          <a:xfrm>
            <a:off x="3721100" y="3733800"/>
            <a:ext cx="3667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b="1">
                <a:latin typeface="Times New Roman" charset="0"/>
                <a:cs typeface="+mn-cs"/>
              </a:rPr>
              <a:t>DCM boosted version of best techniques</a:t>
            </a:r>
          </a:p>
        </p:txBody>
      </p:sp>
      <p:sp>
        <p:nvSpPr>
          <p:cNvPr id="210951" name="Line 1031"/>
          <p:cNvSpPr>
            <a:spLocks noChangeShapeType="1"/>
          </p:cNvSpPr>
          <p:nvPr/>
        </p:nvSpPr>
        <p:spPr bwMode="auto">
          <a:xfrm flipH="1">
            <a:off x="5029200" y="24384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0952" name="Line 1032"/>
          <p:cNvSpPr>
            <a:spLocks noChangeShapeType="1"/>
          </p:cNvSpPr>
          <p:nvPr/>
        </p:nvSpPr>
        <p:spPr bwMode="auto">
          <a:xfrm flipH="1">
            <a:off x="5029200" y="41148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3928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Computer Science Solving Problems </a:t>
            </a:r>
            <a:br>
              <a:rPr lang="en-US" dirty="0" smtClean="0"/>
            </a:br>
            <a:r>
              <a:rPr lang="en-US" dirty="0" smtClean="0"/>
              <a:t>in Biology and Linguistics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5371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Algorithm design using</a:t>
            </a:r>
          </a:p>
          <a:p>
            <a:pPr lvl="1"/>
            <a:r>
              <a:rPr lang="en-US" dirty="0" smtClean="0"/>
              <a:t>Divide-and-conquer</a:t>
            </a:r>
          </a:p>
          <a:p>
            <a:pPr lvl="1"/>
            <a:r>
              <a:rPr lang="en-US" dirty="0" smtClean="0"/>
              <a:t>Iteration</a:t>
            </a:r>
          </a:p>
          <a:p>
            <a:pPr lvl="1"/>
            <a:r>
              <a:rPr lang="en-US" dirty="0" smtClean="0"/>
              <a:t>Heuristic search</a:t>
            </a:r>
          </a:p>
          <a:p>
            <a:pPr lvl="1"/>
            <a:r>
              <a:rPr lang="en-US" dirty="0" smtClean="0"/>
              <a:t>Graph theory</a:t>
            </a:r>
          </a:p>
          <a:p>
            <a:r>
              <a:rPr lang="en-US" dirty="0" smtClean="0"/>
              <a:t>Algorithm analysis using</a:t>
            </a:r>
          </a:p>
          <a:p>
            <a:pPr lvl="1"/>
            <a:r>
              <a:rPr lang="en-US" dirty="0" smtClean="0"/>
              <a:t>Probability Theory</a:t>
            </a:r>
          </a:p>
          <a:p>
            <a:pPr lvl="1"/>
            <a:r>
              <a:rPr lang="en-US" dirty="0" smtClean="0"/>
              <a:t>Graph Theory</a:t>
            </a:r>
          </a:p>
          <a:p>
            <a:r>
              <a:rPr lang="en-US" dirty="0" smtClean="0"/>
              <a:t>Simulations and </a:t>
            </a:r>
            <a:r>
              <a:rPr lang="en-US" dirty="0" err="1" smtClean="0"/>
              <a:t>modelling</a:t>
            </a:r>
            <a:endParaRPr lang="en-US" dirty="0" smtClean="0"/>
          </a:p>
          <a:p>
            <a:r>
              <a:rPr lang="en-US" dirty="0" smtClean="0"/>
              <a:t>Collaborations with biologists and linguists and data analysis</a:t>
            </a:r>
          </a:p>
          <a:p>
            <a:r>
              <a:rPr lang="en-US" dirty="0" smtClean="0"/>
              <a:t>Discoveries about how life evolved on earth (and how languages evolved, too)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34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scientists develop algorithms and software to make it possible for scientists to get improved accuracy in their analyses.</a:t>
            </a:r>
          </a:p>
          <a:p>
            <a:r>
              <a:rPr lang="en-US" dirty="0" smtClean="0"/>
              <a:t>These algorithms involve creative strategies, including divide-and-conquer, iteration, and randomization.</a:t>
            </a:r>
          </a:p>
          <a:p>
            <a:r>
              <a:rPr lang="en-US" dirty="0" smtClean="0"/>
              <a:t>Extensive simulations and data analyses are part of the evaluation process!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414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000" b="1">
                <a:solidFill>
                  <a:srgbClr val="096225"/>
                </a:solidFill>
              </a:rPr>
              <a:t>Computational Phylogenetics</a:t>
            </a:r>
            <a:endParaRPr lang="en-US" sz="4000" b="1">
              <a:solidFill>
                <a:srgbClr val="CC3300"/>
              </a:solidFill>
            </a:endParaRPr>
          </a:p>
        </p:txBody>
      </p:sp>
      <p:sp>
        <p:nvSpPr>
          <p:cNvPr id="204803" name="Text Box 3"/>
          <p:cNvSpPr txBox="1">
            <a:spLocks noChangeArrowheads="1"/>
          </p:cNvSpPr>
          <p:nvPr/>
        </p:nvSpPr>
        <p:spPr bwMode="auto">
          <a:xfrm>
            <a:off x="746125" y="1712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sz="1800">
              <a:cs typeface="Arial" charset="0"/>
            </a:endParaRPr>
          </a:p>
        </p:txBody>
      </p:sp>
      <p:sp>
        <p:nvSpPr>
          <p:cNvPr id="204804" name="Text Box 4"/>
          <p:cNvSpPr txBox="1">
            <a:spLocks noChangeArrowheads="1"/>
          </p:cNvSpPr>
          <p:nvPr/>
        </p:nvSpPr>
        <p:spPr bwMode="auto">
          <a:xfrm>
            <a:off x="381000" y="31242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sz="1800">
              <a:cs typeface="Arial" charset="0"/>
            </a:endParaRPr>
          </a:p>
        </p:txBody>
      </p:sp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457200" y="48768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sz="1800">
              <a:cs typeface="Arial" charset="0"/>
            </a:endParaRPr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895600" y="5867400"/>
            <a:ext cx="3200400" cy="381000"/>
          </a:xfrm>
        </p:spPr>
        <p:txBody>
          <a:bodyPr/>
          <a:lstStyle/>
          <a:p>
            <a:pPr>
              <a:buFontTx/>
              <a:buNone/>
            </a:pPr>
            <a:r>
              <a:rPr lang="en-US" sz="1000"/>
              <a:t>Courtesy of the Tree of Life project</a:t>
            </a:r>
          </a:p>
        </p:txBody>
      </p:sp>
      <p:pic>
        <p:nvPicPr>
          <p:cNvPr id="204807" name="Picture 7" descr="toloverview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514600"/>
            <a:ext cx="3317875" cy="3276600"/>
          </a:xfrm>
        </p:spPr>
      </p:pic>
      <p:pic>
        <p:nvPicPr>
          <p:cNvPr id="20480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1331913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4809" name="Text Box 9"/>
          <p:cNvSpPr txBox="1">
            <a:spLocks noChangeArrowheads="1"/>
          </p:cNvSpPr>
          <p:nvPr/>
        </p:nvSpPr>
        <p:spPr bwMode="auto">
          <a:xfrm>
            <a:off x="4941888" y="1447800"/>
            <a:ext cx="4202112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>
                <a:latin typeface="Times New Roman" charset="0"/>
              </a:rPr>
              <a:t>Current methods can use months to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>
                <a:latin typeface="Times New Roman" charset="0"/>
              </a:rPr>
              <a:t>estimate trees on 1000 DNA sequences</a:t>
            </a:r>
          </a:p>
          <a:p>
            <a:pPr algn="ctr" eaLnBrk="1" hangingPunct="1">
              <a:spcBef>
                <a:spcPct val="50000"/>
              </a:spcBef>
            </a:pPr>
            <a:endParaRPr lang="en-US" sz="2000">
              <a:latin typeface="Times New Roman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000">
                <a:latin typeface="Times New Roman" charset="0"/>
              </a:rPr>
              <a:t>Our objective: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>
                <a:latin typeface="Times New Roman" charset="0"/>
              </a:rPr>
              <a:t>More accurate trees and alignments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>
                <a:latin typeface="Times New Roman" charset="0"/>
              </a:rPr>
              <a:t>on 500,000 sequences in under a week</a:t>
            </a:r>
          </a:p>
          <a:p>
            <a:pPr algn="ctr" eaLnBrk="1" hangingPunct="1">
              <a:spcBef>
                <a:spcPct val="50000"/>
              </a:spcBef>
            </a:pPr>
            <a:endParaRPr lang="en-US" sz="2000">
              <a:latin typeface="Times New Roman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000">
                <a:latin typeface="Times New Roman" charset="0"/>
              </a:rPr>
              <a:t>We prove theorems using graph theory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>
                <a:latin typeface="Times New Roman" charset="0"/>
              </a:rPr>
              <a:t>and probability theory, and our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>
                <a:latin typeface="Times New Roman" charset="0"/>
              </a:rPr>
              <a:t>algorithms are studied on real and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>
                <a:latin typeface="Times New Roman" charset="0"/>
              </a:rPr>
              <a:t>simulated data.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4343400" y="1600200"/>
            <a:ext cx="480060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90525" indent="-1968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578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7900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51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23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495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67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4000"/>
              </a:lnSpc>
              <a:spcBef>
                <a:spcPts val="1475"/>
              </a:spcBef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3300" b="1">
                <a:solidFill>
                  <a:srgbClr val="000000"/>
                </a:solidFill>
                <a:latin typeface="Courier New" charset="0"/>
                <a:cs typeface="Arial" charset="0"/>
              </a:rPr>
              <a:t>…AC</a:t>
            </a:r>
            <a:r>
              <a:rPr lang="en-GB" sz="3300" b="1">
                <a:solidFill>
                  <a:srgbClr val="FF00FF"/>
                </a:solidFill>
                <a:latin typeface="Courier New" charset="0"/>
                <a:cs typeface="Arial" charset="0"/>
              </a:rPr>
              <a:t>GGTG</a:t>
            </a:r>
            <a:r>
              <a:rPr lang="en-GB" sz="3300" b="1">
                <a:solidFill>
                  <a:srgbClr val="000000"/>
                </a:solidFill>
                <a:latin typeface="Courier New" charset="0"/>
                <a:cs typeface="Arial" charset="0"/>
              </a:rPr>
              <a:t>CAGT</a:t>
            </a:r>
            <a:r>
              <a:rPr lang="en-GB" sz="3300" b="1">
                <a:solidFill>
                  <a:srgbClr val="FF0000"/>
                </a:solidFill>
                <a:latin typeface="Courier New" charset="0"/>
                <a:cs typeface="Arial" charset="0"/>
              </a:rPr>
              <a:t>T</a:t>
            </a:r>
            <a:r>
              <a:rPr lang="en-GB" sz="3300" b="1">
                <a:solidFill>
                  <a:srgbClr val="000000"/>
                </a:solidFill>
                <a:latin typeface="Courier New" charset="0"/>
                <a:cs typeface="Arial" charset="0"/>
              </a:rPr>
              <a:t>ACC</a:t>
            </a:r>
            <a:r>
              <a:rPr lang="en-GB" sz="3300" b="1">
                <a:solidFill>
                  <a:srgbClr val="FF0000"/>
                </a:solidFill>
                <a:latin typeface="Courier New" charset="0"/>
                <a:cs typeface="Arial" charset="0"/>
              </a:rPr>
              <a:t>-</a:t>
            </a:r>
            <a:r>
              <a:rPr lang="en-GB" sz="3300" b="1">
                <a:solidFill>
                  <a:srgbClr val="000000"/>
                </a:solidFill>
                <a:latin typeface="Courier New" charset="0"/>
                <a:cs typeface="Arial" charset="0"/>
              </a:rPr>
              <a:t>A…</a:t>
            </a:r>
          </a:p>
          <a:p>
            <a:pPr>
              <a:lnSpc>
                <a:spcPct val="94000"/>
              </a:lnSpc>
              <a:spcBef>
                <a:spcPts val="1475"/>
              </a:spcBef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3300" b="1">
                <a:solidFill>
                  <a:srgbClr val="000000"/>
                </a:solidFill>
                <a:latin typeface="Courier New" charset="0"/>
                <a:cs typeface="Arial" charset="0"/>
              </a:rPr>
              <a:t>…AC</a:t>
            </a:r>
            <a:r>
              <a:rPr lang="en-GB" sz="3300" b="1">
                <a:solidFill>
                  <a:srgbClr val="FF00FF"/>
                </a:solidFill>
                <a:latin typeface="Courier New" charset="0"/>
                <a:cs typeface="Arial" charset="0"/>
              </a:rPr>
              <a:t>----</a:t>
            </a:r>
            <a:r>
              <a:rPr lang="en-GB" sz="3300" b="1">
                <a:solidFill>
                  <a:srgbClr val="000000"/>
                </a:solidFill>
                <a:latin typeface="Courier New" charset="0"/>
                <a:cs typeface="Arial" charset="0"/>
              </a:rPr>
              <a:t>CAGT</a:t>
            </a:r>
            <a:r>
              <a:rPr lang="en-GB" sz="3300" b="1">
                <a:solidFill>
                  <a:srgbClr val="0099FF"/>
                </a:solidFill>
                <a:latin typeface="Courier New" charset="0"/>
                <a:cs typeface="Arial" charset="0"/>
              </a:rPr>
              <a:t>C</a:t>
            </a:r>
            <a:r>
              <a:rPr lang="en-GB" sz="3300" b="1">
                <a:solidFill>
                  <a:srgbClr val="000000"/>
                </a:solidFill>
                <a:latin typeface="Courier New" charset="0"/>
                <a:cs typeface="Arial" charset="0"/>
              </a:rPr>
              <a:t>ACC</a:t>
            </a:r>
            <a:r>
              <a:rPr lang="en-GB" sz="3300" b="1">
                <a:solidFill>
                  <a:srgbClr val="FF0000"/>
                </a:solidFill>
                <a:latin typeface="Courier New" charset="0"/>
                <a:cs typeface="Arial" charset="0"/>
              </a:rPr>
              <a:t>T</a:t>
            </a:r>
            <a:r>
              <a:rPr lang="en-GB" sz="3300" b="1">
                <a:solidFill>
                  <a:srgbClr val="000000"/>
                </a:solidFill>
                <a:latin typeface="Courier New" charset="0"/>
                <a:cs typeface="Arial" charset="0"/>
              </a:rPr>
              <a:t>A…</a:t>
            </a:r>
            <a:endParaRPr lang="en-GB" b="1">
              <a:solidFill>
                <a:srgbClr val="000000"/>
              </a:solidFill>
              <a:latin typeface="Courier New" charset="0"/>
              <a:cs typeface="Arial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/>
          </p:nvPr>
        </p:nvSpPr>
        <p:spPr>
          <a:xfrm>
            <a:off x="784225" y="3846513"/>
            <a:ext cx="7359650" cy="15430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/>
          <a:lstStyle/>
          <a:p>
            <a:pPr marL="430213" indent="-323850" algn="l" defTabSz="457200">
              <a:lnSpc>
                <a:spcPct val="90000"/>
              </a:lnSpc>
              <a:spcBef>
                <a:spcPct val="200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b="1">
                <a:solidFill>
                  <a:schemeClr val="tx1"/>
                </a:solidFill>
              </a:rPr>
              <a:t>The </a:t>
            </a:r>
            <a:r>
              <a:rPr lang="en-GB" sz="2000" b="1">
                <a:solidFill>
                  <a:srgbClr val="3333CC"/>
                </a:solidFill>
              </a:rPr>
              <a:t>true multiple alignment</a:t>
            </a:r>
            <a:r>
              <a:rPr lang="en-GB" sz="2000" b="1">
                <a:solidFill>
                  <a:schemeClr val="tx1"/>
                </a:solidFill>
              </a:rPr>
              <a:t> </a:t>
            </a:r>
          </a:p>
          <a:p>
            <a:pPr marL="862013" lvl="1" indent="-285750" algn="l" defTabSz="457200">
              <a:lnSpc>
                <a:spcPct val="90000"/>
              </a:lnSpc>
              <a:spcBef>
                <a:spcPct val="20000"/>
              </a:spcBef>
              <a:buFontTx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 b="1">
                <a:solidFill>
                  <a:schemeClr val="tx1"/>
                </a:solidFill>
              </a:rPr>
              <a:t>Reflects historical substitution, insertion, and deletion events</a:t>
            </a:r>
          </a:p>
          <a:p>
            <a:pPr marL="862013" lvl="1" indent="-285750" algn="l" defTabSz="457200">
              <a:lnSpc>
                <a:spcPct val="90000"/>
              </a:lnSpc>
              <a:spcBef>
                <a:spcPct val="20000"/>
              </a:spcBef>
              <a:buFontTx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 b="1">
                <a:solidFill>
                  <a:schemeClr val="tx1"/>
                </a:solidFill>
              </a:rPr>
              <a:t>Defined using transitive closure of pairwise alignments computed on edges of the true tree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123825" y="1066800"/>
            <a:ext cx="3887788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90525" indent="-1968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578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7900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51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23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495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67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4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3300" b="1">
                <a:solidFill>
                  <a:srgbClr val="000000"/>
                </a:solidFill>
                <a:latin typeface="Courier New" charset="0"/>
                <a:cs typeface="Arial" charset="0"/>
              </a:rPr>
              <a:t>…</a:t>
            </a:r>
            <a:r>
              <a:rPr lang="en-GB" sz="2800" b="1">
                <a:solidFill>
                  <a:srgbClr val="000000"/>
                </a:solidFill>
                <a:latin typeface="Courier New" charset="0"/>
                <a:cs typeface="Arial" charset="0"/>
              </a:rPr>
              <a:t>AC</a:t>
            </a:r>
            <a:r>
              <a:rPr lang="en-GB" sz="2800" b="1">
                <a:solidFill>
                  <a:srgbClr val="FF00FF"/>
                </a:solidFill>
                <a:latin typeface="Courier New" charset="0"/>
                <a:cs typeface="Arial" charset="0"/>
              </a:rPr>
              <a:t>GGTG</a:t>
            </a:r>
            <a:r>
              <a:rPr lang="en-GB" sz="2800" b="1">
                <a:solidFill>
                  <a:srgbClr val="000000"/>
                </a:solidFill>
                <a:latin typeface="Courier New" charset="0"/>
                <a:cs typeface="Arial" charset="0"/>
              </a:rPr>
              <a:t>CAGT</a:t>
            </a:r>
            <a:r>
              <a:rPr lang="en-GB" sz="2800" b="1">
                <a:solidFill>
                  <a:srgbClr val="FF0000"/>
                </a:solidFill>
                <a:latin typeface="Courier New" charset="0"/>
                <a:cs typeface="Arial" charset="0"/>
              </a:rPr>
              <a:t>T</a:t>
            </a:r>
            <a:r>
              <a:rPr lang="en-GB" sz="2800" b="1">
                <a:solidFill>
                  <a:srgbClr val="000000"/>
                </a:solidFill>
                <a:latin typeface="Courier New" charset="0"/>
                <a:cs typeface="Arial" charset="0"/>
              </a:rPr>
              <a:t>ACCA</a:t>
            </a:r>
            <a:r>
              <a:rPr lang="en-GB" sz="3300" b="1">
                <a:solidFill>
                  <a:srgbClr val="000000"/>
                </a:solidFill>
                <a:latin typeface="Courier New" charset="0"/>
                <a:cs typeface="Arial" charset="0"/>
              </a:rPr>
              <a:t>…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2362200" y="414338"/>
            <a:ext cx="13779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90525" indent="-1968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578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7900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51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23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495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67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800">
                <a:solidFill>
                  <a:srgbClr val="FF3300"/>
                </a:solidFill>
                <a:cs typeface="Arial" charset="0"/>
              </a:rPr>
              <a:t>Substitution</a:t>
            </a:r>
          </a:p>
        </p:txBody>
      </p:sp>
      <p:sp>
        <p:nvSpPr>
          <p:cNvPr id="76806" name="Freeform 6"/>
          <p:cNvSpPr>
            <a:spLocks/>
          </p:cNvSpPr>
          <p:nvPr/>
        </p:nvSpPr>
        <p:spPr bwMode="auto">
          <a:xfrm rot="10800000">
            <a:off x="1447800" y="533400"/>
            <a:ext cx="334963" cy="682625"/>
          </a:xfrm>
          <a:custGeom>
            <a:avLst/>
            <a:gdLst>
              <a:gd name="T0" fmla="*/ 288 w 288"/>
              <a:gd name="T1" fmla="*/ 0 h 691"/>
              <a:gd name="T2" fmla="*/ 266 w 288"/>
              <a:gd name="T3" fmla="*/ 21 h 691"/>
              <a:gd name="T4" fmla="*/ 238 w 288"/>
              <a:gd name="T5" fmla="*/ 64 h 691"/>
              <a:gd name="T6" fmla="*/ 209 w 288"/>
              <a:gd name="T7" fmla="*/ 216 h 691"/>
              <a:gd name="T8" fmla="*/ 180 w 288"/>
              <a:gd name="T9" fmla="*/ 244 h 691"/>
              <a:gd name="T10" fmla="*/ 101 w 288"/>
              <a:gd name="T11" fmla="*/ 331 h 691"/>
              <a:gd name="T12" fmla="*/ 144 w 288"/>
              <a:gd name="T13" fmla="*/ 388 h 691"/>
              <a:gd name="T14" fmla="*/ 101 w 288"/>
              <a:gd name="T15" fmla="*/ 453 h 691"/>
              <a:gd name="T16" fmla="*/ 72 w 288"/>
              <a:gd name="T17" fmla="*/ 496 h 691"/>
              <a:gd name="T18" fmla="*/ 65 w 288"/>
              <a:gd name="T19" fmla="*/ 518 h 691"/>
              <a:gd name="T20" fmla="*/ 72 w 288"/>
              <a:gd name="T21" fmla="*/ 568 h 691"/>
              <a:gd name="T22" fmla="*/ 50 w 288"/>
              <a:gd name="T23" fmla="*/ 583 h 691"/>
              <a:gd name="T24" fmla="*/ 43 w 288"/>
              <a:gd name="T25" fmla="*/ 640 h 691"/>
              <a:gd name="T26" fmla="*/ 14 w 288"/>
              <a:gd name="T27" fmla="*/ 676 h 691"/>
              <a:gd name="T28" fmla="*/ 0 w 288"/>
              <a:gd name="T29" fmla="*/ 691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8" h="691">
                <a:moveTo>
                  <a:pt x="288" y="0"/>
                </a:moveTo>
                <a:cubicBezTo>
                  <a:pt x="281" y="7"/>
                  <a:pt x="272" y="13"/>
                  <a:pt x="266" y="21"/>
                </a:cubicBezTo>
                <a:cubicBezTo>
                  <a:pt x="255" y="34"/>
                  <a:pt x="238" y="64"/>
                  <a:pt x="238" y="64"/>
                </a:cubicBezTo>
                <a:cubicBezTo>
                  <a:pt x="227" y="114"/>
                  <a:pt x="226" y="167"/>
                  <a:pt x="209" y="216"/>
                </a:cubicBezTo>
                <a:cubicBezTo>
                  <a:pt x="205" y="229"/>
                  <a:pt x="189" y="234"/>
                  <a:pt x="180" y="244"/>
                </a:cubicBezTo>
                <a:cubicBezTo>
                  <a:pt x="154" y="274"/>
                  <a:pt x="123" y="297"/>
                  <a:pt x="101" y="331"/>
                </a:cubicBezTo>
                <a:cubicBezTo>
                  <a:pt x="142" y="372"/>
                  <a:pt x="132" y="351"/>
                  <a:pt x="144" y="388"/>
                </a:cubicBezTo>
                <a:cubicBezTo>
                  <a:pt x="134" y="418"/>
                  <a:pt x="120" y="429"/>
                  <a:pt x="101" y="453"/>
                </a:cubicBezTo>
                <a:cubicBezTo>
                  <a:pt x="90" y="467"/>
                  <a:pt x="72" y="496"/>
                  <a:pt x="72" y="496"/>
                </a:cubicBezTo>
                <a:cubicBezTo>
                  <a:pt x="70" y="503"/>
                  <a:pt x="64" y="510"/>
                  <a:pt x="65" y="518"/>
                </a:cubicBezTo>
                <a:cubicBezTo>
                  <a:pt x="70" y="549"/>
                  <a:pt x="97" y="531"/>
                  <a:pt x="72" y="568"/>
                </a:cubicBezTo>
                <a:cubicBezTo>
                  <a:pt x="67" y="575"/>
                  <a:pt x="57" y="578"/>
                  <a:pt x="50" y="583"/>
                </a:cubicBezTo>
                <a:cubicBezTo>
                  <a:pt x="17" y="633"/>
                  <a:pt x="8" y="617"/>
                  <a:pt x="43" y="640"/>
                </a:cubicBezTo>
                <a:cubicBezTo>
                  <a:pt x="32" y="676"/>
                  <a:pt x="45" y="651"/>
                  <a:pt x="14" y="676"/>
                </a:cubicBezTo>
                <a:cubicBezTo>
                  <a:pt x="9" y="680"/>
                  <a:pt x="0" y="691"/>
                  <a:pt x="0" y="691"/>
                </a:cubicBezTo>
              </a:path>
            </a:pathLst>
          </a:custGeom>
          <a:solidFill>
            <a:srgbClr val="00CC99"/>
          </a:solidFill>
          <a:ln w="3816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7" name="Freeform 7"/>
          <p:cNvSpPr>
            <a:spLocks/>
          </p:cNvSpPr>
          <p:nvPr/>
        </p:nvSpPr>
        <p:spPr bwMode="auto">
          <a:xfrm rot="10800000">
            <a:off x="2743200" y="685800"/>
            <a:ext cx="195263" cy="479425"/>
          </a:xfrm>
          <a:custGeom>
            <a:avLst/>
            <a:gdLst>
              <a:gd name="T0" fmla="*/ 123 w 123"/>
              <a:gd name="T1" fmla="*/ 0 h 302"/>
              <a:gd name="T2" fmla="*/ 51 w 123"/>
              <a:gd name="T3" fmla="*/ 58 h 302"/>
              <a:gd name="T4" fmla="*/ 94 w 123"/>
              <a:gd name="T5" fmla="*/ 130 h 302"/>
              <a:gd name="T6" fmla="*/ 15 w 123"/>
              <a:gd name="T7" fmla="*/ 223 h 302"/>
              <a:gd name="T8" fmla="*/ 22 w 123"/>
              <a:gd name="T9" fmla="*/ 245 h 302"/>
              <a:gd name="T10" fmla="*/ 36 w 123"/>
              <a:gd name="T11" fmla="*/ 266 h 302"/>
              <a:gd name="T12" fmla="*/ 0 w 123"/>
              <a:gd name="T13" fmla="*/ 302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302">
                <a:moveTo>
                  <a:pt x="123" y="0"/>
                </a:moveTo>
                <a:cubicBezTo>
                  <a:pt x="99" y="19"/>
                  <a:pt x="72" y="36"/>
                  <a:pt x="51" y="58"/>
                </a:cubicBezTo>
                <a:cubicBezTo>
                  <a:pt x="61" y="110"/>
                  <a:pt x="69" y="90"/>
                  <a:pt x="94" y="130"/>
                </a:cubicBezTo>
                <a:cubicBezTo>
                  <a:pt x="60" y="184"/>
                  <a:pt x="55" y="183"/>
                  <a:pt x="15" y="223"/>
                </a:cubicBezTo>
                <a:cubicBezTo>
                  <a:pt x="17" y="230"/>
                  <a:pt x="19" y="238"/>
                  <a:pt x="22" y="245"/>
                </a:cubicBezTo>
                <a:cubicBezTo>
                  <a:pt x="26" y="253"/>
                  <a:pt x="36" y="258"/>
                  <a:pt x="36" y="266"/>
                </a:cubicBezTo>
                <a:cubicBezTo>
                  <a:pt x="36" y="283"/>
                  <a:pt x="0" y="302"/>
                  <a:pt x="0" y="302"/>
                </a:cubicBezTo>
              </a:path>
            </a:pathLst>
          </a:custGeom>
          <a:solidFill>
            <a:srgbClr val="00CC99"/>
          </a:solidFill>
          <a:ln w="3816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1295400" y="261938"/>
            <a:ext cx="10223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90525" indent="-1968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578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7900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51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23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495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67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800">
                <a:solidFill>
                  <a:srgbClr val="FF3300"/>
                </a:solidFill>
                <a:cs typeface="Arial" charset="0"/>
              </a:rPr>
              <a:t>Deletion</a:t>
            </a:r>
            <a:endParaRPr lang="en-GB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787400" y="2254250"/>
            <a:ext cx="35814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90525" indent="-1968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578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7900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51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23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495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67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4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3300" b="1">
                <a:solidFill>
                  <a:srgbClr val="000000"/>
                </a:solidFill>
                <a:latin typeface="Courier New" charset="0"/>
                <a:cs typeface="Arial" charset="0"/>
              </a:rPr>
              <a:t>…</a:t>
            </a:r>
            <a:r>
              <a:rPr lang="en-GB" sz="2800" b="1">
                <a:solidFill>
                  <a:srgbClr val="000000"/>
                </a:solidFill>
                <a:latin typeface="Courier New" charset="0"/>
                <a:cs typeface="Arial" charset="0"/>
              </a:rPr>
              <a:t>ACCAGT</a:t>
            </a:r>
            <a:r>
              <a:rPr lang="en-GB" sz="2800" b="1">
                <a:solidFill>
                  <a:srgbClr val="0099FF"/>
                </a:solidFill>
                <a:latin typeface="Courier New" charset="0"/>
                <a:cs typeface="Arial" charset="0"/>
              </a:rPr>
              <a:t>C</a:t>
            </a:r>
            <a:r>
              <a:rPr lang="en-GB" sz="2800" b="1">
                <a:solidFill>
                  <a:srgbClr val="000000"/>
                </a:solidFill>
                <a:latin typeface="Courier New" charset="0"/>
                <a:cs typeface="Arial" charset="0"/>
              </a:rPr>
              <a:t>ACC</a:t>
            </a:r>
            <a:r>
              <a:rPr lang="en-GB" sz="2800" b="1">
                <a:solidFill>
                  <a:srgbClr val="FF0000"/>
                </a:solidFill>
                <a:latin typeface="Courier New" charset="0"/>
                <a:cs typeface="Arial" charset="0"/>
              </a:rPr>
              <a:t>T</a:t>
            </a:r>
            <a:r>
              <a:rPr lang="en-GB" sz="2800" b="1">
                <a:solidFill>
                  <a:srgbClr val="000000"/>
                </a:solidFill>
                <a:latin typeface="Courier New" charset="0"/>
                <a:cs typeface="Arial" charset="0"/>
              </a:rPr>
              <a:t>A</a:t>
            </a:r>
            <a:r>
              <a:rPr lang="en-GB" sz="3300" b="1">
                <a:solidFill>
                  <a:srgbClr val="000000"/>
                </a:solidFill>
                <a:latin typeface="Courier New" charset="0"/>
                <a:cs typeface="Arial" charset="0"/>
              </a:rPr>
              <a:t>…</a:t>
            </a:r>
          </a:p>
        </p:txBody>
      </p:sp>
      <p:sp>
        <p:nvSpPr>
          <p:cNvPr id="76810" name="Line 10"/>
          <p:cNvSpPr>
            <a:spLocks noChangeShapeType="1"/>
          </p:cNvSpPr>
          <p:nvPr/>
        </p:nvSpPr>
        <p:spPr bwMode="auto">
          <a:xfrm>
            <a:off x="990600" y="1524000"/>
            <a:ext cx="609600" cy="914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1" name="Line 11"/>
          <p:cNvSpPr>
            <a:spLocks noChangeShapeType="1"/>
          </p:cNvSpPr>
          <p:nvPr/>
        </p:nvSpPr>
        <p:spPr bwMode="auto">
          <a:xfrm flipH="1">
            <a:off x="1600200" y="1524000"/>
            <a:ext cx="152400" cy="914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2" name="Line 12"/>
          <p:cNvSpPr>
            <a:spLocks noChangeShapeType="1"/>
          </p:cNvSpPr>
          <p:nvPr/>
        </p:nvSpPr>
        <p:spPr bwMode="auto">
          <a:xfrm flipH="1">
            <a:off x="2514600" y="1524000"/>
            <a:ext cx="1524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3" name="Freeform 13"/>
          <p:cNvSpPr>
            <a:spLocks/>
          </p:cNvSpPr>
          <p:nvPr/>
        </p:nvSpPr>
        <p:spPr bwMode="auto">
          <a:xfrm rot="10800000">
            <a:off x="3352800" y="1905000"/>
            <a:ext cx="195263" cy="479425"/>
          </a:xfrm>
          <a:custGeom>
            <a:avLst/>
            <a:gdLst>
              <a:gd name="T0" fmla="*/ 123 w 123"/>
              <a:gd name="T1" fmla="*/ 0 h 302"/>
              <a:gd name="T2" fmla="*/ 51 w 123"/>
              <a:gd name="T3" fmla="*/ 58 h 302"/>
              <a:gd name="T4" fmla="*/ 94 w 123"/>
              <a:gd name="T5" fmla="*/ 130 h 302"/>
              <a:gd name="T6" fmla="*/ 15 w 123"/>
              <a:gd name="T7" fmla="*/ 223 h 302"/>
              <a:gd name="T8" fmla="*/ 22 w 123"/>
              <a:gd name="T9" fmla="*/ 245 h 302"/>
              <a:gd name="T10" fmla="*/ 36 w 123"/>
              <a:gd name="T11" fmla="*/ 266 h 302"/>
              <a:gd name="T12" fmla="*/ 0 w 123"/>
              <a:gd name="T13" fmla="*/ 302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302">
                <a:moveTo>
                  <a:pt x="123" y="0"/>
                </a:moveTo>
                <a:cubicBezTo>
                  <a:pt x="99" y="19"/>
                  <a:pt x="72" y="36"/>
                  <a:pt x="51" y="58"/>
                </a:cubicBezTo>
                <a:cubicBezTo>
                  <a:pt x="61" y="110"/>
                  <a:pt x="69" y="90"/>
                  <a:pt x="94" y="130"/>
                </a:cubicBezTo>
                <a:cubicBezTo>
                  <a:pt x="60" y="184"/>
                  <a:pt x="55" y="183"/>
                  <a:pt x="15" y="223"/>
                </a:cubicBezTo>
                <a:cubicBezTo>
                  <a:pt x="17" y="230"/>
                  <a:pt x="19" y="238"/>
                  <a:pt x="22" y="245"/>
                </a:cubicBezTo>
                <a:cubicBezTo>
                  <a:pt x="26" y="253"/>
                  <a:pt x="36" y="258"/>
                  <a:pt x="36" y="266"/>
                </a:cubicBezTo>
                <a:cubicBezTo>
                  <a:pt x="36" y="283"/>
                  <a:pt x="0" y="302"/>
                  <a:pt x="0" y="302"/>
                </a:cubicBezTo>
              </a:path>
            </a:pathLst>
          </a:custGeom>
          <a:solidFill>
            <a:srgbClr val="00CC99"/>
          </a:solidFill>
          <a:ln w="3816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4" name="Text Box 14"/>
          <p:cNvSpPr txBox="1">
            <a:spLocks noChangeArrowheads="1"/>
          </p:cNvSpPr>
          <p:nvPr/>
        </p:nvSpPr>
        <p:spPr bwMode="auto">
          <a:xfrm>
            <a:off x="3124200" y="1600200"/>
            <a:ext cx="106045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90525" indent="-1968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578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7900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51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23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495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67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800">
                <a:solidFill>
                  <a:srgbClr val="FF3300"/>
                </a:solidFill>
                <a:cs typeface="Arial" charset="0"/>
              </a:rPr>
              <a:t>Insertion</a:t>
            </a:r>
            <a:endParaRPr lang="en-GB">
              <a:solidFill>
                <a:srgbClr val="FF3300"/>
              </a:solidFill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(Some of) our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SATé</a:t>
            </a:r>
            <a:r>
              <a:rPr lang="en-US" dirty="0" smtClean="0"/>
              <a:t>, PASTA, and UPP: large, very large, and ultra-large multiple sequence alignment</a:t>
            </a:r>
          </a:p>
          <a:p>
            <a:r>
              <a:rPr lang="en-US" dirty="0" smtClean="0"/>
              <a:t>DACTAL and DCM: ultra-large tree estimation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Techniques: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Divide-and-conquer</a:t>
            </a:r>
          </a:p>
          <a:p>
            <a:pPr lvl="1"/>
            <a:r>
              <a:rPr lang="en-US" dirty="0" smtClean="0"/>
              <a:t>Iteration</a:t>
            </a:r>
          </a:p>
          <a:p>
            <a:pPr lvl="1"/>
            <a:r>
              <a:rPr lang="en-US" dirty="0" smtClean="0"/>
              <a:t>Hidden Markov Models</a:t>
            </a:r>
          </a:p>
          <a:p>
            <a:pPr lvl="1"/>
            <a:r>
              <a:rPr lang="en-US" dirty="0" smtClean="0"/>
              <a:t>Graph Theory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053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Constructing trees from smaller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Rooted trees: If they agree, it’s easy! (Not so easy if they disagree)</a:t>
            </a:r>
          </a:p>
          <a:p>
            <a:r>
              <a:rPr lang="en-US" dirty="0" err="1" smtClean="0"/>
              <a:t>Unrooted</a:t>
            </a:r>
            <a:r>
              <a:rPr lang="en-US" dirty="0" smtClean="0"/>
              <a:t> trees: NP-hard, even if they agree!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946487" y="4252167"/>
            <a:ext cx="441755" cy="5936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153560" y="4583505"/>
            <a:ext cx="234682" cy="2623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388242" y="4252167"/>
            <a:ext cx="483171" cy="5936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589266" y="4252167"/>
            <a:ext cx="262292" cy="5936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51558" y="4252167"/>
            <a:ext cx="427951" cy="5936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13510" y="4583505"/>
            <a:ext cx="138048" cy="2623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67022" y="4776780"/>
            <a:ext cx="295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77802" y="4800962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747168" y="4790587"/>
            <a:ext cx="282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368388" y="4804393"/>
            <a:ext cx="295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279509" y="4800962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727313" y="4814768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029442" y="444544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735070" y="4473057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5480533" y="4252167"/>
            <a:ext cx="621219" cy="10354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618582" y="5039094"/>
            <a:ext cx="276097" cy="2485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101752" y="4252167"/>
            <a:ext cx="897317" cy="10354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839459" y="4693944"/>
            <a:ext cx="607414" cy="635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314873" y="5239324"/>
            <a:ext cx="295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839459" y="5253130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446873" y="5259985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999069" y="5259985"/>
            <a:ext cx="282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181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Boosters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DCM1</a:t>
            </a:r>
            <a:r>
              <a:rPr lang="en-US" dirty="0" smtClean="0"/>
              <a:t>: improves accuracy of distance-based methods using </a:t>
            </a:r>
            <a:r>
              <a:rPr lang="en-US" u="sng" dirty="0" smtClean="0"/>
              <a:t>divide-and-conquer </a:t>
            </a:r>
            <a:r>
              <a:rPr lang="en-US" dirty="0" smtClean="0"/>
              <a:t>and </a:t>
            </a:r>
            <a:r>
              <a:rPr lang="en-US" dirty="0" err="1" smtClean="0"/>
              <a:t>chordal</a:t>
            </a:r>
            <a:r>
              <a:rPr lang="en-US" dirty="0" smtClean="0"/>
              <a:t> graph theory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DACTAL</a:t>
            </a:r>
            <a:r>
              <a:rPr lang="en-US" dirty="0" smtClean="0"/>
              <a:t>: uses </a:t>
            </a:r>
            <a:r>
              <a:rPr lang="en-US" u="sng" dirty="0" smtClean="0"/>
              <a:t>divide-and-conquer </a:t>
            </a:r>
            <a:r>
              <a:rPr lang="en-US" dirty="0" smtClean="0"/>
              <a:t>plus iteration to get a very large tree without needing a multiple sequence alignment</a:t>
            </a:r>
          </a:p>
          <a:p>
            <a:endParaRPr lang="en-US" dirty="0" smtClean="0"/>
          </a:p>
          <a:p>
            <a:r>
              <a:rPr lang="en-US" dirty="0" err="1" smtClean="0">
                <a:solidFill>
                  <a:srgbClr val="0000FF"/>
                </a:solidFill>
              </a:rPr>
              <a:t>SATé</a:t>
            </a:r>
            <a:r>
              <a:rPr lang="en-US" dirty="0" smtClean="0"/>
              <a:t>: uses </a:t>
            </a:r>
            <a:r>
              <a:rPr lang="en-US" u="sng" dirty="0" smtClean="0"/>
              <a:t>divide-and-conquer </a:t>
            </a:r>
            <a:r>
              <a:rPr lang="en-US" dirty="0" smtClean="0"/>
              <a:t>plus iteration to co-estimate the multiple sequence alignment and a tree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UPP:</a:t>
            </a:r>
            <a:r>
              <a:rPr lang="en-US" dirty="0" smtClean="0"/>
              <a:t> </a:t>
            </a:r>
            <a:r>
              <a:rPr lang="en-US" u="sng" dirty="0" smtClean="0"/>
              <a:t>uses divide-and-conquer</a:t>
            </a:r>
            <a:r>
              <a:rPr lang="en-US" dirty="0" smtClean="0"/>
              <a:t>, randomization, and Hidden Markov Models to obtain ultra-large alignments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386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example: DCM1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DCM = “Disk Covering Method”</a:t>
            </a:r>
          </a:p>
          <a:p>
            <a:endParaRPr lang="en-US" dirty="0"/>
          </a:p>
          <a:p>
            <a:r>
              <a:rPr lang="en-US" dirty="0" smtClean="0"/>
              <a:t>Theory: Warnow, St. John, and </a:t>
            </a:r>
            <a:r>
              <a:rPr lang="en-US" dirty="0" err="1" smtClean="0"/>
              <a:t>Moret</a:t>
            </a:r>
            <a:r>
              <a:rPr lang="en-US" dirty="0" smtClean="0"/>
              <a:t>, SODA 2001,</a:t>
            </a:r>
          </a:p>
          <a:p>
            <a:r>
              <a:rPr lang="en-US" dirty="0" err="1"/>
              <a:t>P</a:t>
            </a:r>
            <a:r>
              <a:rPr lang="en-US" dirty="0" err="1" smtClean="0"/>
              <a:t>ractice:Nakhleh</a:t>
            </a:r>
            <a:r>
              <a:rPr lang="en-US" dirty="0" smtClean="0"/>
              <a:t> et al., ISMB 2001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842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5" name="Picture 2" descr="human-microbi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975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Performance on large diameter trees</a:t>
            </a:r>
            <a:endParaRPr lang="en-US" sz="2400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0" y="1219200"/>
            <a:ext cx="3276600" cy="4267200"/>
          </a:xfrm>
        </p:spPr>
        <p:txBody>
          <a:bodyPr>
            <a:normAutofit fontScale="92500"/>
          </a:bodyPr>
          <a:lstStyle/>
          <a:p>
            <a:pPr marL="166688" indent="-166688" eaLnBrk="1" hangingPunct="1">
              <a:lnSpc>
                <a:spcPct val="90000"/>
              </a:lnSpc>
              <a:buFontTx/>
              <a:buNone/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166688" indent="-166688" eaLnBrk="1" hangingPunct="1"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Simulation study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 based upon fixed edge lengths, K2P model of evolution, sequence lengths fixed to 1000 nucleotides.</a:t>
            </a:r>
          </a:p>
          <a:p>
            <a:pPr marL="166688" indent="-166688" eaLnBrk="1" hangingPunct="1">
              <a:lnSpc>
                <a:spcPct val="90000"/>
              </a:lnSpc>
              <a:buFontTx/>
              <a:buNone/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Error rates reflect proportion of incorrect edges in inferred trees.</a:t>
            </a:r>
          </a:p>
          <a:p>
            <a:pPr marL="166688" indent="-166688" eaLnBrk="1" hangingPunct="1">
              <a:lnSpc>
                <a:spcPct val="90000"/>
              </a:lnSpc>
              <a:buFontTx/>
              <a:buNone/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166688" indent="-166688" eaLnBrk="1" hangingPunct="1">
              <a:lnSpc>
                <a:spcPct val="90000"/>
              </a:lnSpc>
              <a:buFontTx/>
              <a:buNone/>
            </a:pPr>
            <a:r>
              <a:rPr lang="en-US" sz="1800" i="1">
                <a:latin typeface="Arial" charset="0"/>
                <a:ea typeface="ＭＳ Ｐゴシック" charset="0"/>
                <a:cs typeface="ＭＳ Ｐゴシック" charset="0"/>
              </a:rPr>
              <a:t>[Nakhleh et al. ISMB 2001]</a:t>
            </a:r>
          </a:p>
        </p:txBody>
      </p:sp>
      <p:pic>
        <p:nvPicPr>
          <p:cNvPr id="55299" name="Picture 4" descr="tandy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5181600" cy="455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1205" name="Rectangle 5"/>
          <p:cNvSpPr>
            <a:spLocks noChangeArrowheads="1"/>
          </p:cNvSpPr>
          <p:nvPr/>
        </p:nvSpPr>
        <p:spPr bwMode="auto">
          <a:xfrm>
            <a:off x="727075" y="1836738"/>
            <a:ext cx="541338" cy="419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3276600" y="1993900"/>
            <a:ext cx="2209800" cy="10541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91207" name="Rectangle 7"/>
          <p:cNvSpPr>
            <a:spLocks noChangeArrowheads="1"/>
          </p:cNvSpPr>
          <p:nvPr/>
        </p:nvSpPr>
        <p:spPr bwMode="auto">
          <a:xfrm>
            <a:off x="1419225" y="3670300"/>
            <a:ext cx="4137025" cy="2182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grpSp>
        <p:nvGrpSpPr>
          <p:cNvPr id="55303" name="Group 8"/>
          <p:cNvGrpSpPr>
            <a:grpSpLocks/>
          </p:cNvGrpSpPr>
          <p:nvPr/>
        </p:nvGrpSpPr>
        <p:grpSpPr bwMode="auto">
          <a:xfrm>
            <a:off x="1495425" y="3998913"/>
            <a:ext cx="4014788" cy="1657350"/>
            <a:chOff x="942" y="2559"/>
            <a:chExt cx="2529" cy="1044"/>
          </a:xfrm>
        </p:grpSpPr>
        <p:sp>
          <p:nvSpPr>
            <p:cNvPr id="691209" name="Line 9"/>
            <p:cNvSpPr>
              <a:spLocks noChangeShapeType="1"/>
            </p:cNvSpPr>
            <p:nvPr/>
          </p:nvSpPr>
          <p:spPr bwMode="auto">
            <a:xfrm flipV="1">
              <a:off x="1017" y="3441"/>
              <a:ext cx="168" cy="9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91210" name="Line 10"/>
            <p:cNvSpPr>
              <a:spLocks noChangeShapeType="1"/>
            </p:cNvSpPr>
            <p:nvPr/>
          </p:nvSpPr>
          <p:spPr bwMode="auto">
            <a:xfrm flipV="1">
              <a:off x="1179" y="3288"/>
              <a:ext cx="339" cy="15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91211" name="Line 11"/>
            <p:cNvSpPr>
              <a:spLocks noChangeShapeType="1"/>
            </p:cNvSpPr>
            <p:nvPr/>
          </p:nvSpPr>
          <p:spPr bwMode="auto">
            <a:xfrm flipV="1">
              <a:off x="1518" y="2889"/>
              <a:ext cx="648" cy="39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91212" name="Line 12"/>
            <p:cNvSpPr>
              <a:spLocks noChangeShapeType="1"/>
            </p:cNvSpPr>
            <p:nvPr/>
          </p:nvSpPr>
          <p:spPr bwMode="auto">
            <a:xfrm flipV="1">
              <a:off x="2160" y="2559"/>
              <a:ext cx="1311" cy="333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91213" name="Line 13"/>
            <p:cNvSpPr>
              <a:spLocks noChangeShapeType="1"/>
            </p:cNvSpPr>
            <p:nvPr/>
          </p:nvSpPr>
          <p:spPr bwMode="auto">
            <a:xfrm flipV="1">
              <a:off x="942" y="3531"/>
              <a:ext cx="78" cy="7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sp>
        <p:nvSpPr>
          <p:cNvPr id="691214" name="Text Box 14"/>
          <p:cNvSpPr txBox="1">
            <a:spLocks noChangeArrowheads="1"/>
          </p:cNvSpPr>
          <p:nvPr/>
        </p:nvSpPr>
        <p:spPr bwMode="auto">
          <a:xfrm>
            <a:off x="3960813" y="2178050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latin typeface="Times New Roman" charset="0"/>
                <a:cs typeface="+mn-cs"/>
              </a:rPr>
              <a:t>NJ</a:t>
            </a:r>
          </a:p>
        </p:txBody>
      </p:sp>
      <p:sp>
        <p:nvSpPr>
          <p:cNvPr id="691215" name="Rectangle 15"/>
          <p:cNvSpPr>
            <a:spLocks noChangeArrowheads="1"/>
          </p:cNvSpPr>
          <p:nvPr/>
        </p:nvSpPr>
        <p:spPr bwMode="auto">
          <a:xfrm>
            <a:off x="1289050" y="5984875"/>
            <a:ext cx="452437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91216" name="Rectangle 16"/>
          <p:cNvSpPr>
            <a:spLocks noChangeArrowheads="1"/>
          </p:cNvSpPr>
          <p:nvPr/>
        </p:nvSpPr>
        <p:spPr bwMode="auto">
          <a:xfrm>
            <a:off x="1219200" y="591502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latin typeface="Times New Roman" charset="0"/>
                <a:cs typeface="+mn-cs"/>
              </a:rPr>
              <a:t>0</a:t>
            </a:r>
          </a:p>
        </p:txBody>
      </p:sp>
      <p:sp>
        <p:nvSpPr>
          <p:cNvPr id="691217" name="Rectangle 17"/>
          <p:cNvSpPr>
            <a:spLocks noChangeArrowheads="1"/>
          </p:cNvSpPr>
          <p:nvPr/>
        </p:nvSpPr>
        <p:spPr bwMode="auto">
          <a:xfrm>
            <a:off x="21336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latin typeface="Times New Roman" charset="0"/>
                <a:cs typeface="+mn-cs"/>
              </a:rPr>
              <a:t>400</a:t>
            </a:r>
          </a:p>
        </p:txBody>
      </p:sp>
      <p:sp>
        <p:nvSpPr>
          <p:cNvPr id="691218" name="Rectangle 18"/>
          <p:cNvSpPr>
            <a:spLocks noChangeArrowheads="1"/>
          </p:cNvSpPr>
          <p:nvPr/>
        </p:nvSpPr>
        <p:spPr bwMode="auto">
          <a:xfrm>
            <a:off x="31242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latin typeface="Times New Roman" charset="0"/>
                <a:cs typeface="+mn-cs"/>
              </a:rPr>
              <a:t>800</a:t>
            </a:r>
          </a:p>
        </p:txBody>
      </p:sp>
      <p:sp>
        <p:nvSpPr>
          <p:cNvPr id="691219" name="Rectangle 19"/>
          <p:cNvSpPr>
            <a:spLocks noChangeArrowheads="1"/>
          </p:cNvSpPr>
          <p:nvPr/>
        </p:nvSpPr>
        <p:spPr bwMode="auto">
          <a:xfrm>
            <a:off x="5181600" y="5943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latin typeface="Times New Roman" charset="0"/>
                <a:cs typeface="+mn-cs"/>
              </a:rPr>
              <a:t>1600</a:t>
            </a:r>
          </a:p>
        </p:txBody>
      </p:sp>
      <p:sp>
        <p:nvSpPr>
          <p:cNvPr id="691220" name="Rectangle 20"/>
          <p:cNvSpPr>
            <a:spLocks noChangeArrowheads="1"/>
          </p:cNvSpPr>
          <p:nvPr/>
        </p:nvSpPr>
        <p:spPr bwMode="auto">
          <a:xfrm>
            <a:off x="4114800" y="5943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latin typeface="Times New Roman" charset="0"/>
                <a:cs typeface="+mn-cs"/>
              </a:rPr>
              <a:t>1200</a:t>
            </a:r>
          </a:p>
        </p:txBody>
      </p:sp>
      <p:sp>
        <p:nvSpPr>
          <p:cNvPr id="691221" name="Rectangle 21"/>
          <p:cNvSpPr>
            <a:spLocks noChangeArrowheads="1"/>
          </p:cNvSpPr>
          <p:nvPr/>
        </p:nvSpPr>
        <p:spPr bwMode="auto">
          <a:xfrm>
            <a:off x="2805113" y="6192838"/>
            <a:ext cx="1219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latin typeface="Times New Roman" charset="0"/>
                <a:cs typeface="+mn-cs"/>
              </a:rPr>
              <a:t>No. Taxa</a:t>
            </a:r>
          </a:p>
        </p:txBody>
      </p:sp>
      <p:sp>
        <p:nvSpPr>
          <p:cNvPr id="691222" name="Rectangle 22"/>
          <p:cNvSpPr>
            <a:spLocks noChangeArrowheads="1"/>
          </p:cNvSpPr>
          <p:nvPr/>
        </p:nvSpPr>
        <p:spPr bwMode="auto">
          <a:xfrm>
            <a:off x="838200" y="57150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latin typeface="Times New Roman" charset="0"/>
                <a:cs typeface="+mn-cs"/>
              </a:rPr>
              <a:t>0</a:t>
            </a:r>
          </a:p>
        </p:txBody>
      </p:sp>
      <p:sp>
        <p:nvSpPr>
          <p:cNvPr id="691223" name="Rectangle 23"/>
          <p:cNvSpPr>
            <a:spLocks noChangeArrowheads="1"/>
          </p:cNvSpPr>
          <p:nvPr/>
        </p:nvSpPr>
        <p:spPr bwMode="auto">
          <a:xfrm>
            <a:off x="838200" y="4800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latin typeface="Times New Roman" charset="0"/>
                <a:cs typeface="+mn-cs"/>
              </a:rPr>
              <a:t>0.2</a:t>
            </a:r>
          </a:p>
        </p:txBody>
      </p:sp>
      <p:sp>
        <p:nvSpPr>
          <p:cNvPr id="691224" name="Rectangle 24"/>
          <p:cNvSpPr>
            <a:spLocks noChangeArrowheads="1"/>
          </p:cNvSpPr>
          <p:nvPr/>
        </p:nvSpPr>
        <p:spPr bwMode="auto">
          <a:xfrm>
            <a:off x="838200" y="391477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latin typeface="Times New Roman" charset="0"/>
                <a:cs typeface="+mn-cs"/>
              </a:rPr>
              <a:t>0.4</a:t>
            </a:r>
          </a:p>
        </p:txBody>
      </p:sp>
      <p:sp>
        <p:nvSpPr>
          <p:cNvPr id="691225" name="Rectangle 25"/>
          <p:cNvSpPr>
            <a:spLocks noChangeArrowheads="1"/>
          </p:cNvSpPr>
          <p:nvPr/>
        </p:nvSpPr>
        <p:spPr bwMode="auto">
          <a:xfrm>
            <a:off x="838200" y="30480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latin typeface="Times New Roman" charset="0"/>
                <a:cs typeface="+mn-cs"/>
              </a:rPr>
              <a:t>0.6</a:t>
            </a:r>
          </a:p>
        </p:txBody>
      </p:sp>
      <p:sp>
        <p:nvSpPr>
          <p:cNvPr id="691226" name="Rectangle 26"/>
          <p:cNvSpPr>
            <a:spLocks noChangeArrowheads="1"/>
          </p:cNvSpPr>
          <p:nvPr/>
        </p:nvSpPr>
        <p:spPr bwMode="auto">
          <a:xfrm>
            <a:off x="838200" y="216852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latin typeface="Times New Roman" charset="0"/>
                <a:cs typeface="+mn-cs"/>
              </a:rPr>
              <a:t>0.8</a:t>
            </a:r>
          </a:p>
        </p:txBody>
      </p:sp>
      <p:sp>
        <p:nvSpPr>
          <p:cNvPr id="691227" name="Rectangle 27"/>
          <p:cNvSpPr>
            <a:spLocks noChangeArrowheads="1"/>
          </p:cNvSpPr>
          <p:nvPr/>
        </p:nvSpPr>
        <p:spPr bwMode="auto">
          <a:xfrm rot="-5400000">
            <a:off x="183357" y="3398043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latin typeface="Times New Roman" charset="0"/>
                <a:cs typeface="+mn-cs"/>
              </a:rPr>
              <a:t>Error Rate</a:t>
            </a:r>
          </a:p>
        </p:txBody>
      </p:sp>
      <p:grpSp>
        <p:nvGrpSpPr>
          <p:cNvPr id="55318" name="Group 28"/>
          <p:cNvGrpSpPr>
            <a:grpSpLocks/>
          </p:cNvGrpSpPr>
          <p:nvPr/>
        </p:nvGrpSpPr>
        <p:grpSpPr bwMode="auto">
          <a:xfrm>
            <a:off x="3429000" y="2362200"/>
            <a:ext cx="457200" cy="0"/>
            <a:chOff x="2160" y="1488"/>
            <a:chExt cx="288" cy="0"/>
          </a:xfrm>
        </p:grpSpPr>
        <p:sp>
          <p:nvSpPr>
            <p:cNvPr id="691229" name="Line 29"/>
            <p:cNvSpPr>
              <a:spLocks noChangeShapeType="1"/>
            </p:cNvSpPr>
            <p:nvPr/>
          </p:nvSpPr>
          <p:spPr bwMode="auto">
            <a:xfrm>
              <a:off x="2160" y="1488"/>
              <a:ext cx="14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91230" name="Line 30"/>
            <p:cNvSpPr>
              <a:spLocks noChangeShapeType="1"/>
            </p:cNvSpPr>
            <p:nvPr/>
          </p:nvSpPr>
          <p:spPr bwMode="auto">
            <a:xfrm>
              <a:off x="2304" y="1488"/>
              <a:ext cx="14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DCM1 Decompositions</a:t>
            </a:r>
          </a:p>
        </p:txBody>
      </p:sp>
      <p:sp>
        <p:nvSpPr>
          <p:cNvPr id="697348" name="Text Box 4"/>
          <p:cNvSpPr txBox="1">
            <a:spLocks noChangeArrowheads="1"/>
          </p:cNvSpPr>
          <p:nvPr/>
        </p:nvSpPr>
        <p:spPr bwMode="auto">
          <a:xfrm>
            <a:off x="450629" y="1225451"/>
            <a:ext cx="8494926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latin typeface="Times New Roman" charset="0"/>
                <a:cs typeface="Times New Roman" charset="0"/>
              </a:rPr>
              <a:t>Input: Distance matrix (distances between species) and threshold q.</a:t>
            </a:r>
          </a:p>
          <a:p>
            <a:pPr>
              <a:defRPr/>
            </a:pPr>
            <a:endParaRPr lang="en-US" sz="2400" dirty="0">
              <a:latin typeface="Times New Roman" charset="0"/>
              <a:cs typeface="Times New Roman" charset="0"/>
            </a:endParaRPr>
          </a:p>
          <a:p>
            <a:pPr>
              <a:defRPr/>
            </a:pPr>
            <a:r>
              <a:rPr lang="en-US" sz="2400" dirty="0" smtClean="0">
                <a:latin typeface="Times New Roman" charset="0"/>
                <a:cs typeface="Times New Roman" charset="0"/>
              </a:rPr>
              <a:t>Output: Division of the set of species into </a:t>
            </a:r>
            <a:r>
              <a:rPr lang="en-US" sz="2400" i="1" dirty="0" smtClean="0">
                <a:latin typeface="Times New Roman" charset="0"/>
                <a:cs typeface="Times New Roman" charset="0"/>
              </a:rPr>
              <a:t>overlapping subsets.</a:t>
            </a:r>
          </a:p>
          <a:p>
            <a:pPr>
              <a:defRPr/>
            </a:pPr>
            <a:endParaRPr lang="en-US" sz="2400" dirty="0">
              <a:latin typeface="Times New Roman" charset="0"/>
              <a:cs typeface="Times New Roman" charset="0"/>
            </a:endParaRPr>
          </a:p>
          <a:p>
            <a:pPr>
              <a:defRPr/>
            </a:pPr>
            <a:r>
              <a:rPr lang="en-US" sz="2400" dirty="0" smtClean="0">
                <a:latin typeface="Times New Roman" charset="0"/>
                <a:cs typeface="Times New Roman" charset="0"/>
              </a:rPr>
              <a:t>Technique: Compute </a:t>
            </a:r>
            <a:r>
              <a:rPr lang="en-US" sz="2400" dirty="0">
                <a:latin typeface="Times New Roman" charset="0"/>
                <a:cs typeface="Times New Roman" charset="0"/>
              </a:rPr>
              <a:t>maximal </a:t>
            </a:r>
            <a:r>
              <a:rPr lang="en-US" sz="2400" dirty="0" smtClean="0">
                <a:latin typeface="Times New Roman" charset="0"/>
                <a:cs typeface="Times New Roman" charset="0"/>
              </a:rPr>
              <a:t>cliques in a “Triangulated Threshold Graph”.</a:t>
            </a:r>
          </a:p>
          <a:p>
            <a:pPr>
              <a:defRPr/>
            </a:pPr>
            <a:endParaRPr lang="en-US" sz="2400" dirty="0">
              <a:latin typeface="Times New Roman" charset="0"/>
              <a:cs typeface="Times New Roman" charset="0"/>
            </a:endParaRPr>
          </a:p>
          <a:p>
            <a:pPr>
              <a:defRPr/>
            </a:pPr>
            <a:r>
              <a:rPr lang="en-US" sz="2400" dirty="0" smtClean="0">
                <a:latin typeface="Times New Roman" charset="0"/>
                <a:cs typeface="Times New Roman" charset="0"/>
              </a:rPr>
              <a:t>Looks like moving a disk across a tree!</a:t>
            </a:r>
            <a:endParaRPr lang="en-US" sz="2400" dirty="0">
              <a:latin typeface="Times New Roman" charset="0"/>
              <a:cs typeface="Times New Roman" charset="0"/>
            </a:endParaRPr>
          </a:p>
        </p:txBody>
      </p:sp>
      <p:grpSp>
        <p:nvGrpSpPr>
          <p:cNvPr id="77828" name="Group 5"/>
          <p:cNvGrpSpPr>
            <a:grpSpLocks/>
          </p:cNvGrpSpPr>
          <p:nvPr/>
        </p:nvGrpSpPr>
        <p:grpSpPr bwMode="auto">
          <a:xfrm>
            <a:off x="3040713" y="4840982"/>
            <a:ext cx="3254375" cy="1295400"/>
            <a:chOff x="495" y="2640"/>
            <a:chExt cx="2241" cy="1008"/>
          </a:xfrm>
          <a:noFill/>
        </p:grpSpPr>
        <p:grpSp>
          <p:nvGrpSpPr>
            <p:cNvPr id="77835" name="Group 6"/>
            <p:cNvGrpSpPr>
              <a:grpSpLocks/>
            </p:cNvGrpSpPr>
            <p:nvPr/>
          </p:nvGrpSpPr>
          <p:grpSpPr bwMode="auto">
            <a:xfrm>
              <a:off x="672" y="2880"/>
              <a:ext cx="1845" cy="576"/>
              <a:chOff x="672" y="2880"/>
              <a:chExt cx="2304" cy="720"/>
            </a:xfrm>
            <a:grpFill/>
          </p:grpSpPr>
          <p:sp>
            <p:nvSpPr>
              <p:cNvPr id="697351" name="Line 7"/>
              <p:cNvSpPr>
                <a:spLocks noChangeShapeType="1"/>
              </p:cNvSpPr>
              <p:nvPr/>
            </p:nvSpPr>
            <p:spPr bwMode="auto">
              <a:xfrm>
                <a:off x="1008" y="3216"/>
                <a:ext cx="1634" cy="0"/>
              </a:xfrm>
              <a:prstGeom prst="line">
                <a:avLst/>
              </a:prstGeom>
              <a:grp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52" name="Line 8"/>
              <p:cNvSpPr>
                <a:spLocks noChangeShapeType="1"/>
              </p:cNvSpPr>
              <p:nvPr/>
            </p:nvSpPr>
            <p:spPr bwMode="auto">
              <a:xfrm>
                <a:off x="2642" y="3216"/>
                <a:ext cx="336" cy="384"/>
              </a:xfrm>
              <a:prstGeom prst="line">
                <a:avLst/>
              </a:prstGeom>
              <a:grp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53" name="Line 9"/>
              <p:cNvSpPr>
                <a:spLocks noChangeShapeType="1"/>
              </p:cNvSpPr>
              <p:nvPr/>
            </p:nvSpPr>
            <p:spPr bwMode="auto">
              <a:xfrm flipV="1">
                <a:off x="2642" y="2880"/>
                <a:ext cx="336" cy="338"/>
              </a:xfrm>
              <a:prstGeom prst="line">
                <a:avLst/>
              </a:prstGeom>
              <a:grp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54" name="Line 10"/>
              <p:cNvSpPr>
                <a:spLocks noChangeShapeType="1"/>
              </p:cNvSpPr>
              <p:nvPr/>
            </p:nvSpPr>
            <p:spPr bwMode="auto">
              <a:xfrm>
                <a:off x="2833" y="3023"/>
                <a:ext cx="143" cy="97"/>
              </a:xfrm>
              <a:prstGeom prst="line">
                <a:avLst/>
              </a:prstGeom>
              <a:grp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55" name="Line 11"/>
              <p:cNvSpPr>
                <a:spLocks noChangeShapeType="1"/>
              </p:cNvSpPr>
              <p:nvPr/>
            </p:nvSpPr>
            <p:spPr bwMode="auto">
              <a:xfrm flipV="1">
                <a:off x="2400" y="2880"/>
                <a:ext cx="0" cy="338"/>
              </a:xfrm>
              <a:prstGeom prst="line">
                <a:avLst/>
              </a:prstGeom>
              <a:grp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56" name="Line 12"/>
              <p:cNvSpPr>
                <a:spLocks noChangeShapeType="1"/>
              </p:cNvSpPr>
              <p:nvPr/>
            </p:nvSpPr>
            <p:spPr bwMode="auto">
              <a:xfrm flipH="1" flipV="1">
                <a:off x="2208" y="3023"/>
                <a:ext cx="192" cy="97"/>
              </a:xfrm>
              <a:prstGeom prst="line">
                <a:avLst/>
              </a:prstGeom>
              <a:grp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57" name="Line 13"/>
              <p:cNvSpPr>
                <a:spLocks noChangeShapeType="1"/>
              </p:cNvSpPr>
              <p:nvPr/>
            </p:nvSpPr>
            <p:spPr bwMode="auto">
              <a:xfrm flipV="1">
                <a:off x="2400" y="2880"/>
                <a:ext cx="240" cy="144"/>
              </a:xfrm>
              <a:prstGeom prst="line">
                <a:avLst/>
              </a:prstGeom>
              <a:grp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58" name="Line 14"/>
              <p:cNvSpPr>
                <a:spLocks noChangeShapeType="1"/>
              </p:cNvSpPr>
              <p:nvPr/>
            </p:nvSpPr>
            <p:spPr bwMode="auto">
              <a:xfrm>
                <a:off x="2208" y="3216"/>
                <a:ext cx="0" cy="384"/>
              </a:xfrm>
              <a:prstGeom prst="line">
                <a:avLst/>
              </a:prstGeom>
              <a:grp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59" name="Line 15"/>
              <p:cNvSpPr>
                <a:spLocks noChangeShapeType="1"/>
              </p:cNvSpPr>
              <p:nvPr/>
            </p:nvSpPr>
            <p:spPr bwMode="auto">
              <a:xfrm flipH="1">
                <a:off x="2066" y="3360"/>
                <a:ext cx="142" cy="97"/>
              </a:xfrm>
              <a:prstGeom prst="line">
                <a:avLst/>
              </a:prstGeom>
              <a:grp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60" name="Line 16"/>
              <p:cNvSpPr>
                <a:spLocks noChangeShapeType="1"/>
              </p:cNvSpPr>
              <p:nvPr/>
            </p:nvSpPr>
            <p:spPr bwMode="auto">
              <a:xfrm flipH="1" flipV="1">
                <a:off x="1920" y="2880"/>
                <a:ext cx="0" cy="338"/>
              </a:xfrm>
              <a:prstGeom prst="line">
                <a:avLst/>
              </a:prstGeom>
              <a:grp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61" name="Line 17"/>
              <p:cNvSpPr>
                <a:spLocks noChangeShapeType="1"/>
              </p:cNvSpPr>
              <p:nvPr/>
            </p:nvSpPr>
            <p:spPr bwMode="auto">
              <a:xfrm flipV="1">
                <a:off x="1920" y="2880"/>
                <a:ext cx="146" cy="144"/>
              </a:xfrm>
              <a:prstGeom prst="line">
                <a:avLst/>
              </a:prstGeom>
              <a:grp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62" name="Line 18"/>
              <p:cNvSpPr>
                <a:spLocks noChangeShapeType="1"/>
              </p:cNvSpPr>
              <p:nvPr/>
            </p:nvSpPr>
            <p:spPr bwMode="auto">
              <a:xfrm flipH="1" flipV="1">
                <a:off x="1778" y="3023"/>
                <a:ext cx="142" cy="97"/>
              </a:xfrm>
              <a:prstGeom prst="line">
                <a:avLst/>
              </a:prstGeom>
              <a:grp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63" name="Line 19"/>
              <p:cNvSpPr>
                <a:spLocks noChangeShapeType="1"/>
              </p:cNvSpPr>
              <p:nvPr/>
            </p:nvSpPr>
            <p:spPr bwMode="auto">
              <a:xfrm>
                <a:off x="1536" y="3216"/>
                <a:ext cx="0" cy="384"/>
              </a:xfrm>
              <a:prstGeom prst="line">
                <a:avLst/>
              </a:prstGeom>
              <a:grp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64" name="Line 20"/>
              <p:cNvSpPr>
                <a:spLocks noChangeShapeType="1"/>
              </p:cNvSpPr>
              <p:nvPr/>
            </p:nvSpPr>
            <p:spPr bwMode="auto">
              <a:xfrm>
                <a:off x="1536" y="3360"/>
                <a:ext cx="240" cy="97"/>
              </a:xfrm>
              <a:prstGeom prst="line">
                <a:avLst/>
              </a:prstGeom>
              <a:grp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65" name="Line 21"/>
              <p:cNvSpPr>
                <a:spLocks noChangeShapeType="1"/>
              </p:cNvSpPr>
              <p:nvPr/>
            </p:nvSpPr>
            <p:spPr bwMode="auto">
              <a:xfrm flipV="1">
                <a:off x="1296" y="2880"/>
                <a:ext cx="0" cy="338"/>
              </a:xfrm>
              <a:prstGeom prst="line">
                <a:avLst/>
              </a:prstGeom>
              <a:grp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66" name="Line 22"/>
              <p:cNvSpPr>
                <a:spLocks noChangeShapeType="1"/>
              </p:cNvSpPr>
              <p:nvPr/>
            </p:nvSpPr>
            <p:spPr bwMode="auto">
              <a:xfrm flipH="1" flipV="1">
                <a:off x="1200" y="2926"/>
                <a:ext cx="96" cy="97"/>
              </a:xfrm>
              <a:prstGeom prst="line">
                <a:avLst/>
              </a:prstGeom>
              <a:grp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67" name="Line 23"/>
              <p:cNvSpPr>
                <a:spLocks noChangeShapeType="1"/>
              </p:cNvSpPr>
              <p:nvPr/>
            </p:nvSpPr>
            <p:spPr bwMode="auto">
              <a:xfrm flipH="1">
                <a:off x="1296" y="3457"/>
                <a:ext cx="240" cy="145"/>
              </a:xfrm>
              <a:prstGeom prst="line">
                <a:avLst/>
              </a:prstGeom>
              <a:grp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68" name="Line 24"/>
              <p:cNvSpPr>
                <a:spLocks noChangeShapeType="1"/>
              </p:cNvSpPr>
              <p:nvPr/>
            </p:nvSpPr>
            <p:spPr bwMode="auto">
              <a:xfrm flipV="1">
                <a:off x="1296" y="2975"/>
                <a:ext cx="240" cy="145"/>
              </a:xfrm>
              <a:prstGeom prst="line">
                <a:avLst/>
              </a:prstGeom>
              <a:grp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69" name="Line 25"/>
              <p:cNvSpPr>
                <a:spLocks noChangeShapeType="1"/>
              </p:cNvSpPr>
              <p:nvPr/>
            </p:nvSpPr>
            <p:spPr bwMode="auto">
              <a:xfrm flipH="1" flipV="1">
                <a:off x="720" y="2926"/>
                <a:ext cx="288" cy="290"/>
              </a:xfrm>
              <a:prstGeom prst="line">
                <a:avLst/>
              </a:prstGeom>
              <a:grp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70" name="Line 26"/>
              <p:cNvSpPr>
                <a:spLocks noChangeShapeType="1"/>
              </p:cNvSpPr>
              <p:nvPr/>
            </p:nvSpPr>
            <p:spPr bwMode="auto">
              <a:xfrm flipH="1">
                <a:off x="720" y="3216"/>
                <a:ext cx="288" cy="384"/>
              </a:xfrm>
              <a:prstGeom prst="line">
                <a:avLst/>
              </a:prstGeom>
              <a:grp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71" name="Line 27"/>
              <p:cNvSpPr>
                <a:spLocks noChangeShapeType="1"/>
              </p:cNvSpPr>
              <p:nvPr/>
            </p:nvSpPr>
            <p:spPr bwMode="auto">
              <a:xfrm flipH="1" flipV="1">
                <a:off x="672" y="3360"/>
                <a:ext cx="145" cy="97"/>
              </a:xfrm>
              <a:prstGeom prst="line">
                <a:avLst/>
              </a:prstGeom>
              <a:grp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</p:grpSp>
        <p:sp>
          <p:nvSpPr>
            <p:cNvPr id="697372" name="Oval 28"/>
            <p:cNvSpPr>
              <a:spLocks noChangeArrowheads="1"/>
            </p:cNvSpPr>
            <p:nvPr/>
          </p:nvSpPr>
          <p:spPr bwMode="auto">
            <a:xfrm>
              <a:off x="2152" y="2976"/>
              <a:ext cx="584" cy="576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97373" name="Oval 29"/>
            <p:cNvSpPr>
              <a:spLocks noChangeArrowheads="1"/>
            </p:cNvSpPr>
            <p:nvPr/>
          </p:nvSpPr>
          <p:spPr bwMode="auto">
            <a:xfrm>
              <a:off x="1968" y="2688"/>
              <a:ext cx="586" cy="576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97374" name="Oval 30"/>
            <p:cNvSpPr>
              <a:spLocks noChangeArrowheads="1"/>
            </p:cNvSpPr>
            <p:nvPr/>
          </p:nvSpPr>
          <p:spPr bwMode="auto">
            <a:xfrm>
              <a:off x="1203" y="2707"/>
              <a:ext cx="584" cy="577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97375" name="Oval 31"/>
            <p:cNvSpPr>
              <a:spLocks noChangeArrowheads="1"/>
            </p:cNvSpPr>
            <p:nvPr/>
          </p:nvSpPr>
          <p:spPr bwMode="auto">
            <a:xfrm>
              <a:off x="972" y="3072"/>
              <a:ext cx="585" cy="576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97376" name="Oval 32"/>
            <p:cNvSpPr>
              <a:spLocks noChangeArrowheads="1"/>
            </p:cNvSpPr>
            <p:nvPr/>
          </p:nvSpPr>
          <p:spPr bwMode="auto">
            <a:xfrm>
              <a:off x="495" y="3053"/>
              <a:ext cx="584" cy="577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97377" name="Oval 33"/>
            <p:cNvSpPr>
              <a:spLocks noChangeArrowheads="1"/>
            </p:cNvSpPr>
            <p:nvPr/>
          </p:nvSpPr>
          <p:spPr bwMode="auto">
            <a:xfrm>
              <a:off x="803" y="2668"/>
              <a:ext cx="584" cy="577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97378" name="Oval 34"/>
            <p:cNvSpPr>
              <a:spLocks noChangeArrowheads="1"/>
            </p:cNvSpPr>
            <p:nvPr/>
          </p:nvSpPr>
          <p:spPr bwMode="auto">
            <a:xfrm>
              <a:off x="495" y="2785"/>
              <a:ext cx="584" cy="577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97379" name="Oval 35"/>
            <p:cNvSpPr>
              <a:spLocks noChangeArrowheads="1"/>
            </p:cNvSpPr>
            <p:nvPr/>
          </p:nvSpPr>
          <p:spPr bwMode="auto">
            <a:xfrm>
              <a:off x="1672" y="2640"/>
              <a:ext cx="584" cy="576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97380" name="Oval 36"/>
            <p:cNvSpPr>
              <a:spLocks noChangeArrowheads="1"/>
            </p:cNvSpPr>
            <p:nvPr/>
          </p:nvSpPr>
          <p:spPr bwMode="auto">
            <a:xfrm>
              <a:off x="1395" y="2928"/>
              <a:ext cx="585" cy="576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97381" name="Oval 37"/>
            <p:cNvSpPr>
              <a:spLocks noChangeArrowheads="1"/>
            </p:cNvSpPr>
            <p:nvPr/>
          </p:nvSpPr>
          <p:spPr bwMode="auto">
            <a:xfrm>
              <a:off x="1776" y="2976"/>
              <a:ext cx="584" cy="576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98752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DCM1-boosting distance-based methods</a:t>
            </a:r>
            <a:br>
              <a:rPr lang="en-US" sz="28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i="1">
                <a:latin typeface="Arial" charset="0"/>
                <a:ea typeface="ＭＳ Ｐゴシック" charset="0"/>
                <a:cs typeface="ＭＳ Ｐゴシック" charset="0"/>
              </a:rPr>
              <a:t>[Nakhleh et al. ISMB 2001]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62600" y="1447800"/>
            <a:ext cx="3276600" cy="4267200"/>
          </a:xfrm>
        </p:spPr>
        <p:txBody>
          <a:bodyPr/>
          <a:lstStyle/>
          <a:p>
            <a:pPr marL="166688" indent="-166688" eaLnBrk="1" hangingPunct="1">
              <a:buFontTx/>
              <a:buNone/>
            </a:pPr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166688" indent="-166688" eaLnBrk="1" hangingPunct="1"/>
            <a:r>
              <a:rPr lang="en-US" sz="2800">
                <a:solidFill>
                  <a:srgbClr val="4E1D99"/>
                </a:solidFill>
                <a:latin typeface="Arial" charset="0"/>
                <a:ea typeface="ＭＳ Ｐゴシック" charset="0"/>
                <a:cs typeface="ＭＳ Ｐゴシック" charset="0"/>
              </a:rPr>
              <a:t>Theorem (Warnow et al., SODA 2001):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 DCM1-NJ converges to the true tree from </a:t>
            </a:r>
            <a:r>
              <a:rPr lang="en-US" sz="2800">
                <a:solidFill>
                  <a:srgbClr val="000099"/>
                </a:solidFill>
                <a:latin typeface="Arial" charset="0"/>
                <a:ea typeface="ＭＳ Ｐゴシック" charset="0"/>
                <a:cs typeface="ＭＳ Ｐゴシック" charset="0"/>
              </a:rPr>
              <a:t>polynomial length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 sequences</a:t>
            </a:r>
          </a:p>
        </p:txBody>
      </p:sp>
      <p:pic>
        <p:nvPicPr>
          <p:cNvPr id="81923" name="Picture 4" descr="tandy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5181600" cy="455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9397" name="Rectangle 5"/>
          <p:cNvSpPr>
            <a:spLocks noChangeArrowheads="1"/>
          </p:cNvSpPr>
          <p:nvPr/>
        </p:nvSpPr>
        <p:spPr bwMode="auto">
          <a:xfrm>
            <a:off x="727075" y="1836738"/>
            <a:ext cx="541338" cy="419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99398" name="Rectangle 6"/>
          <p:cNvSpPr>
            <a:spLocks noChangeArrowheads="1"/>
          </p:cNvSpPr>
          <p:nvPr/>
        </p:nvSpPr>
        <p:spPr bwMode="auto">
          <a:xfrm>
            <a:off x="3276600" y="1993900"/>
            <a:ext cx="2209800" cy="10541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99399" name="Rectangle 7"/>
          <p:cNvSpPr>
            <a:spLocks noChangeArrowheads="1"/>
          </p:cNvSpPr>
          <p:nvPr/>
        </p:nvSpPr>
        <p:spPr bwMode="auto">
          <a:xfrm>
            <a:off x="1419225" y="3670300"/>
            <a:ext cx="4137025" cy="2182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grpSp>
        <p:nvGrpSpPr>
          <p:cNvPr id="81927" name="Group 8"/>
          <p:cNvGrpSpPr>
            <a:grpSpLocks/>
          </p:cNvGrpSpPr>
          <p:nvPr/>
        </p:nvGrpSpPr>
        <p:grpSpPr bwMode="auto">
          <a:xfrm>
            <a:off x="1495425" y="3998913"/>
            <a:ext cx="4014788" cy="1657350"/>
            <a:chOff x="942" y="2559"/>
            <a:chExt cx="2529" cy="1044"/>
          </a:xfrm>
        </p:grpSpPr>
        <p:sp>
          <p:nvSpPr>
            <p:cNvPr id="699401" name="Line 9"/>
            <p:cNvSpPr>
              <a:spLocks noChangeShapeType="1"/>
            </p:cNvSpPr>
            <p:nvPr/>
          </p:nvSpPr>
          <p:spPr bwMode="auto">
            <a:xfrm flipV="1">
              <a:off x="1017" y="3441"/>
              <a:ext cx="168" cy="9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99402" name="Line 10"/>
            <p:cNvSpPr>
              <a:spLocks noChangeShapeType="1"/>
            </p:cNvSpPr>
            <p:nvPr/>
          </p:nvSpPr>
          <p:spPr bwMode="auto">
            <a:xfrm flipV="1">
              <a:off x="1179" y="3288"/>
              <a:ext cx="339" cy="15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99403" name="Line 11"/>
            <p:cNvSpPr>
              <a:spLocks noChangeShapeType="1"/>
            </p:cNvSpPr>
            <p:nvPr/>
          </p:nvSpPr>
          <p:spPr bwMode="auto">
            <a:xfrm flipV="1">
              <a:off x="1518" y="2889"/>
              <a:ext cx="648" cy="39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99404" name="Line 12"/>
            <p:cNvSpPr>
              <a:spLocks noChangeShapeType="1"/>
            </p:cNvSpPr>
            <p:nvPr/>
          </p:nvSpPr>
          <p:spPr bwMode="auto">
            <a:xfrm flipV="1">
              <a:off x="2160" y="2559"/>
              <a:ext cx="1311" cy="333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99405" name="Line 13"/>
            <p:cNvSpPr>
              <a:spLocks noChangeShapeType="1"/>
            </p:cNvSpPr>
            <p:nvPr/>
          </p:nvSpPr>
          <p:spPr bwMode="auto">
            <a:xfrm flipV="1">
              <a:off x="942" y="3531"/>
              <a:ext cx="78" cy="7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grpSp>
        <p:nvGrpSpPr>
          <p:cNvPr id="81928" name="Group 14"/>
          <p:cNvGrpSpPr>
            <a:grpSpLocks/>
          </p:cNvGrpSpPr>
          <p:nvPr/>
        </p:nvGrpSpPr>
        <p:grpSpPr bwMode="auto">
          <a:xfrm>
            <a:off x="1490663" y="5727700"/>
            <a:ext cx="4014787" cy="33338"/>
            <a:chOff x="939" y="3648"/>
            <a:chExt cx="2529" cy="21"/>
          </a:xfrm>
        </p:grpSpPr>
        <p:sp>
          <p:nvSpPr>
            <p:cNvPr id="699407" name="Line 15"/>
            <p:cNvSpPr>
              <a:spLocks noChangeShapeType="1"/>
            </p:cNvSpPr>
            <p:nvPr/>
          </p:nvSpPr>
          <p:spPr bwMode="auto">
            <a:xfrm flipV="1">
              <a:off x="939" y="3669"/>
              <a:ext cx="81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99408" name="Line 16"/>
            <p:cNvSpPr>
              <a:spLocks noChangeShapeType="1"/>
            </p:cNvSpPr>
            <p:nvPr/>
          </p:nvSpPr>
          <p:spPr bwMode="auto">
            <a:xfrm flipV="1">
              <a:off x="1020" y="3666"/>
              <a:ext cx="171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99409" name="Line 17"/>
            <p:cNvSpPr>
              <a:spLocks noChangeShapeType="1"/>
            </p:cNvSpPr>
            <p:nvPr/>
          </p:nvSpPr>
          <p:spPr bwMode="auto">
            <a:xfrm flipV="1">
              <a:off x="1179" y="3666"/>
              <a:ext cx="333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99410" name="Line 18"/>
            <p:cNvSpPr>
              <a:spLocks noChangeShapeType="1"/>
            </p:cNvSpPr>
            <p:nvPr/>
          </p:nvSpPr>
          <p:spPr bwMode="auto">
            <a:xfrm flipV="1">
              <a:off x="1500" y="3657"/>
              <a:ext cx="663" cy="6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99411" name="Line 19"/>
            <p:cNvSpPr>
              <a:spLocks noChangeShapeType="1"/>
            </p:cNvSpPr>
            <p:nvPr/>
          </p:nvSpPr>
          <p:spPr bwMode="auto">
            <a:xfrm flipV="1">
              <a:off x="2157" y="3648"/>
              <a:ext cx="1311" cy="9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sp>
        <p:nvSpPr>
          <p:cNvPr id="699412" name="Text Box 20"/>
          <p:cNvSpPr txBox="1">
            <a:spLocks noChangeArrowheads="1"/>
          </p:cNvSpPr>
          <p:nvPr/>
        </p:nvSpPr>
        <p:spPr bwMode="auto">
          <a:xfrm>
            <a:off x="3960813" y="2178050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latin typeface="Times New Roman" charset="0"/>
                <a:cs typeface="+mn-cs"/>
              </a:rPr>
              <a:t>NJ</a:t>
            </a:r>
          </a:p>
        </p:txBody>
      </p:sp>
      <p:sp>
        <p:nvSpPr>
          <p:cNvPr id="699413" name="Text Box 21"/>
          <p:cNvSpPr txBox="1">
            <a:spLocks noChangeArrowheads="1"/>
          </p:cNvSpPr>
          <p:nvPr/>
        </p:nvSpPr>
        <p:spPr bwMode="auto">
          <a:xfrm>
            <a:off x="3960813" y="2482850"/>
            <a:ext cx="10429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latin typeface="Times New Roman" charset="0"/>
                <a:cs typeface="+mn-cs"/>
              </a:rPr>
              <a:t>DCM1-NJ</a:t>
            </a:r>
          </a:p>
        </p:txBody>
      </p:sp>
      <p:sp>
        <p:nvSpPr>
          <p:cNvPr id="699414" name="Rectangle 22"/>
          <p:cNvSpPr>
            <a:spLocks noChangeArrowheads="1"/>
          </p:cNvSpPr>
          <p:nvPr/>
        </p:nvSpPr>
        <p:spPr bwMode="auto">
          <a:xfrm>
            <a:off x="1289050" y="5984875"/>
            <a:ext cx="452437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99415" name="Rectangle 23"/>
          <p:cNvSpPr>
            <a:spLocks noChangeArrowheads="1"/>
          </p:cNvSpPr>
          <p:nvPr/>
        </p:nvSpPr>
        <p:spPr bwMode="auto">
          <a:xfrm>
            <a:off x="1219200" y="591502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latin typeface="Times New Roman" charset="0"/>
                <a:cs typeface="+mn-cs"/>
              </a:rPr>
              <a:t>0</a:t>
            </a:r>
          </a:p>
        </p:txBody>
      </p:sp>
      <p:sp>
        <p:nvSpPr>
          <p:cNvPr id="699416" name="Rectangle 24"/>
          <p:cNvSpPr>
            <a:spLocks noChangeArrowheads="1"/>
          </p:cNvSpPr>
          <p:nvPr/>
        </p:nvSpPr>
        <p:spPr bwMode="auto">
          <a:xfrm>
            <a:off x="21336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latin typeface="Times New Roman" charset="0"/>
                <a:cs typeface="+mn-cs"/>
              </a:rPr>
              <a:t>400</a:t>
            </a:r>
          </a:p>
        </p:txBody>
      </p:sp>
      <p:sp>
        <p:nvSpPr>
          <p:cNvPr id="699417" name="Rectangle 25"/>
          <p:cNvSpPr>
            <a:spLocks noChangeArrowheads="1"/>
          </p:cNvSpPr>
          <p:nvPr/>
        </p:nvSpPr>
        <p:spPr bwMode="auto">
          <a:xfrm>
            <a:off x="31242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latin typeface="Times New Roman" charset="0"/>
                <a:cs typeface="+mn-cs"/>
              </a:rPr>
              <a:t>800</a:t>
            </a:r>
          </a:p>
        </p:txBody>
      </p:sp>
      <p:sp>
        <p:nvSpPr>
          <p:cNvPr id="699418" name="Rectangle 26"/>
          <p:cNvSpPr>
            <a:spLocks noChangeArrowheads="1"/>
          </p:cNvSpPr>
          <p:nvPr/>
        </p:nvSpPr>
        <p:spPr bwMode="auto">
          <a:xfrm>
            <a:off x="5181600" y="5943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latin typeface="Times New Roman" charset="0"/>
                <a:cs typeface="+mn-cs"/>
              </a:rPr>
              <a:t>1600</a:t>
            </a:r>
          </a:p>
        </p:txBody>
      </p:sp>
      <p:sp>
        <p:nvSpPr>
          <p:cNvPr id="699419" name="Rectangle 27"/>
          <p:cNvSpPr>
            <a:spLocks noChangeArrowheads="1"/>
          </p:cNvSpPr>
          <p:nvPr/>
        </p:nvSpPr>
        <p:spPr bwMode="auto">
          <a:xfrm>
            <a:off x="4114800" y="5943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latin typeface="Times New Roman" charset="0"/>
                <a:cs typeface="+mn-cs"/>
              </a:rPr>
              <a:t>1200</a:t>
            </a:r>
          </a:p>
        </p:txBody>
      </p:sp>
      <p:sp>
        <p:nvSpPr>
          <p:cNvPr id="699420" name="Rectangle 28"/>
          <p:cNvSpPr>
            <a:spLocks noChangeArrowheads="1"/>
          </p:cNvSpPr>
          <p:nvPr/>
        </p:nvSpPr>
        <p:spPr bwMode="auto">
          <a:xfrm>
            <a:off x="2805113" y="6192838"/>
            <a:ext cx="1219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latin typeface="Times New Roman" charset="0"/>
                <a:cs typeface="+mn-cs"/>
              </a:rPr>
              <a:t>No. Taxa</a:t>
            </a:r>
          </a:p>
        </p:txBody>
      </p:sp>
      <p:sp>
        <p:nvSpPr>
          <p:cNvPr id="699421" name="Rectangle 29"/>
          <p:cNvSpPr>
            <a:spLocks noChangeArrowheads="1"/>
          </p:cNvSpPr>
          <p:nvPr/>
        </p:nvSpPr>
        <p:spPr bwMode="auto">
          <a:xfrm>
            <a:off x="838200" y="57150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latin typeface="Times New Roman" charset="0"/>
                <a:cs typeface="+mn-cs"/>
              </a:rPr>
              <a:t>0</a:t>
            </a:r>
          </a:p>
        </p:txBody>
      </p:sp>
      <p:sp>
        <p:nvSpPr>
          <p:cNvPr id="699422" name="Rectangle 30"/>
          <p:cNvSpPr>
            <a:spLocks noChangeArrowheads="1"/>
          </p:cNvSpPr>
          <p:nvPr/>
        </p:nvSpPr>
        <p:spPr bwMode="auto">
          <a:xfrm>
            <a:off x="838200" y="4800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latin typeface="Times New Roman" charset="0"/>
                <a:cs typeface="+mn-cs"/>
              </a:rPr>
              <a:t>0.2</a:t>
            </a:r>
          </a:p>
        </p:txBody>
      </p:sp>
      <p:sp>
        <p:nvSpPr>
          <p:cNvPr id="699423" name="Rectangle 31"/>
          <p:cNvSpPr>
            <a:spLocks noChangeArrowheads="1"/>
          </p:cNvSpPr>
          <p:nvPr/>
        </p:nvSpPr>
        <p:spPr bwMode="auto">
          <a:xfrm>
            <a:off x="838200" y="391477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latin typeface="Times New Roman" charset="0"/>
                <a:cs typeface="+mn-cs"/>
              </a:rPr>
              <a:t>0.4</a:t>
            </a:r>
          </a:p>
        </p:txBody>
      </p:sp>
      <p:sp>
        <p:nvSpPr>
          <p:cNvPr id="699424" name="Rectangle 32"/>
          <p:cNvSpPr>
            <a:spLocks noChangeArrowheads="1"/>
          </p:cNvSpPr>
          <p:nvPr/>
        </p:nvSpPr>
        <p:spPr bwMode="auto">
          <a:xfrm>
            <a:off x="838200" y="30480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latin typeface="Times New Roman" charset="0"/>
                <a:cs typeface="+mn-cs"/>
              </a:rPr>
              <a:t>0.6</a:t>
            </a:r>
          </a:p>
        </p:txBody>
      </p:sp>
      <p:sp>
        <p:nvSpPr>
          <p:cNvPr id="699425" name="Rectangle 33"/>
          <p:cNvSpPr>
            <a:spLocks noChangeArrowheads="1"/>
          </p:cNvSpPr>
          <p:nvPr/>
        </p:nvSpPr>
        <p:spPr bwMode="auto">
          <a:xfrm>
            <a:off x="838200" y="216852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latin typeface="Times New Roman" charset="0"/>
                <a:cs typeface="+mn-cs"/>
              </a:rPr>
              <a:t>0.8</a:t>
            </a:r>
          </a:p>
        </p:txBody>
      </p:sp>
      <p:sp>
        <p:nvSpPr>
          <p:cNvPr id="699426" name="Rectangle 34"/>
          <p:cNvSpPr>
            <a:spLocks noChangeArrowheads="1"/>
          </p:cNvSpPr>
          <p:nvPr/>
        </p:nvSpPr>
        <p:spPr bwMode="auto">
          <a:xfrm rot="-5400000">
            <a:off x="183357" y="3398043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latin typeface="Times New Roman" charset="0"/>
                <a:cs typeface="+mn-cs"/>
              </a:rPr>
              <a:t>Error Rate</a:t>
            </a:r>
          </a:p>
        </p:txBody>
      </p:sp>
      <p:grpSp>
        <p:nvGrpSpPr>
          <p:cNvPr id="81944" name="Group 35"/>
          <p:cNvGrpSpPr>
            <a:grpSpLocks/>
          </p:cNvGrpSpPr>
          <p:nvPr/>
        </p:nvGrpSpPr>
        <p:grpSpPr bwMode="auto">
          <a:xfrm>
            <a:off x="3429000" y="2362200"/>
            <a:ext cx="457200" cy="0"/>
            <a:chOff x="2160" y="1488"/>
            <a:chExt cx="288" cy="0"/>
          </a:xfrm>
        </p:grpSpPr>
        <p:sp>
          <p:nvSpPr>
            <p:cNvPr id="699428" name="Line 36"/>
            <p:cNvSpPr>
              <a:spLocks noChangeShapeType="1"/>
            </p:cNvSpPr>
            <p:nvPr/>
          </p:nvSpPr>
          <p:spPr bwMode="auto">
            <a:xfrm>
              <a:off x="2160" y="1488"/>
              <a:ext cx="14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99429" name="Line 37"/>
            <p:cNvSpPr>
              <a:spLocks noChangeShapeType="1"/>
            </p:cNvSpPr>
            <p:nvPr/>
          </p:nvSpPr>
          <p:spPr bwMode="auto">
            <a:xfrm>
              <a:off x="2304" y="1488"/>
              <a:ext cx="14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grpSp>
        <p:nvGrpSpPr>
          <p:cNvPr id="81945" name="Group 38"/>
          <p:cNvGrpSpPr>
            <a:grpSpLocks/>
          </p:cNvGrpSpPr>
          <p:nvPr/>
        </p:nvGrpSpPr>
        <p:grpSpPr bwMode="auto">
          <a:xfrm>
            <a:off x="3429000" y="2667000"/>
            <a:ext cx="457200" cy="0"/>
            <a:chOff x="2160" y="1680"/>
            <a:chExt cx="288" cy="0"/>
          </a:xfrm>
        </p:grpSpPr>
        <p:sp>
          <p:nvSpPr>
            <p:cNvPr id="699431" name="Line 39"/>
            <p:cNvSpPr>
              <a:spLocks noChangeShapeType="1"/>
            </p:cNvSpPr>
            <p:nvPr/>
          </p:nvSpPr>
          <p:spPr bwMode="auto">
            <a:xfrm>
              <a:off x="2160" y="1680"/>
              <a:ext cx="1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99432" name="Line 40"/>
            <p:cNvSpPr>
              <a:spLocks noChangeShapeType="1"/>
            </p:cNvSpPr>
            <p:nvPr/>
          </p:nvSpPr>
          <p:spPr bwMode="auto">
            <a:xfrm>
              <a:off x="2304" y="1680"/>
              <a:ext cx="1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Second Example: DACTAL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sz="2800" b="1" dirty="0"/>
              <a:t>(Divide-And-Conquer Trees (Almost) without alignments)</a:t>
            </a:r>
            <a:endParaRPr lang="en-US" b="1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686800" cy="4876800"/>
          </a:xfrm>
        </p:spPr>
        <p:txBody>
          <a:bodyPr/>
          <a:lstStyle/>
          <a:p>
            <a:endParaRPr lang="en-US" b="1" dirty="0"/>
          </a:p>
          <a:p>
            <a:r>
              <a:rPr lang="en-US" dirty="0"/>
              <a:t>Input: set S of unaligned sequences</a:t>
            </a:r>
          </a:p>
          <a:p>
            <a:r>
              <a:rPr lang="en-US" dirty="0"/>
              <a:t>Output: tree on S (but no alignment) </a:t>
            </a:r>
          </a:p>
          <a:p>
            <a:endParaRPr lang="en-US" dirty="0"/>
          </a:p>
          <a:p>
            <a:pPr>
              <a:buFontTx/>
              <a:buNone/>
            </a:pPr>
            <a:r>
              <a:rPr lang="en-US" dirty="0" err="1" smtClean="0"/>
              <a:t>Nelesen</a:t>
            </a:r>
            <a:r>
              <a:rPr lang="en-US" dirty="0"/>
              <a:t>, Liu, Wang, Linder, and Warnow, </a:t>
            </a:r>
            <a:r>
              <a:rPr lang="en-US" dirty="0" smtClean="0"/>
              <a:t>ISMB and Bioinformatics 2012</a:t>
            </a:r>
            <a:endParaRPr lang="en-US" dirty="0"/>
          </a:p>
          <a:p>
            <a:endParaRPr lang="en-US" b="1" dirty="0"/>
          </a:p>
          <a:p>
            <a:pPr>
              <a:buFontTx/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Divide-and-Conquer for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>
                <a:solidFill>
                  <a:srgbClr val="0000FF"/>
                </a:solidFill>
              </a:rPr>
              <a:t>SATé</a:t>
            </a:r>
            <a:r>
              <a:rPr lang="en-US" dirty="0" smtClean="0"/>
              <a:t>: uses </a:t>
            </a:r>
            <a:r>
              <a:rPr lang="en-US" u="sng" dirty="0" smtClean="0"/>
              <a:t>divide-and-conquer </a:t>
            </a:r>
            <a:r>
              <a:rPr lang="en-US" dirty="0" smtClean="0"/>
              <a:t>plus iteration to co-estimate the multiple sequence alignment and a tree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UPP:</a:t>
            </a:r>
            <a:r>
              <a:rPr lang="en-US" dirty="0" smtClean="0"/>
              <a:t> </a:t>
            </a:r>
            <a:r>
              <a:rPr lang="en-US" u="sng" dirty="0" smtClean="0"/>
              <a:t>uses divide-and-conquer</a:t>
            </a:r>
            <a:r>
              <a:rPr lang="en-US" dirty="0" smtClean="0"/>
              <a:t>, randomization, and Hidden Markov Models to obtain ultra-large alignments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961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Example 3: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SATé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600200"/>
            <a:ext cx="8515965" cy="4525963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800" dirty="0" err="1" smtClean="0">
                <a:latin typeface="Arial" charset="0"/>
                <a:ea typeface="ＭＳ Ｐゴシック" charset="0"/>
                <a:cs typeface="ＭＳ Ｐゴシック" charset="0"/>
              </a:rPr>
              <a:t>SATé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  <a:r>
              <a:rPr lang="en-US" sz="2800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Simultaneous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Alignment and Tree Estimation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Liu,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Nelesen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Raghavan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, Linder, and Warnow, </a:t>
            </a: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</a:rPr>
              <a:t>Science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, 19 June 2009, pp. 1561-1564.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Liu et al., Systematic Biology 2012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Public software distribution (open source) through Mark Holder’s group at the University of Kansas</a:t>
            </a:r>
            <a:endParaRPr lang="en-US" sz="28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Line 2"/>
          <p:cNvSpPr>
            <a:spLocks noChangeShapeType="1"/>
          </p:cNvSpPr>
          <p:nvPr/>
        </p:nvSpPr>
        <p:spPr bwMode="auto">
          <a:xfrm flipV="1">
            <a:off x="3702050" y="4648200"/>
            <a:ext cx="609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7747" name="Line 3"/>
          <p:cNvSpPr>
            <a:spLocks noChangeShapeType="1"/>
          </p:cNvSpPr>
          <p:nvPr/>
        </p:nvSpPr>
        <p:spPr bwMode="auto">
          <a:xfrm flipH="1" flipV="1">
            <a:off x="4311650" y="4648200"/>
            <a:ext cx="609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7748" name="Line 4"/>
          <p:cNvSpPr>
            <a:spLocks noChangeShapeType="1"/>
          </p:cNvSpPr>
          <p:nvPr/>
        </p:nvSpPr>
        <p:spPr bwMode="auto">
          <a:xfrm flipH="1" flipV="1">
            <a:off x="3352800" y="42672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7749" name="Line 5"/>
          <p:cNvSpPr>
            <a:spLocks noChangeShapeType="1"/>
          </p:cNvSpPr>
          <p:nvPr/>
        </p:nvSpPr>
        <p:spPr bwMode="auto">
          <a:xfrm flipH="1">
            <a:off x="4311650" y="4267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7750" name="Line 6"/>
          <p:cNvSpPr>
            <a:spLocks noChangeShapeType="1"/>
          </p:cNvSpPr>
          <p:nvPr/>
        </p:nvSpPr>
        <p:spPr bwMode="auto">
          <a:xfrm flipH="1" flipV="1">
            <a:off x="5157788" y="4267200"/>
            <a:ext cx="838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7751" name="Line 7"/>
          <p:cNvSpPr>
            <a:spLocks noChangeShapeType="1"/>
          </p:cNvSpPr>
          <p:nvPr/>
        </p:nvSpPr>
        <p:spPr bwMode="auto">
          <a:xfrm flipH="1">
            <a:off x="5157788" y="3810000"/>
            <a:ext cx="838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7752" name="Rectangle 8"/>
          <p:cNvSpPr>
            <a:spLocks noChangeArrowheads="1"/>
          </p:cNvSpPr>
          <p:nvPr/>
        </p:nvSpPr>
        <p:spPr bwMode="auto">
          <a:xfrm>
            <a:off x="2209800" y="2362200"/>
            <a:ext cx="884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latin typeface="Verdana" charset="0"/>
              </a:rPr>
              <a:t>AGAT</a:t>
            </a:r>
          </a:p>
        </p:txBody>
      </p:sp>
      <p:sp>
        <p:nvSpPr>
          <p:cNvPr id="287753" name="Rectangle 9"/>
          <p:cNvSpPr>
            <a:spLocks noChangeArrowheads="1"/>
          </p:cNvSpPr>
          <p:nvPr/>
        </p:nvSpPr>
        <p:spPr bwMode="auto">
          <a:xfrm>
            <a:off x="3698875" y="2346325"/>
            <a:ext cx="1374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latin typeface="Verdana" charset="0"/>
              </a:rPr>
              <a:t>TAGACTT</a:t>
            </a:r>
          </a:p>
        </p:txBody>
      </p:sp>
      <p:sp>
        <p:nvSpPr>
          <p:cNvPr id="287754" name="Rectangle 10"/>
          <p:cNvSpPr>
            <a:spLocks noChangeArrowheads="1"/>
          </p:cNvSpPr>
          <p:nvPr/>
        </p:nvSpPr>
        <p:spPr bwMode="auto">
          <a:xfrm>
            <a:off x="5259388" y="2346325"/>
            <a:ext cx="1412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latin typeface="Verdana" charset="0"/>
              </a:rPr>
              <a:t>TGCACAA</a:t>
            </a:r>
          </a:p>
        </p:txBody>
      </p:sp>
      <p:sp>
        <p:nvSpPr>
          <p:cNvPr id="287755" name="Rectangle 11"/>
          <p:cNvSpPr>
            <a:spLocks noChangeArrowheads="1"/>
          </p:cNvSpPr>
          <p:nvPr/>
        </p:nvSpPr>
        <p:spPr bwMode="auto">
          <a:xfrm>
            <a:off x="6858000" y="2346325"/>
            <a:ext cx="1401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latin typeface="Verdana" charset="0"/>
              </a:rPr>
              <a:t>TGCGCTT</a:t>
            </a:r>
          </a:p>
        </p:txBody>
      </p:sp>
      <p:sp>
        <p:nvSpPr>
          <p:cNvPr id="287756" name="Rectangle 12"/>
          <p:cNvSpPr>
            <a:spLocks noChangeArrowheads="1"/>
          </p:cNvSpPr>
          <p:nvPr/>
        </p:nvSpPr>
        <p:spPr bwMode="auto">
          <a:xfrm>
            <a:off x="152400" y="2362200"/>
            <a:ext cx="1827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latin typeface="Verdana" charset="0"/>
              </a:rPr>
              <a:t>AGGGCATGA</a:t>
            </a:r>
          </a:p>
        </p:txBody>
      </p:sp>
      <p:sp>
        <p:nvSpPr>
          <p:cNvPr id="287757" name="Oval 13"/>
          <p:cNvSpPr>
            <a:spLocks noChangeArrowheads="1"/>
          </p:cNvSpPr>
          <p:nvPr/>
        </p:nvSpPr>
        <p:spPr bwMode="auto">
          <a:xfrm>
            <a:off x="11430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58" name="Oval 14"/>
          <p:cNvSpPr>
            <a:spLocks noChangeArrowheads="1"/>
          </p:cNvSpPr>
          <p:nvPr/>
        </p:nvSpPr>
        <p:spPr bwMode="auto">
          <a:xfrm>
            <a:off x="272415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59" name="Oval 15"/>
          <p:cNvSpPr>
            <a:spLocks noChangeArrowheads="1"/>
          </p:cNvSpPr>
          <p:nvPr/>
        </p:nvSpPr>
        <p:spPr bwMode="auto">
          <a:xfrm>
            <a:off x="43053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60" name="Oval 16"/>
          <p:cNvSpPr>
            <a:spLocks noChangeArrowheads="1"/>
          </p:cNvSpPr>
          <p:nvPr/>
        </p:nvSpPr>
        <p:spPr bwMode="auto">
          <a:xfrm>
            <a:off x="588645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61" name="Oval 17"/>
          <p:cNvSpPr>
            <a:spLocks noChangeArrowheads="1"/>
          </p:cNvSpPr>
          <p:nvPr/>
        </p:nvSpPr>
        <p:spPr bwMode="auto">
          <a:xfrm>
            <a:off x="74676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62" name="Rectangle 18"/>
          <p:cNvSpPr>
            <a:spLocks noChangeArrowheads="1"/>
          </p:cNvSpPr>
          <p:nvPr/>
        </p:nvSpPr>
        <p:spPr bwMode="auto">
          <a:xfrm>
            <a:off x="838200" y="1676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U</a:t>
            </a:r>
          </a:p>
        </p:txBody>
      </p:sp>
      <p:sp>
        <p:nvSpPr>
          <p:cNvPr id="287763" name="Rectangle 19"/>
          <p:cNvSpPr>
            <a:spLocks noChangeArrowheads="1"/>
          </p:cNvSpPr>
          <p:nvPr/>
        </p:nvSpPr>
        <p:spPr bwMode="auto">
          <a:xfrm>
            <a:off x="2438400" y="1676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V</a:t>
            </a:r>
          </a:p>
        </p:txBody>
      </p:sp>
      <p:sp>
        <p:nvSpPr>
          <p:cNvPr id="287764" name="Rectangle 20"/>
          <p:cNvSpPr>
            <a:spLocks noChangeArrowheads="1"/>
          </p:cNvSpPr>
          <p:nvPr/>
        </p:nvSpPr>
        <p:spPr bwMode="auto">
          <a:xfrm>
            <a:off x="3962400" y="167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W</a:t>
            </a:r>
          </a:p>
        </p:txBody>
      </p:sp>
      <p:sp>
        <p:nvSpPr>
          <p:cNvPr id="287765" name="Rectangle 21"/>
          <p:cNvSpPr>
            <a:spLocks noChangeArrowheads="1"/>
          </p:cNvSpPr>
          <p:nvPr/>
        </p:nvSpPr>
        <p:spPr bwMode="auto">
          <a:xfrm>
            <a:off x="5530850" y="1676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X</a:t>
            </a:r>
          </a:p>
        </p:txBody>
      </p:sp>
      <p:sp>
        <p:nvSpPr>
          <p:cNvPr id="287766" name="Rectangle 22"/>
          <p:cNvSpPr>
            <a:spLocks noChangeArrowheads="1"/>
          </p:cNvSpPr>
          <p:nvPr/>
        </p:nvSpPr>
        <p:spPr bwMode="auto">
          <a:xfrm>
            <a:off x="7138988" y="16764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Y</a:t>
            </a:r>
          </a:p>
        </p:txBody>
      </p:sp>
      <p:sp>
        <p:nvSpPr>
          <p:cNvPr id="287767" name="AutoShape 23"/>
          <p:cNvSpPr>
            <a:spLocks noChangeArrowheads="1"/>
          </p:cNvSpPr>
          <p:nvPr/>
        </p:nvSpPr>
        <p:spPr bwMode="auto">
          <a:xfrm>
            <a:off x="3657600" y="3048000"/>
            <a:ext cx="1600200" cy="685800"/>
          </a:xfrm>
          <a:prstGeom prst="downArrow">
            <a:avLst>
              <a:gd name="adj1" fmla="val 67463"/>
              <a:gd name="adj2" fmla="val 53704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68" name="Rectangle 24"/>
          <p:cNvSpPr>
            <a:spLocks noChangeArrowheads="1"/>
          </p:cNvSpPr>
          <p:nvPr/>
        </p:nvSpPr>
        <p:spPr bwMode="auto">
          <a:xfrm>
            <a:off x="2667000" y="3962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U</a:t>
            </a:r>
          </a:p>
        </p:txBody>
      </p:sp>
      <p:sp>
        <p:nvSpPr>
          <p:cNvPr id="287769" name="Rectangle 25"/>
          <p:cNvSpPr>
            <a:spLocks noChangeArrowheads="1"/>
          </p:cNvSpPr>
          <p:nvPr/>
        </p:nvSpPr>
        <p:spPr bwMode="auto">
          <a:xfrm>
            <a:off x="3525838" y="54864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V</a:t>
            </a:r>
          </a:p>
        </p:txBody>
      </p:sp>
      <p:sp>
        <p:nvSpPr>
          <p:cNvPr id="287770" name="Rectangle 26"/>
          <p:cNvSpPr>
            <a:spLocks noChangeArrowheads="1"/>
          </p:cNvSpPr>
          <p:nvPr/>
        </p:nvSpPr>
        <p:spPr bwMode="auto">
          <a:xfrm>
            <a:off x="4692650" y="548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W</a:t>
            </a:r>
          </a:p>
        </p:txBody>
      </p:sp>
      <p:sp>
        <p:nvSpPr>
          <p:cNvPr id="287771" name="Rectangle 27"/>
          <p:cNvSpPr>
            <a:spLocks noChangeArrowheads="1"/>
          </p:cNvSpPr>
          <p:nvPr/>
        </p:nvSpPr>
        <p:spPr bwMode="auto">
          <a:xfrm>
            <a:off x="6148388" y="35814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X</a:t>
            </a:r>
          </a:p>
        </p:txBody>
      </p:sp>
      <p:sp>
        <p:nvSpPr>
          <p:cNvPr id="287772" name="Rectangle 28"/>
          <p:cNvSpPr>
            <a:spLocks noChangeArrowheads="1"/>
          </p:cNvSpPr>
          <p:nvPr/>
        </p:nvSpPr>
        <p:spPr bwMode="auto">
          <a:xfrm>
            <a:off x="6148388" y="45720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Y</a:t>
            </a:r>
          </a:p>
        </p:txBody>
      </p:sp>
      <p:sp>
        <p:nvSpPr>
          <p:cNvPr id="287773" name="Oval 29"/>
          <p:cNvSpPr>
            <a:spLocks noChangeArrowheads="1"/>
          </p:cNvSpPr>
          <p:nvPr/>
        </p:nvSpPr>
        <p:spPr bwMode="auto">
          <a:xfrm>
            <a:off x="3200400" y="4114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74" name="Oval 30"/>
          <p:cNvSpPr>
            <a:spLocks noChangeArrowheads="1"/>
          </p:cNvSpPr>
          <p:nvPr/>
        </p:nvSpPr>
        <p:spPr bwMode="auto">
          <a:xfrm>
            <a:off x="3625850" y="5257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75" name="Oval 31"/>
          <p:cNvSpPr>
            <a:spLocks noChangeArrowheads="1"/>
          </p:cNvSpPr>
          <p:nvPr/>
        </p:nvSpPr>
        <p:spPr bwMode="auto">
          <a:xfrm>
            <a:off x="4768850" y="5257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76" name="Oval 32"/>
          <p:cNvSpPr>
            <a:spLocks noChangeArrowheads="1"/>
          </p:cNvSpPr>
          <p:nvPr/>
        </p:nvSpPr>
        <p:spPr bwMode="auto">
          <a:xfrm>
            <a:off x="5919788" y="464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77" name="Oval 33"/>
          <p:cNvSpPr>
            <a:spLocks noChangeArrowheads="1"/>
          </p:cNvSpPr>
          <p:nvPr/>
        </p:nvSpPr>
        <p:spPr bwMode="auto">
          <a:xfrm>
            <a:off x="5919788" y="3733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193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363" cy="614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108546" name="Group 3"/>
          <p:cNvGrpSpPr>
            <a:grpSpLocks/>
          </p:cNvGrpSpPr>
          <p:nvPr/>
        </p:nvGrpSpPr>
        <p:grpSpPr bwMode="auto">
          <a:xfrm>
            <a:off x="685800" y="6172200"/>
            <a:ext cx="8208963" cy="452438"/>
            <a:chOff x="474" y="4298"/>
            <a:chExt cx="5700" cy="314"/>
          </a:xfrm>
        </p:grpSpPr>
        <p:sp>
          <p:nvSpPr>
            <p:cNvPr id="66564" name="Line 4"/>
            <p:cNvSpPr>
              <a:spLocks noChangeShapeType="1"/>
            </p:cNvSpPr>
            <p:nvPr/>
          </p:nvSpPr>
          <p:spPr bwMode="auto">
            <a:xfrm flipH="1">
              <a:off x="474" y="4298"/>
              <a:ext cx="5700" cy="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565" name="Rectangle 5"/>
            <p:cNvSpPr>
              <a:spLocks noChangeArrowheads="1"/>
            </p:cNvSpPr>
            <p:nvPr/>
          </p:nvSpPr>
          <p:spPr bwMode="auto">
            <a:xfrm>
              <a:off x="594" y="4392"/>
              <a:ext cx="5330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414338" eaLnBrk="1">
                <a:lnSpc>
                  <a:spcPct val="87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/>
              </a:pPr>
              <a:r>
                <a:rPr lang="en-GB">
                  <a:solidFill>
                    <a:srgbClr val="000000"/>
                  </a:solidFill>
                  <a:cs typeface="Arial" charset="0"/>
                </a:rPr>
                <a:t>1000 taxon models, ordered by difficulty (Liu et al., 2009)</a:t>
              </a:r>
              <a:endParaRPr lang="en-GB" sz="1800">
                <a:solidFill>
                  <a:srgbClr val="000000"/>
                </a:solidFill>
                <a:cs typeface="Arial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 rIns="34290"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Re-aligning on a tree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20834" name="Group 3"/>
          <p:cNvGrpSpPr>
            <a:grpSpLocks/>
          </p:cNvGrpSpPr>
          <p:nvPr/>
        </p:nvGrpSpPr>
        <p:grpSpPr bwMode="auto">
          <a:xfrm>
            <a:off x="411163" y="1268413"/>
            <a:ext cx="2228850" cy="1681162"/>
            <a:chOff x="0" y="0"/>
            <a:chExt cx="1560" cy="1176"/>
          </a:xfrm>
        </p:grpSpPr>
        <p:grpSp>
          <p:nvGrpSpPr>
            <p:cNvPr id="120868" name="Group 4"/>
            <p:cNvGrpSpPr>
              <a:grpSpLocks/>
            </p:cNvGrpSpPr>
            <p:nvPr/>
          </p:nvGrpSpPr>
          <p:grpSpPr bwMode="auto">
            <a:xfrm>
              <a:off x="360" y="353"/>
              <a:ext cx="848" cy="472"/>
              <a:chOff x="0" y="0"/>
              <a:chExt cx="848" cy="472"/>
            </a:xfrm>
          </p:grpSpPr>
          <p:grpSp>
            <p:nvGrpSpPr>
              <p:cNvPr id="120877" name="Group 5"/>
              <p:cNvGrpSpPr>
                <a:grpSpLocks/>
              </p:cNvGrpSpPr>
              <p:nvPr/>
            </p:nvGrpSpPr>
            <p:grpSpPr bwMode="auto">
              <a:xfrm>
                <a:off x="0" y="0"/>
                <a:ext cx="219" cy="472"/>
                <a:chOff x="0" y="0"/>
                <a:chExt cx="219" cy="472"/>
              </a:xfrm>
            </p:grpSpPr>
            <p:sp>
              <p:nvSpPr>
                <p:cNvPr id="120882" name="Line 6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212" cy="24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20883" name="Line 7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235"/>
                  <a:ext cx="212" cy="24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0878" name="Group 8"/>
              <p:cNvGrpSpPr>
                <a:grpSpLocks/>
              </p:cNvGrpSpPr>
              <p:nvPr/>
            </p:nvGrpSpPr>
            <p:grpSpPr bwMode="auto">
              <a:xfrm flipH="1">
                <a:off x="628" y="0"/>
                <a:ext cx="220" cy="471"/>
                <a:chOff x="0" y="0"/>
                <a:chExt cx="219" cy="471"/>
              </a:xfrm>
            </p:grpSpPr>
            <p:sp>
              <p:nvSpPr>
                <p:cNvPr id="120880" name="Line 9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212" cy="24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20881" name="Line 10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235"/>
                  <a:ext cx="212" cy="24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 anchor="ctr"/>
                <a:lstStyle/>
                <a:p>
                  <a:endParaRPr lang="en-US"/>
                </a:p>
              </p:txBody>
            </p:sp>
          </p:grpSp>
          <p:sp>
            <p:nvSpPr>
              <p:cNvPr id="120879" name="Line 11"/>
              <p:cNvSpPr>
                <a:spLocks noChangeShapeType="1"/>
              </p:cNvSpPr>
              <p:nvPr/>
            </p:nvSpPr>
            <p:spPr bwMode="auto">
              <a:xfrm>
                <a:off x="219" y="236"/>
                <a:ext cx="40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</p:grpSp>
        <p:sp>
          <p:nvSpPr>
            <p:cNvPr id="120869" name="AutoShape 12"/>
            <p:cNvSpPr>
              <a:spLocks/>
            </p:cNvSpPr>
            <p:nvPr/>
          </p:nvSpPr>
          <p:spPr bwMode="auto">
            <a:xfrm rot="16200000" flipH="1">
              <a:off x="24" y="800"/>
              <a:ext cx="360" cy="360"/>
            </a:xfrm>
            <a:prstGeom prst="rtTriangl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20870" name="AutoShape 13"/>
            <p:cNvSpPr>
              <a:spLocks/>
            </p:cNvSpPr>
            <p:nvPr/>
          </p:nvSpPr>
          <p:spPr bwMode="auto">
            <a:xfrm rot="-5400000">
              <a:off x="0" y="0"/>
              <a:ext cx="360" cy="360"/>
            </a:xfrm>
            <a:prstGeom prst="rtTriangl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20871" name="AutoShape 14"/>
            <p:cNvSpPr>
              <a:spLocks/>
            </p:cNvSpPr>
            <p:nvPr/>
          </p:nvSpPr>
          <p:spPr bwMode="auto">
            <a:xfrm rot="5400000" flipH="1">
              <a:off x="1200" y="0"/>
              <a:ext cx="360" cy="360"/>
            </a:xfrm>
            <a:prstGeom prst="rtTriangl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20872" name="AutoShape 15"/>
            <p:cNvSpPr>
              <a:spLocks/>
            </p:cNvSpPr>
            <p:nvPr/>
          </p:nvSpPr>
          <p:spPr bwMode="auto">
            <a:xfrm rot="5400000">
              <a:off x="1192" y="816"/>
              <a:ext cx="360" cy="360"/>
            </a:xfrm>
            <a:prstGeom prst="rtTriangl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20873" name="Rectangle 16"/>
            <p:cNvSpPr>
              <a:spLocks/>
            </p:cNvSpPr>
            <p:nvPr/>
          </p:nvSpPr>
          <p:spPr bwMode="auto">
            <a:xfrm>
              <a:off x="112" y="96"/>
              <a:ext cx="27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822325" eaLnBrk="1" hangingPunct="1">
                <a:spcBef>
                  <a:spcPts val="1175"/>
                </a:spcBef>
              </a:pPr>
              <a:r>
                <a:rPr lang="en-US" sz="2000">
                  <a:latin typeface="Baskerville" charset="0"/>
                  <a:cs typeface="Baskerville" charset="0"/>
                  <a:sym typeface="Baskerville" charset="0"/>
                </a:rPr>
                <a:t>A</a:t>
              </a:r>
            </a:p>
          </p:txBody>
        </p:sp>
        <p:sp>
          <p:nvSpPr>
            <p:cNvPr id="120874" name="Rectangle 17"/>
            <p:cNvSpPr>
              <a:spLocks/>
            </p:cNvSpPr>
            <p:nvPr/>
          </p:nvSpPr>
          <p:spPr bwMode="auto">
            <a:xfrm>
              <a:off x="172" y="782"/>
              <a:ext cx="272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822325" eaLnBrk="1" hangingPunct="1">
                <a:spcBef>
                  <a:spcPts val="1175"/>
                </a:spcBef>
              </a:pPr>
              <a:r>
                <a:rPr lang="en-US" sz="2000">
                  <a:latin typeface="Baskerville" charset="0"/>
                  <a:cs typeface="Baskerville" charset="0"/>
                  <a:sym typeface="Baskerville" charset="0"/>
                </a:rPr>
                <a:t>B</a:t>
              </a:r>
            </a:p>
          </p:txBody>
        </p:sp>
        <p:sp>
          <p:nvSpPr>
            <p:cNvPr id="120875" name="Rectangle 18"/>
            <p:cNvSpPr>
              <a:spLocks/>
            </p:cNvSpPr>
            <p:nvPr/>
          </p:nvSpPr>
          <p:spPr bwMode="auto">
            <a:xfrm>
              <a:off x="1165" y="784"/>
              <a:ext cx="27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822325" eaLnBrk="1" hangingPunct="1">
                <a:spcBef>
                  <a:spcPts val="1175"/>
                </a:spcBef>
              </a:pPr>
              <a:r>
                <a:rPr lang="en-US" sz="2000">
                  <a:latin typeface="Baskerville" charset="0"/>
                  <a:cs typeface="Baskerville" charset="0"/>
                  <a:sym typeface="Baskerville" charset="0"/>
                </a:rPr>
                <a:t>D</a:t>
              </a:r>
            </a:p>
          </p:txBody>
        </p:sp>
        <p:sp>
          <p:nvSpPr>
            <p:cNvPr id="120876" name="Rectangle 19"/>
            <p:cNvSpPr>
              <a:spLocks/>
            </p:cNvSpPr>
            <p:nvPr/>
          </p:nvSpPr>
          <p:spPr bwMode="auto">
            <a:xfrm>
              <a:off x="1144" y="96"/>
              <a:ext cx="271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822325" eaLnBrk="1" hangingPunct="1">
                <a:spcBef>
                  <a:spcPts val="1175"/>
                </a:spcBef>
              </a:pPr>
              <a:r>
                <a:rPr lang="en-US" sz="2000">
                  <a:latin typeface="Baskerville" charset="0"/>
                  <a:cs typeface="Baskerville" charset="0"/>
                  <a:sym typeface="Baskerville" charset="0"/>
                </a:rPr>
                <a:t>C</a:t>
              </a:r>
            </a:p>
          </p:txBody>
        </p:sp>
      </p:grpSp>
      <p:sp>
        <p:nvSpPr>
          <p:cNvPr id="120835" name="Line 20"/>
          <p:cNvSpPr>
            <a:spLocks noChangeShapeType="1"/>
          </p:cNvSpPr>
          <p:nvPr/>
        </p:nvSpPr>
        <p:spPr bwMode="auto">
          <a:xfrm flipH="1">
            <a:off x="2822575" y="2103438"/>
            <a:ext cx="2686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36" name="Rectangle 21"/>
          <p:cNvSpPr>
            <a:spLocks/>
          </p:cNvSpPr>
          <p:nvPr/>
        </p:nvSpPr>
        <p:spPr bwMode="auto">
          <a:xfrm>
            <a:off x="6421438" y="5372100"/>
            <a:ext cx="20796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2325" eaLnBrk="1" hangingPunct="1"/>
            <a:r>
              <a:rPr lang="en-US" sz="2700">
                <a:latin typeface="Baskerville" charset="0"/>
                <a:cs typeface="Baskerville" charset="0"/>
                <a:sym typeface="Baskerville" charset="0"/>
              </a:rPr>
              <a:t>Merge sub-alignments</a:t>
            </a:r>
          </a:p>
        </p:txBody>
      </p:sp>
      <p:sp>
        <p:nvSpPr>
          <p:cNvPr id="120837" name="Rectangle 22"/>
          <p:cNvSpPr>
            <a:spLocks/>
          </p:cNvSpPr>
          <p:nvPr/>
        </p:nvSpPr>
        <p:spPr bwMode="auto">
          <a:xfrm>
            <a:off x="923925" y="5178425"/>
            <a:ext cx="234315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2325" eaLnBrk="1" hangingPunct="1"/>
            <a:r>
              <a:rPr lang="en-US" sz="2700">
                <a:latin typeface="Baskerville" charset="0"/>
                <a:cs typeface="Baskerville" charset="0"/>
                <a:sym typeface="Baskerville" charset="0"/>
              </a:rPr>
              <a:t>Estimate ML tree on merged alignment</a:t>
            </a:r>
          </a:p>
        </p:txBody>
      </p:sp>
      <p:sp>
        <p:nvSpPr>
          <p:cNvPr id="120838" name="Line 23"/>
          <p:cNvSpPr>
            <a:spLocks noChangeShapeType="1"/>
          </p:cNvSpPr>
          <p:nvPr/>
        </p:nvSpPr>
        <p:spPr bwMode="auto">
          <a:xfrm rot="10800000" flipH="1">
            <a:off x="5611813" y="5143500"/>
            <a:ext cx="2046287" cy="650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39" name="Line 24"/>
          <p:cNvSpPr>
            <a:spLocks noChangeShapeType="1"/>
          </p:cNvSpPr>
          <p:nvPr/>
        </p:nvSpPr>
        <p:spPr bwMode="auto">
          <a:xfrm rot="10800000">
            <a:off x="6240463" y="2800350"/>
            <a:ext cx="1063625" cy="1017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40" name="Rectangle 25"/>
          <p:cNvSpPr>
            <a:spLocks/>
          </p:cNvSpPr>
          <p:nvPr/>
        </p:nvSpPr>
        <p:spPr bwMode="auto">
          <a:xfrm>
            <a:off x="2743200" y="1676400"/>
            <a:ext cx="26162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2325" eaLnBrk="1" hangingPunct="1"/>
            <a:r>
              <a:rPr lang="en-US" sz="2700">
                <a:latin typeface="Baskerville" charset="0"/>
                <a:cs typeface="Baskerville" charset="0"/>
                <a:sym typeface="Baskerville" charset="0"/>
              </a:rPr>
              <a:t>Decompose dataset</a:t>
            </a:r>
          </a:p>
        </p:txBody>
      </p:sp>
      <p:sp>
        <p:nvSpPr>
          <p:cNvPr id="187418" name="Rectangle 26"/>
          <p:cNvSpPr>
            <a:spLocks/>
          </p:cNvSpPr>
          <p:nvPr/>
        </p:nvSpPr>
        <p:spPr bwMode="auto">
          <a:xfrm>
            <a:off x="5680075" y="1577975"/>
            <a:ext cx="481013" cy="479425"/>
          </a:xfrm>
          <a:prstGeom prst="rect">
            <a:avLst/>
          </a:prstGeom>
          <a:solidFill>
            <a:schemeClr val="accent1"/>
          </a:solidFill>
          <a:ln w="63500">
            <a:solidFill>
              <a:srgbClr val="1800FF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22325" eaLnBrk="1" hangingPunct="1">
              <a:defRPr/>
            </a:pPr>
            <a:r>
              <a:rPr lang="en-US" sz="2500">
                <a:solidFill>
                  <a:srgbClr val="3100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rPr>
              <a:t>A</a:t>
            </a:r>
          </a:p>
        </p:txBody>
      </p:sp>
      <p:sp>
        <p:nvSpPr>
          <p:cNvPr id="187419" name="Rectangle 27"/>
          <p:cNvSpPr>
            <a:spLocks/>
          </p:cNvSpPr>
          <p:nvPr/>
        </p:nvSpPr>
        <p:spPr bwMode="auto">
          <a:xfrm>
            <a:off x="6275388" y="1577975"/>
            <a:ext cx="479425" cy="479425"/>
          </a:xfrm>
          <a:prstGeom prst="rect">
            <a:avLst/>
          </a:prstGeom>
          <a:solidFill>
            <a:schemeClr val="accent1"/>
          </a:solidFill>
          <a:ln w="63500">
            <a:solidFill>
              <a:srgbClr val="1800FF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22325" eaLnBrk="1" hangingPunct="1">
              <a:defRPr/>
            </a:pPr>
            <a:r>
              <a:rPr lang="en-US" sz="2500">
                <a:solidFill>
                  <a:srgbClr val="3100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rPr>
              <a:t>B</a:t>
            </a:r>
          </a:p>
        </p:txBody>
      </p:sp>
      <p:sp>
        <p:nvSpPr>
          <p:cNvPr id="187420" name="Rectangle 28"/>
          <p:cNvSpPr>
            <a:spLocks/>
          </p:cNvSpPr>
          <p:nvPr/>
        </p:nvSpPr>
        <p:spPr bwMode="auto">
          <a:xfrm>
            <a:off x="5680075" y="2160588"/>
            <a:ext cx="481013" cy="479425"/>
          </a:xfrm>
          <a:prstGeom prst="rect">
            <a:avLst/>
          </a:prstGeom>
          <a:solidFill>
            <a:schemeClr val="accent1"/>
          </a:solidFill>
          <a:ln w="63500">
            <a:solidFill>
              <a:srgbClr val="1800FF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22325" eaLnBrk="1" hangingPunct="1">
              <a:defRPr/>
            </a:pPr>
            <a:r>
              <a:rPr lang="en-US" sz="2500">
                <a:solidFill>
                  <a:srgbClr val="3100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rPr>
              <a:t>C</a:t>
            </a:r>
          </a:p>
        </p:txBody>
      </p:sp>
      <p:sp>
        <p:nvSpPr>
          <p:cNvPr id="187421" name="Rectangle 29"/>
          <p:cNvSpPr>
            <a:spLocks/>
          </p:cNvSpPr>
          <p:nvPr/>
        </p:nvSpPr>
        <p:spPr bwMode="auto">
          <a:xfrm>
            <a:off x="6275388" y="2160588"/>
            <a:ext cx="479425" cy="479425"/>
          </a:xfrm>
          <a:prstGeom prst="rect">
            <a:avLst/>
          </a:prstGeom>
          <a:solidFill>
            <a:schemeClr val="accent1"/>
          </a:solidFill>
          <a:ln w="63500">
            <a:solidFill>
              <a:srgbClr val="1800FF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22325" eaLnBrk="1" hangingPunct="1">
              <a:defRPr/>
            </a:pPr>
            <a:r>
              <a:rPr lang="en-US" sz="2500">
                <a:solidFill>
                  <a:srgbClr val="3100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rPr>
              <a:t>D</a:t>
            </a:r>
          </a:p>
        </p:txBody>
      </p:sp>
      <p:sp>
        <p:nvSpPr>
          <p:cNvPr id="120845" name="Rectangle 30"/>
          <p:cNvSpPr>
            <a:spLocks/>
          </p:cNvSpPr>
          <p:nvPr/>
        </p:nvSpPr>
        <p:spPr bwMode="auto">
          <a:xfrm>
            <a:off x="6716713" y="2549525"/>
            <a:ext cx="1874837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2325" eaLnBrk="1" hangingPunct="1"/>
            <a:r>
              <a:rPr lang="en-US" sz="2700">
                <a:latin typeface="Baskerville" charset="0"/>
                <a:cs typeface="Baskerville" charset="0"/>
                <a:sym typeface="Baskerville" charset="0"/>
              </a:rPr>
              <a:t>Align subproblems</a:t>
            </a:r>
          </a:p>
        </p:txBody>
      </p:sp>
      <p:sp>
        <p:nvSpPr>
          <p:cNvPr id="187423" name="Rectangle 31"/>
          <p:cNvSpPr>
            <a:spLocks/>
          </p:cNvSpPr>
          <p:nvPr/>
        </p:nvSpPr>
        <p:spPr bwMode="auto">
          <a:xfrm>
            <a:off x="7108825" y="3921125"/>
            <a:ext cx="481013" cy="479425"/>
          </a:xfrm>
          <a:prstGeom prst="rect">
            <a:avLst/>
          </a:prstGeom>
          <a:solidFill>
            <a:schemeClr val="accent1"/>
          </a:solidFill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22325" eaLnBrk="1" hangingPunct="1">
              <a:defRPr/>
            </a:pPr>
            <a:r>
              <a:rPr lang="en-US" sz="25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rPr>
              <a:t>A</a:t>
            </a:r>
          </a:p>
        </p:txBody>
      </p:sp>
      <p:sp>
        <p:nvSpPr>
          <p:cNvPr id="187424" name="Rectangle 32"/>
          <p:cNvSpPr>
            <a:spLocks/>
          </p:cNvSpPr>
          <p:nvPr/>
        </p:nvSpPr>
        <p:spPr bwMode="auto">
          <a:xfrm>
            <a:off x="7704138" y="3921125"/>
            <a:ext cx="479425" cy="479425"/>
          </a:xfrm>
          <a:prstGeom prst="rect">
            <a:avLst/>
          </a:prstGeom>
          <a:solidFill>
            <a:schemeClr val="accent1"/>
          </a:solidFill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22325" eaLnBrk="1" hangingPunct="1">
              <a:defRPr/>
            </a:pPr>
            <a:r>
              <a:rPr lang="en-US" sz="25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rPr>
              <a:t>B</a:t>
            </a:r>
          </a:p>
        </p:txBody>
      </p:sp>
      <p:sp>
        <p:nvSpPr>
          <p:cNvPr id="187425" name="Rectangle 33"/>
          <p:cNvSpPr>
            <a:spLocks/>
          </p:cNvSpPr>
          <p:nvPr/>
        </p:nvSpPr>
        <p:spPr bwMode="auto">
          <a:xfrm>
            <a:off x="7108825" y="4503738"/>
            <a:ext cx="481013" cy="479425"/>
          </a:xfrm>
          <a:prstGeom prst="rect">
            <a:avLst/>
          </a:prstGeom>
          <a:solidFill>
            <a:schemeClr val="accent1"/>
          </a:solidFill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22325" eaLnBrk="1" hangingPunct="1">
              <a:defRPr/>
            </a:pPr>
            <a:r>
              <a:rPr lang="en-US" sz="25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rPr>
              <a:t>C</a:t>
            </a:r>
          </a:p>
        </p:txBody>
      </p:sp>
      <p:sp>
        <p:nvSpPr>
          <p:cNvPr id="187426" name="Rectangle 34"/>
          <p:cNvSpPr>
            <a:spLocks/>
          </p:cNvSpPr>
          <p:nvPr/>
        </p:nvSpPr>
        <p:spPr bwMode="auto">
          <a:xfrm>
            <a:off x="7704138" y="4503738"/>
            <a:ext cx="479425" cy="479425"/>
          </a:xfrm>
          <a:prstGeom prst="rect">
            <a:avLst/>
          </a:prstGeom>
          <a:solidFill>
            <a:schemeClr val="accent1"/>
          </a:solidFill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22325" eaLnBrk="1" hangingPunct="1">
              <a:defRPr/>
            </a:pPr>
            <a:r>
              <a:rPr lang="en-US" sz="25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rPr>
              <a:t>D</a:t>
            </a:r>
          </a:p>
        </p:txBody>
      </p:sp>
      <p:sp>
        <p:nvSpPr>
          <p:cNvPr id="187427" name="Rectangle 35"/>
          <p:cNvSpPr>
            <a:spLocks/>
          </p:cNvSpPr>
          <p:nvPr/>
        </p:nvSpPr>
        <p:spPr bwMode="auto">
          <a:xfrm>
            <a:off x="4137025" y="5314950"/>
            <a:ext cx="1406525" cy="936625"/>
          </a:xfrm>
          <a:prstGeom prst="rect">
            <a:avLst/>
          </a:prstGeom>
          <a:noFill/>
          <a:ln w="63500">
            <a:solidFill>
              <a:srgbClr val="77006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 defTabSz="822325" eaLnBrk="1" hangingPunct="1">
              <a:defRPr/>
            </a:pPr>
            <a:r>
              <a:rPr lang="en-US" sz="2500">
                <a:solidFill>
                  <a:srgbClr val="770065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cs typeface="Gill Sans" charset="0"/>
                <a:sym typeface="Gill Sans" charset="0"/>
              </a:rPr>
              <a:t>ABCD</a:t>
            </a:r>
          </a:p>
        </p:txBody>
      </p:sp>
      <p:sp>
        <p:nvSpPr>
          <p:cNvPr id="120851" name="Line 36"/>
          <p:cNvSpPr>
            <a:spLocks noChangeShapeType="1"/>
          </p:cNvSpPr>
          <p:nvPr/>
        </p:nvSpPr>
        <p:spPr bwMode="auto">
          <a:xfrm>
            <a:off x="2708275" y="4949825"/>
            <a:ext cx="1349375" cy="809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0852" name="Group 37"/>
          <p:cNvGrpSpPr>
            <a:grpSpLocks/>
          </p:cNvGrpSpPr>
          <p:nvPr/>
        </p:nvGrpSpPr>
        <p:grpSpPr bwMode="auto">
          <a:xfrm>
            <a:off x="800100" y="3773488"/>
            <a:ext cx="2019300" cy="1179512"/>
            <a:chOff x="133" y="-53"/>
            <a:chExt cx="1414" cy="825"/>
          </a:xfrm>
        </p:grpSpPr>
        <p:grpSp>
          <p:nvGrpSpPr>
            <p:cNvPr id="120853" name="Group 38"/>
            <p:cNvGrpSpPr>
              <a:grpSpLocks/>
            </p:cNvGrpSpPr>
            <p:nvPr/>
          </p:nvGrpSpPr>
          <p:grpSpPr bwMode="auto">
            <a:xfrm>
              <a:off x="133" y="-53"/>
              <a:ext cx="1414" cy="825"/>
              <a:chOff x="93" y="-70"/>
              <a:chExt cx="1413" cy="824"/>
            </a:xfrm>
          </p:grpSpPr>
          <p:grpSp>
            <p:nvGrpSpPr>
              <p:cNvPr id="120861" name="Group 39"/>
              <p:cNvGrpSpPr>
                <a:grpSpLocks/>
              </p:cNvGrpSpPr>
              <p:nvPr/>
            </p:nvGrpSpPr>
            <p:grpSpPr bwMode="auto">
              <a:xfrm>
                <a:off x="93" y="-70"/>
                <a:ext cx="347" cy="824"/>
                <a:chOff x="93" y="-70"/>
                <a:chExt cx="347" cy="824"/>
              </a:xfrm>
            </p:grpSpPr>
            <p:sp>
              <p:nvSpPr>
                <p:cNvPr id="120866" name="Line 40"/>
                <p:cNvSpPr>
                  <a:spLocks noChangeShapeType="1"/>
                </p:cNvSpPr>
                <p:nvPr/>
              </p:nvSpPr>
              <p:spPr bwMode="auto">
                <a:xfrm>
                  <a:off x="93" y="-70"/>
                  <a:ext cx="347" cy="39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867" name="Line 41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93" y="356"/>
                  <a:ext cx="347" cy="39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0862" name="Group 42"/>
              <p:cNvGrpSpPr>
                <a:grpSpLocks/>
              </p:cNvGrpSpPr>
              <p:nvPr/>
            </p:nvGrpSpPr>
            <p:grpSpPr bwMode="auto">
              <a:xfrm flipH="1">
                <a:off x="1133" y="-70"/>
                <a:ext cx="373" cy="807"/>
                <a:chOff x="85" y="-70"/>
                <a:chExt cx="373" cy="807"/>
              </a:xfrm>
            </p:grpSpPr>
            <p:sp>
              <p:nvSpPr>
                <p:cNvPr id="120864" name="Line 43"/>
                <p:cNvSpPr>
                  <a:spLocks noChangeShapeType="1"/>
                </p:cNvSpPr>
                <p:nvPr/>
              </p:nvSpPr>
              <p:spPr bwMode="auto">
                <a:xfrm>
                  <a:off x="111" y="-70"/>
                  <a:ext cx="347" cy="39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865" name="Line 44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85" y="339"/>
                  <a:ext cx="347" cy="39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0863" name="Line 45"/>
              <p:cNvSpPr>
                <a:spLocks noChangeShapeType="1"/>
              </p:cNvSpPr>
              <p:nvPr/>
            </p:nvSpPr>
            <p:spPr bwMode="auto">
              <a:xfrm>
                <a:off x="412" y="339"/>
                <a:ext cx="767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0854" name="Line 46"/>
            <p:cNvSpPr>
              <a:spLocks noChangeShapeType="1"/>
            </p:cNvSpPr>
            <p:nvPr/>
          </p:nvSpPr>
          <p:spPr bwMode="auto">
            <a:xfrm>
              <a:off x="688" y="0"/>
              <a:ext cx="0" cy="3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55" name="Line 47"/>
            <p:cNvSpPr>
              <a:spLocks noChangeShapeType="1"/>
            </p:cNvSpPr>
            <p:nvPr/>
          </p:nvSpPr>
          <p:spPr bwMode="auto">
            <a:xfrm>
              <a:off x="968" y="0"/>
              <a:ext cx="0" cy="3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56" name="Line 48"/>
            <p:cNvSpPr>
              <a:spLocks noChangeShapeType="1"/>
            </p:cNvSpPr>
            <p:nvPr/>
          </p:nvSpPr>
          <p:spPr bwMode="auto">
            <a:xfrm>
              <a:off x="1174" y="-53"/>
              <a:ext cx="176" cy="1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57" name="Line 49"/>
            <p:cNvSpPr>
              <a:spLocks noChangeShapeType="1"/>
            </p:cNvSpPr>
            <p:nvPr/>
          </p:nvSpPr>
          <p:spPr bwMode="auto">
            <a:xfrm>
              <a:off x="144" y="408"/>
              <a:ext cx="176" cy="1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58" name="Line 50"/>
            <p:cNvSpPr>
              <a:spLocks noChangeShapeType="1"/>
            </p:cNvSpPr>
            <p:nvPr/>
          </p:nvSpPr>
          <p:spPr bwMode="auto">
            <a:xfrm>
              <a:off x="832" y="35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59" name="Line 51"/>
            <p:cNvSpPr>
              <a:spLocks noChangeShapeType="1"/>
            </p:cNvSpPr>
            <p:nvPr/>
          </p:nvSpPr>
          <p:spPr bwMode="auto">
            <a:xfrm>
              <a:off x="832" y="536"/>
              <a:ext cx="176" cy="1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60" name="Line 52"/>
            <p:cNvSpPr>
              <a:spLocks noChangeShapeType="1"/>
            </p:cNvSpPr>
            <p:nvPr/>
          </p:nvSpPr>
          <p:spPr bwMode="auto">
            <a:xfrm flipH="1">
              <a:off x="675" y="531"/>
              <a:ext cx="169" cy="1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75" y="609600"/>
            <a:ext cx="6953250" cy="1028700"/>
          </a:xfrm>
        </p:spPr>
        <p:txBody>
          <a:bodyPr/>
          <a:lstStyle/>
          <a:p>
            <a:pPr eaLnBrk="1" hangingPunct="1"/>
            <a:r>
              <a:rPr lang="en-US" sz="4000" b="1">
                <a:latin typeface="Arial" charset="0"/>
                <a:ea typeface="ＭＳ Ｐゴシック" charset="0"/>
                <a:cs typeface="ＭＳ Ｐゴシック" charset="0"/>
              </a:rPr>
              <a:t>SATé Algorithm</a:t>
            </a:r>
            <a:endParaRPr lang="en-US" sz="40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14690" name="Group 3"/>
          <p:cNvGrpSpPr>
            <a:grpSpLocks/>
          </p:cNvGrpSpPr>
          <p:nvPr/>
        </p:nvGrpSpPr>
        <p:grpSpPr bwMode="auto">
          <a:xfrm>
            <a:off x="381000" y="1524000"/>
            <a:ext cx="5105400" cy="1371600"/>
            <a:chOff x="240" y="960"/>
            <a:chExt cx="3216" cy="864"/>
          </a:xfrm>
        </p:grpSpPr>
        <p:sp>
          <p:nvSpPr>
            <p:cNvPr id="171012" name="Rectangle 4"/>
            <p:cNvSpPr>
              <a:spLocks noChangeArrowheads="1"/>
            </p:cNvSpPr>
            <p:nvPr/>
          </p:nvSpPr>
          <p:spPr bwMode="auto">
            <a:xfrm>
              <a:off x="2688" y="1440"/>
              <a:ext cx="76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latin typeface="Times" charset="0"/>
                </a:rPr>
                <a:t>Tree</a:t>
              </a:r>
            </a:p>
          </p:txBody>
        </p:sp>
        <p:sp>
          <p:nvSpPr>
            <p:cNvPr id="171013" name="Line 5"/>
            <p:cNvSpPr>
              <a:spLocks noChangeShapeType="1"/>
            </p:cNvSpPr>
            <p:nvPr/>
          </p:nvSpPr>
          <p:spPr bwMode="auto">
            <a:xfrm>
              <a:off x="1296" y="1584"/>
              <a:ext cx="13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1014" name="Text Box 6"/>
            <p:cNvSpPr txBox="1">
              <a:spLocks noChangeArrowheads="1"/>
            </p:cNvSpPr>
            <p:nvPr/>
          </p:nvSpPr>
          <p:spPr bwMode="auto">
            <a:xfrm>
              <a:off x="240" y="960"/>
              <a:ext cx="211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Times" charset="0"/>
                </a:rPr>
                <a:t>Obtain initial alignment and estimated ML tree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4267200" y="5334000"/>
            <a:ext cx="4876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1000 Genome Project: using human genetic variation to better treat diseases</a:t>
            </a: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2713038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992" name="Picture 8" descr="migr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483100" cy="394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304800" y="228600"/>
            <a:ext cx="4495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Where did humans come from, and how did they move throughout the globe?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75" y="609600"/>
            <a:ext cx="6953250" cy="1028700"/>
          </a:xfrm>
        </p:spPr>
        <p:txBody>
          <a:bodyPr/>
          <a:lstStyle/>
          <a:p>
            <a:pPr eaLnBrk="1" hangingPunct="1"/>
            <a:r>
              <a:rPr lang="en-US" sz="4000" b="1">
                <a:latin typeface="Arial" charset="0"/>
                <a:ea typeface="ＭＳ Ｐゴシック" charset="0"/>
                <a:cs typeface="ＭＳ Ｐゴシック" charset="0"/>
              </a:rPr>
              <a:t>SATé Algorithm</a:t>
            </a:r>
            <a:endParaRPr lang="en-US" sz="40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73059" name="AutoShape 3"/>
          <p:cNvCxnSpPr>
            <a:cxnSpLocks noChangeShapeType="1"/>
            <a:stCxn id="173067" idx="3"/>
            <a:endCxn id="173067" idx="3"/>
          </p:cNvCxnSpPr>
          <p:nvPr/>
        </p:nvCxnSpPr>
        <p:spPr bwMode="auto">
          <a:xfrm>
            <a:off x="5486400" y="41529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16739" name="Group 4"/>
          <p:cNvGrpSpPr>
            <a:grpSpLocks/>
          </p:cNvGrpSpPr>
          <p:nvPr/>
        </p:nvGrpSpPr>
        <p:grpSpPr bwMode="auto">
          <a:xfrm>
            <a:off x="381000" y="1524000"/>
            <a:ext cx="5105400" cy="1371600"/>
            <a:chOff x="240" y="960"/>
            <a:chExt cx="3216" cy="864"/>
          </a:xfrm>
        </p:grpSpPr>
        <p:sp>
          <p:nvSpPr>
            <p:cNvPr id="173061" name="Rectangle 5"/>
            <p:cNvSpPr>
              <a:spLocks noChangeArrowheads="1"/>
            </p:cNvSpPr>
            <p:nvPr/>
          </p:nvSpPr>
          <p:spPr bwMode="auto">
            <a:xfrm>
              <a:off x="2688" y="1440"/>
              <a:ext cx="76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latin typeface="Times" charset="0"/>
                </a:rPr>
                <a:t>Tree</a:t>
              </a:r>
            </a:p>
          </p:txBody>
        </p:sp>
        <p:sp>
          <p:nvSpPr>
            <p:cNvPr id="173062" name="Line 6"/>
            <p:cNvSpPr>
              <a:spLocks noChangeShapeType="1"/>
            </p:cNvSpPr>
            <p:nvPr/>
          </p:nvSpPr>
          <p:spPr bwMode="auto">
            <a:xfrm>
              <a:off x="1296" y="1584"/>
              <a:ext cx="13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3063" name="Text Box 7"/>
            <p:cNvSpPr txBox="1">
              <a:spLocks noChangeArrowheads="1"/>
            </p:cNvSpPr>
            <p:nvPr/>
          </p:nvSpPr>
          <p:spPr bwMode="auto">
            <a:xfrm>
              <a:off x="240" y="960"/>
              <a:ext cx="211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Times" charset="0"/>
                </a:rPr>
                <a:t>Obtain initial alignment and estimated ML tree</a:t>
              </a:r>
            </a:p>
          </p:txBody>
        </p:sp>
      </p:grpSp>
      <p:grpSp>
        <p:nvGrpSpPr>
          <p:cNvPr id="116740" name="Group 8"/>
          <p:cNvGrpSpPr>
            <a:grpSpLocks/>
          </p:cNvGrpSpPr>
          <p:nvPr/>
        </p:nvGrpSpPr>
        <p:grpSpPr bwMode="auto">
          <a:xfrm>
            <a:off x="3962400" y="2667000"/>
            <a:ext cx="5181600" cy="1828800"/>
            <a:chOff x="2496" y="1680"/>
            <a:chExt cx="3264" cy="1152"/>
          </a:xfrm>
        </p:grpSpPr>
        <p:sp>
          <p:nvSpPr>
            <p:cNvPr id="173065" name="Freeform 9"/>
            <p:cNvSpPr>
              <a:spLocks/>
            </p:cNvSpPr>
            <p:nvPr/>
          </p:nvSpPr>
          <p:spPr bwMode="auto">
            <a:xfrm>
              <a:off x="3456" y="1680"/>
              <a:ext cx="832" cy="960"/>
            </a:xfrm>
            <a:custGeom>
              <a:avLst/>
              <a:gdLst>
                <a:gd name="T0" fmla="*/ 0 w 832"/>
                <a:gd name="T1" fmla="*/ 0 h 960"/>
                <a:gd name="T2" fmla="*/ 720 w 832"/>
                <a:gd name="T3" fmla="*/ 192 h 960"/>
                <a:gd name="T4" fmla="*/ 672 w 832"/>
                <a:gd name="T5" fmla="*/ 816 h 960"/>
                <a:gd name="T6" fmla="*/ 0 w 832"/>
                <a:gd name="T7" fmla="*/ 96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2" h="960">
                  <a:moveTo>
                    <a:pt x="0" y="0"/>
                  </a:moveTo>
                  <a:cubicBezTo>
                    <a:pt x="304" y="28"/>
                    <a:pt x="608" y="56"/>
                    <a:pt x="720" y="192"/>
                  </a:cubicBezTo>
                  <a:cubicBezTo>
                    <a:pt x="832" y="328"/>
                    <a:pt x="792" y="688"/>
                    <a:pt x="672" y="816"/>
                  </a:cubicBezTo>
                  <a:cubicBezTo>
                    <a:pt x="552" y="944"/>
                    <a:pt x="120" y="936"/>
                    <a:pt x="0" y="96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3066" name="Text Box 10"/>
            <p:cNvSpPr txBox="1">
              <a:spLocks noChangeArrowheads="1"/>
            </p:cNvSpPr>
            <p:nvPr/>
          </p:nvSpPr>
          <p:spPr bwMode="auto">
            <a:xfrm>
              <a:off x="4224" y="1728"/>
              <a:ext cx="1536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>
                  <a:solidFill>
                    <a:srgbClr val="800080"/>
                  </a:solidFill>
                  <a:latin typeface="Times" charset="0"/>
                </a:rPr>
                <a:t>Use tree to compute new alignment</a:t>
              </a:r>
            </a:p>
          </p:txBody>
        </p:sp>
        <p:sp>
          <p:nvSpPr>
            <p:cNvPr id="173067" name="Rectangle 11"/>
            <p:cNvSpPr>
              <a:spLocks noChangeArrowheads="1"/>
            </p:cNvSpPr>
            <p:nvPr/>
          </p:nvSpPr>
          <p:spPr bwMode="auto">
            <a:xfrm>
              <a:off x="2496" y="2400"/>
              <a:ext cx="960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latin typeface="Times" charset="0"/>
                </a:rPr>
                <a:t>Alignment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75" y="609600"/>
            <a:ext cx="6953250" cy="1028700"/>
          </a:xfrm>
        </p:spPr>
        <p:txBody>
          <a:bodyPr/>
          <a:lstStyle/>
          <a:p>
            <a:pPr eaLnBrk="1" hangingPunct="1"/>
            <a:r>
              <a:rPr lang="en-US" sz="4000" b="1">
                <a:latin typeface="Arial" charset="0"/>
                <a:ea typeface="ＭＳ Ｐゴシック" charset="0"/>
                <a:cs typeface="ＭＳ Ｐゴシック" charset="0"/>
              </a:rPr>
              <a:t>SATé Algorithm</a:t>
            </a:r>
            <a:endParaRPr lang="en-US" sz="40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18786" name="Group 3"/>
          <p:cNvGrpSpPr>
            <a:grpSpLocks/>
          </p:cNvGrpSpPr>
          <p:nvPr/>
        </p:nvGrpSpPr>
        <p:grpSpPr bwMode="auto">
          <a:xfrm>
            <a:off x="304800" y="2667000"/>
            <a:ext cx="3911600" cy="1524000"/>
            <a:chOff x="192" y="1680"/>
            <a:chExt cx="2464" cy="960"/>
          </a:xfrm>
        </p:grpSpPr>
        <p:sp>
          <p:nvSpPr>
            <p:cNvPr id="175108" name="Text Box 4"/>
            <p:cNvSpPr txBox="1">
              <a:spLocks noChangeArrowheads="1"/>
            </p:cNvSpPr>
            <p:nvPr/>
          </p:nvSpPr>
          <p:spPr bwMode="auto">
            <a:xfrm>
              <a:off x="192" y="1872"/>
              <a:ext cx="172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latin typeface="Times" charset="0"/>
                </a:rPr>
                <a:t>Estimate ML tree on new alignment</a:t>
              </a:r>
            </a:p>
          </p:txBody>
        </p:sp>
        <p:sp>
          <p:nvSpPr>
            <p:cNvPr id="175109" name="Freeform 5"/>
            <p:cNvSpPr>
              <a:spLocks/>
            </p:cNvSpPr>
            <p:nvPr/>
          </p:nvSpPr>
          <p:spPr bwMode="auto">
            <a:xfrm rot="-10892108">
              <a:off x="1824" y="1680"/>
              <a:ext cx="832" cy="960"/>
            </a:xfrm>
            <a:custGeom>
              <a:avLst/>
              <a:gdLst>
                <a:gd name="T0" fmla="*/ 0 w 832"/>
                <a:gd name="T1" fmla="*/ 0 h 960"/>
                <a:gd name="T2" fmla="*/ 720 w 832"/>
                <a:gd name="T3" fmla="*/ 192 h 960"/>
                <a:gd name="T4" fmla="*/ 672 w 832"/>
                <a:gd name="T5" fmla="*/ 816 h 960"/>
                <a:gd name="T6" fmla="*/ 0 w 832"/>
                <a:gd name="T7" fmla="*/ 96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2" h="960">
                  <a:moveTo>
                    <a:pt x="0" y="0"/>
                  </a:moveTo>
                  <a:cubicBezTo>
                    <a:pt x="304" y="28"/>
                    <a:pt x="608" y="56"/>
                    <a:pt x="720" y="192"/>
                  </a:cubicBezTo>
                  <a:cubicBezTo>
                    <a:pt x="832" y="328"/>
                    <a:pt x="792" y="688"/>
                    <a:pt x="672" y="816"/>
                  </a:cubicBezTo>
                  <a:cubicBezTo>
                    <a:pt x="552" y="944"/>
                    <a:pt x="120" y="936"/>
                    <a:pt x="0" y="96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cxnSp>
        <p:nvCxnSpPr>
          <p:cNvPr id="175110" name="AutoShape 6"/>
          <p:cNvCxnSpPr>
            <a:cxnSpLocks noChangeShapeType="1"/>
            <a:stCxn id="175118" idx="3"/>
            <a:endCxn id="175118" idx="3"/>
          </p:cNvCxnSpPr>
          <p:nvPr/>
        </p:nvCxnSpPr>
        <p:spPr bwMode="auto">
          <a:xfrm>
            <a:off x="5486400" y="41529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18788" name="Group 7"/>
          <p:cNvGrpSpPr>
            <a:grpSpLocks/>
          </p:cNvGrpSpPr>
          <p:nvPr/>
        </p:nvGrpSpPr>
        <p:grpSpPr bwMode="auto">
          <a:xfrm>
            <a:off x="381000" y="1524000"/>
            <a:ext cx="5105400" cy="1371600"/>
            <a:chOff x="240" y="960"/>
            <a:chExt cx="3216" cy="864"/>
          </a:xfrm>
        </p:grpSpPr>
        <p:sp>
          <p:nvSpPr>
            <p:cNvPr id="175112" name="Rectangle 8"/>
            <p:cNvSpPr>
              <a:spLocks noChangeArrowheads="1"/>
            </p:cNvSpPr>
            <p:nvPr/>
          </p:nvSpPr>
          <p:spPr bwMode="auto">
            <a:xfrm>
              <a:off x="2688" y="1440"/>
              <a:ext cx="76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latin typeface="Times" charset="0"/>
                </a:rPr>
                <a:t>Tree</a:t>
              </a:r>
            </a:p>
          </p:txBody>
        </p:sp>
        <p:sp>
          <p:nvSpPr>
            <p:cNvPr id="175113" name="Line 9"/>
            <p:cNvSpPr>
              <a:spLocks noChangeShapeType="1"/>
            </p:cNvSpPr>
            <p:nvPr/>
          </p:nvSpPr>
          <p:spPr bwMode="auto">
            <a:xfrm>
              <a:off x="1296" y="1584"/>
              <a:ext cx="13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5114" name="Text Box 10"/>
            <p:cNvSpPr txBox="1">
              <a:spLocks noChangeArrowheads="1"/>
            </p:cNvSpPr>
            <p:nvPr/>
          </p:nvSpPr>
          <p:spPr bwMode="auto">
            <a:xfrm>
              <a:off x="240" y="960"/>
              <a:ext cx="211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Times" charset="0"/>
                </a:rPr>
                <a:t>Obtain initial alignment and estimated ML tree</a:t>
              </a:r>
            </a:p>
          </p:txBody>
        </p:sp>
      </p:grpSp>
      <p:grpSp>
        <p:nvGrpSpPr>
          <p:cNvPr id="118789" name="Group 11"/>
          <p:cNvGrpSpPr>
            <a:grpSpLocks/>
          </p:cNvGrpSpPr>
          <p:nvPr/>
        </p:nvGrpSpPr>
        <p:grpSpPr bwMode="auto">
          <a:xfrm>
            <a:off x="3962400" y="2667000"/>
            <a:ext cx="5181600" cy="1828800"/>
            <a:chOff x="2496" y="1680"/>
            <a:chExt cx="3264" cy="1152"/>
          </a:xfrm>
        </p:grpSpPr>
        <p:sp>
          <p:nvSpPr>
            <p:cNvPr id="175116" name="Freeform 12"/>
            <p:cNvSpPr>
              <a:spLocks/>
            </p:cNvSpPr>
            <p:nvPr/>
          </p:nvSpPr>
          <p:spPr bwMode="auto">
            <a:xfrm>
              <a:off x="3456" y="1680"/>
              <a:ext cx="832" cy="960"/>
            </a:xfrm>
            <a:custGeom>
              <a:avLst/>
              <a:gdLst>
                <a:gd name="T0" fmla="*/ 0 w 832"/>
                <a:gd name="T1" fmla="*/ 0 h 960"/>
                <a:gd name="T2" fmla="*/ 720 w 832"/>
                <a:gd name="T3" fmla="*/ 192 h 960"/>
                <a:gd name="T4" fmla="*/ 672 w 832"/>
                <a:gd name="T5" fmla="*/ 816 h 960"/>
                <a:gd name="T6" fmla="*/ 0 w 832"/>
                <a:gd name="T7" fmla="*/ 96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2" h="960">
                  <a:moveTo>
                    <a:pt x="0" y="0"/>
                  </a:moveTo>
                  <a:cubicBezTo>
                    <a:pt x="304" y="28"/>
                    <a:pt x="608" y="56"/>
                    <a:pt x="720" y="192"/>
                  </a:cubicBezTo>
                  <a:cubicBezTo>
                    <a:pt x="832" y="328"/>
                    <a:pt x="792" y="688"/>
                    <a:pt x="672" y="816"/>
                  </a:cubicBezTo>
                  <a:cubicBezTo>
                    <a:pt x="552" y="944"/>
                    <a:pt x="120" y="936"/>
                    <a:pt x="0" y="96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5117" name="Text Box 13"/>
            <p:cNvSpPr txBox="1">
              <a:spLocks noChangeArrowheads="1"/>
            </p:cNvSpPr>
            <p:nvPr/>
          </p:nvSpPr>
          <p:spPr bwMode="auto">
            <a:xfrm>
              <a:off x="4224" y="1728"/>
              <a:ext cx="1536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>
                  <a:solidFill>
                    <a:srgbClr val="800080"/>
                  </a:solidFill>
                  <a:latin typeface="Times" charset="0"/>
                </a:rPr>
                <a:t>Use tree to compute new alignment</a:t>
              </a:r>
            </a:p>
          </p:txBody>
        </p:sp>
        <p:sp>
          <p:nvSpPr>
            <p:cNvPr id="175118" name="Rectangle 14"/>
            <p:cNvSpPr>
              <a:spLocks noChangeArrowheads="1"/>
            </p:cNvSpPr>
            <p:nvPr/>
          </p:nvSpPr>
          <p:spPr bwMode="auto">
            <a:xfrm>
              <a:off x="2496" y="2400"/>
              <a:ext cx="960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latin typeface="Times" charset="0"/>
                </a:rPr>
                <a:t>Alignment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88"/>
          <a:stretch>
            <a:fillRect/>
          </a:stretch>
        </p:blipFill>
        <p:spPr bwMode="auto">
          <a:xfrm>
            <a:off x="0" y="730250"/>
            <a:ext cx="912336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503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122882" name="Group 3"/>
          <p:cNvGrpSpPr>
            <a:grpSpLocks/>
          </p:cNvGrpSpPr>
          <p:nvPr/>
        </p:nvGrpSpPr>
        <p:grpSpPr bwMode="auto">
          <a:xfrm>
            <a:off x="682625" y="4159250"/>
            <a:ext cx="8216900" cy="452438"/>
            <a:chOff x="474" y="4298"/>
            <a:chExt cx="5706" cy="314"/>
          </a:xfrm>
        </p:grpSpPr>
        <p:sp>
          <p:nvSpPr>
            <p:cNvPr id="183300" name="Line 4"/>
            <p:cNvSpPr>
              <a:spLocks noChangeShapeType="1"/>
            </p:cNvSpPr>
            <p:nvPr/>
          </p:nvSpPr>
          <p:spPr bwMode="auto">
            <a:xfrm flipH="1">
              <a:off x="474" y="4298"/>
              <a:ext cx="5706" cy="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3301" name="Rectangle 5"/>
            <p:cNvSpPr>
              <a:spLocks noChangeArrowheads="1"/>
            </p:cNvSpPr>
            <p:nvPr/>
          </p:nvSpPr>
          <p:spPr bwMode="auto">
            <a:xfrm>
              <a:off x="1374" y="4392"/>
              <a:ext cx="3746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414338" eaLnBrk="1">
                <a:lnSpc>
                  <a:spcPct val="87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/>
              </a:pPr>
              <a:r>
                <a:rPr lang="en-GB">
                  <a:solidFill>
                    <a:srgbClr val="000000"/>
                  </a:solidFill>
                  <a:cs typeface="Arial" charset="0"/>
                </a:rPr>
                <a:t>1000 taxon models, ordered by difficulty</a:t>
              </a:r>
              <a:endParaRPr lang="en-GB" sz="18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1371600" y="5334000"/>
            <a:ext cx="64770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/>
              <a:t>24 hour SATé analysis, on desktop machines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/>
              <a:t>(Similar improvements for biological datasets)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363" cy="613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124930" name="Group 3"/>
          <p:cNvGrpSpPr>
            <a:grpSpLocks/>
          </p:cNvGrpSpPr>
          <p:nvPr/>
        </p:nvGrpSpPr>
        <p:grpSpPr bwMode="auto">
          <a:xfrm>
            <a:off x="682625" y="6189663"/>
            <a:ext cx="8216900" cy="420687"/>
            <a:chOff x="474" y="4298"/>
            <a:chExt cx="5706" cy="292"/>
          </a:xfrm>
        </p:grpSpPr>
        <p:sp>
          <p:nvSpPr>
            <p:cNvPr id="70660" name="Line 4"/>
            <p:cNvSpPr>
              <a:spLocks noChangeShapeType="1"/>
            </p:cNvSpPr>
            <p:nvPr/>
          </p:nvSpPr>
          <p:spPr bwMode="auto">
            <a:xfrm flipH="1">
              <a:off x="474" y="4298"/>
              <a:ext cx="5706" cy="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661" name="Rectangle 5"/>
            <p:cNvSpPr>
              <a:spLocks noChangeArrowheads="1"/>
            </p:cNvSpPr>
            <p:nvPr/>
          </p:nvSpPr>
          <p:spPr bwMode="auto">
            <a:xfrm>
              <a:off x="1895" y="4413"/>
              <a:ext cx="2700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414338"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</a:tabLst>
                <a:defRPr/>
              </a:pPr>
              <a:r>
                <a:rPr lang="en-GB" sz="1800">
                  <a:solidFill>
                    <a:srgbClr val="000000"/>
                  </a:solidFill>
                  <a:cs typeface="Baskerville" charset="0"/>
                </a:rPr>
                <a:t>1000 taxon models ranked by difficulty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 4: UPP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UPP: Ultra-large alignments using SEPP</a:t>
            </a:r>
          </a:p>
          <a:p>
            <a:r>
              <a:rPr lang="en-US" dirty="0" smtClean="0"/>
              <a:t>Authors: Nam Nguyen, </a:t>
            </a:r>
            <a:r>
              <a:rPr lang="en-US" dirty="0" err="1" smtClean="0"/>
              <a:t>Siavash</a:t>
            </a:r>
            <a:r>
              <a:rPr lang="en-US" dirty="0" smtClean="0"/>
              <a:t> </a:t>
            </a:r>
            <a:r>
              <a:rPr lang="en-US" dirty="0" err="1" smtClean="0"/>
              <a:t>Mirarab</a:t>
            </a:r>
            <a:r>
              <a:rPr lang="en-US" dirty="0" smtClean="0"/>
              <a:t>, and Tandy Warnow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Basic idea: </a:t>
            </a:r>
          </a:p>
          <a:p>
            <a:r>
              <a:rPr lang="en-US" dirty="0" smtClean="0"/>
              <a:t>estimate an alignment on a small random subset of the sequence dataset</a:t>
            </a:r>
          </a:p>
          <a:p>
            <a:r>
              <a:rPr lang="en-US" dirty="0" smtClean="0"/>
              <a:t>add all the remaining sequences into the small alignment (one by one, independently), using multiple Hidden Markov Models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156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TextBox 2"/>
          <p:cNvSpPr txBox="1">
            <a:spLocks noChangeArrowheads="1"/>
          </p:cNvSpPr>
          <p:nvPr/>
        </p:nvSpPr>
        <p:spPr bwMode="auto">
          <a:xfrm>
            <a:off x="685800" y="466725"/>
            <a:ext cx="807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/>
              <a:t>UPP vs. HMMER vs. MAFFT (alignment error)</a:t>
            </a:r>
          </a:p>
        </p:txBody>
      </p:sp>
      <p:pic>
        <p:nvPicPr>
          <p:cNvPr id="193538" name="Picture 3" descr="rnasim.9.25.spfn.al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679291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39" name="TextBox 1"/>
          <p:cNvSpPr txBox="1">
            <a:spLocks noChangeArrowheads="1"/>
          </p:cNvSpPr>
          <p:nvPr/>
        </p:nvSpPr>
        <p:spPr bwMode="auto">
          <a:xfrm>
            <a:off x="990600" y="5791200"/>
            <a:ext cx="7334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MAFFT-profile alignment strategy not as accurate as </a:t>
            </a:r>
          </a:p>
          <a:p>
            <a:r>
              <a:rPr lang="en-US"/>
              <a:t>UPP(100,10) or UPP(100,100).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TextBox 2"/>
          <p:cNvSpPr txBox="1">
            <a:spLocks noChangeArrowheads="1"/>
          </p:cNvSpPr>
          <p:nvPr/>
        </p:nvSpPr>
        <p:spPr bwMode="auto">
          <a:xfrm>
            <a:off x="762000" y="381000"/>
            <a:ext cx="7770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/>
              <a:t>UPP vs. HMMER vs. MAFFT (tree error)</a:t>
            </a:r>
          </a:p>
        </p:txBody>
      </p:sp>
      <p:pic>
        <p:nvPicPr>
          <p:cNvPr id="194562" name="Picture 1" descr="rnasim.9.25.fn.al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934200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3" name="TextBox 2"/>
          <p:cNvSpPr txBox="1">
            <a:spLocks noChangeArrowheads="1"/>
          </p:cNvSpPr>
          <p:nvPr/>
        </p:nvSpPr>
        <p:spPr bwMode="auto">
          <a:xfrm>
            <a:off x="228600" y="5334000"/>
            <a:ext cx="89836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ML on UPP(100,10) and UPP(100,100) alignments both produce</a:t>
            </a:r>
          </a:p>
          <a:p>
            <a:r>
              <a:rPr lang="en-US"/>
              <a:t>	 produce better trees than MAFFT.</a:t>
            </a:r>
          </a:p>
          <a:p>
            <a:r>
              <a:rPr lang="en-US"/>
              <a:t>Decomposition into a family of HMMs improves resultant trees.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Boosters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DCM1</a:t>
            </a:r>
            <a:r>
              <a:rPr lang="en-US" dirty="0" smtClean="0"/>
              <a:t>: improves accuracy of distance-based methods using </a:t>
            </a:r>
            <a:r>
              <a:rPr lang="en-US" u="sng" dirty="0" smtClean="0"/>
              <a:t>divide-and-conquer </a:t>
            </a:r>
            <a:r>
              <a:rPr lang="en-US" dirty="0" smtClean="0"/>
              <a:t>and </a:t>
            </a:r>
            <a:r>
              <a:rPr lang="en-US" dirty="0" err="1" smtClean="0"/>
              <a:t>chordal</a:t>
            </a:r>
            <a:r>
              <a:rPr lang="en-US" dirty="0" smtClean="0"/>
              <a:t> graph theory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DACTAL</a:t>
            </a:r>
            <a:r>
              <a:rPr lang="en-US" dirty="0" smtClean="0"/>
              <a:t>: uses </a:t>
            </a:r>
            <a:r>
              <a:rPr lang="en-US" u="sng" dirty="0" smtClean="0"/>
              <a:t>divide-and-conquer </a:t>
            </a:r>
            <a:r>
              <a:rPr lang="en-US" dirty="0" smtClean="0"/>
              <a:t>plus iteration to get a very large tree without needing a multiple sequence alignment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SATé</a:t>
            </a:r>
            <a:r>
              <a:rPr lang="en-US" dirty="0" smtClean="0"/>
              <a:t>: uses </a:t>
            </a:r>
            <a:r>
              <a:rPr lang="en-US" u="sng" dirty="0" smtClean="0"/>
              <a:t>divide-and-conquer </a:t>
            </a:r>
            <a:r>
              <a:rPr lang="en-US" dirty="0" smtClean="0"/>
              <a:t>plus iteration to co-estimate the multiple sequence alignment and a tree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UPP:</a:t>
            </a:r>
            <a:r>
              <a:rPr lang="en-US" dirty="0" smtClean="0"/>
              <a:t> uses divide-and-conquer, randomization, and Hidden Markov Models to obtain ultra-large alignments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2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Arial" charset="0"/>
                <a:ea typeface="ＭＳ Ｐゴシック" charset="0"/>
                <a:cs typeface="ＭＳ Ｐゴシック" charset="0"/>
              </a:rPr>
              <a:t>“Boosters”, or “Meta</a:t>
            </a:r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-</a:t>
            </a:r>
            <a:r>
              <a:rPr lang="en-US" sz="4000" dirty="0" smtClean="0">
                <a:latin typeface="Arial" charset="0"/>
                <a:ea typeface="ＭＳ Ｐゴシック" charset="0"/>
                <a:cs typeface="ＭＳ Ｐゴシック" charset="0"/>
              </a:rPr>
              <a:t>Methods”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Meta-methods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use divide-and-conquer and iteration (or other techniques) to </a:t>
            </a:r>
            <a:r>
              <a:rPr lang="ja-JP" altLang="en-US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boost</a:t>
            </a:r>
            <a:r>
              <a:rPr lang="ja-JP" altLang="en-US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 the performance of base methods (phylogeny reconstruction, alignment estimation, </a:t>
            </a:r>
            <a:r>
              <a:rPr lang="en-US" altLang="ja-JP" dirty="0" err="1">
                <a:latin typeface="Arial" charset="0"/>
                <a:ea typeface="ＭＳ Ｐゴシック" charset="0"/>
                <a:cs typeface="ＭＳ Ｐゴシック" charset="0"/>
              </a:rPr>
              <a:t>etc</a:t>
            </a:r>
            <a:r>
              <a:rPr lang="en-US" altLang="ja-JP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2324" name="Rectangle 4"/>
          <p:cNvSpPr>
            <a:spLocks noChangeArrowheads="1"/>
          </p:cNvSpPr>
          <p:nvPr/>
        </p:nvSpPr>
        <p:spPr bwMode="auto">
          <a:xfrm>
            <a:off x="4114800" y="4724400"/>
            <a:ext cx="1752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latin typeface="Times" charset="0"/>
              </a:rPr>
              <a:t>Meta-method</a:t>
            </a:r>
          </a:p>
        </p:txBody>
      </p:sp>
      <p:sp>
        <p:nvSpPr>
          <p:cNvPr id="312325" name="Line 5"/>
          <p:cNvSpPr>
            <a:spLocks noChangeShapeType="1"/>
          </p:cNvSpPr>
          <p:nvPr/>
        </p:nvSpPr>
        <p:spPr bwMode="auto">
          <a:xfrm>
            <a:off x="2743200" y="51816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2326" name="Line 6"/>
          <p:cNvSpPr>
            <a:spLocks noChangeShapeType="1"/>
          </p:cNvSpPr>
          <p:nvPr/>
        </p:nvSpPr>
        <p:spPr bwMode="auto">
          <a:xfrm>
            <a:off x="6019800" y="5181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2327" name="Text Box 7"/>
          <p:cNvSpPr txBox="1">
            <a:spLocks noChangeArrowheads="1"/>
          </p:cNvSpPr>
          <p:nvPr/>
        </p:nvSpPr>
        <p:spPr bwMode="auto">
          <a:xfrm>
            <a:off x="685800" y="49530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Times" charset="0"/>
              </a:rPr>
              <a:t>Base method M</a:t>
            </a:r>
          </a:p>
        </p:txBody>
      </p:sp>
      <p:sp>
        <p:nvSpPr>
          <p:cNvPr id="312328" name="Text Box 8"/>
          <p:cNvSpPr txBox="1">
            <a:spLocks noChangeArrowheads="1"/>
          </p:cNvSpPr>
          <p:nvPr/>
        </p:nvSpPr>
        <p:spPr bwMode="auto">
          <a:xfrm>
            <a:off x="7032625" y="4953000"/>
            <a:ext cx="1730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Times" charset="0"/>
              </a:rPr>
              <a:t>M*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2800" b="1" dirty="0"/>
          </a:p>
          <a:p>
            <a:pPr>
              <a:lnSpc>
                <a:spcPct val="90000"/>
              </a:lnSpc>
              <a:spcAft>
                <a:spcPct val="35000"/>
              </a:spcAft>
            </a:pPr>
            <a:r>
              <a:rPr lang="en-US" dirty="0"/>
              <a:t>Standard alignment and phylogeny estimation methods do not provide adequate accuracy on large </a:t>
            </a:r>
            <a:r>
              <a:rPr lang="en-US" dirty="0" smtClean="0"/>
              <a:t>datasets.</a:t>
            </a:r>
          </a:p>
          <a:p>
            <a:pPr>
              <a:lnSpc>
                <a:spcPct val="90000"/>
              </a:lnSpc>
              <a:spcAft>
                <a:spcPct val="35000"/>
              </a:spcAft>
            </a:pPr>
            <a:r>
              <a:rPr lang="en-US" dirty="0" smtClean="0"/>
              <a:t>When </a:t>
            </a:r>
            <a:r>
              <a:rPr lang="en-US" dirty="0"/>
              <a:t>markers tend to yield poor alignments and trees</a:t>
            </a:r>
            <a:r>
              <a:rPr lang="en-US" dirty="0" smtClean="0"/>
              <a:t>, don’t </a:t>
            </a:r>
            <a:r>
              <a:rPr lang="en-US" dirty="0"/>
              <a:t>throw out the </a:t>
            </a:r>
            <a:r>
              <a:rPr lang="en-US" dirty="0" smtClean="0"/>
              <a:t>data </a:t>
            </a:r>
            <a:r>
              <a:rPr lang="en-US" i="1" dirty="0" smtClean="0">
                <a:solidFill>
                  <a:srgbClr val="0000FF"/>
                </a:solidFill>
              </a:rPr>
              <a:t>– get a better method!</a:t>
            </a:r>
            <a:endParaRPr lang="en-US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2"/>
          <p:cNvGrpSpPr>
            <a:grpSpLocks/>
          </p:cNvGrpSpPr>
          <p:nvPr/>
        </p:nvGrpSpPr>
        <p:grpSpPr bwMode="auto">
          <a:xfrm>
            <a:off x="1524000" y="1981200"/>
            <a:ext cx="5943600" cy="1447800"/>
            <a:chOff x="1104" y="1200"/>
            <a:chExt cx="3456" cy="1728"/>
          </a:xfrm>
        </p:grpSpPr>
        <p:sp>
          <p:nvSpPr>
            <p:cNvPr id="490499" name="Line 3"/>
            <p:cNvSpPr>
              <a:spLocks noChangeShapeType="1"/>
            </p:cNvSpPr>
            <p:nvPr/>
          </p:nvSpPr>
          <p:spPr bwMode="auto">
            <a:xfrm flipV="1">
              <a:off x="1104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490500" name="Line 4"/>
            <p:cNvSpPr>
              <a:spLocks noChangeShapeType="1"/>
            </p:cNvSpPr>
            <p:nvPr/>
          </p:nvSpPr>
          <p:spPr bwMode="auto">
            <a:xfrm flipH="1" flipV="1">
              <a:off x="2832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490501" name="Line 5"/>
            <p:cNvSpPr>
              <a:spLocks noChangeShapeType="1"/>
            </p:cNvSpPr>
            <p:nvPr/>
          </p:nvSpPr>
          <p:spPr bwMode="auto">
            <a:xfrm flipH="1">
              <a:off x="2256" y="1776"/>
              <a:ext cx="1152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490502" name="Line 6"/>
            <p:cNvSpPr>
              <a:spLocks noChangeShapeType="1"/>
            </p:cNvSpPr>
            <p:nvPr/>
          </p:nvSpPr>
          <p:spPr bwMode="auto">
            <a:xfrm flipH="1">
              <a:off x="3408" y="2352"/>
              <a:ext cx="576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pic>
        <p:nvPicPr>
          <p:cNvPr id="18434" name="Picture 7" descr="oran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24288"/>
            <a:ext cx="1425575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8" descr="chimp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849688"/>
            <a:ext cx="144145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0505" name="Text Box 9"/>
          <p:cNvSpPr txBox="1">
            <a:spLocks noChangeArrowheads="1"/>
          </p:cNvSpPr>
          <p:nvPr/>
        </p:nvSpPr>
        <p:spPr bwMode="auto">
          <a:xfrm>
            <a:off x="914400" y="3355975"/>
            <a:ext cx="13636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>
                <a:latin typeface="Times New Roman" charset="0"/>
                <a:cs typeface="+mn-cs"/>
              </a:rPr>
              <a:t>Orangutan</a:t>
            </a:r>
          </a:p>
        </p:txBody>
      </p:sp>
      <p:sp>
        <p:nvSpPr>
          <p:cNvPr id="490506" name="Text Box 10"/>
          <p:cNvSpPr txBox="1">
            <a:spLocks noChangeArrowheads="1"/>
          </p:cNvSpPr>
          <p:nvPr/>
        </p:nvSpPr>
        <p:spPr bwMode="auto">
          <a:xfrm>
            <a:off x="3048000" y="3370263"/>
            <a:ext cx="9763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>
                <a:latin typeface="Times New Roman" charset="0"/>
                <a:cs typeface="+mn-cs"/>
              </a:rPr>
              <a:t>Gorilla</a:t>
            </a:r>
          </a:p>
        </p:txBody>
      </p:sp>
      <p:sp>
        <p:nvSpPr>
          <p:cNvPr id="490507" name="Text Box 11"/>
          <p:cNvSpPr txBox="1">
            <a:spLocks noChangeArrowheads="1"/>
          </p:cNvSpPr>
          <p:nvPr/>
        </p:nvSpPr>
        <p:spPr bwMode="auto">
          <a:xfrm>
            <a:off x="4648200" y="3370263"/>
            <a:ext cx="15811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>
                <a:latin typeface="Times New Roman" charset="0"/>
                <a:cs typeface="+mn-cs"/>
              </a:rPr>
              <a:t>Chimpanzee</a:t>
            </a:r>
          </a:p>
        </p:txBody>
      </p:sp>
      <p:sp>
        <p:nvSpPr>
          <p:cNvPr id="490508" name="Text Box 12"/>
          <p:cNvSpPr txBox="1">
            <a:spLocks noChangeArrowheads="1"/>
          </p:cNvSpPr>
          <p:nvPr/>
        </p:nvSpPr>
        <p:spPr bwMode="auto">
          <a:xfrm>
            <a:off x="6992938" y="3355975"/>
            <a:ext cx="10064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>
                <a:latin typeface="Times New Roman" charset="0"/>
                <a:cs typeface="+mn-cs"/>
              </a:rPr>
              <a:t>Human</a:t>
            </a:r>
          </a:p>
        </p:txBody>
      </p:sp>
      <p:pic>
        <p:nvPicPr>
          <p:cNvPr id="18440" name="Picture 13" descr="gorilla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3835400"/>
            <a:ext cx="1458912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0510" name="Text Box 14"/>
          <p:cNvSpPr txBox="1">
            <a:spLocks noChangeArrowheads="1"/>
          </p:cNvSpPr>
          <p:nvPr/>
        </p:nvSpPr>
        <p:spPr bwMode="auto">
          <a:xfrm>
            <a:off x="1101725" y="6172200"/>
            <a:ext cx="193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000" i="1">
                <a:latin typeface="Times New Roman" charset="0"/>
                <a:cs typeface="+mn-cs"/>
              </a:rPr>
              <a:t>From the Tree of the Life Website,</a:t>
            </a:r>
            <a:br>
              <a:rPr lang="en-US" sz="1000" i="1">
                <a:latin typeface="Times New Roman" charset="0"/>
                <a:cs typeface="+mn-cs"/>
              </a:rPr>
            </a:br>
            <a:r>
              <a:rPr lang="en-US" sz="1000" i="1">
                <a:latin typeface="Times New Roman" charset="0"/>
                <a:cs typeface="+mn-cs"/>
              </a:rPr>
              <a:t>University of Arizona</a:t>
            </a:r>
          </a:p>
        </p:txBody>
      </p:sp>
      <p:sp>
        <p:nvSpPr>
          <p:cNvPr id="18442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359775" cy="762000"/>
          </a:xfrm>
        </p:spPr>
        <p:txBody>
          <a:bodyPr/>
          <a:lstStyle/>
          <a:p>
            <a:pPr eaLnBrk="1" hangingPunct="1"/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Phylogeny (evolutionary tree)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8443" name="Picture 16" descr="mountain_icecream_cropped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86200"/>
            <a:ext cx="14811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scientists develop algorithms and software to make it possible for scientists to get improved accuracy in their analyses.</a:t>
            </a:r>
          </a:p>
          <a:p>
            <a:r>
              <a:rPr lang="en-US" dirty="0" smtClean="0"/>
              <a:t>These algorithms involve creative strategies, including divide-and-conquer, iteration, and randomization.</a:t>
            </a:r>
          </a:p>
          <a:p>
            <a:r>
              <a:rPr lang="en-US" dirty="0" smtClean="0"/>
              <a:t>Extensive simulations and data analyses are part of the evaluation process!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431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3988" cy="11445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03" rIns="0" bIns="0"/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dirty="0" smtClean="0"/>
              <a:t>Warnow Laboratory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581400"/>
            <a:ext cx="8763000" cy="27432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602" rIns="0" bIns="0">
            <a:normAutofit lnSpcReduction="10000"/>
          </a:bodyPr>
          <a:lstStyle/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PhD students: </a:t>
            </a:r>
            <a:r>
              <a:rPr lang="en-US" sz="2000" dirty="0" err="1" smtClean="0"/>
              <a:t>Siavash</a:t>
            </a:r>
            <a:r>
              <a:rPr lang="en-US" sz="2000" dirty="0" smtClean="0"/>
              <a:t> Mirarab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, Nam Nguyen, and Md. S. Bayzid</a:t>
            </a:r>
            <a:r>
              <a:rPr lang="en-US" sz="2000" baseline="30000" dirty="0" smtClean="0"/>
              <a:t>2</a:t>
            </a:r>
            <a:endParaRPr lang="en-US" sz="2000" dirty="0" smtClean="0"/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Undergrad: </a:t>
            </a:r>
            <a:r>
              <a:rPr lang="en-US" sz="2000" dirty="0" err="1" smtClean="0"/>
              <a:t>Keerthana</a:t>
            </a:r>
            <a:r>
              <a:rPr lang="en-US" sz="2000" dirty="0" smtClean="0"/>
              <a:t> Kumar</a:t>
            </a:r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Lab Website: </a:t>
            </a:r>
            <a:r>
              <a:rPr lang="en-US" sz="2000" dirty="0" smtClean="0">
                <a:hlinkClick r:id="rId3"/>
              </a:rPr>
              <a:t>http://www.cs.utexas.edu/users/phylo</a:t>
            </a:r>
            <a:r>
              <a:rPr lang="en-US" sz="2000" dirty="0" smtClean="0"/>
              <a:t> </a:t>
            </a:r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2000" dirty="0"/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b="1" dirty="0" smtClean="0"/>
              <a:t>Funding</a:t>
            </a:r>
            <a:r>
              <a:rPr lang="en-US" sz="2000" dirty="0" smtClean="0"/>
              <a:t>: Guggenheim Foundation, Packard Foundation, NSF, Microsoft Research New England, David </a:t>
            </a:r>
            <a:r>
              <a:rPr lang="en-US" sz="2000" dirty="0" err="1" smtClean="0"/>
              <a:t>Bruton</a:t>
            </a:r>
            <a:r>
              <a:rPr lang="en-US" sz="2000" dirty="0" smtClean="0"/>
              <a:t> Jr. Centennial Professorship, and TACC (Texas Advanced Computing Center)</a:t>
            </a:r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2400" baseline="30000" dirty="0"/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1800" baseline="30000" dirty="0" smtClean="0"/>
              <a:t>1</a:t>
            </a:r>
            <a:r>
              <a:rPr lang="en-US" sz="1800" dirty="0" smtClean="0"/>
              <a:t>HHMI International </a:t>
            </a:r>
            <a:r>
              <a:rPr lang="en-US" sz="1800" dirty="0" err="1" smtClean="0"/>
              <a:t>Predoctoral</a:t>
            </a:r>
            <a:r>
              <a:rPr lang="en-US" sz="1800" dirty="0" smtClean="0"/>
              <a:t> Fellow, 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Fulbright </a:t>
            </a:r>
            <a:r>
              <a:rPr lang="en-US" sz="1800" dirty="0" err="1" smtClean="0"/>
              <a:t>Predoctoral</a:t>
            </a:r>
            <a:r>
              <a:rPr lang="en-US" sz="1800" smtClean="0"/>
              <a:t> Fellow</a:t>
            </a:r>
            <a:endParaRPr lang="en-US" sz="1800" baseline="30000" dirty="0"/>
          </a:p>
        </p:txBody>
      </p:sp>
      <p:pic>
        <p:nvPicPr>
          <p:cNvPr id="191491" name="Picture 12" descr="siava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752600"/>
            <a:ext cx="13795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492" name="Picture 13" descr="warn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838" y="1752600"/>
            <a:ext cx="11985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493" name="Picture 1" descr="nam-nguye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1828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494" name="Picture 2" descr="bayzid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52600"/>
            <a:ext cx="12620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495" name="Picture 1" descr="n021zsi2b1rwbredjb5g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20907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67489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DCM1 Decompositions</a:t>
            </a:r>
          </a:p>
        </p:txBody>
      </p:sp>
      <p:sp>
        <p:nvSpPr>
          <p:cNvPr id="697347" name="Text Box 3"/>
          <p:cNvSpPr txBox="1">
            <a:spLocks noChangeArrowheads="1"/>
          </p:cNvSpPr>
          <p:nvPr/>
        </p:nvSpPr>
        <p:spPr bwMode="auto">
          <a:xfrm>
            <a:off x="269875" y="3733800"/>
            <a:ext cx="3138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  <a:cs typeface="Times New Roman" charset="0"/>
              </a:rPr>
              <a:t>DCM1 decomposition : </a:t>
            </a:r>
          </a:p>
        </p:txBody>
      </p:sp>
      <p:sp>
        <p:nvSpPr>
          <p:cNvPr id="697348" name="Text Box 4"/>
          <p:cNvSpPr txBox="1">
            <a:spLocks noChangeArrowheads="1"/>
          </p:cNvSpPr>
          <p:nvPr/>
        </p:nvSpPr>
        <p:spPr bwMode="auto">
          <a:xfrm>
            <a:off x="3505200" y="3733800"/>
            <a:ext cx="4200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Compute maximal cliques</a:t>
            </a:r>
          </a:p>
        </p:txBody>
      </p:sp>
      <p:grpSp>
        <p:nvGrpSpPr>
          <p:cNvPr id="77828" name="Group 5"/>
          <p:cNvGrpSpPr>
            <a:grpSpLocks/>
          </p:cNvGrpSpPr>
          <p:nvPr/>
        </p:nvGrpSpPr>
        <p:grpSpPr bwMode="auto">
          <a:xfrm>
            <a:off x="1752600" y="4953000"/>
            <a:ext cx="3254375" cy="1295400"/>
            <a:chOff x="495" y="2640"/>
            <a:chExt cx="2241" cy="1008"/>
          </a:xfrm>
        </p:grpSpPr>
        <p:grpSp>
          <p:nvGrpSpPr>
            <p:cNvPr id="77835" name="Group 6"/>
            <p:cNvGrpSpPr>
              <a:grpSpLocks/>
            </p:cNvGrpSpPr>
            <p:nvPr/>
          </p:nvGrpSpPr>
          <p:grpSpPr bwMode="auto">
            <a:xfrm>
              <a:off x="672" y="2880"/>
              <a:ext cx="1845" cy="576"/>
              <a:chOff x="672" y="2880"/>
              <a:chExt cx="2304" cy="720"/>
            </a:xfrm>
          </p:grpSpPr>
          <p:sp>
            <p:nvSpPr>
              <p:cNvPr id="697351" name="Line 7"/>
              <p:cNvSpPr>
                <a:spLocks noChangeShapeType="1"/>
              </p:cNvSpPr>
              <p:nvPr/>
            </p:nvSpPr>
            <p:spPr bwMode="auto">
              <a:xfrm>
                <a:off x="1008" y="3216"/>
                <a:ext cx="163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52" name="Line 8"/>
              <p:cNvSpPr>
                <a:spLocks noChangeShapeType="1"/>
              </p:cNvSpPr>
              <p:nvPr/>
            </p:nvSpPr>
            <p:spPr bwMode="auto">
              <a:xfrm>
                <a:off x="2642" y="3216"/>
                <a:ext cx="336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53" name="Line 9"/>
              <p:cNvSpPr>
                <a:spLocks noChangeShapeType="1"/>
              </p:cNvSpPr>
              <p:nvPr/>
            </p:nvSpPr>
            <p:spPr bwMode="auto">
              <a:xfrm flipV="1">
                <a:off x="2642" y="2880"/>
                <a:ext cx="336" cy="3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54" name="Line 10"/>
              <p:cNvSpPr>
                <a:spLocks noChangeShapeType="1"/>
              </p:cNvSpPr>
              <p:nvPr/>
            </p:nvSpPr>
            <p:spPr bwMode="auto">
              <a:xfrm>
                <a:off x="2833" y="3023"/>
                <a:ext cx="143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55" name="Line 11"/>
              <p:cNvSpPr>
                <a:spLocks noChangeShapeType="1"/>
              </p:cNvSpPr>
              <p:nvPr/>
            </p:nvSpPr>
            <p:spPr bwMode="auto">
              <a:xfrm flipV="1">
                <a:off x="2400" y="2880"/>
                <a:ext cx="0" cy="3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56" name="Line 12"/>
              <p:cNvSpPr>
                <a:spLocks noChangeShapeType="1"/>
              </p:cNvSpPr>
              <p:nvPr/>
            </p:nvSpPr>
            <p:spPr bwMode="auto">
              <a:xfrm flipH="1" flipV="1">
                <a:off x="2208" y="3023"/>
                <a:ext cx="19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57" name="Line 13"/>
              <p:cNvSpPr>
                <a:spLocks noChangeShapeType="1"/>
              </p:cNvSpPr>
              <p:nvPr/>
            </p:nvSpPr>
            <p:spPr bwMode="auto">
              <a:xfrm flipV="1">
                <a:off x="2400" y="2880"/>
                <a:ext cx="24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58" name="Line 14"/>
              <p:cNvSpPr>
                <a:spLocks noChangeShapeType="1"/>
              </p:cNvSpPr>
              <p:nvPr/>
            </p:nvSpPr>
            <p:spPr bwMode="auto">
              <a:xfrm>
                <a:off x="2208" y="3216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59" name="Line 15"/>
              <p:cNvSpPr>
                <a:spLocks noChangeShapeType="1"/>
              </p:cNvSpPr>
              <p:nvPr/>
            </p:nvSpPr>
            <p:spPr bwMode="auto">
              <a:xfrm flipH="1">
                <a:off x="2066" y="3360"/>
                <a:ext cx="14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60" name="Line 16"/>
              <p:cNvSpPr>
                <a:spLocks noChangeShapeType="1"/>
              </p:cNvSpPr>
              <p:nvPr/>
            </p:nvSpPr>
            <p:spPr bwMode="auto">
              <a:xfrm flipH="1" flipV="1">
                <a:off x="1920" y="2880"/>
                <a:ext cx="0" cy="3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61" name="Line 17"/>
              <p:cNvSpPr>
                <a:spLocks noChangeShapeType="1"/>
              </p:cNvSpPr>
              <p:nvPr/>
            </p:nvSpPr>
            <p:spPr bwMode="auto">
              <a:xfrm flipV="1">
                <a:off x="1920" y="2880"/>
                <a:ext cx="146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62" name="Line 18"/>
              <p:cNvSpPr>
                <a:spLocks noChangeShapeType="1"/>
              </p:cNvSpPr>
              <p:nvPr/>
            </p:nvSpPr>
            <p:spPr bwMode="auto">
              <a:xfrm flipH="1" flipV="1">
                <a:off x="1778" y="3023"/>
                <a:ext cx="14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63" name="Line 19"/>
              <p:cNvSpPr>
                <a:spLocks noChangeShapeType="1"/>
              </p:cNvSpPr>
              <p:nvPr/>
            </p:nvSpPr>
            <p:spPr bwMode="auto">
              <a:xfrm>
                <a:off x="1536" y="3216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64" name="Line 20"/>
              <p:cNvSpPr>
                <a:spLocks noChangeShapeType="1"/>
              </p:cNvSpPr>
              <p:nvPr/>
            </p:nvSpPr>
            <p:spPr bwMode="auto">
              <a:xfrm>
                <a:off x="1536" y="3360"/>
                <a:ext cx="240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65" name="Line 21"/>
              <p:cNvSpPr>
                <a:spLocks noChangeShapeType="1"/>
              </p:cNvSpPr>
              <p:nvPr/>
            </p:nvSpPr>
            <p:spPr bwMode="auto">
              <a:xfrm flipV="1">
                <a:off x="1296" y="2880"/>
                <a:ext cx="0" cy="3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66" name="Line 22"/>
              <p:cNvSpPr>
                <a:spLocks noChangeShapeType="1"/>
              </p:cNvSpPr>
              <p:nvPr/>
            </p:nvSpPr>
            <p:spPr bwMode="auto">
              <a:xfrm flipH="1" flipV="1">
                <a:off x="1200" y="2926"/>
                <a:ext cx="96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67" name="Line 23"/>
              <p:cNvSpPr>
                <a:spLocks noChangeShapeType="1"/>
              </p:cNvSpPr>
              <p:nvPr/>
            </p:nvSpPr>
            <p:spPr bwMode="auto">
              <a:xfrm flipH="1">
                <a:off x="1296" y="3457"/>
                <a:ext cx="240" cy="14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68" name="Line 24"/>
              <p:cNvSpPr>
                <a:spLocks noChangeShapeType="1"/>
              </p:cNvSpPr>
              <p:nvPr/>
            </p:nvSpPr>
            <p:spPr bwMode="auto">
              <a:xfrm flipV="1">
                <a:off x="1296" y="2975"/>
                <a:ext cx="240" cy="14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69" name="Line 25"/>
              <p:cNvSpPr>
                <a:spLocks noChangeShapeType="1"/>
              </p:cNvSpPr>
              <p:nvPr/>
            </p:nvSpPr>
            <p:spPr bwMode="auto">
              <a:xfrm flipH="1" flipV="1">
                <a:off x="720" y="2926"/>
                <a:ext cx="288" cy="2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70" name="Line 26"/>
              <p:cNvSpPr>
                <a:spLocks noChangeShapeType="1"/>
              </p:cNvSpPr>
              <p:nvPr/>
            </p:nvSpPr>
            <p:spPr bwMode="auto">
              <a:xfrm flipH="1">
                <a:off x="720" y="3216"/>
                <a:ext cx="288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71" name="Line 27"/>
              <p:cNvSpPr>
                <a:spLocks noChangeShapeType="1"/>
              </p:cNvSpPr>
              <p:nvPr/>
            </p:nvSpPr>
            <p:spPr bwMode="auto">
              <a:xfrm flipH="1" flipV="1">
                <a:off x="672" y="3360"/>
                <a:ext cx="145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</p:grpSp>
        <p:sp>
          <p:nvSpPr>
            <p:cNvPr id="697372" name="Oval 28"/>
            <p:cNvSpPr>
              <a:spLocks noChangeArrowheads="1"/>
            </p:cNvSpPr>
            <p:nvPr/>
          </p:nvSpPr>
          <p:spPr bwMode="auto">
            <a:xfrm>
              <a:off x="2152" y="2976"/>
              <a:ext cx="584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97373" name="Oval 29"/>
            <p:cNvSpPr>
              <a:spLocks noChangeArrowheads="1"/>
            </p:cNvSpPr>
            <p:nvPr/>
          </p:nvSpPr>
          <p:spPr bwMode="auto">
            <a:xfrm>
              <a:off x="1968" y="2688"/>
              <a:ext cx="586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97374" name="Oval 30"/>
            <p:cNvSpPr>
              <a:spLocks noChangeArrowheads="1"/>
            </p:cNvSpPr>
            <p:nvPr/>
          </p:nvSpPr>
          <p:spPr bwMode="auto">
            <a:xfrm>
              <a:off x="1203" y="2707"/>
              <a:ext cx="584" cy="57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97375" name="Oval 31"/>
            <p:cNvSpPr>
              <a:spLocks noChangeArrowheads="1"/>
            </p:cNvSpPr>
            <p:nvPr/>
          </p:nvSpPr>
          <p:spPr bwMode="auto">
            <a:xfrm>
              <a:off x="972" y="3072"/>
              <a:ext cx="585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97376" name="Oval 32"/>
            <p:cNvSpPr>
              <a:spLocks noChangeArrowheads="1"/>
            </p:cNvSpPr>
            <p:nvPr/>
          </p:nvSpPr>
          <p:spPr bwMode="auto">
            <a:xfrm>
              <a:off x="495" y="3053"/>
              <a:ext cx="584" cy="57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97377" name="Oval 33"/>
            <p:cNvSpPr>
              <a:spLocks noChangeArrowheads="1"/>
            </p:cNvSpPr>
            <p:nvPr/>
          </p:nvSpPr>
          <p:spPr bwMode="auto">
            <a:xfrm>
              <a:off x="803" y="2668"/>
              <a:ext cx="584" cy="57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97378" name="Oval 34"/>
            <p:cNvSpPr>
              <a:spLocks noChangeArrowheads="1"/>
            </p:cNvSpPr>
            <p:nvPr/>
          </p:nvSpPr>
          <p:spPr bwMode="auto">
            <a:xfrm>
              <a:off x="495" y="2785"/>
              <a:ext cx="584" cy="57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97379" name="Oval 35"/>
            <p:cNvSpPr>
              <a:spLocks noChangeArrowheads="1"/>
            </p:cNvSpPr>
            <p:nvPr/>
          </p:nvSpPr>
          <p:spPr bwMode="auto">
            <a:xfrm>
              <a:off x="1672" y="2640"/>
              <a:ext cx="584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97380" name="Oval 36"/>
            <p:cNvSpPr>
              <a:spLocks noChangeArrowheads="1"/>
            </p:cNvSpPr>
            <p:nvPr/>
          </p:nvSpPr>
          <p:spPr bwMode="auto">
            <a:xfrm>
              <a:off x="1395" y="2928"/>
              <a:ext cx="585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97381" name="Oval 37"/>
            <p:cNvSpPr>
              <a:spLocks noChangeArrowheads="1"/>
            </p:cNvSpPr>
            <p:nvPr/>
          </p:nvSpPr>
          <p:spPr bwMode="auto">
            <a:xfrm>
              <a:off x="1776" y="2976"/>
              <a:ext cx="584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sp>
        <p:nvSpPr>
          <p:cNvPr id="697382" name="Text Box 38"/>
          <p:cNvSpPr txBox="1">
            <a:spLocks noChangeArrowheads="1"/>
          </p:cNvSpPr>
          <p:nvPr/>
        </p:nvSpPr>
        <p:spPr bwMode="auto">
          <a:xfrm>
            <a:off x="228600" y="1184275"/>
            <a:ext cx="768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  <a:cs typeface="Times New Roman" charset="0"/>
              </a:rPr>
              <a:t>Input: Set </a:t>
            </a:r>
            <a:r>
              <a:rPr lang="en-US" i="1">
                <a:latin typeface="Times New Roman" charset="0"/>
                <a:cs typeface="Times New Roman" charset="0"/>
              </a:rPr>
              <a:t>S</a:t>
            </a:r>
            <a:r>
              <a:rPr lang="en-US">
                <a:latin typeface="Times New Roman" charset="0"/>
                <a:cs typeface="Times New Roman" charset="0"/>
              </a:rPr>
              <a:t> of sequences, distance matrix </a:t>
            </a:r>
            <a:r>
              <a:rPr lang="en-US" i="1">
                <a:latin typeface="Times New Roman" charset="0"/>
                <a:cs typeface="Times New Roman" charset="0"/>
              </a:rPr>
              <a:t>d</a:t>
            </a:r>
            <a:r>
              <a:rPr lang="en-US">
                <a:latin typeface="Times New Roman" charset="0"/>
                <a:cs typeface="Times New Roman" charset="0"/>
              </a:rPr>
              <a:t>, threshold value </a:t>
            </a:r>
            <a:endParaRPr lang="en-US" i="1">
              <a:latin typeface="Times New Roman" charset="0"/>
              <a:cs typeface="Times New Roman" charset="0"/>
            </a:endParaRPr>
          </a:p>
        </p:txBody>
      </p:sp>
      <p:sp>
        <p:nvSpPr>
          <p:cNvPr id="697383" name="Text Box 39"/>
          <p:cNvSpPr txBox="1">
            <a:spLocks noChangeArrowheads="1"/>
          </p:cNvSpPr>
          <p:nvPr/>
        </p:nvSpPr>
        <p:spPr bwMode="auto">
          <a:xfrm>
            <a:off x="365125" y="1717675"/>
            <a:ext cx="3146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  <a:cs typeface="Times New Roman" charset="0"/>
              </a:rPr>
              <a:t>1. </a:t>
            </a:r>
            <a:r>
              <a:rPr lang="en-US" sz="2000">
                <a:latin typeface="Times New Roman" charset="0"/>
                <a:cs typeface="Times New Roman" charset="0"/>
              </a:rPr>
              <a:t>Compute threshold graph</a:t>
            </a:r>
            <a:r>
              <a:rPr lang="en-US">
                <a:latin typeface="Times New Roman" charset="0"/>
                <a:cs typeface="Times New Roman" charset="0"/>
              </a:rPr>
              <a:t> </a:t>
            </a:r>
          </a:p>
        </p:txBody>
      </p:sp>
      <p:graphicFrame>
        <p:nvGraphicFramePr>
          <p:cNvPr id="77831" name="Object 40"/>
          <p:cNvGraphicFramePr>
            <a:graphicFrameLocks noChangeAspect="1"/>
          </p:cNvGraphicFramePr>
          <p:nvPr/>
        </p:nvGraphicFramePr>
        <p:xfrm>
          <a:off x="1066800" y="2133600"/>
          <a:ext cx="607060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8" name="Equation" r:id="rId4" imgW="2527300" imgH="203200" progId="Equation.3">
                  <p:embed/>
                </p:oleObj>
              </mc:Choice>
              <mc:Fallback>
                <p:oleObj name="Equation" r:id="rId4" imgW="25273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133600"/>
                        <a:ext cx="6070600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7385" name="Text Box 41"/>
          <p:cNvSpPr txBox="1">
            <a:spLocks noChangeArrowheads="1"/>
          </p:cNvSpPr>
          <p:nvPr/>
        </p:nvSpPr>
        <p:spPr bwMode="auto">
          <a:xfrm>
            <a:off x="381000" y="2514600"/>
            <a:ext cx="83264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  <a:cs typeface="Times New Roman" charset="0"/>
              </a:rPr>
              <a:t>2. </a:t>
            </a:r>
            <a:r>
              <a:rPr lang="en-US" sz="2000">
                <a:latin typeface="Times New Roman" charset="0"/>
                <a:cs typeface="Times New Roman" charset="0"/>
              </a:rPr>
              <a:t>Perform minimum weight triangulation (note: if d is an additive matrix, then </a:t>
            </a:r>
          </a:p>
          <a:p>
            <a:pPr>
              <a:defRPr/>
            </a:pPr>
            <a:r>
              <a:rPr lang="en-US" sz="2000">
                <a:latin typeface="Times New Roman" charset="0"/>
                <a:cs typeface="Times New Roman" charset="0"/>
              </a:rPr>
              <a:t>     the threshold graph is provably triangulated).</a:t>
            </a:r>
          </a:p>
        </p:txBody>
      </p:sp>
      <p:sp>
        <p:nvSpPr>
          <p:cNvPr id="697386" name="Rectangle 42"/>
          <p:cNvSpPr>
            <a:spLocks noChangeArrowheads="1"/>
          </p:cNvSpPr>
          <p:nvPr/>
        </p:nvSpPr>
        <p:spPr bwMode="auto">
          <a:xfrm>
            <a:off x="142875" y="1143000"/>
            <a:ext cx="8848725" cy="2092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graphicFrame>
        <p:nvGraphicFramePr>
          <p:cNvPr id="7783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912343"/>
              </p:ext>
            </p:extLst>
          </p:nvPr>
        </p:nvGraphicFramePr>
        <p:xfrm>
          <a:off x="5839448" y="1203989"/>
          <a:ext cx="1001050" cy="35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9" name="Equation" r:id="rId6" imgW="571500" imgH="203200" progId="Equation.3">
                  <p:embed/>
                </p:oleObj>
              </mc:Choice>
              <mc:Fallback>
                <p:oleObj name="Equation" r:id="rId6" imgW="571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9448" y="1203989"/>
                        <a:ext cx="1001050" cy="35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nature-reviews-tree-of-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3" y="1579563"/>
            <a:ext cx="4878387" cy="42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1117600" y="513715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1884363" y="542925"/>
            <a:ext cx="5159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/>
              <a:t>   Assembling the Tree of Life</a:t>
            </a:r>
            <a:endParaRPr lang="en-US" b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3330</Words>
  <Application>Microsoft Macintosh PowerPoint</Application>
  <PresentationFormat>On-screen Show (4:3)</PresentationFormat>
  <Paragraphs>741</Paragraphs>
  <Slides>82</Slides>
  <Notes>53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82</vt:i4>
      </vt:variant>
    </vt:vector>
  </HeadingPairs>
  <TitlesOfParts>
    <vt:vector size="85" baseType="lpstr">
      <vt:lpstr>Office Theme</vt:lpstr>
      <vt:lpstr>Equation</vt:lpstr>
      <vt:lpstr>Chart</vt:lpstr>
      <vt:lpstr>Computer Science and Reconstructing Evolutionary Trees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Phylogeny (evolutionary tree)</vt:lpstr>
      <vt:lpstr>PowerPoint Presentation</vt:lpstr>
      <vt:lpstr>Goal: Constructing a Tree of Life</vt:lpstr>
      <vt:lpstr>Why? Because!</vt:lpstr>
      <vt:lpstr>Indo-European Language Evolution (Nakhleh et al.)</vt:lpstr>
      <vt:lpstr>Main Points</vt:lpstr>
      <vt:lpstr>DNA Sequence Evolution</vt:lpstr>
      <vt:lpstr>Phylogeny Problem</vt:lpstr>
      <vt:lpstr>Tree Construction</vt:lpstr>
      <vt:lpstr>Maximum Parsimony</vt:lpstr>
      <vt:lpstr>Maximum parsimony (example)</vt:lpstr>
      <vt:lpstr>Maximum Parsimony</vt:lpstr>
      <vt:lpstr>Maximum Parsimony</vt:lpstr>
      <vt:lpstr>Maximum Parsimony: computational complexity</vt:lpstr>
      <vt:lpstr>Exhaustive search is… exhausting</vt:lpstr>
      <vt:lpstr>NP-hard problems in Biology</vt:lpstr>
      <vt:lpstr>Polynomial time problems</vt:lpstr>
      <vt:lpstr>A polynomial-time graph problem</vt:lpstr>
      <vt:lpstr>A polynomial-time graph problem</vt:lpstr>
      <vt:lpstr>What about this?</vt:lpstr>
      <vt:lpstr>PowerPoint Presentation</vt:lpstr>
      <vt:lpstr>What about this?</vt:lpstr>
      <vt:lpstr>P vs. NP, continued</vt:lpstr>
      <vt:lpstr>Coping with NP-hard problems</vt:lpstr>
      <vt:lpstr>DNA Sequence Evolution</vt:lpstr>
      <vt:lpstr>Phylogeny Problem</vt:lpstr>
      <vt:lpstr>Maximum Parsimony is NP-hard</vt:lpstr>
      <vt:lpstr>NP-hard problems in Biology</vt:lpstr>
      <vt:lpstr>Divide-and-Conquer</vt:lpstr>
      <vt:lpstr>Divide-and-Conquer</vt:lpstr>
      <vt:lpstr>Merge Sort Algorithm</vt:lpstr>
      <vt:lpstr>Merging two sorted lists  </vt:lpstr>
      <vt:lpstr>Merging (cont.) </vt:lpstr>
      <vt:lpstr>Merging (cont.) </vt:lpstr>
      <vt:lpstr>Merging (cont.) </vt:lpstr>
      <vt:lpstr>Merging (cont.) </vt:lpstr>
      <vt:lpstr>Merging (cont.) </vt:lpstr>
      <vt:lpstr>Merging (cont.) </vt:lpstr>
      <vt:lpstr>Merging (cont.) </vt:lpstr>
      <vt:lpstr>Merging (cont.) </vt:lpstr>
      <vt:lpstr>Divide-and-Conquer for  Tree Estimation</vt:lpstr>
      <vt:lpstr>DCMs: Divide-and-conquer for improving phylogeny reconstruction</vt:lpstr>
      <vt:lpstr>Iteration plus divide-and-conquer</vt:lpstr>
      <vt:lpstr>NP-hard optimization problems:  better accuracy, but slow to find good solutions</vt:lpstr>
      <vt:lpstr>Computer Science Solving Problems  in Biology and Linguistics</vt:lpstr>
      <vt:lpstr>Main Points</vt:lpstr>
      <vt:lpstr>Computational Phylogenetics</vt:lpstr>
      <vt:lpstr>PowerPoint Presentation</vt:lpstr>
      <vt:lpstr>(Some of) our Methods</vt:lpstr>
      <vt:lpstr>Constructing trees from smaller trees</vt:lpstr>
      <vt:lpstr>Four Boosters</vt:lpstr>
      <vt:lpstr>First example: DCM1</vt:lpstr>
      <vt:lpstr>Performance on large diameter trees</vt:lpstr>
      <vt:lpstr>DCM1 Decompositions</vt:lpstr>
      <vt:lpstr>DCM1-boosting distance-based methods [Nakhleh et al. ISMB 2001]</vt:lpstr>
      <vt:lpstr>Second Example: DACTAL  (Divide-And-Conquer Trees (Almost) without alignments)</vt:lpstr>
      <vt:lpstr>Divide-and-Conquer for Alignment</vt:lpstr>
      <vt:lpstr>Example 3: SATé </vt:lpstr>
      <vt:lpstr>PowerPoint Presentation</vt:lpstr>
      <vt:lpstr>PowerPoint Presentation</vt:lpstr>
      <vt:lpstr>Re-aligning on a tree</vt:lpstr>
      <vt:lpstr>SATé Algorithm</vt:lpstr>
      <vt:lpstr>SATé Algorithm</vt:lpstr>
      <vt:lpstr>SATé Algorithm</vt:lpstr>
      <vt:lpstr>PowerPoint Presentation</vt:lpstr>
      <vt:lpstr>PowerPoint Presentation</vt:lpstr>
      <vt:lpstr>Example 4: UPP</vt:lpstr>
      <vt:lpstr>PowerPoint Presentation</vt:lpstr>
      <vt:lpstr>PowerPoint Presentation</vt:lpstr>
      <vt:lpstr>Four Boosters</vt:lpstr>
      <vt:lpstr>“Boosters”, or “Meta-Methods”</vt:lpstr>
      <vt:lpstr>Summary</vt:lpstr>
      <vt:lpstr>Summary</vt:lpstr>
      <vt:lpstr>Warnow Laboratory</vt:lpstr>
      <vt:lpstr>DCM1 Decompositions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for Scientists</dc:title>
  <dc:creator>Tandy Warnow</dc:creator>
  <cp:lastModifiedBy>Tandy Warnow</cp:lastModifiedBy>
  <cp:revision>35</cp:revision>
  <cp:lastPrinted>2013-10-15T13:28:55Z</cp:lastPrinted>
  <dcterms:created xsi:type="dcterms:W3CDTF">2013-10-15T09:45:45Z</dcterms:created>
  <dcterms:modified xsi:type="dcterms:W3CDTF">2014-10-01T00:46:39Z</dcterms:modified>
</cp:coreProperties>
</file>