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5"/>
  </p:notesMasterIdLst>
  <p:sldIdLst>
    <p:sldId id="256" r:id="rId2"/>
    <p:sldId id="375" r:id="rId3"/>
    <p:sldId id="439" r:id="rId4"/>
    <p:sldId id="376" r:id="rId5"/>
    <p:sldId id="377" r:id="rId6"/>
    <p:sldId id="264" r:id="rId7"/>
    <p:sldId id="397" r:id="rId8"/>
    <p:sldId id="401" r:id="rId9"/>
    <p:sldId id="416" r:id="rId10"/>
    <p:sldId id="318" r:id="rId11"/>
    <p:sldId id="422" r:id="rId12"/>
    <p:sldId id="378" r:id="rId13"/>
    <p:sldId id="379" r:id="rId14"/>
    <p:sldId id="469" r:id="rId15"/>
    <p:sldId id="468" r:id="rId16"/>
    <p:sldId id="445" r:id="rId17"/>
    <p:sldId id="411" r:id="rId18"/>
    <p:sldId id="414" r:id="rId19"/>
    <p:sldId id="412" r:id="rId20"/>
    <p:sldId id="438" r:id="rId21"/>
    <p:sldId id="413" r:id="rId22"/>
    <p:sldId id="449" r:id="rId23"/>
    <p:sldId id="450" r:id="rId24"/>
    <p:sldId id="447" r:id="rId25"/>
    <p:sldId id="446" r:id="rId26"/>
    <p:sldId id="451" r:id="rId27"/>
    <p:sldId id="415" r:id="rId28"/>
    <p:sldId id="423" r:id="rId29"/>
    <p:sldId id="453" r:id="rId30"/>
    <p:sldId id="380" r:id="rId31"/>
    <p:sldId id="319" r:id="rId32"/>
    <p:sldId id="452" r:id="rId33"/>
    <p:sldId id="320" r:id="rId34"/>
    <p:sldId id="321" r:id="rId35"/>
    <p:sldId id="322" r:id="rId36"/>
    <p:sldId id="323" r:id="rId37"/>
    <p:sldId id="325" r:id="rId38"/>
    <p:sldId id="324" r:id="rId39"/>
    <p:sldId id="326" r:id="rId40"/>
    <p:sldId id="327" r:id="rId41"/>
    <p:sldId id="329" r:id="rId42"/>
    <p:sldId id="381" r:id="rId43"/>
    <p:sldId id="382" r:id="rId44"/>
    <p:sldId id="383" r:id="rId45"/>
    <p:sldId id="384" r:id="rId46"/>
    <p:sldId id="386" r:id="rId47"/>
    <p:sldId id="387" r:id="rId48"/>
    <p:sldId id="403" r:id="rId49"/>
    <p:sldId id="406" r:id="rId50"/>
    <p:sldId id="407" r:id="rId51"/>
    <p:sldId id="408" r:id="rId52"/>
    <p:sldId id="405" r:id="rId53"/>
    <p:sldId id="410" r:id="rId54"/>
    <p:sldId id="404" r:id="rId55"/>
    <p:sldId id="371" r:id="rId56"/>
    <p:sldId id="372" r:id="rId57"/>
    <p:sldId id="418" r:id="rId58"/>
    <p:sldId id="420" r:id="rId59"/>
    <p:sldId id="265" r:id="rId60"/>
    <p:sldId id="419" r:id="rId61"/>
    <p:sldId id="281" r:id="rId62"/>
    <p:sldId id="268" r:id="rId63"/>
    <p:sldId id="269" r:id="rId64"/>
    <p:sldId id="274" r:id="rId65"/>
    <p:sldId id="421" r:id="rId66"/>
    <p:sldId id="454" r:id="rId67"/>
    <p:sldId id="470" r:id="rId68"/>
    <p:sldId id="441" r:id="rId69"/>
    <p:sldId id="424" r:id="rId70"/>
    <p:sldId id="426" r:id="rId71"/>
    <p:sldId id="425" r:id="rId72"/>
    <p:sldId id="427" r:id="rId73"/>
    <p:sldId id="428" r:id="rId74"/>
    <p:sldId id="429" r:id="rId75"/>
    <p:sldId id="430" r:id="rId76"/>
    <p:sldId id="431" r:id="rId77"/>
    <p:sldId id="443" r:id="rId78"/>
    <p:sldId id="444" r:id="rId79"/>
    <p:sldId id="455" r:id="rId80"/>
    <p:sldId id="432" r:id="rId81"/>
    <p:sldId id="433" r:id="rId82"/>
    <p:sldId id="457" r:id="rId83"/>
    <p:sldId id="458" r:id="rId84"/>
    <p:sldId id="467" r:id="rId85"/>
    <p:sldId id="459" r:id="rId86"/>
    <p:sldId id="460" r:id="rId87"/>
    <p:sldId id="461" r:id="rId88"/>
    <p:sldId id="434" r:id="rId89"/>
    <p:sldId id="436" r:id="rId90"/>
    <p:sldId id="437" r:id="rId91"/>
    <p:sldId id="462" r:id="rId92"/>
    <p:sldId id="464" r:id="rId93"/>
    <p:sldId id="463" r:id="rId94"/>
    <p:sldId id="466" r:id="rId95"/>
    <p:sldId id="465" r:id="rId96"/>
    <p:sldId id="442" r:id="rId97"/>
    <p:sldId id="440" r:id="rId98"/>
    <p:sldId id="456" r:id="rId99"/>
    <p:sldId id="396" r:id="rId100"/>
    <p:sldId id="374" r:id="rId101"/>
    <p:sldId id="266" r:id="rId102"/>
    <p:sldId id="287" r:id="rId103"/>
    <p:sldId id="285"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2" d="100"/>
          <a:sy n="92" d="100"/>
        </p:scale>
        <p:origin x="-120" y="-15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11528"/>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notesMaster" Target="notesMasters/notesMaster1.xml"/><Relationship Id="rId106" Type="http://schemas.openxmlformats.org/officeDocument/2006/relationships/printerSettings" Target="printerSettings/printerSettings1.bin"/><Relationship Id="rId107"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viewProps" Target="viewProps.xml"/><Relationship Id="rId109"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tableStyles" Target="tableStyle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546CA5-8DE3-2B46-ADDC-6529395AA0B6}" type="datetimeFigureOut">
              <a:rPr lang="en-US" smtClean="0"/>
              <a:t>5/17/14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7D0264-F79C-7441-A69D-563981CA0EEB}" type="slidenum">
              <a:rPr lang="en-US" smtClean="0"/>
              <a:t>‹#›</a:t>
            </a:fld>
            <a:endParaRPr lang="en-US"/>
          </a:p>
        </p:txBody>
      </p:sp>
    </p:spTree>
    <p:extLst>
      <p:ext uri="{BB962C8B-B14F-4D97-AF65-F5344CB8AC3E}">
        <p14:creationId xmlns:p14="http://schemas.microsoft.com/office/powerpoint/2010/main" val="2111225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935A52-DEF1-2040-B8A2-9141E2EC15C0}" type="slidenum">
              <a:rPr lang="en-US" sz="1200"/>
              <a:pPr/>
              <a:t>3</a:t>
            </a:fld>
            <a:endParaRPr lang="en-US" sz="1200"/>
          </a:p>
        </p:txBody>
      </p:sp>
      <p:sp>
        <p:nvSpPr>
          <p:cNvPr id="33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935A52-DEF1-2040-B8A2-9141E2EC15C0}" type="slidenum">
              <a:rPr lang="en-US" sz="1200"/>
              <a:pPr/>
              <a:t>20</a:t>
            </a:fld>
            <a:endParaRPr lang="en-US" sz="1200"/>
          </a:p>
        </p:txBody>
      </p:sp>
      <p:sp>
        <p:nvSpPr>
          <p:cNvPr id="33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120716-44B7-CB4B-8745-3CC26A855C02}" type="slidenum">
              <a:rPr lang="en-US"/>
              <a:pPr>
                <a:defRPr/>
              </a:pPr>
              <a:t>23</a:t>
            </a:fld>
            <a:endParaRPr lang="en-US"/>
          </a:p>
        </p:txBody>
      </p:sp>
      <p:sp>
        <p:nvSpPr>
          <p:cNvPr id="6881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8813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467798-2F11-CB4C-8EED-3241A74B91DF}" type="slidenum">
              <a:rPr lang="en-US" sz="1200"/>
              <a:pPr/>
              <a:t>24</a:t>
            </a:fld>
            <a:endParaRPr lang="en-US" sz="1200"/>
          </a:p>
        </p:txBody>
      </p:sp>
      <p:sp>
        <p:nvSpPr>
          <p:cNvPr id="692226"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CE6509-5916-FD49-80C4-7219303114B8}" type="slidenum">
              <a:rPr lang="en-US" sz="1200"/>
              <a:pPr/>
              <a:t>25</a:t>
            </a:fld>
            <a:endParaRPr lang="en-US" sz="1200"/>
          </a:p>
        </p:txBody>
      </p:sp>
      <p:sp>
        <p:nvSpPr>
          <p:cNvPr id="686082"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0419" name="Rectangle 1027"/>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DDA652A-B77A-C146-93DF-6895D742533A}" type="slidenum">
              <a:rPr lang="en-US"/>
              <a:pPr>
                <a:defRPr/>
              </a:pPr>
              <a:t>26</a:t>
            </a:fld>
            <a:endParaRPr lang="en-US"/>
          </a:p>
        </p:txBody>
      </p:sp>
      <p:sp>
        <p:nvSpPr>
          <p:cNvPr id="700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70041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3CF7A7-C063-4746-9026-FEF838732638}" type="slidenum">
              <a:rPr lang="en-US" sz="1200"/>
              <a:pPr/>
              <a:t>30</a:t>
            </a:fld>
            <a:endParaRPr lang="en-US" sz="1200"/>
          </a:p>
        </p:txBody>
      </p:sp>
      <p:sp>
        <p:nvSpPr>
          <p:cNvPr id="288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49ACE2-F44C-0943-A49D-21C460920D4D}" type="slidenum">
              <a:rPr lang="en-US" sz="1200"/>
              <a:pPr/>
              <a:t>31</a:t>
            </a:fld>
            <a:endParaRPr lang="en-US" sz="1200"/>
          </a:p>
        </p:txBody>
      </p:sp>
      <p:sp>
        <p:nvSpPr>
          <p:cNvPr id="186370"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gn="r">
              <a:lnSpc>
                <a:spcPct val="86000"/>
              </a:lnSpc>
              <a:buClr>
                <a:srgbClr val="000000"/>
              </a:buClr>
              <a:buSzPct val="45000"/>
              <a:buFont typeface="Wingdings" charset="0"/>
              <a:buNone/>
              <a:defRPr/>
            </a:pPr>
            <a:fld id="{0EEF65E3-9194-3842-A629-F9860AA54956}" type="slidenum">
              <a:rPr lang="en-GB" sz="1300" smtClean="0">
                <a:solidFill>
                  <a:srgbClr val="000000"/>
                </a:solidFill>
                <a:latin typeface="Times New Roman" charset="0"/>
                <a:cs typeface="Arial" charset="0"/>
              </a:rPr>
              <a:pPr algn="r">
                <a:lnSpc>
                  <a:spcPct val="86000"/>
                </a:lnSpc>
                <a:buClr>
                  <a:srgbClr val="000000"/>
                </a:buClr>
                <a:buSzPct val="45000"/>
                <a:buFont typeface="Wingdings" charset="0"/>
                <a:buNone/>
                <a:defRPr/>
              </a:pPr>
              <a:t>31</a:t>
            </a:fld>
            <a:endParaRPr lang="en-GB" sz="1300" smtClean="0">
              <a:solidFill>
                <a:srgbClr val="000000"/>
              </a:solidFill>
              <a:latin typeface="Times New Roman" charset="0"/>
              <a:cs typeface="Arial" charset="0"/>
            </a:endParaRPr>
          </a:p>
        </p:txBody>
      </p:sp>
      <p:sp>
        <p:nvSpPr>
          <p:cNvPr id="186371"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2"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3"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5pPr>
            <a:lvl6pPr marL="14239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6pPr>
            <a:lvl7pPr marL="18811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7pPr>
            <a:lvl8pPr marL="23383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8pPr>
            <a:lvl9pPr marL="2795588" indent="-193675" defTabSz="409575" fontAlgn="base">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a:solidFill>
                  <a:schemeClr val="tx1"/>
                </a:solidFill>
                <a:latin typeface="Arial" charset="0"/>
                <a:ea typeface="ＭＳ Ｐゴシック" charset="0"/>
              </a:defRPr>
            </a:lvl9pPr>
          </a:lstStyle>
          <a:p>
            <a:pPr algn="r">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86374"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6375" name="Text Box 7"/>
          <p:cNvSpPr txBox="1">
            <a:spLocks noGrp="1" noChangeArrowheads="1"/>
          </p:cNvSpPr>
          <p:nvPr>
            <p:ph type="body"/>
          </p:nvPr>
        </p:nvSpPr>
        <p:spPr>
          <a:xfrm>
            <a:off x="685800" y="4341813"/>
            <a:ext cx="5486400" cy="4122737"/>
          </a:xfrm>
          <a:solidFill>
            <a:schemeClr val="accent1"/>
          </a:solidFill>
          <a:ln w="9360">
            <a:solidFill>
              <a:schemeClr val="tx1"/>
            </a:solidFill>
            <a:miter lim="800000"/>
            <a:headEnd/>
            <a:tailEnd/>
          </a:ln>
        </p:spPr>
        <p:txBody>
          <a:bodyPr wrap="none" anchor="ctr"/>
          <a:lstStyle>
            <a:lvl1pPr defTabSz="457200">
              <a:defRPr sz="1200">
                <a:solidFill>
                  <a:schemeClr val="tx1"/>
                </a:solidFill>
                <a:latin typeface="Arial" charset="0"/>
                <a:ea typeface="ＭＳ Ｐゴシック" charset="0"/>
              </a:defRPr>
            </a:lvl1pPr>
            <a:lvl2pPr marL="742950" indent="-285750" defTabSz="457200">
              <a:defRPr sz="1200">
                <a:solidFill>
                  <a:schemeClr val="tx1"/>
                </a:solidFill>
                <a:latin typeface="Arial" charset="0"/>
                <a:ea typeface="ＭＳ Ｐゴシック" charset="0"/>
              </a:defRPr>
            </a:lvl2pPr>
            <a:lvl3pPr marL="1143000" indent="-228600" defTabSz="457200">
              <a:defRPr sz="1200">
                <a:solidFill>
                  <a:schemeClr val="tx1"/>
                </a:solidFill>
                <a:latin typeface="Arial" charset="0"/>
                <a:ea typeface="ＭＳ Ｐゴシック" charset="0"/>
              </a:defRPr>
            </a:lvl3pPr>
            <a:lvl4pPr marL="1600200" indent="-228600" defTabSz="457200">
              <a:defRPr sz="1200">
                <a:solidFill>
                  <a:schemeClr val="tx1"/>
                </a:solidFill>
                <a:latin typeface="Arial" charset="0"/>
                <a:ea typeface="ＭＳ Ｐゴシック" charset="0"/>
              </a:defRPr>
            </a:lvl4pPr>
            <a:lvl5pPr marL="2057400" indent="-228600" defTabSz="457200">
              <a:defRPr sz="1200">
                <a:solidFill>
                  <a:schemeClr val="tx1"/>
                </a:solidFill>
                <a:latin typeface="Arial" charset="0"/>
                <a:ea typeface="ＭＳ Ｐゴシック" charset="0"/>
              </a:defRPr>
            </a:lvl5pPr>
            <a:lvl6pPr marL="2514600" indent="-228600" fontAlgn="base">
              <a:spcBef>
                <a:spcPct val="30000"/>
              </a:spcBef>
              <a:spcAft>
                <a:spcPct val="0"/>
              </a:spcAft>
              <a:defRPr sz="1200">
                <a:solidFill>
                  <a:schemeClr val="tx1"/>
                </a:solidFill>
                <a:latin typeface="Arial" charset="0"/>
                <a:ea typeface="ＭＳ Ｐゴシック" charset="0"/>
              </a:defRPr>
            </a:lvl6pPr>
            <a:lvl7pPr marL="2971800" indent="-228600" fontAlgn="base">
              <a:spcBef>
                <a:spcPct val="30000"/>
              </a:spcBef>
              <a:spcAft>
                <a:spcPct val="0"/>
              </a:spcAft>
              <a:defRPr sz="1200">
                <a:solidFill>
                  <a:schemeClr val="tx1"/>
                </a:solidFill>
                <a:latin typeface="Arial" charset="0"/>
                <a:ea typeface="ＭＳ Ｐゴシック" charset="0"/>
              </a:defRPr>
            </a:lvl7pPr>
            <a:lvl8pPr marL="3429000" indent="-228600" fontAlgn="base">
              <a:spcBef>
                <a:spcPct val="30000"/>
              </a:spcBef>
              <a:spcAft>
                <a:spcPct val="0"/>
              </a:spcAft>
              <a:defRPr sz="1200">
                <a:solidFill>
                  <a:schemeClr val="tx1"/>
                </a:solidFill>
                <a:latin typeface="Arial" charset="0"/>
                <a:ea typeface="ＭＳ Ｐゴシック" charset="0"/>
              </a:defRPr>
            </a:lvl8pPr>
            <a:lvl9pPr marL="3886200" indent="-228600" fontAlgn="base">
              <a:spcBef>
                <a:spcPct val="30000"/>
              </a:spcBef>
              <a:spcAft>
                <a:spcPct val="0"/>
              </a:spcAft>
              <a:defRPr sz="1200">
                <a:solidFill>
                  <a:schemeClr val="tx1"/>
                </a:solidFill>
                <a:latin typeface="Arial" charset="0"/>
                <a:ea typeface="ＭＳ Ｐゴシック" charset="0"/>
              </a:defRPr>
            </a:lvl9pPr>
          </a:lstStyle>
          <a:p>
            <a:pPr eaLnBrk="1" hangingPunct="1">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FDE101-6F2D-7A4B-9560-036621FD415F}" type="slidenum">
              <a:rPr lang="en-US" sz="1200"/>
              <a:pPr/>
              <a:t>33</a:t>
            </a:fld>
            <a:endParaRPr lang="en-US" sz="1200"/>
          </a:p>
        </p:txBody>
      </p:sp>
      <p:sp>
        <p:nvSpPr>
          <p:cNvPr id="104450"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fld id="{D6634940-04C5-1546-8254-7492E4B010FE}" type="slidenum">
              <a:rPr lang="en-GB" sz="1300" smtClean="0">
                <a:solidFill>
                  <a:srgbClr val="000000"/>
                </a:solidFill>
                <a:latin typeface="Times New Roman" charset="0"/>
                <a:cs typeface="Arial" charset="0"/>
              </a:rPr>
              <a:pPr algn="r" eaLnBrk="1">
                <a:lnSpc>
                  <a:spcPct val="86000"/>
                </a:lnSpc>
                <a:buClr>
                  <a:srgbClr val="000000"/>
                </a:buClr>
                <a:buSzPct val="45000"/>
                <a:buFont typeface="Wingdings" charset="0"/>
                <a:buNone/>
                <a:defRPr/>
              </a:pPr>
              <a:t>33</a:t>
            </a:fld>
            <a:endParaRPr lang="en-GB" sz="1300" smtClean="0">
              <a:solidFill>
                <a:srgbClr val="000000"/>
              </a:solidFill>
              <a:latin typeface="Times New Roman" charset="0"/>
              <a:cs typeface="Arial" charset="0"/>
            </a:endParaRPr>
          </a:p>
        </p:txBody>
      </p:sp>
      <p:sp>
        <p:nvSpPr>
          <p:cNvPr id="104451"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2"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3"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104454"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455" name="Text Box 7"/>
          <p:cNvSpPr txBox="1">
            <a:spLocks noGrp="1" noChangeArrowheads="1"/>
          </p:cNvSpPr>
          <p:nvPr>
            <p:ph type="body"/>
          </p:nvPr>
        </p:nvSpPr>
        <p:spPr>
          <a:xfrm>
            <a:off x="685800" y="4341813"/>
            <a:ext cx="5486400" cy="4122737"/>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200" tIns="4200" rIns="4200" bIns="42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Homology = nucleotides lined up since they come from a common ancestor.</a:t>
            </a:r>
          </a:p>
          <a:p>
            <a:pPr eaLnBrk="1" hangingPunct="1">
              <a:lnSpc>
                <a:spcPct val="93000"/>
              </a:lnSpc>
              <a:spcBef>
                <a:spcPts val="450"/>
              </a:spcBef>
              <a:defRPr/>
            </a:pPr>
            <a:r>
              <a:rPr lang="en-GB" sz="2000" smtClean="0">
                <a:cs typeface="Arial" charset="0"/>
              </a:rPr>
              <a:t>Indel = dash.</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89CE01-3415-A641-AD38-C60728EF513D}" type="slidenum">
              <a:rPr lang="en-US" sz="1200"/>
              <a:pPr/>
              <a:t>34</a:t>
            </a:fld>
            <a:endParaRPr lang="en-US" sz="1200"/>
          </a:p>
        </p:txBody>
      </p:sp>
      <p:sp>
        <p:nvSpPr>
          <p:cNvPr id="59394"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120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B624B2-3872-D747-9B04-0111C1A76953}" type="slidenum">
              <a:rPr lang="en-US" sz="1200"/>
              <a:pPr/>
              <a:t>35</a:t>
            </a:fld>
            <a:endParaRPr lang="en-US" sz="1200"/>
          </a:p>
        </p:txBody>
      </p:sp>
      <p:sp>
        <p:nvSpPr>
          <p:cNvPr id="6144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6A99F9-8754-B145-8EFD-FB76EE5E87C1}" type="slidenum">
              <a:rPr lang="en-US" sz="1200"/>
              <a:pPr/>
              <a:t>4</a:t>
            </a:fld>
            <a:endParaRPr lang="en-US" sz="1200"/>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BA2542-7AF3-D540-BB50-3997D673CE2F}" type="slidenum">
              <a:rPr lang="en-US" sz="1200"/>
              <a:pPr/>
              <a:t>36</a:t>
            </a:fld>
            <a:endParaRPr lang="en-US" sz="1200"/>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7E1726-938B-4E4E-BDA1-4D903125EA7E}" type="slidenum">
              <a:rPr lang="en-US" sz="1200"/>
              <a:pPr/>
              <a:t>37</a:t>
            </a:fld>
            <a:endParaRPr lang="en-US" sz="1200"/>
          </a:p>
        </p:txBody>
      </p:sp>
      <p:sp>
        <p:nvSpPr>
          <p:cNvPr id="3174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C737BE-4E36-BF47-8FC7-E4E158EE381C}" type="slidenum">
              <a:rPr lang="en-US" sz="1200"/>
              <a:pPr/>
              <a:t>38</a:t>
            </a:fld>
            <a:endParaRPr lang="en-US" sz="1200"/>
          </a:p>
        </p:txBody>
      </p:sp>
      <p:sp>
        <p:nvSpPr>
          <p:cNvPr id="636930"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3693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165E38-4151-334E-B583-6170B2062EC0}" type="slidenum">
              <a:rPr lang="en-US" sz="1200"/>
              <a:pPr/>
              <a:t>39</a:t>
            </a:fld>
            <a:endParaRPr lang="en-US" sz="1200"/>
          </a:p>
        </p:txBody>
      </p:sp>
      <p:sp>
        <p:nvSpPr>
          <p:cNvPr id="323586" name="Text Box 2"/>
          <p:cNvSpPr txBox="1">
            <a:spLocks noChangeArrowheads="1"/>
          </p:cNvSpPr>
          <p:nvPr/>
        </p:nvSpPr>
        <p:spPr bwMode="auto">
          <a:xfrm>
            <a:off x="3881438"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fld id="{D9D21D44-66B8-EB42-99BC-A6E223796CB9}" type="slidenum">
              <a:rPr lang="en-GB" sz="1300" smtClean="0">
                <a:solidFill>
                  <a:srgbClr val="000000"/>
                </a:solidFill>
                <a:latin typeface="Times New Roman" charset="0"/>
                <a:cs typeface="Arial" charset="0"/>
              </a:rPr>
              <a:pPr algn="r" eaLnBrk="1">
                <a:lnSpc>
                  <a:spcPct val="86000"/>
                </a:lnSpc>
                <a:buClr>
                  <a:srgbClr val="000000"/>
                </a:buClr>
                <a:buSzPct val="45000"/>
                <a:buFont typeface="Wingdings" charset="0"/>
                <a:buNone/>
                <a:defRPr/>
              </a:pPr>
              <a:t>39</a:t>
            </a:fld>
            <a:endParaRPr lang="en-GB" sz="1300" smtClean="0">
              <a:solidFill>
                <a:srgbClr val="000000"/>
              </a:solidFill>
              <a:latin typeface="Times New Roman" charset="0"/>
              <a:cs typeface="Arial" charset="0"/>
            </a:endParaRPr>
          </a:p>
        </p:txBody>
      </p:sp>
      <p:sp>
        <p:nvSpPr>
          <p:cNvPr id="323587" name="Text Box 3"/>
          <p:cNvSpPr txBox="1">
            <a:spLocks noChangeArrowheads="1"/>
          </p:cNvSpPr>
          <p:nvPr/>
        </p:nvSpPr>
        <p:spPr bwMode="auto">
          <a:xfrm>
            <a:off x="0" y="868680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88" name="Text Box 4"/>
          <p:cNvSpPr txBox="1">
            <a:spLocks noChangeArrowheads="1"/>
          </p:cNvSpPr>
          <p:nvPr/>
        </p:nvSpPr>
        <p:spPr bwMode="auto">
          <a:xfrm>
            <a:off x="0"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89" name="Text Box 5"/>
          <p:cNvSpPr txBox="1">
            <a:spLocks noChangeArrowheads="1"/>
          </p:cNvSpPr>
          <p:nvPr/>
        </p:nvSpPr>
        <p:spPr bwMode="auto">
          <a:xfrm>
            <a:off x="3881438" y="0"/>
            <a:ext cx="2974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6000"/>
              </a:lnSpc>
              <a:buClr>
                <a:srgbClr val="000000"/>
              </a:buClr>
              <a:buSzPct val="45000"/>
              <a:buFont typeface="Wingdings" charset="0"/>
              <a:buNone/>
              <a:defRPr/>
            </a:pPr>
            <a:endParaRPr lang="en-GB" sz="1300" smtClean="0">
              <a:solidFill>
                <a:srgbClr val="000000"/>
              </a:solidFill>
              <a:latin typeface="Times New Roman" charset="0"/>
              <a:cs typeface="Arial" charset="0"/>
            </a:endParaRPr>
          </a:p>
        </p:txBody>
      </p:sp>
      <p:sp>
        <p:nvSpPr>
          <p:cNvPr id="323590" name="Text Box 6"/>
          <p:cNvSpPr txBox="1">
            <a:spLocks noChangeArrowheads="1"/>
          </p:cNvSpPr>
          <p:nvPr/>
        </p:nvSpPr>
        <p:spPr bwMode="auto">
          <a:xfrm>
            <a:off x="1209675" y="685800"/>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323591" name="Text Box 7"/>
          <p:cNvSpPr txBox="1">
            <a:spLocks noGrp="1" noChangeArrowheads="1"/>
          </p:cNvSpPr>
          <p:nvPr>
            <p:ph type="body"/>
          </p:nvPr>
        </p:nvSpPr>
        <p:spPr>
          <a:xfrm>
            <a:off x="685800" y="4341813"/>
            <a:ext cx="5486400" cy="4122737"/>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defTabSz="457200">
              <a:defRPr sz="1200">
                <a:solidFill>
                  <a:schemeClr val="tx1"/>
                </a:solidFill>
                <a:latin typeface="Arial" charset="0"/>
                <a:ea typeface="ＭＳ Ｐゴシック" charset="0"/>
                <a:cs typeface="ＭＳ Ｐゴシック" charset="0"/>
              </a:defRPr>
            </a:lvl1pPr>
            <a:lvl2pPr marL="742950" indent="-285750" defTabSz="457200">
              <a:defRPr sz="1200">
                <a:solidFill>
                  <a:schemeClr val="tx1"/>
                </a:solidFill>
                <a:latin typeface="Arial" charset="0"/>
                <a:ea typeface="ＭＳ Ｐゴシック" charset="0"/>
              </a:defRPr>
            </a:lvl2pPr>
            <a:lvl3pPr marL="1143000" indent="-228600" defTabSz="457200">
              <a:defRPr sz="1200">
                <a:solidFill>
                  <a:schemeClr val="tx1"/>
                </a:solidFill>
                <a:latin typeface="Arial" charset="0"/>
                <a:ea typeface="ＭＳ Ｐゴシック" charset="0"/>
              </a:defRPr>
            </a:lvl3pPr>
            <a:lvl4pPr marL="1600200" indent="-228600" defTabSz="457200">
              <a:defRPr sz="1200">
                <a:solidFill>
                  <a:schemeClr val="tx1"/>
                </a:solidFill>
                <a:latin typeface="Arial" charset="0"/>
                <a:ea typeface="ＭＳ Ｐゴシック" charset="0"/>
              </a:defRPr>
            </a:lvl4pPr>
            <a:lvl5pPr marL="2057400" indent="-228600" defTabSz="457200">
              <a:defRPr sz="1200">
                <a:solidFill>
                  <a:schemeClr val="tx1"/>
                </a:solidFill>
                <a:latin typeface="Arial" charset="0"/>
                <a:ea typeface="ＭＳ Ｐゴシック" charset="0"/>
              </a:defRPr>
            </a:lvl5pPr>
            <a:lvl6pPr marL="2514600" indent="-228600" fontAlgn="base">
              <a:spcBef>
                <a:spcPct val="30000"/>
              </a:spcBef>
              <a:spcAft>
                <a:spcPct val="0"/>
              </a:spcAft>
              <a:defRPr sz="1200">
                <a:solidFill>
                  <a:schemeClr val="tx1"/>
                </a:solidFill>
                <a:latin typeface="Arial" charset="0"/>
                <a:ea typeface="ＭＳ Ｐゴシック" charset="0"/>
              </a:defRPr>
            </a:lvl6pPr>
            <a:lvl7pPr marL="2971800" indent="-228600" fontAlgn="base">
              <a:spcBef>
                <a:spcPct val="30000"/>
              </a:spcBef>
              <a:spcAft>
                <a:spcPct val="0"/>
              </a:spcAft>
              <a:defRPr sz="1200">
                <a:solidFill>
                  <a:schemeClr val="tx1"/>
                </a:solidFill>
                <a:latin typeface="Arial" charset="0"/>
                <a:ea typeface="ＭＳ Ｐゴシック" charset="0"/>
              </a:defRPr>
            </a:lvl7pPr>
            <a:lvl8pPr marL="3429000" indent="-228600" fontAlgn="base">
              <a:spcBef>
                <a:spcPct val="30000"/>
              </a:spcBef>
              <a:spcAft>
                <a:spcPct val="0"/>
              </a:spcAft>
              <a:defRPr sz="1200">
                <a:solidFill>
                  <a:schemeClr val="tx1"/>
                </a:solidFill>
                <a:latin typeface="Arial" charset="0"/>
                <a:ea typeface="ＭＳ Ｐゴシック" charset="0"/>
              </a:defRPr>
            </a:lvl8pPr>
            <a:lvl9pPr marL="3886200" indent="-228600" fontAlgn="base">
              <a:spcBef>
                <a:spcPct val="30000"/>
              </a:spcBef>
              <a:spcAft>
                <a:spcPct val="0"/>
              </a:spcAft>
              <a:defRPr sz="1200">
                <a:solidFill>
                  <a:schemeClr val="tx1"/>
                </a:solidFill>
                <a:latin typeface="Arial" charset="0"/>
                <a:ea typeface="ＭＳ Ｐゴシック" charset="0"/>
              </a:defRPr>
            </a:lvl9pPr>
          </a:lstStyle>
          <a:p>
            <a:pPr eaLnBrk="1" hangingPunct="1">
              <a:defRPr/>
            </a:pP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4FCE3-D6B3-FC42-AB62-AB708A46C41E}" type="slidenum">
              <a:rPr lang="en-US" sz="1200"/>
              <a:pPr/>
              <a:t>40</a:t>
            </a:fld>
            <a:endParaRPr lang="en-US" sz="1200"/>
          </a:p>
        </p:txBody>
      </p:sp>
      <p:sp>
        <p:nvSpPr>
          <p:cNvPr id="67586" name="Text Box 2"/>
          <p:cNvSpPr txBox="1">
            <a:spLocks noChangeArrowheads="1"/>
          </p:cNvSpPr>
          <p:nvPr/>
        </p:nvSpPr>
        <p:spPr bwMode="auto">
          <a:xfrm>
            <a:off x="3429000" y="7897813"/>
            <a:ext cx="2622550"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7000"/>
              </a:lnSpc>
              <a:buClr>
                <a:srgbClr val="000000"/>
              </a:buClr>
              <a:buSzPct val="45000"/>
              <a:buFont typeface="Wingdings" charset="0"/>
              <a:buNone/>
              <a:defRPr/>
            </a:pPr>
            <a:fld id="{3D1D9E17-D5BE-604A-8D44-4C90451D2646}" type="slidenum">
              <a:rPr lang="en-GB" sz="1100" smtClean="0">
                <a:solidFill>
                  <a:srgbClr val="000000"/>
                </a:solidFill>
                <a:cs typeface="Arial" charset="0"/>
              </a:rPr>
              <a:pPr algn="r" eaLnBrk="1">
                <a:lnSpc>
                  <a:spcPct val="87000"/>
                </a:lnSpc>
                <a:buClr>
                  <a:srgbClr val="000000"/>
                </a:buClr>
                <a:buSzPct val="45000"/>
                <a:buFont typeface="Wingdings" charset="0"/>
                <a:buNone/>
                <a:defRPr/>
              </a:pPr>
              <a:t>40</a:t>
            </a:fld>
            <a:endParaRPr lang="en-GB" sz="1100" smtClean="0">
              <a:solidFill>
                <a:srgbClr val="000000"/>
              </a:solidFill>
              <a:cs typeface="Arial" charset="0"/>
            </a:endParaRPr>
          </a:p>
        </p:txBody>
      </p:sp>
      <p:sp>
        <p:nvSpPr>
          <p:cNvPr id="67587" name="Text Box 3"/>
          <p:cNvSpPr txBox="1">
            <a:spLocks noChangeArrowheads="1"/>
          </p:cNvSpPr>
          <p:nvPr/>
        </p:nvSpPr>
        <p:spPr bwMode="auto">
          <a:xfrm>
            <a:off x="0" y="7897813"/>
            <a:ext cx="2622550"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88" name="Text Box 4"/>
          <p:cNvSpPr txBox="1">
            <a:spLocks noChangeArrowheads="1"/>
          </p:cNvSpPr>
          <p:nvPr/>
        </p:nvSpPr>
        <p:spPr bwMode="auto">
          <a:xfrm>
            <a:off x="0" y="0"/>
            <a:ext cx="262255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89" name="Text Box 5"/>
          <p:cNvSpPr txBox="1">
            <a:spLocks noChangeArrowheads="1"/>
          </p:cNvSpPr>
          <p:nvPr/>
        </p:nvSpPr>
        <p:spPr bwMode="auto">
          <a:xfrm>
            <a:off x="3429000" y="0"/>
            <a:ext cx="262255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90" name="Text Box 6"/>
          <p:cNvSpPr txBox="1">
            <a:spLocks noChangeArrowheads="1"/>
          </p:cNvSpPr>
          <p:nvPr/>
        </p:nvSpPr>
        <p:spPr bwMode="auto">
          <a:xfrm>
            <a:off x="1008063" y="63023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91" name="Text Box 7"/>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1. 2 classes of MC: easy, moderate-to-difficult</a:t>
            </a:r>
          </a:p>
          <a:p>
            <a:pPr eaLnBrk="1" hangingPunct="1">
              <a:lnSpc>
                <a:spcPct val="93000"/>
              </a:lnSpc>
              <a:spcBef>
                <a:spcPts val="450"/>
              </a:spcBef>
              <a:defRPr/>
            </a:pPr>
            <a:r>
              <a:rPr lang="en-GB" sz="2000" smtClean="0">
                <a:cs typeface="Arial" charset="0"/>
              </a:rPr>
              <a:t>2. true alignment</a:t>
            </a:r>
          </a:p>
          <a:p>
            <a:pPr eaLnBrk="1" hangingPunct="1">
              <a:lnSpc>
                <a:spcPct val="93000"/>
              </a:lnSpc>
              <a:spcBef>
                <a:spcPts val="450"/>
              </a:spcBef>
              <a:defRPr/>
            </a:pPr>
            <a:r>
              <a:rPr lang="en-GB" sz="2000" smtClean="0">
                <a:cs typeface="Arial" charset="0"/>
              </a:rPr>
              <a:t>3. 2 classes: ClustalW, everything else</a:t>
            </a:r>
          </a:p>
          <a:p>
            <a:pPr eaLnBrk="1" hangingPunct="1">
              <a:lnSpc>
                <a:spcPct val="93000"/>
              </a:lnSpc>
              <a:spcBef>
                <a:spcPts val="450"/>
              </a:spcBef>
              <a:defRPr/>
            </a:pPr>
            <a:endParaRPr lang="en-GB" sz="2000" smtClean="0">
              <a:cs typeface="Arial" charset="0"/>
            </a:endParaRPr>
          </a:p>
          <a:p>
            <a:pPr eaLnBrk="1" hangingPunct="1">
              <a:lnSpc>
                <a:spcPct val="93000"/>
              </a:lnSpc>
              <a:spcBef>
                <a:spcPts val="450"/>
              </a:spcBef>
              <a:defRPr/>
            </a:pPr>
            <a:r>
              <a:rPr lang="en-GB" sz="2000" smtClean="0">
                <a:cs typeface="Arial" charset="0"/>
              </a:rPr>
              <a:t>Alignment error, measured this way, isn't a perfect predictor of tree error, measured this way.</a:t>
            </a:r>
          </a:p>
        </p:txBody>
      </p:sp>
      <p:sp>
        <p:nvSpPr>
          <p:cNvPr id="67592" name="Text Box 8"/>
          <p:cNvSpPr txBox="1">
            <a:spLocks noGrp="1" noRot="1" noChangeAspect="1" noChangeArrowheads="1" noTextEdit="1"/>
          </p:cNvSpPr>
          <p:nvPr>
            <p:ph type="sldImg" idx="1"/>
          </p:nvPr>
        </p:nvSpPr>
        <p:spPr>
          <a:xfrm>
            <a:off x="1143000" y="693738"/>
            <a:ext cx="4570413" cy="3427412"/>
          </a:xfrm>
          <a:solidFill>
            <a:srgbClr val="FFFFFF"/>
          </a:solidFill>
          <a:ln/>
          <a:extLst>
            <a:ext uri="{FAA26D3D-D897-4be2-8F04-BA451C77F1D7}">
              <ma14:placeholderFlag xmlns:ma14="http://schemas.microsoft.com/office/mac/drawingml/2011/main" val="1"/>
            </a:ext>
          </a:extLs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FBEF08-A14E-BE45-9387-83701B851692}" type="slidenum">
              <a:rPr lang="en-US" sz="1200"/>
              <a:pPr/>
              <a:t>41</a:t>
            </a:fld>
            <a:endParaRPr lang="en-US" sz="1200"/>
          </a:p>
        </p:txBody>
      </p:sp>
      <p:sp>
        <p:nvSpPr>
          <p:cNvPr id="634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DBD198-486B-654F-9D54-43514BA715A6}" type="slidenum">
              <a:rPr lang="en-US" sz="1200"/>
              <a:pPr/>
              <a:t>43</a:t>
            </a:fld>
            <a:endParaRPr lang="en-US" sz="1200"/>
          </a:p>
        </p:txBody>
      </p:sp>
      <p:sp>
        <p:nvSpPr>
          <p:cNvPr id="2" name="Text Box 2"/>
          <p:cNvSpPr txBox="1">
            <a:spLocks noChangeArrowheads="1"/>
          </p:cNvSpPr>
          <p:nvPr/>
        </p:nvSpPr>
        <p:spPr bwMode="auto">
          <a:xfrm>
            <a:off x="3429000" y="7897813"/>
            <a:ext cx="2622550"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7000"/>
              </a:lnSpc>
              <a:buClr>
                <a:srgbClr val="000000"/>
              </a:buClr>
              <a:buSzPct val="45000"/>
              <a:buFont typeface="Wingdings" charset="0"/>
              <a:buNone/>
              <a:defRPr/>
            </a:pPr>
            <a:fld id="{2EDFEA57-BB91-4340-AB82-F4AD5AA2AAA0}" type="slidenum">
              <a:rPr lang="en-GB" sz="1100" smtClean="0">
                <a:solidFill>
                  <a:srgbClr val="000000"/>
                </a:solidFill>
                <a:cs typeface="Arial" charset="0"/>
              </a:rPr>
              <a:pPr algn="r" eaLnBrk="1">
                <a:lnSpc>
                  <a:spcPct val="87000"/>
                </a:lnSpc>
                <a:buClr>
                  <a:srgbClr val="000000"/>
                </a:buClr>
                <a:buSzPct val="45000"/>
                <a:buFont typeface="Wingdings" charset="0"/>
                <a:buNone/>
                <a:defRPr/>
              </a:pPr>
              <a:t>43</a:t>
            </a:fld>
            <a:endParaRPr lang="en-GB" sz="1100" smtClean="0">
              <a:solidFill>
                <a:srgbClr val="000000"/>
              </a:solidFill>
              <a:cs typeface="Arial" charset="0"/>
            </a:endParaRPr>
          </a:p>
        </p:txBody>
      </p:sp>
      <p:sp>
        <p:nvSpPr>
          <p:cNvPr id="67587" name="Text Box 3"/>
          <p:cNvSpPr txBox="1">
            <a:spLocks noChangeArrowheads="1"/>
          </p:cNvSpPr>
          <p:nvPr/>
        </p:nvSpPr>
        <p:spPr bwMode="auto">
          <a:xfrm>
            <a:off x="0" y="7897813"/>
            <a:ext cx="2622550"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nchor="b"/>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88" name="Text Box 4"/>
          <p:cNvSpPr txBox="1">
            <a:spLocks noChangeArrowheads="1"/>
          </p:cNvSpPr>
          <p:nvPr/>
        </p:nvSpPr>
        <p:spPr bwMode="auto">
          <a:xfrm>
            <a:off x="0" y="0"/>
            <a:ext cx="262255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89" name="Text Box 5"/>
          <p:cNvSpPr txBox="1">
            <a:spLocks noChangeArrowheads="1"/>
          </p:cNvSpPr>
          <p:nvPr/>
        </p:nvSpPr>
        <p:spPr bwMode="auto">
          <a:xfrm>
            <a:off x="3429000" y="0"/>
            <a:ext cx="262255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0766" tIns="41998" rIns="80766" bIns="41998"/>
          <a:lstStyle>
            <a:lvl1pPr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cs typeface="ＭＳ Ｐゴシック" charset="0"/>
              </a:defRPr>
            </a:lvl1pPr>
            <a:lvl2pPr marL="385763"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2pPr>
            <a:lvl3pPr marL="57943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3pPr>
            <a:lvl4pPr marL="773113" indent="-192088"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4pPr>
            <a:lvl5pPr marL="966788" indent="-193675" defTabSz="409575">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5pPr>
            <a:lvl6pPr marL="14239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6pPr>
            <a:lvl7pPr marL="18811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7pPr>
            <a:lvl8pPr marL="23383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8pPr>
            <a:lvl9pPr marL="2795588" indent="-193675" defTabSz="409575" eaLnBrk="0" fontAlgn="base" hangingPunct="0">
              <a:spcBef>
                <a:spcPct val="0"/>
              </a:spcBef>
              <a:spcAft>
                <a:spcPct val="0"/>
              </a:spcAft>
              <a:tabLst>
                <a:tab pos="0" algn="l"/>
                <a:tab pos="409575" algn="l"/>
                <a:tab pos="820738" algn="l"/>
                <a:tab pos="1230313" algn="l"/>
                <a:tab pos="1641475" algn="l"/>
                <a:tab pos="2051050" algn="l"/>
                <a:tab pos="2462213" algn="l"/>
                <a:tab pos="2871788" algn="l"/>
                <a:tab pos="3282950" algn="l"/>
                <a:tab pos="3692525" algn="l"/>
                <a:tab pos="4103688" algn="l"/>
                <a:tab pos="4513263" algn="l"/>
                <a:tab pos="4922838" algn="l"/>
                <a:tab pos="5334000" algn="l"/>
                <a:tab pos="5743575" algn="l"/>
                <a:tab pos="6154738" algn="l"/>
                <a:tab pos="6564313" algn="l"/>
                <a:tab pos="6975475" algn="l"/>
                <a:tab pos="7385050" algn="l"/>
                <a:tab pos="7796213" algn="l"/>
                <a:tab pos="8205788" algn="l"/>
              </a:tabLst>
              <a:defRPr sz="2400">
                <a:solidFill>
                  <a:schemeClr val="tx1"/>
                </a:solidFill>
                <a:latin typeface="Arial" charset="0"/>
                <a:ea typeface="ＭＳ Ｐゴシック" charset="0"/>
              </a:defRPr>
            </a:lvl9pPr>
          </a:lstStyle>
          <a:p>
            <a:pPr algn="r" eaLnBrk="1">
              <a:lnSpc>
                <a:spcPct val="87000"/>
              </a:lnSpc>
              <a:buClr>
                <a:srgbClr val="000000"/>
              </a:buClr>
              <a:buSzPct val="45000"/>
              <a:buFont typeface="Wingdings" charset="0"/>
              <a:buNone/>
              <a:defRPr/>
            </a:pPr>
            <a:endParaRPr lang="en-GB" sz="1100" smtClean="0">
              <a:solidFill>
                <a:srgbClr val="000000"/>
              </a:solidFill>
              <a:cs typeface="Arial" charset="0"/>
            </a:endParaRPr>
          </a:p>
        </p:txBody>
      </p:sp>
      <p:sp>
        <p:nvSpPr>
          <p:cNvPr id="67590" name="Text Box 6"/>
          <p:cNvSpPr txBox="1">
            <a:spLocks noChangeArrowheads="1"/>
          </p:cNvSpPr>
          <p:nvPr/>
        </p:nvSpPr>
        <p:spPr bwMode="auto">
          <a:xfrm>
            <a:off x="1008063" y="63023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591" name="Text Box 7"/>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1. 2 classes of MC: easy, moderate-to-difficult</a:t>
            </a:r>
          </a:p>
          <a:p>
            <a:pPr eaLnBrk="1" hangingPunct="1">
              <a:lnSpc>
                <a:spcPct val="93000"/>
              </a:lnSpc>
              <a:spcBef>
                <a:spcPts val="450"/>
              </a:spcBef>
              <a:defRPr/>
            </a:pPr>
            <a:r>
              <a:rPr lang="en-GB" sz="2000" smtClean="0">
                <a:cs typeface="Arial" charset="0"/>
              </a:rPr>
              <a:t>2. true alignment</a:t>
            </a:r>
          </a:p>
          <a:p>
            <a:pPr eaLnBrk="1" hangingPunct="1">
              <a:lnSpc>
                <a:spcPct val="93000"/>
              </a:lnSpc>
              <a:spcBef>
                <a:spcPts val="450"/>
              </a:spcBef>
              <a:defRPr/>
            </a:pPr>
            <a:r>
              <a:rPr lang="en-GB" sz="2000" smtClean="0">
                <a:cs typeface="Arial" charset="0"/>
              </a:rPr>
              <a:t>3. 2 classes: ClustalW, everything else</a:t>
            </a:r>
          </a:p>
          <a:p>
            <a:pPr eaLnBrk="1" hangingPunct="1">
              <a:lnSpc>
                <a:spcPct val="93000"/>
              </a:lnSpc>
              <a:spcBef>
                <a:spcPts val="450"/>
              </a:spcBef>
              <a:defRPr/>
            </a:pPr>
            <a:endParaRPr lang="en-GB" sz="2000" smtClean="0">
              <a:cs typeface="Arial" charset="0"/>
            </a:endParaRPr>
          </a:p>
          <a:p>
            <a:pPr eaLnBrk="1" hangingPunct="1">
              <a:lnSpc>
                <a:spcPct val="93000"/>
              </a:lnSpc>
              <a:spcBef>
                <a:spcPts val="450"/>
              </a:spcBef>
              <a:defRPr/>
            </a:pPr>
            <a:r>
              <a:rPr lang="en-GB" sz="2000" smtClean="0">
                <a:cs typeface="Arial" charset="0"/>
              </a:rPr>
              <a:t>Alignment error, measured this way, isn't a perfect predictor of tree error, measured this way.</a:t>
            </a:r>
          </a:p>
        </p:txBody>
      </p:sp>
      <p:sp>
        <p:nvSpPr>
          <p:cNvPr id="67592" name="Text Box 8"/>
          <p:cNvSpPr txBox="1">
            <a:spLocks noGrp="1" noRot="1" noChangeAspect="1" noChangeArrowheads="1" noTextEdit="1"/>
          </p:cNvSpPr>
          <p:nvPr>
            <p:ph type="sldImg" idx="1"/>
          </p:nvPr>
        </p:nvSpPr>
        <p:spPr>
          <a:xfrm>
            <a:off x="1143000" y="693738"/>
            <a:ext cx="4570413" cy="3427412"/>
          </a:xfrm>
          <a:solidFill>
            <a:srgbClr val="FFFFFF"/>
          </a:solidFill>
          <a:ln/>
          <a:extLst>
            <a:ext uri="{FAA26D3D-D897-4be2-8F04-BA451C77F1D7}">
              <ma14:placeholderFlag xmlns:ma14="http://schemas.microsoft.com/office/mac/drawingml/2011/main" val="1"/>
            </a:ext>
          </a:extLst>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0529E-7C2F-8844-B41B-4975EA59A8CB}" type="slidenum">
              <a:rPr lang="en-US" sz="1200"/>
              <a:pPr/>
              <a:t>44</a:t>
            </a:fld>
            <a:endParaRPr lang="en-US" sz="1200"/>
          </a:p>
        </p:txBody>
      </p:sp>
      <p:sp>
        <p:nvSpPr>
          <p:cNvPr id="4229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22915"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47625" eaLnBrk="1" hangingPunct="1">
              <a:spcBef>
                <a:spcPts val="463"/>
              </a:spcBef>
              <a:defRPr/>
            </a:pPr>
            <a:endParaRPr lang="en-US" smtClean="0">
              <a:solidFill>
                <a:srgbClr val="000000"/>
              </a:solidFill>
              <a:latin typeface="Times" charset="0"/>
              <a:cs typeface="Times" charset="0"/>
              <a:sym typeface="Time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B7D69B-BBE4-8F48-97D2-904DC7F14590}" type="slidenum">
              <a:rPr lang="en-US"/>
              <a:pPr/>
              <a:t>45</a:t>
            </a:fld>
            <a:endParaRPr lang="en-US"/>
          </a:p>
        </p:txBody>
      </p:sp>
      <p:sp>
        <p:nvSpPr>
          <p:cNvPr id="10240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2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0380D2-C1A9-E640-8702-BA773D5D5112}" type="slidenum">
              <a:rPr lang="en-US" sz="1200"/>
              <a:pPr/>
              <a:t>46</a:t>
            </a:fld>
            <a:endParaRPr lang="en-US" sz="1200"/>
          </a:p>
        </p:txBody>
      </p:sp>
      <p:sp>
        <p:nvSpPr>
          <p:cNvPr id="184322" name="Text Box 2"/>
          <p:cNvSpPr txBox="1">
            <a:spLocks noChangeArrowheads="1"/>
          </p:cNvSpPr>
          <p:nvPr/>
        </p:nvSpPr>
        <p:spPr bwMode="auto">
          <a:xfrm>
            <a:off x="1008063" y="623888"/>
            <a:ext cx="4033837" cy="311626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323" name="Text Box 3"/>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cs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Arial" charset="0"/>
                <a:ea typeface="ＭＳ Ｐゴシック" charset="0"/>
              </a:defRPr>
            </a:lvl9pPr>
          </a:lstStyle>
          <a:p>
            <a:pPr eaLnBrk="1" hangingPunct="1">
              <a:lnSpc>
                <a:spcPct val="93000"/>
              </a:lnSpc>
              <a:spcBef>
                <a:spcPts val="450"/>
              </a:spcBef>
              <a:defRPr/>
            </a:pPr>
            <a:r>
              <a:rPr lang="en-GB" sz="2000" smtClean="0">
                <a:cs typeface="Arial" charset="0"/>
              </a:rPr>
              <a:t>For moderate-to-difficult datasets, SATe gets better trees and alignments than all other estimated methods. Close to what you might get if you had access to true alignment.</a:t>
            </a:r>
          </a:p>
          <a:p>
            <a:pPr eaLnBrk="1" hangingPunct="1">
              <a:lnSpc>
                <a:spcPct val="93000"/>
              </a:lnSpc>
              <a:spcBef>
                <a:spcPts val="450"/>
              </a:spcBef>
              <a:defRPr/>
            </a:pPr>
            <a:endParaRPr lang="en-GB" sz="2400" smtClean="0">
              <a:cs typeface="Arial" charset="0"/>
            </a:endParaRPr>
          </a:p>
          <a:p>
            <a:pPr eaLnBrk="1" hangingPunct="1">
              <a:lnSpc>
                <a:spcPct val="93000"/>
              </a:lnSpc>
              <a:spcBef>
                <a:spcPts val="450"/>
              </a:spcBef>
              <a:defRPr/>
            </a:pPr>
            <a:r>
              <a:rPr lang="en-GB" sz="2000" smtClean="0">
                <a:cs typeface="Arial" charset="0"/>
              </a:rPr>
              <a:t>Opens up a new realm of possibility: Datasets currently considered “unalignable” can in fact be aligned reasonably well. This opens up the feasibility of accurate estimations of deep evolutionary histories using a wider range of markers.</a:t>
            </a:r>
          </a:p>
          <a:p>
            <a:pPr eaLnBrk="1" hangingPunct="1">
              <a:lnSpc>
                <a:spcPct val="93000"/>
              </a:lnSpc>
              <a:spcBef>
                <a:spcPts val="450"/>
              </a:spcBef>
              <a:defRPr/>
            </a:pPr>
            <a:endParaRPr lang="en-GB" sz="2000" smtClean="0">
              <a:cs typeface="Arial" charset="0"/>
            </a:endParaRPr>
          </a:p>
          <a:p>
            <a:pPr eaLnBrk="1" hangingPunct="1">
              <a:lnSpc>
                <a:spcPct val="93000"/>
              </a:lnSpc>
              <a:spcBef>
                <a:spcPts val="450"/>
              </a:spcBef>
              <a:defRPr/>
            </a:pPr>
            <a:r>
              <a:rPr lang="en-GB" sz="2000" smtClean="0">
                <a:cs typeface="Arial" charset="0"/>
              </a:rPr>
              <a:t>TRANSITION: can we do better? What about smaller simulated datasets? And what about biological datasets?</a:t>
            </a:r>
          </a:p>
          <a:p>
            <a:pPr eaLnBrk="1" hangingPunct="1">
              <a:lnSpc>
                <a:spcPct val="93000"/>
              </a:lnSpc>
              <a:spcBef>
                <a:spcPts val="450"/>
              </a:spcBef>
              <a:defRPr/>
            </a:pPr>
            <a:endParaRPr lang="en-GB" sz="2000" smtClean="0">
              <a:cs typeface="Arial" charset="0"/>
            </a:endParaRPr>
          </a:p>
        </p:txBody>
      </p:sp>
      <p:sp>
        <p:nvSpPr>
          <p:cNvPr id="184324" name="Text Box 4"/>
          <p:cNvSpPr txBox="1">
            <a:spLocks noGrp="1" noRot="1" noChangeAspect="1" noChangeArrowheads="1" noTextEdit="1"/>
          </p:cNvSpPr>
          <p:nvPr>
            <p:ph type="sldImg" idx="1"/>
          </p:nvPr>
        </p:nvSpPr>
        <p:spPr>
          <a:xfrm>
            <a:off x="1143000" y="693738"/>
            <a:ext cx="4570413" cy="3427412"/>
          </a:xfrm>
          <a:solidFill>
            <a:srgbClr val="FFFFFF"/>
          </a:solidFill>
          <a:ln/>
          <a:extLst>
            <a:ext uri="{FAA26D3D-D897-4be2-8F04-BA451C77F1D7}">
              <ma14:placeholderFlag xmlns:ma14="http://schemas.microsoft.com/office/mac/drawingml/2011/main" val="1"/>
            </a:ext>
          </a:extLs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60702D-DABD-8F43-9248-0A4AF26307FF}" type="slidenum">
              <a:rPr lang="en-US" sz="1200"/>
              <a:pPr/>
              <a:t>5</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4376DD-0046-844E-9B9D-0399A9D1FA38}" type="slidenum">
              <a:rPr lang="en-US" sz="1200"/>
              <a:pPr/>
              <a:t>47</a:t>
            </a:fld>
            <a:endParaRPr lang="en-US" sz="1200"/>
          </a:p>
        </p:txBody>
      </p:sp>
      <p:sp>
        <p:nvSpPr>
          <p:cNvPr id="71682" name="Text Box 2"/>
          <p:cNvSpPr txBox="1">
            <a:spLocks noChangeArrowheads="1"/>
          </p:cNvSpPr>
          <p:nvPr/>
        </p:nvSpPr>
        <p:spPr bwMode="auto">
          <a:xfrm>
            <a:off x="1209675" y="693738"/>
            <a:ext cx="443865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683" name="Text Box 3"/>
          <p:cNvSpPr txBox="1">
            <a:spLocks noGrp="1" noChangeArrowheads="1"/>
          </p:cNvSpPr>
          <p:nvPr>
            <p:ph type="body"/>
          </p:nvPr>
        </p:nvSpPr>
        <p:spPr>
          <a:xfrm>
            <a:off x="685800" y="4341813"/>
            <a:ext cx="5486400"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B22762-729E-C740-A34C-C776A071002D}" type="slidenum">
              <a:rPr lang="en-US" sz="1200"/>
              <a:pPr/>
              <a:t>55</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75C96E-5794-804C-B057-D440D0DD6234}" type="slidenum">
              <a:rPr lang="en-US" sz="1200"/>
              <a:pPr/>
              <a:t>59</a:t>
            </a:fld>
            <a:endParaRPr lang="en-US" sz="1200"/>
          </a:p>
        </p:txBody>
      </p:sp>
      <p:sp>
        <p:nvSpPr>
          <p:cNvPr id="164866" name="PlaceHolder 1"/>
          <p:cNvSpPr>
            <a:spLocks noGrp="1"/>
          </p:cNvSpPr>
          <p:nvPr>
            <p:ph type="body"/>
          </p:nvPr>
        </p:nvSpPr>
        <p:spPr>
          <a:xfrm>
            <a:off x="685800" y="4343400"/>
            <a:ext cx="5486400" cy="4597400"/>
          </a:xfrm>
          <a:solidFill>
            <a:srgbClr val="FFFFFF"/>
          </a:solidFill>
          <a:ln>
            <a:solidFill>
              <a:srgbClr val="000000"/>
            </a:solidFill>
            <a:miter lim="800000"/>
            <a:headEnd/>
            <a:tailEnd/>
          </a:ln>
        </p:spPr>
        <p:txBody>
          <a:bodyPr lIns="0" tIns="0" rIns="0" bIns="0"/>
          <a:lstStyle/>
          <a:p>
            <a:pPr eaLnBrk="1" hangingPunct="1">
              <a:spcBef>
                <a:spcPct val="0"/>
              </a:spcBef>
              <a:buSzPct val="45000"/>
              <a:buFontTx/>
              <a:buChar char="•"/>
            </a:pPr>
            <a:r>
              <a:rPr lang="fi-FI" sz="1000">
                <a:solidFill>
                  <a:srgbClr val="000000"/>
                </a:solidFill>
              </a:rPr>
              <a:t>The two basic steps in phylogenetic placement is similar to the two phase methods we typically use, align and then place the fragment.</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The differences are we align each fragment independently into the backbone tree.  We then take each extended alignment and place each fragment independently into the backbone tree.</a:t>
            </a:r>
            <a:endParaRPr lang="en-US"/>
          </a:p>
          <a:p>
            <a:pPr eaLnBrk="1" hangingPunct="1">
              <a:spcBef>
                <a:spcPct val="0"/>
              </a:spcBef>
            </a:pPr>
            <a:endParaRPr lang="en-US"/>
          </a:p>
          <a:p>
            <a:pPr eaLnBrk="1" hangingPunct="1">
              <a:spcBef>
                <a:spcPct val="0"/>
              </a:spcBef>
              <a:buSzPct val="45000"/>
              <a:buFontTx/>
              <a:buChar char="•"/>
            </a:pPr>
            <a:r>
              <a:rPr lang="fi-FI" sz="1000">
                <a:solidFill>
                  <a:srgbClr val="000000"/>
                </a:solidFill>
              </a:rPr>
              <a:t>Two methods to align the query sequences are HMMALIGN, which estimates a hidden markov model profile for the backbone alignment, and then aligns the query sequence to the model, and PaPaRa, which estimates ancestoral parsimony state vectors for each each in the reference tree and aligns the query sequence against each state vector.  It selects the best scoring alignment.  </a:t>
            </a:r>
            <a:endParaRPr lang="en-US"/>
          </a:p>
          <a:p>
            <a:pPr eaLnBrk="1" hangingPunct="1">
              <a:spcBef>
                <a:spcPct val="0"/>
              </a:spcBef>
              <a:buSzPct val="45000"/>
              <a:buFontTx/>
              <a:buChar char="•"/>
            </a:pPr>
            <a:r>
              <a:rPr lang="fi-FI" sz="1000">
                <a:solidFill>
                  <a:srgbClr val="000000"/>
                </a:solidFill>
              </a:rPr>
              <a:t>Two methods that place the query sequence try to optimize the same criterion: find the ML placement given the extended alignment</a:t>
            </a:r>
            <a:endParaRPr lang="en-US"/>
          </a:p>
          <a:p>
            <a:pPr eaLnBrk="1" hangingPunct="1">
              <a:spcBef>
                <a:spcPct val="0"/>
              </a:spcBef>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61</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342DFD-0AA6-7245-AB79-0BB99496770C}" type="slidenum">
              <a:rPr lang="en-US" sz="1200"/>
              <a:pPr/>
              <a:t>62</a:t>
            </a:fld>
            <a:endParaRPr lang="en-US" sz="1200"/>
          </a:p>
        </p:txBody>
      </p:sp>
      <p:sp>
        <p:nvSpPr>
          <p:cNvPr id="339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7101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729D73-8701-6D49-B4B0-0CF4EA5E0176}" type="slidenum">
              <a:rPr lang="en-US" sz="1200"/>
              <a:pPr/>
              <a:t>63</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73059" name="Notes Placeholder 2"/>
          <p:cNvSpPr>
            <a:spLocks noGrp="1"/>
          </p:cNvSpPr>
          <p:nvPr>
            <p:ph type="body" sz="quarter" idx="1"/>
          </p:nvPr>
        </p:nvSpPr>
        <p:spPr>
          <a:xfrm>
            <a:off x="685800" y="4343400"/>
            <a:ext cx="5486400" cy="4037013"/>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2BAC5A-F71D-A046-BEDF-27D347DA6F6A}" type="slidenum">
              <a:rPr lang="en-US" sz="1200"/>
              <a:pPr/>
              <a:t>64</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83299" name="Notes Placeholder 2"/>
          <p:cNvSpPr>
            <a:spLocks noGrp="1"/>
          </p:cNvSpPr>
          <p:nvPr>
            <p:ph type="body" sz="quarter" idx="1"/>
          </p:nvPr>
        </p:nvSpPr>
        <p:spPr>
          <a:xfrm>
            <a:off x="685800" y="4343400"/>
            <a:ext cx="5486400" cy="4037013"/>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spcBef>
                <a:spcPct val="0"/>
              </a:spcBef>
              <a:buSzPct val="45000"/>
              <a:buFont typeface="StarSymbol" charset="0"/>
              <a:buChar char="●"/>
            </a:pPr>
            <a:endParaRPr lang="fi-FI">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BE7D38-3CB6-784B-8166-BF2223C6CE59}" type="slidenum">
              <a:rPr lang="en-US" sz="1200"/>
              <a:pPr/>
              <a:t>68</a:t>
            </a:fld>
            <a:endParaRPr lang="en-US" sz="1200"/>
          </a:p>
        </p:txBody>
      </p:sp>
      <p:sp>
        <p:nvSpPr>
          <p:cNvPr id="33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4205EA-1777-4541-A5EA-F42D108592BA}" type="slidenum">
              <a:rPr lang="en-US" sz="1200"/>
              <a:pPr/>
              <a:t>70</a:t>
            </a:fld>
            <a:endParaRPr lang="en-US" sz="1200"/>
          </a:p>
        </p:txBody>
      </p:sp>
      <p:sp>
        <p:nvSpPr>
          <p:cNvPr id="216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EC5C12-4828-3642-98DD-3100F38571D8}" type="slidenum">
              <a:rPr lang="en-US" sz="1200"/>
              <a:pPr/>
              <a:t>71</a:t>
            </a:fld>
            <a:endParaRPr lang="en-US" sz="1200"/>
          </a:p>
        </p:txBody>
      </p:sp>
      <p:sp>
        <p:nvSpPr>
          <p:cNvPr id="428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752A48-E815-7D48-A083-958B731EC48B}" type="slidenum">
              <a:rPr lang="en-US" sz="1200"/>
              <a:pPr/>
              <a:t>6</a:t>
            </a:fld>
            <a:endParaRPr lang="en-US" sz="1200"/>
          </a:p>
        </p:txBody>
      </p:sp>
      <p:sp>
        <p:nvSpPr>
          <p:cNvPr id="162818" name="PlaceHolder 1"/>
          <p:cNvSpPr>
            <a:spLocks noGrp="1"/>
          </p:cNvSpPr>
          <p:nvPr>
            <p:ph type="body"/>
          </p:nvPr>
        </p:nvSpPr>
        <p:spPr>
          <a:xfrm>
            <a:off x="685800" y="4343400"/>
            <a:ext cx="5486400" cy="4619625"/>
          </a:xfrm>
          <a:solidFill>
            <a:srgbClr val="FFFFFF"/>
          </a:solidFill>
          <a:ln>
            <a:solidFill>
              <a:srgbClr val="000000"/>
            </a:solidFill>
            <a:miter lim="800000"/>
            <a:headEnd/>
            <a:tailEnd/>
          </a:ln>
        </p:spPr>
        <p:txBody>
          <a:bodyPr lIns="0" tIns="0" rIns="0" bIns="0"/>
          <a:lstStyle/>
          <a:p>
            <a:pPr>
              <a:spcBef>
                <a:spcPct val="0"/>
              </a:spcBef>
              <a:buSzPct val="45000"/>
              <a:buFontTx/>
              <a:buChar char="•"/>
            </a:pPr>
            <a:r>
              <a:rPr lang="fi-FI" sz="1000">
                <a:solidFill>
                  <a:srgbClr val="000000"/>
                </a:solidFill>
              </a:rPr>
              <a:t>The two basic steps in phylogenetic placement is similar to the two phase methods we typically use, align and then place the fragment.</a:t>
            </a:r>
            <a:endParaRPr lang="en-US"/>
          </a:p>
          <a:p>
            <a:pPr>
              <a:spcBef>
                <a:spcPct val="0"/>
              </a:spcBef>
            </a:pPr>
            <a:endParaRPr lang="en-US"/>
          </a:p>
          <a:p>
            <a:pPr>
              <a:spcBef>
                <a:spcPct val="0"/>
              </a:spcBef>
              <a:buSzPct val="45000"/>
              <a:buFontTx/>
              <a:buChar char="•"/>
            </a:pPr>
            <a:r>
              <a:rPr lang="fi-FI" sz="1000">
                <a:solidFill>
                  <a:srgbClr val="000000"/>
                </a:solidFill>
              </a:rPr>
              <a:t>The differences are we align each fragment independently into the backbone tree.  We then take each extended alignment and place each fragment independently into the backbone tree.</a:t>
            </a:r>
            <a:endParaRPr lang="en-US"/>
          </a:p>
          <a:p>
            <a:pPr>
              <a:spcBef>
                <a:spcPct val="0"/>
              </a:spcBef>
            </a:pPr>
            <a:endParaRPr lang="en-US"/>
          </a:p>
          <a:p>
            <a:pPr>
              <a:spcBef>
                <a:spcPct val="0"/>
              </a:spcBef>
              <a:buSzPct val="45000"/>
              <a:buFontTx/>
              <a:buChar char="•"/>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endParaRPr lang="en-US"/>
          </a:p>
          <a:p>
            <a:pPr>
              <a:spcBef>
                <a:spcPct val="0"/>
              </a:spcBef>
              <a:buSzPct val="45000"/>
              <a:buFontTx/>
              <a:buChar char="•"/>
            </a:pPr>
            <a:r>
              <a:rPr lang="fi-FI" sz="1000">
                <a:solidFill>
                  <a:srgbClr val="000000"/>
                </a:solidFill>
              </a:rPr>
              <a:t>Two methods that place the query sequence try to optimize the same criterion: find the ML placement given the extended alignment</a:t>
            </a:r>
            <a:endParaRPr lang="en-US"/>
          </a:p>
          <a:p>
            <a:pPr>
              <a:spcBef>
                <a:spcPct val="0"/>
              </a:spcBef>
            </a:pPr>
            <a:endParaRPr lang="en-US"/>
          </a:p>
          <a:p>
            <a:pPr>
              <a:spcBef>
                <a:spcPct val="0"/>
              </a:spcBef>
            </a:pP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B72452-DF28-BC4E-9548-FD123E33F72B}" type="slidenum">
              <a:rPr lang="en-US" sz="1200"/>
              <a:pPr/>
              <a:t>72</a:t>
            </a:fld>
            <a:endParaRPr lang="en-US" sz="1200"/>
          </a:p>
        </p:txBody>
      </p:sp>
      <p:sp>
        <p:nvSpPr>
          <p:cNvPr id="256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07A91DD-23F5-AF46-878C-81EF2B4D4396}" type="slidenum">
              <a:rPr lang="en-US" sz="1200"/>
              <a:pPr/>
              <a:t>73</a:t>
            </a:fld>
            <a:endParaRPr lang="en-US" sz="1200"/>
          </a:p>
        </p:txBody>
      </p:sp>
      <p:sp>
        <p:nvSpPr>
          <p:cNvPr id="269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a:noFill/>
        </p:spPr>
        <p:txBody>
          <a:bodyPr/>
          <a:lstStyle/>
          <a:p>
            <a:pPr eaLnBrk="1" hangingPunct="1"/>
            <a:r>
              <a:rPr lang="en-US"/>
              <a:t>point out that supertree methods take overlaping trees and produce a tree, and that the whole process of first generating small trees and then applying a supertree method is often referred to as the </a:t>
            </a:r>
            <a:r>
              <a:rPr lang="ja-JP" altLang="en-US"/>
              <a:t>“</a:t>
            </a:r>
            <a:r>
              <a:rPr lang="en-US" altLang="ja-JP"/>
              <a:t>supertree approach</a:t>
            </a:r>
            <a:r>
              <a:rPr lang="ja-JP" altLang="en-US"/>
              <a:t>”</a:t>
            </a:r>
            <a:r>
              <a:rPr lang="en-US" altLang="ja-JP"/>
              <a:t>.</a:t>
            </a: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2AE70E-8773-CA45-B6D8-948BE92C7947}" type="slidenum">
              <a:rPr lang="en-US" sz="1200"/>
              <a:pPr/>
              <a:t>74</a:t>
            </a:fld>
            <a:endParaRPr lang="en-US" sz="1200"/>
          </a:p>
        </p:txBody>
      </p:sp>
      <p:sp>
        <p:nvSpPr>
          <p:cNvPr id="92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a:noFill/>
        </p:spPr>
        <p:txBody>
          <a:bodyPr/>
          <a:lstStyle/>
          <a:p>
            <a:pPr eaLnBrk="1" hangingPunct="1"/>
            <a:r>
              <a:rPr lang="en-US"/>
              <a:t>move to later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2205D6-E3FF-364A-B731-1419C2BC601E}" type="slidenum">
              <a:rPr lang="en-US" sz="1200"/>
              <a:pPr/>
              <a:t>75</a:t>
            </a:fld>
            <a:endParaRPr lang="en-US" sz="1200"/>
          </a:p>
        </p:txBody>
      </p:sp>
      <p:sp>
        <p:nvSpPr>
          <p:cNvPr id="3584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0723"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write out exactly what to say about why fn is more important than fp</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32EF41-722C-BF4E-B290-D4AEE81E549B}" type="slidenum">
              <a:rPr lang="en-US" sz="1200"/>
              <a:pPr/>
              <a:t>76</a:t>
            </a:fld>
            <a:endParaRPr lang="en-US" sz="1200"/>
          </a:p>
        </p:txBody>
      </p:sp>
      <p:sp>
        <p:nvSpPr>
          <p:cNvPr id="4218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2771" name="Rectangle 3"/>
          <p:cNvSpPr>
            <a:spLocks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1D9376-BB95-A74F-A9D4-B6A337EC35FF}" type="slidenum">
              <a:rPr lang="en-US"/>
              <a:pPr/>
              <a:t>78</a:t>
            </a:fld>
            <a:endParaRPr lang="en-US"/>
          </a:p>
        </p:txBody>
      </p:sp>
      <p:sp>
        <p:nvSpPr>
          <p:cNvPr id="575490"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7549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A3167B-1F87-CE43-A9D1-5BCAC2B6747C}" type="slidenum">
              <a:rPr lang="en-US" sz="1200"/>
              <a:pPr/>
              <a:t>80</a:t>
            </a:fld>
            <a:endParaRPr lang="en-US" sz="1200"/>
          </a:p>
        </p:txBody>
      </p:sp>
      <p:sp>
        <p:nvSpPr>
          <p:cNvPr id="429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7E77DF-3D42-B54B-B875-DBDC2F180331}" type="slidenum">
              <a:rPr lang="en-US" sz="1200"/>
              <a:pPr/>
              <a:t>81</a:t>
            </a:fld>
            <a:endParaRPr lang="en-US" sz="1200"/>
          </a:p>
        </p:txBody>
      </p:sp>
      <p:sp>
        <p:nvSpPr>
          <p:cNvPr id="518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4C54BC-2E0B-7341-9FD1-21514E065477}" type="slidenum">
              <a:rPr lang="en-US"/>
              <a:pPr/>
              <a:t>82</a:t>
            </a:fld>
            <a:endParaRPr lang="en-US"/>
          </a:p>
        </p:txBody>
      </p:sp>
      <p:sp>
        <p:nvSpPr>
          <p:cNvPr id="62771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771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F671FB-50CD-A343-9635-ACD91D5BD9F6}" type="slidenum">
              <a:rPr lang="en-US"/>
              <a:pPr/>
              <a:t>83</a:t>
            </a:fld>
            <a:endParaRPr lang="en-US"/>
          </a:p>
        </p:txBody>
      </p:sp>
      <p:sp>
        <p:nvSpPr>
          <p:cNvPr id="628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28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7</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ADCB49-19C8-7243-8A6D-FB563419DD02}" type="slidenum">
              <a:rPr lang="en-US" sz="1200"/>
              <a:pPr/>
              <a:t>84</a:t>
            </a:fld>
            <a:endParaRPr lang="en-US" sz="1200"/>
          </a:p>
        </p:txBody>
      </p:sp>
      <p:sp>
        <p:nvSpPr>
          <p:cNvPr id="4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581D9-3B5B-4D4F-89B8-A58397FEA9FA}" type="slidenum">
              <a:rPr lang="en-US"/>
              <a:pPr/>
              <a:t>86</a:t>
            </a:fld>
            <a:endParaRPr lang="en-US"/>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point out that supertree methods take overlaping trees and produce a tree, and that the whole process of first generating small trees and then applying a supertree method is often referred to as the </a:t>
            </a:r>
            <a:r>
              <a:rPr lang="ja-JP" altLang="en-US"/>
              <a:t>“</a:t>
            </a:r>
            <a:r>
              <a:rPr lang="en-US"/>
              <a:t>supertree approach</a:t>
            </a:r>
            <a:r>
              <a:rPr lang="ja-JP" altLang="en-US"/>
              <a:t>”</a:t>
            </a:r>
            <a:r>
              <a:rPr lang="en-US"/>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581D9-3B5B-4D4F-89B8-A58397FEA9FA}" type="slidenum">
              <a:rPr lang="en-US"/>
              <a:pPr/>
              <a:t>87</a:t>
            </a:fld>
            <a:endParaRPr lang="en-US"/>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point out that supertree methods take overlaping trees and produce a tree, and that the whole process of first generating small trees and then applying a supertree method is often referred to as the </a:t>
            </a:r>
            <a:r>
              <a:rPr lang="ja-JP" altLang="en-US"/>
              <a:t>“</a:t>
            </a:r>
            <a:r>
              <a:rPr lang="en-US"/>
              <a:t>supertree approach</a:t>
            </a:r>
            <a:r>
              <a:rPr lang="ja-JP" altLang="en-US"/>
              <a:t>”</a:t>
            </a:r>
            <a:r>
              <a:rPr lang="en-US"/>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ADCB49-19C8-7243-8A6D-FB563419DD02}" type="slidenum">
              <a:rPr lang="en-US" sz="1200"/>
              <a:pPr/>
              <a:t>88</a:t>
            </a:fld>
            <a:endParaRPr lang="en-US" sz="1200"/>
          </a:p>
        </p:txBody>
      </p:sp>
      <p:sp>
        <p:nvSpPr>
          <p:cNvPr id="46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6AEAD4-89B8-B84E-8D07-CF8CAC992BB0}" type="slidenum">
              <a:rPr lang="en-US" sz="1200"/>
              <a:pPr/>
              <a:t>89</a:t>
            </a:fld>
            <a:endParaRPr lang="en-US" sz="1200"/>
          </a:p>
        </p:txBody>
      </p:sp>
      <p:sp>
        <p:nvSpPr>
          <p:cNvPr id="515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0F48C-8A85-DA44-B1EF-FC2BAA2B3CF7}" type="slidenum">
              <a:rPr lang="en-US" sz="1200"/>
              <a:pPr/>
              <a:t>90</a:t>
            </a:fld>
            <a:endParaRPr lang="en-US" sz="1200"/>
          </a:p>
        </p:txBody>
      </p:sp>
      <p:sp>
        <p:nvSpPr>
          <p:cNvPr id="516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D581D9-3B5B-4D4F-89B8-A58397FEA9FA}" type="slidenum">
              <a:rPr lang="en-US"/>
              <a:pPr/>
              <a:t>91</a:t>
            </a:fld>
            <a:endParaRPr lang="en-US"/>
          </a:p>
        </p:txBody>
      </p:sp>
      <p:sp>
        <p:nvSpPr>
          <p:cNvPr id="395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5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point out that supertree methods take overlaping trees and produce a tree, and that the whole process of first generating small trees and then applying a supertree method is often referred to as the </a:t>
            </a:r>
            <a:r>
              <a:rPr lang="ja-JP" altLang="en-US"/>
              <a:t>“</a:t>
            </a:r>
            <a:r>
              <a:rPr lang="en-US"/>
              <a:t>supertree approach</a:t>
            </a:r>
            <a:r>
              <a:rPr lang="ja-JP" altLang="en-US"/>
              <a:t>”</a:t>
            </a:r>
            <a:r>
              <a:rPr lang="en-US"/>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5EE2B3-BEA7-E746-A1A3-6CB9434A7847}" type="slidenum">
              <a:rPr lang="en-US"/>
              <a:pPr/>
              <a:t>93</a:t>
            </a:fld>
            <a:endParaRPr lang="en-US"/>
          </a:p>
        </p:txBody>
      </p:sp>
      <p:sp>
        <p:nvSpPr>
          <p:cNvPr id="430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0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C8676C-A8DA-2046-9C8F-C9B25493A40C}" type="slidenum">
              <a:rPr lang="en-US"/>
              <a:pPr/>
              <a:t>94</a:t>
            </a:fld>
            <a:endParaRPr lang="en-US"/>
          </a:p>
        </p:txBody>
      </p:sp>
      <p:sp>
        <p:nvSpPr>
          <p:cNvPr id="355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5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D3EFEA-9C2D-9243-9D51-53090BE3ADBF}" type="slidenum">
              <a:rPr lang="en-US"/>
              <a:pPr/>
              <a:t>96</a:t>
            </a:fld>
            <a:endParaRPr lang="en-US"/>
          </a:p>
        </p:txBody>
      </p:sp>
      <p:sp>
        <p:nvSpPr>
          <p:cNvPr id="70656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0656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470B73-744B-274D-B65B-58AAD195EBFF}" type="slidenum">
              <a:rPr lang="en-US" sz="1200"/>
              <a:pPr/>
              <a:t>12</a:t>
            </a:fld>
            <a:endParaRPr lang="en-US" sz="1200"/>
          </a:p>
        </p:txBody>
      </p:sp>
      <p:sp>
        <p:nvSpPr>
          <p:cNvPr id="630786"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3078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A752A48-E815-7D48-A083-958B731EC48B}" type="slidenum">
              <a:rPr lang="en-US" sz="1200"/>
              <a:pPr/>
              <a:t>99</a:t>
            </a:fld>
            <a:endParaRPr lang="en-US" sz="1200"/>
          </a:p>
        </p:txBody>
      </p:sp>
      <p:sp>
        <p:nvSpPr>
          <p:cNvPr id="162818" name="PlaceHolder 1"/>
          <p:cNvSpPr>
            <a:spLocks noGrp="1"/>
          </p:cNvSpPr>
          <p:nvPr>
            <p:ph type="body"/>
          </p:nvPr>
        </p:nvSpPr>
        <p:spPr>
          <a:xfrm>
            <a:off x="685800" y="4343400"/>
            <a:ext cx="5486400" cy="4619625"/>
          </a:xfrm>
          <a:solidFill>
            <a:srgbClr val="FFFFFF"/>
          </a:solidFill>
          <a:ln>
            <a:solidFill>
              <a:srgbClr val="000000"/>
            </a:solidFill>
            <a:miter lim="800000"/>
            <a:headEnd/>
            <a:tailEnd/>
          </a:ln>
        </p:spPr>
        <p:txBody>
          <a:bodyPr lIns="0" tIns="0" rIns="0" bIns="0"/>
          <a:lstStyle/>
          <a:p>
            <a:pPr>
              <a:spcBef>
                <a:spcPct val="0"/>
              </a:spcBef>
              <a:buSzPct val="45000"/>
              <a:buFontTx/>
              <a:buChar char="•"/>
            </a:pPr>
            <a:r>
              <a:rPr lang="fi-FI" sz="1000">
                <a:solidFill>
                  <a:srgbClr val="000000"/>
                </a:solidFill>
              </a:rPr>
              <a:t>The two basic steps in phylogenetic placement is similar to the two phase methods we typically use, align and then place the fragment.</a:t>
            </a:r>
            <a:endParaRPr lang="en-US"/>
          </a:p>
          <a:p>
            <a:pPr>
              <a:spcBef>
                <a:spcPct val="0"/>
              </a:spcBef>
            </a:pPr>
            <a:endParaRPr lang="en-US"/>
          </a:p>
          <a:p>
            <a:pPr>
              <a:spcBef>
                <a:spcPct val="0"/>
              </a:spcBef>
              <a:buSzPct val="45000"/>
              <a:buFontTx/>
              <a:buChar char="•"/>
            </a:pPr>
            <a:r>
              <a:rPr lang="fi-FI" sz="1000">
                <a:solidFill>
                  <a:srgbClr val="000000"/>
                </a:solidFill>
              </a:rPr>
              <a:t>The differences are we align each fragment independently into the backbone tree.  We then take each extended alignment and place each fragment independently into the backbone tree.</a:t>
            </a:r>
            <a:endParaRPr lang="en-US"/>
          </a:p>
          <a:p>
            <a:pPr>
              <a:spcBef>
                <a:spcPct val="0"/>
              </a:spcBef>
            </a:pPr>
            <a:endParaRPr lang="en-US"/>
          </a:p>
          <a:p>
            <a:pPr>
              <a:spcBef>
                <a:spcPct val="0"/>
              </a:spcBef>
              <a:buSzPct val="45000"/>
              <a:buFontTx/>
              <a:buChar char="•"/>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endParaRPr lang="en-US"/>
          </a:p>
          <a:p>
            <a:pPr>
              <a:spcBef>
                <a:spcPct val="0"/>
              </a:spcBef>
              <a:buSzPct val="45000"/>
              <a:buFontTx/>
              <a:buChar char="•"/>
            </a:pPr>
            <a:r>
              <a:rPr lang="fi-FI" sz="1000">
                <a:solidFill>
                  <a:srgbClr val="000000"/>
                </a:solidFill>
              </a:rPr>
              <a:t>Two methods that place the query sequence try to optimize the same criterion: find the ML placement given the extended alignment</a:t>
            </a:r>
            <a:endParaRPr lang="en-US"/>
          </a:p>
          <a:p>
            <a:pPr>
              <a:spcBef>
                <a:spcPct val="0"/>
              </a:spcBef>
            </a:pPr>
            <a:endParaRPr lang="en-US"/>
          </a:p>
          <a:p>
            <a:pPr>
              <a:spcBef>
                <a:spcPct val="0"/>
              </a:spcBef>
            </a:pPr>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3A82D-F6BF-BE4B-81CE-F14C467F1D4C}" type="slidenum">
              <a:rPr lang="en-US" sz="1200"/>
              <a:pPr/>
              <a:t>100</a:t>
            </a:fld>
            <a:endParaRPr lang="en-US" sz="1200"/>
          </a:p>
        </p:txBody>
      </p:sp>
      <p:sp>
        <p:nvSpPr>
          <p:cNvPr id="2" name="Slide Image Placeholder 1"/>
          <p:cNvSpPr>
            <a:spLocks noGrp="1" noRot="1" noChangeAspect="1" noResize="1"/>
          </p:cNvSpPr>
          <p:nvPr>
            <p:ph type="sldImg"/>
          </p:nvPr>
        </p:nvSpPr>
        <p:spPr>
          <a:xfrm>
            <a:off x="1143000" y="695325"/>
            <a:ext cx="4570413" cy="3427413"/>
          </a:xfrm>
          <a:solidFill>
            <a:schemeClr val="accent1"/>
          </a:solidFill>
          <a:ln w="25400">
            <a:solidFill>
              <a:schemeClr val="accent1">
                <a:shade val="50000"/>
              </a:schemeClr>
            </a:solidFill>
          </a:ln>
        </p:spPr>
      </p:sp>
      <p:sp>
        <p:nvSpPr>
          <p:cNvPr id="168963" name="Notes Placeholder 2"/>
          <p:cNvSpPr>
            <a:spLocks noGrp="1"/>
          </p:cNvSpPr>
          <p:nvPr>
            <p:ph type="body" sz="quarter" idx="1"/>
          </p:nvPr>
        </p:nvSpPr>
        <p:spPr>
          <a:xfrm>
            <a:off x="685800" y="4343400"/>
            <a:ext cx="5486400" cy="4619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15900" indent="-215900" eaLnBrk="1" hangingPunct="1">
              <a:spcBef>
                <a:spcPct val="0"/>
              </a:spcBef>
              <a:buSzPct val="45000"/>
              <a:buFont typeface="StarSymbol" charset="0"/>
              <a:buNone/>
            </a:pPr>
            <a:r>
              <a:rPr lang="fi-FI" sz="1000">
                <a:solidFill>
                  <a:srgbClr val="000000"/>
                </a:solidFill>
              </a:rPr>
              <a:t>The two basic steps in phylogenetic placement is similar to the two phase methods we typically use, align and then place the fragment.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The differences are we align each fragment independently into the backbone tree.  We then take each extended alignment and place each fragment independently into the backbone tree.</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r>
              <a:rPr lang="fi-FI" sz="1000">
                <a:solidFill>
                  <a:srgbClr val="000000"/>
                </a:solidFill>
              </a:rPr>
              <a:t>Two methods to align the query sequences are HMMALIGN, which estimates a hidden markov model on backbone alignemnt, then aligns query sequence.   PaPaRa, which estimates ancestoral parsimony state vectors for each each in the reference tree and aligns the query sequence against each state vector.  It selects the best scoring alignment.  </a:t>
            </a:r>
          </a:p>
          <a:p>
            <a:pPr marL="215900" indent="-215900" eaLnBrk="1" hangingPunct="1">
              <a:spcBef>
                <a:spcPct val="0"/>
              </a:spcBef>
              <a:buSzPct val="45000"/>
              <a:buFont typeface="StarSymbol" charset="0"/>
              <a:buNone/>
            </a:pPr>
            <a:r>
              <a:rPr lang="fi-FI" sz="1000">
                <a:solidFill>
                  <a:srgbClr val="000000"/>
                </a:solidFill>
              </a:rPr>
              <a:t>Two methods that place the query sequence try to optimize the same criterion: find the ML placement given the extended alignment</a:t>
            </a:r>
          </a:p>
          <a:p>
            <a:pPr marL="215900" indent="-215900" eaLnBrk="1" hangingPunct="1">
              <a:spcBef>
                <a:spcPct val="0"/>
              </a:spcBef>
              <a:buSzPct val="45000"/>
              <a:buFont typeface="StarSymbol" charset="0"/>
              <a:buNone/>
            </a:pPr>
            <a:endParaRPr lang="fi-FI" sz="1000">
              <a:solidFill>
                <a:srgbClr val="000000"/>
              </a:solidFill>
            </a:endParaRPr>
          </a:p>
          <a:p>
            <a:pPr marL="215900" indent="-215900" eaLnBrk="1" hangingPunct="1">
              <a:spcBef>
                <a:spcPct val="0"/>
              </a:spcBef>
              <a:buSzPct val="45000"/>
              <a:buFont typeface="StarSymbol" charset="0"/>
              <a:buNone/>
            </a:pPr>
            <a:endParaRPr lang="fi-FI">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894449-6730-374B-A83C-0A1C3C7F4F9F}" type="slidenum">
              <a:rPr lang="en-US" sz="1200"/>
              <a:pPr/>
              <a:t>101</a:t>
            </a:fld>
            <a:endParaRPr lang="en-US" sz="1200"/>
          </a:p>
        </p:txBody>
      </p:sp>
      <p:sp>
        <p:nvSpPr>
          <p:cNvPr id="325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2D3394-374C-5749-8C7A-E3BB778CBF0F}" type="slidenum">
              <a:rPr lang="en-US" sz="1200"/>
              <a:pPr/>
              <a:t>103</a:t>
            </a:fld>
            <a:endParaRPr lang="en-US" sz="1200"/>
          </a:p>
        </p:txBody>
      </p:sp>
      <p:sp>
        <p:nvSpPr>
          <p:cNvPr id="248834" name="Text Box 2"/>
          <p:cNvSpPr txBox="1">
            <a:spLocks noGrp="1" noRot="1" noChangeAspect="1" noChangeArrowheads="1"/>
          </p:cNvSpPr>
          <p:nvPr>
            <p:ph type="sldImg"/>
          </p:nvPr>
        </p:nvSpPr>
        <p:spPr>
          <a:xfrm>
            <a:off x="1143000" y="693738"/>
            <a:ext cx="4572000" cy="3429000"/>
          </a:xfrm>
          <a:solidFill>
            <a:srgbClr val="FFFFFF"/>
          </a:solidFill>
          <a:ln/>
          <a:extLst>
            <a:ext uri="{FAA26D3D-D897-4be2-8F04-BA451C77F1D7}">
              <ma14:placeholderFlag xmlns:ma14="http://schemas.microsoft.com/office/mac/drawingml/2011/main" val="1"/>
            </a:ext>
          </a:extLst>
        </p:spPr>
      </p:sp>
      <p:sp>
        <p:nvSpPr>
          <p:cNvPr id="248835" name="Text Box 3"/>
          <p:cNvSpPr txBox="1">
            <a:spLocks noGrp="1" noChangeArrowheads="1"/>
          </p:cNvSpPr>
          <p:nvPr>
            <p:ph type="body" idx="1"/>
          </p:nvPr>
        </p:nvSpPr>
        <p:spPr>
          <a:xfrm>
            <a:off x="685800" y="4341813"/>
            <a:ext cx="5487988" cy="41148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1" hangingPunct="1">
              <a:defRPr/>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DD9BA0-C942-B547-AE30-3468A34A48AA}" type="slidenum">
              <a:rPr lang="en-US" sz="1200"/>
              <a:pPr/>
              <a:t>13</a:t>
            </a:fld>
            <a:endParaRPr lang="en-US" sz="1200"/>
          </a:p>
        </p:txBody>
      </p:sp>
      <p:sp>
        <p:nvSpPr>
          <p:cNvPr id="209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B1726B-2876-F143-943A-A71543FB042F}" type="slidenum">
              <a:rPr lang="en-US"/>
              <a:pPr>
                <a:defRPr/>
              </a:pPr>
              <a:t>14</a:t>
            </a:fld>
            <a:endParaRPr lang="en-US"/>
          </a:p>
        </p:txBody>
      </p:sp>
      <p:sp>
        <p:nvSpPr>
          <p:cNvPr id="6369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36931"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18ED999-8405-8040-9772-EA63108B3A53}" type="slidenum">
              <a:rPr lang="en-US"/>
              <a:pPr>
                <a:defRPr/>
              </a:pPr>
              <a:t>15</a:t>
            </a:fld>
            <a:endParaRPr lang="en-US"/>
          </a:p>
        </p:txBody>
      </p:sp>
      <p:sp>
        <p:nvSpPr>
          <p:cNvPr id="6840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8403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5/17/14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1647415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5/17/14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998476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5/17/14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189523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F7CB8C0A-3026-CD4C-8DBB-FF24A980D8F9}" type="slidenum">
              <a:rPr lang="en-US"/>
              <a:pPr/>
              <a:t>‹#›</a:t>
            </a:fld>
            <a:endParaRPr lang="en-US"/>
          </a:p>
        </p:txBody>
      </p:sp>
    </p:spTree>
    <p:extLst>
      <p:ext uri="{BB962C8B-B14F-4D97-AF65-F5344CB8AC3E}">
        <p14:creationId xmlns:p14="http://schemas.microsoft.com/office/powerpoint/2010/main" val="755843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A66021-A087-AC44-99FA-E7DDCD9616C7}" type="datetimeFigureOut">
              <a:rPr lang="en-US" smtClean="0"/>
              <a:t>5/17/14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830886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A66021-A087-AC44-99FA-E7DDCD9616C7}" type="datetimeFigureOut">
              <a:rPr lang="en-US" smtClean="0"/>
              <a:t>5/17/14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2418117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A66021-A087-AC44-99FA-E7DDCD9616C7}" type="datetimeFigureOut">
              <a:rPr lang="en-US" smtClean="0"/>
              <a:t>5/17/14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540426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A66021-A087-AC44-99FA-E7DDCD9616C7}" type="datetimeFigureOut">
              <a:rPr lang="en-US" smtClean="0"/>
              <a:t>5/17/14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025116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A66021-A087-AC44-99FA-E7DDCD9616C7}" type="datetimeFigureOut">
              <a:rPr lang="en-US" smtClean="0"/>
              <a:t>5/17/14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2076890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A66021-A087-AC44-99FA-E7DDCD9616C7}" type="datetimeFigureOut">
              <a:rPr lang="en-US" smtClean="0"/>
              <a:t>5/17/14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3087964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A66021-A087-AC44-99FA-E7DDCD9616C7}" type="datetimeFigureOut">
              <a:rPr lang="en-US" smtClean="0"/>
              <a:t>5/17/14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1724663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A66021-A087-AC44-99FA-E7DDCD9616C7}" type="datetimeFigureOut">
              <a:rPr lang="en-US" smtClean="0"/>
              <a:t>5/17/14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51261A-707E-A946-9A16-8EB263176B53}" type="slidenum">
              <a:rPr lang="en-US" smtClean="0"/>
              <a:t>‹#›</a:t>
            </a:fld>
            <a:endParaRPr lang="en-US"/>
          </a:p>
        </p:txBody>
      </p:sp>
    </p:spTree>
    <p:extLst>
      <p:ext uri="{BB962C8B-B14F-4D97-AF65-F5344CB8AC3E}">
        <p14:creationId xmlns:p14="http://schemas.microsoft.com/office/powerpoint/2010/main" val="6321781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A66021-A087-AC44-99FA-E7DDCD9616C7}" type="datetimeFigureOut">
              <a:rPr lang="en-US" smtClean="0"/>
              <a:t>5/17/14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51261A-707E-A946-9A16-8EB263176B53}" type="slidenum">
              <a:rPr lang="en-US" smtClean="0"/>
              <a:t>‹#›</a:t>
            </a:fld>
            <a:endParaRPr lang="en-US"/>
          </a:p>
        </p:txBody>
      </p:sp>
    </p:spTree>
    <p:extLst>
      <p:ext uri="{BB962C8B-B14F-4D97-AF65-F5344CB8AC3E}">
        <p14:creationId xmlns:p14="http://schemas.microsoft.com/office/powerpoint/2010/main" val="1826378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www.cs.utexas.edu/users/phylo" TargetMode="External"/><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12.jpeg"/><Relationship Id="rId7" Type="http://schemas.openxmlformats.org/officeDocument/2006/relationships/image" Target="../media/image7.jpeg"/><Relationship Id="rId8" Type="http://schemas.openxmlformats.org/officeDocument/2006/relationships/image" Target="../media/image49.jpeg"/><Relationship Id="rId1" Type="http://schemas.openxmlformats.org/officeDocument/2006/relationships/slideLayout" Target="../slideLayouts/slideLayout12.xml"/><Relationship Id="rId2" Type="http://schemas.openxmlformats.org/officeDocument/2006/relationships/notesSlide" Target="../notesSlides/notesSlide6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6.xml"/><Relationship Id="rId3"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emf"/><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jpeg"/><Relationship Id="rId10"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1" Type="http://schemas.openxmlformats.org/officeDocument/2006/relationships/slideLayout" Target="../slideLayouts/slideLayout6.xml"/><Relationship Id="rId2" Type="http://schemas.openxmlformats.org/officeDocument/2006/relationships/image" Target="../media/image24.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utexas.edu/~tandy/pasta-download.pdf" TargetMode="External"/><Relationship Id="rId3" Type="http://schemas.openxmlformats.org/officeDocument/2006/relationships/hyperlink" Target="http://www.cs.utexas.edu/users/phylo/software/pasta/"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ali-phy.or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jpeg"/><Relationship Id="rId10"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thub.com/smirarab/sepp" TargetMode="External"/><Relationship Id="rId3" Type="http://schemas.openxmlformats.org/officeDocument/2006/relationships/hyperlink" Target="http://psb.stanford.edu/psb-online/proceedings/psb12/mirarab.pdf"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32.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s.utexas.edu/~phylo/software/superfine/"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33.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4.png"/></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4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43.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oinfo.cs.rice.edu/phylonet?destination=node/3"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Introduction to </a:t>
            </a:r>
            <a:r>
              <a:rPr lang="en-US" sz="3600" dirty="0" err="1" smtClean="0"/>
              <a:t>Phylogenomics</a:t>
            </a:r>
            <a:r>
              <a:rPr lang="en-US" sz="3600" dirty="0" smtClean="0"/>
              <a:t> and </a:t>
            </a:r>
            <a:r>
              <a:rPr lang="en-US" sz="3600" dirty="0" err="1" smtClean="0"/>
              <a:t>Metagenomics</a:t>
            </a:r>
            <a:endParaRPr lang="en-US" sz="3600" dirty="0"/>
          </a:p>
        </p:txBody>
      </p:sp>
      <p:sp>
        <p:nvSpPr>
          <p:cNvPr id="3" name="Subtitle 2"/>
          <p:cNvSpPr>
            <a:spLocks noGrp="1"/>
          </p:cNvSpPr>
          <p:nvPr>
            <p:ph type="subTitle" idx="1"/>
          </p:nvPr>
        </p:nvSpPr>
        <p:spPr>
          <a:xfrm>
            <a:off x="743135" y="3886200"/>
            <a:ext cx="7924609" cy="1752600"/>
          </a:xfrm>
        </p:spPr>
        <p:txBody>
          <a:bodyPr/>
          <a:lstStyle/>
          <a:p>
            <a:r>
              <a:rPr lang="en-US" dirty="0" smtClean="0"/>
              <a:t>Tandy Warnow</a:t>
            </a:r>
          </a:p>
          <a:p>
            <a:r>
              <a:rPr lang="en-US" dirty="0" smtClean="0"/>
              <a:t>The Department of Computer Science</a:t>
            </a:r>
          </a:p>
          <a:p>
            <a:r>
              <a:rPr lang="en-US" dirty="0" smtClean="0"/>
              <a:t>The University of Texas at Austin</a:t>
            </a:r>
            <a:endParaRPr lang="en-US" dirty="0"/>
          </a:p>
        </p:txBody>
      </p:sp>
    </p:spTree>
    <p:extLst>
      <p:ext uri="{BB962C8B-B14F-4D97-AF65-F5344CB8AC3E}">
        <p14:creationId xmlns:p14="http://schemas.microsoft.com/office/powerpoint/2010/main" val="29173380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685800" y="304800"/>
            <a:ext cx="7772400" cy="1143000"/>
          </a:xfrm>
        </p:spPr>
        <p:txBody>
          <a:bodyPr/>
          <a:lstStyle/>
          <a:p>
            <a:r>
              <a:rPr lang="en-US" sz="3600" dirty="0" smtClean="0">
                <a:latin typeface="Arial" charset="0"/>
                <a:ea typeface="ＭＳ Ｐゴシック" charset="0"/>
                <a:cs typeface="ＭＳ Ｐゴシック" charset="0"/>
              </a:rPr>
              <a:t> This talk</a:t>
            </a:r>
            <a:endParaRPr lang="en-US" sz="3600" dirty="0">
              <a:latin typeface="Arial" charset="0"/>
              <a:ea typeface="ＭＳ Ｐゴシック" charset="0"/>
              <a:cs typeface="ＭＳ Ｐゴシック" charset="0"/>
            </a:endParaRPr>
          </a:p>
        </p:txBody>
      </p:sp>
      <p:sp>
        <p:nvSpPr>
          <p:cNvPr id="45058" name="Content Placeholder 2"/>
          <p:cNvSpPr>
            <a:spLocks noGrp="1"/>
          </p:cNvSpPr>
          <p:nvPr>
            <p:ph idx="1"/>
          </p:nvPr>
        </p:nvSpPr>
        <p:spPr>
          <a:xfrm>
            <a:off x="685800" y="1676400"/>
            <a:ext cx="7924800" cy="4495800"/>
          </a:xfrm>
        </p:spPr>
        <p:txBody>
          <a:bodyPr>
            <a:normAutofit/>
          </a:bodyPr>
          <a:lstStyle/>
          <a:p>
            <a:pPr>
              <a:spcAft>
                <a:spcPts val="1200"/>
              </a:spcAft>
            </a:pPr>
            <a:r>
              <a:rPr lang="en-US" sz="2800" dirty="0" smtClean="0">
                <a:latin typeface="Arial" charset="0"/>
                <a:ea typeface="ＭＳ Ｐゴシック" charset="0"/>
                <a:cs typeface="ＭＳ Ｐゴシック" charset="0"/>
              </a:rPr>
              <a:t>Phylogeny estimation </a:t>
            </a:r>
            <a:r>
              <a:rPr lang="en-US" sz="2800" dirty="0" smtClean="0">
                <a:latin typeface="Arial" charset="0"/>
                <a:ea typeface="ＭＳ Ｐゴシック" charset="0"/>
                <a:cs typeface="ＭＳ Ｐゴシック" charset="0"/>
              </a:rPr>
              <a:t>methods</a:t>
            </a:r>
          </a:p>
          <a:p>
            <a:pPr>
              <a:spcAft>
                <a:spcPts val="1200"/>
              </a:spcAft>
            </a:pPr>
            <a:r>
              <a:rPr lang="en-US" sz="2800" dirty="0" smtClean="0">
                <a:latin typeface="Arial" charset="0"/>
                <a:ea typeface="ＭＳ Ｐゴシック" charset="0"/>
                <a:cs typeface="ＭＳ Ｐゴシック" charset="0"/>
              </a:rPr>
              <a:t>Multiple </a:t>
            </a:r>
            <a:r>
              <a:rPr lang="en-US" sz="2800" dirty="0" smtClean="0">
                <a:latin typeface="Arial" charset="0"/>
                <a:ea typeface="ＭＳ Ｐゴシック" charset="0"/>
                <a:cs typeface="ＭＳ Ｐゴシック" charset="0"/>
              </a:rPr>
              <a:t>sequence alignment (MSA</a:t>
            </a:r>
            <a:r>
              <a:rPr lang="en-US" sz="2800" dirty="0" smtClean="0">
                <a:latin typeface="Arial" charset="0"/>
                <a:ea typeface="ＭＳ Ｐゴシック" charset="0"/>
                <a:cs typeface="ＭＳ Ｐゴシック" charset="0"/>
              </a:rPr>
              <a:t>) </a:t>
            </a:r>
            <a:endParaRPr lang="en-US" sz="2800" dirty="0" smtClean="0">
              <a:latin typeface="Arial" charset="0"/>
              <a:ea typeface="ＭＳ Ｐゴシック" charset="0"/>
              <a:cs typeface="ＭＳ Ｐゴシック" charset="0"/>
            </a:endParaRPr>
          </a:p>
          <a:p>
            <a:pPr>
              <a:spcAft>
                <a:spcPts val="1200"/>
              </a:spcAft>
            </a:pPr>
            <a:r>
              <a:rPr lang="en-US" sz="2800" dirty="0" smtClean="0">
                <a:latin typeface="Arial" charset="0"/>
                <a:ea typeface="ＭＳ Ｐゴシック" charset="0"/>
                <a:cs typeface="ＭＳ Ｐゴシック" charset="0"/>
              </a:rPr>
              <a:t>Species </a:t>
            </a:r>
            <a:r>
              <a:rPr lang="en-US" sz="2800" dirty="0" smtClean="0">
                <a:latin typeface="Arial" charset="0"/>
                <a:ea typeface="ＭＳ Ｐゴシック" charset="0"/>
                <a:cs typeface="ＭＳ Ｐゴシック" charset="0"/>
              </a:rPr>
              <a:t>tree estimation </a:t>
            </a:r>
            <a:r>
              <a:rPr lang="en-US" sz="2800" dirty="0" smtClean="0">
                <a:latin typeface="Arial" charset="0"/>
                <a:ea typeface="ＭＳ Ｐゴシック" charset="0"/>
                <a:cs typeface="ＭＳ Ｐゴシック" charset="0"/>
              </a:rPr>
              <a:t>methods from multiple gene trees</a:t>
            </a:r>
            <a:endParaRPr lang="en-US" sz="2800" dirty="0" smtClean="0">
              <a:latin typeface="Arial" charset="0"/>
              <a:ea typeface="ＭＳ Ｐゴシック" charset="0"/>
              <a:cs typeface="ＭＳ Ｐゴシック" charset="0"/>
            </a:endParaRPr>
          </a:p>
          <a:p>
            <a:pPr>
              <a:spcAft>
                <a:spcPts val="1200"/>
              </a:spcAft>
            </a:pPr>
            <a:r>
              <a:rPr lang="en-US" sz="2800" dirty="0" smtClean="0">
                <a:latin typeface="Arial" charset="0"/>
                <a:ea typeface="ＭＳ Ｐゴシック" charset="0"/>
                <a:cs typeface="ＭＳ Ｐゴシック" charset="0"/>
              </a:rPr>
              <a:t>Phylogenetic Networks</a:t>
            </a:r>
          </a:p>
          <a:p>
            <a:pPr>
              <a:spcAft>
                <a:spcPts val="1200"/>
              </a:spcAft>
            </a:pPr>
            <a:r>
              <a:rPr lang="en-US" sz="2800" dirty="0" err="1" smtClean="0">
                <a:latin typeface="Arial" charset="0"/>
                <a:ea typeface="ＭＳ Ｐゴシック" charset="0"/>
                <a:cs typeface="ＭＳ Ｐゴシック" charset="0"/>
              </a:rPr>
              <a:t>Metagenomics</a:t>
            </a:r>
            <a:endParaRPr lang="en-US" sz="2800" dirty="0" smtClean="0">
              <a:latin typeface="Arial" charset="0"/>
              <a:ea typeface="ＭＳ Ｐゴシック" charset="0"/>
              <a:cs typeface="ＭＳ Ｐゴシック" charset="0"/>
            </a:endParaRPr>
          </a:p>
          <a:p>
            <a:r>
              <a:rPr lang="en-US" sz="2800" dirty="0" smtClean="0">
                <a:latin typeface="Arial" charset="0"/>
                <a:ea typeface="ＭＳ Ｐゴシック" charset="0"/>
                <a:cs typeface="ＭＳ Ｐゴシック" charset="0"/>
              </a:rPr>
              <a:t>What we’ll cover this week</a:t>
            </a:r>
            <a:endParaRPr lang="en-US" dirty="0">
              <a:latin typeface="Arial" charset="0"/>
              <a:ea typeface="ＭＳ Ｐゴシック" charset="0"/>
              <a:cs typeface="ＭＳ Ｐゴシック"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630363"/>
            <a:ext cx="8686800" cy="3744487"/>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dirty="0" smtClean="0">
                <a:latin typeface="Arial" charset="0"/>
                <a:ea typeface="ＭＳ Ｐゴシック" charset="0"/>
                <a:cs typeface="ＭＳ Ｐゴシック" charset="0"/>
              </a:rPr>
              <a:t>1.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t>
            </a:r>
            <a:r>
              <a:rPr lang="fi-FI" dirty="0" err="1" smtClean="0">
                <a:ea typeface="ＭＳ Ｐゴシック" charset="0"/>
                <a:cs typeface="ＭＳ Ｐゴシック" charset="0"/>
              </a:rPr>
              <a:t>Classify</a:t>
            </a:r>
            <a:r>
              <a:rPr lang="fi-FI" dirty="0" smtClean="0">
                <a:ea typeface="ＭＳ Ｐゴシック" charset="0"/>
                <a:cs typeface="ＭＳ Ｐゴシック" charset="0"/>
              </a:rPr>
              <a:t> </a:t>
            </a:r>
            <a:r>
              <a:rPr lang="fi-FI" dirty="0" err="1" smtClean="0">
                <a:ea typeface="ＭＳ Ｐゴシック" charset="0"/>
                <a:cs typeface="ＭＳ Ｐゴシック" charset="0"/>
              </a:rPr>
              <a:t>each</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as </a:t>
            </a:r>
            <a:r>
              <a:rPr lang="fi-FI" dirty="0" err="1" smtClean="0">
                <a:ea typeface="ＭＳ Ｐゴシック" charset="0"/>
                <a:cs typeface="ＭＳ Ｐゴシック" charset="0"/>
              </a:rPr>
              <a:t>well</a:t>
            </a:r>
            <a:r>
              <a:rPr lang="fi-FI" dirty="0" smtClean="0">
                <a:ea typeface="ＭＳ Ｐゴシック" charset="0"/>
                <a:cs typeface="ＭＳ Ｐゴシック" charset="0"/>
              </a:rPr>
              <a:t> as </a:t>
            </a:r>
            <a:r>
              <a:rPr lang="fi-FI" dirty="0" err="1" smtClean="0">
                <a:ea typeface="ＭＳ Ｐゴシック" charset="0"/>
                <a:cs typeface="ＭＳ Ｐゴシック" charset="0"/>
              </a:rPr>
              <a:t>possible</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2.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the </a:t>
            </a:r>
            <a:r>
              <a:rPr lang="fi-FI" dirty="0" err="1" smtClean="0">
                <a:ea typeface="ＭＳ Ｐゴシック" charset="0"/>
                <a:cs typeface="ＭＳ Ｐゴシック" charset="0"/>
              </a:rPr>
              <a:t>taxonomic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distribution</a:t>
            </a:r>
            <a:r>
              <a:rPr lang="fi-FI" dirty="0" smtClean="0">
                <a:ea typeface="ＭＳ Ｐゴシック" charset="0"/>
                <a:cs typeface="ＭＳ Ｐゴシック" charset="0"/>
              </a:rPr>
              <a:t> in the </a:t>
            </a:r>
            <a:r>
              <a:rPr lang="fi-FI" dirty="0" err="1" smtClean="0">
                <a:ea typeface="ＭＳ Ｐゴシック" charset="0"/>
                <a:cs typeface="ＭＳ Ｐゴシック" charset="0"/>
              </a:rPr>
              <a:t>dataset</a:t>
            </a:r>
            <a:r>
              <a:rPr lang="fi-FI" dirty="0" smtClean="0">
                <a:ea typeface="ＭＳ Ｐゴシック" charset="0"/>
                <a:cs typeface="ＭＳ Ｐゴシック" charset="0"/>
              </a:rPr>
              <a:t>? (</a:t>
            </a:r>
            <a:r>
              <a:rPr lang="fi-FI" dirty="0" err="1" smtClean="0">
                <a:ea typeface="ＭＳ Ｐゴシック" charset="0"/>
                <a:cs typeface="ＭＳ Ｐゴシック" charset="0"/>
              </a:rPr>
              <a:t>Note</a:t>
            </a:r>
            <a:r>
              <a:rPr lang="fi-FI" dirty="0" smtClean="0">
                <a:ea typeface="ＭＳ Ｐゴシック" charset="0"/>
                <a:cs typeface="ＭＳ Ｐゴシック" charset="0"/>
              </a:rPr>
              <a:t>: </a:t>
            </a:r>
            <a:r>
              <a:rPr lang="fi-FI" dirty="0" err="1" smtClean="0">
                <a:ea typeface="ＭＳ Ｐゴシック" charset="0"/>
                <a:cs typeface="ＭＳ Ｐゴシック" charset="0"/>
              </a:rPr>
              <a:t>helpful</a:t>
            </a:r>
            <a:r>
              <a:rPr lang="fi-FI" dirty="0" smtClean="0">
                <a:ea typeface="ＭＳ Ｐゴシック" charset="0"/>
                <a:cs typeface="ＭＳ Ｐゴシック" charset="0"/>
              </a:rPr>
              <a:t> to </a:t>
            </a:r>
            <a:r>
              <a:rPr lang="fi-FI" dirty="0" err="1" smtClean="0">
                <a:ea typeface="ＭＳ Ｐゴシック" charset="0"/>
                <a:cs typeface="ＭＳ Ｐゴシック" charset="0"/>
              </a:rPr>
              <a:t>use</a:t>
            </a:r>
            <a:r>
              <a:rPr lang="fi-FI" dirty="0" smtClean="0">
                <a:ea typeface="ＭＳ Ｐゴシック" charset="0"/>
                <a:cs typeface="ＭＳ Ｐゴシック" charset="0"/>
              </a:rPr>
              <a:t> </a:t>
            </a:r>
            <a:r>
              <a:rPr lang="fi-FI" dirty="0" err="1" smtClean="0">
                <a:ea typeface="ＭＳ Ｐゴシック" charset="0"/>
                <a:cs typeface="ＭＳ Ｐゴシック" charset="0"/>
              </a:rPr>
              <a:t>marker</a:t>
            </a:r>
            <a:r>
              <a:rPr lang="fi-FI" dirty="0" smtClean="0">
                <a:ea typeface="ＭＳ Ｐゴシック" charset="0"/>
                <a:cs typeface="ＭＳ Ｐゴシック" charset="0"/>
              </a:rPr>
              <a:t> </a:t>
            </a:r>
            <a:r>
              <a:rPr lang="fi-FI" dirty="0" err="1" smtClean="0">
                <a:ea typeface="ＭＳ Ｐゴシック" charset="0"/>
                <a:cs typeface="ＭＳ Ｐゴシック" charset="0"/>
              </a:rPr>
              <a:t>genes</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138"/>
              </a:spcAft>
              <a:buSzPct val="45000"/>
              <a:buFont typeface="StarSymbol" charset="0"/>
              <a:buChar char="•"/>
            </a:pPr>
            <a:endParaRPr lang="fi-FI" sz="4000"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2270433" y="265113"/>
            <a:ext cx="4888277"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latin typeface="+mj-lt"/>
              </a:rPr>
              <a:t>Two Basic Questions</a:t>
            </a:r>
            <a:endParaRPr lang="en-US" sz="4400" dirty="0">
              <a:solidFill>
                <a:schemeClr val="tx2"/>
              </a:solidFill>
              <a:latin typeface="+mj-lt"/>
            </a:endParaRPr>
          </a:p>
        </p:txBody>
      </p:sp>
    </p:spTree>
    <p:extLst>
      <p:ext uri="{BB962C8B-B14F-4D97-AF65-F5344CB8AC3E}">
        <p14:creationId xmlns:p14="http://schemas.microsoft.com/office/powerpoint/2010/main" val="284170309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SEPP</a:t>
            </a:r>
          </a:p>
        </p:txBody>
      </p:sp>
      <p:sp>
        <p:nvSpPr>
          <p:cNvPr id="165890" name="Rectangle 3"/>
          <p:cNvSpPr>
            <a:spLocks noGrp="1" noChangeArrowheads="1"/>
          </p:cNvSpPr>
          <p:nvPr>
            <p:ph type="body" idx="1"/>
          </p:nvPr>
        </p:nvSpPr>
        <p:spPr/>
        <p:txBody>
          <a:bodyPr/>
          <a:lstStyle/>
          <a:p>
            <a:pPr eaLnBrk="1" hangingPunct="1">
              <a:lnSpc>
                <a:spcPct val="90000"/>
              </a:lnSpc>
            </a:pPr>
            <a:r>
              <a:rPr lang="en-US" sz="2800" b="1" dirty="0">
                <a:solidFill>
                  <a:srgbClr val="1735B6"/>
                </a:solidFill>
                <a:latin typeface="Arial" charset="0"/>
                <a:ea typeface="ＭＳ Ｐゴシック" charset="0"/>
                <a:cs typeface="ＭＳ Ｐゴシック" charset="0"/>
              </a:rPr>
              <a:t>SEPP: </a:t>
            </a:r>
            <a:r>
              <a:rPr lang="en-US" sz="2800" b="1" dirty="0" err="1">
                <a:solidFill>
                  <a:srgbClr val="1735B6"/>
                </a:solidFill>
                <a:latin typeface="Arial" charset="0"/>
                <a:ea typeface="ＭＳ Ｐゴシック" charset="0"/>
                <a:cs typeface="ＭＳ Ｐゴシック" charset="0"/>
              </a:rPr>
              <a:t>SATé</a:t>
            </a:r>
            <a:r>
              <a:rPr lang="en-US" sz="2800" b="1" dirty="0">
                <a:solidFill>
                  <a:srgbClr val="1735B6"/>
                </a:solidFill>
                <a:latin typeface="Arial" charset="0"/>
                <a:ea typeface="ＭＳ Ｐゴシック" charset="0"/>
                <a:cs typeface="ＭＳ Ｐゴシック" charset="0"/>
              </a:rPr>
              <a:t>-enabled Phylogenetic Placement</a:t>
            </a:r>
            <a:r>
              <a:rPr lang="en-US" sz="2800" dirty="0">
                <a:solidFill>
                  <a:srgbClr val="1735B6"/>
                </a:solidFill>
                <a:latin typeface="Arial" charset="0"/>
                <a:ea typeface="ＭＳ Ｐゴシック" charset="0"/>
                <a:cs typeface="ＭＳ Ｐゴシック" charset="0"/>
              </a:rPr>
              <a:t>,</a:t>
            </a:r>
            <a:r>
              <a:rPr lang="en-US" sz="2800" dirty="0">
                <a:latin typeface="Arial" charset="0"/>
                <a:ea typeface="ＭＳ Ｐゴシック" charset="0"/>
                <a:cs typeface="ＭＳ Ｐゴシック" charset="0"/>
              </a:rPr>
              <a:t> by </a:t>
            </a:r>
            <a:r>
              <a:rPr lang="en-US" sz="2800" dirty="0" err="1">
                <a:latin typeface="Arial" charset="0"/>
                <a:ea typeface="ＭＳ Ｐゴシック" charset="0"/>
                <a:cs typeface="ＭＳ Ｐゴシック" charset="0"/>
              </a:rPr>
              <a:t>Mirarab</a:t>
            </a:r>
            <a:r>
              <a:rPr lang="en-US" sz="2800" dirty="0">
                <a:latin typeface="Arial" charset="0"/>
                <a:ea typeface="ＭＳ Ｐゴシック" charset="0"/>
                <a:cs typeface="ＭＳ Ｐゴシック" charset="0"/>
              </a:rPr>
              <a:t>, Nguyen, and Warnow</a:t>
            </a:r>
          </a:p>
          <a:p>
            <a:pPr eaLnBrk="1" hangingPunct="1">
              <a:lnSpc>
                <a:spcPct val="90000"/>
              </a:lnSpc>
            </a:pPr>
            <a:endParaRPr lang="en-US" sz="2800" dirty="0">
              <a:latin typeface="Arial" charset="0"/>
              <a:ea typeface="ＭＳ Ｐゴシック" charset="0"/>
              <a:cs typeface="ＭＳ Ｐゴシック" charset="0"/>
            </a:endParaRPr>
          </a:p>
          <a:p>
            <a:pPr eaLnBrk="1" hangingPunct="1">
              <a:lnSpc>
                <a:spcPct val="90000"/>
              </a:lnSpc>
            </a:pPr>
            <a:r>
              <a:rPr lang="en-US" sz="2800" dirty="0">
                <a:latin typeface="Arial" charset="0"/>
                <a:ea typeface="ＭＳ Ｐゴシック" charset="0"/>
                <a:cs typeface="ＭＳ Ｐゴシック" charset="0"/>
              </a:rPr>
              <a:t>Pacific Symposium on Biocomputing, 2012 (special session on the Human </a:t>
            </a:r>
            <a:r>
              <a:rPr lang="en-US" sz="2800" dirty="0" err="1">
                <a:latin typeface="Arial" charset="0"/>
                <a:ea typeface="ＭＳ Ｐゴシック" charset="0"/>
                <a:cs typeface="ＭＳ Ｐゴシック" charset="0"/>
              </a:rPr>
              <a:t>Microbiome</a:t>
            </a:r>
            <a:r>
              <a:rPr lang="en-US" sz="2800" dirty="0" smtClean="0">
                <a:latin typeface="Arial" charset="0"/>
                <a:ea typeface="ＭＳ Ｐゴシック" charset="0"/>
                <a:cs typeface="ＭＳ Ｐゴシック" charset="0"/>
              </a:rPr>
              <a:t>)</a:t>
            </a:r>
          </a:p>
          <a:p>
            <a:pPr eaLnBrk="1" hangingPunct="1">
              <a:lnSpc>
                <a:spcPct val="90000"/>
              </a:lnSpc>
            </a:pPr>
            <a:endParaRPr lang="en-US" sz="2800" dirty="0">
              <a:latin typeface="Arial" charset="0"/>
              <a:ea typeface="ＭＳ Ｐゴシック" charset="0"/>
              <a:cs typeface="ＭＳ Ｐゴシック" charset="0"/>
            </a:endParaRPr>
          </a:p>
          <a:p>
            <a:pPr eaLnBrk="1" hangingPunct="1">
              <a:lnSpc>
                <a:spcPct val="90000"/>
              </a:lnSpc>
            </a:pPr>
            <a:r>
              <a:rPr lang="en-US" sz="2800" dirty="0" smtClean="0">
                <a:latin typeface="Arial" charset="0"/>
                <a:ea typeface="ＭＳ Ｐゴシック" charset="0"/>
                <a:cs typeface="ＭＳ Ｐゴシック" charset="0"/>
              </a:rPr>
              <a:t>Tutorial on Thursday.</a:t>
            </a:r>
            <a:endParaRPr lang="en-US" sz="2800" dirty="0">
              <a:latin typeface="Arial" charset="0"/>
              <a:ea typeface="ＭＳ Ｐゴシック" charset="0"/>
              <a:cs typeface="ＭＳ Ｐゴシック" charset="0"/>
            </a:endParaRPr>
          </a:p>
          <a:p>
            <a:pPr eaLnBrk="1" hangingPunct="1">
              <a:lnSpc>
                <a:spcPct val="90000"/>
              </a:lnSpc>
            </a:pPr>
            <a:endParaRPr lang="en-US" sz="28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problems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Genomic MSA estimation:</a:t>
            </a:r>
          </a:p>
          <a:p>
            <a:pPr lvl="1"/>
            <a:r>
              <a:rPr lang="en-US" dirty="0" smtClean="0"/>
              <a:t>Multiple sequence alignment of very long sequences </a:t>
            </a:r>
          </a:p>
          <a:p>
            <a:pPr lvl="1"/>
            <a:r>
              <a:rPr lang="en-US" dirty="0" smtClean="0"/>
              <a:t>Multiple sequence alignment of sequences that evolve with rearrangement events</a:t>
            </a:r>
          </a:p>
          <a:p>
            <a:r>
              <a:rPr lang="en-US" dirty="0" smtClean="0"/>
              <a:t>Phylogeny estimation under more complex models </a:t>
            </a:r>
          </a:p>
          <a:p>
            <a:pPr lvl="1"/>
            <a:r>
              <a:rPr lang="en-US" dirty="0" err="1" smtClean="0"/>
              <a:t>Heterotachy</a:t>
            </a:r>
            <a:endParaRPr lang="en-US" dirty="0" smtClean="0"/>
          </a:p>
          <a:p>
            <a:pPr lvl="1"/>
            <a:r>
              <a:rPr lang="en-US" dirty="0" smtClean="0"/>
              <a:t>Violation of the rates-across-sites assumption</a:t>
            </a:r>
          </a:p>
          <a:p>
            <a:pPr lvl="1"/>
            <a:r>
              <a:rPr lang="en-US" dirty="0" smtClean="0"/>
              <a:t>Rearrangements</a:t>
            </a:r>
          </a:p>
          <a:p>
            <a:r>
              <a:rPr lang="en-US" dirty="0" smtClean="0"/>
              <a:t>Estimating branch support </a:t>
            </a:r>
            <a:r>
              <a:rPr lang="en-US" dirty="0" smtClean="0"/>
              <a:t>on very large datasets</a:t>
            </a:r>
          </a:p>
        </p:txBody>
      </p:sp>
    </p:spTree>
    <p:extLst>
      <p:ext uri="{BB962C8B-B14F-4D97-AF65-F5344CB8AC3E}">
        <p14:creationId xmlns:p14="http://schemas.microsoft.com/office/powerpoint/2010/main" val="1268173239"/>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6880"/>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dirty="0" smtClean="0"/>
              <a:t>Warnow Laboratory</a:t>
            </a:r>
          </a:p>
        </p:txBody>
      </p:sp>
      <p:sp>
        <p:nvSpPr>
          <p:cNvPr id="247811" name="Rectangle 3"/>
          <p:cNvSpPr>
            <a:spLocks noGrp="1" noChangeArrowheads="1"/>
          </p:cNvSpPr>
          <p:nvPr>
            <p:ph type="body" idx="1"/>
          </p:nvPr>
        </p:nvSpPr>
        <p:spPr>
          <a:xfrm>
            <a:off x="228600" y="3189400"/>
            <a:ext cx="8763000" cy="274320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rmAutofit fontScale="92500" lnSpcReduction="20000"/>
          </a:bodyPr>
          <a:lstStyle/>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PhD students: </a:t>
            </a:r>
            <a:r>
              <a:rPr lang="en-US" sz="2000" dirty="0" err="1" smtClean="0"/>
              <a:t>Siavash</a:t>
            </a:r>
            <a:r>
              <a:rPr lang="en-US" sz="2000" dirty="0" smtClean="0"/>
              <a:t> </a:t>
            </a:r>
            <a:r>
              <a:rPr lang="en-US" sz="2000" dirty="0" err="1" smtClean="0"/>
              <a:t>Mirarab</a:t>
            </a:r>
            <a:r>
              <a:rPr lang="en-US" sz="2000" dirty="0" smtClean="0"/>
              <a:t>*, Nam Nguyen, and Md. S. </a:t>
            </a:r>
            <a:r>
              <a:rPr lang="en-US" sz="2000" dirty="0" err="1" smtClean="0"/>
              <a:t>Bayzid</a:t>
            </a:r>
            <a:r>
              <a:rPr lang="en-US" sz="2000" dirty="0" smtClean="0"/>
              <a:t>**</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Undergrad: </a:t>
            </a:r>
            <a:r>
              <a:rPr lang="en-US" sz="2000" dirty="0" err="1" smtClean="0"/>
              <a:t>Keerthana</a:t>
            </a:r>
            <a:r>
              <a:rPr lang="en-US" sz="2000" dirty="0" smtClean="0"/>
              <a:t> Kumar</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Lab Website: </a:t>
            </a:r>
            <a:r>
              <a:rPr lang="en-US" sz="2000" dirty="0" smtClean="0">
                <a:hlinkClick r:id="rId3"/>
              </a:rPr>
              <a:t>http://www.cs.utexas.edu/users/phylo</a:t>
            </a:r>
            <a:r>
              <a:rPr lang="en-US" sz="2000" dirty="0" smtClean="0"/>
              <a:t> </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n-US" sz="2000" dirty="0"/>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t>Funding</a:t>
            </a:r>
            <a:r>
              <a:rPr lang="en-US" sz="2000" dirty="0" smtClean="0"/>
              <a:t>: Guggenheim Foundation, Packard, NSF, Microsoft Research New England, David </a:t>
            </a:r>
            <a:r>
              <a:rPr lang="en-US" sz="2000" dirty="0" err="1" smtClean="0"/>
              <a:t>Bruton</a:t>
            </a:r>
            <a:r>
              <a:rPr lang="en-US" sz="2000" dirty="0" smtClean="0"/>
              <a:t> Jr. Centennial Professorship, TACC (Texas Advanced Computing Center), and the University of Alberta (Canada)</a:t>
            </a:r>
          </a:p>
          <a:p>
            <a:pPr marL="107950" indent="0" defTabSz="449263" eaLnBrk="1" hangingPunct="1">
              <a:lnSpc>
                <a:spcPct val="90000"/>
              </a:lnSpc>
              <a:buSzPct val="45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t/>
            </a:r>
            <a:br>
              <a:rPr lang="en-US" sz="2000" b="1" dirty="0" smtClean="0"/>
            </a:br>
            <a:r>
              <a:rPr lang="en-US" sz="2000" b="1" dirty="0" smtClean="0"/>
              <a:t>TACC </a:t>
            </a:r>
            <a:r>
              <a:rPr lang="en-US" sz="2000" dirty="0" smtClean="0"/>
              <a:t>and UTCS </a:t>
            </a:r>
            <a:r>
              <a:rPr lang="en-US" sz="2000" dirty="0"/>
              <a:t>c</a:t>
            </a:r>
            <a:r>
              <a:rPr lang="en-US" sz="2000" dirty="0" smtClean="0"/>
              <a:t>omputational resources</a:t>
            </a:r>
            <a:endParaRPr lang="en-US" sz="2000" b="1" dirty="0" smtClean="0"/>
          </a:p>
          <a:p>
            <a:pPr marL="107950" indent="0" defTabSz="449263" eaLnBrk="1" hangingPunct="1">
              <a:lnSpc>
                <a:spcPct val="90000"/>
              </a:lnSpc>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400" dirty="0" smtClean="0"/>
              <a:t>*  </a:t>
            </a:r>
            <a:r>
              <a:rPr lang="en-US" sz="1600" dirty="0" smtClean="0"/>
              <a:t>Supported by HHMI </a:t>
            </a:r>
            <a:r>
              <a:rPr lang="en-US" sz="1600" dirty="0" err="1" smtClean="0"/>
              <a:t>Predoctoral</a:t>
            </a:r>
            <a:r>
              <a:rPr lang="en-US" sz="1600" dirty="0" smtClean="0"/>
              <a:t> Fellowship</a:t>
            </a:r>
          </a:p>
          <a:p>
            <a:pPr marL="107950" indent="0" defTabSz="449263" eaLnBrk="1" hangingPunct="1">
              <a:lnSpc>
                <a:spcPct val="90000"/>
              </a:lnSpc>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600" dirty="0" smtClean="0"/>
              <a:t>** Supported by Fulbright Foundation </a:t>
            </a:r>
            <a:r>
              <a:rPr lang="en-US" sz="1600" dirty="0" err="1" smtClean="0"/>
              <a:t>Predoctoral</a:t>
            </a:r>
            <a:r>
              <a:rPr lang="en-US" sz="1600" dirty="0" smtClean="0"/>
              <a:t> Fellowship</a:t>
            </a:r>
            <a:endParaRPr lang="en-US" sz="1600" dirty="0"/>
          </a:p>
        </p:txBody>
      </p:sp>
      <p:pic>
        <p:nvPicPr>
          <p:cNvPr id="162819" name="Picture 12" descr="siava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25" y="1423320"/>
            <a:ext cx="13795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13" descr="warn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6838" y="1439000"/>
            <a:ext cx="11985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1" descr="nam-nguye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439000"/>
            <a:ext cx="1828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2" descr="bayzi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1440588"/>
            <a:ext cx="12620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3" name="Picture 1" descr="n021zsi2b1rwbredjb5g.jpe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1423320"/>
            <a:ext cx="20907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Phylogeny Estimation methods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878946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685800" y="228600"/>
            <a:ext cx="7772400" cy="1143000"/>
          </a:xfrm>
        </p:spPr>
        <p:txBody>
          <a:bodyPr/>
          <a:lstStyle/>
          <a:p>
            <a:pPr eaLnBrk="1" hangingPunct="1"/>
            <a:r>
              <a:rPr lang="en-US">
                <a:latin typeface="Times New Roman" charset="0"/>
                <a:ea typeface="ＭＳ Ｐゴシック" charset="0"/>
                <a:cs typeface="ＭＳ Ｐゴシック" charset="0"/>
              </a:rPr>
              <a:t>DNA Sequence Evolution</a:t>
            </a:r>
          </a:p>
        </p:txBody>
      </p:sp>
      <p:grpSp>
        <p:nvGrpSpPr>
          <p:cNvPr id="32770" name="Group 3"/>
          <p:cNvGrpSpPr>
            <a:grpSpLocks/>
          </p:cNvGrpSpPr>
          <p:nvPr/>
        </p:nvGrpSpPr>
        <p:grpSpPr bwMode="auto">
          <a:xfrm>
            <a:off x="3657600" y="2057400"/>
            <a:ext cx="1455738" cy="641350"/>
            <a:chOff x="2304" y="1296"/>
            <a:chExt cx="917" cy="404"/>
          </a:xfrm>
        </p:grpSpPr>
        <p:sp>
          <p:nvSpPr>
            <p:cNvPr id="629764" name="Text Box 4"/>
            <p:cNvSpPr txBox="1">
              <a:spLocks noChangeArrowheads="1"/>
            </p:cNvSpPr>
            <p:nvPr/>
          </p:nvSpPr>
          <p:spPr bwMode="auto">
            <a:xfrm>
              <a:off x="2496" y="1488"/>
              <a:ext cx="72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AAGACTT</a:t>
              </a:r>
            </a:p>
          </p:txBody>
        </p:sp>
        <p:sp>
          <p:nvSpPr>
            <p:cNvPr id="629765" name="Line 5"/>
            <p:cNvSpPr>
              <a:spLocks noChangeShapeType="1"/>
            </p:cNvSpPr>
            <p:nvPr/>
          </p:nvSpPr>
          <p:spPr bwMode="auto">
            <a:xfrm flipH="1">
              <a:off x="2352" y="1296"/>
              <a:ext cx="0" cy="3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66" name="Oval 6"/>
            <p:cNvSpPr>
              <a:spLocks noChangeArrowheads="1"/>
            </p:cNvSpPr>
            <p:nvPr/>
          </p:nvSpPr>
          <p:spPr bwMode="auto">
            <a:xfrm>
              <a:off x="2304" y="1584"/>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nvGrpSpPr>
          <p:cNvPr id="629767" name="Group 7"/>
          <p:cNvGrpSpPr>
            <a:grpSpLocks/>
          </p:cNvGrpSpPr>
          <p:nvPr/>
        </p:nvGrpSpPr>
        <p:grpSpPr bwMode="auto">
          <a:xfrm>
            <a:off x="1219200" y="2590800"/>
            <a:ext cx="4737100" cy="793750"/>
            <a:chOff x="768" y="1632"/>
            <a:chExt cx="2984" cy="500"/>
          </a:xfrm>
        </p:grpSpPr>
        <p:sp>
          <p:nvSpPr>
            <p:cNvPr id="629768" name="Line 8"/>
            <p:cNvSpPr>
              <a:spLocks noChangeShapeType="1"/>
            </p:cNvSpPr>
            <p:nvPr/>
          </p:nvSpPr>
          <p:spPr bwMode="auto">
            <a:xfrm>
              <a:off x="2352" y="1632"/>
              <a:ext cx="528" cy="3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69" name="Text Box 9"/>
            <p:cNvSpPr txBox="1">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TG</a:t>
              </a:r>
              <a:r>
                <a:rPr lang="en-US" sz="1600">
                  <a:latin typeface="Verdana" charset="0"/>
                  <a:cs typeface="+mn-cs"/>
                </a:rPr>
                <a:t>GACTT</a:t>
              </a:r>
            </a:p>
          </p:txBody>
        </p:sp>
        <p:sp>
          <p:nvSpPr>
            <p:cNvPr id="629770" name="Oval 10"/>
            <p:cNvSpPr>
              <a:spLocks noChangeArrowheads="1"/>
            </p:cNvSpPr>
            <p:nvPr/>
          </p:nvSpPr>
          <p:spPr bwMode="auto">
            <a:xfrm>
              <a:off x="2832" y="196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71" name="Line 11"/>
            <p:cNvSpPr>
              <a:spLocks noChangeShapeType="1"/>
            </p:cNvSpPr>
            <p:nvPr/>
          </p:nvSpPr>
          <p:spPr bwMode="auto">
            <a:xfrm flipH="1">
              <a:off x="1680" y="1632"/>
              <a:ext cx="672" cy="3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2" name="Text Box 12"/>
            <p:cNvSpPr txBox="1">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a:t>
              </a:r>
              <a:r>
                <a:rPr lang="en-US" sz="1600">
                  <a:solidFill>
                    <a:srgbClr val="FF0000"/>
                  </a:solidFill>
                  <a:latin typeface="Verdana" charset="0"/>
                  <a:cs typeface="+mn-cs"/>
                </a:rPr>
                <a:t>G</a:t>
              </a:r>
              <a:r>
                <a:rPr lang="en-US" sz="1600">
                  <a:latin typeface="Verdana" charset="0"/>
                  <a:cs typeface="+mn-cs"/>
                </a:rPr>
                <a:t>C</a:t>
              </a:r>
              <a:r>
                <a:rPr lang="en-US" sz="1600">
                  <a:solidFill>
                    <a:srgbClr val="FF0000"/>
                  </a:solidFill>
                  <a:latin typeface="Verdana" charset="0"/>
                  <a:cs typeface="+mn-cs"/>
                </a:rPr>
                <a:t>C</a:t>
              </a:r>
              <a:r>
                <a:rPr lang="en-US" sz="1600">
                  <a:latin typeface="Verdana" charset="0"/>
                  <a:cs typeface="+mn-cs"/>
                </a:rPr>
                <a:t>T</a:t>
              </a:r>
            </a:p>
          </p:txBody>
        </p:sp>
        <p:sp>
          <p:nvSpPr>
            <p:cNvPr id="629773" name="Oval 13"/>
            <p:cNvSpPr>
              <a:spLocks noChangeArrowheads="1"/>
            </p:cNvSpPr>
            <p:nvPr/>
          </p:nvSpPr>
          <p:spPr bwMode="auto">
            <a:xfrm>
              <a:off x="1632" y="1968"/>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nvGrpSpPr>
          <p:cNvPr id="32772" name="Group 14"/>
          <p:cNvGrpSpPr>
            <a:grpSpLocks/>
          </p:cNvGrpSpPr>
          <p:nvPr/>
        </p:nvGrpSpPr>
        <p:grpSpPr bwMode="auto">
          <a:xfrm>
            <a:off x="7286625" y="1600200"/>
            <a:ext cx="1471613" cy="3765550"/>
            <a:chOff x="4590" y="1008"/>
            <a:chExt cx="927" cy="2372"/>
          </a:xfrm>
        </p:grpSpPr>
        <p:sp>
          <p:nvSpPr>
            <p:cNvPr id="629775" name="Line 15"/>
            <p:cNvSpPr>
              <a:spLocks noChangeShapeType="1"/>
            </p:cNvSpPr>
            <p:nvPr/>
          </p:nvSpPr>
          <p:spPr bwMode="auto">
            <a:xfrm>
              <a:off x="5280" y="1008"/>
              <a:ext cx="0" cy="2064"/>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6" name="Line 16"/>
            <p:cNvSpPr>
              <a:spLocks noChangeShapeType="1"/>
            </p:cNvSpPr>
            <p:nvPr/>
          </p:nvSpPr>
          <p:spPr bwMode="auto">
            <a:xfrm>
              <a:off x="5136" y="1632"/>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7" name="Line 17"/>
            <p:cNvSpPr>
              <a:spLocks noChangeShapeType="1"/>
            </p:cNvSpPr>
            <p:nvPr/>
          </p:nvSpPr>
          <p:spPr bwMode="auto">
            <a:xfrm>
              <a:off x="5136" y="2016"/>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8" name="Line 18"/>
            <p:cNvSpPr>
              <a:spLocks noChangeShapeType="1"/>
            </p:cNvSpPr>
            <p:nvPr/>
          </p:nvSpPr>
          <p:spPr bwMode="auto">
            <a:xfrm>
              <a:off x="5136" y="2544"/>
              <a:ext cx="288"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79" name="Rectangle 19"/>
            <p:cNvSpPr>
              <a:spLocks noChangeArrowheads="1"/>
            </p:cNvSpPr>
            <p:nvPr/>
          </p:nvSpPr>
          <p:spPr bwMode="auto">
            <a:xfrm>
              <a:off x="4590" y="1420"/>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-3 mil yrs</a:t>
              </a:r>
            </a:p>
          </p:txBody>
        </p:sp>
        <p:sp>
          <p:nvSpPr>
            <p:cNvPr id="629780" name="Rectangle 20"/>
            <p:cNvSpPr>
              <a:spLocks noChangeArrowheads="1"/>
            </p:cNvSpPr>
            <p:nvPr/>
          </p:nvSpPr>
          <p:spPr bwMode="auto">
            <a:xfrm>
              <a:off x="4590" y="1804"/>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-2 mil yrs</a:t>
              </a:r>
            </a:p>
          </p:txBody>
        </p:sp>
        <p:sp>
          <p:nvSpPr>
            <p:cNvPr id="629781" name="Rectangle 21"/>
            <p:cNvSpPr>
              <a:spLocks noChangeArrowheads="1"/>
            </p:cNvSpPr>
            <p:nvPr/>
          </p:nvSpPr>
          <p:spPr bwMode="auto">
            <a:xfrm>
              <a:off x="4590" y="2332"/>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-1 mil yrs</a:t>
              </a:r>
            </a:p>
          </p:txBody>
        </p:sp>
        <p:sp>
          <p:nvSpPr>
            <p:cNvPr id="629782" name="Rectangle 22"/>
            <p:cNvSpPr>
              <a:spLocks noChangeArrowheads="1"/>
            </p:cNvSpPr>
            <p:nvPr/>
          </p:nvSpPr>
          <p:spPr bwMode="auto">
            <a:xfrm>
              <a:off x="5040" y="3168"/>
              <a:ext cx="47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accent2"/>
                  </a:solidFill>
                  <a:latin typeface="Verdana" charset="0"/>
                  <a:cs typeface="+mn-cs"/>
                </a:rPr>
                <a:t>today</a:t>
              </a:r>
            </a:p>
          </p:txBody>
        </p:sp>
      </p:grpSp>
      <p:grpSp>
        <p:nvGrpSpPr>
          <p:cNvPr id="629783" name="Group 23"/>
          <p:cNvGrpSpPr>
            <a:grpSpLocks/>
          </p:cNvGrpSpPr>
          <p:nvPr/>
        </p:nvGrpSpPr>
        <p:grpSpPr bwMode="auto">
          <a:xfrm>
            <a:off x="627063" y="3048000"/>
            <a:ext cx="6242050" cy="1143000"/>
            <a:chOff x="395" y="1920"/>
            <a:chExt cx="3932" cy="720"/>
          </a:xfrm>
        </p:grpSpPr>
        <p:sp>
          <p:nvSpPr>
            <p:cNvPr id="629784" name="Oval 24"/>
            <p:cNvSpPr>
              <a:spLocks noChangeArrowheads="1"/>
            </p:cNvSpPr>
            <p:nvPr/>
          </p:nvSpPr>
          <p:spPr bwMode="auto">
            <a:xfrm>
              <a:off x="2064"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85" name="Line 25"/>
            <p:cNvSpPr>
              <a:spLocks noChangeShapeType="1"/>
            </p:cNvSpPr>
            <p:nvPr/>
          </p:nvSpPr>
          <p:spPr bwMode="auto">
            <a:xfrm flipH="1">
              <a:off x="1296" y="2016"/>
              <a:ext cx="384" cy="4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86" name="Line 26"/>
            <p:cNvSpPr>
              <a:spLocks noChangeShapeType="1"/>
            </p:cNvSpPr>
            <p:nvPr/>
          </p:nvSpPr>
          <p:spPr bwMode="auto">
            <a:xfrm>
              <a:off x="1680" y="2016"/>
              <a:ext cx="432"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87" name="Text Box 27"/>
            <p:cNvSpPr txBox="1">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t>
              </a:r>
              <a:r>
                <a:rPr lang="en-US" sz="1600">
                  <a:solidFill>
                    <a:srgbClr val="FF0000"/>
                  </a:solidFill>
                  <a:latin typeface="Verdana" charset="0"/>
                  <a:cs typeface="+mn-cs"/>
                </a:rPr>
                <a:t>G</a:t>
              </a:r>
              <a:r>
                <a:rPr lang="en-US" sz="1600">
                  <a:latin typeface="Verdana" charset="0"/>
                  <a:cs typeface="+mn-cs"/>
                </a:rPr>
                <a:t>GGC</a:t>
              </a:r>
              <a:r>
                <a:rPr lang="en-US" sz="1600">
                  <a:solidFill>
                    <a:srgbClr val="FF0000"/>
                  </a:solidFill>
                  <a:latin typeface="Verdana" charset="0"/>
                  <a:cs typeface="+mn-cs"/>
                </a:rPr>
                <a:t>A</a:t>
              </a:r>
              <a:r>
                <a:rPr lang="en-US" sz="1600">
                  <a:latin typeface="Verdana" charset="0"/>
                  <a:cs typeface="+mn-cs"/>
                </a:rPr>
                <a:t>T</a:t>
              </a:r>
            </a:p>
          </p:txBody>
        </p:sp>
        <p:sp>
          <p:nvSpPr>
            <p:cNvPr id="629788" name="Text Box 28"/>
            <p:cNvSpPr txBox="1">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T</a:t>
              </a:r>
              <a:r>
                <a:rPr lang="en-US" sz="1600">
                  <a:latin typeface="Verdana" charset="0"/>
                  <a:cs typeface="+mn-cs"/>
                </a:rPr>
                <a:t>AG</a:t>
              </a:r>
              <a:r>
                <a:rPr lang="en-US" sz="1600">
                  <a:solidFill>
                    <a:srgbClr val="FF0000"/>
                  </a:solidFill>
                  <a:latin typeface="Verdana" charset="0"/>
                  <a:cs typeface="+mn-cs"/>
                </a:rPr>
                <a:t>C</a:t>
              </a:r>
              <a:r>
                <a:rPr lang="en-US" sz="1600">
                  <a:latin typeface="Verdana" charset="0"/>
                  <a:cs typeface="+mn-cs"/>
                </a:rPr>
                <a:t>CCT</a:t>
              </a:r>
            </a:p>
          </p:txBody>
        </p:sp>
        <p:sp>
          <p:nvSpPr>
            <p:cNvPr id="629789" name="Line 29"/>
            <p:cNvSpPr>
              <a:spLocks noChangeShapeType="1"/>
            </p:cNvSpPr>
            <p:nvPr/>
          </p:nvSpPr>
          <p:spPr bwMode="auto">
            <a:xfrm>
              <a:off x="2880" y="2016"/>
              <a:ext cx="576"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0" name="Text Box 30"/>
            <p:cNvSpPr txBox="1">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latin typeface="Verdana" charset="0"/>
                  <a:cs typeface="+mn-cs"/>
                </a:rPr>
                <a:t>A</a:t>
              </a:r>
              <a:r>
                <a:rPr lang="en-US" sz="1600">
                  <a:latin typeface="Verdana" charset="0"/>
                  <a:cs typeface="+mn-cs"/>
                </a:rPr>
                <a:t>G</a:t>
              </a:r>
              <a:r>
                <a:rPr lang="en-US" sz="1600">
                  <a:solidFill>
                    <a:srgbClr val="FF0000"/>
                  </a:solidFill>
                  <a:latin typeface="Verdana" charset="0"/>
                  <a:cs typeface="+mn-cs"/>
                </a:rPr>
                <a:t>C</a:t>
              </a:r>
              <a:r>
                <a:rPr lang="en-US" sz="1600">
                  <a:latin typeface="Verdana" charset="0"/>
                  <a:cs typeface="+mn-cs"/>
                </a:rPr>
                <a:t>ACTT</a:t>
              </a:r>
            </a:p>
          </p:txBody>
        </p:sp>
        <p:sp>
          <p:nvSpPr>
            <p:cNvPr id="629791" name="Oval 31"/>
            <p:cNvSpPr>
              <a:spLocks noChangeArrowheads="1"/>
            </p:cNvSpPr>
            <p:nvPr/>
          </p:nvSpPr>
          <p:spPr bwMode="auto">
            <a:xfrm>
              <a:off x="3408"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92" name="Oval 32"/>
            <p:cNvSpPr>
              <a:spLocks noChangeArrowheads="1"/>
            </p:cNvSpPr>
            <p:nvPr/>
          </p:nvSpPr>
          <p:spPr bwMode="auto">
            <a:xfrm>
              <a:off x="1200" y="2506"/>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793" name="Rectangle 33"/>
            <p:cNvSpPr>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AAGGCCT</a:t>
              </a:r>
            </a:p>
          </p:txBody>
        </p:sp>
        <p:sp>
          <p:nvSpPr>
            <p:cNvPr id="629794" name="Rectangle 34"/>
            <p:cNvSpPr>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TGGACTT</a:t>
              </a:r>
            </a:p>
          </p:txBody>
        </p:sp>
      </p:grpSp>
      <p:grpSp>
        <p:nvGrpSpPr>
          <p:cNvPr id="629795" name="Group 35"/>
          <p:cNvGrpSpPr>
            <a:grpSpLocks/>
          </p:cNvGrpSpPr>
          <p:nvPr/>
        </p:nvGrpSpPr>
        <p:grpSpPr bwMode="auto">
          <a:xfrm>
            <a:off x="627063" y="3854450"/>
            <a:ext cx="6565900" cy="1562100"/>
            <a:chOff x="395" y="2428"/>
            <a:chExt cx="4136" cy="984"/>
          </a:xfrm>
        </p:grpSpPr>
        <p:sp>
          <p:nvSpPr>
            <p:cNvPr id="629796" name="Line 36"/>
            <p:cNvSpPr>
              <a:spLocks noChangeShapeType="1"/>
            </p:cNvSpPr>
            <p:nvPr/>
          </p:nvSpPr>
          <p:spPr bwMode="auto">
            <a:xfrm>
              <a:off x="2112" y="2544"/>
              <a:ext cx="384" cy="5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7" name="Line 37"/>
            <p:cNvSpPr>
              <a:spLocks noChangeShapeType="1"/>
            </p:cNvSpPr>
            <p:nvPr/>
          </p:nvSpPr>
          <p:spPr bwMode="auto">
            <a:xfrm rot="-5400000">
              <a:off x="1632" y="2592"/>
              <a:ext cx="528"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8" name="Line 38"/>
            <p:cNvSpPr>
              <a:spLocks noChangeShapeType="1"/>
            </p:cNvSpPr>
            <p:nvPr/>
          </p:nvSpPr>
          <p:spPr bwMode="auto">
            <a:xfrm rot="-5400000">
              <a:off x="3120" y="2736"/>
              <a:ext cx="528" cy="14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799" name="Text Box 39"/>
            <p:cNvSpPr txBox="1">
              <a:spLocks noChangeArrowheads="1"/>
            </p:cNvSpPr>
            <p:nvPr/>
          </p:nvSpPr>
          <p:spPr bwMode="auto">
            <a:xfrm>
              <a:off x="1296" y="3200"/>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a:t>
              </a:r>
              <a:r>
                <a:rPr lang="en-US" sz="1600">
                  <a:solidFill>
                    <a:srgbClr val="FF0000"/>
                  </a:solidFill>
                  <a:latin typeface="Verdana" charset="0"/>
                  <a:cs typeface="+mn-cs"/>
                </a:rPr>
                <a:t>A</a:t>
              </a:r>
            </a:p>
          </p:txBody>
        </p:sp>
        <p:sp>
          <p:nvSpPr>
            <p:cNvPr id="629800" name="Text Box 40"/>
            <p:cNvSpPr txBox="1">
              <a:spLocks noChangeArrowheads="1"/>
            </p:cNvSpPr>
            <p:nvPr/>
          </p:nvSpPr>
          <p:spPr bwMode="auto">
            <a:xfrm>
              <a:off x="2160" y="3200"/>
              <a:ext cx="71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a:t>
              </a:r>
              <a:r>
                <a:rPr lang="en-US" sz="1600">
                  <a:solidFill>
                    <a:srgbClr val="FF0000"/>
                  </a:solidFill>
                  <a:latin typeface="Verdana" charset="0"/>
                  <a:cs typeface="+mn-cs"/>
                </a:rPr>
                <a:t>A</a:t>
              </a:r>
              <a:r>
                <a:rPr lang="en-US" sz="1600">
                  <a:latin typeface="Verdana" charset="0"/>
                  <a:cs typeface="+mn-cs"/>
                </a:rPr>
                <a:t>C</a:t>
              </a:r>
              <a:r>
                <a:rPr lang="en-US" sz="1600">
                  <a:solidFill>
                    <a:srgbClr val="FF0000"/>
                  </a:solidFill>
                  <a:latin typeface="Verdana" charset="0"/>
                  <a:cs typeface="+mn-cs"/>
                </a:rPr>
                <a:t>T</a:t>
              </a:r>
              <a:r>
                <a:rPr lang="en-US" sz="1600">
                  <a:latin typeface="Verdana" charset="0"/>
                  <a:cs typeface="+mn-cs"/>
                </a:rPr>
                <a:t>T</a:t>
              </a:r>
            </a:p>
          </p:txBody>
        </p:sp>
        <p:sp>
          <p:nvSpPr>
            <p:cNvPr id="629801" name="Text Box 41"/>
            <p:cNvSpPr txBox="1">
              <a:spLocks noChangeArrowheads="1"/>
            </p:cNvSpPr>
            <p:nvPr/>
          </p:nvSpPr>
          <p:spPr bwMode="auto">
            <a:xfrm>
              <a:off x="3792" y="3200"/>
              <a:ext cx="73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t>
              </a:r>
              <a:r>
                <a:rPr lang="en-US" sz="1600">
                  <a:solidFill>
                    <a:srgbClr val="FF0000"/>
                  </a:solidFill>
                  <a:latin typeface="Verdana" charset="0"/>
                  <a:cs typeface="+mn-cs"/>
                </a:rPr>
                <a:t>G</a:t>
              </a:r>
              <a:r>
                <a:rPr lang="en-US" sz="1600">
                  <a:latin typeface="Verdana" charset="0"/>
                  <a:cs typeface="+mn-cs"/>
                </a:rPr>
                <a:t>CTT</a:t>
              </a:r>
            </a:p>
          </p:txBody>
        </p:sp>
        <p:sp>
          <p:nvSpPr>
            <p:cNvPr id="629802" name="Text Box 42"/>
            <p:cNvSpPr txBox="1">
              <a:spLocks noChangeArrowheads="1"/>
            </p:cNvSpPr>
            <p:nvPr/>
          </p:nvSpPr>
          <p:spPr bwMode="auto">
            <a:xfrm>
              <a:off x="2976" y="3200"/>
              <a:ext cx="7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a:t>
              </a:r>
              <a:r>
                <a:rPr lang="en-US" sz="1600">
                  <a:solidFill>
                    <a:srgbClr val="FF0000"/>
                  </a:solidFill>
                  <a:latin typeface="Verdana" charset="0"/>
                  <a:cs typeface="+mn-cs"/>
                </a:rPr>
                <a:t>AA</a:t>
              </a:r>
            </a:p>
          </p:txBody>
        </p:sp>
        <p:sp>
          <p:nvSpPr>
            <p:cNvPr id="629803" name="Line 43"/>
            <p:cNvSpPr>
              <a:spLocks noChangeShapeType="1"/>
            </p:cNvSpPr>
            <p:nvPr/>
          </p:nvSpPr>
          <p:spPr bwMode="auto">
            <a:xfrm rot="5400000" flipH="1">
              <a:off x="3552" y="2448"/>
              <a:ext cx="528" cy="7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04" name="Line 44"/>
            <p:cNvSpPr>
              <a:spLocks noChangeShapeType="1"/>
            </p:cNvSpPr>
            <p:nvPr/>
          </p:nvSpPr>
          <p:spPr bwMode="auto">
            <a:xfrm rot="-5400000">
              <a:off x="768" y="2544"/>
              <a:ext cx="576" cy="4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05" name="Oval 45"/>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6" name="Oval 46"/>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7" name="Oval 47"/>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8" name="Oval 48"/>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09" name="Oval 49"/>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10" name="Text Box 50"/>
            <p:cNvSpPr txBox="1">
              <a:spLocks noChangeArrowheads="1"/>
            </p:cNvSpPr>
            <p:nvPr/>
          </p:nvSpPr>
          <p:spPr bwMode="auto">
            <a:xfrm>
              <a:off x="443" y="3200"/>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sp>
          <p:nvSpPr>
            <p:cNvPr id="629811" name="Rectangle 51"/>
            <p:cNvSpPr>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sp>
          <p:nvSpPr>
            <p:cNvPr id="629812" name="Rectangle 52"/>
            <p:cNvSpPr>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TAGCCCT</a:t>
              </a:r>
            </a:p>
          </p:txBody>
        </p:sp>
        <p:sp>
          <p:nvSpPr>
            <p:cNvPr id="629813" name="Rectangle 53"/>
            <p:cNvSpPr>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AGCACTT</a:t>
              </a:r>
            </a:p>
          </p:txBody>
        </p:sp>
      </p:grpSp>
      <p:grpSp>
        <p:nvGrpSpPr>
          <p:cNvPr id="629814" name="Group 54"/>
          <p:cNvGrpSpPr>
            <a:grpSpLocks/>
          </p:cNvGrpSpPr>
          <p:nvPr/>
        </p:nvGrpSpPr>
        <p:grpSpPr bwMode="auto">
          <a:xfrm>
            <a:off x="628650" y="2057400"/>
            <a:ext cx="6565900" cy="3352800"/>
            <a:chOff x="395" y="1296"/>
            <a:chExt cx="4136" cy="2112"/>
          </a:xfrm>
        </p:grpSpPr>
        <p:grpSp>
          <p:nvGrpSpPr>
            <p:cNvPr id="32776" name="Group 55"/>
            <p:cNvGrpSpPr>
              <a:grpSpLocks/>
            </p:cNvGrpSpPr>
            <p:nvPr/>
          </p:nvGrpSpPr>
          <p:grpSpPr bwMode="auto">
            <a:xfrm>
              <a:off x="395" y="1296"/>
              <a:ext cx="4136" cy="2112"/>
              <a:chOff x="395" y="1296"/>
              <a:chExt cx="4136" cy="2112"/>
            </a:xfrm>
          </p:grpSpPr>
          <p:grpSp>
            <p:nvGrpSpPr>
              <p:cNvPr id="32782" name="Group 56"/>
              <p:cNvGrpSpPr>
                <a:grpSpLocks/>
              </p:cNvGrpSpPr>
              <p:nvPr/>
            </p:nvGrpSpPr>
            <p:grpSpPr bwMode="auto">
              <a:xfrm>
                <a:off x="395" y="1296"/>
                <a:ext cx="3932" cy="1776"/>
                <a:chOff x="395" y="1296"/>
                <a:chExt cx="3932" cy="1776"/>
              </a:xfrm>
            </p:grpSpPr>
            <p:sp>
              <p:nvSpPr>
                <p:cNvPr id="629817" name="Text Box 57"/>
                <p:cNvSpPr txBox="1">
                  <a:spLocks noChangeArrowheads="1"/>
                </p:cNvSpPr>
                <p:nvPr/>
              </p:nvSpPr>
              <p:spPr bwMode="auto">
                <a:xfrm>
                  <a:off x="2496" y="1488"/>
                  <a:ext cx="72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AAGACTT</a:t>
                  </a:r>
                </a:p>
              </p:txBody>
            </p:sp>
            <p:sp>
              <p:nvSpPr>
                <p:cNvPr id="629818" name="Line 58"/>
                <p:cNvSpPr>
                  <a:spLocks noChangeShapeType="1"/>
                </p:cNvSpPr>
                <p:nvPr/>
              </p:nvSpPr>
              <p:spPr bwMode="auto">
                <a:xfrm flipH="1">
                  <a:off x="2352" y="1296"/>
                  <a:ext cx="0" cy="336"/>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19" name="Oval 59"/>
                <p:cNvSpPr>
                  <a:spLocks noChangeArrowheads="1"/>
                </p:cNvSpPr>
                <p:nvPr/>
              </p:nvSpPr>
              <p:spPr bwMode="auto">
                <a:xfrm>
                  <a:off x="2304" y="1584"/>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0" name="Line 60"/>
                <p:cNvSpPr>
                  <a:spLocks noChangeShapeType="1"/>
                </p:cNvSpPr>
                <p:nvPr/>
              </p:nvSpPr>
              <p:spPr bwMode="auto">
                <a:xfrm>
                  <a:off x="2352" y="1632"/>
                  <a:ext cx="528" cy="38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1" name="Text Box 61"/>
                <p:cNvSpPr txBox="1">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TGGACTT</a:t>
                  </a:r>
                </a:p>
              </p:txBody>
            </p:sp>
            <p:sp>
              <p:nvSpPr>
                <p:cNvPr id="629822" name="Oval 62"/>
                <p:cNvSpPr>
                  <a:spLocks noChangeArrowheads="1"/>
                </p:cNvSpPr>
                <p:nvPr/>
              </p:nvSpPr>
              <p:spPr bwMode="auto">
                <a:xfrm>
                  <a:off x="2832" y="1968"/>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3" name="Line 63"/>
                <p:cNvSpPr>
                  <a:spLocks noChangeShapeType="1"/>
                </p:cNvSpPr>
                <p:nvPr/>
              </p:nvSpPr>
              <p:spPr bwMode="auto">
                <a:xfrm flipH="1">
                  <a:off x="1680" y="1632"/>
                  <a:ext cx="672" cy="38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4" name="Text Box 64"/>
                <p:cNvSpPr txBox="1">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AAGGCCT</a:t>
                  </a:r>
                </a:p>
              </p:txBody>
            </p:sp>
            <p:sp>
              <p:nvSpPr>
                <p:cNvPr id="629825" name="Oval 65"/>
                <p:cNvSpPr>
                  <a:spLocks noChangeArrowheads="1"/>
                </p:cNvSpPr>
                <p:nvPr/>
              </p:nvSpPr>
              <p:spPr bwMode="auto">
                <a:xfrm>
                  <a:off x="1632" y="1968"/>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6" name="Oval 66"/>
                <p:cNvSpPr>
                  <a:spLocks noChangeArrowheads="1"/>
                </p:cNvSpPr>
                <p:nvPr/>
              </p:nvSpPr>
              <p:spPr bwMode="auto">
                <a:xfrm>
                  <a:off x="2064"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27" name="Line 67"/>
                <p:cNvSpPr>
                  <a:spLocks noChangeShapeType="1"/>
                </p:cNvSpPr>
                <p:nvPr/>
              </p:nvSpPr>
              <p:spPr bwMode="auto">
                <a:xfrm flipH="1">
                  <a:off x="1296" y="2016"/>
                  <a:ext cx="384" cy="48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8" name="Line 68"/>
                <p:cNvSpPr>
                  <a:spLocks noChangeShapeType="1"/>
                </p:cNvSpPr>
                <p:nvPr/>
              </p:nvSpPr>
              <p:spPr bwMode="auto">
                <a:xfrm>
                  <a:off x="1680" y="2016"/>
                  <a:ext cx="432"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29" name="Text Box 69"/>
                <p:cNvSpPr txBox="1">
                  <a:spLocks noChangeArrowheads="1"/>
                </p:cNvSpPr>
                <p:nvPr/>
              </p:nvSpPr>
              <p:spPr bwMode="auto">
                <a:xfrm>
                  <a:off x="395" y="2428"/>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AGGGCAT</a:t>
                  </a:r>
                </a:p>
              </p:txBody>
            </p:sp>
            <p:sp>
              <p:nvSpPr>
                <p:cNvPr id="629830" name="Text Box 70"/>
                <p:cNvSpPr txBox="1">
                  <a:spLocks noChangeArrowheads="1"/>
                </p:cNvSpPr>
                <p:nvPr/>
              </p:nvSpPr>
              <p:spPr bwMode="auto">
                <a:xfrm>
                  <a:off x="2256" y="2428"/>
                  <a:ext cx="7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TAGCCCT</a:t>
                  </a:r>
                </a:p>
              </p:txBody>
            </p:sp>
            <p:sp>
              <p:nvSpPr>
                <p:cNvPr id="629831" name="Line 71"/>
                <p:cNvSpPr>
                  <a:spLocks noChangeShapeType="1"/>
                </p:cNvSpPr>
                <p:nvPr/>
              </p:nvSpPr>
              <p:spPr bwMode="auto">
                <a:xfrm>
                  <a:off x="2880" y="2016"/>
                  <a:ext cx="576"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2" name="Text Box 72"/>
                <p:cNvSpPr txBox="1">
                  <a:spLocks noChangeArrowheads="1"/>
                </p:cNvSpPr>
                <p:nvPr/>
              </p:nvSpPr>
              <p:spPr bwMode="auto">
                <a:xfrm>
                  <a:off x="3600" y="242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AGCACTT</a:t>
                  </a:r>
                </a:p>
              </p:txBody>
            </p:sp>
            <p:sp>
              <p:nvSpPr>
                <p:cNvPr id="629833" name="Oval 73"/>
                <p:cNvSpPr>
                  <a:spLocks noChangeArrowheads="1"/>
                </p:cNvSpPr>
                <p:nvPr/>
              </p:nvSpPr>
              <p:spPr bwMode="auto">
                <a:xfrm>
                  <a:off x="3408"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34" name="Oval 74"/>
                <p:cNvSpPr>
                  <a:spLocks noChangeArrowheads="1"/>
                </p:cNvSpPr>
                <p:nvPr/>
              </p:nvSpPr>
              <p:spPr bwMode="auto">
                <a:xfrm>
                  <a:off x="1200" y="2506"/>
                  <a:ext cx="96" cy="96"/>
                </a:xfrm>
                <a:prstGeom prst="ellipse">
                  <a:avLst/>
                </a:prstGeom>
                <a:solidFill>
                  <a:schemeClr val="folHlink"/>
                </a:solidFill>
                <a:ln w="9525">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35" name="Rectangle 75"/>
                <p:cNvSpPr>
                  <a:spLocks noChangeArrowheads="1"/>
                </p:cNvSpPr>
                <p:nvPr/>
              </p:nvSpPr>
              <p:spPr bwMode="auto">
                <a:xfrm>
                  <a:off x="768" y="1920"/>
                  <a:ext cx="7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AAGGCCT</a:t>
                  </a:r>
                </a:p>
              </p:txBody>
            </p:sp>
            <p:sp>
              <p:nvSpPr>
                <p:cNvPr id="629836" name="Rectangle 76"/>
                <p:cNvSpPr>
                  <a:spLocks noChangeArrowheads="1"/>
                </p:cNvSpPr>
                <p:nvPr/>
              </p:nvSpPr>
              <p:spPr bwMode="auto">
                <a:xfrm>
                  <a:off x="3024" y="1920"/>
                  <a:ext cx="7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folHlink"/>
                      </a:solidFill>
                      <a:latin typeface="Verdana" charset="0"/>
                      <a:cs typeface="+mn-cs"/>
                    </a:rPr>
                    <a:t>TGGACTT</a:t>
                  </a:r>
                </a:p>
              </p:txBody>
            </p:sp>
            <p:sp>
              <p:nvSpPr>
                <p:cNvPr id="629837" name="Line 77"/>
                <p:cNvSpPr>
                  <a:spLocks noChangeShapeType="1"/>
                </p:cNvSpPr>
                <p:nvPr/>
              </p:nvSpPr>
              <p:spPr bwMode="auto">
                <a:xfrm>
                  <a:off x="2112" y="2544"/>
                  <a:ext cx="384" cy="52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8" name="Line 78"/>
                <p:cNvSpPr>
                  <a:spLocks noChangeShapeType="1"/>
                </p:cNvSpPr>
                <p:nvPr/>
              </p:nvSpPr>
              <p:spPr bwMode="auto">
                <a:xfrm rot="-5400000">
                  <a:off x="1632" y="2592"/>
                  <a:ext cx="528" cy="43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39" name="Line 79"/>
                <p:cNvSpPr>
                  <a:spLocks noChangeShapeType="1"/>
                </p:cNvSpPr>
                <p:nvPr/>
              </p:nvSpPr>
              <p:spPr bwMode="auto">
                <a:xfrm rot="-5400000">
                  <a:off x="3120" y="2736"/>
                  <a:ext cx="528" cy="144"/>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40" name="Line 80"/>
                <p:cNvSpPr>
                  <a:spLocks noChangeShapeType="1"/>
                </p:cNvSpPr>
                <p:nvPr/>
              </p:nvSpPr>
              <p:spPr bwMode="auto">
                <a:xfrm rot="5400000" flipH="1">
                  <a:off x="3552" y="2448"/>
                  <a:ext cx="528" cy="72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29841" name="Line 81"/>
                <p:cNvSpPr>
                  <a:spLocks noChangeShapeType="1"/>
                </p:cNvSpPr>
                <p:nvPr/>
              </p:nvSpPr>
              <p:spPr bwMode="auto">
                <a:xfrm rot="-5400000">
                  <a:off x="768" y="2544"/>
                  <a:ext cx="576" cy="48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grpSp>
          <p:sp>
            <p:nvSpPr>
              <p:cNvPr id="629842" name="Rectangle 82"/>
              <p:cNvSpPr>
                <a:spLocks noChangeArrowheads="1"/>
              </p:cNvSpPr>
              <p:nvPr/>
            </p:nvSpPr>
            <p:spPr bwMode="auto">
              <a:xfrm>
                <a:off x="3792" y="3196"/>
                <a:ext cx="73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AGCGCTT</a:t>
                </a:r>
              </a:p>
            </p:txBody>
          </p:sp>
          <p:sp>
            <p:nvSpPr>
              <p:cNvPr id="629843" name="Rectangle 83"/>
              <p:cNvSpPr>
                <a:spLocks noChangeArrowheads="1"/>
              </p:cNvSpPr>
              <p:nvPr/>
            </p:nvSpPr>
            <p:spPr bwMode="auto">
              <a:xfrm>
                <a:off x="2976" y="3196"/>
                <a:ext cx="7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AGCACAA</a:t>
                </a:r>
              </a:p>
            </p:txBody>
          </p:sp>
          <p:sp>
            <p:nvSpPr>
              <p:cNvPr id="629844" name="Rectangle 84"/>
              <p:cNvSpPr>
                <a:spLocks noChangeArrowheads="1"/>
              </p:cNvSpPr>
              <p:nvPr/>
            </p:nvSpPr>
            <p:spPr bwMode="auto">
              <a:xfrm>
                <a:off x="2160" y="3196"/>
                <a:ext cx="71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TAGACTT</a:t>
                </a:r>
              </a:p>
            </p:txBody>
          </p:sp>
          <p:sp>
            <p:nvSpPr>
              <p:cNvPr id="629845" name="Rectangle 85"/>
              <p:cNvSpPr>
                <a:spLocks noChangeArrowheads="1"/>
              </p:cNvSpPr>
              <p:nvPr/>
            </p:nvSpPr>
            <p:spPr bwMode="auto">
              <a:xfrm>
                <a:off x="1296" y="3196"/>
                <a:ext cx="7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TAGCCCA</a:t>
                </a:r>
              </a:p>
            </p:txBody>
          </p:sp>
          <p:sp>
            <p:nvSpPr>
              <p:cNvPr id="629846" name="Rectangle 86"/>
              <p:cNvSpPr>
                <a:spLocks noChangeArrowheads="1"/>
              </p:cNvSpPr>
              <p:nvPr/>
            </p:nvSpPr>
            <p:spPr bwMode="auto">
              <a:xfrm>
                <a:off x="443" y="3196"/>
                <a:ext cx="7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Verdana" charset="0"/>
                    <a:cs typeface="+mn-cs"/>
                  </a:rPr>
                  <a:t>AGGGCAT</a:t>
                </a:r>
              </a:p>
            </p:txBody>
          </p:sp>
        </p:grpSp>
        <p:sp>
          <p:nvSpPr>
            <p:cNvPr id="629847" name="Oval 87"/>
            <p:cNvSpPr>
              <a:spLocks noChangeArrowheads="1"/>
            </p:cNvSpPr>
            <p:nvPr/>
          </p:nvSpPr>
          <p:spPr bwMode="auto">
            <a:xfrm>
              <a:off x="76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48" name="Oval 88"/>
            <p:cNvSpPr>
              <a:spLocks noChangeArrowheads="1"/>
            </p:cNvSpPr>
            <p:nvPr/>
          </p:nvSpPr>
          <p:spPr bwMode="auto">
            <a:xfrm>
              <a:off x="160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49" name="Oval 89"/>
            <p:cNvSpPr>
              <a:spLocks noChangeArrowheads="1"/>
            </p:cNvSpPr>
            <p:nvPr/>
          </p:nvSpPr>
          <p:spPr bwMode="auto">
            <a:xfrm>
              <a:off x="244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50" name="Oval 90"/>
            <p:cNvSpPr>
              <a:spLocks noChangeArrowheads="1"/>
            </p:cNvSpPr>
            <p:nvPr/>
          </p:nvSpPr>
          <p:spPr bwMode="auto">
            <a:xfrm>
              <a:off x="3264"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29851" name="Oval 91"/>
            <p:cNvSpPr>
              <a:spLocks noChangeArrowheads="1"/>
            </p:cNvSpPr>
            <p:nvPr/>
          </p:nvSpPr>
          <p:spPr bwMode="auto">
            <a:xfrm>
              <a:off x="4128" y="3024"/>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spTree>
    <p:extLst>
      <p:ext uri="{BB962C8B-B14F-4D97-AF65-F5344CB8AC3E}">
        <p14:creationId xmlns:p14="http://schemas.microsoft.com/office/powerpoint/2010/main" val="2608366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97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297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297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29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2"/>
          <p:cNvSpPr>
            <a:spLocks noChangeShapeType="1"/>
          </p:cNvSpPr>
          <p:nvPr/>
        </p:nvSpPr>
        <p:spPr bwMode="auto">
          <a:xfrm flipV="1">
            <a:off x="37020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79" name="Line 3"/>
          <p:cNvSpPr>
            <a:spLocks noChangeShapeType="1"/>
          </p:cNvSpPr>
          <p:nvPr/>
        </p:nvSpPr>
        <p:spPr bwMode="auto">
          <a:xfrm flipH="1" flipV="1">
            <a:off x="43116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0" name="Line 4"/>
          <p:cNvSpPr>
            <a:spLocks noChangeShapeType="1"/>
          </p:cNvSpPr>
          <p:nvPr/>
        </p:nvSpPr>
        <p:spPr bwMode="auto">
          <a:xfrm flipH="1" flipV="1">
            <a:off x="3352800" y="4267200"/>
            <a:ext cx="1828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1" name="Line 5"/>
          <p:cNvSpPr>
            <a:spLocks noChangeShapeType="1"/>
          </p:cNvSpPr>
          <p:nvPr/>
        </p:nvSpPr>
        <p:spPr bwMode="auto">
          <a:xfrm flipH="1">
            <a:off x="4311650" y="4267200"/>
            <a:ext cx="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2" name="Line 6"/>
          <p:cNvSpPr>
            <a:spLocks noChangeShapeType="1"/>
          </p:cNvSpPr>
          <p:nvPr/>
        </p:nvSpPr>
        <p:spPr bwMode="auto">
          <a:xfrm flipH="1" flipV="1">
            <a:off x="5157788" y="42672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1383" name="Line 7"/>
          <p:cNvSpPr>
            <a:spLocks noChangeShapeType="1"/>
          </p:cNvSpPr>
          <p:nvPr/>
        </p:nvSpPr>
        <p:spPr bwMode="auto">
          <a:xfrm flipH="1">
            <a:off x="5157788" y="38100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4823" name="Rectangle 8"/>
          <p:cNvSpPr>
            <a:spLocks noGrp="1" noChangeArrowheads="1"/>
          </p:cNvSpPr>
          <p:nvPr>
            <p:ph type="title"/>
          </p:nvPr>
        </p:nvSpPr>
        <p:spPr>
          <a:xfrm>
            <a:off x="685800" y="304800"/>
            <a:ext cx="7772400" cy="1143000"/>
          </a:xfrm>
        </p:spPr>
        <p:txBody>
          <a:bodyPr/>
          <a:lstStyle/>
          <a:p>
            <a:r>
              <a:rPr lang="en-US">
                <a:latin typeface="Times New Roman" charset="0"/>
                <a:ea typeface="ＭＳ Ｐゴシック" charset="0"/>
                <a:cs typeface="ＭＳ Ｐゴシック" charset="0"/>
              </a:rPr>
              <a:t>Phylogeny Problem</a:t>
            </a:r>
          </a:p>
        </p:txBody>
      </p:sp>
      <p:sp>
        <p:nvSpPr>
          <p:cNvPr id="101385" name="Rectangle 9"/>
          <p:cNvSpPr>
            <a:spLocks noChangeArrowheads="1"/>
          </p:cNvSpPr>
          <p:nvPr/>
        </p:nvSpPr>
        <p:spPr bwMode="auto">
          <a:xfrm>
            <a:off x="2097088" y="2346325"/>
            <a:ext cx="14176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TAGCCCA</a:t>
            </a:r>
          </a:p>
        </p:txBody>
      </p:sp>
      <p:sp>
        <p:nvSpPr>
          <p:cNvPr id="101386" name="Rectangle 10"/>
          <p:cNvSpPr>
            <a:spLocks noChangeArrowheads="1"/>
          </p:cNvSpPr>
          <p:nvPr/>
        </p:nvSpPr>
        <p:spPr bwMode="auto">
          <a:xfrm>
            <a:off x="3698875" y="2346325"/>
            <a:ext cx="1374775"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TAGACTT</a:t>
            </a:r>
          </a:p>
        </p:txBody>
      </p:sp>
      <p:sp>
        <p:nvSpPr>
          <p:cNvPr id="101387" name="Rectangle 11"/>
          <p:cNvSpPr>
            <a:spLocks noChangeArrowheads="1"/>
          </p:cNvSpPr>
          <p:nvPr/>
        </p:nvSpPr>
        <p:spPr bwMode="auto">
          <a:xfrm>
            <a:off x="5259388" y="2346325"/>
            <a:ext cx="1412875"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TGCACAA</a:t>
            </a:r>
          </a:p>
        </p:txBody>
      </p:sp>
      <p:sp>
        <p:nvSpPr>
          <p:cNvPr id="101388" name="Rectangle 12"/>
          <p:cNvSpPr>
            <a:spLocks noChangeArrowheads="1"/>
          </p:cNvSpPr>
          <p:nvPr/>
        </p:nvSpPr>
        <p:spPr bwMode="auto">
          <a:xfrm>
            <a:off x="6858000" y="2346325"/>
            <a:ext cx="1401763"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TGCGCTT</a:t>
            </a:r>
          </a:p>
        </p:txBody>
      </p:sp>
      <p:sp>
        <p:nvSpPr>
          <p:cNvPr id="101389" name="Rectangle 13"/>
          <p:cNvSpPr>
            <a:spLocks noChangeArrowheads="1"/>
          </p:cNvSpPr>
          <p:nvPr/>
        </p:nvSpPr>
        <p:spPr bwMode="auto">
          <a:xfrm>
            <a:off x="457200" y="2346325"/>
            <a:ext cx="1455738"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AGGGCAT</a:t>
            </a:r>
          </a:p>
        </p:txBody>
      </p:sp>
      <p:sp>
        <p:nvSpPr>
          <p:cNvPr id="101390" name="Oval 14"/>
          <p:cNvSpPr>
            <a:spLocks noChangeArrowheads="1"/>
          </p:cNvSpPr>
          <p:nvPr/>
        </p:nvSpPr>
        <p:spPr bwMode="auto">
          <a:xfrm>
            <a:off x="11430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1" name="Oval 15"/>
          <p:cNvSpPr>
            <a:spLocks noChangeArrowheads="1"/>
          </p:cNvSpPr>
          <p:nvPr/>
        </p:nvSpPr>
        <p:spPr bwMode="auto">
          <a:xfrm>
            <a:off x="27241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2" name="Oval 16"/>
          <p:cNvSpPr>
            <a:spLocks noChangeArrowheads="1"/>
          </p:cNvSpPr>
          <p:nvPr/>
        </p:nvSpPr>
        <p:spPr bwMode="auto">
          <a:xfrm>
            <a:off x="43053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3" name="Oval 17"/>
          <p:cNvSpPr>
            <a:spLocks noChangeArrowheads="1"/>
          </p:cNvSpPr>
          <p:nvPr/>
        </p:nvSpPr>
        <p:spPr bwMode="auto">
          <a:xfrm>
            <a:off x="58864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4" name="Oval 18"/>
          <p:cNvSpPr>
            <a:spLocks noChangeArrowheads="1"/>
          </p:cNvSpPr>
          <p:nvPr/>
        </p:nvSpPr>
        <p:spPr bwMode="auto">
          <a:xfrm>
            <a:off x="74676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395" name="Rectangle 19"/>
          <p:cNvSpPr>
            <a:spLocks noChangeArrowheads="1"/>
          </p:cNvSpPr>
          <p:nvPr/>
        </p:nvSpPr>
        <p:spPr bwMode="auto">
          <a:xfrm>
            <a:off x="8382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101396" name="Rectangle 20"/>
          <p:cNvSpPr>
            <a:spLocks noChangeArrowheads="1"/>
          </p:cNvSpPr>
          <p:nvPr/>
        </p:nvSpPr>
        <p:spPr bwMode="auto">
          <a:xfrm>
            <a:off x="24384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101397" name="Rectangle 21"/>
          <p:cNvSpPr>
            <a:spLocks noChangeArrowheads="1"/>
          </p:cNvSpPr>
          <p:nvPr/>
        </p:nvSpPr>
        <p:spPr bwMode="auto">
          <a:xfrm>
            <a:off x="3962400" y="167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101398" name="Rectangle 22"/>
          <p:cNvSpPr>
            <a:spLocks noChangeArrowheads="1"/>
          </p:cNvSpPr>
          <p:nvPr/>
        </p:nvSpPr>
        <p:spPr bwMode="auto">
          <a:xfrm>
            <a:off x="553085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101399" name="Rectangle 23"/>
          <p:cNvSpPr>
            <a:spLocks noChangeArrowheads="1"/>
          </p:cNvSpPr>
          <p:nvPr/>
        </p:nvSpPr>
        <p:spPr bwMode="auto">
          <a:xfrm>
            <a:off x="7138988" y="167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101400" name="AutoShape 24"/>
          <p:cNvSpPr>
            <a:spLocks noChangeArrowheads="1"/>
          </p:cNvSpPr>
          <p:nvPr/>
        </p:nvSpPr>
        <p:spPr bwMode="auto">
          <a:xfrm>
            <a:off x="3657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1" name="Rectangle 25"/>
          <p:cNvSpPr>
            <a:spLocks noChangeArrowheads="1"/>
          </p:cNvSpPr>
          <p:nvPr/>
        </p:nvSpPr>
        <p:spPr bwMode="auto">
          <a:xfrm>
            <a:off x="2667000" y="3962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101402" name="Rectangle 26"/>
          <p:cNvSpPr>
            <a:spLocks noChangeArrowheads="1"/>
          </p:cNvSpPr>
          <p:nvPr/>
        </p:nvSpPr>
        <p:spPr bwMode="auto">
          <a:xfrm>
            <a:off x="3525838" y="548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101403" name="Rectangle 27"/>
          <p:cNvSpPr>
            <a:spLocks noChangeArrowheads="1"/>
          </p:cNvSpPr>
          <p:nvPr/>
        </p:nvSpPr>
        <p:spPr bwMode="auto">
          <a:xfrm>
            <a:off x="4692650" y="548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101404" name="Rectangle 28"/>
          <p:cNvSpPr>
            <a:spLocks noChangeArrowheads="1"/>
          </p:cNvSpPr>
          <p:nvPr/>
        </p:nvSpPr>
        <p:spPr bwMode="auto">
          <a:xfrm>
            <a:off x="6148388" y="3581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101405" name="Rectangle 29"/>
          <p:cNvSpPr>
            <a:spLocks noChangeArrowheads="1"/>
          </p:cNvSpPr>
          <p:nvPr/>
        </p:nvSpPr>
        <p:spPr bwMode="auto">
          <a:xfrm>
            <a:off x="6148388" y="45720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101406" name="Oval 30"/>
          <p:cNvSpPr>
            <a:spLocks noChangeArrowheads="1"/>
          </p:cNvSpPr>
          <p:nvPr/>
        </p:nvSpPr>
        <p:spPr bwMode="auto">
          <a:xfrm>
            <a:off x="3200400" y="4114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7" name="Oval 31"/>
          <p:cNvSpPr>
            <a:spLocks noChangeArrowheads="1"/>
          </p:cNvSpPr>
          <p:nvPr/>
        </p:nvSpPr>
        <p:spPr bwMode="auto">
          <a:xfrm>
            <a:off x="3625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8" name="Oval 32"/>
          <p:cNvSpPr>
            <a:spLocks noChangeArrowheads="1"/>
          </p:cNvSpPr>
          <p:nvPr/>
        </p:nvSpPr>
        <p:spPr bwMode="auto">
          <a:xfrm>
            <a:off x="4768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09" name="Oval 33"/>
          <p:cNvSpPr>
            <a:spLocks noChangeArrowheads="1"/>
          </p:cNvSpPr>
          <p:nvPr/>
        </p:nvSpPr>
        <p:spPr bwMode="auto">
          <a:xfrm>
            <a:off x="5919788" y="4648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1410" name="Oval 34"/>
          <p:cNvSpPr>
            <a:spLocks noChangeArrowheads="1"/>
          </p:cNvSpPr>
          <p:nvPr/>
        </p:nvSpPr>
        <p:spPr bwMode="auto">
          <a:xfrm>
            <a:off x="5919788" y="3733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10211967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35907" name="Rectangle 3"/>
          <p:cNvSpPr>
            <a:spLocks noGrp="1" noChangeArrowheads="1"/>
          </p:cNvSpPr>
          <p:nvPr>
            <p:ph type="title"/>
          </p:nvPr>
        </p:nvSpPr>
        <p:spPr>
          <a:xfrm>
            <a:off x="685800" y="-304800"/>
            <a:ext cx="7772400" cy="1143000"/>
          </a:xfrm>
        </p:spPr>
        <p:txBody>
          <a:bodyPr/>
          <a:lstStyle/>
          <a:p>
            <a:pPr eaLnBrk="1" hangingPunct="1">
              <a:defRPr/>
            </a:pPr>
            <a:r>
              <a:rPr lang="en-US" sz="4000" b="0" smtClean="0">
                <a:cs typeface="+mj-cs"/>
              </a:rPr>
              <a:t>Quantifying Error</a:t>
            </a:r>
            <a:endParaRPr lang="en-US" sz="4000" smtClean="0">
              <a:cs typeface="+mj-cs"/>
            </a:endParaRPr>
          </a:p>
        </p:txBody>
      </p:sp>
      <p:pic>
        <p:nvPicPr>
          <p:cNvPr id="26627" name="Picture 4" descr="intr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55638"/>
            <a:ext cx="6324600" cy="56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909" name="Rectangle 5"/>
          <p:cNvSpPr>
            <a:spLocks noChangeArrowheads="1"/>
          </p:cNvSpPr>
          <p:nvPr/>
        </p:nvSpPr>
        <p:spPr bwMode="auto">
          <a:xfrm>
            <a:off x="914400" y="3784600"/>
            <a:ext cx="329565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0">
                <a:latin typeface="Verdana" charset="0"/>
                <a:cs typeface="+mn-cs"/>
              </a:rPr>
              <a:t>FN: false negative</a:t>
            </a:r>
          </a:p>
          <a:p>
            <a:pPr>
              <a:defRPr/>
            </a:pPr>
            <a:r>
              <a:rPr lang="en-US" b="0">
                <a:latin typeface="Verdana" charset="0"/>
                <a:cs typeface="+mn-cs"/>
              </a:rPr>
              <a:t>      (missing edge)</a:t>
            </a:r>
          </a:p>
          <a:p>
            <a:pPr>
              <a:defRPr/>
            </a:pPr>
            <a:r>
              <a:rPr lang="en-US" b="0">
                <a:latin typeface="Verdana" charset="0"/>
                <a:cs typeface="+mn-cs"/>
              </a:rPr>
              <a:t>FP: false positive</a:t>
            </a:r>
          </a:p>
          <a:p>
            <a:pPr>
              <a:defRPr/>
            </a:pPr>
            <a:r>
              <a:rPr lang="en-US" b="0">
                <a:latin typeface="Verdana" charset="0"/>
                <a:cs typeface="+mn-cs"/>
              </a:rPr>
              <a:t>      (incorrect edge)</a:t>
            </a:r>
          </a:p>
          <a:p>
            <a:pPr>
              <a:defRPr/>
            </a:pPr>
            <a:endParaRPr lang="en-US" b="0">
              <a:latin typeface="Verdana" charset="0"/>
              <a:cs typeface="+mn-cs"/>
            </a:endParaRPr>
          </a:p>
          <a:p>
            <a:pPr>
              <a:defRPr/>
            </a:pPr>
            <a:r>
              <a:rPr lang="en-US" b="0">
                <a:latin typeface="Verdana" charset="0"/>
                <a:cs typeface="+mn-cs"/>
              </a:rPr>
              <a:t>50% error rate</a:t>
            </a:r>
          </a:p>
        </p:txBody>
      </p:sp>
      <p:sp>
        <p:nvSpPr>
          <p:cNvPr id="635910" name="Line 6"/>
          <p:cNvSpPr>
            <a:spLocks noChangeShapeType="1"/>
          </p:cNvSpPr>
          <p:nvPr/>
        </p:nvSpPr>
        <p:spPr bwMode="auto">
          <a:xfrm>
            <a:off x="2895600" y="1524000"/>
            <a:ext cx="152400" cy="3810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35911" name="Rectangle 7"/>
          <p:cNvSpPr>
            <a:spLocks noChangeArrowheads="1"/>
          </p:cNvSpPr>
          <p:nvPr/>
        </p:nvSpPr>
        <p:spPr bwMode="auto">
          <a:xfrm>
            <a:off x="3048000" y="1473200"/>
            <a:ext cx="520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0">
                <a:latin typeface="Verdana" charset="0"/>
                <a:cs typeface="+mn-cs"/>
              </a:rPr>
              <a:t>FN</a:t>
            </a:r>
          </a:p>
        </p:txBody>
      </p:sp>
      <p:sp>
        <p:nvSpPr>
          <p:cNvPr id="635912" name="Line 8"/>
          <p:cNvSpPr>
            <a:spLocks noChangeShapeType="1"/>
          </p:cNvSpPr>
          <p:nvPr/>
        </p:nvSpPr>
        <p:spPr bwMode="auto">
          <a:xfrm>
            <a:off x="6518275" y="5105400"/>
            <a:ext cx="415925"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35913" name="Rectangle 9"/>
          <p:cNvSpPr>
            <a:spLocks noChangeArrowheads="1"/>
          </p:cNvSpPr>
          <p:nvPr/>
        </p:nvSpPr>
        <p:spPr bwMode="auto">
          <a:xfrm>
            <a:off x="6375400" y="5181600"/>
            <a:ext cx="48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0">
                <a:latin typeface="Verdana" charset="0"/>
                <a:cs typeface="+mn-cs"/>
              </a:rPr>
              <a:t>FP</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p:cNvSpPr>
            <a:spLocks noGrp="1" noChangeArrowheads="1"/>
          </p:cNvSpPr>
          <p:nvPr>
            <p:ph type="title"/>
          </p:nvPr>
        </p:nvSpPr>
        <p:spPr/>
        <p:txBody>
          <a:bodyPr/>
          <a:lstStyle/>
          <a:p>
            <a:pPr eaLnBrk="1" hangingPunct="1">
              <a:defRPr/>
            </a:pPr>
            <a:r>
              <a:rPr lang="en-US" b="0" smtClean="0">
                <a:cs typeface="+mj-cs"/>
              </a:rPr>
              <a:t>Markov Model of Site Evolution</a:t>
            </a:r>
            <a:endParaRPr lang="en-US" smtClean="0">
              <a:cs typeface="+mj-cs"/>
            </a:endParaRPr>
          </a:p>
        </p:txBody>
      </p:sp>
      <p:sp>
        <p:nvSpPr>
          <p:cNvPr id="683011" name="Rectangle 3"/>
          <p:cNvSpPr>
            <a:spLocks noGrp="1" noChangeArrowheads="1"/>
          </p:cNvSpPr>
          <p:nvPr>
            <p:ph type="body" idx="1"/>
          </p:nvPr>
        </p:nvSpPr>
        <p:spPr>
          <a:xfrm>
            <a:off x="304800" y="1524000"/>
            <a:ext cx="8686800" cy="4876800"/>
          </a:xfrm>
        </p:spPr>
        <p:txBody>
          <a:bodyPr/>
          <a:lstStyle/>
          <a:p>
            <a:pPr eaLnBrk="1" hangingPunct="1">
              <a:buFontTx/>
              <a:buNone/>
              <a:defRPr/>
            </a:pPr>
            <a:r>
              <a:rPr lang="en-US" sz="2200" b="0" smtClean="0">
                <a:cs typeface="+mn-cs"/>
              </a:rPr>
              <a:t>Simplest (Jukes-Cantor):</a:t>
            </a:r>
          </a:p>
          <a:p>
            <a:pPr eaLnBrk="1" hangingPunct="1">
              <a:defRPr/>
            </a:pPr>
            <a:r>
              <a:rPr lang="en-US" sz="2200" b="0" smtClean="0">
                <a:cs typeface="+mn-cs"/>
              </a:rPr>
              <a:t>The model tree T is binary and has substitution probabilities p(e) on each edge e.</a:t>
            </a:r>
          </a:p>
          <a:p>
            <a:pPr eaLnBrk="1" hangingPunct="1">
              <a:defRPr/>
            </a:pPr>
            <a:r>
              <a:rPr lang="en-US" sz="2200" b="0" smtClean="0">
                <a:cs typeface="+mn-cs"/>
              </a:rPr>
              <a:t>The state at the root is randomly drawn from {A,C,T,G} (nucleotides)</a:t>
            </a:r>
          </a:p>
          <a:p>
            <a:pPr eaLnBrk="1" hangingPunct="1">
              <a:defRPr/>
            </a:pPr>
            <a:r>
              <a:rPr lang="en-US" sz="2200" b="0" smtClean="0">
                <a:cs typeface="+mn-cs"/>
              </a:rPr>
              <a:t>If a site (position) changes on an edge, it changes with equal probability to each of the remaining states.</a:t>
            </a:r>
          </a:p>
          <a:p>
            <a:pPr eaLnBrk="1" hangingPunct="1">
              <a:defRPr/>
            </a:pPr>
            <a:r>
              <a:rPr lang="en-US" sz="2200" b="0" smtClean="0">
                <a:cs typeface="+mn-cs"/>
              </a:rPr>
              <a:t>The evolutionary process is Markovian.</a:t>
            </a:r>
          </a:p>
          <a:p>
            <a:pPr eaLnBrk="1" hangingPunct="1">
              <a:defRPr/>
            </a:pPr>
            <a:endParaRPr lang="en-US" sz="2200" b="0" smtClean="0">
              <a:cs typeface="+mn-cs"/>
            </a:endParaRPr>
          </a:p>
          <a:p>
            <a:pPr eaLnBrk="1" hangingPunct="1">
              <a:buFontTx/>
              <a:buNone/>
              <a:defRPr/>
            </a:pPr>
            <a:r>
              <a:rPr lang="en-US" sz="2200" b="0" smtClean="0">
                <a:cs typeface="+mn-cs"/>
              </a:rPr>
              <a:t>More complex models (such as the General Markov model) are also considered, often with little change to the theory.</a:t>
            </a:r>
            <a:r>
              <a:rPr lang="en-US" sz="2200" smtClean="0">
                <a:cs typeface="+mn-cs"/>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Consistency</a:t>
            </a:r>
            <a:endParaRPr lang="en-US" dirty="0"/>
          </a:p>
        </p:txBody>
      </p:sp>
      <p:sp>
        <p:nvSpPr>
          <p:cNvPr id="3" name="Content Placeholder 2"/>
          <p:cNvSpPr>
            <a:spLocks noGrp="1"/>
          </p:cNvSpPr>
          <p:nvPr>
            <p:ph idx="1"/>
          </p:nvPr>
        </p:nvSpPr>
        <p:spPr/>
        <p:txBody>
          <a:bodyPr/>
          <a:lstStyle/>
          <a:p>
            <a:pPr marL="0" indent="0">
              <a:buNone/>
            </a:pPr>
            <a:r>
              <a:rPr lang="en-US" dirty="0" smtClean="0"/>
              <a:t>error</a:t>
            </a:r>
            <a:endParaRPr lang="en-US" dirty="0"/>
          </a:p>
        </p:txBody>
      </p:sp>
      <p:cxnSp>
        <p:nvCxnSpPr>
          <p:cNvPr id="5" name="Straight Connector 4"/>
          <p:cNvCxnSpPr/>
          <p:nvPr/>
        </p:nvCxnSpPr>
        <p:spPr>
          <a:xfrm>
            <a:off x="1685310" y="2076336"/>
            <a:ext cx="0" cy="2442743"/>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734160" y="4519079"/>
            <a:ext cx="6619096"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346198" y="4714510"/>
            <a:ext cx="2344772" cy="584776"/>
          </a:xfrm>
          <a:prstGeom prst="rect">
            <a:avLst/>
          </a:prstGeom>
          <a:noFill/>
        </p:spPr>
        <p:txBody>
          <a:bodyPr wrap="square" rtlCol="0">
            <a:spAutoFit/>
          </a:bodyPr>
          <a:lstStyle/>
          <a:p>
            <a:r>
              <a:rPr lang="en-US" sz="3200" dirty="0" smtClean="0"/>
              <a:t>Data</a:t>
            </a:r>
            <a:endParaRPr lang="en-US" sz="3200" dirty="0"/>
          </a:p>
        </p:txBody>
      </p:sp>
      <p:sp>
        <p:nvSpPr>
          <p:cNvPr id="10" name="Freeform 9"/>
          <p:cNvSpPr/>
          <p:nvPr/>
        </p:nvSpPr>
        <p:spPr>
          <a:xfrm>
            <a:off x="2149374" y="2149614"/>
            <a:ext cx="6301575" cy="2272554"/>
          </a:xfrm>
          <a:custGeom>
            <a:avLst/>
            <a:gdLst>
              <a:gd name="connsiteX0" fmla="*/ 0 w 6301575"/>
              <a:gd name="connsiteY0" fmla="*/ 0 h 2272554"/>
              <a:gd name="connsiteX1" fmla="*/ 512919 w 6301575"/>
              <a:gd name="connsiteY1" fmla="*/ 1587782 h 2272554"/>
              <a:gd name="connsiteX2" fmla="*/ 2564595 w 6301575"/>
              <a:gd name="connsiteY2" fmla="*/ 2174040 h 2272554"/>
              <a:gd name="connsiteX3" fmla="*/ 6301575 w 6301575"/>
              <a:gd name="connsiteY3" fmla="*/ 2271750 h 2272554"/>
            </a:gdLst>
            <a:ahLst/>
            <a:cxnLst>
              <a:cxn ang="0">
                <a:pos x="connsiteX0" y="connsiteY0"/>
              </a:cxn>
              <a:cxn ang="0">
                <a:pos x="connsiteX1" y="connsiteY1"/>
              </a:cxn>
              <a:cxn ang="0">
                <a:pos x="connsiteX2" y="connsiteY2"/>
              </a:cxn>
              <a:cxn ang="0">
                <a:pos x="connsiteX3" y="connsiteY3"/>
              </a:cxn>
            </a:cxnLst>
            <a:rect l="l" t="t" r="r" b="b"/>
            <a:pathLst>
              <a:path w="6301575" h="2272554">
                <a:moveTo>
                  <a:pt x="0" y="0"/>
                </a:moveTo>
                <a:cubicBezTo>
                  <a:pt x="42743" y="612721"/>
                  <a:pt x="85487" y="1225442"/>
                  <a:pt x="512919" y="1587782"/>
                </a:cubicBezTo>
                <a:cubicBezTo>
                  <a:pt x="940351" y="1950122"/>
                  <a:pt x="1599819" y="2060045"/>
                  <a:pt x="2564595" y="2174040"/>
                </a:cubicBezTo>
                <a:cubicBezTo>
                  <a:pt x="3529371" y="2288035"/>
                  <a:pt x="6301575" y="2271750"/>
                  <a:pt x="6301575" y="227175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2149374" y="5676125"/>
            <a:ext cx="3965449" cy="461665"/>
          </a:xfrm>
          <a:prstGeom prst="rect">
            <a:avLst/>
          </a:prstGeom>
          <a:noFill/>
        </p:spPr>
        <p:txBody>
          <a:bodyPr wrap="none" rtlCol="0">
            <a:spAutoFit/>
          </a:bodyPr>
          <a:lstStyle/>
          <a:p>
            <a:r>
              <a:rPr lang="en-US" sz="2400" dirty="0" smtClean="0"/>
              <a:t>Data are sites in an alignment</a:t>
            </a:r>
            <a:endParaRPr lang="en-US" sz="2400" dirty="0"/>
          </a:p>
        </p:txBody>
      </p:sp>
    </p:spTree>
    <p:extLst>
      <p:ext uri="{BB962C8B-B14F-4D97-AF65-F5344CB8AC3E}">
        <p14:creationId xmlns:p14="http://schemas.microsoft.com/office/powerpoint/2010/main" val="154413289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 Estimation Methods</a:t>
            </a:r>
            <a:endParaRPr lang="en-US" dirty="0"/>
          </a:p>
        </p:txBody>
      </p:sp>
      <p:sp>
        <p:nvSpPr>
          <p:cNvPr id="3" name="Content Placeholder 2"/>
          <p:cNvSpPr>
            <a:spLocks noGrp="1"/>
          </p:cNvSpPr>
          <p:nvPr>
            <p:ph idx="1"/>
          </p:nvPr>
        </p:nvSpPr>
        <p:spPr/>
        <p:txBody>
          <a:bodyPr/>
          <a:lstStyle/>
          <a:p>
            <a:r>
              <a:rPr lang="en-US" dirty="0" smtClean="0"/>
              <a:t>Maximum Likelihood (e.g., </a:t>
            </a:r>
            <a:r>
              <a:rPr lang="en-US" dirty="0" err="1" smtClean="0"/>
              <a:t>RAxML</a:t>
            </a:r>
            <a:r>
              <a:rPr lang="en-US" dirty="0" smtClean="0"/>
              <a:t>, </a:t>
            </a:r>
            <a:r>
              <a:rPr lang="en-US" dirty="0" err="1" smtClean="0"/>
              <a:t>FastTree</a:t>
            </a:r>
            <a:r>
              <a:rPr lang="en-US" dirty="0" smtClean="0"/>
              <a:t>, </a:t>
            </a:r>
            <a:r>
              <a:rPr lang="en-US" dirty="0" err="1" smtClean="0"/>
              <a:t>PhyML</a:t>
            </a:r>
            <a:r>
              <a:rPr lang="en-US" dirty="0" smtClean="0"/>
              <a:t>)</a:t>
            </a:r>
          </a:p>
          <a:p>
            <a:r>
              <a:rPr lang="en-US" dirty="0" smtClean="0"/>
              <a:t>Bayesian MCMC (e.g., </a:t>
            </a:r>
            <a:r>
              <a:rPr lang="en-US" dirty="0" err="1" smtClean="0"/>
              <a:t>MrBayes</a:t>
            </a:r>
            <a:r>
              <a:rPr lang="en-US" dirty="0" smtClean="0"/>
              <a:t>)</a:t>
            </a:r>
          </a:p>
          <a:p>
            <a:r>
              <a:rPr lang="en-US" dirty="0" smtClean="0"/>
              <a:t>Maximum Parsimony (e.g., TNT, PAUP*)</a:t>
            </a:r>
          </a:p>
          <a:p>
            <a:r>
              <a:rPr lang="en-US" dirty="0" smtClean="0"/>
              <a:t>Distance-based methods (e.g., neighbor joining)</a:t>
            </a:r>
          </a:p>
          <a:p>
            <a:r>
              <a:rPr lang="en-US" dirty="0" smtClean="0"/>
              <a:t>Quartet-based methods (e.g., Quartet Puzzling)</a:t>
            </a:r>
            <a:endParaRPr lang="en-US" dirty="0"/>
          </a:p>
        </p:txBody>
      </p:sp>
    </p:spTree>
    <p:extLst>
      <p:ext uri="{BB962C8B-B14F-4D97-AF65-F5344CB8AC3E}">
        <p14:creationId xmlns:p14="http://schemas.microsoft.com/office/powerpoint/2010/main" val="19670021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Observations</a:t>
            </a:r>
            <a:endParaRPr lang="en-US" dirty="0"/>
          </a:p>
        </p:txBody>
      </p:sp>
      <p:sp>
        <p:nvSpPr>
          <p:cNvPr id="3" name="Content Placeholder 2"/>
          <p:cNvSpPr>
            <a:spLocks noGrp="1"/>
          </p:cNvSpPr>
          <p:nvPr>
            <p:ph idx="1"/>
          </p:nvPr>
        </p:nvSpPr>
        <p:spPr/>
        <p:txBody>
          <a:bodyPr>
            <a:normAutofit fontScale="85000" lnSpcReduction="20000"/>
          </a:bodyPr>
          <a:lstStyle/>
          <a:p>
            <a:pPr>
              <a:spcAft>
                <a:spcPts val="1200"/>
              </a:spcAft>
            </a:pPr>
            <a:r>
              <a:rPr lang="en-US" dirty="0" smtClean="0"/>
              <a:t>Maximum Likelihood and Bayesian methods – probably most accurate, have statistical guarantees under many statistical models (e.g., GTR). However, these are often computationally intensive on large datasets.</a:t>
            </a:r>
          </a:p>
          <a:p>
            <a:pPr>
              <a:spcAft>
                <a:spcPts val="1200"/>
              </a:spcAft>
            </a:pPr>
            <a:r>
              <a:rPr lang="en-US" dirty="0" smtClean="0"/>
              <a:t>No statistical guarantees for maximum parsimony (can even produce the incorrect tree with high support) – and MP heuristics are computationally intensive on large datasets.</a:t>
            </a:r>
          </a:p>
          <a:p>
            <a:pPr>
              <a:spcAft>
                <a:spcPts val="1200"/>
              </a:spcAft>
            </a:pPr>
            <a:r>
              <a:rPr lang="en-US" dirty="0" smtClean="0"/>
              <a:t>Distance-based methods can have statistical guarantees, but may not be so accurate.</a:t>
            </a:r>
          </a:p>
          <a:p>
            <a:endParaRPr lang="en-US" dirty="0" smtClean="0"/>
          </a:p>
        </p:txBody>
      </p:sp>
    </p:spTree>
    <p:extLst>
      <p:ext uri="{BB962C8B-B14F-4D97-AF65-F5344CB8AC3E}">
        <p14:creationId xmlns:p14="http://schemas.microsoft.com/office/powerpoint/2010/main" val="10350803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Observations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Maximum Parsimony and Maximum Likelihood are NP-hard optimization problems, so methods for these are generally heuristic – and may not find globally optimal solutions. </a:t>
            </a:r>
          </a:p>
          <a:p>
            <a:r>
              <a:rPr lang="en-US" dirty="0" smtClean="0"/>
              <a:t>However, effective heuristics exist that are reasonably good (and considered reliable) for most datasets.</a:t>
            </a:r>
          </a:p>
          <a:p>
            <a:pPr lvl="1"/>
            <a:r>
              <a:rPr lang="en-US" dirty="0" smtClean="0"/>
              <a:t>MP: TNT (best?) and PAUP* (very good)</a:t>
            </a:r>
          </a:p>
          <a:p>
            <a:pPr lvl="1"/>
            <a:r>
              <a:rPr lang="en-US" dirty="0" smtClean="0"/>
              <a:t>ML: </a:t>
            </a:r>
            <a:r>
              <a:rPr lang="en-US" dirty="0" err="1" smtClean="0"/>
              <a:t>RAxML</a:t>
            </a:r>
            <a:r>
              <a:rPr lang="en-US" dirty="0" smtClean="0"/>
              <a:t> (best?), </a:t>
            </a:r>
            <a:r>
              <a:rPr lang="en-US" dirty="0" err="1" smtClean="0"/>
              <a:t>FastTree</a:t>
            </a:r>
            <a:r>
              <a:rPr lang="en-US" dirty="0" smtClean="0"/>
              <a:t> (even faster but not as thorough), </a:t>
            </a:r>
            <a:r>
              <a:rPr lang="en-US" dirty="0" err="1" smtClean="0"/>
              <a:t>PhyML</a:t>
            </a:r>
            <a:r>
              <a:rPr lang="en-US" dirty="0" smtClean="0"/>
              <a:t> (not quite as fast but has more models), and others</a:t>
            </a:r>
            <a:endParaRPr lang="en-US" dirty="0"/>
          </a:p>
        </p:txBody>
      </p:sp>
    </p:spTree>
    <p:extLst>
      <p:ext uri="{BB962C8B-B14F-4D97-AF65-F5344CB8AC3E}">
        <p14:creationId xmlns:p14="http://schemas.microsoft.com/office/powerpoint/2010/main" val="26621765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nature-reviews-tree-of-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25" y="1500188"/>
            <a:ext cx="4417749" cy="381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2"/>
          <p:cNvSpPr txBox="1">
            <a:spLocks noChangeArrowheads="1"/>
          </p:cNvSpPr>
          <p:nvPr/>
        </p:nvSpPr>
        <p:spPr bwMode="auto">
          <a:xfrm>
            <a:off x="2667000" y="595313"/>
            <a:ext cx="3733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a:t>The “Tree of Life”</a:t>
            </a:r>
          </a:p>
        </p:txBody>
      </p:sp>
      <p:sp>
        <p:nvSpPr>
          <p:cNvPr id="2" name="TextBox 1"/>
          <p:cNvSpPr txBox="1"/>
          <p:nvPr/>
        </p:nvSpPr>
        <p:spPr>
          <a:xfrm>
            <a:off x="4875874" y="1780941"/>
            <a:ext cx="4014462" cy="3170099"/>
          </a:xfrm>
          <a:prstGeom prst="rect">
            <a:avLst/>
          </a:prstGeom>
          <a:noFill/>
        </p:spPr>
        <p:txBody>
          <a:bodyPr wrap="square" rtlCol="0">
            <a:spAutoFit/>
          </a:bodyPr>
          <a:lstStyle/>
          <a:p>
            <a:r>
              <a:rPr lang="en-US" sz="2000" dirty="0" smtClean="0"/>
              <a:t>Applications of phylogenies to:</a:t>
            </a:r>
          </a:p>
          <a:p>
            <a:r>
              <a:rPr lang="en-US" sz="2000" dirty="0"/>
              <a:t>	</a:t>
            </a:r>
            <a:r>
              <a:rPr lang="en-US" sz="2000" dirty="0" smtClean="0"/>
              <a:t>protein structure and function</a:t>
            </a:r>
          </a:p>
          <a:p>
            <a:r>
              <a:rPr lang="en-US" sz="2000" dirty="0"/>
              <a:t>	</a:t>
            </a:r>
            <a:r>
              <a:rPr lang="en-US" sz="2000" dirty="0" smtClean="0"/>
              <a:t>population genetics</a:t>
            </a:r>
          </a:p>
          <a:p>
            <a:r>
              <a:rPr lang="en-US" sz="2000" dirty="0"/>
              <a:t>	</a:t>
            </a:r>
            <a:r>
              <a:rPr lang="en-US" sz="2000" dirty="0" smtClean="0"/>
              <a:t>human migrations</a:t>
            </a:r>
          </a:p>
          <a:p>
            <a:r>
              <a:rPr lang="en-US" sz="2000" dirty="0"/>
              <a:t>	</a:t>
            </a:r>
          </a:p>
          <a:p>
            <a:r>
              <a:rPr lang="en-US" sz="2000" dirty="0" smtClean="0"/>
              <a:t>Estimating phylogenies is a complex</a:t>
            </a:r>
          </a:p>
          <a:p>
            <a:r>
              <a:rPr lang="en-US" sz="2000" dirty="0"/>
              <a:t>	</a:t>
            </a:r>
            <a:r>
              <a:rPr lang="en-US" sz="2000" dirty="0" smtClean="0"/>
              <a:t>analytical task</a:t>
            </a:r>
          </a:p>
          <a:p>
            <a:endParaRPr lang="en-US" sz="2000" dirty="0"/>
          </a:p>
          <a:p>
            <a:r>
              <a:rPr lang="en-US" sz="2000" dirty="0" smtClean="0"/>
              <a:t>Large datasets are very hard to 	analyze with high accuracy</a:t>
            </a:r>
            <a:endParaRPr lang="en-US" sz="2000" dirty="0"/>
          </a:p>
        </p:txBody>
      </p:sp>
    </p:spTree>
    <p:extLst>
      <p:ext uri="{BB962C8B-B14F-4D97-AF65-F5344CB8AC3E}">
        <p14:creationId xmlns:p14="http://schemas.microsoft.com/office/powerpoint/2010/main" val="22490834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nature-reviews-tree-of-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877" y="969964"/>
            <a:ext cx="3789422" cy="327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p:cNvSpPr txBox="1">
            <a:spLocks noChangeArrowheads="1"/>
          </p:cNvSpPr>
          <p:nvPr/>
        </p:nvSpPr>
        <p:spPr bwMode="auto">
          <a:xfrm>
            <a:off x="141692" y="179388"/>
            <a:ext cx="8833006"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smtClean="0"/>
              <a:t>Estimating The Tree of Life: a </a:t>
            </a:r>
            <a:r>
              <a:rPr lang="en-US" sz="3200" i="1" dirty="0" smtClean="0"/>
              <a:t>Grand Challenge</a:t>
            </a:r>
            <a:endParaRPr lang="en-US" sz="3200" i="1" dirty="0"/>
          </a:p>
        </p:txBody>
      </p:sp>
      <p:sp>
        <p:nvSpPr>
          <p:cNvPr id="3" name="TextBox 2"/>
          <p:cNvSpPr txBox="1"/>
          <p:nvPr/>
        </p:nvSpPr>
        <p:spPr>
          <a:xfrm>
            <a:off x="476348" y="4390362"/>
            <a:ext cx="8434671" cy="1938992"/>
          </a:xfrm>
          <a:prstGeom prst="rect">
            <a:avLst/>
          </a:prstGeom>
          <a:noFill/>
          <a:ln>
            <a:solidFill>
              <a:schemeClr val="tx1"/>
            </a:solidFill>
          </a:ln>
        </p:spPr>
        <p:txBody>
          <a:bodyPr wrap="none" rtlCol="0">
            <a:spAutoFit/>
          </a:bodyPr>
          <a:lstStyle/>
          <a:p>
            <a:r>
              <a:rPr lang="en-US" sz="2400" dirty="0" smtClean="0">
                <a:solidFill>
                  <a:srgbClr val="000000"/>
                </a:solidFill>
              </a:rPr>
              <a:t>Most well studied problem:</a:t>
            </a:r>
          </a:p>
          <a:p>
            <a:r>
              <a:rPr lang="en-US" sz="2400" dirty="0" smtClean="0">
                <a:solidFill>
                  <a:srgbClr val="0000FF"/>
                </a:solidFill>
              </a:rPr>
              <a:t>	</a:t>
            </a:r>
          </a:p>
          <a:p>
            <a:r>
              <a:rPr lang="en-US" sz="2400" dirty="0" smtClean="0">
                <a:solidFill>
                  <a:srgbClr val="0000FF"/>
                </a:solidFill>
              </a:rPr>
              <a:t>	Given DNA sequences, find the Maximum Likelihood Tree </a:t>
            </a:r>
          </a:p>
          <a:p>
            <a:endParaRPr lang="en-US" sz="2400" dirty="0" smtClean="0">
              <a:solidFill>
                <a:srgbClr val="000000"/>
              </a:solidFill>
            </a:endParaRPr>
          </a:p>
          <a:p>
            <a:r>
              <a:rPr lang="en-US" sz="2400" dirty="0" smtClean="0">
                <a:solidFill>
                  <a:srgbClr val="000000"/>
                </a:solidFill>
              </a:rPr>
              <a:t>NP-hard, lots of heuristics (</a:t>
            </a:r>
            <a:r>
              <a:rPr lang="en-US" sz="2400" dirty="0" err="1" smtClean="0">
                <a:solidFill>
                  <a:srgbClr val="000000"/>
                </a:solidFill>
              </a:rPr>
              <a:t>RAxML</a:t>
            </a:r>
            <a:r>
              <a:rPr lang="en-US" sz="2400" dirty="0" smtClean="0">
                <a:solidFill>
                  <a:srgbClr val="000000"/>
                </a:solidFill>
              </a:rPr>
              <a:t>, FastTree-2</a:t>
            </a:r>
            <a:r>
              <a:rPr lang="en-US" sz="2400" dirty="0" smtClean="0">
                <a:solidFill>
                  <a:srgbClr val="000000"/>
                </a:solidFill>
              </a:rPr>
              <a:t>, </a:t>
            </a:r>
            <a:r>
              <a:rPr lang="en-US" sz="2400" dirty="0" err="1" smtClean="0">
                <a:solidFill>
                  <a:srgbClr val="000000"/>
                </a:solidFill>
              </a:rPr>
              <a:t>PhyML</a:t>
            </a:r>
            <a:r>
              <a:rPr lang="en-US" sz="2400" dirty="0" smtClean="0">
                <a:solidFill>
                  <a:srgbClr val="000000"/>
                </a:solidFill>
              </a:rPr>
              <a:t>, </a:t>
            </a:r>
            <a:r>
              <a:rPr lang="en-US" sz="2400" dirty="0" smtClean="0">
                <a:solidFill>
                  <a:srgbClr val="000000"/>
                </a:solidFill>
              </a:rPr>
              <a:t>GARLI, etc.)</a:t>
            </a:r>
            <a:endParaRPr lang="en-US" sz="2400" dirty="0">
              <a:solidFill>
                <a:srgbClr val="000000"/>
              </a:solidFill>
            </a:endParaRPr>
          </a:p>
        </p:txBody>
      </p:sp>
    </p:spTree>
    <p:extLst>
      <p:ext uri="{BB962C8B-B14F-4D97-AF65-F5344CB8AC3E}">
        <p14:creationId xmlns:p14="http://schemas.microsoft.com/office/powerpoint/2010/main" val="1872179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observations</a:t>
            </a:r>
            <a:endParaRPr lang="en-US" dirty="0"/>
          </a:p>
        </p:txBody>
      </p:sp>
      <p:sp>
        <p:nvSpPr>
          <p:cNvPr id="3" name="Content Placeholder 2"/>
          <p:cNvSpPr>
            <a:spLocks noGrp="1"/>
          </p:cNvSpPr>
          <p:nvPr>
            <p:ph idx="1"/>
          </p:nvPr>
        </p:nvSpPr>
        <p:spPr/>
        <p:txBody>
          <a:bodyPr>
            <a:normAutofit fontScale="92500" lnSpcReduction="10000"/>
          </a:bodyPr>
          <a:lstStyle/>
          <a:p>
            <a:pPr>
              <a:spcAft>
                <a:spcPts val="1200"/>
              </a:spcAft>
            </a:pPr>
            <a:r>
              <a:rPr lang="en-US" dirty="0" smtClean="0"/>
              <a:t>Bayesian methods: Basic idea – find a distribution of trees with good scores, and so don’t return just the single best tree.</a:t>
            </a:r>
          </a:p>
          <a:p>
            <a:pPr>
              <a:spcAft>
                <a:spcPts val="1200"/>
              </a:spcAft>
            </a:pPr>
            <a:r>
              <a:rPr lang="en-US" dirty="0" smtClean="0"/>
              <a:t>These are even slower than maximum likelihood and maximum parsimony. They require that they are run for a long time so that they “converge”.  May be best to limit the use of Bayesian methods to small datasets.</a:t>
            </a:r>
          </a:p>
          <a:p>
            <a:pPr>
              <a:spcAft>
                <a:spcPts val="1200"/>
              </a:spcAft>
            </a:pPr>
            <a:r>
              <a:rPr lang="en-US" dirty="0" smtClean="0"/>
              <a:t>Example: </a:t>
            </a:r>
            <a:r>
              <a:rPr lang="en-US" dirty="0" err="1" smtClean="0"/>
              <a:t>MrBayes</a:t>
            </a:r>
            <a:r>
              <a:rPr lang="en-US" dirty="0" smtClean="0"/>
              <a:t>.</a:t>
            </a:r>
            <a:endParaRPr lang="en-US" dirty="0"/>
          </a:p>
        </p:txBody>
      </p:sp>
    </p:spTree>
    <p:extLst>
      <p:ext uri="{BB962C8B-B14F-4D97-AF65-F5344CB8AC3E}">
        <p14:creationId xmlns:p14="http://schemas.microsoft.com/office/powerpoint/2010/main" val="41294237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Distance-based methods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98364749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87107" name="Rectangle 3"/>
          <p:cNvSpPr>
            <a:spLocks noGrp="1" noChangeArrowheads="1"/>
          </p:cNvSpPr>
          <p:nvPr>
            <p:ph type="title"/>
          </p:nvPr>
        </p:nvSpPr>
        <p:spPr>
          <a:xfrm>
            <a:off x="381000" y="76200"/>
            <a:ext cx="8382000" cy="1066800"/>
          </a:xfrm>
        </p:spPr>
        <p:txBody>
          <a:bodyPr/>
          <a:lstStyle/>
          <a:p>
            <a:pPr eaLnBrk="1" hangingPunct="1">
              <a:defRPr/>
            </a:pPr>
            <a:r>
              <a:rPr lang="en-US" sz="3900" b="0" smtClean="0">
                <a:cs typeface="+mj-cs"/>
              </a:rPr>
              <a:t>Distance-based estimation</a:t>
            </a:r>
            <a:endParaRPr lang="en-US" sz="3900" smtClean="0">
              <a:cs typeface="+mj-cs"/>
            </a:endParaRPr>
          </a:p>
        </p:txBody>
      </p:sp>
      <p:pic>
        <p:nvPicPr>
          <p:cNvPr id="34819" name="Picture 4" descr="n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8301038"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109" name="AutoShape 5"/>
          <p:cNvSpPr>
            <a:spLocks noChangeArrowheads="1"/>
          </p:cNvSpPr>
          <p:nvPr/>
        </p:nvSpPr>
        <p:spPr bwMode="auto">
          <a:xfrm rot="10800000">
            <a:off x="2878138" y="5445125"/>
            <a:ext cx="1025525" cy="123825"/>
          </a:xfrm>
          <a:prstGeom prst="rightArrow">
            <a:avLst>
              <a:gd name="adj1" fmla="val 50000"/>
              <a:gd name="adj2" fmla="val 207051"/>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Tree>
    <p:extLst>
      <p:ext uri="{BB962C8B-B14F-4D97-AF65-F5344CB8AC3E}">
        <p14:creationId xmlns:p14="http://schemas.microsoft.com/office/powerpoint/2010/main" val="180920906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457200" y="152400"/>
            <a:ext cx="8229600" cy="1219200"/>
          </a:xfrm>
        </p:spPr>
        <p:txBody>
          <a:bodyPr/>
          <a:lstStyle/>
          <a:p>
            <a:r>
              <a:rPr lang="en-US" sz="3200" b="1">
                <a:latin typeface="Arial" charset="0"/>
                <a:ea typeface="ＭＳ Ｐゴシック" charset="0"/>
                <a:cs typeface="ＭＳ Ｐゴシック" charset="0"/>
              </a:rPr>
              <a:t>Neighbor Joining on large diameter trees</a:t>
            </a:r>
            <a:endParaRPr lang="en-US" sz="3200" b="1" i="1">
              <a:latin typeface="Arial" charset="0"/>
              <a:ea typeface="ＭＳ Ｐゴシック" charset="0"/>
              <a:cs typeface="ＭＳ Ｐゴシック" charset="0"/>
            </a:endParaRPr>
          </a:p>
        </p:txBody>
      </p:sp>
      <p:sp>
        <p:nvSpPr>
          <p:cNvPr id="65538" name="Rectangle 3"/>
          <p:cNvSpPr>
            <a:spLocks noGrp="1" noChangeArrowheads="1"/>
          </p:cNvSpPr>
          <p:nvPr>
            <p:ph type="body" idx="1"/>
          </p:nvPr>
        </p:nvSpPr>
        <p:spPr>
          <a:xfrm>
            <a:off x="5715000" y="1219200"/>
            <a:ext cx="3276600" cy="4267200"/>
          </a:xfrm>
        </p:spPr>
        <p:txBody>
          <a:bodyPr>
            <a:normAutofit fontScale="92500"/>
          </a:bodyPr>
          <a:lstStyle/>
          <a:p>
            <a:pPr marL="166688" indent="-166688">
              <a:lnSpc>
                <a:spcPct val="90000"/>
              </a:lnSpc>
              <a:buFontTx/>
              <a:buNone/>
            </a:pPr>
            <a:endParaRPr lang="en-US" sz="2400">
              <a:latin typeface="Arial" charset="0"/>
              <a:ea typeface="ＭＳ Ｐゴシック" charset="0"/>
              <a:cs typeface="ＭＳ Ｐゴシック" charset="0"/>
            </a:endParaRPr>
          </a:p>
          <a:p>
            <a:pPr marL="166688" indent="-166688">
              <a:lnSpc>
                <a:spcPct val="90000"/>
              </a:lnSpc>
              <a:buFontTx/>
              <a:buNone/>
            </a:pPr>
            <a:r>
              <a:rPr lang="en-US" sz="2400">
                <a:solidFill>
                  <a:schemeClr val="accent2"/>
                </a:solidFill>
                <a:latin typeface="Arial" charset="0"/>
                <a:ea typeface="ＭＳ Ｐゴシック" charset="0"/>
                <a:cs typeface="ＭＳ Ｐゴシック" charset="0"/>
              </a:rPr>
              <a:t>Simulation study</a:t>
            </a:r>
            <a:r>
              <a:rPr lang="en-US" sz="2400">
                <a:latin typeface="Arial" charset="0"/>
                <a:ea typeface="ＭＳ Ｐゴシック" charset="0"/>
                <a:cs typeface="ＭＳ Ｐゴシック" charset="0"/>
              </a:rPr>
              <a:t> based upon fixed edge lengths, K2P model of evolution, sequence lengths fixed to 1000 nucleotides.</a:t>
            </a:r>
          </a:p>
          <a:p>
            <a:pPr marL="166688" indent="-166688">
              <a:lnSpc>
                <a:spcPct val="90000"/>
              </a:lnSpc>
              <a:buFontTx/>
              <a:buNone/>
            </a:pPr>
            <a:r>
              <a:rPr lang="en-US" sz="2400">
                <a:latin typeface="Arial" charset="0"/>
                <a:ea typeface="ＭＳ Ｐゴシック" charset="0"/>
                <a:cs typeface="ＭＳ Ｐゴシック" charset="0"/>
              </a:rPr>
              <a:t>Error rates reflect proportion of incorrect edges in inferred trees.</a:t>
            </a:r>
          </a:p>
          <a:p>
            <a:pPr marL="166688" indent="-166688">
              <a:lnSpc>
                <a:spcPct val="90000"/>
              </a:lnSpc>
              <a:buFontTx/>
              <a:buNone/>
            </a:pPr>
            <a:endParaRPr lang="en-US" sz="2400">
              <a:latin typeface="Arial" charset="0"/>
              <a:ea typeface="ＭＳ Ｐゴシック" charset="0"/>
              <a:cs typeface="ＭＳ Ｐゴシック" charset="0"/>
            </a:endParaRPr>
          </a:p>
          <a:p>
            <a:pPr marL="166688" indent="-166688">
              <a:lnSpc>
                <a:spcPct val="90000"/>
              </a:lnSpc>
              <a:buFontTx/>
              <a:buNone/>
            </a:pPr>
            <a:r>
              <a:rPr lang="en-US" sz="1800" i="1">
                <a:latin typeface="Arial" charset="0"/>
                <a:ea typeface="ＭＳ Ｐゴシック" charset="0"/>
                <a:cs typeface="ＭＳ Ｐゴシック" charset="0"/>
              </a:rPr>
              <a:t>[Nakhleh et al. ISMB 2001]</a:t>
            </a:r>
          </a:p>
        </p:txBody>
      </p:sp>
      <p:pic>
        <p:nvPicPr>
          <p:cNvPr id="65539" name="Picture 4" descr="tandy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5181600"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1205" name="Rectangle 5"/>
          <p:cNvSpPr>
            <a:spLocks noChangeArrowheads="1"/>
          </p:cNvSpPr>
          <p:nvPr/>
        </p:nvSpPr>
        <p:spPr bwMode="auto">
          <a:xfrm>
            <a:off x="727075" y="1836738"/>
            <a:ext cx="541338" cy="419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1206" name="Rectangle 6"/>
          <p:cNvSpPr>
            <a:spLocks noChangeArrowheads="1"/>
          </p:cNvSpPr>
          <p:nvPr/>
        </p:nvSpPr>
        <p:spPr bwMode="auto">
          <a:xfrm>
            <a:off x="3276600" y="1993900"/>
            <a:ext cx="2209800" cy="10541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1207" name="Rectangle 7"/>
          <p:cNvSpPr>
            <a:spLocks noChangeArrowheads="1"/>
          </p:cNvSpPr>
          <p:nvPr/>
        </p:nvSpPr>
        <p:spPr bwMode="auto">
          <a:xfrm>
            <a:off x="1419225" y="3670300"/>
            <a:ext cx="4137025" cy="21828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65543" name="Group 8"/>
          <p:cNvGrpSpPr>
            <a:grpSpLocks/>
          </p:cNvGrpSpPr>
          <p:nvPr/>
        </p:nvGrpSpPr>
        <p:grpSpPr bwMode="auto">
          <a:xfrm>
            <a:off x="1495425" y="3998913"/>
            <a:ext cx="4014788" cy="1657350"/>
            <a:chOff x="942" y="2559"/>
            <a:chExt cx="2529" cy="1044"/>
          </a:xfrm>
        </p:grpSpPr>
        <p:sp>
          <p:nvSpPr>
            <p:cNvPr id="691209" name="Line 9"/>
            <p:cNvSpPr>
              <a:spLocks noChangeShapeType="1"/>
            </p:cNvSpPr>
            <p:nvPr/>
          </p:nvSpPr>
          <p:spPr bwMode="auto">
            <a:xfrm flipV="1">
              <a:off x="1017" y="3441"/>
              <a:ext cx="168" cy="90"/>
            </a:xfrm>
            <a:prstGeom prst="line">
              <a:avLst/>
            </a:prstGeom>
            <a:noFill/>
            <a:ln w="57150">
              <a:solidFill>
                <a:schemeClr val="accent2"/>
              </a:solidFill>
              <a:round/>
              <a:headEnd type="oval" w="med" len="me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91210" name="Line 10"/>
            <p:cNvSpPr>
              <a:spLocks noChangeShapeType="1"/>
            </p:cNvSpPr>
            <p:nvPr/>
          </p:nvSpPr>
          <p:spPr bwMode="auto">
            <a:xfrm flipV="1">
              <a:off x="1179" y="3288"/>
              <a:ext cx="339" cy="156"/>
            </a:xfrm>
            <a:prstGeom prst="line">
              <a:avLst/>
            </a:prstGeom>
            <a:noFill/>
            <a:ln w="57150">
              <a:solidFill>
                <a:schemeClr val="accent2"/>
              </a:solidFill>
              <a:round/>
              <a:headEnd type="oval" w="med" len="me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91211" name="Line 11"/>
            <p:cNvSpPr>
              <a:spLocks noChangeShapeType="1"/>
            </p:cNvSpPr>
            <p:nvPr/>
          </p:nvSpPr>
          <p:spPr bwMode="auto">
            <a:xfrm flipV="1">
              <a:off x="1518" y="2889"/>
              <a:ext cx="648" cy="396"/>
            </a:xfrm>
            <a:prstGeom prst="line">
              <a:avLst/>
            </a:prstGeom>
            <a:noFill/>
            <a:ln w="57150">
              <a:solidFill>
                <a:schemeClr val="accent2"/>
              </a:solidFill>
              <a:round/>
              <a:headEnd type="oval" w="med" len="me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91212" name="Line 12"/>
            <p:cNvSpPr>
              <a:spLocks noChangeShapeType="1"/>
            </p:cNvSpPr>
            <p:nvPr/>
          </p:nvSpPr>
          <p:spPr bwMode="auto">
            <a:xfrm flipV="1">
              <a:off x="2160" y="2559"/>
              <a:ext cx="1311" cy="333"/>
            </a:xfrm>
            <a:prstGeom prst="line">
              <a:avLst/>
            </a:prstGeom>
            <a:noFill/>
            <a:ln w="57150">
              <a:solidFill>
                <a:schemeClr val="accent2"/>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91213" name="Line 13"/>
            <p:cNvSpPr>
              <a:spLocks noChangeShapeType="1"/>
            </p:cNvSpPr>
            <p:nvPr/>
          </p:nvSpPr>
          <p:spPr bwMode="auto">
            <a:xfrm flipV="1">
              <a:off x="942" y="3531"/>
              <a:ext cx="78" cy="72"/>
            </a:xfrm>
            <a:prstGeom prst="line">
              <a:avLst/>
            </a:prstGeom>
            <a:noFill/>
            <a:ln w="57150">
              <a:solidFill>
                <a:schemeClr val="accent2"/>
              </a:solidFill>
              <a:round/>
              <a:headEnd type="oval" w="med" len="me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sp>
        <p:nvSpPr>
          <p:cNvPr id="691214" name="Text Box 14"/>
          <p:cNvSpPr txBox="1">
            <a:spLocks noChangeArrowheads="1"/>
          </p:cNvSpPr>
          <p:nvPr/>
        </p:nvSpPr>
        <p:spPr bwMode="auto">
          <a:xfrm>
            <a:off x="3960813" y="2178050"/>
            <a:ext cx="4095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latin typeface="Times New Roman" charset="0"/>
              </a:rPr>
              <a:t>NJ</a:t>
            </a:r>
          </a:p>
        </p:txBody>
      </p:sp>
      <p:sp>
        <p:nvSpPr>
          <p:cNvPr id="691215" name="Rectangle 15"/>
          <p:cNvSpPr>
            <a:spLocks noChangeArrowheads="1"/>
          </p:cNvSpPr>
          <p:nvPr/>
        </p:nvSpPr>
        <p:spPr bwMode="auto">
          <a:xfrm>
            <a:off x="1289050" y="5984875"/>
            <a:ext cx="4524375" cy="339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91216" name="Rectangle 16"/>
          <p:cNvSpPr>
            <a:spLocks noChangeArrowheads="1"/>
          </p:cNvSpPr>
          <p:nvPr/>
        </p:nvSpPr>
        <p:spPr bwMode="auto">
          <a:xfrm>
            <a:off x="1219200" y="5915025"/>
            <a:ext cx="304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dirty="0">
                <a:latin typeface="Times New Roman" charset="0"/>
              </a:rPr>
              <a:t>0</a:t>
            </a:r>
          </a:p>
        </p:txBody>
      </p:sp>
      <p:sp>
        <p:nvSpPr>
          <p:cNvPr id="691217" name="Rectangle 17"/>
          <p:cNvSpPr>
            <a:spLocks noChangeArrowheads="1"/>
          </p:cNvSpPr>
          <p:nvPr/>
        </p:nvSpPr>
        <p:spPr bwMode="auto">
          <a:xfrm>
            <a:off x="2133600" y="5943600"/>
            <a:ext cx="5334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dirty="0">
                <a:latin typeface="Times New Roman" charset="0"/>
              </a:rPr>
              <a:t>400</a:t>
            </a:r>
          </a:p>
        </p:txBody>
      </p:sp>
      <p:sp>
        <p:nvSpPr>
          <p:cNvPr id="691218" name="Rectangle 18"/>
          <p:cNvSpPr>
            <a:spLocks noChangeArrowheads="1"/>
          </p:cNvSpPr>
          <p:nvPr/>
        </p:nvSpPr>
        <p:spPr bwMode="auto">
          <a:xfrm>
            <a:off x="3124200" y="5943600"/>
            <a:ext cx="5334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dirty="0">
                <a:latin typeface="Times New Roman" charset="0"/>
              </a:rPr>
              <a:t>800</a:t>
            </a:r>
          </a:p>
        </p:txBody>
      </p:sp>
      <p:sp>
        <p:nvSpPr>
          <p:cNvPr id="691219" name="Rectangle 19"/>
          <p:cNvSpPr>
            <a:spLocks noChangeArrowheads="1"/>
          </p:cNvSpPr>
          <p:nvPr/>
        </p:nvSpPr>
        <p:spPr bwMode="auto">
          <a:xfrm>
            <a:off x="5181600" y="5943600"/>
            <a:ext cx="685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dirty="0">
                <a:latin typeface="Times New Roman" charset="0"/>
              </a:rPr>
              <a:t>1600</a:t>
            </a:r>
          </a:p>
        </p:txBody>
      </p:sp>
      <p:sp>
        <p:nvSpPr>
          <p:cNvPr id="691220" name="Rectangle 20"/>
          <p:cNvSpPr>
            <a:spLocks noChangeArrowheads="1"/>
          </p:cNvSpPr>
          <p:nvPr/>
        </p:nvSpPr>
        <p:spPr bwMode="auto">
          <a:xfrm>
            <a:off x="4114800" y="5943600"/>
            <a:ext cx="685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dirty="0">
                <a:latin typeface="Times New Roman" charset="0"/>
              </a:rPr>
              <a:t>1200</a:t>
            </a:r>
          </a:p>
        </p:txBody>
      </p:sp>
      <p:sp>
        <p:nvSpPr>
          <p:cNvPr id="691221" name="Rectangle 21"/>
          <p:cNvSpPr>
            <a:spLocks noChangeArrowheads="1"/>
          </p:cNvSpPr>
          <p:nvPr/>
        </p:nvSpPr>
        <p:spPr bwMode="auto">
          <a:xfrm>
            <a:off x="2805113" y="6192838"/>
            <a:ext cx="121920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dirty="0">
                <a:latin typeface="Times New Roman" charset="0"/>
              </a:rPr>
              <a:t>No. Taxa</a:t>
            </a:r>
          </a:p>
        </p:txBody>
      </p:sp>
      <p:sp>
        <p:nvSpPr>
          <p:cNvPr id="691222" name="Rectangle 22"/>
          <p:cNvSpPr>
            <a:spLocks noChangeArrowheads="1"/>
          </p:cNvSpPr>
          <p:nvPr/>
        </p:nvSpPr>
        <p:spPr bwMode="auto">
          <a:xfrm>
            <a:off x="838200" y="5715000"/>
            <a:ext cx="304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atin typeface="Times New Roman" charset="0"/>
              </a:rPr>
              <a:t>0</a:t>
            </a:r>
          </a:p>
        </p:txBody>
      </p:sp>
      <p:sp>
        <p:nvSpPr>
          <p:cNvPr id="691223" name="Rectangle 23"/>
          <p:cNvSpPr>
            <a:spLocks noChangeArrowheads="1"/>
          </p:cNvSpPr>
          <p:nvPr/>
        </p:nvSpPr>
        <p:spPr bwMode="auto">
          <a:xfrm>
            <a:off x="838200" y="4800600"/>
            <a:ext cx="685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atin typeface="Times New Roman" charset="0"/>
              </a:rPr>
              <a:t>0.2</a:t>
            </a:r>
          </a:p>
        </p:txBody>
      </p:sp>
      <p:sp>
        <p:nvSpPr>
          <p:cNvPr id="691224" name="Rectangle 24"/>
          <p:cNvSpPr>
            <a:spLocks noChangeArrowheads="1"/>
          </p:cNvSpPr>
          <p:nvPr/>
        </p:nvSpPr>
        <p:spPr bwMode="auto">
          <a:xfrm>
            <a:off x="838200" y="3914775"/>
            <a:ext cx="685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atin typeface="Times New Roman" charset="0"/>
              </a:rPr>
              <a:t>0.4</a:t>
            </a:r>
          </a:p>
        </p:txBody>
      </p:sp>
      <p:sp>
        <p:nvSpPr>
          <p:cNvPr id="691225" name="Rectangle 25"/>
          <p:cNvSpPr>
            <a:spLocks noChangeArrowheads="1"/>
          </p:cNvSpPr>
          <p:nvPr/>
        </p:nvSpPr>
        <p:spPr bwMode="auto">
          <a:xfrm>
            <a:off x="838200" y="3048000"/>
            <a:ext cx="685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atin typeface="Times New Roman" charset="0"/>
              </a:rPr>
              <a:t>0.6</a:t>
            </a:r>
          </a:p>
        </p:txBody>
      </p:sp>
      <p:sp>
        <p:nvSpPr>
          <p:cNvPr id="691226" name="Rectangle 26"/>
          <p:cNvSpPr>
            <a:spLocks noChangeArrowheads="1"/>
          </p:cNvSpPr>
          <p:nvPr/>
        </p:nvSpPr>
        <p:spPr bwMode="auto">
          <a:xfrm>
            <a:off x="838200" y="2168525"/>
            <a:ext cx="685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atin typeface="Times New Roman" charset="0"/>
              </a:rPr>
              <a:t>0.8</a:t>
            </a:r>
          </a:p>
        </p:txBody>
      </p:sp>
      <p:sp>
        <p:nvSpPr>
          <p:cNvPr id="691227" name="Rectangle 27"/>
          <p:cNvSpPr>
            <a:spLocks noChangeArrowheads="1"/>
          </p:cNvSpPr>
          <p:nvPr/>
        </p:nvSpPr>
        <p:spPr bwMode="auto">
          <a:xfrm rot="-5400000">
            <a:off x="183357" y="3398043"/>
            <a:ext cx="12192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atin typeface="Times New Roman" charset="0"/>
              </a:rPr>
              <a:t>Error Rate</a:t>
            </a:r>
          </a:p>
        </p:txBody>
      </p:sp>
      <p:grpSp>
        <p:nvGrpSpPr>
          <p:cNvPr id="65558" name="Group 28"/>
          <p:cNvGrpSpPr>
            <a:grpSpLocks/>
          </p:cNvGrpSpPr>
          <p:nvPr/>
        </p:nvGrpSpPr>
        <p:grpSpPr bwMode="auto">
          <a:xfrm>
            <a:off x="3429000" y="2362200"/>
            <a:ext cx="457200" cy="0"/>
            <a:chOff x="2160" y="1488"/>
            <a:chExt cx="288" cy="0"/>
          </a:xfrm>
        </p:grpSpPr>
        <p:sp>
          <p:nvSpPr>
            <p:cNvPr id="691229" name="Line 29"/>
            <p:cNvSpPr>
              <a:spLocks noChangeShapeType="1"/>
            </p:cNvSpPr>
            <p:nvPr/>
          </p:nvSpPr>
          <p:spPr bwMode="auto">
            <a:xfrm>
              <a:off x="2160" y="1488"/>
              <a:ext cx="144" cy="0"/>
            </a:xfrm>
            <a:prstGeom prst="line">
              <a:avLst/>
            </a:prstGeom>
            <a:noFill/>
            <a:ln w="28575">
              <a:solidFill>
                <a:schemeClr val="accent2"/>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91230" name="Line 30"/>
            <p:cNvSpPr>
              <a:spLocks noChangeShapeType="1"/>
            </p:cNvSpPr>
            <p:nvPr/>
          </p:nvSpPr>
          <p:spPr bwMode="auto">
            <a:xfrm>
              <a:off x="2304" y="1488"/>
              <a:ext cx="144"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spTree>
    <p:extLst>
      <p:ext uri="{BB962C8B-B14F-4D97-AF65-F5344CB8AC3E}">
        <p14:creationId xmlns:p14="http://schemas.microsoft.com/office/powerpoint/2010/main" val="20105984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r>
              <a:rPr lang="en-US" sz="2400">
                <a:latin typeface="Arial" charset="0"/>
                <a:ea typeface="ＭＳ Ｐゴシック" charset="0"/>
                <a:cs typeface="ＭＳ Ｐゴシック" charset="0"/>
              </a:rPr>
              <a:t>Statistical consistency, exponential convergence, and absolute fast convergence (afc)</a:t>
            </a:r>
          </a:p>
        </p:txBody>
      </p:sp>
      <p:pic>
        <p:nvPicPr>
          <p:cNvPr id="59394" name="Picture 3" descr="convergenc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76400"/>
            <a:ext cx="6781800"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1514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Grp="1" noChangeArrowheads="1"/>
          </p:cNvSpPr>
          <p:nvPr>
            <p:ph type="title"/>
          </p:nvPr>
        </p:nvSpPr>
        <p:spPr/>
        <p:txBody>
          <a:bodyPr/>
          <a:lstStyle/>
          <a:p>
            <a:pPr eaLnBrk="1" hangingPunct="1">
              <a:defRPr/>
            </a:pPr>
            <a:r>
              <a:rPr lang="en-US" sz="2800" smtClean="0">
                <a:cs typeface="+mj-cs"/>
              </a:rPr>
              <a:t>DCM1-boosting distance-based methods</a:t>
            </a:r>
            <a:br>
              <a:rPr lang="en-US" sz="2800" smtClean="0">
                <a:cs typeface="+mj-cs"/>
              </a:rPr>
            </a:br>
            <a:r>
              <a:rPr lang="en-US" sz="2400" i="1" smtClean="0">
                <a:cs typeface="+mj-cs"/>
              </a:rPr>
              <a:t>[Nakhleh et al. ISMB 2001]</a:t>
            </a:r>
          </a:p>
        </p:txBody>
      </p:sp>
      <p:sp>
        <p:nvSpPr>
          <p:cNvPr id="699395" name="Rectangle 3"/>
          <p:cNvSpPr>
            <a:spLocks noGrp="1" noChangeArrowheads="1"/>
          </p:cNvSpPr>
          <p:nvPr>
            <p:ph type="body" idx="1"/>
          </p:nvPr>
        </p:nvSpPr>
        <p:spPr>
          <a:xfrm>
            <a:off x="5562600" y="1447800"/>
            <a:ext cx="3276600" cy="4267200"/>
          </a:xfrm>
        </p:spPr>
        <p:txBody>
          <a:bodyPr/>
          <a:lstStyle/>
          <a:p>
            <a:pPr marL="166688" indent="-166688" eaLnBrk="1" hangingPunct="1">
              <a:buFontTx/>
              <a:buNone/>
              <a:defRPr/>
            </a:pPr>
            <a:endParaRPr lang="en-US" sz="2800" smtClean="0">
              <a:cs typeface="+mn-cs"/>
            </a:endParaRPr>
          </a:p>
          <a:p>
            <a:pPr marL="166688" indent="-166688" eaLnBrk="1" hangingPunct="1">
              <a:defRPr/>
            </a:pPr>
            <a:r>
              <a:rPr lang="en-US" sz="2800" b="0" smtClean="0">
                <a:solidFill>
                  <a:srgbClr val="4E1D99"/>
                </a:solidFill>
                <a:cs typeface="+mn-cs"/>
              </a:rPr>
              <a:t>Theorem (Warnow et al., SODA 2001):</a:t>
            </a:r>
            <a:r>
              <a:rPr lang="en-US" sz="2800" b="0" smtClean="0">
                <a:cs typeface="+mn-cs"/>
              </a:rPr>
              <a:t> DCM1-NJ converges to the true tree from </a:t>
            </a:r>
            <a:r>
              <a:rPr lang="en-US" sz="2800" b="0" smtClean="0">
                <a:solidFill>
                  <a:srgbClr val="000099"/>
                </a:solidFill>
                <a:cs typeface="+mn-cs"/>
              </a:rPr>
              <a:t>polynomial length</a:t>
            </a:r>
            <a:r>
              <a:rPr lang="en-US" sz="2800" b="0" smtClean="0">
                <a:cs typeface="+mn-cs"/>
              </a:rPr>
              <a:t> sequences</a:t>
            </a:r>
          </a:p>
        </p:txBody>
      </p:sp>
      <p:pic>
        <p:nvPicPr>
          <p:cNvPr id="53251" name="Picture 4" descr="tandy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5181600"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9397" name="Rectangle 5"/>
          <p:cNvSpPr>
            <a:spLocks noChangeArrowheads="1"/>
          </p:cNvSpPr>
          <p:nvPr/>
        </p:nvSpPr>
        <p:spPr bwMode="auto">
          <a:xfrm>
            <a:off x="727075" y="1836738"/>
            <a:ext cx="541338" cy="419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99398" name="Rectangle 6"/>
          <p:cNvSpPr>
            <a:spLocks noChangeArrowheads="1"/>
          </p:cNvSpPr>
          <p:nvPr/>
        </p:nvSpPr>
        <p:spPr bwMode="auto">
          <a:xfrm>
            <a:off x="3276600" y="1993900"/>
            <a:ext cx="2209800" cy="10541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99399" name="Rectangle 7"/>
          <p:cNvSpPr>
            <a:spLocks noChangeArrowheads="1"/>
          </p:cNvSpPr>
          <p:nvPr/>
        </p:nvSpPr>
        <p:spPr bwMode="auto">
          <a:xfrm>
            <a:off x="1419225" y="3670300"/>
            <a:ext cx="4137025" cy="21828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nvGrpSpPr>
          <p:cNvPr id="53255" name="Group 8"/>
          <p:cNvGrpSpPr>
            <a:grpSpLocks/>
          </p:cNvGrpSpPr>
          <p:nvPr/>
        </p:nvGrpSpPr>
        <p:grpSpPr bwMode="auto">
          <a:xfrm>
            <a:off x="1495425" y="3998913"/>
            <a:ext cx="4014788" cy="1657350"/>
            <a:chOff x="942" y="2559"/>
            <a:chExt cx="2529" cy="1044"/>
          </a:xfrm>
        </p:grpSpPr>
        <p:sp>
          <p:nvSpPr>
            <p:cNvPr id="699401" name="Line 9"/>
            <p:cNvSpPr>
              <a:spLocks noChangeShapeType="1"/>
            </p:cNvSpPr>
            <p:nvPr/>
          </p:nvSpPr>
          <p:spPr bwMode="auto">
            <a:xfrm flipV="1">
              <a:off x="1017" y="3441"/>
              <a:ext cx="168" cy="90"/>
            </a:xfrm>
            <a:prstGeom prst="line">
              <a:avLst/>
            </a:prstGeom>
            <a:noFill/>
            <a:ln w="57150">
              <a:solidFill>
                <a:schemeClr val="accent2"/>
              </a:solidFill>
              <a:round/>
              <a:headEnd type="oval" w="med" len="me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99402" name="Line 10"/>
            <p:cNvSpPr>
              <a:spLocks noChangeShapeType="1"/>
            </p:cNvSpPr>
            <p:nvPr/>
          </p:nvSpPr>
          <p:spPr bwMode="auto">
            <a:xfrm flipV="1">
              <a:off x="1179" y="3288"/>
              <a:ext cx="339" cy="156"/>
            </a:xfrm>
            <a:prstGeom prst="line">
              <a:avLst/>
            </a:prstGeom>
            <a:noFill/>
            <a:ln w="57150">
              <a:solidFill>
                <a:schemeClr val="accent2"/>
              </a:solidFill>
              <a:round/>
              <a:headEnd type="oval" w="med" len="me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99403" name="Line 11"/>
            <p:cNvSpPr>
              <a:spLocks noChangeShapeType="1"/>
            </p:cNvSpPr>
            <p:nvPr/>
          </p:nvSpPr>
          <p:spPr bwMode="auto">
            <a:xfrm flipV="1">
              <a:off x="1518" y="2889"/>
              <a:ext cx="648" cy="396"/>
            </a:xfrm>
            <a:prstGeom prst="line">
              <a:avLst/>
            </a:prstGeom>
            <a:noFill/>
            <a:ln w="57150">
              <a:solidFill>
                <a:schemeClr val="accent2"/>
              </a:solidFill>
              <a:round/>
              <a:headEnd type="oval" w="med" len="me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99404" name="Line 12"/>
            <p:cNvSpPr>
              <a:spLocks noChangeShapeType="1"/>
            </p:cNvSpPr>
            <p:nvPr/>
          </p:nvSpPr>
          <p:spPr bwMode="auto">
            <a:xfrm flipV="1">
              <a:off x="2160" y="2559"/>
              <a:ext cx="1311" cy="333"/>
            </a:xfrm>
            <a:prstGeom prst="line">
              <a:avLst/>
            </a:prstGeom>
            <a:noFill/>
            <a:ln w="57150">
              <a:solidFill>
                <a:schemeClr val="accent2"/>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99405" name="Line 13"/>
            <p:cNvSpPr>
              <a:spLocks noChangeShapeType="1"/>
            </p:cNvSpPr>
            <p:nvPr/>
          </p:nvSpPr>
          <p:spPr bwMode="auto">
            <a:xfrm flipV="1">
              <a:off x="942" y="3531"/>
              <a:ext cx="78" cy="72"/>
            </a:xfrm>
            <a:prstGeom prst="line">
              <a:avLst/>
            </a:prstGeom>
            <a:noFill/>
            <a:ln w="57150">
              <a:solidFill>
                <a:schemeClr val="accent2"/>
              </a:solidFill>
              <a:round/>
              <a:headEnd type="oval" w="med" len="me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grpSp>
      <p:grpSp>
        <p:nvGrpSpPr>
          <p:cNvPr id="53256" name="Group 14"/>
          <p:cNvGrpSpPr>
            <a:grpSpLocks/>
          </p:cNvGrpSpPr>
          <p:nvPr/>
        </p:nvGrpSpPr>
        <p:grpSpPr bwMode="auto">
          <a:xfrm>
            <a:off x="1490663" y="5727700"/>
            <a:ext cx="4014787" cy="33338"/>
            <a:chOff x="939" y="3648"/>
            <a:chExt cx="2529" cy="21"/>
          </a:xfrm>
        </p:grpSpPr>
        <p:sp>
          <p:nvSpPr>
            <p:cNvPr id="699407" name="Line 15"/>
            <p:cNvSpPr>
              <a:spLocks noChangeShapeType="1"/>
            </p:cNvSpPr>
            <p:nvPr/>
          </p:nvSpPr>
          <p:spPr bwMode="auto">
            <a:xfrm flipV="1">
              <a:off x="939" y="3669"/>
              <a:ext cx="81" cy="0"/>
            </a:xfrm>
            <a:prstGeom prst="line">
              <a:avLst/>
            </a:prstGeom>
            <a:noFill/>
            <a:ln w="57150">
              <a:solidFill>
                <a:srgbClr val="FF33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99408" name="Line 16"/>
            <p:cNvSpPr>
              <a:spLocks noChangeShapeType="1"/>
            </p:cNvSpPr>
            <p:nvPr/>
          </p:nvSpPr>
          <p:spPr bwMode="auto">
            <a:xfrm flipV="1">
              <a:off x="1020" y="3666"/>
              <a:ext cx="171" cy="0"/>
            </a:xfrm>
            <a:prstGeom prst="line">
              <a:avLst/>
            </a:prstGeom>
            <a:noFill/>
            <a:ln w="57150">
              <a:solidFill>
                <a:srgbClr val="FF33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99409" name="Line 17"/>
            <p:cNvSpPr>
              <a:spLocks noChangeShapeType="1"/>
            </p:cNvSpPr>
            <p:nvPr/>
          </p:nvSpPr>
          <p:spPr bwMode="auto">
            <a:xfrm flipV="1">
              <a:off x="1179" y="3666"/>
              <a:ext cx="333" cy="0"/>
            </a:xfrm>
            <a:prstGeom prst="line">
              <a:avLst/>
            </a:prstGeom>
            <a:noFill/>
            <a:ln w="57150">
              <a:solidFill>
                <a:srgbClr val="FF33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99410" name="Line 18"/>
            <p:cNvSpPr>
              <a:spLocks noChangeShapeType="1"/>
            </p:cNvSpPr>
            <p:nvPr/>
          </p:nvSpPr>
          <p:spPr bwMode="auto">
            <a:xfrm flipV="1">
              <a:off x="1500" y="3657"/>
              <a:ext cx="663" cy="6"/>
            </a:xfrm>
            <a:prstGeom prst="line">
              <a:avLst/>
            </a:prstGeom>
            <a:noFill/>
            <a:ln w="57150">
              <a:solidFill>
                <a:srgbClr val="FF33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99411" name="Line 19"/>
            <p:cNvSpPr>
              <a:spLocks noChangeShapeType="1"/>
            </p:cNvSpPr>
            <p:nvPr/>
          </p:nvSpPr>
          <p:spPr bwMode="auto">
            <a:xfrm flipV="1">
              <a:off x="2157" y="3648"/>
              <a:ext cx="1311" cy="9"/>
            </a:xfrm>
            <a:prstGeom prst="line">
              <a:avLst/>
            </a:prstGeom>
            <a:noFill/>
            <a:ln w="57150">
              <a:solidFill>
                <a:srgbClr val="FF33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grpSp>
      <p:sp>
        <p:nvSpPr>
          <p:cNvPr id="699412" name="Text Box 20"/>
          <p:cNvSpPr txBox="1">
            <a:spLocks noChangeArrowheads="1"/>
          </p:cNvSpPr>
          <p:nvPr/>
        </p:nvSpPr>
        <p:spPr bwMode="auto">
          <a:xfrm>
            <a:off x="3960813" y="2178050"/>
            <a:ext cx="40957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0">
                <a:latin typeface="Times New Roman" charset="0"/>
                <a:cs typeface="+mn-cs"/>
              </a:rPr>
              <a:t>NJ</a:t>
            </a:r>
          </a:p>
        </p:txBody>
      </p:sp>
      <p:sp>
        <p:nvSpPr>
          <p:cNvPr id="699413" name="Text Box 21"/>
          <p:cNvSpPr txBox="1">
            <a:spLocks noChangeArrowheads="1"/>
          </p:cNvSpPr>
          <p:nvPr/>
        </p:nvSpPr>
        <p:spPr bwMode="auto">
          <a:xfrm>
            <a:off x="3960813" y="2482850"/>
            <a:ext cx="104298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0">
                <a:latin typeface="Times New Roman" charset="0"/>
                <a:cs typeface="+mn-cs"/>
              </a:rPr>
              <a:t>DCM1-NJ</a:t>
            </a:r>
          </a:p>
        </p:txBody>
      </p:sp>
      <p:sp>
        <p:nvSpPr>
          <p:cNvPr id="699414" name="Rectangle 22"/>
          <p:cNvSpPr>
            <a:spLocks noChangeArrowheads="1"/>
          </p:cNvSpPr>
          <p:nvPr/>
        </p:nvSpPr>
        <p:spPr bwMode="auto">
          <a:xfrm>
            <a:off x="1289050" y="5984875"/>
            <a:ext cx="4524375" cy="339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699415" name="Rectangle 23"/>
          <p:cNvSpPr>
            <a:spLocks noChangeArrowheads="1"/>
          </p:cNvSpPr>
          <p:nvPr/>
        </p:nvSpPr>
        <p:spPr bwMode="auto">
          <a:xfrm>
            <a:off x="1219200" y="5915025"/>
            <a:ext cx="304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0">
                <a:latin typeface="Times New Roman" charset="0"/>
                <a:cs typeface="+mn-cs"/>
              </a:rPr>
              <a:t>0</a:t>
            </a:r>
          </a:p>
        </p:txBody>
      </p:sp>
      <p:sp>
        <p:nvSpPr>
          <p:cNvPr id="699416" name="Rectangle 24"/>
          <p:cNvSpPr>
            <a:spLocks noChangeArrowheads="1"/>
          </p:cNvSpPr>
          <p:nvPr/>
        </p:nvSpPr>
        <p:spPr bwMode="auto">
          <a:xfrm>
            <a:off x="2133600" y="5943600"/>
            <a:ext cx="5334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0">
                <a:latin typeface="Times New Roman" charset="0"/>
                <a:cs typeface="+mn-cs"/>
              </a:rPr>
              <a:t>400</a:t>
            </a:r>
          </a:p>
        </p:txBody>
      </p:sp>
      <p:sp>
        <p:nvSpPr>
          <p:cNvPr id="699417" name="Rectangle 25"/>
          <p:cNvSpPr>
            <a:spLocks noChangeArrowheads="1"/>
          </p:cNvSpPr>
          <p:nvPr/>
        </p:nvSpPr>
        <p:spPr bwMode="auto">
          <a:xfrm>
            <a:off x="3124200" y="5943600"/>
            <a:ext cx="5334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0">
                <a:latin typeface="Times New Roman" charset="0"/>
                <a:cs typeface="+mn-cs"/>
              </a:rPr>
              <a:t>800</a:t>
            </a:r>
          </a:p>
        </p:txBody>
      </p:sp>
      <p:sp>
        <p:nvSpPr>
          <p:cNvPr id="699418" name="Rectangle 26"/>
          <p:cNvSpPr>
            <a:spLocks noChangeArrowheads="1"/>
          </p:cNvSpPr>
          <p:nvPr/>
        </p:nvSpPr>
        <p:spPr bwMode="auto">
          <a:xfrm>
            <a:off x="5181600" y="5943600"/>
            <a:ext cx="685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0">
                <a:latin typeface="Times New Roman" charset="0"/>
                <a:cs typeface="+mn-cs"/>
              </a:rPr>
              <a:t>1600</a:t>
            </a:r>
          </a:p>
        </p:txBody>
      </p:sp>
      <p:sp>
        <p:nvSpPr>
          <p:cNvPr id="699419" name="Rectangle 27"/>
          <p:cNvSpPr>
            <a:spLocks noChangeArrowheads="1"/>
          </p:cNvSpPr>
          <p:nvPr/>
        </p:nvSpPr>
        <p:spPr bwMode="auto">
          <a:xfrm>
            <a:off x="4114800" y="5943600"/>
            <a:ext cx="685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0">
                <a:latin typeface="Times New Roman" charset="0"/>
                <a:cs typeface="+mn-cs"/>
              </a:rPr>
              <a:t>1200</a:t>
            </a:r>
          </a:p>
        </p:txBody>
      </p:sp>
      <p:sp>
        <p:nvSpPr>
          <p:cNvPr id="699420" name="Rectangle 28"/>
          <p:cNvSpPr>
            <a:spLocks noChangeArrowheads="1"/>
          </p:cNvSpPr>
          <p:nvPr/>
        </p:nvSpPr>
        <p:spPr bwMode="auto">
          <a:xfrm>
            <a:off x="2805113" y="6192838"/>
            <a:ext cx="121920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0">
                <a:latin typeface="Times New Roman" charset="0"/>
                <a:cs typeface="+mn-cs"/>
              </a:rPr>
              <a:t>No. Taxa</a:t>
            </a:r>
          </a:p>
        </p:txBody>
      </p:sp>
      <p:sp>
        <p:nvSpPr>
          <p:cNvPr id="699421" name="Rectangle 29"/>
          <p:cNvSpPr>
            <a:spLocks noChangeArrowheads="1"/>
          </p:cNvSpPr>
          <p:nvPr/>
        </p:nvSpPr>
        <p:spPr bwMode="auto">
          <a:xfrm>
            <a:off x="838200" y="5715000"/>
            <a:ext cx="304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0">
                <a:latin typeface="Times New Roman" charset="0"/>
                <a:cs typeface="+mn-cs"/>
              </a:rPr>
              <a:t>0</a:t>
            </a:r>
          </a:p>
        </p:txBody>
      </p:sp>
      <p:sp>
        <p:nvSpPr>
          <p:cNvPr id="699422" name="Rectangle 30"/>
          <p:cNvSpPr>
            <a:spLocks noChangeArrowheads="1"/>
          </p:cNvSpPr>
          <p:nvPr/>
        </p:nvSpPr>
        <p:spPr bwMode="auto">
          <a:xfrm>
            <a:off x="838200" y="4800600"/>
            <a:ext cx="685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0">
                <a:latin typeface="Times New Roman" charset="0"/>
                <a:cs typeface="+mn-cs"/>
              </a:rPr>
              <a:t>0.2</a:t>
            </a:r>
          </a:p>
        </p:txBody>
      </p:sp>
      <p:sp>
        <p:nvSpPr>
          <p:cNvPr id="699423" name="Rectangle 31"/>
          <p:cNvSpPr>
            <a:spLocks noChangeArrowheads="1"/>
          </p:cNvSpPr>
          <p:nvPr/>
        </p:nvSpPr>
        <p:spPr bwMode="auto">
          <a:xfrm>
            <a:off x="838200" y="3914775"/>
            <a:ext cx="685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0">
                <a:latin typeface="Times New Roman" charset="0"/>
                <a:cs typeface="+mn-cs"/>
              </a:rPr>
              <a:t>0.4</a:t>
            </a:r>
          </a:p>
        </p:txBody>
      </p:sp>
      <p:sp>
        <p:nvSpPr>
          <p:cNvPr id="699424" name="Rectangle 32"/>
          <p:cNvSpPr>
            <a:spLocks noChangeArrowheads="1"/>
          </p:cNvSpPr>
          <p:nvPr/>
        </p:nvSpPr>
        <p:spPr bwMode="auto">
          <a:xfrm>
            <a:off x="838200" y="3048000"/>
            <a:ext cx="685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0">
                <a:latin typeface="Times New Roman" charset="0"/>
                <a:cs typeface="+mn-cs"/>
              </a:rPr>
              <a:t>0.6</a:t>
            </a:r>
          </a:p>
        </p:txBody>
      </p:sp>
      <p:sp>
        <p:nvSpPr>
          <p:cNvPr id="699425" name="Rectangle 33"/>
          <p:cNvSpPr>
            <a:spLocks noChangeArrowheads="1"/>
          </p:cNvSpPr>
          <p:nvPr/>
        </p:nvSpPr>
        <p:spPr bwMode="auto">
          <a:xfrm>
            <a:off x="838200" y="2168525"/>
            <a:ext cx="6858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0">
                <a:latin typeface="Times New Roman" charset="0"/>
                <a:cs typeface="+mn-cs"/>
              </a:rPr>
              <a:t>0.8</a:t>
            </a:r>
          </a:p>
        </p:txBody>
      </p:sp>
      <p:sp>
        <p:nvSpPr>
          <p:cNvPr id="699426" name="Rectangle 34"/>
          <p:cNvSpPr>
            <a:spLocks noChangeArrowheads="1"/>
          </p:cNvSpPr>
          <p:nvPr/>
        </p:nvSpPr>
        <p:spPr bwMode="auto">
          <a:xfrm rot="-5400000">
            <a:off x="183357" y="3398043"/>
            <a:ext cx="1219200"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0">
                <a:latin typeface="Times New Roman" charset="0"/>
                <a:cs typeface="+mn-cs"/>
              </a:rPr>
              <a:t>Error Rate</a:t>
            </a:r>
          </a:p>
        </p:txBody>
      </p:sp>
      <p:grpSp>
        <p:nvGrpSpPr>
          <p:cNvPr id="53272" name="Group 35"/>
          <p:cNvGrpSpPr>
            <a:grpSpLocks/>
          </p:cNvGrpSpPr>
          <p:nvPr/>
        </p:nvGrpSpPr>
        <p:grpSpPr bwMode="auto">
          <a:xfrm>
            <a:off x="3429000" y="2362200"/>
            <a:ext cx="457200" cy="0"/>
            <a:chOff x="2160" y="1488"/>
            <a:chExt cx="288" cy="0"/>
          </a:xfrm>
        </p:grpSpPr>
        <p:sp>
          <p:nvSpPr>
            <p:cNvPr id="699428" name="Line 36"/>
            <p:cNvSpPr>
              <a:spLocks noChangeShapeType="1"/>
            </p:cNvSpPr>
            <p:nvPr/>
          </p:nvSpPr>
          <p:spPr bwMode="auto">
            <a:xfrm>
              <a:off x="2160" y="1488"/>
              <a:ext cx="144" cy="0"/>
            </a:xfrm>
            <a:prstGeom prst="line">
              <a:avLst/>
            </a:prstGeom>
            <a:noFill/>
            <a:ln w="28575">
              <a:solidFill>
                <a:schemeClr val="accent2"/>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99429" name="Line 37"/>
            <p:cNvSpPr>
              <a:spLocks noChangeShapeType="1"/>
            </p:cNvSpPr>
            <p:nvPr/>
          </p:nvSpPr>
          <p:spPr bwMode="auto">
            <a:xfrm>
              <a:off x="2304" y="1488"/>
              <a:ext cx="144"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grpSp>
      <p:grpSp>
        <p:nvGrpSpPr>
          <p:cNvPr id="53273" name="Group 38"/>
          <p:cNvGrpSpPr>
            <a:grpSpLocks/>
          </p:cNvGrpSpPr>
          <p:nvPr/>
        </p:nvGrpSpPr>
        <p:grpSpPr bwMode="auto">
          <a:xfrm>
            <a:off x="3429000" y="2667000"/>
            <a:ext cx="457200" cy="0"/>
            <a:chOff x="2160" y="1680"/>
            <a:chExt cx="288" cy="0"/>
          </a:xfrm>
        </p:grpSpPr>
        <p:sp>
          <p:nvSpPr>
            <p:cNvPr id="699431" name="Line 39"/>
            <p:cNvSpPr>
              <a:spLocks noChangeShapeType="1"/>
            </p:cNvSpPr>
            <p:nvPr/>
          </p:nvSpPr>
          <p:spPr bwMode="auto">
            <a:xfrm>
              <a:off x="2160" y="1680"/>
              <a:ext cx="144" cy="0"/>
            </a:xfrm>
            <a:prstGeom prst="line">
              <a:avLst/>
            </a:prstGeom>
            <a:noFill/>
            <a:ln w="28575">
              <a:solidFill>
                <a:srgbClr val="FF33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99432" name="Line 40"/>
            <p:cNvSpPr>
              <a:spLocks noChangeShapeType="1"/>
            </p:cNvSpPr>
            <p:nvPr/>
          </p:nvSpPr>
          <p:spPr bwMode="auto">
            <a:xfrm>
              <a:off x="2304" y="1680"/>
              <a:ext cx="144"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grpSp>
    </p:spTree>
    <p:extLst>
      <p:ext uri="{BB962C8B-B14F-4D97-AF65-F5344CB8AC3E}">
        <p14:creationId xmlns:p14="http://schemas.microsoft.com/office/powerpoint/2010/main" val="6556157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nature-reviews-tree-of-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25" y="1500188"/>
            <a:ext cx="4417749" cy="381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2"/>
          <p:cNvSpPr txBox="1">
            <a:spLocks noChangeArrowheads="1"/>
          </p:cNvSpPr>
          <p:nvPr/>
        </p:nvSpPr>
        <p:spPr bwMode="auto">
          <a:xfrm>
            <a:off x="969009" y="329133"/>
            <a:ext cx="70240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smtClean="0"/>
              <a:t>Large-scale Phylogeny: </a:t>
            </a:r>
            <a:r>
              <a:rPr lang="en-US" sz="2800" dirty="0" smtClean="0"/>
              <a:t>A grand challenge!</a:t>
            </a:r>
            <a:endParaRPr lang="en-US" sz="2800" dirty="0"/>
          </a:p>
        </p:txBody>
      </p:sp>
      <p:sp>
        <p:nvSpPr>
          <p:cNvPr id="2" name="TextBox 1"/>
          <p:cNvSpPr txBox="1"/>
          <p:nvPr/>
        </p:nvSpPr>
        <p:spPr>
          <a:xfrm>
            <a:off x="4875874" y="1780941"/>
            <a:ext cx="4014462" cy="3477875"/>
          </a:xfrm>
          <a:prstGeom prst="rect">
            <a:avLst/>
          </a:prstGeom>
          <a:noFill/>
        </p:spPr>
        <p:txBody>
          <a:bodyPr wrap="square" rtlCol="0">
            <a:spAutoFit/>
          </a:bodyPr>
          <a:lstStyle/>
          <a:p>
            <a:r>
              <a:rPr lang="en-US" sz="2000" dirty="0"/>
              <a:t>	</a:t>
            </a:r>
          </a:p>
          <a:p>
            <a:r>
              <a:rPr lang="en-US" sz="2000" dirty="0" smtClean="0"/>
              <a:t>Estimating phylogenies is a complex</a:t>
            </a:r>
          </a:p>
          <a:p>
            <a:r>
              <a:rPr lang="en-US" sz="2000" dirty="0"/>
              <a:t>	</a:t>
            </a:r>
            <a:r>
              <a:rPr lang="en-US" sz="2000" dirty="0" smtClean="0"/>
              <a:t>analytical task</a:t>
            </a:r>
          </a:p>
          <a:p>
            <a:endParaRPr lang="en-US" sz="2000" dirty="0"/>
          </a:p>
          <a:p>
            <a:r>
              <a:rPr lang="en-US" sz="2000" dirty="0" smtClean="0"/>
              <a:t>Large datasets are very hard to 	analyze with high accuracy</a:t>
            </a:r>
          </a:p>
          <a:p>
            <a:r>
              <a:rPr lang="en-US" sz="2000" dirty="0"/>
              <a:t>	</a:t>
            </a:r>
            <a:r>
              <a:rPr lang="en-US" sz="2000" dirty="0" smtClean="0"/>
              <a:t>-- many sites not the same</a:t>
            </a:r>
          </a:p>
          <a:p>
            <a:r>
              <a:rPr lang="en-US" sz="2000" dirty="0"/>
              <a:t>	</a:t>
            </a:r>
            <a:r>
              <a:rPr lang="en-US" sz="2000" dirty="0" smtClean="0"/>
              <a:t> challenge as many taxa!</a:t>
            </a:r>
          </a:p>
          <a:p>
            <a:endParaRPr lang="en-US" sz="2000" dirty="0"/>
          </a:p>
          <a:p>
            <a:r>
              <a:rPr lang="en-US" sz="2000" dirty="0" smtClean="0"/>
              <a:t>High Performance Computing is necessary but not sufficient</a:t>
            </a:r>
            <a:endParaRPr lang="en-US" sz="2000" dirty="0"/>
          </a:p>
        </p:txBody>
      </p:sp>
    </p:spTree>
    <p:extLst>
      <p:ext uri="{BB962C8B-B14F-4D97-AF65-F5344CB8AC3E}">
        <p14:creationId xmlns:p14="http://schemas.microsoft.com/office/powerpoint/2010/main" val="107389050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77500" lnSpcReduction="20000"/>
          </a:bodyPr>
          <a:lstStyle/>
          <a:p>
            <a:pPr>
              <a:spcAft>
                <a:spcPts val="1200"/>
              </a:spcAft>
            </a:pPr>
            <a:r>
              <a:rPr lang="en-US" dirty="0" smtClean="0"/>
              <a:t>Effective heuristics for Maximum likelihood (e.g., </a:t>
            </a:r>
            <a:r>
              <a:rPr lang="en-US" dirty="0" err="1" smtClean="0"/>
              <a:t>RAxML</a:t>
            </a:r>
            <a:r>
              <a:rPr lang="en-US" dirty="0" smtClean="0"/>
              <a:t> and </a:t>
            </a:r>
            <a:r>
              <a:rPr lang="en-US" dirty="0" err="1" smtClean="0"/>
              <a:t>FastTree</a:t>
            </a:r>
            <a:r>
              <a:rPr lang="en-US" dirty="0" smtClean="0"/>
              <a:t>) and Bayesian methods (e.g., </a:t>
            </a:r>
            <a:r>
              <a:rPr lang="en-US" dirty="0" err="1" smtClean="0"/>
              <a:t>MrBayes</a:t>
            </a:r>
            <a:r>
              <a:rPr lang="en-US" dirty="0" smtClean="0"/>
              <a:t>) have statistical guarantees and give good results, but they are slow. </a:t>
            </a:r>
          </a:p>
          <a:p>
            <a:pPr>
              <a:spcAft>
                <a:spcPts val="1200"/>
              </a:spcAft>
            </a:pPr>
            <a:r>
              <a:rPr lang="en-US" dirty="0" smtClean="0"/>
              <a:t>The best distance-based methods also have statistical guarantees and can give good results, but are not necessarily as accurate as maximum likelihood or Bayesian methods.</a:t>
            </a:r>
          </a:p>
          <a:p>
            <a:pPr>
              <a:spcAft>
                <a:spcPts val="1200"/>
              </a:spcAft>
            </a:pPr>
            <a:r>
              <a:rPr lang="en-US" dirty="0" smtClean="0"/>
              <a:t>Maximum parsimony has no guarantees, but can give good results. Some effective heuristics exist (TNT, PAUP*).</a:t>
            </a:r>
          </a:p>
          <a:p>
            <a:pPr>
              <a:spcAft>
                <a:spcPts val="1200"/>
              </a:spcAft>
            </a:pPr>
            <a:r>
              <a:rPr lang="en-US" dirty="0" smtClean="0">
                <a:solidFill>
                  <a:schemeClr val="bg1"/>
                </a:solidFill>
              </a:rPr>
              <a:t>However, all these results assume the sequences evolve </a:t>
            </a:r>
            <a:r>
              <a:rPr lang="en-US" b="1" dirty="0" smtClean="0">
                <a:solidFill>
                  <a:schemeClr val="bg1"/>
                </a:solidFill>
              </a:rPr>
              <a:t>only with substitutions</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47983581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77500" lnSpcReduction="20000"/>
          </a:bodyPr>
          <a:lstStyle/>
          <a:p>
            <a:pPr>
              <a:spcAft>
                <a:spcPts val="1200"/>
              </a:spcAft>
            </a:pPr>
            <a:r>
              <a:rPr lang="en-US" dirty="0" smtClean="0"/>
              <a:t>Effective heuristics for Maximum likelihood (e.g., </a:t>
            </a:r>
            <a:r>
              <a:rPr lang="en-US" dirty="0" err="1" smtClean="0"/>
              <a:t>RAxML</a:t>
            </a:r>
            <a:r>
              <a:rPr lang="en-US" dirty="0" smtClean="0"/>
              <a:t> and </a:t>
            </a:r>
            <a:r>
              <a:rPr lang="en-US" dirty="0" err="1" smtClean="0"/>
              <a:t>FastTree</a:t>
            </a:r>
            <a:r>
              <a:rPr lang="en-US" dirty="0" smtClean="0"/>
              <a:t>) and Bayesian methods (e.g., </a:t>
            </a:r>
            <a:r>
              <a:rPr lang="en-US" dirty="0" err="1" smtClean="0"/>
              <a:t>MrBayes</a:t>
            </a:r>
            <a:r>
              <a:rPr lang="en-US" dirty="0" smtClean="0"/>
              <a:t>) have statistical guarantees and give good results, but they are slow. </a:t>
            </a:r>
          </a:p>
          <a:p>
            <a:pPr>
              <a:spcAft>
                <a:spcPts val="1200"/>
              </a:spcAft>
            </a:pPr>
            <a:r>
              <a:rPr lang="en-US" dirty="0" smtClean="0"/>
              <a:t>The best distance-based methods also have statistical guarantees and can give good results, but are not necessarily as accurate as maximum likelihood or Bayesian methods.</a:t>
            </a:r>
          </a:p>
          <a:p>
            <a:pPr>
              <a:spcAft>
                <a:spcPts val="1200"/>
              </a:spcAft>
            </a:pPr>
            <a:r>
              <a:rPr lang="en-US" dirty="0" smtClean="0"/>
              <a:t>Maximum parsimony has no guarantees, but can give good results. Some effective heuristics exist (TNT, PAUP*).</a:t>
            </a:r>
          </a:p>
          <a:p>
            <a:pPr>
              <a:spcAft>
                <a:spcPts val="1200"/>
              </a:spcAft>
            </a:pPr>
            <a:r>
              <a:rPr lang="en-US" dirty="0" smtClean="0"/>
              <a:t>However, all these results assume the sequences evolve </a:t>
            </a:r>
            <a:r>
              <a:rPr lang="en-US" b="1" dirty="0" smtClean="0"/>
              <a:t>only with substitutions</a:t>
            </a:r>
            <a:r>
              <a:rPr lang="en-US" dirty="0" smtClean="0"/>
              <a:t>.</a:t>
            </a:r>
            <a:endParaRPr lang="en-US" dirty="0"/>
          </a:p>
        </p:txBody>
      </p:sp>
    </p:spTree>
    <p:extLst>
      <p:ext uri="{BB962C8B-B14F-4D97-AF65-F5344CB8AC3E}">
        <p14:creationId xmlns:p14="http://schemas.microsoft.com/office/powerpoint/2010/main" val="18565132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nature-reviews-tree-of-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43" y="1146789"/>
            <a:ext cx="5030945" cy="434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p:cNvSpPr txBox="1">
            <a:spLocks noChangeArrowheads="1"/>
          </p:cNvSpPr>
          <p:nvPr/>
        </p:nvSpPr>
        <p:spPr bwMode="auto">
          <a:xfrm>
            <a:off x="786257" y="179388"/>
            <a:ext cx="7517578"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smtClean="0"/>
              <a:t>Phylogenetic Estimation: Big Data Challenges</a:t>
            </a:r>
            <a:endParaRPr lang="en-US" sz="2800" dirty="0"/>
          </a:p>
        </p:txBody>
      </p:sp>
      <p:sp>
        <p:nvSpPr>
          <p:cNvPr id="3" name="TextBox 2"/>
          <p:cNvSpPr txBox="1"/>
          <p:nvPr/>
        </p:nvSpPr>
        <p:spPr>
          <a:xfrm>
            <a:off x="5603386" y="2148085"/>
            <a:ext cx="3361918" cy="3231654"/>
          </a:xfrm>
          <a:prstGeom prst="rect">
            <a:avLst/>
          </a:prstGeom>
          <a:noFill/>
        </p:spPr>
        <p:txBody>
          <a:bodyPr wrap="none" rtlCol="0">
            <a:spAutoFit/>
          </a:bodyPr>
          <a:lstStyle/>
          <a:p>
            <a:r>
              <a:rPr lang="en-US" sz="2400" dirty="0" smtClean="0"/>
              <a:t>NP-hard problems</a:t>
            </a:r>
          </a:p>
          <a:p>
            <a:endParaRPr lang="en-US" sz="2400" dirty="0"/>
          </a:p>
          <a:p>
            <a:r>
              <a:rPr lang="en-US" sz="2400" dirty="0" smtClean="0"/>
              <a:t>Large datasets:</a:t>
            </a:r>
          </a:p>
          <a:p>
            <a:r>
              <a:rPr lang="en-US" sz="2400" dirty="0"/>
              <a:t> </a:t>
            </a:r>
            <a:r>
              <a:rPr lang="en-US" sz="2400" dirty="0" smtClean="0"/>
              <a:t>        100,000+ sequences</a:t>
            </a:r>
          </a:p>
          <a:p>
            <a:r>
              <a:rPr lang="en-US" sz="2400" dirty="0" smtClean="0"/>
              <a:t>         10,000+ genes</a:t>
            </a:r>
          </a:p>
          <a:p>
            <a:endParaRPr lang="en-US" sz="2400" dirty="0" smtClean="0"/>
          </a:p>
          <a:p>
            <a:r>
              <a:rPr lang="en-US" sz="2400" dirty="0" smtClean="0"/>
              <a:t>“</a:t>
            </a:r>
            <a:r>
              <a:rPr lang="en-US" sz="2400" dirty="0" err="1" smtClean="0"/>
              <a:t>BigData</a:t>
            </a:r>
            <a:r>
              <a:rPr lang="en-US" sz="2400" dirty="0" smtClean="0"/>
              <a:t>” complexity</a:t>
            </a:r>
          </a:p>
          <a:p>
            <a:endParaRPr lang="en-US" dirty="0"/>
          </a:p>
          <a:p>
            <a:endParaRPr lang="en-US" dirty="0"/>
          </a:p>
        </p:txBody>
      </p:sp>
    </p:spTree>
    <p:extLst>
      <p:ext uri="{BB962C8B-B14F-4D97-AF65-F5344CB8AC3E}">
        <p14:creationId xmlns:p14="http://schemas.microsoft.com/office/powerpoint/2010/main" val="272393360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Line 2"/>
          <p:cNvSpPr>
            <a:spLocks noChangeShapeType="1"/>
          </p:cNvSpPr>
          <p:nvPr/>
        </p:nvSpPr>
        <p:spPr bwMode="auto">
          <a:xfrm flipV="1">
            <a:off x="37020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7" name="Line 3"/>
          <p:cNvSpPr>
            <a:spLocks noChangeShapeType="1"/>
          </p:cNvSpPr>
          <p:nvPr/>
        </p:nvSpPr>
        <p:spPr bwMode="auto">
          <a:xfrm flipH="1" flipV="1">
            <a:off x="4311650" y="4648200"/>
            <a:ext cx="60960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8" name="Line 4"/>
          <p:cNvSpPr>
            <a:spLocks noChangeShapeType="1"/>
          </p:cNvSpPr>
          <p:nvPr/>
        </p:nvSpPr>
        <p:spPr bwMode="auto">
          <a:xfrm flipH="1" flipV="1">
            <a:off x="3352800" y="4267200"/>
            <a:ext cx="1828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49" name="Line 5"/>
          <p:cNvSpPr>
            <a:spLocks noChangeShapeType="1"/>
          </p:cNvSpPr>
          <p:nvPr/>
        </p:nvSpPr>
        <p:spPr bwMode="auto">
          <a:xfrm flipH="1">
            <a:off x="4311650" y="4267200"/>
            <a:ext cx="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0" name="Line 6"/>
          <p:cNvSpPr>
            <a:spLocks noChangeShapeType="1"/>
          </p:cNvSpPr>
          <p:nvPr/>
        </p:nvSpPr>
        <p:spPr bwMode="auto">
          <a:xfrm flipH="1" flipV="1">
            <a:off x="5157788" y="42672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1" name="Line 7"/>
          <p:cNvSpPr>
            <a:spLocks noChangeShapeType="1"/>
          </p:cNvSpPr>
          <p:nvPr/>
        </p:nvSpPr>
        <p:spPr bwMode="auto">
          <a:xfrm flipH="1">
            <a:off x="5157788" y="3810000"/>
            <a:ext cx="8382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87752" name="Rectangle 8"/>
          <p:cNvSpPr>
            <a:spLocks noChangeArrowheads="1"/>
          </p:cNvSpPr>
          <p:nvPr/>
        </p:nvSpPr>
        <p:spPr bwMode="auto">
          <a:xfrm>
            <a:off x="2209800" y="2362200"/>
            <a:ext cx="884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AGAT</a:t>
            </a:r>
          </a:p>
        </p:txBody>
      </p:sp>
      <p:sp>
        <p:nvSpPr>
          <p:cNvPr id="287753" name="Rectangle 9"/>
          <p:cNvSpPr>
            <a:spLocks noChangeArrowheads="1"/>
          </p:cNvSpPr>
          <p:nvPr/>
        </p:nvSpPr>
        <p:spPr bwMode="auto">
          <a:xfrm>
            <a:off x="3698875" y="2346325"/>
            <a:ext cx="1374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TAGACTT</a:t>
            </a:r>
          </a:p>
        </p:txBody>
      </p:sp>
      <p:sp>
        <p:nvSpPr>
          <p:cNvPr id="287754" name="Rectangle 10"/>
          <p:cNvSpPr>
            <a:spLocks noChangeArrowheads="1"/>
          </p:cNvSpPr>
          <p:nvPr/>
        </p:nvSpPr>
        <p:spPr bwMode="auto">
          <a:xfrm>
            <a:off x="5259388" y="2346325"/>
            <a:ext cx="1412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TGCACAA</a:t>
            </a:r>
          </a:p>
        </p:txBody>
      </p:sp>
      <p:sp>
        <p:nvSpPr>
          <p:cNvPr id="287755" name="Rectangle 11"/>
          <p:cNvSpPr>
            <a:spLocks noChangeArrowheads="1"/>
          </p:cNvSpPr>
          <p:nvPr/>
        </p:nvSpPr>
        <p:spPr bwMode="auto">
          <a:xfrm>
            <a:off x="6858000" y="2346325"/>
            <a:ext cx="1401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TGCGCTT</a:t>
            </a:r>
          </a:p>
        </p:txBody>
      </p:sp>
      <p:sp>
        <p:nvSpPr>
          <p:cNvPr id="287756" name="Rectangle 12"/>
          <p:cNvSpPr>
            <a:spLocks noChangeArrowheads="1"/>
          </p:cNvSpPr>
          <p:nvPr/>
        </p:nvSpPr>
        <p:spPr bwMode="auto">
          <a:xfrm>
            <a:off x="152400" y="2362200"/>
            <a:ext cx="18272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Verdana" charset="0"/>
              </a:rPr>
              <a:t>AGGGCATGA</a:t>
            </a:r>
          </a:p>
        </p:txBody>
      </p:sp>
      <p:sp>
        <p:nvSpPr>
          <p:cNvPr id="287757" name="Oval 13"/>
          <p:cNvSpPr>
            <a:spLocks noChangeArrowheads="1"/>
          </p:cNvSpPr>
          <p:nvPr/>
        </p:nvSpPr>
        <p:spPr bwMode="auto">
          <a:xfrm>
            <a:off x="11430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58" name="Oval 14"/>
          <p:cNvSpPr>
            <a:spLocks noChangeArrowheads="1"/>
          </p:cNvSpPr>
          <p:nvPr/>
        </p:nvSpPr>
        <p:spPr bwMode="auto">
          <a:xfrm>
            <a:off x="27241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59" name="Oval 15"/>
          <p:cNvSpPr>
            <a:spLocks noChangeArrowheads="1"/>
          </p:cNvSpPr>
          <p:nvPr/>
        </p:nvSpPr>
        <p:spPr bwMode="auto">
          <a:xfrm>
            <a:off x="43053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0" name="Oval 16"/>
          <p:cNvSpPr>
            <a:spLocks noChangeArrowheads="1"/>
          </p:cNvSpPr>
          <p:nvPr/>
        </p:nvSpPr>
        <p:spPr bwMode="auto">
          <a:xfrm>
            <a:off x="588645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1" name="Oval 17"/>
          <p:cNvSpPr>
            <a:spLocks noChangeArrowheads="1"/>
          </p:cNvSpPr>
          <p:nvPr/>
        </p:nvSpPr>
        <p:spPr bwMode="auto">
          <a:xfrm>
            <a:off x="7467600" y="1981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2" name="Rectangle 18"/>
          <p:cNvSpPr>
            <a:spLocks noChangeArrowheads="1"/>
          </p:cNvSpPr>
          <p:nvPr/>
        </p:nvSpPr>
        <p:spPr bwMode="auto">
          <a:xfrm>
            <a:off x="8382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287763" name="Rectangle 19"/>
          <p:cNvSpPr>
            <a:spLocks noChangeArrowheads="1"/>
          </p:cNvSpPr>
          <p:nvPr/>
        </p:nvSpPr>
        <p:spPr bwMode="auto">
          <a:xfrm>
            <a:off x="243840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287764" name="Rectangle 20"/>
          <p:cNvSpPr>
            <a:spLocks noChangeArrowheads="1"/>
          </p:cNvSpPr>
          <p:nvPr/>
        </p:nvSpPr>
        <p:spPr bwMode="auto">
          <a:xfrm>
            <a:off x="3962400" y="167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287765" name="Rectangle 21"/>
          <p:cNvSpPr>
            <a:spLocks noChangeArrowheads="1"/>
          </p:cNvSpPr>
          <p:nvPr/>
        </p:nvSpPr>
        <p:spPr bwMode="auto">
          <a:xfrm>
            <a:off x="5530850" y="1676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287766" name="Rectangle 22"/>
          <p:cNvSpPr>
            <a:spLocks noChangeArrowheads="1"/>
          </p:cNvSpPr>
          <p:nvPr/>
        </p:nvSpPr>
        <p:spPr bwMode="auto">
          <a:xfrm>
            <a:off x="7138988" y="167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287767" name="AutoShape 23"/>
          <p:cNvSpPr>
            <a:spLocks noChangeArrowheads="1"/>
          </p:cNvSpPr>
          <p:nvPr/>
        </p:nvSpPr>
        <p:spPr bwMode="auto">
          <a:xfrm>
            <a:off x="3657600" y="3048000"/>
            <a:ext cx="1600200" cy="685800"/>
          </a:xfrm>
          <a:prstGeom prst="downArrow">
            <a:avLst>
              <a:gd name="adj1" fmla="val 67463"/>
              <a:gd name="adj2" fmla="val 53704"/>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68" name="Rectangle 24"/>
          <p:cNvSpPr>
            <a:spLocks noChangeArrowheads="1"/>
          </p:cNvSpPr>
          <p:nvPr/>
        </p:nvSpPr>
        <p:spPr bwMode="auto">
          <a:xfrm>
            <a:off x="2667000" y="39624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U</a:t>
            </a:r>
          </a:p>
        </p:txBody>
      </p:sp>
      <p:sp>
        <p:nvSpPr>
          <p:cNvPr id="287769" name="Rectangle 25"/>
          <p:cNvSpPr>
            <a:spLocks noChangeArrowheads="1"/>
          </p:cNvSpPr>
          <p:nvPr/>
        </p:nvSpPr>
        <p:spPr bwMode="auto">
          <a:xfrm>
            <a:off x="3525838" y="5486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V</a:t>
            </a:r>
          </a:p>
        </p:txBody>
      </p:sp>
      <p:sp>
        <p:nvSpPr>
          <p:cNvPr id="287770" name="Rectangle 26"/>
          <p:cNvSpPr>
            <a:spLocks noChangeArrowheads="1"/>
          </p:cNvSpPr>
          <p:nvPr/>
        </p:nvSpPr>
        <p:spPr bwMode="auto">
          <a:xfrm>
            <a:off x="4692650" y="5486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W</a:t>
            </a:r>
          </a:p>
        </p:txBody>
      </p:sp>
      <p:sp>
        <p:nvSpPr>
          <p:cNvPr id="287771" name="Rectangle 27"/>
          <p:cNvSpPr>
            <a:spLocks noChangeArrowheads="1"/>
          </p:cNvSpPr>
          <p:nvPr/>
        </p:nvSpPr>
        <p:spPr bwMode="auto">
          <a:xfrm>
            <a:off x="6148388" y="35814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X</a:t>
            </a:r>
          </a:p>
        </p:txBody>
      </p:sp>
      <p:sp>
        <p:nvSpPr>
          <p:cNvPr id="287772" name="Rectangle 28"/>
          <p:cNvSpPr>
            <a:spLocks noChangeArrowheads="1"/>
          </p:cNvSpPr>
          <p:nvPr/>
        </p:nvSpPr>
        <p:spPr bwMode="auto">
          <a:xfrm>
            <a:off x="6148388" y="45720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a:solidFill>
                  <a:schemeClr val="accent2"/>
                </a:solidFill>
                <a:latin typeface="Times New Roman" charset="0"/>
              </a:rPr>
              <a:t>Y</a:t>
            </a:r>
          </a:p>
        </p:txBody>
      </p:sp>
      <p:sp>
        <p:nvSpPr>
          <p:cNvPr id="287773" name="Oval 29"/>
          <p:cNvSpPr>
            <a:spLocks noChangeArrowheads="1"/>
          </p:cNvSpPr>
          <p:nvPr/>
        </p:nvSpPr>
        <p:spPr bwMode="auto">
          <a:xfrm>
            <a:off x="3200400" y="4114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4" name="Oval 30"/>
          <p:cNvSpPr>
            <a:spLocks noChangeArrowheads="1"/>
          </p:cNvSpPr>
          <p:nvPr/>
        </p:nvSpPr>
        <p:spPr bwMode="auto">
          <a:xfrm>
            <a:off x="3625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5" name="Oval 31"/>
          <p:cNvSpPr>
            <a:spLocks noChangeArrowheads="1"/>
          </p:cNvSpPr>
          <p:nvPr/>
        </p:nvSpPr>
        <p:spPr bwMode="auto">
          <a:xfrm>
            <a:off x="4768850" y="5257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6" name="Oval 32"/>
          <p:cNvSpPr>
            <a:spLocks noChangeArrowheads="1"/>
          </p:cNvSpPr>
          <p:nvPr/>
        </p:nvSpPr>
        <p:spPr bwMode="auto">
          <a:xfrm>
            <a:off x="5919788" y="46482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7777" name="Oval 33"/>
          <p:cNvSpPr>
            <a:spLocks noChangeArrowheads="1"/>
          </p:cNvSpPr>
          <p:nvPr/>
        </p:nvSpPr>
        <p:spPr bwMode="auto">
          <a:xfrm>
            <a:off x="5919788" y="3733800"/>
            <a:ext cx="2286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3041" name="Rectangle 34"/>
          <p:cNvSpPr>
            <a:spLocks noGrp="1" noChangeArrowheads="1"/>
          </p:cNvSpPr>
          <p:nvPr>
            <p:ph type="title"/>
          </p:nvPr>
        </p:nvSpPr>
        <p:spPr>
          <a:xfrm>
            <a:off x="685800" y="304800"/>
            <a:ext cx="7772400" cy="1143000"/>
          </a:xfrm>
        </p:spPr>
        <p:txBody>
          <a:bodyPr/>
          <a:lstStyle/>
          <a:p>
            <a:pPr eaLnBrk="1" hangingPunct="1"/>
            <a:r>
              <a:rPr lang="en-US">
                <a:latin typeface="Arial" charset="0"/>
                <a:ea typeface="ＭＳ Ｐゴシック" charset="0"/>
                <a:cs typeface="ＭＳ Ｐゴシック" charset="0"/>
              </a:rPr>
              <a:t>The “real” problem</a:t>
            </a:r>
          </a:p>
        </p:txBody>
      </p:sp>
    </p:spTree>
    <p:extLst>
      <p:ext uri="{BB962C8B-B14F-4D97-AF65-F5344CB8AC3E}">
        <p14:creationId xmlns:p14="http://schemas.microsoft.com/office/powerpoint/2010/main" val="391469571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Text Box 3"/>
          <p:cNvSpPr txBox="1">
            <a:spLocks noChangeArrowheads="1"/>
          </p:cNvSpPr>
          <p:nvPr/>
        </p:nvSpPr>
        <p:spPr bwMode="auto">
          <a:xfrm>
            <a:off x="1851025" y="2819400"/>
            <a:ext cx="4459288"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4000"/>
              </a:lnSpc>
              <a:buClr>
                <a:srgbClr val="000000"/>
              </a:buClr>
              <a:buSzPct val="45000"/>
              <a:buFont typeface="Wingdings" charset="0"/>
              <a:buNone/>
              <a:defRPr/>
            </a:pPr>
            <a:r>
              <a:rPr lang="en-GB" sz="3300" smtClean="0">
                <a:solidFill>
                  <a:srgbClr val="000000"/>
                </a:solidFill>
                <a:latin typeface="Courier New" charset="0"/>
                <a:cs typeface="Arial" charset="0"/>
              </a:rPr>
              <a:t>…AC</a:t>
            </a:r>
            <a:r>
              <a:rPr lang="en-GB" sz="3300" smtClean="0">
                <a:solidFill>
                  <a:srgbClr val="FF00FF"/>
                </a:solidFill>
                <a:latin typeface="Courier New" charset="0"/>
                <a:cs typeface="Arial" charset="0"/>
              </a:rPr>
              <a:t>GGTG</a:t>
            </a:r>
            <a:r>
              <a:rPr lang="en-GB" sz="3300" smtClean="0">
                <a:solidFill>
                  <a:srgbClr val="000000"/>
                </a:solidFill>
                <a:latin typeface="Courier New" charset="0"/>
                <a:cs typeface="Arial" charset="0"/>
              </a:rPr>
              <a:t>CAGT</a:t>
            </a:r>
            <a:r>
              <a:rPr lang="en-GB" sz="3300" smtClean="0">
                <a:solidFill>
                  <a:srgbClr val="FF0000"/>
                </a:solidFill>
                <a:latin typeface="Courier New" charset="0"/>
                <a:cs typeface="Arial" charset="0"/>
              </a:rPr>
              <a:t>T</a:t>
            </a:r>
            <a:r>
              <a:rPr lang="en-GB" sz="3300" smtClean="0">
                <a:solidFill>
                  <a:srgbClr val="000000"/>
                </a:solidFill>
                <a:latin typeface="Courier New" charset="0"/>
                <a:cs typeface="Arial" charset="0"/>
              </a:rPr>
              <a:t>ACCA…</a:t>
            </a:r>
          </a:p>
        </p:txBody>
      </p:sp>
      <p:sp>
        <p:nvSpPr>
          <p:cNvPr id="185348" name="Text Box 4"/>
          <p:cNvSpPr txBox="1">
            <a:spLocks noChangeArrowheads="1"/>
          </p:cNvSpPr>
          <p:nvPr/>
        </p:nvSpPr>
        <p:spPr bwMode="auto">
          <a:xfrm>
            <a:off x="4505325" y="1828800"/>
            <a:ext cx="13525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3000"/>
              </a:lnSpc>
              <a:buClr>
                <a:srgbClr val="000000"/>
              </a:buClr>
              <a:buSzPct val="45000"/>
              <a:buFont typeface="Wingdings" charset="0"/>
              <a:buNone/>
              <a:defRPr/>
            </a:pPr>
            <a:r>
              <a:rPr lang="en-GB" smtClean="0">
                <a:solidFill>
                  <a:srgbClr val="FF3300"/>
                </a:solidFill>
                <a:cs typeface="Arial" charset="0"/>
              </a:rPr>
              <a:t>Mutation</a:t>
            </a:r>
          </a:p>
        </p:txBody>
      </p:sp>
      <p:sp>
        <p:nvSpPr>
          <p:cNvPr id="185349" name="Freeform 5"/>
          <p:cNvSpPr>
            <a:spLocks/>
          </p:cNvSpPr>
          <p:nvPr/>
        </p:nvSpPr>
        <p:spPr bwMode="auto">
          <a:xfrm rot="10800000">
            <a:off x="3430588" y="2211388"/>
            <a:ext cx="334962" cy="682625"/>
          </a:xfrm>
          <a:custGeom>
            <a:avLst/>
            <a:gdLst>
              <a:gd name="T0" fmla="*/ 288 w 288"/>
              <a:gd name="T1" fmla="*/ 0 h 691"/>
              <a:gd name="T2" fmla="*/ 266 w 288"/>
              <a:gd name="T3" fmla="*/ 21 h 691"/>
              <a:gd name="T4" fmla="*/ 238 w 288"/>
              <a:gd name="T5" fmla="*/ 64 h 691"/>
              <a:gd name="T6" fmla="*/ 209 w 288"/>
              <a:gd name="T7" fmla="*/ 216 h 691"/>
              <a:gd name="T8" fmla="*/ 180 w 288"/>
              <a:gd name="T9" fmla="*/ 244 h 691"/>
              <a:gd name="T10" fmla="*/ 101 w 288"/>
              <a:gd name="T11" fmla="*/ 331 h 691"/>
              <a:gd name="T12" fmla="*/ 144 w 288"/>
              <a:gd name="T13" fmla="*/ 388 h 691"/>
              <a:gd name="T14" fmla="*/ 101 w 288"/>
              <a:gd name="T15" fmla="*/ 453 h 691"/>
              <a:gd name="T16" fmla="*/ 72 w 288"/>
              <a:gd name="T17" fmla="*/ 496 h 691"/>
              <a:gd name="T18" fmla="*/ 65 w 288"/>
              <a:gd name="T19" fmla="*/ 518 h 691"/>
              <a:gd name="T20" fmla="*/ 72 w 288"/>
              <a:gd name="T21" fmla="*/ 568 h 691"/>
              <a:gd name="T22" fmla="*/ 50 w 288"/>
              <a:gd name="T23" fmla="*/ 583 h 691"/>
              <a:gd name="T24" fmla="*/ 43 w 288"/>
              <a:gd name="T25" fmla="*/ 640 h 691"/>
              <a:gd name="T26" fmla="*/ 14 w 288"/>
              <a:gd name="T27" fmla="*/ 676 h 691"/>
              <a:gd name="T28" fmla="*/ 0 w 288"/>
              <a:gd name="T29"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91">
                <a:moveTo>
                  <a:pt x="288" y="0"/>
                </a:moveTo>
                <a:cubicBezTo>
                  <a:pt x="281" y="7"/>
                  <a:pt x="272" y="13"/>
                  <a:pt x="266" y="21"/>
                </a:cubicBezTo>
                <a:cubicBezTo>
                  <a:pt x="255" y="34"/>
                  <a:pt x="238" y="64"/>
                  <a:pt x="238" y="64"/>
                </a:cubicBezTo>
                <a:cubicBezTo>
                  <a:pt x="227" y="114"/>
                  <a:pt x="226" y="167"/>
                  <a:pt x="209" y="216"/>
                </a:cubicBezTo>
                <a:cubicBezTo>
                  <a:pt x="205" y="229"/>
                  <a:pt x="189" y="234"/>
                  <a:pt x="180" y="244"/>
                </a:cubicBezTo>
                <a:cubicBezTo>
                  <a:pt x="154" y="274"/>
                  <a:pt x="123" y="297"/>
                  <a:pt x="101" y="331"/>
                </a:cubicBezTo>
                <a:cubicBezTo>
                  <a:pt x="142" y="372"/>
                  <a:pt x="132" y="351"/>
                  <a:pt x="144" y="388"/>
                </a:cubicBezTo>
                <a:cubicBezTo>
                  <a:pt x="134" y="418"/>
                  <a:pt x="120" y="429"/>
                  <a:pt x="101" y="453"/>
                </a:cubicBezTo>
                <a:cubicBezTo>
                  <a:pt x="90" y="467"/>
                  <a:pt x="72" y="496"/>
                  <a:pt x="72" y="496"/>
                </a:cubicBezTo>
                <a:cubicBezTo>
                  <a:pt x="70" y="503"/>
                  <a:pt x="64" y="510"/>
                  <a:pt x="65" y="518"/>
                </a:cubicBezTo>
                <a:cubicBezTo>
                  <a:pt x="70" y="549"/>
                  <a:pt x="97" y="531"/>
                  <a:pt x="72" y="568"/>
                </a:cubicBezTo>
                <a:cubicBezTo>
                  <a:pt x="67" y="575"/>
                  <a:pt x="57" y="578"/>
                  <a:pt x="50" y="583"/>
                </a:cubicBezTo>
                <a:cubicBezTo>
                  <a:pt x="17" y="633"/>
                  <a:pt x="8" y="617"/>
                  <a:pt x="43" y="640"/>
                </a:cubicBezTo>
                <a:cubicBezTo>
                  <a:pt x="32" y="676"/>
                  <a:pt x="45" y="651"/>
                  <a:pt x="14" y="676"/>
                </a:cubicBezTo>
                <a:cubicBezTo>
                  <a:pt x="9" y="680"/>
                  <a:pt x="0" y="691"/>
                  <a:pt x="0" y="691"/>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5350" name="Freeform 6"/>
          <p:cNvSpPr>
            <a:spLocks/>
          </p:cNvSpPr>
          <p:nvPr/>
        </p:nvSpPr>
        <p:spPr bwMode="auto">
          <a:xfrm rot="10800000">
            <a:off x="4725988" y="2365375"/>
            <a:ext cx="195262"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800">
              <a:cs typeface="+mn-cs"/>
            </a:endParaRPr>
          </a:p>
        </p:txBody>
      </p:sp>
      <p:sp>
        <p:nvSpPr>
          <p:cNvPr id="185351" name="Text Box 7"/>
          <p:cNvSpPr txBox="1">
            <a:spLocks noChangeArrowheads="1"/>
          </p:cNvSpPr>
          <p:nvPr/>
        </p:nvSpPr>
        <p:spPr bwMode="auto">
          <a:xfrm>
            <a:off x="3135313" y="1828800"/>
            <a:ext cx="130175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3000"/>
              </a:lnSpc>
              <a:buClr>
                <a:srgbClr val="000000"/>
              </a:buClr>
              <a:buSzPct val="45000"/>
              <a:buFont typeface="Wingdings" charset="0"/>
              <a:buNone/>
              <a:defRPr/>
            </a:pPr>
            <a:r>
              <a:rPr lang="en-GB" smtClean="0">
                <a:solidFill>
                  <a:srgbClr val="FF3300"/>
                </a:solidFill>
                <a:cs typeface="Arial" charset="0"/>
              </a:rPr>
              <a:t>Deletion</a:t>
            </a:r>
          </a:p>
        </p:txBody>
      </p:sp>
      <p:sp>
        <p:nvSpPr>
          <p:cNvPr id="185352" name="Text Box 8"/>
          <p:cNvSpPr txBox="1">
            <a:spLocks noChangeArrowheads="1"/>
          </p:cNvSpPr>
          <p:nvPr/>
        </p:nvSpPr>
        <p:spPr bwMode="auto">
          <a:xfrm>
            <a:off x="2514600" y="4006850"/>
            <a:ext cx="3581400"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5pPr>
            <a:lvl6pPr marL="14351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6pPr>
            <a:lvl7pPr marL="18923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7pPr>
            <a:lvl8pPr marL="23495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8pPr>
            <a:lvl9pPr marL="2806700" indent="-195263" defTabSz="414338"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charset="0"/>
                <a:ea typeface="ＭＳ Ｐゴシック" charset="0"/>
              </a:defRPr>
            </a:lvl9pPr>
          </a:lstStyle>
          <a:p>
            <a:pPr>
              <a:lnSpc>
                <a:spcPct val="94000"/>
              </a:lnSpc>
              <a:buClr>
                <a:srgbClr val="000000"/>
              </a:buClr>
              <a:buSzPct val="45000"/>
              <a:buFont typeface="Wingdings" charset="0"/>
              <a:buNone/>
              <a:defRPr/>
            </a:pPr>
            <a:r>
              <a:rPr lang="en-GB" sz="3300" smtClean="0">
                <a:solidFill>
                  <a:srgbClr val="000000"/>
                </a:solidFill>
                <a:latin typeface="Courier New" charset="0"/>
                <a:cs typeface="Arial" charset="0"/>
              </a:rPr>
              <a:t>…ACCAGT</a:t>
            </a:r>
            <a:r>
              <a:rPr lang="en-GB" sz="3300" smtClean="0">
                <a:solidFill>
                  <a:srgbClr val="0033CC"/>
                </a:solidFill>
                <a:latin typeface="Courier New" charset="0"/>
                <a:cs typeface="Arial" charset="0"/>
              </a:rPr>
              <a:t>C</a:t>
            </a:r>
            <a:r>
              <a:rPr lang="en-GB" sz="3300" smtClean="0">
                <a:solidFill>
                  <a:srgbClr val="000000"/>
                </a:solidFill>
                <a:latin typeface="Courier New" charset="0"/>
                <a:cs typeface="Arial" charset="0"/>
              </a:rPr>
              <a:t>ACCA…</a:t>
            </a:r>
          </a:p>
        </p:txBody>
      </p:sp>
      <p:sp>
        <p:nvSpPr>
          <p:cNvPr id="185353" name="Line 9"/>
          <p:cNvSpPr>
            <a:spLocks noChangeShapeType="1"/>
          </p:cNvSpPr>
          <p:nvPr/>
        </p:nvSpPr>
        <p:spPr bwMode="auto">
          <a:xfrm>
            <a:off x="2743200" y="3276600"/>
            <a:ext cx="609600" cy="8382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185354" name="Line 10"/>
          <p:cNvSpPr>
            <a:spLocks noChangeShapeType="1"/>
          </p:cNvSpPr>
          <p:nvPr/>
        </p:nvSpPr>
        <p:spPr bwMode="auto">
          <a:xfrm flipH="1">
            <a:off x="3352800" y="3200400"/>
            <a:ext cx="3810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185355" name="Line 11"/>
          <p:cNvSpPr>
            <a:spLocks noChangeShapeType="1"/>
          </p:cNvSpPr>
          <p:nvPr/>
        </p:nvSpPr>
        <p:spPr bwMode="auto">
          <a:xfrm flipH="1">
            <a:off x="4495800" y="3276600"/>
            <a:ext cx="304800" cy="76200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46090" name="Rectangle 12"/>
          <p:cNvSpPr>
            <a:spLocks noGrp="1" noChangeArrowheads="1"/>
          </p:cNvSpPr>
          <p:nvPr>
            <p:ph type="title"/>
          </p:nvPr>
        </p:nvSpPr>
        <p:spPr>
          <a:xfrm>
            <a:off x="228600" y="533400"/>
            <a:ext cx="8686800" cy="762000"/>
          </a:xfrm>
        </p:spPr>
        <p:txBody>
          <a:bodyPr/>
          <a:lstStyle/>
          <a:p>
            <a:pPr eaLnBrk="1" hangingPunct="1"/>
            <a:r>
              <a:rPr lang="en-US" sz="4000">
                <a:latin typeface="Arial" charset="0"/>
                <a:ea typeface="ＭＳ Ｐゴシック" charset="0"/>
                <a:cs typeface="ＭＳ Ｐゴシック" charset="0"/>
              </a:rPr>
              <a:t>Indels (insertions and deletions)</a:t>
            </a:r>
            <a:endParaRPr lang="en-US">
              <a:latin typeface="Arial" charset="0"/>
              <a:ea typeface="ＭＳ Ｐゴシック" charset="0"/>
              <a:cs typeface="ＭＳ Ｐゴシック"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Sequence Alignment</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8942392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4343400" y="1600200"/>
            <a:ext cx="4800600" cy="1225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a:lnSpc>
                <a:spcPct val="94000"/>
              </a:lnSpc>
              <a:spcBef>
                <a:spcPts val="1475"/>
              </a:spcBef>
              <a:buClr>
                <a:srgbClr val="000000"/>
              </a:buClr>
              <a:buSzPct val="45000"/>
              <a:buFont typeface="Wingdings" charset="0"/>
              <a:buNone/>
              <a:defRPr/>
            </a:pPr>
            <a:r>
              <a:rPr lang="en-GB" sz="3300" b="1" smtClean="0">
                <a:solidFill>
                  <a:srgbClr val="000000"/>
                </a:solidFill>
                <a:latin typeface="Courier New" charset="0"/>
                <a:cs typeface="Arial" charset="0"/>
              </a:rPr>
              <a:t>…AC</a:t>
            </a:r>
            <a:r>
              <a:rPr lang="en-GB" sz="3300" b="1" smtClean="0">
                <a:solidFill>
                  <a:srgbClr val="FF00FF"/>
                </a:solidFill>
                <a:latin typeface="Courier New" charset="0"/>
                <a:cs typeface="Arial" charset="0"/>
              </a:rPr>
              <a:t>GGTG</a:t>
            </a:r>
            <a:r>
              <a:rPr lang="en-GB" sz="3300" b="1" smtClean="0">
                <a:solidFill>
                  <a:srgbClr val="000000"/>
                </a:solidFill>
                <a:latin typeface="Courier New" charset="0"/>
                <a:cs typeface="Arial" charset="0"/>
              </a:rPr>
              <a:t>CAGT</a:t>
            </a:r>
            <a:r>
              <a:rPr lang="en-GB" sz="3300" b="1" smtClean="0">
                <a:solidFill>
                  <a:srgbClr val="FF0000"/>
                </a:solidFill>
                <a:latin typeface="Courier New" charset="0"/>
                <a:cs typeface="Arial" charset="0"/>
              </a:rPr>
              <a:t>T</a:t>
            </a:r>
            <a:r>
              <a:rPr lang="en-GB" sz="3300" b="1" smtClean="0">
                <a:solidFill>
                  <a:srgbClr val="000000"/>
                </a:solidFill>
                <a:latin typeface="Courier New" charset="0"/>
                <a:cs typeface="Arial" charset="0"/>
              </a:rPr>
              <a:t>ACC</a:t>
            </a:r>
            <a:r>
              <a:rPr lang="en-GB" sz="3300" b="1" smtClean="0">
                <a:solidFill>
                  <a:srgbClr val="FF0000"/>
                </a:solidFill>
                <a:latin typeface="Courier New" charset="0"/>
                <a:cs typeface="Arial" charset="0"/>
              </a:rPr>
              <a:t>-</a:t>
            </a:r>
            <a:r>
              <a:rPr lang="en-GB" sz="3300" b="1" smtClean="0">
                <a:solidFill>
                  <a:srgbClr val="000000"/>
                </a:solidFill>
                <a:latin typeface="Courier New" charset="0"/>
                <a:cs typeface="Arial" charset="0"/>
              </a:rPr>
              <a:t>A…</a:t>
            </a:r>
          </a:p>
          <a:p>
            <a:pPr>
              <a:lnSpc>
                <a:spcPct val="94000"/>
              </a:lnSpc>
              <a:spcBef>
                <a:spcPts val="1475"/>
              </a:spcBef>
              <a:buClr>
                <a:srgbClr val="000000"/>
              </a:buClr>
              <a:buSzPct val="45000"/>
              <a:buFont typeface="Wingdings" charset="0"/>
              <a:buNone/>
              <a:defRPr/>
            </a:pPr>
            <a:r>
              <a:rPr lang="en-GB" sz="3300" b="1" smtClean="0">
                <a:solidFill>
                  <a:srgbClr val="000000"/>
                </a:solidFill>
                <a:latin typeface="Courier New" charset="0"/>
                <a:cs typeface="Arial" charset="0"/>
              </a:rPr>
              <a:t>…AC</a:t>
            </a:r>
            <a:r>
              <a:rPr lang="en-GB" sz="3300" b="1" smtClean="0">
                <a:solidFill>
                  <a:srgbClr val="FF00FF"/>
                </a:solidFill>
                <a:latin typeface="Courier New" charset="0"/>
                <a:cs typeface="Arial" charset="0"/>
              </a:rPr>
              <a:t>----</a:t>
            </a:r>
            <a:r>
              <a:rPr lang="en-GB" sz="3300" b="1" smtClean="0">
                <a:solidFill>
                  <a:srgbClr val="000000"/>
                </a:solidFill>
                <a:latin typeface="Courier New" charset="0"/>
                <a:cs typeface="Arial" charset="0"/>
              </a:rPr>
              <a:t>CAGT</a:t>
            </a:r>
            <a:r>
              <a:rPr lang="en-GB" sz="3300" b="1" smtClean="0">
                <a:solidFill>
                  <a:srgbClr val="0099FF"/>
                </a:solidFill>
                <a:latin typeface="Courier New" charset="0"/>
                <a:cs typeface="Arial" charset="0"/>
              </a:rPr>
              <a:t>C</a:t>
            </a:r>
            <a:r>
              <a:rPr lang="en-GB" sz="3300" b="1" smtClean="0">
                <a:solidFill>
                  <a:srgbClr val="000000"/>
                </a:solidFill>
                <a:latin typeface="Courier New" charset="0"/>
                <a:cs typeface="Arial" charset="0"/>
              </a:rPr>
              <a:t>ACC</a:t>
            </a:r>
            <a:r>
              <a:rPr lang="en-GB" sz="3300" b="1" smtClean="0">
                <a:solidFill>
                  <a:srgbClr val="FF0000"/>
                </a:solidFill>
                <a:latin typeface="Courier New" charset="0"/>
                <a:cs typeface="Arial" charset="0"/>
              </a:rPr>
              <a:t>T</a:t>
            </a:r>
            <a:r>
              <a:rPr lang="en-GB" sz="3300" b="1" smtClean="0">
                <a:solidFill>
                  <a:srgbClr val="000000"/>
                </a:solidFill>
                <a:latin typeface="Courier New" charset="0"/>
                <a:cs typeface="Arial" charset="0"/>
              </a:rPr>
              <a:t>A…</a:t>
            </a:r>
            <a:endParaRPr lang="en-GB" b="1" smtClean="0">
              <a:solidFill>
                <a:srgbClr val="000000"/>
              </a:solidFill>
              <a:latin typeface="Courier New" charset="0"/>
              <a:cs typeface="Arial" charset="0"/>
            </a:endParaRPr>
          </a:p>
        </p:txBody>
      </p:sp>
      <p:sp>
        <p:nvSpPr>
          <p:cNvPr id="103427" name="Rectangle 3"/>
          <p:cNvSpPr>
            <a:spLocks noGrp="1" noChangeArrowheads="1"/>
          </p:cNvSpPr>
          <p:nvPr>
            <p:ph type="body"/>
          </p:nvPr>
        </p:nvSpPr>
        <p:spPr>
          <a:xfrm>
            <a:off x="784225" y="3846513"/>
            <a:ext cx="7359650" cy="15430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t"/>
          <a:lstStyle/>
          <a:p>
            <a:pPr marL="430213" indent="-323850" algn="l" defTabSz="457200" eaLnBrk="1" hangingPunct="1">
              <a:lnSpc>
                <a:spcPct val="90000"/>
              </a:lnSpc>
              <a:spcBef>
                <a:spcPct val="200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000" b="1" smtClean="0">
                <a:solidFill>
                  <a:schemeClr val="tx1"/>
                </a:solidFill>
              </a:rPr>
              <a:t>The </a:t>
            </a:r>
            <a:r>
              <a:rPr lang="en-GB" sz="2000" b="1" smtClean="0">
                <a:solidFill>
                  <a:srgbClr val="3333CC"/>
                </a:solidFill>
              </a:rPr>
              <a:t>true multiple alignment</a:t>
            </a:r>
            <a:r>
              <a:rPr lang="en-GB" sz="2000" b="1" smtClean="0">
                <a:solidFill>
                  <a:schemeClr val="tx1"/>
                </a:solidFill>
              </a:rPr>
              <a:t> </a:t>
            </a:r>
          </a:p>
          <a:p>
            <a:pPr marL="862013" lvl="1" indent="-285750" algn="l" defTabSz="457200" eaLnBrk="1" hangingPunct="1">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b="1" smtClean="0">
                <a:solidFill>
                  <a:schemeClr val="tx1"/>
                </a:solidFill>
              </a:rPr>
              <a:t>Reflects historical substitution, insertion, and deletion events</a:t>
            </a:r>
          </a:p>
          <a:p>
            <a:pPr marL="862013" lvl="1" indent="-285750" algn="l" defTabSz="457200" eaLnBrk="1" hangingPunct="1">
              <a:lnSpc>
                <a:spcPct val="90000"/>
              </a:lnSpc>
              <a:spcBef>
                <a:spcPct val="20000"/>
              </a:spcBef>
              <a:buFontTx/>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1800" b="1" smtClean="0">
                <a:solidFill>
                  <a:schemeClr val="tx1"/>
                </a:solidFill>
              </a:rPr>
              <a:t>Defined using transitive closure of pairwise alignments computed on edges of the true tree</a:t>
            </a:r>
          </a:p>
        </p:txBody>
      </p:sp>
      <p:sp>
        <p:nvSpPr>
          <p:cNvPr id="103428" name="Text Box 4"/>
          <p:cNvSpPr txBox="1">
            <a:spLocks noChangeArrowheads="1"/>
          </p:cNvSpPr>
          <p:nvPr/>
        </p:nvSpPr>
        <p:spPr bwMode="auto">
          <a:xfrm>
            <a:off x="123825" y="1066800"/>
            <a:ext cx="3887788"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4000"/>
              </a:lnSpc>
              <a:buClr>
                <a:srgbClr val="000000"/>
              </a:buClr>
              <a:buSzPct val="45000"/>
              <a:buFont typeface="Wingdings" charset="0"/>
              <a:buNone/>
              <a:defRPr/>
            </a:pPr>
            <a:r>
              <a:rPr lang="en-GB" sz="3300" b="1" smtClean="0">
                <a:solidFill>
                  <a:srgbClr val="000000"/>
                </a:solidFill>
                <a:latin typeface="Courier New" charset="0"/>
                <a:cs typeface="Arial" charset="0"/>
              </a:rPr>
              <a:t>…</a:t>
            </a:r>
            <a:r>
              <a:rPr lang="en-GB" sz="2800" b="1" smtClean="0">
                <a:solidFill>
                  <a:srgbClr val="000000"/>
                </a:solidFill>
                <a:latin typeface="Courier New" charset="0"/>
                <a:cs typeface="Arial" charset="0"/>
              </a:rPr>
              <a:t>AC</a:t>
            </a:r>
            <a:r>
              <a:rPr lang="en-GB" sz="2800" b="1" smtClean="0">
                <a:solidFill>
                  <a:srgbClr val="FF00FF"/>
                </a:solidFill>
                <a:latin typeface="Courier New" charset="0"/>
                <a:cs typeface="Arial" charset="0"/>
              </a:rPr>
              <a:t>GGTG</a:t>
            </a:r>
            <a:r>
              <a:rPr lang="en-GB" sz="2800" b="1" smtClean="0">
                <a:solidFill>
                  <a:srgbClr val="000000"/>
                </a:solidFill>
                <a:latin typeface="Courier New" charset="0"/>
                <a:cs typeface="Arial" charset="0"/>
              </a:rPr>
              <a:t>CAGT</a:t>
            </a:r>
            <a:r>
              <a:rPr lang="en-GB" sz="2800" b="1" smtClean="0">
                <a:solidFill>
                  <a:srgbClr val="FF0000"/>
                </a:solidFill>
                <a:latin typeface="Courier New" charset="0"/>
                <a:cs typeface="Arial" charset="0"/>
              </a:rPr>
              <a:t>T</a:t>
            </a:r>
            <a:r>
              <a:rPr lang="en-GB" sz="2800" b="1" smtClean="0">
                <a:solidFill>
                  <a:srgbClr val="000000"/>
                </a:solidFill>
                <a:latin typeface="Courier New" charset="0"/>
                <a:cs typeface="Arial" charset="0"/>
              </a:rPr>
              <a:t>ACCA</a:t>
            </a:r>
            <a:r>
              <a:rPr lang="en-GB" sz="3300" b="1" smtClean="0">
                <a:solidFill>
                  <a:srgbClr val="000000"/>
                </a:solidFill>
                <a:latin typeface="Courier New" charset="0"/>
                <a:cs typeface="Arial" charset="0"/>
              </a:rPr>
              <a:t>…</a:t>
            </a:r>
          </a:p>
        </p:txBody>
      </p:sp>
      <p:sp>
        <p:nvSpPr>
          <p:cNvPr id="103429" name="Text Box 5"/>
          <p:cNvSpPr txBox="1">
            <a:spLocks noChangeArrowheads="1"/>
          </p:cNvSpPr>
          <p:nvPr/>
        </p:nvSpPr>
        <p:spPr bwMode="auto">
          <a:xfrm>
            <a:off x="2362200" y="414338"/>
            <a:ext cx="1377950" cy="34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Substitution</a:t>
            </a:r>
          </a:p>
        </p:txBody>
      </p:sp>
      <p:sp>
        <p:nvSpPr>
          <p:cNvPr id="103430" name="Freeform 6"/>
          <p:cNvSpPr>
            <a:spLocks/>
          </p:cNvSpPr>
          <p:nvPr/>
        </p:nvSpPr>
        <p:spPr bwMode="auto">
          <a:xfrm rot="10800000">
            <a:off x="1447800" y="533400"/>
            <a:ext cx="334963" cy="682625"/>
          </a:xfrm>
          <a:custGeom>
            <a:avLst/>
            <a:gdLst>
              <a:gd name="T0" fmla="*/ 288 w 288"/>
              <a:gd name="T1" fmla="*/ 0 h 691"/>
              <a:gd name="T2" fmla="*/ 266 w 288"/>
              <a:gd name="T3" fmla="*/ 21 h 691"/>
              <a:gd name="T4" fmla="*/ 238 w 288"/>
              <a:gd name="T5" fmla="*/ 64 h 691"/>
              <a:gd name="T6" fmla="*/ 209 w 288"/>
              <a:gd name="T7" fmla="*/ 216 h 691"/>
              <a:gd name="T8" fmla="*/ 180 w 288"/>
              <a:gd name="T9" fmla="*/ 244 h 691"/>
              <a:gd name="T10" fmla="*/ 101 w 288"/>
              <a:gd name="T11" fmla="*/ 331 h 691"/>
              <a:gd name="T12" fmla="*/ 144 w 288"/>
              <a:gd name="T13" fmla="*/ 388 h 691"/>
              <a:gd name="T14" fmla="*/ 101 w 288"/>
              <a:gd name="T15" fmla="*/ 453 h 691"/>
              <a:gd name="T16" fmla="*/ 72 w 288"/>
              <a:gd name="T17" fmla="*/ 496 h 691"/>
              <a:gd name="T18" fmla="*/ 65 w 288"/>
              <a:gd name="T19" fmla="*/ 518 h 691"/>
              <a:gd name="T20" fmla="*/ 72 w 288"/>
              <a:gd name="T21" fmla="*/ 568 h 691"/>
              <a:gd name="T22" fmla="*/ 50 w 288"/>
              <a:gd name="T23" fmla="*/ 583 h 691"/>
              <a:gd name="T24" fmla="*/ 43 w 288"/>
              <a:gd name="T25" fmla="*/ 640 h 691"/>
              <a:gd name="T26" fmla="*/ 14 w 288"/>
              <a:gd name="T27" fmla="*/ 676 h 691"/>
              <a:gd name="T28" fmla="*/ 0 w 288"/>
              <a:gd name="T29" fmla="*/ 6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91">
                <a:moveTo>
                  <a:pt x="288" y="0"/>
                </a:moveTo>
                <a:cubicBezTo>
                  <a:pt x="281" y="7"/>
                  <a:pt x="272" y="13"/>
                  <a:pt x="266" y="21"/>
                </a:cubicBezTo>
                <a:cubicBezTo>
                  <a:pt x="255" y="34"/>
                  <a:pt x="238" y="64"/>
                  <a:pt x="238" y="64"/>
                </a:cubicBezTo>
                <a:cubicBezTo>
                  <a:pt x="227" y="114"/>
                  <a:pt x="226" y="167"/>
                  <a:pt x="209" y="216"/>
                </a:cubicBezTo>
                <a:cubicBezTo>
                  <a:pt x="205" y="229"/>
                  <a:pt x="189" y="234"/>
                  <a:pt x="180" y="244"/>
                </a:cubicBezTo>
                <a:cubicBezTo>
                  <a:pt x="154" y="274"/>
                  <a:pt x="123" y="297"/>
                  <a:pt x="101" y="331"/>
                </a:cubicBezTo>
                <a:cubicBezTo>
                  <a:pt x="142" y="372"/>
                  <a:pt x="132" y="351"/>
                  <a:pt x="144" y="388"/>
                </a:cubicBezTo>
                <a:cubicBezTo>
                  <a:pt x="134" y="418"/>
                  <a:pt x="120" y="429"/>
                  <a:pt x="101" y="453"/>
                </a:cubicBezTo>
                <a:cubicBezTo>
                  <a:pt x="90" y="467"/>
                  <a:pt x="72" y="496"/>
                  <a:pt x="72" y="496"/>
                </a:cubicBezTo>
                <a:cubicBezTo>
                  <a:pt x="70" y="503"/>
                  <a:pt x="64" y="510"/>
                  <a:pt x="65" y="518"/>
                </a:cubicBezTo>
                <a:cubicBezTo>
                  <a:pt x="70" y="549"/>
                  <a:pt x="97" y="531"/>
                  <a:pt x="72" y="568"/>
                </a:cubicBezTo>
                <a:cubicBezTo>
                  <a:pt x="67" y="575"/>
                  <a:pt x="57" y="578"/>
                  <a:pt x="50" y="583"/>
                </a:cubicBezTo>
                <a:cubicBezTo>
                  <a:pt x="17" y="633"/>
                  <a:pt x="8" y="617"/>
                  <a:pt x="43" y="640"/>
                </a:cubicBezTo>
                <a:cubicBezTo>
                  <a:pt x="32" y="676"/>
                  <a:pt x="45" y="651"/>
                  <a:pt x="14" y="676"/>
                </a:cubicBezTo>
                <a:cubicBezTo>
                  <a:pt x="9" y="680"/>
                  <a:pt x="0" y="691"/>
                  <a:pt x="0" y="691"/>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1" name="Freeform 7"/>
          <p:cNvSpPr>
            <a:spLocks/>
          </p:cNvSpPr>
          <p:nvPr/>
        </p:nvSpPr>
        <p:spPr bwMode="auto">
          <a:xfrm rot="10800000">
            <a:off x="2743200" y="685800"/>
            <a:ext cx="195263"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2" name="Text Box 8"/>
          <p:cNvSpPr txBox="1">
            <a:spLocks noChangeArrowheads="1"/>
          </p:cNvSpPr>
          <p:nvPr/>
        </p:nvSpPr>
        <p:spPr bwMode="auto">
          <a:xfrm>
            <a:off x="1295400" y="261938"/>
            <a:ext cx="1022350" cy="34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Deletion</a:t>
            </a:r>
            <a:endParaRPr lang="en-GB" smtClean="0">
              <a:solidFill>
                <a:srgbClr val="FF3300"/>
              </a:solidFill>
              <a:cs typeface="Arial" charset="0"/>
            </a:endParaRPr>
          </a:p>
        </p:txBody>
      </p:sp>
      <p:sp>
        <p:nvSpPr>
          <p:cNvPr id="103433" name="Text Box 9"/>
          <p:cNvSpPr txBox="1">
            <a:spLocks noChangeArrowheads="1"/>
          </p:cNvSpPr>
          <p:nvPr/>
        </p:nvSpPr>
        <p:spPr bwMode="auto">
          <a:xfrm>
            <a:off x="787400" y="2254250"/>
            <a:ext cx="3581400"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4000"/>
              </a:lnSpc>
              <a:buClr>
                <a:srgbClr val="000000"/>
              </a:buClr>
              <a:buSzPct val="45000"/>
              <a:buFont typeface="Wingdings" charset="0"/>
              <a:buNone/>
              <a:defRPr/>
            </a:pPr>
            <a:r>
              <a:rPr lang="en-GB" sz="3300" b="1" smtClean="0">
                <a:solidFill>
                  <a:srgbClr val="000000"/>
                </a:solidFill>
                <a:latin typeface="Courier New" charset="0"/>
                <a:cs typeface="Arial" charset="0"/>
              </a:rPr>
              <a:t>…</a:t>
            </a:r>
            <a:r>
              <a:rPr lang="en-GB" sz="2800" b="1" smtClean="0">
                <a:solidFill>
                  <a:srgbClr val="000000"/>
                </a:solidFill>
                <a:latin typeface="Courier New" charset="0"/>
                <a:cs typeface="Arial" charset="0"/>
              </a:rPr>
              <a:t>ACCAGT</a:t>
            </a:r>
            <a:r>
              <a:rPr lang="en-GB" sz="2800" b="1" smtClean="0">
                <a:solidFill>
                  <a:srgbClr val="0099FF"/>
                </a:solidFill>
                <a:latin typeface="Courier New" charset="0"/>
                <a:cs typeface="Arial" charset="0"/>
              </a:rPr>
              <a:t>C</a:t>
            </a:r>
            <a:r>
              <a:rPr lang="en-GB" sz="2800" b="1" smtClean="0">
                <a:solidFill>
                  <a:srgbClr val="000000"/>
                </a:solidFill>
                <a:latin typeface="Courier New" charset="0"/>
                <a:cs typeface="Arial" charset="0"/>
              </a:rPr>
              <a:t>ACC</a:t>
            </a:r>
            <a:r>
              <a:rPr lang="en-GB" sz="2800" b="1" smtClean="0">
                <a:solidFill>
                  <a:srgbClr val="FF0000"/>
                </a:solidFill>
                <a:latin typeface="Courier New" charset="0"/>
                <a:cs typeface="Arial" charset="0"/>
              </a:rPr>
              <a:t>T</a:t>
            </a:r>
            <a:r>
              <a:rPr lang="en-GB" sz="2800" b="1" smtClean="0">
                <a:solidFill>
                  <a:srgbClr val="000000"/>
                </a:solidFill>
                <a:latin typeface="Courier New" charset="0"/>
                <a:cs typeface="Arial" charset="0"/>
              </a:rPr>
              <a:t>A</a:t>
            </a:r>
            <a:r>
              <a:rPr lang="en-GB" sz="3300" b="1" smtClean="0">
                <a:solidFill>
                  <a:srgbClr val="000000"/>
                </a:solidFill>
                <a:latin typeface="Courier New" charset="0"/>
                <a:cs typeface="Arial" charset="0"/>
              </a:rPr>
              <a:t>…</a:t>
            </a:r>
          </a:p>
        </p:txBody>
      </p:sp>
      <p:sp>
        <p:nvSpPr>
          <p:cNvPr id="103434" name="Line 10"/>
          <p:cNvSpPr>
            <a:spLocks noChangeShapeType="1"/>
          </p:cNvSpPr>
          <p:nvPr/>
        </p:nvSpPr>
        <p:spPr bwMode="auto">
          <a:xfrm>
            <a:off x="990600" y="1524000"/>
            <a:ext cx="6096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5" name="Line 11"/>
          <p:cNvSpPr>
            <a:spLocks noChangeShapeType="1"/>
          </p:cNvSpPr>
          <p:nvPr/>
        </p:nvSpPr>
        <p:spPr bwMode="auto">
          <a:xfrm flipH="1">
            <a:off x="1600200" y="1524000"/>
            <a:ext cx="152400" cy="91440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6" name="Line 12"/>
          <p:cNvSpPr>
            <a:spLocks noChangeShapeType="1"/>
          </p:cNvSpPr>
          <p:nvPr/>
        </p:nvSpPr>
        <p:spPr bwMode="auto">
          <a:xfrm flipH="1">
            <a:off x="2514600" y="1524000"/>
            <a:ext cx="152400" cy="838200"/>
          </a:xfrm>
          <a:prstGeom prst="line">
            <a:avLst/>
          </a:prstGeom>
          <a:noFill/>
          <a:ln w="25400">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03437" name="Freeform 13"/>
          <p:cNvSpPr>
            <a:spLocks/>
          </p:cNvSpPr>
          <p:nvPr/>
        </p:nvSpPr>
        <p:spPr bwMode="auto">
          <a:xfrm rot="10800000">
            <a:off x="3352800" y="1905000"/>
            <a:ext cx="195263" cy="479425"/>
          </a:xfrm>
          <a:custGeom>
            <a:avLst/>
            <a:gdLst>
              <a:gd name="T0" fmla="*/ 123 w 123"/>
              <a:gd name="T1" fmla="*/ 0 h 302"/>
              <a:gd name="T2" fmla="*/ 51 w 123"/>
              <a:gd name="T3" fmla="*/ 58 h 302"/>
              <a:gd name="T4" fmla="*/ 94 w 123"/>
              <a:gd name="T5" fmla="*/ 130 h 302"/>
              <a:gd name="T6" fmla="*/ 15 w 123"/>
              <a:gd name="T7" fmla="*/ 223 h 302"/>
              <a:gd name="T8" fmla="*/ 22 w 123"/>
              <a:gd name="T9" fmla="*/ 245 h 302"/>
              <a:gd name="T10" fmla="*/ 36 w 123"/>
              <a:gd name="T11" fmla="*/ 266 h 302"/>
              <a:gd name="T12" fmla="*/ 0 w 123"/>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123" h="302">
                <a:moveTo>
                  <a:pt x="123" y="0"/>
                </a:moveTo>
                <a:cubicBezTo>
                  <a:pt x="99" y="19"/>
                  <a:pt x="72" y="36"/>
                  <a:pt x="51" y="58"/>
                </a:cubicBezTo>
                <a:cubicBezTo>
                  <a:pt x="61" y="110"/>
                  <a:pt x="69" y="90"/>
                  <a:pt x="94" y="130"/>
                </a:cubicBezTo>
                <a:cubicBezTo>
                  <a:pt x="60" y="184"/>
                  <a:pt x="55" y="183"/>
                  <a:pt x="15" y="223"/>
                </a:cubicBezTo>
                <a:cubicBezTo>
                  <a:pt x="17" y="230"/>
                  <a:pt x="19" y="238"/>
                  <a:pt x="22" y="245"/>
                </a:cubicBezTo>
                <a:cubicBezTo>
                  <a:pt x="26" y="253"/>
                  <a:pt x="36" y="258"/>
                  <a:pt x="36" y="266"/>
                </a:cubicBezTo>
                <a:cubicBezTo>
                  <a:pt x="36" y="283"/>
                  <a:pt x="0" y="302"/>
                  <a:pt x="0" y="302"/>
                </a:cubicBezTo>
              </a:path>
            </a:pathLst>
          </a:custGeom>
          <a:solidFill>
            <a:srgbClr val="00CC99"/>
          </a:solidFill>
          <a:ln w="38160">
            <a:solidFill>
              <a:srgbClr val="FF0000"/>
            </a:solidFill>
            <a:round/>
            <a:headEnd type="triangle" w="med" len="me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38" name="Text Box 14"/>
          <p:cNvSpPr txBox="1">
            <a:spLocks noChangeArrowheads="1"/>
          </p:cNvSpPr>
          <p:nvPr/>
        </p:nvSpPr>
        <p:spPr bwMode="auto">
          <a:xfrm>
            <a:off x="3124200" y="1600200"/>
            <a:ext cx="1060450"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6" tIns="45718" rIns="91436" bIns="45718">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cs typeface="ＭＳ Ｐゴシック" charset="0"/>
              </a:defRPr>
            </a:lvl1pPr>
            <a:lvl2pPr marL="390525" indent="-196850"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2pPr>
            <a:lvl3pPr marL="58578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3pPr>
            <a:lvl4pPr marL="782638"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4pPr>
            <a:lvl5pPr marL="977900" indent="-195263"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5pPr>
            <a:lvl6pPr marL="14351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6pPr>
            <a:lvl7pPr marL="18923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7pPr>
            <a:lvl8pPr marL="23495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8pPr>
            <a:lvl9pPr marL="2806700" indent="-195263" defTabSz="414338"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Arial" charset="0"/>
                <a:ea typeface="ＭＳ Ｐゴシック" charset="0"/>
              </a:defRPr>
            </a:lvl9pPr>
          </a:lstStyle>
          <a:p>
            <a:pPr eaLnBrk="1" hangingPunct="1">
              <a:lnSpc>
                <a:spcPct val="93000"/>
              </a:lnSpc>
              <a:buClr>
                <a:srgbClr val="000000"/>
              </a:buClr>
              <a:buSzPct val="45000"/>
              <a:buFont typeface="Wingdings" charset="0"/>
              <a:buNone/>
              <a:defRPr/>
            </a:pPr>
            <a:r>
              <a:rPr lang="en-GB" sz="1800" smtClean="0">
                <a:solidFill>
                  <a:srgbClr val="FF3300"/>
                </a:solidFill>
                <a:cs typeface="Arial" charset="0"/>
              </a:rPr>
              <a:t>Insertion</a:t>
            </a:r>
            <a:endParaRPr lang="en-GB" smtClean="0">
              <a:solidFill>
                <a:srgbClr val="FF3300"/>
              </a:solidFill>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4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Input: unaligned sequences</a:t>
            </a:r>
            <a:endParaRPr lang="en-US">
              <a:latin typeface="Arial" charset="0"/>
              <a:ea typeface="ＭＳ Ｐゴシック" charset="0"/>
              <a:cs typeface="ＭＳ Ｐゴシック" charset="0"/>
            </a:endParaRPr>
          </a:p>
        </p:txBody>
      </p:sp>
      <p:sp>
        <p:nvSpPr>
          <p:cNvPr id="58371" name="Text Box 3"/>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Phase 1: Alignment</a:t>
            </a:r>
            <a:endParaRPr lang="en-US">
              <a:latin typeface="Arial" charset="0"/>
              <a:ea typeface="ＭＳ Ｐゴシック" charset="0"/>
              <a:cs typeface="ＭＳ Ｐゴシック" charset="0"/>
            </a:endParaRPr>
          </a:p>
        </p:txBody>
      </p:sp>
      <p:sp>
        <p:nvSpPr>
          <p:cNvPr id="60419" name="Text Box 3"/>
          <p:cNvSpPr txBox="1">
            <a:spLocks noChangeArrowheads="1"/>
          </p:cNvSpPr>
          <p:nvPr/>
        </p:nvSpPr>
        <p:spPr bwMode="auto">
          <a:xfrm>
            <a:off x="4572000" y="2057400"/>
            <a:ext cx="419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a:solidFill>
                <a:schemeClr val="accent2"/>
              </a:solidFill>
              <a:latin typeface="Courier New" charset="0"/>
            </a:endParaRPr>
          </a:p>
        </p:txBody>
      </p:sp>
      <p:sp>
        <p:nvSpPr>
          <p:cNvPr id="60420" name="Text Box 4"/>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
        <p:nvSpPr>
          <p:cNvPr id="60421" name="Line 5"/>
          <p:cNvSpPr>
            <a:spLocks noChangeShapeType="1"/>
          </p:cNvSpPr>
          <p:nvPr/>
        </p:nvSpPr>
        <p:spPr bwMode="auto">
          <a:xfrm>
            <a:off x="4038600" y="2743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dissolve">
                                      <p:cBhvr>
                                        <p:cTn id="7"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sz="3600">
                <a:latin typeface="Arial" charset="0"/>
                <a:ea typeface="ＭＳ Ｐゴシック" charset="0"/>
                <a:cs typeface="ＭＳ Ｐゴシック" charset="0"/>
              </a:rPr>
              <a:t>Phase 2: Construct tree</a:t>
            </a:r>
            <a:endParaRPr lang="en-US">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4572000" y="2057400"/>
            <a:ext cx="419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S4 = -------TCAC--GACCGACA</a:t>
            </a:r>
            <a:endParaRPr lang="en-US" sz="2000" dirty="0">
              <a:solidFill>
                <a:schemeClr val="accent2"/>
              </a:solidFill>
              <a:latin typeface="Courier New" charset="0"/>
            </a:endParaRPr>
          </a:p>
        </p:txBody>
      </p:sp>
      <p:sp>
        <p:nvSpPr>
          <p:cNvPr id="62468" name="Text Box 4"/>
          <p:cNvSpPr txBox="1">
            <a:spLocks noChangeArrowheads="1"/>
          </p:cNvSpPr>
          <p:nvPr/>
        </p:nvSpPr>
        <p:spPr bwMode="auto">
          <a:xfrm>
            <a:off x="228600" y="2025650"/>
            <a:ext cx="3994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b="1">
                <a:solidFill>
                  <a:schemeClr val="accent2"/>
                </a:solidFill>
                <a:latin typeface="Courier New" charset="0"/>
              </a:rPr>
              <a:t>S1 = AGGCTATCACCTGACCTCCA</a:t>
            </a:r>
          </a:p>
          <a:p>
            <a:pPr eaLnBrk="1" hangingPunct="1">
              <a:defRPr/>
            </a:pPr>
            <a:r>
              <a:rPr lang="en-US" sz="2000" b="1">
                <a:solidFill>
                  <a:schemeClr val="accent2"/>
                </a:solidFill>
                <a:latin typeface="Courier New" charset="0"/>
              </a:rPr>
              <a:t>S2 = TAGCTATCACGACCGC</a:t>
            </a:r>
          </a:p>
          <a:p>
            <a:pPr eaLnBrk="1" hangingPunct="1">
              <a:defRPr/>
            </a:pPr>
            <a:r>
              <a:rPr lang="en-US" sz="2000" b="1">
                <a:solidFill>
                  <a:schemeClr val="accent2"/>
                </a:solidFill>
                <a:latin typeface="Courier New" charset="0"/>
              </a:rPr>
              <a:t>S3 = TAGCTGACCGC</a:t>
            </a:r>
          </a:p>
          <a:p>
            <a:pPr eaLnBrk="1" hangingPunct="1">
              <a:defRPr/>
            </a:pPr>
            <a:r>
              <a:rPr lang="en-US" sz="2000" b="1">
                <a:solidFill>
                  <a:schemeClr val="accent2"/>
                </a:solidFill>
                <a:latin typeface="Courier New" charset="0"/>
              </a:rPr>
              <a:t>S4 = TCACGACCGACA</a:t>
            </a:r>
            <a:endParaRPr lang="en-US" sz="2000" b="1">
              <a:solidFill>
                <a:srgbClr val="006699"/>
              </a:solidFill>
              <a:latin typeface="Courier New" charset="0"/>
            </a:endParaRPr>
          </a:p>
        </p:txBody>
      </p:sp>
      <p:sp>
        <p:nvSpPr>
          <p:cNvPr id="62469" name="Line 5"/>
          <p:cNvSpPr>
            <a:spLocks noChangeShapeType="1"/>
          </p:cNvSpPr>
          <p:nvPr/>
        </p:nvSpPr>
        <p:spPr bwMode="auto">
          <a:xfrm>
            <a:off x="4038600" y="27432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0" name="Text Box 6"/>
          <p:cNvSpPr txBox="1">
            <a:spLocks noChangeArrowheads="1"/>
          </p:cNvSpPr>
          <p:nvPr/>
        </p:nvSpPr>
        <p:spPr bwMode="auto">
          <a:xfrm>
            <a:off x="2514600" y="40386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sp>
        <p:nvSpPr>
          <p:cNvPr id="62471" name="Text Box 7"/>
          <p:cNvSpPr txBox="1">
            <a:spLocks noChangeArrowheads="1"/>
          </p:cNvSpPr>
          <p:nvPr/>
        </p:nvSpPr>
        <p:spPr bwMode="auto">
          <a:xfrm>
            <a:off x="2286000" y="41910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cxnSp>
        <p:nvCxnSpPr>
          <p:cNvPr id="62472" name="AutoShape 8"/>
          <p:cNvCxnSpPr>
            <a:cxnSpLocks noChangeShapeType="1"/>
          </p:cNvCxnSpPr>
          <p:nvPr/>
        </p:nvCxnSpPr>
        <p:spPr bwMode="auto">
          <a:xfrm>
            <a:off x="2362200" y="4267200"/>
            <a:ext cx="533400" cy="6096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3" name="AutoShape 9"/>
          <p:cNvCxnSpPr>
            <a:cxnSpLocks noChangeShapeType="1"/>
          </p:cNvCxnSpPr>
          <p:nvPr/>
        </p:nvCxnSpPr>
        <p:spPr bwMode="auto">
          <a:xfrm>
            <a:off x="2895600" y="4876800"/>
            <a:ext cx="99060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4" name="AutoShape 10"/>
          <p:cNvCxnSpPr>
            <a:cxnSpLocks noChangeShapeType="1"/>
          </p:cNvCxnSpPr>
          <p:nvPr/>
        </p:nvCxnSpPr>
        <p:spPr bwMode="auto">
          <a:xfrm flipV="1">
            <a:off x="3886200" y="43434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5" name="AutoShape 11"/>
          <p:cNvCxnSpPr>
            <a:cxnSpLocks noChangeShapeType="1"/>
          </p:cNvCxnSpPr>
          <p:nvPr/>
        </p:nvCxnSpPr>
        <p:spPr bwMode="auto">
          <a:xfrm>
            <a:off x="3886200" y="4876800"/>
            <a:ext cx="6096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476" name="AutoShape 12"/>
          <p:cNvCxnSpPr>
            <a:cxnSpLocks noChangeShapeType="1"/>
          </p:cNvCxnSpPr>
          <p:nvPr/>
        </p:nvCxnSpPr>
        <p:spPr bwMode="auto">
          <a:xfrm flipH="1">
            <a:off x="2362200" y="4876800"/>
            <a:ext cx="533400" cy="5334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2477" name="Text Box 13"/>
          <p:cNvSpPr txBox="1">
            <a:spLocks noChangeArrowheads="1"/>
          </p:cNvSpPr>
          <p:nvPr/>
        </p:nvSpPr>
        <p:spPr bwMode="auto">
          <a:xfrm>
            <a:off x="1981200" y="39624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S1</a:t>
            </a:r>
            <a:endParaRPr lang="en-US" b="1">
              <a:latin typeface="Times" charset="0"/>
            </a:endParaRPr>
          </a:p>
        </p:txBody>
      </p:sp>
      <p:sp>
        <p:nvSpPr>
          <p:cNvPr id="62478" name="Text Box 14"/>
          <p:cNvSpPr txBox="1">
            <a:spLocks noChangeArrowheads="1"/>
          </p:cNvSpPr>
          <p:nvPr/>
        </p:nvSpPr>
        <p:spPr bwMode="auto">
          <a:xfrm>
            <a:off x="2057400" y="5334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Times" charset="0"/>
              </a:rPr>
              <a:t>S4</a:t>
            </a:r>
            <a:endParaRPr lang="en-US" b="1">
              <a:latin typeface="Times" charset="0"/>
            </a:endParaRPr>
          </a:p>
        </p:txBody>
      </p:sp>
      <p:sp>
        <p:nvSpPr>
          <p:cNvPr id="62479" name="Text Box 15"/>
          <p:cNvSpPr txBox="1">
            <a:spLocks noChangeArrowheads="1"/>
          </p:cNvSpPr>
          <p:nvPr/>
        </p:nvSpPr>
        <p:spPr bwMode="auto">
          <a:xfrm>
            <a:off x="4419600" y="40386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S2</a:t>
            </a:r>
          </a:p>
        </p:txBody>
      </p:sp>
      <p:sp>
        <p:nvSpPr>
          <p:cNvPr id="62480" name="Text Box 16"/>
          <p:cNvSpPr txBox="1">
            <a:spLocks noChangeArrowheads="1"/>
          </p:cNvSpPr>
          <p:nvPr/>
        </p:nvSpPr>
        <p:spPr bwMode="auto">
          <a:xfrm>
            <a:off x="4495800" y="53340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b="1">
                <a:latin typeface="Times" charset="0"/>
              </a:rPr>
              <a:t>S3</a:t>
            </a:r>
          </a:p>
        </p:txBody>
      </p:sp>
      <p:sp>
        <p:nvSpPr>
          <p:cNvPr id="62481" name="Line 17"/>
          <p:cNvSpPr>
            <a:spLocks noChangeShapeType="1"/>
          </p:cNvSpPr>
          <p:nvPr/>
        </p:nvSpPr>
        <p:spPr bwMode="auto">
          <a:xfrm flipH="1">
            <a:off x="4800600" y="3505200"/>
            <a:ext cx="17526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274638" y="217488"/>
            <a:ext cx="8594725" cy="982662"/>
          </a:xfrm>
        </p:spPr>
        <p:txBody>
          <a:bodyPr rIns="34290"/>
          <a:lstStyle/>
          <a:p>
            <a:pPr eaLnBrk="1" hangingPunct="1"/>
            <a:r>
              <a:rPr lang="en-US">
                <a:latin typeface="Arial" charset="0"/>
                <a:ea typeface="ＭＳ Ｐゴシック" charset="0"/>
                <a:cs typeface="ＭＳ Ｐゴシック" charset="0"/>
              </a:rPr>
              <a:t>Simulation Studies</a:t>
            </a:r>
          </a:p>
        </p:txBody>
      </p:sp>
      <p:sp>
        <p:nvSpPr>
          <p:cNvPr id="316419" name="Rectangle 3"/>
          <p:cNvSpPr>
            <a:spLocks/>
          </p:cNvSpPr>
          <p:nvPr/>
        </p:nvSpPr>
        <p:spPr bwMode="auto">
          <a:xfrm>
            <a:off x="6137275" y="3497263"/>
            <a:ext cx="2584450" cy="17954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8371" name="Group 4"/>
          <p:cNvGrpSpPr>
            <a:grpSpLocks/>
          </p:cNvGrpSpPr>
          <p:nvPr/>
        </p:nvGrpSpPr>
        <p:grpSpPr bwMode="auto">
          <a:xfrm>
            <a:off x="1030288" y="4308475"/>
            <a:ext cx="1417637" cy="1017588"/>
            <a:chOff x="0" y="0"/>
            <a:chExt cx="991" cy="712"/>
          </a:xfrm>
        </p:grpSpPr>
        <p:grpSp>
          <p:nvGrpSpPr>
            <p:cNvPr id="58395" name="Group 5"/>
            <p:cNvGrpSpPr>
              <a:grpSpLocks/>
            </p:cNvGrpSpPr>
            <p:nvPr/>
          </p:nvGrpSpPr>
          <p:grpSpPr bwMode="auto">
            <a:xfrm>
              <a:off x="185" y="153"/>
              <a:ext cx="600" cy="392"/>
              <a:chOff x="0" y="0"/>
              <a:chExt cx="599" cy="391"/>
            </a:xfrm>
          </p:grpSpPr>
          <p:sp>
            <p:nvSpPr>
              <p:cNvPr id="58400" name="Line 6"/>
              <p:cNvSpPr>
                <a:spLocks noChangeShapeType="1"/>
              </p:cNvSpPr>
              <p:nvPr/>
            </p:nvSpPr>
            <p:spPr bwMode="auto">
              <a:xfrm>
                <a:off x="169" y="197"/>
                <a:ext cx="25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1" name="Line 7"/>
              <p:cNvSpPr>
                <a:spLocks noChangeShapeType="1"/>
              </p:cNvSpPr>
              <p:nvPr/>
            </p:nvSpPr>
            <p:spPr bwMode="auto">
              <a:xfrm rot="10800000" flipH="1">
                <a:off x="421" y="0"/>
                <a:ext cx="188"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2" name="Line 8"/>
              <p:cNvSpPr>
                <a:spLocks noChangeShapeType="1"/>
              </p:cNvSpPr>
              <p:nvPr/>
            </p:nvSpPr>
            <p:spPr bwMode="auto">
              <a:xfrm rot="10800000" flipH="1">
                <a:off x="0" y="194"/>
                <a:ext cx="187"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3" name="Line 9"/>
              <p:cNvSpPr>
                <a:spLocks noChangeShapeType="1"/>
              </p:cNvSpPr>
              <p:nvPr/>
            </p:nvSpPr>
            <p:spPr bwMode="auto">
              <a:xfrm rot="10800000">
                <a:off x="421" y="194"/>
                <a:ext cx="188"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404" name="Line 10"/>
              <p:cNvSpPr>
                <a:spLocks noChangeShapeType="1"/>
              </p:cNvSpPr>
              <p:nvPr/>
            </p:nvSpPr>
            <p:spPr bwMode="auto">
              <a:xfrm rot="10800000">
                <a:off x="0" y="0"/>
                <a:ext cx="187"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58396" name="Rectangle 11"/>
            <p:cNvSpPr>
              <a:spLocks/>
            </p:cNvSpPr>
            <p:nvPr/>
          </p:nvSpPr>
          <p:spPr bwMode="auto">
            <a:xfrm>
              <a:off x="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a:t>
              </a:r>
            </a:p>
          </p:txBody>
        </p:sp>
        <p:sp>
          <p:nvSpPr>
            <p:cNvPr id="58397" name="Rectangle 12"/>
            <p:cNvSpPr>
              <a:spLocks/>
            </p:cNvSpPr>
            <p:nvPr/>
          </p:nvSpPr>
          <p:spPr bwMode="auto">
            <a:xfrm>
              <a:off x="73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S2</a:t>
              </a:r>
            </a:p>
          </p:txBody>
        </p:sp>
        <p:sp>
          <p:nvSpPr>
            <p:cNvPr id="58398" name="Rectangle 13"/>
            <p:cNvSpPr>
              <a:spLocks/>
            </p:cNvSpPr>
            <p:nvPr/>
          </p:nvSpPr>
          <p:spPr bwMode="auto">
            <a:xfrm>
              <a:off x="73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S3</a:t>
              </a:r>
            </a:p>
          </p:txBody>
        </p:sp>
        <p:sp>
          <p:nvSpPr>
            <p:cNvPr id="58399" name="Rectangle 14"/>
            <p:cNvSpPr>
              <a:spLocks/>
            </p:cNvSpPr>
            <p:nvPr/>
          </p:nvSpPr>
          <p:spPr bwMode="auto">
            <a:xfrm>
              <a:off x="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S4</a:t>
              </a:r>
            </a:p>
          </p:txBody>
        </p:sp>
      </p:grpSp>
      <p:sp>
        <p:nvSpPr>
          <p:cNvPr id="58372" name="Rectangle 15"/>
          <p:cNvSpPr>
            <a:spLocks/>
          </p:cNvSpPr>
          <p:nvPr/>
        </p:nvSpPr>
        <p:spPr bwMode="auto">
          <a:xfrm>
            <a:off x="571500" y="3549650"/>
            <a:ext cx="26066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 = -AGGCTATCACCTGACCTCCA</a:t>
            </a:r>
          </a:p>
          <a:p>
            <a:pPr algn="ctr" defTabSz="822325" eaLnBrk="1" hangingPunct="1"/>
            <a:r>
              <a:rPr lang="en-US" sz="1300">
                <a:latin typeface="Courier New Bold" charset="0"/>
                <a:cs typeface="Courier New Bold" charset="0"/>
                <a:sym typeface="Courier New Bold" charset="0"/>
              </a:rPr>
              <a:t>S2 = TAG-CTATCAC--GACCGC--</a:t>
            </a:r>
          </a:p>
          <a:p>
            <a:pPr algn="ctr" defTabSz="822325" eaLnBrk="1" hangingPunct="1"/>
            <a:r>
              <a:rPr lang="en-US" sz="1300">
                <a:latin typeface="Courier New Bold" charset="0"/>
                <a:cs typeface="Courier New Bold" charset="0"/>
                <a:sym typeface="Courier New Bold" charset="0"/>
              </a:rPr>
              <a:t>S3 = TAG-CT-------GACCGC--</a:t>
            </a:r>
          </a:p>
          <a:p>
            <a:pPr algn="ctr" defTabSz="822325" eaLnBrk="1" hangingPunct="1"/>
            <a:r>
              <a:rPr lang="en-US" sz="1300">
                <a:latin typeface="Courier New Bold" charset="0"/>
                <a:cs typeface="Courier New Bold" charset="0"/>
                <a:sym typeface="Courier New Bold" charset="0"/>
              </a:rPr>
              <a:t>S4 = -------TCAC--GACCGACA</a:t>
            </a:r>
          </a:p>
        </p:txBody>
      </p:sp>
      <p:sp>
        <p:nvSpPr>
          <p:cNvPr id="316432" name="Rectangle 16"/>
          <p:cNvSpPr>
            <a:spLocks/>
          </p:cNvSpPr>
          <p:nvPr/>
        </p:nvSpPr>
        <p:spPr bwMode="auto">
          <a:xfrm>
            <a:off x="3314700" y="1685925"/>
            <a:ext cx="2514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defTabSz="822325" eaLnBrk="1" hangingPunct="1"/>
            <a:r>
              <a:rPr lang="en-US" sz="1300">
                <a:latin typeface="Courier New Bold" charset="0"/>
                <a:cs typeface="Courier New Bold" charset="0"/>
                <a:sym typeface="Courier New Bold" charset="0"/>
              </a:rPr>
              <a:t>S1 = AGGCTATCACCTGACCTCCA</a:t>
            </a:r>
          </a:p>
          <a:p>
            <a:pPr defTabSz="822325" eaLnBrk="1" hangingPunct="1"/>
            <a:r>
              <a:rPr lang="en-US" sz="1300">
                <a:latin typeface="Courier New Bold" charset="0"/>
                <a:cs typeface="Courier New Bold" charset="0"/>
                <a:sym typeface="Courier New Bold" charset="0"/>
              </a:rPr>
              <a:t>S2 = TAGCTATCACGACCGC</a:t>
            </a:r>
          </a:p>
          <a:p>
            <a:pPr defTabSz="822325" eaLnBrk="1" hangingPunct="1"/>
            <a:r>
              <a:rPr lang="en-US" sz="1300">
                <a:latin typeface="Courier New Bold" charset="0"/>
                <a:cs typeface="Courier New Bold" charset="0"/>
                <a:sym typeface="Courier New Bold" charset="0"/>
              </a:rPr>
              <a:t>S3 = TAGCTGACCGC</a:t>
            </a:r>
          </a:p>
          <a:p>
            <a:pPr defTabSz="822325" eaLnBrk="1" hangingPunct="1"/>
            <a:r>
              <a:rPr lang="en-US" sz="1300">
                <a:latin typeface="Courier New Bold" charset="0"/>
                <a:cs typeface="Courier New Bold" charset="0"/>
                <a:sym typeface="Courier New Bold" charset="0"/>
              </a:rPr>
              <a:t>S4 = TCACGACCGACA</a:t>
            </a:r>
          </a:p>
        </p:txBody>
      </p:sp>
      <p:sp>
        <p:nvSpPr>
          <p:cNvPr id="316433" name="Rectangle 17"/>
          <p:cNvSpPr>
            <a:spLocks/>
          </p:cNvSpPr>
          <p:nvPr/>
        </p:nvSpPr>
        <p:spPr bwMode="auto">
          <a:xfrm>
            <a:off x="6126163" y="3549650"/>
            <a:ext cx="26066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352D9C"/>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 = -AGGCTATCACCTGACCTCCA</a:t>
            </a:r>
          </a:p>
          <a:p>
            <a:pPr algn="ctr" defTabSz="822325" eaLnBrk="1" hangingPunct="1"/>
            <a:r>
              <a:rPr lang="en-US" sz="1300">
                <a:latin typeface="Courier New Bold" charset="0"/>
                <a:cs typeface="Courier New Bold" charset="0"/>
                <a:sym typeface="Courier New Bold" charset="0"/>
              </a:rPr>
              <a:t>S2 = TAG-CTATCAC--GACCGC--</a:t>
            </a:r>
          </a:p>
          <a:p>
            <a:pPr algn="ctr" defTabSz="822325" eaLnBrk="1" hangingPunct="1"/>
            <a:r>
              <a:rPr lang="en-US" sz="1300">
                <a:latin typeface="Courier New Bold" charset="0"/>
                <a:cs typeface="Courier New Bold" charset="0"/>
                <a:sym typeface="Courier New Bold" charset="0"/>
              </a:rPr>
              <a:t>S3 = TAG-C--T-----GACCGC--</a:t>
            </a:r>
          </a:p>
          <a:p>
            <a:pPr algn="ctr" defTabSz="822325" eaLnBrk="1" hangingPunct="1"/>
            <a:r>
              <a:rPr lang="en-US" sz="1300">
                <a:latin typeface="Courier New Bold" charset="0"/>
                <a:cs typeface="Courier New Bold" charset="0"/>
                <a:sym typeface="Courier New Bold" charset="0"/>
              </a:rPr>
              <a:t>S4 = T---C-A-CGACCGA----CA</a:t>
            </a:r>
          </a:p>
        </p:txBody>
      </p:sp>
      <p:sp>
        <p:nvSpPr>
          <p:cNvPr id="316434" name="Line 18"/>
          <p:cNvSpPr>
            <a:spLocks noChangeShapeType="1"/>
          </p:cNvSpPr>
          <p:nvPr/>
        </p:nvSpPr>
        <p:spPr bwMode="auto">
          <a:xfrm flipH="1">
            <a:off x="1771650" y="2046288"/>
            <a:ext cx="1336675" cy="1360487"/>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316435" name="Rectangle 19"/>
          <p:cNvSpPr>
            <a:spLocks/>
          </p:cNvSpPr>
          <p:nvPr/>
        </p:nvSpPr>
        <p:spPr bwMode="auto">
          <a:xfrm>
            <a:off x="3279775" y="1622425"/>
            <a:ext cx="2584450" cy="9382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7" name="Rectangle 20"/>
          <p:cNvSpPr>
            <a:spLocks/>
          </p:cNvSpPr>
          <p:nvPr/>
        </p:nvSpPr>
        <p:spPr bwMode="auto">
          <a:xfrm>
            <a:off x="582613" y="3497263"/>
            <a:ext cx="2582862" cy="17954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437" name="Line 21"/>
          <p:cNvSpPr>
            <a:spLocks noChangeShapeType="1"/>
          </p:cNvSpPr>
          <p:nvPr/>
        </p:nvSpPr>
        <p:spPr bwMode="auto">
          <a:xfrm rot="10800000">
            <a:off x="5978525" y="2022475"/>
            <a:ext cx="1497013" cy="137160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316438" name="Line 22"/>
          <p:cNvSpPr>
            <a:spLocks noChangeShapeType="1"/>
          </p:cNvSpPr>
          <p:nvPr/>
        </p:nvSpPr>
        <p:spPr bwMode="auto">
          <a:xfrm>
            <a:off x="3382963" y="4400550"/>
            <a:ext cx="2514600" cy="0"/>
          </a:xfrm>
          <a:prstGeom prst="line">
            <a:avLst/>
          </a:prstGeom>
          <a:noFill/>
          <a:ln w="381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316439" name="Rectangle 23"/>
          <p:cNvSpPr>
            <a:spLocks/>
          </p:cNvSpPr>
          <p:nvPr/>
        </p:nvSpPr>
        <p:spPr bwMode="auto">
          <a:xfrm>
            <a:off x="3978275" y="4502150"/>
            <a:ext cx="13081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p>
            <a:pPr algn="ctr" defTabSz="822325" eaLnBrk="1" hangingPunct="1"/>
            <a:r>
              <a:rPr lang="en-US" sz="2700">
                <a:latin typeface="Baskerville" charset="0"/>
                <a:cs typeface="Baskerville" charset="0"/>
                <a:sym typeface="Baskerville" charset="0"/>
              </a:rPr>
              <a:t>Compare</a:t>
            </a:r>
          </a:p>
        </p:txBody>
      </p:sp>
      <p:sp>
        <p:nvSpPr>
          <p:cNvPr id="58381" name="Rectangle 24"/>
          <p:cNvSpPr>
            <a:spLocks/>
          </p:cNvSpPr>
          <p:nvPr/>
        </p:nvSpPr>
        <p:spPr bwMode="auto">
          <a:xfrm>
            <a:off x="622300" y="5314950"/>
            <a:ext cx="24923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True tree and alignment</a:t>
            </a:r>
          </a:p>
        </p:txBody>
      </p:sp>
      <p:grpSp>
        <p:nvGrpSpPr>
          <p:cNvPr id="316441" name="Group 25"/>
          <p:cNvGrpSpPr>
            <a:grpSpLocks/>
          </p:cNvGrpSpPr>
          <p:nvPr/>
        </p:nvGrpSpPr>
        <p:grpSpPr bwMode="auto">
          <a:xfrm>
            <a:off x="6665913" y="4286250"/>
            <a:ext cx="1416050" cy="1017588"/>
            <a:chOff x="0" y="0"/>
            <a:chExt cx="991" cy="712"/>
          </a:xfrm>
        </p:grpSpPr>
        <p:grpSp>
          <p:nvGrpSpPr>
            <p:cNvPr id="58385" name="Group 26"/>
            <p:cNvGrpSpPr>
              <a:grpSpLocks/>
            </p:cNvGrpSpPr>
            <p:nvPr/>
          </p:nvGrpSpPr>
          <p:grpSpPr bwMode="auto">
            <a:xfrm>
              <a:off x="185" y="153"/>
              <a:ext cx="600" cy="392"/>
              <a:chOff x="0" y="0"/>
              <a:chExt cx="599" cy="391"/>
            </a:xfrm>
          </p:grpSpPr>
          <p:sp>
            <p:nvSpPr>
              <p:cNvPr id="58390" name="Line 27"/>
              <p:cNvSpPr>
                <a:spLocks noChangeShapeType="1"/>
              </p:cNvSpPr>
              <p:nvPr/>
            </p:nvSpPr>
            <p:spPr bwMode="auto">
              <a:xfrm>
                <a:off x="169" y="197"/>
                <a:ext cx="25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1" name="Line 28"/>
              <p:cNvSpPr>
                <a:spLocks noChangeShapeType="1"/>
              </p:cNvSpPr>
              <p:nvPr/>
            </p:nvSpPr>
            <p:spPr bwMode="auto">
              <a:xfrm rot="10800000" flipH="1">
                <a:off x="421" y="0"/>
                <a:ext cx="188"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2" name="Line 29"/>
              <p:cNvSpPr>
                <a:spLocks noChangeShapeType="1"/>
              </p:cNvSpPr>
              <p:nvPr/>
            </p:nvSpPr>
            <p:spPr bwMode="auto">
              <a:xfrm rot="10800000" flipH="1">
                <a:off x="0" y="194"/>
                <a:ext cx="187"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3" name="Line 30"/>
              <p:cNvSpPr>
                <a:spLocks noChangeShapeType="1"/>
              </p:cNvSpPr>
              <p:nvPr/>
            </p:nvSpPr>
            <p:spPr bwMode="auto">
              <a:xfrm rot="10800000">
                <a:off x="421" y="194"/>
                <a:ext cx="188" cy="1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58394" name="Line 31"/>
              <p:cNvSpPr>
                <a:spLocks noChangeShapeType="1"/>
              </p:cNvSpPr>
              <p:nvPr/>
            </p:nvSpPr>
            <p:spPr bwMode="auto">
              <a:xfrm rot="10800000">
                <a:off x="0" y="0"/>
                <a:ext cx="187" cy="18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58386" name="Rectangle 32"/>
            <p:cNvSpPr>
              <a:spLocks/>
            </p:cNvSpPr>
            <p:nvPr/>
          </p:nvSpPr>
          <p:spPr bwMode="auto">
            <a:xfrm>
              <a:off x="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S1</a:t>
              </a:r>
            </a:p>
          </p:txBody>
        </p:sp>
        <p:sp>
          <p:nvSpPr>
            <p:cNvPr id="58387" name="Rectangle 33"/>
            <p:cNvSpPr>
              <a:spLocks/>
            </p:cNvSpPr>
            <p:nvPr/>
          </p:nvSpPr>
          <p:spPr bwMode="auto">
            <a:xfrm>
              <a:off x="730" y="0"/>
              <a:ext cx="26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S4</a:t>
              </a:r>
            </a:p>
          </p:txBody>
        </p:sp>
        <p:sp>
          <p:nvSpPr>
            <p:cNvPr id="58388" name="Rectangle 34"/>
            <p:cNvSpPr>
              <a:spLocks/>
            </p:cNvSpPr>
            <p:nvPr/>
          </p:nvSpPr>
          <p:spPr bwMode="auto">
            <a:xfrm>
              <a:off x="73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S3</a:t>
              </a:r>
            </a:p>
          </p:txBody>
        </p:sp>
        <p:sp>
          <p:nvSpPr>
            <p:cNvPr id="58389" name="Rectangle 35"/>
            <p:cNvSpPr>
              <a:spLocks/>
            </p:cNvSpPr>
            <p:nvPr/>
          </p:nvSpPr>
          <p:spPr bwMode="auto">
            <a:xfrm>
              <a:off x="0" y="515"/>
              <a:ext cx="261"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1300">
                  <a:latin typeface="Courier New Bold" charset="0"/>
                  <a:cs typeface="Courier New Bold" charset="0"/>
                  <a:sym typeface="Courier New Bold" charset="0"/>
                </a:rPr>
                <a:t>S2</a:t>
              </a:r>
            </a:p>
          </p:txBody>
        </p:sp>
      </p:grpSp>
      <p:sp>
        <p:nvSpPr>
          <p:cNvPr id="316452" name="Rectangle 36"/>
          <p:cNvSpPr>
            <a:spLocks/>
          </p:cNvSpPr>
          <p:nvPr/>
        </p:nvSpPr>
        <p:spPr bwMode="auto">
          <a:xfrm>
            <a:off x="6037263" y="5314950"/>
            <a:ext cx="27781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Estimated tree and alignment</a:t>
            </a:r>
          </a:p>
        </p:txBody>
      </p:sp>
      <p:sp>
        <p:nvSpPr>
          <p:cNvPr id="316453" name="Rectangle 37"/>
          <p:cNvSpPr>
            <a:spLocks/>
          </p:cNvSpPr>
          <p:nvPr/>
        </p:nvSpPr>
        <p:spPr bwMode="auto">
          <a:xfrm>
            <a:off x="3321050" y="2560638"/>
            <a:ext cx="2490788"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Unaligned Sequences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643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1643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16435"/>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31645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16419"/>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16433"/>
                                        </p:tgtEl>
                                        <p:attrNameLst>
                                          <p:attrName>style.visibility</p:attrName>
                                        </p:attrNameLst>
                                      </p:cBhvr>
                                      <p:to>
                                        <p:strVal val="visible"/>
                                      </p:to>
                                    </p:set>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499"/>
                                          </p:stCondLst>
                                        </p:cTn>
                                        <p:tgtEl>
                                          <p:spTgt spid="316441"/>
                                        </p:tgtEl>
                                        <p:attrNameLst>
                                          <p:attrName>style.visibility</p:attrName>
                                        </p:attrNameLst>
                                      </p:cBhvr>
                                      <p:to>
                                        <p:strVal val="visible"/>
                                      </p:to>
                                    </p:set>
                                  </p:childTnLst>
                                </p:cTn>
                              </p:par>
                            </p:childTnLst>
                          </p:cTn>
                        </p:par>
                        <p:par>
                          <p:cTn id="26" fill="hold" nodeType="afterGroup">
                            <p:stCondLst>
                              <p:cond delay="1500"/>
                            </p:stCondLst>
                            <p:childTnLst>
                              <p:par>
                                <p:cTn id="27" presetID="1" presetClass="entr" presetSubtype="0" fill="hold" grpId="0" nodeType="afterEffect">
                                  <p:stCondLst>
                                    <p:cond delay="0"/>
                                  </p:stCondLst>
                                  <p:childTnLst>
                                    <p:set>
                                      <p:cBhvr>
                                        <p:cTn id="28" dur="1" fill="hold">
                                          <p:stCondLst>
                                            <p:cond delay="499"/>
                                          </p:stCondLst>
                                        </p:cTn>
                                        <p:tgtEl>
                                          <p:spTgt spid="316437"/>
                                        </p:tgtEl>
                                        <p:attrNameLst>
                                          <p:attrName>style.visibility</p:attrName>
                                        </p:attrNameLst>
                                      </p:cBhvr>
                                      <p:to>
                                        <p:strVal val="visible"/>
                                      </p:to>
                                    </p:set>
                                  </p:childTnLst>
                                </p:cTn>
                              </p:par>
                            </p:childTnLst>
                          </p:cTn>
                        </p:par>
                        <p:par>
                          <p:cTn id="29" fill="hold" nodeType="afterGroup">
                            <p:stCondLst>
                              <p:cond delay="2000"/>
                            </p:stCondLst>
                            <p:childTnLst>
                              <p:par>
                                <p:cTn id="30" presetID="1" presetClass="entr" presetSubtype="0" fill="hold" grpId="0" nodeType="afterEffect">
                                  <p:stCondLst>
                                    <p:cond delay="0"/>
                                  </p:stCondLst>
                                  <p:childTnLst>
                                    <p:set>
                                      <p:cBhvr>
                                        <p:cTn id="31" dur="1" fill="hold">
                                          <p:stCondLst>
                                            <p:cond delay="499"/>
                                          </p:stCondLst>
                                        </p:cTn>
                                        <p:tgtEl>
                                          <p:spTgt spid="31645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316438"/>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499"/>
                                          </p:stCondLst>
                                        </p:cTn>
                                        <p:tgtEl>
                                          <p:spTgt spid="316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animBg="1"/>
      <p:bldP spid="316432" grpId="0" autoUpdateAnimBg="0"/>
      <p:bldP spid="316433" grpId="0" autoUpdateAnimBg="0"/>
      <p:bldP spid="316434" grpId="0" animBg="1"/>
      <p:bldP spid="316435" grpId="0" animBg="1"/>
      <p:bldP spid="316437" grpId="0" animBg="1"/>
      <p:bldP spid="316438" grpId="0" animBg="1"/>
      <p:bldP spid="316439" grpId="0" autoUpdateAnimBg="0"/>
      <p:bldP spid="316452" grpId="0" autoUpdateAnimBg="0"/>
      <p:bldP spid="31645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56322" name="Rectangle 3"/>
          <p:cNvSpPr>
            <a:spLocks noGrp="1" noChangeArrowheads="1"/>
          </p:cNvSpPr>
          <p:nvPr>
            <p:ph type="title"/>
          </p:nvPr>
        </p:nvSpPr>
        <p:spPr>
          <a:xfrm>
            <a:off x="685800" y="-304800"/>
            <a:ext cx="7772400" cy="1143000"/>
          </a:xfrm>
        </p:spPr>
        <p:txBody>
          <a:bodyPr/>
          <a:lstStyle/>
          <a:p>
            <a:pPr eaLnBrk="1" hangingPunct="1"/>
            <a:r>
              <a:rPr lang="en-US" sz="4000">
                <a:latin typeface="Arial" charset="0"/>
                <a:ea typeface="ＭＳ Ｐゴシック" charset="0"/>
                <a:cs typeface="ＭＳ Ｐゴシック" charset="0"/>
              </a:rPr>
              <a:t>Quantifying Error</a:t>
            </a:r>
          </a:p>
        </p:txBody>
      </p:sp>
      <p:pic>
        <p:nvPicPr>
          <p:cNvPr id="56323" name="Picture 4" descr="intr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55638"/>
            <a:ext cx="6324600" cy="56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909" name="Rectangle 5"/>
          <p:cNvSpPr>
            <a:spLocks noChangeArrowheads="1"/>
          </p:cNvSpPr>
          <p:nvPr/>
        </p:nvSpPr>
        <p:spPr bwMode="auto">
          <a:xfrm>
            <a:off x="914400" y="3784600"/>
            <a:ext cx="329565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Verdana" charset="0"/>
                <a:cs typeface="+mn-cs"/>
              </a:rPr>
              <a:t>FN: false negative</a:t>
            </a:r>
          </a:p>
          <a:p>
            <a:pPr>
              <a:defRPr/>
            </a:pPr>
            <a:r>
              <a:rPr lang="en-US">
                <a:latin typeface="Verdana" charset="0"/>
                <a:cs typeface="+mn-cs"/>
              </a:rPr>
              <a:t>      (missing edge)</a:t>
            </a:r>
          </a:p>
          <a:p>
            <a:pPr>
              <a:defRPr/>
            </a:pPr>
            <a:r>
              <a:rPr lang="en-US">
                <a:latin typeface="Verdana" charset="0"/>
                <a:cs typeface="+mn-cs"/>
              </a:rPr>
              <a:t>FP: false positive</a:t>
            </a:r>
          </a:p>
          <a:p>
            <a:pPr>
              <a:defRPr/>
            </a:pPr>
            <a:r>
              <a:rPr lang="en-US">
                <a:latin typeface="Verdana" charset="0"/>
                <a:cs typeface="+mn-cs"/>
              </a:rPr>
              <a:t>      (incorrect edge)</a:t>
            </a:r>
          </a:p>
          <a:p>
            <a:pPr>
              <a:defRPr/>
            </a:pPr>
            <a:endParaRPr lang="en-US">
              <a:latin typeface="Verdana" charset="0"/>
              <a:cs typeface="+mn-cs"/>
            </a:endParaRPr>
          </a:p>
          <a:p>
            <a:pPr>
              <a:defRPr/>
            </a:pPr>
            <a:r>
              <a:rPr lang="en-US">
                <a:latin typeface="Verdana" charset="0"/>
                <a:cs typeface="+mn-cs"/>
              </a:rPr>
              <a:t>50% error rate</a:t>
            </a:r>
          </a:p>
        </p:txBody>
      </p:sp>
      <p:sp>
        <p:nvSpPr>
          <p:cNvPr id="635910" name="Line 6"/>
          <p:cNvSpPr>
            <a:spLocks noChangeShapeType="1"/>
          </p:cNvSpPr>
          <p:nvPr/>
        </p:nvSpPr>
        <p:spPr bwMode="auto">
          <a:xfrm>
            <a:off x="2895600" y="1524000"/>
            <a:ext cx="152400" cy="3810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35911" name="Rectangle 7"/>
          <p:cNvSpPr>
            <a:spLocks noChangeArrowheads="1"/>
          </p:cNvSpPr>
          <p:nvPr/>
        </p:nvSpPr>
        <p:spPr bwMode="auto">
          <a:xfrm>
            <a:off x="3048000" y="1473200"/>
            <a:ext cx="520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Verdana" charset="0"/>
                <a:cs typeface="+mn-cs"/>
              </a:rPr>
              <a:t>FN</a:t>
            </a:r>
          </a:p>
        </p:txBody>
      </p:sp>
      <p:sp>
        <p:nvSpPr>
          <p:cNvPr id="635912" name="Line 8"/>
          <p:cNvSpPr>
            <a:spLocks noChangeShapeType="1"/>
          </p:cNvSpPr>
          <p:nvPr/>
        </p:nvSpPr>
        <p:spPr bwMode="auto">
          <a:xfrm>
            <a:off x="6518275" y="5105400"/>
            <a:ext cx="415925"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cs typeface="+mn-cs"/>
            </a:endParaRPr>
          </a:p>
        </p:txBody>
      </p:sp>
      <p:sp>
        <p:nvSpPr>
          <p:cNvPr id="635913" name="Rectangle 9"/>
          <p:cNvSpPr>
            <a:spLocks noChangeArrowheads="1"/>
          </p:cNvSpPr>
          <p:nvPr/>
        </p:nvSpPr>
        <p:spPr bwMode="auto">
          <a:xfrm>
            <a:off x="6375400" y="5181600"/>
            <a:ext cx="48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Verdana" charset="0"/>
                <a:cs typeface="+mn-cs"/>
              </a:rPr>
              <a:t>FP</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687388" y="76200"/>
            <a:ext cx="7772400" cy="1146175"/>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dirty="0" smtClean="0"/>
              <a:t>Two-phase estimation</a:t>
            </a:r>
          </a:p>
        </p:txBody>
      </p:sp>
      <p:sp>
        <p:nvSpPr>
          <p:cNvPr id="322563" name="Rectangle 3"/>
          <p:cNvSpPr>
            <a:spLocks noGrp="1" noChangeArrowheads="1"/>
          </p:cNvSpPr>
          <p:nvPr>
            <p:ph type="body" idx="1"/>
          </p:nvPr>
        </p:nvSpPr>
        <p:spPr>
          <a:xfrm>
            <a:off x="381000" y="1295400"/>
            <a:ext cx="4267200" cy="4868863"/>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41313" indent="-341313" defTabSz="457200" eaLnBrk="1" hangingPunct="1">
              <a:lnSpc>
                <a:spcPct val="84000"/>
              </a:lnSpc>
              <a:spcBef>
                <a:spcPts val="450"/>
              </a:spcBef>
              <a:buFont typeface="Times New Roman" charset="0"/>
              <a:buNone/>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u="sng" smtClean="0"/>
              <a:t>Alignment methods</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Clustal</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POY (and POY*)</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Probcons (and Probtree)</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Probalign</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MAFFT</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Muscle</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Di-align</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T-Coffee </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Prank (PNAS 2005, Science 2008)</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Opal (ISMB and Bioinf. 2007)</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i="1" smtClean="0"/>
              <a:t>FSA (PLoS Comp. Bio. 2009)</a:t>
            </a:r>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i="1" smtClean="0"/>
              <a:t>Infernal (Bioinf. 2009)</a:t>
            </a:r>
            <a:endParaRPr lang="en-GB" sz="2000" smtClean="0"/>
          </a:p>
          <a:p>
            <a:pPr marL="341313" indent="-341313" defTabSz="457200" eaLnBrk="1" hangingPunct="1">
              <a:lnSpc>
                <a:spcPct val="84000"/>
              </a:lnSpc>
              <a:spcBef>
                <a:spcPts val="45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2000" smtClean="0"/>
              <a:t>Etc.</a:t>
            </a:r>
          </a:p>
        </p:txBody>
      </p:sp>
      <p:sp>
        <p:nvSpPr>
          <p:cNvPr id="322564" name="Rectangle 4"/>
          <p:cNvSpPr>
            <a:spLocks noGrp="1" noChangeArrowheads="1"/>
          </p:cNvSpPr>
          <p:nvPr>
            <p:ph type="body" idx="2"/>
          </p:nvPr>
        </p:nvSpPr>
        <p:spPr>
          <a:xfrm>
            <a:off x="4953000" y="1219200"/>
            <a:ext cx="3810000" cy="48783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341313" indent="-341313" defTabSz="457200" eaLnBrk="1" hangingPunct="1">
              <a:lnSpc>
                <a:spcPct val="93000"/>
              </a:lnSpc>
              <a:spcBef>
                <a:spcPts val="600"/>
              </a:spcBef>
              <a:buFont typeface="Times New Roman" charset="0"/>
              <a:buNone/>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sz="3000" u="sng" dirty="0" smtClean="0"/>
              <a:t>Phylogeny methods</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Bayesian MCMC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Maximum parsimony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solidFill>
                  <a:srgbClr val="0000FF"/>
                </a:solidFill>
              </a:rPr>
              <a:t>Maximum likelihood </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err="1" smtClean="0"/>
              <a:t>Neighbor</a:t>
            </a:r>
            <a:r>
              <a:rPr lang="en-GB" dirty="0" smtClean="0"/>
              <a:t> joining</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err="1" smtClean="0"/>
              <a:t>FastME</a:t>
            </a:r>
            <a:endParaRPr lang="en-GB" dirty="0" smtClean="0"/>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UPGMA</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Quartet puzzling</a:t>
            </a:r>
          </a:p>
          <a:p>
            <a:pPr marL="341313" indent="-341313" defTabSz="457200" eaLnBrk="1" hangingPunct="1">
              <a:lnSpc>
                <a:spcPct val="93000"/>
              </a:lnSpc>
              <a:spcBef>
                <a:spcPts val="600"/>
              </a:spcBef>
              <a:buFont typeface="Times New Roman" charset="0"/>
              <a:buChar char="•"/>
              <a:tabLst>
                <a:tab pos="365125" algn="l"/>
                <a:tab pos="822325" algn="l"/>
                <a:tab pos="1279525" algn="l"/>
                <a:tab pos="1736725" algn="l"/>
                <a:tab pos="2193925" algn="l"/>
                <a:tab pos="2651125" algn="l"/>
                <a:tab pos="3108325" algn="l"/>
                <a:tab pos="3565525" algn="l"/>
                <a:tab pos="4022725" algn="l"/>
                <a:tab pos="4479925" algn="l"/>
                <a:tab pos="4937125" algn="l"/>
                <a:tab pos="5394325" algn="l"/>
                <a:tab pos="5851525" algn="l"/>
                <a:tab pos="6308725" algn="l"/>
                <a:tab pos="6765925" algn="l"/>
                <a:tab pos="7223125" algn="l"/>
                <a:tab pos="7680325" algn="l"/>
                <a:tab pos="8137525" algn="l"/>
                <a:tab pos="8594725" algn="l"/>
                <a:tab pos="9051925" algn="l"/>
              </a:tabLst>
              <a:defRPr/>
            </a:pPr>
            <a:r>
              <a:rPr lang="en-GB" dirty="0" smtClean="0"/>
              <a:t>Etc.</a:t>
            </a:r>
          </a:p>
        </p:txBody>
      </p:sp>
      <p:sp>
        <p:nvSpPr>
          <p:cNvPr id="322565" name="Text Box 5"/>
          <p:cNvSpPr txBox="1">
            <a:spLocks noChangeArrowheads="1"/>
          </p:cNvSpPr>
          <p:nvPr/>
        </p:nvSpPr>
        <p:spPr bwMode="auto">
          <a:xfrm>
            <a:off x="838200" y="60960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b="1" i="1" dirty="0" err="1">
                <a:solidFill>
                  <a:srgbClr val="0033CC"/>
                </a:solidFill>
              </a:rPr>
              <a:t>RAxML</a:t>
            </a:r>
            <a:r>
              <a:rPr lang="en-US" i="1" dirty="0"/>
              <a:t>: heuristic for large-scale ML optimization</a:t>
            </a:r>
            <a:endParaRPr lang="en-US" sz="20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685800" y="-12700"/>
            <a:ext cx="7772400" cy="1143000"/>
          </a:xfrm>
        </p:spPr>
        <p:txBody>
          <a:bodyPr/>
          <a:lstStyle/>
          <a:p>
            <a:r>
              <a:rPr lang="en-US">
                <a:latin typeface="Arial" charset="0"/>
                <a:ea typeface="ＭＳ Ｐゴシック" charset="0"/>
                <a:cs typeface="ＭＳ Ｐゴシック" charset="0"/>
              </a:rPr>
              <a:t>Avian Phylogenomics Project</a:t>
            </a:r>
          </a:p>
        </p:txBody>
      </p:sp>
      <p:pic>
        <p:nvPicPr>
          <p:cNvPr id="27650" name="Picture 4" descr="Erich Jarvis Grey Letter 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20875"/>
            <a:ext cx="167005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7" descr="guoj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938" y="1952625"/>
            <a:ext cx="7747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9"/>
          <p:cNvSpPr txBox="1">
            <a:spLocks noChangeArrowheads="1"/>
          </p:cNvSpPr>
          <p:nvPr/>
        </p:nvSpPr>
        <p:spPr bwMode="auto">
          <a:xfrm>
            <a:off x="3736975" y="1320800"/>
            <a:ext cx="1033463"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G Zhang, </a:t>
            </a:r>
          </a:p>
          <a:p>
            <a:r>
              <a:rPr lang="en-US" sz="1600"/>
              <a:t>BGI</a:t>
            </a:r>
          </a:p>
        </p:txBody>
      </p:sp>
      <p:sp>
        <p:nvSpPr>
          <p:cNvPr id="27653" name="Text Box 10"/>
          <p:cNvSpPr txBox="1">
            <a:spLocks noChangeArrowheads="1"/>
          </p:cNvSpPr>
          <p:nvPr/>
        </p:nvSpPr>
        <p:spPr bwMode="auto">
          <a:xfrm>
            <a:off x="368300" y="3101975"/>
            <a:ext cx="8394700" cy="107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a:t> </a:t>
            </a:r>
            <a:r>
              <a:rPr lang="en-US" sz="2000"/>
              <a:t>Approx. 50 species, whole genomes</a:t>
            </a:r>
          </a:p>
          <a:p>
            <a:pPr>
              <a:buFontTx/>
              <a:buChar char="•"/>
            </a:pPr>
            <a:r>
              <a:rPr lang="en-US" sz="2000"/>
              <a:t> 8000+ genes, UCEs</a:t>
            </a:r>
          </a:p>
          <a:p>
            <a:pPr>
              <a:buFontTx/>
              <a:buChar char="•"/>
            </a:pPr>
            <a:r>
              <a:rPr lang="en-US" sz="2000"/>
              <a:t> Gene sequence alignments and trees computed using </a:t>
            </a:r>
            <a:r>
              <a:rPr lang="en-US" sz="2000">
                <a:solidFill>
                  <a:srgbClr val="0000FF"/>
                </a:solidFill>
              </a:rPr>
              <a:t>SATé</a:t>
            </a:r>
            <a:endParaRPr lang="en-US" sz="2000"/>
          </a:p>
        </p:txBody>
      </p:sp>
      <p:pic>
        <p:nvPicPr>
          <p:cNvPr id="27654" name="Picture 11" descr="tom gilbe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25" y="1987550"/>
            <a:ext cx="9461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 Box 12"/>
          <p:cNvSpPr txBox="1">
            <a:spLocks noChangeArrowheads="1"/>
          </p:cNvSpPr>
          <p:nvPr/>
        </p:nvSpPr>
        <p:spPr bwMode="auto">
          <a:xfrm>
            <a:off x="1914525" y="1346200"/>
            <a:ext cx="1347788"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MTP Gilbert,</a:t>
            </a:r>
          </a:p>
          <a:p>
            <a:r>
              <a:rPr lang="en-US" sz="1600"/>
              <a:t>Copenhagen</a:t>
            </a:r>
            <a:endParaRPr lang="en-US" sz="1800"/>
          </a:p>
        </p:txBody>
      </p:sp>
      <p:pic>
        <p:nvPicPr>
          <p:cNvPr id="27656" name="Picture 13" descr="siava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1938" y="1992313"/>
            <a:ext cx="9048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4" descr="warn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750" y="1992313"/>
            <a:ext cx="8080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5"/>
          <p:cNvSpPr txBox="1">
            <a:spLocks noChangeArrowheads="1"/>
          </p:cNvSpPr>
          <p:nvPr/>
        </p:nvSpPr>
        <p:spPr bwMode="auto">
          <a:xfrm>
            <a:off x="6400800" y="1371600"/>
            <a:ext cx="2808288"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S. Mirarab   Md. S.  Bayzid UT-Austin        UT-Austin</a:t>
            </a:r>
            <a:endParaRPr lang="en-US"/>
          </a:p>
        </p:txBody>
      </p:sp>
      <p:pic>
        <p:nvPicPr>
          <p:cNvPr id="27659" name="Picture 1" descr="bayzid.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89875" y="1970088"/>
            <a:ext cx="8366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Box 5"/>
          <p:cNvSpPr txBox="1">
            <a:spLocks noChangeArrowheads="1"/>
          </p:cNvSpPr>
          <p:nvPr/>
        </p:nvSpPr>
        <p:spPr bwMode="auto">
          <a:xfrm>
            <a:off x="5070475" y="1371600"/>
            <a:ext cx="1146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T. Warnow</a:t>
            </a:r>
          </a:p>
          <a:p>
            <a:r>
              <a:rPr lang="en-US" sz="1600"/>
              <a:t>UT-Austin</a:t>
            </a:r>
          </a:p>
        </p:txBody>
      </p:sp>
      <p:sp>
        <p:nvSpPr>
          <p:cNvPr id="27661" name="TextBox 6"/>
          <p:cNvSpPr txBox="1">
            <a:spLocks noChangeArrowheads="1"/>
          </p:cNvSpPr>
          <p:nvPr/>
        </p:nvSpPr>
        <p:spPr bwMode="auto">
          <a:xfrm>
            <a:off x="5410200" y="2986088"/>
            <a:ext cx="346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Plus many many other people…</a:t>
            </a:r>
          </a:p>
        </p:txBody>
      </p:sp>
      <p:sp>
        <p:nvSpPr>
          <p:cNvPr id="27662" name="TextBox 3"/>
          <p:cNvSpPr txBox="1">
            <a:spLocks noChangeArrowheads="1"/>
          </p:cNvSpPr>
          <p:nvPr/>
        </p:nvSpPr>
        <p:spPr bwMode="auto">
          <a:xfrm>
            <a:off x="273050" y="1317625"/>
            <a:ext cx="11509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Erich Jarvis,</a:t>
            </a:r>
          </a:p>
          <a:p>
            <a:r>
              <a:rPr lang="en-US" sz="1600"/>
              <a:t>HHMI </a:t>
            </a:r>
          </a:p>
        </p:txBody>
      </p:sp>
      <p:sp>
        <p:nvSpPr>
          <p:cNvPr id="27663" name="TextBox 4"/>
          <p:cNvSpPr txBox="1">
            <a:spLocks noChangeArrowheads="1"/>
          </p:cNvSpPr>
          <p:nvPr/>
        </p:nvSpPr>
        <p:spPr bwMode="auto">
          <a:xfrm>
            <a:off x="609600" y="4495800"/>
            <a:ext cx="7962900" cy="1323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FF"/>
                </a:solidFill>
              </a:rPr>
              <a:t>Challenges: </a:t>
            </a:r>
          </a:p>
          <a:p>
            <a:r>
              <a:rPr lang="en-US" sz="2000" b="1">
                <a:solidFill>
                  <a:srgbClr val="0000FF"/>
                </a:solidFill>
              </a:rPr>
              <a:t>	Maximum likelihood tree estimation on multi-million-site </a:t>
            </a:r>
          </a:p>
          <a:p>
            <a:r>
              <a:rPr lang="en-US" sz="2000" b="1">
                <a:solidFill>
                  <a:srgbClr val="0000FF"/>
                </a:solidFill>
              </a:rPr>
              <a:t>                         sequence alignments</a:t>
            </a:r>
          </a:p>
          <a:p>
            <a:r>
              <a:rPr lang="en-US" sz="2000" b="1">
                <a:solidFill>
                  <a:srgbClr val="0000FF"/>
                </a:solidFill>
              </a:rPr>
              <a:t>	Massive gene tree incongruence</a:t>
            </a:r>
          </a:p>
        </p:txBody>
      </p:sp>
    </p:spTree>
    <p:extLst>
      <p:ext uri="{BB962C8B-B14F-4D97-AF65-F5344CB8AC3E}">
        <p14:creationId xmlns:p14="http://schemas.microsoft.com/office/powerpoint/2010/main" val="371394371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3363" cy="6143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62466" name="Group 3"/>
          <p:cNvGrpSpPr>
            <a:grpSpLocks/>
          </p:cNvGrpSpPr>
          <p:nvPr/>
        </p:nvGrpSpPr>
        <p:grpSpPr bwMode="auto">
          <a:xfrm>
            <a:off x="685800" y="6172200"/>
            <a:ext cx="8208963" cy="460375"/>
            <a:chOff x="474" y="4298"/>
            <a:chExt cx="5700" cy="319"/>
          </a:xfrm>
        </p:grpSpPr>
        <p:sp>
          <p:nvSpPr>
            <p:cNvPr id="66564" name="Line 4"/>
            <p:cNvSpPr>
              <a:spLocks noChangeShapeType="1"/>
            </p:cNvSpPr>
            <p:nvPr/>
          </p:nvSpPr>
          <p:spPr bwMode="auto">
            <a:xfrm flipH="1">
              <a:off x="474" y="4298"/>
              <a:ext cx="5700"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6565" name="Rectangle 5"/>
            <p:cNvSpPr>
              <a:spLocks noChangeArrowheads="1"/>
            </p:cNvSpPr>
            <p:nvPr/>
          </p:nvSpPr>
          <p:spPr bwMode="auto">
            <a:xfrm>
              <a:off x="564" y="4388"/>
              <a:ext cx="5389"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dirty="0">
                  <a:solidFill>
                    <a:srgbClr val="000000"/>
                  </a:solidFill>
                  <a:cs typeface="Arial" charset="0"/>
                </a:rPr>
                <a:t>1000-taxon models, ordered by difficulty (Liu et al., 2009)</a:t>
              </a:r>
              <a:endParaRPr lang="en-GB" sz="1800" dirty="0">
                <a:solidFill>
                  <a:srgbClr val="000000"/>
                </a:solidFill>
                <a:cs typeface="Arial" charset="0"/>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685800" y="381000"/>
            <a:ext cx="8077200" cy="1143000"/>
          </a:xfrm>
        </p:spPr>
        <p:txBody>
          <a:bodyPr>
            <a:normAutofit fontScale="90000"/>
          </a:bodyPr>
          <a:lstStyle/>
          <a:p>
            <a:pPr eaLnBrk="1" hangingPunct="1"/>
            <a:r>
              <a:rPr lang="en-US" sz="3600">
                <a:latin typeface="Arial" charset="0"/>
                <a:ea typeface="ＭＳ Ｐゴシック" charset="0"/>
                <a:cs typeface="ＭＳ Ｐゴシック" charset="0"/>
              </a:rPr>
              <a:t>Multiple Sequence Alignment (MSA): </a:t>
            </a:r>
            <a:br>
              <a:rPr lang="en-US" sz="3600">
                <a:latin typeface="Arial" charset="0"/>
                <a:ea typeface="ＭＳ Ｐゴシック" charset="0"/>
                <a:cs typeface="ＭＳ Ｐゴシック" charset="0"/>
              </a:rPr>
            </a:br>
            <a:r>
              <a:rPr lang="en-US" sz="3600" i="1">
                <a:latin typeface="Arial" charset="0"/>
                <a:ea typeface="ＭＳ Ｐゴシック" charset="0"/>
                <a:cs typeface="ＭＳ Ｐゴシック" charset="0"/>
              </a:rPr>
              <a:t>another grand challenge</a:t>
            </a:r>
            <a:r>
              <a:rPr lang="en-US" sz="3600" baseline="30000">
                <a:latin typeface="Arial" charset="0"/>
                <a:ea typeface="ＭＳ Ｐゴシック" charset="0"/>
                <a:cs typeface="ＭＳ Ｐゴシック" charset="0"/>
              </a:rPr>
              <a:t>1</a:t>
            </a:r>
            <a:endParaRPr lang="en-US" sz="3600" i="1">
              <a:latin typeface="Arial" charset="0"/>
              <a:ea typeface="ＭＳ Ｐゴシック" charset="0"/>
              <a:cs typeface="ＭＳ Ｐゴシック" charset="0"/>
            </a:endParaRPr>
          </a:p>
        </p:txBody>
      </p:sp>
      <p:sp>
        <p:nvSpPr>
          <p:cNvPr id="62467" name="Text Box 3"/>
          <p:cNvSpPr txBox="1">
            <a:spLocks noChangeArrowheads="1"/>
          </p:cNvSpPr>
          <p:nvPr/>
        </p:nvSpPr>
        <p:spPr bwMode="auto">
          <a:xfrm>
            <a:off x="4572000" y="2057400"/>
            <a:ext cx="41910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a:t>
            </a:r>
          </a:p>
          <a:p>
            <a:pPr eaLnBrk="1" hangingPunct="1">
              <a:defRPr/>
            </a:pPr>
            <a:r>
              <a:rPr lang="en-US" sz="2000" b="1" dirty="0" err="1">
                <a:solidFill>
                  <a:schemeClr val="accent2"/>
                </a:solidFill>
                <a:latin typeface="Courier New" charset="0"/>
              </a:rPr>
              <a:t>Sn</a:t>
            </a:r>
            <a:r>
              <a:rPr lang="en-US" sz="2000" b="1" dirty="0">
                <a:solidFill>
                  <a:schemeClr val="accent2"/>
                </a:solidFill>
                <a:latin typeface="Courier New" charset="0"/>
              </a:rPr>
              <a:t> = -------TCAC--GACCGACA</a:t>
            </a:r>
            <a:endParaRPr lang="en-US" sz="2000" dirty="0">
              <a:solidFill>
                <a:schemeClr val="accent2"/>
              </a:solidFill>
              <a:latin typeface="Courier New" charset="0"/>
            </a:endParaRPr>
          </a:p>
        </p:txBody>
      </p:sp>
      <p:sp>
        <p:nvSpPr>
          <p:cNvPr id="62468" name="Text Box 4"/>
          <p:cNvSpPr txBox="1">
            <a:spLocks noChangeArrowheads="1"/>
          </p:cNvSpPr>
          <p:nvPr/>
        </p:nvSpPr>
        <p:spPr bwMode="auto">
          <a:xfrm>
            <a:off x="228600" y="2057400"/>
            <a:ext cx="40386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dirty="0">
                <a:solidFill>
                  <a:schemeClr val="accent2"/>
                </a:solidFill>
                <a:latin typeface="Courier New" charset="0"/>
              </a:rPr>
              <a:t>S1 = AGGCTATCACCTGACCTCCA</a:t>
            </a:r>
          </a:p>
          <a:p>
            <a:pPr eaLnBrk="1" hangingPunct="1">
              <a:defRPr/>
            </a:pPr>
            <a:r>
              <a:rPr lang="en-US" sz="2000" b="1" dirty="0">
                <a:solidFill>
                  <a:schemeClr val="accent2"/>
                </a:solidFill>
                <a:latin typeface="Courier New" charset="0"/>
              </a:rPr>
              <a:t>S2 = TAGCTATCACGACCGC</a:t>
            </a:r>
          </a:p>
          <a:p>
            <a:pPr eaLnBrk="1" hangingPunct="1">
              <a:defRPr/>
            </a:pPr>
            <a:r>
              <a:rPr lang="en-US" sz="2000" b="1" dirty="0">
                <a:solidFill>
                  <a:schemeClr val="accent2"/>
                </a:solidFill>
                <a:latin typeface="Courier New" charset="0"/>
              </a:rPr>
              <a:t>S3 = TAGCTGACCGC</a:t>
            </a:r>
          </a:p>
          <a:p>
            <a:pPr eaLnBrk="1" hangingPunct="1">
              <a:defRPr/>
            </a:pPr>
            <a:r>
              <a:rPr lang="en-US" sz="2000" b="1" dirty="0">
                <a:solidFill>
                  <a:schemeClr val="accent2"/>
                </a:solidFill>
                <a:latin typeface="Courier New" charset="0"/>
              </a:rPr>
              <a:t>  …</a:t>
            </a:r>
          </a:p>
          <a:p>
            <a:pPr eaLnBrk="1" hangingPunct="1">
              <a:defRPr/>
            </a:pPr>
            <a:r>
              <a:rPr lang="en-US" sz="2000" b="1" dirty="0" err="1">
                <a:solidFill>
                  <a:schemeClr val="accent2"/>
                </a:solidFill>
                <a:latin typeface="Courier New" charset="0"/>
              </a:rPr>
              <a:t>Sn</a:t>
            </a:r>
            <a:r>
              <a:rPr lang="en-US" sz="2000" b="1" dirty="0">
                <a:solidFill>
                  <a:schemeClr val="accent2"/>
                </a:solidFill>
                <a:latin typeface="Courier New" charset="0"/>
              </a:rPr>
              <a:t> = TCACGACCGACA</a:t>
            </a:r>
            <a:endParaRPr lang="en-US" sz="2000" b="1" dirty="0">
              <a:solidFill>
                <a:srgbClr val="006699"/>
              </a:solidFill>
              <a:latin typeface="Courier New" charset="0"/>
            </a:endParaRPr>
          </a:p>
        </p:txBody>
      </p:sp>
      <p:sp>
        <p:nvSpPr>
          <p:cNvPr id="62469" name="Line 5"/>
          <p:cNvSpPr>
            <a:spLocks noChangeShapeType="1"/>
          </p:cNvSpPr>
          <p:nvPr/>
        </p:nvSpPr>
        <p:spPr bwMode="auto">
          <a:xfrm>
            <a:off x="4038600" y="34290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0" name="Text Box 6"/>
          <p:cNvSpPr txBox="1">
            <a:spLocks noChangeArrowheads="1"/>
          </p:cNvSpPr>
          <p:nvPr/>
        </p:nvSpPr>
        <p:spPr bwMode="auto">
          <a:xfrm>
            <a:off x="2514600" y="40386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b="1">
              <a:latin typeface="Times" charset="0"/>
            </a:endParaRPr>
          </a:p>
        </p:txBody>
      </p:sp>
      <p:sp>
        <p:nvSpPr>
          <p:cNvPr id="66566" name="TextBox 18"/>
          <p:cNvSpPr txBox="1">
            <a:spLocks noChangeArrowheads="1"/>
          </p:cNvSpPr>
          <p:nvPr/>
        </p:nvSpPr>
        <p:spPr bwMode="auto">
          <a:xfrm>
            <a:off x="838200" y="4038600"/>
            <a:ext cx="7635875" cy="2062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solidFill>
                  <a:srgbClr val="0000FF"/>
                </a:solidFill>
              </a:rPr>
              <a:t>Novel techniques needed </a:t>
            </a:r>
            <a:r>
              <a:rPr lang="en-US">
                <a:solidFill>
                  <a:srgbClr val="0000FF"/>
                </a:solidFill>
              </a:rPr>
              <a:t>for scalability and accuracy</a:t>
            </a:r>
          </a:p>
          <a:p>
            <a:r>
              <a:rPr lang="en-US"/>
              <a:t>        </a:t>
            </a:r>
            <a:r>
              <a:rPr lang="en-US" sz="2000"/>
              <a:t>NP-hard problems and large datasets</a:t>
            </a:r>
          </a:p>
          <a:p>
            <a:r>
              <a:rPr lang="en-US" sz="2000"/>
              <a:t>          Current methods do not provide good accuracy</a:t>
            </a:r>
          </a:p>
          <a:p>
            <a:r>
              <a:rPr lang="en-US" sz="2000"/>
              <a:t>          Few methods can analyze even moderately large datasets </a:t>
            </a:r>
          </a:p>
          <a:p>
            <a:r>
              <a:rPr lang="en-US" sz="2000"/>
              <a:t> </a:t>
            </a:r>
          </a:p>
          <a:p>
            <a:r>
              <a:rPr lang="en-US" sz="2000" i="1">
                <a:solidFill>
                  <a:srgbClr val="0000FF"/>
                </a:solidFill>
              </a:rPr>
              <a:t>Many important applications besides phylogenetic estimation	</a:t>
            </a:r>
          </a:p>
        </p:txBody>
      </p:sp>
      <p:sp>
        <p:nvSpPr>
          <p:cNvPr id="66567" name="TextBox 1"/>
          <p:cNvSpPr txBox="1">
            <a:spLocks noChangeArrowheads="1"/>
          </p:cNvSpPr>
          <p:nvPr/>
        </p:nvSpPr>
        <p:spPr bwMode="auto">
          <a:xfrm>
            <a:off x="228600" y="6324600"/>
            <a:ext cx="726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aseline="30000"/>
              <a:t>1 </a:t>
            </a:r>
            <a:r>
              <a:rPr lang="en-US" sz="1800"/>
              <a:t>Frontiers in Massive Data Analysis, National Academies Press, 2013</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SATé</a:t>
            </a:r>
            <a:endParaRPr lang="en-US" dirty="0"/>
          </a:p>
        </p:txBody>
      </p:sp>
      <p:sp>
        <p:nvSpPr>
          <p:cNvPr id="3" name="Content Placeholder 2"/>
          <p:cNvSpPr>
            <a:spLocks noGrp="1"/>
          </p:cNvSpPr>
          <p:nvPr>
            <p:ph idx="1"/>
          </p:nvPr>
        </p:nvSpPr>
        <p:spPr/>
        <p:txBody>
          <a:bodyPr/>
          <a:lstStyle/>
          <a:p>
            <a:pPr marL="0" indent="0">
              <a:buNone/>
            </a:pPr>
            <a:r>
              <a:rPr lang="en-US" dirty="0" err="1" smtClean="0"/>
              <a:t>SATé</a:t>
            </a:r>
            <a:r>
              <a:rPr lang="en-US" dirty="0" smtClean="0"/>
              <a:t> (Simultaneous Alignment and Tree Estimation)</a:t>
            </a:r>
          </a:p>
          <a:p>
            <a:r>
              <a:rPr lang="en-US" dirty="0" smtClean="0"/>
              <a:t>Liu et al., Science 2009</a:t>
            </a:r>
          </a:p>
          <a:p>
            <a:r>
              <a:rPr lang="en-US" dirty="0" smtClean="0"/>
              <a:t>Liu et al., Systematic Biology 2012</a:t>
            </a:r>
          </a:p>
          <a:p>
            <a:r>
              <a:rPr lang="en-US" dirty="0" smtClean="0"/>
              <a:t>Public distribution (open source software) and user-friendly GUI</a:t>
            </a:r>
          </a:p>
        </p:txBody>
      </p:sp>
    </p:spTree>
    <p:extLst>
      <p:ext uri="{BB962C8B-B14F-4D97-AF65-F5344CB8AC3E}">
        <p14:creationId xmlns:p14="http://schemas.microsoft.com/office/powerpoint/2010/main" val="111351304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3363" cy="6143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2706" name="Group 3"/>
          <p:cNvGrpSpPr>
            <a:grpSpLocks/>
          </p:cNvGrpSpPr>
          <p:nvPr/>
        </p:nvGrpSpPr>
        <p:grpSpPr bwMode="auto">
          <a:xfrm>
            <a:off x="685800" y="6172200"/>
            <a:ext cx="8208963" cy="460375"/>
            <a:chOff x="474" y="4298"/>
            <a:chExt cx="5700" cy="319"/>
          </a:xfrm>
        </p:grpSpPr>
        <p:sp>
          <p:nvSpPr>
            <p:cNvPr id="66564" name="Line 4"/>
            <p:cNvSpPr>
              <a:spLocks noChangeShapeType="1"/>
            </p:cNvSpPr>
            <p:nvPr/>
          </p:nvSpPr>
          <p:spPr bwMode="auto">
            <a:xfrm flipH="1">
              <a:off x="474" y="4298"/>
              <a:ext cx="5700"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66565" name="Rectangle 5"/>
            <p:cNvSpPr>
              <a:spLocks noChangeArrowheads="1"/>
            </p:cNvSpPr>
            <p:nvPr/>
          </p:nvSpPr>
          <p:spPr bwMode="auto">
            <a:xfrm>
              <a:off x="564" y="4388"/>
              <a:ext cx="5389" cy="2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dirty="0">
                  <a:solidFill>
                    <a:srgbClr val="000000"/>
                  </a:solidFill>
                  <a:cs typeface="Arial" charset="0"/>
                </a:rPr>
                <a:t>1000-taxon models, ordered by difficulty (Liu et al., 2009)</a:t>
              </a:r>
              <a:endParaRPr lang="en-GB" sz="1800" dirty="0">
                <a:solidFill>
                  <a:srgbClr val="000000"/>
                </a:solidFill>
                <a:cs typeface="Arial" charset="0"/>
              </a:endParaRPr>
            </a:p>
          </p:txBody>
        </p:sp>
      </p:grpSp>
    </p:spTree>
    <p:extLst>
      <p:ext uri="{BB962C8B-B14F-4D97-AF65-F5344CB8AC3E}">
        <p14:creationId xmlns:p14="http://schemas.microsoft.com/office/powerpoint/2010/main" val="224956353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685800" y="16935"/>
            <a:ext cx="7772400" cy="1143000"/>
          </a:xfrm>
        </p:spPr>
        <p:txBody>
          <a:bodyPr rIns="34290"/>
          <a:lstStyle/>
          <a:p>
            <a:pPr eaLnBrk="1" hangingPunct="1"/>
            <a:r>
              <a:rPr lang="en-US" dirty="0" smtClean="0">
                <a:latin typeface="Arial" charset="0"/>
                <a:ea typeface="ＭＳ Ｐゴシック" charset="0"/>
                <a:cs typeface="ＭＳ Ｐゴシック" charset="0"/>
              </a:rPr>
              <a:t>Re-aligning on a tree</a:t>
            </a:r>
            <a:endParaRPr lang="en-US" dirty="0">
              <a:latin typeface="Arial" charset="0"/>
              <a:ea typeface="ＭＳ Ｐゴシック" charset="0"/>
              <a:cs typeface="ＭＳ Ｐゴシック" charset="0"/>
            </a:endParaRPr>
          </a:p>
        </p:txBody>
      </p:sp>
      <p:grpSp>
        <p:nvGrpSpPr>
          <p:cNvPr id="78850" name="Group 3"/>
          <p:cNvGrpSpPr>
            <a:grpSpLocks/>
          </p:cNvGrpSpPr>
          <p:nvPr/>
        </p:nvGrpSpPr>
        <p:grpSpPr bwMode="auto">
          <a:xfrm>
            <a:off x="411163" y="1268413"/>
            <a:ext cx="2228850" cy="1681162"/>
            <a:chOff x="0" y="0"/>
            <a:chExt cx="1560" cy="1176"/>
          </a:xfrm>
        </p:grpSpPr>
        <p:grpSp>
          <p:nvGrpSpPr>
            <p:cNvPr id="78885" name="Group 4"/>
            <p:cNvGrpSpPr>
              <a:grpSpLocks/>
            </p:cNvGrpSpPr>
            <p:nvPr/>
          </p:nvGrpSpPr>
          <p:grpSpPr bwMode="auto">
            <a:xfrm>
              <a:off x="360" y="353"/>
              <a:ext cx="848" cy="472"/>
              <a:chOff x="0" y="0"/>
              <a:chExt cx="848" cy="472"/>
            </a:xfrm>
          </p:grpSpPr>
          <p:grpSp>
            <p:nvGrpSpPr>
              <p:cNvPr id="78894" name="Group 5"/>
              <p:cNvGrpSpPr>
                <a:grpSpLocks/>
              </p:cNvGrpSpPr>
              <p:nvPr/>
            </p:nvGrpSpPr>
            <p:grpSpPr bwMode="auto">
              <a:xfrm>
                <a:off x="0" y="0"/>
                <a:ext cx="219" cy="472"/>
                <a:chOff x="0" y="0"/>
                <a:chExt cx="219" cy="472"/>
              </a:xfrm>
            </p:grpSpPr>
            <p:sp>
              <p:nvSpPr>
                <p:cNvPr id="78899" name="Line 6"/>
                <p:cNvSpPr>
                  <a:spLocks noChangeShapeType="1"/>
                </p:cNvSpPr>
                <p:nvPr/>
              </p:nvSpPr>
              <p:spPr bwMode="auto">
                <a:xfrm>
                  <a:off x="0" y="0"/>
                  <a:ext cx="212" cy="2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78900" name="Line 7"/>
                <p:cNvSpPr>
                  <a:spLocks noChangeShapeType="1"/>
                </p:cNvSpPr>
                <p:nvPr/>
              </p:nvSpPr>
              <p:spPr bwMode="auto">
                <a:xfrm rot="10800000" flipH="1">
                  <a:off x="0" y="235"/>
                  <a:ext cx="212" cy="24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grpSp>
            <p:nvGrpSpPr>
              <p:cNvPr id="78895" name="Group 8"/>
              <p:cNvGrpSpPr>
                <a:grpSpLocks/>
              </p:cNvGrpSpPr>
              <p:nvPr/>
            </p:nvGrpSpPr>
            <p:grpSpPr bwMode="auto">
              <a:xfrm flipH="1">
                <a:off x="628" y="0"/>
                <a:ext cx="220" cy="471"/>
                <a:chOff x="0" y="0"/>
                <a:chExt cx="219" cy="471"/>
              </a:xfrm>
            </p:grpSpPr>
            <p:sp>
              <p:nvSpPr>
                <p:cNvPr id="78897" name="Line 9"/>
                <p:cNvSpPr>
                  <a:spLocks noChangeShapeType="1"/>
                </p:cNvSpPr>
                <p:nvPr/>
              </p:nvSpPr>
              <p:spPr bwMode="auto">
                <a:xfrm>
                  <a:off x="0" y="0"/>
                  <a:ext cx="212" cy="2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sp>
              <p:nvSpPr>
                <p:cNvPr id="78898" name="Line 10"/>
                <p:cNvSpPr>
                  <a:spLocks noChangeShapeType="1"/>
                </p:cNvSpPr>
                <p:nvPr/>
              </p:nvSpPr>
              <p:spPr bwMode="auto">
                <a:xfrm rot="10800000" flipH="1">
                  <a:off x="0" y="235"/>
                  <a:ext cx="212" cy="24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78896" name="Line 11"/>
              <p:cNvSpPr>
                <a:spLocks noChangeShapeType="1"/>
              </p:cNvSpPr>
              <p:nvPr/>
            </p:nvSpPr>
            <p:spPr bwMode="auto">
              <a:xfrm>
                <a:off x="219" y="236"/>
                <a:ext cx="40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p>
            </p:txBody>
          </p:sp>
        </p:grpSp>
        <p:sp>
          <p:nvSpPr>
            <p:cNvPr id="78886" name="AutoShape 12"/>
            <p:cNvSpPr>
              <a:spLocks/>
            </p:cNvSpPr>
            <p:nvPr/>
          </p:nvSpPr>
          <p:spPr bwMode="auto">
            <a:xfrm rot="16200000" flipH="1">
              <a:off x="24" y="80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7" name="AutoShape 13"/>
            <p:cNvSpPr>
              <a:spLocks/>
            </p:cNvSpPr>
            <p:nvPr/>
          </p:nvSpPr>
          <p:spPr bwMode="auto">
            <a:xfrm rot="-5400000">
              <a:off x="0" y="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8" name="AutoShape 14"/>
            <p:cNvSpPr>
              <a:spLocks/>
            </p:cNvSpPr>
            <p:nvPr/>
          </p:nvSpPr>
          <p:spPr bwMode="auto">
            <a:xfrm rot="5400000" flipH="1">
              <a:off x="1200" y="0"/>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89" name="AutoShape 15"/>
            <p:cNvSpPr>
              <a:spLocks/>
            </p:cNvSpPr>
            <p:nvPr/>
          </p:nvSpPr>
          <p:spPr bwMode="auto">
            <a:xfrm rot="5400000">
              <a:off x="1192" y="816"/>
              <a:ext cx="360" cy="360"/>
            </a:xfrm>
            <a:prstGeom prst="rtTriangle">
              <a:avLst/>
            </a:prstGeom>
            <a:solidFill>
              <a:schemeClr val="accent1"/>
            </a:solidFill>
            <a:ln w="25400">
              <a:solidFill>
                <a:schemeClr val="tx1"/>
              </a:solidFill>
              <a:miter lim="800000"/>
              <a:headEnd/>
              <a:tailEnd/>
            </a:ln>
          </p:spPr>
          <p:txBody>
            <a:bodyPr lIns="0" tIns="0" rIns="0" bIns="0" anchor="ctr"/>
            <a:lstStyle/>
            <a:p>
              <a:endParaRPr lang="en-US"/>
            </a:p>
          </p:txBody>
        </p:sp>
        <p:sp>
          <p:nvSpPr>
            <p:cNvPr id="78890" name="Rectangle 16"/>
            <p:cNvSpPr>
              <a:spLocks/>
            </p:cNvSpPr>
            <p:nvPr/>
          </p:nvSpPr>
          <p:spPr bwMode="auto">
            <a:xfrm>
              <a:off x="112" y="96"/>
              <a:ext cx="27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A</a:t>
              </a:r>
            </a:p>
          </p:txBody>
        </p:sp>
        <p:sp>
          <p:nvSpPr>
            <p:cNvPr id="78891" name="Rectangle 17"/>
            <p:cNvSpPr>
              <a:spLocks/>
            </p:cNvSpPr>
            <p:nvPr/>
          </p:nvSpPr>
          <p:spPr bwMode="auto">
            <a:xfrm>
              <a:off x="172" y="782"/>
              <a:ext cx="27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B</a:t>
              </a:r>
            </a:p>
          </p:txBody>
        </p:sp>
        <p:sp>
          <p:nvSpPr>
            <p:cNvPr id="78892" name="Rectangle 18"/>
            <p:cNvSpPr>
              <a:spLocks/>
            </p:cNvSpPr>
            <p:nvPr/>
          </p:nvSpPr>
          <p:spPr bwMode="auto">
            <a:xfrm>
              <a:off x="1165" y="784"/>
              <a:ext cx="27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D</a:t>
              </a:r>
            </a:p>
          </p:txBody>
        </p:sp>
        <p:sp>
          <p:nvSpPr>
            <p:cNvPr id="78893" name="Rectangle 19"/>
            <p:cNvSpPr>
              <a:spLocks/>
            </p:cNvSpPr>
            <p:nvPr/>
          </p:nvSpPr>
          <p:spPr bwMode="auto">
            <a:xfrm>
              <a:off x="1144" y="96"/>
              <a:ext cx="271"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spcBef>
                  <a:spcPts val="1175"/>
                </a:spcBef>
              </a:pPr>
              <a:r>
                <a:rPr lang="en-US" sz="2000">
                  <a:latin typeface="Baskerville" charset="0"/>
                  <a:cs typeface="Baskerville" charset="0"/>
                  <a:sym typeface="Baskerville" charset="0"/>
                </a:rPr>
                <a:t>C</a:t>
              </a:r>
            </a:p>
          </p:txBody>
        </p:sp>
      </p:grpSp>
      <p:sp>
        <p:nvSpPr>
          <p:cNvPr id="78851" name="Line 20"/>
          <p:cNvSpPr>
            <a:spLocks noChangeShapeType="1"/>
          </p:cNvSpPr>
          <p:nvPr/>
        </p:nvSpPr>
        <p:spPr bwMode="auto">
          <a:xfrm flipH="1">
            <a:off x="2822575" y="2103438"/>
            <a:ext cx="2686050" cy="0"/>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2" name="Rectangle 21"/>
          <p:cNvSpPr>
            <a:spLocks/>
          </p:cNvSpPr>
          <p:nvPr/>
        </p:nvSpPr>
        <p:spPr bwMode="auto">
          <a:xfrm>
            <a:off x="6421438" y="5372100"/>
            <a:ext cx="20796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Merge </a:t>
            </a:r>
          </a:p>
          <a:p>
            <a:pPr algn="ctr" defTabSz="822325" eaLnBrk="1" hangingPunct="1"/>
            <a:r>
              <a:rPr lang="en-US" sz="2700">
                <a:latin typeface="Baskerville" charset="0"/>
                <a:cs typeface="Baskerville" charset="0"/>
                <a:sym typeface="Baskerville" charset="0"/>
              </a:rPr>
              <a:t>sub-alignments</a:t>
            </a:r>
          </a:p>
        </p:txBody>
      </p:sp>
      <p:sp>
        <p:nvSpPr>
          <p:cNvPr id="78853" name="Rectangle 22"/>
          <p:cNvSpPr>
            <a:spLocks/>
          </p:cNvSpPr>
          <p:nvPr/>
        </p:nvSpPr>
        <p:spPr bwMode="auto">
          <a:xfrm>
            <a:off x="923925" y="5178425"/>
            <a:ext cx="234315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Estimate ML tree on merged alignment</a:t>
            </a:r>
          </a:p>
        </p:txBody>
      </p:sp>
      <p:sp>
        <p:nvSpPr>
          <p:cNvPr id="78854" name="Line 23"/>
          <p:cNvSpPr>
            <a:spLocks noChangeShapeType="1"/>
          </p:cNvSpPr>
          <p:nvPr/>
        </p:nvSpPr>
        <p:spPr bwMode="auto">
          <a:xfrm rot="10800000" flipH="1">
            <a:off x="5611813" y="5143500"/>
            <a:ext cx="2046287" cy="650875"/>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5" name="Line 24"/>
          <p:cNvSpPr>
            <a:spLocks noChangeShapeType="1"/>
          </p:cNvSpPr>
          <p:nvPr/>
        </p:nvSpPr>
        <p:spPr bwMode="auto">
          <a:xfrm rot="10800000">
            <a:off x="6240463" y="2800350"/>
            <a:ext cx="1063625" cy="1017588"/>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78856" name="Rectangle 25"/>
          <p:cNvSpPr>
            <a:spLocks/>
          </p:cNvSpPr>
          <p:nvPr/>
        </p:nvSpPr>
        <p:spPr bwMode="auto">
          <a:xfrm>
            <a:off x="2743200" y="1676400"/>
            <a:ext cx="2616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Decompose dataset</a:t>
            </a:r>
          </a:p>
        </p:txBody>
      </p:sp>
      <p:sp>
        <p:nvSpPr>
          <p:cNvPr id="421914" name="Rectangle 26"/>
          <p:cNvSpPr>
            <a:spLocks/>
          </p:cNvSpPr>
          <p:nvPr/>
        </p:nvSpPr>
        <p:spPr bwMode="auto">
          <a:xfrm>
            <a:off x="5680075" y="1577975"/>
            <a:ext cx="481013"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A</a:t>
            </a:r>
          </a:p>
        </p:txBody>
      </p:sp>
      <p:sp>
        <p:nvSpPr>
          <p:cNvPr id="421915" name="Rectangle 27"/>
          <p:cNvSpPr>
            <a:spLocks/>
          </p:cNvSpPr>
          <p:nvPr/>
        </p:nvSpPr>
        <p:spPr bwMode="auto">
          <a:xfrm>
            <a:off x="6275388" y="1577975"/>
            <a:ext cx="479425"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B</a:t>
            </a:r>
          </a:p>
        </p:txBody>
      </p:sp>
      <p:sp>
        <p:nvSpPr>
          <p:cNvPr id="421916" name="Rectangle 28"/>
          <p:cNvSpPr>
            <a:spLocks/>
          </p:cNvSpPr>
          <p:nvPr/>
        </p:nvSpPr>
        <p:spPr bwMode="auto">
          <a:xfrm>
            <a:off x="5680075" y="2160588"/>
            <a:ext cx="481013"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C</a:t>
            </a:r>
          </a:p>
        </p:txBody>
      </p:sp>
      <p:sp>
        <p:nvSpPr>
          <p:cNvPr id="421917" name="Rectangle 29"/>
          <p:cNvSpPr>
            <a:spLocks/>
          </p:cNvSpPr>
          <p:nvPr/>
        </p:nvSpPr>
        <p:spPr bwMode="auto">
          <a:xfrm>
            <a:off x="6275388" y="2160588"/>
            <a:ext cx="479425" cy="479425"/>
          </a:xfrm>
          <a:prstGeom prst="rect">
            <a:avLst/>
          </a:prstGeom>
          <a:solidFill>
            <a:schemeClr val="accent1"/>
          </a:solidFill>
          <a:ln w="63500">
            <a:solidFill>
              <a:srgbClr val="1800FF"/>
            </a:solidFill>
            <a:miter lim="800000"/>
            <a:headEnd/>
            <a:tailEnd/>
          </a:ln>
        </p:spPr>
        <p:txBody>
          <a:bodyPr lIns="0" tIns="0" rIns="0" bIns="0" anchor="ctr"/>
          <a:lstStyle/>
          <a:p>
            <a:pPr algn="ctr" defTabSz="822325" eaLnBrk="1" hangingPunct="1">
              <a:defRPr/>
            </a:pPr>
            <a:r>
              <a:rPr lang="en-US" sz="2500">
                <a:solidFill>
                  <a:srgbClr val="3100ED"/>
                </a:solidFill>
                <a:effectLst>
                  <a:outerShdw blurRad="38100" dist="38100" dir="2700000" algn="tl">
                    <a:srgbClr val="000000"/>
                  </a:outerShdw>
                </a:effectLst>
                <a:latin typeface="Gill Sans" charset="0"/>
                <a:cs typeface="Gill Sans" charset="0"/>
                <a:sym typeface="Gill Sans" charset="0"/>
              </a:rPr>
              <a:t>D</a:t>
            </a:r>
          </a:p>
        </p:txBody>
      </p:sp>
      <p:sp>
        <p:nvSpPr>
          <p:cNvPr id="78861" name="Rectangle 30"/>
          <p:cNvSpPr>
            <a:spLocks/>
          </p:cNvSpPr>
          <p:nvPr/>
        </p:nvSpPr>
        <p:spPr bwMode="auto">
          <a:xfrm>
            <a:off x="6716713" y="2549525"/>
            <a:ext cx="187483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822325" eaLnBrk="1" hangingPunct="1"/>
            <a:r>
              <a:rPr lang="en-US" sz="2700">
                <a:latin typeface="Baskerville" charset="0"/>
                <a:cs typeface="Baskerville" charset="0"/>
                <a:sym typeface="Baskerville" charset="0"/>
              </a:rPr>
              <a:t>Align subproblems</a:t>
            </a:r>
          </a:p>
        </p:txBody>
      </p:sp>
      <p:sp>
        <p:nvSpPr>
          <p:cNvPr id="421919" name="Rectangle 31"/>
          <p:cNvSpPr>
            <a:spLocks/>
          </p:cNvSpPr>
          <p:nvPr/>
        </p:nvSpPr>
        <p:spPr bwMode="auto">
          <a:xfrm>
            <a:off x="7108825" y="3921125"/>
            <a:ext cx="481013"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A</a:t>
            </a:r>
          </a:p>
        </p:txBody>
      </p:sp>
      <p:sp>
        <p:nvSpPr>
          <p:cNvPr id="421920" name="Rectangle 32"/>
          <p:cNvSpPr>
            <a:spLocks/>
          </p:cNvSpPr>
          <p:nvPr/>
        </p:nvSpPr>
        <p:spPr bwMode="auto">
          <a:xfrm>
            <a:off x="7704138" y="3921125"/>
            <a:ext cx="479425"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B</a:t>
            </a:r>
          </a:p>
        </p:txBody>
      </p:sp>
      <p:sp>
        <p:nvSpPr>
          <p:cNvPr id="421921" name="Rectangle 33"/>
          <p:cNvSpPr>
            <a:spLocks/>
          </p:cNvSpPr>
          <p:nvPr/>
        </p:nvSpPr>
        <p:spPr bwMode="auto">
          <a:xfrm>
            <a:off x="7108825" y="4503738"/>
            <a:ext cx="481013"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C</a:t>
            </a:r>
          </a:p>
        </p:txBody>
      </p:sp>
      <p:sp>
        <p:nvSpPr>
          <p:cNvPr id="421922" name="Rectangle 34"/>
          <p:cNvSpPr>
            <a:spLocks/>
          </p:cNvSpPr>
          <p:nvPr/>
        </p:nvSpPr>
        <p:spPr bwMode="auto">
          <a:xfrm>
            <a:off x="7704138" y="4503738"/>
            <a:ext cx="479425" cy="479425"/>
          </a:xfrm>
          <a:prstGeom prst="rect">
            <a:avLst/>
          </a:prstGeom>
          <a:solidFill>
            <a:schemeClr val="accent1"/>
          </a:solidFill>
          <a:ln w="63500">
            <a:solidFill>
              <a:srgbClr val="FF0000"/>
            </a:solidFill>
            <a:miter lim="800000"/>
            <a:headEnd/>
            <a:tailEnd/>
          </a:ln>
        </p:spPr>
        <p:txBody>
          <a:bodyPr lIns="0" tIns="0" rIns="0" bIns="0" anchor="ctr"/>
          <a:lstStyle/>
          <a:p>
            <a:pPr algn="ctr" defTabSz="822325" eaLnBrk="1" hangingPunct="1">
              <a:defRPr/>
            </a:pPr>
            <a:r>
              <a:rPr lang="en-US" sz="2500">
                <a:solidFill>
                  <a:srgbClr val="FF0000"/>
                </a:solidFill>
                <a:effectLst>
                  <a:outerShdw blurRad="38100" dist="38100" dir="2700000" algn="tl">
                    <a:srgbClr val="000000"/>
                  </a:outerShdw>
                </a:effectLst>
                <a:latin typeface="Gill Sans" charset="0"/>
                <a:cs typeface="Gill Sans" charset="0"/>
                <a:sym typeface="Gill Sans" charset="0"/>
              </a:rPr>
              <a:t>D</a:t>
            </a:r>
          </a:p>
        </p:txBody>
      </p:sp>
      <p:sp>
        <p:nvSpPr>
          <p:cNvPr id="421923" name="Rectangle 35"/>
          <p:cNvSpPr>
            <a:spLocks/>
          </p:cNvSpPr>
          <p:nvPr/>
        </p:nvSpPr>
        <p:spPr bwMode="auto">
          <a:xfrm>
            <a:off x="4137025" y="5314950"/>
            <a:ext cx="1406525" cy="936625"/>
          </a:xfrm>
          <a:prstGeom prst="rect">
            <a:avLst/>
          </a:prstGeom>
          <a:noFill/>
          <a:ln w="63500">
            <a:solidFill>
              <a:srgbClr val="770065"/>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defTabSz="822325" eaLnBrk="1" hangingPunct="1">
              <a:defRPr/>
            </a:pPr>
            <a:r>
              <a:rPr lang="en-US" sz="2500">
                <a:solidFill>
                  <a:srgbClr val="770065"/>
                </a:solidFill>
                <a:effectLst>
                  <a:outerShdw blurRad="38100" dist="38100" dir="2700000" algn="tl">
                    <a:srgbClr val="DDDDDD"/>
                  </a:outerShdw>
                </a:effectLst>
                <a:latin typeface="Gill Sans" charset="0"/>
                <a:cs typeface="Gill Sans" charset="0"/>
                <a:sym typeface="Gill Sans" charset="0"/>
              </a:rPr>
              <a:t>ABCD</a:t>
            </a:r>
          </a:p>
        </p:txBody>
      </p:sp>
      <p:sp>
        <p:nvSpPr>
          <p:cNvPr id="78867" name="Line 36"/>
          <p:cNvSpPr>
            <a:spLocks noChangeShapeType="1"/>
          </p:cNvSpPr>
          <p:nvPr/>
        </p:nvSpPr>
        <p:spPr bwMode="auto">
          <a:xfrm>
            <a:off x="2708275" y="4949825"/>
            <a:ext cx="1349375" cy="809625"/>
          </a:xfrm>
          <a:prstGeom prst="line">
            <a:avLst/>
          </a:prstGeom>
          <a:noFill/>
          <a:ln w="38100">
            <a:solidFill>
              <a:schemeClr val="tx1"/>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grpSp>
        <p:nvGrpSpPr>
          <p:cNvPr id="78868" name="Group 37"/>
          <p:cNvGrpSpPr>
            <a:grpSpLocks/>
          </p:cNvGrpSpPr>
          <p:nvPr/>
        </p:nvGrpSpPr>
        <p:grpSpPr bwMode="auto">
          <a:xfrm>
            <a:off x="876300" y="3657600"/>
            <a:ext cx="2058988" cy="1154113"/>
            <a:chOff x="133" y="-53"/>
            <a:chExt cx="1442" cy="808"/>
          </a:xfrm>
        </p:grpSpPr>
        <p:grpSp>
          <p:nvGrpSpPr>
            <p:cNvPr id="78870" name="Group 38"/>
            <p:cNvGrpSpPr>
              <a:grpSpLocks/>
            </p:cNvGrpSpPr>
            <p:nvPr/>
          </p:nvGrpSpPr>
          <p:grpSpPr bwMode="auto">
            <a:xfrm>
              <a:off x="133" y="-53"/>
              <a:ext cx="1442" cy="808"/>
              <a:chOff x="93" y="-70"/>
              <a:chExt cx="1441" cy="807"/>
            </a:xfrm>
          </p:grpSpPr>
          <p:grpSp>
            <p:nvGrpSpPr>
              <p:cNvPr id="78878" name="Group 39"/>
              <p:cNvGrpSpPr>
                <a:grpSpLocks/>
              </p:cNvGrpSpPr>
              <p:nvPr/>
            </p:nvGrpSpPr>
            <p:grpSpPr bwMode="auto">
              <a:xfrm>
                <a:off x="93" y="-70"/>
                <a:ext cx="347" cy="807"/>
                <a:chOff x="93" y="-70"/>
                <a:chExt cx="347" cy="807"/>
              </a:xfrm>
            </p:grpSpPr>
            <p:sp>
              <p:nvSpPr>
                <p:cNvPr id="78883" name="Line 40"/>
                <p:cNvSpPr>
                  <a:spLocks noChangeShapeType="1"/>
                </p:cNvSpPr>
                <p:nvPr/>
              </p:nvSpPr>
              <p:spPr bwMode="auto">
                <a:xfrm>
                  <a:off x="93" y="-70"/>
                  <a:ext cx="347" cy="39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4" name="Line 41"/>
                <p:cNvSpPr>
                  <a:spLocks noChangeShapeType="1"/>
                </p:cNvSpPr>
                <p:nvPr/>
              </p:nvSpPr>
              <p:spPr bwMode="auto">
                <a:xfrm rot="10800000" flipH="1">
                  <a:off x="93" y="339"/>
                  <a:ext cx="347" cy="39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8879" name="Group 42"/>
              <p:cNvGrpSpPr>
                <a:grpSpLocks/>
              </p:cNvGrpSpPr>
              <p:nvPr/>
            </p:nvGrpSpPr>
            <p:grpSpPr bwMode="auto">
              <a:xfrm flipH="1">
                <a:off x="1160" y="-41"/>
                <a:ext cx="374" cy="778"/>
                <a:chOff x="57" y="-41"/>
                <a:chExt cx="374" cy="778"/>
              </a:xfrm>
            </p:grpSpPr>
            <p:sp>
              <p:nvSpPr>
                <p:cNvPr id="78881" name="Line 43"/>
                <p:cNvSpPr>
                  <a:spLocks noChangeShapeType="1"/>
                </p:cNvSpPr>
                <p:nvPr/>
              </p:nvSpPr>
              <p:spPr bwMode="auto">
                <a:xfrm>
                  <a:off x="84" y="-41"/>
                  <a:ext cx="347" cy="39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82" name="Line 44"/>
                <p:cNvSpPr>
                  <a:spLocks noChangeShapeType="1"/>
                </p:cNvSpPr>
                <p:nvPr/>
              </p:nvSpPr>
              <p:spPr bwMode="auto">
                <a:xfrm rot="10800000" flipH="1">
                  <a:off x="57" y="339"/>
                  <a:ext cx="347" cy="39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8880" name="Line 45"/>
              <p:cNvSpPr>
                <a:spLocks noChangeShapeType="1"/>
              </p:cNvSpPr>
              <p:nvPr/>
            </p:nvSpPr>
            <p:spPr bwMode="auto">
              <a:xfrm>
                <a:off x="412" y="339"/>
                <a:ext cx="767" cy="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8871" name="Line 46"/>
            <p:cNvSpPr>
              <a:spLocks noChangeShapeType="1"/>
            </p:cNvSpPr>
            <p:nvPr/>
          </p:nvSpPr>
          <p:spPr bwMode="auto">
            <a:xfrm>
              <a:off x="688" y="0"/>
              <a:ext cx="0" cy="3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2" name="Line 47"/>
            <p:cNvSpPr>
              <a:spLocks noChangeShapeType="1"/>
            </p:cNvSpPr>
            <p:nvPr/>
          </p:nvSpPr>
          <p:spPr bwMode="auto">
            <a:xfrm>
              <a:off x="968" y="0"/>
              <a:ext cx="0" cy="36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3" name="Line 48"/>
            <p:cNvSpPr>
              <a:spLocks noChangeShapeType="1"/>
            </p:cNvSpPr>
            <p:nvPr/>
          </p:nvSpPr>
          <p:spPr bwMode="auto">
            <a:xfrm>
              <a:off x="1227" y="0"/>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4" name="Line 49"/>
            <p:cNvSpPr>
              <a:spLocks noChangeShapeType="1"/>
            </p:cNvSpPr>
            <p:nvPr/>
          </p:nvSpPr>
          <p:spPr bwMode="auto">
            <a:xfrm>
              <a:off x="144" y="408"/>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5" name="Line 50"/>
            <p:cNvSpPr>
              <a:spLocks noChangeShapeType="1"/>
            </p:cNvSpPr>
            <p:nvPr/>
          </p:nvSpPr>
          <p:spPr bwMode="auto">
            <a:xfrm>
              <a:off x="832" y="352"/>
              <a:ext cx="0" cy="19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6" name="Line 51"/>
            <p:cNvSpPr>
              <a:spLocks noChangeShapeType="1"/>
            </p:cNvSpPr>
            <p:nvPr/>
          </p:nvSpPr>
          <p:spPr bwMode="auto">
            <a:xfrm>
              <a:off x="832" y="536"/>
              <a:ext cx="176" cy="15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877" name="Line 52"/>
            <p:cNvSpPr>
              <a:spLocks noChangeShapeType="1"/>
            </p:cNvSpPr>
            <p:nvPr/>
          </p:nvSpPr>
          <p:spPr bwMode="auto">
            <a:xfrm flipH="1">
              <a:off x="675" y="531"/>
              <a:ext cx="169" cy="16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22130062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095375" y="609600"/>
            <a:ext cx="6953250" cy="1028700"/>
          </a:xfrm>
        </p:spPr>
        <p:txBody>
          <a:bodyPr/>
          <a:lstStyle/>
          <a:p>
            <a:r>
              <a:rPr lang="en-US" sz="4000" b="1" dirty="0" err="1"/>
              <a:t>SATé</a:t>
            </a:r>
            <a:r>
              <a:rPr lang="en-US" sz="4000" b="1" dirty="0"/>
              <a:t> Algorithm</a:t>
            </a:r>
            <a:endParaRPr lang="en-US" sz="4000" dirty="0"/>
          </a:p>
        </p:txBody>
      </p:sp>
      <p:grpSp>
        <p:nvGrpSpPr>
          <p:cNvPr id="101379" name="Group 3"/>
          <p:cNvGrpSpPr>
            <a:grpSpLocks/>
          </p:cNvGrpSpPr>
          <p:nvPr/>
        </p:nvGrpSpPr>
        <p:grpSpPr bwMode="auto">
          <a:xfrm>
            <a:off x="304800" y="2667000"/>
            <a:ext cx="3911600" cy="1524000"/>
            <a:chOff x="192" y="1680"/>
            <a:chExt cx="2464" cy="960"/>
          </a:xfrm>
        </p:grpSpPr>
        <p:sp>
          <p:nvSpPr>
            <p:cNvPr id="101380" name="Text Box 4"/>
            <p:cNvSpPr txBox="1">
              <a:spLocks noChangeArrowheads="1"/>
            </p:cNvSpPr>
            <p:nvPr/>
          </p:nvSpPr>
          <p:spPr bwMode="auto">
            <a:xfrm>
              <a:off x="192" y="1872"/>
              <a:ext cx="172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atin typeface="Times" charset="0"/>
                </a:rPr>
                <a:t>Estimate ML tree on new alignment</a:t>
              </a:r>
            </a:p>
          </p:txBody>
        </p:sp>
        <p:sp>
          <p:nvSpPr>
            <p:cNvPr id="101381" name="Freeform 5"/>
            <p:cNvSpPr>
              <a:spLocks/>
            </p:cNvSpPr>
            <p:nvPr/>
          </p:nvSpPr>
          <p:spPr bwMode="auto">
            <a:xfrm rot="-10892108">
              <a:off x="1824" y="1680"/>
              <a:ext cx="832" cy="960"/>
            </a:xfrm>
            <a:custGeom>
              <a:avLst/>
              <a:gdLst>
                <a:gd name="T0" fmla="*/ 0 w 832"/>
                <a:gd name="T1" fmla="*/ 0 h 960"/>
                <a:gd name="T2" fmla="*/ 720 w 832"/>
                <a:gd name="T3" fmla="*/ 192 h 960"/>
                <a:gd name="T4" fmla="*/ 672 w 832"/>
                <a:gd name="T5" fmla="*/ 816 h 960"/>
                <a:gd name="T6" fmla="*/ 0 w 832"/>
                <a:gd name="T7" fmla="*/ 960 h 960"/>
              </a:gdLst>
              <a:ahLst/>
              <a:cxnLst>
                <a:cxn ang="0">
                  <a:pos x="T0" y="T1"/>
                </a:cxn>
                <a:cxn ang="0">
                  <a:pos x="T2" y="T3"/>
                </a:cxn>
                <a:cxn ang="0">
                  <a:pos x="T4" y="T5"/>
                </a:cxn>
                <a:cxn ang="0">
                  <a:pos x="T6" y="T7"/>
                </a:cxn>
              </a:cxnLst>
              <a:rect l="0" t="0" r="r" b="b"/>
              <a:pathLst>
                <a:path w="832" h="960">
                  <a:moveTo>
                    <a:pt x="0" y="0"/>
                  </a:moveTo>
                  <a:cubicBezTo>
                    <a:pt x="304" y="28"/>
                    <a:pt x="608" y="56"/>
                    <a:pt x="720" y="192"/>
                  </a:cubicBezTo>
                  <a:cubicBezTo>
                    <a:pt x="832" y="328"/>
                    <a:pt x="792" y="688"/>
                    <a:pt x="672" y="816"/>
                  </a:cubicBezTo>
                  <a:cubicBezTo>
                    <a:pt x="552" y="944"/>
                    <a:pt x="120" y="936"/>
                    <a:pt x="0" y="960"/>
                  </a:cubicBezTo>
                </a:path>
              </a:pathLst>
            </a:custGeom>
            <a:noFill/>
            <a:ln w="19050">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cxnSp>
        <p:nvCxnSpPr>
          <p:cNvPr id="101382" name="AutoShape 6"/>
          <p:cNvCxnSpPr>
            <a:cxnSpLocks noChangeShapeType="1"/>
            <a:stCxn id="101390" idx="3"/>
            <a:endCxn id="101390" idx="3"/>
          </p:cNvCxnSpPr>
          <p:nvPr/>
        </p:nvCxnSpPr>
        <p:spPr bwMode="auto">
          <a:xfrm>
            <a:off x="5486400" y="4152900"/>
            <a:ext cx="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101383" name="Group 7"/>
          <p:cNvGrpSpPr>
            <a:grpSpLocks/>
          </p:cNvGrpSpPr>
          <p:nvPr/>
        </p:nvGrpSpPr>
        <p:grpSpPr bwMode="auto">
          <a:xfrm>
            <a:off x="381000" y="1524000"/>
            <a:ext cx="5105400" cy="1371600"/>
            <a:chOff x="240" y="960"/>
            <a:chExt cx="3216" cy="864"/>
          </a:xfrm>
        </p:grpSpPr>
        <p:sp>
          <p:nvSpPr>
            <p:cNvPr id="101384" name="Rectangle 8"/>
            <p:cNvSpPr>
              <a:spLocks noChangeArrowheads="1"/>
            </p:cNvSpPr>
            <p:nvPr/>
          </p:nvSpPr>
          <p:spPr bwMode="auto">
            <a:xfrm>
              <a:off x="2688" y="1440"/>
              <a:ext cx="768" cy="38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imes" charset="0"/>
                </a:rPr>
                <a:t>Tree</a:t>
              </a:r>
            </a:p>
          </p:txBody>
        </p:sp>
        <p:sp>
          <p:nvSpPr>
            <p:cNvPr id="101385" name="Line 9"/>
            <p:cNvSpPr>
              <a:spLocks noChangeShapeType="1"/>
            </p:cNvSpPr>
            <p:nvPr/>
          </p:nvSpPr>
          <p:spPr bwMode="auto">
            <a:xfrm>
              <a:off x="1296" y="1584"/>
              <a:ext cx="1392" cy="0"/>
            </a:xfrm>
            <a:prstGeom prst="line">
              <a:avLst/>
            </a:prstGeom>
            <a:noFill/>
            <a:ln w="190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6" name="Text Box 10"/>
            <p:cNvSpPr txBox="1">
              <a:spLocks noChangeArrowheads="1"/>
            </p:cNvSpPr>
            <p:nvPr/>
          </p:nvSpPr>
          <p:spPr bwMode="auto">
            <a:xfrm>
              <a:off x="240" y="960"/>
              <a:ext cx="21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atin typeface="Times" charset="0"/>
                </a:rPr>
                <a:t>Obtain initial alignment and estimated ML tree</a:t>
              </a:r>
            </a:p>
          </p:txBody>
        </p:sp>
      </p:grpSp>
      <p:grpSp>
        <p:nvGrpSpPr>
          <p:cNvPr id="101387" name="Group 11"/>
          <p:cNvGrpSpPr>
            <a:grpSpLocks/>
          </p:cNvGrpSpPr>
          <p:nvPr/>
        </p:nvGrpSpPr>
        <p:grpSpPr bwMode="auto">
          <a:xfrm>
            <a:off x="3962400" y="2667000"/>
            <a:ext cx="5181600" cy="1828800"/>
            <a:chOff x="2496" y="1680"/>
            <a:chExt cx="3264" cy="1152"/>
          </a:xfrm>
        </p:grpSpPr>
        <p:sp>
          <p:nvSpPr>
            <p:cNvPr id="101388" name="Freeform 12"/>
            <p:cNvSpPr>
              <a:spLocks/>
            </p:cNvSpPr>
            <p:nvPr/>
          </p:nvSpPr>
          <p:spPr bwMode="auto">
            <a:xfrm>
              <a:off x="3456" y="1680"/>
              <a:ext cx="832" cy="960"/>
            </a:xfrm>
            <a:custGeom>
              <a:avLst/>
              <a:gdLst>
                <a:gd name="T0" fmla="*/ 0 w 832"/>
                <a:gd name="T1" fmla="*/ 0 h 960"/>
                <a:gd name="T2" fmla="*/ 720 w 832"/>
                <a:gd name="T3" fmla="*/ 192 h 960"/>
                <a:gd name="T4" fmla="*/ 672 w 832"/>
                <a:gd name="T5" fmla="*/ 816 h 960"/>
                <a:gd name="T6" fmla="*/ 0 w 832"/>
                <a:gd name="T7" fmla="*/ 960 h 960"/>
              </a:gdLst>
              <a:ahLst/>
              <a:cxnLst>
                <a:cxn ang="0">
                  <a:pos x="T0" y="T1"/>
                </a:cxn>
                <a:cxn ang="0">
                  <a:pos x="T2" y="T3"/>
                </a:cxn>
                <a:cxn ang="0">
                  <a:pos x="T4" y="T5"/>
                </a:cxn>
                <a:cxn ang="0">
                  <a:pos x="T6" y="T7"/>
                </a:cxn>
              </a:cxnLst>
              <a:rect l="0" t="0" r="r" b="b"/>
              <a:pathLst>
                <a:path w="832" h="960">
                  <a:moveTo>
                    <a:pt x="0" y="0"/>
                  </a:moveTo>
                  <a:cubicBezTo>
                    <a:pt x="304" y="28"/>
                    <a:pt x="608" y="56"/>
                    <a:pt x="720" y="192"/>
                  </a:cubicBezTo>
                  <a:cubicBezTo>
                    <a:pt x="832" y="328"/>
                    <a:pt x="792" y="688"/>
                    <a:pt x="672" y="816"/>
                  </a:cubicBezTo>
                  <a:cubicBezTo>
                    <a:pt x="552" y="944"/>
                    <a:pt x="120" y="936"/>
                    <a:pt x="0" y="960"/>
                  </a:cubicBezTo>
                </a:path>
              </a:pathLst>
            </a:custGeom>
            <a:noFill/>
            <a:ln w="19050">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Text Box 13"/>
            <p:cNvSpPr txBox="1">
              <a:spLocks noChangeArrowheads="1"/>
            </p:cNvSpPr>
            <p:nvPr/>
          </p:nvSpPr>
          <p:spPr bwMode="auto">
            <a:xfrm>
              <a:off x="4224" y="1728"/>
              <a:ext cx="1536"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a:solidFill>
                    <a:srgbClr val="800080"/>
                  </a:solidFill>
                  <a:latin typeface="Times" charset="0"/>
                </a:rPr>
                <a:t>Use tree to compute new alignment</a:t>
              </a:r>
            </a:p>
          </p:txBody>
        </p:sp>
        <p:sp>
          <p:nvSpPr>
            <p:cNvPr id="101390" name="Rectangle 14"/>
            <p:cNvSpPr>
              <a:spLocks noChangeArrowheads="1"/>
            </p:cNvSpPr>
            <p:nvPr/>
          </p:nvSpPr>
          <p:spPr bwMode="auto">
            <a:xfrm>
              <a:off x="2496" y="2400"/>
              <a:ext cx="960" cy="43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atin typeface="Times" charset="0"/>
                </a:rPr>
                <a:t>Alignment</a:t>
              </a:r>
            </a:p>
          </p:txBody>
        </p:sp>
      </p:grpSp>
      <p:sp>
        <p:nvSpPr>
          <p:cNvPr id="101391" name="Text Box 15"/>
          <p:cNvSpPr txBox="1">
            <a:spLocks noChangeArrowheads="1"/>
          </p:cNvSpPr>
          <p:nvPr/>
        </p:nvSpPr>
        <p:spPr bwMode="auto">
          <a:xfrm>
            <a:off x="304800" y="5029200"/>
            <a:ext cx="85344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If new alignment/tree pair has worse ML score, realign using a different decomposition</a:t>
            </a:r>
          </a:p>
          <a:p>
            <a:pPr>
              <a:spcBef>
                <a:spcPct val="50000"/>
              </a:spcBef>
            </a:pPr>
            <a:r>
              <a:rPr lang="en-US"/>
              <a:t>Repeat until termination condition (typically, 24 hours)</a:t>
            </a:r>
          </a:p>
        </p:txBody>
      </p:sp>
    </p:spTree>
    <p:extLst>
      <p:ext uri="{BB962C8B-B14F-4D97-AF65-F5344CB8AC3E}">
        <p14:creationId xmlns:p14="http://schemas.microsoft.com/office/powerpoint/2010/main" val="13573711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a:extLst>
              <a:ext uri="{28A0092B-C50C-407E-A947-70E740481C1C}">
                <a14:useLocalDpi xmlns:a14="http://schemas.microsoft.com/office/drawing/2010/main" val="0"/>
              </a:ext>
            </a:extLst>
          </a:blip>
          <a:srcRect b="50388"/>
          <a:stretch>
            <a:fillRect/>
          </a:stretch>
        </p:blipFill>
        <p:spPr bwMode="auto">
          <a:xfrm>
            <a:off x="0" y="730250"/>
            <a:ext cx="9123363" cy="3048000"/>
          </a:xfrm>
          <a:prstGeom prst="rect">
            <a:avLst/>
          </a:prstGeom>
          <a:noFill/>
          <a:ln>
            <a:noFill/>
          </a:ln>
          <a:effectLst/>
          <a:extLst>
            <a:ext uri="{909E8E84-426E-40dd-AFC4-6F175D3DCCD1}">
              <a14:hiddenFill xmlns:a14="http://schemas.microsoft.com/office/drawing/2010/main">
                <a:blipFill dpi="0" rotWithShape="0">
                  <a:blip/>
                  <a:srcRect b="5038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4754" name="Group 3"/>
          <p:cNvGrpSpPr>
            <a:grpSpLocks/>
          </p:cNvGrpSpPr>
          <p:nvPr/>
        </p:nvGrpSpPr>
        <p:grpSpPr bwMode="auto">
          <a:xfrm>
            <a:off x="682625" y="4159250"/>
            <a:ext cx="8216900" cy="452438"/>
            <a:chOff x="474" y="4298"/>
            <a:chExt cx="5706" cy="314"/>
          </a:xfrm>
        </p:grpSpPr>
        <p:sp>
          <p:nvSpPr>
            <p:cNvPr id="183300" name="Line 4"/>
            <p:cNvSpPr>
              <a:spLocks noChangeShapeType="1"/>
            </p:cNvSpPr>
            <p:nvPr/>
          </p:nvSpPr>
          <p:spPr bwMode="auto">
            <a:xfrm flipH="1">
              <a:off x="474" y="4298"/>
              <a:ext cx="5706"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3301" name="Rectangle 5"/>
            <p:cNvSpPr>
              <a:spLocks noChangeArrowheads="1"/>
            </p:cNvSpPr>
            <p:nvPr/>
          </p:nvSpPr>
          <p:spPr bwMode="auto">
            <a:xfrm>
              <a:off x="1374" y="4392"/>
              <a:ext cx="3746" cy="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87000"/>
                </a:lnSpc>
                <a:buClr>
                  <a:srgbClr val="000000"/>
                </a:buClr>
                <a:buSzPct val="45000"/>
                <a:buFont typeface="Wingdings" charset="0"/>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pPr>
              <a:r>
                <a:rPr lang="en-GB">
                  <a:solidFill>
                    <a:srgbClr val="000000"/>
                  </a:solidFill>
                  <a:cs typeface="Arial" charset="0"/>
                </a:rPr>
                <a:t>1000 taxon models, ordered by difficulty</a:t>
              </a:r>
              <a:endParaRPr lang="en-GB" sz="1800">
                <a:solidFill>
                  <a:srgbClr val="000000"/>
                </a:solidFill>
                <a:cs typeface="Arial" charset="0"/>
              </a:endParaRPr>
            </a:p>
          </p:txBody>
        </p:sp>
      </p:grpSp>
      <p:sp>
        <p:nvSpPr>
          <p:cNvPr id="183302" name="Text Box 6"/>
          <p:cNvSpPr txBox="1">
            <a:spLocks noChangeArrowheads="1"/>
          </p:cNvSpPr>
          <p:nvPr/>
        </p:nvSpPr>
        <p:spPr bwMode="auto">
          <a:xfrm>
            <a:off x="1371600" y="5334000"/>
            <a:ext cx="6477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a:t>24 hour SATé analysis, on desktop machines</a:t>
            </a:r>
          </a:p>
          <a:p>
            <a:pPr eaLnBrk="1" hangingPunct="1">
              <a:spcBef>
                <a:spcPct val="50000"/>
              </a:spcBef>
              <a:defRPr/>
            </a:pPr>
            <a:r>
              <a:rPr lang="en-US"/>
              <a:t>(Similar improvements for biological datasets)</a:t>
            </a:r>
          </a:p>
        </p:txBody>
      </p:sp>
    </p:spTree>
    <p:extLst>
      <p:ext uri="{BB962C8B-B14F-4D97-AF65-F5344CB8AC3E}">
        <p14:creationId xmlns:p14="http://schemas.microsoft.com/office/powerpoint/2010/main" val="13180693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3363" cy="6130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6802" name="Group 3"/>
          <p:cNvGrpSpPr>
            <a:grpSpLocks/>
          </p:cNvGrpSpPr>
          <p:nvPr/>
        </p:nvGrpSpPr>
        <p:grpSpPr bwMode="auto">
          <a:xfrm>
            <a:off x="682625" y="6189663"/>
            <a:ext cx="8216900" cy="420687"/>
            <a:chOff x="474" y="4298"/>
            <a:chExt cx="5706" cy="292"/>
          </a:xfrm>
        </p:grpSpPr>
        <p:sp>
          <p:nvSpPr>
            <p:cNvPr id="70660" name="Line 4"/>
            <p:cNvSpPr>
              <a:spLocks noChangeShapeType="1"/>
            </p:cNvSpPr>
            <p:nvPr/>
          </p:nvSpPr>
          <p:spPr bwMode="auto">
            <a:xfrm flipH="1">
              <a:off x="474" y="4298"/>
              <a:ext cx="5706" cy="1"/>
            </a:xfrm>
            <a:prstGeom prst="line">
              <a:avLst/>
            </a:prstGeom>
            <a:noFill/>
            <a:ln w="38160">
              <a:solidFill>
                <a:srgbClr val="000000"/>
              </a:solidFill>
              <a:miter lim="800000"/>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defRPr/>
              </a:pPr>
              <a:endParaRPr lang="en-US"/>
            </a:p>
          </p:txBody>
        </p:sp>
        <p:sp>
          <p:nvSpPr>
            <p:cNvPr id="70661" name="Rectangle 5"/>
            <p:cNvSpPr>
              <a:spLocks noChangeArrowheads="1"/>
            </p:cNvSpPr>
            <p:nvPr/>
          </p:nvSpPr>
          <p:spPr bwMode="auto">
            <a:xfrm>
              <a:off x="1895" y="4413"/>
              <a:ext cx="2700" cy="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nchor="ctr">
              <a:spAutoFit/>
            </a:bodyPr>
            <a:lstStyle/>
            <a:p>
              <a:pPr algn="ctr" defTabSz="414338" eaLnBrk="1">
                <a:lnSpc>
                  <a:spcPct val="93000"/>
                </a:lnSpc>
                <a:buClr>
                  <a:srgbClr val="000000"/>
                </a:buClr>
                <a:buSzPct val="45000"/>
                <a:buFont typeface="Wingdings" charset="0"/>
                <a:buNone/>
                <a:tabLst>
                  <a:tab pos="657225" algn="l"/>
                  <a:tab pos="1312863" algn="l"/>
                  <a:tab pos="1970088" algn="l"/>
                  <a:tab pos="2627313" algn="l"/>
                  <a:tab pos="3282950" algn="l"/>
                </a:tabLst>
                <a:defRPr/>
              </a:pPr>
              <a:r>
                <a:rPr lang="en-GB" sz="1800">
                  <a:solidFill>
                    <a:srgbClr val="000000"/>
                  </a:solidFill>
                  <a:cs typeface="Baskerville" charset="0"/>
                </a:rPr>
                <a:t>1000 taxon models ranked by difficulty</a:t>
              </a:r>
            </a:p>
          </p:txBody>
        </p:sp>
      </p:grpSp>
    </p:spTree>
    <p:extLst>
      <p:ext uri="{BB962C8B-B14F-4D97-AF65-F5344CB8AC3E}">
        <p14:creationId xmlns:p14="http://schemas.microsoft.com/office/powerpoint/2010/main" val="23864624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SATé</a:t>
            </a:r>
            <a:r>
              <a:rPr lang="en-US" dirty="0" smtClean="0"/>
              <a:t> </a:t>
            </a:r>
            <a:r>
              <a:rPr lang="en-US" dirty="0" smtClean="0"/>
              <a:t>and PASTA</a:t>
            </a:r>
            <a:endParaRPr lang="en-US" dirty="0"/>
          </a:p>
        </p:txBody>
      </p:sp>
      <p:sp>
        <p:nvSpPr>
          <p:cNvPr id="3" name="Content Placeholder 2"/>
          <p:cNvSpPr>
            <a:spLocks noGrp="1"/>
          </p:cNvSpPr>
          <p:nvPr>
            <p:ph idx="1"/>
          </p:nvPr>
        </p:nvSpPr>
        <p:spPr/>
        <p:txBody>
          <a:bodyPr/>
          <a:lstStyle/>
          <a:p>
            <a:pPr>
              <a:spcAft>
                <a:spcPts val="1200"/>
              </a:spcAft>
            </a:pPr>
            <a:r>
              <a:rPr lang="en-US" dirty="0"/>
              <a:t>SATé-</a:t>
            </a:r>
            <a:r>
              <a:rPr lang="en-US" dirty="0" smtClean="0"/>
              <a:t>1 (Science 2009) </a:t>
            </a:r>
            <a:r>
              <a:rPr lang="en-US" dirty="0" smtClean="0"/>
              <a:t>can analyze 10,000 </a:t>
            </a:r>
            <a:r>
              <a:rPr lang="en-US" dirty="0" smtClean="0"/>
              <a:t>sequences</a:t>
            </a:r>
          </a:p>
          <a:p>
            <a:pPr>
              <a:spcAft>
                <a:spcPts val="1200"/>
              </a:spcAft>
            </a:pPr>
            <a:r>
              <a:rPr lang="en-US" dirty="0"/>
              <a:t>SATé-</a:t>
            </a:r>
            <a:r>
              <a:rPr lang="en-US" dirty="0" smtClean="0"/>
              <a:t>2 (Systematic Biology 2012) </a:t>
            </a:r>
            <a:r>
              <a:rPr lang="en-US" dirty="0" smtClean="0"/>
              <a:t>can analyze </a:t>
            </a:r>
            <a:r>
              <a:rPr lang="en-US" dirty="0" smtClean="0"/>
              <a:t>50,000 sequences, is faster and more accurate than </a:t>
            </a:r>
            <a:r>
              <a:rPr lang="en-US" dirty="0"/>
              <a:t>SATé</a:t>
            </a:r>
            <a:r>
              <a:rPr lang="en-US" dirty="0" smtClean="0"/>
              <a:t>-</a:t>
            </a:r>
            <a:r>
              <a:rPr lang="en-US" dirty="0" smtClean="0"/>
              <a:t>1</a:t>
            </a:r>
          </a:p>
          <a:p>
            <a:pPr>
              <a:spcAft>
                <a:spcPts val="1200"/>
              </a:spcAft>
            </a:pPr>
            <a:r>
              <a:rPr lang="en-US" dirty="0" smtClean="0"/>
              <a:t>PASTA (RECOMB 2014) </a:t>
            </a:r>
            <a:r>
              <a:rPr lang="en-US" dirty="0" smtClean="0"/>
              <a:t>can analyze 200,000 </a:t>
            </a:r>
            <a:r>
              <a:rPr lang="en-US" dirty="0" smtClean="0"/>
              <a:t>sequences, and is faster and more accurate than both </a:t>
            </a:r>
            <a:r>
              <a:rPr lang="en-US" dirty="0" err="1"/>
              <a:t>SATé</a:t>
            </a:r>
            <a:r>
              <a:rPr lang="en-US" dirty="0"/>
              <a:t> </a:t>
            </a:r>
            <a:r>
              <a:rPr lang="en-US" dirty="0" smtClean="0"/>
              <a:t>versions.</a:t>
            </a:r>
            <a:endParaRPr lang="en-US" dirty="0"/>
          </a:p>
        </p:txBody>
      </p:sp>
    </p:spTree>
    <p:extLst>
      <p:ext uri="{BB962C8B-B14F-4D97-AF65-F5344CB8AC3E}">
        <p14:creationId xmlns:p14="http://schemas.microsoft.com/office/powerpoint/2010/main" val="54586907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 Error – Simulated data</a:t>
            </a:r>
            <a:endParaRPr lang="en-US" dirty="0"/>
          </a:p>
        </p:txBody>
      </p:sp>
      <p:pic>
        <p:nvPicPr>
          <p:cNvPr id="3" name="Picture 2" descr="fn-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666" y="1810503"/>
            <a:ext cx="6266669" cy="4820515"/>
          </a:xfrm>
          <a:prstGeom prst="rect">
            <a:avLst/>
          </a:prstGeom>
        </p:spPr>
      </p:pic>
      <p:pic>
        <p:nvPicPr>
          <p:cNvPr id="4" name="Picture 3"/>
          <p:cNvPicPr>
            <a:picLocks noChangeAspect="1"/>
          </p:cNvPicPr>
          <p:nvPr/>
        </p:nvPicPr>
        <p:blipFill>
          <a:blip r:embed="rId3"/>
          <a:stretch>
            <a:fillRect/>
          </a:stretch>
        </p:blipFill>
        <p:spPr>
          <a:xfrm>
            <a:off x="381000" y="1761540"/>
            <a:ext cx="8369300" cy="431800"/>
          </a:xfrm>
          <a:prstGeom prst="rect">
            <a:avLst/>
          </a:prstGeom>
        </p:spPr>
      </p:pic>
    </p:spTree>
    <p:extLst>
      <p:ext uri="{BB962C8B-B14F-4D97-AF65-F5344CB8AC3E}">
        <p14:creationId xmlns:p14="http://schemas.microsoft.com/office/powerpoint/2010/main" val="36264459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normAutofit/>
          </a:bodyPr>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3200" dirty="0" smtClean="0"/>
              <a:t>1kp: Thousand </a:t>
            </a:r>
            <a:r>
              <a:rPr lang="en-US" sz="3200" dirty="0" err="1" smtClean="0"/>
              <a:t>Transcriptome</a:t>
            </a:r>
            <a:r>
              <a:rPr lang="en-US" sz="3200" dirty="0" smtClean="0"/>
              <a:t> Project</a:t>
            </a:r>
          </a:p>
        </p:txBody>
      </p:sp>
      <p:sp>
        <p:nvSpPr>
          <p:cNvPr id="247811" name="Rectangle 3"/>
          <p:cNvSpPr>
            <a:spLocks noGrp="1" noChangeArrowheads="1"/>
          </p:cNvSpPr>
          <p:nvPr>
            <p:ph type="body" idx="1"/>
          </p:nvPr>
        </p:nvSpPr>
        <p:spPr>
          <a:xfrm>
            <a:off x="684213" y="3200400"/>
            <a:ext cx="7773987" cy="33718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Autofit/>
          </a:bodyPr>
          <a:lstStyle/>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Plant Tree of Life based on </a:t>
            </a:r>
            <a:r>
              <a:rPr lang="en-US" sz="2000" dirty="0" err="1" smtClean="0"/>
              <a:t>transcriptomes</a:t>
            </a:r>
            <a:r>
              <a:rPr lang="en-US" sz="2000" dirty="0" smtClean="0"/>
              <a:t> of ~1200 species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More than 13,000 gene families (most not single copy)</a:t>
            </a:r>
            <a:endParaRPr lang="en-US" sz="2000" b="1" dirty="0" smtClean="0">
              <a:solidFill>
                <a:srgbClr val="0000FF"/>
              </a:solidFill>
            </a:endParaRPr>
          </a:p>
          <a:p>
            <a:pPr marL="431800" indent="-323850" defTabSz="449263" eaLnBrk="1" hangingPunct="1">
              <a:lnSpc>
                <a:spcPct val="90000"/>
              </a:lnSpc>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solidFill>
                  <a:schemeClr val="bg1"/>
                </a:solidFill>
              </a:rPr>
              <a:t>Gene Tree Incongruence</a:t>
            </a:r>
          </a:p>
        </p:txBody>
      </p:sp>
      <p:pic>
        <p:nvPicPr>
          <p:cNvPr id="247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746250"/>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1722438"/>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613" y="1735138"/>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180975" y="1238250"/>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a:t>
            </a:r>
            <a:r>
              <a:rPr lang="en-US" sz="1000" dirty="0" err="1" smtClean="0">
                <a:solidFill>
                  <a:srgbClr val="000000"/>
                </a:solidFill>
                <a:cs typeface="DejaVu Sans" charset="0"/>
              </a:rPr>
              <a:t>Ka-Shu</a:t>
            </a:r>
            <a:r>
              <a:rPr lang="en-US" sz="1000" dirty="0" smtClean="0">
                <a:solidFill>
                  <a:srgbClr val="000000"/>
                </a:solidFill>
                <a:cs typeface="DejaVu Sans" charset="0"/>
              </a:rPr>
              <a:t>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527300" y="1227138"/>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Wickett</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287463" y="1219200"/>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a:t>
            </a:r>
            <a:r>
              <a:rPr lang="en-US" sz="1000" dirty="0" err="1" smtClean="0">
                <a:solidFill>
                  <a:srgbClr val="000000"/>
                </a:solidFill>
                <a:cs typeface="DejaVu Sans" charset="0"/>
              </a:rPr>
              <a:t>Leebens</a:t>
            </a:r>
            <a:r>
              <a:rPr lang="en-US" sz="1000" dirty="0" smtClean="0">
                <a:solidFill>
                  <a:srgbClr val="000000"/>
                </a:solidFill>
                <a:cs typeface="DejaVu Sans" charset="0"/>
              </a:rPr>
              <a:t>-Mack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1735138"/>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562350" y="1206500"/>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Matasci</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err="1" smtClean="0">
                <a:solidFill>
                  <a:srgbClr val="000000"/>
                </a:solidFill>
                <a:cs typeface="DejaVu Sans" charset="0"/>
              </a:rPr>
              <a:t>iPlant</a:t>
            </a:r>
            <a:endParaRPr lang="en-US" sz="1000" dirty="0" smtClean="0">
              <a:solidFill>
                <a:srgbClr val="000000"/>
              </a:solidFill>
              <a:cs typeface="DejaVu Sans" charset="0"/>
            </a:endParaRPr>
          </a:p>
        </p:txBody>
      </p:sp>
      <p:pic>
        <p:nvPicPr>
          <p:cNvPr id="82955" name="Picture 12" descr="siava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1717675"/>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0913" y="1733550"/>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4719638" y="1190625"/>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t>T. Warnow,        S. Mirarab,                N. Nguyen,           Md. S.Bayzid</a:t>
            </a:r>
          </a:p>
          <a:p>
            <a:r>
              <a:rPr lang="en-US" sz="1000"/>
              <a:t>UT-Austin            UT-Austin                 UT-Austin              UT-Austin</a:t>
            </a:r>
          </a:p>
        </p:txBody>
      </p:sp>
      <p:pic>
        <p:nvPicPr>
          <p:cNvPr id="82958" name="Picture 1" descr="bayzi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18463" y="1708150"/>
            <a:ext cx="8461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2" descr="nam-nguye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84975" y="1731963"/>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TextBox 4"/>
          <p:cNvSpPr txBox="1">
            <a:spLocks noChangeArrowheads="1"/>
          </p:cNvSpPr>
          <p:nvPr/>
        </p:nvSpPr>
        <p:spPr bwMode="auto">
          <a:xfrm>
            <a:off x="914400" y="4710113"/>
            <a:ext cx="7567396" cy="10956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nSpc>
                <a:spcPct val="90000"/>
              </a:lnSpc>
              <a:buSzPct val="45000"/>
            </a:pPr>
            <a:r>
              <a:rPr lang="en-US" b="1" dirty="0">
                <a:solidFill>
                  <a:srgbClr val="0000FF"/>
                </a:solidFill>
              </a:rPr>
              <a:t>Challenge: </a:t>
            </a:r>
          </a:p>
          <a:p>
            <a:pPr>
              <a:lnSpc>
                <a:spcPct val="90000"/>
              </a:lnSpc>
              <a:buSzPct val="45000"/>
            </a:pPr>
            <a:r>
              <a:rPr lang="en-US" b="1" dirty="0">
                <a:solidFill>
                  <a:srgbClr val="0000FF"/>
                </a:solidFill>
              </a:rPr>
              <a:t>	Alignment of datasets with &gt; 100,000 </a:t>
            </a:r>
            <a:r>
              <a:rPr lang="en-US" b="1" dirty="0" smtClean="0">
                <a:solidFill>
                  <a:srgbClr val="0000FF"/>
                </a:solidFill>
              </a:rPr>
              <a:t>sequences</a:t>
            </a:r>
          </a:p>
          <a:p>
            <a:pPr>
              <a:lnSpc>
                <a:spcPct val="90000"/>
              </a:lnSpc>
              <a:buSzPct val="45000"/>
            </a:pPr>
            <a:r>
              <a:rPr lang="en-US" b="1" dirty="0">
                <a:solidFill>
                  <a:srgbClr val="0000FF"/>
                </a:solidFill>
              </a:rPr>
              <a:t>	</a:t>
            </a:r>
            <a:r>
              <a:rPr lang="en-US" b="1" dirty="0" smtClean="0">
                <a:solidFill>
                  <a:srgbClr val="0000FF"/>
                </a:solidFill>
              </a:rPr>
              <a:t>Gene tree incongruence</a:t>
            </a:r>
            <a:endParaRPr lang="en-US" b="1" dirty="0">
              <a:solidFill>
                <a:srgbClr val="0000FF"/>
              </a:solidFill>
            </a:endParaRPr>
          </a:p>
        </p:txBody>
      </p:sp>
      <p:sp>
        <p:nvSpPr>
          <p:cNvPr id="82961" name="TextBox 5"/>
          <p:cNvSpPr txBox="1">
            <a:spLocks noChangeArrowheads="1"/>
          </p:cNvSpPr>
          <p:nvPr/>
        </p:nvSpPr>
        <p:spPr bwMode="auto">
          <a:xfrm>
            <a:off x="5997575" y="2828925"/>
            <a:ext cx="2738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Plus many many other people…</a:t>
            </a:r>
          </a:p>
          <a:p>
            <a:endParaRPr lang="en-US"/>
          </a:p>
        </p:txBody>
      </p:sp>
    </p:spTree>
    <p:extLst>
      <p:ext uri="{BB962C8B-B14F-4D97-AF65-F5344CB8AC3E}">
        <p14:creationId xmlns:p14="http://schemas.microsoft.com/office/powerpoint/2010/main" val="8488684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Alignment Accuracy – Correct columns</a:t>
            </a:r>
            <a:endParaRPr lang="en-US" dirty="0"/>
          </a:p>
        </p:txBody>
      </p:sp>
      <p:pic>
        <p:nvPicPr>
          <p:cNvPr id="3" name="Picture 2"/>
          <p:cNvPicPr>
            <a:picLocks noChangeAspect="1"/>
          </p:cNvPicPr>
          <p:nvPr/>
        </p:nvPicPr>
        <p:blipFill>
          <a:blip r:embed="rId2"/>
          <a:stretch>
            <a:fillRect/>
          </a:stretch>
        </p:blipFill>
        <p:spPr>
          <a:xfrm>
            <a:off x="457200" y="2149370"/>
            <a:ext cx="8229600" cy="3219061"/>
          </a:xfrm>
          <a:prstGeom prst="rect">
            <a:avLst/>
          </a:prstGeom>
        </p:spPr>
      </p:pic>
      <p:pic>
        <p:nvPicPr>
          <p:cNvPr id="4" name="Picture 3"/>
          <p:cNvPicPr>
            <a:picLocks noChangeAspect="1"/>
          </p:cNvPicPr>
          <p:nvPr/>
        </p:nvPicPr>
        <p:blipFill>
          <a:blip r:embed="rId3"/>
          <a:stretch>
            <a:fillRect/>
          </a:stretch>
        </p:blipFill>
        <p:spPr>
          <a:xfrm>
            <a:off x="941847" y="2029927"/>
            <a:ext cx="7453726" cy="511844"/>
          </a:xfrm>
          <a:prstGeom prst="rect">
            <a:avLst/>
          </a:prstGeom>
          <a:solidFill>
            <a:srgbClr val="FFFFFF"/>
          </a:solidFill>
        </p:spPr>
      </p:pic>
      <p:pic>
        <p:nvPicPr>
          <p:cNvPr id="5" name="Picture 4"/>
          <p:cNvPicPr>
            <a:picLocks noChangeAspect="1"/>
          </p:cNvPicPr>
          <p:nvPr/>
        </p:nvPicPr>
        <p:blipFill>
          <a:blip r:embed="rId4"/>
          <a:stretch>
            <a:fillRect/>
          </a:stretch>
        </p:blipFill>
        <p:spPr>
          <a:xfrm>
            <a:off x="1271384" y="5393599"/>
            <a:ext cx="7538680" cy="365682"/>
          </a:xfrm>
          <a:prstGeom prst="rect">
            <a:avLst/>
          </a:prstGeom>
        </p:spPr>
      </p:pic>
    </p:spTree>
    <p:extLst>
      <p:ext uri="{BB962C8B-B14F-4D97-AF65-F5344CB8AC3E}">
        <p14:creationId xmlns:p14="http://schemas.microsoft.com/office/powerpoint/2010/main" val="27257378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time</a:t>
            </a:r>
            <a:endParaRPr lang="en-US" dirty="0"/>
          </a:p>
        </p:txBody>
      </p:sp>
      <p:pic>
        <p:nvPicPr>
          <p:cNvPr id="4" name="Picture 3"/>
          <p:cNvPicPr>
            <a:picLocks noChangeAspect="1"/>
          </p:cNvPicPr>
          <p:nvPr/>
        </p:nvPicPr>
        <p:blipFill>
          <a:blip r:embed="rId2"/>
          <a:stretch>
            <a:fillRect/>
          </a:stretch>
        </p:blipFill>
        <p:spPr>
          <a:xfrm>
            <a:off x="820068" y="1920716"/>
            <a:ext cx="7410557" cy="4706354"/>
          </a:xfrm>
          <a:prstGeom prst="rect">
            <a:avLst/>
          </a:prstGeom>
        </p:spPr>
      </p:pic>
    </p:spTree>
    <p:extLst>
      <p:ext uri="{BB962C8B-B14F-4D97-AF65-F5344CB8AC3E}">
        <p14:creationId xmlns:p14="http://schemas.microsoft.com/office/powerpoint/2010/main" val="154688765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PASTA – tutorial tomorrow</a:t>
            </a:r>
            <a:endParaRPr lang="en-US" dirty="0"/>
          </a:p>
        </p:txBody>
      </p:sp>
      <p:sp>
        <p:nvSpPr>
          <p:cNvPr id="3" name="Content Placeholder 2"/>
          <p:cNvSpPr>
            <a:spLocks noGrp="1"/>
          </p:cNvSpPr>
          <p:nvPr>
            <p:ph idx="1"/>
          </p:nvPr>
        </p:nvSpPr>
        <p:spPr/>
        <p:txBody>
          <a:bodyPr>
            <a:normAutofit fontScale="85000" lnSpcReduction="10000"/>
          </a:bodyPr>
          <a:lstStyle/>
          <a:p>
            <a:pPr>
              <a:spcAft>
                <a:spcPts val="600"/>
              </a:spcAft>
            </a:pPr>
            <a:r>
              <a:rPr lang="en-US" dirty="0" smtClean="0"/>
              <a:t>PASTA: Practical Alignments using </a:t>
            </a:r>
            <a:r>
              <a:rPr lang="en-US" dirty="0" err="1"/>
              <a:t>SATé</a:t>
            </a:r>
            <a:r>
              <a:rPr lang="en-US" dirty="0" smtClean="0"/>
              <a:t> and </a:t>
            </a:r>
            <a:r>
              <a:rPr lang="en-US" dirty="0" err="1" smtClean="0"/>
              <a:t>TrAnsitivity</a:t>
            </a:r>
            <a:r>
              <a:rPr lang="en-US" dirty="0" smtClean="0"/>
              <a:t> (Published in RECOMB 2014)</a:t>
            </a:r>
          </a:p>
          <a:p>
            <a:pPr>
              <a:spcAft>
                <a:spcPts val="600"/>
              </a:spcAft>
            </a:pPr>
            <a:r>
              <a:rPr lang="en-US" dirty="0" smtClean="0"/>
              <a:t>Developers: </a:t>
            </a:r>
            <a:r>
              <a:rPr lang="en-US" dirty="0" err="1" smtClean="0"/>
              <a:t>Siavash</a:t>
            </a:r>
            <a:r>
              <a:rPr lang="en-US" dirty="0" smtClean="0"/>
              <a:t> </a:t>
            </a:r>
            <a:r>
              <a:rPr lang="en-US" dirty="0" err="1" smtClean="0"/>
              <a:t>Mirarab</a:t>
            </a:r>
            <a:r>
              <a:rPr lang="en-US" dirty="0" smtClean="0"/>
              <a:t>, Nam Nguyen, and Tandy Warnow</a:t>
            </a:r>
          </a:p>
          <a:p>
            <a:pPr>
              <a:spcAft>
                <a:spcPts val="600"/>
              </a:spcAft>
            </a:pPr>
            <a:r>
              <a:rPr lang="en-US" dirty="0" smtClean="0"/>
              <a:t>GOOGLE user group</a:t>
            </a:r>
          </a:p>
          <a:p>
            <a:pPr>
              <a:spcAft>
                <a:spcPts val="600"/>
              </a:spcAft>
            </a:pPr>
            <a:r>
              <a:rPr lang="en-US" dirty="0" smtClean="0"/>
              <a:t>Paper </a:t>
            </a:r>
            <a:r>
              <a:rPr lang="en-US" dirty="0"/>
              <a:t>online at </a:t>
            </a:r>
            <a:r>
              <a:rPr lang="en-US" dirty="0">
                <a:hlinkClick r:id="rId2"/>
              </a:rPr>
              <a:t>http://www.cs.utexas.edu/~tandy/pasta-</a:t>
            </a:r>
            <a:r>
              <a:rPr lang="en-US" dirty="0" smtClean="0">
                <a:hlinkClick r:id="rId2"/>
              </a:rPr>
              <a:t>download.pdf</a:t>
            </a:r>
            <a:r>
              <a:rPr lang="en-US" dirty="0" smtClean="0"/>
              <a:t> </a:t>
            </a:r>
          </a:p>
          <a:p>
            <a:pPr>
              <a:spcAft>
                <a:spcPts val="600"/>
              </a:spcAft>
            </a:pPr>
            <a:r>
              <a:rPr lang="en-US" dirty="0" smtClean="0"/>
              <a:t>Software at</a:t>
            </a:r>
            <a:r>
              <a:rPr lang="en-US" dirty="0"/>
              <a:t>	</a:t>
            </a:r>
            <a:r>
              <a:rPr lang="en-US" dirty="0" smtClean="0">
                <a:hlinkClick r:id="rId3"/>
              </a:rPr>
              <a:t>http</a:t>
            </a:r>
            <a:r>
              <a:rPr lang="en-US" dirty="0">
                <a:hlinkClick r:id="rId3"/>
              </a:rPr>
              <a:t>://www.cs.utexas.edu</a:t>
            </a:r>
            <a:r>
              <a:rPr lang="en-US" dirty="0" smtClean="0">
                <a:hlinkClick r:id="rId3"/>
              </a:rPr>
              <a:t>/users/phylo</a:t>
            </a:r>
            <a:r>
              <a:rPr lang="en-US" dirty="0">
                <a:hlinkClick r:id="rId3"/>
              </a:rPr>
              <a:t>/</a:t>
            </a:r>
            <a:r>
              <a:rPr lang="en-US" dirty="0" smtClean="0">
                <a:hlinkClick r:id="rId3"/>
              </a:rPr>
              <a:t>software</a:t>
            </a:r>
            <a:r>
              <a:rPr lang="en-US" dirty="0">
                <a:hlinkClick r:id="rId3"/>
              </a:rPr>
              <a:t>/pasta</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420558502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Co-estimation</a:t>
            </a:r>
            <a:endParaRPr lang="en-US" dirty="0"/>
          </a:p>
        </p:txBody>
      </p:sp>
      <p:sp>
        <p:nvSpPr>
          <p:cNvPr id="3" name="Content Placeholder 2"/>
          <p:cNvSpPr>
            <a:spLocks noGrp="1"/>
          </p:cNvSpPr>
          <p:nvPr>
            <p:ph idx="1"/>
          </p:nvPr>
        </p:nvSpPr>
        <p:spPr/>
        <p:txBody>
          <a:bodyPr>
            <a:normAutofit fontScale="85000" lnSpcReduction="20000"/>
          </a:bodyPr>
          <a:lstStyle/>
          <a:p>
            <a:pPr>
              <a:spcAft>
                <a:spcPts val="1200"/>
              </a:spcAft>
            </a:pPr>
            <a:r>
              <a:rPr lang="en-US" dirty="0" smtClean="0"/>
              <a:t>PASTA and </a:t>
            </a:r>
            <a:r>
              <a:rPr lang="en-US" dirty="0" err="1"/>
              <a:t>SATé</a:t>
            </a:r>
            <a:r>
              <a:rPr lang="en-US" dirty="0" smtClean="0"/>
              <a:t> co-estimate the multiple sequence alignment and its ML tree, but this co-estimation is not performed under a statistical model of evolution that considers </a:t>
            </a:r>
            <a:r>
              <a:rPr lang="en-US" dirty="0" err="1" smtClean="0"/>
              <a:t>indels</a:t>
            </a:r>
            <a:r>
              <a:rPr lang="en-US" dirty="0" smtClean="0"/>
              <a:t>.</a:t>
            </a:r>
          </a:p>
          <a:p>
            <a:pPr>
              <a:spcAft>
                <a:spcPts val="1200"/>
              </a:spcAft>
            </a:pPr>
            <a:r>
              <a:rPr lang="en-US" dirty="0" smtClean="0"/>
              <a:t>Instead, </a:t>
            </a:r>
            <a:r>
              <a:rPr lang="en-US" dirty="0" err="1" smtClean="0"/>
              <a:t>indels</a:t>
            </a:r>
            <a:r>
              <a:rPr lang="en-US" dirty="0" smtClean="0"/>
              <a:t> are treated as “missing data”. This is the default for ML phylogeny estimation. (Other options exist but do not necessarily improve topological accuracy.)</a:t>
            </a:r>
          </a:p>
          <a:p>
            <a:pPr>
              <a:spcAft>
                <a:spcPts val="1200"/>
              </a:spcAft>
            </a:pPr>
            <a:r>
              <a:rPr lang="en-US" dirty="0" smtClean="0"/>
              <a:t>Other methods (such as SATCHMO, for proteins) also perform co-estimation, but similarly are not based on statistical models that consider </a:t>
            </a:r>
            <a:r>
              <a:rPr lang="en-US" dirty="0" err="1" smtClean="0"/>
              <a:t>indels</a:t>
            </a:r>
            <a:r>
              <a:rPr lang="en-US" dirty="0" smtClean="0"/>
              <a:t>.</a:t>
            </a:r>
          </a:p>
        </p:txBody>
      </p:sp>
    </p:spTree>
    <p:extLst>
      <p:ext uri="{BB962C8B-B14F-4D97-AF65-F5344CB8AC3E}">
        <p14:creationId xmlns:p14="http://schemas.microsoft.com/office/powerpoint/2010/main" val="254449962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co-estimation methods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Statistical methods:</a:t>
            </a:r>
          </a:p>
          <a:p>
            <a:r>
              <a:rPr lang="en-US" dirty="0" err="1" smtClean="0"/>
              <a:t>BAli</a:t>
            </a:r>
            <a:r>
              <a:rPr lang="en-US" dirty="0" err="1" smtClean="0"/>
              <a:t>-Phy</a:t>
            </a:r>
            <a:r>
              <a:rPr lang="en-US" dirty="0" smtClean="0"/>
              <a:t> (</a:t>
            </a:r>
            <a:r>
              <a:rPr lang="en-US" dirty="0" err="1" smtClean="0"/>
              <a:t>Redelings</a:t>
            </a:r>
            <a:r>
              <a:rPr lang="en-US" dirty="0" smtClean="0"/>
              <a:t> and </a:t>
            </a:r>
            <a:r>
              <a:rPr lang="en-US" dirty="0" err="1" smtClean="0"/>
              <a:t>Suchard</a:t>
            </a:r>
            <a:r>
              <a:rPr lang="en-US" dirty="0" smtClean="0"/>
              <a:t>): Bayesian software to co-estimate alignments and trees under a statistical model of evolution that includes </a:t>
            </a:r>
            <a:r>
              <a:rPr lang="en-US" dirty="0" err="1" smtClean="0"/>
              <a:t>indels</a:t>
            </a:r>
            <a:r>
              <a:rPr lang="en-US" dirty="0" smtClean="0"/>
              <a:t>. Can scale to about 100 sequences, but takes a very long time.</a:t>
            </a:r>
          </a:p>
          <a:p>
            <a:pPr lvl="1"/>
            <a:r>
              <a:rPr lang="en-US" dirty="0">
                <a:hlinkClick r:id="rId2"/>
              </a:rPr>
              <a:t>http://www.bali-phy.org</a:t>
            </a:r>
            <a:r>
              <a:rPr lang="en-US" dirty="0" smtClean="0">
                <a:hlinkClick r:id="rId2"/>
              </a:rPr>
              <a:t>/</a:t>
            </a:r>
            <a:endParaRPr lang="en-US" dirty="0" smtClean="0"/>
          </a:p>
          <a:p>
            <a:r>
              <a:rPr lang="en-US" dirty="0" err="1"/>
              <a:t>StatAlign</a:t>
            </a:r>
            <a:r>
              <a:rPr lang="en-US" dirty="0"/>
              <a:t>: http://</a:t>
            </a:r>
            <a:r>
              <a:rPr lang="en-US" dirty="0" err="1"/>
              <a:t>statalign.github.io</a:t>
            </a:r>
            <a:r>
              <a:rPr lang="en-US" dirty="0"/>
              <a:t>/</a:t>
            </a:r>
          </a:p>
          <a:p>
            <a:pPr lvl="1"/>
            <a:endParaRPr lang="en-US" dirty="0" smtClean="0"/>
          </a:p>
          <a:p>
            <a:pPr marL="0" indent="0">
              <a:buNone/>
            </a:pPr>
            <a:r>
              <a:rPr lang="en-US" dirty="0" smtClean="0"/>
              <a:t>Extensions of Parsimony</a:t>
            </a:r>
          </a:p>
          <a:p>
            <a:r>
              <a:rPr lang="en-US" dirty="0" smtClean="0"/>
              <a:t>POY (most well known software)</a:t>
            </a:r>
            <a:endParaRPr lang="en-US" dirty="0" smtClean="0"/>
          </a:p>
          <a:p>
            <a:pPr lvl="1"/>
            <a:r>
              <a:rPr lang="en-US" dirty="0"/>
              <a:t>http://</a:t>
            </a:r>
            <a:r>
              <a:rPr lang="en-US" dirty="0" err="1"/>
              <a:t>www.amnh.org</a:t>
            </a:r>
            <a:r>
              <a:rPr lang="en-US" dirty="0"/>
              <a:t>/our-research/computational-sciences/research/projects/systematic-biology/</a:t>
            </a:r>
            <a:r>
              <a:rPr lang="en-US" dirty="0" err="1"/>
              <a:t>poy</a:t>
            </a:r>
            <a:endParaRPr lang="en-US" dirty="0" smtClean="0"/>
          </a:p>
          <a:p>
            <a:r>
              <a:rPr lang="en-US" dirty="0" err="1"/>
              <a:t>BeeTLe</a:t>
            </a:r>
            <a:r>
              <a:rPr lang="en-US" dirty="0"/>
              <a:t> (Liu and Warnow, </a:t>
            </a:r>
            <a:r>
              <a:rPr lang="en-US" dirty="0" err="1"/>
              <a:t>PLoS</a:t>
            </a:r>
            <a:r>
              <a:rPr lang="en-US" dirty="0"/>
              <a:t> One 2012</a:t>
            </a:r>
            <a:r>
              <a:rPr lang="en-US" dirty="0" smtClean="0"/>
              <a:t>) </a:t>
            </a:r>
          </a:p>
          <a:p>
            <a:pPr marL="0" indent="0">
              <a:buNone/>
            </a:pPr>
            <a:endParaRPr lang="en-US" dirty="0"/>
          </a:p>
        </p:txBody>
      </p:sp>
    </p:spTree>
    <p:extLst>
      <p:ext uri="{BB962C8B-B14F-4D97-AF65-F5344CB8AC3E}">
        <p14:creationId xmlns:p14="http://schemas.microsoft.com/office/powerpoint/2010/main" val="324691628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30175"/>
            <a:ext cx="7773988" cy="11445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5203" rIns="0" bIns="0">
            <a:normAutofit/>
          </a:bodyPr>
          <a:lstStyle/>
          <a:p>
            <a:pPr defTabSz="449263"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3200" dirty="0" smtClean="0"/>
              <a:t>1kp: Thousand </a:t>
            </a:r>
            <a:r>
              <a:rPr lang="en-US" sz="3200" dirty="0" err="1" smtClean="0"/>
              <a:t>Transcriptome</a:t>
            </a:r>
            <a:r>
              <a:rPr lang="en-US" sz="3200" dirty="0" smtClean="0"/>
              <a:t> Project</a:t>
            </a:r>
          </a:p>
        </p:txBody>
      </p:sp>
      <p:sp>
        <p:nvSpPr>
          <p:cNvPr id="247811" name="Rectangle 3"/>
          <p:cNvSpPr>
            <a:spLocks noGrp="1" noChangeArrowheads="1"/>
          </p:cNvSpPr>
          <p:nvPr>
            <p:ph type="body" idx="1"/>
          </p:nvPr>
        </p:nvSpPr>
        <p:spPr>
          <a:xfrm>
            <a:off x="684213" y="3200400"/>
            <a:ext cx="7773987" cy="337185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5602" rIns="0" bIns="0">
            <a:noAutofit/>
          </a:bodyPr>
          <a:lstStyle/>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Plant Tree of Life based on </a:t>
            </a:r>
            <a:r>
              <a:rPr lang="en-US" sz="2000" dirty="0" err="1" smtClean="0"/>
              <a:t>transcriptomes</a:t>
            </a:r>
            <a:r>
              <a:rPr lang="en-US" sz="2000" dirty="0" smtClean="0"/>
              <a:t> of ~1200 species</a:t>
            </a:r>
          </a:p>
          <a:p>
            <a:pPr marL="431800" indent="-323850" defTabSz="449263" eaLnBrk="1" hangingPunct="1">
              <a:lnSpc>
                <a:spcPct val="90000"/>
              </a:lnSpc>
              <a:buSzPct val="45000"/>
              <a:buFont typeface="Wingdings"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More than 13,000 gene families (most not single copy)</a:t>
            </a:r>
            <a:endParaRPr lang="en-US" sz="2000" b="1" dirty="0" smtClean="0">
              <a:solidFill>
                <a:srgbClr val="0000FF"/>
              </a:solidFill>
            </a:endParaRPr>
          </a:p>
          <a:p>
            <a:pPr marL="431800" indent="-323850" defTabSz="449263" eaLnBrk="1" hangingPunct="1">
              <a:lnSpc>
                <a:spcPct val="90000"/>
              </a:lnSpc>
              <a:buSzPct val="45000"/>
              <a:buFont typeface="Wingdings"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b="1" dirty="0" smtClean="0">
                <a:solidFill>
                  <a:schemeClr val="bg1"/>
                </a:solidFill>
              </a:rPr>
              <a:t>Gene Tree Incongruence</a:t>
            </a:r>
          </a:p>
        </p:txBody>
      </p:sp>
      <p:pic>
        <p:nvPicPr>
          <p:cNvPr id="247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746250"/>
            <a:ext cx="804863" cy="944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050" y="1722438"/>
            <a:ext cx="968375" cy="96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78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613" y="1735138"/>
            <a:ext cx="763587" cy="95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5" name="Text Box 7"/>
          <p:cNvSpPr txBox="1">
            <a:spLocks noChangeArrowheads="1"/>
          </p:cNvSpPr>
          <p:nvPr/>
        </p:nvSpPr>
        <p:spPr bwMode="auto">
          <a:xfrm>
            <a:off x="180975" y="1238250"/>
            <a:ext cx="1409700"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G. </a:t>
            </a:r>
            <a:r>
              <a:rPr lang="en-US" sz="1000" dirty="0" err="1" smtClean="0">
                <a:solidFill>
                  <a:srgbClr val="000000"/>
                </a:solidFill>
                <a:cs typeface="DejaVu Sans" charset="0"/>
              </a:rPr>
              <a:t>Ka-Shu</a:t>
            </a:r>
            <a:r>
              <a:rPr lang="en-US" sz="1000" dirty="0" smtClean="0">
                <a:solidFill>
                  <a:srgbClr val="000000"/>
                </a:solidFill>
                <a:cs typeface="DejaVu Sans" charset="0"/>
              </a:rPr>
              <a:t> Wong</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Alberta</a:t>
            </a:r>
          </a:p>
        </p:txBody>
      </p:sp>
      <p:sp>
        <p:nvSpPr>
          <p:cNvPr id="247816" name="Text Box 8"/>
          <p:cNvSpPr txBox="1">
            <a:spLocks noChangeArrowheads="1"/>
          </p:cNvSpPr>
          <p:nvPr/>
        </p:nvSpPr>
        <p:spPr bwMode="auto">
          <a:xfrm>
            <a:off x="2527300" y="1227138"/>
            <a:ext cx="1219200"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Wickett</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Northwestern</a:t>
            </a:r>
          </a:p>
        </p:txBody>
      </p:sp>
      <p:sp>
        <p:nvSpPr>
          <p:cNvPr id="247817" name="Text Box 9"/>
          <p:cNvSpPr txBox="1">
            <a:spLocks noChangeArrowheads="1"/>
          </p:cNvSpPr>
          <p:nvPr/>
        </p:nvSpPr>
        <p:spPr bwMode="auto">
          <a:xfrm>
            <a:off x="1287463" y="1219200"/>
            <a:ext cx="1327150"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 pos="1312863"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 pos="1312863" algn="l"/>
              </a:tabLst>
              <a:defRPr sz="2400">
                <a:solidFill>
                  <a:schemeClr val="tx1"/>
                </a:solidFill>
                <a:latin typeface="Arial" charset="0"/>
                <a:ea typeface="ＭＳ Ｐゴシック" charset="0"/>
              </a:defRPr>
            </a:lvl2pPr>
            <a:lvl3pPr marL="1036638" indent="-207963" defTabSz="407988">
              <a:tabLst>
                <a:tab pos="657225" algn="l"/>
                <a:tab pos="1312863" algn="l"/>
              </a:tabLst>
              <a:defRPr sz="2400">
                <a:solidFill>
                  <a:schemeClr val="tx1"/>
                </a:solidFill>
                <a:latin typeface="Arial" charset="0"/>
                <a:ea typeface="ＭＳ Ｐゴシック" charset="0"/>
              </a:defRPr>
            </a:lvl3pPr>
            <a:lvl4pPr marL="1450975" indent="-206375" defTabSz="407988">
              <a:tabLst>
                <a:tab pos="657225" algn="l"/>
                <a:tab pos="1312863" algn="l"/>
              </a:tabLst>
              <a:defRPr sz="2400">
                <a:solidFill>
                  <a:schemeClr val="tx1"/>
                </a:solidFill>
                <a:latin typeface="Arial" charset="0"/>
                <a:ea typeface="ＭＳ Ｐゴシック" charset="0"/>
              </a:defRPr>
            </a:lvl4pPr>
            <a:lvl5pPr marL="1866900" indent="-207963" defTabSz="407988">
              <a:tabLst>
                <a:tab pos="657225" algn="l"/>
                <a:tab pos="1312863"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 pos="1312863"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J. </a:t>
            </a:r>
            <a:r>
              <a:rPr lang="en-US" sz="1000" dirty="0" err="1" smtClean="0">
                <a:solidFill>
                  <a:srgbClr val="000000"/>
                </a:solidFill>
                <a:cs typeface="DejaVu Sans" charset="0"/>
              </a:rPr>
              <a:t>Leebens</a:t>
            </a:r>
            <a:r>
              <a:rPr lang="en-US" sz="1000" dirty="0" smtClean="0">
                <a:solidFill>
                  <a:srgbClr val="000000"/>
                </a:solidFill>
                <a:cs typeface="DejaVu Sans" charset="0"/>
              </a:rPr>
              <a:t>-Mack</a:t>
            </a:r>
          </a:p>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U Georgia</a:t>
            </a:r>
          </a:p>
        </p:txBody>
      </p:sp>
      <p:pic>
        <p:nvPicPr>
          <p:cNvPr id="2478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1735138"/>
            <a:ext cx="1146175" cy="86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7819" name="Text Box 11"/>
          <p:cNvSpPr txBox="1">
            <a:spLocks noChangeArrowheads="1"/>
          </p:cNvSpPr>
          <p:nvPr/>
        </p:nvSpPr>
        <p:spPr bwMode="auto">
          <a:xfrm>
            <a:off x="3562350" y="1206500"/>
            <a:ext cx="874713" cy="42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50420" rIns="81639" bIns="40820"/>
          <a:lstStyle>
            <a:lvl1pPr defTabSz="407988">
              <a:tabLst>
                <a:tab pos="657225" algn="l"/>
              </a:tabLst>
              <a:defRPr sz="2400">
                <a:solidFill>
                  <a:schemeClr val="tx1"/>
                </a:solidFill>
                <a:latin typeface="Arial" charset="0"/>
                <a:ea typeface="ＭＳ Ｐゴシック" charset="0"/>
                <a:cs typeface="ＭＳ Ｐゴシック" charset="0"/>
              </a:defRPr>
            </a:lvl1pPr>
            <a:lvl2pPr marL="674688" indent="-260350" defTabSz="407988">
              <a:tabLst>
                <a:tab pos="657225" algn="l"/>
              </a:tabLst>
              <a:defRPr sz="2400">
                <a:solidFill>
                  <a:schemeClr val="tx1"/>
                </a:solidFill>
                <a:latin typeface="Arial" charset="0"/>
                <a:ea typeface="ＭＳ Ｐゴシック" charset="0"/>
              </a:defRPr>
            </a:lvl2pPr>
            <a:lvl3pPr marL="1036638" indent="-207963" defTabSz="407988">
              <a:tabLst>
                <a:tab pos="657225" algn="l"/>
              </a:tabLst>
              <a:defRPr sz="2400">
                <a:solidFill>
                  <a:schemeClr val="tx1"/>
                </a:solidFill>
                <a:latin typeface="Arial" charset="0"/>
                <a:ea typeface="ＭＳ Ｐゴシック" charset="0"/>
              </a:defRPr>
            </a:lvl3pPr>
            <a:lvl4pPr marL="1450975" indent="-206375" defTabSz="407988">
              <a:tabLst>
                <a:tab pos="657225" algn="l"/>
              </a:tabLst>
              <a:defRPr sz="2400">
                <a:solidFill>
                  <a:schemeClr val="tx1"/>
                </a:solidFill>
                <a:latin typeface="Arial" charset="0"/>
                <a:ea typeface="ＭＳ Ｐゴシック" charset="0"/>
              </a:defRPr>
            </a:lvl4pPr>
            <a:lvl5pPr marL="1866900" indent="-207963" defTabSz="407988">
              <a:tabLst>
                <a:tab pos="657225" algn="l"/>
              </a:tabLst>
              <a:defRPr sz="2400">
                <a:solidFill>
                  <a:schemeClr val="tx1"/>
                </a:solidFill>
                <a:latin typeface="Arial" charset="0"/>
                <a:ea typeface="ＭＳ Ｐゴシック" charset="0"/>
              </a:defRPr>
            </a:lvl5pPr>
            <a:lvl6pPr marL="23241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6pPr>
            <a:lvl7pPr marL="27813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7pPr>
            <a:lvl8pPr marL="32385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8pPr>
            <a:lvl9pPr marL="3695700" indent="-207963" defTabSz="407988" eaLnBrk="0" fontAlgn="base" hangingPunct="0">
              <a:spcBef>
                <a:spcPct val="0"/>
              </a:spcBef>
              <a:spcAft>
                <a:spcPct val="0"/>
              </a:spcAft>
              <a:tabLst>
                <a:tab pos="657225" algn="l"/>
              </a:tabLst>
              <a:defRPr sz="2400">
                <a:solidFill>
                  <a:schemeClr val="tx1"/>
                </a:solidFill>
                <a:latin typeface="Arial" charset="0"/>
                <a:ea typeface="ＭＳ Ｐゴシック" charset="0"/>
              </a:defRPr>
            </a:lvl9pPr>
          </a:lstStyle>
          <a:p>
            <a:pPr eaLnBrk="1">
              <a:lnSpc>
                <a:spcPct val="93000"/>
              </a:lnSpc>
              <a:buClr>
                <a:srgbClr val="000000"/>
              </a:buClr>
              <a:buSzPct val="100000"/>
              <a:buFont typeface="Times New Roman" charset="0"/>
              <a:buNone/>
              <a:defRPr/>
            </a:pPr>
            <a:r>
              <a:rPr lang="en-US" sz="1000" dirty="0" smtClean="0">
                <a:solidFill>
                  <a:srgbClr val="000000"/>
                </a:solidFill>
                <a:cs typeface="DejaVu Sans" charset="0"/>
              </a:rPr>
              <a:t>N. </a:t>
            </a:r>
            <a:r>
              <a:rPr lang="en-US" sz="1000" dirty="0" err="1" smtClean="0">
                <a:solidFill>
                  <a:srgbClr val="000000"/>
                </a:solidFill>
                <a:cs typeface="DejaVu Sans" charset="0"/>
              </a:rPr>
              <a:t>Matasci</a:t>
            </a:r>
            <a:endParaRPr lang="en-US" sz="1000" dirty="0" smtClean="0">
              <a:solidFill>
                <a:srgbClr val="000000"/>
              </a:solidFill>
              <a:cs typeface="DejaVu Sans" charset="0"/>
            </a:endParaRPr>
          </a:p>
          <a:p>
            <a:pPr eaLnBrk="1">
              <a:lnSpc>
                <a:spcPct val="93000"/>
              </a:lnSpc>
              <a:buClr>
                <a:srgbClr val="000000"/>
              </a:buClr>
              <a:buSzPct val="100000"/>
              <a:buFont typeface="Times New Roman" charset="0"/>
              <a:buNone/>
              <a:defRPr/>
            </a:pPr>
            <a:r>
              <a:rPr lang="en-US" sz="1000" dirty="0" err="1" smtClean="0">
                <a:solidFill>
                  <a:srgbClr val="000000"/>
                </a:solidFill>
                <a:cs typeface="DejaVu Sans" charset="0"/>
              </a:rPr>
              <a:t>iPlant</a:t>
            </a:r>
            <a:endParaRPr lang="en-US" sz="1000" dirty="0" smtClean="0">
              <a:solidFill>
                <a:srgbClr val="000000"/>
              </a:solidFill>
              <a:cs typeface="DejaVu Sans" charset="0"/>
            </a:endParaRPr>
          </a:p>
        </p:txBody>
      </p:sp>
      <p:pic>
        <p:nvPicPr>
          <p:cNvPr id="82955" name="Picture 12" descr="siava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1717675"/>
            <a:ext cx="89693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13" descr="warn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0913" y="1733550"/>
            <a:ext cx="7794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7" name="Text Box 14"/>
          <p:cNvSpPr txBox="1">
            <a:spLocks noChangeArrowheads="1"/>
          </p:cNvSpPr>
          <p:nvPr/>
        </p:nvSpPr>
        <p:spPr bwMode="auto">
          <a:xfrm>
            <a:off x="4719638" y="1190625"/>
            <a:ext cx="436403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a:t>T. Warnow,        S. Mirarab,                N. Nguyen,           Md. S.Bayzid</a:t>
            </a:r>
          </a:p>
          <a:p>
            <a:r>
              <a:rPr lang="en-US" sz="1000"/>
              <a:t>UT-Austin            UT-Austin                 UT-Austin              UT-Austin</a:t>
            </a:r>
          </a:p>
        </p:txBody>
      </p:sp>
      <p:pic>
        <p:nvPicPr>
          <p:cNvPr id="82958" name="Picture 1" descr="bayzi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18463" y="1708150"/>
            <a:ext cx="84613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2" descr="nam-nguye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84975" y="1731963"/>
            <a:ext cx="1149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TextBox 4"/>
          <p:cNvSpPr txBox="1">
            <a:spLocks noChangeArrowheads="1"/>
          </p:cNvSpPr>
          <p:nvPr/>
        </p:nvSpPr>
        <p:spPr bwMode="auto">
          <a:xfrm>
            <a:off x="914400" y="4710113"/>
            <a:ext cx="7567396" cy="10956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marL="431800" indent="-3238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cs typeface="ＭＳ Ｐゴシック" charset="0"/>
              </a:defRPr>
            </a:lvl1pPr>
            <a:lvl2pPr marL="742950" indent="-28575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2pPr>
            <a:lvl3pPr marL="11430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3pPr>
            <a:lvl4pPr marL="16002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4pPr>
            <a:lvl5pPr marL="2057400" indent="-228600" defTabSz="4492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ea typeface="ＭＳ Ｐゴシック" charset="0"/>
              </a:defRPr>
            </a:lvl9pPr>
          </a:lstStyle>
          <a:p>
            <a:pPr>
              <a:lnSpc>
                <a:spcPct val="90000"/>
              </a:lnSpc>
              <a:buSzPct val="45000"/>
            </a:pPr>
            <a:r>
              <a:rPr lang="en-US" b="1" dirty="0">
                <a:solidFill>
                  <a:srgbClr val="0000FF"/>
                </a:solidFill>
              </a:rPr>
              <a:t>Challenge: </a:t>
            </a:r>
          </a:p>
          <a:p>
            <a:pPr>
              <a:lnSpc>
                <a:spcPct val="90000"/>
              </a:lnSpc>
              <a:buSzPct val="45000"/>
            </a:pPr>
            <a:r>
              <a:rPr lang="en-US" b="1" dirty="0">
                <a:solidFill>
                  <a:srgbClr val="0000FF"/>
                </a:solidFill>
              </a:rPr>
              <a:t>	Alignment of datasets with &gt; 100,000 </a:t>
            </a:r>
            <a:r>
              <a:rPr lang="en-US" b="1" dirty="0" smtClean="0">
                <a:solidFill>
                  <a:srgbClr val="0000FF"/>
                </a:solidFill>
              </a:rPr>
              <a:t>sequences </a:t>
            </a:r>
          </a:p>
          <a:p>
            <a:pPr>
              <a:lnSpc>
                <a:spcPct val="90000"/>
              </a:lnSpc>
              <a:buSzPct val="45000"/>
            </a:pPr>
            <a:r>
              <a:rPr lang="en-US" b="1" dirty="0">
                <a:solidFill>
                  <a:srgbClr val="0000FF"/>
                </a:solidFill>
              </a:rPr>
              <a:t>	</a:t>
            </a:r>
            <a:r>
              <a:rPr lang="en-US" b="1" dirty="0" smtClean="0">
                <a:solidFill>
                  <a:srgbClr val="0000FF"/>
                </a:solidFill>
              </a:rPr>
              <a:t>with many fragmentary sequences</a:t>
            </a:r>
            <a:endParaRPr lang="en-US" b="1" dirty="0">
              <a:solidFill>
                <a:srgbClr val="0000FF"/>
              </a:solidFill>
            </a:endParaRPr>
          </a:p>
        </p:txBody>
      </p:sp>
      <p:sp>
        <p:nvSpPr>
          <p:cNvPr id="82961" name="TextBox 5"/>
          <p:cNvSpPr txBox="1">
            <a:spLocks noChangeArrowheads="1"/>
          </p:cNvSpPr>
          <p:nvPr/>
        </p:nvSpPr>
        <p:spPr bwMode="auto">
          <a:xfrm>
            <a:off x="5997575" y="2828925"/>
            <a:ext cx="27384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Plus many many other people…</a:t>
            </a:r>
          </a:p>
          <a:p>
            <a:endParaRPr lang="en-US"/>
          </a:p>
        </p:txBody>
      </p:sp>
    </p:spTree>
    <p:extLst>
      <p:ext uri="{BB962C8B-B14F-4D97-AF65-F5344CB8AC3E}">
        <p14:creationId xmlns:p14="http://schemas.microsoft.com/office/powerpoint/2010/main" val="48517916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ytochrome.sequence.lengt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570" y="685800"/>
            <a:ext cx="5043581" cy="5043581"/>
          </a:xfrm>
          <a:prstGeom prst="rect">
            <a:avLst/>
          </a:prstGeom>
        </p:spPr>
      </p:pic>
      <p:sp>
        <p:nvSpPr>
          <p:cNvPr id="2" name="TextBox 1"/>
          <p:cNvSpPr txBox="1"/>
          <p:nvPr/>
        </p:nvSpPr>
        <p:spPr>
          <a:xfrm>
            <a:off x="5685151" y="875261"/>
            <a:ext cx="3070071" cy="1477328"/>
          </a:xfrm>
          <a:prstGeom prst="rect">
            <a:avLst/>
          </a:prstGeom>
          <a:noFill/>
        </p:spPr>
        <p:txBody>
          <a:bodyPr wrap="none" rtlCol="0">
            <a:spAutoFit/>
          </a:bodyPr>
          <a:lstStyle/>
          <a:p>
            <a:r>
              <a:rPr lang="en-US" dirty="0" smtClean="0"/>
              <a:t>1KP dataset:</a:t>
            </a:r>
          </a:p>
          <a:p>
            <a:endParaRPr lang="en-US" dirty="0"/>
          </a:p>
          <a:p>
            <a:r>
              <a:rPr lang="en-US" dirty="0" smtClean="0"/>
              <a:t>More than 100,000 sequences</a:t>
            </a:r>
          </a:p>
          <a:p>
            <a:r>
              <a:rPr lang="en-US" dirty="0" smtClean="0"/>
              <a:t>Lots of fragmentary sequences</a:t>
            </a:r>
          </a:p>
          <a:p>
            <a:endParaRPr lang="en-US" dirty="0"/>
          </a:p>
        </p:txBody>
      </p:sp>
    </p:spTree>
    <p:extLst>
      <p:ext uri="{BB962C8B-B14F-4D97-AF65-F5344CB8AC3E}">
        <p14:creationId xmlns:p14="http://schemas.microsoft.com/office/powerpoint/2010/main" val="244929225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Mixed Datasets</a:t>
            </a:r>
            <a:endParaRPr lang="en-US" dirty="0"/>
          </a:p>
        </p:txBody>
      </p:sp>
      <p:sp>
        <p:nvSpPr>
          <p:cNvPr id="3" name="Content Placeholder 2"/>
          <p:cNvSpPr>
            <a:spLocks noGrp="1"/>
          </p:cNvSpPr>
          <p:nvPr>
            <p:ph idx="1"/>
          </p:nvPr>
        </p:nvSpPr>
        <p:spPr>
          <a:xfrm>
            <a:off x="457200" y="1448334"/>
            <a:ext cx="8229600" cy="4525963"/>
          </a:xfrm>
        </p:spPr>
        <p:txBody>
          <a:bodyPr>
            <a:normAutofit fontScale="70000" lnSpcReduction="20000"/>
          </a:bodyPr>
          <a:lstStyle/>
          <a:p>
            <a:pPr marL="0" indent="0">
              <a:buNone/>
            </a:pPr>
            <a:endParaRPr lang="en-US" dirty="0"/>
          </a:p>
          <a:p>
            <a:r>
              <a:rPr lang="en-US" dirty="0" smtClean="0"/>
              <a:t>Some sequences are very short – much shorter than the full-length sequences – and some are full-length (so mixture of lengths)</a:t>
            </a:r>
          </a:p>
          <a:p>
            <a:endParaRPr lang="en-US" dirty="0"/>
          </a:p>
          <a:p>
            <a:r>
              <a:rPr lang="en-US" dirty="0" smtClean="0"/>
              <a:t>Estimating a multiple sequence alignment on datasets with some fragments is very difficult (research area)</a:t>
            </a:r>
          </a:p>
          <a:p>
            <a:endParaRPr lang="en-US" dirty="0"/>
          </a:p>
          <a:p>
            <a:r>
              <a:rPr lang="en-US" dirty="0" smtClean="0"/>
              <a:t>Trees based on MSAs computed on datasets with fragments have high error</a:t>
            </a:r>
          </a:p>
          <a:p>
            <a:pPr marL="0" indent="0">
              <a:buNone/>
            </a:pPr>
            <a:endParaRPr lang="en-US" dirty="0" smtClean="0"/>
          </a:p>
          <a:p>
            <a:r>
              <a:rPr lang="en-US" dirty="0"/>
              <a:t>Occurs in </a:t>
            </a:r>
            <a:r>
              <a:rPr lang="en-US" dirty="0" err="1"/>
              <a:t>transcriptome</a:t>
            </a:r>
            <a:r>
              <a:rPr lang="en-US" dirty="0"/>
              <a:t> datasets, or in </a:t>
            </a:r>
            <a:r>
              <a:rPr lang="en-US" dirty="0" err="1"/>
              <a:t>metagenomic</a:t>
            </a:r>
            <a:r>
              <a:rPr lang="en-US" dirty="0"/>
              <a:t> analyses</a:t>
            </a:r>
          </a:p>
          <a:p>
            <a:endParaRPr lang="en-US" dirty="0"/>
          </a:p>
        </p:txBody>
      </p:sp>
    </p:spTree>
    <p:extLst>
      <p:ext uri="{BB962C8B-B14F-4D97-AF65-F5344CB8AC3E}">
        <p14:creationId xmlns:p14="http://schemas.microsoft.com/office/powerpoint/2010/main" val="131034466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Phylogenies from “mixed” datasets</a:t>
            </a:r>
            <a:endParaRPr lang="en-US" dirty="0"/>
          </a:p>
        </p:txBody>
      </p:sp>
      <p:sp>
        <p:nvSpPr>
          <p:cNvPr id="3" name="Content Placeholder 2"/>
          <p:cNvSpPr>
            <a:spLocks noGrp="1"/>
          </p:cNvSpPr>
          <p:nvPr>
            <p:ph idx="1"/>
          </p:nvPr>
        </p:nvSpPr>
        <p:spPr/>
        <p:txBody>
          <a:bodyPr/>
          <a:lstStyle/>
          <a:p>
            <a:pPr marL="0" indent="0">
              <a:buNone/>
            </a:pPr>
            <a:r>
              <a:rPr lang="en-US" dirty="0" smtClean="0"/>
              <a:t>Challenge: Given set of sequences, some full length and some fragmentary, how do we estimate a tree?</a:t>
            </a:r>
          </a:p>
          <a:p>
            <a:pPr marL="0" indent="0">
              <a:buNone/>
            </a:pPr>
            <a:endParaRPr lang="en-US" dirty="0" smtClean="0"/>
          </a:p>
          <a:p>
            <a:r>
              <a:rPr lang="en-US" dirty="0" smtClean="0"/>
              <a:t>Step 1: Extract </a:t>
            </a:r>
            <a:r>
              <a:rPr lang="en-US" dirty="0"/>
              <a:t>the full-length sequences, and get MSA and </a:t>
            </a:r>
            <a:r>
              <a:rPr lang="en-US" dirty="0" smtClean="0"/>
              <a:t>tree</a:t>
            </a:r>
          </a:p>
          <a:p>
            <a:r>
              <a:rPr lang="en-US" dirty="0" smtClean="0"/>
              <a:t>Step 2: Add </a:t>
            </a:r>
            <a:r>
              <a:rPr lang="en-US" dirty="0"/>
              <a:t>the remaining sequences (short ones) into the </a:t>
            </a:r>
            <a:r>
              <a:rPr lang="en-US" dirty="0" smtClean="0"/>
              <a:t>tree.</a:t>
            </a:r>
            <a:endParaRPr lang="en-US" dirty="0"/>
          </a:p>
          <a:p>
            <a:endParaRPr lang="en-US" dirty="0"/>
          </a:p>
        </p:txBody>
      </p:sp>
    </p:spTree>
    <p:extLst>
      <p:ext uri="{BB962C8B-B14F-4D97-AF65-F5344CB8AC3E}">
        <p14:creationId xmlns:p14="http://schemas.microsoft.com/office/powerpoint/2010/main" val="113667338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extShape 1"/>
          <p:cNvSpPr txBox="1">
            <a:spLocks noChangeArrowheads="1"/>
          </p:cNvSpPr>
          <p:nvPr/>
        </p:nvSpPr>
        <p:spPr bwMode="auto">
          <a:xfrm>
            <a:off x="685800" y="463550"/>
            <a:ext cx="77724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Times New Roman" charset="0"/>
              <a:buNone/>
            </a:pPr>
            <a:r>
              <a:rPr lang="fi-FI" sz="3200" b="1"/>
              <a:t>Phylogenetic Placement</a:t>
            </a:r>
            <a:endParaRPr lang="en-US" sz="3200"/>
          </a:p>
        </p:txBody>
      </p:sp>
      <p:sp>
        <p:nvSpPr>
          <p:cNvPr id="163842" name="CustomShape 2"/>
          <p:cNvSpPr>
            <a:spLocks noChangeArrowheads="1"/>
          </p:cNvSpPr>
          <p:nvPr/>
        </p:nvSpPr>
        <p:spPr bwMode="auto">
          <a:xfrm>
            <a:off x="5649913" y="3433763"/>
            <a:ext cx="114617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3843" name="Line 3"/>
          <p:cNvSpPr>
            <a:spLocks noChangeShapeType="1"/>
          </p:cNvSpPr>
          <p:nvPr/>
        </p:nvSpPr>
        <p:spPr bwMode="auto">
          <a:xfrm>
            <a:off x="5418138" y="3163888"/>
            <a:ext cx="1587" cy="471487"/>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63844" name="CustomShape 4"/>
          <p:cNvSpPr>
            <a:spLocks noChangeArrowheads="1"/>
          </p:cNvSpPr>
          <p:nvPr/>
        </p:nvSpPr>
        <p:spPr bwMode="auto">
          <a:xfrm>
            <a:off x="5341938" y="3568700"/>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63845" name="Line 5"/>
          <p:cNvSpPr>
            <a:spLocks noChangeShapeType="1"/>
          </p:cNvSpPr>
          <p:nvPr/>
        </p:nvSpPr>
        <p:spPr bwMode="auto">
          <a:xfrm>
            <a:off x="5418138" y="3635375"/>
            <a:ext cx="838200"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63846" name="CustomShape 6"/>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3847" name="CustomShape 7"/>
          <p:cNvSpPr>
            <a:spLocks noChangeArrowheads="1"/>
          </p:cNvSpPr>
          <p:nvPr/>
        </p:nvSpPr>
        <p:spPr bwMode="auto">
          <a:xfrm>
            <a:off x="6180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63848" name="Line 8"/>
          <p:cNvSpPr>
            <a:spLocks noChangeShapeType="1"/>
          </p:cNvSpPr>
          <p:nvPr/>
        </p:nvSpPr>
        <p:spPr bwMode="auto">
          <a:xfrm flipH="1">
            <a:off x="4346575" y="3635375"/>
            <a:ext cx="1076325" cy="5381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63849" name="CustomShape 9"/>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3850" name="CustomShape 10"/>
          <p:cNvSpPr>
            <a:spLocks noChangeArrowheads="1"/>
          </p:cNvSpPr>
          <p:nvPr/>
        </p:nvSpPr>
        <p:spPr bwMode="auto">
          <a:xfrm>
            <a:off x="4275138" y="4106863"/>
            <a:ext cx="152400" cy="134937"/>
          </a:xfrm>
          <a:prstGeom prst="ellipse">
            <a:avLst/>
          </a:prstGeom>
          <a:solidFill>
            <a:srgbClr val="99CC00"/>
          </a:solidFill>
          <a:ln w="9360">
            <a:solidFill>
              <a:srgbClr val="000080"/>
            </a:solidFill>
            <a:miter lim="800000"/>
            <a:headEnd/>
            <a:tailEnd/>
          </a:ln>
        </p:spPr>
        <p:txBody>
          <a:bodyPr/>
          <a:lstStyle/>
          <a:p>
            <a:endParaRPr lang="en-US"/>
          </a:p>
        </p:txBody>
      </p:sp>
      <p:sp>
        <p:nvSpPr>
          <p:cNvPr id="163851" name="CustomShape 11"/>
          <p:cNvSpPr>
            <a:spLocks noChangeArrowheads="1"/>
          </p:cNvSpPr>
          <p:nvPr/>
        </p:nvSpPr>
        <p:spPr bwMode="auto">
          <a:xfrm>
            <a:off x="49609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63852" name="Line 12"/>
          <p:cNvSpPr>
            <a:spLocks noChangeShapeType="1"/>
          </p:cNvSpPr>
          <p:nvPr/>
        </p:nvSpPr>
        <p:spPr bwMode="auto">
          <a:xfrm flipH="1">
            <a:off x="3736975" y="4173538"/>
            <a:ext cx="619125" cy="6731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63853" name="Line 13"/>
          <p:cNvSpPr>
            <a:spLocks noChangeShapeType="1"/>
          </p:cNvSpPr>
          <p:nvPr/>
        </p:nvSpPr>
        <p:spPr bwMode="auto">
          <a:xfrm>
            <a:off x="4351338" y="4173538"/>
            <a:ext cx="6858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63854" name="CustomShape 14"/>
          <p:cNvSpPr>
            <a:spLocks noChangeArrowheads="1"/>
          </p:cNvSpPr>
          <p:nvPr/>
        </p:nvSpPr>
        <p:spPr bwMode="auto">
          <a:xfrm>
            <a:off x="2314575" y="4751388"/>
            <a:ext cx="119538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3855" name="CustomShape 15"/>
          <p:cNvSpPr>
            <a:spLocks noChangeArrowheads="1"/>
          </p:cNvSpPr>
          <p:nvPr/>
        </p:nvSpPr>
        <p:spPr bwMode="auto">
          <a:xfrm>
            <a:off x="5268913" y="4751388"/>
            <a:ext cx="1150937"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3856" name="Line 16"/>
          <p:cNvSpPr>
            <a:spLocks noChangeShapeType="1"/>
          </p:cNvSpPr>
          <p:nvPr/>
        </p:nvSpPr>
        <p:spPr bwMode="auto">
          <a:xfrm>
            <a:off x="6256338" y="4173538"/>
            <a:ext cx="9144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63857" name="CustomShape 17"/>
          <p:cNvSpPr>
            <a:spLocks noChangeArrowheads="1"/>
          </p:cNvSpPr>
          <p:nvPr/>
        </p:nvSpPr>
        <p:spPr bwMode="auto">
          <a:xfrm>
            <a:off x="7402513" y="4751388"/>
            <a:ext cx="11477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3858" name="CustomShape 18"/>
          <p:cNvSpPr>
            <a:spLocks noChangeArrowheads="1"/>
          </p:cNvSpPr>
          <p:nvPr/>
        </p:nvSpPr>
        <p:spPr bwMode="auto">
          <a:xfrm>
            <a:off x="70945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63859" name="CustomShape 19"/>
          <p:cNvSpPr>
            <a:spLocks noChangeArrowheads="1"/>
          </p:cNvSpPr>
          <p:nvPr/>
        </p:nvSpPr>
        <p:spPr bwMode="auto">
          <a:xfrm>
            <a:off x="3589338" y="4860925"/>
            <a:ext cx="152400" cy="134938"/>
          </a:xfrm>
          <a:prstGeom prst="ellipse">
            <a:avLst/>
          </a:prstGeom>
          <a:solidFill>
            <a:srgbClr val="99CC00"/>
          </a:solidFill>
          <a:ln w="9360">
            <a:solidFill>
              <a:srgbClr val="000080"/>
            </a:solidFill>
            <a:miter lim="800000"/>
            <a:headEnd/>
            <a:tailEnd/>
          </a:ln>
        </p:spPr>
        <p:txBody>
          <a:bodyPr/>
          <a:lstStyle/>
          <a:p>
            <a:endParaRPr lang="en-US"/>
          </a:p>
        </p:txBody>
      </p:sp>
      <p:sp>
        <p:nvSpPr>
          <p:cNvPr id="163860" name="CustomShape 20"/>
          <p:cNvSpPr>
            <a:spLocks noChangeArrowheads="1"/>
          </p:cNvSpPr>
          <p:nvPr/>
        </p:nvSpPr>
        <p:spPr bwMode="auto">
          <a:xfrm>
            <a:off x="2906713" y="4040188"/>
            <a:ext cx="11811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3861" name="CustomShape 21"/>
          <p:cNvSpPr>
            <a:spLocks noChangeArrowheads="1"/>
          </p:cNvSpPr>
          <p:nvPr/>
        </p:nvSpPr>
        <p:spPr bwMode="auto">
          <a:xfrm>
            <a:off x="6488113" y="4040188"/>
            <a:ext cx="114935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3862" name="Line 22"/>
          <p:cNvSpPr>
            <a:spLocks noChangeShapeType="1"/>
          </p:cNvSpPr>
          <p:nvPr/>
        </p:nvSpPr>
        <p:spPr bwMode="auto">
          <a:xfrm>
            <a:off x="5037138" y="4914900"/>
            <a:ext cx="609600" cy="739775"/>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63863" name="Line 23"/>
          <p:cNvSpPr>
            <a:spLocks noChangeShapeType="1"/>
          </p:cNvSpPr>
          <p:nvPr/>
        </p:nvSpPr>
        <p:spPr bwMode="auto">
          <a:xfrm flipV="1">
            <a:off x="4351338" y="4908550"/>
            <a:ext cx="6858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63864" name="Line 24"/>
          <p:cNvSpPr>
            <a:spLocks noChangeShapeType="1"/>
          </p:cNvSpPr>
          <p:nvPr/>
        </p:nvSpPr>
        <p:spPr bwMode="auto">
          <a:xfrm flipV="1">
            <a:off x="6942138" y="4908550"/>
            <a:ext cx="228600"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63865" name="Line 25"/>
          <p:cNvSpPr>
            <a:spLocks noChangeShapeType="1"/>
          </p:cNvSpPr>
          <p:nvPr/>
        </p:nvSpPr>
        <p:spPr bwMode="auto">
          <a:xfrm flipH="1" flipV="1">
            <a:off x="7165975" y="4908550"/>
            <a:ext cx="1152525" cy="749300"/>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63866" name="Line 26"/>
          <p:cNvSpPr>
            <a:spLocks noChangeShapeType="1"/>
          </p:cNvSpPr>
          <p:nvPr/>
        </p:nvSpPr>
        <p:spPr bwMode="auto">
          <a:xfrm flipV="1">
            <a:off x="2979738" y="4841875"/>
            <a:ext cx="762000" cy="817563"/>
          </a:xfrm>
          <a:prstGeom prst="line">
            <a:avLst/>
          </a:prstGeom>
          <a:noFill/>
          <a:ln w="28440">
            <a:solidFill>
              <a:srgbClr val="00008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63867" name="CustomShape 27"/>
          <p:cNvSpPr>
            <a:spLocks noChangeArrowheads="1"/>
          </p:cNvSpPr>
          <p:nvPr/>
        </p:nvSpPr>
        <p:spPr bwMode="auto">
          <a:xfrm>
            <a:off x="7521575" y="5829300"/>
            <a:ext cx="15367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ACT..TAGA..A</a:t>
            </a:r>
            <a:endParaRPr lang="en-US" sz="1800"/>
          </a:p>
        </p:txBody>
      </p:sp>
      <p:sp>
        <p:nvSpPr>
          <p:cNvPr id="163868" name="CustomShape 28"/>
          <p:cNvSpPr>
            <a:spLocks noChangeArrowheads="1"/>
          </p:cNvSpPr>
          <p:nvPr/>
        </p:nvSpPr>
        <p:spPr bwMode="auto">
          <a:xfrm>
            <a:off x="6354763" y="5829300"/>
            <a:ext cx="12890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AGC...ACA</a:t>
            </a:r>
            <a:endParaRPr lang="en-US" sz="1800"/>
          </a:p>
        </p:txBody>
      </p:sp>
      <p:sp>
        <p:nvSpPr>
          <p:cNvPr id="163869" name="CustomShape 29"/>
          <p:cNvSpPr>
            <a:spLocks noChangeArrowheads="1"/>
          </p:cNvSpPr>
          <p:nvPr/>
        </p:nvSpPr>
        <p:spPr bwMode="auto">
          <a:xfrm>
            <a:off x="5024438" y="5829300"/>
            <a:ext cx="13192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TAGA...CTT</a:t>
            </a:r>
            <a:endParaRPr lang="en-US" sz="1800"/>
          </a:p>
        </p:txBody>
      </p:sp>
      <p:sp>
        <p:nvSpPr>
          <p:cNvPr id="163870" name="CustomShape 30"/>
          <p:cNvSpPr>
            <a:spLocks noChangeArrowheads="1"/>
          </p:cNvSpPr>
          <p:nvPr/>
        </p:nvSpPr>
        <p:spPr bwMode="auto">
          <a:xfrm>
            <a:off x="3649663" y="5829300"/>
            <a:ext cx="1355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TAGC...CCA</a:t>
            </a:r>
            <a:endParaRPr lang="en-US" sz="1800"/>
          </a:p>
        </p:txBody>
      </p:sp>
      <p:sp>
        <p:nvSpPr>
          <p:cNvPr id="163871" name="CustomShape 31"/>
          <p:cNvSpPr>
            <a:spLocks noChangeArrowheads="1"/>
          </p:cNvSpPr>
          <p:nvPr/>
        </p:nvSpPr>
        <p:spPr bwMode="auto">
          <a:xfrm>
            <a:off x="2297113" y="5829300"/>
            <a:ext cx="13858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lstStyle/>
          <a:p>
            <a:pPr defTabSz="457200" eaLnBrk="1" hangingPunct="1">
              <a:buFont typeface="Verdana" charset="0"/>
              <a:buNone/>
            </a:pPr>
            <a:r>
              <a:rPr lang="en-US" sz="1600">
                <a:latin typeface="Verdana" charset="0"/>
              </a:rPr>
              <a:t>AGG...GCAT</a:t>
            </a:r>
            <a:endParaRPr lang="en-US" sz="1800"/>
          </a:p>
          <a:p>
            <a:pPr defTabSz="457200" eaLnBrk="1" hangingPunct="1">
              <a:buFont typeface="Verdana" charset="0"/>
              <a:buNone/>
            </a:pPr>
            <a:endParaRPr lang="en-US" sz="1800"/>
          </a:p>
        </p:txBody>
      </p:sp>
      <p:sp>
        <p:nvSpPr>
          <p:cNvPr id="163872" name="CustomShape 32"/>
          <p:cNvSpPr>
            <a:spLocks noChangeArrowheads="1"/>
          </p:cNvSpPr>
          <p:nvPr/>
        </p:nvSpPr>
        <p:spPr bwMode="auto">
          <a:xfrm>
            <a:off x="2886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63873" name="CustomShape 33"/>
          <p:cNvSpPr>
            <a:spLocks noChangeArrowheads="1"/>
          </p:cNvSpPr>
          <p:nvPr/>
        </p:nvSpPr>
        <p:spPr bwMode="auto">
          <a:xfrm>
            <a:off x="42195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63874" name="CustomShape 34"/>
          <p:cNvSpPr>
            <a:spLocks noChangeArrowheads="1"/>
          </p:cNvSpPr>
          <p:nvPr/>
        </p:nvSpPr>
        <p:spPr bwMode="auto">
          <a:xfrm>
            <a:off x="5551488"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63875" name="CustomShape 35"/>
          <p:cNvSpPr>
            <a:spLocks noChangeArrowheads="1"/>
          </p:cNvSpPr>
          <p:nvPr/>
        </p:nvSpPr>
        <p:spPr bwMode="auto">
          <a:xfrm>
            <a:off x="68484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63876" name="CustomShape 36"/>
          <p:cNvSpPr>
            <a:spLocks noChangeArrowheads="1"/>
          </p:cNvSpPr>
          <p:nvPr/>
        </p:nvSpPr>
        <p:spPr bwMode="auto">
          <a:xfrm>
            <a:off x="8220075" y="5588000"/>
            <a:ext cx="152400" cy="134938"/>
          </a:xfrm>
          <a:prstGeom prst="ellipse">
            <a:avLst/>
          </a:prstGeom>
          <a:solidFill>
            <a:srgbClr val="BBE0E3"/>
          </a:solidFill>
          <a:ln w="9360">
            <a:solidFill>
              <a:srgbClr val="000000"/>
            </a:solidFill>
            <a:miter lim="800000"/>
            <a:headEnd/>
            <a:tailEnd/>
          </a:ln>
        </p:spPr>
        <p:txBody>
          <a:bodyPr/>
          <a:lstStyle/>
          <a:p>
            <a:endParaRPr lang="en-US"/>
          </a:p>
        </p:txBody>
      </p:sp>
      <p:sp>
        <p:nvSpPr>
          <p:cNvPr id="163877" name="CustomShape 37"/>
          <p:cNvSpPr>
            <a:spLocks noChangeArrowheads="1"/>
          </p:cNvSpPr>
          <p:nvPr/>
        </p:nvSpPr>
        <p:spPr bwMode="auto">
          <a:xfrm>
            <a:off x="469900" y="2959100"/>
            <a:ext cx="1371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Arial" charset="0"/>
              <a:buNone/>
            </a:pPr>
            <a:r>
              <a:rPr lang="en-US" sz="1600"/>
              <a:t>ACCG</a:t>
            </a:r>
            <a:endParaRPr lang="en-US" sz="1800"/>
          </a:p>
          <a:p>
            <a:pPr defTabSz="457200" eaLnBrk="1" hangingPunct="1">
              <a:buFont typeface="Arial" charset="0"/>
              <a:buNone/>
            </a:pPr>
            <a:r>
              <a:rPr lang="en-US" sz="1600"/>
              <a:t>CGAG</a:t>
            </a:r>
            <a:endParaRPr lang="en-US" sz="1800"/>
          </a:p>
          <a:p>
            <a:pPr defTabSz="457200" eaLnBrk="1" hangingPunct="1">
              <a:buFont typeface="Arial" charset="0"/>
              <a:buNone/>
            </a:pPr>
            <a:r>
              <a:rPr lang="en-US" sz="1600"/>
              <a:t>CGG</a:t>
            </a:r>
            <a:endParaRPr lang="en-US" sz="1800"/>
          </a:p>
          <a:p>
            <a:pPr defTabSz="457200" eaLnBrk="1" hangingPunct="1">
              <a:buFont typeface="Arial" charset="0"/>
              <a:buNone/>
            </a:pPr>
            <a:r>
              <a:rPr lang="en-US" sz="1600"/>
              <a:t>GGCT</a:t>
            </a:r>
            <a:endParaRPr lang="en-US" sz="1800"/>
          </a:p>
          <a:p>
            <a:pPr defTabSz="457200" eaLnBrk="1" hangingPunct="1">
              <a:buFont typeface="Arial" charset="0"/>
              <a:buNone/>
            </a:pPr>
            <a:r>
              <a:rPr lang="en-US" sz="1600">
                <a:solidFill>
                  <a:srgbClr val="000000"/>
                </a:solidFill>
              </a:rPr>
              <a:t>TAGA</a:t>
            </a:r>
            <a:endParaRPr lang="en-US" sz="1800"/>
          </a:p>
          <a:p>
            <a:pPr defTabSz="457200" eaLnBrk="1" hangingPunct="1">
              <a:buFont typeface="Arial" charset="0"/>
              <a:buNone/>
            </a:pPr>
            <a:r>
              <a:rPr lang="en-US" sz="1600"/>
              <a:t>GGGGG</a:t>
            </a:r>
            <a:endParaRPr lang="en-US" sz="1800"/>
          </a:p>
          <a:p>
            <a:pPr defTabSz="457200" eaLnBrk="1" hangingPunct="1">
              <a:buFont typeface="Arial" charset="0"/>
              <a:buNone/>
            </a:pPr>
            <a:r>
              <a:rPr lang="en-US" sz="1600"/>
              <a:t>TCGAG</a:t>
            </a:r>
            <a:endParaRPr lang="en-US" sz="1800"/>
          </a:p>
          <a:p>
            <a:pPr defTabSz="457200" eaLnBrk="1" hangingPunct="1">
              <a:buFont typeface="Arial" charset="0"/>
              <a:buNone/>
            </a:pPr>
            <a:r>
              <a:rPr lang="en-US" sz="1600"/>
              <a:t>GGCG</a:t>
            </a:r>
            <a:endParaRPr lang="en-US" sz="1800"/>
          </a:p>
          <a:p>
            <a:pPr defTabSz="457200" eaLnBrk="1" hangingPunct="1">
              <a:buFont typeface="Arial" charset="0"/>
              <a:buNone/>
            </a:pPr>
            <a:r>
              <a:rPr lang="en-US" sz="1600"/>
              <a:t>GGG</a:t>
            </a:r>
            <a:endParaRPr lang="en-US" sz="1800"/>
          </a:p>
          <a:p>
            <a:pPr defTabSz="457200" eaLnBrk="1" hangingPunct="1">
              <a:buFont typeface="Arial" charset="0"/>
              <a:buChar char="•"/>
            </a:pPr>
            <a:r>
              <a:rPr lang="en-US" sz="1600"/>
              <a:t>.</a:t>
            </a:r>
            <a:endParaRPr lang="en-US" sz="1800"/>
          </a:p>
          <a:p>
            <a:pPr defTabSz="457200" eaLnBrk="1" hangingPunct="1">
              <a:buFont typeface="Arial" charset="0"/>
              <a:buChar char="•"/>
            </a:pPr>
            <a:r>
              <a:rPr lang="en-US" sz="1600"/>
              <a:t>.</a:t>
            </a:r>
            <a:endParaRPr lang="en-US" sz="1800"/>
          </a:p>
          <a:p>
            <a:pPr defTabSz="457200" eaLnBrk="1" hangingPunct="1">
              <a:buFont typeface="Arial" charset="0"/>
              <a:buChar char="•"/>
            </a:pPr>
            <a:r>
              <a:rPr lang="en-US" sz="1600"/>
              <a:t>.</a:t>
            </a:r>
            <a:endParaRPr lang="en-US" sz="1800"/>
          </a:p>
          <a:p>
            <a:pPr defTabSz="457200" eaLnBrk="1" hangingPunct="1">
              <a:buFont typeface="Arial" charset="0"/>
              <a:buNone/>
            </a:pPr>
            <a:r>
              <a:rPr lang="en-US" sz="1600"/>
              <a:t>ACCT</a:t>
            </a:r>
            <a:endParaRPr lang="en-US" sz="1800"/>
          </a:p>
        </p:txBody>
      </p:sp>
      <p:sp>
        <p:nvSpPr>
          <p:cNvPr id="163878" name="CustomShape 39"/>
          <p:cNvSpPr>
            <a:spLocks noChangeArrowheads="1"/>
          </p:cNvSpPr>
          <p:nvPr/>
        </p:nvSpPr>
        <p:spPr bwMode="auto">
          <a:xfrm>
            <a:off x="228600" y="2089150"/>
            <a:ext cx="36322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p>
            <a:pPr defTabSz="457200" eaLnBrk="1" hangingPunct="1">
              <a:buFont typeface="Times New Roman" charset="0"/>
              <a:buNone/>
            </a:pPr>
            <a:r>
              <a:rPr lang="en-US" sz="2000"/>
              <a:t>Fragmentary sequences</a:t>
            </a:r>
          </a:p>
          <a:p>
            <a:pPr defTabSz="457200" eaLnBrk="1" hangingPunct="1">
              <a:buFont typeface="Times New Roman" charset="0"/>
              <a:buNone/>
            </a:pPr>
            <a:r>
              <a:rPr lang="en-US" sz="2000"/>
              <a:t>from some gene</a:t>
            </a:r>
            <a:endParaRPr lang="en-US" sz="1800"/>
          </a:p>
        </p:txBody>
      </p:sp>
      <p:sp>
        <p:nvSpPr>
          <p:cNvPr id="163879" name="CustomShape 40"/>
          <p:cNvSpPr>
            <a:spLocks noChangeArrowheads="1"/>
          </p:cNvSpPr>
          <p:nvPr/>
        </p:nvSpPr>
        <p:spPr bwMode="auto">
          <a:xfrm>
            <a:off x="4319588" y="1971675"/>
            <a:ext cx="4138612"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p>
            <a:pPr defTabSz="457200" eaLnBrk="1" hangingPunct="1">
              <a:buFont typeface="Times New Roman" charset="0"/>
              <a:buNone/>
            </a:pPr>
            <a:r>
              <a:rPr lang="en-US" sz="2000"/>
              <a:t>Full-length sequences for same gene, and an alignment and a tree</a:t>
            </a:r>
            <a:endParaRPr lang="en-US" sz="1800"/>
          </a:p>
        </p:txBody>
      </p:sp>
      <p:sp>
        <p:nvSpPr>
          <p:cNvPr id="163880" name="Line 42"/>
          <p:cNvSpPr>
            <a:spLocks noChangeShapeType="1"/>
          </p:cNvSpPr>
          <p:nvPr/>
        </p:nvSpPr>
        <p:spPr bwMode="auto">
          <a:xfrm>
            <a:off x="1143000" y="3200400"/>
            <a:ext cx="2743200" cy="13716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881" name="Line 43"/>
          <p:cNvSpPr>
            <a:spLocks noChangeShapeType="1"/>
          </p:cNvSpPr>
          <p:nvPr/>
        </p:nvSpPr>
        <p:spPr bwMode="auto">
          <a:xfrm>
            <a:off x="1143000" y="3429000"/>
            <a:ext cx="2743200" cy="11430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882" name="Line 44"/>
          <p:cNvSpPr>
            <a:spLocks noChangeShapeType="1"/>
          </p:cNvSpPr>
          <p:nvPr/>
        </p:nvSpPr>
        <p:spPr bwMode="auto">
          <a:xfrm>
            <a:off x="1143000" y="3657600"/>
            <a:ext cx="3429000" cy="1828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883" name="Line 45"/>
          <p:cNvSpPr>
            <a:spLocks noChangeShapeType="1"/>
          </p:cNvSpPr>
          <p:nvPr/>
        </p:nvSpPr>
        <p:spPr bwMode="auto">
          <a:xfrm>
            <a:off x="1143000" y="3886200"/>
            <a:ext cx="3657600" cy="1588"/>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884" name="Line 46"/>
          <p:cNvSpPr>
            <a:spLocks noChangeShapeType="1"/>
          </p:cNvSpPr>
          <p:nvPr/>
        </p:nvSpPr>
        <p:spPr bwMode="auto">
          <a:xfrm>
            <a:off x="1143000" y="4114800"/>
            <a:ext cx="54864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885" name="Line 47"/>
          <p:cNvSpPr>
            <a:spLocks noChangeShapeType="1"/>
          </p:cNvSpPr>
          <p:nvPr/>
        </p:nvSpPr>
        <p:spPr bwMode="auto">
          <a:xfrm flipV="1">
            <a:off x="1143000" y="5484813"/>
            <a:ext cx="5943600" cy="460375"/>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886" name="Line 48"/>
          <p:cNvSpPr>
            <a:spLocks noChangeShapeType="1"/>
          </p:cNvSpPr>
          <p:nvPr/>
        </p:nvSpPr>
        <p:spPr bwMode="auto">
          <a:xfrm>
            <a:off x="1143000" y="4800600"/>
            <a:ext cx="3657600" cy="4572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887" name="Line 49"/>
          <p:cNvSpPr>
            <a:spLocks noChangeShapeType="1"/>
          </p:cNvSpPr>
          <p:nvPr/>
        </p:nvSpPr>
        <p:spPr bwMode="auto">
          <a:xfrm>
            <a:off x="1143000" y="4800600"/>
            <a:ext cx="4343400" cy="685800"/>
          </a:xfrm>
          <a:prstGeom prst="line">
            <a:avLst/>
          </a:prstGeom>
          <a:noFill/>
          <a:ln w="936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childTnLst>
            <p:seq>
              <p:cTn id="2" dur="indefinite"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CustomShape 1"/>
          <p:cNvSpPr>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457200" eaLnBrk="1" hangingPunct="1">
              <a:buSzPct val="45000"/>
              <a:buFont typeface="Arial" charset="0"/>
              <a:buNone/>
            </a:pPr>
            <a:r>
              <a:rPr lang="fi-FI" sz="4000" dirty="0" err="1" smtClean="0"/>
              <a:t>Metagenomic</a:t>
            </a:r>
            <a:r>
              <a:rPr lang="fi-FI" sz="4000" dirty="0" smtClean="0"/>
              <a:t> </a:t>
            </a:r>
            <a:r>
              <a:rPr lang="fi-FI" sz="4000" dirty="0" err="1"/>
              <a:t>Taxon</a:t>
            </a:r>
            <a:r>
              <a:rPr lang="fi-FI" sz="4000" dirty="0"/>
              <a:t> </a:t>
            </a:r>
            <a:r>
              <a:rPr lang="fi-FI" sz="4000" dirty="0" err="1"/>
              <a:t>Identification</a:t>
            </a:r>
            <a:endParaRPr lang="en-US" sz="4000" dirty="0"/>
          </a:p>
        </p:txBody>
      </p:sp>
      <p:sp>
        <p:nvSpPr>
          <p:cNvPr id="161794" name="CustomShape 2"/>
          <p:cNvSpPr>
            <a:spLocks noChangeArrowheads="1"/>
          </p:cNvSpPr>
          <p:nvPr/>
        </p:nvSpPr>
        <p:spPr bwMode="auto">
          <a:xfrm>
            <a:off x="304800" y="13716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457200" eaLnBrk="1" hangingPunct="1"/>
            <a:endParaRPr lang="en-US" sz="1800"/>
          </a:p>
          <a:p>
            <a:pPr defTabSz="457200" eaLnBrk="1" hangingPunct="1">
              <a:lnSpc>
                <a:spcPct val="90000"/>
              </a:lnSpc>
              <a:buSzPct val="45000"/>
              <a:buFont typeface="Arial" charset="0"/>
              <a:buNone/>
            </a:pPr>
            <a:r>
              <a:rPr lang="fi-FI" sz="2800"/>
              <a:t>Objective: classify short reads in a metagenomic sample</a:t>
            </a:r>
            <a:endParaRPr lang="en-US" sz="1800"/>
          </a:p>
        </p:txBody>
      </p:sp>
      <p:pic>
        <p:nvPicPr>
          <p:cNvPr id="161795" name="Picture 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200400"/>
            <a:ext cx="11430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6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9213" y="3762375"/>
            <a:ext cx="2998787"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p:cTn id="2" dur="indefinite"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Phylogenetic Placement</a:t>
            </a:r>
            <a:endParaRPr lang="en-US" dirty="0"/>
          </a:p>
        </p:txBody>
      </p:sp>
      <p:sp>
        <p:nvSpPr>
          <p:cNvPr id="3" name="Content Placeholder 2"/>
          <p:cNvSpPr>
            <a:spLocks noGrp="1"/>
          </p:cNvSpPr>
          <p:nvPr>
            <p:ph idx="1"/>
          </p:nvPr>
        </p:nvSpPr>
        <p:spPr/>
        <p:txBody>
          <a:bodyPr>
            <a:normAutofit fontScale="92500" lnSpcReduction="10000"/>
          </a:bodyPr>
          <a:lstStyle/>
          <a:p>
            <a:pPr>
              <a:spcAft>
                <a:spcPts val="600"/>
              </a:spcAft>
            </a:pPr>
            <a:r>
              <a:rPr lang="en-US" dirty="0" smtClean="0"/>
              <a:t>Input: Tree and MSA on full-length sequences (called the “backbone tree and backbone MSA”) and a set of “query sequences” (that can be very short)</a:t>
            </a:r>
          </a:p>
          <a:p>
            <a:pPr>
              <a:spcAft>
                <a:spcPts val="600"/>
              </a:spcAft>
            </a:pPr>
            <a:r>
              <a:rPr lang="en-US" dirty="0" smtClean="0"/>
              <a:t>Output: placement of each query sequence into the “backbone” tree</a:t>
            </a:r>
          </a:p>
          <a:p>
            <a:pPr marL="0" indent="0">
              <a:spcAft>
                <a:spcPts val="600"/>
              </a:spcAft>
              <a:buNone/>
            </a:pPr>
            <a:endParaRPr lang="en-US" dirty="0"/>
          </a:p>
          <a:p>
            <a:pPr marL="0" indent="0">
              <a:spcAft>
                <a:spcPts val="600"/>
              </a:spcAft>
              <a:buNone/>
            </a:pPr>
            <a:r>
              <a:rPr lang="en-US" dirty="0" smtClean="0"/>
              <a:t>Several methods for Phylogenetic Placement developed in the last few years</a:t>
            </a:r>
            <a:endParaRPr lang="en-US" dirty="0"/>
          </a:p>
        </p:txBody>
      </p:sp>
    </p:spTree>
    <p:extLst>
      <p:ext uri="{BB962C8B-B14F-4D97-AF65-F5344CB8AC3E}">
        <p14:creationId xmlns:p14="http://schemas.microsoft.com/office/powerpoint/2010/main" val="375714836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630363"/>
            <a:ext cx="8686800" cy="4949825"/>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a:latin typeface="Arial" charset="0"/>
                <a:ea typeface="ＭＳ Ｐゴシック" charset="0"/>
                <a:cs typeface="ＭＳ Ｐゴシック" charset="0"/>
              </a:rPr>
              <a:t>Step 1: Align each query sequence to backbone alignment</a:t>
            </a:r>
          </a:p>
          <a:p>
            <a:pPr marL="431800" indent="-323850" eaLnBrk="1" hangingPunct="1">
              <a:spcBef>
                <a:spcPct val="0"/>
              </a:spcBef>
              <a:spcAft>
                <a:spcPts val="1413"/>
              </a:spcAft>
              <a:buSzPct val="45000"/>
              <a:buFont typeface="StarSymbol" charset="0"/>
              <a:buNone/>
            </a:pPr>
            <a:endParaRPr lang="fi-FI" sz="4000">
              <a:latin typeface="Arial" charset="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sz="4000">
                <a:latin typeface="Arial" charset="0"/>
                <a:ea typeface="ＭＳ Ｐゴシック" charset="0"/>
                <a:cs typeface="ＭＳ Ｐゴシック" charset="0"/>
              </a:rPr>
              <a:t>Step 2: Place each query sequence into backbone tree, using extended alignment</a:t>
            </a:r>
          </a:p>
          <a:p>
            <a:pPr marL="431800" indent="-323850" eaLnBrk="1" hangingPunct="1">
              <a:spcBef>
                <a:spcPct val="0"/>
              </a:spcBef>
              <a:spcAft>
                <a:spcPts val="1138"/>
              </a:spcAft>
              <a:buSzPct val="45000"/>
              <a:buFont typeface="StarSymbol" charset="0"/>
              <a:buChar char="•"/>
            </a:pPr>
            <a:endParaRPr lang="fi-FI" sz="400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1246672" y="265113"/>
            <a:ext cx="6238875" cy="769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a:solidFill>
                  <a:schemeClr val="tx2"/>
                </a:solidFill>
              </a:rPr>
              <a:t>Phylogenetic Placement</a:t>
            </a:r>
          </a:p>
        </p:txBody>
      </p:sp>
    </p:spTree>
    <p:extLst>
      <p:ext uri="{BB962C8B-B14F-4D97-AF65-F5344CB8AC3E}">
        <p14:creationId xmlns:p14="http://schemas.microsoft.com/office/powerpoint/2010/main" val="423080554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Phylogenetic Placement</a:t>
            </a:r>
          </a:p>
        </p:txBody>
      </p:sp>
      <p:sp>
        <p:nvSpPr>
          <p:cNvPr id="169986" name="Rectangle 3"/>
          <p:cNvSpPr>
            <a:spLocks noGrp="1" noChangeArrowheads="1"/>
          </p:cNvSpPr>
          <p:nvPr>
            <p:ph type="body" idx="1"/>
          </p:nvPr>
        </p:nvSpPr>
        <p:spPr/>
        <p:txBody>
          <a:bodyPr/>
          <a:lstStyle/>
          <a:p>
            <a:pPr eaLnBrk="1" hangingPunct="1"/>
            <a:r>
              <a:rPr lang="en-US" sz="2400">
                <a:latin typeface="Arial" charset="0"/>
                <a:ea typeface="ＭＳ Ｐゴシック" charset="0"/>
                <a:cs typeface="ＭＳ Ｐゴシック" charset="0"/>
              </a:rPr>
              <a:t>Align each query sequence to backbone alignment</a:t>
            </a:r>
          </a:p>
          <a:p>
            <a:pPr lvl="1" eaLnBrk="1" hangingPunct="1"/>
            <a:r>
              <a:rPr lang="en-US" sz="2000">
                <a:solidFill>
                  <a:srgbClr val="FF0000"/>
                </a:solidFill>
                <a:latin typeface="Arial" charset="0"/>
                <a:ea typeface="ＭＳ Ｐゴシック" charset="0"/>
              </a:rPr>
              <a:t>HMMALIGN</a:t>
            </a:r>
            <a:r>
              <a:rPr lang="en-US" sz="2000">
                <a:latin typeface="Arial" charset="0"/>
                <a:ea typeface="ＭＳ Ｐゴシック" charset="0"/>
              </a:rPr>
              <a:t> (Eddy, Bioinformatics 1998)</a:t>
            </a:r>
          </a:p>
          <a:p>
            <a:pPr lvl="1" eaLnBrk="1" hangingPunct="1"/>
            <a:r>
              <a:rPr lang="en-US" sz="2000">
                <a:solidFill>
                  <a:srgbClr val="FF0000"/>
                </a:solidFill>
                <a:latin typeface="Arial" charset="0"/>
                <a:ea typeface="ＭＳ Ｐゴシック" charset="0"/>
              </a:rPr>
              <a:t>PaPaRa</a:t>
            </a:r>
            <a:r>
              <a:rPr lang="en-US" sz="2000">
                <a:latin typeface="Arial" charset="0"/>
                <a:ea typeface="ＭＳ Ｐゴシック" charset="0"/>
              </a:rPr>
              <a:t> (Berger and Stamatakis, Bioinformatics 2011)</a:t>
            </a:r>
          </a:p>
          <a:p>
            <a:pPr eaLnBrk="1" hangingPunct="1"/>
            <a:r>
              <a:rPr lang="en-US" sz="2400">
                <a:latin typeface="Arial" charset="0"/>
                <a:ea typeface="ＭＳ Ｐゴシック" charset="0"/>
                <a:cs typeface="ＭＳ Ｐゴシック" charset="0"/>
              </a:rPr>
              <a:t>Place each query sequence into backbone tree</a:t>
            </a:r>
          </a:p>
          <a:p>
            <a:pPr lvl="1" eaLnBrk="1" hangingPunct="1"/>
            <a:r>
              <a:rPr lang="en-US" sz="2000">
                <a:solidFill>
                  <a:schemeClr val="accent2"/>
                </a:solidFill>
                <a:latin typeface="Arial" charset="0"/>
                <a:ea typeface="ＭＳ Ｐゴシック" charset="0"/>
              </a:rPr>
              <a:t>Pplacer</a:t>
            </a:r>
            <a:r>
              <a:rPr lang="en-US" sz="2000">
                <a:latin typeface="Arial" charset="0"/>
                <a:ea typeface="ＭＳ Ｐゴシック" charset="0"/>
              </a:rPr>
              <a:t> (Matsen et al., BMC Bioinformatics, 2011)</a:t>
            </a:r>
          </a:p>
          <a:p>
            <a:pPr lvl="1" eaLnBrk="1" hangingPunct="1"/>
            <a:r>
              <a:rPr lang="en-US" sz="2000">
                <a:latin typeface="Arial" charset="0"/>
                <a:ea typeface="ＭＳ Ｐゴシック" charset="0"/>
              </a:rPr>
              <a:t>EPA (Berger and Stamatakis, Systematic Biology 2011)</a:t>
            </a:r>
          </a:p>
          <a:p>
            <a:pPr lvl="1" eaLnBrk="1" hangingPunct="1"/>
            <a:endParaRPr lang="en-US" sz="2000">
              <a:latin typeface="Arial" charset="0"/>
              <a:ea typeface="ＭＳ Ｐゴシック" charset="0"/>
            </a:endParaRPr>
          </a:p>
          <a:p>
            <a:pPr eaLnBrk="1" hangingPunct="1">
              <a:buFontTx/>
              <a:buNone/>
            </a:pPr>
            <a:r>
              <a:rPr lang="en-US" sz="2400">
                <a:latin typeface="Arial" charset="0"/>
                <a:ea typeface="ＭＳ Ｐゴシック" charset="0"/>
                <a:cs typeface="ＭＳ Ｐゴシック" charset="0"/>
              </a:rPr>
              <a:t>Note: pplacer and EPA use maximum likelihood, and are reported to have the same accuracy.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p:cNvSpPr>
            <a:spLocks noGrp="1"/>
          </p:cNvSpPr>
          <p:nvPr>
            <p:ph type="title" idx="4294967295"/>
          </p:nvPr>
        </p:nvSpPr>
        <p:spPr>
          <a:xfrm>
            <a:off x="685800" y="366713"/>
            <a:ext cx="7772400" cy="554037"/>
          </a:xfrm>
        </p:spPr>
        <p:txBody>
          <a:bodyPr lIns="0" tIns="0" rIns="0" bIns="0">
            <a:spAutoFit/>
          </a:bodyPr>
          <a:lstStyle/>
          <a:p>
            <a:pPr eaLnBrk="1" hangingPunct="1">
              <a:buSzPct val="45000"/>
              <a:buFont typeface="StarSymbol" charset="0"/>
              <a:buNone/>
            </a:pPr>
            <a:r>
              <a:rPr lang="fi-FI" sz="3600">
                <a:latin typeface="Arial" charset="0"/>
                <a:ea typeface="ＭＳ Ｐゴシック" charset="0"/>
                <a:cs typeface="ＭＳ Ｐゴシック" charset="0"/>
              </a:rPr>
              <a:t>HMMER vs. PaPaRa placement error </a:t>
            </a:r>
          </a:p>
        </p:txBody>
      </p:sp>
      <p:pic>
        <p:nvPicPr>
          <p:cNvPr id="17203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204913"/>
            <a:ext cx="58070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traight Connector 3"/>
          <p:cNvSpPr/>
          <p:nvPr/>
        </p:nvSpPr>
        <p:spPr>
          <a:xfrm>
            <a:off x="1539875" y="6699250"/>
            <a:ext cx="6411913" cy="0"/>
          </a:xfrm>
          <a:prstGeom prst="line">
            <a:avLst/>
          </a:prstGeom>
          <a:noFill/>
          <a:ln w="54720">
            <a:solidFill>
              <a:srgbClr val="00000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2036" name="TextBox 4"/>
          <p:cNvSpPr txBox="1">
            <a:spLocks noChangeArrowheads="1"/>
          </p:cNvSpPr>
          <p:nvPr/>
        </p:nvSpPr>
        <p:spPr bwMode="auto">
          <a:xfrm>
            <a:off x="3568700" y="6281738"/>
            <a:ext cx="44704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b="1"/>
              <a:t>Increasing rate of evolution</a:t>
            </a:r>
          </a:p>
        </p:txBody>
      </p:sp>
      <p:sp>
        <p:nvSpPr>
          <p:cNvPr id="6" name="Straight Connector 5"/>
          <p:cNvSpPr/>
          <p:nvPr/>
        </p:nvSpPr>
        <p:spPr>
          <a:xfrm>
            <a:off x="2643188" y="5562600"/>
            <a:ext cx="0" cy="339725"/>
          </a:xfrm>
          <a:prstGeom prst="line">
            <a:avLst/>
          </a:prstGeom>
          <a:noFill/>
          <a:ln w="54720">
            <a:solidFill>
              <a:srgbClr val="00008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72038" name="TextBox 6"/>
          <p:cNvSpPr txBox="1">
            <a:spLocks noChangeArrowheads="1"/>
          </p:cNvSpPr>
          <p:nvPr/>
        </p:nvSpPr>
        <p:spPr bwMode="auto">
          <a:xfrm>
            <a:off x="2428875" y="5257800"/>
            <a:ext cx="12525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a:solidFill>
                  <a:srgbClr val="000080"/>
                </a:solidFill>
              </a:rPr>
              <a:t>0.0</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1"/>
          <p:cNvSpPr>
            <a:spLocks noGrp="1"/>
          </p:cNvSpPr>
          <p:nvPr>
            <p:ph type="title" idx="4294967295"/>
          </p:nvPr>
        </p:nvSpPr>
        <p:spPr>
          <a:xfrm>
            <a:off x="685800" y="228600"/>
            <a:ext cx="7772400" cy="549275"/>
          </a:xfrm>
        </p:spPr>
        <p:txBody>
          <a:bodyPr lIns="0" tIns="0" rIns="0" bIns="0">
            <a:spAutoFit/>
          </a:bodyPr>
          <a:lstStyle/>
          <a:p>
            <a:pPr eaLnBrk="1" hangingPunct="1">
              <a:buSzPct val="45000"/>
              <a:buFont typeface="StarSymbol" charset="0"/>
              <a:buNone/>
            </a:pPr>
            <a:r>
              <a:rPr lang="fi-FI" sz="3600">
                <a:latin typeface="Arial" charset="0"/>
                <a:ea typeface="ＭＳ Ｐゴシック" charset="0"/>
                <a:cs typeface="ＭＳ Ｐゴシック" charset="0"/>
              </a:rPr>
              <a:t>SEPP(10%), based on ~10 HMMs </a:t>
            </a:r>
            <a:endParaRPr lang="fi-FI">
              <a:latin typeface="Arial" charset="0"/>
              <a:ea typeface="ＭＳ Ｐゴシック" charset="0"/>
              <a:cs typeface="ＭＳ Ｐゴシック" charset="0"/>
            </a:endParaRPr>
          </a:p>
        </p:txBody>
      </p:sp>
      <p:sp>
        <p:nvSpPr>
          <p:cNvPr id="4" name="Straight Connector 3"/>
          <p:cNvSpPr/>
          <p:nvPr/>
        </p:nvSpPr>
        <p:spPr>
          <a:xfrm>
            <a:off x="1447800" y="6400800"/>
            <a:ext cx="6411913" cy="0"/>
          </a:xfrm>
          <a:prstGeom prst="line">
            <a:avLst/>
          </a:prstGeom>
          <a:noFill/>
          <a:ln w="54720">
            <a:solidFill>
              <a:srgbClr val="00000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5" name="Straight Connector 4"/>
          <p:cNvSpPr/>
          <p:nvPr/>
        </p:nvSpPr>
        <p:spPr>
          <a:xfrm>
            <a:off x="2643188" y="5608638"/>
            <a:ext cx="0" cy="339725"/>
          </a:xfrm>
          <a:prstGeom prst="line">
            <a:avLst/>
          </a:prstGeom>
          <a:noFill/>
          <a:ln w="54720">
            <a:solidFill>
              <a:srgbClr val="00008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82276" name="TextBox 5"/>
          <p:cNvSpPr txBox="1">
            <a:spLocks noChangeArrowheads="1"/>
          </p:cNvSpPr>
          <p:nvPr/>
        </p:nvSpPr>
        <p:spPr bwMode="auto">
          <a:xfrm>
            <a:off x="2428875" y="5310188"/>
            <a:ext cx="12525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a:solidFill>
                  <a:srgbClr val="000080"/>
                </a:solidFill>
              </a:rPr>
              <a:t>0.0</a:t>
            </a:r>
          </a:p>
        </p:txBody>
      </p:sp>
      <p:pic>
        <p:nvPicPr>
          <p:cNvPr id="18227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914400"/>
            <a:ext cx="58070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traight Connector 7"/>
          <p:cNvSpPr/>
          <p:nvPr/>
        </p:nvSpPr>
        <p:spPr>
          <a:xfrm>
            <a:off x="2643188" y="5181600"/>
            <a:ext cx="0" cy="339725"/>
          </a:xfrm>
          <a:prstGeom prst="line">
            <a:avLst/>
          </a:prstGeom>
          <a:noFill/>
          <a:ln w="54720">
            <a:solidFill>
              <a:srgbClr val="000080"/>
            </a:solidFill>
            <a:prstDash val="solid"/>
            <a:tailEnd type="arrow"/>
          </a:ln>
        </p:spPr>
        <p:txBody>
          <a:bodyPr lIns="117360" tIns="72360" rIns="117360" bIns="72360" anchor="ctr" anchorCtr="1" compatLnSpc="0"/>
          <a:lstStyle/>
          <a:p>
            <a:pPr eaLnBrk="1" fontAlgn="auto">
              <a:spcBef>
                <a:spcPts val="0"/>
              </a:spcBef>
              <a:spcAft>
                <a:spcPts val="0"/>
              </a:spcAft>
              <a:defRPr/>
            </a:pPr>
            <a:endParaRPr lang="fi-FI" sz="1800">
              <a:latin typeface="Arial" pitchFamily="18"/>
              <a:ea typeface="DejaVu Sans" pitchFamily="2"/>
              <a:cs typeface="DejaVu Sans" pitchFamily="2"/>
            </a:endParaRPr>
          </a:p>
        </p:txBody>
      </p:sp>
      <p:sp>
        <p:nvSpPr>
          <p:cNvPr id="182279" name="TextBox 8"/>
          <p:cNvSpPr txBox="1">
            <a:spLocks noChangeArrowheads="1"/>
          </p:cNvSpPr>
          <p:nvPr/>
        </p:nvSpPr>
        <p:spPr bwMode="auto">
          <a:xfrm>
            <a:off x="2428875" y="4800600"/>
            <a:ext cx="12525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a:solidFill>
                  <a:srgbClr val="000080"/>
                </a:solidFill>
              </a:rPr>
              <a:t>0.0</a:t>
            </a:r>
          </a:p>
        </p:txBody>
      </p:sp>
      <p:sp>
        <p:nvSpPr>
          <p:cNvPr id="182280" name="TextBox 9"/>
          <p:cNvSpPr txBox="1">
            <a:spLocks noChangeArrowheads="1"/>
          </p:cNvSpPr>
          <p:nvPr/>
        </p:nvSpPr>
        <p:spPr bwMode="auto">
          <a:xfrm>
            <a:off x="2667000" y="6019800"/>
            <a:ext cx="446881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6457" tIns="65638" rIns="106457" bIns="65638">
            <a:spAutoFit/>
          </a:bodyPr>
          <a:lstStyle>
            <a:lvl1pPr defTabSz="828675">
              <a:defRPr sz="2400">
                <a:solidFill>
                  <a:schemeClr val="tx1"/>
                </a:solidFill>
                <a:latin typeface="Arial" charset="0"/>
                <a:ea typeface="ＭＳ Ｐゴシック" charset="0"/>
                <a:cs typeface="ＭＳ Ｐゴシック" charset="0"/>
              </a:defRPr>
            </a:lvl1pPr>
            <a:lvl2pPr marL="742950" indent="-285750" defTabSz="828675">
              <a:defRPr sz="2400">
                <a:solidFill>
                  <a:schemeClr val="tx1"/>
                </a:solidFill>
                <a:latin typeface="Arial" charset="0"/>
                <a:ea typeface="ＭＳ Ｐゴシック" charset="0"/>
              </a:defRPr>
            </a:lvl2pPr>
            <a:lvl3pPr marL="1143000" indent="-228600" defTabSz="828675">
              <a:defRPr sz="2400">
                <a:solidFill>
                  <a:schemeClr val="tx1"/>
                </a:solidFill>
                <a:latin typeface="Arial" charset="0"/>
                <a:ea typeface="ＭＳ Ｐゴシック" charset="0"/>
              </a:defRPr>
            </a:lvl3pPr>
            <a:lvl4pPr marL="1600200" indent="-228600" defTabSz="828675">
              <a:defRPr sz="2400">
                <a:solidFill>
                  <a:schemeClr val="tx1"/>
                </a:solidFill>
                <a:latin typeface="Arial" charset="0"/>
                <a:ea typeface="ＭＳ Ｐゴシック" charset="0"/>
              </a:defRPr>
            </a:lvl4pPr>
            <a:lvl5pPr marL="2057400" indent="-228600" defTabSz="828675">
              <a:defRPr sz="2400">
                <a:solidFill>
                  <a:schemeClr val="tx1"/>
                </a:solidFill>
                <a:latin typeface="Arial" charset="0"/>
                <a:ea typeface="ＭＳ Ｐゴシック" charset="0"/>
              </a:defRPr>
            </a:lvl5pPr>
            <a:lvl6pPr marL="2514600" indent="-228600" defTabSz="8286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286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286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28675" eaLnBrk="0" fontAlgn="base" hangingPunct="0">
              <a:spcBef>
                <a:spcPct val="0"/>
              </a:spcBef>
              <a:spcAft>
                <a:spcPct val="0"/>
              </a:spcAft>
              <a:defRPr sz="2400">
                <a:solidFill>
                  <a:schemeClr val="tx1"/>
                </a:solidFill>
                <a:latin typeface="Arial" charset="0"/>
                <a:ea typeface="ＭＳ Ｐゴシック" charset="0"/>
              </a:defRPr>
            </a:lvl9pPr>
          </a:lstStyle>
          <a:p>
            <a:pPr eaLnBrk="1"/>
            <a:r>
              <a:rPr lang="fi-FI" sz="1800" b="1"/>
              <a:t>Increasing rate of evolution</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SEPP </a:t>
            </a:r>
            <a:endParaRPr lang="en-US" dirty="0"/>
          </a:p>
        </p:txBody>
      </p:sp>
      <p:sp>
        <p:nvSpPr>
          <p:cNvPr id="3" name="Content Placeholder 2"/>
          <p:cNvSpPr>
            <a:spLocks noGrp="1"/>
          </p:cNvSpPr>
          <p:nvPr>
            <p:ph idx="1"/>
          </p:nvPr>
        </p:nvSpPr>
        <p:spPr/>
        <p:txBody>
          <a:bodyPr>
            <a:normAutofit fontScale="92500" lnSpcReduction="20000"/>
          </a:bodyPr>
          <a:lstStyle/>
          <a:p>
            <a:pPr>
              <a:spcAft>
                <a:spcPts val="600"/>
              </a:spcAft>
            </a:pPr>
            <a:r>
              <a:rPr lang="en-US" dirty="0" smtClean="0"/>
              <a:t>SEPP = </a:t>
            </a:r>
            <a:r>
              <a:rPr lang="en-US" dirty="0" err="1" smtClean="0"/>
              <a:t>SATé</a:t>
            </a:r>
            <a:r>
              <a:rPr lang="en-US" dirty="0" smtClean="0"/>
              <a:t>-enabled Phylogenetic Placement</a:t>
            </a:r>
          </a:p>
          <a:p>
            <a:pPr>
              <a:spcAft>
                <a:spcPts val="600"/>
              </a:spcAft>
            </a:pPr>
            <a:r>
              <a:rPr lang="en-US" dirty="0" smtClean="0"/>
              <a:t>Developers: Nam Nguyen, </a:t>
            </a:r>
            <a:r>
              <a:rPr lang="en-US" dirty="0" err="1" smtClean="0"/>
              <a:t>Siavash</a:t>
            </a:r>
            <a:r>
              <a:rPr lang="en-US" dirty="0" smtClean="0"/>
              <a:t> </a:t>
            </a:r>
            <a:r>
              <a:rPr lang="en-US" dirty="0" err="1" smtClean="0"/>
              <a:t>Mirarab</a:t>
            </a:r>
            <a:r>
              <a:rPr lang="en-US" dirty="0" smtClean="0"/>
              <a:t>, and Tandy Warnow</a:t>
            </a:r>
          </a:p>
          <a:p>
            <a:pPr>
              <a:spcAft>
                <a:spcPts val="600"/>
              </a:spcAft>
            </a:pPr>
            <a:r>
              <a:rPr lang="en-US" dirty="0"/>
              <a:t>Software available at </a:t>
            </a:r>
            <a:r>
              <a:rPr lang="en-US" dirty="0">
                <a:hlinkClick r:id="rId2"/>
              </a:rPr>
              <a:t>https://github.com/smirarab/</a:t>
            </a:r>
            <a:r>
              <a:rPr lang="en-US" dirty="0" smtClean="0">
                <a:hlinkClick r:id="rId2"/>
              </a:rPr>
              <a:t>sepp</a:t>
            </a:r>
            <a:r>
              <a:rPr lang="en-US" dirty="0" smtClean="0"/>
              <a:t> </a:t>
            </a:r>
          </a:p>
          <a:p>
            <a:pPr>
              <a:spcAft>
                <a:spcPts val="600"/>
              </a:spcAft>
            </a:pPr>
            <a:r>
              <a:rPr lang="en-US" dirty="0" smtClean="0"/>
              <a:t>Paper available </a:t>
            </a:r>
            <a:r>
              <a:rPr lang="en-US" dirty="0"/>
              <a:t>at </a:t>
            </a:r>
            <a:r>
              <a:rPr lang="en-US" dirty="0">
                <a:hlinkClick r:id="rId3"/>
              </a:rPr>
              <a:t>http://psb.stanford.edu/psb-online/proceedings/psb12/</a:t>
            </a:r>
            <a:r>
              <a:rPr lang="en-US" dirty="0" smtClean="0">
                <a:hlinkClick r:id="rId3"/>
              </a:rPr>
              <a:t>mirarab.pdf</a:t>
            </a:r>
            <a:endParaRPr lang="en-US" dirty="0" smtClean="0"/>
          </a:p>
          <a:p>
            <a:pPr>
              <a:spcAft>
                <a:spcPts val="600"/>
              </a:spcAft>
            </a:pPr>
            <a:r>
              <a:rPr lang="en-US" dirty="0" smtClean="0"/>
              <a:t>Tutorial on Thursday</a:t>
            </a:r>
            <a:endParaRPr lang="en-US" dirty="0"/>
          </a:p>
          <a:p>
            <a:pPr marL="0" indent="0">
              <a:buNone/>
            </a:pPr>
            <a:endParaRPr lang="en-US" dirty="0"/>
          </a:p>
        </p:txBody>
      </p:sp>
    </p:spTree>
    <p:extLst>
      <p:ext uri="{BB962C8B-B14F-4D97-AF65-F5344CB8AC3E}">
        <p14:creationId xmlns:p14="http://schemas.microsoft.com/office/powerpoint/2010/main" val="210897987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so far</a:t>
            </a:r>
            <a:endParaRPr lang="en-US" dirty="0"/>
          </a:p>
        </p:txBody>
      </p:sp>
      <p:sp>
        <p:nvSpPr>
          <p:cNvPr id="3" name="Content Placeholder 2"/>
          <p:cNvSpPr>
            <a:spLocks noGrp="1"/>
          </p:cNvSpPr>
          <p:nvPr>
            <p:ph idx="1"/>
          </p:nvPr>
        </p:nvSpPr>
        <p:spPr/>
        <p:txBody>
          <a:bodyPr>
            <a:normAutofit fontScale="85000" lnSpcReduction="20000"/>
          </a:bodyPr>
          <a:lstStyle/>
          <a:p>
            <a:pPr>
              <a:spcAft>
                <a:spcPts val="600"/>
              </a:spcAft>
            </a:pPr>
            <a:r>
              <a:rPr lang="en-US" dirty="0" smtClean="0"/>
              <a:t>Great progress in multiple sequence alignment, even for very large datasets with high rates of evolution – provided all sequences are full-length.</a:t>
            </a:r>
          </a:p>
          <a:p>
            <a:pPr>
              <a:spcAft>
                <a:spcPts val="600"/>
              </a:spcAft>
            </a:pPr>
            <a:r>
              <a:rPr lang="en-US" dirty="0" smtClean="0"/>
              <a:t>Trees based on good MSA methods (e.g., MAFFT for small enough datasets, PASTA for large datasets) can be highly accurate – but sequence length limitations reduces tree accuracy.</a:t>
            </a:r>
          </a:p>
          <a:p>
            <a:pPr>
              <a:spcAft>
                <a:spcPts val="600"/>
              </a:spcAft>
            </a:pPr>
            <a:r>
              <a:rPr lang="en-US" dirty="0" smtClean="0"/>
              <a:t>Handling fragmentary sequences is challenging, but phylogenetic placement is helpful.</a:t>
            </a:r>
          </a:p>
          <a:p>
            <a:pPr>
              <a:spcAft>
                <a:spcPts val="600"/>
              </a:spcAft>
            </a:pPr>
            <a:r>
              <a:rPr lang="en-US" dirty="0" smtClean="0"/>
              <a:t>However, all of this is just for a single gene (more generally, a single location in the genome) – no rearrangements, duplications, etc.</a:t>
            </a:r>
            <a:endParaRPr lang="en-US" dirty="0"/>
          </a:p>
        </p:txBody>
      </p:sp>
    </p:spTree>
    <p:extLst>
      <p:ext uri="{BB962C8B-B14F-4D97-AF65-F5344CB8AC3E}">
        <p14:creationId xmlns:p14="http://schemas.microsoft.com/office/powerpoint/2010/main" val="369495161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so far</a:t>
            </a:r>
            <a:endParaRPr lang="en-US" dirty="0"/>
          </a:p>
        </p:txBody>
      </p:sp>
      <p:sp>
        <p:nvSpPr>
          <p:cNvPr id="3" name="Content Placeholder 2"/>
          <p:cNvSpPr>
            <a:spLocks noGrp="1"/>
          </p:cNvSpPr>
          <p:nvPr>
            <p:ph idx="1"/>
          </p:nvPr>
        </p:nvSpPr>
        <p:spPr/>
        <p:txBody>
          <a:bodyPr>
            <a:normAutofit fontScale="85000" lnSpcReduction="20000"/>
          </a:bodyPr>
          <a:lstStyle/>
          <a:p>
            <a:pPr>
              <a:spcAft>
                <a:spcPts val="600"/>
              </a:spcAft>
            </a:pPr>
            <a:r>
              <a:rPr lang="en-US" dirty="0" smtClean="0"/>
              <a:t>Great progress in multiple sequence alignment, even for very large datasets with high rates of evolution – provided all sequences are full-length.</a:t>
            </a:r>
          </a:p>
          <a:p>
            <a:pPr>
              <a:spcAft>
                <a:spcPts val="600"/>
              </a:spcAft>
            </a:pPr>
            <a:r>
              <a:rPr lang="en-US" dirty="0" smtClean="0"/>
              <a:t>Trees based on good MSA methods (e.g., MAFFT for small enough datasets, PASTA for large datasets) can be highly accurate – </a:t>
            </a:r>
            <a:r>
              <a:rPr lang="en-US" dirty="0" smtClean="0">
                <a:solidFill>
                  <a:srgbClr val="0000FF"/>
                </a:solidFill>
              </a:rPr>
              <a:t>but sequence length limitations reduces tree accuracy.</a:t>
            </a:r>
          </a:p>
          <a:p>
            <a:pPr>
              <a:spcAft>
                <a:spcPts val="600"/>
              </a:spcAft>
            </a:pPr>
            <a:r>
              <a:rPr lang="en-US" dirty="0" smtClean="0"/>
              <a:t>Handling fragmentary sequences is challenging, but phylogenetic placement is helpful.</a:t>
            </a:r>
          </a:p>
          <a:p>
            <a:pPr>
              <a:spcAft>
                <a:spcPts val="600"/>
              </a:spcAft>
            </a:pPr>
            <a:r>
              <a:rPr lang="en-US" dirty="0" smtClean="0">
                <a:solidFill>
                  <a:srgbClr val="0000FF"/>
                </a:solidFill>
              </a:rPr>
              <a:t>However, all of this is just for a single gene (more generally, a single location in the genome) – no rearrangements, duplications, etc.</a:t>
            </a:r>
            <a:endParaRPr lang="en-US" dirty="0">
              <a:solidFill>
                <a:srgbClr val="0000FF"/>
              </a:solidFill>
            </a:endParaRPr>
          </a:p>
        </p:txBody>
      </p:sp>
    </p:spTree>
    <p:extLst>
      <p:ext uri="{BB962C8B-B14F-4D97-AF65-F5344CB8AC3E}">
        <p14:creationId xmlns:p14="http://schemas.microsoft.com/office/powerpoint/2010/main" val="237546042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nature-reviews-tree-of-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75" y="1925638"/>
            <a:ext cx="3328988"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p:cNvSpPr txBox="1">
            <a:spLocks noChangeArrowheads="1"/>
          </p:cNvSpPr>
          <p:nvPr/>
        </p:nvSpPr>
        <p:spPr bwMode="auto">
          <a:xfrm>
            <a:off x="762000" y="179389"/>
            <a:ext cx="7740382" cy="1112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20000"/>
              </a:lnSpc>
              <a:defRPr/>
            </a:pP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Phylogenomics</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a:p>
            <a:pPr>
              <a:lnSpc>
                <a:spcPct val="120000"/>
              </a:lnSpc>
              <a:defRPr/>
            </a:pPr>
            <a:r>
              <a:rPr lang="en-US" sz="2800" dirty="0" smtClean="0"/>
              <a:t>(Phylogenetic estimation from whole genomes)</a:t>
            </a:r>
            <a:endParaRPr lang="en-US" dirty="0"/>
          </a:p>
        </p:txBody>
      </p:sp>
      <p:pic>
        <p:nvPicPr>
          <p:cNvPr id="23555" name="Picture 1" descr="genome-10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3788" y="2054225"/>
            <a:ext cx="267017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03685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Species Tree Estimation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820819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ext Placeholder 2"/>
          <p:cNvSpPr>
            <a:spLocks noGrp="1"/>
          </p:cNvSpPr>
          <p:nvPr>
            <p:ph type="body" idx="4294967295"/>
          </p:nvPr>
        </p:nvSpPr>
        <p:spPr>
          <a:xfrm>
            <a:off x="304800" y="1630363"/>
            <a:ext cx="8686800" cy="5584221"/>
          </a:xfrm>
        </p:spPr>
        <p:txBody>
          <a:bodyPr lIns="0" tIns="0" rIns="0" bIns="0">
            <a:spAutoFit/>
          </a:bodyPr>
          <a:lstStyle/>
          <a:p>
            <a:pPr marL="431800" indent="-323850" eaLnBrk="1" hangingPunct="1">
              <a:spcBef>
                <a:spcPct val="0"/>
              </a:spcBef>
              <a:spcAft>
                <a:spcPts val="1413"/>
              </a:spcAft>
              <a:buSzPct val="45000"/>
              <a:buFont typeface="StarSymbol" charset="0"/>
              <a:buNone/>
            </a:pPr>
            <a:r>
              <a:rPr lang="fi-FI" sz="4000" dirty="0" smtClean="0">
                <a:latin typeface="Arial" charset="0"/>
                <a:ea typeface="ＭＳ Ｐゴシック" charset="0"/>
                <a:cs typeface="ＭＳ Ｐゴシック" charset="0"/>
              </a:rPr>
              <a:t>1.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t>
            </a:r>
            <a:r>
              <a:rPr lang="fi-FI" dirty="0" err="1" smtClean="0">
                <a:ea typeface="ＭＳ Ｐゴシック" charset="0"/>
                <a:cs typeface="ＭＳ Ｐゴシック" charset="0"/>
              </a:rPr>
              <a:t>Classify</a:t>
            </a:r>
            <a:r>
              <a:rPr lang="fi-FI" dirty="0" smtClean="0">
                <a:ea typeface="ＭＳ Ｐゴシック" charset="0"/>
                <a:cs typeface="ＭＳ Ｐゴシック" charset="0"/>
              </a:rPr>
              <a:t> </a:t>
            </a:r>
            <a:r>
              <a:rPr lang="fi-FI" dirty="0" err="1" smtClean="0">
                <a:ea typeface="ＭＳ Ｐゴシック" charset="0"/>
                <a:cs typeface="ＭＳ Ｐゴシック" charset="0"/>
              </a:rPr>
              <a:t>each</a:t>
            </a:r>
            <a:r>
              <a:rPr lang="fi-FI" dirty="0" smtClean="0">
                <a:ea typeface="ＭＳ Ｐゴシック" charset="0"/>
                <a:cs typeface="ＭＳ Ｐゴシック" charset="0"/>
              </a:rPr>
              <a:t> </a:t>
            </a:r>
            <a:r>
              <a:rPr lang="fi-FI" dirty="0" err="1" smtClean="0">
                <a:ea typeface="ＭＳ Ｐゴシック" charset="0"/>
                <a:cs typeface="ＭＳ Ｐゴシック" charset="0"/>
              </a:rPr>
              <a:t>fragment</a:t>
            </a:r>
            <a:r>
              <a:rPr lang="fi-FI" dirty="0" smtClean="0">
                <a:ea typeface="ＭＳ Ｐゴシック" charset="0"/>
                <a:cs typeface="ＭＳ Ｐゴシック" charset="0"/>
              </a:rPr>
              <a:t> as </a:t>
            </a:r>
            <a:r>
              <a:rPr lang="fi-FI" dirty="0" err="1" smtClean="0">
                <a:ea typeface="ＭＳ Ｐゴシック" charset="0"/>
                <a:cs typeface="ＭＳ Ｐゴシック" charset="0"/>
              </a:rPr>
              <a:t>well</a:t>
            </a:r>
            <a:r>
              <a:rPr lang="fi-FI" dirty="0" smtClean="0">
                <a:ea typeface="ＭＳ Ｐゴシック" charset="0"/>
                <a:cs typeface="ＭＳ Ｐゴシック" charset="0"/>
              </a:rPr>
              <a:t> as </a:t>
            </a:r>
            <a:r>
              <a:rPr lang="fi-FI" dirty="0" err="1" smtClean="0">
                <a:ea typeface="ＭＳ Ｐゴシック" charset="0"/>
                <a:cs typeface="ＭＳ Ｐゴシック" charset="0"/>
              </a:rPr>
              <a:t>possible</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2.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is the </a:t>
            </a:r>
            <a:r>
              <a:rPr lang="fi-FI" dirty="0" err="1" smtClean="0">
                <a:ea typeface="ＭＳ Ｐゴシック" charset="0"/>
                <a:cs typeface="ＭＳ Ｐゴシック" charset="0"/>
              </a:rPr>
              <a:t>taxonomic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distribution</a:t>
            </a:r>
            <a:r>
              <a:rPr lang="fi-FI" dirty="0" smtClean="0">
                <a:ea typeface="ＭＳ Ｐゴシック" charset="0"/>
                <a:cs typeface="ＭＳ Ｐゴシック" charset="0"/>
              </a:rPr>
              <a:t> in the </a:t>
            </a:r>
            <a:r>
              <a:rPr lang="fi-FI" dirty="0" err="1" smtClean="0">
                <a:ea typeface="ＭＳ Ｐゴシック" charset="0"/>
                <a:cs typeface="ＭＳ Ｐゴシック" charset="0"/>
              </a:rPr>
              <a:t>dataset</a:t>
            </a:r>
            <a:r>
              <a:rPr lang="fi-FI" dirty="0" smtClean="0">
                <a:ea typeface="ＭＳ Ｐゴシック" charset="0"/>
                <a:cs typeface="ＭＳ Ｐゴシック" charset="0"/>
              </a:rPr>
              <a:t>? (</a:t>
            </a:r>
            <a:r>
              <a:rPr lang="fi-FI" dirty="0" err="1" smtClean="0">
                <a:ea typeface="ＭＳ Ｐゴシック" charset="0"/>
                <a:cs typeface="ＭＳ Ｐゴシック" charset="0"/>
              </a:rPr>
              <a:t>Note</a:t>
            </a:r>
            <a:r>
              <a:rPr lang="fi-FI" dirty="0" smtClean="0">
                <a:ea typeface="ＭＳ Ｐゴシック" charset="0"/>
                <a:cs typeface="ＭＳ Ｐゴシック" charset="0"/>
              </a:rPr>
              <a:t>: </a:t>
            </a:r>
            <a:r>
              <a:rPr lang="fi-FI" dirty="0" err="1" smtClean="0">
                <a:ea typeface="ＭＳ Ｐゴシック" charset="0"/>
                <a:cs typeface="ＭＳ Ｐゴシック" charset="0"/>
              </a:rPr>
              <a:t>helpful</a:t>
            </a:r>
            <a:r>
              <a:rPr lang="fi-FI" dirty="0" smtClean="0">
                <a:ea typeface="ＭＳ Ｐゴシック" charset="0"/>
                <a:cs typeface="ＭＳ Ｐゴシック" charset="0"/>
              </a:rPr>
              <a:t> to </a:t>
            </a:r>
            <a:r>
              <a:rPr lang="fi-FI" dirty="0" err="1" smtClean="0">
                <a:ea typeface="ＭＳ Ｐゴシック" charset="0"/>
                <a:cs typeface="ＭＳ Ｐゴシック" charset="0"/>
              </a:rPr>
              <a:t>use</a:t>
            </a:r>
            <a:r>
              <a:rPr lang="fi-FI" dirty="0" smtClean="0">
                <a:ea typeface="ＭＳ Ｐゴシック" charset="0"/>
                <a:cs typeface="ＭＳ Ｐゴシック" charset="0"/>
              </a:rPr>
              <a:t> </a:t>
            </a:r>
            <a:r>
              <a:rPr lang="fi-FI" dirty="0" err="1" smtClean="0">
                <a:ea typeface="ＭＳ Ｐゴシック" charset="0"/>
                <a:cs typeface="ＭＳ Ｐゴシック" charset="0"/>
              </a:rPr>
              <a:t>marker</a:t>
            </a:r>
            <a:r>
              <a:rPr lang="fi-FI" dirty="0" smtClean="0">
                <a:ea typeface="ＭＳ Ｐゴシック" charset="0"/>
                <a:cs typeface="ＭＳ Ｐゴシック" charset="0"/>
              </a:rPr>
              <a:t> </a:t>
            </a:r>
            <a:r>
              <a:rPr lang="fi-FI" dirty="0" err="1" smtClean="0">
                <a:ea typeface="ＭＳ Ｐゴシック" charset="0"/>
                <a:cs typeface="ＭＳ Ｐゴシック" charset="0"/>
              </a:rPr>
              <a:t>genes</a:t>
            </a:r>
            <a:r>
              <a:rPr lang="fi-FI" dirty="0" smtClean="0">
                <a:ea typeface="ＭＳ Ｐゴシック" charset="0"/>
                <a:cs typeface="ＭＳ Ｐゴシック" charset="0"/>
              </a:rPr>
              <a:t>.</a:t>
            </a:r>
            <a:r>
              <a:rPr lang="fi-FI" dirty="0" smtClean="0">
                <a:ea typeface="ＭＳ Ｐゴシック" charset="0"/>
                <a:cs typeface="ＭＳ Ｐゴシック" charset="0"/>
              </a:rPr>
              <a:t>)</a:t>
            </a:r>
          </a:p>
          <a:p>
            <a:pPr marL="431800" indent="-323850" eaLnBrk="1" hangingPunct="1">
              <a:spcBef>
                <a:spcPct val="0"/>
              </a:spcBef>
              <a:spcAft>
                <a:spcPts val="1413"/>
              </a:spcAft>
              <a:buSzPct val="45000"/>
              <a:buFont typeface="StarSymbol" charset="0"/>
              <a:buNone/>
            </a:pPr>
            <a:endParaRPr lang="fi-FI" dirty="0">
              <a:ea typeface="ＭＳ Ｐゴシック" charset="0"/>
              <a:cs typeface="ＭＳ Ｐゴシック" charset="0"/>
            </a:endParaRPr>
          </a:p>
          <a:p>
            <a:pPr marL="431800" indent="-323850" eaLnBrk="1" hangingPunct="1">
              <a:spcBef>
                <a:spcPct val="0"/>
              </a:spcBef>
              <a:spcAft>
                <a:spcPts val="1413"/>
              </a:spcAft>
              <a:buSzPct val="45000"/>
              <a:buFont typeface="StarSymbol" charset="0"/>
              <a:buNone/>
            </a:pPr>
            <a:r>
              <a:rPr lang="fi-FI" dirty="0" smtClean="0">
                <a:ea typeface="ＭＳ Ｐゴシック" charset="0"/>
                <a:cs typeface="ＭＳ Ｐゴシック" charset="0"/>
              </a:rPr>
              <a:t>3. </a:t>
            </a:r>
            <a:r>
              <a:rPr lang="fi-FI" dirty="0" err="1" smtClean="0">
                <a:ea typeface="ＭＳ Ｐゴシック" charset="0"/>
                <a:cs typeface="ＭＳ Ｐゴシック" charset="0"/>
              </a:rPr>
              <a:t>What</a:t>
            </a:r>
            <a:r>
              <a:rPr lang="fi-FI" dirty="0" smtClean="0">
                <a:ea typeface="ＭＳ Ｐゴシック" charset="0"/>
                <a:cs typeface="ＭＳ Ｐゴシック" charset="0"/>
              </a:rPr>
              <a:t> </a:t>
            </a:r>
            <a:r>
              <a:rPr lang="fi-FI" dirty="0" err="1" smtClean="0">
                <a:ea typeface="ＭＳ Ｐゴシック" charset="0"/>
                <a:cs typeface="ＭＳ Ｐゴシック" charset="0"/>
              </a:rPr>
              <a:t>are</a:t>
            </a:r>
            <a:r>
              <a:rPr lang="fi-FI" dirty="0" smtClean="0">
                <a:ea typeface="ＭＳ Ｐゴシック" charset="0"/>
                <a:cs typeface="ＭＳ Ｐゴシック" charset="0"/>
              </a:rPr>
              <a:t> the </a:t>
            </a:r>
            <a:r>
              <a:rPr lang="fi-FI" dirty="0" err="1" smtClean="0">
                <a:ea typeface="ＭＳ Ｐゴシック" charset="0"/>
                <a:cs typeface="ＭＳ Ｐゴシック" charset="0"/>
              </a:rPr>
              <a:t>organisms</a:t>
            </a:r>
            <a:r>
              <a:rPr lang="fi-FI" dirty="0" smtClean="0">
                <a:ea typeface="ＭＳ Ｐゴシック" charset="0"/>
                <a:cs typeface="ＭＳ Ｐゴシック" charset="0"/>
              </a:rPr>
              <a:t> in </a:t>
            </a:r>
            <a:r>
              <a:rPr lang="fi-FI" dirty="0" err="1" smtClean="0">
                <a:ea typeface="ＭＳ Ｐゴシック" charset="0"/>
                <a:cs typeface="ＭＳ Ｐゴシック" charset="0"/>
              </a:rPr>
              <a:t>this</a:t>
            </a:r>
            <a:r>
              <a:rPr lang="fi-FI" dirty="0" smtClean="0">
                <a:ea typeface="ＭＳ Ｐゴシック" charset="0"/>
                <a:cs typeface="ＭＳ Ｐゴシック" charset="0"/>
              </a:rPr>
              <a:t> </a:t>
            </a:r>
            <a:r>
              <a:rPr lang="fi-FI" dirty="0" err="1" smtClean="0">
                <a:ea typeface="ＭＳ Ｐゴシック" charset="0"/>
                <a:cs typeface="ＭＳ Ｐゴシック" charset="0"/>
              </a:rPr>
              <a:t>metagenomic</a:t>
            </a:r>
            <a:r>
              <a:rPr lang="fi-FI" dirty="0" smtClean="0">
                <a:ea typeface="ＭＳ Ｐゴシック" charset="0"/>
                <a:cs typeface="ＭＳ Ｐゴシック" charset="0"/>
              </a:rPr>
              <a:t> </a:t>
            </a:r>
            <a:r>
              <a:rPr lang="fi-FI" dirty="0" err="1" smtClean="0">
                <a:ea typeface="ＭＳ Ｐゴシック" charset="0"/>
                <a:cs typeface="ＭＳ Ｐゴシック" charset="0"/>
              </a:rPr>
              <a:t>sample</a:t>
            </a:r>
            <a:r>
              <a:rPr lang="fi-FI" dirty="0" smtClean="0">
                <a:ea typeface="ＭＳ Ｐゴシック" charset="0"/>
                <a:cs typeface="ＭＳ Ｐゴシック" charset="0"/>
              </a:rPr>
              <a:t> </a:t>
            </a:r>
            <a:r>
              <a:rPr lang="fi-FI" dirty="0" err="1" smtClean="0">
                <a:ea typeface="ＭＳ Ｐゴシック" charset="0"/>
                <a:cs typeface="ＭＳ Ｐゴシック" charset="0"/>
              </a:rPr>
              <a:t>doing</a:t>
            </a:r>
            <a:r>
              <a:rPr lang="fi-FI" dirty="0">
                <a:ea typeface="ＭＳ Ｐゴシック" charset="0"/>
                <a:cs typeface="ＭＳ Ｐゴシック" charset="0"/>
              </a:rPr>
              <a:t> </a:t>
            </a:r>
            <a:r>
              <a:rPr lang="fi-FI" dirty="0" err="1" smtClean="0">
                <a:ea typeface="ＭＳ Ｐゴシック" charset="0"/>
                <a:cs typeface="ＭＳ Ｐゴシック" charset="0"/>
              </a:rPr>
              <a:t>together</a:t>
            </a:r>
            <a:r>
              <a:rPr lang="fi-FI" dirty="0" smtClean="0">
                <a:ea typeface="ＭＳ Ｐゴシック" charset="0"/>
                <a:cs typeface="ＭＳ Ｐゴシック" charset="0"/>
              </a:rPr>
              <a:t>?</a:t>
            </a:r>
            <a:endParaRPr lang="fi-FI" dirty="0">
              <a:ea typeface="ＭＳ Ｐゴシック" charset="0"/>
              <a:cs typeface="ＭＳ Ｐゴシック" charset="0"/>
            </a:endParaRPr>
          </a:p>
          <a:p>
            <a:pPr marL="431800" indent="-323850" eaLnBrk="1" hangingPunct="1">
              <a:spcBef>
                <a:spcPct val="0"/>
              </a:spcBef>
              <a:spcAft>
                <a:spcPts val="1138"/>
              </a:spcAft>
              <a:buSzPct val="45000"/>
              <a:buFont typeface="StarSymbol" charset="0"/>
              <a:buChar char="•"/>
            </a:pPr>
            <a:endParaRPr lang="fi-FI" sz="4000" dirty="0">
              <a:latin typeface="Arial" charset="0"/>
              <a:ea typeface="ＭＳ Ｐゴシック" charset="0"/>
              <a:cs typeface="ＭＳ Ｐゴシック" charset="0"/>
            </a:endParaRPr>
          </a:p>
        </p:txBody>
      </p:sp>
      <p:sp>
        <p:nvSpPr>
          <p:cNvPr id="167938" name="Text Box 4"/>
          <p:cNvSpPr txBox="1">
            <a:spLocks noChangeArrowheads="1"/>
          </p:cNvSpPr>
          <p:nvPr/>
        </p:nvSpPr>
        <p:spPr bwMode="auto">
          <a:xfrm>
            <a:off x="2270433" y="265113"/>
            <a:ext cx="3784835" cy="76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400" dirty="0" smtClean="0">
                <a:solidFill>
                  <a:schemeClr val="tx2"/>
                </a:solidFill>
                <a:latin typeface="+mj-lt"/>
              </a:rPr>
              <a:t>Basic </a:t>
            </a:r>
            <a:r>
              <a:rPr lang="en-US" sz="4400" dirty="0" smtClean="0">
                <a:solidFill>
                  <a:schemeClr val="tx2"/>
                </a:solidFill>
                <a:latin typeface="+mj-lt"/>
              </a:rPr>
              <a:t>Questions</a:t>
            </a:r>
            <a:endParaRPr lang="en-US" sz="4400" dirty="0">
              <a:solidFill>
                <a:schemeClr val="tx2"/>
              </a:solidFill>
              <a:latin typeface="+mj-lt"/>
            </a:endParaRPr>
          </a:p>
        </p:txBody>
      </p:sp>
    </p:spTree>
    <p:extLst>
      <p:ext uri="{BB962C8B-B14F-4D97-AF65-F5344CB8AC3E}">
        <p14:creationId xmlns:p14="http://schemas.microsoft.com/office/powerpoint/2010/main" val="416059501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4"/>
          <p:cNvSpPr>
            <a:spLocks noGrp="1" noChangeArrowheads="1"/>
          </p:cNvSpPr>
          <p:nvPr>
            <p:ph type="title"/>
          </p:nvPr>
        </p:nvSpPr>
        <p:spPr/>
        <p:txBody>
          <a:bodyPr/>
          <a:lstStyle/>
          <a:p>
            <a:pPr eaLnBrk="1" hangingPunct="1"/>
            <a:r>
              <a:rPr lang="en-US">
                <a:latin typeface="Gill Sans" charset="0"/>
                <a:ea typeface="ＭＳ Ｐゴシック" charset="0"/>
                <a:cs typeface="ＭＳ Ｐゴシック" charset="0"/>
              </a:rPr>
              <a:t>Not all genes present in all species</a:t>
            </a:r>
          </a:p>
        </p:txBody>
      </p:sp>
      <p:grpSp>
        <p:nvGrpSpPr>
          <p:cNvPr id="21506" name="Group 88"/>
          <p:cNvGrpSpPr>
            <a:grpSpLocks/>
          </p:cNvGrpSpPr>
          <p:nvPr/>
        </p:nvGrpSpPr>
        <p:grpSpPr bwMode="auto">
          <a:xfrm>
            <a:off x="458788" y="2124075"/>
            <a:ext cx="2513012" cy="3057525"/>
            <a:chOff x="289" y="1338"/>
            <a:chExt cx="1583" cy="1926"/>
          </a:xfrm>
        </p:grpSpPr>
        <p:sp>
          <p:nvSpPr>
            <p:cNvPr id="215048" name="Line 8"/>
            <p:cNvSpPr>
              <a:spLocks noChangeShapeType="1"/>
            </p:cNvSpPr>
            <p:nvPr/>
          </p:nvSpPr>
          <p:spPr bwMode="auto">
            <a:xfrm>
              <a:off x="657" y="1338"/>
              <a:ext cx="15" cy="192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5049" name="Line 9"/>
            <p:cNvSpPr>
              <a:spLocks noChangeShapeType="1"/>
            </p:cNvSpPr>
            <p:nvPr/>
          </p:nvSpPr>
          <p:spPr bwMode="auto">
            <a:xfrm>
              <a:off x="336" y="1728"/>
              <a:ext cx="15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5050" name="Text Box 10"/>
            <p:cNvSpPr txBox="1">
              <a:spLocks noChangeArrowheads="1"/>
            </p:cNvSpPr>
            <p:nvPr/>
          </p:nvSpPr>
          <p:spPr bwMode="auto">
            <a:xfrm>
              <a:off x="700" y="1363"/>
              <a:ext cx="93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chemeClr val="folHlink"/>
                  </a:solidFill>
                  <a:latin typeface="Helvetica" charset="0"/>
                </a:rPr>
                <a:t> </a:t>
              </a:r>
              <a:r>
                <a:rPr lang="en-US" sz="3200">
                  <a:solidFill>
                    <a:schemeClr val="folHlink"/>
                  </a:solidFill>
                  <a:latin typeface="Helvetica" charset="0"/>
                </a:rPr>
                <a:t>gene 1</a:t>
              </a:r>
            </a:p>
          </p:txBody>
        </p:sp>
        <p:sp>
          <p:nvSpPr>
            <p:cNvPr id="21536" name="Text Box 32"/>
            <p:cNvSpPr txBox="1">
              <a:spLocks noChangeArrowheads="1"/>
            </p:cNvSpPr>
            <p:nvPr/>
          </p:nvSpPr>
          <p:spPr bwMode="auto">
            <a:xfrm>
              <a:off x="306" y="1728"/>
              <a:ext cx="315"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1</a:t>
              </a:r>
              <a:endParaRPr lang="en-US"/>
            </a:p>
          </p:txBody>
        </p:sp>
        <p:sp>
          <p:nvSpPr>
            <p:cNvPr id="21537" name="Text Box 33"/>
            <p:cNvSpPr txBox="1">
              <a:spLocks noChangeArrowheads="1"/>
            </p:cNvSpPr>
            <p:nvPr/>
          </p:nvSpPr>
          <p:spPr bwMode="auto">
            <a:xfrm>
              <a:off x="289" y="1938"/>
              <a:ext cx="315"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2</a:t>
              </a:r>
              <a:endParaRPr lang="en-US"/>
            </a:p>
          </p:txBody>
        </p:sp>
        <p:sp>
          <p:nvSpPr>
            <p:cNvPr id="21538" name="Text Box 34"/>
            <p:cNvSpPr txBox="1">
              <a:spLocks noChangeArrowheads="1"/>
            </p:cNvSpPr>
            <p:nvPr/>
          </p:nvSpPr>
          <p:spPr bwMode="auto">
            <a:xfrm>
              <a:off x="289" y="2160"/>
              <a:ext cx="315"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3</a:t>
              </a:r>
              <a:endParaRPr lang="en-US"/>
            </a:p>
          </p:txBody>
        </p:sp>
        <p:sp>
          <p:nvSpPr>
            <p:cNvPr id="21539" name="Text Box 35"/>
            <p:cNvSpPr txBox="1">
              <a:spLocks noChangeArrowheads="1"/>
            </p:cNvSpPr>
            <p:nvPr/>
          </p:nvSpPr>
          <p:spPr bwMode="auto">
            <a:xfrm>
              <a:off x="289" y="2400"/>
              <a:ext cx="315"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4</a:t>
              </a:r>
              <a:endParaRPr lang="en-US"/>
            </a:p>
          </p:txBody>
        </p:sp>
        <p:sp>
          <p:nvSpPr>
            <p:cNvPr id="21540" name="Text Box 38"/>
            <p:cNvSpPr txBox="1">
              <a:spLocks noChangeArrowheads="1"/>
            </p:cNvSpPr>
            <p:nvPr/>
          </p:nvSpPr>
          <p:spPr bwMode="auto">
            <a:xfrm>
              <a:off x="289" y="2640"/>
              <a:ext cx="315"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7</a:t>
              </a:r>
              <a:endParaRPr lang="en-US"/>
            </a:p>
          </p:txBody>
        </p:sp>
        <p:sp>
          <p:nvSpPr>
            <p:cNvPr id="21541" name="Text Box 39"/>
            <p:cNvSpPr txBox="1">
              <a:spLocks noChangeArrowheads="1"/>
            </p:cNvSpPr>
            <p:nvPr/>
          </p:nvSpPr>
          <p:spPr bwMode="auto">
            <a:xfrm>
              <a:off x="289" y="2868"/>
              <a:ext cx="315"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8</a:t>
              </a:r>
              <a:endParaRPr lang="en-US"/>
            </a:p>
          </p:txBody>
        </p:sp>
        <p:sp>
          <p:nvSpPr>
            <p:cNvPr id="215083" name="Text Box 43"/>
            <p:cNvSpPr txBox="1">
              <a:spLocks noChangeArrowheads="1"/>
            </p:cNvSpPr>
            <p:nvPr/>
          </p:nvSpPr>
          <p:spPr bwMode="auto">
            <a:xfrm>
              <a:off x="652" y="1790"/>
              <a:ext cx="101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TCTAATGGAA</a:t>
              </a:r>
            </a:p>
          </p:txBody>
        </p:sp>
        <p:sp>
          <p:nvSpPr>
            <p:cNvPr id="215084" name="Text Box 44"/>
            <p:cNvSpPr txBox="1">
              <a:spLocks noChangeArrowheads="1"/>
            </p:cNvSpPr>
            <p:nvPr/>
          </p:nvSpPr>
          <p:spPr bwMode="auto">
            <a:xfrm>
              <a:off x="624" y="2016"/>
              <a:ext cx="106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GCTAAGGGAA</a:t>
              </a:r>
            </a:p>
          </p:txBody>
        </p:sp>
        <p:sp>
          <p:nvSpPr>
            <p:cNvPr id="215085" name="Text Box 45"/>
            <p:cNvSpPr txBox="1">
              <a:spLocks noChangeArrowheads="1"/>
            </p:cNvSpPr>
            <p:nvPr/>
          </p:nvSpPr>
          <p:spPr bwMode="auto">
            <a:xfrm>
              <a:off x="652" y="2236"/>
              <a:ext cx="104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TCTAAGGGAA</a:t>
              </a:r>
            </a:p>
          </p:txBody>
        </p:sp>
        <p:sp>
          <p:nvSpPr>
            <p:cNvPr id="215086" name="Text Box 46"/>
            <p:cNvSpPr txBox="1">
              <a:spLocks noChangeArrowheads="1"/>
            </p:cNvSpPr>
            <p:nvPr/>
          </p:nvSpPr>
          <p:spPr bwMode="auto">
            <a:xfrm>
              <a:off x="652" y="2448"/>
              <a:ext cx="103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TCTAACGGAA</a:t>
              </a:r>
            </a:p>
          </p:txBody>
        </p:sp>
        <p:sp>
          <p:nvSpPr>
            <p:cNvPr id="215087" name="Text Box 47"/>
            <p:cNvSpPr txBox="1">
              <a:spLocks noChangeArrowheads="1"/>
            </p:cNvSpPr>
            <p:nvPr/>
          </p:nvSpPr>
          <p:spPr bwMode="auto">
            <a:xfrm>
              <a:off x="667" y="2668"/>
              <a:ext cx="102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TCTAATGGAC</a:t>
              </a:r>
            </a:p>
          </p:txBody>
        </p:sp>
        <p:sp>
          <p:nvSpPr>
            <p:cNvPr id="215088" name="Text Box 48"/>
            <p:cNvSpPr txBox="1">
              <a:spLocks noChangeArrowheads="1"/>
            </p:cNvSpPr>
            <p:nvPr/>
          </p:nvSpPr>
          <p:spPr bwMode="auto">
            <a:xfrm>
              <a:off x="667" y="2908"/>
              <a:ext cx="102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TATAACGGAA</a:t>
              </a:r>
            </a:p>
          </p:txBody>
        </p:sp>
      </p:grpSp>
      <p:grpSp>
        <p:nvGrpSpPr>
          <p:cNvPr id="215130" name="Group 90"/>
          <p:cNvGrpSpPr>
            <a:grpSpLocks/>
          </p:cNvGrpSpPr>
          <p:nvPr/>
        </p:nvGrpSpPr>
        <p:grpSpPr bwMode="auto">
          <a:xfrm>
            <a:off x="6019800" y="2438400"/>
            <a:ext cx="2538413" cy="2819400"/>
            <a:chOff x="3792" y="1536"/>
            <a:chExt cx="1599" cy="1776"/>
          </a:xfrm>
        </p:grpSpPr>
        <p:sp>
          <p:nvSpPr>
            <p:cNvPr id="21520" name="Rectangle 41"/>
            <p:cNvSpPr>
              <a:spLocks noChangeArrowheads="1"/>
            </p:cNvSpPr>
            <p:nvPr/>
          </p:nvSpPr>
          <p:spPr bwMode="auto">
            <a:xfrm>
              <a:off x="4244" y="1556"/>
              <a:ext cx="899"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CC0000"/>
                  </a:solidFill>
                  <a:latin typeface="Helvetica" charset="0"/>
                </a:rPr>
                <a:t>gene 3</a:t>
              </a:r>
              <a:endParaRPr lang="en-US" sz="3200" i="1">
                <a:solidFill>
                  <a:srgbClr val="CC0000"/>
                </a:solidFill>
                <a:latin typeface="Helvetica" charset="0"/>
              </a:endParaRPr>
            </a:p>
          </p:txBody>
        </p:sp>
        <p:sp>
          <p:nvSpPr>
            <p:cNvPr id="21521" name="Rectangle 54"/>
            <p:cNvSpPr>
              <a:spLocks noChangeArrowheads="1"/>
            </p:cNvSpPr>
            <p:nvPr/>
          </p:nvSpPr>
          <p:spPr bwMode="auto">
            <a:xfrm>
              <a:off x="4176" y="2016"/>
              <a:ext cx="962"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TATTGATACA</a:t>
              </a:r>
            </a:p>
          </p:txBody>
        </p:sp>
        <p:sp>
          <p:nvSpPr>
            <p:cNvPr id="21522" name="Rectangle 55"/>
            <p:cNvSpPr>
              <a:spLocks noChangeArrowheads="1"/>
            </p:cNvSpPr>
            <p:nvPr/>
          </p:nvSpPr>
          <p:spPr bwMode="auto">
            <a:xfrm>
              <a:off x="4176" y="2256"/>
              <a:ext cx="976"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TCTTGATACC</a:t>
              </a:r>
            </a:p>
          </p:txBody>
        </p:sp>
        <p:sp>
          <p:nvSpPr>
            <p:cNvPr id="21523" name="Rectangle 56"/>
            <p:cNvSpPr>
              <a:spLocks noChangeArrowheads="1"/>
            </p:cNvSpPr>
            <p:nvPr/>
          </p:nvSpPr>
          <p:spPr bwMode="auto">
            <a:xfrm>
              <a:off x="4176" y="2724"/>
              <a:ext cx="998"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TAGTGATGCA</a:t>
              </a:r>
            </a:p>
          </p:txBody>
        </p:sp>
        <p:sp>
          <p:nvSpPr>
            <p:cNvPr id="21524" name="Rectangle 57"/>
            <p:cNvSpPr>
              <a:spLocks noChangeArrowheads="1"/>
            </p:cNvSpPr>
            <p:nvPr/>
          </p:nvSpPr>
          <p:spPr bwMode="auto">
            <a:xfrm>
              <a:off x="4176" y="2964"/>
              <a:ext cx="976"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CATTCATACC</a:t>
              </a:r>
            </a:p>
          </p:txBody>
        </p:sp>
        <p:sp>
          <p:nvSpPr>
            <p:cNvPr id="21525" name="Rectangle 58"/>
            <p:cNvSpPr>
              <a:spLocks noChangeArrowheads="1"/>
            </p:cNvSpPr>
            <p:nvPr/>
          </p:nvSpPr>
          <p:spPr bwMode="auto">
            <a:xfrm>
              <a:off x="4176" y="2468"/>
              <a:ext cx="998"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TAGTGATGCA</a:t>
              </a:r>
            </a:p>
          </p:txBody>
        </p:sp>
        <p:sp>
          <p:nvSpPr>
            <p:cNvPr id="21526" name="Text Box 68"/>
            <p:cNvSpPr txBox="1">
              <a:spLocks noChangeArrowheads="1"/>
            </p:cNvSpPr>
            <p:nvPr/>
          </p:nvSpPr>
          <p:spPr bwMode="auto">
            <a:xfrm>
              <a:off x="3857" y="1932"/>
              <a:ext cx="315"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1</a:t>
              </a:r>
              <a:endParaRPr lang="en-US"/>
            </a:p>
          </p:txBody>
        </p:sp>
        <p:sp>
          <p:nvSpPr>
            <p:cNvPr id="21527" name="Text Box 70"/>
            <p:cNvSpPr txBox="1">
              <a:spLocks noChangeArrowheads="1"/>
            </p:cNvSpPr>
            <p:nvPr/>
          </p:nvSpPr>
          <p:spPr bwMode="auto">
            <a:xfrm>
              <a:off x="3840" y="2172"/>
              <a:ext cx="315"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3</a:t>
              </a:r>
              <a:endParaRPr lang="en-US"/>
            </a:p>
          </p:txBody>
        </p:sp>
        <p:sp>
          <p:nvSpPr>
            <p:cNvPr id="21528" name="Text Box 71"/>
            <p:cNvSpPr txBox="1">
              <a:spLocks noChangeArrowheads="1"/>
            </p:cNvSpPr>
            <p:nvPr/>
          </p:nvSpPr>
          <p:spPr bwMode="auto">
            <a:xfrm>
              <a:off x="3840" y="2412"/>
              <a:ext cx="315"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4</a:t>
              </a:r>
              <a:endParaRPr lang="en-US"/>
            </a:p>
          </p:txBody>
        </p:sp>
        <p:sp>
          <p:nvSpPr>
            <p:cNvPr id="21529" name="Text Box 74"/>
            <p:cNvSpPr txBox="1">
              <a:spLocks noChangeArrowheads="1"/>
            </p:cNvSpPr>
            <p:nvPr/>
          </p:nvSpPr>
          <p:spPr bwMode="auto">
            <a:xfrm>
              <a:off x="3840" y="2688"/>
              <a:ext cx="315"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7</a:t>
              </a:r>
              <a:endParaRPr lang="en-US"/>
            </a:p>
          </p:txBody>
        </p:sp>
        <p:sp>
          <p:nvSpPr>
            <p:cNvPr id="21530" name="Text Box 75"/>
            <p:cNvSpPr txBox="1">
              <a:spLocks noChangeArrowheads="1"/>
            </p:cNvSpPr>
            <p:nvPr/>
          </p:nvSpPr>
          <p:spPr bwMode="auto">
            <a:xfrm>
              <a:off x="3840" y="2916"/>
              <a:ext cx="315"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8</a:t>
              </a:r>
              <a:endParaRPr lang="en-US"/>
            </a:p>
          </p:txBody>
        </p:sp>
        <p:sp>
          <p:nvSpPr>
            <p:cNvPr id="215116" name="Line 76"/>
            <p:cNvSpPr>
              <a:spLocks noChangeShapeType="1"/>
            </p:cNvSpPr>
            <p:nvPr/>
          </p:nvSpPr>
          <p:spPr bwMode="auto">
            <a:xfrm>
              <a:off x="4176" y="1536"/>
              <a:ext cx="0" cy="17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5117" name="Line 77"/>
            <p:cNvSpPr>
              <a:spLocks noChangeShapeType="1"/>
            </p:cNvSpPr>
            <p:nvPr/>
          </p:nvSpPr>
          <p:spPr bwMode="auto">
            <a:xfrm>
              <a:off x="3792" y="1920"/>
              <a:ext cx="1599" cy="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215129" name="Group 89"/>
          <p:cNvGrpSpPr>
            <a:grpSpLocks/>
          </p:cNvGrpSpPr>
          <p:nvPr/>
        </p:nvGrpSpPr>
        <p:grpSpPr bwMode="auto">
          <a:xfrm>
            <a:off x="3048000" y="3124200"/>
            <a:ext cx="2513013" cy="2362200"/>
            <a:chOff x="1920" y="1968"/>
            <a:chExt cx="1583" cy="1488"/>
          </a:xfrm>
        </p:grpSpPr>
        <p:sp>
          <p:nvSpPr>
            <p:cNvPr id="21509" name="Rectangle 40"/>
            <p:cNvSpPr>
              <a:spLocks noChangeArrowheads="1"/>
            </p:cNvSpPr>
            <p:nvPr/>
          </p:nvSpPr>
          <p:spPr bwMode="auto">
            <a:xfrm>
              <a:off x="2352" y="1974"/>
              <a:ext cx="899"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chemeClr val="accent1"/>
                  </a:solidFill>
                  <a:latin typeface="Helvetica" charset="0"/>
                </a:rPr>
                <a:t>gene 2</a:t>
              </a:r>
              <a:endParaRPr lang="en-US" sz="3200" i="1">
                <a:solidFill>
                  <a:schemeClr val="accent1"/>
                </a:solidFill>
                <a:latin typeface="Helvetica" charset="0"/>
              </a:endParaRPr>
            </a:p>
          </p:txBody>
        </p:sp>
        <p:sp>
          <p:nvSpPr>
            <p:cNvPr id="21510" name="Rectangle 49"/>
            <p:cNvSpPr>
              <a:spLocks noChangeArrowheads="1"/>
            </p:cNvSpPr>
            <p:nvPr/>
          </p:nvSpPr>
          <p:spPr bwMode="auto">
            <a:xfrm>
              <a:off x="2297" y="2448"/>
              <a:ext cx="1012"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GGTAACCCTC</a:t>
              </a:r>
              <a:endParaRPr lang="en-US" sz="1600" i="1">
                <a:solidFill>
                  <a:schemeClr val="accent1"/>
                </a:solidFill>
                <a:latin typeface="Helvetica" charset="0"/>
              </a:endParaRPr>
            </a:p>
          </p:txBody>
        </p:sp>
        <p:sp>
          <p:nvSpPr>
            <p:cNvPr id="21511" name="Rectangle 50"/>
            <p:cNvSpPr>
              <a:spLocks noChangeArrowheads="1"/>
            </p:cNvSpPr>
            <p:nvPr/>
          </p:nvSpPr>
          <p:spPr bwMode="auto">
            <a:xfrm>
              <a:off x="2297" y="2668"/>
              <a:ext cx="998"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GCTAAACCTC</a:t>
              </a:r>
              <a:endParaRPr lang="en-US" sz="1600" i="1">
                <a:solidFill>
                  <a:schemeClr val="accent1"/>
                </a:solidFill>
                <a:latin typeface="Helvetica" charset="0"/>
              </a:endParaRPr>
            </a:p>
          </p:txBody>
        </p:sp>
        <p:sp>
          <p:nvSpPr>
            <p:cNvPr id="21512" name="Rectangle 51"/>
            <p:cNvSpPr>
              <a:spLocks noChangeArrowheads="1"/>
            </p:cNvSpPr>
            <p:nvPr/>
          </p:nvSpPr>
          <p:spPr bwMode="auto">
            <a:xfrm>
              <a:off x="2293" y="2908"/>
              <a:ext cx="1019"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GGTGACCATC</a:t>
              </a:r>
              <a:endParaRPr lang="en-US" sz="1600" i="1">
                <a:solidFill>
                  <a:schemeClr val="accent1"/>
                </a:solidFill>
                <a:latin typeface="Helvetica" charset="0"/>
              </a:endParaRPr>
            </a:p>
          </p:txBody>
        </p:sp>
        <p:sp>
          <p:nvSpPr>
            <p:cNvPr id="21513" name="Rectangle 52"/>
            <p:cNvSpPr>
              <a:spLocks noChangeArrowheads="1"/>
            </p:cNvSpPr>
            <p:nvPr/>
          </p:nvSpPr>
          <p:spPr bwMode="auto">
            <a:xfrm>
              <a:off x="2303" y="3148"/>
              <a:ext cx="998" cy="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GCTAAACCTC</a:t>
              </a:r>
              <a:endParaRPr lang="en-US" sz="1600" i="1">
                <a:solidFill>
                  <a:schemeClr val="accent1"/>
                </a:solidFill>
                <a:latin typeface="Helvetica" charset="0"/>
              </a:endParaRPr>
            </a:p>
          </p:txBody>
        </p:sp>
        <p:sp>
          <p:nvSpPr>
            <p:cNvPr id="215118" name="Line 78"/>
            <p:cNvSpPr>
              <a:spLocks noChangeShapeType="1"/>
            </p:cNvSpPr>
            <p:nvPr/>
          </p:nvSpPr>
          <p:spPr bwMode="auto">
            <a:xfrm>
              <a:off x="2288" y="1968"/>
              <a:ext cx="16" cy="14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5119" name="Line 79"/>
            <p:cNvSpPr>
              <a:spLocks noChangeShapeType="1"/>
            </p:cNvSpPr>
            <p:nvPr/>
          </p:nvSpPr>
          <p:spPr bwMode="auto">
            <a:xfrm>
              <a:off x="1967" y="2358"/>
              <a:ext cx="15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516" name="Text Box 83"/>
            <p:cNvSpPr txBox="1">
              <a:spLocks noChangeArrowheads="1"/>
            </p:cNvSpPr>
            <p:nvPr/>
          </p:nvSpPr>
          <p:spPr bwMode="auto">
            <a:xfrm>
              <a:off x="1920" y="2400"/>
              <a:ext cx="315"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4</a:t>
              </a:r>
              <a:endParaRPr lang="en-US"/>
            </a:p>
          </p:txBody>
        </p:sp>
        <p:sp>
          <p:nvSpPr>
            <p:cNvPr id="21517" name="Text Box 84"/>
            <p:cNvSpPr txBox="1">
              <a:spLocks noChangeArrowheads="1"/>
            </p:cNvSpPr>
            <p:nvPr/>
          </p:nvSpPr>
          <p:spPr bwMode="auto">
            <a:xfrm>
              <a:off x="1920" y="2640"/>
              <a:ext cx="315"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5</a:t>
              </a:r>
              <a:endParaRPr lang="en-US"/>
            </a:p>
          </p:txBody>
        </p:sp>
        <p:sp>
          <p:nvSpPr>
            <p:cNvPr id="21518" name="Text Box 85"/>
            <p:cNvSpPr txBox="1">
              <a:spLocks noChangeArrowheads="1"/>
            </p:cNvSpPr>
            <p:nvPr/>
          </p:nvSpPr>
          <p:spPr bwMode="auto">
            <a:xfrm>
              <a:off x="1920" y="2880"/>
              <a:ext cx="315"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6</a:t>
              </a:r>
              <a:endParaRPr lang="en-US"/>
            </a:p>
          </p:txBody>
        </p:sp>
        <p:sp>
          <p:nvSpPr>
            <p:cNvPr id="21519" name="Text Box 86"/>
            <p:cNvSpPr txBox="1">
              <a:spLocks noChangeArrowheads="1"/>
            </p:cNvSpPr>
            <p:nvPr/>
          </p:nvSpPr>
          <p:spPr bwMode="auto">
            <a:xfrm>
              <a:off x="1920" y="3120"/>
              <a:ext cx="315"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7</a:t>
              </a:r>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151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15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normAutofit fontScale="90000"/>
          </a:bodyPr>
          <a:lstStyle/>
          <a:p>
            <a:pPr eaLnBrk="1" hangingPunct="1"/>
            <a:r>
              <a:rPr lang="en-US">
                <a:latin typeface="Gill Sans" charset="0"/>
                <a:ea typeface="ＭＳ Ｐゴシック" charset="0"/>
                <a:cs typeface="ＭＳ Ｐゴシック" charset="0"/>
              </a:rPr>
              <a:t>Two basic approaches for </a:t>
            </a:r>
            <a:br>
              <a:rPr lang="en-US">
                <a:latin typeface="Gill Sans" charset="0"/>
                <a:ea typeface="ＭＳ Ｐゴシック" charset="0"/>
                <a:cs typeface="ＭＳ Ｐゴシック" charset="0"/>
              </a:rPr>
            </a:br>
            <a:r>
              <a:rPr lang="en-US">
                <a:latin typeface="Gill Sans" charset="0"/>
                <a:ea typeface="ＭＳ Ｐゴシック" charset="0"/>
                <a:cs typeface="ＭＳ Ｐゴシック" charset="0"/>
              </a:rPr>
              <a:t>species tree estimation</a:t>
            </a:r>
          </a:p>
        </p:txBody>
      </p:sp>
      <p:sp>
        <p:nvSpPr>
          <p:cNvPr id="19458" name="Rectangle 3"/>
          <p:cNvSpPr>
            <a:spLocks noGrp="1" noChangeArrowheads="1"/>
          </p:cNvSpPr>
          <p:nvPr>
            <p:ph type="body" idx="1"/>
          </p:nvPr>
        </p:nvSpPr>
        <p:spPr>
          <a:xfrm>
            <a:off x="685800" y="2286000"/>
            <a:ext cx="7772400" cy="4114800"/>
          </a:xfrm>
        </p:spPr>
        <p:txBody>
          <a:bodyPr/>
          <a:lstStyle/>
          <a:p>
            <a:pPr eaLnBrk="1" hangingPunct="1"/>
            <a:r>
              <a:rPr lang="en-US">
                <a:latin typeface="Gill Sans" charset="0"/>
                <a:ea typeface="ＭＳ Ｐゴシック" charset="0"/>
                <a:cs typeface="ＭＳ Ｐゴシック" charset="0"/>
              </a:rPr>
              <a:t>Concatenate (</a:t>
            </a:r>
            <a:r>
              <a:rPr lang="ja-JP" altLang="en-US">
                <a:latin typeface="Gill Sans" charset="0"/>
                <a:ea typeface="ＭＳ Ｐゴシック" charset="0"/>
                <a:cs typeface="ＭＳ Ｐゴシック" charset="0"/>
              </a:rPr>
              <a:t>“</a:t>
            </a:r>
            <a:r>
              <a:rPr lang="en-US" altLang="ja-JP">
                <a:latin typeface="Gill Sans" charset="0"/>
                <a:ea typeface="ＭＳ Ｐゴシック" charset="0"/>
                <a:cs typeface="ＭＳ Ｐゴシック" charset="0"/>
              </a:rPr>
              <a:t>combine</a:t>
            </a:r>
            <a:r>
              <a:rPr lang="ja-JP" altLang="en-US">
                <a:latin typeface="Gill Sans" charset="0"/>
                <a:ea typeface="ＭＳ Ｐゴシック" charset="0"/>
                <a:cs typeface="ＭＳ Ｐゴシック" charset="0"/>
              </a:rPr>
              <a:t>”</a:t>
            </a:r>
            <a:r>
              <a:rPr lang="en-US" altLang="ja-JP">
                <a:latin typeface="Gill Sans" charset="0"/>
                <a:ea typeface="ＭＳ Ｐゴシック" charset="0"/>
                <a:cs typeface="ＭＳ Ｐゴシック" charset="0"/>
              </a:rPr>
              <a:t>) sequence alignments for different genes, and run phylogeny estimation methods</a:t>
            </a:r>
          </a:p>
          <a:p>
            <a:pPr eaLnBrk="1" hangingPunct="1"/>
            <a:endParaRPr lang="en-US">
              <a:latin typeface="Gill Sans" charset="0"/>
              <a:ea typeface="ＭＳ Ｐゴシック" charset="0"/>
              <a:cs typeface="ＭＳ Ｐゴシック" charset="0"/>
            </a:endParaRPr>
          </a:p>
          <a:p>
            <a:pPr eaLnBrk="1" hangingPunct="1"/>
            <a:r>
              <a:rPr lang="en-US">
                <a:latin typeface="Gill Sans" charset="0"/>
                <a:ea typeface="ＭＳ Ｐゴシック" charset="0"/>
                <a:cs typeface="ＭＳ Ｐゴシック" charset="0"/>
              </a:rPr>
              <a:t>Compute trees on individual genes and combine gene trees </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en-US">
                <a:latin typeface="Gill Sans" charset="0"/>
                <a:ea typeface="ＭＳ Ｐゴシック" charset="0"/>
                <a:cs typeface="ＭＳ Ｐゴシック" charset="0"/>
              </a:rPr>
              <a:t>Combined analysis </a:t>
            </a:r>
          </a:p>
        </p:txBody>
      </p:sp>
      <p:sp>
        <p:nvSpPr>
          <p:cNvPr id="254979" name="Line 3"/>
          <p:cNvSpPr>
            <a:spLocks noChangeShapeType="1"/>
          </p:cNvSpPr>
          <p:nvPr/>
        </p:nvSpPr>
        <p:spPr bwMode="auto">
          <a:xfrm>
            <a:off x="998538" y="1492250"/>
            <a:ext cx="0" cy="3581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4980" name="Line 4"/>
          <p:cNvSpPr>
            <a:spLocks noChangeShapeType="1"/>
          </p:cNvSpPr>
          <p:nvPr/>
        </p:nvSpPr>
        <p:spPr bwMode="auto">
          <a:xfrm>
            <a:off x="152400" y="2111375"/>
            <a:ext cx="54864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4981" name="Text Box 5"/>
          <p:cNvSpPr txBox="1">
            <a:spLocks noChangeArrowheads="1"/>
          </p:cNvSpPr>
          <p:nvPr/>
        </p:nvSpPr>
        <p:spPr bwMode="auto">
          <a:xfrm>
            <a:off x="1219200" y="1531938"/>
            <a:ext cx="1490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chemeClr val="folHlink"/>
                </a:solidFill>
                <a:latin typeface="Helvetica" charset="0"/>
              </a:rPr>
              <a:t> </a:t>
            </a:r>
            <a:r>
              <a:rPr lang="en-US" sz="3200">
                <a:solidFill>
                  <a:schemeClr val="folHlink"/>
                </a:solidFill>
                <a:latin typeface="Helvetica" charset="0"/>
              </a:rPr>
              <a:t>gene 1</a:t>
            </a:r>
          </a:p>
        </p:txBody>
      </p:sp>
      <p:sp>
        <p:nvSpPr>
          <p:cNvPr id="23557" name="Text Box 6"/>
          <p:cNvSpPr txBox="1">
            <a:spLocks noChangeArrowheads="1"/>
          </p:cNvSpPr>
          <p:nvPr/>
        </p:nvSpPr>
        <p:spPr bwMode="auto">
          <a:xfrm>
            <a:off x="441325" y="2111375"/>
            <a:ext cx="5000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1</a:t>
            </a:r>
            <a:endParaRPr lang="en-US"/>
          </a:p>
        </p:txBody>
      </p:sp>
      <p:sp>
        <p:nvSpPr>
          <p:cNvPr id="23558" name="Text Box 7"/>
          <p:cNvSpPr txBox="1">
            <a:spLocks noChangeArrowheads="1"/>
          </p:cNvSpPr>
          <p:nvPr/>
        </p:nvSpPr>
        <p:spPr bwMode="auto">
          <a:xfrm>
            <a:off x="414338" y="2444750"/>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2</a:t>
            </a:r>
            <a:endParaRPr lang="en-US"/>
          </a:p>
        </p:txBody>
      </p:sp>
      <p:sp>
        <p:nvSpPr>
          <p:cNvPr id="23559" name="Text Box 8"/>
          <p:cNvSpPr txBox="1">
            <a:spLocks noChangeArrowheads="1"/>
          </p:cNvSpPr>
          <p:nvPr/>
        </p:nvSpPr>
        <p:spPr bwMode="auto">
          <a:xfrm>
            <a:off x="414338" y="2797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3</a:t>
            </a:r>
            <a:endParaRPr lang="en-US"/>
          </a:p>
        </p:txBody>
      </p:sp>
      <p:sp>
        <p:nvSpPr>
          <p:cNvPr id="23560" name="Text Box 9"/>
          <p:cNvSpPr txBox="1">
            <a:spLocks noChangeArrowheads="1"/>
          </p:cNvSpPr>
          <p:nvPr/>
        </p:nvSpPr>
        <p:spPr bwMode="auto">
          <a:xfrm>
            <a:off x="414338" y="3178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4</a:t>
            </a:r>
            <a:endParaRPr lang="en-US"/>
          </a:p>
        </p:txBody>
      </p:sp>
      <p:sp>
        <p:nvSpPr>
          <p:cNvPr id="23561" name="Text Box 10"/>
          <p:cNvSpPr txBox="1">
            <a:spLocks noChangeArrowheads="1"/>
          </p:cNvSpPr>
          <p:nvPr/>
        </p:nvSpPr>
        <p:spPr bwMode="auto">
          <a:xfrm>
            <a:off x="414338" y="3559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5</a:t>
            </a:r>
            <a:endParaRPr lang="en-US"/>
          </a:p>
        </p:txBody>
      </p:sp>
      <p:sp>
        <p:nvSpPr>
          <p:cNvPr id="23562" name="Text Box 11"/>
          <p:cNvSpPr txBox="1">
            <a:spLocks noChangeArrowheads="1"/>
          </p:cNvSpPr>
          <p:nvPr/>
        </p:nvSpPr>
        <p:spPr bwMode="auto">
          <a:xfrm>
            <a:off x="414338" y="3940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6</a:t>
            </a:r>
            <a:endParaRPr lang="en-US"/>
          </a:p>
        </p:txBody>
      </p:sp>
      <p:sp>
        <p:nvSpPr>
          <p:cNvPr id="23563" name="Text Box 12"/>
          <p:cNvSpPr txBox="1">
            <a:spLocks noChangeArrowheads="1"/>
          </p:cNvSpPr>
          <p:nvPr/>
        </p:nvSpPr>
        <p:spPr bwMode="auto">
          <a:xfrm>
            <a:off x="414338" y="432117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7</a:t>
            </a:r>
            <a:endParaRPr lang="en-US"/>
          </a:p>
        </p:txBody>
      </p:sp>
      <p:sp>
        <p:nvSpPr>
          <p:cNvPr id="23564" name="Text Box 13"/>
          <p:cNvSpPr txBox="1">
            <a:spLocks noChangeArrowheads="1"/>
          </p:cNvSpPr>
          <p:nvPr/>
        </p:nvSpPr>
        <p:spPr bwMode="auto">
          <a:xfrm>
            <a:off x="414338" y="4683125"/>
            <a:ext cx="5000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S</a:t>
            </a:r>
            <a:r>
              <a:rPr lang="en-US" baseline="-25000"/>
              <a:t>8</a:t>
            </a:r>
            <a:endParaRPr lang="en-US"/>
          </a:p>
        </p:txBody>
      </p:sp>
      <p:sp>
        <p:nvSpPr>
          <p:cNvPr id="23565" name="Rectangle 14"/>
          <p:cNvSpPr>
            <a:spLocks noChangeArrowheads="1"/>
          </p:cNvSpPr>
          <p:nvPr/>
        </p:nvSpPr>
        <p:spPr bwMode="auto">
          <a:xfrm>
            <a:off x="2743200" y="1501775"/>
            <a:ext cx="1427163"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chemeClr val="accent1"/>
                </a:solidFill>
                <a:latin typeface="Helvetica" charset="0"/>
              </a:rPr>
              <a:t>gene 2</a:t>
            </a:r>
            <a:endParaRPr lang="en-US" sz="3200" i="1">
              <a:solidFill>
                <a:schemeClr val="accent1"/>
              </a:solidFill>
              <a:latin typeface="Helvetica" charset="0"/>
            </a:endParaRPr>
          </a:p>
        </p:txBody>
      </p:sp>
      <p:sp>
        <p:nvSpPr>
          <p:cNvPr id="23566" name="Rectangle 15"/>
          <p:cNvSpPr>
            <a:spLocks noChangeArrowheads="1"/>
          </p:cNvSpPr>
          <p:nvPr/>
        </p:nvSpPr>
        <p:spPr bwMode="auto">
          <a:xfrm>
            <a:off x="4222750" y="1501775"/>
            <a:ext cx="1427163"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3200">
                <a:solidFill>
                  <a:srgbClr val="CC0000"/>
                </a:solidFill>
                <a:latin typeface="Helvetica" charset="0"/>
              </a:rPr>
              <a:t>gene 3</a:t>
            </a:r>
            <a:endParaRPr lang="en-US" sz="3200" i="1">
              <a:solidFill>
                <a:srgbClr val="CC0000"/>
              </a:solidFill>
              <a:latin typeface="Helvetica" charset="0"/>
            </a:endParaRPr>
          </a:p>
        </p:txBody>
      </p:sp>
      <p:sp>
        <p:nvSpPr>
          <p:cNvPr id="254992" name="Text Box 16"/>
          <p:cNvSpPr txBox="1">
            <a:spLocks noChangeArrowheads="1"/>
          </p:cNvSpPr>
          <p:nvPr/>
        </p:nvSpPr>
        <p:spPr bwMode="auto">
          <a:xfrm>
            <a:off x="1143000" y="2209800"/>
            <a:ext cx="16176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TCTAATGGAA</a:t>
            </a:r>
          </a:p>
        </p:txBody>
      </p:sp>
      <p:sp>
        <p:nvSpPr>
          <p:cNvPr id="254993" name="Text Box 17"/>
          <p:cNvSpPr txBox="1">
            <a:spLocks noChangeArrowheads="1"/>
          </p:cNvSpPr>
          <p:nvPr/>
        </p:nvSpPr>
        <p:spPr bwMode="auto">
          <a:xfrm>
            <a:off x="1098550" y="2568575"/>
            <a:ext cx="16859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GCTAAGGGAA</a:t>
            </a:r>
          </a:p>
        </p:txBody>
      </p:sp>
      <p:sp>
        <p:nvSpPr>
          <p:cNvPr id="254994" name="Text Box 18"/>
          <p:cNvSpPr txBox="1">
            <a:spLocks noChangeArrowheads="1"/>
          </p:cNvSpPr>
          <p:nvPr/>
        </p:nvSpPr>
        <p:spPr bwMode="auto">
          <a:xfrm>
            <a:off x="1143000" y="2917825"/>
            <a:ext cx="1652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TCTAAGGGAA</a:t>
            </a:r>
          </a:p>
        </p:txBody>
      </p:sp>
      <p:sp>
        <p:nvSpPr>
          <p:cNvPr id="254995" name="Text Box 19"/>
          <p:cNvSpPr txBox="1">
            <a:spLocks noChangeArrowheads="1"/>
          </p:cNvSpPr>
          <p:nvPr/>
        </p:nvSpPr>
        <p:spPr bwMode="auto">
          <a:xfrm>
            <a:off x="1143000" y="3254375"/>
            <a:ext cx="16398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TCTAACGGAA</a:t>
            </a:r>
          </a:p>
        </p:txBody>
      </p:sp>
      <p:sp>
        <p:nvSpPr>
          <p:cNvPr id="254996" name="Text Box 20"/>
          <p:cNvSpPr txBox="1">
            <a:spLocks noChangeArrowheads="1"/>
          </p:cNvSpPr>
          <p:nvPr/>
        </p:nvSpPr>
        <p:spPr bwMode="auto">
          <a:xfrm>
            <a:off x="1166813" y="4365625"/>
            <a:ext cx="1628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TCTAATGGAC</a:t>
            </a:r>
          </a:p>
        </p:txBody>
      </p:sp>
      <p:sp>
        <p:nvSpPr>
          <p:cNvPr id="254997" name="Text Box 21"/>
          <p:cNvSpPr txBox="1">
            <a:spLocks noChangeArrowheads="1"/>
          </p:cNvSpPr>
          <p:nvPr/>
        </p:nvSpPr>
        <p:spPr bwMode="auto">
          <a:xfrm>
            <a:off x="1166813" y="4746625"/>
            <a:ext cx="16287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600">
                <a:solidFill>
                  <a:schemeClr val="folHlink"/>
                </a:solidFill>
                <a:latin typeface="Helvetica" charset="0"/>
              </a:rPr>
              <a:t> TATAACGGAA</a:t>
            </a:r>
          </a:p>
        </p:txBody>
      </p:sp>
      <p:sp>
        <p:nvSpPr>
          <p:cNvPr id="23573" name="Rectangle 22"/>
          <p:cNvSpPr>
            <a:spLocks noChangeArrowheads="1"/>
          </p:cNvSpPr>
          <p:nvPr/>
        </p:nvSpPr>
        <p:spPr bwMode="auto">
          <a:xfrm>
            <a:off x="2655888" y="3254375"/>
            <a:ext cx="16065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GGTAACCCTC</a:t>
            </a:r>
            <a:endParaRPr lang="en-US" sz="1600" i="1">
              <a:solidFill>
                <a:schemeClr val="accent1"/>
              </a:solidFill>
              <a:latin typeface="Helvetica" charset="0"/>
            </a:endParaRPr>
          </a:p>
        </p:txBody>
      </p:sp>
      <p:sp>
        <p:nvSpPr>
          <p:cNvPr id="23574" name="Rectangle 23"/>
          <p:cNvSpPr>
            <a:spLocks noChangeArrowheads="1"/>
          </p:cNvSpPr>
          <p:nvPr/>
        </p:nvSpPr>
        <p:spPr bwMode="auto">
          <a:xfrm>
            <a:off x="2655888" y="3603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GCTAAACCTC</a:t>
            </a:r>
            <a:endParaRPr lang="en-US" sz="1600" i="1">
              <a:solidFill>
                <a:schemeClr val="accent1"/>
              </a:solidFill>
              <a:latin typeface="Helvetica" charset="0"/>
            </a:endParaRPr>
          </a:p>
        </p:txBody>
      </p:sp>
      <p:sp>
        <p:nvSpPr>
          <p:cNvPr id="23575" name="Rectangle 24"/>
          <p:cNvSpPr>
            <a:spLocks noChangeArrowheads="1"/>
          </p:cNvSpPr>
          <p:nvPr/>
        </p:nvSpPr>
        <p:spPr bwMode="auto">
          <a:xfrm>
            <a:off x="2649538" y="3984625"/>
            <a:ext cx="1617662"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GGTGACCATC</a:t>
            </a:r>
            <a:endParaRPr lang="en-US" sz="1600" i="1">
              <a:solidFill>
                <a:schemeClr val="accent1"/>
              </a:solidFill>
              <a:latin typeface="Helvetica" charset="0"/>
            </a:endParaRPr>
          </a:p>
        </p:txBody>
      </p:sp>
      <p:sp>
        <p:nvSpPr>
          <p:cNvPr id="23576" name="Rectangle 25"/>
          <p:cNvSpPr>
            <a:spLocks noChangeArrowheads="1"/>
          </p:cNvSpPr>
          <p:nvPr/>
        </p:nvSpPr>
        <p:spPr bwMode="auto">
          <a:xfrm>
            <a:off x="2665413" y="4365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chemeClr val="accent1"/>
                </a:solidFill>
                <a:latin typeface="Helvetica" charset="0"/>
              </a:rPr>
              <a:t>GCTAAACCTC</a:t>
            </a:r>
            <a:endParaRPr lang="en-US" sz="1600" i="1">
              <a:solidFill>
                <a:schemeClr val="accent1"/>
              </a:solidFill>
              <a:latin typeface="Helvetica" charset="0"/>
            </a:endParaRPr>
          </a:p>
        </p:txBody>
      </p:sp>
      <p:sp>
        <p:nvSpPr>
          <p:cNvPr id="23577" name="Rectangle 26"/>
          <p:cNvSpPr>
            <a:spLocks noChangeArrowheads="1"/>
          </p:cNvSpPr>
          <p:nvPr/>
        </p:nvSpPr>
        <p:spPr bwMode="auto">
          <a:xfrm>
            <a:off x="4114800" y="2232025"/>
            <a:ext cx="15271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TATTGATACA</a:t>
            </a:r>
          </a:p>
        </p:txBody>
      </p:sp>
      <p:sp>
        <p:nvSpPr>
          <p:cNvPr id="23578" name="Rectangle 27"/>
          <p:cNvSpPr>
            <a:spLocks noChangeArrowheads="1"/>
          </p:cNvSpPr>
          <p:nvPr/>
        </p:nvSpPr>
        <p:spPr bwMode="auto">
          <a:xfrm>
            <a:off x="4114800" y="2917825"/>
            <a:ext cx="1549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TCTTGATACC</a:t>
            </a:r>
          </a:p>
        </p:txBody>
      </p:sp>
      <p:sp>
        <p:nvSpPr>
          <p:cNvPr id="23579" name="Rectangle 28"/>
          <p:cNvSpPr>
            <a:spLocks noChangeArrowheads="1"/>
          </p:cNvSpPr>
          <p:nvPr/>
        </p:nvSpPr>
        <p:spPr bwMode="auto">
          <a:xfrm>
            <a:off x="4114800" y="436562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TAGTGATGCA</a:t>
            </a:r>
          </a:p>
        </p:txBody>
      </p:sp>
      <p:sp>
        <p:nvSpPr>
          <p:cNvPr id="23580" name="Rectangle 29"/>
          <p:cNvSpPr>
            <a:spLocks noChangeArrowheads="1"/>
          </p:cNvSpPr>
          <p:nvPr/>
        </p:nvSpPr>
        <p:spPr bwMode="auto">
          <a:xfrm>
            <a:off x="4114800" y="4746625"/>
            <a:ext cx="1549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CATTCATACC</a:t>
            </a:r>
          </a:p>
        </p:txBody>
      </p:sp>
      <p:sp>
        <p:nvSpPr>
          <p:cNvPr id="23581" name="Rectangle 30"/>
          <p:cNvSpPr>
            <a:spLocks noChangeArrowheads="1"/>
          </p:cNvSpPr>
          <p:nvPr/>
        </p:nvSpPr>
        <p:spPr bwMode="auto">
          <a:xfrm>
            <a:off x="4114800" y="3254375"/>
            <a:ext cx="15843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CC0000"/>
                </a:solidFill>
                <a:latin typeface="Helvetica" charset="0"/>
              </a:rPr>
              <a:t>TAGTGATGCA</a:t>
            </a:r>
          </a:p>
        </p:txBody>
      </p:sp>
      <p:sp>
        <p:nvSpPr>
          <p:cNvPr id="255007" name="Text Box 31"/>
          <p:cNvSpPr txBox="1">
            <a:spLocks noChangeArrowheads="1"/>
          </p:cNvSpPr>
          <p:nvPr/>
        </p:nvSpPr>
        <p:spPr bwMode="auto">
          <a:xfrm>
            <a:off x="1143000" y="3649663"/>
            <a:ext cx="160655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folHlink"/>
                </a:solidFill>
                <a:latin typeface="Helvetica" charset="0"/>
              </a:rPr>
              <a:t> ? ? ? ? ? ? ? ? ? ? </a:t>
            </a:r>
          </a:p>
        </p:txBody>
      </p:sp>
      <p:sp>
        <p:nvSpPr>
          <p:cNvPr id="255008" name="Text Box 32"/>
          <p:cNvSpPr txBox="1">
            <a:spLocks noChangeArrowheads="1"/>
          </p:cNvSpPr>
          <p:nvPr/>
        </p:nvSpPr>
        <p:spPr bwMode="auto">
          <a:xfrm>
            <a:off x="1219200" y="4016375"/>
            <a:ext cx="1514475"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folHlink"/>
                </a:solidFill>
                <a:latin typeface="Helvetica" charset="0"/>
              </a:rPr>
              <a:t>? ? ? ? ? ? ? ? ? ?</a:t>
            </a:r>
          </a:p>
        </p:txBody>
      </p:sp>
      <p:sp>
        <p:nvSpPr>
          <p:cNvPr id="255009" name="Text Box 33"/>
          <p:cNvSpPr txBox="1">
            <a:spLocks noChangeArrowheads="1"/>
          </p:cNvSpPr>
          <p:nvPr/>
        </p:nvSpPr>
        <p:spPr bwMode="auto">
          <a:xfrm>
            <a:off x="2649538" y="2224088"/>
            <a:ext cx="1606550" cy="29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0" name="Text Box 34"/>
          <p:cNvSpPr txBox="1">
            <a:spLocks noChangeArrowheads="1"/>
          </p:cNvSpPr>
          <p:nvPr/>
        </p:nvSpPr>
        <p:spPr bwMode="auto">
          <a:xfrm>
            <a:off x="2649538" y="2590800"/>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1" name="Text Box 35"/>
          <p:cNvSpPr txBox="1">
            <a:spLocks noChangeArrowheads="1"/>
          </p:cNvSpPr>
          <p:nvPr/>
        </p:nvSpPr>
        <p:spPr bwMode="auto">
          <a:xfrm>
            <a:off x="2649538" y="2949575"/>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55012" name="Text Box 36"/>
          <p:cNvSpPr txBox="1">
            <a:spLocks noChangeArrowheads="1"/>
          </p:cNvSpPr>
          <p:nvPr/>
        </p:nvSpPr>
        <p:spPr bwMode="auto">
          <a:xfrm>
            <a:off x="2649538" y="4778375"/>
            <a:ext cx="160655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300">
                <a:solidFill>
                  <a:schemeClr val="accent1"/>
                </a:solidFill>
                <a:latin typeface="Helvetica" charset="0"/>
              </a:rPr>
              <a:t> ? ? ? ? ? ? ? ? ? ? </a:t>
            </a:r>
          </a:p>
        </p:txBody>
      </p:sp>
      <p:sp>
        <p:nvSpPr>
          <p:cNvPr id="23588" name="Rectangle 37"/>
          <p:cNvSpPr>
            <a:spLocks noChangeArrowheads="1"/>
          </p:cNvSpPr>
          <p:nvPr/>
        </p:nvSpPr>
        <p:spPr bwMode="auto">
          <a:xfrm>
            <a:off x="4114800" y="25685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sp>
        <p:nvSpPr>
          <p:cNvPr id="23589" name="Rectangle 38"/>
          <p:cNvSpPr>
            <a:spLocks noChangeArrowheads="1"/>
          </p:cNvSpPr>
          <p:nvPr/>
        </p:nvSpPr>
        <p:spPr bwMode="auto">
          <a:xfrm>
            <a:off x="4191000" y="36353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sp>
        <p:nvSpPr>
          <p:cNvPr id="23590" name="Rectangle 39"/>
          <p:cNvSpPr>
            <a:spLocks noChangeArrowheads="1"/>
          </p:cNvSpPr>
          <p:nvPr/>
        </p:nvSpPr>
        <p:spPr bwMode="auto">
          <a:xfrm>
            <a:off x="4184650" y="4016375"/>
            <a:ext cx="1514475" cy="29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300">
                <a:solidFill>
                  <a:srgbClr val="CC0000"/>
                </a:solidFill>
                <a:latin typeface="Helvetica" charset="0"/>
              </a:rPr>
              <a:t>? ? ? ? ? ? ? ? ? ?</a:t>
            </a:r>
          </a:p>
        </p:txBody>
      </p:sp>
      <p:grpSp>
        <p:nvGrpSpPr>
          <p:cNvPr id="255031" name="Group 55"/>
          <p:cNvGrpSpPr>
            <a:grpSpLocks/>
          </p:cNvGrpSpPr>
          <p:nvPr/>
        </p:nvGrpSpPr>
        <p:grpSpPr bwMode="auto">
          <a:xfrm>
            <a:off x="5791200" y="2743200"/>
            <a:ext cx="2841625" cy="3492500"/>
            <a:chOff x="3648" y="1728"/>
            <a:chExt cx="1790" cy="2200"/>
          </a:xfrm>
        </p:grpSpPr>
        <p:grpSp>
          <p:nvGrpSpPr>
            <p:cNvPr id="23592" name="Group 52"/>
            <p:cNvGrpSpPr>
              <a:grpSpLocks/>
            </p:cNvGrpSpPr>
            <p:nvPr/>
          </p:nvGrpSpPr>
          <p:grpSpPr bwMode="auto">
            <a:xfrm>
              <a:off x="3648" y="2592"/>
              <a:ext cx="1790" cy="1336"/>
              <a:chOff x="3648" y="2592"/>
              <a:chExt cx="1790" cy="1336"/>
            </a:xfrm>
          </p:grpSpPr>
          <p:sp>
            <p:nvSpPr>
              <p:cNvPr id="255017" name="Line 41"/>
              <p:cNvSpPr>
                <a:spLocks noChangeShapeType="1"/>
              </p:cNvSpPr>
              <p:nvPr/>
            </p:nvSpPr>
            <p:spPr bwMode="auto">
              <a:xfrm flipH="1">
                <a:off x="3648" y="2592"/>
                <a:ext cx="741" cy="133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18" name="Line 42"/>
              <p:cNvSpPr>
                <a:spLocks noChangeShapeType="1"/>
              </p:cNvSpPr>
              <p:nvPr/>
            </p:nvSpPr>
            <p:spPr bwMode="auto">
              <a:xfrm rot="18475779" flipH="1">
                <a:off x="4417" y="2518"/>
                <a:ext cx="628" cy="141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19" name="Line 43"/>
              <p:cNvSpPr>
                <a:spLocks noChangeShapeType="1"/>
              </p:cNvSpPr>
              <p:nvPr/>
            </p:nvSpPr>
            <p:spPr bwMode="auto">
              <a:xfrm>
                <a:off x="4191" y="2956"/>
                <a:ext cx="332" cy="96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0" name="Line 44"/>
              <p:cNvSpPr>
                <a:spLocks noChangeShapeType="1"/>
              </p:cNvSpPr>
              <p:nvPr/>
            </p:nvSpPr>
            <p:spPr bwMode="auto">
              <a:xfrm flipV="1">
                <a:off x="4683" y="3398"/>
                <a:ext cx="134" cy="523"/>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1" name="Line 45"/>
              <p:cNvSpPr>
                <a:spLocks noChangeShapeType="1"/>
              </p:cNvSpPr>
              <p:nvPr/>
            </p:nvSpPr>
            <p:spPr bwMode="auto">
              <a:xfrm flipH="1">
                <a:off x="4832" y="3578"/>
                <a:ext cx="77" cy="339"/>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3" name="Line 47"/>
              <p:cNvSpPr>
                <a:spLocks noChangeShapeType="1"/>
              </p:cNvSpPr>
              <p:nvPr/>
            </p:nvSpPr>
            <p:spPr bwMode="auto">
              <a:xfrm>
                <a:off x="4090" y="3137"/>
                <a:ext cx="239" cy="79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4" name="Line 48"/>
              <p:cNvSpPr>
                <a:spLocks noChangeShapeType="1"/>
              </p:cNvSpPr>
              <p:nvPr/>
            </p:nvSpPr>
            <p:spPr bwMode="auto">
              <a:xfrm>
                <a:off x="3871" y="3520"/>
                <a:ext cx="144" cy="40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5" name="Line 49"/>
              <p:cNvSpPr>
                <a:spLocks noChangeShapeType="1"/>
              </p:cNvSpPr>
              <p:nvPr/>
            </p:nvSpPr>
            <p:spPr bwMode="auto">
              <a:xfrm>
                <a:off x="3759" y="3717"/>
                <a:ext cx="80" cy="21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5026" name="Line 50"/>
              <p:cNvSpPr>
                <a:spLocks noChangeShapeType="1"/>
              </p:cNvSpPr>
              <p:nvPr/>
            </p:nvSpPr>
            <p:spPr bwMode="auto">
              <a:xfrm flipH="1">
                <a:off x="4112" y="3592"/>
                <a:ext cx="116" cy="32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cxnSp>
          <p:nvCxnSpPr>
            <p:cNvPr id="23593" name="AutoShape 54"/>
            <p:cNvCxnSpPr>
              <a:cxnSpLocks noChangeShapeType="1"/>
            </p:cNvCxnSpPr>
            <p:nvPr/>
          </p:nvCxnSpPr>
          <p:spPr bwMode="auto">
            <a:xfrm>
              <a:off x="3744" y="1728"/>
              <a:ext cx="624" cy="576"/>
            </a:xfrm>
            <a:prstGeom prst="bentConnector3">
              <a:avLst>
                <a:gd name="adj1" fmla="val 98556"/>
              </a:avLst>
            </a:prstGeom>
            <a:noFill/>
            <a:ln w="57150">
              <a:solidFill>
                <a:schemeClr val="accent2"/>
              </a:solidFill>
              <a:miter lim="800000"/>
              <a:headEnd/>
              <a:tailEnd type="triangle" w="med" len="med"/>
            </a:ln>
            <a:extLst>
              <a:ext uri="{909E8E84-426E-40dd-AFC4-6F175D3DCCD1}">
                <a14:hiddenFill xmlns:a14="http://schemas.microsoft.com/office/drawing/2010/main">
                  <a:noFill/>
                </a14:hiddenFill>
              </a:ext>
            </a:extLst>
          </p:spPr>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5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8290" name="Group 2"/>
          <p:cNvGrpSpPr>
            <a:grpSpLocks/>
          </p:cNvGrpSpPr>
          <p:nvPr/>
        </p:nvGrpSpPr>
        <p:grpSpPr bwMode="auto">
          <a:xfrm>
            <a:off x="554038" y="3725863"/>
            <a:ext cx="4703762" cy="2728912"/>
            <a:chOff x="349" y="2347"/>
            <a:chExt cx="2963" cy="1719"/>
          </a:xfrm>
        </p:grpSpPr>
        <p:sp>
          <p:nvSpPr>
            <p:cNvPr id="268291" name="Line 3"/>
            <p:cNvSpPr>
              <a:spLocks noChangeShapeType="1"/>
            </p:cNvSpPr>
            <p:nvPr/>
          </p:nvSpPr>
          <p:spPr bwMode="auto">
            <a:xfrm>
              <a:off x="711" y="2347"/>
              <a:ext cx="0" cy="869"/>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292" name="Line 4"/>
            <p:cNvSpPr>
              <a:spLocks noChangeShapeType="1"/>
            </p:cNvSpPr>
            <p:nvPr/>
          </p:nvSpPr>
          <p:spPr bwMode="auto">
            <a:xfrm>
              <a:off x="1383" y="2348"/>
              <a:ext cx="0" cy="869"/>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293" name="Line 5"/>
            <p:cNvSpPr>
              <a:spLocks noChangeShapeType="1"/>
            </p:cNvSpPr>
            <p:nvPr/>
          </p:nvSpPr>
          <p:spPr bwMode="auto">
            <a:xfrm>
              <a:off x="2335" y="2348"/>
              <a:ext cx="0" cy="869"/>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294" name="Text Box 6"/>
            <p:cNvSpPr txBox="1">
              <a:spLocks noChangeArrowheads="1"/>
            </p:cNvSpPr>
            <p:nvPr/>
          </p:nvSpPr>
          <p:spPr bwMode="auto">
            <a:xfrm>
              <a:off x="1723" y="3712"/>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latin typeface="Helvetica" charset="0"/>
                </a:rPr>
                <a:t>. . .</a:t>
              </a:r>
            </a:p>
          </p:txBody>
        </p:sp>
        <p:sp>
          <p:nvSpPr>
            <p:cNvPr id="268295" name="Line 7"/>
            <p:cNvSpPr>
              <a:spLocks noChangeShapeType="1"/>
            </p:cNvSpPr>
            <p:nvPr/>
          </p:nvSpPr>
          <p:spPr bwMode="auto">
            <a:xfrm flipH="1">
              <a:off x="349" y="3562"/>
              <a:ext cx="362" cy="48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296" name="Line 8"/>
            <p:cNvSpPr>
              <a:spLocks noChangeShapeType="1"/>
            </p:cNvSpPr>
            <p:nvPr/>
          </p:nvSpPr>
          <p:spPr bwMode="auto">
            <a:xfrm rot="18475779" flipH="1">
              <a:off x="1416" y="3573"/>
              <a:ext cx="220" cy="507"/>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297" name="Line 9"/>
            <p:cNvSpPr>
              <a:spLocks noChangeShapeType="1"/>
            </p:cNvSpPr>
            <p:nvPr/>
          </p:nvSpPr>
          <p:spPr bwMode="auto">
            <a:xfrm>
              <a:off x="697" y="3562"/>
              <a:ext cx="294" cy="49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298" name="Line 10"/>
            <p:cNvSpPr>
              <a:spLocks noChangeShapeType="1"/>
            </p:cNvSpPr>
            <p:nvPr/>
          </p:nvSpPr>
          <p:spPr bwMode="auto">
            <a:xfrm flipV="1">
              <a:off x="1119" y="3599"/>
              <a:ext cx="285" cy="455"/>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299" name="Line 11"/>
            <p:cNvSpPr>
              <a:spLocks noChangeShapeType="1"/>
            </p:cNvSpPr>
            <p:nvPr/>
          </p:nvSpPr>
          <p:spPr bwMode="auto">
            <a:xfrm flipH="1">
              <a:off x="1383" y="3811"/>
              <a:ext cx="140" cy="2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00" name="Line 12"/>
            <p:cNvSpPr>
              <a:spLocks noChangeShapeType="1"/>
            </p:cNvSpPr>
            <p:nvPr/>
          </p:nvSpPr>
          <p:spPr bwMode="auto">
            <a:xfrm flipV="1">
              <a:off x="1516" y="3935"/>
              <a:ext cx="64" cy="121"/>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01" name="Line 13"/>
            <p:cNvSpPr>
              <a:spLocks noChangeShapeType="1"/>
            </p:cNvSpPr>
            <p:nvPr/>
          </p:nvSpPr>
          <p:spPr bwMode="auto">
            <a:xfrm>
              <a:off x="646" y="3633"/>
              <a:ext cx="246" cy="41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02" name="Line 14"/>
            <p:cNvSpPr>
              <a:spLocks noChangeShapeType="1"/>
            </p:cNvSpPr>
            <p:nvPr/>
          </p:nvSpPr>
          <p:spPr bwMode="auto">
            <a:xfrm>
              <a:off x="535" y="3786"/>
              <a:ext cx="85" cy="26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03" name="Line 15"/>
            <p:cNvSpPr>
              <a:spLocks noChangeShapeType="1"/>
            </p:cNvSpPr>
            <p:nvPr/>
          </p:nvSpPr>
          <p:spPr bwMode="auto">
            <a:xfrm>
              <a:off x="455" y="3902"/>
              <a:ext cx="59" cy="14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04" name="Line 16"/>
            <p:cNvSpPr>
              <a:spLocks noChangeShapeType="1"/>
            </p:cNvSpPr>
            <p:nvPr/>
          </p:nvSpPr>
          <p:spPr bwMode="auto">
            <a:xfrm flipH="1">
              <a:off x="702" y="3862"/>
              <a:ext cx="78" cy="18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05" name="Line 17"/>
            <p:cNvSpPr>
              <a:spLocks noChangeShapeType="1"/>
            </p:cNvSpPr>
            <p:nvPr/>
          </p:nvSpPr>
          <p:spPr bwMode="auto">
            <a:xfrm flipH="1">
              <a:off x="792" y="3955"/>
              <a:ext cx="47" cy="1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06" name="Line 18"/>
            <p:cNvSpPr>
              <a:spLocks noChangeShapeType="1"/>
            </p:cNvSpPr>
            <p:nvPr/>
          </p:nvSpPr>
          <p:spPr bwMode="auto">
            <a:xfrm rot="18475779" flipH="1">
              <a:off x="2242" y="3716"/>
              <a:ext cx="167" cy="355"/>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07" name="Line 19"/>
            <p:cNvSpPr>
              <a:spLocks noChangeShapeType="1"/>
            </p:cNvSpPr>
            <p:nvPr/>
          </p:nvSpPr>
          <p:spPr bwMode="auto">
            <a:xfrm flipV="1">
              <a:off x="2065" y="3553"/>
              <a:ext cx="267" cy="50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08" name="Line 20"/>
            <p:cNvSpPr>
              <a:spLocks noChangeShapeType="1"/>
            </p:cNvSpPr>
            <p:nvPr/>
          </p:nvSpPr>
          <p:spPr bwMode="auto">
            <a:xfrm flipH="1">
              <a:off x="2487" y="3951"/>
              <a:ext cx="65" cy="11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09" name="Line 21"/>
            <p:cNvSpPr>
              <a:spLocks noChangeShapeType="1"/>
            </p:cNvSpPr>
            <p:nvPr/>
          </p:nvSpPr>
          <p:spPr bwMode="auto">
            <a:xfrm flipV="1">
              <a:off x="2292" y="3942"/>
              <a:ext cx="57" cy="119"/>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10" name="Line 22"/>
            <p:cNvSpPr>
              <a:spLocks noChangeShapeType="1"/>
            </p:cNvSpPr>
            <p:nvPr/>
          </p:nvSpPr>
          <p:spPr bwMode="auto">
            <a:xfrm>
              <a:off x="2333" y="3560"/>
              <a:ext cx="272" cy="49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11" name="Text Box 23"/>
            <p:cNvSpPr txBox="1">
              <a:spLocks noChangeArrowheads="1"/>
            </p:cNvSpPr>
            <p:nvPr/>
          </p:nvSpPr>
          <p:spPr bwMode="auto">
            <a:xfrm>
              <a:off x="2458" y="2552"/>
              <a:ext cx="85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000">
                  <a:latin typeface="Helvetica" charset="0"/>
                </a:rPr>
                <a:t>Analyze</a:t>
              </a:r>
            </a:p>
            <a:p>
              <a:pPr algn="ctr" eaLnBrk="1" hangingPunct="1">
                <a:defRPr/>
              </a:pPr>
              <a:r>
                <a:rPr lang="en-US" sz="2000">
                  <a:latin typeface="Helvetica" charset="0"/>
                </a:rPr>
                <a:t>separately</a:t>
              </a:r>
            </a:p>
          </p:txBody>
        </p:sp>
        <p:sp>
          <p:nvSpPr>
            <p:cNvPr id="268312" name="Line 24"/>
            <p:cNvSpPr>
              <a:spLocks noChangeShapeType="1"/>
            </p:cNvSpPr>
            <p:nvPr/>
          </p:nvSpPr>
          <p:spPr bwMode="auto">
            <a:xfrm flipH="1" flipV="1">
              <a:off x="397" y="3978"/>
              <a:ext cx="37" cy="7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13" name="Line 25"/>
            <p:cNvSpPr>
              <a:spLocks noChangeShapeType="1"/>
            </p:cNvSpPr>
            <p:nvPr/>
          </p:nvSpPr>
          <p:spPr bwMode="auto">
            <a:xfrm flipH="1">
              <a:off x="1245" y="3710"/>
              <a:ext cx="209" cy="3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14" name="Line 26"/>
            <p:cNvSpPr>
              <a:spLocks noChangeShapeType="1"/>
            </p:cNvSpPr>
            <p:nvPr/>
          </p:nvSpPr>
          <p:spPr bwMode="auto">
            <a:xfrm flipV="1">
              <a:off x="2176" y="3843"/>
              <a:ext cx="120" cy="22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268315" name="Group 27"/>
          <p:cNvGrpSpPr>
            <a:grpSpLocks/>
          </p:cNvGrpSpPr>
          <p:nvPr/>
        </p:nvGrpSpPr>
        <p:grpSpPr bwMode="auto">
          <a:xfrm>
            <a:off x="4421188" y="4348163"/>
            <a:ext cx="4799012" cy="2257425"/>
            <a:chOff x="2785" y="2739"/>
            <a:chExt cx="3023" cy="1422"/>
          </a:xfrm>
        </p:grpSpPr>
        <p:grpSp>
          <p:nvGrpSpPr>
            <p:cNvPr id="25643" name="Group 28"/>
            <p:cNvGrpSpPr>
              <a:grpSpLocks/>
            </p:cNvGrpSpPr>
            <p:nvPr/>
          </p:nvGrpSpPr>
          <p:grpSpPr bwMode="auto">
            <a:xfrm>
              <a:off x="3973" y="2739"/>
              <a:ext cx="1835" cy="1341"/>
              <a:chOff x="2108" y="2832"/>
              <a:chExt cx="1835" cy="1493"/>
            </a:xfrm>
          </p:grpSpPr>
          <p:sp>
            <p:nvSpPr>
              <p:cNvPr id="268317" name="Line 29"/>
              <p:cNvSpPr>
                <a:spLocks noChangeShapeType="1"/>
              </p:cNvSpPr>
              <p:nvPr/>
            </p:nvSpPr>
            <p:spPr bwMode="auto">
              <a:xfrm flipH="1">
                <a:off x="2108" y="2832"/>
                <a:ext cx="741" cy="149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18" name="Line 30"/>
              <p:cNvSpPr>
                <a:spLocks noChangeShapeType="1"/>
              </p:cNvSpPr>
              <p:nvPr/>
            </p:nvSpPr>
            <p:spPr bwMode="auto">
              <a:xfrm rot="18475779" flipH="1">
                <a:off x="2833" y="2833"/>
                <a:ext cx="741" cy="147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19" name="Line 31"/>
              <p:cNvSpPr>
                <a:spLocks noChangeShapeType="1"/>
              </p:cNvSpPr>
              <p:nvPr/>
            </p:nvSpPr>
            <p:spPr bwMode="auto">
              <a:xfrm>
                <a:off x="2651" y="3237"/>
                <a:ext cx="332" cy="108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20" name="Line 32"/>
              <p:cNvSpPr>
                <a:spLocks noChangeShapeType="1"/>
              </p:cNvSpPr>
              <p:nvPr/>
            </p:nvSpPr>
            <p:spPr bwMode="auto">
              <a:xfrm flipV="1">
                <a:off x="3137" y="3793"/>
                <a:ext cx="172" cy="529"/>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21" name="Line 33"/>
              <p:cNvSpPr>
                <a:spLocks noChangeShapeType="1"/>
              </p:cNvSpPr>
              <p:nvPr/>
            </p:nvSpPr>
            <p:spPr bwMode="auto">
              <a:xfrm>
                <a:off x="3198" y="4106"/>
                <a:ext cx="84" cy="214"/>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22" name="Line 34"/>
              <p:cNvSpPr>
                <a:spLocks noChangeShapeType="1"/>
              </p:cNvSpPr>
              <p:nvPr/>
            </p:nvSpPr>
            <p:spPr bwMode="auto">
              <a:xfrm flipV="1">
                <a:off x="3406" y="4122"/>
                <a:ext cx="57" cy="19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23" name="Line 35"/>
              <p:cNvSpPr>
                <a:spLocks noChangeShapeType="1"/>
              </p:cNvSpPr>
              <p:nvPr/>
            </p:nvSpPr>
            <p:spPr bwMode="auto">
              <a:xfrm>
                <a:off x="2539" y="3455"/>
                <a:ext cx="250" cy="86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24" name="Line 36"/>
              <p:cNvSpPr>
                <a:spLocks noChangeShapeType="1"/>
              </p:cNvSpPr>
              <p:nvPr/>
            </p:nvSpPr>
            <p:spPr bwMode="auto">
              <a:xfrm>
                <a:off x="2326" y="3893"/>
                <a:ext cx="117" cy="42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25" name="Line 37"/>
              <p:cNvSpPr>
                <a:spLocks noChangeShapeType="1"/>
              </p:cNvSpPr>
              <p:nvPr/>
            </p:nvSpPr>
            <p:spPr bwMode="auto">
              <a:xfrm>
                <a:off x="2219" y="4085"/>
                <a:ext cx="80" cy="23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26" name="Line 38"/>
              <p:cNvSpPr>
                <a:spLocks noChangeShapeType="1"/>
              </p:cNvSpPr>
              <p:nvPr/>
            </p:nvSpPr>
            <p:spPr bwMode="auto">
              <a:xfrm>
                <a:off x="2400" y="3738"/>
                <a:ext cx="183" cy="58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27" name="Line 39"/>
              <p:cNvSpPr>
                <a:spLocks noChangeShapeType="1"/>
              </p:cNvSpPr>
              <p:nvPr/>
            </p:nvSpPr>
            <p:spPr bwMode="auto">
              <a:xfrm flipH="1">
                <a:off x="2678" y="4145"/>
                <a:ext cx="64" cy="17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268328" name="Line 40"/>
            <p:cNvSpPr>
              <a:spLocks noChangeShapeType="1"/>
            </p:cNvSpPr>
            <p:nvPr/>
          </p:nvSpPr>
          <p:spPr bwMode="auto">
            <a:xfrm rot="-5383472">
              <a:off x="3326" y="3230"/>
              <a:ext cx="3" cy="833"/>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29" name="Text Box 41"/>
            <p:cNvSpPr txBox="1">
              <a:spLocks noChangeArrowheads="1"/>
            </p:cNvSpPr>
            <p:nvPr/>
          </p:nvSpPr>
          <p:spPr bwMode="auto">
            <a:xfrm>
              <a:off x="2785" y="3719"/>
              <a:ext cx="863"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000">
                  <a:latin typeface="Helvetica" charset="0"/>
                </a:rPr>
                <a:t> Supertree</a:t>
              </a:r>
            </a:p>
            <a:p>
              <a:pPr algn="ctr" eaLnBrk="1" hangingPunct="1">
                <a:defRPr/>
              </a:pPr>
              <a:r>
                <a:rPr lang="en-US" sz="2000">
                  <a:latin typeface="Helvetica" charset="0"/>
                </a:rPr>
                <a:t>Method</a:t>
              </a:r>
            </a:p>
          </p:txBody>
        </p:sp>
      </p:grpSp>
      <p:sp>
        <p:nvSpPr>
          <p:cNvPr id="25603" name="Rectangle 42"/>
          <p:cNvSpPr>
            <a:spLocks noGrp="1" noChangeArrowheads="1"/>
          </p:cNvSpPr>
          <p:nvPr>
            <p:ph type="title" idx="4294967295"/>
          </p:nvPr>
        </p:nvSpPr>
        <p:spPr>
          <a:xfrm>
            <a:off x="685800" y="152400"/>
            <a:ext cx="7772400" cy="1143000"/>
          </a:xfrm>
        </p:spPr>
        <p:txBody>
          <a:bodyPr/>
          <a:lstStyle/>
          <a:p>
            <a:pPr eaLnBrk="1" hangingPunct="1"/>
            <a:r>
              <a:rPr lang="en-US">
                <a:latin typeface="Gill Sans" charset="0"/>
                <a:ea typeface="ＭＳ Ｐゴシック" charset="0"/>
                <a:cs typeface="ＭＳ Ｐゴシック" charset="0"/>
              </a:rPr>
              <a:t>Two competing approaches </a:t>
            </a:r>
          </a:p>
        </p:txBody>
      </p:sp>
      <p:grpSp>
        <p:nvGrpSpPr>
          <p:cNvPr id="25604" name="Group 43"/>
          <p:cNvGrpSpPr>
            <a:grpSpLocks/>
          </p:cNvGrpSpPr>
          <p:nvPr/>
        </p:nvGrpSpPr>
        <p:grpSpPr bwMode="auto">
          <a:xfrm>
            <a:off x="173038" y="1473200"/>
            <a:ext cx="4173537" cy="1955800"/>
            <a:chOff x="109" y="928"/>
            <a:chExt cx="2629" cy="1232"/>
          </a:xfrm>
        </p:grpSpPr>
        <p:sp>
          <p:nvSpPr>
            <p:cNvPr id="268332" name="Line 44"/>
            <p:cNvSpPr>
              <a:spLocks noChangeShapeType="1"/>
            </p:cNvSpPr>
            <p:nvPr/>
          </p:nvSpPr>
          <p:spPr bwMode="auto">
            <a:xfrm>
              <a:off x="387" y="928"/>
              <a:ext cx="0" cy="123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33" name="Line 45"/>
            <p:cNvSpPr>
              <a:spLocks noChangeShapeType="1"/>
            </p:cNvSpPr>
            <p:nvPr/>
          </p:nvSpPr>
          <p:spPr bwMode="auto">
            <a:xfrm>
              <a:off x="109" y="1128"/>
              <a:ext cx="262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34" name="Text Box 46"/>
            <p:cNvSpPr txBox="1">
              <a:spLocks noChangeArrowheads="1"/>
            </p:cNvSpPr>
            <p:nvPr/>
          </p:nvSpPr>
          <p:spPr bwMode="auto">
            <a:xfrm>
              <a:off x="402" y="935"/>
              <a:ext cx="21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rgbClr val="E68435"/>
                  </a:solidFill>
                  <a:latin typeface="Helvetica" charset="0"/>
                </a:rPr>
                <a:t> </a:t>
              </a:r>
              <a:r>
                <a:rPr lang="en-US" sz="1800">
                  <a:solidFill>
                    <a:schemeClr val="folHlink"/>
                  </a:solidFill>
                  <a:latin typeface="Helvetica" charset="0"/>
                </a:rPr>
                <a:t>gene 1</a:t>
              </a:r>
              <a:r>
                <a:rPr lang="en-US" sz="1800">
                  <a:latin typeface="Helvetica" charset="0"/>
                </a:rPr>
                <a:t>     </a:t>
              </a:r>
              <a:r>
                <a:rPr lang="en-US" sz="1800">
                  <a:solidFill>
                    <a:schemeClr val="accent1"/>
                  </a:solidFill>
                  <a:latin typeface="Helvetica" charset="0"/>
                </a:rPr>
                <a:t>gene 2</a:t>
              </a:r>
              <a:r>
                <a:rPr lang="en-US" sz="1800">
                  <a:latin typeface="Helvetica" charset="0"/>
                </a:rPr>
                <a:t>   . . .     </a:t>
              </a:r>
              <a:r>
                <a:rPr lang="en-US" sz="1800">
                  <a:solidFill>
                    <a:srgbClr val="CC0000"/>
                  </a:solidFill>
                  <a:latin typeface="Helvetica" charset="0"/>
                </a:rPr>
                <a:t>gene </a:t>
              </a:r>
              <a:r>
                <a:rPr lang="en-US" sz="1800" i="1">
                  <a:solidFill>
                    <a:srgbClr val="CC0000"/>
                  </a:solidFill>
                  <a:latin typeface="Helvetica" charset="0"/>
                </a:rPr>
                <a:t>k</a:t>
              </a:r>
              <a:endParaRPr lang="en-US" sz="1800">
                <a:latin typeface="Helvetica" charset="0"/>
              </a:endParaRPr>
            </a:p>
          </p:txBody>
        </p:sp>
        <p:sp>
          <p:nvSpPr>
            <p:cNvPr id="268335" name="Line 47"/>
            <p:cNvSpPr>
              <a:spLocks noChangeShapeType="1"/>
            </p:cNvSpPr>
            <p:nvPr/>
          </p:nvSpPr>
          <p:spPr bwMode="auto">
            <a:xfrm>
              <a:off x="472" y="1243"/>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36" name="Line 48"/>
            <p:cNvSpPr>
              <a:spLocks noChangeShapeType="1"/>
            </p:cNvSpPr>
            <p:nvPr/>
          </p:nvSpPr>
          <p:spPr bwMode="auto">
            <a:xfrm>
              <a:off x="472" y="1329"/>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37" name="Line 49"/>
            <p:cNvSpPr>
              <a:spLocks noChangeShapeType="1"/>
            </p:cNvSpPr>
            <p:nvPr/>
          </p:nvSpPr>
          <p:spPr bwMode="auto">
            <a:xfrm>
              <a:off x="471" y="1416"/>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38" name="Line 50"/>
            <p:cNvSpPr>
              <a:spLocks noChangeShapeType="1"/>
            </p:cNvSpPr>
            <p:nvPr/>
          </p:nvSpPr>
          <p:spPr bwMode="auto">
            <a:xfrm>
              <a:off x="472" y="1502"/>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39" name="Line 51"/>
            <p:cNvSpPr>
              <a:spLocks noChangeShapeType="1"/>
            </p:cNvSpPr>
            <p:nvPr/>
          </p:nvSpPr>
          <p:spPr bwMode="auto">
            <a:xfrm>
              <a:off x="472" y="1588"/>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40" name="Line 52"/>
            <p:cNvSpPr>
              <a:spLocks noChangeShapeType="1"/>
            </p:cNvSpPr>
            <p:nvPr/>
          </p:nvSpPr>
          <p:spPr bwMode="auto">
            <a:xfrm>
              <a:off x="472" y="1933"/>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41" name="Line 53"/>
            <p:cNvSpPr>
              <a:spLocks noChangeShapeType="1"/>
            </p:cNvSpPr>
            <p:nvPr/>
          </p:nvSpPr>
          <p:spPr bwMode="auto">
            <a:xfrm>
              <a:off x="472" y="2019"/>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42" name="Line 54"/>
            <p:cNvSpPr>
              <a:spLocks noChangeShapeType="1"/>
            </p:cNvSpPr>
            <p:nvPr/>
          </p:nvSpPr>
          <p:spPr bwMode="auto">
            <a:xfrm>
              <a:off x="472" y="2105"/>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43" name="Line 55"/>
            <p:cNvSpPr>
              <a:spLocks noChangeShapeType="1"/>
            </p:cNvSpPr>
            <p:nvPr/>
          </p:nvSpPr>
          <p:spPr bwMode="auto">
            <a:xfrm>
              <a:off x="1132" y="1588"/>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44" name="Line 56"/>
            <p:cNvSpPr>
              <a:spLocks noChangeShapeType="1"/>
            </p:cNvSpPr>
            <p:nvPr/>
          </p:nvSpPr>
          <p:spPr bwMode="auto">
            <a:xfrm>
              <a:off x="1132" y="1674"/>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45" name="Line 57"/>
            <p:cNvSpPr>
              <a:spLocks noChangeShapeType="1"/>
            </p:cNvSpPr>
            <p:nvPr/>
          </p:nvSpPr>
          <p:spPr bwMode="auto">
            <a:xfrm>
              <a:off x="1132" y="1760"/>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46" name="Line 58"/>
            <p:cNvSpPr>
              <a:spLocks noChangeShapeType="1"/>
            </p:cNvSpPr>
            <p:nvPr/>
          </p:nvSpPr>
          <p:spPr bwMode="auto">
            <a:xfrm>
              <a:off x="1132" y="1847"/>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47" name="Line 59"/>
            <p:cNvSpPr>
              <a:spLocks noChangeShapeType="1"/>
            </p:cNvSpPr>
            <p:nvPr/>
          </p:nvSpPr>
          <p:spPr bwMode="auto">
            <a:xfrm>
              <a:off x="1132" y="1933"/>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48" name="Line 60"/>
            <p:cNvSpPr>
              <a:spLocks noChangeShapeType="1"/>
            </p:cNvSpPr>
            <p:nvPr/>
          </p:nvSpPr>
          <p:spPr bwMode="auto">
            <a:xfrm>
              <a:off x="2092" y="1243"/>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49" name="Line 61"/>
            <p:cNvSpPr>
              <a:spLocks noChangeShapeType="1"/>
            </p:cNvSpPr>
            <p:nvPr/>
          </p:nvSpPr>
          <p:spPr bwMode="auto">
            <a:xfrm>
              <a:off x="2092" y="1502"/>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50" name="Line 62"/>
            <p:cNvSpPr>
              <a:spLocks noChangeShapeType="1"/>
            </p:cNvSpPr>
            <p:nvPr/>
          </p:nvSpPr>
          <p:spPr bwMode="auto">
            <a:xfrm>
              <a:off x="2092" y="1588"/>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51" name="Line 63"/>
            <p:cNvSpPr>
              <a:spLocks noChangeShapeType="1"/>
            </p:cNvSpPr>
            <p:nvPr/>
          </p:nvSpPr>
          <p:spPr bwMode="auto">
            <a:xfrm>
              <a:off x="2092" y="1674"/>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52" name="Line 64"/>
            <p:cNvSpPr>
              <a:spLocks noChangeShapeType="1"/>
            </p:cNvSpPr>
            <p:nvPr/>
          </p:nvSpPr>
          <p:spPr bwMode="auto">
            <a:xfrm>
              <a:off x="2092" y="2019"/>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53" name="Line 65"/>
            <p:cNvSpPr>
              <a:spLocks noChangeShapeType="1"/>
            </p:cNvSpPr>
            <p:nvPr/>
          </p:nvSpPr>
          <p:spPr bwMode="auto">
            <a:xfrm>
              <a:off x="2092" y="2105"/>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54" name="Text Box 66"/>
            <p:cNvSpPr txBox="1">
              <a:spLocks noChangeArrowheads="1"/>
            </p:cNvSpPr>
            <p:nvPr/>
          </p:nvSpPr>
          <p:spPr bwMode="auto">
            <a:xfrm>
              <a:off x="1696" y="1450"/>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latin typeface="Helvetica" charset="0"/>
                </a:rPr>
                <a:t>. . .</a:t>
              </a:r>
            </a:p>
          </p:txBody>
        </p:sp>
      </p:grpSp>
      <p:grpSp>
        <p:nvGrpSpPr>
          <p:cNvPr id="25605" name="Group 67"/>
          <p:cNvGrpSpPr>
            <a:grpSpLocks/>
          </p:cNvGrpSpPr>
          <p:nvPr/>
        </p:nvGrpSpPr>
        <p:grpSpPr bwMode="auto">
          <a:xfrm>
            <a:off x="6316663" y="1460500"/>
            <a:ext cx="2903537" cy="2120900"/>
            <a:chOff x="3934" y="2837"/>
            <a:chExt cx="1829" cy="1488"/>
          </a:xfrm>
        </p:grpSpPr>
        <p:sp>
          <p:nvSpPr>
            <p:cNvPr id="268356" name="Line 68"/>
            <p:cNvSpPr>
              <a:spLocks noChangeShapeType="1"/>
            </p:cNvSpPr>
            <p:nvPr/>
          </p:nvSpPr>
          <p:spPr bwMode="auto">
            <a:xfrm flipH="1">
              <a:off x="3934" y="2837"/>
              <a:ext cx="741" cy="148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57" name="Line 69"/>
            <p:cNvSpPr>
              <a:spLocks noChangeShapeType="1"/>
            </p:cNvSpPr>
            <p:nvPr/>
          </p:nvSpPr>
          <p:spPr bwMode="auto">
            <a:xfrm rot="18475779" flipH="1">
              <a:off x="4663" y="2839"/>
              <a:ext cx="732" cy="146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58" name="Line 70"/>
            <p:cNvSpPr>
              <a:spLocks noChangeShapeType="1"/>
            </p:cNvSpPr>
            <p:nvPr/>
          </p:nvSpPr>
          <p:spPr bwMode="auto">
            <a:xfrm>
              <a:off x="4477" y="3242"/>
              <a:ext cx="332" cy="107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59" name="Line 71"/>
            <p:cNvSpPr>
              <a:spLocks noChangeShapeType="1"/>
            </p:cNvSpPr>
            <p:nvPr/>
          </p:nvSpPr>
          <p:spPr bwMode="auto">
            <a:xfrm flipV="1">
              <a:off x="4969" y="3735"/>
              <a:ext cx="134" cy="583"/>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60" name="Line 72"/>
            <p:cNvSpPr>
              <a:spLocks noChangeShapeType="1"/>
            </p:cNvSpPr>
            <p:nvPr/>
          </p:nvSpPr>
          <p:spPr bwMode="auto">
            <a:xfrm flipH="1">
              <a:off x="5118" y="3935"/>
              <a:ext cx="77" cy="37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61" name="Line 73"/>
            <p:cNvSpPr>
              <a:spLocks noChangeShapeType="1"/>
            </p:cNvSpPr>
            <p:nvPr/>
          </p:nvSpPr>
          <p:spPr bwMode="auto">
            <a:xfrm flipV="1">
              <a:off x="5252" y="4127"/>
              <a:ext cx="42" cy="194"/>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62" name="Line 74"/>
            <p:cNvSpPr>
              <a:spLocks noChangeShapeType="1"/>
            </p:cNvSpPr>
            <p:nvPr/>
          </p:nvSpPr>
          <p:spPr bwMode="auto">
            <a:xfrm>
              <a:off x="4376" y="3444"/>
              <a:ext cx="239" cy="88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63" name="Line 75"/>
            <p:cNvSpPr>
              <a:spLocks noChangeShapeType="1"/>
            </p:cNvSpPr>
            <p:nvPr/>
          </p:nvSpPr>
          <p:spPr bwMode="auto">
            <a:xfrm>
              <a:off x="4157" y="3871"/>
              <a:ext cx="144" cy="454"/>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64" name="Line 76"/>
            <p:cNvSpPr>
              <a:spLocks noChangeShapeType="1"/>
            </p:cNvSpPr>
            <p:nvPr/>
          </p:nvSpPr>
          <p:spPr bwMode="auto">
            <a:xfrm>
              <a:off x="4045" y="4090"/>
              <a:ext cx="80" cy="23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65" name="Line 77"/>
            <p:cNvSpPr>
              <a:spLocks noChangeShapeType="1"/>
            </p:cNvSpPr>
            <p:nvPr/>
          </p:nvSpPr>
          <p:spPr bwMode="auto">
            <a:xfrm flipH="1">
              <a:off x="4398" y="3951"/>
              <a:ext cx="116" cy="36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66" name="Line 78"/>
            <p:cNvSpPr>
              <a:spLocks noChangeShapeType="1"/>
            </p:cNvSpPr>
            <p:nvPr/>
          </p:nvSpPr>
          <p:spPr bwMode="auto">
            <a:xfrm flipH="1">
              <a:off x="4504" y="4149"/>
              <a:ext cx="64" cy="176"/>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268367" name="Line 79"/>
          <p:cNvSpPr>
            <a:spLocks noChangeShapeType="1"/>
          </p:cNvSpPr>
          <p:nvPr/>
        </p:nvSpPr>
        <p:spPr bwMode="auto">
          <a:xfrm>
            <a:off x="4495800" y="2209800"/>
            <a:ext cx="1676400" cy="1588"/>
          </a:xfrm>
          <a:prstGeom prst="line">
            <a:avLst/>
          </a:prstGeom>
          <a:noFill/>
          <a:ln w="57150">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8368" name="Text Box 80"/>
          <p:cNvSpPr txBox="1">
            <a:spLocks noChangeArrowheads="1"/>
          </p:cNvSpPr>
          <p:nvPr/>
        </p:nvSpPr>
        <p:spPr bwMode="auto">
          <a:xfrm>
            <a:off x="4648200" y="2338388"/>
            <a:ext cx="1341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latin typeface="Helvetica" charset="0"/>
              </a:rPr>
              <a:t>Combined</a:t>
            </a:r>
          </a:p>
          <a:p>
            <a:pPr eaLnBrk="1" hangingPunct="1">
              <a:defRPr/>
            </a:pPr>
            <a:r>
              <a:rPr lang="en-US" sz="2000">
                <a:latin typeface="Helvetica" charset="0"/>
              </a:rPr>
              <a:t> Analysis</a:t>
            </a:r>
          </a:p>
        </p:txBody>
      </p:sp>
      <p:sp>
        <p:nvSpPr>
          <p:cNvPr id="25608" name="Text Box 81"/>
          <p:cNvSpPr txBox="1">
            <a:spLocks noChangeArrowheads="1"/>
          </p:cNvSpPr>
          <p:nvPr/>
        </p:nvSpPr>
        <p:spPr bwMode="auto">
          <a:xfrm rot="-5400000">
            <a:off x="-111918" y="1832769"/>
            <a:ext cx="1087437"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Species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82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8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eaLnBrk="1" hangingPunct="1"/>
            <a:r>
              <a:rPr lang="en-US">
                <a:latin typeface="Gill Sans" charset="0"/>
                <a:ea typeface="ＭＳ Ｐゴシック" charset="0"/>
                <a:cs typeface="ＭＳ Ｐゴシック" charset="0"/>
              </a:rPr>
              <a:t>Many Supertree Methods</a:t>
            </a:r>
          </a:p>
        </p:txBody>
      </p:sp>
      <p:sp>
        <p:nvSpPr>
          <p:cNvPr id="27650" name="Rectangle 3"/>
          <p:cNvSpPr>
            <a:spLocks noGrp="1" noChangeArrowheads="1"/>
          </p:cNvSpPr>
          <p:nvPr>
            <p:ph type="body" sz="half" idx="1"/>
          </p:nvPr>
        </p:nvSpPr>
        <p:spPr>
          <a:xfrm>
            <a:off x="685800" y="2209800"/>
            <a:ext cx="3810000" cy="4114800"/>
          </a:xfrm>
        </p:spPr>
        <p:txBody>
          <a:bodyPr/>
          <a:lstStyle/>
          <a:p>
            <a:pPr eaLnBrk="1" hangingPunct="1"/>
            <a:r>
              <a:rPr lang="en-US" sz="2400">
                <a:latin typeface="Gill Sans" charset="0"/>
                <a:ea typeface="ＭＳ Ｐゴシック" charset="0"/>
                <a:cs typeface="ＭＳ Ｐゴシック" charset="0"/>
              </a:rPr>
              <a:t>MRP</a:t>
            </a:r>
          </a:p>
          <a:p>
            <a:pPr eaLnBrk="1" hangingPunct="1"/>
            <a:r>
              <a:rPr lang="en-US" sz="2400">
                <a:latin typeface="Gill Sans" charset="0"/>
                <a:ea typeface="ＭＳ Ｐゴシック" charset="0"/>
                <a:cs typeface="ＭＳ Ｐゴシック" charset="0"/>
              </a:rPr>
              <a:t>weighted MRP</a:t>
            </a:r>
          </a:p>
          <a:p>
            <a:pPr eaLnBrk="1" hangingPunct="1"/>
            <a:r>
              <a:rPr lang="en-US" sz="2400">
                <a:latin typeface="Gill Sans" charset="0"/>
                <a:ea typeface="ＭＳ Ｐゴシック" charset="0"/>
                <a:cs typeface="ＭＳ Ｐゴシック" charset="0"/>
              </a:rPr>
              <a:t>MRF</a:t>
            </a:r>
          </a:p>
          <a:p>
            <a:pPr eaLnBrk="1" hangingPunct="1"/>
            <a:r>
              <a:rPr lang="en-US" sz="2400">
                <a:latin typeface="Gill Sans" charset="0"/>
                <a:ea typeface="ＭＳ Ｐゴシック" charset="0"/>
                <a:cs typeface="ＭＳ Ｐゴシック" charset="0"/>
              </a:rPr>
              <a:t>MRD</a:t>
            </a:r>
          </a:p>
          <a:p>
            <a:pPr eaLnBrk="1" hangingPunct="1"/>
            <a:r>
              <a:rPr lang="en-US" sz="2400">
                <a:latin typeface="Gill Sans" charset="0"/>
                <a:ea typeface="ＭＳ Ｐゴシック" charset="0"/>
                <a:cs typeface="ＭＳ Ｐゴシック" charset="0"/>
              </a:rPr>
              <a:t>Robinson-Foulds Supertrees</a:t>
            </a:r>
            <a:endParaRPr lang="en-US" sz="2000">
              <a:latin typeface="Gill Sans" charset="0"/>
              <a:ea typeface="ＭＳ Ｐゴシック" charset="0"/>
              <a:cs typeface="ＭＳ Ｐゴシック" charset="0"/>
            </a:endParaRPr>
          </a:p>
          <a:p>
            <a:pPr eaLnBrk="1" hangingPunct="1"/>
            <a:r>
              <a:rPr lang="en-US" sz="2400">
                <a:latin typeface="Gill Sans" charset="0"/>
                <a:ea typeface="ＭＳ Ｐゴシック" charset="0"/>
                <a:cs typeface="ＭＳ Ｐゴシック" charset="0"/>
              </a:rPr>
              <a:t>Min-Cut</a:t>
            </a:r>
          </a:p>
          <a:p>
            <a:pPr eaLnBrk="1" hangingPunct="1"/>
            <a:r>
              <a:rPr lang="en-US" sz="2400">
                <a:latin typeface="Gill Sans" charset="0"/>
                <a:ea typeface="ＭＳ Ｐゴシック" charset="0"/>
                <a:cs typeface="ＭＳ Ｐゴシック" charset="0"/>
              </a:rPr>
              <a:t>Modified Min-Cut</a:t>
            </a:r>
          </a:p>
          <a:p>
            <a:pPr eaLnBrk="1" hangingPunct="1"/>
            <a:r>
              <a:rPr lang="en-US" sz="2400">
                <a:latin typeface="Gill Sans" charset="0"/>
                <a:ea typeface="ＭＳ Ｐゴシック" charset="0"/>
                <a:cs typeface="ＭＳ Ｐゴシック" charset="0"/>
              </a:rPr>
              <a:t>Semi-strict Supertree</a:t>
            </a:r>
            <a:endParaRPr lang="en-US" sz="2000">
              <a:latin typeface="Gill Sans" charset="0"/>
              <a:ea typeface="ＭＳ Ｐゴシック" charset="0"/>
              <a:cs typeface="ＭＳ Ｐゴシック" charset="0"/>
            </a:endParaRPr>
          </a:p>
        </p:txBody>
      </p:sp>
      <p:sp>
        <p:nvSpPr>
          <p:cNvPr id="27651" name="Rectangle 4"/>
          <p:cNvSpPr>
            <a:spLocks noGrp="1" noChangeArrowheads="1"/>
          </p:cNvSpPr>
          <p:nvPr>
            <p:ph type="body" sz="half" idx="2"/>
          </p:nvPr>
        </p:nvSpPr>
        <p:spPr>
          <a:xfrm>
            <a:off x="4648200" y="2209800"/>
            <a:ext cx="3810000" cy="4038600"/>
          </a:xfrm>
        </p:spPr>
        <p:txBody>
          <a:bodyPr/>
          <a:lstStyle/>
          <a:p>
            <a:pPr eaLnBrk="1" hangingPunct="1"/>
            <a:r>
              <a:rPr lang="en-US" sz="2400">
                <a:latin typeface="Gill Sans" charset="0"/>
                <a:ea typeface="ＭＳ Ｐゴシック" charset="0"/>
                <a:cs typeface="ＭＳ Ｐゴシック" charset="0"/>
              </a:rPr>
              <a:t>QMC</a:t>
            </a:r>
          </a:p>
          <a:p>
            <a:pPr eaLnBrk="1" hangingPunct="1"/>
            <a:r>
              <a:rPr lang="en-US" sz="2400">
                <a:latin typeface="Gill Sans" charset="0"/>
                <a:ea typeface="ＭＳ Ｐゴシック" charset="0"/>
                <a:cs typeface="ＭＳ Ｐゴシック" charset="0"/>
              </a:rPr>
              <a:t>Q-imputation</a:t>
            </a:r>
          </a:p>
          <a:p>
            <a:pPr eaLnBrk="1" hangingPunct="1"/>
            <a:r>
              <a:rPr lang="en-US" sz="2400">
                <a:latin typeface="Gill Sans" charset="0"/>
                <a:ea typeface="ＭＳ Ｐゴシック" charset="0"/>
                <a:cs typeface="ＭＳ Ｐゴシック" charset="0"/>
              </a:rPr>
              <a:t>SDM</a:t>
            </a:r>
          </a:p>
          <a:p>
            <a:pPr eaLnBrk="1" hangingPunct="1"/>
            <a:r>
              <a:rPr lang="en-US" sz="2400">
                <a:latin typeface="Gill Sans" charset="0"/>
                <a:ea typeface="ＭＳ Ｐゴシック" charset="0"/>
                <a:cs typeface="ＭＳ Ｐゴシック" charset="0"/>
              </a:rPr>
              <a:t>PhySIC</a:t>
            </a:r>
          </a:p>
          <a:p>
            <a:pPr eaLnBrk="1" hangingPunct="1"/>
            <a:r>
              <a:rPr lang="en-US" sz="2400">
                <a:latin typeface="Gill Sans" charset="0"/>
                <a:ea typeface="ＭＳ Ｐゴシック" charset="0"/>
                <a:cs typeface="ＭＳ Ｐゴシック" charset="0"/>
              </a:rPr>
              <a:t>Majority-Rule Supertrees</a:t>
            </a:r>
          </a:p>
          <a:p>
            <a:pPr eaLnBrk="1" hangingPunct="1"/>
            <a:r>
              <a:rPr lang="en-US" sz="2400">
                <a:latin typeface="Gill Sans" charset="0"/>
                <a:ea typeface="ＭＳ Ｐゴシック" charset="0"/>
                <a:cs typeface="ＭＳ Ｐゴシック" charset="0"/>
              </a:rPr>
              <a:t>Maximum Likelihood Supertrees</a:t>
            </a:r>
          </a:p>
          <a:p>
            <a:pPr eaLnBrk="1" hangingPunct="1"/>
            <a:r>
              <a:rPr lang="en-US" sz="2400">
                <a:latin typeface="Gill Sans" charset="0"/>
                <a:ea typeface="ＭＳ Ｐゴシック" charset="0"/>
                <a:cs typeface="ＭＳ Ｐゴシック" charset="0"/>
              </a:rPr>
              <a:t>and many more ...</a:t>
            </a:r>
          </a:p>
        </p:txBody>
      </p:sp>
      <p:grpSp>
        <p:nvGrpSpPr>
          <p:cNvPr id="72714" name="Group 10"/>
          <p:cNvGrpSpPr>
            <a:grpSpLocks/>
          </p:cNvGrpSpPr>
          <p:nvPr/>
        </p:nvGrpSpPr>
        <p:grpSpPr bwMode="auto">
          <a:xfrm>
            <a:off x="685800" y="1387475"/>
            <a:ext cx="7688263" cy="1355725"/>
            <a:chOff x="432" y="874"/>
            <a:chExt cx="4843" cy="854"/>
          </a:xfrm>
        </p:grpSpPr>
        <p:sp>
          <p:nvSpPr>
            <p:cNvPr id="27653" name="Oval 6"/>
            <p:cNvSpPr>
              <a:spLocks noChangeArrowheads="1"/>
            </p:cNvSpPr>
            <p:nvPr/>
          </p:nvSpPr>
          <p:spPr bwMode="auto">
            <a:xfrm>
              <a:off x="432" y="1344"/>
              <a:ext cx="1152" cy="384"/>
            </a:xfrm>
            <a:prstGeom prst="ellipse">
              <a:avLst/>
            </a:prstGeom>
            <a:solidFill>
              <a:srgbClr val="006633">
                <a:alpha val="38039"/>
              </a:srgbClr>
            </a:solidFill>
            <a:ln w="9525">
              <a:solidFill>
                <a:srgbClr val="006633"/>
              </a:solidFill>
              <a:round/>
              <a:headEnd/>
              <a:tailEnd/>
            </a:ln>
          </p:spPr>
          <p:txBody>
            <a:bodyPr wrap="none" anchor="ctr"/>
            <a:lstStyle/>
            <a:p>
              <a:endParaRPr lang="en-US"/>
            </a:p>
          </p:txBody>
        </p:sp>
        <p:sp>
          <p:nvSpPr>
            <p:cNvPr id="27654" name="Text Box 8"/>
            <p:cNvSpPr txBox="1">
              <a:spLocks noChangeArrowheads="1"/>
            </p:cNvSpPr>
            <p:nvPr/>
          </p:nvSpPr>
          <p:spPr bwMode="auto">
            <a:xfrm>
              <a:off x="1584" y="874"/>
              <a:ext cx="3691" cy="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006633"/>
                  </a:solidFill>
                </a:rPr>
                <a:t>Matrix Representation with Parsimony</a:t>
              </a:r>
            </a:p>
            <a:p>
              <a:r>
                <a:rPr lang="en-US">
                  <a:solidFill>
                    <a:srgbClr val="006633"/>
                  </a:solidFill>
                </a:rPr>
                <a:t>(Most commonly used and most accurate)</a:t>
              </a:r>
            </a:p>
          </p:txBody>
        </p:sp>
        <p:cxnSp>
          <p:nvCxnSpPr>
            <p:cNvPr id="27655" name="AutoShape 9"/>
            <p:cNvCxnSpPr>
              <a:cxnSpLocks noChangeShapeType="1"/>
            </p:cNvCxnSpPr>
            <p:nvPr/>
          </p:nvCxnSpPr>
          <p:spPr bwMode="auto">
            <a:xfrm rot="10800000" flipV="1">
              <a:off x="912" y="1056"/>
              <a:ext cx="576" cy="211"/>
            </a:xfrm>
            <a:prstGeom prst="curvedConnector2">
              <a:avLst/>
            </a:prstGeom>
            <a:noFill/>
            <a:ln w="19050">
              <a:solidFill>
                <a:srgbClr val="006633"/>
              </a:solidFill>
              <a:round/>
              <a:headEnd/>
              <a:tailEnd type="triangle" w="med" len="med"/>
            </a:ln>
            <a:extLst>
              <a:ext uri="{909E8E84-426E-40dd-AFC4-6F175D3DCCD1}">
                <a14:hiddenFill xmlns:a14="http://schemas.microsoft.com/office/drawing/2010/main">
                  <a:noFill/>
                </a14:hiddenFill>
              </a:ext>
            </a:extLst>
          </p:spPr>
        </p:cxn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27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2"/>
          <p:cNvGrpSpPr>
            <a:grpSpLocks/>
          </p:cNvGrpSpPr>
          <p:nvPr/>
        </p:nvGrpSpPr>
        <p:grpSpPr bwMode="auto">
          <a:xfrm>
            <a:off x="457200" y="1447800"/>
            <a:ext cx="3630613" cy="2590800"/>
            <a:chOff x="288" y="912"/>
            <a:chExt cx="2287" cy="1632"/>
          </a:xfrm>
        </p:grpSpPr>
        <p:grpSp>
          <p:nvGrpSpPr>
            <p:cNvPr id="29727" name="Group 3"/>
            <p:cNvGrpSpPr>
              <a:grpSpLocks/>
            </p:cNvGrpSpPr>
            <p:nvPr/>
          </p:nvGrpSpPr>
          <p:grpSpPr bwMode="auto">
            <a:xfrm>
              <a:off x="528" y="1200"/>
              <a:ext cx="1824" cy="1104"/>
              <a:chOff x="528" y="1200"/>
              <a:chExt cx="1824" cy="1104"/>
            </a:xfrm>
          </p:grpSpPr>
          <p:sp>
            <p:nvSpPr>
              <p:cNvPr id="29734" name="Line 4"/>
              <p:cNvSpPr>
                <a:spLocks noChangeShapeType="1"/>
              </p:cNvSpPr>
              <p:nvPr/>
            </p:nvSpPr>
            <p:spPr bwMode="auto">
              <a:xfrm>
                <a:off x="1056" y="1776"/>
                <a:ext cx="7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35" name="Line 5"/>
              <p:cNvSpPr>
                <a:spLocks noChangeShapeType="1"/>
              </p:cNvSpPr>
              <p:nvPr/>
            </p:nvSpPr>
            <p:spPr bwMode="auto">
              <a:xfrm flipV="1">
                <a:off x="1824" y="1248"/>
                <a:ext cx="528" cy="52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36" name="Line 6"/>
              <p:cNvSpPr>
                <a:spLocks noChangeShapeType="1"/>
              </p:cNvSpPr>
              <p:nvPr/>
            </p:nvSpPr>
            <p:spPr bwMode="auto">
              <a:xfrm rot="16200000" flipV="1">
                <a:off x="1824" y="1776"/>
                <a:ext cx="528" cy="52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37" name="Line 7"/>
              <p:cNvSpPr>
                <a:spLocks noChangeShapeType="1"/>
              </p:cNvSpPr>
              <p:nvPr/>
            </p:nvSpPr>
            <p:spPr bwMode="auto">
              <a:xfrm flipH="1" flipV="1">
                <a:off x="528" y="1248"/>
                <a:ext cx="528" cy="52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38" name="Line 8"/>
              <p:cNvSpPr>
                <a:spLocks noChangeShapeType="1"/>
              </p:cNvSpPr>
              <p:nvPr/>
            </p:nvSpPr>
            <p:spPr bwMode="auto">
              <a:xfrm rot="5400000" flipH="1" flipV="1">
                <a:off x="528" y="1776"/>
                <a:ext cx="528" cy="52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39" name="Line 9"/>
              <p:cNvSpPr>
                <a:spLocks noChangeShapeType="1"/>
              </p:cNvSpPr>
              <p:nvPr/>
            </p:nvSpPr>
            <p:spPr bwMode="auto">
              <a:xfrm flipV="1">
                <a:off x="1440" y="1200"/>
                <a:ext cx="0" cy="57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40" name="Line 10"/>
              <p:cNvSpPr>
                <a:spLocks noChangeShapeType="1"/>
              </p:cNvSpPr>
              <p:nvPr/>
            </p:nvSpPr>
            <p:spPr bwMode="auto">
              <a:xfrm flipH="1" flipV="1">
                <a:off x="1920" y="1200"/>
                <a:ext cx="96" cy="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9728" name="Text Box 11"/>
            <p:cNvSpPr txBox="1">
              <a:spLocks noChangeArrowheads="1"/>
            </p:cNvSpPr>
            <p:nvPr/>
          </p:nvSpPr>
          <p:spPr bwMode="auto">
            <a:xfrm>
              <a:off x="288" y="1008"/>
              <a:ext cx="223"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t>a</a:t>
              </a:r>
            </a:p>
          </p:txBody>
        </p:sp>
        <p:sp>
          <p:nvSpPr>
            <p:cNvPr id="29729" name="Text Box 12"/>
            <p:cNvSpPr txBox="1">
              <a:spLocks noChangeArrowheads="1"/>
            </p:cNvSpPr>
            <p:nvPr/>
          </p:nvSpPr>
          <p:spPr bwMode="auto">
            <a:xfrm>
              <a:off x="336" y="2256"/>
              <a:ext cx="223"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t>b</a:t>
              </a:r>
            </a:p>
          </p:txBody>
        </p:sp>
        <p:sp>
          <p:nvSpPr>
            <p:cNvPr id="29730" name="Text Box 13"/>
            <p:cNvSpPr txBox="1">
              <a:spLocks noChangeArrowheads="1"/>
            </p:cNvSpPr>
            <p:nvPr/>
          </p:nvSpPr>
          <p:spPr bwMode="auto">
            <a:xfrm>
              <a:off x="1296" y="912"/>
              <a:ext cx="212"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t>c</a:t>
              </a:r>
            </a:p>
          </p:txBody>
        </p:sp>
        <p:sp>
          <p:nvSpPr>
            <p:cNvPr id="29731" name="Text Box 14"/>
            <p:cNvSpPr txBox="1">
              <a:spLocks noChangeArrowheads="1"/>
            </p:cNvSpPr>
            <p:nvPr/>
          </p:nvSpPr>
          <p:spPr bwMode="auto">
            <a:xfrm>
              <a:off x="2352" y="2256"/>
              <a:ext cx="169"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t>f</a:t>
              </a:r>
            </a:p>
          </p:txBody>
        </p:sp>
        <p:sp>
          <p:nvSpPr>
            <p:cNvPr id="29732" name="Text Box 15"/>
            <p:cNvSpPr txBox="1">
              <a:spLocks noChangeArrowheads="1"/>
            </p:cNvSpPr>
            <p:nvPr/>
          </p:nvSpPr>
          <p:spPr bwMode="auto">
            <a:xfrm>
              <a:off x="1809" y="912"/>
              <a:ext cx="223"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t>d</a:t>
              </a:r>
            </a:p>
          </p:txBody>
        </p:sp>
        <p:sp>
          <p:nvSpPr>
            <p:cNvPr id="29733" name="Text Box 16"/>
            <p:cNvSpPr txBox="1">
              <a:spLocks noChangeArrowheads="1"/>
            </p:cNvSpPr>
            <p:nvPr/>
          </p:nvSpPr>
          <p:spPr bwMode="auto">
            <a:xfrm>
              <a:off x="2352" y="1008"/>
              <a:ext cx="223"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t>e</a:t>
              </a:r>
            </a:p>
          </p:txBody>
        </p:sp>
      </p:grpSp>
      <p:grpSp>
        <p:nvGrpSpPr>
          <p:cNvPr id="29698" name="Group 17"/>
          <p:cNvGrpSpPr>
            <a:grpSpLocks/>
          </p:cNvGrpSpPr>
          <p:nvPr/>
        </p:nvGrpSpPr>
        <p:grpSpPr bwMode="auto">
          <a:xfrm>
            <a:off x="4419600" y="1447800"/>
            <a:ext cx="3935413" cy="2590800"/>
            <a:chOff x="2784" y="912"/>
            <a:chExt cx="2479" cy="1632"/>
          </a:xfrm>
        </p:grpSpPr>
        <p:grpSp>
          <p:nvGrpSpPr>
            <p:cNvPr id="29713" name="Group 18"/>
            <p:cNvGrpSpPr>
              <a:grpSpLocks/>
            </p:cNvGrpSpPr>
            <p:nvPr/>
          </p:nvGrpSpPr>
          <p:grpSpPr bwMode="auto">
            <a:xfrm>
              <a:off x="3024" y="1200"/>
              <a:ext cx="2016" cy="1104"/>
              <a:chOff x="3024" y="1200"/>
              <a:chExt cx="2016" cy="1104"/>
            </a:xfrm>
          </p:grpSpPr>
          <p:sp>
            <p:nvSpPr>
              <p:cNvPr id="29720" name="Line 19"/>
              <p:cNvSpPr>
                <a:spLocks noChangeShapeType="1"/>
              </p:cNvSpPr>
              <p:nvPr/>
            </p:nvSpPr>
            <p:spPr bwMode="auto">
              <a:xfrm>
                <a:off x="3552" y="1776"/>
                <a:ext cx="7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1" name="Line 20"/>
              <p:cNvSpPr>
                <a:spLocks noChangeShapeType="1"/>
              </p:cNvSpPr>
              <p:nvPr/>
            </p:nvSpPr>
            <p:spPr bwMode="auto">
              <a:xfrm flipV="1">
                <a:off x="4320" y="1248"/>
                <a:ext cx="528" cy="52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2" name="Line 21"/>
              <p:cNvSpPr>
                <a:spLocks noChangeShapeType="1"/>
              </p:cNvSpPr>
              <p:nvPr/>
            </p:nvSpPr>
            <p:spPr bwMode="auto">
              <a:xfrm rot="16200000" flipV="1">
                <a:off x="4320" y="1776"/>
                <a:ext cx="528" cy="52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3" name="Line 22"/>
              <p:cNvSpPr>
                <a:spLocks noChangeShapeType="1"/>
              </p:cNvSpPr>
              <p:nvPr/>
            </p:nvSpPr>
            <p:spPr bwMode="auto">
              <a:xfrm flipH="1" flipV="1">
                <a:off x="3024" y="1248"/>
                <a:ext cx="528" cy="52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4" name="Line 23"/>
              <p:cNvSpPr>
                <a:spLocks noChangeShapeType="1"/>
              </p:cNvSpPr>
              <p:nvPr/>
            </p:nvSpPr>
            <p:spPr bwMode="auto">
              <a:xfrm rot="5400000" flipH="1" flipV="1">
                <a:off x="3024" y="1776"/>
                <a:ext cx="528" cy="52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5" name="Line 24"/>
              <p:cNvSpPr>
                <a:spLocks noChangeShapeType="1"/>
              </p:cNvSpPr>
              <p:nvPr/>
            </p:nvSpPr>
            <p:spPr bwMode="auto">
              <a:xfrm flipV="1">
                <a:off x="3936" y="1200"/>
                <a:ext cx="0" cy="57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6" name="Line 25"/>
              <p:cNvSpPr>
                <a:spLocks noChangeShapeType="1"/>
              </p:cNvSpPr>
              <p:nvPr/>
            </p:nvSpPr>
            <p:spPr bwMode="auto">
              <a:xfrm flipH="1" flipV="1">
                <a:off x="4320" y="1776"/>
                <a:ext cx="72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9714" name="Text Box 26"/>
            <p:cNvSpPr txBox="1">
              <a:spLocks noChangeArrowheads="1"/>
            </p:cNvSpPr>
            <p:nvPr/>
          </p:nvSpPr>
          <p:spPr bwMode="auto">
            <a:xfrm>
              <a:off x="2784" y="1008"/>
              <a:ext cx="223"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t>a</a:t>
              </a:r>
            </a:p>
          </p:txBody>
        </p:sp>
        <p:sp>
          <p:nvSpPr>
            <p:cNvPr id="29715" name="Text Box 27"/>
            <p:cNvSpPr txBox="1">
              <a:spLocks noChangeArrowheads="1"/>
            </p:cNvSpPr>
            <p:nvPr/>
          </p:nvSpPr>
          <p:spPr bwMode="auto">
            <a:xfrm>
              <a:off x="2832" y="2256"/>
              <a:ext cx="223"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t>b</a:t>
              </a:r>
            </a:p>
          </p:txBody>
        </p:sp>
        <p:sp>
          <p:nvSpPr>
            <p:cNvPr id="29716" name="Text Box 28"/>
            <p:cNvSpPr txBox="1">
              <a:spLocks noChangeArrowheads="1"/>
            </p:cNvSpPr>
            <p:nvPr/>
          </p:nvSpPr>
          <p:spPr bwMode="auto">
            <a:xfrm>
              <a:off x="3792" y="912"/>
              <a:ext cx="223"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t>d</a:t>
              </a:r>
            </a:p>
          </p:txBody>
        </p:sp>
        <p:sp>
          <p:nvSpPr>
            <p:cNvPr id="29717" name="Text Box 29"/>
            <p:cNvSpPr txBox="1">
              <a:spLocks noChangeArrowheads="1"/>
            </p:cNvSpPr>
            <p:nvPr/>
          </p:nvSpPr>
          <p:spPr bwMode="auto">
            <a:xfrm>
              <a:off x="4848" y="2256"/>
              <a:ext cx="169"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t>f</a:t>
              </a:r>
            </a:p>
          </p:txBody>
        </p:sp>
        <p:sp>
          <p:nvSpPr>
            <p:cNvPr id="29718" name="Text Box 30"/>
            <p:cNvSpPr txBox="1">
              <a:spLocks noChangeArrowheads="1"/>
            </p:cNvSpPr>
            <p:nvPr/>
          </p:nvSpPr>
          <p:spPr bwMode="auto">
            <a:xfrm>
              <a:off x="4848" y="1008"/>
              <a:ext cx="212"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t>c</a:t>
              </a:r>
            </a:p>
          </p:txBody>
        </p:sp>
        <p:sp>
          <p:nvSpPr>
            <p:cNvPr id="29719" name="Text Box 31"/>
            <p:cNvSpPr txBox="1">
              <a:spLocks noChangeArrowheads="1"/>
            </p:cNvSpPr>
            <p:nvPr/>
          </p:nvSpPr>
          <p:spPr bwMode="auto">
            <a:xfrm>
              <a:off x="5040" y="1632"/>
              <a:ext cx="223"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t>e</a:t>
              </a:r>
            </a:p>
          </p:txBody>
        </p:sp>
      </p:grpSp>
      <p:sp>
        <p:nvSpPr>
          <p:cNvPr id="29699" name="Rectangle 32"/>
          <p:cNvSpPr>
            <a:spLocks noGrp="1" noChangeArrowheads="1"/>
          </p:cNvSpPr>
          <p:nvPr>
            <p:ph type="title" idx="4294967295"/>
          </p:nvPr>
        </p:nvSpPr>
        <p:spPr>
          <a:xfrm>
            <a:off x="685800" y="381000"/>
            <a:ext cx="7772400" cy="1143000"/>
          </a:xfrm>
        </p:spPr>
        <p:txBody>
          <a:bodyPr/>
          <a:lstStyle/>
          <a:p>
            <a:pPr eaLnBrk="1" hangingPunct="1"/>
            <a:r>
              <a:rPr lang="en-US">
                <a:latin typeface="Gill Sans" charset="0"/>
                <a:ea typeface="ＭＳ Ｐゴシック" charset="0"/>
                <a:cs typeface="ＭＳ Ｐゴシック" charset="0"/>
              </a:rPr>
              <a:t>Quantifying topological error</a:t>
            </a:r>
          </a:p>
        </p:txBody>
      </p:sp>
      <p:sp>
        <p:nvSpPr>
          <p:cNvPr id="29700" name="Text Box 33"/>
          <p:cNvSpPr txBox="1">
            <a:spLocks noChangeArrowheads="1"/>
          </p:cNvSpPr>
          <p:nvPr/>
        </p:nvSpPr>
        <p:spPr bwMode="auto">
          <a:xfrm>
            <a:off x="1600200" y="3657600"/>
            <a:ext cx="15224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True Tree</a:t>
            </a:r>
          </a:p>
        </p:txBody>
      </p:sp>
      <p:sp>
        <p:nvSpPr>
          <p:cNvPr id="29701" name="Text Box 34"/>
          <p:cNvSpPr txBox="1">
            <a:spLocks noChangeArrowheads="1"/>
          </p:cNvSpPr>
          <p:nvPr/>
        </p:nvSpPr>
        <p:spPr bwMode="auto">
          <a:xfrm>
            <a:off x="5181600" y="3657600"/>
            <a:ext cx="22637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Estimated Tree</a:t>
            </a:r>
          </a:p>
        </p:txBody>
      </p:sp>
      <p:grpSp>
        <p:nvGrpSpPr>
          <p:cNvPr id="357411" name="Group 35"/>
          <p:cNvGrpSpPr>
            <a:grpSpLocks/>
          </p:cNvGrpSpPr>
          <p:nvPr/>
        </p:nvGrpSpPr>
        <p:grpSpPr bwMode="auto">
          <a:xfrm>
            <a:off x="1676400" y="2819400"/>
            <a:ext cx="4495800" cy="0"/>
            <a:chOff x="1104" y="1776"/>
            <a:chExt cx="2832" cy="0"/>
          </a:xfrm>
        </p:grpSpPr>
        <p:sp>
          <p:nvSpPr>
            <p:cNvPr id="29711" name="Line 36"/>
            <p:cNvSpPr>
              <a:spLocks noChangeShapeType="1"/>
            </p:cNvSpPr>
            <p:nvPr/>
          </p:nvSpPr>
          <p:spPr bwMode="auto">
            <a:xfrm>
              <a:off x="1104" y="1776"/>
              <a:ext cx="336" cy="0"/>
            </a:xfrm>
            <a:prstGeom prst="line">
              <a:avLst/>
            </a:prstGeom>
            <a:noFill/>
            <a:ln w="127000">
              <a:solidFill>
                <a:srgbClr val="0080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2" name="Line 37"/>
            <p:cNvSpPr>
              <a:spLocks noChangeShapeType="1"/>
            </p:cNvSpPr>
            <p:nvPr/>
          </p:nvSpPr>
          <p:spPr bwMode="auto">
            <a:xfrm>
              <a:off x="3600" y="1776"/>
              <a:ext cx="336" cy="0"/>
            </a:xfrm>
            <a:prstGeom prst="line">
              <a:avLst/>
            </a:prstGeom>
            <a:noFill/>
            <a:ln w="127000">
              <a:solidFill>
                <a:srgbClr val="0080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9703" name="Text Box 38"/>
          <p:cNvSpPr txBox="1">
            <a:spLocks noChangeArrowheads="1"/>
          </p:cNvSpPr>
          <p:nvPr/>
        </p:nvSpPr>
        <p:spPr bwMode="auto">
          <a:xfrm>
            <a:off x="1219200" y="4724400"/>
            <a:ext cx="4191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grpSp>
        <p:nvGrpSpPr>
          <p:cNvPr id="357415" name="Group 39"/>
          <p:cNvGrpSpPr>
            <a:grpSpLocks/>
          </p:cNvGrpSpPr>
          <p:nvPr/>
        </p:nvGrpSpPr>
        <p:grpSpPr bwMode="auto">
          <a:xfrm>
            <a:off x="381000" y="2819400"/>
            <a:ext cx="8382000" cy="3657600"/>
            <a:chOff x="240" y="1776"/>
            <a:chExt cx="5280" cy="2304"/>
          </a:xfrm>
        </p:grpSpPr>
        <p:sp>
          <p:nvSpPr>
            <p:cNvPr id="29709" name="Line 40"/>
            <p:cNvSpPr>
              <a:spLocks noChangeShapeType="1"/>
            </p:cNvSpPr>
            <p:nvPr/>
          </p:nvSpPr>
          <p:spPr bwMode="auto">
            <a:xfrm>
              <a:off x="3984" y="1776"/>
              <a:ext cx="336" cy="0"/>
            </a:xfrm>
            <a:prstGeom prst="line">
              <a:avLst/>
            </a:prstGeom>
            <a:noFill/>
            <a:ln w="12700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0" name="Rectangle 41"/>
            <p:cNvSpPr>
              <a:spLocks noChangeArrowheads="1"/>
            </p:cNvSpPr>
            <p:nvPr/>
          </p:nvSpPr>
          <p:spPr bwMode="auto">
            <a:xfrm>
              <a:off x="240" y="3408"/>
              <a:ext cx="5280" cy="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eaLnBrk="1" hangingPunct="1">
                <a:spcBef>
                  <a:spcPct val="20000"/>
                </a:spcBef>
                <a:buFontTx/>
                <a:buChar char="•"/>
              </a:pPr>
              <a:r>
                <a:rPr lang="en-US" sz="3200">
                  <a:latin typeface="Gill Sans" charset="0"/>
                </a:rPr>
                <a:t>False positive (FP): </a:t>
              </a:r>
              <a:r>
                <a:rPr lang="en-US" sz="3200" i="1">
                  <a:latin typeface="Gill Sans" charset="0"/>
                </a:rPr>
                <a:t>b</a:t>
              </a:r>
              <a:r>
                <a:rPr lang="en-US" sz="3200">
                  <a:latin typeface="Gill Sans" charset="0"/>
                </a:rPr>
                <a:t> </a:t>
              </a:r>
              <a:r>
                <a:rPr lang="en-US" sz="2800">
                  <a:latin typeface="Gill Sans" charset="0"/>
                  <a:sym typeface="Symbol" charset="0"/>
                </a:rPr>
                <a:t></a:t>
              </a:r>
              <a:r>
                <a:rPr lang="en-US" sz="3200">
                  <a:latin typeface="Gill Sans" charset="0"/>
                </a:rPr>
                <a:t> </a:t>
              </a:r>
              <a:r>
                <a:rPr lang="en-US" sz="3200" i="1">
                  <a:latin typeface="Gill Sans" charset="0"/>
                </a:rPr>
                <a:t>B</a:t>
              </a:r>
              <a:r>
                <a:rPr lang="en-US" sz="3200">
                  <a:latin typeface="Gill Sans" charset="0"/>
                </a:rPr>
                <a:t>(</a:t>
              </a:r>
              <a:r>
                <a:rPr lang="en-US" sz="3200" i="1">
                  <a:latin typeface="Gill Sans" charset="0"/>
                </a:rPr>
                <a:t>T</a:t>
              </a:r>
              <a:r>
                <a:rPr lang="en-US" sz="3200" baseline="-25000">
                  <a:latin typeface="Gill Sans" charset="0"/>
                </a:rPr>
                <a:t>est.</a:t>
              </a:r>
              <a:r>
                <a:rPr lang="en-US" sz="3200">
                  <a:latin typeface="Gill Sans" charset="0"/>
                </a:rPr>
                <a:t>)-</a:t>
              </a:r>
              <a:r>
                <a:rPr lang="en-US" sz="3200" i="1">
                  <a:latin typeface="Gill Sans" charset="0"/>
                </a:rPr>
                <a:t>B</a:t>
              </a:r>
              <a:r>
                <a:rPr lang="en-US" sz="3200">
                  <a:latin typeface="Gill Sans" charset="0"/>
                </a:rPr>
                <a:t>(</a:t>
              </a:r>
              <a:r>
                <a:rPr lang="en-US" sz="3200" i="1">
                  <a:latin typeface="Gill Sans" charset="0"/>
                </a:rPr>
                <a:t>T</a:t>
              </a:r>
              <a:r>
                <a:rPr lang="en-US" sz="3200" baseline="-25000">
                  <a:latin typeface="Gill Sans" charset="0"/>
                </a:rPr>
                <a:t>true</a:t>
              </a:r>
              <a:r>
                <a:rPr lang="en-US" sz="3200">
                  <a:latin typeface="Gill Sans" charset="0"/>
                </a:rPr>
                <a:t>)</a:t>
              </a:r>
            </a:p>
          </p:txBody>
        </p:sp>
      </p:grpSp>
      <p:grpSp>
        <p:nvGrpSpPr>
          <p:cNvPr id="357418" name="Group 42"/>
          <p:cNvGrpSpPr>
            <a:grpSpLocks/>
          </p:cNvGrpSpPr>
          <p:nvPr/>
        </p:nvGrpSpPr>
        <p:grpSpPr bwMode="auto">
          <a:xfrm>
            <a:off x="228600" y="2514600"/>
            <a:ext cx="8686800" cy="2895600"/>
            <a:chOff x="144" y="1584"/>
            <a:chExt cx="5472" cy="1824"/>
          </a:xfrm>
        </p:grpSpPr>
        <p:sp>
          <p:nvSpPr>
            <p:cNvPr id="29706" name="Line 43"/>
            <p:cNvSpPr>
              <a:spLocks noChangeShapeType="1"/>
            </p:cNvSpPr>
            <p:nvPr/>
          </p:nvSpPr>
          <p:spPr bwMode="auto">
            <a:xfrm>
              <a:off x="1482" y="1776"/>
              <a:ext cx="348" cy="1"/>
            </a:xfrm>
            <a:prstGeom prst="line">
              <a:avLst/>
            </a:prstGeom>
            <a:noFill/>
            <a:ln w="127000">
              <a:solidFill>
                <a:srgbClr val="E44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7" name="Rectangle 44"/>
            <p:cNvSpPr>
              <a:spLocks noChangeArrowheads="1"/>
            </p:cNvSpPr>
            <p:nvPr/>
          </p:nvSpPr>
          <p:spPr bwMode="auto">
            <a:xfrm>
              <a:off x="144" y="2736"/>
              <a:ext cx="5472" cy="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eaLnBrk="1" hangingPunct="1">
                <a:spcBef>
                  <a:spcPct val="20000"/>
                </a:spcBef>
                <a:buFontTx/>
                <a:buChar char="•"/>
              </a:pPr>
              <a:r>
                <a:rPr lang="en-US" sz="3200">
                  <a:latin typeface="Gill Sans" charset="0"/>
                </a:rPr>
                <a:t>False negative (FN): </a:t>
              </a:r>
              <a:r>
                <a:rPr lang="en-US" sz="3200" i="1">
                  <a:latin typeface="Gill Sans" charset="0"/>
                </a:rPr>
                <a:t>b</a:t>
              </a:r>
              <a:r>
                <a:rPr lang="en-US" sz="3200">
                  <a:latin typeface="Gill Sans" charset="0"/>
                </a:rPr>
                <a:t> </a:t>
              </a:r>
              <a:r>
                <a:rPr lang="en-US" sz="2800">
                  <a:latin typeface="Gill Sans" charset="0"/>
                  <a:sym typeface="Symbol" charset="0"/>
                </a:rPr>
                <a:t></a:t>
              </a:r>
              <a:r>
                <a:rPr lang="en-US" sz="3200">
                  <a:latin typeface="Gill Sans" charset="0"/>
                </a:rPr>
                <a:t> </a:t>
              </a:r>
              <a:r>
                <a:rPr lang="en-US" sz="3200" i="1">
                  <a:latin typeface="Gill Sans" charset="0"/>
                </a:rPr>
                <a:t>B</a:t>
              </a:r>
              <a:r>
                <a:rPr lang="en-US" sz="3200">
                  <a:latin typeface="Gill Sans" charset="0"/>
                </a:rPr>
                <a:t>(</a:t>
              </a:r>
              <a:r>
                <a:rPr lang="en-US" sz="3200" i="1">
                  <a:latin typeface="Gill Sans" charset="0"/>
                </a:rPr>
                <a:t>T</a:t>
              </a:r>
              <a:r>
                <a:rPr lang="en-US" sz="3200" baseline="-25000">
                  <a:latin typeface="Gill Sans" charset="0"/>
                </a:rPr>
                <a:t>true</a:t>
              </a:r>
              <a:r>
                <a:rPr lang="en-US" sz="3200">
                  <a:latin typeface="Gill Sans" charset="0"/>
                </a:rPr>
                <a:t>)-</a:t>
              </a:r>
              <a:r>
                <a:rPr lang="en-US" sz="3200" i="1">
                  <a:latin typeface="Gill Sans" charset="0"/>
                </a:rPr>
                <a:t>B</a:t>
              </a:r>
              <a:r>
                <a:rPr lang="en-US" sz="3200">
                  <a:latin typeface="Gill Sans" charset="0"/>
                </a:rPr>
                <a:t>(</a:t>
              </a:r>
              <a:r>
                <a:rPr lang="en-US" sz="3200" i="1">
                  <a:latin typeface="Gill Sans" charset="0"/>
                </a:rPr>
                <a:t>T</a:t>
              </a:r>
              <a:r>
                <a:rPr lang="en-US" sz="3200" baseline="-25000">
                  <a:latin typeface="Gill Sans" charset="0"/>
                </a:rPr>
                <a:t>est.</a:t>
              </a:r>
              <a:r>
                <a:rPr lang="en-US" sz="3200">
                  <a:latin typeface="Gill Sans" charset="0"/>
                </a:rPr>
                <a:t>)</a:t>
              </a:r>
            </a:p>
          </p:txBody>
        </p:sp>
        <p:sp>
          <p:nvSpPr>
            <p:cNvPr id="29708" name="Line 45"/>
            <p:cNvSpPr>
              <a:spLocks noChangeShapeType="1"/>
            </p:cNvSpPr>
            <p:nvPr/>
          </p:nvSpPr>
          <p:spPr bwMode="auto">
            <a:xfrm flipV="1">
              <a:off x="1821" y="1584"/>
              <a:ext cx="198" cy="192"/>
            </a:xfrm>
            <a:prstGeom prst="line">
              <a:avLst/>
            </a:prstGeom>
            <a:noFill/>
            <a:ln w="127000">
              <a:solidFill>
                <a:srgbClr val="E44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74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574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5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normAutofit fontScale="90000"/>
          </a:bodyPr>
          <a:lstStyle/>
          <a:p>
            <a:pPr eaLnBrk="1" hangingPunct="1"/>
            <a:r>
              <a:rPr lang="en-US">
                <a:latin typeface="Gill Sans" charset="0"/>
                <a:ea typeface="ＭＳ Ｐゴシック" charset="0"/>
                <a:cs typeface="ＭＳ Ｐゴシック" charset="0"/>
              </a:rPr>
              <a:t>FN rate of MRP vs. </a:t>
            </a:r>
            <a:br>
              <a:rPr lang="en-US">
                <a:latin typeface="Gill Sans" charset="0"/>
                <a:ea typeface="ＭＳ Ｐゴシック" charset="0"/>
                <a:cs typeface="ＭＳ Ｐゴシック" charset="0"/>
              </a:rPr>
            </a:br>
            <a:r>
              <a:rPr lang="en-US">
                <a:latin typeface="Gill Sans" charset="0"/>
                <a:ea typeface="ＭＳ Ｐゴシック" charset="0"/>
                <a:cs typeface="ＭＳ Ｐゴシック" charset="0"/>
              </a:rPr>
              <a:t>combined analysis</a:t>
            </a:r>
          </a:p>
        </p:txBody>
      </p:sp>
      <p:pic>
        <p:nvPicPr>
          <p:cNvPr id="420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8" y="2209800"/>
            <a:ext cx="8812212" cy="317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47" name="Text Box 4"/>
          <p:cNvSpPr txBox="1">
            <a:spLocks noChangeArrowheads="1"/>
          </p:cNvSpPr>
          <p:nvPr/>
        </p:nvSpPr>
        <p:spPr bwMode="auto">
          <a:xfrm>
            <a:off x="4605338" y="5181600"/>
            <a:ext cx="1795462" cy="3048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Scaffold Density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SuperFine</a:t>
            </a:r>
            <a:endParaRPr lang="en-US" dirty="0"/>
          </a:p>
        </p:txBody>
      </p:sp>
      <p:sp>
        <p:nvSpPr>
          <p:cNvPr id="3" name="Content Placeholder 2"/>
          <p:cNvSpPr>
            <a:spLocks noGrp="1"/>
          </p:cNvSpPr>
          <p:nvPr>
            <p:ph idx="1"/>
          </p:nvPr>
        </p:nvSpPr>
        <p:spPr/>
        <p:txBody>
          <a:bodyPr>
            <a:normAutofit/>
          </a:bodyPr>
          <a:lstStyle/>
          <a:p>
            <a:r>
              <a:rPr lang="en-US" dirty="0" err="1" smtClean="0"/>
              <a:t>SuperFine</a:t>
            </a:r>
            <a:r>
              <a:rPr lang="en-US" dirty="0" smtClean="0"/>
              <a:t>: Fast and Accurate </a:t>
            </a:r>
            <a:r>
              <a:rPr lang="en-US" dirty="0" err="1" smtClean="0"/>
              <a:t>Supertree</a:t>
            </a:r>
            <a:r>
              <a:rPr lang="en-US" dirty="0" smtClean="0"/>
              <a:t> Estimation</a:t>
            </a:r>
          </a:p>
          <a:p>
            <a:r>
              <a:rPr lang="en-US" dirty="0" smtClean="0"/>
              <a:t>Systematic Biology 2012</a:t>
            </a:r>
          </a:p>
          <a:p>
            <a:r>
              <a:rPr lang="en-US" dirty="0" smtClean="0"/>
              <a:t>Authors: </a:t>
            </a:r>
            <a:r>
              <a:rPr lang="en-US" dirty="0" err="1" smtClean="0"/>
              <a:t>Shel</a:t>
            </a:r>
            <a:r>
              <a:rPr lang="en-US" dirty="0" smtClean="0"/>
              <a:t> Swenson, Rahul </a:t>
            </a:r>
            <a:r>
              <a:rPr lang="en-US" dirty="0" err="1" smtClean="0"/>
              <a:t>Suri</a:t>
            </a:r>
            <a:r>
              <a:rPr lang="en-US" dirty="0" smtClean="0"/>
              <a:t>, Randy Linder, and Tandy </a:t>
            </a:r>
            <a:r>
              <a:rPr lang="en-US" dirty="0" smtClean="0"/>
              <a:t>Warnow</a:t>
            </a:r>
          </a:p>
          <a:p>
            <a:r>
              <a:rPr lang="en-US" dirty="0"/>
              <a:t>Software available at </a:t>
            </a:r>
            <a:r>
              <a:rPr lang="en-US" dirty="0">
                <a:hlinkClick r:id="rId2"/>
              </a:rPr>
              <a:t>http://www.cs.utexas.edu/~phylo/software/superfine</a:t>
            </a:r>
            <a:r>
              <a:rPr lang="en-US" dirty="0" smtClean="0">
                <a:hlinkClick r:id="rId2"/>
              </a:rPr>
              <a:t>/</a:t>
            </a:r>
            <a:r>
              <a:rPr lang="en-US" dirty="0" smtClean="0"/>
              <a:t> </a:t>
            </a:r>
            <a:endParaRPr lang="en-US" dirty="0" smtClean="0"/>
          </a:p>
        </p:txBody>
      </p:sp>
    </p:spTree>
    <p:extLst>
      <p:ext uri="{BB962C8B-B14F-4D97-AF65-F5344CB8AC3E}">
        <p14:creationId xmlns:p14="http://schemas.microsoft.com/office/powerpoint/2010/main" val="184825369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title"/>
          </p:nvPr>
        </p:nvSpPr>
        <p:spPr/>
        <p:txBody>
          <a:bodyPr>
            <a:normAutofit/>
          </a:bodyPr>
          <a:lstStyle/>
          <a:p>
            <a:r>
              <a:rPr lang="en-US" dirty="0" err="1"/>
              <a:t>SuperFine</a:t>
            </a:r>
            <a:r>
              <a:rPr lang="en-US" dirty="0"/>
              <a:t>-boosting: </a:t>
            </a:r>
            <a:r>
              <a:rPr lang="en-US" sz="3600" dirty="0"/>
              <a:t>improves </a:t>
            </a:r>
            <a:r>
              <a:rPr lang="en-US" sz="3600" dirty="0" smtClean="0"/>
              <a:t>MRP</a:t>
            </a:r>
            <a:endParaRPr lang="en-US" dirty="0"/>
          </a:p>
        </p:txBody>
      </p:sp>
      <p:pic>
        <p:nvPicPr>
          <p:cNvPr id="574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2209800"/>
            <a:ext cx="8810625" cy="317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74468" name="Text Box 4"/>
          <p:cNvSpPr txBox="1">
            <a:spLocks noChangeArrowheads="1"/>
          </p:cNvSpPr>
          <p:nvPr/>
        </p:nvSpPr>
        <p:spPr bwMode="auto">
          <a:xfrm>
            <a:off x="4605338" y="5181600"/>
            <a:ext cx="1795462" cy="3048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t>Scaffold Density (%)</a:t>
            </a:r>
          </a:p>
        </p:txBody>
      </p:sp>
      <p:sp>
        <p:nvSpPr>
          <p:cNvPr id="574469" name="Text Box 5"/>
          <p:cNvSpPr txBox="1">
            <a:spLocks noChangeArrowheads="1"/>
          </p:cNvSpPr>
          <p:nvPr/>
        </p:nvSpPr>
        <p:spPr bwMode="auto">
          <a:xfrm>
            <a:off x="685800" y="5562600"/>
            <a:ext cx="4686300" cy="50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700">
                <a:solidFill>
                  <a:schemeClr val="tx2"/>
                </a:solidFill>
                <a:latin typeface="Gill Sans" charset="0"/>
              </a:rPr>
              <a:t>(Swenson et al., Syst. Biol. 2012)</a:t>
            </a:r>
            <a:endParaRPr lang="en-US" sz="4400">
              <a:solidFill>
                <a:schemeClr val="tx2"/>
              </a:solidFill>
              <a:latin typeface="Gill Sans" charset="0"/>
            </a:endParaRPr>
          </a:p>
        </p:txBody>
      </p:sp>
    </p:spTree>
    <p:extLst>
      <p:ext uri="{BB962C8B-B14F-4D97-AF65-F5344CB8AC3E}">
        <p14:creationId xmlns:p14="http://schemas.microsoft.com/office/powerpoint/2010/main" val="13286922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err="1" smtClean="0"/>
              <a:t>Supertree</a:t>
            </a:r>
            <a:r>
              <a:rPr lang="en-US" dirty="0" smtClean="0"/>
              <a:t> methods approach the accuracy of concatenation (“combined analysis”) </a:t>
            </a:r>
          </a:p>
          <a:p>
            <a:r>
              <a:rPr lang="en-US" dirty="0" err="1" smtClean="0"/>
              <a:t>Supertree</a:t>
            </a:r>
            <a:r>
              <a:rPr lang="en-US" dirty="0" smtClean="0"/>
              <a:t> methods can be much faster than concatenation, especially for whole genome analyses (thousands of genes with millions of sites). </a:t>
            </a:r>
          </a:p>
          <a:p>
            <a:r>
              <a:rPr lang="en-US" dirty="0" smtClean="0"/>
              <a:t>But…</a:t>
            </a:r>
            <a:endParaRPr lang="en-US" dirty="0"/>
          </a:p>
        </p:txBody>
      </p:sp>
    </p:spTree>
    <p:extLst>
      <p:ext uri="{BB962C8B-B14F-4D97-AF65-F5344CB8AC3E}">
        <p14:creationId xmlns:p14="http://schemas.microsoft.com/office/powerpoint/2010/main" val="273601764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772"/>
            <a:ext cx="8229600" cy="1143000"/>
          </a:xfrm>
        </p:spPr>
        <p:txBody>
          <a:bodyPr/>
          <a:lstStyle/>
          <a:p>
            <a:r>
              <a:rPr lang="en-US" dirty="0" err="1" smtClean="0"/>
              <a:t>Phylogenomic</a:t>
            </a:r>
            <a:r>
              <a:rPr lang="en-US" dirty="0" smtClean="0"/>
              <a:t> pipeline</a:t>
            </a:r>
            <a:endParaRPr lang="en-US" dirty="0"/>
          </a:p>
        </p:txBody>
      </p:sp>
      <p:sp>
        <p:nvSpPr>
          <p:cNvPr id="3" name="Content Placeholder 2"/>
          <p:cNvSpPr>
            <a:spLocks noGrp="1"/>
          </p:cNvSpPr>
          <p:nvPr>
            <p:ph idx="1"/>
          </p:nvPr>
        </p:nvSpPr>
        <p:spPr>
          <a:xfrm>
            <a:off x="457200" y="1324080"/>
            <a:ext cx="8229600" cy="4525963"/>
          </a:xfrm>
        </p:spPr>
        <p:txBody>
          <a:bodyPr>
            <a:noAutofit/>
          </a:bodyPr>
          <a:lstStyle/>
          <a:p>
            <a:pPr>
              <a:spcAft>
                <a:spcPts val="600"/>
              </a:spcAft>
            </a:pPr>
            <a:r>
              <a:rPr lang="en-US" sz="2400" dirty="0" smtClean="0"/>
              <a:t>Select taxon set and markers</a:t>
            </a:r>
          </a:p>
          <a:p>
            <a:pPr>
              <a:spcAft>
                <a:spcPts val="600"/>
              </a:spcAft>
            </a:pPr>
            <a:r>
              <a:rPr lang="en-US" sz="2400" dirty="0" smtClean="0"/>
              <a:t>Gather and screen sequence data, possibly identify </a:t>
            </a:r>
            <a:r>
              <a:rPr lang="en-US" sz="2400" dirty="0" err="1" smtClean="0"/>
              <a:t>orthologs</a:t>
            </a:r>
            <a:endParaRPr lang="en-US" sz="2400" dirty="0" smtClean="0"/>
          </a:p>
          <a:p>
            <a:pPr>
              <a:spcAft>
                <a:spcPts val="600"/>
              </a:spcAft>
            </a:pPr>
            <a:r>
              <a:rPr lang="en-US" sz="2400" dirty="0" smtClean="0"/>
              <a:t>Compute multiple sequence alignments for each marker (possibly “mask” alignments)</a:t>
            </a:r>
          </a:p>
          <a:p>
            <a:pPr>
              <a:spcAft>
                <a:spcPts val="600"/>
              </a:spcAft>
            </a:pPr>
            <a:r>
              <a:rPr lang="en-US" sz="2400" dirty="0" smtClean="0"/>
              <a:t>Compute species </a:t>
            </a:r>
            <a:r>
              <a:rPr lang="en-US" sz="2400" dirty="0" smtClean="0"/>
              <a:t>tree or network:</a:t>
            </a:r>
            <a:endParaRPr lang="en-US" sz="2400" dirty="0" smtClean="0"/>
          </a:p>
          <a:p>
            <a:pPr lvl="1">
              <a:spcAft>
                <a:spcPts val="600"/>
              </a:spcAft>
            </a:pPr>
            <a:r>
              <a:rPr lang="en-US" sz="2400" dirty="0" smtClean="0"/>
              <a:t>Compute gene trees on the alignments and combine the estimated gene trees, OR</a:t>
            </a:r>
          </a:p>
          <a:p>
            <a:pPr lvl="1">
              <a:spcAft>
                <a:spcPts val="600"/>
              </a:spcAft>
            </a:pPr>
            <a:r>
              <a:rPr lang="en-US" sz="2400" dirty="0" smtClean="0"/>
              <a:t>Perform “concatenation analysis” (aka “combined analysis”)</a:t>
            </a:r>
          </a:p>
          <a:p>
            <a:pPr>
              <a:spcAft>
                <a:spcPts val="600"/>
              </a:spcAft>
            </a:pPr>
            <a:r>
              <a:rPr lang="en-US" sz="2400" dirty="0" smtClean="0"/>
              <a:t>Get statistical </a:t>
            </a:r>
            <a:r>
              <a:rPr lang="en-US" sz="2400" dirty="0" smtClean="0"/>
              <a:t>support on each branch (e.g., bootstrapping)</a:t>
            </a:r>
          </a:p>
          <a:p>
            <a:pPr>
              <a:spcAft>
                <a:spcPts val="600"/>
              </a:spcAft>
            </a:pPr>
            <a:r>
              <a:rPr lang="en-US" sz="2400" dirty="0" smtClean="0"/>
              <a:t>Use </a:t>
            </a:r>
            <a:r>
              <a:rPr lang="en-US" sz="2400" dirty="0" smtClean="0"/>
              <a:t>species </a:t>
            </a:r>
            <a:r>
              <a:rPr lang="en-US" sz="2400" dirty="0" smtClean="0"/>
              <a:t>tree with branch support </a:t>
            </a:r>
            <a:r>
              <a:rPr lang="en-US" sz="2400" dirty="0" smtClean="0"/>
              <a:t>to understand </a:t>
            </a:r>
            <a:r>
              <a:rPr lang="en-US" sz="2400" dirty="0" smtClean="0"/>
              <a:t>biology</a:t>
            </a:r>
            <a:endParaRPr lang="en-US" sz="2400" dirty="0" smtClean="0"/>
          </a:p>
        </p:txBody>
      </p:sp>
    </p:spTree>
    <p:extLst>
      <p:ext uri="{BB962C8B-B14F-4D97-AF65-F5344CB8AC3E}">
        <p14:creationId xmlns:p14="http://schemas.microsoft.com/office/powerpoint/2010/main" val="190673473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a:latin typeface="Gill Sans" charset="0"/>
                <a:ea typeface="ＭＳ Ｐゴシック" charset="0"/>
                <a:cs typeface="ＭＳ Ｐゴシック" charset="0"/>
              </a:rPr>
              <a:t>But…</a:t>
            </a:r>
          </a:p>
        </p:txBody>
      </p:sp>
      <p:sp>
        <p:nvSpPr>
          <p:cNvPr id="54274" name="Rectangle 3"/>
          <p:cNvSpPr>
            <a:spLocks noGrp="1" noChangeArrowheads="1"/>
          </p:cNvSpPr>
          <p:nvPr>
            <p:ph type="body" idx="1"/>
          </p:nvPr>
        </p:nvSpPr>
        <p:spPr/>
        <p:txBody>
          <a:bodyPr/>
          <a:lstStyle/>
          <a:p>
            <a:pPr eaLnBrk="1" hangingPunct="1">
              <a:lnSpc>
                <a:spcPct val="90000"/>
              </a:lnSpc>
            </a:pPr>
            <a:r>
              <a:rPr lang="en-US">
                <a:latin typeface="Gill Sans" charset="0"/>
                <a:ea typeface="ＭＳ Ｐゴシック" charset="0"/>
                <a:cs typeface="ＭＳ Ｐゴシック" charset="0"/>
              </a:rPr>
              <a:t>Gene trees may not be identical to species trees:</a:t>
            </a:r>
          </a:p>
          <a:p>
            <a:pPr lvl="1" eaLnBrk="1" hangingPunct="1">
              <a:lnSpc>
                <a:spcPct val="90000"/>
              </a:lnSpc>
            </a:pPr>
            <a:r>
              <a:rPr lang="en-US">
                <a:latin typeface="Gill Sans" charset="0"/>
                <a:ea typeface="ＭＳ Ｐゴシック" charset="0"/>
              </a:rPr>
              <a:t>Incomplete Lineage Sorting (deep coalescence)</a:t>
            </a:r>
          </a:p>
          <a:p>
            <a:pPr lvl="1" eaLnBrk="1" hangingPunct="1">
              <a:lnSpc>
                <a:spcPct val="90000"/>
              </a:lnSpc>
            </a:pPr>
            <a:r>
              <a:rPr lang="en-US">
                <a:latin typeface="Gill Sans" charset="0"/>
                <a:ea typeface="ＭＳ Ｐゴシック" charset="0"/>
              </a:rPr>
              <a:t>Gene duplication and loss</a:t>
            </a:r>
          </a:p>
          <a:p>
            <a:pPr lvl="1" eaLnBrk="1" hangingPunct="1">
              <a:lnSpc>
                <a:spcPct val="90000"/>
              </a:lnSpc>
            </a:pPr>
            <a:r>
              <a:rPr lang="en-US">
                <a:latin typeface="Gill Sans" charset="0"/>
                <a:ea typeface="ＭＳ Ｐゴシック" charset="0"/>
              </a:rPr>
              <a:t>Horizontal gene transfer</a:t>
            </a:r>
          </a:p>
          <a:p>
            <a:pPr lvl="1" eaLnBrk="1" hangingPunct="1">
              <a:lnSpc>
                <a:spcPct val="90000"/>
              </a:lnSpc>
              <a:buFontTx/>
              <a:buNone/>
            </a:pPr>
            <a:endParaRPr lang="en-US">
              <a:latin typeface="Gill Sans" charset="0"/>
              <a:ea typeface="ＭＳ Ｐゴシック" charset="0"/>
            </a:endParaRPr>
          </a:p>
          <a:p>
            <a:pPr eaLnBrk="1" hangingPunct="1">
              <a:lnSpc>
                <a:spcPct val="90000"/>
              </a:lnSpc>
            </a:pPr>
            <a:r>
              <a:rPr lang="en-US">
                <a:latin typeface="Gill Sans" charset="0"/>
                <a:ea typeface="ＭＳ Ｐゴシック" charset="0"/>
                <a:cs typeface="ＭＳ Ｐゴシック" charset="0"/>
              </a:rPr>
              <a:t>This makes combined analysis and standard supertree analyses inappropriate</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normAutofit fontScale="90000"/>
          </a:bodyPr>
          <a:lstStyle/>
          <a:p>
            <a:pPr eaLnBrk="1" hangingPunct="1"/>
            <a:r>
              <a:rPr lang="en-US">
                <a:latin typeface="Gill Sans" charset="0"/>
                <a:ea typeface="ＭＳ Ｐゴシック" charset="0"/>
                <a:cs typeface="ＭＳ Ｐゴシック" charset="0"/>
              </a:rPr>
              <a:t>Red gene tree </a:t>
            </a:r>
            <a:r>
              <a:rPr lang="en-US">
                <a:latin typeface="Lucida Grande CE" charset="0"/>
                <a:ea typeface="ＭＳ Ｐゴシック" charset="0"/>
                <a:cs typeface="ＭＳ Ｐゴシック" charset="0"/>
              </a:rPr>
              <a:t>≠</a:t>
            </a:r>
            <a:r>
              <a:rPr lang="en-US">
                <a:latin typeface="Gill Sans" charset="0"/>
                <a:ea typeface="ＭＳ Ｐゴシック" charset="0"/>
                <a:cs typeface="ＭＳ Ｐゴシック" charset="0"/>
              </a:rPr>
              <a:t> species tree</a:t>
            </a:r>
            <a:br>
              <a:rPr lang="en-US">
                <a:latin typeface="Gill Sans" charset="0"/>
                <a:ea typeface="ＭＳ Ｐゴシック" charset="0"/>
                <a:cs typeface="ＭＳ Ｐゴシック" charset="0"/>
              </a:rPr>
            </a:br>
            <a:r>
              <a:rPr lang="en-US">
                <a:latin typeface="Gill Sans" charset="0"/>
                <a:ea typeface="ＭＳ Ｐゴシック" charset="0"/>
                <a:cs typeface="ＭＳ Ｐゴシック" charset="0"/>
              </a:rPr>
              <a:t>(green gene tree okay)</a:t>
            </a:r>
          </a:p>
        </p:txBody>
      </p:sp>
      <p:sp>
        <p:nvSpPr>
          <p:cNvPr id="56322" name="Rectangle 3"/>
          <p:cNvSpPr>
            <a:spLocks noGrp="1" noChangeArrowheads="1"/>
          </p:cNvSpPr>
          <p:nvPr>
            <p:ph type="body" idx="1"/>
          </p:nvPr>
        </p:nvSpPr>
        <p:spPr/>
        <p:txBody>
          <a:bodyPr/>
          <a:lstStyle/>
          <a:p>
            <a:pPr eaLnBrk="1" hangingPunct="1"/>
            <a:endParaRPr lang="en-US">
              <a:latin typeface="Gill Sans" charset="0"/>
              <a:ea typeface="ＭＳ Ｐゴシック" charset="0"/>
              <a:cs typeface="ＭＳ Ｐゴシック" charset="0"/>
            </a:endParaRPr>
          </a:p>
        </p:txBody>
      </p:sp>
      <p:pic>
        <p:nvPicPr>
          <p:cNvPr id="5120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057400"/>
            <a:ext cx="6400800" cy="448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p:txBody>
          <a:bodyPr/>
          <a:lstStyle/>
          <a:p>
            <a:r>
              <a:rPr lang="en-US" dirty="0" smtClean="0"/>
              <a:t>The Coalescent</a:t>
            </a:r>
            <a:endParaRPr lang="he-IL" dirty="0"/>
          </a:p>
        </p:txBody>
      </p:sp>
      <p:grpSp>
        <p:nvGrpSpPr>
          <p:cNvPr id="625667" name="Group 3"/>
          <p:cNvGrpSpPr>
            <a:grpSpLocks/>
          </p:cNvGrpSpPr>
          <p:nvPr/>
        </p:nvGrpSpPr>
        <p:grpSpPr bwMode="auto">
          <a:xfrm>
            <a:off x="1371600" y="1676400"/>
            <a:ext cx="6248400" cy="5022850"/>
            <a:chOff x="864" y="1056"/>
            <a:chExt cx="3936" cy="3164"/>
          </a:xfrm>
        </p:grpSpPr>
        <p:sp>
          <p:nvSpPr>
            <p:cNvPr id="625668" name="AutoShape 4"/>
            <p:cNvSpPr>
              <a:spLocks noChangeArrowheads="1"/>
            </p:cNvSpPr>
            <p:nvPr/>
          </p:nvSpPr>
          <p:spPr bwMode="auto">
            <a:xfrm>
              <a:off x="960" y="1632"/>
              <a:ext cx="432" cy="1296"/>
            </a:xfrm>
            <a:prstGeom prst="upArrow">
              <a:avLst>
                <a:gd name="adj1" fmla="val 50000"/>
                <a:gd name="adj2" fmla="val 7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en-US"/>
            </a:p>
          </p:txBody>
        </p:sp>
        <p:sp>
          <p:nvSpPr>
            <p:cNvPr id="625669" name="Rectangle 5"/>
            <p:cNvSpPr>
              <a:spLocks noChangeArrowheads="1"/>
            </p:cNvSpPr>
            <p:nvPr/>
          </p:nvSpPr>
          <p:spPr bwMode="auto">
            <a:xfrm>
              <a:off x="864" y="3120"/>
              <a:ext cx="6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rtl="1" eaLnBrk="1" hangingPunct="1">
                <a:spcBef>
                  <a:spcPct val="50000"/>
                </a:spcBef>
              </a:pPr>
              <a:r>
                <a:rPr lang="en-US" sz="1800">
                  <a:cs typeface="Arial" charset="0"/>
                </a:rPr>
                <a:t>Present</a:t>
              </a:r>
            </a:p>
          </p:txBody>
        </p:sp>
        <p:sp>
          <p:nvSpPr>
            <p:cNvPr id="625670" name="Rectangle 6"/>
            <p:cNvSpPr>
              <a:spLocks noChangeArrowheads="1"/>
            </p:cNvSpPr>
            <p:nvPr/>
          </p:nvSpPr>
          <p:spPr bwMode="auto">
            <a:xfrm>
              <a:off x="960" y="1296"/>
              <a:ext cx="4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rtl="1" eaLnBrk="1" hangingPunct="1"/>
              <a:r>
                <a:rPr lang="en-US" sz="1800">
                  <a:cs typeface="Arial" charset="0"/>
                </a:rPr>
                <a:t>Past</a:t>
              </a:r>
              <a:endParaRPr lang="he-IL" sz="1800">
                <a:cs typeface="Arial" charset="0"/>
              </a:endParaRPr>
            </a:p>
          </p:txBody>
        </p:sp>
        <p:pic>
          <p:nvPicPr>
            <p:cNvPr id="6256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1056"/>
              <a:ext cx="3168" cy="3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625672" name="Rectangle 8"/>
          <p:cNvSpPr>
            <a:spLocks noChangeArrowheads="1"/>
          </p:cNvSpPr>
          <p:nvPr/>
        </p:nvSpPr>
        <p:spPr bwMode="auto">
          <a:xfrm>
            <a:off x="533400" y="5410200"/>
            <a:ext cx="8305800" cy="1295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2567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334000"/>
            <a:ext cx="11430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5334000"/>
            <a:ext cx="1143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334000"/>
            <a:ext cx="739775"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2567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5334000"/>
            <a:ext cx="1219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25677" name="Text Box 13"/>
          <p:cNvSpPr txBox="1">
            <a:spLocks noChangeArrowheads="1"/>
          </p:cNvSpPr>
          <p:nvPr/>
        </p:nvSpPr>
        <p:spPr bwMode="auto">
          <a:xfrm>
            <a:off x="762000" y="6400800"/>
            <a:ext cx="18288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endParaRPr lang="en-US" sz="1000"/>
          </a:p>
        </p:txBody>
      </p:sp>
      <p:sp>
        <p:nvSpPr>
          <p:cNvPr id="625678" name="Text Box 14"/>
          <p:cNvSpPr txBox="1">
            <a:spLocks noChangeArrowheads="1"/>
          </p:cNvSpPr>
          <p:nvPr/>
        </p:nvSpPr>
        <p:spPr bwMode="auto">
          <a:xfrm>
            <a:off x="6705600" y="1752600"/>
            <a:ext cx="186213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Courtesy James Degnan</a:t>
            </a:r>
          </a:p>
        </p:txBody>
      </p:sp>
    </p:spTree>
    <p:extLst>
      <p:ext uri="{BB962C8B-B14F-4D97-AF65-F5344CB8AC3E}">
        <p14:creationId xmlns:p14="http://schemas.microsoft.com/office/powerpoint/2010/main" val="1164773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25667"/>
                                        </p:tgtEl>
                                        <p:attrNameLst>
                                          <p:attrName>style.visibility</p:attrName>
                                        </p:attrNameLst>
                                      </p:cBhvr>
                                      <p:to>
                                        <p:strVal val="visible"/>
                                      </p:to>
                                    </p:set>
                                    <p:animEffect transition="in" filter="wipe(down)">
                                      <p:cBhvr>
                                        <p:cTn id="7" dur="5000"/>
                                        <p:tgtEl>
                                          <p:spTgt spid="625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p:txBody>
          <a:bodyPr/>
          <a:lstStyle/>
          <a:p>
            <a:r>
              <a:rPr lang="en-US"/>
              <a:t>Gene tree in a species tree</a:t>
            </a:r>
          </a:p>
        </p:txBody>
      </p:sp>
      <p:pic>
        <p:nvPicPr>
          <p:cNvPr id="6266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76400"/>
            <a:ext cx="5029200" cy="502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26692" name="Text Box 4"/>
          <p:cNvSpPr txBox="1">
            <a:spLocks noChangeArrowheads="1"/>
          </p:cNvSpPr>
          <p:nvPr/>
        </p:nvSpPr>
        <p:spPr bwMode="auto">
          <a:xfrm>
            <a:off x="6613525" y="1714500"/>
            <a:ext cx="186213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Courtesy James Degnan</a:t>
            </a:r>
            <a:endParaRPr lang="en-US"/>
          </a:p>
        </p:txBody>
      </p:sp>
    </p:spTree>
    <p:extLst>
      <p:ext uri="{BB962C8B-B14F-4D97-AF65-F5344CB8AC3E}">
        <p14:creationId xmlns:p14="http://schemas.microsoft.com/office/powerpoint/2010/main" val="45895112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r>
              <a:rPr lang="en-US">
                <a:latin typeface="Gill Sans" charset="0"/>
                <a:ea typeface="ＭＳ Ｐゴシック" charset="0"/>
                <a:cs typeface="ＭＳ Ｐゴシック" charset="0"/>
              </a:rPr>
              <a:t>Deep coalescence</a:t>
            </a:r>
          </a:p>
        </p:txBody>
      </p:sp>
      <p:sp>
        <p:nvSpPr>
          <p:cNvPr id="58370" name="Rectangle 3"/>
          <p:cNvSpPr>
            <a:spLocks noGrp="1" noChangeArrowheads="1"/>
          </p:cNvSpPr>
          <p:nvPr>
            <p:ph type="body" idx="1"/>
          </p:nvPr>
        </p:nvSpPr>
        <p:spPr>
          <a:xfrm>
            <a:off x="685800" y="1676400"/>
            <a:ext cx="7772400" cy="4495800"/>
          </a:xfrm>
        </p:spPr>
        <p:txBody>
          <a:bodyPr/>
          <a:lstStyle/>
          <a:p>
            <a:pPr eaLnBrk="1" hangingPunct="1">
              <a:lnSpc>
                <a:spcPct val="90000"/>
              </a:lnSpc>
              <a:spcAft>
                <a:spcPct val="25000"/>
              </a:spcAft>
            </a:pPr>
            <a:r>
              <a:rPr lang="en-US" dirty="0">
                <a:latin typeface="Gill Sans" charset="0"/>
                <a:ea typeface="ＭＳ Ｐゴシック" charset="0"/>
                <a:cs typeface="ＭＳ Ｐゴシック" charset="0"/>
              </a:rPr>
              <a:t>Population-level process</a:t>
            </a:r>
          </a:p>
          <a:p>
            <a:pPr eaLnBrk="1" hangingPunct="1">
              <a:lnSpc>
                <a:spcPct val="90000"/>
              </a:lnSpc>
              <a:spcAft>
                <a:spcPct val="25000"/>
              </a:spcAft>
            </a:pPr>
            <a:r>
              <a:rPr lang="en-US" dirty="0">
                <a:latin typeface="Gill Sans" charset="0"/>
                <a:ea typeface="ＭＳ Ｐゴシック" charset="0"/>
                <a:cs typeface="ＭＳ Ｐゴシック" charset="0"/>
              </a:rPr>
              <a:t>Gene trees can differ from species trees due to short times between speciation </a:t>
            </a:r>
            <a:r>
              <a:rPr lang="en-US" dirty="0" smtClean="0">
                <a:latin typeface="Gill Sans" charset="0"/>
                <a:ea typeface="ＭＳ Ｐゴシック" charset="0"/>
                <a:cs typeface="ＭＳ Ｐゴシック" charset="0"/>
              </a:rPr>
              <a:t>events</a:t>
            </a:r>
            <a:endParaRPr lang="en-US" dirty="0">
              <a:latin typeface="Gill Sans" charset="0"/>
              <a:ea typeface="ＭＳ Ｐゴシック" charset="0"/>
              <a:cs typeface="ＭＳ Ｐゴシック" charset="0"/>
            </a:endParaRPr>
          </a:p>
        </p:txBody>
      </p:sp>
    </p:spTree>
    <p:extLst>
      <p:ext uri="{BB962C8B-B14F-4D97-AF65-F5344CB8AC3E}">
        <p14:creationId xmlns:p14="http://schemas.microsoft.com/office/powerpoint/2010/main" val="183107825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Incomplete Lineage Sorting (ILS)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2000+ papers in 2013 alone </a:t>
            </a:r>
          </a:p>
          <a:p>
            <a:r>
              <a:rPr lang="en-US" dirty="0" smtClean="0"/>
              <a:t>Confounds phylogenetic analysis for many groups:</a:t>
            </a:r>
          </a:p>
          <a:p>
            <a:pPr lvl="1"/>
            <a:r>
              <a:rPr lang="en-US" dirty="0" smtClean="0"/>
              <a:t>Hominids</a:t>
            </a:r>
          </a:p>
          <a:p>
            <a:pPr lvl="1"/>
            <a:r>
              <a:rPr lang="en-US" dirty="0" smtClean="0"/>
              <a:t>Birds</a:t>
            </a:r>
          </a:p>
          <a:p>
            <a:pPr lvl="1"/>
            <a:r>
              <a:rPr lang="en-US" dirty="0" smtClean="0"/>
              <a:t>Yeast</a:t>
            </a:r>
          </a:p>
          <a:p>
            <a:pPr lvl="1"/>
            <a:r>
              <a:rPr lang="en-US" dirty="0" smtClean="0"/>
              <a:t>Animals</a:t>
            </a:r>
          </a:p>
          <a:p>
            <a:pPr lvl="1"/>
            <a:r>
              <a:rPr lang="en-US" dirty="0" smtClean="0"/>
              <a:t>Toads</a:t>
            </a:r>
          </a:p>
          <a:p>
            <a:pPr lvl="1"/>
            <a:r>
              <a:rPr lang="en-US" dirty="0" smtClean="0"/>
              <a:t>Fish</a:t>
            </a:r>
          </a:p>
          <a:p>
            <a:pPr lvl="1"/>
            <a:r>
              <a:rPr lang="en-US" dirty="0" smtClean="0"/>
              <a:t>Fungi</a:t>
            </a:r>
          </a:p>
          <a:p>
            <a:r>
              <a:rPr lang="en-US" dirty="0" smtClean="0"/>
              <a:t>There is substantial debate about how to analyze </a:t>
            </a:r>
            <a:r>
              <a:rPr lang="en-US" dirty="0" err="1" smtClean="0"/>
              <a:t>phylogenomic</a:t>
            </a:r>
            <a:r>
              <a:rPr lang="en-US" dirty="0" smtClean="0"/>
              <a:t> datasets in the presence of ILS.</a:t>
            </a:r>
          </a:p>
          <a:p>
            <a:pPr lvl="1"/>
            <a:endParaRPr lang="en-US" dirty="0"/>
          </a:p>
        </p:txBody>
      </p:sp>
    </p:spTree>
    <p:extLst>
      <p:ext uri="{BB962C8B-B14F-4D97-AF65-F5344CB8AC3E}">
        <p14:creationId xmlns:p14="http://schemas.microsoft.com/office/powerpoint/2010/main" val="381783080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p:cNvGrpSpPr>
            <a:grpSpLocks/>
          </p:cNvGrpSpPr>
          <p:nvPr/>
        </p:nvGrpSpPr>
        <p:grpSpPr bwMode="auto">
          <a:xfrm>
            <a:off x="554038" y="3725863"/>
            <a:ext cx="4703762" cy="2728912"/>
            <a:chOff x="349" y="2347"/>
            <a:chExt cx="2963" cy="1719"/>
          </a:xfrm>
        </p:grpSpPr>
        <p:sp>
          <p:nvSpPr>
            <p:cNvPr id="394243" name="Line 3"/>
            <p:cNvSpPr>
              <a:spLocks noChangeShapeType="1"/>
            </p:cNvSpPr>
            <p:nvPr/>
          </p:nvSpPr>
          <p:spPr bwMode="auto">
            <a:xfrm>
              <a:off x="711" y="2347"/>
              <a:ext cx="0" cy="869"/>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4" name="Line 4"/>
            <p:cNvSpPr>
              <a:spLocks noChangeShapeType="1"/>
            </p:cNvSpPr>
            <p:nvPr/>
          </p:nvSpPr>
          <p:spPr bwMode="auto">
            <a:xfrm>
              <a:off x="1383" y="2348"/>
              <a:ext cx="0" cy="869"/>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5" name="Line 5"/>
            <p:cNvSpPr>
              <a:spLocks noChangeShapeType="1"/>
            </p:cNvSpPr>
            <p:nvPr/>
          </p:nvSpPr>
          <p:spPr bwMode="auto">
            <a:xfrm>
              <a:off x="2335" y="2348"/>
              <a:ext cx="0" cy="869"/>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6" name="Text Box 6"/>
            <p:cNvSpPr txBox="1">
              <a:spLocks noChangeArrowheads="1"/>
            </p:cNvSpPr>
            <p:nvPr/>
          </p:nvSpPr>
          <p:spPr bwMode="auto">
            <a:xfrm>
              <a:off x="1723" y="3712"/>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sp>
          <p:nvSpPr>
            <p:cNvPr id="394247" name="Line 7"/>
            <p:cNvSpPr>
              <a:spLocks noChangeShapeType="1"/>
            </p:cNvSpPr>
            <p:nvPr/>
          </p:nvSpPr>
          <p:spPr bwMode="auto">
            <a:xfrm flipH="1">
              <a:off x="349" y="3562"/>
              <a:ext cx="362" cy="48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8" name="Line 8"/>
            <p:cNvSpPr>
              <a:spLocks noChangeShapeType="1"/>
            </p:cNvSpPr>
            <p:nvPr/>
          </p:nvSpPr>
          <p:spPr bwMode="auto">
            <a:xfrm rot="18475779" flipH="1">
              <a:off x="1416" y="3573"/>
              <a:ext cx="220" cy="507"/>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9" name="Line 9"/>
            <p:cNvSpPr>
              <a:spLocks noChangeShapeType="1"/>
            </p:cNvSpPr>
            <p:nvPr/>
          </p:nvSpPr>
          <p:spPr bwMode="auto">
            <a:xfrm>
              <a:off x="697" y="3562"/>
              <a:ext cx="294" cy="49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0" name="Line 10"/>
            <p:cNvSpPr>
              <a:spLocks noChangeShapeType="1"/>
            </p:cNvSpPr>
            <p:nvPr/>
          </p:nvSpPr>
          <p:spPr bwMode="auto">
            <a:xfrm flipV="1">
              <a:off x="1119" y="3599"/>
              <a:ext cx="285" cy="455"/>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1" name="Line 11"/>
            <p:cNvSpPr>
              <a:spLocks noChangeShapeType="1"/>
            </p:cNvSpPr>
            <p:nvPr/>
          </p:nvSpPr>
          <p:spPr bwMode="auto">
            <a:xfrm flipH="1">
              <a:off x="1383" y="3811"/>
              <a:ext cx="140" cy="2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2" name="Line 12"/>
            <p:cNvSpPr>
              <a:spLocks noChangeShapeType="1"/>
            </p:cNvSpPr>
            <p:nvPr/>
          </p:nvSpPr>
          <p:spPr bwMode="auto">
            <a:xfrm flipV="1">
              <a:off x="1516" y="3935"/>
              <a:ext cx="64" cy="121"/>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3" name="Line 13"/>
            <p:cNvSpPr>
              <a:spLocks noChangeShapeType="1"/>
            </p:cNvSpPr>
            <p:nvPr/>
          </p:nvSpPr>
          <p:spPr bwMode="auto">
            <a:xfrm>
              <a:off x="646" y="3633"/>
              <a:ext cx="246" cy="41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4" name="Line 14"/>
            <p:cNvSpPr>
              <a:spLocks noChangeShapeType="1"/>
            </p:cNvSpPr>
            <p:nvPr/>
          </p:nvSpPr>
          <p:spPr bwMode="auto">
            <a:xfrm>
              <a:off x="535" y="3786"/>
              <a:ext cx="85" cy="26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5" name="Line 15"/>
            <p:cNvSpPr>
              <a:spLocks noChangeShapeType="1"/>
            </p:cNvSpPr>
            <p:nvPr/>
          </p:nvSpPr>
          <p:spPr bwMode="auto">
            <a:xfrm>
              <a:off x="455" y="3902"/>
              <a:ext cx="59" cy="14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6" name="Line 16"/>
            <p:cNvSpPr>
              <a:spLocks noChangeShapeType="1"/>
            </p:cNvSpPr>
            <p:nvPr/>
          </p:nvSpPr>
          <p:spPr bwMode="auto">
            <a:xfrm flipH="1">
              <a:off x="702" y="3862"/>
              <a:ext cx="78" cy="18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7" name="Line 17"/>
            <p:cNvSpPr>
              <a:spLocks noChangeShapeType="1"/>
            </p:cNvSpPr>
            <p:nvPr/>
          </p:nvSpPr>
          <p:spPr bwMode="auto">
            <a:xfrm flipH="1">
              <a:off x="792" y="3955"/>
              <a:ext cx="47" cy="1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8" name="Line 18"/>
            <p:cNvSpPr>
              <a:spLocks noChangeShapeType="1"/>
            </p:cNvSpPr>
            <p:nvPr/>
          </p:nvSpPr>
          <p:spPr bwMode="auto">
            <a:xfrm rot="18475779" flipH="1">
              <a:off x="2242" y="3716"/>
              <a:ext cx="167" cy="355"/>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9" name="Line 19"/>
            <p:cNvSpPr>
              <a:spLocks noChangeShapeType="1"/>
            </p:cNvSpPr>
            <p:nvPr/>
          </p:nvSpPr>
          <p:spPr bwMode="auto">
            <a:xfrm flipV="1">
              <a:off x="2065" y="3553"/>
              <a:ext cx="267" cy="50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0" name="Line 20"/>
            <p:cNvSpPr>
              <a:spLocks noChangeShapeType="1"/>
            </p:cNvSpPr>
            <p:nvPr/>
          </p:nvSpPr>
          <p:spPr bwMode="auto">
            <a:xfrm flipH="1">
              <a:off x="2487" y="3951"/>
              <a:ext cx="65" cy="11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1" name="Line 21"/>
            <p:cNvSpPr>
              <a:spLocks noChangeShapeType="1"/>
            </p:cNvSpPr>
            <p:nvPr/>
          </p:nvSpPr>
          <p:spPr bwMode="auto">
            <a:xfrm flipV="1">
              <a:off x="2292" y="3942"/>
              <a:ext cx="57" cy="119"/>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2" name="Line 22"/>
            <p:cNvSpPr>
              <a:spLocks noChangeShapeType="1"/>
            </p:cNvSpPr>
            <p:nvPr/>
          </p:nvSpPr>
          <p:spPr bwMode="auto">
            <a:xfrm>
              <a:off x="2333" y="3560"/>
              <a:ext cx="272" cy="49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3" name="Text Box 23"/>
            <p:cNvSpPr txBox="1">
              <a:spLocks noChangeArrowheads="1"/>
            </p:cNvSpPr>
            <p:nvPr/>
          </p:nvSpPr>
          <p:spPr bwMode="auto">
            <a:xfrm>
              <a:off x="2458" y="2552"/>
              <a:ext cx="85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000">
                  <a:latin typeface="Helvetica" charset="0"/>
                </a:rPr>
                <a:t>Analyze</a:t>
              </a:r>
            </a:p>
            <a:p>
              <a:pPr algn="ctr" eaLnBrk="1" hangingPunct="1"/>
              <a:r>
                <a:rPr lang="en-US" sz="2000">
                  <a:latin typeface="Helvetica" charset="0"/>
                </a:rPr>
                <a:t>separately</a:t>
              </a:r>
            </a:p>
          </p:txBody>
        </p:sp>
        <p:sp>
          <p:nvSpPr>
            <p:cNvPr id="394264" name="Line 24"/>
            <p:cNvSpPr>
              <a:spLocks noChangeShapeType="1"/>
            </p:cNvSpPr>
            <p:nvPr/>
          </p:nvSpPr>
          <p:spPr bwMode="auto">
            <a:xfrm flipH="1" flipV="1">
              <a:off x="397" y="3978"/>
              <a:ext cx="37" cy="7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5" name="Line 25"/>
            <p:cNvSpPr>
              <a:spLocks noChangeShapeType="1"/>
            </p:cNvSpPr>
            <p:nvPr/>
          </p:nvSpPr>
          <p:spPr bwMode="auto">
            <a:xfrm flipH="1">
              <a:off x="1245" y="3710"/>
              <a:ext cx="209" cy="3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6" name="Line 26"/>
            <p:cNvSpPr>
              <a:spLocks noChangeShapeType="1"/>
            </p:cNvSpPr>
            <p:nvPr/>
          </p:nvSpPr>
          <p:spPr bwMode="auto">
            <a:xfrm flipV="1">
              <a:off x="2176" y="3843"/>
              <a:ext cx="120" cy="22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94267" name="Group 27"/>
          <p:cNvGrpSpPr>
            <a:grpSpLocks/>
          </p:cNvGrpSpPr>
          <p:nvPr/>
        </p:nvGrpSpPr>
        <p:grpSpPr bwMode="auto">
          <a:xfrm>
            <a:off x="3967160" y="4348164"/>
            <a:ext cx="5253034" cy="2128838"/>
            <a:chOff x="2499" y="2739"/>
            <a:chExt cx="3309" cy="1341"/>
          </a:xfrm>
        </p:grpSpPr>
        <p:grpSp>
          <p:nvGrpSpPr>
            <p:cNvPr id="394268" name="Group 28"/>
            <p:cNvGrpSpPr>
              <a:grpSpLocks/>
            </p:cNvGrpSpPr>
            <p:nvPr/>
          </p:nvGrpSpPr>
          <p:grpSpPr bwMode="auto">
            <a:xfrm>
              <a:off x="3973" y="2739"/>
              <a:ext cx="1835" cy="1341"/>
              <a:chOff x="2108" y="2832"/>
              <a:chExt cx="1835" cy="1493"/>
            </a:xfrm>
          </p:grpSpPr>
          <p:sp>
            <p:nvSpPr>
              <p:cNvPr id="394269" name="Line 29"/>
              <p:cNvSpPr>
                <a:spLocks noChangeShapeType="1"/>
              </p:cNvSpPr>
              <p:nvPr/>
            </p:nvSpPr>
            <p:spPr bwMode="auto">
              <a:xfrm flipH="1">
                <a:off x="2108" y="2832"/>
                <a:ext cx="741" cy="149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0" name="Line 30"/>
              <p:cNvSpPr>
                <a:spLocks noChangeShapeType="1"/>
              </p:cNvSpPr>
              <p:nvPr/>
            </p:nvSpPr>
            <p:spPr bwMode="auto">
              <a:xfrm rot="18475779" flipH="1">
                <a:off x="2833" y="2834"/>
                <a:ext cx="741" cy="147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1" name="Line 31"/>
              <p:cNvSpPr>
                <a:spLocks noChangeShapeType="1"/>
              </p:cNvSpPr>
              <p:nvPr/>
            </p:nvSpPr>
            <p:spPr bwMode="auto">
              <a:xfrm>
                <a:off x="2651" y="3237"/>
                <a:ext cx="332" cy="108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2" name="Line 32"/>
              <p:cNvSpPr>
                <a:spLocks noChangeShapeType="1"/>
              </p:cNvSpPr>
              <p:nvPr/>
            </p:nvSpPr>
            <p:spPr bwMode="auto">
              <a:xfrm flipV="1">
                <a:off x="3137" y="3793"/>
                <a:ext cx="172" cy="529"/>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3" name="Line 33"/>
              <p:cNvSpPr>
                <a:spLocks noChangeShapeType="1"/>
              </p:cNvSpPr>
              <p:nvPr/>
            </p:nvSpPr>
            <p:spPr bwMode="auto">
              <a:xfrm>
                <a:off x="3198" y="4106"/>
                <a:ext cx="84" cy="21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4" name="Line 34"/>
              <p:cNvSpPr>
                <a:spLocks noChangeShapeType="1"/>
              </p:cNvSpPr>
              <p:nvPr/>
            </p:nvSpPr>
            <p:spPr bwMode="auto">
              <a:xfrm flipV="1">
                <a:off x="3406" y="4122"/>
                <a:ext cx="57" cy="19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5" name="Line 35"/>
              <p:cNvSpPr>
                <a:spLocks noChangeShapeType="1"/>
              </p:cNvSpPr>
              <p:nvPr/>
            </p:nvSpPr>
            <p:spPr bwMode="auto">
              <a:xfrm>
                <a:off x="2539" y="3456"/>
                <a:ext cx="250" cy="864"/>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6" name="Line 36"/>
              <p:cNvSpPr>
                <a:spLocks noChangeShapeType="1"/>
              </p:cNvSpPr>
              <p:nvPr/>
            </p:nvSpPr>
            <p:spPr bwMode="auto">
              <a:xfrm>
                <a:off x="2326" y="3893"/>
                <a:ext cx="117" cy="427"/>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7" name="Line 37"/>
              <p:cNvSpPr>
                <a:spLocks noChangeShapeType="1"/>
              </p:cNvSpPr>
              <p:nvPr/>
            </p:nvSpPr>
            <p:spPr bwMode="auto">
              <a:xfrm>
                <a:off x="2219" y="4085"/>
                <a:ext cx="80" cy="23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8" name="Line 38"/>
              <p:cNvSpPr>
                <a:spLocks noChangeShapeType="1"/>
              </p:cNvSpPr>
              <p:nvPr/>
            </p:nvSpPr>
            <p:spPr bwMode="auto">
              <a:xfrm>
                <a:off x="2400" y="3738"/>
                <a:ext cx="183" cy="58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9" name="Line 39"/>
              <p:cNvSpPr>
                <a:spLocks noChangeShapeType="1"/>
              </p:cNvSpPr>
              <p:nvPr/>
            </p:nvSpPr>
            <p:spPr bwMode="auto">
              <a:xfrm flipH="1">
                <a:off x="2678" y="4145"/>
                <a:ext cx="64" cy="17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280" name="Line 40"/>
            <p:cNvSpPr>
              <a:spLocks noChangeShapeType="1"/>
            </p:cNvSpPr>
            <p:nvPr/>
          </p:nvSpPr>
          <p:spPr bwMode="auto">
            <a:xfrm rot="-5383472">
              <a:off x="3326" y="3230"/>
              <a:ext cx="3" cy="833"/>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1" name="Text Box 41"/>
            <p:cNvSpPr txBox="1">
              <a:spLocks noChangeArrowheads="1"/>
            </p:cNvSpPr>
            <p:nvPr/>
          </p:nvSpPr>
          <p:spPr bwMode="auto">
            <a:xfrm>
              <a:off x="2499" y="3719"/>
              <a:ext cx="143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2000" dirty="0">
                  <a:latin typeface="Helvetica" charset="0"/>
                </a:rPr>
                <a:t> </a:t>
              </a:r>
              <a:r>
                <a:rPr lang="en-US" sz="2000" dirty="0" smtClean="0">
                  <a:latin typeface="Helvetica" charset="0"/>
                </a:rPr>
                <a:t>Summary Method</a:t>
              </a:r>
              <a:endParaRPr lang="en-US" sz="2000" dirty="0">
                <a:latin typeface="Helvetica" charset="0"/>
              </a:endParaRPr>
            </a:p>
          </p:txBody>
        </p:sp>
      </p:grpSp>
      <p:sp>
        <p:nvSpPr>
          <p:cNvPr id="394282" name="Rectangle 42"/>
          <p:cNvSpPr>
            <a:spLocks noGrp="1" noChangeArrowheads="1"/>
          </p:cNvSpPr>
          <p:nvPr>
            <p:ph type="title" idx="4294967295"/>
          </p:nvPr>
        </p:nvSpPr>
        <p:spPr>
          <a:xfrm>
            <a:off x="685800" y="152400"/>
            <a:ext cx="7772400" cy="1143000"/>
          </a:xfrm>
        </p:spPr>
        <p:txBody>
          <a:bodyPr/>
          <a:lstStyle/>
          <a:p>
            <a:r>
              <a:rPr lang="en-US"/>
              <a:t>Two competing approaches </a:t>
            </a:r>
          </a:p>
        </p:txBody>
      </p:sp>
      <p:grpSp>
        <p:nvGrpSpPr>
          <p:cNvPr id="394283" name="Group 43"/>
          <p:cNvGrpSpPr>
            <a:grpSpLocks/>
          </p:cNvGrpSpPr>
          <p:nvPr/>
        </p:nvGrpSpPr>
        <p:grpSpPr bwMode="auto">
          <a:xfrm>
            <a:off x="173038" y="1473200"/>
            <a:ext cx="4173537" cy="1955800"/>
            <a:chOff x="109" y="928"/>
            <a:chExt cx="2629" cy="1232"/>
          </a:xfrm>
        </p:grpSpPr>
        <p:sp>
          <p:nvSpPr>
            <p:cNvPr id="394284" name="Line 44"/>
            <p:cNvSpPr>
              <a:spLocks noChangeShapeType="1"/>
            </p:cNvSpPr>
            <p:nvPr/>
          </p:nvSpPr>
          <p:spPr bwMode="auto">
            <a:xfrm>
              <a:off x="387" y="928"/>
              <a:ext cx="0" cy="123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5" name="Line 45"/>
            <p:cNvSpPr>
              <a:spLocks noChangeShapeType="1"/>
            </p:cNvSpPr>
            <p:nvPr/>
          </p:nvSpPr>
          <p:spPr bwMode="auto">
            <a:xfrm>
              <a:off x="109" y="1128"/>
              <a:ext cx="262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6" name="Text Box 46"/>
            <p:cNvSpPr txBox="1">
              <a:spLocks noChangeArrowheads="1"/>
            </p:cNvSpPr>
            <p:nvPr/>
          </p:nvSpPr>
          <p:spPr bwMode="auto">
            <a:xfrm>
              <a:off x="402" y="935"/>
              <a:ext cx="21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solidFill>
                    <a:srgbClr val="E68435"/>
                  </a:solidFill>
                  <a:latin typeface="Helvetica" charset="0"/>
                </a:rPr>
                <a:t> </a:t>
              </a:r>
              <a:r>
                <a:rPr lang="en-US" sz="1800">
                  <a:solidFill>
                    <a:schemeClr val="folHlink"/>
                  </a:solidFill>
                  <a:latin typeface="Helvetica" charset="0"/>
                </a:rPr>
                <a:t>gene 1</a:t>
              </a:r>
              <a:r>
                <a:rPr lang="en-US" sz="1800">
                  <a:latin typeface="Helvetica" charset="0"/>
                </a:rPr>
                <a:t>     </a:t>
              </a:r>
              <a:r>
                <a:rPr lang="en-US" sz="1800">
                  <a:solidFill>
                    <a:schemeClr val="accent1"/>
                  </a:solidFill>
                  <a:latin typeface="Helvetica" charset="0"/>
                </a:rPr>
                <a:t>gene 2</a:t>
              </a:r>
              <a:r>
                <a:rPr lang="en-US" sz="1800">
                  <a:latin typeface="Helvetica" charset="0"/>
                </a:rPr>
                <a:t>   . . .     </a:t>
              </a:r>
              <a:r>
                <a:rPr lang="en-US" sz="1800">
                  <a:solidFill>
                    <a:srgbClr val="CC0000"/>
                  </a:solidFill>
                  <a:latin typeface="Helvetica" charset="0"/>
                </a:rPr>
                <a:t>gene </a:t>
              </a:r>
              <a:r>
                <a:rPr lang="en-US" sz="1800" i="1">
                  <a:solidFill>
                    <a:srgbClr val="CC0000"/>
                  </a:solidFill>
                  <a:latin typeface="Helvetica" charset="0"/>
                </a:rPr>
                <a:t>k</a:t>
              </a:r>
              <a:endParaRPr lang="en-US" sz="1800">
                <a:latin typeface="Helvetica" charset="0"/>
              </a:endParaRPr>
            </a:p>
          </p:txBody>
        </p:sp>
        <p:sp>
          <p:nvSpPr>
            <p:cNvPr id="394287" name="Line 47"/>
            <p:cNvSpPr>
              <a:spLocks noChangeShapeType="1"/>
            </p:cNvSpPr>
            <p:nvPr/>
          </p:nvSpPr>
          <p:spPr bwMode="auto">
            <a:xfrm>
              <a:off x="472" y="1243"/>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8" name="Line 48"/>
            <p:cNvSpPr>
              <a:spLocks noChangeShapeType="1"/>
            </p:cNvSpPr>
            <p:nvPr/>
          </p:nvSpPr>
          <p:spPr bwMode="auto">
            <a:xfrm>
              <a:off x="472" y="1329"/>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89" name="Line 49"/>
            <p:cNvSpPr>
              <a:spLocks noChangeShapeType="1"/>
            </p:cNvSpPr>
            <p:nvPr/>
          </p:nvSpPr>
          <p:spPr bwMode="auto">
            <a:xfrm>
              <a:off x="471" y="1416"/>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0" name="Line 50"/>
            <p:cNvSpPr>
              <a:spLocks noChangeShapeType="1"/>
            </p:cNvSpPr>
            <p:nvPr/>
          </p:nvSpPr>
          <p:spPr bwMode="auto">
            <a:xfrm>
              <a:off x="472" y="1502"/>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1" name="Line 51"/>
            <p:cNvSpPr>
              <a:spLocks noChangeShapeType="1"/>
            </p:cNvSpPr>
            <p:nvPr/>
          </p:nvSpPr>
          <p:spPr bwMode="auto">
            <a:xfrm>
              <a:off x="472" y="1588"/>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2" name="Line 52"/>
            <p:cNvSpPr>
              <a:spLocks noChangeShapeType="1"/>
            </p:cNvSpPr>
            <p:nvPr/>
          </p:nvSpPr>
          <p:spPr bwMode="auto">
            <a:xfrm>
              <a:off x="472" y="1933"/>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3" name="Line 53"/>
            <p:cNvSpPr>
              <a:spLocks noChangeShapeType="1"/>
            </p:cNvSpPr>
            <p:nvPr/>
          </p:nvSpPr>
          <p:spPr bwMode="auto">
            <a:xfrm>
              <a:off x="472" y="2019"/>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4" name="Line 54"/>
            <p:cNvSpPr>
              <a:spLocks noChangeShapeType="1"/>
            </p:cNvSpPr>
            <p:nvPr/>
          </p:nvSpPr>
          <p:spPr bwMode="auto">
            <a:xfrm>
              <a:off x="472" y="2105"/>
              <a:ext cx="521" cy="0"/>
            </a:xfrm>
            <a:prstGeom prst="line">
              <a:avLst/>
            </a:prstGeom>
            <a:noFill/>
            <a:ln w="190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5" name="Line 55"/>
            <p:cNvSpPr>
              <a:spLocks noChangeShapeType="1"/>
            </p:cNvSpPr>
            <p:nvPr/>
          </p:nvSpPr>
          <p:spPr bwMode="auto">
            <a:xfrm>
              <a:off x="1132" y="1588"/>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6" name="Line 56"/>
            <p:cNvSpPr>
              <a:spLocks noChangeShapeType="1"/>
            </p:cNvSpPr>
            <p:nvPr/>
          </p:nvSpPr>
          <p:spPr bwMode="auto">
            <a:xfrm>
              <a:off x="1132" y="1674"/>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7" name="Line 57"/>
            <p:cNvSpPr>
              <a:spLocks noChangeShapeType="1"/>
            </p:cNvSpPr>
            <p:nvPr/>
          </p:nvSpPr>
          <p:spPr bwMode="auto">
            <a:xfrm>
              <a:off x="1132" y="1760"/>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8" name="Line 58"/>
            <p:cNvSpPr>
              <a:spLocks noChangeShapeType="1"/>
            </p:cNvSpPr>
            <p:nvPr/>
          </p:nvSpPr>
          <p:spPr bwMode="auto">
            <a:xfrm>
              <a:off x="1132" y="1847"/>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99" name="Line 59"/>
            <p:cNvSpPr>
              <a:spLocks noChangeShapeType="1"/>
            </p:cNvSpPr>
            <p:nvPr/>
          </p:nvSpPr>
          <p:spPr bwMode="auto">
            <a:xfrm>
              <a:off x="1132" y="1933"/>
              <a:ext cx="521" cy="0"/>
            </a:xfrm>
            <a:prstGeom prst="line">
              <a:avLst/>
            </a:prstGeom>
            <a:noFill/>
            <a:ln w="1905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0" name="Line 60"/>
            <p:cNvSpPr>
              <a:spLocks noChangeShapeType="1"/>
            </p:cNvSpPr>
            <p:nvPr/>
          </p:nvSpPr>
          <p:spPr bwMode="auto">
            <a:xfrm>
              <a:off x="2092" y="1243"/>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1" name="Line 61"/>
            <p:cNvSpPr>
              <a:spLocks noChangeShapeType="1"/>
            </p:cNvSpPr>
            <p:nvPr/>
          </p:nvSpPr>
          <p:spPr bwMode="auto">
            <a:xfrm>
              <a:off x="2092" y="1502"/>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2" name="Line 62"/>
            <p:cNvSpPr>
              <a:spLocks noChangeShapeType="1"/>
            </p:cNvSpPr>
            <p:nvPr/>
          </p:nvSpPr>
          <p:spPr bwMode="auto">
            <a:xfrm>
              <a:off x="2092" y="1588"/>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3" name="Line 63"/>
            <p:cNvSpPr>
              <a:spLocks noChangeShapeType="1"/>
            </p:cNvSpPr>
            <p:nvPr/>
          </p:nvSpPr>
          <p:spPr bwMode="auto">
            <a:xfrm>
              <a:off x="2092" y="1674"/>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4" name="Line 64"/>
            <p:cNvSpPr>
              <a:spLocks noChangeShapeType="1"/>
            </p:cNvSpPr>
            <p:nvPr/>
          </p:nvSpPr>
          <p:spPr bwMode="auto">
            <a:xfrm>
              <a:off x="2092" y="2019"/>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5" name="Line 65"/>
            <p:cNvSpPr>
              <a:spLocks noChangeShapeType="1"/>
            </p:cNvSpPr>
            <p:nvPr/>
          </p:nvSpPr>
          <p:spPr bwMode="auto">
            <a:xfrm>
              <a:off x="2092" y="2105"/>
              <a:ext cx="521"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6" name="Text Box 66"/>
            <p:cNvSpPr txBox="1">
              <a:spLocks noChangeArrowheads="1"/>
            </p:cNvSpPr>
            <p:nvPr/>
          </p:nvSpPr>
          <p:spPr bwMode="auto">
            <a:xfrm>
              <a:off x="1696" y="1450"/>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grpSp>
      <p:grpSp>
        <p:nvGrpSpPr>
          <p:cNvPr id="394307" name="Group 67"/>
          <p:cNvGrpSpPr>
            <a:grpSpLocks/>
          </p:cNvGrpSpPr>
          <p:nvPr/>
        </p:nvGrpSpPr>
        <p:grpSpPr bwMode="auto">
          <a:xfrm>
            <a:off x="6316663" y="1460500"/>
            <a:ext cx="2903537" cy="2120900"/>
            <a:chOff x="3934" y="2837"/>
            <a:chExt cx="1829" cy="1488"/>
          </a:xfrm>
        </p:grpSpPr>
        <p:sp>
          <p:nvSpPr>
            <p:cNvPr id="394308" name="Line 68"/>
            <p:cNvSpPr>
              <a:spLocks noChangeShapeType="1"/>
            </p:cNvSpPr>
            <p:nvPr/>
          </p:nvSpPr>
          <p:spPr bwMode="auto">
            <a:xfrm flipH="1">
              <a:off x="3934" y="2837"/>
              <a:ext cx="741" cy="148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09" name="Line 69"/>
            <p:cNvSpPr>
              <a:spLocks noChangeShapeType="1"/>
            </p:cNvSpPr>
            <p:nvPr/>
          </p:nvSpPr>
          <p:spPr bwMode="auto">
            <a:xfrm rot="18475779" flipH="1">
              <a:off x="4663" y="2839"/>
              <a:ext cx="731" cy="146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0" name="Line 70"/>
            <p:cNvSpPr>
              <a:spLocks noChangeShapeType="1"/>
            </p:cNvSpPr>
            <p:nvPr/>
          </p:nvSpPr>
          <p:spPr bwMode="auto">
            <a:xfrm>
              <a:off x="4477" y="3242"/>
              <a:ext cx="332" cy="107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1" name="Line 71"/>
            <p:cNvSpPr>
              <a:spLocks noChangeShapeType="1"/>
            </p:cNvSpPr>
            <p:nvPr/>
          </p:nvSpPr>
          <p:spPr bwMode="auto">
            <a:xfrm flipV="1">
              <a:off x="4969" y="3735"/>
              <a:ext cx="134" cy="58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2" name="Line 72"/>
            <p:cNvSpPr>
              <a:spLocks noChangeShapeType="1"/>
            </p:cNvSpPr>
            <p:nvPr/>
          </p:nvSpPr>
          <p:spPr bwMode="auto">
            <a:xfrm flipH="1">
              <a:off x="5118" y="3935"/>
              <a:ext cx="77" cy="378"/>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3" name="Line 73"/>
            <p:cNvSpPr>
              <a:spLocks noChangeShapeType="1"/>
            </p:cNvSpPr>
            <p:nvPr/>
          </p:nvSpPr>
          <p:spPr bwMode="auto">
            <a:xfrm flipV="1">
              <a:off x="5252" y="4127"/>
              <a:ext cx="42" cy="193"/>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4" name="Line 74"/>
            <p:cNvSpPr>
              <a:spLocks noChangeShapeType="1"/>
            </p:cNvSpPr>
            <p:nvPr/>
          </p:nvSpPr>
          <p:spPr bwMode="auto">
            <a:xfrm>
              <a:off x="4376" y="3444"/>
              <a:ext cx="239" cy="881"/>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5" name="Line 75"/>
            <p:cNvSpPr>
              <a:spLocks noChangeShapeType="1"/>
            </p:cNvSpPr>
            <p:nvPr/>
          </p:nvSpPr>
          <p:spPr bwMode="auto">
            <a:xfrm>
              <a:off x="4157" y="3871"/>
              <a:ext cx="144" cy="454"/>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6" name="Line 76"/>
            <p:cNvSpPr>
              <a:spLocks noChangeShapeType="1"/>
            </p:cNvSpPr>
            <p:nvPr/>
          </p:nvSpPr>
          <p:spPr bwMode="auto">
            <a:xfrm>
              <a:off x="4045" y="4090"/>
              <a:ext cx="80" cy="235"/>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7" name="Line 77"/>
            <p:cNvSpPr>
              <a:spLocks noChangeShapeType="1"/>
            </p:cNvSpPr>
            <p:nvPr/>
          </p:nvSpPr>
          <p:spPr bwMode="auto">
            <a:xfrm flipH="1">
              <a:off x="4398" y="3951"/>
              <a:ext cx="116" cy="362"/>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18" name="Line 78"/>
            <p:cNvSpPr>
              <a:spLocks noChangeShapeType="1"/>
            </p:cNvSpPr>
            <p:nvPr/>
          </p:nvSpPr>
          <p:spPr bwMode="auto">
            <a:xfrm flipH="1">
              <a:off x="4504" y="4149"/>
              <a:ext cx="64" cy="176"/>
            </a:xfrm>
            <a:prstGeom prst="line">
              <a:avLst/>
            </a:prstGeom>
            <a:noFill/>
            <a:ln w="28575">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319" name="Line 79"/>
          <p:cNvSpPr>
            <a:spLocks noChangeShapeType="1"/>
          </p:cNvSpPr>
          <p:nvPr/>
        </p:nvSpPr>
        <p:spPr bwMode="auto">
          <a:xfrm>
            <a:off x="4495800" y="2209800"/>
            <a:ext cx="1676400" cy="1588"/>
          </a:xfrm>
          <a:prstGeom prst="line">
            <a:avLst/>
          </a:prstGeom>
          <a:noFill/>
          <a:ln w="57150">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320" name="Text Box 80"/>
          <p:cNvSpPr txBox="1">
            <a:spLocks noChangeArrowheads="1"/>
          </p:cNvSpPr>
          <p:nvPr/>
        </p:nvSpPr>
        <p:spPr bwMode="auto">
          <a:xfrm>
            <a:off x="4436547" y="2338388"/>
            <a:ext cx="18387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000" dirty="0" smtClean="0">
                <a:latin typeface="Helvetica" charset="0"/>
              </a:rPr>
              <a:t>Concatenation</a:t>
            </a:r>
            <a:endParaRPr lang="en-US" sz="2000" dirty="0">
              <a:latin typeface="Helvetica" charset="0"/>
            </a:endParaRPr>
          </a:p>
        </p:txBody>
      </p:sp>
      <p:sp>
        <p:nvSpPr>
          <p:cNvPr id="394321" name="Text Box 81"/>
          <p:cNvSpPr txBox="1">
            <a:spLocks noChangeArrowheads="1"/>
          </p:cNvSpPr>
          <p:nvPr/>
        </p:nvSpPr>
        <p:spPr bwMode="auto">
          <a:xfrm rot="-5400000">
            <a:off x="-111918" y="1799431"/>
            <a:ext cx="10874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a:t>Species</a:t>
            </a:r>
          </a:p>
        </p:txBody>
      </p:sp>
    </p:spTree>
    <p:extLst>
      <p:ext uri="{BB962C8B-B14F-4D97-AF65-F5344CB8AC3E}">
        <p14:creationId xmlns:p14="http://schemas.microsoft.com/office/powerpoint/2010/main" val="3574626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4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4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p:cNvGrpSpPr>
            <a:grpSpLocks/>
          </p:cNvGrpSpPr>
          <p:nvPr/>
        </p:nvGrpSpPr>
        <p:grpSpPr bwMode="auto">
          <a:xfrm>
            <a:off x="763039" y="1734167"/>
            <a:ext cx="3581400" cy="814388"/>
            <a:chOff x="349" y="3553"/>
            <a:chExt cx="2256" cy="513"/>
          </a:xfrm>
        </p:grpSpPr>
        <p:sp>
          <p:nvSpPr>
            <p:cNvPr id="394246" name="Text Box 6"/>
            <p:cNvSpPr txBox="1">
              <a:spLocks noChangeArrowheads="1"/>
            </p:cNvSpPr>
            <p:nvPr/>
          </p:nvSpPr>
          <p:spPr bwMode="auto">
            <a:xfrm>
              <a:off x="1723" y="3712"/>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sp>
          <p:nvSpPr>
            <p:cNvPr id="394247" name="Line 7"/>
            <p:cNvSpPr>
              <a:spLocks noChangeShapeType="1"/>
            </p:cNvSpPr>
            <p:nvPr/>
          </p:nvSpPr>
          <p:spPr bwMode="auto">
            <a:xfrm flipH="1">
              <a:off x="349" y="3562"/>
              <a:ext cx="362" cy="48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8" name="Line 8"/>
            <p:cNvSpPr>
              <a:spLocks noChangeShapeType="1"/>
            </p:cNvSpPr>
            <p:nvPr/>
          </p:nvSpPr>
          <p:spPr bwMode="auto">
            <a:xfrm rot="18475779" flipH="1">
              <a:off x="1416" y="3573"/>
              <a:ext cx="220" cy="507"/>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9" name="Line 9"/>
            <p:cNvSpPr>
              <a:spLocks noChangeShapeType="1"/>
            </p:cNvSpPr>
            <p:nvPr/>
          </p:nvSpPr>
          <p:spPr bwMode="auto">
            <a:xfrm>
              <a:off x="697" y="3562"/>
              <a:ext cx="294" cy="49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0" name="Line 10"/>
            <p:cNvSpPr>
              <a:spLocks noChangeShapeType="1"/>
            </p:cNvSpPr>
            <p:nvPr/>
          </p:nvSpPr>
          <p:spPr bwMode="auto">
            <a:xfrm flipV="1">
              <a:off x="1119" y="3599"/>
              <a:ext cx="285" cy="455"/>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1" name="Line 11"/>
            <p:cNvSpPr>
              <a:spLocks noChangeShapeType="1"/>
            </p:cNvSpPr>
            <p:nvPr/>
          </p:nvSpPr>
          <p:spPr bwMode="auto">
            <a:xfrm flipH="1">
              <a:off x="1383" y="3811"/>
              <a:ext cx="140" cy="2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2" name="Line 12"/>
            <p:cNvSpPr>
              <a:spLocks noChangeShapeType="1"/>
            </p:cNvSpPr>
            <p:nvPr/>
          </p:nvSpPr>
          <p:spPr bwMode="auto">
            <a:xfrm flipV="1">
              <a:off x="1516" y="3935"/>
              <a:ext cx="64" cy="121"/>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3" name="Line 13"/>
            <p:cNvSpPr>
              <a:spLocks noChangeShapeType="1"/>
            </p:cNvSpPr>
            <p:nvPr/>
          </p:nvSpPr>
          <p:spPr bwMode="auto">
            <a:xfrm>
              <a:off x="646" y="3633"/>
              <a:ext cx="246" cy="41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4" name="Line 14"/>
            <p:cNvSpPr>
              <a:spLocks noChangeShapeType="1"/>
            </p:cNvSpPr>
            <p:nvPr/>
          </p:nvSpPr>
          <p:spPr bwMode="auto">
            <a:xfrm>
              <a:off x="535" y="3786"/>
              <a:ext cx="85" cy="26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5" name="Line 15"/>
            <p:cNvSpPr>
              <a:spLocks noChangeShapeType="1"/>
            </p:cNvSpPr>
            <p:nvPr/>
          </p:nvSpPr>
          <p:spPr bwMode="auto">
            <a:xfrm>
              <a:off x="455" y="3902"/>
              <a:ext cx="59" cy="14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6" name="Line 16"/>
            <p:cNvSpPr>
              <a:spLocks noChangeShapeType="1"/>
            </p:cNvSpPr>
            <p:nvPr/>
          </p:nvSpPr>
          <p:spPr bwMode="auto">
            <a:xfrm flipH="1">
              <a:off x="702" y="3862"/>
              <a:ext cx="78" cy="18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7" name="Line 17"/>
            <p:cNvSpPr>
              <a:spLocks noChangeShapeType="1"/>
            </p:cNvSpPr>
            <p:nvPr/>
          </p:nvSpPr>
          <p:spPr bwMode="auto">
            <a:xfrm flipH="1">
              <a:off x="792" y="3955"/>
              <a:ext cx="47" cy="1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8" name="Line 18"/>
            <p:cNvSpPr>
              <a:spLocks noChangeShapeType="1"/>
            </p:cNvSpPr>
            <p:nvPr/>
          </p:nvSpPr>
          <p:spPr bwMode="auto">
            <a:xfrm rot="18475779" flipH="1">
              <a:off x="2242" y="3716"/>
              <a:ext cx="167" cy="355"/>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9" name="Line 19"/>
            <p:cNvSpPr>
              <a:spLocks noChangeShapeType="1"/>
            </p:cNvSpPr>
            <p:nvPr/>
          </p:nvSpPr>
          <p:spPr bwMode="auto">
            <a:xfrm flipV="1">
              <a:off x="2065" y="3553"/>
              <a:ext cx="267" cy="50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0" name="Line 20"/>
            <p:cNvSpPr>
              <a:spLocks noChangeShapeType="1"/>
            </p:cNvSpPr>
            <p:nvPr/>
          </p:nvSpPr>
          <p:spPr bwMode="auto">
            <a:xfrm flipH="1">
              <a:off x="2487" y="3951"/>
              <a:ext cx="65" cy="11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1" name="Line 21"/>
            <p:cNvSpPr>
              <a:spLocks noChangeShapeType="1"/>
            </p:cNvSpPr>
            <p:nvPr/>
          </p:nvSpPr>
          <p:spPr bwMode="auto">
            <a:xfrm flipV="1">
              <a:off x="2292" y="3942"/>
              <a:ext cx="57" cy="119"/>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2" name="Line 22"/>
            <p:cNvSpPr>
              <a:spLocks noChangeShapeType="1"/>
            </p:cNvSpPr>
            <p:nvPr/>
          </p:nvSpPr>
          <p:spPr bwMode="auto">
            <a:xfrm>
              <a:off x="2333" y="3560"/>
              <a:ext cx="272" cy="49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4" name="Line 24"/>
            <p:cNvSpPr>
              <a:spLocks noChangeShapeType="1"/>
            </p:cNvSpPr>
            <p:nvPr/>
          </p:nvSpPr>
          <p:spPr bwMode="auto">
            <a:xfrm flipH="1" flipV="1">
              <a:off x="397" y="3978"/>
              <a:ext cx="37" cy="7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5" name="Line 25"/>
            <p:cNvSpPr>
              <a:spLocks noChangeShapeType="1"/>
            </p:cNvSpPr>
            <p:nvPr/>
          </p:nvSpPr>
          <p:spPr bwMode="auto">
            <a:xfrm flipH="1">
              <a:off x="1245" y="3710"/>
              <a:ext cx="209" cy="3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6" name="Line 26"/>
            <p:cNvSpPr>
              <a:spLocks noChangeShapeType="1"/>
            </p:cNvSpPr>
            <p:nvPr/>
          </p:nvSpPr>
          <p:spPr bwMode="auto">
            <a:xfrm flipV="1">
              <a:off x="2176" y="3843"/>
              <a:ext cx="120" cy="22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94268" name="Group 28"/>
          <p:cNvGrpSpPr>
            <a:grpSpLocks/>
          </p:cNvGrpSpPr>
          <p:nvPr/>
        </p:nvGrpSpPr>
        <p:grpSpPr bwMode="auto">
          <a:xfrm>
            <a:off x="6307134" y="4348164"/>
            <a:ext cx="2913061" cy="2128838"/>
            <a:chOff x="2108" y="2832"/>
            <a:chExt cx="1835" cy="1493"/>
          </a:xfrm>
        </p:grpSpPr>
        <p:sp>
          <p:nvSpPr>
            <p:cNvPr id="394269" name="Line 29"/>
            <p:cNvSpPr>
              <a:spLocks noChangeShapeType="1"/>
            </p:cNvSpPr>
            <p:nvPr/>
          </p:nvSpPr>
          <p:spPr bwMode="auto">
            <a:xfrm flipH="1">
              <a:off x="2108" y="2832"/>
              <a:ext cx="741" cy="149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0" name="Line 30"/>
            <p:cNvSpPr>
              <a:spLocks noChangeShapeType="1"/>
            </p:cNvSpPr>
            <p:nvPr/>
          </p:nvSpPr>
          <p:spPr bwMode="auto">
            <a:xfrm rot="18475779" flipH="1">
              <a:off x="2833" y="2834"/>
              <a:ext cx="741" cy="147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1" name="Line 31"/>
            <p:cNvSpPr>
              <a:spLocks noChangeShapeType="1"/>
            </p:cNvSpPr>
            <p:nvPr/>
          </p:nvSpPr>
          <p:spPr bwMode="auto">
            <a:xfrm>
              <a:off x="2651" y="3237"/>
              <a:ext cx="332" cy="108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2" name="Line 32"/>
            <p:cNvSpPr>
              <a:spLocks noChangeShapeType="1"/>
            </p:cNvSpPr>
            <p:nvPr/>
          </p:nvSpPr>
          <p:spPr bwMode="auto">
            <a:xfrm flipV="1">
              <a:off x="3137" y="3793"/>
              <a:ext cx="172" cy="529"/>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3" name="Line 33"/>
            <p:cNvSpPr>
              <a:spLocks noChangeShapeType="1"/>
            </p:cNvSpPr>
            <p:nvPr/>
          </p:nvSpPr>
          <p:spPr bwMode="auto">
            <a:xfrm>
              <a:off x="3198" y="4106"/>
              <a:ext cx="84" cy="21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4" name="Line 34"/>
            <p:cNvSpPr>
              <a:spLocks noChangeShapeType="1"/>
            </p:cNvSpPr>
            <p:nvPr/>
          </p:nvSpPr>
          <p:spPr bwMode="auto">
            <a:xfrm flipV="1">
              <a:off x="3406" y="4122"/>
              <a:ext cx="57" cy="19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5" name="Line 35"/>
            <p:cNvSpPr>
              <a:spLocks noChangeShapeType="1"/>
            </p:cNvSpPr>
            <p:nvPr/>
          </p:nvSpPr>
          <p:spPr bwMode="auto">
            <a:xfrm>
              <a:off x="2539" y="3456"/>
              <a:ext cx="250" cy="864"/>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6" name="Line 36"/>
            <p:cNvSpPr>
              <a:spLocks noChangeShapeType="1"/>
            </p:cNvSpPr>
            <p:nvPr/>
          </p:nvSpPr>
          <p:spPr bwMode="auto">
            <a:xfrm>
              <a:off x="2326" y="3893"/>
              <a:ext cx="117" cy="427"/>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7" name="Line 37"/>
            <p:cNvSpPr>
              <a:spLocks noChangeShapeType="1"/>
            </p:cNvSpPr>
            <p:nvPr/>
          </p:nvSpPr>
          <p:spPr bwMode="auto">
            <a:xfrm>
              <a:off x="2219" y="4085"/>
              <a:ext cx="80" cy="23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8" name="Line 38"/>
            <p:cNvSpPr>
              <a:spLocks noChangeShapeType="1"/>
            </p:cNvSpPr>
            <p:nvPr/>
          </p:nvSpPr>
          <p:spPr bwMode="auto">
            <a:xfrm>
              <a:off x="2400" y="3738"/>
              <a:ext cx="183" cy="58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9" name="Line 39"/>
            <p:cNvSpPr>
              <a:spLocks noChangeShapeType="1"/>
            </p:cNvSpPr>
            <p:nvPr/>
          </p:nvSpPr>
          <p:spPr bwMode="auto">
            <a:xfrm flipH="1">
              <a:off x="2678" y="4145"/>
              <a:ext cx="64" cy="17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282" name="Rectangle 42"/>
          <p:cNvSpPr>
            <a:spLocks noGrp="1" noChangeArrowheads="1"/>
          </p:cNvSpPr>
          <p:nvPr>
            <p:ph type="title" idx="4294967295"/>
          </p:nvPr>
        </p:nvSpPr>
        <p:spPr>
          <a:xfrm>
            <a:off x="685800" y="152400"/>
            <a:ext cx="7772400" cy="1143000"/>
          </a:xfrm>
        </p:spPr>
        <p:txBody>
          <a:bodyPr/>
          <a:lstStyle/>
          <a:p>
            <a:r>
              <a:rPr lang="en-US" dirty="0" smtClean="0"/>
              <a:t>How to compute a species tree?</a:t>
            </a:r>
            <a:endParaRPr lang="en-US" dirty="0"/>
          </a:p>
        </p:txBody>
      </p:sp>
    </p:spTree>
    <p:extLst>
      <p:ext uri="{BB962C8B-B14F-4D97-AF65-F5344CB8AC3E}">
        <p14:creationId xmlns:p14="http://schemas.microsoft.com/office/powerpoint/2010/main" val="119855931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r>
              <a:rPr lang="en-US" dirty="0" smtClean="0">
                <a:latin typeface="Gill Sans" charset="0"/>
                <a:ea typeface="ＭＳ Ｐゴシック" charset="0"/>
                <a:cs typeface="ＭＳ Ｐゴシック" charset="0"/>
              </a:rPr>
              <a:t>MDC: count # extra lineages</a:t>
            </a:r>
            <a:endParaRPr lang="en-US" dirty="0">
              <a:latin typeface="Gill Sans" charset="0"/>
              <a:ea typeface="ＭＳ Ｐゴシック" charset="0"/>
              <a:cs typeface="ＭＳ Ｐゴシック" charset="0"/>
            </a:endParaRPr>
          </a:p>
        </p:txBody>
      </p:sp>
      <p:sp>
        <p:nvSpPr>
          <p:cNvPr id="58370" name="Rectangle 3"/>
          <p:cNvSpPr>
            <a:spLocks noGrp="1" noChangeArrowheads="1"/>
          </p:cNvSpPr>
          <p:nvPr>
            <p:ph type="body" idx="1"/>
          </p:nvPr>
        </p:nvSpPr>
        <p:spPr>
          <a:xfrm>
            <a:off x="685800" y="1676400"/>
            <a:ext cx="7772400" cy="4495800"/>
          </a:xfrm>
        </p:spPr>
        <p:txBody>
          <a:bodyPr/>
          <a:lstStyle/>
          <a:p>
            <a:pPr eaLnBrk="1" hangingPunct="1">
              <a:lnSpc>
                <a:spcPct val="90000"/>
              </a:lnSpc>
              <a:spcAft>
                <a:spcPct val="25000"/>
              </a:spcAft>
            </a:pPr>
            <a:r>
              <a:rPr lang="en-US" dirty="0" smtClean="0">
                <a:latin typeface="Gill Sans" charset="0"/>
                <a:ea typeface="ＭＳ Ｐゴシック" charset="0"/>
                <a:cs typeface="ＭＳ Ｐゴシック" charset="0"/>
              </a:rPr>
              <a:t>Wayne </a:t>
            </a:r>
            <a:r>
              <a:rPr lang="en-US" dirty="0" err="1">
                <a:latin typeface="Gill Sans" charset="0"/>
                <a:ea typeface="ＭＳ Ｐゴシック" charset="0"/>
                <a:cs typeface="ＭＳ Ｐゴシック" charset="0"/>
              </a:rPr>
              <a:t>Maddison</a:t>
            </a:r>
            <a:r>
              <a:rPr lang="en-US" dirty="0">
                <a:latin typeface="Gill Sans" charset="0"/>
                <a:ea typeface="ＭＳ Ｐゴシック" charset="0"/>
                <a:cs typeface="ＭＳ Ｐゴシック" charset="0"/>
              </a:rPr>
              <a:t> proposed the </a:t>
            </a:r>
            <a:r>
              <a:rPr lang="en-US" dirty="0">
                <a:solidFill>
                  <a:schemeClr val="accent2"/>
                </a:solidFill>
                <a:latin typeface="Gill Sans" charset="0"/>
                <a:ea typeface="ＭＳ Ｐゴシック" charset="0"/>
                <a:cs typeface="ＭＳ Ｐゴシック" charset="0"/>
              </a:rPr>
              <a:t>MDC</a:t>
            </a:r>
            <a:r>
              <a:rPr lang="en-US" dirty="0">
                <a:latin typeface="Gill Sans" charset="0"/>
                <a:ea typeface="ＭＳ Ｐゴシック" charset="0"/>
                <a:cs typeface="ＭＳ Ｐゴシック" charset="0"/>
              </a:rPr>
              <a:t> </a:t>
            </a:r>
            <a:r>
              <a:rPr lang="en-US" dirty="0">
                <a:solidFill>
                  <a:schemeClr val="accent2"/>
                </a:solidFill>
                <a:latin typeface="Gill Sans" charset="0"/>
                <a:ea typeface="ＭＳ Ｐゴシック" charset="0"/>
                <a:cs typeface="ＭＳ Ｐゴシック" charset="0"/>
              </a:rPr>
              <a:t>(minimize deep coalescence)</a:t>
            </a:r>
            <a:r>
              <a:rPr lang="en-US" dirty="0">
                <a:latin typeface="Gill Sans" charset="0"/>
                <a:ea typeface="ＭＳ Ｐゴシック" charset="0"/>
                <a:cs typeface="ＭＳ Ｐゴシック" charset="0"/>
              </a:rPr>
              <a:t> problem: given set of true gene trees, find the species tree that implies the fewest deep coalescence </a:t>
            </a:r>
            <a:r>
              <a:rPr lang="en-US" dirty="0" smtClean="0">
                <a:latin typeface="Gill Sans" charset="0"/>
                <a:ea typeface="ＭＳ Ｐゴシック" charset="0"/>
                <a:cs typeface="ＭＳ Ｐゴシック" charset="0"/>
              </a:rPr>
              <a:t>events</a:t>
            </a:r>
          </a:p>
          <a:p>
            <a:pPr eaLnBrk="1" hangingPunct="1">
              <a:lnSpc>
                <a:spcPct val="90000"/>
              </a:lnSpc>
              <a:spcAft>
                <a:spcPct val="25000"/>
              </a:spcAft>
            </a:pPr>
            <a:r>
              <a:rPr lang="en-US" dirty="0" smtClean="0">
                <a:latin typeface="Gill Sans" charset="0"/>
                <a:ea typeface="ＭＳ Ｐゴシック" charset="0"/>
                <a:cs typeface="ＭＳ Ｐゴシック" charset="0"/>
              </a:rPr>
              <a:t>(Really amounts to counting the number of extra lineages)</a:t>
            </a:r>
            <a:endParaRPr lang="en-US" dirty="0">
              <a:latin typeface="Gill San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pPr eaLnBrk="1" hangingPunct="1"/>
            <a:endParaRPr lang="en-US">
              <a:latin typeface="Gill Sans" charset="0"/>
              <a:ea typeface="ＭＳ Ｐゴシック" charset="0"/>
              <a:cs typeface="ＭＳ Ｐゴシック" charset="0"/>
            </a:endParaRPr>
          </a:p>
        </p:txBody>
      </p:sp>
      <p:sp>
        <p:nvSpPr>
          <p:cNvPr id="62466" name="Rectangle 3"/>
          <p:cNvSpPr>
            <a:spLocks noGrp="1" noChangeArrowheads="1"/>
          </p:cNvSpPr>
          <p:nvPr>
            <p:ph type="body" idx="1"/>
          </p:nvPr>
        </p:nvSpPr>
        <p:spPr/>
        <p:txBody>
          <a:bodyPr/>
          <a:lstStyle/>
          <a:p>
            <a:pPr eaLnBrk="1" hangingPunct="1"/>
            <a:endParaRPr lang="en-US">
              <a:latin typeface="Gill Sans" charset="0"/>
              <a:ea typeface="ＭＳ Ｐゴシック" charset="0"/>
              <a:cs typeface="ＭＳ Ｐゴシック" charset="0"/>
            </a:endParaRPr>
          </a:p>
        </p:txBody>
      </p:sp>
      <p:pic>
        <p:nvPicPr>
          <p:cNvPr id="62467" name="Picture 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752600"/>
            <a:ext cx="5105400"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772"/>
            <a:ext cx="8229600" cy="1143000"/>
          </a:xfrm>
        </p:spPr>
        <p:txBody>
          <a:bodyPr/>
          <a:lstStyle/>
          <a:p>
            <a:r>
              <a:rPr lang="en-US" dirty="0" err="1" smtClean="0"/>
              <a:t>Phylogenomic</a:t>
            </a:r>
            <a:r>
              <a:rPr lang="en-US" dirty="0" smtClean="0"/>
              <a:t> pipeline</a:t>
            </a:r>
            <a:endParaRPr lang="en-US" dirty="0"/>
          </a:p>
        </p:txBody>
      </p:sp>
      <p:sp>
        <p:nvSpPr>
          <p:cNvPr id="3" name="Content Placeholder 2"/>
          <p:cNvSpPr>
            <a:spLocks noGrp="1"/>
          </p:cNvSpPr>
          <p:nvPr>
            <p:ph idx="1"/>
          </p:nvPr>
        </p:nvSpPr>
        <p:spPr>
          <a:xfrm>
            <a:off x="457200" y="1324080"/>
            <a:ext cx="8229600" cy="4525963"/>
          </a:xfrm>
        </p:spPr>
        <p:txBody>
          <a:bodyPr>
            <a:noAutofit/>
          </a:bodyPr>
          <a:lstStyle/>
          <a:p>
            <a:pPr>
              <a:spcAft>
                <a:spcPts val="600"/>
              </a:spcAft>
            </a:pPr>
            <a:r>
              <a:rPr lang="en-US" sz="2400" dirty="0" smtClean="0"/>
              <a:t>Select taxon set and markers</a:t>
            </a:r>
          </a:p>
          <a:p>
            <a:pPr>
              <a:spcAft>
                <a:spcPts val="600"/>
              </a:spcAft>
            </a:pPr>
            <a:r>
              <a:rPr lang="en-US" sz="2400" dirty="0" smtClean="0"/>
              <a:t>Gather and screen sequence data, possibly identify </a:t>
            </a:r>
            <a:r>
              <a:rPr lang="en-US" sz="2400" dirty="0" err="1" smtClean="0"/>
              <a:t>orthologs</a:t>
            </a:r>
            <a:endParaRPr lang="en-US" sz="2400" dirty="0" smtClean="0"/>
          </a:p>
          <a:p>
            <a:pPr>
              <a:spcAft>
                <a:spcPts val="600"/>
              </a:spcAft>
            </a:pPr>
            <a:r>
              <a:rPr lang="en-US" sz="2400" dirty="0" smtClean="0">
                <a:solidFill>
                  <a:srgbClr val="0000FF"/>
                </a:solidFill>
              </a:rPr>
              <a:t>Compute multiple sequence alignments for each marker (possibly “mask” alignments)</a:t>
            </a:r>
          </a:p>
          <a:p>
            <a:pPr>
              <a:spcAft>
                <a:spcPts val="600"/>
              </a:spcAft>
            </a:pPr>
            <a:r>
              <a:rPr lang="en-US" sz="2400" dirty="0" smtClean="0">
                <a:solidFill>
                  <a:srgbClr val="0000FF"/>
                </a:solidFill>
              </a:rPr>
              <a:t>Compute species </a:t>
            </a:r>
            <a:r>
              <a:rPr lang="en-US" sz="2400" dirty="0" smtClean="0">
                <a:solidFill>
                  <a:srgbClr val="0000FF"/>
                </a:solidFill>
              </a:rPr>
              <a:t>tree or network:</a:t>
            </a:r>
            <a:endParaRPr lang="en-US" sz="2400" dirty="0" smtClean="0">
              <a:solidFill>
                <a:srgbClr val="0000FF"/>
              </a:solidFill>
            </a:endParaRPr>
          </a:p>
          <a:p>
            <a:pPr lvl="1">
              <a:spcAft>
                <a:spcPts val="600"/>
              </a:spcAft>
            </a:pPr>
            <a:r>
              <a:rPr lang="en-US" sz="2400" dirty="0" smtClean="0">
                <a:solidFill>
                  <a:srgbClr val="0000FF"/>
                </a:solidFill>
              </a:rPr>
              <a:t>Compute gene trees on the alignments and combine the estimated gene trees, OR</a:t>
            </a:r>
          </a:p>
          <a:p>
            <a:pPr lvl="1">
              <a:spcAft>
                <a:spcPts val="600"/>
              </a:spcAft>
            </a:pPr>
            <a:r>
              <a:rPr lang="en-US" sz="2400" dirty="0" smtClean="0">
                <a:solidFill>
                  <a:srgbClr val="0000FF"/>
                </a:solidFill>
              </a:rPr>
              <a:t>Perform “concatenation analysis” (aka “combined analysis”)</a:t>
            </a:r>
          </a:p>
          <a:p>
            <a:pPr>
              <a:spcAft>
                <a:spcPts val="600"/>
              </a:spcAft>
            </a:pPr>
            <a:r>
              <a:rPr lang="en-US" sz="2400" dirty="0" smtClean="0"/>
              <a:t>Get statistical </a:t>
            </a:r>
            <a:r>
              <a:rPr lang="en-US" sz="2400" dirty="0" smtClean="0"/>
              <a:t>support on each branch (e.g., bootstrapping)</a:t>
            </a:r>
          </a:p>
          <a:p>
            <a:pPr>
              <a:spcAft>
                <a:spcPts val="600"/>
              </a:spcAft>
            </a:pPr>
            <a:r>
              <a:rPr lang="en-US" sz="2400" dirty="0" smtClean="0"/>
              <a:t>Use </a:t>
            </a:r>
            <a:r>
              <a:rPr lang="en-US" sz="2400" dirty="0" smtClean="0"/>
              <a:t>species </a:t>
            </a:r>
            <a:r>
              <a:rPr lang="en-US" sz="2400" dirty="0" smtClean="0"/>
              <a:t>tree with branch support </a:t>
            </a:r>
            <a:r>
              <a:rPr lang="en-US" sz="2400" dirty="0" smtClean="0"/>
              <a:t>to understand </a:t>
            </a:r>
            <a:r>
              <a:rPr lang="en-US" sz="2400" dirty="0" smtClean="0"/>
              <a:t>biology</a:t>
            </a:r>
            <a:endParaRPr lang="en-US" sz="2400" dirty="0" smtClean="0"/>
          </a:p>
        </p:txBody>
      </p:sp>
    </p:spTree>
    <p:extLst>
      <p:ext uri="{BB962C8B-B14F-4D97-AF65-F5344CB8AC3E}">
        <p14:creationId xmlns:p14="http://schemas.microsoft.com/office/powerpoint/2010/main" val="283549266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pPr eaLnBrk="1" hangingPunct="1"/>
            <a:endParaRPr lang="en-US">
              <a:latin typeface="Gill Sans" charset="0"/>
              <a:ea typeface="ＭＳ Ｐゴシック" charset="0"/>
              <a:cs typeface="ＭＳ Ｐゴシック" charset="0"/>
            </a:endParaRPr>
          </a:p>
        </p:txBody>
      </p:sp>
      <p:sp>
        <p:nvSpPr>
          <p:cNvPr id="64514" name="Rectangle 3"/>
          <p:cNvSpPr>
            <a:spLocks noGrp="1" noChangeArrowheads="1"/>
          </p:cNvSpPr>
          <p:nvPr>
            <p:ph type="body" idx="1"/>
          </p:nvPr>
        </p:nvSpPr>
        <p:spPr/>
        <p:txBody>
          <a:bodyPr/>
          <a:lstStyle/>
          <a:p>
            <a:pPr eaLnBrk="1" hangingPunct="1"/>
            <a:endParaRPr lang="en-US">
              <a:latin typeface="Gill Sans" charset="0"/>
              <a:ea typeface="ＭＳ Ｐゴシック" charset="0"/>
              <a:cs typeface="ＭＳ Ｐゴシック" charset="0"/>
            </a:endParaRPr>
          </a:p>
        </p:txBody>
      </p:sp>
      <p:pic>
        <p:nvPicPr>
          <p:cNvPr id="513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19200"/>
            <a:ext cx="59436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42" name="Group 2"/>
          <p:cNvGrpSpPr>
            <a:grpSpLocks/>
          </p:cNvGrpSpPr>
          <p:nvPr/>
        </p:nvGrpSpPr>
        <p:grpSpPr bwMode="auto">
          <a:xfrm>
            <a:off x="763039" y="1734167"/>
            <a:ext cx="3581400" cy="814388"/>
            <a:chOff x="349" y="3553"/>
            <a:chExt cx="2256" cy="513"/>
          </a:xfrm>
        </p:grpSpPr>
        <p:sp>
          <p:nvSpPr>
            <p:cNvPr id="394246" name="Text Box 6"/>
            <p:cNvSpPr txBox="1">
              <a:spLocks noChangeArrowheads="1"/>
            </p:cNvSpPr>
            <p:nvPr/>
          </p:nvSpPr>
          <p:spPr bwMode="auto">
            <a:xfrm>
              <a:off x="1723" y="3712"/>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800">
                  <a:latin typeface="Helvetica" charset="0"/>
                </a:rPr>
                <a:t>. . .</a:t>
              </a:r>
            </a:p>
          </p:txBody>
        </p:sp>
        <p:sp>
          <p:nvSpPr>
            <p:cNvPr id="394247" name="Line 7"/>
            <p:cNvSpPr>
              <a:spLocks noChangeShapeType="1"/>
            </p:cNvSpPr>
            <p:nvPr/>
          </p:nvSpPr>
          <p:spPr bwMode="auto">
            <a:xfrm flipH="1">
              <a:off x="349" y="3562"/>
              <a:ext cx="362" cy="48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8" name="Line 8"/>
            <p:cNvSpPr>
              <a:spLocks noChangeShapeType="1"/>
            </p:cNvSpPr>
            <p:nvPr/>
          </p:nvSpPr>
          <p:spPr bwMode="auto">
            <a:xfrm rot="18475779" flipH="1">
              <a:off x="1416" y="3573"/>
              <a:ext cx="220" cy="507"/>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49" name="Line 9"/>
            <p:cNvSpPr>
              <a:spLocks noChangeShapeType="1"/>
            </p:cNvSpPr>
            <p:nvPr/>
          </p:nvSpPr>
          <p:spPr bwMode="auto">
            <a:xfrm>
              <a:off x="697" y="3562"/>
              <a:ext cx="294" cy="492"/>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0" name="Line 10"/>
            <p:cNvSpPr>
              <a:spLocks noChangeShapeType="1"/>
            </p:cNvSpPr>
            <p:nvPr/>
          </p:nvSpPr>
          <p:spPr bwMode="auto">
            <a:xfrm flipV="1">
              <a:off x="1119" y="3599"/>
              <a:ext cx="285" cy="455"/>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1" name="Line 11"/>
            <p:cNvSpPr>
              <a:spLocks noChangeShapeType="1"/>
            </p:cNvSpPr>
            <p:nvPr/>
          </p:nvSpPr>
          <p:spPr bwMode="auto">
            <a:xfrm flipH="1">
              <a:off x="1383" y="3811"/>
              <a:ext cx="140" cy="2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2" name="Line 12"/>
            <p:cNvSpPr>
              <a:spLocks noChangeShapeType="1"/>
            </p:cNvSpPr>
            <p:nvPr/>
          </p:nvSpPr>
          <p:spPr bwMode="auto">
            <a:xfrm flipV="1">
              <a:off x="1516" y="3935"/>
              <a:ext cx="64" cy="121"/>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3" name="Line 13"/>
            <p:cNvSpPr>
              <a:spLocks noChangeShapeType="1"/>
            </p:cNvSpPr>
            <p:nvPr/>
          </p:nvSpPr>
          <p:spPr bwMode="auto">
            <a:xfrm>
              <a:off x="646" y="3633"/>
              <a:ext cx="246" cy="41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4" name="Line 14"/>
            <p:cNvSpPr>
              <a:spLocks noChangeShapeType="1"/>
            </p:cNvSpPr>
            <p:nvPr/>
          </p:nvSpPr>
          <p:spPr bwMode="auto">
            <a:xfrm>
              <a:off x="535" y="3786"/>
              <a:ext cx="85" cy="26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5" name="Line 15"/>
            <p:cNvSpPr>
              <a:spLocks noChangeShapeType="1"/>
            </p:cNvSpPr>
            <p:nvPr/>
          </p:nvSpPr>
          <p:spPr bwMode="auto">
            <a:xfrm>
              <a:off x="455" y="3902"/>
              <a:ext cx="59" cy="149"/>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6" name="Line 16"/>
            <p:cNvSpPr>
              <a:spLocks noChangeShapeType="1"/>
            </p:cNvSpPr>
            <p:nvPr/>
          </p:nvSpPr>
          <p:spPr bwMode="auto">
            <a:xfrm flipH="1">
              <a:off x="702" y="3862"/>
              <a:ext cx="78" cy="188"/>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7" name="Line 17"/>
            <p:cNvSpPr>
              <a:spLocks noChangeShapeType="1"/>
            </p:cNvSpPr>
            <p:nvPr/>
          </p:nvSpPr>
          <p:spPr bwMode="auto">
            <a:xfrm flipH="1">
              <a:off x="792" y="3955"/>
              <a:ext cx="47" cy="100"/>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8" name="Line 18"/>
            <p:cNvSpPr>
              <a:spLocks noChangeShapeType="1"/>
            </p:cNvSpPr>
            <p:nvPr/>
          </p:nvSpPr>
          <p:spPr bwMode="auto">
            <a:xfrm rot="18475779" flipH="1">
              <a:off x="2242" y="3716"/>
              <a:ext cx="167" cy="355"/>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59" name="Line 19"/>
            <p:cNvSpPr>
              <a:spLocks noChangeShapeType="1"/>
            </p:cNvSpPr>
            <p:nvPr/>
          </p:nvSpPr>
          <p:spPr bwMode="auto">
            <a:xfrm flipV="1">
              <a:off x="2065" y="3553"/>
              <a:ext cx="267" cy="508"/>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0" name="Line 20"/>
            <p:cNvSpPr>
              <a:spLocks noChangeShapeType="1"/>
            </p:cNvSpPr>
            <p:nvPr/>
          </p:nvSpPr>
          <p:spPr bwMode="auto">
            <a:xfrm flipH="1">
              <a:off x="2487" y="3951"/>
              <a:ext cx="65" cy="11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1" name="Line 21"/>
            <p:cNvSpPr>
              <a:spLocks noChangeShapeType="1"/>
            </p:cNvSpPr>
            <p:nvPr/>
          </p:nvSpPr>
          <p:spPr bwMode="auto">
            <a:xfrm flipV="1">
              <a:off x="2292" y="3942"/>
              <a:ext cx="57" cy="119"/>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2" name="Line 22"/>
            <p:cNvSpPr>
              <a:spLocks noChangeShapeType="1"/>
            </p:cNvSpPr>
            <p:nvPr/>
          </p:nvSpPr>
          <p:spPr bwMode="auto">
            <a:xfrm>
              <a:off x="2333" y="3560"/>
              <a:ext cx="272" cy="49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4" name="Line 24"/>
            <p:cNvSpPr>
              <a:spLocks noChangeShapeType="1"/>
            </p:cNvSpPr>
            <p:nvPr/>
          </p:nvSpPr>
          <p:spPr bwMode="auto">
            <a:xfrm flipH="1" flipV="1">
              <a:off x="397" y="3978"/>
              <a:ext cx="37" cy="7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5" name="Line 25"/>
            <p:cNvSpPr>
              <a:spLocks noChangeShapeType="1"/>
            </p:cNvSpPr>
            <p:nvPr/>
          </p:nvSpPr>
          <p:spPr bwMode="auto">
            <a:xfrm flipH="1">
              <a:off x="1245" y="3710"/>
              <a:ext cx="209" cy="35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66" name="Line 26"/>
            <p:cNvSpPr>
              <a:spLocks noChangeShapeType="1"/>
            </p:cNvSpPr>
            <p:nvPr/>
          </p:nvSpPr>
          <p:spPr bwMode="auto">
            <a:xfrm flipV="1">
              <a:off x="2176" y="3843"/>
              <a:ext cx="120" cy="223"/>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394268" name="Group 28"/>
          <p:cNvGrpSpPr>
            <a:grpSpLocks/>
          </p:cNvGrpSpPr>
          <p:nvPr/>
        </p:nvGrpSpPr>
        <p:grpSpPr bwMode="auto">
          <a:xfrm>
            <a:off x="6307134" y="4348164"/>
            <a:ext cx="2913061" cy="2128838"/>
            <a:chOff x="2108" y="2832"/>
            <a:chExt cx="1835" cy="1493"/>
          </a:xfrm>
        </p:grpSpPr>
        <p:sp>
          <p:nvSpPr>
            <p:cNvPr id="394269" name="Line 29"/>
            <p:cNvSpPr>
              <a:spLocks noChangeShapeType="1"/>
            </p:cNvSpPr>
            <p:nvPr/>
          </p:nvSpPr>
          <p:spPr bwMode="auto">
            <a:xfrm flipH="1">
              <a:off x="2108" y="2832"/>
              <a:ext cx="741" cy="149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0" name="Line 30"/>
            <p:cNvSpPr>
              <a:spLocks noChangeShapeType="1"/>
            </p:cNvSpPr>
            <p:nvPr/>
          </p:nvSpPr>
          <p:spPr bwMode="auto">
            <a:xfrm rot="18475779" flipH="1">
              <a:off x="2833" y="2834"/>
              <a:ext cx="741" cy="147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1" name="Line 31"/>
            <p:cNvSpPr>
              <a:spLocks noChangeShapeType="1"/>
            </p:cNvSpPr>
            <p:nvPr/>
          </p:nvSpPr>
          <p:spPr bwMode="auto">
            <a:xfrm>
              <a:off x="2651" y="3237"/>
              <a:ext cx="332" cy="108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2" name="Line 32"/>
            <p:cNvSpPr>
              <a:spLocks noChangeShapeType="1"/>
            </p:cNvSpPr>
            <p:nvPr/>
          </p:nvSpPr>
          <p:spPr bwMode="auto">
            <a:xfrm flipV="1">
              <a:off x="3137" y="3793"/>
              <a:ext cx="172" cy="529"/>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3" name="Line 33"/>
            <p:cNvSpPr>
              <a:spLocks noChangeShapeType="1"/>
            </p:cNvSpPr>
            <p:nvPr/>
          </p:nvSpPr>
          <p:spPr bwMode="auto">
            <a:xfrm>
              <a:off x="3198" y="4106"/>
              <a:ext cx="84" cy="213"/>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4" name="Line 34"/>
            <p:cNvSpPr>
              <a:spLocks noChangeShapeType="1"/>
            </p:cNvSpPr>
            <p:nvPr/>
          </p:nvSpPr>
          <p:spPr bwMode="auto">
            <a:xfrm flipV="1">
              <a:off x="3406" y="4122"/>
              <a:ext cx="57" cy="198"/>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5" name="Line 35"/>
            <p:cNvSpPr>
              <a:spLocks noChangeShapeType="1"/>
            </p:cNvSpPr>
            <p:nvPr/>
          </p:nvSpPr>
          <p:spPr bwMode="auto">
            <a:xfrm>
              <a:off x="2539" y="3456"/>
              <a:ext cx="250" cy="864"/>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6" name="Line 36"/>
            <p:cNvSpPr>
              <a:spLocks noChangeShapeType="1"/>
            </p:cNvSpPr>
            <p:nvPr/>
          </p:nvSpPr>
          <p:spPr bwMode="auto">
            <a:xfrm>
              <a:off x="2326" y="3893"/>
              <a:ext cx="117" cy="427"/>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7" name="Line 37"/>
            <p:cNvSpPr>
              <a:spLocks noChangeShapeType="1"/>
            </p:cNvSpPr>
            <p:nvPr/>
          </p:nvSpPr>
          <p:spPr bwMode="auto">
            <a:xfrm>
              <a:off x="2219" y="4085"/>
              <a:ext cx="80" cy="23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8" name="Line 38"/>
            <p:cNvSpPr>
              <a:spLocks noChangeShapeType="1"/>
            </p:cNvSpPr>
            <p:nvPr/>
          </p:nvSpPr>
          <p:spPr bwMode="auto">
            <a:xfrm>
              <a:off x="2400" y="3738"/>
              <a:ext cx="183" cy="58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4279" name="Line 39"/>
            <p:cNvSpPr>
              <a:spLocks noChangeShapeType="1"/>
            </p:cNvSpPr>
            <p:nvPr/>
          </p:nvSpPr>
          <p:spPr bwMode="auto">
            <a:xfrm flipH="1">
              <a:off x="2678" y="4145"/>
              <a:ext cx="64" cy="176"/>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94282" name="Rectangle 42"/>
          <p:cNvSpPr>
            <a:spLocks noGrp="1" noChangeArrowheads="1"/>
          </p:cNvSpPr>
          <p:nvPr>
            <p:ph type="title" idx="4294967295"/>
          </p:nvPr>
        </p:nvSpPr>
        <p:spPr>
          <a:xfrm>
            <a:off x="685800" y="152400"/>
            <a:ext cx="7772400" cy="1143000"/>
          </a:xfrm>
        </p:spPr>
        <p:txBody>
          <a:bodyPr/>
          <a:lstStyle/>
          <a:p>
            <a:r>
              <a:rPr lang="en-US" dirty="0" smtClean="0"/>
              <a:t>How to compute a species tree?</a:t>
            </a:r>
            <a:endParaRPr lang="en-US" dirty="0"/>
          </a:p>
        </p:txBody>
      </p:sp>
      <p:sp>
        <p:nvSpPr>
          <p:cNvPr id="2" name="TextBox 1"/>
          <p:cNvSpPr txBox="1"/>
          <p:nvPr/>
        </p:nvSpPr>
        <p:spPr>
          <a:xfrm>
            <a:off x="763039" y="3924300"/>
            <a:ext cx="4409405" cy="2246769"/>
          </a:xfrm>
          <a:prstGeom prst="rect">
            <a:avLst/>
          </a:prstGeom>
          <a:noFill/>
        </p:spPr>
        <p:txBody>
          <a:bodyPr wrap="none" rtlCol="0">
            <a:spAutoFit/>
          </a:bodyPr>
          <a:lstStyle/>
          <a:p>
            <a:r>
              <a:rPr lang="en-US" sz="2800" dirty="0" smtClean="0"/>
              <a:t>Techniques:</a:t>
            </a:r>
          </a:p>
          <a:p>
            <a:r>
              <a:rPr lang="en-US" sz="2800" dirty="0"/>
              <a:t>	</a:t>
            </a:r>
            <a:r>
              <a:rPr lang="en-US" sz="2800" dirty="0" smtClean="0"/>
              <a:t>MDC?</a:t>
            </a:r>
          </a:p>
          <a:p>
            <a:r>
              <a:rPr lang="en-US" sz="2800" dirty="0"/>
              <a:t>	</a:t>
            </a:r>
            <a:r>
              <a:rPr lang="en-US" sz="2800" dirty="0" smtClean="0"/>
              <a:t>Most frequent gene tree?</a:t>
            </a:r>
          </a:p>
          <a:p>
            <a:r>
              <a:rPr lang="en-US" sz="2800" dirty="0" smtClean="0"/>
              <a:t>	Consensus of gene trees?</a:t>
            </a:r>
          </a:p>
          <a:p>
            <a:r>
              <a:rPr lang="en-US" sz="2800" dirty="0" smtClean="0"/>
              <a:t>	Other?</a:t>
            </a:r>
          </a:p>
        </p:txBody>
      </p:sp>
    </p:spTree>
    <p:extLst>
      <p:ext uri="{BB962C8B-B14F-4D97-AF65-F5344CB8AC3E}">
        <p14:creationId xmlns:p14="http://schemas.microsoft.com/office/powerpoint/2010/main" val="350313474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a:t>
            </a:r>
            <a:r>
              <a:rPr lang="en-US" dirty="0" smtClean="0"/>
              <a:t>tatistically consistent under ILS? </a:t>
            </a:r>
            <a:endParaRPr lang="en-US" dirty="0"/>
          </a:p>
        </p:txBody>
      </p:sp>
      <p:sp>
        <p:nvSpPr>
          <p:cNvPr id="3" name="Content Placeholder 2"/>
          <p:cNvSpPr>
            <a:spLocks noGrp="1"/>
          </p:cNvSpPr>
          <p:nvPr>
            <p:ph idx="1"/>
          </p:nvPr>
        </p:nvSpPr>
        <p:spPr>
          <a:xfrm>
            <a:off x="457200" y="1781645"/>
            <a:ext cx="8229600" cy="4525963"/>
          </a:xfrm>
        </p:spPr>
        <p:txBody>
          <a:bodyPr>
            <a:normAutofit fontScale="85000" lnSpcReduction="20000"/>
          </a:bodyPr>
          <a:lstStyle/>
          <a:p>
            <a:r>
              <a:rPr lang="en-US" dirty="0"/>
              <a:t>MP-EST (Liu et al. 2010): maximum likelihood estimation of rooted species tree – </a:t>
            </a:r>
            <a:r>
              <a:rPr lang="en-US" dirty="0" smtClean="0"/>
              <a:t>YES</a:t>
            </a:r>
          </a:p>
          <a:p>
            <a:pPr marL="0" indent="0">
              <a:buNone/>
            </a:pPr>
            <a:endParaRPr lang="en-US" dirty="0"/>
          </a:p>
          <a:p>
            <a:pPr>
              <a:spcAft>
                <a:spcPts val="1200"/>
              </a:spcAft>
            </a:pPr>
            <a:r>
              <a:rPr lang="en-US" dirty="0" err="1" smtClean="0">
                <a:solidFill>
                  <a:srgbClr val="000000"/>
                </a:solidFill>
              </a:rPr>
              <a:t>BUCKy</a:t>
            </a:r>
            <a:r>
              <a:rPr lang="en-US" dirty="0" smtClean="0">
                <a:solidFill>
                  <a:srgbClr val="000000"/>
                </a:solidFill>
              </a:rPr>
              <a:t>-pop </a:t>
            </a:r>
            <a:r>
              <a:rPr lang="en-US" dirty="0" smtClean="0"/>
              <a:t>(</a:t>
            </a:r>
            <a:r>
              <a:rPr lang="en-US" dirty="0" err="1" smtClean="0"/>
              <a:t>Ané</a:t>
            </a:r>
            <a:r>
              <a:rPr lang="en-US" dirty="0" smtClean="0"/>
              <a:t> and </a:t>
            </a:r>
            <a:r>
              <a:rPr lang="en-US" dirty="0" err="1" smtClean="0"/>
              <a:t>Larget</a:t>
            </a:r>
            <a:r>
              <a:rPr lang="en-US" dirty="0" smtClean="0"/>
              <a:t> 2010): quartet-based Bayesian species tree estimation –YES</a:t>
            </a:r>
          </a:p>
          <a:p>
            <a:pPr>
              <a:spcAft>
                <a:spcPts val="1200"/>
              </a:spcAft>
            </a:pPr>
            <a:r>
              <a:rPr lang="en-US" dirty="0" smtClean="0"/>
              <a:t>MDC – </a:t>
            </a:r>
            <a:r>
              <a:rPr lang="en-US" dirty="0" smtClean="0">
                <a:solidFill>
                  <a:srgbClr val="FF0000"/>
                </a:solidFill>
              </a:rPr>
              <a:t>NO</a:t>
            </a:r>
          </a:p>
          <a:p>
            <a:pPr>
              <a:spcAft>
                <a:spcPts val="1200"/>
              </a:spcAft>
            </a:pPr>
            <a:r>
              <a:rPr lang="en-US" dirty="0" smtClean="0"/>
              <a:t>Greedy – </a:t>
            </a:r>
            <a:r>
              <a:rPr lang="en-US" dirty="0" smtClean="0">
                <a:solidFill>
                  <a:srgbClr val="FF0000"/>
                </a:solidFill>
              </a:rPr>
              <a:t>NO</a:t>
            </a:r>
          </a:p>
          <a:p>
            <a:pPr>
              <a:spcAft>
                <a:spcPts val="1200"/>
              </a:spcAft>
            </a:pPr>
            <a:r>
              <a:rPr lang="en-US" dirty="0" smtClean="0"/>
              <a:t>Concatenation under maximum likelihood – open</a:t>
            </a:r>
          </a:p>
          <a:p>
            <a:pPr>
              <a:spcAft>
                <a:spcPts val="1200"/>
              </a:spcAft>
            </a:pPr>
            <a:r>
              <a:rPr lang="en-US" dirty="0" smtClean="0"/>
              <a:t>MRP (</a:t>
            </a:r>
            <a:r>
              <a:rPr lang="en-US" dirty="0" err="1" smtClean="0"/>
              <a:t>supertree</a:t>
            </a:r>
            <a:r>
              <a:rPr lang="en-US" dirty="0" smtClean="0"/>
              <a:t> method) – open </a:t>
            </a:r>
          </a:p>
          <a:p>
            <a:pPr marL="0" indent="0">
              <a:buNone/>
            </a:pPr>
            <a:endParaRPr lang="en-US" dirty="0"/>
          </a:p>
        </p:txBody>
      </p:sp>
    </p:spTree>
    <p:extLst>
      <p:ext uri="{BB962C8B-B14F-4D97-AF65-F5344CB8AC3E}">
        <p14:creationId xmlns:p14="http://schemas.microsoft.com/office/powerpoint/2010/main" val="3128453705"/>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xfrm>
            <a:off x="685800" y="298608"/>
            <a:ext cx="7772400" cy="1143000"/>
          </a:xfrm>
        </p:spPr>
        <p:txBody>
          <a:bodyPr>
            <a:noAutofit/>
          </a:bodyPr>
          <a:lstStyle/>
          <a:p>
            <a:r>
              <a:rPr lang="en-US" sz="3200" dirty="0" smtClean="0"/>
              <a:t>The Debate: </a:t>
            </a:r>
            <a:br>
              <a:rPr lang="en-US" sz="3200" dirty="0" smtClean="0"/>
            </a:br>
            <a:r>
              <a:rPr lang="en-US" sz="3200" dirty="0" smtClean="0"/>
              <a:t>Concatenation vs. Coalescent Estimation</a:t>
            </a:r>
            <a:endParaRPr lang="en-US" sz="3200" dirty="0"/>
          </a:p>
        </p:txBody>
      </p:sp>
      <p:sp>
        <p:nvSpPr>
          <p:cNvPr id="429061" name="Rectangle 5"/>
          <p:cNvSpPr>
            <a:spLocks noGrp="1" noChangeArrowheads="1"/>
          </p:cNvSpPr>
          <p:nvPr>
            <p:ph type="body" sz="half" idx="3"/>
          </p:nvPr>
        </p:nvSpPr>
        <p:spPr>
          <a:xfrm>
            <a:off x="685800" y="1854199"/>
            <a:ext cx="7594314" cy="4507806"/>
          </a:xfrm>
        </p:spPr>
        <p:txBody>
          <a:bodyPr>
            <a:noAutofit/>
          </a:bodyPr>
          <a:lstStyle/>
          <a:p>
            <a:pPr marL="457200" indent="-457200">
              <a:lnSpc>
                <a:spcPct val="90000"/>
              </a:lnSpc>
              <a:spcAft>
                <a:spcPts val="1200"/>
              </a:spcAft>
            </a:pPr>
            <a:r>
              <a:rPr lang="en-US" sz="2000" dirty="0" smtClean="0"/>
              <a:t>In favor of coalescent-based estimation</a:t>
            </a:r>
          </a:p>
          <a:p>
            <a:pPr marL="857250" lvl="1" indent="-457200">
              <a:lnSpc>
                <a:spcPct val="90000"/>
              </a:lnSpc>
            </a:pPr>
            <a:r>
              <a:rPr lang="en-US" sz="2000" dirty="0" smtClean="0"/>
              <a:t>Statistical consistency guarantees</a:t>
            </a:r>
          </a:p>
          <a:p>
            <a:pPr marL="857250" lvl="1" indent="-457200">
              <a:lnSpc>
                <a:spcPct val="90000"/>
              </a:lnSpc>
            </a:pPr>
            <a:r>
              <a:rPr lang="en-US" sz="2000" dirty="0" smtClean="0"/>
              <a:t>Addresses gene tree incongruence resulting from ILS</a:t>
            </a:r>
          </a:p>
          <a:p>
            <a:pPr marL="857250" lvl="1" indent="-457200">
              <a:lnSpc>
                <a:spcPct val="90000"/>
              </a:lnSpc>
            </a:pPr>
            <a:r>
              <a:rPr lang="en-US" sz="2000" dirty="0" smtClean="0"/>
              <a:t>Some evidence that concatenation can be positively misleading</a:t>
            </a:r>
          </a:p>
          <a:p>
            <a:pPr marL="457200" indent="-457200">
              <a:lnSpc>
                <a:spcPct val="90000"/>
              </a:lnSpc>
              <a:spcAft>
                <a:spcPts val="1200"/>
              </a:spcAft>
            </a:pPr>
            <a:endParaRPr lang="en-US" sz="2000" dirty="0" smtClean="0"/>
          </a:p>
          <a:p>
            <a:pPr marL="457200" indent="-457200">
              <a:lnSpc>
                <a:spcPct val="90000"/>
              </a:lnSpc>
              <a:spcAft>
                <a:spcPts val="1200"/>
              </a:spcAft>
            </a:pPr>
            <a:r>
              <a:rPr lang="en-US" sz="2000" dirty="0" smtClean="0"/>
              <a:t>In favor of concatenation</a:t>
            </a:r>
          </a:p>
          <a:p>
            <a:pPr marL="857250" lvl="1" indent="-457200">
              <a:lnSpc>
                <a:spcPct val="90000"/>
              </a:lnSpc>
            </a:pPr>
            <a:r>
              <a:rPr lang="en-US" sz="2000" dirty="0" smtClean="0"/>
              <a:t>Reasonable results on data</a:t>
            </a:r>
          </a:p>
          <a:p>
            <a:pPr marL="857250" lvl="1" indent="-457200">
              <a:lnSpc>
                <a:spcPct val="90000"/>
              </a:lnSpc>
            </a:pPr>
            <a:r>
              <a:rPr lang="en-US" sz="2000" dirty="0" smtClean="0"/>
              <a:t>High bootstrap support</a:t>
            </a:r>
          </a:p>
          <a:p>
            <a:pPr marL="857250" lvl="1" indent="-457200">
              <a:lnSpc>
                <a:spcPct val="90000"/>
              </a:lnSpc>
            </a:pPr>
            <a:r>
              <a:rPr lang="en-US" sz="2000" dirty="0" smtClean="0"/>
              <a:t>Summary methods (that combine gene trees) can have poor support or miss well-established clades entirely</a:t>
            </a:r>
          </a:p>
          <a:p>
            <a:pPr marL="857250" lvl="1" indent="-457200">
              <a:lnSpc>
                <a:spcPct val="90000"/>
              </a:lnSpc>
            </a:pPr>
            <a:r>
              <a:rPr lang="en-US" sz="2000" dirty="0" smtClean="0"/>
              <a:t>Some methods (such as *BEAST) are computationally too intensive to use</a:t>
            </a:r>
          </a:p>
        </p:txBody>
      </p:sp>
    </p:spTree>
    <p:extLst>
      <p:ext uri="{BB962C8B-B14F-4D97-AF65-F5344CB8AC3E}">
        <p14:creationId xmlns:p14="http://schemas.microsoft.com/office/powerpoint/2010/main" val="276459409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685800" y="243964"/>
            <a:ext cx="7772400" cy="1143000"/>
          </a:xfrm>
        </p:spPr>
        <p:txBody>
          <a:bodyPr>
            <a:noAutofit/>
          </a:bodyPr>
          <a:lstStyle/>
          <a:p>
            <a:r>
              <a:rPr lang="en-US" sz="3200" b="1" dirty="0" smtClean="0"/>
              <a:t>Results on 11</a:t>
            </a:r>
            <a:r>
              <a:rPr lang="en-US" sz="3200" b="1" dirty="0"/>
              <a:t>-</a:t>
            </a:r>
            <a:r>
              <a:rPr lang="en-US" sz="3200" b="1" dirty="0" smtClean="0"/>
              <a:t>taxon datasets with </a:t>
            </a:r>
            <a:r>
              <a:rPr lang="en-US" sz="3200" b="1" dirty="0" err="1" smtClean="0"/>
              <a:t>strongILS</a:t>
            </a:r>
            <a:endParaRPr lang="en-US" sz="3200" b="1" dirty="0"/>
          </a:p>
        </p:txBody>
      </p:sp>
      <p:pic>
        <p:nvPicPr>
          <p:cNvPr id="3" name="Content Placeholder 2" descr="11-taxon-strong_rax2.FN.pdf"/>
          <p:cNvPicPr>
            <a:picLocks noGrp="1" noChangeAspect="1"/>
          </p:cNvPicPr>
          <p:nvPr>
            <p:ph sz="quarter" idx="1"/>
          </p:nvPr>
        </p:nvPicPr>
        <p:blipFill>
          <a:blip r:embed="rId3">
            <a:extLst>
              <a:ext uri="{28A0092B-C50C-407E-A947-70E740481C1C}">
                <a14:useLocalDpi xmlns:a14="http://schemas.microsoft.com/office/drawing/2010/main" val="0"/>
              </a:ext>
            </a:extLst>
          </a:blip>
          <a:srcRect l="1007" r="1007"/>
          <a:stretch>
            <a:fillRect/>
          </a:stretch>
        </p:blipFill>
        <p:spPr>
          <a:xfrm>
            <a:off x="1137351" y="1346148"/>
            <a:ext cx="7061201" cy="3671824"/>
          </a:xfrm>
        </p:spPr>
      </p:pic>
      <p:sp>
        <p:nvSpPr>
          <p:cNvPr id="350215" name="Text Box 7"/>
          <p:cNvSpPr txBox="1">
            <a:spLocks noChangeArrowheads="1"/>
          </p:cNvSpPr>
          <p:nvPr/>
        </p:nvSpPr>
        <p:spPr bwMode="auto">
          <a:xfrm>
            <a:off x="1070491" y="5478417"/>
            <a:ext cx="6400800" cy="1138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200" dirty="0" smtClean="0">
                <a:solidFill>
                  <a:srgbClr val="FF0000"/>
                </a:solidFill>
              </a:rPr>
              <a:t>*</a:t>
            </a:r>
            <a:r>
              <a:rPr lang="en-US" sz="1600" b="1" dirty="0">
                <a:solidFill>
                  <a:srgbClr val="FF0000"/>
                </a:solidFill>
              </a:rPr>
              <a:t>BEAST</a:t>
            </a:r>
            <a:r>
              <a:rPr lang="en-US" sz="1600" dirty="0">
                <a:solidFill>
                  <a:srgbClr val="FF0000"/>
                </a:solidFill>
              </a:rPr>
              <a:t> </a:t>
            </a:r>
            <a:r>
              <a:rPr lang="en-US" sz="1600" dirty="0"/>
              <a:t>more accurate than summary methods (MP-EST, </a:t>
            </a:r>
            <a:r>
              <a:rPr lang="en-US" sz="1600" dirty="0" err="1"/>
              <a:t>BUCKy</a:t>
            </a:r>
            <a:r>
              <a:rPr lang="en-US" sz="1600" dirty="0"/>
              <a:t>, </a:t>
            </a:r>
            <a:r>
              <a:rPr lang="en-US" sz="1600" dirty="0" err="1"/>
              <a:t>etc</a:t>
            </a:r>
            <a:r>
              <a:rPr lang="en-US" sz="1600" dirty="0"/>
              <a:t>)</a:t>
            </a:r>
          </a:p>
          <a:p>
            <a:r>
              <a:rPr lang="en-US" sz="1600" dirty="0"/>
              <a:t>	 CA-ML: (concatenated </a:t>
            </a:r>
            <a:r>
              <a:rPr lang="en-US" sz="1600" dirty="0" smtClean="0"/>
              <a:t>analysis) also very accurate</a:t>
            </a:r>
            <a:endParaRPr lang="en-US" sz="1600" dirty="0"/>
          </a:p>
          <a:p>
            <a:endParaRPr lang="en-US" sz="1200" dirty="0"/>
          </a:p>
          <a:p>
            <a:r>
              <a:rPr lang="en-US" sz="1200" dirty="0"/>
              <a:t>							Datasets from Chung and </a:t>
            </a:r>
            <a:r>
              <a:rPr lang="en-US" sz="1200" dirty="0" err="1"/>
              <a:t>Ané</a:t>
            </a:r>
            <a:r>
              <a:rPr lang="en-US" sz="1200" dirty="0"/>
              <a:t>, 2011</a:t>
            </a:r>
          </a:p>
          <a:p>
            <a:r>
              <a:rPr lang="en-US" sz="1200" dirty="0"/>
              <a:t>							</a:t>
            </a:r>
            <a:r>
              <a:rPr lang="en-US" sz="1200" dirty="0" err="1"/>
              <a:t>Bayzid</a:t>
            </a:r>
            <a:r>
              <a:rPr lang="en-US" sz="1200" dirty="0"/>
              <a:t> &amp; Warnow, Bioinformatics 2013</a:t>
            </a:r>
          </a:p>
        </p:txBody>
      </p:sp>
      <p:sp>
        <p:nvSpPr>
          <p:cNvPr id="2" name="TextBox 1"/>
          <p:cNvSpPr txBox="1"/>
          <p:nvPr/>
        </p:nvSpPr>
        <p:spPr>
          <a:xfrm>
            <a:off x="1616194" y="1347064"/>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17950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Concatenation Evil?</a:t>
            </a:r>
            <a:endParaRPr lang="en-US" dirty="0"/>
          </a:p>
        </p:txBody>
      </p:sp>
      <p:sp>
        <p:nvSpPr>
          <p:cNvPr id="3" name="Content Placeholder 2"/>
          <p:cNvSpPr>
            <a:spLocks noGrp="1"/>
          </p:cNvSpPr>
          <p:nvPr>
            <p:ph sz="quarter" idx="1"/>
          </p:nvPr>
        </p:nvSpPr>
        <p:spPr/>
        <p:txBody>
          <a:bodyPr/>
          <a:lstStyle/>
          <a:p>
            <a:r>
              <a:rPr lang="en-US" dirty="0" smtClean="0"/>
              <a:t>Joseph </a:t>
            </a:r>
            <a:r>
              <a:rPr lang="en-US" dirty="0" err="1" smtClean="0"/>
              <a:t>Heled</a:t>
            </a:r>
            <a:r>
              <a:rPr lang="en-US" dirty="0" smtClean="0"/>
              <a:t>:</a:t>
            </a:r>
          </a:p>
          <a:p>
            <a:pPr lvl="1"/>
            <a:r>
              <a:rPr lang="en-US" dirty="0" smtClean="0"/>
              <a:t>YES</a:t>
            </a:r>
            <a:endParaRPr lang="en-US" dirty="0"/>
          </a:p>
        </p:txBody>
      </p:sp>
      <p:sp>
        <p:nvSpPr>
          <p:cNvPr id="4" name="Content Placeholder 3"/>
          <p:cNvSpPr>
            <a:spLocks noGrp="1"/>
          </p:cNvSpPr>
          <p:nvPr>
            <p:ph sz="quarter" idx="2"/>
          </p:nvPr>
        </p:nvSpPr>
        <p:spPr/>
        <p:txBody>
          <a:bodyPr/>
          <a:lstStyle/>
          <a:p>
            <a:r>
              <a:rPr lang="en-US" dirty="0" smtClean="0"/>
              <a:t>John </a:t>
            </a:r>
            <a:r>
              <a:rPr lang="en-US" dirty="0" err="1" smtClean="0"/>
              <a:t>Gatesy</a:t>
            </a:r>
            <a:endParaRPr lang="en-US" dirty="0" smtClean="0"/>
          </a:p>
          <a:p>
            <a:pPr lvl="1"/>
            <a:r>
              <a:rPr lang="en-US" dirty="0" smtClean="0"/>
              <a:t>No</a:t>
            </a:r>
            <a:endParaRPr lang="en-US" dirty="0"/>
          </a:p>
        </p:txBody>
      </p:sp>
      <p:sp>
        <p:nvSpPr>
          <p:cNvPr id="5" name="Text Placeholder 4"/>
          <p:cNvSpPr>
            <a:spLocks noGrp="1"/>
          </p:cNvSpPr>
          <p:nvPr>
            <p:ph type="body" sz="half" idx="3"/>
          </p:nvPr>
        </p:nvSpPr>
        <p:spPr/>
        <p:txBody>
          <a:bodyPr/>
          <a:lstStyle/>
          <a:p>
            <a:r>
              <a:rPr lang="en-US" dirty="0" smtClean="0"/>
              <a:t>Data needed to held understand existing methods and their limitations</a:t>
            </a:r>
          </a:p>
          <a:p>
            <a:r>
              <a:rPr lang="en-US" dirty="0" smtClean="0"/>
              <a:t>Better methods are needed</a:t>
            </a:r>
            <a:endParaRPr lang="en-US" dirty="0"/>
          </a:p>
        </p:txBody>
      </p:sp>
    </p:spTree>
    <p:extLst>
      <p:ext uri="{BB962C8B-B14F-4D97-AF65-F5344CB8AC3E}">
        <p14:creationId xmlns:p14="http://schemas.microsoft.com/office/powerpoint/2010/main" val="263375498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5538" name="Group 1026"/>
          <p:cNvGrpSpPr>
            <a:grpSpLocks/>
          </p:cNvGrpSpPr>
          <p:nvPr/>
        </p:nvGrpSpPr>
        <p:grpSpPr bwMode="auto">
          <a:xfrm>
            <a:off x="1524000" y="1981200"/>
            <a:ext cx="5943600" cy="1447800"/>
            <a:chOff x="1104" y="1200"/>
            <a:chExt cx="3456" cy="1728"/>
          </a:xfrm>
        </p:grpSpPr>
        <p:sp>
          <p:nvSpPr>
            <p:cNvPr id="705539" name="Line 1027"/>
            <p:cNvSpPr>
              <a:spLocks noChangeShapeType="1"/>
            </p:cNvSpPr>
            <p:nvPr/>
          </p:nvSpPr>
          <p:spPr bwMode="auto">
            <a:xfrm flipV="1">
              <a:off x="1104" y="1200"/>
              <a:ext cx="1728" cy="17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0" name="Line 1028"/>
            <p:cNvSpPr>
              <a:spLocks noChangeShapeType="1"/>
            </p:cNvSpPr>
            <p:nvPr/>
          </p:nvSpPr>
          <p:spPr bwMode="auto">
            <a:xfrm flipH="1" flipV="1">
              <a:off x="2832" y="1200"/>
              <a:ext cx="1728" cy="172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1" name="Line 1029"/>
            <p:cNvSpPr>
              <a:spLocks noChangeShapeType="1"/>
            </p:cNvSpPr>
            <p:nvPr/>
          </p:nvSpPr>
          <p:spPr bwMode="auto">
            <a:xfrm flipH="1">
              <a:off x="2256" y="1776"/>
              <a:ext cx="1152" cy="115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05542" name="Line 1030"/>
            <p:cNvSpPr>
              <a:spLocks noChangeShapeType="1"/>
            </p:cNvSpPr>
            <p:nvPr/>
          </p:nvSpPr>
          <p:spPr bwMode="auto">
            <a:xfrm flipH="1">
              <a:off x="3408" y="2352"/>
              <a:ext cx="576" cy="57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pic>
        <p:nvPicPr>
          <p:cNvPr id="705543" name="Picture 1031" descr="ora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24288"/>
            <a:ext cx="1425575" cy="2184400"/>
          </a:xfrm>
          <a:prstGeom prst="rect">
            <a:avLst/>
          </a:prstGeom>
          <a:noFill/>
          <a:extLst>
            <a:ext uri="{909E8E84-426E-40dd-AFC4-6F175D3DCCD1}">
              <a14:hiddenFill xmlns:a14="http://schemas.microsoft.com/office/drawing/2010/main">
                <a:solidFill>
                  <a:srgbClr val="FFFFFF"/>
                </a:solidFill>
              </a14:hiddenFill>
            </a:ext>
          </a:extLst>
        </p:spPr>
      </p:pic>
      <p:pic>
        <p:nvPicPr>
          <p:cNvPr id="705544" name="Picture 1032" descr="chim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3849688"/>
            <a:ext cx="1441450" cy="2184400"/>
          </a:xfrm>
          <a:prstGeom prst="rect">
            <a:avLst/>
          </a:prstGeom>
          <a:noFill/>
          <a:extLst>
            <a:ext uri="{909E8E84-426E-40dd-AFC4-6F175D3DCCD1}">
              <a14:hiddenFill xmlns:a14="http://schemas.microsoft.com/office/drawing/2010/main">
                <a:solidFill>
                  <a:srgbClr val="FFFFFF"/>
                </a:solidFill>
              </a14:hiddenFill>
            </a:ext>
          </a:extLst>
        </p:spPr>
      </p:pic>
      <p:sp>
        <p:nvSpPr>
          <p:cNvPr id="705545" name="Text Box 1033"/>
          <p:cNvSpPr txBox="1">
            <a:spLocks noChangeArrowheads="1"/>
          </p:cNvSpPr>
          <p:nvPr/>
        </p:nvSpPr>
        <p:spPr bwMode="auto">
          <a:xfrm>
            <a:off x="914400" y="3355975"/>
            <a:ext cx="136366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Orangutan</a:t>
            </a:r>
          </a:p>
        </p:txBody>
      </p:sp>
      <p:sp>
        <p:nvSpPr>
          <p:cNvPr id="705546" name="Text Box 1034"/>
          <p:cNvSpPr txBox="1">
            <a:spLocks noChangeArrowheads="1"/>
          </p:cNvSpPr>
          <p:nvPr/>
        </p:nvSpPr>
        <p:spPr bwMode="auto">
          <a:xfrm>
            <a:off x="3048000" y="3370263"/>
            <a:ext cx="97631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Gorilla</a:t>
            </a:r>
          </a:p>
        </p:txBody>
      </p:sp>
      <p:sp>
        <p:nvSpPr>
          <p:cNvPr id="705547" name="Text Box 1035"/>
          <p:cNvSpPr txBox="1">
            <a:spLocks noChangeArrowheads="1"/>
          </p:cNvSpPr>
          <p:nvPr/>
        </p:nvSpPr>
        <p:spPr bwMode="auto">
          <a:xfrm>
            <a:off x="4648200" y="3370263"/>
            <a:ext cx="158115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Chimpanzee</a:t>
            </a:r>
          </a:p>
        </p:txBody>
      </p:sp>
      <p:sp>
        <p:nvSpPr>
          <p:cNvPr id="705548" name="Text Box 1036"/>
          <p:cNvSpPr txBox="1">
            <a:spLocks noChangeArrowheads="1"/>
          </p:cNvSpPr>
          <p:nvPr/>
        </p:nvSpPr>
        <p:spPr bwMode="auto">
          <a:xfrm>
            <a:off x="6992938" y="3355975"/>
            <a:ext cx="100647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200">
                <a:latin typeface="Times New Roman" charset="0"/>
              </a:rPr>
              <a:t>Human</a:t>
            </a:r>
          </a:p>
        </p:txBody>
      </p:sp>
      <p:pic>
        <p:nvPicPr>
          <p:cNvPr id="705549" name="Picture 1037" descr="gorill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2088" y="3835400"/>
            <a:ext cx="1458912" cy="2184400"/>
          </a:xfrm>
          <a:prstGeom prst="rect">
            <a:avLst/>
          </a:prstGeom>
          <a:noFill/>
          <a:extLst>
            <a:ext uri="{909E8E84-426E-40dd-AFC4-6F175D3DCCD1}">
              <a14:hiddenFill xmlns:a14="http://schemas.microsoft.com/office/drawing/2010/main">
                <a:solidFill>
                  <a:srgbClr val="FFFFFF"/>
                </a:solidFill>
              </a14:hiddenFill>
            </a:ext>
          </a:extLst>
        </p:spPr>
      </p:pic>
      <p:sp>
        <p:nvSpPr>
          <p:cNvPr id="705550" name="Text Box 1038"/>
          <p:cNvSpPr txBox="1">
            <a:spLocks noChangeArrowheads="1"/>
          </p:cNvSpPr>
          <p:nvPr/>
        </p:nvSpPr>
        <p:spPr bwMode="auto">
          <a:xfrm>
            <a:off x="1198563" y="6172200"/>
            <a:ext cx="193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eaLnBrk="1" hangingPunct="1"/>
            <a:r>
              <a:rPr lang="en-US" sz="1000" i="1">
                <a:latin typeface="Times New Roman" charset="0"/>
              </a:rPr>
              <a:t>From the Tree of the Life Website,</a:t>
            </a:r>
            <a:br>
              <a:rPr lang="en-US" sz="1000" i="1">
                <a:latin typeface="Times New Roman" charset="0"/>
              </a:rPr>
            </a:br>
            <a:r>
              <a:rPr lang="en-US" sz="1000" i="1">
                <a:latin typeface="Times New Roman" charset="0"/>
              </a:rPr>
              <a:t>University of Arizona</a:t>
            </a:r>
          </a:p>
        </p:txBody>
      </p:sp>
      <p:sp>
        <p:nvSpPr>
          <p:cNvPr id="705551" name="Rectangle 1039"/>
          <p:cNvSpPr>
            <a:spLocks noGrp="1" noChangeArrowheads="1"/>
          </p:cNvSpPr>
          <p:nvPr>
            <p:ph type="title" idx="4294967295"/>
          </p:nvPr>
        </p:nvSpPr>
        <p:spPr>
          <a:xfrm>
            <a:off x="685800" y="457200"/>
            <a:ext cx="7772400" cy="1143000"/>
          </a:xfrm>
        </p:spPr>
        <p:txBody>
          <a:bodyPr>
            <a:normAutofit fontScale="90000"/>
          </a:bodyPr>
          <a:lstStyle/>
          <a:p>
            <a:r>
              <a:rPr lang="en-US" dirty="0" smtClean="0"/>
              <a:t>Species tree estimation: difficult, even for small datasets</a:t>
            </a:r>
            <a:endParaRPr lang="en-US" dirty="0"/>
          </a:p>
        </p:txBody>
      </p:sp>
      <p:pic>
        <p:nvPicPr>
          <p:cNvPr id="705552" name="Picture 1040" descr="mountain_icecream_cropped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3886200"/>
            <a:ext cx="1481138"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19402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d doolittle tr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835" y="1150485"/>
            <a:ext cx="5886457" cy="4429559"/>
          </a:xfrm>
          <a:prstGeom prst="rect">
            <a:avLst/>
          </a:prstGeom>
        </p:spPr>
      </p:pic>
      <p:sp>
        <p:nvSpPr>
          <p:cNvPr id="3" name="TextBox 2"/>
          <p:cNvSpPr txBox="1"/>
          <p:nvPr/>
        </p:nvSpPr>
        <p:spPr>
          <a:xfrm>
            <a:off x="872406" y="75515"/>
            <a:ext cx="7552669" cy="523220"/>
          </a:xfrm>
          <a:prstGeom prst="rect">
            <a:avLst/>
          </a:prstGeom>
          <a:noFill/>
        </p:spPr>
        <p:txBody>
          <a:bodyPr wrap="none" rtlCol="0">
            <a:spAutoFit/>
          </a:bodyPr>
          <a:lstStyle/>
          <a:p>
            <a:r>
              <a:rPr lang="en-US" sz="2800" dirty="0" smtClean="0"/>
              <a:t>Horizontal Gene Transfer – Phylogenetic Networks</a:t>
            </a:r>
            <a:endParaRPr lang="en-US" sz="2800" dirty="0"/>
          </a:p>
        </p:txBody>
      </p:sp>
      <p:sp>
        <p:nvSpPr>
          <p:cNvPr id="4" name="TextBox 3"/>
          <p:cNvSpPr txBox="1"/>
          <p:nvPr/>
        </p:nvSpPr>
        <p:spPr>
          <a:xfrm>
            <a:off x="6542883" y="5220867"/>
            <a:ext cx="1472053" cy="369332"/>
          </a:xfrm>
          <a:prstGeom prst="rect">
            <a:avLst/>
          </a:prstGeom>
          <a:noFill/>
        </p:spPr>
        <p:txBody>
          <a:bodyPr wrap="none" rtlCol="0">
            <a:spAutoFit/>
          </a:bodyPr>
          <a:lstStyle/>
          <a:p>
            <a:r>
              <a:rPr lang="en-US" dirty="0" smtClean="0"/>
              <a:t>Ford Doolittle</a:t>
            </a:r>
            <a:endParaRPr lang="en-US" dirty="0"/>
          </a:p>
        </p:txBody>
      </p:sp>
    </p:spTree>
    <p:extLst>
      <p:ext uri="{BB962C8B-B14F-4D97-AF65-F5344CB8AC3E}">
        <p14:creationId xmlns:p14="http://schemas.microsoft.com/office/powerpoint/2010/main" val="278066569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Species tree/network estimation </a:t>
            </a:r>
            <a:endParaRPr lang="en-US" dirty="0"/>
          </a:p>
        </p:txBody>
      </p:sp>
      <p:sp>
        <p:nvSpPr>
          <p:cNvPr id="3" name="Content Placeholder 2"/>
          <p:cNvSpPr>
            <a:spLocks noGrp="1"/>
          </p:cNvSpPr>
          <p:nvPr>
            <p:ph idx="1"/>
          </p:nvPr>
        </p:nvSpPr>
        <p:spPr/>
        <p:txBody>
          <a:bodyPr>
            <a:normAutofit fontScale="77500" lnSpcReduction="20000"/>
          </a:bodyPr>
          <a:lstStyle/>
          <a:p>
            <a:pPr>
              <a:spcAft>
                <a:spcPts val="1200"/>
              </a:spcAft>
            </a:pPr>
            <a:r>
              <a:rPr lang="en-US" dirty="0" smtClean="0"/>
              <a:t>Methods have been developed to estimate species phylogenies (trees or networks!) from gene trees, when gene trees can conflict from each other (e.g., due to ILS, gene duplication and loss, and horizontal gene transfer).</a:t>
            </a:r>
            <a:endParaRPr lang="en-US" dirty="0"/>
          </a:p>
          <a:p>
            <a:pPr>
              <a:spcAft>
                <a:spcPts val="1200"/>
              </a:spcAft>
            </a:pPr>
            <a:r>
              <a:rPr lang="en-US" dirty="0" err="1" smtClean="0"/>
              <a:t>Phylonet</a:t>
            </a:r>
            <a:r>
              <a:rPr lang="en-US" dirty="0" smtClean="0"/>
              <a:t> (software suite), has effective methods for many optimization problems – including MDC and maximum likelihood.</a:t>
            </a:r>
          </a:p>
          <a:p>
            <a:pPr>
              <a:spcAft>
                <a:spcPts val="1200"/>
              </a:spcAft>
            </a:pPr>
            <a:r>
              <a:rPr lang="en-US" dirty="0" smtClean="0"/>
              <a:t>Tutorial on Wednesday.</a:t>
            </a:r>
          </a:p>
          <a:p>
            <a:pPr>
              <a:spcAft>
                <a:spcPts val="1200"/>
              </a:spcAft>
            </a:pPr>
            <a:r>
              <a:rPr lang="en-US" dirty="0"/>
              <a:t>Software available at </a:t>
            </a:r>
            <a:r>
              <a:rPr lang="en-US" dirty="0">
                <a:hlinkClick r:id="rId2"/>
              </a:rPr>
              <a:t>http://bioinfo.cs.rice.edu/phylonet?destination=node/</a:t>
            </a:r>
            <a:r>
              <a:rPr lang="en-US" dirty="0" smtClean="0">
                <a:hlinkClick r:id="rId2"/>
              </a:rPr>
              <a:t>3</a:t>
            </a:r>
            <a:r>
              <a:rPr lang="en-US" dirty="0" smtClean="0"/>
              <a:t> </a:t>
            </a:r>
          </a:p>
        </p:txBody>
      </p:sp>
    </p:spTree>
    <p:extLst>
      <p:ext uri="{BB962C8B-B14F-4D97-AF65-F5344CB8AC3E}">
        <p14:creationId xmlns:p14="http://schemas.microsoft.com/office/powerpoint/2010/main" val="58592042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CustomShape 1"/>
          <p:cNvSpPr>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457200" eaLnBrk="1" hangingPunct="1">
              <a:buSzPct val="45000"/>
              <a:buFont typeface="Arial" charset="0"/>
              <a:buNone/>
            </a:pPr>
            <a:r>
              <a:rPr lang="fi-FI" sz="4000" dirty="0" err="1" smtClean="0"/>
              <a:t>Metagenomic</a:t>
            </a:r>
            <a:r>
              <a:rPr lang="fi-FI" sz="4000" dirty="0" smtClean="0"/>
              <a:t> </a:t>
            </a:r>
            <a:r>
              <a:rPr lang="fi-FI" sz="4000" dirty="0" err="1"/>
              <a:t>Taxon</a:t>
            </a:r>
            <a:r>
              <a:rPr lang="fi-FI" sz="4000" dirty="0"/>
              <a:t> </a:t>
            </a:r>
            <a:r>
              <a:rPr lang="fi-FI" sz="4000" dirty="0" err="1"/>
              <a:t>Identification</a:t>
            </a:r>
            <a:endParaRPr lang="en-US" sz="4000" dirty="0"/>
          </a:p>
        </p:txBody>
      </p:sp>
      <p:sp>
        <p:nvSpPr>
          <p:cNvPr id="161794" name="CustomShape 2"/>
          <p:cNvSpPr>
            <a:spLocks noChangeArrowheads="1"/>
          </p:cNvSpPr>
          <p:nvPr/>
        </p:nvSpPr>
        <p:spPr bwMode="auto">
          <a:xfrm>
            <a:off x="304800" y="13716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457200" eaLnBrk="1" hangingPunct="1"/>
            <a:endParaRPr lang="en-US" sz="1800"/>
          </a:p>
          <a:p>
            <a:pPr defTabSz="457200" eaLnBrk="1" hangingPunct="1">
              <a:lnSpc>
                <a:spcPct val="90000"/>
              </a:lnSpc>
              <a:buSzPct val="45000"/>
              <a:buFont typeface="Arial" charset="0"/>
              <a:buNone/>
            </a:pPr>
            <a:r>
              <a:rPr lang="fi-FI" sz="2800"/>
              <a:t>Objective: classify short reads in a metagenomic sample</a:t>
            </a:r>
            <a:endParaRPr lang="en-US" sz="1800"/>
          </a:p>
        </p:txBody>
      </p:sp>
      <p:pic>
        <p:nvPicPr>
          <p:cNvPr id="161795" name="Picture 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200400"/>
            <a:ext cx="11430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6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9213" y="3762375"/>
            <a:ext cx="2998787"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586847"/>
      </p:ext>
    </p:extLst>
  </p:cSld>
  <p:clrMapOvr>
    <a:masterClrMapping/>
  </p:clrMapOvr>
  <p:timing>
    <p:tnLst>
      <p:par>
        <p:cTn xmlns:p14="http://schemas.microsoft.com/office/powerpoint/2010/main" id="1" dur="indefinite" restart="never" nodeType="tmRoot">
          <p:childTnLst>
            <p:seq>
              <p:cTn id="2" dur="indefinite" nodeType="mainSeq">
                <p:childTnLst>
                  <p:par>
                    <p:cTn id="3" nodeType="clickPar"/>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2158</TotalTime>
  <Words>5585</Words>
  <Application>Microsoft Macintosh PowerPoint</Application>
  <PresentationFormat>On-screen Show (4:3)</PresentationFormat>
  <Paragraphs>937</Paragraphs>
  <Slides>103</Slides>
  <Notes>63</Notes>
  <HiddenSlides>0</HiddenSlides>
  <MMClips>0</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Office Theme</vt:lpstr>
      <vt:lpstr>Introduction to Phylogenomics and Metagenomics</vt:lpstr>
      <vt:lpstr>PowerPoint Presentation</vt:lpstr>
      <vt:lpstr>PowerPoint Presentation</vt:lpstr>
      <vt:lpstr>Avian Phylogenomics Project</vt:lpstr>
      <vt:lpstr>1kp: Thousand Transcriptome Project</vt:lpstr>
      <vt:lpstr>PowerPoint Presentation</vt:lpstr>
      <vt:lpstr>PowerPoint Presentation</vt:lpstr>
      <vt:lpstr>Phylogenomic pipeline</vt:lpstr>
      <vt:lpstr>Phylogenomic pipeline</vt:lpstr>
      <vt:lpstr> This talk</vt:lpstr>
      <vt:lpstr>Phylogeny Estimation methods</vt:lpstr>
      <vt:lpstr>DNA Sequence Evolution</vt:lpstr>
      <vt:lpstr>Phylogeny Problem</vt:lpstr>
      <vt:lpstr>Quantifying Error</vt:lpstr>
      <vt:lpstr>Markov Model of Site Evolution</vt:lpstr>
      <vt:lpstr>Statistical Consistency</vt:lpstr>
      <vt:lpstr>Tree Estimation Methods</vt:lpstr>
      <vt:lpstr>General Observations</vt:lpstr>
      <vt:lpstr>General Observations</vt:lpstr>
      <vt:lpstr>PowerPoint Presentation</vt:lpstr>
      <vt:lpstr>More observations</vt:lpstr>
      <vt:lpstr>Distance-based methods</vt:lpstr>
      <vt:lpstr>Distance-based estimation</vt:lpstr>
      <vt:lpstr>Neighbor Joining on large diameter trees</vt:lpstr>
      <vt:lpstr>Statistical consistency, exponential convergence, and absolute fast convergence (afc)</vt:lpstr>
      <vt:lpstr>DCM1-boosting distance-based methods [Nakhleh et al. ISMB 2001]</vt:lpstr>
      <vt:lpstr>PowerPoint Presentation</vt:lpstr>
      <vt:lpstr>Summary</vt:lpstr>
      <vt:lpstr>Summary</vt:lpstr>
      <vt:lpstr>The “real” problem</vt:lpstr>
      <vt:lpstr>Indels (insertions and deletions)</vt:lpstr>
      <vt:lpstr>Multiple Sequence Alignment</vt:lpstr>
      <vt:lpstr>PowerPoint Presentation</vt:lpstr>
      <vt:lpstr>Input: unaligned sequences</vt:lpstr>
      <vt:lpstr>Phase 1: Alignment</vt:lpstr>
      <vt:lpstr>Phase 2: Construct tree</vt:lpstr>
      <vt:lpstr>Simulation Studies</vt:lpstr>
      <vt:lpstr>Quantifying Error</vt:lpstr>
      <vt:lpstr>Two-phase estimation</vt:lpstr>
      <vt:lpstr>PowerPoint Presentation</vt:lpstr>
      <vt:lpstr>Multiple Sequence Alignment (MSA):  another grand challenge1</vt:lpstr>
      <vt:lpstr>SATé</vt:lpstr>
      <vt:lpstr>PowerPoint Presentation</vt:lpstr>
      <vt:lpstr>Re-aligning on a tree</vt:lpstr>
      <vt:lpstr>SATé Algorithm</vt:lpstr>
      <vt:lpstr>PowerPoint Presentation</vt:lpstr>
      <vt:lpstr>PowerPoint Presentation</vt:lpstr>
      <vt:lpstr>SATé and PASTA</vt:lpstr>
      <vt:lpstr>Tree Error – Simulated data</vt:lpstr>
      <vt:lpstr>Alignment Accuracy – Correct columns</vt:lpstr>
      <vt:lpstr>Running time</vt:lpstr>
      <vt:lpstr>PASTA – tutorial tomorrow</vt:lpstr>
      <vt:lpstr>Co-estimation</vt:lpstr>
      <vt:lpstr>Other co-estimation methods</vt:lpstr>
      <vt:lpstr>1kp: Thousand Transcriptome Project</vt:lpstr>
      <vt:lpstr>PowerPoint Presentation</vt:lpstr>
      <vt:lpstr>Mixed Datasets</vt:lpstr>
      <vt:lpstr>Phylogenies from “mixed” datasets</vt:lpstr>
      <vt:lpstr>PowerPoint Presentation</vt:lpstr>
      <vt:lpstr>Phylogenetic Placement</vt:lpstr>
      <vt:lpstr>PowerPoint Presentation</vt:lpstr>
      <vt:lpstr>Phylogenetic Placement</vt:lpstr>
      <vt:lpstr>HMMER vs. PaPaRa placement error </vt:lpstr>
      <vt:lpstr>SEPP(10%), based on ~10 HMMs </vt:lpstr>
      <vt:lpstr>SEPP </vt:lpstr>
      <vt:lpstr>Summary so far</vt:lpstr>
      <vt:lpstr>Summary so far</vt:lpstr>
      <vt:lpstr>PowerPoint Presentation</vt:lpstr>
      <vt:lpstr>Species Tree Estimation</vt:lpstr>
      <vt:lpstr>Not all genes present in all species</vt:lpstr>
      <vt:lpstr>Two basic approaches for  species tree estimation</vt:lpstr>
      <vt:lpstr>Combined analysis </vt:lpstr>
      <vt:lpstr>Two competing approaches </vt:lpstr>
      <vt:lpstr>Many Supertree Methods</vt:lpstr>
      <vt:lpstr>Quantifying topological error</vt:lpstr>
      <vt:lpstr>FN rate of MRP vs.  combined analysis</vt:lpstr>
      <vt:lpstr>SuperFine</vt:lpstr>
      <vt:lpstr>SuperFine-boosting: improves MRP</vt:lpstr>
      <vt:lpstr>Summary</vt:lpstr>
      <vt:lpstr>But…</vt:lpstr>
      <vt:lpstr>Red gene tree ≠ species tree (green gene tree okay)</vt:lpstr>
      <vt:lpstr>The Coalescent</vt:lpstr>
      <vt:lpstr>Gene tree in a species tree</vt:lpstr>
      <vt:lpstr>Deep coalescence</vt:lpstr>
      <vt:lpstr>Incomplete Lineage Sorting (ILS)</vt:lpstr>
      <vt:lpstr>Two competing approaches </vt:lpstr>
      <vt:lpstr>How to compute a species tree?</vt:lpstr>
      <vt:lpstr>MDC: count # extra lineages</vt:lpstr>
      <vt:lpstr>PowerPoint Presentation</vt:lpstr>
      <vt:lpstr>PowerPoint Presentation</vt:lpstr>
      <vt:lpstr>How to compute a species tree?</vt:lpstr>
      <vt:lpstr>Statistically consistent under ILS? </vt:lpstr>
      <vt:lpstr>The Debate:  Concatenation vs. Coalescent Estimation</vt:lpstr>
      <vt:lpstr>Results on 11-taxon datasets with strongILS</vt:lpstr>
      <vt:lpstr>Is Concatenation Evil?</vt:lpstr>
      <vt:lpstr>Species tree estimation: difficult, even for small datasets</vt:lpstr>
      <vt:lpstr>PowerPoint Presentation</vt:lpstr>
      <vt:lpstr>Species tree/network estimation </vt:lpstr>
      <vt:lpstr>PowerPoint Presentation</vt:lpstr>
      <vt:lpstr>PowerPoint Presentation</vt:lpstr>
      <vt:lpstr>SEPP</vt:lpstr>
      <vt:lpstr>Other problems</vt:lpstr>
      <vt:lpstr>Warnow Laboratory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TIPP: Taxon Identification and Phylogenetic Profiling</dc:title>
  <dc:creator>Tandy Warnow</dc:creator>
  <cp:lastModifiedBy>Tandy Warnow</cp:lastModifiedBy>
  <cp:revision>70</cp:revision>
  <cp:lastPrinted>2014-05-18T02:11:46Z</cp:lastPrinted>
  <dcterms:created xsi:type="dcterms:W3CDTF">2014-01-24T11:41:56Z</dcterms:created>
  <dcterms:modified xsi:type="dcterms:W3CDTF">2014-05-18T10:33:19Z</dcterms:modified>
</cp:coreProperties>
</file>