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410" r:id="rId2"/>
    <p:sldId id="558" r:id="rId3"/>
    <p:sldId id="559" r:id="rId4"/>
    <p:sldId id="377" r:id="rId5"/>
    <p:sldId id="438" r:id="rId6"/>
    <p:sldId id="300" r:id="rId7"/>
    <p:sldId id="304" r:id="rId8"/>
    <p:sldId id="374" r:id="rId9"/>
    <p:sldId id="328" r:id="rId10"/>
    <p:sldId id="446" r:id="rId11"/>
    <p:sldId id="478" r:id="rId12"/>
    <p:sldId id="479" r:id="rId13"/>
    <p:sldId id="480" r:id="rId14"/>
    <p:sldId id="553" r:id="rId15"/>
    <p:sldId id="562" r:id="rId16"/>
    <p:sldId id="617" r:id="rId17"/>
    <p:sldId id="550" r:id="rId18"/>
    <p:sldId id="452" r:id="rId19"/>
    <p:sldId id="627" r:id="rId20"/>
    <p:sldId id="463" r:id="rId21"/>
    <p:sldId id="605" r:id="rId22"/>
    <p:sldId id="616" r:id="rId23"/>
    <p:sldId id="353" r:id="rId24"/>
    <p:sldId id="518" r:id="rId25"/>
    <p:sldId id="354" r:id="rId26"/>
    <p:sldId id="565" r:id="rId27"/>
    <p:sldId id="566" r:id="rId28"/>
    <p:sldId id="567" r:id="rId29"/>
    <p:sldId id="628" r:id="rId30"/>
    <p:sldId id="355" r:id="rId31"/>
    <p:sldId id="580" r:id="rId32"/>
    <p:sldId id="630" r:id="rId33"/>
    <p:sldId id="629" r:id="rId34"/>
    <p:sldId id="624" r:id="rId35"/>
    <p:sldId id="626" r:id="rId36"/>
    <p:sldId id="619" r:id="rId37"/>
    <p:sldId id="620" r:id="rId38"/>
    <p:sldId id="618" r:id="rId39"/>
    <p:sldId id="625" r:id="rId40"/>
    <p:sldId id="55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6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4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71780-020F-4449-ADD9-16163682AB0F}" type="datetimeFigureOut">
              <a:rPr lang="en-US" smtClean="0"/>
              <a:t>10/6/14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2ABEC-2478-0944-B382-0B8D230992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6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2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12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EA532-C49A-3A4A-AB3C-4535C799535A}" type="slidenum">
              <a:rPr lang="en-US"/>
              <a:pPr/>
              <a:t>13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671FB-50CD-A343-9635-ACD91D5BD9F6}" type="slidenum">
              <a:rPr lang="en-US"/>
              <a:pPr/>
              <a:t>15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D2D581D9-3B5B-4D4F-89B8-A58397FEA9FA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581D9-3B5B-4D4F-89B8-A58397FEA9FA}" type="slidenum">
              <a:rPr lang="en-US"/>
              <a:pPr/>
              <a:t>17</a:t>
            </a:fld>
            <a:endParaRPr lang="en-US"/>
          </a:p>
        </p:txBody>
      </p:sp>
      <p:sp>
        <p:nvSpPr>
          <p:cNvPr id="395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point out that supertree methods take overlaping trees and produce a tree, and that the whole process of first generating small trees and then applying a supertree method is often referred to as the </a:t>
            </a:r>
            <a:r>
              <a:rPr lang="ja-JP" altLang="en-US"/>
              <a:t>“</a:t>
            </a:r>
            <a:r>
              <a:rPr lang="en-US"/>
              <a:t>supertree approach</a:t>
            </a:r>
            <a:r>
              <a:rPr lang="ja-JP" altLang="en-US"/>
              <a:t>”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49AAD-6166-9145-A447-8D446A3DCDE5}" type="slidenum">
              <a:rPr lang="en-US"/>
              <a:pPr/>
              <a:t>19</a:t>
            </a:fld>
            <a:endParaRPr lang="en-US"/>
          </a:p>
        </p:txBody>
      </p:sp>
      <p:sp>
        <p:nvSpPr>
          <p:cNvPr id="636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6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20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21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8676C-A8DA-2046-9C8F-C9B25493A40C}" type="slidenum">
              <a:rPr lang="en-US"/>
              <a:pPr/>
              <a:t>22</a:t>
            </a:fld>
            <a:endParaRPr lang="en-US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88F2A-FA63-8949-9D8C-7D421E29D857}" type="slidenum">
              <a:rPr lang="en-US"/>
              <a:pPr/>
              <a:t>23</a:t>
            </a:fld>
            <a:endParaRPr lang="en-US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3EFEA-9C2D-9243-9D51-53090BE3ADBF}" type="slidenum">
              <a:rPr lang="en-US"/>
              <a:pPr/>
              <a:t>3</a:t>
            </a:fld>
            <a:endParaRPr lang="en-US"/>
          </a:p>
        </p:txBody>
      </p:sp>
      <p:sp>
        <p:nvSpPr>
          <p:cNvPr id="706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6C6E3-6284-1144-966C-E7D46015AE2E}" type="slidenum">
              <a:rPr lang="en-US"/>
              <a:pPr/>
              <a:t>24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25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26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27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28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30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31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EE2B3-BEA7-E746-A1A3-6CB9434A7847}" type="slidenum">
              <a:rPr lang="en-US"/>
              <a:pPr/>
              <a:t>34</a:t>
            </a:fld>
            <a:endParaRPr lang="en-US"/>
          </a:p>
        </p:txBody>
      </p:sp>
      <p:sp>
        <p:nvSpPr>
          <p:cNvPr id="430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2D3394-374C-5749-8C7A-E3BB778CBF0F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4A12EF-874D-0D4E-B7FD-785409825519}" type="slidenum">
              <a:rPr lang="en-US"/>
              <a:pPr/>
              <a:t>5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BC881-E4BE-174E-BAC8-1B369BB7E071}" type="slidenum">
              <a:rPr lang="en-US"/>
              <a:pPr/>
              <a:t>6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5E37A-B0AC-BB47-9E55-191FE8CE41CD}" type="slidenum">
              <a:rPr lang="en-US"/>
              <a:pPr/>
              <a:t>7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C6F8A43-743B-F040-A32A-778A9F74F97C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4883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11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62682-04DE-2D49-8A0A-2618D4E3E512}" type="slidenum">
              <a:rPr lang="en-US"/>
              <a:pPr/>
              <a:t>9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C54BC-2E0B-7341-9FD1-21514E065477}" type="slidenum">
              <a:rPr lang="en-US"/>
              <a:pPr/>
              <a:t>11</a:t>
            </a:fld>
            <a:endParaRPr lang="en-US"/>
          </a:p>
        </p:txBody>
      </p:sp>
      <p:sp>
        <p:nvSpPr>
          <p:cNvPr id="6277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77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90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02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7CB8C0A-3026-CD4C-8DBB-FF24A980D8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4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5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5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4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1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0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5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DC6EC-E6EC-F74C-ADD8-F4BD72EB30AE}" type="datetimeFigureOut">
              <a:rPr lang="en-US" smtClean="0"/>
              <a:t>10/6/14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8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DC6EC-E6EC-F74C-ADD8-F4BD72EB30AE}" type="datetimeFigureOut">
              <a:rPr lang="en-US" smtClean="0"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068FA-DDFF-CA4B-ACBD-CE27D2589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g"/><Relationship Id="rId10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BBCA: </a:t>
            </a:r>
            <a:r>
              <a:rPr lang="en-US" sz="4000" dirty="0"/>
              <a:t>Improving the scalability </a:t>
            </a:r>
            <a:r>
              <a:rPr lang="en-US" sz="4000" dirty="0" smtClean="0"/>
              <a:t>of *BEAST using </a:t>
            </a:r>
            <a:r>
              <a:rPr lang="en-US" sz="4000" dirty="0"/>
              <a:t>random binning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Tandy Warnow</a:t>
            </a:r>
          </a:p>
          <a:p>
            <a:r>
              <a:rPr lang="en-US" dirty="0" smtClean="0"/>
              <a:t>The University of </a:t>
            </a:r>
            <a:r>
              <a:rPr lang="en-US" dirty="0" smtClean="0"/>
              <a:t>Illinois at Urbana-Champaign</a:t>
            </a:r>
          </a:p>
          <a:p>
            <a:r>
              <a:rPr lang="en-US" dirty="0" smtClean="0"/>
              <a:t>Co-authors: Theo Zimmermann (France) and Siavash Mirarab (Texas)</a:t>
            </a:r>
            <a:endParaRPr lang="en-US" dirty="0" smtClean="0"/>
          </a:p>
        </p:txBody>
      </p:sp>
      <p:pic>
        <p:nvPicPr>
          <p:cNvPr id="4" name="Picture 2" descr="nature-reviews-tree-of-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13" y="230515"/>
            <a:ext cx="2321153" cy="20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531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 Tree Incongruence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trees can differ from the species tree due to:</a:t>
            </a:r>
          </a:p>
          <a:p>
            <a:pPr lvl="1"/>
            <a:r>
              <a:rPr lang="en-US" dirty="0" smtClean="0"/>
              <a:t>Duplication and loss</a:t>
            </a:r>
          </a:p>
          <a:p>
            <a:pPr lvl="1"/>
            <a:r>
              <a:rPr lang="en-US" dirty="0" smtClean="0"/>
              <a:t>Horizontal gene transfer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Incomplete lineage sorting (ILS)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2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Coalescent</a:t>
            </a:r>
            <a:endParaRPr lang="he-IL" dirty="0"/>
          </a:p>
        </p:txBody>
      </p:sp>
      <p:grpSp>
        <p:nvGrpSpPr>
          <p:cNvPr id="625667" name="Group 3"/>
          <p:cNvGrpSpPr>
            <a:grpSpLocks/>
          </p:cNvGrpSpPr>
          <p:nvPr/>
        </p:nvGrpSpPr>
        <p:grpSpPr bwMode="auto">
          <a:xfrm>
            <a:off x="1371600" y="1676400"/>
            <a:ext cx="6248400" cy="5022850"/>
            <a:chOff x="864" y="1056"/>
            <a:chExt cx="3936" cy="3164"/>
          </a:xfrm>
        </p:grpSpPr>
        <p:sp>
          <p:nvSpPr>
            <p:cNvPr id="625668" name="AutoShape 4"/>
            <p:cNvSpPr>
              <a:spLocks noChangeArrowheads="1"/>
            </p:cNvSpPr>
            <p:nvPr/>
          </p:nvSpPr>
          <p:spPr bwMode="auto">
            <a:xfrm>
              <a:off x="960" y="1632"/>
              <a:ext cx="432" cy="1296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625669" name="Rectangle 5"/>
            <p:cNvSpPr>
              <a:spLocks noChangeArrowheads="1"/>
            </p:cNvSpPr>
            <p:nvPr/>
          </p:nvSpPr>
          <p:spPr bwMode="auto">
            <a:xfrm>
              <a:off x="864" y="3120"/>
              <a:ext cx="6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rtl="1" eaLnBrk="1" hangingPunct="1">
                <a:spcBef>
                  <a:spcPct val="50000"/>
                </a:spcBef>
              </a:pPr>
              <a:r>
                <a:rPr lang="en-US" sz="1800">
                  <a:cs typeface="Arial" charset="0"/>
                </a:rPr>
                <a:t>Present</a:t>
              </a:r>
            </a:p>
          </p:txBody>
        </p:sp>
        <p:sp>
          <p:nvSpPr>
            <p:cNvPr id="625670" name="Rectangle 6"/>
            <p:cNvSpPr>
              <a:spLocks noChangeArrowheads="1"/>
            </p:cNvSpPr>
            <p:nvPr/>
          </p:nvSpPr>
          <p:spPr bwMode="auto">
            <a:xfrm>
              <a:off x="960" y="129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1" eaLnBrk="1" hangingPunct="1"/>
              <a:r>
                <a:rPr lang="en-US" sz="1800">
                  <a:cs typeface="Arial" charset="0"/>
                </a:rPr>
                <a:t>Past</a:t>
              </a:r>
              <a:endParaRPr lang="he-IL" sz="1800">
                <a:cs typeface="Arial" charset="0"/>
              </a:endParaRPr>
            </a:p>
          </p:txBody>
        </p:sp>
        <p:pic>
          <p:nvPicPr>
            <p:cNvPr id="62567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056"/>
              <a:ext cx="3168" cy="3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625672" name="Rectangle 8"/>
          <p:cNvSpPr>
            <a:spLocks noChangeArrowheads="1"/>
          </p:cNvSpPr>
          <p:nvPr/>
        </p:nvSpPr>
        <p:spPr bwMode="auto">
          <a:xfrm>
            <a:off x="533400" y="5410200"/>
            <a:ext cx="83058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56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334000"/>
            <a:ext cx="1143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3340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0"/>
            <a:ext cx="73977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2567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0"/>
            <a:ext cx="1219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5677" name="Text Box 13"/>
          <p:cNvSpPr txBox="1">
            <a:spLocks noChangeArrowheads="1"/>
          </p:cNvSpPr>
          <p:nvPr/>
        </p:nvSpPr>
        <p:spPr bwMode="auto">
          <a:xfrm>
            <a:off x="762000" y="6400800"/>
            <a:ext cx="1828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00"/>
          </a:p>
        </p:txBody>
      </p:sp>
      <p:sp>
        <p:nvSpPr>
          <p:cNvPr id="625678" name="Text Box 14"/>
          <p:cNvSpPr txBox="1">
            <a:spLocks noChangeArrowheads="1"/>
          </p:cNvSpPr>
          <p:nvPr/>
        </p:nvSpPr>
        <p:spPr bwMode="auto">
          <a:xfrm>
            <a:off x="6705600" y="17526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62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tree in a species tree</a:t>
            </a: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5029200" cy="502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1714500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Courtesy James Degnan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Lineage Sorting</a:t>
            </a:r>
            <a:endParaRPr lang="en-US" dirty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7772400" cy="4495800"/>
          </a:xfrm>
        </p:spPr>
        <p:txBody>
          <a:bodyPr/>
          <a:lstStyle/>
          <a:p>
            <a:pPr>
              <a:spcAft>
                <a:spcPct val="25000"/>
              </a:spcAft>
            </a:pPr>
            <a:r>
              <a:rPr lang="en-US" sz="2700" dirty="0"/>
              <a:t>Population-level </a:t>
            </a:r>
            <a:r>
              <a:rPr lang="en-US" sz="2700" dirty="0" smtClean="0"/>
              <a:t>process, also called the   	   “Multi-species coalescent” (Kingman, 1982)</a:t>
            </a:r>
          </a:p>
          <a:p>
            <a:pPr>
              <a:spcAft>
                <a:spcPct val="25000"/>
              </a:spcAft>
            </a:pPr>
            <a:r>
              <a:rPr lang="en-US" sz="2700" dirty="0" smtClean="0"/>
              <a:t>Gene </a:t>
            </a:r>
            <a:r>
              <a:rPr lang="en-US" sz="2700" dirty="0"/>
              <a:t>trees can differ from species trees due to short times between speciation events </a:t>
            </a:r>
            <a:r>
              <a:rPr lang="en-US" sz="2700" dirty="0" smtClean="0"/>
              <a:t>or large population size; this is called “Incomplete Lineage Sorting” or “Deep Coalescence”.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Lineage Sorting (ILS)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</a:t>
            </a:r>
            <a:r>
              <a:rPr lang="en-US" dirty="0" smtClean="0"/>
              <a:t>000</a:t>
            </a:r>
            <a:r>
              <a:rPr lang="en-US" dirty="0" smtClean="0"/>
              <a:t>+ papers in 2013 alone </a:t>
            </a:r>
          </a:p>
          <a:p>
            <a:r>
              <a:rPr lang="en-US" dirty="0" smtClean="0"/>
              <a:t>Confounds phylogenetic analysis for many groups:</a:t>
            </a:r>
          </a:p>
          <a:p>
            <a:pPr lvl="1"/>
            <a:r>
              <a:rPr lang="en-US" dirty="0" smtClean="0"/>
              <a:t>Hominids</a:t>
            </a:r>
          </a:p>
          <a:p>
            <a:pPr lvl="1"/>
            <a:r>
              <a:rPr lang="en-US" dirty="0" smtClean="0"/>
              <a:t>Birds</a:t>
            </a:r>
          </a:p>
          <a:p>
            <a:pPr lvl="1"/>
            <a:r>
              <a:rPr lang="en-US" dirty="0" smtClean="0"/>
              <a:t>Yeast</a:t>
            </a:r>
          </a:p>
          <a:p>
            <a:pPr lvl="1"/>
            <a:r>
              <a:rPr lang="en-US" dirty="0" smtClean="0"/>
              <a:t>Animals</a:t>
            </a:r>
          </a:p>
          <a:p>
            <a:pPr lvl="1"/>
            <a:r>
              <a:rPr lang="en-US" dirty="0" smtClean="0"/>
              <a:t>Toads</a:t>
            </a:r>
          </a:p>
          <a:p>
            <a:pPr lvl="1"/>
            <a:r>
              <a:rPr lang="en-US" dirty="0" smtClean="0"/>
              <a:t>Fish</a:t>
            </a:r>
          </a:p>
          <a:p>
            <a:pPr lvl="1"/>
            <a:r>
              <a:rPr lang="en-US" dirty="0" smtClean="0"/>
              <a:t>Fungi</a:t>
            </a:r>
          </a:p>
          <a:p>
            <a:r>
              <a:rPr lang="en-US" dirty="0" smtClean="0"/>
              <a:t>There is substantial debate about how to analyze </a:t>
            </a:r>
            <a:r>
              <a:rPr lang="en-US" dirty="0" err="1" smtClean="0"/>
              <a:t>phylogenomic</a:t>
            </a:r>
            <a:r>
              <a:rPr lang="en-US" dirty="0" smtClean="0"/>
              <a:t> datasets in the presence of ILS.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72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1205"/>
            <a:ext cx="8229600" cy="1323566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Key observation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Under the multi-species coalescent model, the species tree </a:t>
            </a:r>
            <a:br>
              <a:rPr lang="en-US" sz="2400" dirty="0" smtClean="0"/>
            </a:br>
            <a:r>
              <a:rPr lang="en-US" sz="2400" dirty="0" smtClean="0"/>
              <a:t>defines a </a:t>
            </a:r>
            <a:r>
              <a:rPr lang="en-US" sz="2400" i="1" dirty="0" smtClean="0">
                <a:solidFill>
                  <a:srgbClr val="0000FF"/>
                </a:solidFill>
              </a:rPr>
              <a:t>probability distribution on the gene trees</a:t>
            </a:r>
            <a:endParaRPr lang="en-US" sz="2400" i="1" dirty="0">
              <a:solidFill>
                <a:srgbClr val="0000FF"/>
              </a:solidFill>
            </a:endParaRPr>
          </a:p>
        </p:txBody>
      </p:sp>
      <p:pic>
        <p:nvPicPr>
          <p:cNvPr id="6266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116" y="2292145"/>
            <a:ext cx="4003406" cy="39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6613525" y="5319168"/>
            <a:ext cx="18621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/>
              <a:t>Courtesy James </a:t>
            </a:r>
            <a:r>
              <a:rPr lang="en-US" sz="1200" dirty="0" err="1"/>
              <a:t>Degnan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72384" y="27707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5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ontent Placeholder 2"/>
          <p:cNvSpPr>
            <a:spLocks noGrp="1"/>
          </p:cNvSpPr>
          <p:nvPr>
            <p:ph idx="1"/>
          </p:nvPr>
        </p:nvSpPr>
        <p:spPr>
          <a:xfrm>
            <a:off x="457200" y="1369306"/>
            <a:ext cx="8229600" cy="5115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accent1"/>
                </a:solidFill>
              </a:rPr>
              <a:t>1- C</a:t>
            </a:r>
            <a:r>
              <a:rPr lang="en-US" sz="2600" b="1" dirty="0" smtClean="0">
                <a:solidFill>
                  <a:srgbClr val="4E67C8"/>
                </a:solidFill>
              </a:rPr>
              <a:t>oncatenation</a:t>
            </a:r>
            <a:r>
              <a:rPr lang="en-US" sz="2600" dirty="0" smtClean="0">
                <a:solidFill>
                  <a:srgbClr val="4E67C8"/>
                </a:solidFill>
              </a:rPr>
              <a:t>:</a:t>
            </a:r>
            <a:r>
              <a:rPr lang="en-US" sz="2600" b="1" dirty="0" smtClean="0"/>
              <a:t> </a:t>
            </a:r>
            <a:r>
              <a:rPr lang="en-US" sz="2600" dirty="0" smtClean="0"/>
              <a:t>statistically inconsistent (</a:t>
            </a:r>
            <a:r>
              <a:rPr lang="en-US" sz="2600" dirty="0" err="1" smtClean="0"/>
              <a:t>Roch</a:t>
            </a:r>
            <a:r>
              <a:rPr lang="en-US" sz="2600" dirty="0" smtClean="0"/>
              <a:t> &amp; Steel 2014)</a:t>
            </a:r>
          </a:p>
          <a:p>
            <a:pPr marL="0" indent="0">
              <a:buNone/>
            </a:pPr>
            <a:endParaRPr lang="en-US" sz="2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600" b="1" dirty="0" smtClean="0">
              <a:solidFill>
                <a:srgbClr val="4E67C8"/>
              </a:solidFill>
            </a:endParaRPr>
          </a:p>
          <a:p>
            <a:pPr marL="0" indent="0">
              <a:buNone/>
            </a:pPr>
            <a:r>
              <a:rPr lang="en-US" sz="2600" b="1" dirty="0" smtClean="0">
                <a:solidFill>
                  <a:srgbClr val="4E67C8"/>
                </a:solidFill>
              </a:rPr>
              <a:t>2-</a:t>
            </a:r>
            <a:r>
              <a:rPr lang="en-US" sz="2600" b="1" dirty="0" smtClean="0">
                <a:solidFill>
                  <a:srgbClr val="000000"/>
                </a:solidFill>
              </a:rPr>
              <a:t> </a:t>
            </a:r>
            <a:r>
              <a:rPr lang="en-US" sz="2600" b="1" dirty="0">
                <a:solidFill>
                  <a:schemeClr val="accent1"/>
                </a:solidFill>
              </a:rPr>
              <a:t>S</a:t>
            </a:r>
            <a:r>
              <a:rPr lang="en-US" sz="2600" b="1" dirty="0" smtClean="0">
                <a:solidFill>
                  <a:schemeClr val="accent1"/>
                </a:solidFill>
              </a:rPr>
              <a:t>ummary methods</a:t>
            </a:r>
            <a:r>
              <a:rPr lang="en-US" sz="2600" dirty="0" smtClean="0">
                <a:solidFill>
                  <a:schemeClr val="accent1"/>
                </a:solidFill>
              </a:rPr>
              <a:t>:</a:t>
            </a:r>
            <a:r>
              <a:rPr lang="en-US" sz="2600" dirty="0" smtClean="0">
                <a:solidFill>
                  <a:srgbClr val="000000"/>
                </a:solidFill>
              </a:rPr>
              <a:t> </a:t>
            </a:r>
            <a:r>
              <a:rPr lang="en-US" sz="2600" dirty="0" smtClean="0"/>
              <a:t>can be statistically consistent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b="1" dirty="0">
                <a:solidFill>
                  <a:schemeClr val="accent1"/>
                </a:solidFill>
              </a:rPr>
              <a:t>3- Co-estimation </a:t>
            </a:r>
            <a:r>
              <a:rPr lang="en-US" sz="2600" b="1" dirty="0" smtClean="0">
                <a:solidFill>
                  <a:schemeClr val="accent1"/>
                </a:solidFill>
              </a:rPr>
              <a:t>methods:</a:t>
            </a:r>
            <a:r>
              <a:rPr lang="en-US" sz="2600" dirty="0" smtClean="0"/>
              <a:t>  too slow for large datasets</a:t>
            </a:r>
            <a:endParaRPr lang="en-US" sz="2600" b="1" dirty="0">
              <a:solidFill>
                <a:schemeClr val="accent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4054073"/>
            <a:ext cx="810260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763819"/>
            <a:ext cx="8128000" cy="14351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4523" y="5593417"/>
            <a:ext cx="8237836" cy="11415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title"/>
          </p:nvPr>
        </p:nvSpPr>
        <p:spPr>
          <a:xfrm>
            <a:off x="457200" y="8914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Species tree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6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9"/>
    </mc:Choice>
    <mc:Fallback xmlns="">
      <p:transition xmlns:p14="http://schemas.microsoft.com/office/powerpoint/2010/main" spd="slow" advTm="818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554038" y="3725863"/>
            <a:ext cx="4703762" cy="2728912"/>
            <a:chOff x="349" y="2347"/>
            <a:chExt cx="2963" cy="1719"/>
          </a:xfrm>
        </p:grpSpPr>
        <p:sp>
          <p:nvSpPr>
            <p:cNvPr id="394243" name="Line 3"/>
            <p:cNvSpPr>
              <a:spLocks noChangeShapeType="1"/>
            </p:cNvSpPr>
            <p:nvPr/>
          </p:nvSpPr>
          <p:spPr bwMode="auto">
            <a:xfrm>
              <a:off x="711" y="2347"/>
              <a:ext cx="0" cy="86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4" name="Line 4"/>
            <p:cNvSpPr>
              <a:spLocks noChangeShapeType="1"/>
            </p:cNvSpPr>
            <p:nvPr/>
          </p:nvSpPr>
          <p:spPr bwMode="auto">
            <a:xfrm>
              <a:off x="1383" y="2348"/>
              <a:ext cx="0" cy="86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5" name="Line 5"/>
            <p:cNvSpPr>
              <a:spLocks noChangeShapeType="1"/>
            </p:cNvSpPr>
            <p:nvPr/>
          </p:nvSpPr>
          <p:spPr bwMode="auto">
            <a:xfrm>
              <a:off x="2335" y="2348"/>
              <a:ext cx="0" cy="869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23" y="3712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 flipH="1">
              <a:off x="349" y="3562"/>
              <a:ext cx="362" cy="48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Line 8"/>
            <p:cNvSpPr>
              <a:spLocks noChangeShapeType="1"/>
            </p:cNvSpPr>
            <p:nvPr/>
          </p:nvSpPr>
          <p:spPr bwMode="auto">
            <a:xfrm rot="18475779" flipH="1">
              <a:off x="1416" y="3573"/>
              <a:ext cx="220" cy="507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Line 9"/>
            <p:cNvSpPr>
              <a:spLocks noChangeShapeType="1"/>
            </p:cNvSpPr>
            <p:nvPr/>
          </p:nvSpPr>
          <p:spPr bwMode="auto">
            <a:xfrm>
              <a:off x="697" y="3562"/>
              <a:ext cx="294" cy="492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 flipV="1">
              <a:off x="1119" y="3599"/>
              <a:ext cx="285" cy="45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1" name="Line 11"/>
            <p:cNvSpPr>
              <a:spLocks noChangeShapeType="1"/>
            </p:cNvSpPr>
            <p:nvPr/>
          </p:nvSpPr>
          <p:spPr bwMode="auto">
            <a:xfrm flipH="1">
              <a:off x="1383" y="3811"/>
              <a:ext cx="140" cy="2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 flipV="1">
              <a:off x="1516" y="3935"/>
              <a:ext cx="64" cy="12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>
              <a:off x="646" y="3633"/>
              <a:ext cx="246" cy="41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4" name="Line 14"/>
            <p:cNvSpPr>
              <a:spLocks noChangeShapeType="1"/>
            </p:cNvSpPr>
            <p:nvPr/>
          </p:nvSpPr>
          <p:spPr bwMode="auto">
            <a:xfrm>
              <a:off x="535" y="3786"/>
              <a:ext cx="85" cy="26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5" name="Line 15"/>
            <p:cNvSpPr>
              <a:spLocks noChangeShapeType="1"/>
            </p:cNvSpPr>
            <p:nvPr/>
          </p:nvSpPr>
          <p:spPr bwMode="auto">
            <a:xfrm>
              <a:off x="455" y="3902"/>
              <a:ext cx="59" cy="14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6" name="Line 16"/>
            <p:cNvSpPr>
              <a:spLocks noChangeShapeType="1"/>
            </p:cNvSpPr>
            <p:nvPr/>
          </p:nvSpPr>
          <p:spPr bwMode="auto">
            <a:xfrm flipH="1">
              <a:off x="702" y="3862"/>
              <a:ext cx="78" cy="188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 flipH="1">
              <a:off x="792" y="3955"/>
              <a:ext cx="47" cy="10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8" name="Line 18"/>
            <p:cNvSpPr>
              <a:spLocks noChangeShapeType="1"/>
            </p:cNvSpPr>
            <p:nvPr/>
          </p:nvSpPr>
          <p:spPr bwMode="auto">
            <a:xfrm rot="18475779" flipH="1">
              <a:off x="2242" y="3716"/>
              <a:ext cx="167" cy="35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59" name="Line 19"/>
            <p:cNvSpPr>
              <a:spLocks noChangeShapeType="1"/>
            </p:cNvSpPr>
            <p:nvPr/>
          </p:nvSpPr>
          <p:spPr bwMode="auto">
            <a:xfrm flipV="1">
              <a:off x="2065" y="3553"/>
              <a:ext cx="267" cy="508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0" name="Line 20"/>
            <p:cNvSpPr>
              <a:spLocks noChangeShapeType="1"/>
            </p:cNvSpPr>
            <p:nvPr/>
          </p:nvSpPr>
          <p:spPr bwMode="auto">
            <a:xfrm flipH="1">
              <a:off x="2487" y="3951"/>
              <a:ext cx="65" cy="11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1" name="Line 21"/>
            <p:cNvSpPr>
              <a:spLocks noChangeShapeType="1"/>
            </p:cNvSpPr>
            <p:nvPr/>
          </p:nvSpPr>
          <p:spPr bwMode="auto">
            <a:xfrm flipV="1">
              <a:off x="2292" y="3942"/>
              <a:ext cx="57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2" name="Line 22"/>
            <p:cNvSpPr>
              <a:spLocks noChangeShapeType="1"/>
            </p:cNvSpPr>
            <p:nvPr/>
          </p:nvSpPr>
          <p:spPr bwMode="auto">
            <a:xfrm>
              <a:off x="2333" y="3560"/>
              <a:ext cx="272" cy="49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3" name="Text Box 23"/>
            <p:cNvSpPr txBox="1">
              <a:spLocks noChangeArrowheads="1"/>
            </p:cNvSpPr>
            <p:nvPr/>
          </p:nvSpPr>
          <p:spPr bwMode="auto">
            <a:xfrm>
              <a:off x="2458" y="2552"/>
              <a:ext cx="854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>
                  <a:latin typeface="Helvetica" charset="0"/>
                </a:rPr>
                <a:t>Analyze</a:t>
              </a:r>
            </a:p>
            <a:p>
              <a:pPr algn="ctr" eaLnBrk="1" hangingPunct="1"/>
              <a:r>
                <a:rPr lang="en-US" sz="2000">
                  <a:latin typeface="Helvetica" charset="0"/>
                </a:rPr>
                <a:t>separately</a:t>
              </a:r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H="1" flipV="1">
              <a:off x="397" y="3978"/>
              <a:ext cx="37" cy="77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5" name="Line 25"/>
            <p:cNvSpPr>
              <a:spLocks noChangeShapeType="1"/>
            </p:cNvSpPr>
            <p:nvPr/>
          </p:nvSpPr>
          <p:spPr bwMode="auto">
            <a:xfrm flipH="1">
              <a:off x="1245" y="3710"/>
              <a:ext cx="209" cy="35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66" name="Line 26"/>
            <p:cNvSpPr>
              <a:spLocks noChangeShapeType="1"/>
            </p:cNvSpPr>
            <p:nvPr/>
          </p:nvSpPr>
          <p:spPr bwMode="auto">
            <a:xfrm flipV="1">
              <a:off x="2176" y="3843"/>
              <a:ext cx="120" cy="223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4267" name="Group 27"/>
          <p:cNvGrpSpPr>
            <a:grpSpLocks/>
          </p:cNvGrpSpPr>
          <p:nvPr/>
        </p:nvGrpSpPr>
        <p:grpSpPr bwMode="auto">
          <a:xfrm>
            <a:off x="3967160" y="4348164"/>
            <a:ext cx="5253034" cy="2128838"/>
            <a:chOff x="2499" y="2739"/>
            <a:chExt cx="3309" cy="1341"/>
          </a:xfrm>
        </p:grpSpPr>
        <p:grpSp>
          <p:nvGrpSpPr>
            <p:cNvPr id="394268" name="Group 28"/>
            <p:cNvGrpSpPr>
              <a:grpSpLocks/>
            </p:cNvGrpSpPr>
            <p:nvPr/>
          </p:nvGrpSpPr>
          <p:grpSpPr bwMode="auto">
            <a:xfrm>
              <a:off x="3973" y="2739"/>
              <a:ext cx="1835" cy="1341"/>
              <a:chOff x="2108" y="2832"/>
              <a:chExt cx="1835" cy="1493"/>
            </a:xfrm>
          </p:grpSpPr>
          <p:sp>
            <p:nvSpPr>
              <p:cNvPr id="394269" name="Line 29"/>
              <p:cNvSpPr>
                <a:spLocks noChangeShapeType="1"/>
              </p:cNvSpPr>
              <p:nvPr/>
            </p:nvSpPr>
            <p:spPr bwMode="auto">
              <a:xfrm flipH="1">
                <a:off x="2108" y="2832"/>
                <a:ext cx="741" cy="149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0" name="Line 30"/>
              <p:cNvSpPr>
                <a:spLocks noChangeShapeType="1"/>
              </p:cNvSpPr>
              <p:nvPr/>
            </p:nvSpPr>
            <p:spPr bwMode="auto">
              <a:xfrm rot="18475779" flipH="1">
                <a:off x="2833" y="2834"/>
                <a:ext cx="741" cy="147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1" name="Line 31"/>
              <p:cNvSpPr>
                <a:spLocks noChangeShapeType="1"/>
              </p:cNvSpPr>
              <p:nvPr/>
            </p:nvSpPr>
            <p:spPr bwMode="auto">
              <a:xfrm>
                <a:off x="2651" y="3237"/>
                <a:ext cx="332" cy="108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2" name="Line 32"/>
              <p:cNvSpPr>
                <a:spLocks noChangeShapeType="1"/>
              </p:cNvSpPr>
              <p:nvPr/>
            </p:nvSpPr>
            <p:spPr bwMode="auto">
              <a:xfrm flipV="1">
                <a:off x="3137" y="3793"/>
                <a:ext cx="172" cy="52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3" name="Line 33"/>
              <p:cNvSpPr>
                <a:spLocks noChangeShapeType="1"/>
              </p:cNvSpPr>
              <p:nvPr/>
            </p:nvSpPr>
            <p:spPr bwMode="auto">
              <a:xfrm>
                <a:off x="3198" y="4106"/>
                <a:ext cx="84" cy="213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4" name="Line 34"/>
              <p:cNvSpPr>
                <a:spLocks noChangeShapeType="1"/>
              </p:cNvSpPr>
              <p:nvPr/>
            </p:nvSpPr>
            <p:spPr bwMode="auto">
              <a:xfrm flipV="1">
                <a:off x="3406" y="4122"/>
                <a:ext cx="57" cy="198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5" name="Line 35"/>
              <p:cNvSpPr>
                <a:spLocks noChangeShapeType="1"/>
              </p:cNvSpPr>
              <p:nvPr/>
            </p:nvSpPr>
            <p:spPr bwMode="auto">
              <a:xfrm>
                <a:off x="2539" y="3456"/>
                <a:ext cx="250" cy="864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6" name="Line 36"/>
              <p:cNvSpPr>
                <a:spLocks noChangeShapeType="1"/>
              </p:cNvSpPr>
              <p:nvPr/>
            </p:nvSpPr>
            <p:spPr bwMode="auto">
              <a:xfrm>
                <a:off x="2326" y="3893"/>
                <a:ext cx="117" cy="427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7" name="Line 37"/>
              <p:cNvSpPr>
                <a:spLocks noChangeShapeType="1"/>
              </p:cNvSpPr>
              <p:nvPr/>
            </p:nvSpPr>
            <p:spPr bwMode="auto">
              <a:xfrm>
                <a:off x="2219" y="4085"/>
                <a:ext cx="80" cy="235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8" name="Line 38"/>
              <p:cNvSpPr>
                <a:spLocks noChangeShapeType="1"/>
              </p:cNvSpPr>
              <p:nvPr/>
            </p:nvSpPr>
            <p:spPr bwMode="auto">
              <a:xfrm>
                <a:off x="2400" y="3738"/>
                <a:ext cx="183" cy="58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279" name="Line 39"/>
              <p:cNvSpPr>
                <a:spLocks noChangeShapeType="1"/>
              </p:cNvSpPr>
              <p:nvPr/>
            </p:nvSpPr>
            <p:spPr bwMode="auto">
              <a:xfrm flipH="1">
                <a:off x="2678" y="4145"/>
                <a:ext cx="64" cy="176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94280" name="Line 40"/>
            <p:cNvSpPr>
              <a:spLocks noChangeShapeType="1"/>
            </p:cNvSpPr>
            <p:nvPr/>
          </p:nvSpPr>
          <p:spPr bwMode="auto">
            <a:xfrm rot="-5383472">
              <a:off x="3326" y="3230"/>
              <a:ext cx="3" cy="833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1" name="Text Box 41"/>
            <p:cNvSpPr txBox="1">
              <a:spLocks noChangeArrowheads="1"/>
            </p:cNvSpPr>
            <p:nvPr/>
          </p:nvSpPr>
          <p:spPr bwMode="auto">
            <a:xfrm>
              <a:off x="2499" y="3719"/>
              <a:ext cx="14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2000" dirty="0">
                  <a:latin typeface="Helvetica" charset="0"/>
                </a:rPr>
                <a:t> </a:t>
              </a:r>
              <a:r>
                <a:rPr lang="en-US" sz="2000" dirty="0" smtClean="0">
                  <a:latin typeface="Helvetica" charset="0"/>
                </a:rPr>
                <a:t>Summary Method</a:t>
              </a:r>
              <a:endParaRPr lang="en-US" sz="2000" dirty="0">
                <a:latin typeface="Helvetica" charset="0"/>
              </a:endParaRPr>
            </a:p>
          </p:txBody>
        </p:sp>
      </p:grpSp>
      <p:sp>
        <p:nvSpPr>
          <p:cNvPr id="394282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Two competing approaches </a:t>
            </a:r>
          </a:p>
        </p:txBody>
      </p: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173038" y="1473200"/>
            <a:ext cx="4173537" cy="1955800"/>
            <a:chOff x="109" y="928"/>
            <a:chExt cx="2629" cy="1232"/>
          </a:xfrm>
        </p:grpSpPr>
        <p:sp>
          <p:nvSpPr>
            <p:cNvPr id="394284" name="Line 44"/>
            <p:cNvSpPr>
              <a:spLocks noChangeShapeType="1"/>
            </p:cNvSpPr>
            <p:nvPr/>
          </p:nvSpPr>
          <p:spPr bwMode="auto">
            <a:xfrm>
              <a:off x="387" y="928"/>
              <a:ext cx="0" cy="12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5" name="Line 45"/>
            <p:cNvSpPr>
              <a:spLocks noChangeShapeType="1"/>
            </p:cNvSpPr>
            <p:nvPr/>
          </p:nvSpPr>
          <p:spPr bwMode="auto">
            <a:xfrm>
              <a:off x="109" y="1128"/>
              <a:ext cx="262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6" name="Text Box 46"/>
            <p:cNvSpPr txBox="1">
              <a:spLocks noChangeArrowheads="1"/>
            </p:cNvSpPr>
            <p:nvPr/>
          </p:nvSpPr>
          <p:spPr bwMode="auto">
            <a:xfrm>
              <a:off x="402" y="935"/>
              <a:ext cx="21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E68435"/>
                  </a:solidFill>
                  <a:latin typeface="Helvetica" charset="0"/>
                </a:rPr>
                <a:t> </a:t>
              </a:r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gene 1</a:t>
              </a:r>
              <a:r>
                <a:rPr lang="en-US" sz="1800">
                  <a:latin typeface="Helvetica" charset="0"/>
                </a:rPr>
                <a:t>     </a:t>
              </a:r>
              <a:r>
                <a:rPr lang="en-US" sz="1800">
                  <a:solidFill>
                    <a:schemeClr val="accent1"/>
                  </a:solidFill>
                  <a:latin typeface="Helvetica" charset="0"/>
                </a:rPr>
                <a:t>gene 2</a:t>
              </a:r>
              <a:r>
                <a:rPr lang="en-US" sz="1800">
                  <a:latin typeface="Helvetica" charset="0"/>
                </a:rPr>
                <a:t>   . . .     </a:t>
              </a:r>
              <a:r>
                <a:rPr lang="en-US" sz="1800">
                  <a:solidFill>
                    <a:srgbClr val="CC0000"/>
                  </a:solidFill>
                  <a:latin typeface="Helvetica" charset="0"/>
                </a:rPr>
                <a:t>gene </a:t>
              </a:r>
              <a:r>
                <a:rPr lang="en-US" sz="1800" i="1">
                  <a:solidFill>
                    <a:srgbClr val="CC0000"/>
                  </a:solidFill>
                  <a:latin typeface="Helvetica" charset="0"/>
                </a:rPr>
                <a:t>k</a:t>
              </a:r>
              <a:endParaRPr lang="en-US" sz="1800">
                <a:latin typeface="Helvetica" charset="0"/>
              </a:endParaRPr>
            </a:p>
          </p:txBody>
        </p:sp>
        <p:sp>
          <p:nvSpPr>
            <p:cNvPr id="394287" name="Line 47"/>
            <p:cNvSpPr>
              <a:spLocks noChangeShapeType="1"/>
            </p:cNvSpPr>
            <p:nvPr/>
          </p:nvSpPr>
          <p:spPr bwMode="auto">
            <a:xfrm>
              <a:off x="472" y="124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8" name="Line 48"/>
            <p:cNvSpPr>
              <a:spLocks noChangeShapeType="1"/>
            </p:cNvSpPr>
            <p:nvPr/>
          </p:nvSpPr>
          <p:spPr bwMode="auto">
            <a:xfrm>
              <a:off x="472" y="132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89" name="Line 49"/>
            <p:cNvSpPr>
              <a:spLocks noChangeShapeType="1"/>
            </p:cNvSpPr>
            <p:nvPr/>
          </p:nvSpPr>
          <p:spPr bwMode="auto">
            <a:xfrm>
              <a:off x="471" y="1416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0" name="Line 50"/>
            <p:cNvSpPr>
              <a:spLocks noChangeShapeType="1"/>
            </p:cNvSpPr>
            <p:nvPr/>
          </p:nvSpPr>
          <p:spPr bwMode="auto">
            <a:xfrm>
              <a:off x="472" y="1502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1" name="Line 51"/>
            <p:cNvSpPr>
              <a:spLocks noChangeShapeType="1"/>
            </p:cNvSpPr>
            <p:nvPr/>
          </p:nvSpPr>
          <p:spPr bwMode="auto">
            <a:xfrm>
              <a:off x="472" y="1588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2" name="Line 52"/>
            <p:cNvSpPr>
              <a:spLocks noChangeShapeType="1"/>
            </p:cNvSpPr>
            <p:nvPr/>
          </p:nvSpPr>
          <p:spPr bwMode="auto">
            <a:xfrm>
              <a:off x="472" y="1933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3" name="Line 53"/>
            <p:cNvSpPr>
              <a:spLocks noChangeShapeType="1"/>
            </p:cNvSpPr>
            <p:nvPr/>
          </p:nvSpPr>
          <p:spPr bwMode="auto">
            <a:xfrm>
              <a:off x="472" y="2019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4" name="Line 54"/>
            <p:cNvSpPr>
              <a:spLocks noChangeShapeType="1"/>
            </p:cNvSpPr>
            <p:nvPr/>
          </p:nvSpPr>
          <p:spPr bwMode="auto">
            <a:xfrm>
              <a:off x="472" y="2105"/>
              <a:ext cx="521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5" name="Line 55"/>
            <p:cNvSpPr>
              <a:spLocks noChangeShapeType="1"/>
            </p:cNvSpPr>
            <p:nvPr/>
          </p:nvSpPr>
          <p:spPr bwMode="auto">
            <a:xfrm>
              <a:off x="1132" y="1588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6" name="Line 56"/>
            <p:cNvSpPr>
              <a:spLocks noChangeShapeType="1"/>
            </p:cNvSpPr>
            <p:nvPr/>
          </p:nvSpPr>
          <p:spPr bwMode="auto">
            <a:xfrm>
              <a:off x="1132" y="1674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7" name="Line 57"/>
            <p:cNvSpPr>
              <a:spLocks noChangeShapeType="1"/>
            </p:cNvSpPr>
            <p:nvPr/>
          </p:nvSpPr>
          <p:spPr bwMode="auto">
            <a:xfrm>
              <a:off x="1132" y="1760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8" name="Line 58"/>
            <p:cNvSpPr>
              <a:spLocks noChangeShapeType="1"/>
            </p:cNvSpPr>
            <p:nvPr/>
          </p:nvSpPr>
          <p:spPr bwMode="auto">
            <a:xfrm>
              <a:off x="1132" y="1847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1132" y="1933"/>
              <a:ext cx="521" cy="0"/>
            </a:xfrm>
            <a:prstGeom prst="lin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0" name="Line 60"/>
            <p:cNvSpPr>
              <a:spLocks noChangeShapeType="1"/>
            </p:cNvSpPr>
            <p:nvPr/>
          </p:nvSpPr>
          <p:spPr bwMode="auto">
            <a:xfrm>
              <a:off x="2092" y="1243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>
              <a:off x="2092" y="1502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>
              <a:off x="2092" y="1588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3" name="Line 63"/>
            <p:cNvSpPr>
              <a:spLocks noChangeShapeType="1"/>
            </p:cNvSpPr>
            <p:nvPr/>
          </p:nvSpPr>
          <p:spPr bwMode="auto">
            <a:xfrm>
              <a:off x="2092" y="1674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4" name="Line 64"/>
            <p:cNvSpPr>
              <a:spLocks noChangeShapeType="1"/>
            </p:cNvSpPr>
            <p:nvPr/>
          </p:nvSpPr>
          <p:spPr bwMode="auto">
            <a:xfrm>
              <a:off x="2092" y="2019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5" name="Line 65"/>
            <p:cNvSpPr>
              <a:spLocks noChangeShapeType="1"/>
            </p:cNvSpPr>
            <p:nvPr/>
          </p:nvSpPr>
          <p:spPr bwMode="auto">
            <a:xfrm>
              <a:off x="2092" y="2105"/>
              <a:ext cx="52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6" name="Text Box 66"/>
            <p:cNvSpPr txBox="1">
              <a:spLocks noChangeArrowheads="1"/>
            </p:cNvSpPr>
            <p:nvPr/>
          </p:nvSpPr>
          <p:spPr bwMode="auto">
            <a:xfrm>
              <a:off x="1696" y="1450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latin typeface="Helvetica" charset="0"/>
                </a:rPr>
                <a:t>. . .</a:t>
              </a:r>
            </a:p>
          </p:txBody>
        </p:sp>
      </p:grpSp>
      <p:grpSp>
        <p:nvGrpSpPr>
          <p:cNvPr id="394307" name="Group 67"/>
          <p:cNvGrpSpPr>
            <a:grpSpLocks/>
          </p:cNvGrpSpPr>
          <p:nvPr/>
        </p:nvGrpSpPr>
        <p:grpSpPr bwMode="auto">
          <a:xfrm>
            <a:off x="6316663" y="1460500"/>
            <a:ext cx="2903537" cy="2120900"/>
            <a:chOff x="3934" y="2837"/>
            <a:chExt cx="1829" cy="1488"/>
          </a:xfrm>
        </p:grpSpPr>
        <p:sp>
          <p:nvSpPr>
            <p:cNvPr id="394308" name="Line 68"/>
            <p:cNvSpPr>
              <a:spLocks noChangeShapeType="1"/>
            </p:cNvSpPr>
            <p:nvPr/>
          </p:nvSpPr>
          <p:spPr bwMode="auto">
            <a:xfrm flipH="1">
              <a:off x="3934" y="2837"/>
              <a:ext cx="741" cy="14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09" name="Line 69"/>
            <p:cNvSpPr>
              <a:spLocks noChangeShapeType="1"/>
            </p:cNvSpPr>
            <p:nvPr/>
          </p:nvSpPr>
          <p:spPr bwMode="auto">
            <a:xfrm rot="18475779" flipH="1">
              <a:off x="4663" y="2839"/>
              <a:ext cx="731" cy="146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0" name="Line 70"/>
            <p:cNvSpPr>
              <a:spLocks noChangeShapeType="1"/>
            </p:cNvSpPr>
            <p:nvPr/>
          </p:nvSpPr>
          <p:spPr bwMode="auto">
            <a:xfrm>
              <a:off x="4477" y="3242"/>
              <a:ext cx="332" cy="10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1" name="Line 71"/>
            <p:cNvSpPr>
              <a:spLocks noChangeShapeType="1"/>
            </p:cNvSpPr>
            <p:nvPr/>
          </p:nvSpPr>
          <p:spPr bwMode="auto">
            <a:xfrm flipV="1">
              <a:off x="4969" y="3735"/>
              <a:ext cx="134" cy="58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2" name="Line 72"/>
            <p:cNvSpPr>
              <a:spLocks noChangeShapeType="1"/>
            </p:cNvSpPr>
            <p:nvPr/>
          </p:nvSpPr>
          <p:spPr bwMode="auto">
            <a:xfrm flipH="1">
              <a:off x="5118" y="3935"/>
              <a:ext cx="77" cy="378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3" name="Line 73"/>
            <p:cNvSpPr>
              <a:spLocks noChangeShapeType="1"/>
            </p:cNvSpPr>
            <p:nvPr/>
          </p:nvSpPr>
          <p:spPr bwMode="auto">
            <a:xfrm flipV="1">
              <a:off x="5252" y="4127"/>
              <a:ext cx="42" cy="193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4" name="Line 74"/>
            <p:cNvSpPr>
              <a:spLocks noChangeShapeType="1"/>
            </p:cNvSpPr>
            <p:nvPr/>
          </p:nvSpPr>
          <p:spPr bwMode="auto">
            <a:xfrm>
              <a:off x="4376" y="3444"/>
              <a:ext cx="239" cy="881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5" name="Line 75"/>
            <p:cNvSpPr>
              <a:spLocks noChangeShapeType="1"/>
            </p:cNvSpPr>
            <p:nvPr/>
          </p:nvSpPr>
          <p:spPr bwMode="auto">
            <a:xfrm>
              <a:off x="4157" y="3871"/>
              <a:ext cx="144" cy="454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6" name="Line 76"/>
            <p:cNvSpPr>
              <a:spLocks noChangeShapeType="1"/>
            </p:cNvSpPr>
            <p:nvPr/>
          </p:nvSpPr>
          <p:spPr bwMode="auto">
            <a:xfrm>
              <a:off x="4045" y="4090"/>
              <a:ext cx="80" cy="235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7" name="Line 77"/>
            <p:cNvSpPr>
              <a:spLocks noChangeShapeType="1"/>
            </p:cNvSpPr>
            <p:nvPr/>
          </p:nvSpPr>
          <p:spPr bwMode="auto">
            <a:xfrm flipH="1">
              <a:off x="4398" y="3951"/>
              <a:ext cx="116" cy="362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318" name="Line 78"/>
            <p:cNvSpPr>
              <a:spLocks noChangeShapeType="1"/>
            </p:cNvSpPr>
            <p:nvPr/>
          </p:nvSpPr>
          <p:spPr bwMode="auto">
            <a:xfrm flipH="1">
              <a:off x="4504" y="4149"/>
              <a:ext cx="64" cy="17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4319" name="Line 79"/>
          <p:cNvSpPr>
            <a:spLocks noChangeShapeType="1"/>
          </p:cNvSpPr>
          <p:nvPr/>
        </p:nvSpPr>
        <p:spPr bwMode="auto">
          <a:xfrm>
            <a:off x="4495800" y="2209800"/>
            <a:ext cx="1676400" cy="1588"/>
          </a:xfrm>
          <a:prstGeom prst="line">
            <a:avLst/>
          </a:prstGeom>
          <a:noFill/>
          <a:ln w="5715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320" name="Text Box 80"/>
          <p:cNvSpPr txBox="1">
            <a:spLocks noChangeArrowheads="1"/>
          </p:cNvSpPr>
          <p:nvPr/>
        </p:nvSpPr>
        <p:spPr bwMode="auto">
          <a:xfrm>
            <a:off x="4436547" y="2338388"/>
            <a:ext cx="18387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dirty="0" smtClean="0">
                <a:latin typeface="Helvetica" charset="0"/>
              </a:rPr>
              <a:t>Concatenation</a:t>
            </a:r>
            <a:endParaRPr lang="en-US" sz="2000" dirty="0">
              <a:latin typeface="Helvetica" charset="0"/>
            </a:endParaRPr>
          </a:p>
        </p:txBody>
      </p:sp>
      <p:sp>
        <p:nvSpPr>
          <p:cNvPr id="394321" name="Text Box 81"/>
          <p:cNvSpPr txBox="1">
            <a:spLocks noChangeArrowheads="1"/>
          </p:cNvSpPr>
          <p:nvPr/>
        </p:nvSpPr>
        <p:spPr bwMode="auto">
          <a:xfrm rot="-5400000">
            <a:off x="-111918" y="1799431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Species</a:t>
            </a:r>
          </a:p>
        </p:txBody>
      </p:sp>
    </p:spTree>
    <p:extLst>
      <p:ext uri="{BB962C8B-B14F-4D97-AF65-F5344CB8AC3E}">
        <p14:creationId xmlns:p14="http://schemas.microsoft.com/office/powerpoint/2010/main" val="42731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tatistically consistent under ILS?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1645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u="sng" dirty="0">
                <a:solidFill>
                  <a:srgbClr val="0000FF"/>
                </a:solidFill>
              </a:rPr>
              <a:t>*BEAST (</a:t>
            </a:r>
            <a:r>
              <a:rPr lang="en-US" u="sng" dirty="0" err="1">
                <a:solidFill>
                  <a:srgbClr val="0000FF"/>
                </a:solidFill>
              </a:rPr>
              <a:t>Heled</a:t>
            </a:r>
            <a:r>
              <a:rPr lang="en-US" u="sng" dirty="0">
                <a:solidFill>
                  <a:srgbClr val="0000FF"/>
                </a:solidFill>
              </a:rPr>
              <a:t> and Drummond </a:t>
            </a:r>
            <a:r>
              <a:rPr lang="en-US" u="sng" dirty="0" smtClean="0">
                <a:solidFill>
                  <a:srgbClr val="0000FF"/>
                </a:solidFill>
              </a:rPr>
              <a:t>2010)</a:t>
            </a:r>
            <a:r>
              <a:rPr lang="en-US" u="sng" dirty="0">
                <a:solidFill>
                  <a:srgbClr val="0000FF"/>
                </a:solidFill>
              </a:rPr>
              <a:t>: Bayesian co-estimation of gene trees and species trees  -- YES</a:t>
            </a:r>
          </a:p>
          <a:p>
            <a:endParaRPr lang="en-US" u="sng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MP</a:t>
            </a:r>
            <a:r>
              <a:rPr lang="en-US" dirty="0"/>
              <a:t>-EST (Liu et al. 2010): maximum likelihood estimation of rooted species tree – </a:t>
            </a:r>
            <a:r>
              <a:rPr lang="en-US" dirty="0" smtClean="0"/>
              <a:t>YES</a:t>
            </a:r>
          </a:p>
          <a:p>
            <a:pPr marL="0" indent="0">
              <a:buNone/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BUCKy</a:t>
            </a:r>
            <a:r>
              <a:rPr lang="en-US" dirty="0" smtClean="0">
                <a:solidFill>
                  <a:srgbClr val="000000"/>
                </a:solidFill>
              </a:rPr>
              <a:t>-pop </a:t>
            </a:r>
            <a:r>
              <a:rPr lang="en-US" dirty="0" smtClean="0"/>
              <a:t>(</a:t>
            </a:r>
            <a:r>
              <a:rPr lang="en-US" dirty="0" err="1" smtClean="0"/>
              <a:t>Ané</a:t>
            </a:r>
            <a:r>
              <a:rPr lang="en-US" dirty="0" smtClean="0"/>
              <a:t> and </a:t>
            </a:r>
            <a:r>
              <a:rPr lang="en-US" dirty="0" err="1" smtClean="0"/>
              <a:t>Larget</a:t>
            </a:r>
            <a:r>
              <a:rPr lang="en-US" dirty="0" smtClean="0"/>
              <a:t> 2010): quartet-based Bayesian species tree estimation </a:t>
            </a:r>
            <a:r>
              <a:rPr lang="en-US" dirty="0" smtClean="0"/>
              <a:t>– YES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ASTRAL (Mirarab et al. 2014): quartet-based method - YES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MDC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Greedy –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Concatenation under maximum likelihood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(</a:t>
            </a:r>
            <a:r>
              <a:rPr lang="en-US" dirty="0" err="1" smtClean="0"/>
              <a:t>Roch</a:t>
            </a:r>
            <a:r>
              <a:rPr lang="en-US" dirty="0" smtClean="0"/>
              <a:t> &amp; Steel, submitted)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MRP (</a:t>
            </a:r>
            <a:r>
              <a:rPr lang="en-US" dirty="0" err="1" smtClean="0"/>
              <a:t>supertree</a:t>
            </a:r>
            <a:r>
              <a:rPr lang="en-US" dirty="0" smtClean="0"/>
              <a:t> method) – open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2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sz="4000" b="0"/>
              <a:t>Quantifying Error</a:t>
            </a:r>
            <a:endParaRPr lang="en-US" sz="4000"/>
          </a:p>
        </p:txBody>
      </p:sp>
      <p:pic>
        <p:nvPicPr>
          <p:cNvPr id="635908" name="Picture 4" descr="intr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55638"/>
            <a:ext cx="6324600" cy="56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914400" y="3669135"/>
            <a:ext cx="33258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latin typeface="Verdana" charset="0"/>
              </a:rPr>
              <a:t>FN: false negative</a:t>
            </a:r>
          </a:p>
          <a:p>
            <a:r>
              <a:rPr lang="en-US" sz="2400" b="0" dirty="0">
                <a:latin typeface="Verdana" charset="0"/>
              </a:rPr>
              <a:t>      (missing edge)</a:t>
            </a:r>
          </a:p>
          <a:p>
            <a:r>
              <a:rPr lang="en-US" sz="2400" b="0" dirty="0">
                <a:latin typeface="Verdana" charset="0"/>
              </a:rPr>
              <a:t>FP: false positive</a:t>
            </a:r>
          </a:p>
          <a:p>
            <a:r>
              <a:rPr lang="en-US" sz="2400" b="0" dirty="0">
                <a:latin typeface="Verdana" charset="0"/>
              </a:rPr>
              <a:t>      (incorrect edge)</a:t>
            </a:r>
          </a:p>
          <a:p>
            <a:endParaRPr lang="en-US" sz="2400" b="0" dirty="0">
              <a:latin typeface="Verdana" charset="0"/>
            </a:endParaRPr>
          </a:p>
        </p:txBody>
      </p:sp>
      <p:sp>
        <p:nvSpPr>
          <p:cNvPr id="635910" name="Line 6"/>
          <p:cNvSpPr>
            <a:spLocks noChangeShapeType="1"/>
          </p:cNvSpPr>
          <p:nvPr/>
        </p:nvSpPr>
        <p:spPr bwMode="auto">
          <a:xfrm>
            <a:off x="2895600" y="15240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1" name="Rectangle 7"/>
          <p:cNvSpPr>
            <a:spLocks noChangeArrowheads="1"/>
          </p:cNvSpPr>
          <p:nvPr/>
        </p:nvSpPr>
        <p:spPr bwMode="auto">
          <a:xfrm>
            <a:off x="3048000" y="1473200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Verdana" charset="0"/>
              </a:rPr>
              <a:t>FN</a:t>
            </a:r>
          </a:p>
        </p:txBody>
      </p:sp>
      <p:sp>
        <p:nvSpPr>
          <p:cNvPr id="635912" name="Line 8"/>
          <p:cNvSpPr>
            <a:spLocks noChangeShapeType="1"/>
          </p:cNvSpPr>
          <p:nvPr/>
        </p:nvSpPr>
        <p:spPr bwMode="auto">
          <a:xfrm>
            <a:off x="6518275" y="5105400"/>
            <a:ext cx="415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3" name="Rectangle 9"/>
          <p:cNvSpPr>
            <a:spLocks noChangeArrowheads="1"/>
          </p:cNvSpPr>
          <p:nvPr/>
        </p:nvSpPr>
        <p:spPr bwMode="auto">
          <a:xfrm>
            <a:off x="6375400" y="5181600"/>
            <a:ext cx="48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Verdana" charset="0"/>
              </a:rPr>
              <a:t>FP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5132" y="5443177"/>
            <a:ext cx="2138140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Verdana" charset="0"/>
              </a:rPr>
              <a:t>50% error rate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Phylogeny</a:t>
            </a:r>
            <a:br>
              <a:rPr lang="en-US"/>
            </a:br>
            <a:r>
              <a:rPr lang="en-US"/>
              <a:t>(evolutionary tree)</a:t>
            </a:r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194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Species tree estimation: difficult, even for small datasets!</a:t>
            </a:r>
            <a:endParaRPr lang="en-US" dirty="0"/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0216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Results on 11</a:t>
            </a:r>
            <a:r>
              <a:rPr lang="en-US" sz="3200" b="1" dirty="0"/>
              <a:t>-taxon </a:t>
            </a:r>
            <a:r>
              <a:rPr lang="en-US" sz="3200" b="1" dirty="0" smtClean="0"/>
              <a:t>datasets with weak ILS</a:t>
            </a:r>
            <a:endParaRPr lang="en-US" sz="3200" b="1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568080" y="5155963"/>
            <a:ext cx="75438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FF0000"/>
                </a:solidFill>
              </a:rPr>
              <a:t>*</a:t>
            </a:r>
            <a:r>
              <a:rPr lang="en-US" sz="2000" b="1" dirty="0" smtClean="0">
                <a:solidFill>
                  <a:srgbClr val="FF0000"/>
                </a:solidFill>
              </a:rPr>
              <a:t>BEAST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more accurate than summary methods (MP-EST, </a:t>
            </a:r>
            <a:r>
              <a:rPr lang="en-US" sz="2000" dirty="0" err="1" smtClean="0"/>
              <a:t>BUCKy</a:t>
            </a:r>
            <a:r>
              <a:rPr lang="en-US" sz="2000" dirty="0" smtClean="0"/>
              <a:t>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	 CA-ML: (concatenated analysis) most accurate</a:t>
            </a:r>
          </a:p>
          <a:p>
            <a:endParaRPr lang="en-US" sz="1600" dirty="0" smtClean="0"/>
          </a:p>
          <a:p>
            <a:r>
              <a:rPr lang="en-US" sz="1600" dirty="0" smtClean="0"/>
              <a:t>							Datasets from Chung and </a:t>
            </a:r>
            <a:r>
              <a:rPr lang="en-US" sz="1600" dirty="0" err="1" smtClean="0"/>
              <a:t>Ané</a:t>
            </a:r>
            <a:r>
              <a:rPr lang="en-US" sz="1600" dirty="0" smtClean="0"/>
              <a:t>, 2011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					</a:t>
            </a:r>
            <a:r>
              <a:rPr lang="en-US" sz="1600" dirty="0"/>
              <a:t>	</a:t>
            </a:r>
            <a:r>
              <a:rPr lang="en-US" sz="1600" dirty="0" err="1" smtClean="0"/>
              <a:t>Bayzid</a:t>
            </a:r>
            <a:r>
              <a:rPr lang="en-US" sz="1600" dirty="0" smtClean="0"/>
              <a:t> &amp; Warnow, Bioinformatics 2013</a:t>
            </a:r>
            <a:endParaRPr lang="en-US" sz="1600" dirty="0"/>
          </a:p>
        </p:txBody>
      </p:sp>
      <p:pic>
        <p:nvPicPr>
          <p:cNvPr id="3" name="Content Placeholder 2" descr="11-taxon-weak_rax2.FN.pdf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1007"/>
          <a:stretch>
            <a:fillRect/>
          </a:stretch>
        </p:blipFill>
        <p:spPr>
          <a:xfrm>
            <a:off x="1073750" y="1260761"/>
            <a:ext cx="7118483" cy="3701611"/>
          </a:xfrm>
        </p:spPr>
      </p:pic>
    </p:spTree>
    <p:extLst>
      <p:ext uri="{BB962C8B-B14F-4D97-AF65-F5344CB8AC3E}">
        <p14:creationId xmlns:p14="http://schemas.microsoft.com/office/powerpoint/2010/main" val="42010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964"/>
            <a:ext cx="77724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Results on 11</a:t>
            </a:r>
            <a:r>
              <a:rPr lang="en-US" sz="3200" b="1" dirty="0"/>
              <a:t>-</a:t>
            </a:r>
            <a:r>
              <a:rPr lang="en-US" sz="3200" b="1" dirty="0" smtClean="0"/>
              <a:t>taxon datasets with </a:t>
            </a:r>
            <a:r>
              <a:rPr lang="en-US" sz="3200" b="1" dirty="0" err="1" smtClean="0"/>
              <a:t>strongILS</a:t>
            </a:r>
            <a:endParaRPr lang="en-US" sz="3200" b="1" dirty="0"/>
          </a:p>
        </p:txBody>
      </p:sp>
      <p:pic>
        <p:nvPicPr>
          <p:cNvPr id="3" name="Content Placeholder 2" descr="11-taxon-strong_rax2.FN.pdf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r="1007"/>
          <a:stretch>
            <a:fillRect/>
          </a:stretch>
        </p:blipFill>
        <p:spPr>
          <a:xfrm>
            <a:off x="1137351" y="1346148"/>
            <a:ext cx="7061201" cy="3671824"/>
          </a:xfrm>
        </p:spPr>
      </p:pic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1070491" y="5478417"/>
            <a:ext cx="6400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</a:t>
            </a:r>
            <a:r>
              <a:rPr lang="en-US" sz="1600" b="1" dirty="0">
                <a:solidFill>
                  <a:srgbClr val="FF0000"/>
                </a:solidFill>
              </a:rPr>
              <a:t>BEAST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more accurate than summary methods (MP-EST, </a:t>
            </a:r>
            <a:r>
              <a:rPr lang="en-US" sz="1600" dirty="0" err="1"/>
              <a:t>BUCKy</a:t>
            </a:r>
            <a:r>
              <a:rPr lang="en-US" sz="1600" dirty="0"/>
              <a:t>, 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  <a:p>
            <a:r>
              <a:rPr lang="en-US" sz="1600" dirty="0"/>
              <a:t>	 CA-ML: (concatenated </a:t>
            </a:r>
            <a:r>
              <a:rPr lang="en-US" sz="1600" dirty="0" smtClean="0"/>
              <a:t>analysis) also very accurate</a:t>
            </a:r>
            <a:endParaRPr lang="en-US" sz="1600" dirty="0"/>
          </a:p>
          <a:p>
            <a:endParaRPr lang="en-US" sz="1200" dirty="0"/>
          </a:p>
          <a:p>
            <a:r>
              <a:rPr lang="en-US" sz="1200" dirty="0"/>
              <a:t>							Datasets from Chung and </a:t>
            </a:r>
            <a:r>
              <a:rPr lang="en-US" sz="1200" dirty="0" err="1"/>
              <a:t>Ané</a:t>
            </a:r>
            <a:r>
              <a:rPr lang="en-US" sz="1200" dirty="0"/>
              <a:t>, 2011</a:t>
            </a:r>
          </a:p>
          <a:p>
            <a:r>
              <a:rPr lang="en-US" sz="1200" dirty="0"/>
              <a:t>							</a:t>
            </a:r>
            <a:r>
              <a:rPr lang="en-US" sz="1200" dirty="0" err="1"/>
              <a:t>Bayzid</a:t>
            </a:r>
            <a:r>
              <a:rPr lang="en-US" sz="1200" dirty="0"/>
              <a:t> &amp; Warnow, Bioinformatics 2013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16194" y="13470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93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675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Gene Tree Estimation: </a:t>
            </a:r>
            <a:br>
              <a:rPr lang="en-US" sz="2800" dirty="0" smtClean="0"/>
            </a:br>
            <a:r>
              <a:rPr lang="en-US" sz="2800" dirty="0" smtClean="0"/>
              <a:t>*</a:t>
            </a:r>
            <a:r>
              <a:rPr lang="en-US" sz="2800" dirty="0"/>
              <a:t>BEAST </a:t>
            </a:r>
            <a:r>
              <a:rPr lang="en-US" sz="2800" dirty="0" smtClean="0"/>
              <a:t>vs. Maximum Likelihood</a:t>
            </a:r>
            <a:endParaRPr lang="en-US" sz="2800" dirty="0"/>
          </a:p>
        </p:txBody>
      </p:sp>
      <p:sp>
        <p:nvSpPr>
          <p:cNvPr id="35840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88245" y="5403412"/>
            <a:ext cx="8345311" cy="12064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11-taxon datasets from Chung and </a:t>
            </a:r>
            <a:r>
              <a:rPr lang="en-US" sz="1900" dirty="0" err="1" smtClean="0"/>
              <a:t>Ané</a:t>
            </a:r>
            <a:r>
              <a:rPr lang="en-US" sz="1900" dirty="0" smtClean="0"/>
              <a:t>, </a:t>
            </a:r>
            <a:r>
              <a:rPr lang="en-US" sz="1900" dirty="0" err="1" smtClean="0"/>
              <a:t>Syst</a:t>
            </a:r>
            <a:r>
              <a:rPr lang="en-US" sz="1900" dirty="0" smtClean="0"/>
              <a:t> </a:t>
            </a:r>
            <a:r>
              <a:rPr lang="en-US" sz="1900" dirty="0" err="1" smtClean="0"/>
              <a:t>Biol</a:t>
            </a:r>
            <a:r>
              <a:rPr lang="en-US" sz="1900" dirty="0" smtClean="0"/>
              <a:t> 2012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900" dirty="0" smtClean="0"/>
              <a:t>17-taxon datasets from Yu, Warnow, and </a:t>
            </a:r>
            <a:r>
              <a:rPr lang="en-US" sz="1900" dirty="0" err="1" smtClean="0"/>
              <a:t>Nakhleh</a:t>
            </a:r>
            <a:r>
              <a:rPr lang="en-US" sz="1900" dirty="0" smtClean="0"/>
              <a:t>, JCB 2011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/>
          </a:p>
        </p:txBody>
      </p:sp>
      <p:pic>
        <p:nvPicPr>
          <p:cNvPr id="3" name="Picture 2" descr="17-taxon_gene_tree.F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657" y="1623485"/>
            <a:ext cx="3945730" cy="2055676"/>
          </a:xfrm>
          <a:prstGeom prst="rect">
            <a:avLst/>
          </a:prstGeom>
        </p:spPr>
      </p:pic>
      <p:pic>
        <p:nvPicPr>
          <p:cNvPr id="4" name="Picture 3" descr="11-taxon_weak_gene_tree.F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92" y="1625707"/>
            <a:ext cx="3918641" cy="2041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0778" y="3914323"/>
            <a:ext cx="2673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11-taxon </a:t>
            </a:r>
            <a:r>
              <a:rPr lang="en-US" dirty="0" err="1" smtClean="0"/>
              <a:t>weakILS</a:t>
            </a:r>
            <a:r>
              <a:rPr lang="en-US" dirty="0" smtClean="0"/>
              <a:t> datasets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08227" y="3913513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17-taxon (very high ILS) datasets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1099" y="4573387"/>
            <a:ext cx="880205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*BEAST </a:t>
            </a:r>
            <a:r>
              <a:rPr lang="en-US" sz="2000" dirty="0" smtClean="0"/>
              <a:t>produces more accurate gene trees than ML on gene sequence alignments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83" y="513150"/>
            <a:ext cx="8558676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Impact of Gene Tree Estimation Error on MP-EST</a:t>
            </a:r>
            <a:endParaRPr lang="en-US" sz="3200" dirty="0"/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914400" y="4631003"/>
            <a:ext cx="7543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/>
              <a:t>MP-EST has </a:t>
            </a:r>
            <a:r>
              <a:rPr lang="en-US" sz="2000" dirty="0" smtClean="0">
                <a:solidFill>
                  <a:srgbClr val="0000FF"/>
                </a:solidFill>
              </a:rPr>
              <a:t>no error on true gene trees</a:t>
            </a:r>
            <a:r>
              <a:rPr lang="en-US" sz="2000" dirty="0" smtClean="0"/>
              <a:t>, but </a:t>
            </a:r>
          </a:p>
          <a:p>
            <a:r>
              <a:rPr lang="en-US" sz="2000" dirty="0" smtClean="0"/>
              <a:t>MP-EST has </a:t>
            </a:r>
            <a:r>
              <a:rPr lang="en-US" sz="2000" dirty="0" smtClean="0">
                <a:solidFill>
                  <a:srgbClr val="0000FF"/>
                </a:solidFill>
              </a:rPr>
              <a:t>9</a:t>
            </a:r>
            <a:r>
              <a:rPr lang="en-US" sz="2000" dirty="0">
                <a:solidFill>
                  <a:srgbClr val="0000FF"/>
                </a:solidFill>
              </a:rPr>
              <a:t>% error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on estimated gene trees</a:t>
            </a:r>
          </a:p>
          <a:p>
            <a:endParaRPr lang="en-US" sz="2000" dirty="0" smtClean="0"/>
          </a:p>
          <a:p>
            <a:r>
              <a:rPr lang="en-US" sz="2000" dirty="0" smtClean="0"/>
              <a:t>Datasets: </a:t>
            </a:r>
            <a:r>
              <a:rPr lang="en-US" sz="2000" dirty="0"/>
              <a:t>11-taxon </a:t>
            </a:r>
            <a:r>
              <a:rPr lang="en-US" sz="2000" dirty="0" err="1"/>
              <a:t>strongILS</a:t>
            </a:r>
            <a:r>
              <a:rPr lang="en-US" sz="2000" dirty="0"/>
              <a:t> conditions with 50 </a:t>
            </a:r>
            <a:r>
              <a:rPr lang="en-US" sz="2000" dirty="0" smtClean="0"/>
              <a:t>genes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Similar results for other summary methods (MDC, Greedy, etc.).</a:t>
            </a:r>
            <a:endParaRPr lang="en-US" sz="2000" dirty="0"/>
          </a:p>
        </p:txBody>
      </p:sp>
      <p:pic>
        <p:nvPicPr>
          <p:cNvPr id="2" name="Picture 1" descr="mpest-estimated-1.vs.true-binar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61" y="1675536"/>
            <a:ext cx="5171307" cy="24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4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The individual gene sequence alignments in the 11-taxon datasets have </a:t>
            </a:r>
            <a:r>
              <a:rPr lang="en-US" sz="2800" dirty="0">
                <a:solidFill>
                  <a:schemeClr val="bg1"/>
                </a:solidFill>
              </a:rPr>
              <a:t>poor phylogenetic </a:t>
            </a:r>
            <a:r>
              <a:rPr lang="en-US" sz="2800" dirty="0" smtClean="0">
                <a:solidFill>
                  <a:schemeClr val="bg1"/>
                </a:solidFill>
              </a:rPr>
              <a:t>signal, and result in 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chemeClr val="bg1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chemeClr val="bg1"/>
                </a:solidFill>
              </a:rPr>
              <a:t>gene trees </a:t>
            </a:r>
            <a:r>
              <a:rPr lang="en-US" sz="2800" dirty="0" smtClean="0">
                <a:solidFill>
                  <a:schemeClr val="bg1"/>
                </a:solidFill>
              </a:rPr>
              <a:t>have poor accuracy.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The individual gene sequence alignments in the 11-taxon datasets have </a:t>
            </a:r>
            <a:r>
              <a:rPr lang="en-US" sz="2800" dirty="0">
                <a:solidFill>
                  <a:srgbClr val="0000FF"/>
                </a:solidFill>
              </a:rPr>
              <a:t>poor phylogenetic </a:t>
            </a:r>
            <a:r>
              <a:rPr lang="en-US" sz="2800" dirty="0" smtClean="0">
                <a:solidFill>
                  <a:srgbClr val="0000FF"/>
                </a:solidFill>
              </a:rPr>
              <a:t>signal</a:t>
            </a:r>
            <a:r>
              <a:rPr lang="en-US" sz="2800" dirty="0" smtClean="0"/>
              <a:t>, and result in </a:t>
            </a:r>
            <a:r>
              <a:rPr lang="en-US" sz="2800" dirty="0" smtClean="0">
                <a:solidFill>
                  <a:srgbClr val="0000FF"/>
                </a:solidFill>
              </a:rPr>
              <a:t>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FFFFFF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FFFFFF"/>
                </a:solidFill>
              </a:rPr>
              <a:t>gene trees </a:t>
            </a:r>
            <a:r>
              <a:rPr lang="en-US" sz="2800" dirty="0" smtClean="0">
                <a:solidFill>
                  <a:srgbClr val="FFFFFF"/>
                </a:solidFill>
              </a:rPr>
              <a:t>have poor accuracy.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67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Problem: poor gene trees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The individual gene sequence alignments in the 11-taxon datasets have </a:t>
            </a:r>
            <a:r>
              <a:rPr lang="en-US" sz="2800" dirty="0"/>
              <a:t>poor phylogenetic </a:t>
            </a:r>
            <a:r>
              <a:rPr lang="en-US" sz="2800" dirty="0" smtClean="0"/>
              <a:t>signal, and result in poorly estimated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FF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0000FF"/>
                </a:solidFill>
              </a:rPr>
              <a:t>gene trees </a:t>
            </a:r>
            <a:r>
              <a:rPr lang="en-US" sz="2800" dirty="0" smtClean="0">
                <a:solidFill>
                  <a:srgbClr val="0000FF"/>
                </a:solidFill>
              </a:rPr>
              <a:t>have poor accuracy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64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1854199"/>
            <a:ext cx="7594314" cy="4507806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/>
              <a:t>Summary methods combine estimated gene trees, not true gene trees.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The individual gene sequence alignments in the 11-taxon datasets have </a:t>
            </a:r>
            <a:r>
              <a:rPr lang="en-US" sz="2800" dirty="0">
                <a:solidFill>
                  <a:srgbClr val="000000"/>
                </a:solidFill>
              </a:rPr>
              <a:t>poor phylogenetic </a:t>
            </a:r>
            <a:r>
              <a:rPr lang="en-US" sz="2800" dirty="0" smtClean="0">
                <a:solidFill>
                  <a:srgbClr val="000000"/>
                </a:solidFill>
              </a:rPr>
              <a:t>signal, and result in poorly estimated gene trees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Species trees obtained by combining poorly estimated </a:t>
            </a:r>
            <a:r>
              <a:rPr lang="en-US" sz="2800" dirty="0">
                <a:solidFill>
                  <a:srgbClr val="000000"/>
                </a:solidFill>
              </a:rPr>
              <a:t>gene trees </a:t>
            </a:r>
            <a:r>
              <a:rPr lang="en-US" sz="2800" dirty="0" smtClean="0">
                <a:solidFill>
                  <a:srgbClr val="000000"/>
                </a:solidFill>
              </a:rPr>
              <a:t>have poor accuracy.</a:t>
            </a:r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		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7502" y="508368"/>
            <a:ext cx="5664206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TYPICAL PHYLOGENOMICS PROBLEM: </a:t>
            </a:r>
            <a:br>
              <a:rPr lang="en-US" sz="2800" dirty="0">
                <a:solidFill>
                  <a:srgbClr val="0000FF"/>
                </a:solidFill>
              </a:rPr>
            </a:br>
            <a:r>
              <a:rPr lang="en-US" sz="2800" dirty="0" smtClean="0">
                <a:solidFill>
                  <a:srgbClr val="0000FF"/>
                </a:solidFill>
              </a:rPr>
              <a:t>		many </a:t>
            </a:r>
            <a:r>
              <a:rPr lang="en-US" sz="2800" dirty="0">
                <a:solidFill>
                  <a:srgbClr val="0000FF"/>
                </a:solidFill>
              </a:rPr>
              <a:t>poor gene trees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892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9951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Species tree estimation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799" y="1696611"/>
            <a:ext cx="7905207" cy="4196450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Concatenation – not statistically consistent and can have poor accuracy 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Summary methods – can be statistically consistent, but typically have poor accuracy when gene trees have estimation error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Co-estimation methods – can have outstanding accuracy but are too computationally intensive to use on datasets with more than 50 genes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6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538" name="Group 1026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705539" name="Line 1027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0" name="Line 1028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1" name="Line 1029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542" name="Line 1030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5543" name="Picture 1031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5544" name="Picture 1032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45" name="Text Box 1033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Orangutan</a:t>
            </a:r>
          </a:p>
        </p:txBody>
      </p:sp>
      <p:sp>
        <p:nvSpPr>
          <p:cNvPr id="705546" name="Text Box 1034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Gorilla</a:t>
            </a:r>
          </a:p>
        </p:txBody>
      </p:sp>
      <p:sp>
        <p:nvSpPr>
          <p:cNvPr id="705547" name="Text Box 1035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Chimpanzee</a:t>
            </a:r>
          </a:p>
        </p:txBody>
      </p:sp>
      <p:sp>
        <p:nvSpPr>
          <p:cNvPr id="705548" name="Text Box 1036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200">
                <a:latin typeface="Times New Roman" charset="0"/>
              </a:rPr>
              <a:t>Human</a:t>
            </a:r>
          </a:p>
        </p:txBody>
      </p:sp>
      <p:pic>
        <p:nvPicPr>
          <p:cNvPr id="705549" name="Picture 1037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5550" name="Text Box 1038"/>
          <p:cNvSpPr txBox="1">
            <a:spLocks noChangeArrowheads="1"/>
          </p:cNvSpPr>
          <p:nvPr/>
        </p:nvSpPr>
        <p:spPr bwMode="auto">
          <a:xfrm>
            <a:off x="1198563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1000" i="1">
                <a:latin typeface="Times New Roman" charset="0"/>
              </a:rPr>
              <a:t>From the Tree of the Life Website,</a:t>
            </a:r>
            <a:br>
              <a:rPr lang="en-US" sz="1000" i="1">
                <a:latin typeface="Times New Roman" charset="0"/>
              </a:rPr>
            </a:br>
            <a:r>
              <a:rPr lang="en-US" sz="1000" i="1">
                <a:latin typeface="Times New Roman" charset="0"/>
              </a:rPr>
              <a:t>University of Arizona</a:t>
            </a:r>
          </a:p>
        </p:txBody>
      </p:sp>
      <p:sp>
        <p:nvSpPr>
          <p:cNvPr id="705551" name="Rectangle 1039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 multiple genes from multiple species</a:t>
            </a:r>
            <a:endParaRPr lang="en-US" dirty="0"/>
          </a:p>
        </p:txBody>
      </p:sp>
      <p:pic>
        <p:nvPicPr>
          <p:cNvPr id="705552" name="Picture 1040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53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Improving summary methods through binning</a:t>
            </a:r>
            <a:endParaRPr lang="en-US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799" y="2057398"/>
            <a:ext cx="7772401" cy="414319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Assign genes </a:t>
            </a:r>
            <a:r>
              <a:rPr lang="en-US" sz="9600" dirty="0">
                <a:cs typeface="Calibri"/>
              </a:rPr>
              <a:t>to </a:t>
            </a:r>
            <a:r>
              <a:rPr lang="ja-JP" altLang="en-US" sz="9600" dirty="0">
                <a:cs typeface="Calibri"/>
              </a:rPr>
              <a:t>“</a:t>
            </a:r>
            <a:r>
              <a:rPr lang="en-US" sz="9600" dirty="0">
                <a:cs typeface="Calibri"/>
              </a:rPr>
              <a:t>bins</a:t>
            </a:r>
            <a:r>
              <a:rPr lang="ja-JP" altLang="en-US" sz="9600" dirty="0" smtClean="0">
                <a:cs typeface="Calibri"/>
              </a:rPr>
              <a:t>”</a:t>
            </a:r>
            <a:r>
              <a:rPr lang="en-US" altLang="ja-JP" sz="9600" dirty="0" smtClean="0">
                <a:cs typeface="Calibri"/>
              </a:rPr>
              <a:t>, creating “supergene alignments”</a:t>
            </a: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>
                <a:cs typeface="Calibri"/>
              </a:rPr>
              <a:t>Estimate trees on each supergene alignment </a:t>
            </a:r>
            <a:r>
              <a:rPr lang="en-US" sz="9600" dirty="0" smtClean="0">
                <a:cs typeface="Calibri"/>
              </a:rPr>
              <a:t>using maximum likelihood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Combine </a:t>
            </a:r>
            <a:r>
              <a:rPr lang="en-US" sz="9600" dirty="0">
                <a:cs typeface="Calibri"/>
              </a:rPr>
              <a:t>the supergene trees together using </a:t>
            </a:r>
            <a:r>
              <a:rPr lang="en-US" sz="9600" dirty="0" smtClean="0">
                <a:cs typeface="Calibri"/>
              </a:rPr>
              <a:t>a summary method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 smtClean="0">
              <a:solidFill>
                <a:schemeClr val="bg1"/>
              </a:solidFill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Variants: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solidFill>
                <a:schemeClr val="bg1"/>
              </a:solidFill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Naïve binning (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Bayzid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 and Warnow, Bioinformatics 2013)</a:t>
            </a: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chemeClr val="bg1"/>
                </a:solidFill>
                <a:cs typeface="Calibri"/>
              </a:rPr>
              <a:t>Statistical binning (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Mirarab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, </a:t>
            </a:r>
            <a:r>
              <a:rPr lang="en-US" sz="9600" dirty="0" err="1" smtClean="0">
                <a:solidFill>
                  <a:schemeClr val="bg1"/>
                </a:solidFill>
                <a:cs typeface="Calibri"/>
              </a:rPr>
              <a:t>Bayzid</a:t>
            </a:r>
            <a:r>
              <a:rPr lang="en-US" sz="9600" dirty="0" smtClean="0">
                <a:solidFill>
                  <a:schemeClr val="bg1"/>
                </a:solidFill>
                <a:cs typeface="Calibri"/>
              </a:rPr>
              <a:t>, and Warnow, in preparation</a:t>
            </a:r>
            <a:r>
              <a:rPr lang="en-US" sz="9600" dirty="0" smtClean="0">
                <a:solidFill>
                  <a:schemeClr val="bg1"/>
                </a:solidFill>
              </a:rPr>
              <a:t>)  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785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Improving summary methods through binning</a:t>
            </a:r>
            <a:endParaRPr lang="en-US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799" y="2057398"/>
            <a:ext cx="7772401" cy="414319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Assign genes </a:t>
            </a:r>
            <a:r>
              <a:rPr lang="en-US" sz="9600" dirty="0">
                <a:cs typeface="Calibri"/>
              </a:rPr>
              <a:t>to </a:t>
            </a:r>
            <a:r>
              <a:rPr lang="ja-JP" altLang="en-US" sz="9600" dirty="0">
                <a:cs typeface="Calibri"/>
              </a:rPr>
              <a:t>“</a:t>
            </a:r>
            <a:r>
              <a:rPr lang="en-US" sz="9600" dirty="0">
                <a:cs typeface="Calibri"/>
              </a:rPr>
              <a:t>bins</a:t>
            </a:r>
            <a:r>
              <a:rPr lang="ja-JP" altLang="en-US" sz="9600" dirty="0" smtClean="0">
                <a:cs typeface="Calibri"/>
              </a:rPr>
              <a:t>”</a:t>
            </a:r>
            <a:r>
              <a:rPr lang="en-US" altLang="ja-JP" sz="9600" dirty="0" smtClean="0">
                <a:cs typeface="Calibri"/>
              </a:rPr>
              <a:t>, creating “supergene alignments”</a:t>
            </a: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>
                <a:cs typeface="Calibri"/>
              </a:rPr>
              <a:t>Estimate trees on each supergene alignment </a:t>
            </a:r>
            <a:r>
              <a:rPr lang="en-US" sz="9600" dirty="0" smtClean="0">
                <a:cs typeface="Calibri"/>
              </a:rPr>
              <a:t>using maximum likelihood</a:t>
            </a: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Combine </a:t>
            </a:r>
            <a:r>
              <a:rPr lang="en-US" sz="9600" dirty="0">
                <a:cs typeface="Calibri"/>
              </a:rPr>
              <a:t>the supergene trees together using </a:t>
            </a:r>
            <a:r>
              <a:rPr lang="en-US" sz="9600" dirty="0" smtClean="0">
                <a:cs typeface="Calibri"/>
              </a:rPr>
              <a:t>a summary method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9600" dirty="0" smtClean="0">
                <a:cs typeface="Calibri"/>
              </a:rPr>
              <a:t>Variants:</a:t>
            </a: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9600" dirty="0" smtClean="0">
                <a:cs typeface="Calibri"/>
              </a:rPr>
              <a:t>Naïve binning (</a:t>
            </a:r>
            <a:r>
              <a:rPr lang="en-US" sz="9600" dirty="0" err="1" smtClean="0">
                <a:cs typeface="Calibri"/>
              </a:rPr>
              <a:t>Bayzid</a:t>
            </a:r>
            <a:r>
              <a:rPr lang="en-US" sz="9600" dirty="0" smtClean="0">
                <a:cs typeface="Calibri"/>
              </a:rPr>
              <a:t> and Warnow, Bioinformatics 2013)</a:t>
            </a:r>
          </a:p>
          <a:p>
            <a:pPr>
              <a:lnSpc>
                <a:spcPct val="90000"/>
              </a:lnSpc>
            </a:pPr>
            <a:r>
              <a:rPr lang="en-US" sz="9600" dirty="0" smtClean="0">
                <a:solidFill>
                  <a:srgbClr val="0000FF"/>
                </a:solidFill>
                <a:cs typeface="Calibri"/>
              </a:rPr>
              <a:t>Statistical binning (Mirarab, Bayzid, and Warnow, </a:t>
            </a:r>
            <a:r>
              <a:rPr lang="en-US" sz="9600" dirty="0" smtClean="0">
                <a:solidFill>
                  <a:srgbClr val="0000FF"/>
                </a:solidFill>
                <a:cs typeface="Calibri"/>
              </a:rPr>
              <a:t>in press)</a:t>
            </a:r>
            <a:endParaRPr lang="en-US" sz="9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8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binning vs. </a:t>
            </a:r>
            <a:r>
              <a:rPr lang="en-US" dirty="0" err="1" smtClean="0"/>
              <a:t>unbinned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591258" y="4973532"/>
            <a:ext cx="914400" cy="91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900081"/>
            <a:ext cx="85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Datasets</a:t>
            </a:r>
            <a:r>
              <a:rPr lang="en-US" dirty="0" smtClean="0"/>
              <a:t>: 11-taxon </a:t>
            </a:r>
            <a:r>
              <a:rPr lang="en-US" dirty="0" err="1" smtClean="0"/>
              <a:t>strongILS</a:t>
            </a:r>
            <a:r>
              <a:rPr lang="en-US" dirty="0" smtClean="0"/>
              <a:t> datasets with 50 genes, Chung and </a:t>
            </a:r>
            <a:r>
              <a:rPr lang="en-US" dirty="0" err="1"/>
              <a:t>Ané</a:t>
            </a:r>
            <a:r>
              <a:rPr lang="en-US" dirty="0"/>
              <a:t>,  </a:t>
            </a:r>
            <a:r>
              <a:rPr lang="en-US" dirty="0" smtClean="0"/>
              <a:t>Systematic Biology</a:t>
            </a:r>
            <a:endParaRPr lang="en-US" dirty="0"/>
          </a:p>
        </p:txBody>
      </p:sp>
      <p:pic>
        <p:nvPicPr>
          <p:cNvPr id="4" name="Picture 3" descr="11_50-strong-stat-binn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72" y="1729320"/>
            <a:ext cx="7747938" cy="34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3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5682"/>
            <a:ext cx="7772400" cy="1143000"/>
          </a:xfrm>
        </p:spPr>
        <p:txBody>
          <a:bodyPr/>
          <a:lstStyle/>
          <a:p>
            <a:r>
              <a:rPr lang="en-US" dirty="0" smtClean="0"/>
              <a:t>*BEAST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1625266"/>
            <a:ext cx="7990832" cy="4096568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input to *BEAST is a set of gene sequence alignments, and it uses them to co-estimate gene trees and species trees, using a Bayesian MCMC technique.</a:t>
            </a:r>
          </a:p>
          <a:p>
            <a:r>
              <a:rPr lang="en-US" sz="2000" dirty="0" smtClean="0"/>
              <a:t>Bayzid &amp; Warnow (Bioinformatics 2013) showed:</a:t>
            </a:r>
          </a:p>
          <a:p>
            <a:pPr lvl="1"/>
            <a:r>
              <a:rPr lang="en-US" sz="2000" dirty="0" smtClean="0"/>
              <a:t>*BEAST produces more accurate gene trees than maximum likelihood on gene sequence alignments.</a:t>
            </a:r>
          </a:p>
          <a:p>
            <a:pPr lvl="1"/>
            <a:r>
              <a:rPr lang="en-US" sz="2000" dirty="0" smtClean="0"/>
              <a:t>the same accuracy species tree can be obtained by applying summary methods (e.g., MP-EST) to the gene trees produced by *BEAST. </a:t>
            </a:r>
          </a:p>
          <a:p>
            <a:pPr lvl="1"/>
            <a:r>
              <a:rPr lang="en-US" sz="2000" dirty="0"/>
              <a:t>*BEAST fails to converge on datasets with more than 25 </a:t>
            </a:r>
            <a:r>
              <a:rPr lang="en-US" sz="2000" dirty="0" smtClean="0"/>
              <a:t>species</a:t>
            </a:r>
          </a:p>
          <a:p>
            <a:pPr lvl="1"/>
            <a:r>
              <a:rPr lang="en-US" sz="2000" i="1" dirty="0" smtClean="0">
                <a:solidFill>
                  <a:srgbClr val="0000FF"/>
                </a:solidFill>
              </a:rPr>
              <a:t>*BEAST failed to converge on 100-gene datasets, even given a week of running time.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3447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4174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BBCA </a:t>
            </a:r>
            <a:endParaRPr lang="en-US" sz="4000" dirty="0"/>
          </a:p>
        </p:txBody>
      </p:sp>
      <p:sp>
        <p:nvSpPr>
          <p:cNvPr id="429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799" y="2057398"/>
            <a:ext cx="7772401" cy="4143190"/>
          </a:xfrm>
          <a:ln>
            <a:noFill/>
          </a:ln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000" dirty="0"/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Assign genes </a:t>
            </a:r>
            <a:r>
              <a:rPr lang="en-US" sz="9600" dirty="0">
                <a:cs typeface="Calibri"/>
              </a:rPr>
              <a:t>to </a:t>
            </a:r>
            <a:r>
              <a:rPr lang="ja-JP" altLang="en-US" sz="9600" dirty="0">
                <a:cs typeface="Calibri"/>
              </a:rPr>
              <a:t>“</a:t>
            </a:r>
            <a:r>
              <a:rPr lang="en-US" sz="9600" dirty="0">
                <a:cs typeface="Calibri"/>
              </a:rPr>
              <a:t>bins</a:t>
            </a:r>
            <a:r>
              <a:rPr lang="ja-JP" altLang="en-US" sz="9600" dirty="0" smtClean="0">
                <a:cs typeface="Calibri"/>
              </a:rPr>
              <a:t>”</a:t>
            </a:r>
            <a:r>
              <a:rPr lang="en-US" altLang="ja-JP" sz="9600" dirty="0" smtClean="0">
                <a:cs typeface="Calibri"/>
              </a:rPr>
              <a:t> -- randomly</a:t>
            </a:r>
            <a:endParaRPr lang="en-US" sz="9600" dirty="0" smtClean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Apply *BEAST to each bin, co-estimating gene trees and species trees on each bin</a:t>
            </a:r>
            <a:endParaRPr lang="en-US" sz="9600" dirty="0" smtClean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endParaRPr lang="en-US" sz="9600" dirty="0">
              <a:cs typeface="Calibri"/>
            </a:endParaRPr>
          </a:p>
          <a:p>
            <a:pPr marL="457200" indent="-457200">
              <a:lnSpc>
                <a:spcPct val="90000"/>
              </a:lnSpc>
              <a:buFont typeface="Arial" charset="0"/>
              <a:buAutoNum type="arabicPeriod"/>
            </a:pPr>
            <a:r>
              <a:rPr lang="en-US" sz="9600" dirty="0" smtClean="0">
                <a:cs typeface="Calibri"/>
              </a:rPr>
              <a:t>Combine </a:t>
            </a:r>
            <a:r>
              <a:rPr lang="en-US" sz="9600" dirty="0">
                <a:cs typeface="Calibri"/>
              </a:rPr>
              <a:t>the </a:t>
            </a:r>
            <a:r>
              <a:rPr lang="en-US" sz="9600" dirty="0" smtClean="0">
                <a:cs typeface="Calibri"/>
              </a:rPr>
              <a:t>gene </a:t>
            </a:r>
            <a:r>
              <a:rPr lang="en-US" sz="9600" dirty="0">
                <a:cs typeface="Calibri"/>
              </a:rPr>
              <a:t>trees together using </a:t>
            </a:r>
            <a:r>
              <a:rPr lang="en-US" sz="9600" dirty="0" smtClean="0">
                <a:cs typeface="Calibri"/>
              </a:rPr>
              <a:t>a summary </a:t>
            </a:r>
            <a:r>
              <a:rPr lang="en-US" sz="9600" dirty="0" smtClean="0">
                <a:cs typeface="Calibri"/>
              </a:rPr>
              <a:t>method (e.g., MP-EST)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7494" y="1493455"/>
            <a:ext cx="427923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BBCA = Binned Boosted Coalescent Analysis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2087" y="5579148"/>
            <a:ext cx="759858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Note: this is a statistically consistent way of using binning, if the size of the bins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Is allowed to grow with the number of genes. </a:t>
            </a:r>
            <a:endParaRPr 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3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0068"/>
            <a:ext cx="7772400" cy="1143000"/>
          </a:xfrm>
        </p:spPr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85904" y="1632006"/>
            <a:ext cx="7872296" cy="456070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dirty="0" smtClean="0"/>
              <a:t>Datasets:</a:t>
            </a:r>
          </a:p>
          <a:p>
            <a:r>
              <a:rPr lang="en-US" sz="4200" dirty="0" smtClean="0"/>
              <a:t>11-taxon simulated datasets, developed by Chung &amp; </a:t>
            </a:r>
            <a:r>
              <a:rPr lang="en-US" sz="4200" dirty="0" err="1" smtClean="0"/>
              <a:t>Ané</a:t>
            </a:r>
            <a:r>
              <a:rPr lang="en-US" sz="4200" dirty="0" smtClean="0"/>
              <a:t> (Systematic Biology 2011) with 100 genes</a:t>
            </a:r>
            <a:endParaRPr lang="en-US" sz="4200" dirty="0"/>
          </a:p>
          <a:p>
            <a:r>
              <a:rPr lang="en-US" sz="4200" dirty="0" smtClean="0"/>
              <a:t>12-taxon simulated datasets based on a coalescent analysis of a mammalian clade (</a:t>
            </a:r>
            <a:r>
              <a:rPr lang="en-US" sz="4200" dirty="0" err="1" smtClean="0"/>
              <a:t>Laurasiatheria</a:t>
            </a:r>
            <a:r>
              <a:rPr lang="en-US" sz="4200" dirty="0" smtClean="0"/>
              <a:t>), with 100 genes; sequence-lengths varied from 500 to 1500 nt. </a:t>
            </a:r>
          </a:p>
          <a:p>
            <a:endParaRPr lang="en-US" sz="4200" dirty="0"/>
          </a:p>
          <a:p>
            <a:pPr marL="0" indent="0">
              <a:buNone/>
            </a:pPr>
            <a:r>
              <a:rPr lang="en-US" sz="4200" dirty="0" smtClean="0"/>
              <a:t>Methods</a:t>
            </a:r>
          </a:p>
          <a:p>
            <a:r>
              <a:rPr lang="en-US" sz="4200" dirty="0" smtClean="0"/>
              <a:t>*BEAST (24-hour to 168-hour analyses)</a:t>
            </a:r>
          </a:p>
          <a:p>
            <a:r>
              <a:rPr lang="en-US" sz="4200" dirty="0" smtClean="0"/>
              <a:t>BBCA (24-hour and 48-hour analyses), using bins of 25 genes</a:t>
            </a:r>
          </a:p>
          <a:p>
            <a:r>
              <a:rPr lang="en-US" sz="4200" dirty="0" smtClean="0"/>
              <a:t>Concatenation using maximum likelihood (</a:t>
            </a:r>
            <a:r>
              <a:rPr lang="en-US" sz="4200" dirty="0" err="1" smtClean="0"/>
              <a:t>RAxML</a:t>
            </a:r>
            <a:r>
              <a:rPr lang="en-US" sz="4200" dirty="0" smtClean="0"/>
              <a:t>)</a:t>
            </a:r>
          </a:p>
          <a:p>
            <a:endParaRPr lang="en-US" sz="4200" dirty="0"/>
          </a:p>
          <a:p>
            <a:pPr marL="0" indent="0">
              <a:buNone/>
            </a:pPr>
            <a:r>
              <a:rPr lang="en-US" sz="4200" dirty="0" smtClean="0"/>
              <a:t>Criteria</a:t>
            </a:r>
          </a:p>
          <a:p>
            <a:r>
              <a:rPr lang="en-US" sz="4200" dirty="0" smtClean="0"/>
              <a:t>Species tree error (Robinson-</a:t>
            </a:r>
            <a:r>
              <a:rPr lang="en-US" sz="4200" dirty="0" err="1" smtClean="0"/>
              <a:t>Foulds</a:t>
            </a:r>
            <a:r>
              <a:rPr lang="en-US" sz="4200" dirty="0" smtClean="0"/>
              <a:t> distance to true tree)</a:t>
            </a:r>
          </a:p>
          <a:p>
            <a:r>
              <a:rPr lang="en-US" sz="4200" dirty="0" smtClean="0"/>
              <a:t>Failure to converge of MCMC run (% of ESS values below 100)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0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3 from BBC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7" y="892649"/>
            <a:ext cx="7735233" cy="5671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24" y="485143"/>
            <a:ext cx="8174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24-hour BBCA analysis has much lower error than  96-hour *BEAST analysis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0896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 7 from BBC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79" y="1181673"/>
            <a:ext cx="6809199" cy="5039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3337" y="527949"/>
            <a:ext cx="7507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24-hour BBCA analysis more accurate than 168-hour *BEAST analysis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2682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ure 2 from BBC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92" y="922036"/>
            <a:ext cx="7192472" cy="59718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3971" y="356722"/>
            <a:ext cx="6061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BBCA enables *BEAST to converge in less time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2321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Coalescent-based species tree estimation: provides statistical guarantees in the presence of incomplete lineage sorting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Summary methods (which combine gene trees) have low accuracy in the presence of gene tree estimation error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*BEAST (which co-estimates gene trees and species trees) has higher accuracy, but fails to run on large datasets – convergence problems!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BBCA enables *BEAST to converge on datasets with many genes, and improves topological accuracy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 smtClean="0"/>
              <a:t>New questions in phylogenetic estimation about impact of error in input data.</a:t>
            </a:r>
          </a:p>
        </p:txBody>
      </p:sp>
    </p:spTree>
    <p:extLst>
      <p:ext uri="{BB962C8B-B14F-4D97-AF65-F5344CB8AC3E}">
        <p14:creationId xmlns:p14="http://schemas.microsoft.com/office/powerpoint/2010/main" val="27183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56" y="1539489"/>
            <a:ext cx="3330289" cy="287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935038" y="179389"/>
            <a:ext cx="7740382" cy="11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 smtClean="0"/>
              <a:t>				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Phylogenomics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(Phylogenetic estimation from whole genomes)</a:t>
            </a:r>
            <a:endParaRPr lang="en-US" dirty="0"/>
          </a:p>
        </p:txBody>
      </p:sp>
      <p:pic>
        <p:nvPicPr>
          <p:cNvPr id="2" name="Picture 1" descr="genome-10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88" y="1570131"/>
            <a:ext cx="2670117" cy="26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496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Acknowledgments</a:t>
            </a:r>
            <a:endParaRPr lang="en-US" dirty="0" smtClean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681283"/>
            <a:ext cx="8763000" cy="27432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rmAutofit/>
          </a:bodyPr>
          <a:lstStyle/>
          <a:p>
            <a:pPr marL="107950" indent="0" defTabSz="449263">
              <a:lnSpc>
                <a:spcPct val="90000"/>
              </a:lnSpc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PhD students: </a:t>
            </a:r>
            <a:r>
              <a:rPr lang="en-US" sz="2000" dirty="0" err="1" smtClean="0"/>
              <a:t>Théo</a:t>
            </a:r>
            <a:r>
              <a:rPr lang="en-US" sz="2000" dirty="0" smtClean="0"/>
              <a:t> Zimmermann (</a:t>
            </a:r>
            <a:r>
              <a:rPr lang="en-US" sz="2000" dirty="0" err="1" smtClean="0"/>
              <a:t>Ecole</a:t>
            </a:r>
            <a:r>
              <a:rPr lang="en-US" sz="2000" dirty="0" smtClean="0"/>
              <a:t> </a:t>
            </a:r>
            <a:r>
              <a:rPr lang="en-US" sz="2000" dirty="0" err="1" smtClean="0"/>
              <a:t>Normale</a:t>
            </a:r>
            <a:r>
              <a:rPr lang="en-US" sz="2000" dirty="0" smtClean="0"/>
              <a:t> </a:t>
            </a:r>
            <a:r>
              <a:rPr lang="en-US" sz="2000" dirty="0" err="1" smtClean="0"/>
              <a:t>Superieure</a:t>
            </a:r>
            <a:r>
              <a:rPr lang="en-US" sz="2000" dirty="0" smtClean="0"/>
              <a:t>) </a:t>
            </a:r>
            <a:r>
              <a:rPr lang="en-US" sz="2000" dirty="0"/>
              <a:t>and Siavash </a:t>
            </a:r>
            <a:r>
              <a:rPr lang="en-US" sz="2000" dirty="0" smtClean="0"/>
              <a:t>Mirarab (University of Texas at Austin)</a:t>
            </a:r>
            <a:endParaRPr lang="en-US" sz="2000" dirty="0" smtClean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endParaRPr lang="en-US" sz="2000" dirty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>Funding</a:t>
            </a:r>
            <a:r>
              <a:rPr lang="en-US" sz="2000" dirty="0" smtClean="0"/>
              <a:t>: </a:t>
            </a:r>
            <a:r>
              <a:rPr lang="en-US" sz="2000" dirty="0" smtClean="0"/>
              <a:t>NSF</a:t>
            </a:r>
            <a:r>
              <a:rPr lang="en-US" sz="2000" dirty="0" smtClean="0"/>
              <a:t>, </a:t>
            </a:r>
            <a:r>
              <a:rPr lang="en-US" sz="2000" dirty="0" smtClean="0"/>
              <a:t>David </a:t>
            </a:r>
            <a:r>
              <a:rPr lang="en-US" sz="2000" dirty="0" err="1" smtClean="0"/>
              <a:t>Bruton</a:t>
            </a:r>
            <a:r>
              <a:rPr lang="en-US" sz="2000" dirty="0" smtClean="0"/>
              <a:t> Jr. Centennial Professorship, </a:t>
            </a:r>
            <a:r>
              <a:rPr lang="en-US" sz="2000" dirty="0" smtClean="0"/>
              <a:t>TACC </a:t>
            </a:r>
            <a:r>
              <a:rPr lang="en-US" sz="2000" dirty="0" smtClean="0"/>
              <a:t>(Texas Advanced Computing Center</a:t>
            </a:r>
            <a:r>
              <a:rPr lang="en-US" sz="2000" dirty="0" smtClean="0"/>
              <a:t>), and HHMI </a:t>
            </a:r>
            <a:r>
              <a:rPr lang="en-US" sz="2000" dirty="0" err="1" smtClean="0"/>
              <a:t>Predoctoral</a:t>
            </a:r>
            <a:r>
              <a:rPr lang="en-US" sz="2000" dirty="0" smtClean="0"/>
              <a:t> Fellowship (to Siavash Mirarab)</a:t>
            </a:r>
            <a:endParaRPr lang="en-US" sz="2000" dirty="0" smtClean="0"/>
          </a:p>
          <a:p>
            <a:pPr marL="107950" indent="0" defTabSz="449263" eaLnBrk="1" hangingPunct="1">
              <a:lnSpc>
                <a:spcPct val="90000"/>
              </a:lnSpc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TACC </a:t>
            </a:r>
            <a:r>
              <a:rPr lang="en-US" sz="2000" dirty="0" smtClean="0"/>
              <a:t>and UTCS </a:t>
            </a:r>
            <a:r>
              <a:rPr lang="en-US" sz="2000" dirty="0"/>
              <a:t>c</a:t>
            </a:r>
            <a:r>
              <a:rPr lang="en-US" sz="2000" dirty="0" smtClean="0"/>
              <a:t>omputational </a:t>
            </a:r>
            <a:r>
              <a:rPr lang="en-US" sz="2000" dirty="0" smtClean="0"/>
              <a:t>resources</a:t>
            </a:r>
            <a:endParaRPr lang="en-US" sz="2000" b="1" dirty="0" smtClean="0"/>
          </a:p>
        </p:txBody>
      </p:sp>
      <p:pic>
        <p:nvPicPr>
          <p:cNvPr id="4" name="Picture 3" descr="DSC_0999-cropp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1" y="1090083"/>
            <a:ext cx="2006236" cy="2334457"/>
          </a:xfrm>
          <a:prstGeom prst="rect">
            <a:avLst/>
          </a:prstGeom>
        </p:spPr>
      </p:pic>
      <p:pic>
        <p:nvPicPr>
          <p:cNvPr id="12" name="Picture 11" descr="siava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78" y="1543280"/>
            <a:ext cx="1892148" cy="188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multiple genes</a:t>
            </a:r>
            <a:endParaRPr lang="en-US" dirty="0"/>
          </a:p>
        </p:txBody>
      </p:sp>
      <p:grpSp>
        <p:nvGrpSpPr>
          <p:cNvPr id="390147" name="Group 3"/>
          <p:cNvGrpSpPr>
            <a:grpSpLocks/>
          </p:cNvGrpSpPr>
          <p:nvPr/>
        </p:nvGrpSpPr>
        <p:grpSpPr bwMode="auto">
          <a:xfrm>
            <a:off x="458788" y="2124075"/>
            <a:ext cx="2513012" cy="3057525"/>
            <a:chOff x="289" y="1338"/>
            <a:chExt cx="1583" cy="1926"/>
          </a:xfrm>
        </p:grpSpPr>
        <p:sp>
          <p:nvSpPr>
            <p:cNvPr id="390148" name="Line 4"/>
            <p:cNvSpPr>
              <a:spLocks noChangeShapeType="1"/>
            </p:cNvSpPr>
            <p:nvPr/>
          </p:nvSpPr>
          <p:spPr bwMode="auto">
            <a:xfrm>
              <a:off x="657" y="1338"/>
              <a:ext cx="15" cy="19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49" name="Line 5"/>
            <p:cNvSpPr>
              <a:spLocks noChangeShapeType="1"/>
            </p:cNvSpPr>
            <p:nvPr/>
          </p:nvSpPr>
          <p:spPr bwMode="auto">
            <a:xfrm>
              <a:off x="336" y="172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50" name="Text Box 6"/>
            <p:cNvSpPr txBox="1">
              <a:spLocks noChangeArrowheads="1"/>
            </p:cNvSpPr>
            <p:nvPr/>
          </p:nvSpPr>
          <p:spPr bwMode="auto">
            <a:xfrm>
              <a:off x="700" y="1363"/>
              <a:ext cx="9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folHlink"/>
                  </a:solidFill>
                  <a:latin typeface="Helvetica" charset="0"/>
                </a:rPr>
                <a:t> </a:t>
              </a:r>
              <a:r>
                <a:rPr lang="en-US" sz="3200">
                  <a:solidFill>
                    <a:schemeClr val="folHlink"/>
                  </a:solidFill>
                  <a:latin typeface="Helvetica" charset="0"/>
                </a:rPr>
                <a:t>gene 1</a:t>
              </a:r>
            </a:p>
          </p:txBody>
        </p:sp>
        <p:sp>
          <p:nvSpPr>
            <p:cNvPr id="390151" name="Text Box 7"/>
            <p:cNvSpPr txBox="1">
              <a:spLocks noChangeArrowheads="1"/>
            </p:cNvSpPr>
            <p:nvPr/>
          </p:nvSpPr>
          <p:spPr bwMode="auto">
            <a:xfrm>
              <a:off x="306" y="172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52" name="Text Box 8"/>
            <p:cNvSpPr txBox="1">
              <a:spLocks noChangeArrowheads="1"/>
            </p:cNvSpPr>
            <p:nvPr/>
          </p:nvSpPr>
          <p:spPr bwMode="auto">
            <a:xfrm>
              <a:off x="289" y="193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2</a:t>
              </a:r>
              <a:endParaRPr lang="en-US"/>
            </a:p>
          </p:txBody>
        </p:sp>
        <p:sp>
          <p:nvSpPr>
            <p:cNvPr id="390153" name="Text Box 9"/>
            <p:cNvSpPr txBox="1">
              <a:spLocks noChangeArrowheads="1"/>
            </p:cNvSpPr>
            <p:nvPr/>
          </p:nvSpPr>
          <p:spPr bwMode="auto">
            <a:xfrm>
              <a:off x="289" y="216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54" name="Text Box 10"/>
            <p:cNvSpPr txBox="1">
              <a:spLocks noChangeArrowheads="1"/>
            </p:cNvSpPr>
            <p:nvPr/>
          </p:nvSpPr>
          <p:spPr bwMode="auto">
            <a:xfrm>
              <a:off x="289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55" name="Text Box 11"/>
            <p:cNvSpPr txBox="1">
              <a:spLocks noChangeArrowheads="1"/>
            </p:cNvSpPr>
            <p:nvPr/>
          </p:nvSpPr>
          <p:spPr bwMode="auto">
            <a:xfrm>
              <a:off x="289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56" name="Text Box 12"/>
            <p:cNvSpPr txBox="1">
              <a:spLocks noChangeArrowheads="1"/>
            </p:cNvSpPr>
            <p:nvPr/>
          </p:nvSpPr>
          <p:spPr bwMode="auto">
            <a:xfrm>
              <a:off x="289" y="286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57" name="Text Box 13"/>
            <p:cNvSpPr txBox="1">
              <a:spLocks noChangeArrowheads="1"/>
            </p:cNvSpPr>
            <p:nvPr/>
          </p:nvSpPr>
          <p:spPr bwMode="auto">
            <a:xfrm>
              <a:off x="652" y="1790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TCTAATGGAA</a:t>
              </a:r>
            </a:p>
          </p:txBody>
        </p:sp>
        <p:sp>
          <p:nvSpPr>
            <p:cNvPr id="390158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10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GCTAAGGGAA</a:t>
              </a:r>
            </a:p>
          </p:txBody>
        </p:sp>
        <p:sp>
          <p:nvSpPr>
            <p:cNvPr id="390159" name="Text Box 15"/>
            <p:cNvSpPr txBox="1">
              <a:spLocks noChangeArrowheads="1"/>
            </p:cNvSpPr>
            <p:nvPr/>
          </p:nvSpPr>
          <p:spPr bwMode="auto">
            <a:xfrm>
              <a:off x="652" y="2236"/>
              <a:ext cx="10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TCTAAGGGAA</a:t>
              </a:r>
            </a:p>
          </p:txBody>
        </p:sp>
        <p:sp>
          <p:nvSpPr>
            <p:cNvPr id="390160" name="Text Box 16"/>
            <p:cNvSpPr txBox="1">
              <a:spLocks noChangeArrowheads="1"/>
            </p:cNvSpPr>
            <p:nvPr/>
          </p:nvSpPr>
          <p:spPr bwMode="auto">
            <a:xfrm>
              <a:off x="652" y="2448"/>
              <a:ext cx="103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TCTAACGGAA</a:t>
              </a:r>
            </a:p>
          </p:txBody>
        </p:sp>
        <p:sp>
          <p:nvSpPr>
            <p:cNvPr id="390161" name="Text Box 17"/>
            <p:cNvSpPr txBox="1">
              <a:spLocks noChangeArrowheads="1"/>
            </p:cNvSpPr>
            <p:nvPr/>
          </p:nvSpPr>
          <p:spPr bwMode="auto">
            <a:xfrm>
              <a:off x="667" y="266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TCTAATGGAC</a:t>
              </a:r>
            </a:p>
          </p:txBody>
        </p:sp>
        <p:sp>
          <p:nvSpPr>
            <p:cNvPr id="390162" name="Text Box 18"/>
            <p:cNvSpPr txBox="1">
              <a:spLocks noChangeArrowheads="1"/>
            </p:cNvSpPr>
            <p:nvPr/>
          </p:nvSpPr>
          <p:spPr bwMode="auto">
            <a:xfrm>
              <a:off x="667" y="2908"/>
              <a:ext cx="10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folHlink"/>
                  </a:solidFill>
                  <a:latin typeface="Helvetica" charset="0"/>
                </a:rPr>
                <a:t> TATAACGGAA</a:t>
              </a:r>
            </a:p>
          </p:txBody>
        </p:sp>
      </p:grpSp>
      <p:grpSp>
        <p:nvGrpSpPr>
          <p:cNvPr id="390163" name="Group 19"/>
          <p:cNvGrpSpPr>
            <a:grpSpLocks/>
          </p:cNvGrpSpPr>
          <p:nvPr/>
        </p:nvGrpSpPr>
        <p:grpSpPr bwMode="auto">
          <a:xfrm>
            <a:off x="6019800" y="2438400"/>
            <a:ext cx="2538413" cy="2819400"/>
            <a:chOff x="3792" y="1536"/>
            <a:chExt cx="1599" cy="1776"/>
          </a:xfrm>
        </p:grpSpPr>
        <p:sp>
          <p:nvSpPr>
            <p:cNvPr id="390164" name="Rectangle 20"/>
            <p:cNvSpPr>
              <a:spLocks noChangeArrowheads="1"/>
            </p:cNvSpPr>
            <p:nvPr/>
          </p:nvSpPr>
          <p:spPr bwMode="auto">
            <a:xfrm>
              <a:off x="4244" y="1556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CC0000"/>
                  </a:solidFill>
                  <a:latin typeface="Helvetica" charset="0"/>
                </a:rPr>
                <a:t>gene 3</a:t>
              </a:r>
              <a:endParaRPr lang="en-US" sz="3200" i="1">
                <a:solidFill>
                  <a:srgbClr val="CC0000"/>
                </a:solidFill>
                <a:latin typeface="Helvetica" charset="0"/>
              </a:endParaRPr>
            </a:p>
          </p:txBody>
        </p:sp>
        <p:sp>
          <p:nvSpPr>
            <p:cNvPr id="390165" name="Rectangle 21"/>
            <p:cNvSpPr>
              <a:spLocks noChangeArrowheads="1"/>
            </p:cNvSpPr>
            <p:nvPr/>
          </p:nvSpPr>
          <p:spPr bwMode="auto">
            <a:xfrm>
              <a:off x="4176" y="2016"/>
              <a:ext cx="96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TATTGATACA</a:t>
              </a:r>
            </a:p>
          </p:txBody>
        </p:sp>
        <p:sp>
          <p:nvSpPr>
            <p:cNvPr id="390166" name="Rectangle 22"/>
            <p:cNvSpPr>
              <a:spLocks noChangeArrowheads="1"/>
            </p:cNvSpPr>
            <p:nvPr/>
          </p:nvSpPr>
          <p:spPr bwMode="auto">
            <a:xfrm>
              <a:off x="4176" y="2256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TCTTGATACC</a:t>
              </a:r>
            </a:p>
          </p:txBody>
        </p:sp>
        <p:sp>
          <p:nvSpPr>
            <p:cNvPr id="390167" name="Rectangle 23"/>
            <p:cNvSpPr>
              <a:spLocks noChangeArrowheads="1"/>
            </p:cNvSpPr>
            <p:nvPr/>
          </p:nvSpPr>
          <p:spPr bwMode="auto">
            <a:xfrm>
              <a:off x="4176" y="2724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68" name="Rectangle 24"/>
            <p:cNvSpPr>
              <a:spLocks noChangeArrowheads="1"/>
            </p:cNvSpPr>
            <p:nvPr/>
          </p:nvSpPr>
          <p:spPr bwMode="auto">
            <a:xfrm>
              <a:off x="4176" y="2964"/>
              <a:ext cx="9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CATTCATACC</a:t>
              </a:r>
            </a:p>
          </p:txBody>
        </p:sp>
        <p:sp>
          <p:nvSpPr>
            <p:cNvPr id="390169" name="Rectangle 25"/>
            <p:cNvSpPr>
              <a:spLocks noChangeArrowheads="1"/>
            </p:cNvSpPr>
            <p:nvPr/>
          </p:nvSpPr>
          <p:spPr bwMode="auto">
            <a:xfrm>
              <a:off x="4176" y="24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CC0000"/>
                  </a:solidFill>
                  <a:latin typeface="Helvetica" charset="0"/>
                </a:rPr>
                <a:t>TAGTGATGCA</a:t>
              </a:r>
            </a:p>
          </p:txBody>
        </p:sp>
        <p:sp>
          <p:nvSpPr>
            <p:cNvPr id="390170" name="Text Box 26"/>
            <p:cNvSpPr txBox="1">
              <a:spLocks noChangeArrowheads="1"/>
            </p:cNvSpPr>
            <p:nvPr/>
          </p:nvSpPr>
          <p:spPr bwMode="auto">
            <a:xfrm>
              <a:off x="3857" y="193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1</a:t>
              </a:r>
              <a:endParaRPr lang="en-US"/>
            </a:p>
          </p:txBody>
        </p:sp>
        <p:sp>
          <p:nvSpPr>
            <p:cNvPr id="390171" name="Text Box 27"/>
            <p:cNvSpPr txBox="1">
              <a:spLocks noChangeArrowheads="1"/>
            </p:cNvSpPr>
            <p:nvPr/>
          </p:nvSpPr>
          <p:spPr bwMode="auto">
            <a:xfrm>
              <a:off x="3840" y="217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3</a:t>
              </a:r>
              <a:endParaRPr lang="en-US"/>
            </a:p>
          </p:txBody>
        </p:sp>
        <p:sp>
          <p:nvSpPr>
            <p:cNvPr id="390172" name="Text Box 28"/>
            <p:cNvSpPr txBox="1">
              <a:spLocks noChangeArrowheads="1"/>
            </p:cNvSpPr>
            <p:nvPr/>
          </p:nvSpPr>
          <p:spPr bwMode="auto">
            <a:xfrm>
              <a:off x="3840" y="2412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73" name="Text Box 29"/>
            <p:cNvSpPr txBox="1">
              <a:spLocks noChangeArrowheads="1"/>
            </p:cNvSpPr>
            <p:nvPr/>
          </p:nvSpPr>
          <p:spPr bwMode="auto">
            <a:xfrm>
              <a:off x="3840" y="268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  <p:sp>
          <p:nvSpPr>
            <p:cNvPr id="390174" name="Text Box 30"/>
            <p:cNvSpPr txBox="1">
              <a:spLocks noChangeArrowheads="1"/>
            </p:cNvSpPr>
            <p:nvPr/>
          </p:nvSpPr>
          <p:spPr bwMode="auto">
            <a:xfrm>
              <a:off x="3840" y="2916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8</a:t>
              </a:r>
              <a:endParaRPr lang="en-US"/>
            </a:p>
          </p:txBody>
        </p:sp>
        <p:sp>
          <p:nvSpPr>
            <p:cNvPr id="390175" name="Line 31"/>
            <p:cNvSpPr>
              <a:spLocks noChangeShapeType="1"/>
            </p:cNvSpPr>
            <p:nvPr/>
          </p:nvSpPr>
          <p:spPr bwMode="auto">
            <a:xfrm>
              <a:off x="4176" y="1536"/>
              <a:ext cx="0" cy="17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76" name="Line 32"/>
            <p:cNvSpPr>
              <a:spLocks noChangeShapeType="1"/>
            </p:cNvSpPr>
            <p:nvPr/>
          </p:nvSpPr>
          <p:spPr bwMode="auto">
            <a:xfrm>
              <a:off x="3792" y="1920"/>
              <a:ext cx="1599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0177" name="Group 33"/>
          <p:cNvGrpSpPr>
            <a:grpSpLocks/>
          </p:cNvGrpSpPr>
          <p:nvPr/>
        </p:nvGrpSpPr>
        <p:grpSpPr bwMode="auto">
          <a:xfrm>
            <a:off x="3048000" y="3124200"/>
            <a:ext cx="2513013" cy="2362200"/>
            <a:chOff x="1920" y="1968"/>
            <a:chExt cx="1583" cy="1488"/>
          </a:xfrm>
        </p:grpSpPr>
        <p:sp>
          <p:nvSpPr>
            <p:cNvPr id="390178" name="Rectangle 34"/>
            <p:cNvSpPr>
              <a:spLocks noChangeArrowheads="1"/>
            </p:cNvSpPr>
            <p:nvPr/>
          </p:nvSpPr>
          <p:spPr bwMode="auto">
            <a:xfrm>
              <a:off x="2352" y="1974"/>
              <a:ext cx="89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chemeClr val="accent1"/>
                  </a:solidFill>
                  <a:latin typeface="Helvetica" charset="0"/>
                </a:rPr>
                <a:t>gene 2</a:t>
              </a:r>
              <a:endParaRPr lang="en-US" sz="32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79" name="Rectangle 35"/>
            <p:cNvSpPr>
              <a:spLocks noChangeArrowheads="1"/>
            </p:cNvSpPr>
            <p:nvPr/>
          </p:nvSpPr>
          <p:spPr bwMode="auto">
            <a:xfrm>
              <a:off x="2297" y="2448"/>
              <a:ext cx="10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GGTAACCCTC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0" name="Rectangle 36"/>
            <p:cNvSpPr>
              <a:spLocks noChangeArrowheads="1"/>
            </p:cNvSpPr>
            <p:nvPr/>
          </p:nvSpPr>
          <p:spPr bwMode="auto">
            <a:xfrm>
              <a:off x="2297" y="26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1" name="Rectangle 37"/>
            <p:cNvSpPr>
              <a:spLocks noChangeArrowheads="1"/>
            </p:cNvSpPr>
            <p:nvPr/>
          </p:nvSpPr>
          <p:spPr bwMode="auto">
            <a:xfrm>
              <a:off x="2293" y="2908"/>
              <a:ext cx="10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GGTGACCATC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2" name="Rectangle 38"/>
            <p:cNvSpPr>
              <a:spLocks noChangeArrowheads="1"/>
            </p:cNvSpPr>
            <p:nvPr/>
          </p:nvSpPr>
          <p:spPr bwMode="auto">
            <a:xfrm>
              <a:off x="2303" y="314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/>
                  </a:solidFill>
                  <a:latin typeface="Helvetica" charset="0"/>
                </a:rPr>
                <a:t>GCTAAACCTC</a:t>
              </a:r>
              <a:endParaRPr lang="en-US" sz="1600" i="1">
                <a:solidFill>
                  <a:schemeClr val="accent1"/>
                </a:solidFill>
                <a:latin typeface="Helvetica" charset="0"/>
              </a:endParaRPr>
            </a:p>
          </p:txBody>
        </p:sp>
        <p:sp>
          <p:nvSpPr>
            <p:cNvPr id="390183" name="Line 39"/>
            <p:cNvSpPr>
              <a:spLocks noChangeShapeType="1"/>
            </p:cNvSpPr>
            <p:nvPr/>
          </p:nvSpPr>
          <p:spPr bwMode="auto">
            <a:xfrm>
              <a:off x="2288" y="1968"/>
              <a:ext cx="16" cy="14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4" name="Line 40"/>
            <p:cNvSpPr>
              <a:spLocks noChangeShapeType="1"/>
            </p:cNvSpPr>
            <p:nvPr/>
          </p:nvSpPr>
          <p:spPr bwMode="auto">
            <a:xfrm>
              <a:off x="1967" y="2358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185" name="Text Box 41"/>
            <p:cNvSpPr txBox="1">
              <a:spLocks noChangeArrowheads="1"/>
            </p:cNvSpPr>
            <p:nvPr/>
          </p:nvSpPr>
          <p:spPr bwMode="auto">
            <a:xfrm>
              <a:off x="1920" y="240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4</a:t>
              </a:r>
              <a:endParaRPr lang="en-US"/>
            </a:p>
          </p:txBody>
        </p:sp>
        <p:sp>
          <p:nvSpPr>
            <p:cNvPr id="390186" name="Text Box 42"/>
            <p:cNvSpPr txBox="1">
              <a:spLocks noChangeArrowheads="1"/>
            </p:cNvSpPr>
            <p:nvPr/>
          </p:nvSpPr>
          <p:spPr bwMode="auto">
            <a:xfrm>
              <a:off x="1920" y="264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5</a:t>
              </a:r>
              <a:endParaRPr lang="en-US"/>
            </a:p>
          </p:txBody>
        </p:sp>
        <p:sp>
          <p:nvSpPr>
            <p:cNvPr id="390187" name="Text Box 43"/>
            <p:cNvSpPr txBox="1">
              <a:spLocks noChangeArrowheads="1"/>
            </p:cNvSpPr>
            <p:nvPr/>
          </p:nvSpPr>
          <p:spPr bwMode="auto">
            <a:xfrm>
              <a:off x="1920" y="288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6</a:t>
              </a:r>
              <a:endParaRPr lang="en-US"/>
            </a:p>
          </p:txBody>
        </p:sp>
        <p:sp>
          <p:nvSpPr>
            <p:cNvPr id="390188" name="Text Box 44"/>
            <p:cNvSpPr txBox="1">
              <a:spLocks noChangeArrowheads="1"/>
            </p:cNvSpPr>
            <p:nvPr/>
          </p:nvSpPr>
          <p:spPr bwMode="auto">
            <a:xfrm>
              <a:off x="1920" y="3120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  <a:r>
                <a:rPr lang="en-US" baseline="-25000"/>
                <a:t>7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1989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Concatenation</a:t>
            </a:r>
            <a:endParaRPr lang="en-US" dirty="0"/>
          </a:p>
        </p:txBody>
      </p:sp>
      <p:sp>
        <p:nvSpPr>
          <p:cNvPr id="392195" name="Line 3"/>
          <p:cNvSpPr>
            <a:spLocks noChangeShapeType="1"/>
          </p:cNvSpPr>
          <p:nvPr/>
        </p:nvSpPr>
        <p:spPr bwMode="auto">
          <a:xfrm>
            <a:off x="998538" y="1492250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6" name="Line 4"/>
          <p:cNvSpPr>
            <a:spLocks noChangeShapeType="1"/>
          </p:cNvSpPr>
          <p:nvPr/>
        </p:nvSpPr>
        <p:spPr bwMode="auto">
          <a:xfrm>
            <a:off x="152400" y="2111375"/>
            <a:ext cx="548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2197" name="Text Box 5"/>
          <p:cNvSpPr txBox="1">
            <a:spLocks noChangeArrowheads="1"/>
          </p:cNvSpPr>
          <p:nvPr/>
        </p:nvSpPr>
        <p:spPr bwMode="auto">
          <a:xfrm>
            <a:off x="1219200" y="1531938"/>
            <a:ext cx="14906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chemeClr val="folHlink"/>
                </a:solidFill>
                <a:latin typeface="Helvetica" charset="0"/>
              </a:rPr>
              <a:t> </a:t>
            </a:r>
            <a:r>
              <a:rPr lang="en-US" sz="3200">
                <a:solidFill>
                  <a:schemeClr val="folHlink"/>
                </a:solidFill>
                <a:latin typeface="Helvetica" charset="0"/>
              </a:rPr>
              <a:t>gene 1</a:t>
            </a:r>
          </a:p>
        </p:txBody>
      </p:sp>
      <p:sp>
        <p:nvSpPr>
          <p:cNvPr id="392198" name="Text Box 6"/>
          <p:cNvSpPr txBox="1">
            <a:spLocks noChangeArrowheads="1"/>
          </p:cNvSpPr>
          <p:nvPr/>
        </p:nvSpPr>
        <p:spPr bwMode="auto">
          <a:xfrm>
            <a:off x="441325" y="2111375"/>
            <a:ext cx="500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1</a:t>
            </a:r>
            <a:endParaRPr lang="en-US"/>
          </a:p>
        </p:txBody>
      </p:sp>
      <p:sp>
        <p:nvSpPr>
          <p:cNvPr id="392199" name="Text Box 7"/>
          <p:cNvSpPr txBox="1">
            <a:spLocks noChangeArrowheads="1"/>
          </p:cNvSpPr>
          <p:nvPr/>
        </p:nvSpPr>
        <p:spPr bwMode="auto">
          <a:xfrm>
            <a:off x="414338" y="2444750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392200" name="Text Box 8"/>
          <p:cNvSpPr txBox="1">
            <a:spLocks noChangeArrowheads="1"/>
          </p:cNvSpPr>
          <p:nvPr/>
        </p:nvSpPr>
        <p:spPr bwMode="auto">
          <a:xfrm>
            <a:off x="414338" y="2797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3</a:t>
            </a:r>
            <a:endParaRPr lang="en-US"/>
          </a:p>
        </p:txBody>
      </p:sp>
      <p:sp>
        <p:nvSpPr>
          <p:cNvPr id="392201" name="Text Box 9"/>
          <p:cNvSpPr txBox="1">
            <a:spLocks noChangeArrowheads="1"/>
          </p:cNvSpPr>
          <p:nvPr/>
        </p:nvSpPr>
        <p:spPr bwMode="auto">
          <a:xfrm>
            <a:off x="414338" y="3178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4</a:t>
            </a:r>
            <a:endParaRPr lang="en-US"/>
          </a:p>
        </p:txBody>
      </p:sp>
      <p:sp>
        <p:nvSpPr>
          <p:cNvPr id="392202" name="Text Box 10"/>
          <p:cNvSpPr txBox="1">
            <a:spLocks noChangeArrowheads="1"/>
          </p:cNvSpPr>
          <p:nvPr/>
        </p:nvSpPr>
        <p:spPr bwMode="auto">
          <a:xfrm>
            <a:off x="414338" y="3559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5</a:t>
            </a:r>
            <a:endParaRPr lang="en-US"/>
          </a:p>
        </p:txBody>
      </p:sp>
      <p:sp>
        <p:nvSpPr>
          <p:cNvPr id="392203" name="Text Box 11"/>
          <p:cNvSpPr txBox="1">
            <a:spLocks noChangeArrowheads="1"/>
          </p:cNvSpPr>
          <p:nvPr/>
        </p:nvSpPr>
        <p:spPr bwMode="auto">
          <a:xfrm>
            <a:off x="414338" y="3940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6</a:t>
            </a:r>
            <a:endParaRPr lang="en-US"/>
          </a:p>
        </p:txBody>
      </p:sp>
      <p:sp>
        <p:nvSpPr>
          <p:cNvPr id="392204" name="Text Box 12"/>
          <p:cNvSpPr txBox="1">
            <a:spLocks noChangeArrowheads="1"/>
          </p:cNvSpPr>
          <p:nvPr/>
        </p:nvSpPr>
        <p:spPr bwMode="auto">
          <a:xfrm>
            <a:off x="414338" y="432117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7</a:t>
            </a:r>
            <a:endParaRPr lang="en-US"/>
          </a:p>
        </p:txBody>
      </p:sp>
      <p:sp>
        <p:nvSpPr>
          <p:cNvPr id="392205" name="Text Box 13"/>
          <p:cNvSpPr txBox="1">
            <a:spLocks noChangeArrowheads="1"/>
          </p:cNvSpPr>
          <p:nvPr/>
        </p:nvSpPr>
        <p:spPr bwMode="auto">
          <a:xfrm>
            <a:off x="414338" y="4683125"/>
            <a:ext cx="500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  <a:r>
              <a:rPr lang="en-US" baseline="-25000"/>
              <a:t>8</a:t>
            </a:r>
            <a:endParaRPr lang="en-US"/>
          </a:p>
        </p:txBody>
      </p:sp>
      <p:sp>
        <p:nvSpPr>
          <p:cNvPr id="392206" name="Rectangle 14"/>
          <p:cNvSpPr>
            <a:spLocks noChangeArrowheads="1"/>
          </p:cNvSpPr>
          <p:nvPr/>
        </p:nvSpPr>
        <p:spPr bwMode="auto">
          <a:xfrm>
            <a:off x="274320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accent1"/>
                </a:solidFill>
                <a:latin typeface="Helvetica" charset="0"/>
              </a:rPr>
              <a:t>gene 2</a:t>
            </a:r>
            <a:endParaRPr lang="en-US" sz="32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07" name="Rectangle 15"/>
          <p:cNvSpPr>
            <a:spLocks noChangeArrowheads="1"/>
          </p:cNvSpPr>
          <p:nvPr/>
        </p:nvSpPr>
        <p:spPr bwMode="auto">
          <a:xfrm>
            <a:off x="4222750" y="1501775"/>
            <a:ext cx="1427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CC0000"/>
                </a:solidFill>
                <a:latin typeface="Helvetica" charset="0"/>
              </a:rPr>
              <a:t>gene 3</a:t>
            </a:r>
            <a:endParaRPr lang="en-US" sz="3200" i="1">
              <a:solidFill>
                <a:srgbClr val="CC0000"/>
              </a:solidFill>
              <a:latin typeface="Helvetica" charset="0"/>
            </a:endParaRPr>
          </a:p>
        </p:txBody>
      </p:sp>
      <p:sp>
        <p:nvSpPr>
          <p:cNvPr id="392208" name="Text Box 16"/>
          <p:cNvSpPr txBox="1">
            <a:spLocks noChangeArrowheads="1"/>
          </p:cNvSpPr>
          <p:nvPr/>
        </p:nvSpPr>
        <p:spPr bwMode="auto">
          <a:xfrm>
            <a:off x="1143000" y="2209800"/>
            <a:ext cx="1617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TCTAATGGAA</a:t>
            </a:r>
          </a:p>
        </p:txBody>
      </p:sp>
      <p:sp>
        <p:nvSpPr>
          <p:cNvPr id="392209" name="Text Box 17"/>
          <p:cNvSpPr txBox="1">
            <a:spLocks noChangeArrowheads="1"/>
          </p:cNvSpPr>
          <p:nvPr/>
        </p:nvSpPr>
        <p:spPr bwMode="auto">
          <a:xfrm>
            <a:off x="1098550" y="2568575"/>
            <a:ext cx="1685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GCTAAGGGAA</a:t>
            </a:r>
          </a:p>
        </p:txBody>
      </p:sp>
      <p:sp>
        <p:nvSpPr>
          <p:cNvPr id="392210" name="Text Box 18"/>
          <p:cNvSpPr txBox="1">
            <a:spLocks noChangeArrowheads="1"/>
          </p:cNvSpPr>
          <p:nvPr/>
        </p:nvSpPr>
        <p:spPr bwMode="auto">
          <a:xfrm>
            <a:off x="1143000" y="2917825"/>
            <a:ext cx="1652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TCTAAGGGAA</a:t>
            </a:r>
          </a:p>
        </p:txBody>
      </p:sp>
      <p:sp>
        <p:nvSpPr>
          <p:cNvPr id="392211" name="Text Box 19"/>
          <p:cNvSpPr txBox="1">
            <a:spLocks noChangeArrowheads="1"/>
          </p:cNvSpPr>
          <p:nvPr/>
        </p:nvSpPr>
        <p:spPr bwMode="auto">
          <a:xfrm>
            <a:off x="1143000" y="3254375"/>
            <a:ext cx="1639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TCTAACGGAA</a:t>
            </a:r>
          </a:p>
        </p:txBody>
      </p:sp>
      <p:sp>
        <p:nvSpPr>
          <p:cNvPr id="392212" name="Text Box 20"/>
          <p:cNvSpPr txBox="1">
            <a:spLocks noChangeArrowheads="1"/>
          </p:cNvSpPr>
          <p:nvPr/>
        </p:nvSpPr>
        <p:spPr bwMode="auto">
          <a:xfrm>
            <a:off x="1166813" y="4365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TCTAATGGAC</a:t>
            </a:r>
          </a:p>
        </p:txBody>
      </p:sp>
      <p:sp>
        <p:nvSpPr>
          <p:cNvPr id="392213" name="Text Box 21"/>
          <p:cNvSpPr txBox="1">
            <a:spLocks noChangeArrowheads="1"/>
          </p:cNvSpPr>
          <p:nvPr/>
        </p:nvSpPr>
        <p:spPr bwMode="auto">
          <a:xfrm>
            <a:off x="1166813" y="4746625"/>
            <a:ext cx="1628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solidFill>
                  <a:schemeClr val="folHlink"/>
                </a:solidFill>
                <a:latin typeface="Helvetica" charset="0"/>
              </a:rPr>
              <a:t> TATAACGGAA</a:t>
            </a:r>
          </a:p>
        </p:txBody>
      </p:sp>
      <p:sp>
        <p:nvSpPr>
          <p:cNvPr id="392214" name="Rectangle 22"/>
          <p:cNvSpPr>
            <a:spLocks noChangeArrowheads="1"/>
          </p:cNvSpPr>
          <p:nvPr/>
        </p:nvSpPr>
        <p:spPr bwMode="auto">
          <a:xfrm>
            <a:off x="2655888" y="3254375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GGTAACCCTC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5" name="Rectangle 23"/>
          <p:cNvSpPr>
            <a:spLocks noChangeArrowheads="1"/>
          </p:cNvSpPr>
          <p:nvPr/>
        </p:nvSpPr>
        <p:spPr bwMode="auto">
          <a:xfrm>
            <a:off x="2655888" y="3603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6" name="Rectangle 24"/>
          <p:cNvSpPr>
            <a:spLocks noChangeArrowheads="1"/>
          </p:cNvSpPr>
          <p:nvPr/>
        </p:nvSpPr>
        <p:spPr bwMode="auto">
          <a:xfrm>
            <a:off x="2649538" y="3984625"/>
            <a:ext cx="1617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GGTGACCATC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7" name="Rectangle 25"/>
          <p:cNvSpPr>
            <a:spLocks noChangeArrowheads="1"/>
          </p:cNvSpPr>
          <p:nvPr/>
        </p:nvSpPr>
        <p:spPr bwMode="auto">
          <a:xfrm>
            <a:off x="2665413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1"/>
                </a:solidFill>
                <a:latin typeface="Helvetica" charset="0"/>
              </a:rPr>
              <a:t>GCTAAACCTC</a:t>
            </a:r>
            <a:endParaRPr lang="en-US" sz="1600" i="1">
              <a:solidFill>
                <a:schemeClr val="accent1"/>
              </a:solidFill>
              <a:latin typeface="Helvetica" charset="0"/>
            </a:endParaRPr>
          </a:p>
        </p:txBody>
      </p:sp>
      <p:sp>
        <p:nvSpPr>
          <p:cNvPr id="392218" name="Rectangle 26"/>
          <p:cNvSpPr>
            <a:spLocks noChangeArrowheads="1"/>
          </p:cNvSpPr>
          <p:nvPr/>
        </p:nvSpPr>
        <p:spPr bwMode="auto">
          <a:xfrm>
            <a:off x="4114800" y="2232025"/>
            <a:ext cx="1527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TATTGATACA</a:t>
            </a:r>
          </a:p>
        </p:txBody>
      </p:sp>
      <p:sp>
        <p:nvSpPr>
          <p:cNvPr id="392219" name="Rectangle 27"/>
          <p:cNvSpPr>
            <a:spLocks noChangeArrowheads="1"/>
          </p:cNvSpPr>
          <p:nvPr/>
        </p:nvSpPr>
        <p:spPr bwMode="auto">
          <a:xfrm>
            <a:off x="4114800" y="29178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TCTTGATACC</a:t>
            </a:r>
          </a:p>
        </p:txBody>
      </p:sp>
      <p:sp>
        <p:nvSpPr>
          <p:cNvPr id="392220" name="Rectangle 28"/>
          <p:cNvSpPr>
            <a:spLocks noChangeArrowheads="1"/>
          </p:cNvSpPr>
          <p:nvPr/>
        </p:nvSpPr>
        <p:spPr bwMode="auto">
          <a:xfrm>
            <a:off x="4114800" y="436562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392221" name="Rectangle 29"/>
          <p:cNvSpPr>
            <a:spLocks noChangeArrowheads="1"/>
          </p:cNvSpPr>
          <p:nvPr/>
        </p:nvSpPr>
        <p:spPr bwMode="auto">
          <a:xfrm>
            <a:off x="4114800" y="4746625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CATTCATACC</a:t>
            </a:r>
          </a:p>
        </p:txBody>
      </p:sp>
      <p:sp>
        <p:nvSpPr>
          <p:cNvPr id="392222" name="Rectangle 30"/>
          <p:cNvSpPr>
            <a:spLocks noChangeArrowheads="1"/>
          </p:cNvSpPr>
          <p:nvPr/>
        </p:nvSpPr>
        <p:spPr bwMode="auto">
          <a:xfrm>
            <a:off x="4114800" y="3254375"/>
            <a:ext cx="158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00"/>
                </a:solidFill>
                <a:latin typeface="Helvetica" charset="0"/>
              </a:rPr>
              <a:t>TAGTGATGCA</a:t>
            </a:r>
          </a:p>
        </p:txBody>
      </p:sp>
      <p:sp>
        <p:nvSpPr>
          <p:cNvPr id="392223" name="Text Box 31"/>
          <p:cNvSpPr txBox="1">
            <a:spLocks noChangeArrowheads="1"/>
          </p:cNvSpPr>
          <p:nvPr/>
        </p:nvSpPr>
        <p:spPr bwMode="auto">
          <a:xfrm>
            <a:off x="1143000" y="3649663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folHlink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4" name="Text Box 32"/>
          <p:cNvSpPr txBox="1">
            <a:spLocks noChangeArrowheads="1"/>
          </p:cNvSpPr>
          <p:nvPr/>
        </p:nvSpPr>
        <p:spPr bwMode="auto">
          <a:xfrm>
            <a:off x="1219200" y="4016375"/>
            <a:ext cx="151447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folHlink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25" name="Text Box 33"/>
          <p:cNvSpPr txBox="1">
            <a:spLocks noChangeArrowheads="1"/>
          </p:cNvSpPr>
          <p:nvPr/>
        </p:nvSpPr>
        <p:spPr bwMode="auto">
          <a:xfrm>
            <a:off x="2649538" y="2224088"/>
            <a:ext cx="16065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6" name="Text Box 34"/>
          <p:cNvSpPr txBox="1">
            <a:spLocks noChangeArrowheads="1"/>
          </p:cNvSpPr>
          <p:nvPr/>
        </p:nvSpPr>
        <p:spPr bwMode="auto">
          <a:xfrm>
            <a:off x="2649538" y="2590800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7" name="Text Box 35"/>
          <p:cNvSpPr txBox="1">
            <a:spLocks noChangeArrowheads="1"/>
          </p:cNvSpPr>
          <p:nvPr/>
        </p:nvSpPr>
        <p:spPr bwMode="auto">
          <a:xfrm>
            <a:off x="2649538" y="29495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8" name="Text Box 36"/>
          <p:cNvSpPr txBox="1">
            <a:spLocks noChangeArrowheads="1"/>
          </p:cNvSpPr>
          <p:nvPr/>
        </p:nvSpPr>
        <p:spPr bwMode="auto">
          <a:xfrm>
            <a:off x="2649538" y="4778375"/>
            <a:ext cx="160655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300">
                <a:solidFill>
                  <a:schemeClr val="accent1"/>
                </a:solidFill>
                <a:latin typeface="Helvetica" charset="0"/>
              </a:rPr>
              <a:t> ? ? ? ? ? ? ? ? ? ? </a:t>
            </a:r>
          </a:p>
        </p:txBody>
      </p:sp>
      <p:sp>
        <p:nvSpPr>
          <p:cNvPr id="392229" name="Rectangle 37"/>
          <p:cNvSpPr>
            <a:spLocks noChangeArrowheads="1"/>
          </p:cNvSpPr>
          <p:nvPr/>
        </p:nvSpPr>
        <p:spPr bwMode="auto">
          <a:xfrm>
            <a:off x="4114800" y="25685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30" name="Rectangle 38"/>
          <p:cNvSpPr>
            <a:spLocks noChangeArrowheads="1"/>
          </p:cNvSpPr>
          <p:nvPr/>
        </p:nvSpPr>
        <p:spPr bwMode="auto">
          <a:xfrm>
            <a:off x="4191000" y="3635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sp>
        <p:nvSpPr>
          <p:cNvPr id="392231" name="Rectangle 39"/>
          <p:cNvSpPr>
            <a:spLocks noChangeArrowheads="1"/>
          </p:cNvSpPr>
          <p:nvPr/>
        </p:nvSpPr>
        <p:spPr bwMode="auto">
          <a:xfrm>
            <a:off x="4184650" y="4016375"/>
            <a:ext cx="151447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300">
                <a:solidFill>
                  <a:srgbClr val="CC0000"/>
                </a:solidFill>
                <a:latin typeface="Helvetica" charset="0"/>
              </a:rPr>
              <a:t>? ? ? ? ? ? ? ? ? ?</a:t>
            </a:r>
          </a:p>
        </p:txBody>
      </p:sp>
      <p:grpSp>
        <p:nvGrpSpPr>
          <p:cNvPr id="392232" name="Group 40"/>
          <p:cNvGrpSpPr>
            <a:grpSpLocks/>
          </p:cNvGrpSpPr>
          <p:nvPr/>
        </p:nvGrpSpPr>
        <p:grpSpPr bwMode="auto">
          <a:xfrm>
            <a:off x="5791200" y="2743200"/>
            <a:ext cx="2841625" cy="3492500"/>
            <a:chOff x="3648" y="1728"/>
            <a:chExt cx="1790" cy="2200"/>
          </a:xfrm>
        </p:grpSpPr>
        <p:grpSp>
          <p:nvGrpSpPr>
            <p:cNvPr id="392233" name="Group 41"/>
            <p:cNvGrpSpPr>
              <a:grpSpLocks/>
            </p:cNvGrpSpPr>
            <p:nvPr/>
          </p:nvGrpSpPr>
          <p:grpSpPr bwMode="auto">
            <a:xfrm>
              <a:off x="3648" y="2592"/>
              <a:ext cx="1790" cy="1336"/>
              <a:chOff x="3648" y="2592"/>
              <a:chExt cx="1790" cy="1336"/>
            </a:xfrm>
          </p:grpSpPr>
          <p:sp>
            <p:nvSpPr>
              <p:cNvPr id="392234" name="Line 42"/>
              <p:cNvSpPr>
                <a:spLocks noChangeShapeType="1"/>
              </p:cNvSpPr>
              <p:nvPr/>
            </p:nvSpPr>
            <p:spPr bwMode="auto">
              <a:xfrm flipH="1">
                <a:off x="3648" y="2592"/>
                <a:ext cx="741" cy="133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5" name="Line 43"/>
              <p:cNvSpPr>
                <a:spLocks noChangeShapeType="1"/>
              </p:cNvSpPr>
              <p:nvPr/>
            </p:nvSpPr>
            <p:spPr bwMode="auto">
              <a:xfrm rot="18475779" flipH="1">
                <a:off x="4417" y="2517"/>
                <a:ext cx="628" cy="141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6" name="Line 44"/>
              <p:cNvSpPr>
                <a:spLocks noChangeShapeType="1"/>
              </p:cNvSpPr>
              <p:nvPr/>
            </p:nvSpPr>
            <p:spPr bwMode="auto">
              <a:xfrm>
                <a:off x="4191" y="2956"/>
                <a:ext cx="332" cy="96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7" name="Line 45"/>
              <p:cNvSpPr>
                <a:spLocks noChangeShapeType="1"/>
              </p:cNvSpPr>
              <p:nvPr/>
            </p:nvSpPr>
            <p:spPr bwMode="auto">
              <a:xfrm flipV="1">
                <a:off x="4683" y="3398"/>
                <a:ext cx="134" cy="52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8" name="Line 46"/>
              <p:cNvSpPr>
                <a:spLocks noChangeShapeType="1"/>
              </p:cNvSpPr>
              <p:nvPr/>
            </p:nvSpPr>
            <p:spPr bwMode="auto">
              <a:xfrm flipH="1">
                <a:off x="4832" y="3578"/>
                <a:ext cx="77" cy="339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39" name="Line 47"/>
              <p:cNvSpPr>
                <a:spLocks noChangeShapeType="1"/>
              </p:cNvSpPr>
              <p:nvPr/>
            </p:nvSpPr>
            <p:spPr bwMode="auto">
              <a:xfrm>
                <a:off x="4090" y="3137"/>
                <a:ext cx="239" cy="79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0" name="Line 48"/>
              <p:cNvSpPr>
                <a:spLocks noChangeShapeType="1"/>
              </p:cNvSpPr>
              <p:nvPr/>
            </p:nvSpPr>
            <p:spPr bwMode="auto">
              <a:xfrm>
                <a:off x="3871" y="3520"/>
                <a:ext cx="144" cy="408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1" name="Line 49"/>
              <p:cNvSpPr>
                <a:spLocks noChangeShapeType="1"/>
              </p:cNvSpPr>
              <p:nvPr/>
            </p:nvSpPr>
            <p:spPr bwMode="auto">
              <a:xfrm>
                <a:off x="3759" y="3717"/>
                <a:ext cx="80" cy="211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242" name="Line 50"/>
              <p:cNvSpPr>
                <a:spLocks noChangeShapeType="1"/>
              </p:cNvSpPr>
              <p:nvPr/>
            </p:nvSpPr>
            <p:spPr bwMode="auto">
              <a:xfrm flipH="1">
                <a:off x="4112" y="3592"/>
                <a:ext cx="116" cy="325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392243" name="AutoShape 51"/>
            <p:cNvCxnSpPr>
              <a:cxnSpLocks noChangeShapeType="1"/>
            </p:cNvCxnSpPr>
            <p:nvPr/>
          </p:nvCxnSpPr>
          <p:spPr bwMode="auto">
            <a:xfrm>
              <a:off x="3744" y="1728"/>
              <a:ext cx="624" cy="576"/>
            </a:xfrm>
            <a:prstGeom prst="bentConnector3">
              <a:avLst>
                <a:gd name="adj1" fmla="val 98556"/>
              </a:avLst>
            </a:prstGeom>
            <a:noFill/>
            <a:ln w="57150">
              <a:solidFill>
                <a:schemeClr val="accent2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5716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Red gene tree </a:t>
            </a:r>
            <a:r>
              <a:rPr lang="en-US">
                <a:latin typeface="Lucida Grande CE" charset="0"/>
              </a:rPr>
              <a:t>≠</a:t>
            </a:r>
            <a:r>
              <a:rPr lang="en-US"/>
              <a:t> species tree</a:t>
            </a:r>
            <a:br>
              <a:rPr lang="en-US"/>
            </a:br>
            <a:r>
              <a:rPr lang="en-US"/>
              <a:t>(green gene tree okay)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0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640080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13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0175"/>
            <a:ext cx="7773988" cy="11445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35203" rIns="0" bIns="0">
            <a:normAutofit fontScale="90000"/>
          </a:bodyPr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dirty="0" smtClean="0"/>
              <a:t>1KP: Thousand </a:t>
            </a:r>
            <a:r>
              <a:rPr lang="en-US" dirty="0" err="1" smtClean="0"/>
              <a:t>Transcriptome</a:t>
            </a:r>
            <a:r>
              <a:rPr lang="en-US" dirty="0" smtClean="0"/>
              <a:t> Project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00399"/>
            <a:ext cx="7773988" cy="3371851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5602" rIns="0" bIns="0">
            <a:noAutofit/>
          </a:bodyPr>
          <a:lstStyle/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1200 plant </a:t>
            </a:r>
            <a:r>
              <a:rPr lang="en-US" sz="2000" dirty="0" err="1" smtClean="0"/>
              <a:t>transcriptomes</a:t>
            </a:r>
            <a:r>
              <a:rPr lang="en-US" sz="2000" dirty="0" smtClean="0"/>
              <a:t> 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More than 13,000 gene families (most not single copy)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Multi-institutional project (10+ universities)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err="1" smtClean="0"/>
              <a:t>iPLANT</a:t>
            </a:r>
            <a:r>
              <a:rPr lang="en-US" sz="2000" dirty="0" smtClean="0"/>
              <a:t> (NSF-funded cooperative)</a:t>
            </a:r>
          </a:p>
          <a:p>
            <a:pPr marL="431800" indent="-323850" defTabSz="449263" eaLnBrk="1" hangingPunct="1">
              <a:lnSpc>
                <a:spcPct val="90000"/>
              </a:lnSpc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en-US" sz="2000" dirty="0" smtClean="0"/>
              <a:t>Gene sequence alignments and trees computed using </a:t>
            </a:r>
            <a:r>
              <a:rPr lang="en-US" sz="2000" dirty="0" err="1" smtClean="0"/>
              <a:t>SATe</a:t>
            </a:r>
            <a:r>
              <a:rPr lang="en-US" sz="2000" dirty="0" smtClean="0"/>
              <a:t> (Liu et al., Science 2009 and Systematic Biology 2012)</a:t>
            </a:r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2226"/>
            <a:ext cx="803485" cy="9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91" y="1283168"/>
            <a:ext cx="967882" cy="96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32" y="1359368"/>
            <a:ext cx="713169" cy="89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228600" y="2633663"/>
            <a:ext cx="14097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G.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Ka-Shu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 Wong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Alberta</a:t>
            </a:r>
          </a:p>
        </p:txBody>
      </p:sp>
      <p:sp>
        <p:nvSpPr>
          <p:cNvPr id="247816" name="Text Box 8"/>
          <p:cNvSpPr txBox="1">
            <a:spLocks noChangeArrowheads="1"/>
          </p:cNvSpPr>
          <p:nvPr/>
        </p:nvSpPr>
        <p:spPr bwMode="auto">
          <a:xfrm>
            <a:off x="2526735" y="2653936"/>
            <a:ext cx="1219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Wickett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Northwestern</a:t>
            </a:r>
          </a:p>
        </p:txBody>
      </p:sp>
      <p:sp>
        <p:nvSpPr>
          <p:cNvPr id="247817" name="Text Box 9"/>
          <p:cNvSpPr txBox="1">
            <a:spLocks noChangeArrowheads="1"/>
          </p:cNvSpPr>
          <p:nvPr/>
        </p:nvSpPr>
        <p:spPr bwMode="auto">
          <a:xfrm>
            <a:off x="1287082" y="2662343"/>
            <a:ext cx="13271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J.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Leebens</a:t>
            </a: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-Mack</a:t>
            </a: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U Georgia</a:t>
            </a:r>
          </a:p>
        </p:txBody>
      </p:sp>
      <p:pic>
        <p:nvPicPr>
          <p:cNvPr id="24781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69" y="1359368"/>
            <a:ext cx="1042702" cy="78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3562769" y="2664876"/>
            <a:ext cx="874395" cy="4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0420" rIns="81639" bIns="40820"/>
          <a:lstStyle>
            <a:lvl1pPr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74688" indent="-260350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36638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0975" indent="-206375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866900" indent="-207963" defTabSz="407988"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241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813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385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95700" indent="-207963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cs typeface="DejaVu Sans" charset="0"/>
              </a:rPr>
              <a:t>N. </a:t>
            </a: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Matasci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000" dirty="0" err="1" smtClean="0">
                <a:solidFill>
                  <a:srgbClr val="000000"/>
                </a:solidFill>
                <a:cs typeface="DejaVu Sans" charset="0"/>
              </a:rPr>
              <a:t>iPlant</a:t>
            </a:r>
            <a:endParaRPr lang="en-US" sz="1000" dirty="0" smtClean="0">
              <a:solidFill>
                <a:srgbClr val="000000"/>
              </a:solidFill>
              <a:cs typeface="DejaVu Sans" charset="0"/>
            </a:endParaRPr>
          </a:p>
        </p:txBody>
      </p:sp>
      <p:pic>
        <p:nvPicPr>
          <p:cNvPr id="78859" name="Picture 12" descr="siavas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38" y="1372789"/>
            <a:ext cx="896992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60" name="Picture 13" descr="warno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12" y="1372789"/>
            <a:ext cx="780155" cy="89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61" name="Text Box 14"/>
          <p:cNvSpPr txBox="1">
            <a:spLocks noChangeArrowheads="1"/>
          </p:cNvSpPr>
          <p:nvPr/>
        </p:nvSpPr>
        <p:spPr bwMode="auto">
          <a:xfrm>
            <a:off x="4437164" y="2616781"/>
            <a:ext cx="43640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00" dirty="0" smtClean="0"/>
              <a:t>T. Warnow,                S. </a:t>
            </a:r>
            <a:r>
              <a:rPr lang="en-US" sz="1000" dirty="0" err="1"/>
              <a:t>Mirarab</a:t>
            </a:r>
            <a:r>
              <a:rPr lang="en-US" sz="1000" dirty="0" smtClean="0"/>
              <a:t>,                N. Nguyen,           Md</a:t>
            </a:r>
            <a:r>
              <a:rPr lang="en-US" sz="1000" dirty="0"/>
              <a:t>. </a:t>
            </a:r>
            <a:r>
              <a:rPr lang="en-US" sz="1000" dirty="0" err="1" smtClean="0"/>
              <a:t>S.Bayzid</a:t>
            </a:r>
            <a:endParaRPr lang="en-US" sz="1000" dirty="0"/>
          </a:p>
          <a:p>
            <a:r>
              <a:rPr lang="en-US" sz="1000" dirty="0" smtClean="0"/>
              <a:t>UT</a:t>
            </a:r>
            <a:r>
              <a:rPr lang="en-US" sz="1000" dirty="0"/>
              <a:t>-</a:t>
            </a:r>
            <a:r>
              <a:rPr lang="en-US" sz="1000" dirty="0" smtClean="0"/>
              <a:t>Austin                  UT-Austin                 UT-Austin              UT-Austin</a:t>
            </a:r>
            <a:endParaRPr lang="en-US" sz="1000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76" y="1347857"/>
            <a:ext cx="845152" cy="917955"/>
          </a:xfrm>
          <a:prstGeom prst="rect">
            <a:avLst/>
          </a:prstGeom>
        </p:spPr>
      </p:pic>
      <p:pic>
        <p:nvPicPr>
          <p:cNvPr id="3" name="Picture 2" descr="nam-nguye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35" y="1434006"/>
            <a:ext cx="1044241" cy="7841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040000">
            <a:off x="1188682" y="1494414"/>
            <a:ext cx="73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5664171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Avian Phylogenomics Project</a:t>
            </a:r>
          </a:p>
        </p:txBody>
      </p:sp>
      <p:pic>
        <p:nvPicPr>
          <p:cNvPr id="217092" name="Picture 4" descr="Erich Jarvis Grey Letter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09800"/>
            <a:ext cx="1426169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095" name="Picture 7" descr="guoj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505" y="2242720"/>
            <a:ext cx="642734" cy="7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096" name="Text Box 8"/>
          <p:cNvSpPr txBox="1"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7772400" cy="4114800"/>
          </a:xfrm>
          <a:noFill/>
          <a:ln/>
        </p:spPr>
        <p:txBody>
          <a:bodyPr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 smtClean="0"/>
              <a:t>E </a:t>
            </a:r>
            <a:r>
              <a:rPr lang="en-US" sz="1600" dirty="0"/>
              <a:t>Jarvis,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sz="1600" dirty="0"/>
              <a:t>HHMI</a:t>
            </a:r>
            <a:endParaRPr lang="en-US" sz="2400" dirty="0"/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3736971" y="1568917"/>
            <a:ext cx="103345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G </a:t>
            </a:r>
            <a:r>
              <a:rPr lang="en-US" sz="1600" dirty="0"/>
              <a:t>Zhang, </a:t>
            </a:r>
          </a:p>
          <a:p>
            <a:r>
              <a:rPr lang="en-US" sz="1600" dirty="0"/>
              <a:t>BGI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754062" y="3810000"/>
            <a:ext cx="80896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</a:t>
            </a:r>
            <a:r>
              <a:rPr lang="en-US" sz="2000" dirty="0"/>
              <a:t>Approx. 50 species, whole genomes</a:t>
            </a:r>
          </a:p>
          <a:p>
            <a:pPr>
              <a:buFontTx/>
              <a:buChar char="•"/>
            </a:pPr>
            <a:r>
              <a:rPr lang="en-US" sz="2000" dirty="0"/>
              <a:t> 8000+ genes, UCEs</a:t>
            </a:r>
          </a:p>
          <a:p>
            <a:pPr>
              <a:buFontTx/>
              <a:buChar char="•"/>
            </a:pPr>
            <a:r>
              <a:rPr lang="en-US" sz="2000" dirty="0"/>
              <a:t> Gene </a:t>
            </a:r>
            <a:r>
              <a:rPr lang="en-US" sz="2000" dirty="0" smtClean="0"/>
              <a:t>sequence </a:t>
            </a:r>
            <a:r>
              <a:rPr lang="en-US" sz="2000" dirty="0"/>
              <a:t>alignments computed using </a:t>
            </a:r>
            <a:r>
              <a:rPr lang="en-US" sz="2000" dirty="0" err="1" smtClean="0"/>
              <a:t>SATé</a:t>
            </a:r>
            <a:r>
              <a:rPr lang="en-US" sz="2000" dirty="0" smtClean="0"/>
              <a:t> (Liu et al., Science 2009 and Systematic Biology 2012)</a:t>
            </a:r>
            <a:endParaRPr lang="en-US" sz="2000" dirty="0"/>
          </a:p>
        </p:txBody>
      </p:sp>
      <p:pic>
        <p:nvPicPr>
          <p:cNvPr id="217099" name="Picture 11" descr="tom gilbe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78" y="2227979"/>
            <a:ext cx="804201" cy="80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1914060" y="1554598"/>
            <a:ext cx="13477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MTP Gilbert,</a:t>
            </a:r>
          </a:p>
          <a:p>
            <a:r>
              <a:rPr lang="en-US" sz="1600" dirty="0"/>
              <a:t>Copenhagen</a:t>
            </a:r>
            <a:endParaRPr lang="en-US" sz="1800" dirty="0"/>
          </a:p>
        </p:txBody>
      </p:sp>
      <p:pic>
        <p:nvPicPr>
          <p:cNvPr id="217101" name="Picture 13" descr="siav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51" y="2249644"/>
            <a:ext cx="768512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102" name="Picture 14" descr="war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3" y="2249644"/>
            <a:ext cx="669994" cy="7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103" name="Text Box 15"/>
          <p:cNvSpPr txBox="1">
            <a:spLocks noChangeArrowheads="1"/>
          </p:cNvSpPr>
          <p:nvPr/>
        </p:nvSpPr>
        <p:spPr bwMode="auto">
          <a:xfrm>
            <a:off x="6563646" y="1572840"/>
            <a:ext cx="23272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S. </a:t>
            </a:r>
            <a:r>
              <a:rPr lang="en-US" sz="1600" dirty="0" err="1" smtClean="0"/>
              <a:t>Mirarab</a:t>
            </a:r>
            <a:r>
              <a:rPr lang="en-US" sz="1600" dirty="0" smtClean="0"/>
              <a:t>   Md</a:t>
            </a:r>
            <a:r>
              <a:rPr lang="en-US" sz="1600" dirty="0"/>
              <a:t>. S. </a:t>
            </a:r>
            <a:r>
              <a:rPr lang="en-US" sz="1600" dirty="0" err="1"/>
              <a:t>Bayzid</a:t>
            </a:r>
            <a:r>
              <a:rPr lang="en-US" sz="1600" dirty="0"/>
              <a:t>, UT-</a:t>
            </a:r>
            <a:r>
              <a:rPr lang="en-US" sz="1600" dirty="0" smtClean="0"/>
              <a:t>Austin        UT-Austin</a:t>
            </a:r>
            <a:endParaRPr lang="en-US" dirty="0"/>
          </a:p>
        </p:txBody>
      </p:sp>
      <p:pic>
        <p:nvPicPr>
          <p:cNvPr id="2" name="Picture 1" descr="bayzid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875" y="2242720"/>
            <a:ext cx="726848" cy="7894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0559" y="1565368"/>
            <a:ext cx="121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Warnow</a:t>
            </a:r>
          </a:p>
          <a:p>
            <a:r>
              <a:rPr lang="en-US" dirty="0" smtClean="0"/>
              <a:t>UT-Austin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365890"/>
            <a:ext cx="3156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Plus many many other people…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040000">
            <a:off x="975975" y="2699654"/>
            <a:ext cx="6812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Gene Tree Incongruence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841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21819</TotalTime>
  <Words>1884</Words>
  <Application>Microsoft Macintosh PowerPoint</Application>
  <PresentationFormat>On-screen Show (4:3)</PresentationFormat>
  <Paragraphs>339</Paragraphs>
  <Slides>40</Slides>
  <Notes>28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BBCA: Improving the scalability of *BEAST using random binning</vt:lpstr>
      <vt:lpstr>Phylogeny (evolutionary tree)</vt:lpstr>
      <vt:lpstr>Sampling multiple genes from multiple species</vt:lpstr>
      <vt:lpstr>PowerPoint Presentation</vt:lpstr>
      <vt:lpstr>Using multiple genes</vt:lpstr>
      <vt:lpstr>Concatenation</vt:lpstr>
      <vt:lpstr>Red gene tree ≠ species tree (green gene tree okay)</vt:lpstr>
      <vt:lpstr>1KP: Thousand Transcriptome Project</vt:lpstr>
      <vt:lpstr>Avian Phylogenomics Project</vt:lpstr>
      <vt:lpstr>Gene Tree Incongruence</vt:lpstr>
      <vt:lpstr>The Coalescent</vt:lpstr>
      <vt:lpstr>Gene tree in a species tree</vt:lpstr>
      <vt:lpstr>Lineage Sorting</vt:lpstr>
      <vt:lpstr>Incomplete Lineage Sorting (ILS)</vt:lpstr>
      <vt:lpstr>Key observation:  Under the multi-species coalescent model, the species tree  defines a probability distribution on the gene trees</vt:lpstr>
      <vt:lpstr>Species tree estimation</vt:lpstr>
      <vt:lpstr>Two competing approaches </vt:lpstr>
      <vt:lpstr>Statistically consistent under ILS? </vt:lpstr>
      <vt:lpstr>Quantifying Error</vt:lpstr>
      <vt:lpstr>Species tree estimation: difficult, even for small datasets!</vt:lpstr>
      <vt:lpstr>Results on 11-taxon datasets with weak ILS</vt:lpstr>
      <vt:lpstr>Results on 11-taxon datasets with strongILS</vt:lpstr>
      <vt:lpstr>Gene Tree Estimation:  *BEAST vs. Maximum Likelihood</vt:lpstr>
      <vt:lpstr>Impact of Gene Tree Estimation Error on MP-EST</vt:lpstr>
      <vt:lpstr>Problem: poor gene trees</vt:lpstr>
      <vt:lpstr>Problem: poor gene trees</vt:lpstr>
      <vt:lpstr>Problem: poor gene trees</vt:lpstr>
      <vt:lpstr>PowerPoint Presentation</vt:lpstr>
      <vt:lpstr>Species tree estimation</vt:lpstr>
      <vt:lpstr>Improving summary methods through binning</vt:lpstr>
      <vt:lpstr>Improving summary methods through binning</vt:lpstr>
      <vt:lpstr>Statistical binning vs. unbinned</vt:lpstr>
      <vt:lpstr>*BEAST</vt:lpstr>
      <vt:lpstr>BBCA </vt:lpstr>
      <vt:lpstr>Evaluation</vt:lpstr>
      <vt:lpstr>PowerPoint Presentation</vt:lpstr>
      <vt:lpstr>PowerPoint Presentation</vt:lpstr>
      <vt:lpstr>PowerPoint Presentation</vt:lpstr>
      <vt:lpstr>Summary</vt:lpstr>
      <vt:lpstr>Acknowledgments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Algorithms, Statistics, and  Big Data in Biology</dc:title>
  <dc:creator>Tandy Warnow</dc:creator>
  <cp:lastModifiedBy>Tandy Warnow</cp:lastModifiedBy>
  <cp:revision>338</cp:revision>
  <cp:lastPrinted>2013-09-25T01:26:48Z</cp:lastPrinted>
  <dcterms:created xsi:type="dcterms:W3CDTF">2013-06-06T22:08:54Z</dcterms:created>
  <dcterms:modified xsi:type="dcterms:W3CDTF">2014-10-12T12:09:40Z</dcterms:modified>
</cp:coreProperties>
</file>