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4"/>
  </p:notesMasterIdLst>
  <p:sldIdLst>
    <p:sldId id="256" r:id="rId2"/>
    <p:sldId id="264" r:id="rId3"/>
    <p:sldId id="374" r:id="rId4"/>
    <p:sldId id="296" r:id="rId5"/>
    <p:sldId id="318" r:id="rId6"/>
    <p:sldId id="319" r:id="rId7"/>
    <p:sldId id="320" r:id="rId8"/>
    <p:sldId id="321" r:id="rId9"/>
    <p:sldId id="322" r:id="rId10"/>
    <p:sldId id="323" r:id="rId11"/>
    <p:sldId id="324" r:id="rId12"/>
    <p:sldId id="325" r:id="rId13"/>
    <p:sldId id="326" r:id="rId14"/>
    <p:sldId id="327" r:id="rId15"/>
    <p:sldId id="329" r:id="rId16"/>
    <p:sldId id="371" r:id="rId17"/>
    <p:sldId id="372" r:id="rId18"/>
    <p:sldId id="265" r:id="rId19"/>
    <p:sldId id="351" r:id="rId20"/>
    <p:sldId id="281" r:id="rId21"/>
    <p:sldId id="268" r:id="rId22"/>
    <p:sldId id="269" r:id="rId23"/>
    <p:sldId id="270" r:id="rId24"/>
    <p:sldId id="347" r:id="rId25"/>
    <p:sldId id="348" r:id="rId26"/>
    <p:sldId id="271" r:id="rId27"/>
    <p:sldId id="272" r:id="rId28"/>
    <p:sldId id="273" r:id="rId29"/>
    <p:sldId id="266" r:id="rId30"/>
    <p:sldId id="274" r:id="rId31"/>
    <p:sldId id="363" r:id="rId32"/>
    <p:sldId id="373" r:id="rId33"/>
    <p:sldId id="267" r:id="rId34"/>
    <p:sldId id="282" r:id="rId35"/>
    <p:sldId id="275" r:id="rId36"/>
    <p:sldId id="284" r:id="rId37"/>
    <p:sldId id="262" r:id="rId38"/>
    <p:sldId id="263" r:id="rId39"/>
    <p:sldId id="283" r:id="rId40"/>
    <p:sldId id="288" r:id="rId41"/>
    <p:sldId id="260" r:id="rId42"/>
    <p:sldId id="276" r:id="rId43"/>
    <p:sldId id="261" r:id="rId44"/>
    <p:sldId id="286" r:id="rId45"/>
    <p:sldId id="375" r:id="rId46"/>
    <p:sldId id="336" r:id="rId47"/>
    <p:sldId id="279" r:id="rId48"/>
    <p:sldId id="376" r:id="rId49"/>
    <p:sldId id="378" r:id="rId50"/>
    <p:sldId id="377" r:id="rId51"/>
    <p:sldId id="285" r:id="rId52"/>
    <p:sldId id="338" r:id="rId53"/>
    <p:sldId id="339" r:id="rId54"/>
    <p:sldId id="340" r:id="rId55"/>
    <p:sldId id="341" r:id="rId56"/>
    <p:sldId id="342" r:id="rId57"/>
    <p:sldId id="343" r:id="rId58"/>
    <p:sldId id="344" r:id="rId59"/>
    <p:sldId id="345" r:id="rId60"/>
    <p:sldId id="312" r:id="rId61"/>
    <p:sldId id="313" r:id="rId62"/>
    <p:sldId id="310" r:id="rId63"/>
    <p:sldId id="315" r:id="rId64"/>
    <p:sldId id="316" r:id="rId65"/>
    <p:sldId id="277" r:id="rId66"/>
    <p:sldId id="357" r:id="rId67"/>
    <p:sldId id="311" r:id="rId68"/>
    <p:sldId id="297" r:id="rId69"/>
    <p:sldId id="298" r:id="rId70"/>
    <p:sldId id="364" r:id="rId71"/>
    <p:sldId id="365" r:id="rId72"/>
    <p:sldId id="301" r:id="rId73"/>
    <p:sldId id="335" r:id="rId74"/>
    <p:sldId id="306" r:id="rId75"/>
    <p:sldId id="307" r:id="rId76"/>
    <p:sldId id="287" r:id="rId77"/>
    <p:sldId id="304" r:id="rId78"/>
    <p:sldId id="305" r:id="rId79"/>
    <p:sldId id="302" r:id="rId80"/>
    <p:sldId id="303" r:id="rId81"/>
    <p:sldId id="309" r:id="rId82"/>
    <p:sldId id="308" r:id="rId8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77" d="100"/>
          <a:sy n="77" d="100"/>
        </p:scale>
        <p:origin x="-120" y="-22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20752"/>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notesMaster" Target="notesMasters/notesMaster1.xml"/><Relationship Id="rId85" Type="http://schemas.openxmlformats.org/officeDocument/2006/relationships/printerSettings" Target="printerSettings/printerSettings1.bin"/><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546CA5-8DE3-2B46-ADDC-6529395AA0B6}" type="datetimeFigureOut">
              <a:rPr lang="en-US" smtClean="0"/>
              <a:t>3/31/14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7D0264-F79C-7441-A69D-563981CA0EEB}" type="slidenum">
              <a:rPr lang="en-US" smtClean="0"/>
              <a:t>‹#›</a:t>
            </a:fld>
            <a:endParaRPr lang="en-US"/>
          </a:p>
        </p:txBody>
      </p:sp>
    </p:spTree>
    <p:extLst>
      <p:ext uri="{BB962C8B-B14F-4D97-AF65-F5344CB8AC3E}">
        <p14:creationId xmlns:p14="http://schemas.microsoft.com/office/powerpoint/2010/main" val="2111225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A752A48-E815-7D48-A083-958B731EC48B}" type="slidenum">
              <a:rPr lang="en-US" sz="1200"/>
              <a:pPr/>
              <a:t>2</a:t>
            </a:fld>
            <a:endParaRPr lang="en-US" sz="1200"/>
          </a:p>
        </p:txBody>
      </p:sp>
      <p:sp>
        <p:nvSpPr>
          <p:cNvPr id="162818" name="PlaceHolder 1"/>
          <p:cNvSpPr>
            <a:spLocks noGrp="1"/>
          </p:cNvSpPr>
          <p:nvPr>
            <p:ph type="body"/>
          </p:nvPr>
        </p:nvSpPr>
        <p:spPr>
          <a:xfrm>
            <a:off x="685800" y="4343400"/>
            <a:ext cx="5486400" cy="4619625"/>
          </a:xfrm>
          <a:solidFill>
            <a:srgbClr val="FFFFFF"/>
          </a:solidFill>
          <a:ln>
            <a:solidFill>
              <a:srgbClr val="000000"/>
            </a:solidFill>
            <a:miter lim="800000"/>
            <a:headEnd/>
            <a:tailEnd/>
          </a:ln>
        </p:spPr>
        <p:txBody>
          <a:bodyPr lIns="0" tIns="0" rIns="0" bIns="0"/>
          <a:lstStyle/>
          <a:p>
            <a:pPr>
              <a:spcBef>
                <a:spcPct val="0"/>
              </a:spcBef>
              <a:buSzPct val="45000"/>
              <a:buFontTx/>
              <a:buChar char="•"/>
            </a:pPr>
            <a:r>
              <a:rPr lang="fi-FI" sz="1000">
                <a:solidFill>
                  <a:srgbClr val="000000"/>
                </a:solidFill>
              </a:rPr>
              <a:t>The two basic steps in phylogenetic placement is similar to the two phase methods we typically use, align and then place the fragment.</a:t>
            </a:r>
            <a:endParaRPr lang="en-US"/>
          </a:p>
          <a:p>
            <a:pPr>
              <a:spcBef>
                <a:spcPct val="0"/>
              </a:spcBef>
            </a:pPr>
            <a:endParaRPr lang="en-US"/>
          </a:p>
          <a:p>
            <a:pPr>
              <a:spcBef>
                <a:spcPct val="0"/>
              </a:spcBef>
              <a:buSzPct val="45000"/>
              <a:buFontTx/>
              <a:buChar char="•"/>
            </a:pPr>
            <a:r>
              <a:rPr lang="fi-FI" sz="1000">
                <a:solidFill>
                  <a:srgbClr val="000000"/>
                </a:solidFill>
              </a:rPr>
              <a:t>The differences are we align each fragment independently into the backbone tree.  We then take each extended alignment and place each fragment independently into the backbone tree.</a:t>
            </a:r>
            <a:endParaRPr lang="en-US"/>
          </a:p>
          <a:p>
            <a:pPr>
              <a:spcBef>
                <a:spcPct val="0"/>
              </a:spcBef>
            </a:pPr>
            <a:endParaRPr lang="en-US"/>
          </a:p>
          <a:p>
            <a:pPr>
              <a:spcBef>
                <a:spcPct val="0"/>
              </a:spcBef>
              <a:buSzPct val="45000"/>
              <a:buFontTx/>
              <a:buChar char="•"/>
            </a:pPr>
            <a:r>
              <a:rPr lang="fi-FI" sz="1000">
                <a:solidFill>
                  <a:srgbClr val="000000"/>
                </a:solidFill>
              </a:rPr>
              <a:t>Two methods to align the query sequences are HMMALIGN, which estimates a hidden markov model on backbone alignemnt, then aligns query sequence.   PaPaRa, which estimates ancestoral parsimony state vectors for each each in the reference tree and aligns the query sequence against each state vector.  It selects the best scoring alignment.  </a:t>
            </a:r>
            <a:endParaRPr lang="en-US"/>
          </a:p>
          <a:p>
            <a:pPr>
              <a:spcBef>
                <a:spcPct val="0"/>
              </a:spcBef>
              <a:buSzPct val="45000"/>
              <a:buFontTx/>
              <a:buChar char="•"/>
            </a:pPr>
            <a:r>
              <a:rPr lang="fi-FI" sz="1000">
                <a:solidFill>
                  <a:srgbClr val="000000"/>
                </a:solidFill>
              </a:rPr>
              <a:t>Two methods that place the query sequence try to optimize the same criterion: find the ML placement given the extended alignment</a:t>
            </a:r>
            <a:endParaRPr lang="en-US"/>
          </a:p>
          <a:p>
            <a:pPr>
              <a:spcBef>
                <a:spcPct val="0"/>
              </a:spcBef>
            </a:pPr>
            <a:endParaRPr lang="en-US"/>
          </a:p>
          <a:p>
            <a:pPr>
              <a:spcBef>
                <a:spcPct val="0"/>
              </a:spcBef>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165E38-4151-334E-B583-6170B2062EC0}" type="slidenum">
              <a:rPr lang="en-US" sz="1200"/>
              <a:pPr/>
              <a:t>13</a:t>
            </a:fld>
            <a:endParaRPr lang="en-US" sz="1200"/>
          </a:p>
        </p:txBody>
      </p:sp>
      <p:sp>
        <p:nvSpPr>
          <p:cNvPr id="323586" name="Text Box 2"/>
          <p:cNvSpPr txBox="1">
            <a:spLocks noChangeArrowheads="1"/>
          </p:cNvSpPr>
          <p:nvPr/>
        </p:nvSpPr>
        <p:spPr bwMode="auto">
          <a:xfrm>
            <a:off x="3881438" y="868680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algn="r" eaLnBrk="1">
              <a:lnSpc>
                <a:spcPct val="86000"/>
              </a:lnSpc>
              <a:buClr>
                <a:srgbClr val="000000"/>
              </a:buClr>
              <a:buSzPct val="45000"/>
              <a:buFont typeface="Wingdings" charset="0"/>
              <a:buNone/>
              <a:defRPr/>
            </a:pPr>
            <a:fld id="{D9D21D44-66B8-EB42-99BC-A6E223796CB9}" type="slidenum">
              <a:rPr lang="en-GB" sz="1300" smtClean="0">
                <a:solidFill>
                  <a:srgbClr val="000000"/>
                </a:solidFill>
                <a:latin typeface="Times New Roman" charset="0"/>
                <a:cs typeface="Arial" charset="0"/>
              </a:rPr>
              <a:pPr algn="r" eaLnBrk="1">
                <a:lnSpc>
                  <a:spcPct val="86000"/>
                </a:lnSpc>
                <a:buClr>
                  <a:srgbClr val="000000"/>
                </a:buClr>
                <a:buSzPct val="45000"/>
                <a:buFont typeface="Wingdings" charset="0"/>
                <a:buNone/>
                <a:defRPr/>
              </a:pPr>
              <a:t>13</a:t>
            </a:fld>
            <a:endParaRPr lang="en-GB" sz="1300" smtClean="0">
              <a:solidFill>
                <a:srgbClr val="000000"/>
              </a:solidFill>
              <a:latin typeface="Times New Roman" charset="0"/>
              <a:cs typeface="Arial" charset="0"/>
            </a:endParaRPr>
          </a:p>
        </p:txBody>
      </p:sp>
      <p:sp>
        <p:nvSpPr>
          <p:cNvPr id="323587" name="Text Box 3"/>
          <p:cNvSpPr txBox="1">
            <a:spLocks noChangeArrowheads="1"/>
          </p:cNvSpPr>
          <p:nvPr/>
        </p:nvSpPr>
        <p:spPr bwMode="auto">
          <a:xfrm>
            <a:off x="0" y="868680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eaLnBrk="1">
              <a:lnSpc>
                <a:spcPct val="86000"/>
              </a:lnSpc>
              <a:buClr>
                <a:srgbClr val="000000"/>
              </a:buClr>
              <a:buSzPct val="45000"/>
              <a:buFont typeface="Wingdings" charset="0"/>
              <a:buNone/>
              <a:defRPr/>
            </a:pPr>
            <a:endParaRPr lang="en-GB" sz="1300" smtClean="0">
              <a:solidFill>
                <a:srgbClr val="000000"/>
              </a:solidFill>
              <a:latin typeface="Times New Roman" charset="0"/>
              <a:cs typeface="Arial" charset="0"/>
            </a:endParaRPr>
          </a:p>
        </p:txBody>
      </p:sp>
      <p:sp>
        <p:nvSpPr>
          <p:cNvPr id="323588" name="Text Box 4"/>
          <p:cNvSpPr txBox="1">
            <a:spLocks noChangeArrowheads="1"/>
          </p:cNvSpPr>
          <p:nvPr/>
        </p:nvSpPr>
        <p:spPr bwMode="auto">
          <a:xfrm>
            <a:off x="0" y="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eaLnBrk="1">
              <a:lnSpc>
                <a:spcPct val="86000"/>
              </a:lnSpc>
              <a:buClr>
                <a:srgbClr val="000000"/>
              </a:buClr>
              <a:buSzPct val="45000"/>
              <a:buFont typeface="Wingdings" charset="0"/>
              <a:buNone/>
              <a:defRPr/>
            </a:pPr>
            <a:endParaRPr lang="en-GB" sz="1300" smtClean="0">
              <a:solidFill>
                <a:srgbClr val="000000"/>
              </a:solidFill>
              <a:latin typeface="Times New Roman" charset="0"/>
              <a:cs typeface="Arial" charset="0"/>
            </a:endParaRPr>
          </a:p>
        </p:txBody>
      </p:sp>
      <p:sp>
        <p:nvSpPr>
          <p:cNvPr id="323589" name="Text Box 5"/>
          <p:cNvSpPr txBox="1">
            <a:spLocks noChangeArrowheads="1"/>
          </p:cNvSpPr>
          <p:nvPr/>
        </p:nvSpPr>
        <p:spPr bwMode="auto">
          <a:xfrm>
            <a:off x="3881438" y="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algn="r" eaLnBrk="1">
              <a:lnSpc>
                <a:spcPct val="86000"/>
              </a:lnSpc>
              <a:buClr>
                <a:srgbClr val="000000"/>
              </a:buClr>
              <a:buSzPct val="45000"/>
              <a:buFont typeface="Wingdings" charset="0"/>
              <a:buNone/>
              <a:defRPr/>
            </a:pPr>
            <a:endParaRPr lang="en-GB" sz="1300" smtClean="0">
              <a:solidFill>
                <a:srgbClr val="000000"/>
              </a:solidFill>
              <a:latin typeface="Times New Roman" charset="0"/>
              <a:cs typeface="Arial" charset="0"/>
            </a:endParaRPr>
          </a:p>
        </p:txBody>
      </p:sp>
      <p:sp>
        <p:nvSpPr>
          <p:cNvPr id="323590" name="Text Box 6"/>
          <p:cNvSpPr txBox="1">
            <a:spLocks noChangeArrowheads="1"/>
          </p:cNvSpPr>
          <p:nvPr/>
        </p:nvSpPr>
        <p:spPr bwMode="auto">
          <a:xfrm>
            <a:off x="1209675" y="685800"/>
            <a:ext cx="443865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23591" name="Text Box 7"/>
          <p:cNvSpPr txBox="1">
            <a:spLocks noGrp="1" noChangeArrowheads="1"/>
          </p:cNvSpPr>
          <p:nvPr>
            <p:ph type="body"/>
          </p:nvPr>
        </p:nvSpPr>
        <p:spPr>
          <a:xfrm>
            <a:off x="685800" y="4341813"/>
            <a:ext cx="5486400" cy="4122737"/>
          </a:xfrm>
          <a:solidFill>
            <a:srgbClr val="FFFFFF"/>
          </a:solidFill>
          <a:ln w="936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defTabSz="457200">
              <a:defRPr sz="1200">
                <a:solidFill>
                  <a:schemeClr val="tx1"/>
                </a:solidFill>
                <a:latin typeface="Arial" charset="0"/>
                <a:ea typeface="ＭＳ Ｐゴシック" charset="0"/>
                <a:cs typeface="ＭＳ Ｐゴシック" charset="0"/>
              </a:defRPr>
            </a:lvl1pPr>
            <a:lvl2pPr marL="742950" indent="-285750" defTabSz="457200">
              <a:defRPr sz="1200">
                <a:solidFill>
                  <a:schemeClr val="tx1"/>
                </a:solidFill>
                <a:latin typeface="Arial" charset="0"/>
                <a:ea typeface="ＭＳ Ｐゴシック" charset="0"/>
              </a:defRPr>
            </a:lvl2pPr>
            <a:lvl3pPr marL="1143000" indent="-228600" defTabSz="457200">
              <a:defRPr sz="1200">
                <a:solidFill>
                  <a:schemeClr val="tx1"/>
                </a:solidFill>
                <a:latin typeface="Arial" charset="0"/>
                <a:ea typeface="ＭＳ Ｐゴシック" charset="0"/>
              </a:defRPr>
            </a:lvl3pPr>
            <a:lvl4pPr marL="1600200" indent="-228600" defTabSz="457200">
              <a:defRPr sz="1200">
                <a:solidFill>
                  <a:schemeClr val="tx1"/>
                </a:solidFill>
                <a:latin typeface="Arial" charset="0"/>
                <a:ea typeface="ＭＳ Ｐゴシック" charset="0"/>
              </a:defRPr>
            </a:lvl4pPr>
            <a:lvl5pPr marL="2057400" indent="-228600" defTabSz="457200">
              <a:defRPr sz="1200">
                <a:solidFill>
                  <a:schemeClr val="tx1"/>
                </a:solidFill>
                <a:latin typeface="Arial" charset="0"/>
                <a:ea typeface="ＭＳ Ｐゴシック" charset="0"/>
              </a:defRPr>
            </a:lvl5pPr>
            <a:lvl6pPr marL="2514600" indent="-228600" fontAlgn="base">
              <a:spcBef>
                <a:spcPct val="30000"/>
              </a:spcBef>
              <a:spcAft>
                <a:spcPct val="0"/>
              </a:spcAft>
              <a:defRPr sz="1200">
                <a:solidFill>
                  <a:schemeClr val="tx1"/>
                </a:solidFill>
                <a:latin typeface="Arial" charset="0"/>
                <a:ea typeface="ＭＳ Ｐゴシック" charset="0"/>
              </a:defRPr>
            </a:lvl6pPr>
            <a:lvl7pPr marL="2971800" indent="-228600" fontAlgn="base">
              <a:spcBef>
                <a:spcPct val="30000"/>
              </a:spcBef>
              <a:spcAft>
                <a:spcPct val="0"/>
              </a:spcAft>
              <a:defRPr sz="1200">
                <a:solidFill>
                  <a:schemeClr val="tx1"/>
                </a:solidFill>
                <a:latin typeface="Arial" charset="0"/>
                <a:ea typeface="ＭＳ Ｐゴシック" charset="0"/>
              </a:defRPr>
            </a:lvl7pPr>
            <a:lvl8pPr marL="3429000" indent="-228600" fontAlgn="base">
              <a:spcBef>
                <a:spcPct val="30000"/>
              </a:spcBef>
              <a:spcAft>
                <a:spcPct val="0"/>
              </a:spcAft>
              <a:defRPr sz="1200">
                <a:solidFill>
                  <a:schemeClr val="tx1"/>
                </a:solidFill>
                <a:latin typeface="Arial" charset="0"/>
                <a:ea typeface="ＭＳ Ｐゴシック" charset="0"/>
              </a:defRPr>
            </a:lvl8pPr>
            <a:lvl9pPr marL="3886200" indent="-228600" fontAlgn="base">
              <a:spcBef>
                <a:spcPct val="30000"/>
              </a:spcBef>
              <a:spcAft>
                <a:spcPct val="0"/>
              </a:spcAft>
              <a:defRPr sz="1200">
                <a:solidFill>
                  <a:schemeClr val="tx1"/>
                </a:solidFill>
                <a:latin typeface="Arial" charset="0"/>
                <a:ea typeface="ＭＳ Ｐゴシック" charset="0"/>
              </a:defRPr>
            </a:lvl9pPr>
          </a:lstStyle>
          <a:p>
            <a:pPr eaLnBrk="1" hangingPunct="1">
              <a:defRPr/>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464FCE3-D6B3-FC42-AB62-AB708A46C41E}" type="slidenum">
              <a:rPr lang="en-US" sz="1200"/>
              <a:pPr/>
              <a:t>14</a:t>
            </a:fld>
            <a:endParaRPr lang="en-US" sz="1200"/>
          </a:p>
        </p:txBody>
      </p:sp>
      <p:sp>
        <p:nvSpPr>
          <p:cNvPr id="67586" name="Text Box 2"/>
          <p:cNvSpPr txBox="1">
            <a:spLocks noChangeArrowheads="1"/>
          </p:cNvSpPr>
          <p:nvPr/>
        </p:nvSpPr>
        <p:spPr bwMode="auto">
          <a:xfrm>
            <a:off x="3429000" y="7897813"/>
            <a:ext cx="2622550" cy="41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0766" tIns="41998" rIns="80766" bIns="41998" anchor="b"/>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algn="r" eaLnBrk="1">
              <a:lnSpc>
                <a:spcPct val="87000"/>
              </a:lnSpc>
              <a:buClr>
                <a:srgbClr val="000000"/>
              </a:buClr>
              <a:buSzPct val="45000"/>
              <a:buFont typeface="Wingdings" charset="0"/>
              <a:buNone/>
              <a:defRPr/>
            </a:pPr>
            <a:fld id="{3D1D9E17-D5BE-604A-8D44-4C90451D2646}" type="slidenum">
              <a:rPr lang="en-GB" sz="1100" smtClean="0">
                <a:solidFill>
                  <a:srgbClr val="000000"/>
                </a:solidFill>
                <a:cs typeface="Arial" charset="0"/>
              </a:rPr>
              <a:pPr algn="r" eaLnBrk="1">
                <a:lnSpc>
                  <a:spcPct val="87000"/>
                </a:lnSpc>
                <a:buClr>
                  <a:srgbClr val="000000"/>
                </a:buClr>
                <a:buSzPct val="45000"/>
                <a:buFont typeface="Wingdings" charset="0"/>
                <a:buNone/>
                <a:defRPr/>
              </a:pPr>
              <a:t>14</a:t>
            </a:fld>
            <a:endParaRPr lang="en-GB" sz="1100" smtClean="0">
              <a:solidFill>
                <a:srgbClr val="000000"/>
              </a:solidFill>
              <a:cs typeface="Arial" charset="0"/>
            </a:endParaRPr>
          </a:p>
        </p:txBody>
      </p:sp>
      <p:sp>
        <p:nvSpPr>
          <p:cNvPr id="67587" name="Text Box 3"/>
          <p:cNvSpPr txBox="1">
            <a:spLocks noChangeArrowheads="1"/>
          </p:cNvSpPr>
          <p:nvPr/>
        </p:nvSpPr>
        <p:spPr bwMode="auto">
          <a:xfrm>
            <a:off x="0" y="7897813"/>
            <a:ext cx="2622550" cy="41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0766" tIns="41998" rIns="80766" bIns="41998" anchor="b"/>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eaLnBrk="1">
              <a:lnSpc>
                <a:spcPct val="87000"/>
              </a:lnSpc>
              <a:buClr>
                <a:srgbClr val="000000"/>
              </a:buClr>
              <a:buSzPct val="45000"/>
              <a:buFont typeface="Wingdings" charset="0"/>
              <a:buNone/>
              <a:defRPr/>
            </a:pPr>
            <a:endParaRPr lang="en-GB" sz="1100" smtClean="0">
              <a:solidFill>
                <a:srgbClr val="000000"/>
              </a:solidFill>
              <a:cs typeface="Arial" charset="0"/>
            </a:endParaRPr>
          </a:p>
        </p:txBody>
      </p:sp>
      <p:sp>
        <p:nvSpPr>
          <p:cNvPr id="67588" name="Text Box 4"/>
          <p:cNvSpPr txBox="1">
            <a:spLocks noChangeArrowheads="1"/>
          </p:cNvSpPr>
          <p:nvPr/>
        </p:nvSpPr>
        <p:spPr bwMode="auto">
          <a:xfrm>
            <a:off x="0" y="0"/>
            <a:ext cx="2622550"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0766" tIns="41998" rIns="80766" bIns="41998"/>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eaLnBrk="1">
              <a:lnSpc>
                <a:spcPct val="87000"/>
              </a:lnSpc>
              <a:buClr>
                <a:srgbClr val="000000"/>
              </a:buClr>
              <a:buSzPct val="45000"/>
              <a:buFont typeface="Wingdings" charset="0"/>
              <a:buNone/>
              <a:defRPr/>
            </a:pPr>
            <a:endParaRPr lang="en-GB" sz="1100" smtClean="0">
              <a:solidFill>
                <a:srgbClr val="000000"/>
              </a:solidFill>
              <a:cs typeface="Arial" charset="0"/>
            </a:endParaRPr>
          </a:p>
        </p:txBody>
      </p:sp>
      <p:sp>
        <p:nvSpPr>
          <p:cNvPr id="67589" name="Text Box 5"/>
          <p:cNvSpPr txBox="1">
            <a:spLocks noChangeArrowheads="1"/>
          </p:cNvSpPr>
          <p:nvPr/>
        </p:nvSpPr>
        <p:spPr bwMode="auto">
          <a:xfrm>
            <a:off x="3429000" y="0"/>
            <a:ext cx="2622550"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0766" tIns="41998" rIns="80766" bIns="41998"/>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algn="r" eaLnBrk="1">
              <a:lnSpc>
                <a:spcPct val="87000"/>
              </a:lnSpc>
              <a:buClr>
                <a:srgbClr val="000000"/>
              </a:buClr>
              <a:buSzPct val="45000"/>
              <a:buFont typeface="Wingdings" charset="0"/>
              <a:buNone/>
              <a:defRPr/>
            </a:pPr>
            <a:endParaRPr lang="en-GB" sz="1100" smtClean="0">
              <a:solidFill>
                <a:srgbClr val="000000"/>
              </a:solidFill>
              <a:cs typeface="Arial" charset="0"/>
            </a:endParaRPr>
          </a:p>
        </p:txBody>
      </p:sp>
      <p:sp>
        <p:nvSpPr>
          <p:cNvPr id="67590" name="Text Box 6"/>
          <p:cNvSpPr txBox="1">
            <a:spLocks noChangeArrowheads="1"/>
          </p:cNvSpPr>
          <p:nvPr/>
        </p:nvSpPr>
        <p:spPr bwMode="auto">
          <a:xfrm>
            <a:off x="1008063" y="630238"/>
            <a:ext cx="4033837" cy="31178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7591" name="Text Box 7"/>
          <p:cNvSpPr txBox="1">
            <a:spLocks noGrp="1" noChangeArrowheads="1"/>
          </p:cNvSpPr>
          <p:nvPr>
            <p:ph type="body"/>
          </p:nvPr>
        </p:nvSpPr>
        <p:spPr>
          <a:xfrm>
            <a:off x="685800" y="4341813"/>
            <a:ext cx="5486400" cy="4114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cs typeface="ＭＳ Ｐゴシック" charset="0"/>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5pPr>
            <a:lvl6pPr marL="2514600" indent="-228600" fontAlgn="base">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6pPr>
            <a:lvl7pPr marL="2971800" indent="-228600" fontAlgn="base">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7pPr>
            <a:lvl8pPr marL="3429000" indent="-228600" fontAlgn="base">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8pPr>
            <a:lvl9pPr marL="3886200" indent="-228600" fontAlgn="base">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9pPr>
          </a:lstStyle>
          <a:p>
            <a:pPr eaLnBrk="1" hangingPunct="1">
              <a:lnSpc>
                <a:spcPct val="93000"/>
              </a:lnSpc>
              <a:spcBef>
                <a:spcPts val="450"/>
              </a:spcBef>
              <a:defRPr/>
            </a:pPr>
            <a:r>
              <a:rPr lang="en-GB" sz="2000" smtClean="0">
                <a:cs typeface="Arial" charset="0"/>
              </a:rPr>
              <a:t>1. 2 classes of MC: easy, moderate-to-difficult</a:t>
            </a:r>
          </a:p>
          <a:p>
            <a:pPr eaLnBrk="1" hangingPunct="1">
              <a:lnSpc>
                <a:spcPct val="93000"/>
              </a:lnSpc>
              <a:spcBef>
                <a:spcPts val="450"/>
              </a:spcBef>
              <a:defRPr/>
            </a:pPr>
            <a:r>
              <a:rPr lang="en-GB" sz="2000" smtClean="0">
                <a:cs typeface="Arial" charset="0"/>
              </a:rPr>
              <a:t>2. true alignment</a:t>
            </a:r>
          </a:p>
          <a:p>
            <a:pPr eaLnBrk="1" hangingPunct="1">
              <a:lnSpc>
                <a:spcPct val="93000"/>
              </a:lnSpc>
              <a:spcBef>
                <a:spcPts val="450"/>
              </a:spcBef>
              <a:defRPr/>
            </a:pPr>
            <a:r>
              <a:rPr lang="en-GB" sz="2000" smtClean="0">
                <a:cs typeface="Arial" charset="0"/>
              </a:rPr>
              <a:t>3. 2 classes: ClustalW, everything else</a:t>
            </a:r>
          </a:p>
          <a:p>
            <a:pPr eaLnBrk="1" hangingPunct="1">
              <a:lnSpc>
                <a:spcPct val="93000"/>
              </a:lnSpc>
              <a:spcBef>
                <a:spcPts val="450"/>
              </a:spcBef>
              <a:defRPr/>
            </a:pPr>
            <a:endParaRPr lang="en-GB" sz="2000" smtClean="0">
              <a:cs typeface="Arial" charset="0"/>
            </a:endParaRPr>
          </a:p>
          <a:p>
            <a:pPr eaLnBrk="1" hangingPunct="1">
              <a:lnSpc>
                <a:spcPct val="93000"/>
              </a:lnSpc>
              <a:spcBef>
                <a:spcPts val="450"/>
              </a:spcBef>
              <a:defRPr/>
            </a:pPr>
            <a:r>
              <a:rPr lang="en-GB" sz="2000" smtClean="0">
                <a:cs typeface="Arial" charset="0"/>
              </a:rPr>
              <a:t>Alignment error, measured this way, isn't a perfect predictor of tree error, measured this way.</a:t>
            </a:r>
          </a:p>
        </p:txBody>
      </p:sp>
      <p:sp>
        <p:nvSpPr>
          <p:cNvPr id="67592" name="Text Box 8"/>
          <p:cNvSpPr txBox="1">
            <a:spLocks noGrp="1" noRot="1" noChangeAspect="1" noChangeArrowheads="1" noTextEdit="1"/>
          </p:cNvSpPr>
          <p:nvPr>
            <p:ph type="sldImg" idx="1"/>
          </p:nvPr>
        </p:nvSpPr>
        <p:spPr>
          <a:xfrm>
            <a:off x="1143000" y="693738"/>
            <a:ext cx="4570413" cy="3427412"/>
          </a:xfrm>
          <a:solidFill>
            <a:srgbClr val="FFFFFF"/>
          </a:solidFill>
          <a:ln/>
          <a:extLst>
            <a:ext uri="{FAA26D3D-D897-4be2-8F04-BA451C77F1D7}">
              <ma14:placeholderFlag xmlns:ma14="http://schemas.microsoft.com/office/mac/drawingml/2011/main" val="1"/>
            </a:ext>
          </a:extLs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3FBEF08-A14E-BE45-9387-83701B851692}" type="slidenum">
              <a:rPr lang="en-US" sz="1200"/>
              <a:pPr/>
              <a:t>15</a:t>
            </a:fld>
            <a:endParaRPr lang="en-US" sz="1200"/>
          </a:p>
        </p:txBody>
      </p:sp>
      <p:sp>
        <p:nvSpPr>
          <p:cNvPr id="63490"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67587"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2B22762-729E-C740-A34C-C776A071002D}" type="slidenum">
              <a:rPr lang="en-US" sz="1200"/>
              <a:pPr/>
              <a:t>16</a:t>
            </a:fld>
            <a:endParaRPr lang="en-US" sz="1200"/>
          </a:p>
        </p:txBody>
      </p:sp>
      <p:sp>
        <p:nvSpPr>
          <p:cNvPr id="248834" name="Text Box 2"/>
          <p:cNvSpPr txBox="1">
            <a:spLocks noGrp="1" noRot="1" noChangeAspect="1" noChangeArrowheads="1"/>
          </p:cNvSpPr>
          <p:nvPr>
            <p:ph type="sldImg"/>
          </p:nvPr>
        </p:nvSpPr>
        <p:spPr>
          <a:xfrm>
            <a:off x="1143000" y="693738"/>
            <a:ext cx="4572000" cy="3429000"/>
          </a:xfrm>
          <a:solidFill>
            <a:srgbClr val="FFFFFF"/>
          </a:solidFill>
          <a:ln/>
          <a:extLst>
            <a:ext uri="{FAA26D3D-D897-4be2-8F04-BA451C77F1D7}">
              <ma14:placeholderFlag xmlns:ma14="http://schemas.microsoft.com/office/mac/drawingml/2011/main" val="1"/>
            </a:ext>
          </a:extLst>
        </p:spPr>
      </p:sp>
      <p:sp>
        <p:nvSpPr>
          <p:cNvPr id="248835" name="Text Box 3"/>
          <p:cNvSpPr txBox="1">
            <a:spLocks noGrp="1" noChangeArrowheads="1"/>
          </p:cNvSpPr>
          <p:nvPr>
            <p:ph type="body" idx="1"/>
          </p:nvPr>
        </p:nvSpPr>
        <p:spPr>
          <a:xfrm>
            <a:off x="685800" y="4341813"/>
            <a:ext cx="5487988" cy="4114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pPr eaLnBrk="1" hangingPunct="1">
              <a:defRPr/>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F75C96E-5794-804C-B057-D440D0DD6234}" type="slidenum">
              <a:rPr lang="en-US" sz="1200"/>
              <a:pPr/>
              <a:t>18</a:t>
            </a:fld>
            <a:endParaRPr lang="en-US" sz="1200"/>
          </a:p>
        </p:txBody>
      </p:sp>
      <p:sp>
        <p:nvSpPr>
          <p:cNvPr id="164866" name="PlaceHolder 1"/>
          <p:cNvSpPr>
            <a:spLocks noGrp="1"/>
          </p:cNvSpPr>
          <p:nvPr>
            <p:ph type="body"/>
          </p:nvPr>
        </p:nvSpPr>
        <p:spPr>
          <a:xfrm>
            <a:off x="685800" y="4343400"/>
            <a:ext cx="5486400" cy="4597400"/>
          </a:xfrm>
          <a:solidFill>
            <a:srgbClr val="FFFFFF"/>
          </a:solidFill>
          <a:ln>
            <a:solidFill>
              <a:srgbClr val="000000"/>
            </a:solidFill>
            <a:miter lim="800000"/>
            <a:headEnd/>
            <a:tailEnd/>
          </a:ln>
        </p:spPr>
        <p:txBody>
          <a:bodyPr lIns="0" tIns="0" rIns="0" bIns="0"/>
          <a:lstStyle/>
          <a:p>
            <a:pPr eaLnBrk="1" hangingPunct="1">
              <a:spcBef>
                <a:spcPct val="0"/>
              </a:spcBef>
              <a:buSzPct val="45000"/>
              <a:buFontTx/>
              <a:buChar char="•"/>
            </a:pPr>
            <a:r>
              <a:rPr lang="fi-FI" sz="1000">
                <a:solidFill>
                  <a:srgbClr val="000000"/>
                </a:solidFill>
              </a:rPr>
              <a:t>The two basic steps in phylogenetic placement is similar to the two phase methods we typically use, align and then place the fragment.</a:t>
            </a:r>
            <a:endParaRPr lang="en-US"/>
          </a:p>
          <a:p>
            <a:pPr eaLnBrk="1" hangingPunct="1">
              <a:spcBef>
                <a:spcPct val="0"/>
              </a:spcBef>
            </a:pPr>
            <a:endParaRPr lang="en-US"/>
          </a:p>
          <a:p>
            <a:pPr eaLnBrk="1" hangingPunct="1">
              <a:spcBef>
                <a:spcPct val="0"/>
              </a:spcBef>
              <a:buSzPct val="45000"/>
              <a:buFontTx/>
              <a:buChar char="•"/>
            </a:pPr>
            <a:r>
              <a:rPr lang="fi-FI" sz="1000">
                <a:solidFill>
                  <a:srgbClr val="000000"/>
                </a:solidFill>
              </a:rPr>
              <a:t>The differences are we align each fragment independently into the backbone tree.  We then take each extended alignment and place each fragment independently into the backbone tree.</a:t>
            </a:r>
            <a:endParaRPr lang="en-US"/>
          </a:p>
          <a:p>
            <a:pPr eaLnBrk="1" hangingPunct="1">
              <a:spcBef>
                <a:spcPct val="0"/>
              </a:spcBef>
            </a:pPr>
            <a:endParaRPr lang="en-US"/>
          </a:p>
          <a:p>
            <a:pPr eaLnBrk="1" hangingPunct="1">
              <a:spcBef>
                <a:spcPct val="0"/>
              </a:spcBef>
              <a:buSzPct val="45000"/>
              <a:buFontTx/>
              <a:buChar char="•"/>
            </a:pPr>
            <a:r>
              <a:rPr lang="fi-FI" sz="1000">
                <a:solidFill>
                  <a:srgbClr val="000000"/>
                </a:solidFill>
              </a:rPr>
              <a:t>Two methods to align the query sequences are HMMALIGN, which estimates a hidden markov model profile for the backbone alignment, and then aligns the query sequence to the model, and PaPaRa, which estimates ancestoral parsimony state vectors for each each in the reference tree and aligns the query sequence against each state vector.  It selects the best scoring alignment.  </a:t>
            </a:r>
            <a:endParaRPr lang="en-US"/>
          </a:p>
          <a:p>
            <a:pPr eaLnBrk="1" hangingPunct="1">
              <a:spcBef>
                <a:spcPct val="0"/>
              </a:spcBef>
              <a:buSzPct val="45000"/>
              <a:buFontTx/>
              <a:buChar char="•"/>
            </a:pPr>
            <a:r>
              <a:rPr lang="fi-FI" sz="1000">
                <a:solidFill>
                  <a:srgbClr val="000000"/>
                </a:solidFill>
              </a:rPr>
              <a:t>Two methods that place the query sequence try to optimize the same criterion: find the ML placement given the extended alignment</a:t>
            </a:r>
            <a:endParaRPr lang="en-US"/>
          </a:p>
          <a:p>
            <a:pPr eaLnBrk="1" hangingPunct="1">
              <a:spcBef>
                <a:spcPct val="0"/>
              </a:spcBef>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723A82D-F6BF-BE4B-81CE-F14C467F1D4C}" type="slidenum">
              <a:rPr lang="en-US" sz="1200"/>
              <a:pPr/>
              <a:t>19</a:t>
            </a:fld>
            <a:endParaRPr lang="en-US" sz="1200"/>
          </a:p>
        </p:txBody>
      </p:sp>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168963" name="Notes Placeholder 2"/>
          <p:cNvSpPr>
            <a:spLocks noGrp="1"/>
          </p:cNvSpPr>
          <p:nvPr>
            <p:ph type="body" sz="quarter" idx="1"/>
          </p:nvPr>
        </p:nvSpPr>
        <p:spPr>
          <a:xfrm>
            <a:off x="685800" y="4343400"/>
            <a:ext cx="5486400" cy="46196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15900" indent="-215900" eaLnBrk="1" hangingPunct="1">
              <a:spcBef>
                <a:spcPct val="0"/>
              </a:spcBef>
              <a:buSzPct val="45000"/>
              <a:buFont typeface="StarSymbol" charset="0"/>
              <a:buNone/>
            </a:pPr>
            <a:r>
              <a:rPr lang="fi-FI" sz="1000">
                <a:solidFill>
                  <a:srgbClr val="000000"/>
                </a:solidFill>
              </a:rPr>
              <a:t>The two basic steps in phylogenetic placement is similar to the two phase methods we typically use, align and then place the fragment.</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r>
              <a:rPr lang="fi-FI" sz="1000">
                <a:solidFill>
                  <a:srgbClr val="000000"/>
                </a:solidFill>
              </a:rPr>
              <a:t>The differences are we align each fragment independently into the backbone tree.  We then take each extended alignment and place each fragment independently into the backbone tree.</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r>
              <a:rPr lang="fi-FI" sz="1000">
                <a:solidFill>
                  <a:srgbClr val="000000"/>
                </a:solidFill>
              </a:rPr>
              <a:t>Two methods to align the query sequences are HMMALIGN, which estimates a hidden markov model on backbone alignemnt, then aligns query sequence.   PaPaRa, which estimates ancestoral parsimony state vectors for each each in the reference tree and aligns the query sequence against each state vector.  It selects the best scoring alignment.  </a:t>
            </a:r>
          </a:p>
          <a:p>
            <a:pPr marL="215900" indent="-215900" eaLnBrk="1" hangingPunct="1">
              <a:spcBef>
                <a:spcPct val="0"/>
              </a:spcBef>
              <a:buSzPct val="45000"/>
              <a:buFont typeface="StarSymbol" charset="0"/>
              <a:buNone/>
            </a:pPr>
            <a:r>
              <a:rPr lang="fi-FI" sz="1000">
                <a:solidFill>
                  <a:srgbClr val="000000"/>
                </a:solidFill>
              </a:rPr>
              <a:t>Two methods that place the query sequence try to optimize the same criterion: find the ML placement given the extended alignment</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endParaRPr lang="fi-FI">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723A82D-F6BF-BE4B-81CE-F14C467F1D4C}" type="slidenum">
              <a:rPr lang="en-US" sz="1200"/>
              <a:pPr/>
              <a:t>20</a:t>
            </a:fld>
            <a:endParaRPr lang="en-US" sz="1200"/>
          </a:p>
        </p:txBody>
      </p:sp>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168963" name="Notes Placeholder 2"/>
          <p:cNvSpPr>
            <a:spLocks noGrp="1"/>
          </p:cNvSpPr>
          <p:nvPr>
            <p:ph type="body" sz="quarter" idx="1"/>
          </p:nvPr>
        </p:nvSpPr>
        <p:spPr>
          <a:xfrm>
            <a:off x="685800" y="4343400"/>
            <a:ext cx="5486400" cy="46196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15900" indent="-215900" eaLnBrk="1" hangingPunct="1">
              <a:spcBef>
                <a:spcPct val="0"/>
              </a:spcBef>
              <a:buSzPct val="45000"/>
              <a:buFont typeface="StarSymbol" charset="0"/>
              <a:buNone/>
            </a:pPr>
            <a:r>
              <a:rPr lang="fi-FI" sz="1000">
                <a:solidFill>
                  <a:srgbClr val="000000"/>
                </a:solidFill>
              </a:rPr>
              <a:t>The two basic steps in phylogenetic placement is similar to the two phase methods we typically use, align and then place the fragment.</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r>
              <a:rPr lang="fi-FI" sz="1000">
                <a:solidFill>
                  <a:srgbClr val="000000"/>
                </a:solidFill>
              </a:rPr>
              <a:t>The differences are we align each fragment independently into the backbone tree.  We then take each extended alignment and place each fragment independently into the backbone tree.</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r>
              <a:rPr lang="fi-FI" sz="1000">
                <a:solidFill>
                  <a:srgbClr val="000000"/>
                </a:solidFill>
              </a:rPr>
              <a:t>Two methods to align the query sequences are HMMALIGN, which estimates a hidden markov model on backbone alignemnt, then aligns query sequence.   PaPaRa, which estimates ancestoral parsimony state vectors for each each in the reference tree and aligns the query sequence against each state vector.  It selects the best scoring alignment.  </a:t>
            </a:r>
          </a:p>
          <a:p>
            <a:pPr marL="215900" indent="-215900" eaLnBrk="1" hangingPunct="1">
              <a:spcBef>
                <a:spcPct val="0"/>
              </a:spcBef>
              <a:buSzPct val="45000"/>
              <a:buFont typeface="StarSymbol" charset="0"/>
              <a:buNone/>
            </a:pPr>
            <a:r>
              <a:rPr lang="fi-FI" sz="1000">
                <a:solidFill>
                  <a:srgbClr val="000000"/>
                </a:solidFill>
              </a:rPr>
              <a:t>Two methods that place the query sequence try to optimize the same criterion: find the ML placement given the extended alignment</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endParaRPr lang="fi-FI">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342DFD-0AA6-7245-AB79-0BB99496770C}" type="slidenum">
              <a:rPr lang="en-US" sz="1200"/>
              <a:pPr/>
              <a:t>21</a:t>
            </a:fld>
            <a:endParaRPr lang="en-US" sz="1200"/>
          </a:p>
        </p:txBody>
      </p:sp>
      <p:sp>
        <p:nvSpPr>
          <p:cNvPr id="33997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71011"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C729D73-8701-6D49-B4B0-0CF4EA5E0176}" type="slidenum">
              <a:rPr lang="en-US" sz="1200"/>
              <a:pPr/>
              <a:t>22</a:t>
            </a:fld>
            <a:endParaRPr lang="en-US" sz="1200"/>
          </a:p>
        </p:txBody>
      </p:sp>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173059" name="Notes Placeholder 2"/>
          <p:cNvSpPr>
            <a:spLocks noGrp="1"/>
          </p:cNvSpPr>
          <p:nvPr>
            <p:ph type="body" sz="quarter" idx="1"/>
          </p:nvPr>
        </p:nvSpPr>
        <p:spPr>
          <a:xfrm>
            <a:off x="685800" y="4343400"/>
            <a:ext cx="5486400" cy="4037013"/>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spcBef>
                <a:spcPct val="0"/>
              </a:spcBef>
              <a:buSzPct val="45000"/>
              <a:buFont typeface="StarSymbol" charset="0"/>
              <a:buChar char="●"/>
            </a:pPr>
            <a:endParaRPr lang="fi-FI">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7FF69BE-26C5-644C-8B93-4CF81C0271BE}" type="slidenum">
              <a:rPr lang="en-US" sz="1200"/>
              <a:pPr/>
              <a:t>23</a:t>
            </a:fld>
            <a:endParaRPr lang="en-US" sz="1200"/>
          </a:p>
        </p:txBody>
      </p:sp>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175107" name="Notes Placeholder 2"/>
          <p:cNvSpPr>
            <a:spLocks noGrp="1"/>
          </p:cNvSpPr>
          <p:nvPr>
            <p:ph type="body" sz="quarter" idx="1"/>
          </p:nvPr>
        </p:nvSpPr>
        <p:spPr>
          <a:xfrm>
            <a:off x="685800" y="4343400"/>
            <a:ext cx="54864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spcBef>
                <a:spcPct val="0"/>
              </a:spcBef>
              <a:buSzPct val="45000"/>
              <a:buFont typeface="StarSymbol" charset="0"/>
              <a:buChar char="●"/>
            </a:pPr>
            <a:endParaRPr lang="fi-FI">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723A82D-F6BF-BE4B-81CE-F14C467F1D4C}" type="slidenum">
              <a:rPr lang="en-US" sz="1200"/>
              <a:pPr/>
              <a:t>3</a:t>
            </a:fld>
            <a:endParaRPr lang="en-US" sz="1200"/>
          </a:p>
        </p:txBody>
      </p:sp>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168963" name="Notes Placeholder 2"/>
          <p:cNvSpPr>
            <a:spLocks noGrp="1"/>
          </p:cNvSpPr>
          <p:nvPr>
            <p:ph type="body" sz="quarter" idx="1"/>
          </p:nvPr>
        </p:nvSpPr>
        <p:spPr>
          <a:xfrm>
            <a:off x="685800" y="4343400"/>
            <a:ext cx="5486400" cy="46196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15900" indent="-215900" eaLnBrk="1" hangingPunct="1">
              <a:spcBef>
                <a:spcPct val="0"/>
              </a:spcBef>
              <a:buSzPct val="45000"/>
              <a:buFont typeface="StarSymbol" charset="0"/>
              <a:buNone/>
            </a:pPr>
            <a:r>
              <a:rPr lang="fi-FI" sz="1000">
                <a:solidFill>
                  <a:srgbClr val="000000"/>
                </a:solidFill>
              </a:rPr>
              <a:t>The two basic steps in phylogenetic placement is similar to the two phase methods we typically use, align and then place the fragment.</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r>
              <a:rPr lang="fi-FI" sz="1000">
                <a:solidFill>
                  <a:srgbClr val="000000"/>
                </a:solidFill>
              </a:rPr>
              <a:t>The differences are we align each fragment independently into the backbone tree.  We then take each extended alignment and place each fragment independently into the backbone tree.</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r>
              <a:rPr lang="fi-FI" sz="1000">
                <a:solidFill>
                  <a:srgbClr val="000000"/>
                </a:solidFill>
              </a:rPr>
              <a:t>Two methods to align the query sequences are HMMALIGN, which estimates a hidden markov model on backbone alignemnt, then aligns query sequence.   PaPaRa, which estimates ancestoral parsimony state vectors for each each in the reference tree and aligns the query sequence against each state vector.  It selects the best scoring alignment.  </a:t>
            </a:r>
          </a:p>
          <a:p>
            <a:pPr marL="215900" indent="-215900" eaLnBrk="1" hangingPunct="1">
              <a:spcBef>
                <a:spcPct val="0"/>
              </a:spcBef>
              <a:buSzPct val="45000"/>
              <a:buFont typeface="StarSymbol" charset="0"/>
              <a:buNone/>
            </a:pPr>
            <a:r>
              <a:rPr lang="fi-FI" sz="1000">
                <a:solidFill>
                  <a:srgbClr val="000000"/>
                </a:solidFill>
              </a:rPr>
              <a:t>Two methods that place the query sequence try to optimize the same criterion: find the ML placement given the extended alignment</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endParaRPr lang="fi-FI">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0503247-AAEB-0C45-8C7D-9C8A8635FC09}" type="slidenum">
              <a:rPr lang="en-US" sz="1200"/>
              <a:pPr/>
              <a:t>26</a:t>
            </a:fld>
            <a:endParaRPr lang="en-US" sz="1200"/>
          </a:p>
        </p:txBody>
      </p:sp>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177155" name="Notes Placeholder 2"/>
          <p:cNvSpPr>
            <a:spLocks noGrp="1"/>
          </p:cNvSpPr>
          <p:nvPr>
            <p:ph type="body" sz="quarter" idx="1"/>
          </p:nvPr>
        </p:nvSpPr>
        <p:spPr>
          <a:xfrm>
            <a:off x="685800" y="4343400"/>
            <a:ext cx="54864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spcBef>
                <a:spcPct val="0"/>
              </a:spcBef>
              <a:buSzPct val="45000"/>
              <a:buFont typeface="StarSymbol" charset="0"/>
              <a:buChar char="●"/>
            </a:pPr>
            <a:endParaRPr lang="fi-FI">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0C9D7F2-1BDC-0F4B-A2CC-725AA1520951}" type="slidenum">
              <a:rPr lang="en-US" sz="1200"/>
              <a:pPr/>
              <a:t>27</a:t>
            </a:fld>
            <a:endParaRPr lang="en-US" sz="1200"/>
          </a:p>
        </p:txBody>
      </p:sp>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179203" name="Notes Placeholder 2"/>
          <p:cNvSpPr>
            <a:spLocks noGrp="1"/>
          </p:cNvSpPr>
          <p:nvPr>
            <p:ph type="body" sz="quarter" idx="1"/>
          </p:nvPr>
        </p:nvSpPr>
        <p:spPr>
          <a:xfrm>
            <a:off x="685800" y="4343400"/>
            <a:ext cx="54864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spcBef>
                <a:spcPct val="0"/>
              </a:spcBef>
              <a:buSzPct val="45000"/>
              <a:buFont typeface="StarSymbol" charset="0"/>
              <a:buChar char="●"/>
            </a:pPr>
            <a:endParaRPr lang="fi-FI">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C9DA326-D9E3-104E-9D65-8EAE9774D01F}" type="slidenum">
              <a:rPr lang="en-US" sz="1200"/>
              <a:pPr/>
              <a:t>28</a:t>
            </a:fld>
            <a:endParaRPr lang="en-US" sz="1200"/>
          </a:p>
        </p:txBody>
      </p:sp>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181251" name="Notes Placeholder 2"/>
          <p:cNvSpPr>
            <a:spLocks noGrp="1"/>
          </p:cNvSpPr>
          <p:nvPr>
            <p:ph type="body" sz="quarter" idx="1"/>
          </p:nvPr>
        </p:nvSpPr>
        <p:spPr>
          <a:xfrm>
            <a:off x="685800" y="4343400"/>
            <a:ext cx="54864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spcBef>
                <a:spcPct val="0"/>
              </a:spcBef>
              <a:buSzPct val="45000"/>
              <a:buFont typeface="StarSymbol" charset="0"/>
              <a:buChar char="●"/>
            </a:pPr>
            <a:endParaRPr lang="fi-FI">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0894449-6730-374B-A83C-0A1C3C7F4F9F}" type="slidenum">
              <a:rPr lang="en-US" sz="1200"/>
              <a:pPr/>
              <a:t>29</a:t>
            </a:fld>
            <a:endParaRPr lang="en-US" sz="1200"/>
          </a:p>
        </p:txBody>
      </p:sp>
      <p:sp>
        <p:nvSpPr>
          <p:cNvPr id="32563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66915"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52BAC5A-F71D-A046-BEDF-27D347DA6F6A}" type="slidenum">
              <a:rPr lang="en-US" sz="1200"/>
              <a:pPr/>
              <a:t>30</a:t>
            </a:fld>
            <a:endParaRPr lang="en-US" sz="1200"/>
          </a:p>
        </p:txBody>
      </p:sp>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183299" name="Notes Placeholder 2"/>
          <p:cNvSpPr>
            <a:spLocks noGrp="1"/>
          </p:cNvSpPr>
          <p:nvPr>
            <p:ph type="body" sz="quarter" idx="1"/>
          </p:nvPr>
        </p:nvSpPr>
        <p:spPr>
          <a:xfrm>
            <a:off x="685800" y="4343400"/>
            <a:ext cx="5486400" cy="4037013"/>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spcBef>
                <a:spcPct val="0"/>
              </a:spcBef>
              <a:buSzPct val="45000"/>
              <a:buFont typeface="StarSymbol" charset="0"/>
              <a:buChar char="●"/>
            </a:pPr>
            <a:endParaRPr lang="fi-FI">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ln>
        </p:spPr>
      </p:sp>
      <p:sp>
        <p:nvSpPr>
          <p:cNvPr id="51203" name="Notes Placeholder 2"/>
          <p:cNvSpPr>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buSzPct val="45000"/>
              <a:buFont typeface="StarSymbol" charset="0"/>
              <a:buChar char="●"/>
            </a:pPr>
            <a:endParaRPr lang="en-US">
              <a:solidFill>
                <a:srgbClr val="000000"/>
              </a:solidFill>
              <a:latin typeface="Arial" charset="0"/>
              <a:cs typeface="DejaVu San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A752A48-E815-7D48-A083-958B731EC48B}" type="slidenum">
              <a:rPr lang="en-US" sz="1200"/>
              <a:pPr/>
              <a:t>32</a:t>
            </a:fld>
            <a:endParaRPr lang="en-US" sz="1200"/>
          </a:p>
        </p:txBody>
      </p:sp>
      <p:sp>
        <p:nvSpPr>
          <p:cNvPr id="162818" name="PlaceHolder 1"/>
          <p:cNvSpPr>
            <a:spLocks noGrp="1"/>
          </p:cNvSpPr>
          <p:nvPr>
            <p:ph type="body"/>
          </p:nvPr>
        </p:nvSpPr>
        <p:spPr>
          <a:xfrm>
            <a:off x="685800" y="4343400"/>
            <a:ext cx="5486400" cy="4619625"/>
          </a:xfrm>
          <a:solidFill>
            <a:srgbClr val="FFFFFF"/>
          </a:solidFill>
          <a:ln>
            <a:solidFill>
              <a:srgbClr val="000000"/>
            </a:solidFill>
            <a:miter lim="800000"/>
            <a:headEnd/>
            <a:tailEnd/>
          </a:ln>
        </p:spPr>
        <p:txBody>
          <a:bodyPr lIns="0" tIns="0" rIns="0" bIns="0"/>
          <a:lstStyle/>
          <a:p>
            <a:pPr>
              <a:spcBef>
                <a:spcPct val="0"/>
              </a:spcBef>
              <a:buSzPct val="45000"/>
              <a:buFontTx/>
              <a:buChar char="•"/>
            </a:pPr>
            <a:r>
              <a:rPr lang="fi-FI" sz="1000">
                <a:solidFill>
                  <a:srgbClr val="000000"/>
                </a:solidFill>
              </a:rPr>
              <a:t>The two basic steps in phylogenetic placement is similar to the two phase methods we typically use, align and then place the fragment.</a:t>
            </a:r>
            <a:endParaRPr lang="en-US"/>
          </a:p>
          <a:p>
            <a:pPr>
              <a:spcBef>
                <a:spcPct val="0"/>
              </a:spcBef>
            </a:pPr>
            <a:endParaRPr lang="en-US"/>
          </a:p>
          <a:p>
            <a:pPr>
              <a:spcBef>
                <a:spcPct val="0"/>
              </a:spcBef>
              <a:buSzPct val="45000"/>
              <a:buFontTx/>
              <a:buChar char="•"/>
            </a:pPr>
            <a:r>
              <a:rPr lang="fi-FI" sz="1000">
                <a:solidFill>
                  <a:srgbClr val="000000"/>
                </a:solidFill>
              </a:rPr>
              <a:t>The differences are we align each fragment independently into the backbone tree.  We then take each extended alignment and place each fragment independently into the backbone tree.</a:t>
            </a:r>
            <a:endParaRPr lang="en-US"/>
          </a:p>
          <a:p>
            <a:pPr>
              <a:spcBef>
                <a:spcPct val="0"/>
              </a:spcBef>
            </a:pPr>
            <a:endParaRPr lang="en-US"/>
          </a:p>
          <a:p>
            <a:pPr>
              <a:spcBef>
                <a:spcPct val="0"/>
              </a:spcBef>
              <a:buSzPct val="45000"/>
              <a:buFontTx/>
              <a:buChar char="•"/>
            </a:pPr>
            <a:r>
              <a:rPr lang="fi-FI" sz="1000">
                <a:solidFill>
                  <a:srgbClr val="000000"/>
                </a:solidFill>
              </a:rPr>
              <a:t>Two methods to align the query sequences are HMMALIGN, which estimates a hidden markov model on backbone alignemnt, then aligns query sequence.   PaPaRa, which estimates ancestoral parsimony state vectors for each each in the reference tree and aligns the query sequence against each state vector.  It selects the best scoring alignment.  </a:t>
            </a:r>
            <a:endParaRPr lang="en-US"/>
          </a:p>
          <a:p>
            <a:pPr>
              <a:spcBef>
                <a:spcPct val="0"/>
              </a:spcBef>
              <a:buSzPct val="45000"/>
              <a:buFontTx/>
              <a:buChar char="•"/>
            </a:pPr>
            <a:r>
              <a:rPr lang="fi-FI" sz="1000">
                <a:solidFill>
                  <a:srgbClr val="000000"/>
                </a:solidFill>
              </a:rPr>
              <a:t>Two methods that place the query sequence try to optimize the same criterion: find the ML placement given the extended alignment</a:t>
            </a:r>
            <a:endParaRPr lang="en-US"/>
          </a:p>
          <a:p>
            <a:pPr>
              <a:spcBef>
                <a:spcPct val="0"/>
              </a:spcBef>
            </a:pPr>
            <a:endParaRPr lang="en-US"/>
          </a:p>
          <a:p>
            <a:pPr>
              <a:spcBef>
                <a:spcPct val="0"/>
              </a:spcBef>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723A82D-F6BF-BE4B-81CE-F14C467F1D4C}" type="slidenum">
              <a:rPr lang="en-US" sz="1200"/>
              <a:pPr/>
              <a:t>33</a:t>
            </a:fld>
            <a:endParaRPr lang="en-US" sz="1200"/>
          </a:p>
        </p:txBody>
      </p:sp>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168963" name="Notes Placeholder 2"/>
          <p:cNvSpPr>
            <a:spLocks noGrp="1"/>
          </p:cNvSpPr>
          <p:nvPr>
            <p:ph type="body" sz="quarter" idx="1"/>
          </p:nvPr>
        </p:nvSpPr>
        <p:spPr>
          <a:xfrm>
            <a:off x="685800" y="4343400"/>
            <a:ext cx="5486400" cy="46196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15900" indent="-215900" eaLnBrk="1" hangingPunct="1">
              <a:spcBef>
                <a:spcPct val="0"/>
              </a:spcBef>
              <a:buSzPct val="45000"/>
              <a:buFont typeface="StarSymbol" charset="0"/>
              <a:buNone/>
            </a:pPr>
            <a:r>
              <a:rPr lang="fi-FI" sz="1000">
                <a:solidFill>
                  <a:srgbClr val="000000"/>
                </a:solidFill>
              </a:rPr>
              <a:t>The two basic steps in phylogenetic placement is similar to the two phase methods we typically use, align and then place the fragment.</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r>
              <a:rPr lang="fi-FI" sz="1000">
                <a:solidFill>
                  <a:srgbClr val="000000"/>
                </a:solidFill>
              </a:rPr>
              <a:t>The differences are we align each fragment independently into the backbone tree.  We then take each extended alignment and place each fragment independently into the backbone tree.</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r>
              <a:rPr lang="fi-FI" sz="1000">
                <a:solidFill>
                  <a:srgbClr val="000000"/>
                </a:solidFill>
              </a:rPr>
              <a:t>Two methods to align the query sequences are HMMALIGN, which estimates a hidden markov model on backbone alignemnt, then aligns query sequence.   PaPaRa, which estimates ancestoral parsimony state vectors for each each in the reference tree and aligns the query sequence against each state vector.  It selects the best scoring alignment.  </a:t>
            </a:r>
          </a:p>
          <a:p>
            <a:pPr marL="215900" indent="-215900" eaLnBrk="1" hangingPunct="1">
              <a:spcBef>
                <a:spcPct val="0"/>
              </a:spcBef>
              <a:buSzPct val="45000"/>
              <a:buFont typeface="StarSymbol" charset="0"/>
              <a:buNone/>
            </a:pPr>
            <a:r>
              <a:rPr lang="fi-FI" sz="1000">
                <a:solidFill>
                  <a:srgbClr val="000000"/>
                </a:solidFill>
              </a:rPr>
              <a:t>Two methods that place the query sequence try to optimize the same criterion: find the ML placement given the extended alignment</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endParaRPr lang="fi-FI">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76299FC-6A42-D947-911C-2641FE93DBB6}" type="slidenum">
              <a:rPr lang="en-US" sz="1200"/>
              <a:pPr/>
              <a:t>35</a:t>
            </a:fld>
            <a:endParaRPr lang="en-US" sz="1200"/>
          </a:p>
        </p:txBody>
      </p:sp>
      <p:sp>
        <p:nvSpPr>
          <p:cNvPr id="27853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87395"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723A82D-F6BF-BE4B-81CE-F14C467F1D4C}" type="slidenum">
              <a:rPr lang="en-US" sz="1200"/>
              <a:pPr/>
              <a:t>36</a:t>
            </a:fld>
            <a:endParaRPr lang="en-US" sz="1200"/>
          </a:p>
        </p:txBody>
      </p:sp>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168963" name="Notes Placeholder 2"/>
          <p:cNvSpPr>
            <a:spLocks noGrp="1"/>
          </p:cNvSpPr>
          <p:nvPr>
            <p:ph type="body" sz="quarter" idx="1"/>
          </p:nvPr>
        </p:nvSpPr>
        <p:spPr>
          <a:xfrm>
            <a:off x="685800" y="4343400"/>
            <a:ext cx="5486400" cy="46196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15900" indent="-215900" eaLnBrk="1" hangingPunct="1">
              <a:spcBef>
                <a:spcPct val="0"/>
              </a:spcBef>
              <a:buSzPct val="45000"/>
              <a:buFont typeface="StarSymbol" charset="0"/>
              <a:buNone/>
            </a:pPr>
            <a:r>
              <a:rPr lang="fi-FI" sz="1000">
                <a:solidFill>
                  <a:srgbClr val="000000"/>
                </a:solidFill>
              </a:rPr>
              <a:t>The two basic steps in phylogenetic placement is similar to the two phase methods we typically use, align and then place the fragment.</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r>
              <a:rPr lang="fi-FI" sz="1000">
                <a:solidFill>
                  <a:srgbClr val="000000"/>
                </a:solidFill>
              </a:rPr>
              <a:t>The differences are we align each fragment independently into the backbone tree.  We then take each extended alignment and place each fragment independently into the backbone tree.</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r>
              <a:rPr lang="fi-FI" sz="1000">
                <a:solidFill>
                  <a:srgbClr val="000000"/>
                </a:solidFill>
              </a:rPr>
              <a:t>Two methods to align the query sequences are HMMALIGN, which estimates a hidden markov model on backbone alignemnt, then aligns query sequence.   PaPaRa, which estimates ancestoral parsimony state vectors for each each in the reference tree and aligns the query sequence against each state vector.  It selects the best scoring alignment.  </a:t>
            </a:r>
          </a:p>
          <a:p>
            <a:pPr marL="215900" indent="-215900" eaLnBrk="1" hangingPunct="1">
              <a:spcBef>
                <a:spcPct val="0"/>
              </a:spcBef>
              <a:buSzPct val="45000"/>
              <a:buFont typeface="StarSymbol" charset="0"/>
              <a:buNone/>
            </a:pPr>
            <a:r>
              <a:rPr lang="fi-FI" sz="1000">
                <a:solidFill>
                  <a:srgbClr val="000000"/>
                </a:solidFill>
              </a:rPr>
              <a:t>Two methods that place the query sequence try to optimize the same criterion: find the ML placement given the extended alignment</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endParaRPr lang="fi-FI">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D49ACE2-F44C-0943-A49D-21C460920D4D}" type="slidenum">
              <a:rPr lang="en-US" sz="1200"/>
              <a:pPr/>
              <a:t>6</a:t>
            </a:fld>
            <a:endParaRPr lang="en-US" sz="1200"/>
          </a:p>
        </p:txBody>
      </p:sp>
      <p:sp>
        <p:nvSpPr>
          <p:cNvPr id="186370" name="Text Box 2"/>
          <p:cNvSpPr txBox="1">
            <a:spLocks noChangeArrowheads="1"/>
          </p:cNvSpPr>
          <p:nvPr/>
        </p:nvSpPr>
        <p:spPr bwMode="auto">
          <a:xfrm>
            <a:off x="3881438" y="868680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5pPr>
            <a:lvl6pPr marL="14239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6pPr>
            <a:lvl7pPr marL="18811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7pPr>
            <a:lvl8pPr marL="23383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8pPr>
            <a:lvl9pPr marL="27955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9pPr>
          </a:lstStyle>
          <a:p>
            <a:pPr algn="r">
              <a:lnSpc>
                <a:spcPct val="86000"/>
              </a:lnSpc>
              <a:buClr>
                <a:srgbClr val="000000"/>
              </a:buClr>
              <a:buSzPct val="45000"/>
              <a:buFont typeface="Wingdings" charset="0"/>
              <a:buNone/>
              <a:defRPr/>
            </a:pPr>
            <a:fld id="{0EEF65E3-9194-3842-A629-F9860AA54956}" type="slidenum">
              <a:rPr lang="en-GB" sz="1300" smtClean="0">
                <a:solidFill>
                  <a:srgbClr val="000000"/>
                </a:solidFill>
                <a:latin typeface="Times New Roman" charset="0"/>
                <a:cs typeface="Arial" charset="0"/>
              </a:rPr>
              <a:pPr algn="r">
                <a:lnSpc>
                  <a:spcPct val="86000"/>
                </a:lnSpc>
                <a:buClr>
                  <a:srgbClr val="000000"/>
                </a:buClr>
                <a:buSzPct val="45000"/>
                <a:buFont typeface="Wingdings" charset="0"/>
                <a:buNone/>
                <a:defRPr/>
              </a:pPr>
              <a:t>6</a:t>
            </a:fld>
            <a:endParaRPr lang="en-GB" sz="1300" smtClean="0">
              <a:solidFill>
                <a:srgbClr val="000000"/>
              </a:solidFill>
              <a:latin typeface="Times New Roman" charset="0"/>
              <a:cs typeface="Arial" charset="0"/>
            </a:endParaRPr>
          </a:p>
        </p:txBody>
      </p:sp>
      <p:sp>
        <p:nvSpPr>
          <p:cNvPr id="186371" name="Text Box 3"/>
          <p:cNvSpPr txBox="1">
            <a:spLocks noChangeArrowheads="1"/>
          </p:cNvSpPr>
          <p:nvPr/>
        </p:nvSpPr>
        <p:spPr bwMode="auto">
          <a:xfrm>
            <a:off x="0" y="868680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5pPr>
            <a:lvl6pPr marL="14239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6pPr>
            <a:lvl7pPr marL="18811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7pPr>
            <a:lvl8pPr marL="23383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8pPr>
            <a:lvl9pPr marL="27955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9pPr>
          </a:lstStyle>
          <a:p>
            <a:pPr>
              <a:lnSpc>
                <a:spcPct val="86000"/>
              </a:lnSpc>
              <a:buClr>
                <a:srgbClr val="000000"/>
              </a:buClr>
              <a:buSzPct val="45000"/>
              <a:buFont typeface="Wingdings" charset="0"/>
              <a:buNone/>
              <a:defRPr/>
            </a:pPr>
            <a:endParaRPr lang="en-GB" sz="1300" smtClean="0">
              <a:solidFill>
                <a:srgbClr val="000000"/>
              </a:solidFill>
              <a:latin typeface="Times New Roman" charset="0"/>
              <a:cs typeface="Arial" charset="0"/>
            </a:endParaRPr>
          </a:p>
        </p:txBody>
      </p:sp>
      <p:sp>
        <p:nvSpPr>
          <p:cNvPr id="186372" name="Text Box 4"/>
          <p:cNvSpPr txBox="1">
            <a:spLocks noChangeArrowheads="1"/>
          </p:cNvSpPr>
          <p:nvPr/>
        </p:nvSpPr>
        <p:spPr bwMode="auto">
          <a:xfrm>
            <a:off x="0" y="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5pPr>
            <a:lvl6pPr marL="14239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6pPr>
            <a:lvl7pPr marL="18811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7pPr>
            <a:lvl8pPr marL="23383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8pPr>
            <a:lvl9pPr marL="27955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9pPr>
          </a:lstStyle>
          <a:p>
            <a:pPr>
              <a:lnSpc>
                <a:spcPct val="86000"/>
              </a:lnSpc>
              <a:buClr>
                <a:srgbClr val="000000"/>
              </a:buClr>
              <a:buSzPct val="45000"/>
              <a:buFont typeface="Wingdings" charset="0"/>
              <a:buNone/>
              <a:defRPr/>
            </a:pPr>
            <a:endParaRPr lang="en-GB" sz="1300" smtClean="0">
              <a:solidFill>
                <a:srgbClr val="000000"/>
              </a:solidFill>
              <a:latin typeface="Times New Roman" charset="0"/>
              <a:cs typeface="Arial" charset="0"/>
            </a:endParaRPr>
          </a:p>
        </p:txBody>
      </p:sp>
      <p:sp>
        <p:nvSpPr>
          <p:cNvPr id="186373" name="Text Box 5"/>
          <p:cNvSpPr txBox="1">
            <a:spLocks noChangeArrowheads="1"/>
          </p:cNvSpPr>
          <p:nvPr/>
        </p:nvSpPr>
        <p:spPr bwMode="auto">
          <a:xfrm>
            <a:off x="3881438" y="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5pPr>
            <a:lvl6pPr marL="14239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6pPr>
            <a:lvl7pPr marL="18811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7pPr>
            <a:lvl8pPr marL="23383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8pPr>
            <a:lvl9pPr marL="27955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9pPr>
          </a:lstStyle>
          <a:p>
            <a:pPr algn="r">
              <a:lnSpc>
                <a:spcPct val="86000"/>
              </a:lnSpc>
              <a:buClr>
                <a:srgbClr val="000000"/>
              </a:buClr>
              <a:buSzPct val="45000"/>
              <a:buFont typeface="Wingdings" charset="0"/>
              <a:buNone/>
              <a:defRPr/>
            </a:pPr>
            <a:endParaRPr lang="en-GB" sz="1300" smtClean="0">
              <a:solidFill>
                <a:srgbClr val="000000"/>
              </a:solidFill>
              <a:latin typeface="Times New Roman" charset="0"/>
              <a:cs typeface="Arial" charset="0"/>
            </a:endParaRPr>
          </a:p>
        </p:txBody>
      </p:sp>
      <p:sp>
        <p:nvSpPr>
          <p:cNvPr id="186374" name="Text Box 6"/>
          <p:cNvSpPr txBox="1">
            <a:spLocks noChangeArrowheads="1"/>
          </p:cNvSpPr>
          <p:nvPr/>
        </p:nvSpPr>
        <p:spPr bwMode="auto">
          <a:xfrm>
            <a:off x="1209675" y="685800"/>
            <a:ext cx="443865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mn-cs"/>
            </a:endParaRPr>
          </a:p>
        </p:txBody>
      </p:sp>
      <p:sp>
        <p:nvSpPr>
          <p:cNvPr id="186375" name="Text Box 7"/>
          <p:cNvSpPr txBox="1">
            <a:spLocks noGrp="1" noChangeArrowheads="1"/>
          </p:cNvSpPr>
          <p:nvPr>
            <p:ph type="body"/>
          </p:nvPr>
        </p:nvSpPr>
        <p:spPr>
          <a:xfrm>
            <a:off x="685800" y="4341813"/>
            <a:ext cx="5486400" cy="4122737"/>
          </a:xfrm>
          <a:solidFill>
            <a:schemeClr val="accent1"/>
          </a:solidFill>
          <a:ln w="9360">
            <a:solidFill>
              <a:schemeClr val="tx1"/>
            </a:solidFill>
            <a:miter lim="800000"/>
            <a:headEnd/>
            <a:tailEnd/>
          </a:ln>
        </p:spPr>
        <p:txBody>
          <a:bodyPr wrap="none" anchor="ctr"/>
          <a:lstStyle>
            <a:lvl1pPr defTabSz="457200">
              <a:defRPr sz="1200">
                <a:solidFill>
                  <a:schemeClr val="tx1"/>
                </a:solidFill>
                <a:latin typeface="Arial" charset="0"/>
                <a:ea typeface="ＭＳ Ｐゴシック" charset="0"/>
              </a:defRPr>
            </a:lvl1pPr>
            <a:lvl2pPr marL="742950" indent="-285750" defTabSz="457200">
              <a:defRPr sz="1200">
                <a:solidFill>
                  <a:schemeClr val="tx1"/>
                </a:solidFill>
                <a:latin typeface="Arial" charset="0"/>
                <a:ea typeface="ＭＳ Ｐゴシック" charset="0"/>
              </a:defRPr>
            </a:lvl2pPr>
            <a:lvl3pPr marL="1143000" indent="-228600" defTabSz="457200">
              <a:defRPr sz="1200">
                <a:solidFill>
                  <a:schemeClr val="tx1"/>
                </a:solidFill>
                <a:latin typeface="Arial" charset="0"/>
                <a:ea typeface="ＭＳ Ｐゴシック" charset="0"/>
              </a:defRPr>
            </a:lvl3pPr>
            <a:lvl4pPr marL="1600200" indent="-228600" defTabSz="457200">
              <a:defRPr sz="1200">
                <a:solidFill>
                  <a:schemeClr val="tx1"/>
                </a:solidFill>
                <a:latin typeface="Arial" charset="0"/>
                <a:ea typeface="ＭＳ Ｐゴシック" charset="0"/>
              </a:defRPr>
            </a:lvl4pPr>
            <a:lvl5pPr marL="2057400" indent="-228600" defTabSz="457200">
              <a:defRPr sz="1200">
                <a:solidFill>
                  <a:schemeClr val="tx1"/>
                </a:solidFill>
                <a:latin typeface="Arial" charset="0"/>
                <a:ea typeface="ＭＳ Ｐゴシック" charset="0"/>
              </a:defRPr>
            </a:lvl5pPr>
            <a:lvl6pPr marL="2514600" indent="-228600" fontAlgn="base">
              <a:spcBef>
                <a:spcPct val="30000"/>
              </a:spcBef>
              <a:spcAft>
                <a:spcPct val="0"/>
              </a:spcAft>
              <a:defRPr sz="1200">
                <a:solidFill>
                  <a:schemeClr val="tx1"/>
                </a:solidFill>
                <a:latin typeface="Arial" charset="0"/>
                <a:ea typeface="ＭＳ Ｐゴシック" charset="0"/>
              </a:defRPr>
            </a:lvl6pPr>
            <a:lvl7pPr marL="2971800" indent="-228600" fontAlgn="base">
              <a:spcBef>
                <a:spcPct val="30000"/>
              </a:spcBef>
              <a:spcAft>
                <a:spcPct val="0"/>
              </a:spcAft>
              <a:defRPr sz="1200">
                <a:solidFill>
                  <a:schemeClr val="tx1"/>
                </a:solidFill>
                <a:latin typeface="Arial" charset="0"/>
                <a:ea typeface="ＭＳ Ｐゴシック" charset="0"/>
              </a:defRPr>
            </a:lvl7pPr>
            <a:lvl8pPr marL="3429000" indent="-228600" fontAlgn="base">
              <a:spcBef>
                <a:spcPct val="30000"/>
              </a:spcBef>
              <a:spcAft>
                <a:spcPct val="0"/>
              </a:spcAft>
              <a:defRPr sz="1200">
                <a:solidFill>
                  <a:schemeClr val="tx1"/>
                </a:solidFill>
                <a:latin typeface="Arial" charset="0"/>
                <a:ea typeface="ＭＳ Ｐゴシック" charset="0"/>
              </a:defRPr>
            </a:lvl8pPr>
            <a:lvl9pPr marL="3886200" indent="-228600" fontAlgn="base">
              <a:spcBef>
                <a:spcPct val="30000"/>
              </a:spcBef>
              <a:spcAft>
                <a:spcPct val="0"/>
              </a:spcAft>
              <a:defRPr sz="1200">
                <a:solidFill>
                  <a:schemeClr val="tx1"/>
                </a:solidFill>
                <a:latin typeface="Arial" charset="0"/>
                <a:ea typeface="ＭＳ Ｐゴシック" charset="0"/>
              </a:defRPr>
            </a:lvl9pPr>
          </a:lstStyle>
          <a:p>
            <a:pPr eaLnBrk="1" hangingPunct="1">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723A82D-F6BF-BE4B-81CE-F14C467F1D4C}" type="slidenum">
              <a:rPr lang="en-US" sz="1200"/>
              <a:pPr/>
              <a:t>39</a:t>
            </a:fld>
            <a:endParaRPr lang="en-US" sz="1200"/>
          </a:p>
        </p:txBody>
      </p:sp>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168963" name="Notes Placeholder 2"/>
          <p:cNvSpPr>
            <a:spLocks noGrp="1"/>
          </p:cNvSpPr>
          <p:nvPr>
            <p:ph type="body" sz="quarter" idx="1"/>
          </p:nvPr>
        </p:nvSpPr>
        <p:spPr>
          <a:xfrm>
            <a:off x="685800" y="4343400"/>
            <a:ext cx="5486400" cy="46196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15900" indent="-215900" eaLnBrk="1" hangingPunct="1">
              <a:spcBef>
                <a:spcPct val="0"/>
              </a:spcBef>
              <a:buSzPct val="45000"/>
              <a:buFont typeface="StarSymbol" charset="0"/>
              <a:buNone/>
            </a:pPr>
            <a:r>
              <a:rPr lang="fi-FI" sz="1000">
                <a:solidFill>
                  <a:srgbClr val="000000"/>
                </a:solidFill>
              </a:rPr>
              <a:t>The two basic steps in phylogenetic placement is similar to the two phase methods we typically use, align and then place the fragment.</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r>
              <a:rPr lang="fi-FI" sz="1000">
                <a:solidFill>
                  <a:srgbClr val="000000"/>
                </a:solidFill>
              </a:rPr>
              <a:t>The differences are we align each fragment independently into the backbone tree.  We then take each extended alignment and place each fragment independently into the backbone tree.</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r>
              <a:rPr lang="fi-FI" sz="1000">
                <a:solidFill>
                  <a:srgbClr val="000000"/>
                </a:solidFill>
              </a:rPr>
              <a:t>Two methods to align the query sequences are HMMALIGN, which estimates a hidden markov model on backbone alignemnt, then aligns query sequence.   PaPaRa, which estimates ancestoral parsimony state vectors for each each in the reference tree and aligns the query sequence against each state vector.  It selects the best scoring alignment.  </a:t>
            </a:r>
          </a:p>
          <a:p>
            <a:pPr marL="215900" indent="-215900" eaLnBrk="1" hangingPunct="1">
              <a:spcBef>
                <a:spcPct val="0"/>
              </a:spcBef>
              <a:buSzPct val="45000"/>
              <a:buFont typeface="StarSymbol" charset="0"/>
              <a:buNone/>
            </a:pPr>
            <a:r>
              <a:rPr lang="fi-FI" sz="1000">
                <a:solidFill>
                  <a:srgbClr val="000000"/>
                </a:solidFill>
              </a:rPr>
              <a:t>Two methods that place the query sequence try to optimize the same criterion: find the ML placement given the extended alignment</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endParaRPr lang="fi-FI">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723A82D-F6BF-BE4B-81CE-F14C467F1D4C}" type="slidenum">
              <a:rPr lang="en-US" sz="1200"/>
              <a:pPr/>
              <a:t>40</a:t>
            </a:fld>
            <a:endParaRPr lang="en-US" sz="1200"/>
          </a:p>
        </p:txBody>
      </p:sp>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168963" name="Notes Placeholder 2"/>
          <p:cNvSpPr>
            <a:spLocks noGrp="1"/>
          </p:cNvSpPr>
          <p:nvPr>
            <p:ph type="body" sz="quarter" idx="1"/>
          </p:nvPr>
        </p:nvSpPr>
        <p:spPr>
          <a:xfrm>
            <a:off x="685800" y="4343400"/>
            <a:ext cx="5486400" cy="46196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15900" indent="-215900" eaLnBrk="1" hangingPunct="1">
              <a:spcBef>
                <a:spcPct val="0"/>
              </a:spcBef>
              <a:buSzPct val="45000"/>
              <a:buFont typeface="StarSymbol" charset="0"/>
              <a:buNone/>
            </a:pPr>
            <a:r>
              <a:rPr lang="fi-FI" sz="1000">
                <a:solidFill>
                  <a:srgbClr val="000000"/>
                </a:solidFill>
              </a:rPr>
              <a:t>The two basic steps in phylogenetic placement is similar to the two phase methods we typically use, align and then place the fragment.</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r>
              <a:rPr lang="fi-FI" sz="1000">
                <a:solidFill>
                  <a:srgbClr val="000000"/>
                </a:solidFill>
              </a:rPr>
              <a:t>The differences are we align each fragment independently into the backbone tree.  We then take each extended alignment and place each fragment independently into the backbone tree.</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r>
              <a:rPr lang="fi-FI" sz="1000">
                <a:solidFill>
                  <a:srgbClr val="000000"/>
                </a:solidFill>
              </a:rPr>
              <a:t>Two methods to align the query sequences are HMMALIGN, which estimates a hidden markov model on backbone alignemnt, then aligns query sequence.   PaPaRa, which estimates ancestoral parsimony state vectors for each each in the reference tree and aligns the query sequence against each state vector.  It selects the best scoring alignment.  </a:t>
            </a:r>
          </a:p>
          <a:p>
            <a:pPr marL="215900" indent="-215900" eaLnBrk="1" hangingPunct="1">
              <a:spcBef>
                <a:spcPct val="0"/>
              </a:spcBef>
              <a:buSzPct val="45000"/>
              <a:buFont typeface="StarSymbol" charset="0"/>
              <a:buNone/>
            </a:pPr>
            <a:r>
              <a:rPr lang="fi-FI" sz="1000">
                <a:solidFill>
                  <a:srgbClr val="000000"/>
                </a:solidFill>
              </a:rPr>
              <a:t>Two methods that place the query sequence try to optimize the same criterion: find the ML placement given the extended alignment</a:t>
            </a:r>
          </a:p>
          <a:p>
            <a:pPr marL="215900" indent="-215900" eaLnBrk="1" hangingPunct="1">
              <a:spcBef>
                <a:spcPct val="0"/>
              </a:spcBef>
              <a:buSzPct val="45000"/>
              <a:buFont typeface="StarSymbol" charset="0"/>
              <a:buNone/>
            </a:pPr>
            <a:endParaRPr lang="fi-FI" sz="1000">
              <a:solidFill>
                <a:srgbClr val="000000"/>
              </a:solidFill>
            </a:endParaRPr>
          </a:p>
          <a:p>
            <a:pPr marL="215900" indent="-215900" eaLnBrk="1" hangingPunct="1">
              <a:spcBef>
                <a:spcPct val="0"/>
              </a:spcBef>
              <a:buSzPct val="45000"/>
              <a:buFont typeface="StarSymbol" charset="0"/>
              <a:buNone/>
            </a:pPr>
            <a:endParaRPr lang="fi-FI">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B5BC78A-FCF6-C74D-865D-0B498CCD0850}" type="slidenum">
              <a:rPr lang="en-US" sz="1200"/>
              <a:pPr/>
              <a:t>46</a:t>
            </a:fld>
            <a:endParaRPr lang="en-US" sz="1200"/>
          </a:p>
        </p:txBody>
      </p:sp>
      <p:sp>
        <p:nvSpPr>
          <p:cNvPr id="483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F090280-D03D-364E-B95B-6CEA729F4502}" type="slidenum">
              <a:rPr lang="en-US" sz="1200"/>
              <a:pPr/>
              <a:t>47</a:t>
            </a:fld>
            <a:endParaRPr lang="en-US" sz="1200"/>
          </a:p>
        </p:txBody>
      </p:sp>
      <p:sp>
        <p:nvSpPr>
          <p:cNvPr id="483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083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4EFD327-44F9-6241-89E0-E8CB928C48A8}" type="slidenum">
              <a:rPr lang="en-US" sz="1200"/>
              <a:pPr/>
              <a:t>50</a:t>
            </a:fld>
            <a:endParaRPr lang="en-US" sz="1200"/>
          </a:p>
        </p:txBody>
      </p:sp>
      <p:sp>
        <p:nvSpPr>
          <p:cNvPr id="4956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5769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A2D3394-374C-5749-8C7A-E3BB778CBF0F}" type="slidenum">
              <a:rPr lang="en-US" sz="1200"/>
              <a:pPr/>
              <a:t>51</a:t>
            </a:fld>
            <a:endParaRPr lang="en-US" sz="1200"/>
          </a:p>
        </p:txBody>
      </p:sp>
      <p:sp>
        <p:nvSpPr>
          <p:cNvPr id="248834" name="Text Box 2"/>
          <p:cNvSpPr txBox="1">
            <a:spLocks noGrp="1" noRot="1" noChangeAspect="1" noChangeArrowheads="1"/>
          </p:cNvSpPr>
          <p:nvPr>
            <p:ph type="sldImg"/>
          </p:nvPr>
        </p:nvSpPr>
        <p:spPr>
          <a:xfrm>
            <a:off x="1143000" y="693738"/>
            <a:ext cx="4572000" cy="3429000"/>
          </a:xfrm>
          <a:solidFill>
            <a:srgbClr val="FFFFFF"/>
          </a:solidFill>
          <a:ln/>
          <a:extLst>
            <a:ext uri="{FAA26D3D-D897-4be2-8F04-BA451C77F1D7}">
              <ma14:placeholderFlag xmlns:ma14="http://schemas.microsoft.com/office/mac/drawingml/2011/main" val="1"/>
            </a:ext>
          </a:extLst>
        </p:spPr>
      </p:sp>
      <p:sp>
        <p:nvSpPr>
          <p:cNvPr id="248835" name="Text Box 3"/>
          <p:cNvSpPr txBox="1">
            <a:spLocks noGrp="1" noChangeArrowheads="1"/>
          </p:cNvSpPr>
          <p:nvPr>
            <p:ph type="body" idx="1"/>
          </p:nvPr>
        </p:nvSpPr>
        <p:spPr>
          <a:xfrm>
            <a:off x="685800" y="4341813"/>
            <a:ext cx="5487988" cy="4114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pPr eaLnBrk="1" hangingPunct="1">
              <a:defRPr/>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1C05C5D-6B71-8142-867C-B84616DEBE08}" type="slidenum">
              <a:rPr lang="en-US" sz="1200"/>
              <a:pPr/>
              <a:t>52</a:t>
            </a:fld>
            <a:endParaRPr lang="en-US" sz="1200"/>
          </a:p>
        </p:txBody>
      </p:sp>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90115" name="Notes Placeholder 2"/>
          <p:cNvSpPr>
            <a:spLocks noGrp="1"/>
          </p:cNvSpPr>
          <p:nvPr>
            <p:ph type="body" sz="quarter" idx="1"/>
          </p:nvPr>
        </p:nvSpPr>
        <p:spPr>
          <a:xfrm>
            <a:off x="685800" y="4343400"/>
            <a:ext cx="54864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spcBef>
                <a:spcPct val="0"/>
              </a:spcBef>
              <a:buSzPct val="45000"/>
              <a:buFont typeface="StarSymbol" charset="0"/>
              <a:buChar char="●"/>
            </a:pPr>
            <a:endParaRPr lang="fi-FI">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E8ABE6D-D2AD-6740-9DE8-6D4DC5C267EA}" type="slidenum">
              <a:rPr lang="en-US" sz="1200"/>
              <a:pPr/>
              <a:t>53</a:t>
            </a:fld>
            <a:endParaRPr lang="en-US" sz="1200"/>
          </a:p>
        </p:txBody>
      </p:sp>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92163" name="Notes Placeholder 2"/>
          <p:cNvSpPr>
            <a:spLocks noGrp="1"/>
          </p:cNvSpPr>
          <p:nvPr>
            <p:ph type="body" sz="quarter" idx="1"/>
          </p:nvPr>
        </p:nvSpPr>
        <p:spPr>
          <a:xfrm>
            <a:off x="685800" y="4343400"/>
            <a:ext cx="54864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spcBef>
                <a:spcPct val="0"/>
              </a:spcBef>
              <a:buSzPct val="45000"/>
              <a:buFont typeface="StarSymbol" charset="0"/>
              <a:buChar char="●"/>
            </a:pPr>
            <a:endParaRPr lang="fi-FI">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C08B7C2-A011-FF4C-AD13-53F5687D7D62}" type="slidenum">
              <a:rPr lang="en-US" sz="1200"/>
              <a:pPr/>
              <a:t>54</a:t>
            </a:fld>
            <a:endParaRPr lang="en-US" sz="1200"/>
          </a:p>
        </p:txBody>
      </p:sp>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94211" name="Notes Placeholder 2"/>
          <p:cNvSpPr>
            <a:spLocks noGrp="1"/>
          </p:cNvSpPr>
          <p:nvPr>
            <p:ph type="body" sz="quarter" idx="1"/>
          </p:nvPr>
        </p:nvSpPr>
        <p:spPr>
          <a:xfrm>
            <a:off x="685800" y="4343400"/>
            <a:ext cx="54864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spcBef>
                <a:spcPct val="0"/>
              </a:spcBef>
              <a:buSzPct val="45000"/>
              <a:buFont typeface="StarSymbol" charset="0"/>
              <a:buChar char="●"/>
            </a:pPr>
            <a:endParaRPr lang="fi-FI">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D73B73D-0B66-D844-B70F-683FE18FA178}" type="slidenum">
              <a:rPr lang="en-US" sz="1200"/>
              <a:pPr/>
              <a:t>55</a:t>
            </a:fld>
            <a:endParaRPr lang="en-US" sz="1200"/>
          </a:p>
        </p:txBody>
      </p:sp>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96259" name="Notes Placeholder 2"/>
          <p:cNvSpPr>
            <a:spLocks noGrp="1"/>
          </p:cNvSpPr>
          <p:nvPr>
            <p:ph type="body" sz="quarter" idx="1"/>
          </p:nvPr>
        </p:nvSpPr>
        <p:spPr>
          <a:xfrm>
            <a:off x="685800" y="4343400"/>
            <a:ext cx="54864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spcBef>
                <a:spcPct val="0"/>
              </a:spcBef>
              <a:buSzPct val="45000"/>
              <a:buFont typeface="StarSymbol" charset="0"/>
              <a:buChar char="●"/>
            </a:pPr>
            <a:endParaRPr lang="fi-FI">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5FDE101-6F2D-7A4B-9560-036621FD415F}" type="slidenum">
              <a:rPr lang="en-US" sz="1200"/>
              <a:pPr/>
              <a:t>7</a:t>
            </a:fld>
            <a:endParaRPr lang="en-US" sz="1200"/>
          </a:p>
        </p:txBody>
      </p:sp>
      <p:sp>
        <p:nvSpPr>
          <p:cNvPr id="104450" name="Text Box 2"/>
          <p:cNvSpPr txBox="1">
            <a:spLocks noChangeArrowheads="1"/>
          </p:cNvSpPr>
          <p:nvPr/>
        </p:nvSpPr>
        <p:spPr bwMode="auto">
          <a:xfrm>
            <a:off x="3881438" y="868680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algn="r" eaLnBrk="1">
              <a:lnSpc>
                <a:spcPct val="86000"/>
              </a:lnSpc>
              <a:buClr>
                <a:srgbClr val="000000"/>
              </a:buClr>
              <a:buSzPct val="45000"/>
              <a:buFont typeface="Wingdings" charset="0"/>
              <a:buNone/>
              <a:defRPr/>
            </a:pPr>
            <a:fld id="{D6634940-04C5-1546-8254-7492E4B010FE}" type="slidenum">
              <a:rPr lang="en-GB" sz="1300" smtClean="0">
                <a:solidFill>
                  <a:srgbClr val="000000"/>
                </a:solidFill>
                <a:latin typeface="Times New Roman" charset="0"/>
                <a:cs typeface="Arial" charset="0"/>
              </a:rPr>
              <a:pPr algn="r" eaLnBrk="1">
                <a:lnSpc>
                  <a:spcPct val="86000"/>
                </a:lnSpc>
                <a:buClr>
                  <a:srgbClr val="000000"/>
                </a:buClr>
                <a:buSzPct val="45000"/>
                <a:buFont typeface="Wingdings" charset="0"/>
                <a:buNone/>
                <a:defRPr/>
              </a:pPr>
              <a:t>7</a:t>
            </a:fld>
            <a:endParaRPr lang="en-GB" sz="1300" smtClean="0">
              <a:solidFill>
                <a:srgbClr val="000000"/>
              </a:solidFill>
              <a:latin typeface="Times New Roman" charset="0"/>
              <a:cs typeface="Arial" charset="0"/>
            </a:endParaRPr>
          </a:p>
        </p:txBody>
      </p:sp>
      <p:sp>
        <p:nvSpPr>
          <p:cNvPr id="104451" name="Text Box 3"/>
          <p:cNvSpPr txBox="1">
            <a:spLocks noChangeArrowheads="1"/>
          </p:cNvSpPr>
          <p:nvPr/>
        </p:nvSpPr>
        <p:spPr bwMode="auto">
          <a:xfrm>
            <a:off x="0" y="868680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eaLnBrk="1">
              <a:lnSpc>
                <a:spcPct val="86000"/>
              </a:lnSpc>
              <a:buClr>
                <a:srgbClr val="000000"/>
              </a:buClr>
              <a:buSzPct val="45000"/>
              <a:buFont typeface="Wingdings" charset="0"/>
              <a:buNone/>
              <a:defRPr/>
            </a:pPr>
            <a:endParaRPr lang="en-GB" sz="1300" smtClean="0">
              <a:solidFill>
                <a:srgbClr val="000000"/>
              </a:solidFill>
              <a:latin typeface="Times New Roman" charset="0"/>
              <a:cs typeface="Arial" charset="0"/>
            </a:endParaRPr>
          </a:p>
        </p:txBody>
      </p:sp>
      <p:sp>
        <p:nvSpPr>
          <p:cNvPr id="104452" name="Text Box 4"/>
          <p:cNvSpPr txBox="1">
            <a:spLocks noChangeArrowheads="1"/>
          </p:cNvSpPr>
          <p:nvPr/>
        </p:nvSpPr>
        <p:spPr bwMode="auto">
          <a:xfrm>
            <a:off x="0" y="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eaLnBrk="1">
              <a:lnSpc>
                <a:spcPct val="86000"/>
              </a:lnSpc>
              <a:buClr>
                <a:srgbClr val="000000"/>
              </a:buClr>
              <a:buSzPct val="45000"/>
              <a:buFont typeface="Wingdings" charset="0"/>
              <a:buNone/>
              <a:defRPr/>
            </a:pPr>
            <a:endParaRPr lang="en-GB" sz="1300" smtClean="0">
              <a:solidFill>
                <a:srgbClr val="000000"/>
              </a:solidFill>
              <a:latin typeface="Times New Roman" charset="0"/>
              <a:cs typeface="Arial" charset="0"/>
            </a:endParaRPr>
          </a:p>
        </p:txBody>
      </p:sp>
      <p:sp>
        <p:nvSpPr>
          <p:cNvPr id="104453" name="Text Box 5"/>
          <p:cNvSpPr txBox="1">
            <a:spLocks noChangeArrowheads="1"/>
          </p:cNvSpPr>
          <p:nvPr/>
        </p:nvSpPr>
        <p:spPr bwMode="auto">
          <a:xfrm>
            <a:off x="3881438" y="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algn="r" eaLnBrk="1">
              <a:lnSpc>
                <a:spcPct val="86000"/>
              </a:lnSpc>
              <a:buClr>
                <a:srgbClr val="000000"/>
              </a:buClr>
              <a:buSzPct val="45000"/>
              <a:buFont typeface="Wingdings" charset="0"/>
              <a:buNone/>
              <a:defRPr/>
            </a:pPr>
            <a:endParaRPr lang="en-GB" sz="1300" smtClean="0">
              <a:solidFill>
                <a:srgbClr val="000000"/>
              </a:solidFill>
              <a:latin typeface="Times New Roman" charset="0"/>
              <a:cs typeface="Arial" charset="0"/>
            </a:endParaRPr>
          </a:p>
        </p:txBody>
      </p:sp>
      <p:sp>
        <p:nvSpPr>
          <p:cNvPr id="104454" name="Text Box 6"/>
          <p:cNvSpPr txBox="1">
            <a:spLocks noChangeArrowheads="1"/>
          </p:cNvSpPr>
          <p:nvPr/>
        </p:nvSpPr>
        <p:spPr bwMode="auto">
          <a:xfrm>
            <a:off x="1209675" y="685800"/>
            <a:ext cx="443865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4455" name="Text Box 7"/>
          <p:cNvSpPr txBox="1">
            <a:spLocks noGrp="1" noChangeArrowheads="1"/>
          </p:cNvSpPr>
          <p:nvPr>
            <p:ph type="body"/>
          </p:nvPr>
        </p:nvSpPr>
        <p:spPr>
          <a:xfrm>
            <a:off x="685800" y="4341813"/>
            <a:ext cx="5486400" cy="4122737"/>
          </a:xfrm>
          <a:solidFill>
            <a:srgbClr val="FFFFFF"/>
          </a:solidFill>
          <a:ln w="936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200" tIns="4200" rIns="4200" bIns="4200"/>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cs typeface="ＭＳ Ｐゴシック" charset="0"/>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5pPr>
            <a:lvl6pPr marL="2514600" indent="-228600" fontAlgn="base">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6pPr>
            <a:lvl7pPr marL="2971800" indent="-228600" fontAlgn="base">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7pPr>
            <a:lvl8pPr marL="3429000" indent="-228600" fontAlgn="base">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8pPr>
            <a:lvl9pPr marL="3886200" indent="-228600" fontAlgn="base">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9pPr>
          </a:lstStyle>
          <a:p>
            <a:pPr eaLnBrk="1" hangingPunct="1">
              <a:lnSpc>
                <a:spcPct val="93000"/>
              </a:lnSpc>
              <a:spcBef>
                <a:spcPts val="450"/>
              </a:spcBef>
              <a:defRPr/>
            </a:pPr>
            <a:r>
              <a:rPr lang="en-GB" sz="2000" smtClean="0">
                <a:cs typeface="Arial" charset="0"/>
              </a:rPr>
              <a:t>Homology = nucleotides lined up since they come from a common ancestor.</a:t>
            </a:r>
          </a:p>
          <a:p>
            <a:pPr eaLnBrk="1" hangingPunct="1">
              <a:lnSpc>
                <a:spcPct val="93000"/>
              </a:lnSpc>
              <a:spcBef>
                <a:spcPts val="450"/>
              </a:spcBef>
              <a:defRPr/>
            </a:pPr>
            <a:r>
              <a:rPr lang="en-GB" sz="2000" smtClean="0">
                <a:cs typeface="Arial" charset="0"/>
              </a:rPr>
              <a:t>Indel = dash.</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2530D6E-BF7B-0642-ADDF-29A1B4F6FB61}" type="slidenum">
              <a:rPr lang="en-US" sz="1200"/>
              <a:pPr/>
              <a:t>56</a:t>
            </a:fld>
            <a:endParaRPr lang="en-US" sz="1200"/>
          </a:p>
        </p:txBody>
      </p:sp>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98307" name="Notes Placeholder 2"/>
          <p:cNvSpPr>
            <a:spLocks noGrp="1"/>
          </p:cNvSpPr>
          <p:nvPr>
            <p:ph type="body" sz="quarter" idx="1"/>
          </p:nvPr>
        </p:nvSpPr>
        <p:spPr>
          <a:xfrm>
            <a:off x="685800" y="4343400"/>
            <a:ext cx="54864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spcBef>
                <a:spcPct val="0"/>
              </a:spcBef>
              <a:buSzPct val="45000"/>
              <a:buFont typeface="StarSymbol" charset="0"/>
              <a:buChar char="●"/>
            </a:pPr>
            <a:endParaRPr lang="fi-FI">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4DEBF83-5C4A-D14C-A7C1-1B4B83F37C66}" type="slidenum">
              <a:rPr lang="en-US" sz="1200"/>
              <a:pPr/>
              <a:t>57</a:t>
            </a:fld>
            <a:endParaRPr lang="en-US" sz="1200"/>
          </a:p>
        </p:txBody>
      </p:sp>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100355" name="Notes Placeholder 2"/>
          <p:cNvSpPr>
            <a:spLocks noGrp="1"/>
          </p:cNvSpPr>
          <p:nvPr>
            <p:ph type="body" sz="quarter" idx="1"/>
          </p:nvPr>
        </p:nvSpPr>
        <p:spPr>
          <a:xfrm>
            <a:off x="685800" y="4343400"/>
            <a:ext cx="54864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spcBef>
                <a:spcPct val="0"/>
              </a:spcBef>
              <a:buSzPct val="45000"/>
              <a:buFont typeface="StarSymbol" charset="0"/>
              <a:buChar char="●"/>
            </a:pPr>
            <a:endParaRPr lang="fi-FI">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E9E2333-E097-8F4A-9E32-ABA82E5879CB}" type="slidenum">
              <a:rPr lang="en-US" sz="1200"/>
              <a:pPr/>
              <a:t>58</a:t>
            </a:fld>
            <a:endParaRPr lang="en-US" sz="1200"/>
          </a:p>
        </p:txBody>
      </p:sp>
      <p:sp>
        <p:nvSpPr>
          <p:cNvPr id="483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240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F79FB16-1C0D-B546-A40B-B70F7E91F502}" type="slidenum">
              <a:rPr lang="en-US" sz="1200"/>
              <a:pPr/>
              <a:t>59</a:t>
            </a:fld>
            <a:endParaRPr lang="en-US" sz="1200"/>
          </a:p>
        </p:txBody>
      </p:sp>
      <p:sp>
        <p:nvSpPr>
          <p:cNvPr id="483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445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4EFD327-44F9-6241-89E0-E8CB928C48A8}" type="slidenum">
              <a:rPr lang="en-US" sz="1200"/>
              <a:pPr/>
              <a:t>65</a:t>
            </a:fld>
            <a:endParaRPr lang="en-US" sz="1200"/>
          </a:p>
        </p:txBody>
      </p:sp>
      <p:sp>
        <p:nvSpPr>
          <p:cNvPr id="4956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5769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91BD1BFD-193B-B14D-8C9C-4CCBB3BF4643}" type="slidenum">
              <a:rPr lang="en-US" sz="1200">
                <a:latin typeface="Arial" charset="0"/>
              </a:rPr>
              <a:pPr eaLnBrk="1" hangingPunct="1"/>
              <a:t>68</a:t>
            </a:fld>
            <a:endParaRPr lang="en-US" sz="1200">
              <a:latin typeface="Arial" charset="0"/>
            </a:endParaRPr>
          </a:p>
        </p:txBody>
      </p:sp>
      <p:sp>
        <p:nvSpPr>
          <p:cNvPr id="1536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752F139F-691B-DE49-B8CD-464FC534EB55}" type="slidenum">
              <a:rPr lang="en-US" sz="1200">
                <a:latin typeface="Arial" charset="0"/>
              </a:rPr>
              <a:pPr eaLnBrk="1" hangingPunct="1"/>
              <a:t>69</a:t>
            </a:fld>
            <a:endParaRPr lang="en-US" sz="1200">
              <a:latin typeface="Arial" charset="0"/>
            </a:endParaRPr>
          </a:p>
        </p:txBody>
      </p:sp>
      <p:sp>
        <p:nvSpPr>
          <p:cNvPr id="1741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1"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73F623E3-F6DB-C245-9C3F-013013BE088C}" type="slidenum">
              <a:rPr lang="en-US">
                <a:latin typeface="Arial" charset="0"/>
                <a:cs typeface="ＭＳ Ｐゴシック" charset="0"/>
              </a:rPr>
              <a:pPr eaLnBrk="1" hangingPunct="1"/>
              <a:t>70</a:t>
            </a:fld>
            <a:endParaRPr lang="en-US">
              <a:latin typeface="Arial" charset="0"/>
              <a:cs typeface="ＭＳ Ｐゴシック" charset="0"/>
            </a:endParaRPr>
          </a:p>
        </p:txBody>
      </p:sp>
      <p:sp>
        <p:nvSpPr>
          <p:cNvPr id="2969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9700"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853B5DE9-5403-DA42-8DE3-6111A4AADFB0}" type="slidenum">
              <a:rPr lang="en-US">
                <a:latin typeface="Arial" charset="0"/>
                <a:cs typeface="ＭＳ Ｐゴシック" charset="0"/>
              </a:rPr>
              <a:pPr eaLnBrk="1" hangingPunct="1"/>
              <a:t>71</a:t>
            </a:fld>
            <a:endParaRPr lang="en-US">
              <a:latin typeface="Arial" charset="0"/>
              <a:cs typeface="ＭＳ Ｐゴシック" charset="0"/>
            </a:endParaRPr>
          </a:p>
        </p:txBody>
      </p:sp>
      <p:sp>
        <p:nvSpPr>
          <p:cNvPr id="3072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0724"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4CD3D562-2E3F-B043-A1F4-930387441E12}" type="slidenum">
              <a:rPr lang="en-US" sz="1200">
                <a:latin typeface="Arial" charset="0"/>
              </a:rPr>
              <a:pPr eaLnBrk="1" hangingPunct="1"/>
              <a:t>72</a:t>
            </a:fld>
            <a:endParaRPr lang="en-US" sz="1200">
              <a:latin typeface="Arial" charset="0"/>
            </a:endParaRPr>
          </a:p>
        </p:txBody>
      </p:sp>
      <p:sp>
        <p:nvSpPr>
          <p:cNvPr id="2355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889CE01-3415-A641-AD38-C60728EF513D}" type="slidenum">
              <a:rPr lang="en-US" sz="1200"/>
              <a:pPr/>
              <a:t>8</a:t>
            </a:fld>
            <a:endParaRPr lang="en-US" sz="1200"/>
          </a:p>
        </p:txBody>
      </p:sp>
      <p:sp>
        <p:nvSpPr>
          <p:cNvPr id="59394"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51203"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2B22762-729E-C740-A34C-C776A071002D}" type="slidenum">
              <a:rPr lang="en-US" sz="1200"/>
              <a:pPr/>
              <a:t>73</a:t>
            </a:fld>
            <a:endParaRPr lang="en-US" sz="1200"/>
          </a:p>
        </p:txBody>
      </p:sp>
      <p:sp>
        <p:nvSpPr>
          <p:cNvPr id="248834" name="Text Box 2"/>
          <p:cNvSpPr txBox="1">
            <a:spLocks noGrp="1" noRot="1" noChangeAspect="1" noChangeArrowheads="1"/>
          </p:cNvSpPr>
          <p:nvPr>
            <p:ph type="sldImg"/>
          </p:nvPr>
        </p:nvSpPr>
        <p:spPr>
          <a:xfrm>
            <a:off x="1143000" y="693738"/>
            <a:ext cx="4572000" cy="3429000"/>
          </a:xfrm>
          <a:solidFill>
            <a:srgbClr val="FFFFFF"/>
          </a:solidFill>
          <a:ln/>
          <a:extLst>
            <a:ext uri="{FAA26D3D-D897-4be2-8F04-BA451C77F1D7}">
              <ma14:placeholderFlag xmlns:ma14="http://schemas.microsoft.com/office/mac/drawingml/2011/main" val="1"/>
            </a:ext>
          </a:extLst>
        </p:spPr>
      </p:sp>
      <p:sp>
        <p:nvSpPr>
          <p:cNvPr id="248835" name="Text Box 3"/>
          <p:cNvSpPr txBox="1">
            <a:spLocks noGrp="1" noChangeArrowheads="1"/>
          </p:cNvSpPr>
          <p:nvPr>
            <p:ph type="body" idx="1"/>
          </p:nvPr>
        </p:nvSpPr>
        <p:spPr>
          <a:xfrm>
            <a:off x="685800" y="4341813"/>
            <a:ext cx="5487988" cy="4114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pPr eaLnBrk="1" hangingPunct="1">
              <a:defRPr/>
            </a:pPr>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E511A73-CEB7-FE4F-8AE9-6A592D98AB56}" type="slidenum">
              <a:rPr lang="en-US" sz="1200">
                <a:latin typeface="Arial" charset="0"/>
              </a:rPr>
              <a:pPr eaLnBrk="1" hangingPunct="1"/>
              <a:t>74</a:t>
            </a:fld>
            <a:endParaRPr lang="en-US" sz="1200">
              <a:latin typeface="Arial" charset="0"/>
            </a:endParaRPr>
          </a:p>
        </p:txBody>
      </p:sp>
      <p:sp>
        <p:nvSpPr>
          <p:cNvPr id="3379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3795"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C22FD72-8923-6F40-9E27-E62A158BDBA9}" type="slidenum">
              <a:rPr lang="en-US" sz="1200">
                <a:latin typeface="Arial" charset="0"/>
              </a:rPr>
              <a:pPr eaLnBrk="1" hangingPunct="1"/>
              <a:t>75</a:t>
            </a:fld>
            <a:endParaRPr lang="en-US" sz="1200">
              <a:latin typeface="Arial" charset="0"/>
            </a:endParaRPr>
          </a:p>
        </p:txBody>
      </p:sp>
      <p:sp>
        <p:nvSpPr>
          <p:cNvPr id="3584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067B76AB-DB9F-8840-A13E-5351A1918065}" type="slidenum">
              <a:rPr lang="en-US" sz="1200">
                <a:latin typeface="Arial" charset="0"/>
              </a:rPr>
              <a:pPr eaLnBrk="1" hangingPunct="1"/>
              <a:t>77</a:t>
            </a:fld>
            <a:endParaRPr lang="en-US" sz="1200">
              <a:latin typeface="Arial" charset="0"/>
            </a:endParaRPr>
          </a:p>
        </p:txBody>
      </p:sp>
      <p:sp>
        <p:nvSpPr>
          <p:cNvPr id="2969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A23B28AD-E025-5C4A-B010-C20BA87022D4}" type="slidenum">
              <a:rPr lang="en-US" sz="1200">
                <a:latin typeface="Arial" charset="0"/>
              </a:rPr>
              <a:pPr eaLnBrk="1" hangingPunct="1"/>
              <a:t>78</a:t>
            </a:fld>
            <a:endParaRPr lang="en-US" sz="1200">
              <a:latin typeface="Arial" charset="0"/>
            </a:endParaRPr>
          </a:p>
        </p:txBody>
      </p:sp>
      <p:sp>
        <p:nvSpPr>
          <p:cNvPr id="317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C53500CC-E35C-B740-8596-C9D7B3BA8D10}" type="slidenum">
              <a:rPr lang="en-US" sz="1200">
                <a:latin typeface="Arial" charset="0"/>
              </a:rPr>
              <a:pPr eaLnBrk="1" hangingPunct="1"/>
              <a:t>79</a:t>
            </a:fld>
            <a:endParaRPr lang="en-US" sz="1200">
              <a:latin typeface="Arial" charset="0"/>
            </a:endParaRPr>
          </a:p>
        </p:txBody>
      </p:sp>
      <p:sp>
        <p:nvSpPr>
          <p:cNvPr id="2560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A1BE8FBF-0A07-DC44-B82F-8B36888EC6B2}" type="slidenum">
              <a:rPr lang="en-US" sz="1200">
                <a:latin typeface="Arial" charset="0"/>
              </a:rPr>
              <a:pPr eaLnBrk="1" hangingPunct="1"/>
              <a:t>80</a:t>
            </a:fld>
            <a:endParaRPr lang="en-US" sz="1200">
              <a:latin typeface="Arial" charset="0"/>
            </a:endParaRPr>
          </a:p>
        </p:txBody>
      </p:sp>
      <p:sp>
        <p:nvSpPr>
          <p:cNvPr id="2765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2017F36-84E7-8D4F-9AEA-0F43CF56C28E}" type="slidenum">
              <a:rPr lang="en-US" sz="1200">
                <a:latin typeface="Arial" charset="0"/>
              </a:rPr>
              <a:pPr eaLnBrk="1" hangingPunct="1"/>
              <a:t>81</a:t>
            </a:fld>
            <a:endParaRPr lang="en-US" sz="1200">
              <a:latin typeface="Arial" charset="0"/>
            </a:endParaRPr>
          </a:p>
        </p:txBody>
      </p:sp>
      <p:sp>
        <p:nvSpPr>
          <p:cNvPr id="3993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9939"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B472868-C580-8E4C-B3BA-C490EBF93E97}" type="slidenum">
              <a:rPr lang="en-US" sz="1200">
                <a:latin typeface="Arial" charset="0"/>
              </a:rPr>
              <a:pPr eaLnBrk="1" hangingPunct="1"/>
              <a:t>82</a:t>
            </a:fld>
            <a:endParaRPr lang="en-US" sz="1200">
              <a:latin typeface="Arial" charset="0"/>
            </a:endParaRPr>
          </a:p>
        </p:txBody>
      </p:sp>
      <p:sp>
        <p:nvSpPr>
          <p:cNvPr id="3789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7891"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4B624B2-3872-D747-9B04-0111C1A76953}" type="slidenum">
              <a:rPr lang="en-US" sz="1200"/>
              <a:pPr/>
              <a:t>9</a:t>
            </a:fld>
            <a:endParaRPr lang="en-US" sz="1200"/>
          </a:p>
        </p:txBody>
      </p:sp>
      <p:sp>
        <p:nvSpPr>
          <p:cNvPr id="61442"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53251"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7BA2542-7AF3-D540-BB50-3997D673CE2F}" type="slidenum">
              <a:rPr lang="en-US" sz="1200"/>
              <a:pPr/>
              <a:t>10</a:t>
            </a:fld>
            <a:endParaRPr lang="en-US" sz="1200"/>
          </a:p>
        </p:txBody>
      </p:sp>
      <p:sp>
        <p:nvSpPr>
          <p:cNvPr id="63490"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55299"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7C737BE-4E36-BF47-8FC7-E4E158EE381C}" type="slidenum">
              <a:rPr lang="en-US" sz="1200"/>
              <a:pPr/>
              <a:t>11</a:t>
            </a:fld>
            <a:endParaRPr lang="en-US" sz="1200"/>
          </a:p>
        </p:txBody>
      </p:sp>
      <p:sp>
        <p:nvSpPr>
          <p:cNvPr id="636930" name="Rectangle 1026"/>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36931"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47E1726-938B-4E4E-BDA1-4D903125EA7E}" type="slidenum">
              <a:rPr lang="en-US" sz="1200"/>
              <a:pPr/>
              <a:t>12</a:t>
            </a:fld>
            <a:endParaRPr lang="en-US" sz="1200"/>
          </a:p>
        </p:txBody>
      </p:sp>
      <p:sp>
        <p:nvSpPr>
          <p:cNvPr id="31744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59395"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A66021-A087-AC44-99FA-E7DDCD9616C7}" type="datetimeFigureOut">
              <a:rPr lang="en-US" smtClean="0"/>
              <a:t>3/31/14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1647415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A66021-A087-AC44-99FA-E7DDCD9616C7}" type="datetimeFigureOut">
              <a:rPr lang="en-US" smtClean="0"/>
              <a:t>3/31/14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3998476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A66021-A087-AC44-99FA-E7DDCD9616C7}" type="datetimeFigureOut">
              <a:rPr lang="en-US" smtClean="0"/>
              <a:t>3/31/14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3189523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F7CB8C0A-3026-CD4C-8DBB-FF24A980D8F9}" type="slidenum">
              <a:rPr lang="en-US"/>
              <a:pPr/>
              <a:t>‹#›</a:t>
            </a:fld>
            <a:endParaRPr lang="en-US"/>
          </a:p>
        </p:txBody>
      </p:sp>
    </p:spTree>
    <p:extLst>
      <p:ext uri="{BB962C8B-B14F-4D97-AF65-F5344CB8AC3E}">
        <p14:creationId xmlns:p14="http://schemas.microsoft.com/office/powerpoint/2010/main" val="755843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A66021-A087-AC44-99FA-E7DDCD9616C7}" type="datetimeFigureOut">
              <a:rPr lang="en-US" smtClean="0"/>
              <a:t>3/31/14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830886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A66021-A087-AC44-99FA-E7DDCD9616C7}" type="datetimeFigureOut">
              <a:rPr lang="en-US" smtClean="0"/>
              <a:t>3/31/14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2418117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A66021-A087-AC44-99FA-E7DDCD9616C7}" type="datetimeFigureOut">
              <a:rPr lang="en-US" smtClean="0"/>
              <a:t>3/31/14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54042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A66021-A087-AC44-99FA-E7DDCD9616C7}" type="datetimeFigureOut">
              <a:rPr lang="en-US" smtClean="0"/>
              <a:t>3/31/14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3025116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A66021-A087-AC44-99FA-E7DDCD9616C7}" type="datetimeFigureOut">
              <a:rPr lang="en-US" smtClean="0"/>
              <a:t>3/31/14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2076890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66021-A087-AC44-99FA-E7DDCD9616C7}" type="datetimeFigureOut">
              <a:rPr lang="en-US" smtClean="0"/>
              <a:t>3/31/14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3087964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66021-A087-AC44-99FA-E7DDCD9616C7}" type="datetimeFigureOut">
              <a:rPr lang="en-US" smtClean="0"/>
              <a:t>3/31/14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1724663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66021-A087-AC44-99FA-E7DDCD9616C7}" type="datetimeFigureOut">
              <a:rPr lang="en-US" smtClean="0"/>
              <a:t>3/31/14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6321781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66021-A087-AC44-99FA-E7DDCD9616C7}" type="datetimeFigureOut">
              <a:rPr lang="en-US" smtClean="0"/>
              <a:t>3/31/14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1261A-707E-A946-9A16-8EB263176B53}" type="slidenum">
              <a:rPr lang="en-US" smtClean="0"/>
              <a:t>‹#›</a:t>
            </a:fld>
            <a:endParaRPr lang="en-US"/>
          </a:p>
        </p:txBody>
      </p:sp>
    </p:spTree>
    <p:extLst>
      <p:ext uri="{BB962C8B-B14F-4D97-AF65-F5344CB8AC3E}">
        <p14:creationId xmlns:p14="http://schemas.microsoft.com/office/powerpoint/2010/main" val="1826378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jpeg"/><Relationship Id="rId8" Type="http://schemas.openxmlformats.org/officeDocument/2006/relationships/image" Target="../media/image10.jpeg"/><Relationship Id="rId9" Type="http://schemas.openxmlformats.org/officeDocument/2006/relationships/image" Target="../media/image11.jpeg"/><Relationship Id="rId10" Type="http://schemas.openxmlformats.org/officeDocument/2006/relationships/image" Target="../media/image12.jpe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hyperlink" Target="http://www.cs.utexas.edu/users/phylo" TargetMode="External"/><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2.jpeg"/><Relationship Id="rId7" Type="http://schemas.openxmlformats.org/officeDocument/2006/relationships/image" Target="../media/image11.jpeg"/><Relationship Id="rId8" Type="http://schemas.openxmlformats.org/officeDocument/2006/relationships/image" Target="../media/image26.jpeg"/><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2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2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3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3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32.png"/></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jpeg"/><Relationship Id="rId8" Type="http://schemas.openxmlformats.org/officeDocument/2006/relationships/image" Target="../media/image10.jpeg"/><Relationship Id="rId9" Type="http://schemas.openxmlformats.org/officeDocument/2006/relationships/image" Target="../media/image11.jpeg"/><Relationship Id="rId10" Type="http://schemas.openxmlformats.org/officeDocument/2006/relationships/image" Target="../media/image12.jpeg"/><Relationship Id="rId1" Type="http://schemas.openxmlformats.org/officeDocument/2006/relationships/slideLayout" Target="../slideLayouts/slideLayout12.xml"/><Relationship Id="rId2" Type="http://schemas.openxmlformats.org/officeDocument/2006/relationships/notesSlide" Target="../notesSlides/notesSlide5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3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3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3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image" Target="../media/image3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3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image" Target="../media/image38.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 Id="rId3" Type="http://schemas.openxmlformats.org/officeDocument/2006/relationships/image" Target="../media/image39.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 Id="rId3" Type="http://schemas.openxmlformats.org/officeDocument/2006/relationships/image" Target="../media/image40.png"/></Relationships>
</file>

<file path=ppt/slides/_rels/slide9.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6.xml"/><Relationship Id="rId3"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TIPP: Taxon Identification and Phylogenetic Profiling</a:t>
            </a:r>
            <a:endParaRPr lang="en-US" sz="3600" dirty="0"/>
          </a:p>
        </p:txBody>
      </p:sp>
      <p:sp>
        <p:nvSpPr>
          <p:cNvPr id="3" name="Subtitle 2"/>
          <p:cNvSpPr>
            <a:spLocks noGrp="1"/>
          </p:cNvSpPr>
          <p:nvPr>
            <p:ph type="subTitle" idx="1"/>
          </p:nvPr>
        </p:nvSpPr>
        <p:spPr>
          <a:xfrm>
            <a:off x="743135" y="3886200"/>
            <a:ext cx="7924609" cy="1752600"/>
          </a:xfrm>
        </p:spPr>
        <p:txBody>
          <a:bodyPr/>
          <a:lstStyle/>
          <a:p>
            <a:r>
              <a:rPr lang="en-US" dirty="0" smtClean="0"/>
              <a:t>Tandy Warnow</a:t>
            </a:r>
          </a:p>
          <a:p>
            <a:r>
              <a:rPr lang="en-US" dirty="0" smtClean="0"/>
              <a:t>The Department of Computer Science</a:t>
            </a:r>
          </a:p>
          <a:p>
            <a:r>
              <a:rPr lang="en-US" dirty="0" smtClean="0"/>
              <a:t>The University of Texas at Austin</a:t>
            </a:r>
            <a:endParaRPr lang="en-US" dirty="0"/>
          </a:p>
        </p:txBody>
      </p:sp>
    </p:spTree>
    <p:extLst>
      <p:ext uri="{BB962C8B-B14F-4D97-AF65-F5344CB8AC3E}">
        <p14:creationId xmlns:p14="http://schemas.microsoft.com/office/powerpoint/2010/main" val="29173380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sz="3600">
                <a:latin typeface="Arial" charset="0"/>
                <a:ea typeface="ＭＳ Ｐゴシック" charset="0"/>
                <a:cs typeface="ＭＳ Ｐゴシック" charset="0"/>
              </a:rPr>
              <a:t>Phase 2: Construct tree</a:t>
            </a:r>
            <a:endParaRPr lang="en-US">
              <a:latin typeface="Arial" charset="0"/>
              <a:ea typeface="ＭＳ Ｐゴシック" charset="0"/>
              <a:cs typeface="ＭＳ Ｐゴシック" charset="0"/>
            </a:endParaRPr>
          </a:p>
        </p:txBody>
      </p:sp>
      <p:sp>
        <p:nvSpPr>
          <p:cNvPr id="62467" name="Text Box 3"/>
          <p:cNvSpPr txBox="1">
            <a:spLocks noChangeArrowheads="1"/>
          </p:cNvSpPr>
          <p:nvPr/>
        </p:nvSpPr>
        <p:spPr bwMode="auto">
          <a:xfrm>
            <a:off x="4572000" y="2057400"/>
            <a:ext cx="4191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2000" b="1" dirty="0">
                <a:solidFill>
                  <a:schemeClr val="accent2"/>
                </a:solidFill>
                <a:latin typeface="Courier New" charset="0"/>
              </a:rPr>
              <a:t>S1 = -AGGCTATCACCTGACCTCCA</a:t>
            </a:r>
          </a:p>
          <a:p>
            <a:pPr eaLnBrk="1" hangingPunct="1">
              <a:defRPr/>
            </a:pPr>
            <a:r>
              <a:rPr lang="en-US" sz="2000" b="1" dirty="0">
                <a:solidFill>
                  <a:schemeClr val="accent2"/>
                </a:solidFill>
                <a:latin typeface="Courier New" charset="0"/>
              </a:rPr>
              <a:t>S2 = TAG-CTATCAC--GACCGC--</a:t>
            </a:r>
          </a:p>
          <a:p>
            <a:pPr eaLnBrk="1" hangingPunct="1">
              <a:defRPr/>
            </a:pPr>
            <a:r>
              <a:rPr lang="en-US" sz="2000" b="1" dirty="0">
                <a:solidFill>
                  <a:schemeClr val="accent2"/>
                </a:solidFill>
                <a:latin typeface="Courier New" charset="0"/>
              </a:rPr>
              <a:t>S3 = TAG-CT-------GACCGC--</a:t>
            </a:r>
          </a:p>
          <a:p>
            <a:pPr eaLnBrk="1" hangingPunct="1">
              <a:defRPr/>
            </a:pPr>
            <a:r>
              <a:rPr lang="en-US" sz="2000" b="1" dirty="0">
                <a:solidFill>
                  <a:schemeClr val="accent2"/>
                </a:solidFill>
                <a:latin typeface="Courier New" charset="0"/>
              </a:rPr>
              <a:t>S4 = -------TCAC--GACCGACA</a:t>
            </a:r>
            <a:endParaRPr lang="en-US" sz="2000" dirty="0">
              <a:solidFill>
                <a:schemeClr val="accent2"/>
              </a:solidFill>
              <a:latin typeface="Courier New" charset="0"/>
            </a:endParaRPr>
          </a:p>
        </p:txBody>
      </p:sp>
      <p:sp>
        <p:nvSpPr>
          <p:cNvPr id="62468" name="Text Box 4"/>
          <p:cNvSpPr txBox="1">
            <a:spLocks noChangeArrowheads="1"/>
          </p:cNvSpPr>
          <p:nvPr/>
        </p:nvSpPr>
        <p:spPr bwMode="auto">
          <a:xfrm>
            <a:off x="228600" y="2025650"/>
            <a:ext cx="39941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b="1">
                <a:solidFill>
                  <a:schemeClr val="accent2"/>
                </a:solidFill>
                <a:latin typeface="Courier New" charset="0"/>
              </a:rPr>
              <a:t>S1 = AGGCTATCACCTGACCTCCA</a:t>
            </a:r>
          </a:p>
          <a:p>
            <a:pPr eaLnBrk="1" hangingPunct="1">
              <a:defRPr/>
            </a:pPr>
            <a:r>
              <a:rPr lang="en-US" sz="2000" b="1">
                <a:solidFill>
                  <a:schemeClr val="accent2"/>
                </a:solidFill>
                <a:latin typeface="Courier New" charset="0"/>
              </a:rPr>
              <a:t>S2 = TAGCTATCACGACCGC</a:t>
            </a:r>
          </a:p>
          <a:p>
            <a:pPr eaLnBrk="1" hangingPunct="1">
              <a:defRPr/>
            </a:pPr>
            <a:r>
              <a:rPr lang="en-US" sz="2000" b="1">
                <a:solidFill>
                  <a:schemeClr val="accent2"/>
                </a:solidFill>
                <a:latin typeface="Courier New" charset="0"/>
              </a:rPr>
              <a:t>S3 = TAGCTGACCGC</a:t>
            </a:r>
          </a:p>
          <a:p>
            <a:pPr eaLnBrk="1" hangingPunct="1">
              <a:defRPr/>
            </a:pPr>
            <a:r>
              <a:rPr lang="en-US" sz="2000" b="1">
                <a:solidFill>
                  <a:schemeClr val="accent2"/>
                </a:solidFill>
                <a:latin typeface="Courier New" charset="0"/>
              </a:rPr>
              <a:t>S4 = TCACGACCGACA</a:t>
            </a:r>
            <a:endParaRPr lang="en-US" sz="2000" b="1">
              <a:solidFill>
                <a:srgbClr val="006699"/>
              </a:solidFill>
              <a:latin typeface="Courier New" charset="0"/>
            </a:endParaRPr>
          </a:p>
        </p:txBody>
      </p:sp>
      <p:sp>
        <p:nvSpPr>
          <p:cNvPr id="62469" name="Line 5"/>
          <p:cNvSpPr>
            <a:spLocks noChangeShapeType="1"/>
          </p:cNvSpPr>
          <p:nvPr/>
        </p:nvSpPr>
        <p:spPr bwMode="auto">
          <a:xfrm>
            <a:off x="4038600" y="27432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2470" name="Text Box 6"/>
          <p:cNvSpPr txBox="1">
            <a:spLocks noChangeArrowheads="1"/>
          </p:cNvSpPr>
          <p:nvPr/>
        </p:nvSpPr>
        <p:spPr bwMode="auto">
          <a:xfrm>
            <a:off x="2514600" y="403860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b="1">
              <a:latin typeface="Times" charset="0"/>
            </a:endParaRPr>
          </a:p>
        </p:txBody>
      </p:sp>
      <p:sp>
        <p:nvSpPr>
          <p:cNvPr id="62471" name="Text Box 7"/>
          <p:cNvSpPr txBox="1">
            <a:spLocks noChangeArrowheads="1"/>
          </p:cNvSpPr>
          <p:nvPr/>
        </p:nvSpPr>
        <p:spPr bwMode="auto">
          <a:xfrm>
            <a:off x="2286000" y="41910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b="1">
              <a:latin typeface="Times" charset="0"/>
            </a:endParaRPr>
          </a:p>
        </p:txBody>
      </p:sp>
      <p:cxnSp>
        <p:nvCxnSpPr>
          <p:cNvPr id="62472" name="AutoShape 8"/>
          <p:cNvCxnSpPr>
            <a:cxnSpLocks noChangeShapeType="1"/>
          </p:cNvCxnSpPr>
          <p:nvPr/>
        </p:nvCxnSpPr>
        <p:spPr bwMode="auto">
          <a:xfrm>
            <a:off x="2362200" y="4267200"/>
            <a:ext cx="533400" cy="609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2473" name="AutoShape 9"/>
          <p:cNvCxnSpPr>
            <a:cxnSpLocks noChangeShapeType="1"/>
          </p:cNvCxnSpPr>
          <p:nvPr/>
        </p:nvCxnSpPr>
        <p:spPr bwMode="auto">
          <a:xfrm>
            <a:off x="2895600" y="4876800"/>
            <a:ext cx="9906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2474" name="AutoShape 10"/>
          <p:cNvCxnSpPr>
            <a:cxnSpLocks noChangeShapeType="1"/>
          </p:cNvCxnSpPr>
          <p:nvPr/>
        </p:nvCxnSpPr>
        <p:spPr bwMode="auto">
          <a:xfrm flipV="1">
            <a:off x="3886200" y="4343400"/>
            <a:ext cx="533400" cy="5334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2475" name="AutoShape 11"/>
          <p:cNvCxnSpPr>
            <a:cxnSpLocks noChangeShapeType="1"/>
          </p:cNvCxnSpPr>
          <p:nvPr/>
        </p:nvCxnSpPr>
        <p:spPr bwMode="auto">
          <a:xfrm>
            <a:off x="3886200" y="4876800"/>
            <a:ext cx="609600" cy="5334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2476" name="AutoShape 12"/>
          <p:cNvCxnSpPr>
            <a:cxnSpLocks noChangeShapeType="1"/>
          </p:cNvCxnSpPr>
          <p:nvPr/>
        </p:nvCxnSpPr>
        <p:spPr bwMode="auto">
          <a:xfrm flipH="1">
            <a:off x="2362200" y="4876800"/>
            <a:ext cx="533400" cy="5334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2477" name="Text Box 13"/>
          <p:cNvSpPr txBox="1">
            <a:spLocks noChangeArrowheads="1"/>
          </p:cNvSpPr>
          <p:nvPr/>
        </p:nvSpPr>
        <p:spPr bwMode="auto">
          <a:xfrm>
            <a:off x="1981200" y="3962400"/>
            <a:ext cx="53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b="1">
                <a:latin typeface="Times" charset="0"/>
              </a:rPr>
              <a:t>S1</a:t>
            </a:r>
            <a:endParaRPr lang="en-US" b="1">
              <a:latin typeface="Times" charset="0"/>
            </a:endParaRPr>
          </a:p>
        </p:txBody>
      </p:sp>
      <p:sp>
        <p:nvSpPr>
          <p:cNvPr id="62478" name="Text Box 14"/>
          <p:cNvSpPr txBox="1">
            <a:spLocks noChangeArrowheads="1"/>
          </p:cNvSpPr>
          <p:nvPr/>
        </p:nvSpPr>
        <p:spPr bwMode="auto">
          <a:xfrm>
            <a:off x="2057400" y="5334000"/>
            <a:ext cx="53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b="1">
                <a:latin typeface="Times" charset="0"/>
              </a:rPr>
              <a:t>S4</a:t>
            </a:r>
            <a:endParaRPr lang="en-US" b="1">
              <a:latin typeface="Times" charset="0"/>
            </a:endParaRPr>
          </a:p>
        </p:txBody>
      </p:sp>
      <p:sp>
        <p:nvSpPr>
          <p:cNvPr id="62479" name="Text Box 15"/>
          <p:cNvSpPr txBox="1">
            <a:spLocks noChangeArrowheads="1"/>
          </p:cNvSpPr>
          <p:nvPr/>
        </p:nvSpPr>
        <p:spPr bwMode="auto">
          <a:xfrm>
            <a:off x="4419600" y="40386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b="1">
                <a:latin typeface="Times" charset="0"/>
              </a:rPr>
              <a:t>S2</a:t>
            </a:r>
          </a:p>
        </p:txBody>
      </p:sp>
      <p:sp>
        <p:nvSpPr>
          <p:cNvPr id="62480" name="Text Box 16"/>
          <p:cNvSpPr txBox="1">
            <a:spLocks noChangeArrowheads="1"/>
          </p:cNvSpPr>
          <p:nvPr/>
        </p:nvSpPr>
        <p:spPr bwMode="auto">
          <a:xfrm>
            <a:off x="4495800" y="53340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b="1">
                <a:latin typeface="Times" charset="0"/>
              </a:rPr>
              <a:t>S3</a:t>
            </a:r>
          </a:p>
        </p:txBody>
      </p:sp>
      <p:sp>
        <p:nvSpPr>
          <p:cNvPr id="62481" name="Line 17"/>
          <p:cNvSpPr>
            <a:spLocks noChangeShapeType="1"/>
          </p:cNvSpPr>
          <p:nvPr/>
        </p:nvSpPr>
        <p:spPr bwMode="auto">
          <a:xfrm flipH="1">
            <a:off x="4800600" y="3505200"/>
            <a:ext cx="17526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6322" name="Rectangle 3"/>
          <p:cNvSpPr>
            <a:spLocks noGrp="1" noChangeArrowheads="1"/>
          </p:cNvSpPr>
          <p:nvPr>
            <p:ph type="title"/>
          </p:nvPr>
        </p:nvSpPr>
        <p:spPr>
          <a:xfrm>
            <a:off x="685800" y="-304800"/>
            <a:ext cx="7772400" cy="1143000"/>
          </a:xfrm>
        </p:spPr>
        <p:txBody>
          <a:bodyPr/>
          <a:lstStyle/>
          <a:p>
            <a:pPr eaLnBrk="1" hangingPunct="1"/>
            <a:r>
              <a:rPr lang="en-US" sz="4000">
                <a:latin typeface="Arial" charset="0"/>
                <a:ea typeface="ＭＳ Ｐゴシック" charset="0"/>
                <a:cs typeface="ＭＳ Ｐゴシック" charset="0"/>
              </a:rPr>
              <a:t>Quantifying Error</a:t>
            </a:r>
          </a:p>
        </p:txBody>
      </p:sp>
      <p:pic>
        <p:nvPicPr>
          <p:cNvPr id="56323" name="Picture 4" descr="intro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655638"/>
            <a:ext cx="6324600" cy="567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909" name="Rectangle 5"/>
          <p:cNvSpPr>
            <a:spLocks noChangeArrowheads="1"/>
          </p:cNvSpPr>
          <p:nvPr/>
        </p:nvSpPr>
        <p:spPr bwMode="auto">
          <a:xfrm>
            <a:off x="914400" y="3784600"/>
            <a:ext cx="329565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Verdana" charset="0"/>
                <a:cs typeface="+mn-cs"/>
              </a:rPr>
              <a:t>FN: false negative</a:t>
            </a:r>
          </a:p>
          <a:p>
            <a:pPr>
              <a:defRPr/>
            </a:pPr>
            <a:r>
              <a:rPr lang="en-US">
                <a:latin typeface="Verdana" charset="0"/>
                <a:cs typeface="+mn-cs"/>
              </a:rPr>
              <a:t>      (missing edge)</a:t>
            </a:r>
          </a:p>
          <a:p>
            <a:pPr>
              <a:defRPr/>
            </a:pPr>
            <a:r>
              <a:rPr lang="en-US">
                <a:latin typeface="Verdana" charset="0"/>
                <a:cs typeface="+mn-cs"/>
              </a:rPr>
              <a:t>FP: false positive</a:t>
            </a:r>
          </a:p>
          <a:p>
            <a:pPr>
              <a:defRPr/>
            </a:pPr>
            <a:r>
              <a:rPr lang="en-US">
                <a:latin typeface="Verdana" charset="0"/>
                <a:cs typeface="+mn-cs"/>
              </a:rPr>
              <a:t>      (incorrect edge)</a:t>
            </a:r>
          </a:p>
          <a:p>
            <a:pPr>
              <a:defRPr/>
            </a:pPr>
            <a:endParaRPr lang="en-US">
              <a:latin typeface="Verdana" charset="0"/>
              <a:cs typeface="+mn-cs"/>
            </a:endParaRPr>
          </a:p>
          <a:p>
            <a:pPr>
              <a:defRPr/>
            </a:pPr>
            <a:r>
              <a:rPr lang="en-US">
                <a:latin typeface="Verdana" charset="0"/>
                <a:cs typeface="+mn-cs"/>
              </a:rPr>
              <a:t>50% error rate</a:t>
            </a:r>
          </a:p>
        </p:txBody>
      </p:sp>
      <p:sp>
        <p:nvSpPr>
          <p:cNvPr id="635910" name="Line 6"/>
          <p:cNvSpPr>
            <a:spLocks noChangeShapeType="1"/>
          </p:cNvSpPr>
          <p:nvPr/>
        </p:nvSpPr>
        <p:spPr bwMode="auto">
          <a:xfrm>
            <a:off x="2895600" y="1524000"/>
            <a:ext cx="152400" cy="381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35911" name="Rectangle 7"/>
          <p:cNvSpPr>
            <a:spLocks noChangeArrowheads="1"/>
          </p:cNvSpPr>
          <p:nvPr/>
        </p:nvSpPr>
        <p:spPr bwMode="auto">
          <a:xfrm>
            <a:off x="3048000" y="1473200"/>
            <a:ext cx="520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latin typeface="Verdana" charset="0"/>
                <a:cs typeface="+mn-cs"/>
              </a:rPr>
              <a:t>FN</a:t>
            </a:r>
          </a:p>
        </p:txBody>
      </p:sp>
      <p:sp>
        <p:nvSpPr>
          <p:cNvPr id="635912" name="Line 8"/>
          <p:cNvSpPr>
            <a:spLocks noChangeShapeType="1"/>
          </p:cNvSpPr>
          <p:nvPr/>
        </p:nvSpPr>
        <p:spPr bwMode="auto">
          <a:xfrm>
            <a:off x="6518275" y="5105400"/>
            <a:ext cx="415925"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35913" name="Rectangle 9"/>
          <p:cNvSpPr>
            <a:spLocks noChangeArrowheads="1"/>
          </p:cNvSpPr>
          <p:nvPr/>
        </p:nvSpPr>
        <p:spPr bwMode="auto">
          <a:xfrm>
            <a:off x="6375400" y="5181600"/>
            <a:ext cx="48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latin typeface="Verdana" charset="0"/>
                <a:cs typeface="+mn-cs"/>
              </a:rPr>
              <a:t>FP</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274638" y="217488"/>
            <a:ext cx="8594725" cy="982662"/>
          </a:xfrm>
        </p:spPr>
        <p:txBody>
          <a:bodyPr rIns="34290"/>
          <a:lstStyle/>
          <a:p>
            <a:pPr eaLnBrk="1" hangingPunct="1"/>
            <a:r>
              <a:rPr lang="en-US">
                <a:latin typeface="Arial" charset="0"/>
                <a:ea typeface="ＭＳ Ｐゴシック" charset="0"/>
                <a:cs typeface="ＭＳ Ｐゴシック" charset="0"/>
              </a:rPr>
              <a:t>Simulation Studies</a:t>
            </a:r>
          </a:p>
        </p:txBody>
      </p:sp>
      <p:sp>
        <p:nvSpPr>
          <p:cNvPr id="316419" name="Rectangle 3"/>
          <p:cNvSpPr>
            <a:spLocks/>
          </p:cNvSpPr>
          <p:nvPr/>
        </p:nvSpPr>
        <p:spPr bwMode="auto">
          <a:xfrm>
            <a:off x="6137275" y="3497263"/>
            <a:ext cx="2584450" cy="179546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8371" name="Group 4"/>
          <p:cNvGrpSpPr>
            <a:grpSpLocks/>
          </p:cNvGrpSpPr>
          <p:nvPr/>
        </p:nvGrpSpPr>
        <p:grpSpPr bwMode="auto">
          <a:xfrm>
            <a:off x="1030288" y="4308475"/>
            <a:ext cx="1417637" cy="1017588"/>
            <a:chOff x="0" y="0"/>
            <a:chExt cx="991" cy="712"/>
          </a:xfrm>
        </p:grpSpPr>
        <p:grpSp>
          <p:nvGrpSpPr>
            <p:cNvPr id="58395" name="Group 5"/>
            <p:cNvGrpSpPr>
              <a:grpSpLocks/>
            </p:cNvGrpSpPr>
            <p:nvPr/>
          </p:nvGrpSpPr>
          <p:grpSpPr bwMode="auto">
            <a:xfrm>
              <a:off x="185" y="153"/>
              <a:ext cx="600" cy="392"/>
              <a:chOff x="0" y="0"/>
              <a:chExt cx="599" cy="391"/>
            </a:xfrm>
          </p:grpSpPr>
          <p:sp>
            <p:nvSpPr>
              <p:cNvPr id="58400" name="Line 6"/>
              <p:cNvSpPr>
                <a:spLocks noChangeShapeType="1"/>
              </p:cNvSpPr>
              <p:nvPr/>
            </p:nvSpPr>
            <p:spPr bwMode="auto">
              <a:xfrm>
                <a:off x="169" y="197"/>
                <a:ext cx="25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58401" name="Line 7"/>
              <p:cNvSpPr>
                <a:spLocks noChangeShapeType="1"/>
              </p:cNvSpPr>
              <p:nvPr/>
            </p:nvSpPr>
            <p:spPr bwMode="auto">
              <a:xfrm rot="10800000" flipH="1">
                <a:off x="421" y="0"/>
                <a:ext cx="188" cy="1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58402" name="Line 8"/>
              <p:cNvSpPr>
                <a:spLocks noChangeShapeType="1"/>
              </p:cNvSpPr>
              <p:nvPr/>
            </p:nvSpPr>
            <p:spPr bwMode="auto">
              <a:xfrm rot="10800000" flipH="1">
                <a:off x="0" y="194"/>
                <a:ext cx="187" cy="1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58403" name="Line 9"/>
              <p:cNvSpPr>
                <a:spLocks noChangeShapeType="1"/>
              </p:cNvSpPr>
              <p:nvPr/>
            </p:nvSpPr>
            <p:spPr bwMode="auto">
              <a:xfrm rot="10800000">
                <a:off x="421" y="194"/>
                <a:ext cx="188" cy="1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58404" name="Line 10"/>
              <p:cNvSpPr>
                <a:spLocks noChangeShapeType="1"/>
              </p:cNvSpPr>
              <p:nvPr/>
            </p:nvSpPr>
            <p:spPr bwMode="auto">
              <a:xfrm rot="10800000">
                <a:off x="0" y="0"/>
                <a:ext cx="187" cy="1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grpSp>
        <p:sp>
          <p:nvSpPr>
            <p:cNvPr id="58396" name="Rectangle 11"/>
            <p:cNvSpPr>
              <a:spLocks/>
            </p:cNvSpPr>
            <p:nvPr/>
          </p:nvSpPr>
          <p:spPr bwMode="auto">
            <a:xfrm>
              <a:off x="0" y="0"/>
              <a:ext cx="26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S1</a:t>
              </a:r>
            </a:p>
          </p:txBody>
        </p:sp>
        <p:sp>
          <p:nvSpPr>
            <p:cNvPr id="58397" name="Rectangle 12"/>
            <p:cNvSpPr>
              <a:spLocks/>
            </p:cNvSpPr>
            <p:nvPr/>
          </p:nvSpPr>
          <p:spPr bwMode="auto">
            <a:xfrm>
              <a:off x="730" y="0"/>
              <a:ext cx="26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S2</a:t>
              </a:r>
            </a:p>
          </p:txBody>
        </p:sp>
        <p:sp>
          <p:nvSpPr>
            <p:cNvPr id="58398" name="Rectangle 13"/>
            <p:cNvSpPr>
              <a:spLocks/>
            </p:cNvSpPr>
            <p:nvPr/>
          </p:nvSpPr>
          <p:spPr bwMode="auto">
            <a:xfrm>
              <a:off x="730" y="515"/>
              <a:ext cx="261"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S3</a:t>
              </a:r>
            </a:p>
          </p:txBody>
        </p:sp>
        <p:sp>
          <p:nvSpPr>
            <p:cNvPr id="58399" name="Rectangle 14"/>
            <p:cNvSpPr>
              <a:spLocks/>
            </p:cNvSpPr>
            <p:nvPr/>
          </p:nvSpPr>
          <p:spPr bwMode="auto">
            <a:xfrm>
              <a:off x="0" y="515"/>
              <a:ext cx="261"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S4</a:t>
              </a:r>
            </a:p>
          </p:txBody>
        </p:sp>
      </p:grpSp>
      <p:sp>
        <p:nvSpPr>
          <p:cNvPr id="58372" name="Rectangle 15"/>
          <p:cNvSpPr>
            <a:spLocks/>
          </p:cNvSpPr>
          <p:nvPr/>
        </p:nvSpPr>
        <p:spPr bwMode="auto">
          <a:xfrm>
            <a:off x="571500" y="3549650"/>
            <a:ext cx="26066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352D9C"/>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S1 = -AGGCTATCACCTGACCTCCA</a:t>
            </a:r>
          </a:p>
          <a:p>
            <a:pPr algn="ctr" defTabSz="822325" eaLnBrk="1" hangingPunct="1"/>
            <a:r>
              <a:rPr lang="en-US" sz="1300">
                <a:latin typeface="Courier New Bold" charset="0"/>
                <a:cs typeface="Courier New Bold" charset="0"/>
                <a:sym typeface="Courier New Bold" charset="0"/>
              </a:rPr>
              <a:t>S2 = TAG-CTATCAC--GACCGC--</a:t>
            </a:r>
          </a:p>
          <a:p>
            <a:pPr algn="ctr" defTabSz="822325" eaLnBrk="1" hangingPunct="1"/>
            <a:r>
              <a:rPr lang="en-US" sz="1300">
                <a:latin typeface="Courier New Bold" charset="0"/>
                <a:cs typeface="Courier New Bold" charset="0"/>
                <a:sym typeface="Courier New Bold" charset="0"/>
              </a:rPr>
              <a:t>S3 = TAG-CT-------GACCGC--</a:t>
            </a:r>
          </a:p>
          <a:p>
            <a:pPr algn="ctr" defTabSz="822325" eaLnBrk="1" hangingPunct="1"/>
            <a:r>
              <a:rPr lang="en-US" sz="1300">
                <a:latin typeface="Courier New Bold" charset="0"/>
                <a:cs typeface="Courier New Bold" charset="0"/>
                <a:sym typeface="Courier New Bold" charset="0"/>
              </a:rPr>
              <a:t>S4 = -------TCAC--GACCGACA</a:t>
            </a:r>
          </a:p>
        </p:txBody>
      </p:sp>
      <p:sp>
        <p:nvSpPr>
          <p:cNvPr id="316432" name="Rectangle 16"/>
          <p:cNvSpPr>
            <a:spLocks/>
          </p:cNvSpPr>
          <p:nvPr/>
        </p:nvSpPr>
        <p:spPr bwMode="auto">
          <a:xfrm>
            <a:off x="3314700" y="1685925"/>
            <a:ext cx="2514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352D9C"/>
                </a:solidFill>
                <a:miter lim="800000"/>
                <a:headEnd/>
                <a:tailEnd/>
              </a14:hiddenLine>
            </a:ext>
          </a:extLst>
        </p:spPr>
        <p:txBody>
          <a:bodyPr lIns="0" tIns="0" rIns="0" bIns="0" anchor="ctr"/>
          <a:lstStyle/>
          <a:p>
            <a:pPr defTabSz="822325" eaLnBrk="1" hangingPunct="1"/>
            <a:r>
              <a:rPr lang="en-US" sz="1300">
                <a:latin typeface="Courier New Bold" charset="0"/>
                <a:cs typeface="Courier New Bold" charset="0"/>
                <a:sym typeface="Courier New Bold" charset="0"/>
              </a:rPr>
              <a:t>S1 = AGGCTATCACCTGACCTCCA</a:t>
            </a:r>
          </a:p>
          <a:p>
            <a:pPr defTabSz="822325" eaLnBrk="1" hangingPunct="1"/>
            <a:r>
              <a:rPr lang="en-US" sz="1300">
                <a:latin typeface="Courier New Bold" charset="0"/>
                <a:cs typeface="Courier New Bold" charset="0"/>
                <a:sym typeface="Courier New Bold" charset="0"/>
              </a:rPr>
              <a:t>S2 = TAGCTATCACGACCGC</a:t>
            </a:r>
          </a:p>
          <a:p>
            <a:pPr defTabSz="822325" eaLnBrk="1" hangingPunct="1"/>
            <a:r>
              <a:rPr lang="en-US" sz="1300">
                <a:latin typeface="Courier New Bold" charset="0"/>
                <a:cs typeface="Courier New Bold" charset="0"/>
                <a:sym typeface="Courier New Bold" charset="0"/>
              </a:rPr>
              <a:t>S3 = TAGCTGACCGC</a:t>
            </a:r>
          </a:p>
          <a:p>
            <a:pPr defTabSz="822325" eaLnBrk="1" hangingPunct="1"/>
            <a:r>
              <a:rPr lang="en-US" sz="1300">
                <a:latin typeface="Courier New Bold" charset="0"/>
                <a:cs typeface="Courier New Bold" charset="0"/>
                <a:sym typeface="Courier New Bold" charset="0"/>
              </a:rPr>
              <a:t>S4 = TCACGACCGACA</a:t>
            </a:r>
          </a:p>
        </p:txBody>
      </p:sp>
      <p:sp>
        <p:nvSpPr>
          <p:cNvPr id="316433" name="Rectangle 17"/>
          <p:cNvSpPr>
            <a:spLocks/>
          </p:cNvSpPr>
          <p:nvPr/>
        </p:nvSpPr>
        <p:spPr bwMode="auto">
          <a:xfrm>
            <a:off x="6126163" y="3549650"/>
            <a:ext cx="26066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352D9C"/>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S1 = -AGGCTATCACCTGACCTCCA</a:t>
            </a:r>
          </a:p>
          <a:p>
            <a:pPr algn="ctr" defTabSz="822325" eaLnBrk="1" hangingPunct="1"/>
            <a:r>
              <a:rPr lang="en-US" sz="1300">
                <a:latin typeface="Courier New Bold" charset="0"/>
                <a:cs typeface="Courier New Bold" charset="0"/>
                <a:sym typeface="Courier New Bold" charset="0"/>
              </a:rPr>
              <a:t>S2 = TAG-CTATCAC--GACCGC--</a:t>
            </a:r>
          </a:p>
          <a:p>
            <a:pPr algn="ctr" defTabSz="822325" eaLnBrk="1" hangingPunct="1"/>
            <a:r>
              <a:rPr lang="en-US" sz="1300">
                <a:latin typeface="Courier New Bold" charset="0"/>
                <a:cs typeface="Courier New Bold" charset="0"/>
                <a:sym typeface="Courier New Bold" charset="0"/>
              </a:rPr>
              <a:t>S3 = TAG-C--T-----GACCGC--</a:t>
            </a:r>
          </a:p>
          <a:p>
            <a:pPr algn="ctr" defTabSz="822325" eaLnBrk="1" hangingPunct="1"/>
            <a:r>
              <a:rPr lang="en-US" sz="1300">
                <a:latin typeface="Courier New Bold" charset="0"/>
                <a:cs typeface="Courier New Bold" charset="0"/>
                <a:sym typeface="Courier New Bold" charset="0"/>
              </a:rPr>
              <a:t>S4 = T---C-A-CGACCGA----CA</a:t>
            </a:r>
          </a:p>
        </p:txBody>
      </p:sp>
      <p:sp>
        <p:nvSpPr>
          <p:cNvPr id="316434" name="Line 18"/>
          <p:cNvSpPr>
            <a:spLocks noChangeShapeType="1"/>
          </p:cNvSpPr>
          <p:nvPr/>
        </p:nvSpPr>
        <p:spPr bwMode="auto">
          <a:xfrm flipH="1">
            <a:off x="1771650" y="2046288"/>
            <a:ext cx="1336675" cy="1360487"/>
          </a:xfrm>
          <a:prstGeom prst="line">
            <a:avLst/>
          </a:prstGeom>
          <a:noFill/>
          <a:ln w="381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316435" name="Rectangle 19"/>
          <p:cNvSpPr>
            <a:spLocks/>
          </p:cNvSpPr>
          <p:nvPr/>
        </p:nvSpPr>
        <p:spPr bwMode="auto">
          <a:xfrm>
            <a:off x="3279775" y="1622425"/>
            <a:ext cx="2584450" cy="93821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77" name="Rectangle 20"/>
          <p:cNvSpPr>
            <a:spLocks/>
          </p:cNvSpPr>
          <p:nvPr/>
        </p:nvSpPr>
        <p:spPr bwMode="auto">
          <a:xfrm>
            <a:off x="582613" y="3497263"/>
            <a:ext cx="2582862" cy="179546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437" name="Line 21"/>
          <p:cNvSpPr>
            <a:spLocks noChangeShapeType="1"/>
          </p:cNvSpPr>
          <p:nvPr/>
        </p:nvSpPr>
        <p:spPr bwMode="auto">
          <a:xfrm rot="10800000">
            <a:off x="5978525" y="2022475"/>
            <a:ext cx="1497013" cy="1371600"/>
          </a:xfrm>
          <a:prstGeom prst="line">
            <a:avLst/>
          </a:prstGeom>
          <a:noFill/>
          <a:ln w="381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316438" name="Line 22"/>
          <p:cNvSpPr>
            <a:spLocks noChangeShapeType="1"/>
          </p:cNvSpPr>
          <p:nvPr/>
        </p:nvSpPr>
        <p:spPr bwMode="auto">
          <a:xfrm>
            <a:off x="3382963" y="4400550"/>
            <a:ext cx="2514600" cy="0"/>
          </a:xfrm>
          <a:prstGeom prst="line">
            <a:avLst/>
          </a:prstGeom>
          <a:noFill/>
          <a:ln w="381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16439" name="Rectangle 23"/>
          <p:cNvSpPr>
            <a:spLocks/>
          </p:cNvSpPr>
          <p:nvPr/>
        </p:nvSpPr>
        <p:spPr bwMode="auto">
          <a:xfrm>
            <a:off x="3978275" y="4502150"/>
            <a:ext cx="13081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p>
            <a:pPr algn="ctr" defTabSz="822325" eaLnBrk="1" hangingPunct="1"/>
            <a:r>
              <a:rPr lang="en-US" sz="2700">
                <a:latin typeface="Baskerville" charset="0"/>
                <a:cs typeface="Baskerville" charset="0"/>
                <a:sym typeface="Baskerville" charset="0"/>
              </a:rPr>
              <a:t>Compare</a:t>
            </a:r>
          </a:p>
        </p:txBody>
      </p:sp>
      <p:sp>
        <p:nvSpPr>
          <p:cNvPr id="58381" name="Rectangle 24"/>
          <p:cNvSpPr>
            <a:spLocks/>
          </p:cNvSpPr>
          <p:nvPr/>
        </p:nvSpPr>
        <p:spPr bwMode="auto">
          <a:xfrm>
            <a:off x="622300" y="5314950"/>
            <a:ext cx="249237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2700">
                <a:latin typeface="Baskerville" charset="0"/>
                <a:cs typeface="Baskerville" charset="0"/>
                <a:sym typeface="Baskerville" charset="0"/>
              </a:rPr>
              <a:t>True tree and alignment</a:t>
            </a:r>
          </a:p>
        </p:txBody>
      </p:sp>
      <p:grpSp>
        <p:nvGrpSpPr>
          <p:cNvPr id="316441" name="Group 25"/>
          <p:cNvGrpSpPr>
            <a:grpSpLocks/>
          </p:cNvGrpSpPr>
          <p:nvPr/>
        </p:nvGrpSpPr>
        <p:grpSpPr bwMode="auto">
          <a:xfrm>
            <a:off x="6665913" y="4286250"/>
            <a:ext cx="1416050" cy="1017588"/>
            <a:chOff x="0" y="0"/>
            <a:chExt cx="991" cy="712"/>
          </a:xfrm>
        </p:grpSpPr>
        <p:grpSp>
          <p:nvGrpSpPr>
            <p:cNvPr id="58385" name="Group 26"/>
            <p:cNvGrpSpPr>
              <a:grpSpLocks/>
            </p:cNvGrpSpPr>
            <p:nvPr/>
          </p:nvGrpSpPr>
          <p:grpSpPr bwMode="auto">
            <a:xfrm>
              <a:off x="185" y="153"/>
              <a:ext cx="600" cy="392"/>
              <a:chOff x="0" y="0"/>
              <a:chExt cx="599" cy="391"/>
            </a:xfrm>
          </p:grpSpPr>
          <p:sp>
            <p:nvSpPr>
              <p:cNvPr id="58390" name="Line 27"/>
              <p:cNvSpPr>
                <a:spLocks noChangeShapeType="1"/>
              </p:cNvSpPr>
              <p:nvPr/>
            </p:nvSpPr>
            <p:spPr bwMode="auto">
              <a:xfrm>
                <a:off x="169" y="197"/>
                <a:ext cx="25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58391" name="Line 28"/>
              <p:cNvSpPr>
                <a:spLocks noChangeShapeType="1"/>
              </p:cNvSpPr>
              <p:nvPr/>
            </p:nvSpPr>
            <p:spPr bwMode="auto">
              <a:xfrm rot="10800000" flipH="1">
                <a:off x="421" y="0"/>
                <a:ext cx="188" cy="1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58392" name="Line 29"/>
              <p:cNvSpPr>
                <a:spLocks noChangeShapeType="1"/>
              </p:cNvSpPr>
              <p:nvPr/>
            </p:nvSpPr>
            <p:spPr bwMode="auto">
              <a:xfrm rot="10800000" flipH="1">
                <a:off x="0" y="194"/>
                <a:ext cx="187" cy="1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58393" name="Line 30"/>
              <p:cNvSpPr>
                <a:spLocks noChangeShapeType="1"/>
              </p:cNvSpPr>
              <p:nvPr/>
            </p:nvSpPr>
            <p:spPr bwMode="auto">
              <a:xfrm rot="10800000">
                <a:off x="421" y="194"/>
                <a:ext cx="188" cy="1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58394" name="Line 31"/>
              <p:cNvSpPr>
                <a:spLocks noChangeShapeType="1"/>
              </p:cNvSpPr>
              <p:nvPr/>
            </p:nvSpPr>
            <p:spPr bwMode="auto">
              <a:xfrm rot="10800000">
                <a:off x="0" y="0"/>
                <a:ext cx="187" cy="1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grpSp>
        <p:sp>
          <p:nvSpPr>
            <p:cNvPr id="58386" name="Rectangle 32"/>
            <p:cNvSpPr>
              <a:spLocks/>
            </p:cNvSpPr>
            <p:nvPr/>
          </p:nvSpPr>
          <p:spPr bwMode="auto">
            <a:xfrm>
              <a:off x="0" y="0"/>
              <a:ext cx="26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S1</a:t>
              </a:r>
            </a:p>
          </p:txBody>
        </p:sp>
        <p:sp>
          <p:nvSpPr>
            <p:cNvPr id="58387" name="Rectangle 33"/>
            <p:cNvSpPr>
              <a:spLocks/>
            </p:cNvSpPr>
            <p:nvPr/>
          </p:nvSpPr>
          <p:spPr bwMode="auto">
            <a:xfrm>
              <a:off x="730" y="0"/>
              <a:ext cx="26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S4</a:t>
              </a:r>
            </a:p>
          </p:txBody>
        </p:sp>
        <p:sp>
          <p:nvSpPr>
            <p:cNvPr id="58388" name="Rectangle 34"/>
            <p:cNvSpPr>
              <a:spLocks/>
            </p:cNvSpPr>
            <p:nvPr/>
          </p:nvSpPr>
          <p:spPr bwMode="auto">
            <a:xfrm>
              <a:off x="730" y="515"/>
              <a:ext cx="261"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S3</a:t>
              </a:r>
            </a:p>
          </p:txBody>
        </p:sp>
        <p:sp>
          <p:nvSpPr>
            <p:cNvPr id="58389" name="Rectangle 35"/>
            <p:cNvSpPr>
              <a:spLocks/>
            </p:cNvSpPr>
            <p:nvPr/>
          </p:nvSpPr>
          <p:spPr bwMode="auto">
            <a:xfrm>
              <a:off x="0" y="515"/>
              <a:ext cx="261"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S2</a:t>
              </a:r>
            </a:p>
          </p:txBody>
        </p:sp>
      </p:grpSp>
      <p:sp>
        <p:nvSpPr>
          <p:cNvPr id="316452" name="Rectangle 36"/>
          <p:cNvSpPr>
            <a:spLocks/>
          </p:cNvSpPr>
          <p:nvPr/>
        </p:nvSpPr>
        <p:spPr bwMode="auto">
          <a:xfrm>
            <a:off x="6037263" y="5314950"/>
            <a:ext cx="27781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2700">
                <a:latin typeface="Baskerville" charset="0"/>
                <a:cs typeface="Baskerville" charset="0"/>
                <a:sym typeface="Baskerville" charset="0"/>
              </a:rPr>
              <a:t>Estimated tree and alignment</a:t>
            </a:r>
          </a:p>
        </p:txBody>
      </p:sp>
      <p:sp>
        <p:nvSpPr>
          <p:cNvPr id="316453" name="Rectangle 37"/>
          <p:cNvSpPr>
            <a:spLocks/>
          </p:cNvSpPr>
          <p:nvPr/>
        </p:nvSpPr>
        <p:spPr bwMode="auto">
          <a:xfrm>
            <a:off x="3321050" y="2560638"/>
            <a:ext cx="2490788"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2700">
                <a:latin typeface="Baskerville" charset="0"/>
                <a:cs typeface="Baskerville" charset="0"/>
                <a:sym typeface="Baskerville" charset="0"/>
              </a:rPr>
              <a:t>Unaligned Sequences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643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16434"/>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16435"/>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1645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316419"/>
                                        </p:tgtEl>
                                        <p:attrNameLst>
                                          <p:attrName>style.visibility</p:attrName>
                                        </p:attrNameLst>
                                      </p:cBhvr>
                                      <p:to>
                                        <p:strVal val="visible"/>
                                      </p:to>
                                    </p:se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499"/>
                                          </p:stCondLst>
                                        </p:cTn>
                                        <p:tgtEl>
                                          <p:spTgt spid="316433"/>
                                        </p:tgtEl>
                                        <p:attrNameLst>
                                          <p:attrName>style.visibility</p:attrName>
                                        </p:attrNameLst>
                                      </p:cBhvr>
                                      <p:to>
                                        <p:strVal val="visible"/>
                                      </p:to>
                                    </p:set>
                                  </p:childTnLst>
                                </p:cTn>
                              </p:par>
                            </p:childTnLst>
                          </p:cTn>
                        </p:par>
                        <p:par>
                          <p:cTn id="23" fill="hold" nodeType="afterGroup">
                            <p:stCondLst>
                              <p:cond delay="1000"/>
                            </p:stCondLst>
                            <p:childTnLst>
                              <p:par>
                                <p:cTn id="24" presetID="1" presetClass="entr" presetSubtype="0" fill="hold" nodeType="afterEffect">
                                  <p:stCondLst>
                                    <p:cond delay="0"/>
                                  </p:stCondLst>
                                  <p:childTnLst>
                                    <p:set>
                                      <p:cBhvr>
                                        <p:cTn id="25" dur="1" fill="hold">
                                          <p:stCondLst>
                                            <p:cond delay="499"/>
                                          </p:stCondLst>
                                        </p:cTn>
                                        <p:tgtEl>
                                          <p:spTgt spid="316441"/>
                                        </p:tgtEl>
                                        <p:attrNameLst>
                                          <p:attrName>style.visibility</p:attrName>
                                        </p:attrNameLst>
                                      </p:cBhvr>
                                      <p:to>
                                        <p:strVal val="visible"/>
                                      </p:to>
                                    </p:set>
                                  </p:childTnLst>
                                </p:cTn>
                              </p:par>
                            </p:childTnLst>
                          </p:cTn>
                        </p:par>
                        <p:par>
                          <p:cTn id="26" fill="hold" nodeType="afterGroup">
                            <p:stCondLst>
                              <p:cond delay="1500"/>
                            </p:stCondLst>
                            <p:childTnLst>
                              <p:par>
                                <p:cTn id="27" presetID="1" presetClass="entr" presetSubtype="0" fill="hold" grpId="0" nodeType="afterEffect">
                                  <p:stCondLst>
                                    <p:cond delay="0"/>
                                  </p:stCondLst>
                                  <p:childTnLst>
                                    <p:set>
                                      <p:cBhvr>
                                        <p:cTn id="28" dur="1" fill="hold">
                                          <p:stCondLst>
                                            <p:cond delay="499"/>
                                          </p:stCondLst>
                                        </p:cTn>
                                        <p:tgtEl>
                                          <p:spTgt spid="316437"/>
                                        </p:tgtEl>
                                        <p:attrNameLst>
                                          <p:attrName>style.visibility</p:attrName>
                                        </p:attrNameLst>
                                      </p:cBhvr>
                                      <p:to>
                                        <p:strVal val="visible"/>
                                      </p:to>
                                    </p:set>
                                  </p:childTnLst>
                                </p:cTn>
                              </p:par>
                            </p:childTnLst>
                          </p:cTn>
                        </p:par>
                        <p:par>
                          <p:cTn id="29" fill="hold" nodeType="afterGroup">
                            <p:stCondLst>
                              <p:cond delay="2000"/>
                            </p:stCondLst>
                            <p:childTnLst>
                              <p:par>
                                <p:cTn id="30" presetID="1" presetClass="entr" presetSubtype="0" fill="hold" grpId="0" nodeType="afterEffect">
                                  <p:stCondLst>
                                    <p:cond delay="0"/>
                                  </p:stCondLst>
                                  <p:childTnLst>
                                    <p:set>
                                      <p:cBhvr>
                                        <p:cTn id="31" dur="1" fill="hold">
                                          <p:stCondLst>
                                            <p:cond delay="499"/>
                                          </p:stCondLst>
                                        </p:cTn>
                                        <p:tgtEl>
                                          <p:spTgt spid="316452"/>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316438"/>
                                        </p:tgtEl>
                                        <p:attrNameLst>
                                          <p:attrName>style.visibility</p:attrName>
                                        </p:attrNameLst>
                                      </p:cBhvr>
                                      <p:to>
                                        <p:strVal val="visible"/>
                                      </p:to>
                                    </p:set>
                                  </p:childTnLst>
                                </p:cTn>
                              </p:par>
                            </p:childTnLst>
                          </p:cTn>
                        </p:par>
                        <p:par>
                          <p:cTn id="36" fill="hold" nodeType="afterGroup">
                            <p:stCondLst>
                              <p:cond delay="500"/>
                            </p:stCondLst>
                            <p:childTnLst>
                              <p:par>
                                <p:cTn id="37" presetID="1" presetClass="entr" presetSubtype="0" fill="hold" grpId="0" nodeType="afterEffect">
                                  <p:stCondLst>
                                    <p:cond delay="0"/>
                                  </p:stCondLst>
                                  <p:childTnLst>
                                    <p:set>
                                      <p:cBhvr>
                                        <p:cTn id="38" dur="1" fill="hold">
                                          <p:stCondLst>
                                            <p:cond delay="499"/>
                                          </p:stCondLst>
                                        </p:cTn>
                                        <p:tgtEl>
                                          <p:spTgt spid="316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9" grpId="0" animBg="1"/>
      <p:bldP spid="316432" grpId="0" autoUpdateAnimBg="0"/>
      <p:bldP spid="316433" grpId="0" autoUpdateAnimBg="0"/>
      <p:bldP spid="316434" grpId="0" animBg="1"/>
      <p:bldP spid="316435" grpId="0" animBg="1"/>
      <p:bldP spid="316437" grpId="0" animBg="1"/>
      <p:bldP spid="316438" grpId="0" animBg="1"/>
      <p:bldP spid="316439" grpId="0" autoUpdateAnimBg="0"/>
      <p:bldP spid="316452" grpId="0" autoUpdateAnimBg="0"/>
      <p:bldP spid="31645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687388" y="76200"/>
            <a:ext cx="7772400" cy="1146175"/>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t>Two-phase estimation</a:t>
            </a:r>
          </a:p>
        </p:txBody>
      </p:sp>
      <p:sp>
        <p:nvSpPr>
          <p:cNvPr id="322563" name="Rectangle 3"/>
          <p:cNvSpPr>
            <a:spLocks noGrp="1" noChangeArrowheads="1"/>
          </p:cNvSpPr>
          <p:nvPr>
            <p:ph type="body" idx="1"/>
          </p:nvPr>
        </p:nvSpPr>
        <p:spPr>
          <a:xfrm>
            <a:off x="381000" y="1295400"/>
            <a:ext cx="4267200" cy="4868863"/>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41313" indent="-341313" defTabSz="457200" eaLnBrk="1" hangingPunct="1">
              <a:lnSpc>
                <a:spcPct val="84000"/>
              </a:lnSpc>
              <a:spcBef>
                <a:spcPts val="450"/>
              </a:spcBef>
              <a:buFont typeface="Times New Roman" charset="0"/>
              <a:buNone/>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u="sng" smtClean="0"/>
              <a:t>Alignment methods</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smtClean="0"/>
              <a:t>Clustal</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smtClean="0"/>
              <a:t>POY (and POY*)</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smtClean="0"/>
              <a:t>Probcons (and Probtree)</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smtClean="0"/>
              <a:t>Probalign</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smtClean="0"/>
              <a:t>MAFFT</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smtClean="0"/>
              <a:t>Muscle</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smtClean="0"/>
              <a:t>Di-align</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smtClean="0"/>
              <a:t>T-Coffee </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smtClean="0"/>
              <a:t>Prank (PNAS 2005, Science 2008)</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smtClean="0"/>
              <a:t>Opal (ISMB and Bioinf. 2007)</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i="1" smtClean="0"/>
              <a:t>FSA (PLoS Comp. Bio. 2009)</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i="1" smtClean="0"/>
              <a:t>Infernal (Bioinf. 2009)</a:t>
            </a:r>
            <a:endParaRPr lang="en-GB" sz="2000" smtClean="0"/>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smtClean="0"/>
              <a:t>Etc.</a:t>
            </a:r>
          </a:p>
        </p:txBody>
      </p:sp>
      <p:sp>
        <p:nvSpPr>
          <p:cNvPr id="322564" name="Rectangle 4"/>
          <p:cNvSpPr>
            <a:spLocks noGrp="1" noChangeArrowheads="1"/>
          </p:cNvSpPr>
          <p:nvPr>
            <p:ph type="body" idx="2"/>
          </p:nvPr>
        </p:nvSpPr>
        <p:spPr>
          <a:xfrm>
            <a:off x="4953000" y="1219200"/>
            <a:ext cx="3810000" cy="4878388"/>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41313" indent="-341313" defTabSz="457200" eaLnBrk="1" hangingPunct="1">
              <a:lnSpc>
                <a:spcPct val="93000"/>
              </a:lnSpc>
              <a:spcBef>
                <a:spcPts val="600"/>
              </a:spcBef>
              <a:buFont typeface="Times New Roman" charset="0"/>
              <a:buNone/>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3000" u="sng" dirty="0" smtClean="0"/>
              <a:t>Phylogeny methods</a:t>
            </a:r>
          </a:p>
          <a:p>
            <a:pPr marL="341313" indent="-341313" defTabSz="457200" eaLnBrk="1" hangingPunct="1">
              <a:lnSpc>
                <a:spcPct val="93000"/>
              </a:lnSpc>
              <a:spcBef>
                <a:spcPts val="60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dirty="0" smtClean="0"/>
              <a:t>Bayesian MCMC </a:t>
            </a:r>
          </a:p>
          <a:p>
            <a:pPr marL="341313" indent="-341313" defTabSz="457200" eaLnBrk="1" hangingPunct="1">
              <a:lnSpc>
                <a:spcPct val="93000"/>
              </a:lnSpc>
              <a:spcBef>
                <a:spcPts val="60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dirty="0" smtClean="0"/>
              <a:t>Maximum parsimony </a:t>
            </a:r>
          </a:p>
          <a:p>
            <a:pPr marL="341313" indent="-341313" defTabSz="457200" eaLnBrk="1" hangingPunct="1">
              <a:lnSpc>
                <a:spcPct val="93000"/>
              </a:lnSpc>
              <a:spcBef>
                <a:spcPts val="60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dirty="0" smtClean="0">
                <a:solidFill>
                  <a:srgbClr val="0000FF"/>
                </a:solidFill>
              </a:rPr>
              <a:t>Maximum likelihood </a:t>
            </a:r>
          </a:p>
          <a:p>
            <a:pPr marL="341313" indent="-341313" defTabSz="457200" eaLnBrk="1" hangingPunct="1">
              <a:lnSpc>
                <a:spcPct val="93000"/>
              </a:lnSpc>
              <a:spcBef>
                <a:spcPts val="60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dirty="0" err="1" smtClean="0"/>
              <a:t>Neighbor</a:t>
            </a:r>
            <a:r>
              <a:rPr lang="en-GB" dirty="0" smtClean="0"/>
              <a:t> joining</a:t>
            </a:r>
          </a:p>
          <a:p>
            <a:pPr marL="341313" indent="-341313" defTabSz="457200" eaLnBrk="1" hangingPunct="1">
              <a:lnSpc>
                <a:spcPct val="93000"/>
              </a:lnSpc>
              <a:spcBef>
                <a:spcPts val="60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dirty="0" err="1" smtClean="0"/>
              <a:t>FastME</a:t>
            </a:r>
            <a:endParaRPr lang="en-GB" dirty="0" smtClean="0"/>
          </a:p>
          <a:p>
            <a:pPr marL="341313" indent="-341313" defTabSz="457200" eaLnBrk="1" hangingPunct="1">
              <a:lnSpc>
                <a:spcPct val="93000"/>
              </a:lnSpc>
              <a:spcBef>
                <a:spcPts val="60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dirty="0" smtClean="0"/>
              <a:t>UPGMA</a:t>
            </a:r>
          </a:p>
          <a:p>
            <a:pPr marL="341313" indent="-341313" defTabSz="457200" eaLnBrk="1" hangingPunct="1">
              <a:lnSpc>
                <a:spcPct val="93000"/>
              </a:lnSpc>
              <a:spcBef>
                <a:spcPts val="60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dirty="0" smtClean="0"/>
              <a:t>Quartet puzzling</a:t>
            </a:r>
          </a:p>
          <a:p>
            <a:pPr marL="341313" indent="-341313" defTabSz="457200" eaLnBrk="1" hangingPunct="1">
              <a:lnSpc>
                <a:spcPct val="93000"/>
              </a:lnSpc>
              <a:spcBef>
                <a:spcPts val="60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dirty="0" smtClean="0"/>
              <a:t>Etc.</a:t>
            </a:r>
          </a:p>
        </p:txBody>
      </p:sp>
      <p:sp>
        <p:nvSpPr>
          <p:cNvPr id="322565" name="Text Box 5"/>
          <p:cNvSpPr txBox="1">
            <a:spLocks noChangeArrowheads="1"/>
          </p:cNvSpPr>
          <p:nvPr/>
        </p:nvSpPr>
        <p:spPr bwMode="auto">
          <a:xfrm>
            <a:off x="838200" y="60960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b="1" i="1" dirty="0" err="1">
                <a:solidFill>
                  <a:srgbClr val="0033CC"/>
                </a:solidFill>
              </a:rPr>
              <a:t>RAxML</a:t>
            </a:r>
            <a:r>
              <a:rPr lang="en-US" i="1" dirty="0"/>
              <a:t>: heuristic for large-scale ML optimization</a:t>
            </a:r>
            <a:endParaRPr lang="en-US" sz="20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3363" cy="6143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62466" name="Group 3"/>
          <p:cNvGrpSpPr>
            <a:grpSpLocks/>
          </p:cNvGrpSpPr>
          <p:nvPr/>
        </p:nvGrpSpPr>
        <p:grpSpPr bwMode="auto">
          <a:xfrm>
            <a:off x="685800" y="6172200"/>
            <a:ext cx="8208963" cy="460375"/>
            <a:chOff x="474" y="4298"/>
            <a:chExt cx="5700" cy="319"/>
          </a:xfrm>
        </p:grpSpPr>
        <p:sp>
          <p:nvSpPr>
            <p:cNvPr id="66564" name="Line 4"/>
            <p:cNvSpPr>
              <a:spLocks noChangeShapeType="1"/>
            </p:cNvSpPr>
            <p:nvPr/>
          </p:nvSpPr>
          <p:spPr bwMode="auto">
            <a:xfrm flipH="1">
              <a:off x="474" y="4298"/>
              <a:ext cx="5700" cy="1"/>
            </a:xfrm>
            <a:prstGeom prst="line">
              <a:avLst/>
            </a:prstGeom>
            <a:noFill/>
            <a:ln w="38160">
              <a:solidFill>
                <a:srgbClr val="00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66565" name="Rectangle 5"/>
            <p:cNvSpPr>
              <a:spLocks noChangeArrowheads="1"/>
            </p:cNvSpPr>
            <p:nvPr/>
          </p:nvSpPr>
          <p:spPr bwMode="auto">
            <a:xfrm>
              <a:off x="564" y="4388"/>
              <a:ext cx="5389" cy="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p>
              <a:pPr algn="ctr" defTabSz="414338" eaLnBrk="1">
                <a:lnSpc>
                  <a:spcPct val="87000"/>
                </a:lnSpc>
                <a:buClr>
                  <a:srgbClr val="000000"/>
                </a:buClr>
                <a:buSzPct val="45000"/>
                <a:buFont typeface="Wingdings"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pPr>
              <a:r>
                <a:rPr lang="en-GB" dirty="0">
                  <a:solidFill>
                    <a:srgbClr val="000000"/>
                  </a:solidFill>
                  <a:cs typeface="Arial" charset="0"/>
                </a:rPr>
                <a:t>1000-taxon models, ordered by difficulty (Liu et al., 2009)</a:t>
              </a:r>
              <a:endParaRPr lang="en-GB" sz="1800" dirty="0">
                <a:solidFill>
                  <a:srgbClr val="000000"/>
                </a:solidFill>
                <a:cs typeface="Arial" charset="0"/>
              </a:endParaRP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685800" y="381000"/>
            <a:ext cx="8077200" cy="1143000"/>
          </a:xfrm>
        </p:spPr>
        <p:txBody>
          <a:bodyPr>
            <a:normAutofit fontScale="90000"/>
          </a:bodyPr>
          <a:lstStyle/>
          <a:p>
            <a:pPr eaLnBrk="1" hangingPunct="1"/>
            <a:r>
              <a:rPr lang="en-US" sz="3600">
                <a:latin typeface="Arial" charset="0"/>
                <a:ea typeface="ＭＳ Ｐゴシック" charset="0"/>
                <a:cs typeface="ＭＳ Ｐゴシック" charset="0"/>
              </a:rPr>
              <a:t>Multiple Sequence Alignment (MSA): </a:t>
            </a:r>
            <a:br>
              <a:rPr lang="en-US" sz="3600">
                <a:latin typeface="Arial" charset="0"/>
                <a:ea typeface="ＭＳ Ｐゴシック" charset="0"/>
                <a:cs typeface="ＭＳ Ｐゴシック" charset="0"/>
              </a:rPr>
            </a:br>
            <a:r>
              <a:rPr lang="en-US" sz="3600" i="1">
                <a:latin typeface="Arial" charset="0"/>
                <a:ea typeface="ＭＳ Ｐゴシック" charset="0"/>
                <a:cs typeface="ＭＳ Ｐゴシック" charset="0"/>
              </a:rPr>
              <a:t>another grand challenge</a:t>
            </a:r>
            <a:r>
              <a:rPr lang="en-US" sz="3600" baseline="30000">
                <a:latin typeface="Arial" charset="0"/>
                <a:ea typeface="ＭＳ Ｐゴシック" charset="0"/>
                <a:cs typeface="ＭＳ Ｐゴシック" charset="0"/>
              </a:rPr>
              <a:t>1</a:t>
            </a:r>
            <a:endParaRPr lang="en-US" sz="3600" i="1">
              <a:latin typeface="Arial" charset="0"/>
              <a:ea typeface="ＭＳ Ｐゴシック" charset="0"/>
              <a:cs typeface="ＭＳ Ｐゴシック" charset="0"/>
            </a:endParaRPr>
          </a:p>
        </p:txBody>
      </p:sp>
      <p:sp>
        <p:nvSpPr>
          <p:cNvPr id="62467" name="Text Box 3"/>
          <p:cNvSpPr txBox="1">
            <a:spLocks noChangeArrowheads="1"/>
          </p:cNvSpPr>
          <p:nvPr/>
        </p:nvSpPr>
        <p:spPr bwMode="auto">
          <a:xfrm>
            <a:off x="4572000" y="2057400"/>
            <a:ext cx="419100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2000" b="1" dirty="0">
                <a:solidFill>
                  <a:schemeClr val="accent2"/>
                </a:solidFill>
                <a:latin typeface="Courier New" charset="0"/>
              </a:rPr>
              <a:t>S1 = -AGGCTATCACCTGACCTCCA</a:t>
            </a:r>
          </a:p>
          <a:p>
            <a:pPr eaLnBrk="1" hangingPunct="1">
              <a:defRPr/>
            </a:pPr>
            <a:r>
              <a:rPr lang="en-US" sz="2000" b="1" dirty="0">
                <a:solidFill>
                  <a:schemeClr val="accent2"/>
                </a:solidFill>
                <a:latin typeface="Courier New" charset="0"/>
              </a:rPr>
              <a:t>S2 = TAG-CTATCAC--GACCGC--</a:t>
            </a:r>
          </a:p>
          <a:p>
            <a:pPr eaLnBrk="1" hangingPunct="1">
              <a:defRPr/>
            </a:pPr>
            <a:r>
              <a:rPr lang="en-US" sz="2000" b="1" dirty="0">
                <a:solidFill>
                  <a:schemeClr val="accent2"/>
                </a:solidFill>
                <a:latin typeface="Courier New" charset="0"/>
              </a:rPr>
              <a:t>S3 = TAG-CT-------GACCGC--</a:t>
            </a:r>
          </a:p>
          <a:p>
            <a:pPr eaLnBrk="1" hangingPunct="1">
              <a:defRPr/>
            </a:pPr>
            <a:r>
              <a:rPr lang="en-US" sz="2000" b="1" dirty="0">
                <a:solidFill>
                  <a:schemeClr val="accent2"/>
                </a:solidFill>
                <a:latin typeface="Courier New" charset="0"/>
              </a:rPr>
              <a:t>…</a:t>
            </a:r>
          </a:p>
          <a:p>
            <a:pPr eaLnBrk="1" hangingPunct="1">
              <a:defRPr/>
            </a:pPr>
            <a:r>
              <a:rPr lang="en-US" sz="2000" b="1" dirty="0" err="1">
                <a:solidFill>
                  <a:schemeClr val="accent2"/>
                </a:solidFill>
                <a:latin typeface="Courier New" charset="0"/>
              </a:rPr>
              <a:t>Sn</a:t>
            </a:r>
            <a:r>
              <a:rPr lang="en-US" sz="2000" b="1" dirty="0">
                <a:solidFill>
                  <a:schemeClr val="accent2"/>
                </a:solidFill>
                <a:latin typeface="Courier New" charset="0"/>
              </a:rPr>
              <a:t> = -------TCAC--GACCGACA</a:t>
            </a:r>
            <a:endParaRPr lang="en-US" sz="2000" dirty="0">
              <a:solidFill>
                <a:schemeClr val="accent2"/>
              </a:solidFill>
              <a:latin typeface="Courier New" charset="0"/>
            </a:endParaRPr>
          </a:p>
        </p:txBody>
      </p:sp>
      <p:sp>
        <p:nvSpPr>
          <p:cNvPr id="62468" name="Text Box 4"/>
          <p:cNvSpPr txBox="1">
            <a:spLocks noChangeArrowheads="1"/>
          </p:cNvSpPr>
          <p:nvPr/>
        </p:nvSpPr>
        <p:spPr bwMode="auto">
          <a:xfrm>
            <a:off x="228600" y="2057400"/>
            <a:ext cx="403860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2000" b="1" dirty="0">
                <a:solidFill>
                  <a:schemeClr val="accent2"/>
                </a:solidFill>
                <a:latin typeface="Courier New" charset="0"/>
              </a:rPr>
              <a:t>S1 = AGGCTATCACCTGACCTCCA</a:t>
            </a:r>
          </a:p>
          <a:p>
            <a:pPr eaLnBrk="1" hangingPunct="1">
              <a:defRPr/>
            </a:pPr>
            <a:r>
              <a:rPr lang="en-US" sz="2000" b="1" dirty="0">
                <a:solidFill>
                  <a:schemeClr val="accent2"/>
                </a:solidFill>
                <a:latin typeface="Courier New" charset="0"/>
              </a:rPr>
              <a:t>S2 = TAGCTATCACGACCGC</a:t>
            </a:r>
          </a:p>
          <a:p>
            <a:pPr eaLnBrk="1" hangingPunct="1">
              <a:defRPr/>
            </a:pPr>
            <a:r>
              <a:rPr lang="en-US" sz="2000" b="1" dirty="0">
                <a:solidFill>
                  <a:schemeClr val="accent2"/>
                </a:solidFill>
                <a:latin typeface="Courier New" charset="0"/>
              </a:rPr>
              <a:t>S3 = TAGCTGACCGC</a:t>
            </a:r>
          </a:p>
          <a:p>
            <a:pPr eaLnBrk="1" hangingPunct="1">
              <a:defRPr/>
            </a:pPr>
            <a:r>
              <a:rPr lang="en-US" sz="2000" b="1" dirty="0">
                <a:solidFill>
                  <a:schemeClr val="accent2"/>
                </a:solidFill>
                <a:latin typeface="Courier New" charset="0"/>
              </a:rPr>
              <a:t>  …</a:t>
            </a:r>
          </a:p>
          <a:p>
            <a:pPr eaLnBrk="1" hangingPunct="1">
              <a:defRPr/>
            </a:pPr>
            <a:r>
              <a:rPr lang="en-US" sz="2000" b="1" dirty="0" err="1">
                <a:solidFill>
                  <a:schemeClr val="accent2"/>
                </a:solidFill>
                <a:latin typeface="Courier New" charset="0"/>
              </a:rPr>
              <a:t>Sn</a:t>
            </a:r>
            <a:r>
              <a:rPr lang="en-US" sz="2000" b="1" dirty="0">
                <a:solidFill>
                  <a:schemeClr val="accent2"/>
                </a:solidFill>
                <a:latin typeface="Courier New" charset="0"/>
              </a:rPr>
              <a:t> = TCACGACCGACA</a:t>
            </a:r>
            <a:endParaRPr lang="en-US" sz="2000" b="1" dirty="0">
              <a:solidFill>
                <a:srgbClr val="006699"/>
              </a:solidFill>
              <a:latin typeface="Courier New" charset="0"/>
            </a:endParaRPr>
          </a:p>
        </p:txBody>
      </p:sp>
      <p:sp>
        <p:nvSpPr>
          <p:cNvPr id="62469" name="Line 5"/>
          <p:cNvSpPr>
            <a:spLocks noChangeShapeType="1"/>
          </p:cNvSpPr>
          <p:nvPr/>
        </p:nvSpPr>
        <p:spPr bwMode="auto">
          <a:xfrm>
            <a:off x="4038600" y="34290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2470" name="Text Box 6"/>
          <p:cNvSpPr txBox="1">
            <a:spLocks noChangeArrowheads="1"/>
          </p:cNvSpPr>
          <p:nvPr/>
        </p:nvSpPr>
        <p:spPr bwMode="auto">
          <a:xfrm>
            <a:off x="2514600" y="403860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b="1">
              <a:latin typeface="Times" charset="0"/>
            </a:endParaRPr>
          </a:p>
        </p:txBody>
      </p:sp>
      <p:sp>
        <p:nvSpPr>
          <p:cNvPr id="66566" name="TextBox 18"/>
          <p:cNvSpPr txBox="1">
            <a:spLocks noChangeArrowheads="1"/>
          </p:cNvSpPr>
          <p:nvPr/>
        </p:nvSpPr>
        <p:spPr bwMode="auto">
          <a:xfrm>
            <a:off x="838200" y="4038600"/>
            <a:ext cx="7635875" cy="2062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i="1">
                <a:solidFill>
                  <a:srgbClr val="0000FF"/>
                </a:solidFill>
              </a:rPr>
              <a:t>Novel techniques needed </a:t>
            </a:r>
            <a:r>
              <a:rPr lang="en-US">
                <a:solidFill>
                  <a:srgbClr val="0000FF"/>
                </a:solidFill>
              </a:rPr>
              <a:t>for scalability and accuracy</a:t>
            </a:r>
          </a:p>
          <a:p>
            <a:r>
              <a:rPr lang="en-US"/>
              <a:t>        </a:t>
            </a:r>
            <a:r>
              <a:rPr lang="en-US" sz="2000"/>
              <a:t>NP-hard problems and large datasets</a:t>
            </a:r>
          </a:p>
          <a:p>
            <a:r>
              <a:rPr lang="en-US" sz="2000"/>
              <a:t>          Current methods do not provide good accuracy</a:t>
            </a:r>
          </a:p>
          <a:p>
            <a:r>
              <a:rPr lang="en-US" sz="2000"/>
              <a:t>          Few methods can analyze even moderately large datasets </a:t>
            </a:r>
          </a:p>
          <a:p>
            <a:r>
              <a:rPr lang="en-US" sz="2000"/>
              <a:t> </a:t>
            </a:r>
          </a:p>
          <a:p>
            <a:r>
              <a:rPr lang="en-US" sz="2000" i="1">
                <a:solidFill>
                  <a:srgbClr val="0000FF"/>
                </a:solidFill>
              </a:rPr>
              <a:t>Many important applications besides phylogenetic estimation	</a:t>
            </a:r>
          </a:p>
        </p:txBody>
      </p:sp>
      <p:sp>
        <p:nvSpPr>
          <p:cNvPr id="66567" name="TextBox 1"/>
          <p:cNvSpPr txBox="1">
            <a:spLocks noChangeArrowheads="1"/>
          </p:cNvSpPr>
          <p:nvPr/>
        </p:nvSpPr>
        <p:spPr bwMode="auto">
          <a:xfrm>
            <a:off x="228600" y="6324600"/>
            <a:ext cx="7262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aseline="30000"/>
              <a:t>1 </a:t>
            </a:r>
            <a:r>
              <a:rPr lang="en-US" sz="1800"/>
              <a:t>Frontiers in Massive Data Analysis, National Academies Press, 2013</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685800" y="130175"/>
            <a:ext cx="7773988" cy="1144588"/>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5203" rIns="0" bIns="0">
            <a:normAutofit/>
          </a:bodyPr>
          <a:lstStyle/>
          <a:p>
            <a:pPr defTabSz="449263"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3200" dirty="0" smtClean="0"/>
              <a:t>1kp: Thousand </a:t>
            </a:r>
            <a:r>
              <a:rPr lang="en-US" sz="3200" dirty="0" err="1" smtClean="0"/>
              <a:t>Transcriptome</a:t>
            </a:r>
            <a:r>
              <a:rPr lang="en-US" sz="3200" dirty="0" smtClean="0"/>
              <a:t> Project</a:t>
            </a:r>
          </a:p>
        </p:txBody>
      </p:sp>
      <p:sp>
        <p:nvSpPr>
          <p:cNvPr id="247811" name="Rectangle 3"/>
          <p:cNvSpPr>
            <a:spLocks noGrp="1" noChangeArrowheads="1"/>
          </p:cNvSpPr>
          <p:nvPr>
            <p:ph type="body" idx="1"/>
          </p:nvPr>
        </p:nvSpPr>
        <p:spPr>
          <a:xfrm>
            <a:off x="684213" y="3200400"/>
            <a:ext cx="7773987" cy="3371850"/>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5602" rIns="0" bIns="0">
            <a:noAutofit/>
          </a:bodyPr>
          <a:lstStyle/>
          <a:p>
            <a:pPr marL="431800" indent="-323850" defTabSz="449263" eaLnBrk="1" hangingPunct="1">
              <a:lnSpc>
                <a:spcPct val="9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dirty="0" smtClean="0"/>
              <a:t>Plant Tree of Life based on </a:t>
            </a:r>
            <a:r>
              <a:rPr lang="en-US" sz="2000" dirty="0" err="1" smtClean="0"/>
              <a:t>transcriptomes</a:t>
            </a:r>
            <a:r>
              <a:rPr lang="en-US" sz="2000" dirty="0" smtClean="0"/>
              <a:t> of ~1200 species</a:t>
            </a:r>
          </a:p>
          <a:p>
            <a:pPr marL="431800" indent="-323850" defTabSz="449263" eaLnBrk="1" hangingPunct="1">
              <a:lnSpc>
                <a:spcPct val="9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dirty="0" smtClean="0"/>
              <a:t>More than 13,000 gene families (most not single copy)</a:t>
            </a:r>
            <a:endParaRPr lang="en-US" sz="2000" b="1" dirty="0" smtClean="0">
              <a:solidFill>
                <a:srgbClr val="0000FF"/>
              </a:solidFill>
            </a:endParaRPr>
          </a:p>
          <a:p>
            <a:pPr marL="431800" indent="-323850" defTabSz="449263" eaLnBrk="1" hangingPunct="1">
              <a:lnSpc>
                <a:spcPct val="90000"/>
              </a:lnSpc>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b="1" dirty="0" smtClean="0">
                <a:solidFill>
                  <a:schemeClr val="bg1"/>
                </a:solidFill>
              </a:rPr>
              <a:t>Gene Tree Incongruence</a:t>
            </a:r>
          </a:p>
        </p:txBody>
      </p:sp>
      <p:pic>
        <p:nvPicPr>
          <p:cNvPr id="2478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746250"/>
            <a:ext cx="804863" cy="944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78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6050" y="1722438"/>
            <a:ext cx="968375" cy="968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78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4613" y="1735138"/>
            <a:ext cx="763587" cy="955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7815" name="Text Box 7"/>
          <p:cNvSpPr txBox="1">
            <a:spLocks noChangeArrowheads="1"/>
          </p:cNvSpPr>
          <p:nvPr/>
        </p:nvSpPr>
        <p:spPr bwMode="auto">
          <a:xfrm>
            <a:off x="180975" y="1238250"/>
            <a:ext cx="1409700"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 pos="1312863"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 pos="1312863" algn="l"/>
              </a:tabLst>
              <a:defRPr sz="2400">
                <a:solidFill>
                  <a:schemeClr val="tx1"/>
                </a:solidFill>
                <a:latin typeface="Arial" charset="0"/>
                <a:ea typeface="ＭＳ Ｐゴシック" charset="0"/>
              </a:defRPr>
            </a:lvl2pPr>
            <a:lvl3pPr marL="1036638" indent="-207963" defTabSz="407988">
              <a:tabLst>
                <a:tab pos="657225" algn="l"/>
                <a:tab pos="1312863" algn="l"/>
              </a:tabLst>
              <a:defRPr sz="2400">
                <a:solidFill>
                  <a:schemeClr val="tx1"/>
                </a:solidFill>
                <a:latin typeface="Arial" charset="0"/>
                <a:ea typeface="ＭＳ Ｐゴシック" charset="0"/>
              </a:defRPr>
            </a:lvl3pPr>
            <a:lvl4pPr marL="1450975" indent="-206375" defTabSz="407988">
              <a:tabLst>
                <a:tab pos="657225" algn="l"/>
                <a:tab pos="1312863" algn="l"/>
              </a:tabLst>
              <a:defRPr sz="2400">
                <a:solidFill>
                  <a:schemeClr val="tx1"/>
                </a:solidFill>
                <a:latin typeface="Arial" charset="0"/>
                <a:ea typeface="ＭＳ Ｐゴシック" charset="0"/>
              </a:defRPr>
            </a:lvl4pPr>
            <a:lvl5pPr marL="1866900" indent="-207963" defTabSz="407988">
              <a:tabLst>
                <a:tab pos="657225" algn="l"/>
                <a:tab pos="1312863"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G. </a:t>
            </a:r>
            <a:r>
              <a:rPr lang="en-US" sz="1000" dirty="0" err="1" smtClean="0">
                <a:solidFill>
                  <a:srgbClr val="000000"/>
                </a:solidFill>
                <a:cs typeface="DejaVu Sans" charset="0"/>
              </a:rPr>
              <a:t>Ka-Shu</a:t>
            </a:r>
            <a:r>
              <a:rPr lang="en-US" sz="1000" dirty="0" smtClean="0">
                <a:solidFill>
                  <a:srgbClr val="000000"/>
                </a:solidFill>
                <a:cs typeface="DejaVu Sans" charset="0"/>
              </a:rPr>
              <a:t> Wong</a:t>
            </a:r>
          </a:p>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U Alberta</a:t>
            </a:r>
          </a:p>
        </p:txBody>
      </p:sp>
      <p:sp>
        <p:nvSpPr>
          <p:cNvPr id="247816" name="Text Box 8"/>
          <p:cNvSpPr txBox="1">
            <a:spLocks noChangeArrowheads="1"/>
          </p:cNvSpPr>
          <p:nvPr/>
        </p:nvSpPr>
        <p:spPr bwMode="auto">
          <a:xfrm>
            <a:off x="2527300" y="1227138"/>
            <a:ext cx="1219200" cy="3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 pos="1312863"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 pos="1312863" algn="l"/>
              </a:tabLst>
              <a:defRPr sz="2400">
                <a:solidFill>
                  <a:schemeClr val="tx1"/>
                </a:solidFill>
                <a:latin typeface="Arial" charset="0"/>
                <a:ea typeface="ＭＳ Ｐゴシック" charset="0"/>
              </a:defRPr>
            </a:lvl2pPr>
            <a:lvl3pPr marL="1036638" indent="-207963" defTabSz="407988">
              <a:tabLst>
                <a:tab pos="657225" algn="l"/>
                <a:tab pos="1312863" algn="l"/>
              </a:tabLst>
              <a:defRPr sz="2400">
                <a:solidFill>
                  <a:schemeClr val="tx1"/>
                </a:solidFill>
                <a:latin typeface="Arial" charset="0"/>
                <a:ea typeface="ＭＳ Ｐゴシック" charset="0"/>
              </a:defRPr>
            </a:lvl3pPr>
            <a:lvl4pPr marL="1450975" indent="-206375" defTabSz="407988">
              <a:tabLst>
                <a:tab pos="657225" algn="l"/>
                <a:tab pos="1312863" algn="l"/>
              </a:tabLst>
              <a:defRPr sz="2400">
                <a:solidFill>
                  <a:schemeClr val="tx1"/>
                </a:solidFill>
                <a:latin typeface="Arial" charset="0"/>
                <a:ea typeface="ＭＳ Ｐゴシック" charset="0"/>
              </a:defRPr>
            </a:lvl4pPr>
            <a:lvl5pPr marL="1866900" indent="-207963" defTabSz="407988">
              <a:tabLst>
                <a:tab pos="657225" algn="l"/>
                <a:tab pos="1312863"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N. </a:t>
            </a:r>
            <a:r>
              <a:rPr lang="en-US" sz="1000" dirty="0" err="1" smtClean="0">
                <a:solidFill>
                  <a:srgbClr val="000000"/>
                </a:solidFill>
                <a:cs typeface="DejaVu Sans" charset="0"/>
              </a:rPr>
              <a:t>Wickett</a:t>
            </a:r>
            <a:endParaRPr lang="en-US" sz="1000" dirty="0" smtClean="0">
              <a:solidFill>
                <a:srgbClr val="000000"/>
              </a:solidFill>
              <a:cs typeface="DejaVu Sans" charset="0"/>
            </a:endParaRPr>
          </a:p>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Northwestern</a:t>
            </a:r>
          </a:p>
        </p:txBody>
      </p:sp>
      <p:sp>
        <p:nvSpPr>
          <p:cNvPr id="247817" name="Text Box 9"/>
          <p:cNvSpPr txBox="1">
            <a:spLocks noChangeArrowheads="1"/>
          </p:cNvSpPr>
          <p:nvPr/>
        </p:nvSpPr>
        <p:spPr bwMode="auto">
          <a:xfrm>
            <a:off x="1287463" y="1219200"/>
            <a:ext cx="1327150"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 pos="1312863"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 pos="1312863" algn="l"/>
              </a:tabLst>
              <a:defRPr sz="2400">
                <a:solidFill>
                  <a:schemeClr val="tx1"/>
                </a:solidFill>
                <a:latin typeface="Arial" charset="0"/>
                <a:ea typeface="ＭＳ Ｐゴシック" charset="0"/>
              </a:defRPr>
            </a:lvl2pPr>
            <a:lvl3pPr marL="1036638" indent="-207963" defTabSz="407988">
              <a:tabLst>
                <a:tab pos="657225" algn="l"/>
                <a:tab pos="1312863" algn="l"/>
              </a:tabLst>
              <a:defRPr sz="2400">
                <a:solidFill>
                  <a:schemeClr val="tx1"/>
                </a:solidFill>
                <a:latin typeface="Arial" charset="0"/>
                <a:ea typeface="ＭＳ Ｐゴシック" charset="0"/>
              </a:defRPr>
            </a:lvl3pPr>
            <a:lvl4pPr marL="1450975" indent="-206375" defTabSz="407988">
              <a:tabLst>
                <a:tab pos="657225" algn="l"/>
                <a:tab pos="1312863" algn="l"/>
              </a:tabLst>
              <a:defRPr sz="2400">
                <a:solidFill>
                  <a:schemeClr val="tx1"/>
                </a:solidFill>
                <a:latin typeface="Arial" charset="0"/>
                <a:ea typeface="ＭＳ Ｐゴシック" charset="0"/>
              </a:defRPr>
            </a:lvl4pPr>
            <a:lvl5pPr marL="1866900" indent="-207963" defTabSz="407988">
              <a:tabLst>
                <a:tab pos="657225" algn="l"/>
                <a:tab pos="1312863"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J. </a:t>
            </a:r>
            <a:r>
              <a:rPr lang="en-US" sz="1000" dirty="0" err="1" smtClean="0">
                <a:solidFill>
                  <a:srgbClr val="000000"/>
                </a:solidFill>
                <a:cs typeface="DejaVu Sans" charset="0"/>
              </a:rPr>
              <a:t>Leebens</a:t>
            </a:r>
            <a:r>
              <a:rPr lang="en-US" sz="1000" dirty="0" smtClean="0">
                <a:solidFill>
                  <a:srgbClr val="000000"/>
                </a:solidFill>
                <a:cs typeface="DejaVu Sans" charset="0"/>
              </a:rPr>
              <a:t>-Mack</a:t>
            </a:r>
          </a:p>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U Georgia</a:t>
            </a:r>
          </a:p>
        </p:txBody>
      </p:sp>
      <p:pic>
        <p:nvPicPr>
          <p:cNvPr id="24781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2350" y="1735138"/>
            <a:ext cx="1146175" cy="860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7819" name="Text Box 11"/>
          <p:cNvSpPr txBox="1">
            <a:spLocks noChangeArrowheads="1"/>
          </p:cNvSpPr>
          <p:nvPr/>
        </p:nvSpPr>
        <p:spPr bwMode="auto">
          <a:xfrm>
            <a:off x="3562350" y="1206500"/>
            <a:ext cx="874713" cy="42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Lst>
              <a:defRPr sz="2400">
                <a:solidFill>
                  <a:schemeClr val="tx1"/>
                </a:solidFill>
                <a:latin typeface="Arial" charset="0"/>
                <a:ea typeface="ＭＳ Ｐゴシック" charset="0"/>
              </a:defRPr>
            </a:lvl2pPr>
            <a:lvl3pPr marL="1036638" indent="-207963" defTabSz="407988">
              <a:tabLst>
                <a:tab pos="657225" algn="l"/>
              </a:tabLst>
              <a:defRPr sz="2400">
                <a:solidFill>
                  <a:schemeClr val="tx1"/>
                </a:solidFill>
                <a:latin typeface="Arial" charset="0"/>
                <a:ea typeface="ＭＳ Ｐゴシック" charset="0"/>
              </a:defRPr>
            </a:lvl3pPr>
            <a:lvl4pPr marL="1450975" indent="-206375" defTabSz="407988">
              <a:tabLst>
                <a:tab pos="657225" algn="l"/>
              </a:tabLst>
              <a:defRPr sz="2400">
                <a:solidFill>
                  <a:schemeClr val="tx1"/>
                </a:solidFill>
                <a:latin typeface="Arial" charset="0"/>
                <a:ea typeface="ＭＳ Ｐゴシック" charset="0"/>
              </a:defRPr>
            </a:lvl4pPr>
            <a:lvl5pPr marL="1866900" indent="-207963" defTabSz="407988">
              <a:tabLst>
                <a:tab pos="657225"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N. </a:t>
            </a:r>
            <a:r>
              <a:rPr lang="en-US" sz="1000" dirty="0" err="1" smtClean="0">
                <a:solidFill>
                  <a:srgbClr val="000000"/>
                </a:solidFill>
                <a:cs typeface="DejaVu Sans" charset="0"/>
              </a:rPr>
              <a:t>Matasci</a:t>
            </a:r>
            <a:endParaRPr lang="en-US" sz="1000" dirty="0" smtClean="0">
              <a:solidFill>
                <a:srgbClr val="000000"/>
              </a:solidFill>
              <a:cs typeface="DejaVu Sans" charset="0"/>
            </a:endParaRPr>
          </a:p>
          <a:p>
            <a:pPr eaLnBrk="1">
              <a:lnSpc>
                <a:spcPct val="93000"/>
              </a:lnSpc>
              <a:buClr>
                <a:srgbClr val="000000"/>
              </a:buClr>
              <a:buSzPct val="100000"/>
              <a:buFont typeface="Times New Roman" charset="0"/>
              <a:buNone/>
              <a:defRPr/>
            </a:pPr>
            <a:r>
              <a:rPr lang="en-US" sz="1000" dirty="0" err="1" smtClean="0">
                <a:solidFill>
                  <a:srgbClr val="000000"/>
                </a:solidFill>
                <a:cs typeface="DejaVu Sans" charset="0"/>
              </a:rPr>
              <a:t>iPlant</a:t>
            </a:r>
            <a:endParaRPr lang="en-US" sz="1000" dirty="0" smtClean="0">
              <a:solidFill>
                <a:srgbClr val="000000"/>
              </a:solidFill>
              <a:cs typeface="DejaVu Sans" charset="0"/>
            </a:endParaRPr>
          </a:p>
        </p:txBody>
      </p:sp>
      <p:pic>
        <p:nvPicPr>
          <p:cNvPr id="82955" name="Picture 12" descr="siavas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4838" y="1717675"/>
            <a:ext cx="89693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6" name="Picture 13" descr="warno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0913" y="1733550"/>
            <a:ext cx="77946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7" name="Text Box 14"/>
          <p:cNvSpPr txBox="1">
            <a:spLocks noChangeArrowheads="1"/>
          </p:cNvSpPr>
          <p:nvPr/>
        </p:nvSpPr>
        <p:spPr bwMode="auto">
          <a:xfrm>
            <a:off x="4719638" y="1190625"/>
            <a:ext cx="4364037"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a:t>T. Warnow,        S. Mirarab,                N. Nguyen,           Md. S.Bayzid</a:t>
            </a:r>
          </a:p>
          <a:p>
            <a:r>
              <a:rPr lang="en-US" sz="1000"/>
              <a:t>UT-Austin            UT-Austin                 UT-Austin              UT-Austin</a:t>
            </a:r>
          </a:p>
        </p:txBody>
      </p:sp>
      <p:pic>
        <p:nvPicPr>
          <p:cNvPr id="82958" name="Picture 1" descr="bayzid.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018463" y="1708150"/>
            <a:ext cx="846137"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9" name="Picture 2" descr="nam-nguyen.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784975" y="1731963"/>
            <a:ext cx="11493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60" name="TextBox 4"/>
          <p:cNvSpPr txBox="1">
            <a:spLocks noChangeArrowheads="1"/>
          </p:cNvSpPr>
          <p:nvPr/>
        </p:nvSpPr>
        <p:spPr bwMode="auto">
          <a:xfrm>
            <a:off x="914400" y="4710113"/>
            <a:ext cx="7567396" cy="10956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431800" indent="-32385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cs typeface="ＭＳ Ｐゴシック" charset="0"/>
              </a:defRPr>
            </a:lvl1pPr>
            <a:lvl2pPr marL="742950" indent="-28575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2pPr>
            <a:lvl3pPr marL="1143000" indent="-2286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3pPr>
            <a:lvl4pPr marL="1600200" indent="-2286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4pPr>
            <a:lvl5pPr marL="2057400" indent="-2286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9pPr>
          </a:lstStyle>
          <a:p>
            <a:pPr>
              <a:lnSpc>
                <a:spcPct val="90000"/>
              </a:lnSpc>
              <a:buSzPct val="45000"/>
            </a:pPr>
            <a:r>
              <a:rPr lang="en-US" b="1" dirty="0">
                <a:solidFill>
                  <a:srgbClr val="0000FF"/>
                </a:solidFill>
              </a:rPr>
              <a:t>Challenge: </a:t>
            </a:r>
          </a:p>
          <a:p>
            <a:pPr>
              <a:lnSpc>
                <a:spcPct val="90000"/>
              </a:lnSpc>
              <a:buSzPct val="45000"/>
            </a:pPr>
            <a:r>
              <a:rPr lang="en-US" b="1" dirty="0">
                <a:solidFill>
                  <a:srgbClr val="0000FF"/>
                </a:solidFill>
              </a:rPr>
              <a:t>	Alignment of datasets with &gt; 100,000 </a:t>
            </a:r>
            <a:r>
              <a:rPr lang="en-US" b="1" dirty="0" smtClean="0">
                <a:solidFill>
                  <a:srgbClr val="0000FF"/>
                </a:solidFill>
              </a:rPr>
              <a:t>sequences </a:t>
            </a:r>
          </a:p>
          <a:p>
            <a:pPr>
              <a:lnSpc>
                <a:spcPct val="90000"/>
              </a:lnSpc>
              <a:buSzPct val="45000"/>
            </a:pPr>
            <a:r>
              <a:rPr lang="en-US" b="1" dirty="0">
                <a:solidFill>
                  <a:srgbClr val="0000FF"/>
                </a:solidFill>
              </a:rPr>
              <a:t>	</a:t>
            </a:r>
            <a:r>
              <a:rPr lang="en-US" b="1" dirty="0" smtClean="0">
                <a:solidFill>
                  <a:srgbClr val="0000FF"/>
                </a:solidFill>
              </a:rPr>
              <a:t>with many fragmentary sequences</a:t>
            </a:r>
            <a:endParaRPr lang="en-US" b="1" dirty="0">
              <a:solidFill>
                <a:srgbClr val="0000FF"/>
              </a:solidFill>
            </a:endParaRPr>
          </a:p>
        </p:txBody>
      </p:sp>
      <p:sp>
        <p:nvSpPr>
          <p:cNvPr id="82961" name="TextBox 5"/>
          <p:cNvSpPr txBox="1">
            <a:spLocks noChangeArrowheads="1"/>
          </p:cNvSpPr>
          <p:nvPr/>
        </p:nvSpPr>
        <p:spPr bwMode="auto">
          <a:xfrm>
            <a:off x="5997575" y="2828925"/>
            <a:ext cx="273843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Plus many many other people…</a:t>
            </a:r>
          </a:p>
          <a:p>
            <a:endParaRPr lang="en-US"/>
          </a:p>
        </p:txBody>
      </p:sp>
    </p:spTree>
    <p:extLst>
      <p:ext uri="{BB962C8B-B14F-4D97-AF65-F5344CB8AC3E}">
        <p14:creationId xmlns:p14="http://schemas.microsoft.com/office/powerpoint/2010/main" val="48517916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ytochrome.sequence.length.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685800"/>
            <a:ext cx="5486400" cy="5486400"/>
          </a:xfrm>
          <a:prstGeom prst="rect">
            <a:avLst/>
          </a:prstGeom>
        </p:spPr>
      </p:pic>
    </p:spTree>
    <p:extLst>
      <p:ext uri="{BB962C8B-B14F-4D97-AF65-F5344CB8AC3E}">
        <p14:creationId xmlns:p14="http://schemas.microsoft.com/office/powerpoint/2010/main" val="24492922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extShape 1"/>
          <p:cNvSpPr txBox="1">
            <a:spLocks noChangeArrowheads="1"/>
          </p:cNvSpPr>
          <p:nvPr/>
        </p:nvSpPr>
        <p:spPr bwMode="auto">
          <a:xfrm>
            <a:off x="685800" y="463550"/>
            <a:ext cx="77724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buFont typeface="Times New Roman" charset="0"/>
              <a:buNone/>
            </a:pPr>
            <a:r>
              <a:rPr lang="fi-FI" sz="3200" b="1"/>
              <a:t>Phylogenetic Placement</a:t>
            </a:r>
            <a:endParaRPr lang="en-US" sz="3200"/>
          </a:p>
        </p:txBody>
      </p:sp>
      <p:sp>
        <p:nvSpPr>
          <p:cNvPr id="163842" name="CustomShape 2"/>
          <p:cNvSpPr>
            <a:spLocks noChangeArrowheads="1"/>
          </p:cNvSpPr>
          <p:nvPr/>
        </p:nvSpPr>
        <p:spPr bwMode="auto">
          <a:xfrm>
            <a:off x="5649913" y="3433763"/>
            <a:ext cx="114617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843" name="Line 3"/>
          <p:cNvSpPr>
            <a:spLocks noChangeShapeType="1"/>
          </p:cNvSpPr>
          <p:nvPr/>
        </p:nvSpPr>
        <p:spPr bwMode="auto">
          <a:xfrm>
            <a:off x="5418138" y="3163888"/>
            <a:ext cx="1587" cy="471487"/>
          </a:xfrm>
          <a:prstGeom prst="line">
            <a:avLst/>
          </a:prstGeom>
          <a:noFill/>
          <a:ln w="2844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3844" name="CustomShape 4"/>
          <p:cNvSpPr>
            <a:spLocks noChangeArrowheads="1"/>
          </p:cNvSpPr>
          <p:nvPr/>
        </p:nvSpPr>
        <p:spPr bwMode="auto">
          <a:xfrm>
            <a:off x="5341938" y="3568700"/>
            <a:ext cx="152400" cy="134938"/>
          </a:xfrm>
          <a:prstGeom prst="ellipse">
            <a:avLst/>
          </a:prstGeom>
          <a:solidFill>
            <a:srgbClr val="99CC00"/>
          </a:solidFill>
          <a:ln w="9360">
            <a:solidFill>
              <a:srgbClr val="000080"/>
            </a:solidFill>
            <a:miter lim="800000"/>
            <a:headEnd/>
            <a:tailEnd/>
          </a:ln>
        </p:spPr>
        <p:txBody>
          <a:bodyPr/>
          <a:lstStyle/>
          <a:p>
            <a:endParaRPr lang="en-US"/>
          </a:p>
        </p:txBody>
      </p:sp>
      <p:sp>
        <p:nvSpPr>
          <p:cNvPr id="163845" name="Line 5"/>
          <p:cNvSpPr>
            <a:spLocks noChangeShapeType="1"/>
          </p:cNvSpPr>
          <p:nvPr/>
        </p:nvSpPr>
        <p:spPr bwMode="auto">
          <a:xfrm>
            <a:off x="5418138" y="3635375"/>
            <a:ext cx="838200" cy="538163"/>
          </a:xfrm>
          <a:prstGeom prst="line">
            <a:avLst/>
          </a:prstGeom>
          <a:noFill/>
          <a:ln w="2844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3846" name="CustomShape 6"/>
          <p:cNvSpPr>
            <a:spLocks noChangeArrowheads="1"/>
          </p:cNvSpPr>
          <p:nvPr/>
        </p:nvSpPr>
        <p:spPr bwMode="auto">
          <a:xfrm>
            <a:off x="6488113" y="4040188"/>
            <a:ext cx="11493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847" name="CustomShape 7"/>
          <p:cNvSpPr>
            <a:spLocks noChangeArrowheads="1"/>
          </p:cNvSpPr>
          <p:nvPr/>
        </p:nvSpPr>
        <p:spPr bwMode="auto">
          <a:xfrm>
            <a:off x="6180138" y="4106863"/>
            <a:ext cx="152400" cy="134937"/>
          </a:xfrm>
          <a:prstGeom prst="ellipse">
            <a:avLst/>
          </a:prstGeom>
          <a:solidFill>
            <a:srgbClr val="99CC00"/>
          </a:solidFill>
          <a:ln w="9360">
            <a:solidFill>
              <a:srgbClr val="000080"/>
            </a:solidFill>
            <a:miter lim="800000"/>
            <a:headEnd/>
            <a:tailEnd/>
          </a:ln>
        </p:spPr>
        <p:txBody>
          <a:bodyPr/>
          <a:lstStyle/>
          <a:p>
            <a:endParaRPr lang="en-US"/>
          </a:p>
        </p:txBody>
      </p:sp>
      <p:sp>
        <p:nvSpPr>
          <p:cNvPr id="163848" name="Line 8"/>
          <p:cNvSpPr>
            <a:spLocks noChangeShapeType="1"/>
          </p:cNvSpPr>
          <p:nvPr/>
        </p:nvSpPr>
        <p:spPr bwMode="auto">
          <a:xfrm flipH="1">
            <a:off x="4346575" y="3635375"/>
            <a:ext cx="1076325" cy="538163"/>
          </a:xfrm>
          <a:prstGeom prst="line">
            <a:avLst/>
          </a:prstGeom>
          <a:noFill/>
          <a:ln w="2844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3849" name="CustomShape 9"/>
          <p:cNvSpPr>
            <a:spLocks noChangeArrowheads="1"/>
          </p:cNvSpPr>
          <p:nvPr/>
        </p:nvSpPr>
        <p:spPr bwMode="auto">
          <a:xfrm>
            <a:off x="2906713" y="4040188"/>
            <a:ext cx="11811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850" name="CustomShape 10"/>
          <p:cNvSpPr>
            <a:spLocks noChangeArrowheads="1"/>
          </p:cNvSpPr>
          <p:nvPr/>
        </p:nvSpPr>
        <p:spPr bwMode="auto">
          <a:xfrm>
            <a:off x="4275138" y="4106863"/>
            <a:ext cx="152400" cy="134937"/>
          </a:xfrm>
          <a:prstGeom prst="ellipse">
            <a:avLst/>
          </a:prstGeom>
          <a:solidFill>
            <a:srgbClr val="99CC00"/>
          </a:solidFill>
          <a:ln w="9360">
            <a:solidFill>
              <a:srgbClr val="000080"/>
            </a:solidFill>
            <a:miter lim="800000"/>
            <a:headEnd/>
            <a:tailEnd/>
          </a:ln>
        </p:spPr>
        <p:txBody>
          <a:bodyPr/>
          <a:lstStyle/>
          <a:p>
            <a:endParaRPr lang="en-US"/>
          </a:p>
        </p:txBody>
      </p:sp>
      <p:sp>
        <p:nvSpPr>
          <p:cNvPr id="163851" name="CustomShape 11"/>
          <p:cNvSpPr>
            <a:spLocks noChangeArrowheads="1"/>
          </p:cNvSpPr>
          <p:nvPr/>
        </p:nvSpPr>
        <p:spPr bwMode="auto">
          <a:xfrm>
            <a:off x="4960938" y="4860925"/>
            <a:ext cx="152400" cy="134938"/>
          </a:xfrm>
          <a:prstGeom prst="ellipse">
            <a:avLst/>
          </a:prstGeom>
          <a:solidFill>
            <a:srgbClr val="99CC00"/>
          </a:solidFill>
          <a:ln w="9360">
            <a:solidFill>
              <a:srgbClr val="000080"/>
            </a:solidFill>
            <a:miter lim="800000"/>
            <a:headEnd/>
            <a:tailEnd/>
          </a:ln>
        </p:spPr>
        <p:txBody>
          <a:bodyPr/>
          <a:lstStyle/>
          <a:p>
            <a:endParaRPr lang="en-US"/>
          </a:p>
        </p:txBody>
      </p:sp>
      <p:sp>
        <p:nvSpPr>
          <p:cNvPr id="163852" name="Line 12"/>
          <p:cNvSpPr>
            <a:spLocks noChangeShapeType="1"/>
          </p:cNvSpPr>
          <p:nvPr/>
        </p:nvSpPr>
        <p:spPr bwMode="auto">
          <a:xfrm flipH="1">
            <a:off x="3736975" y="4173538"/>
            <a:ext cx="619125" cy="673100"/>
          </a:xfrm>
          <a:prstGeom prst="line">
            <a:avLst/>
          </a:prstGeom>
          <a:noFill/>
          <a:ln w="2844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3853" name="Line 13"/>
          <p:cNvSpPr>
            <a:spLocks noChangeShapeType="1"/>
          </p:cNvSpPr>
          <p:nvPr/>
        </p:nvSpPr>
        <p:spPr bwMode="auto">
          <a:xfrm>
            <a:off x="4351338" y="4173538"/>
            <a:ext cx="685800" cy="739775"/>
          </a:xfrm>
          <a:prstGeom prst="line">
            <a:avLst/>
          </a:prstGeom>
          <a:noFill/>
          <a:ln w="2844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3854" name="CustomShape 14"/>
          <p:cNvSpPr>
            <a:spLocks noChangeArrowheads="1"/>
          </p:cNvSpPr>
          <p:nvPr/>
        </p:nvSpPr>
        <p:spPr bwMode="auto">
          <a:xfrm>
            <a:off x="2314575" y="4751388"/>
            <a:ext cx="119538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855" name="CustomShape 15"/>
          <p:cNvSpPr>
            <a:spLocks noChangeArrowheads="1"/>
          </p:cNvSpPr>
          <p:nvPr/>
        </p:nvSpPr>
        <p:spPr bwMode="auto">
          <a:xfrm>
            <a:off x="5268913" y="4751388"/>
            <a:ext cx="11509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856" name="Line 16"/>
          <p:cNvSpPr>
            <a:spLocks noChangeShapeType="1"/>
          </p:cNvSpPr>
          <p:nvPr/>
        </p:nvSpPr>
        <p:spPr bwMode="auto">
          <a:xfrm>
            <a:off x="6256338" y="4173538"/>
            <a:ext cx="914400" cy="739775"/>
          </a:xfrm>
          <a:prstGeom prst="line">
            <a:avLst/>
          </a:prstGeom>
          <a:noFill/>
          <a:ln w="2844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3857" name="CustomShape 17"/>
          <p:cNvSpPr>
            <a:spLocks noChangeArrowheads="1"/>
          </p:cNvSpPr>
          <p:nvPr/>
        </p:nvSpPr>
        <p:spPr bwMode="auto">
          <a:xfrm>
            <a:off x="7402513" y="4751388"/>
            <a:ext cx="11477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858" name="CustomShape 18"/>
          <p:cNvSpPr>
            <a:spLocks noChangeArrowheads="1"/>
          </p:cNvSpPr>
          <p:nvPr/>
        </p:nvSpPr>
        <p:spPr bwMode="auto">
          <a:xfrm>
            <a:off x="7094538" y="4860925"/>
            <a:ext cx="152400" cy="134938"/>
          </a:xfrm>
          <a:prstGeom prst="ellipse">
            <a:avLst/>
          </a:prstGeom>
          <a:solidFill>
            <a:srgbClr val="99CC00"/>
          </a:solidFill>
          <a:ln w="9360">
            <a:solidFill>
              <a:srgbClr val="000080"/>
            </a:solidFill>
            <a:miter lim="800000"/>
            <a:headEnd/>
            <a:tailEnd/>
          </a:ln>
        </p:spPr>
        <p:txBody>
          <a:bodyPr/>
          <a:lstStyle/>
          <a:p>
            <a:endParaRPr lang="en-US"/>
          </a:p>
        </p:txBody>
      </p:sp>
      <p:sp>
        <p:nvSpPr>
          <p:cNvPr id="163859" name="CustomShape 19"/>
          <p:cNvSpPr>
            <a:spLocks noChangeArrowheads="1"/>
          </p:cNvSpPr>
          <p:nvPr/>
        </p:nvSpPr>
        <p:spPr bwMode="auto">
          <a:xfrm>
            <a:off x="3589338" y="4860925"/>
            <a:ext cx="152400" cy="134938"/>
          </a:xfrm>
          <a:prstGeom prst="ellipse">
            <a:avLst/>
          </a:prstGeom>
          <a:solidFill>
            <a:srgbClr val="99CC00"/>
          </a:solidFill>
          <a:ln w="9360">
            <a:solidFill>
              <a:srgbClr val="000080"/>
            </a:solidFill>
            <a:miter lim="800000"/>
            <a:headEnd/>
            <a:tailEnd/>
          </a:ln>
        </p:spPr>
        <p:txBody>
          <a:bodyPr/>
          <a:lstStyle/>
          <a:p>
            <a:endParaRPr lang="en-US"/>
          </a:p>
        </p:txBody>
      </p:sp>
      <p:sp>
        <p:nvSpPr>
          <p:cNvPr id="163860" name="CustomShape 20"/>
          <p:cNvSpPr>
            <a:spLocks noChangeArrowheads="1"/>
          </p:cNvSpPr>
          <p:nvPr/>
        </p:nvSpPr>
        <p:spPr bwMode="auto">
          <a:xfrm>
            <a:off x="2906713" y="4040188"/>
            <a:ext cx="11811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861" name="CustomShape 21"/>
          <p:cNvSpPr>
            <a:spLocks noChangeArrowheads="1"/>
          </p:cNvSpPr>
          <p:nvPr/>
        </p:nvSpPr>
        <p:spPr bwMode="auto">
          <a:xfrm>
            <a:off x="6488113" y="4040188"/>
            <a:ext cx="11493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862" name="Line 22"/>
          <p:cNvSpPr>
            <a:spLocks noChangeShapeType="1"/>
          </p:cNvSpPr>
          <p:nvPr/>
        </p:nvSpPr>
        <p:spPr bwMode="auto">
          <a:xfrm>
            <a:off x="5037138" y="4914900"/>
            <a:ext cx="609600" cy="739775"/>
          </a:xfrm>
          <a:prstGeom prst="line">
            <a:avLst/>
          </a:prstGeom>
          <a:noFill/>
          <a:ln w="2844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3863" name="Line 23"/>
          <p:cNvSpPr>
            <a:spLocks noChangeShapeType="1"/>
          </p:cNvSpPr>
          <p:nvPr/>
        </p:nvSpPr>
        <p:spPr bwMode="auto">
          <a:xfrm flipV="1">
            <a:off x="4351338" y="4908550"/>
            <a:ext cx="685800" cy="749300"/>
          </a:xfrm>
          <a:prstGeom prst="line">
            <a:avLst/>
          </a:prstGeom>
          <a:noFill/>
          <a:ln w="2844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3864" name="Line 24"/>
          <p:cNvSpPr>
            <a:spLocks noChangeShapeType="1"/>
          </p:cNvSpPr>
          <p:nvPr/>
        </p:nvSpPr>
        <p:spPr bwMode="auto">
          <a:xfrm flipV="1">
            <a:off x="6942138" y="4908550"/>
            <a:ext cx="228600" cy="749300"/>
          </a:xfrm>
          <a:prstGeom prst="line">
            <a:avLst/>
          </a:prstGeom>
          <a:noFill/>
          <a:ln w="2844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3865" name="Line 25"/>
          <p:cNvSpPr>
            <a:spLocks noChangeShapeType="1"/>
          </p:cNvSpPr>
          <p:nvPr/>
        </p:nvSpPr>
        <p:spPr bwMode="auto">
          <a:xfrm flipH="1" flipV="1">
            <a:off x="7165975" y="4908550"/>
            <a:ext cx="1152525" cy="749300"/>
          </a:xfrm>
          <a:prstGeom prst="line">
            <a:avLst/>
          </a:prstGeom>
          <a:noFill/>
          <a:ln w="2844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3866" name="Line 26"/>
          <p:cNvSpPr>
            <a:spLocks noChangeShapeType="1"/>
          </p:cNvSpPr>
          <p:nvPr/>
        </p:nvSpPr>
        <p:spPr bwMode="auto">
          <a:xfrm flipV="1">
            <a:off x="2979738" y="4841875"/>
            <a:ext cx="762000" cy="817563"/>
          </a:xfrm>
          <a:prstGeom prst="line">
            <a:avLst/>
          </a:prstGeom>
          <a:noFill/>
          <a:ln w="2844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3867" name="CustomShape 27"/>
          <p:cNvSpPr>
            <a:spLocks noChangeArrowheads="1"/>
          </p:cNvSpPr>
          <p:nvPr/>
        </p:nvSpPr>
        <p:spPr bwMode="auto">
          <a:xfrm>
            <a:off x="7521575" y="5829300"/>
            <a:ext cx="15367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p>
            <a:pPr defTabSz="457200" eaLnBrk="1" hangingPunct="1">
              <a:buFont typeface="Verdana" charset="0"/>
              <a:buNone/>
            </a:pPr>
            <a:r>
              <a:rPr lang="en-US" sz="1600">
                <a:latin typeface="Verdana" charset="0"/>
              </a:rPr>
              <a:t>ACT..TAGA..A</a:t>
            </a:r>
            <a:endParaRPr lang="en-US" sz="1800"/>
          </a:p>
        </p:txBody>
      </p:sp>
      <p:sp>
        <p:nvSpPr>
          <p:cNvPr id="163868" name="CustomShape 28"/>
          <p:cNvSpPr>
            <a:spLocks noChangeArrowheads="1"/>
          </p:cNvSpPr>
          <p:nvPr/>
        </p:nvSpPr>
        <p:spPr bwMode="auto">
          <a:xfrm>
            <a:off x="6354763" y="5829300"/>
            <a:ext cx="12890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p>
            <a:pPr defTabSz="457200" eaLnBrk="1" hangingPunct="1">
              <a:buFont typeface="Verdana" charset="0"/>
              <a:buNone/>
            </a:pPr>
            <a:r>
              <a:rPr lang="en-US" sz="1600">
                <a:latin typeface="Verdana" charset="0"/>
              </a:rPr>
              <a:t>AGC...ACA</a:t>
            </a:r>
            <a:endParaRPr lang="en-US" sz="1800"/>
          </a:p>
        </p:txBody>
      </p:sp>
      <p:sp>
        <p:nvSpPr>
          <p:cNvPr id="163869" name="CustomShape 29"/>
          <p:cNvSpPr>
            <a:spLocks noChangeArrowheads="1"/>
          </p:cNvSpPr>
          <p:nvPr/>
        </p:nvSpPr>
        <p:spPr bwMode="auto">
          <a:xfrm>
            <a:off x="5024438" y="5829300"/>
            <a:ext cx="13192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p>
            <a:pPr defTabSz="457200" eaLnBrk="1" hangingPunct="1">
              <a:buFont typeface="Verdana" charset="0"/>
              <a:buNone/>
            </a:pPr>
            <a:r>
              <a:rPr lang="en-US" sz="1600">
                <a:latin typeface="Verdana" charset="0"/>
              </a:rPr>
              <a:t>TAGA...CTT</a:t>
            </a:r>
            <a:endParaRPr lang="en-US" sz="1800"/>
          </a:p>
        </p:txBody>
      </p:sp>
      <p:sp>
        <p:nvSpPr>
          <p:cNvPr id="163870" name="CustomShape 30"/>
          <p:cNvSpPr>
            <a:spLocks noChangeArrowheads="1"/>
          </p:cNvSpPr>
          <p:nvPr/>
        </p:nvSpPr>
        <p:spPr bwMode="auto">
          <a:xfrm>
            <a:off x="3649663" y="5829300"/>
            <a:ext cx="13557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p>
            <a:pPr defTabSz="457200" eaLnBrk="1" hangingPunct="1">
              <a:buFont typeface="Verdana" charset="0"/>
              <a:buNone/>
            </a:pPr>
            <a:r>
              <a:rPr lang="en-US" sz="1600">
                <a:latin typeface="Verdana" charset="0"/>
              </a:rPr>
              <a:t>TAGC...CCA</a:t>
            </a:r>
            <a:endParaRPr lang="en-US" sz="1800"/>
          </a:p>
        </p:txBody>
      </p:sp>
      <p:sp>
        <p:nvSpPr>
          <p:cNvPr id="163871" name="CustomShape 31"/>
          <p:cNvSpPr>
            <a:spLocks noChangeArrowheads="1"/>
          </p:cNvSpPr>
          <p:nvPr/>
        </p:nvSpPr>
        <p:spPr bwMode="auto">
          <a:xfrm>
            <a:off x="2297113" y="5829300"/>
            <a:ext cx="13858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p>
            <a:pPr defTabSz="457200" eaLnBrk="1" hangingPunct="1">
              <a:buFont typeface="Verdana" charset="0"/>
              <a:buNone/>
            </a:pPr>
            <a:r>
              <a:rPr lang="en-US" sz="1600">
                <a:latin typeface="Verdana" charset="0"/>
              </a:rPr>
              <a:t>AGG...GCAT</a:t>
            </a:r>
            <a:endParaRPr lang="en-US" sz="1800"/>
          </a:p>
          <a:p>
            <a:pPr defTabSz="457200" eaLnBrk="1" hangingPunct="1">
              <a:buFont typeface="Verdana" charset="0"/>
              <a:buNone/>
            </a:pPr>
            <a:endParaRPr lang="en-US" sz="1800"/>
          </a:p>
        </p:txBody>
      </p:sp>
      <p:sp>
        <p:nvSpPr>
          <p:cNvPr id="163872" name="CustomShape 32"/>
          <p:cNvSpPr>
            <a:spLocks noChangeArrowheads="1"/>
          </p:cNvSpPr>
          <p:nvPr/>
        </p:nvSpPr>
        <p:spPr bwMode="auto">
          <a:xfrm>
            <a:off x="2886075" y="5588000"/>
            <a:ext cx="152400" cy="134938"/>
          </a:xfrm>
          <a:prstGeom prst="ellipse">
            <a:avLst/>
          </a:prstGeom>
          <a:solidFill>
            <a:srgbClr val="BBE0E3"/>
          </a:solidFill>
          <a:ln w="9360">
            <a:solidFill>
              <a:srgbClr val="000000"/>
            </a:solidFill>
            <a:miter lim="800000"/>
            <a:headEnd/>
            <a:tailEnd/>
          </a:ln>
        </p:spPr>
        <p:txBody>
          <a:bodyPr/>
          <a:lstStyle/>
          <a:p>
            <a:endParaRPr lang="en-US"/>
          </a:p>
        </p:txBody>
      </p:sp>
      <p:sp>
        <p:nvSpPr>
          <p:cNvPr id="163873" name="CustomShape 33"/>
          <p:cNvSpPr>
            <a:spLocks noChangeArrowheads="1"/>
          </p:cNvSpPr>
          <p:nvPr/>
        </p:nvSpPr>
        <p:spPr bwMode="auto">
          <a:xfrm>
            <a:off x="4219575" y="5588000"/>
            <a:ext cx="152400" cy="134938"/>
          </a:xfrm>
          <a:prstGeom prst="ellipse">
            <a:avLst/>
          </a:prstGeom>
          <a:solidFill>
            <a:srgbClr val="BBE0E3"/>
          </a:solidFill>
          <a:ln w="9360">
            <a:solidFill>
              <a:srgbClr val="000000"/>
            </a:solidFill>
            <a:miter lim="800000"/>
            <a:headEnd/>
            <a:tailEnd/>
          </a:ln>
        </p:spPr>
        <p:txBody>
          <a:bodyPr/>
          <a:lstStyle/>
          <a:p>
            <a:endParaRPr lang="en-US"/>
          </a:p>
        </p:txBody>
      </p:sp>
      <p:sp>
        <p:nvSpPr>
          <p:cNvPr id="163874" name="CustomShape 34"/>
          <p:cNvSpPr>
            <a:spLocks noChangeArrowheads="1"/>
          </p:cNvSpPr>
          <p:nvPr/>
        </p:nvSpPr>
        <p:spPr bwMode="auto">
          <a:xfrm>
            <a:off x="5551488" y="5588000"/>
            <a:ext cx="152400" cy="134938"/>
          </a:xfrm>
          <a:prstGeom prst="ellipse">
            <a:avLst/>
          </a:prstGeom>
          <a:solidFill>
            <a:srgbClr val="BBE0E3"/>
          </a:solidFill>
          <a:ln w="9360">
            <a:solidFill>
              <a:srgbClr val="000000"/>
            </a:solidFill>
            <a:miter lim="800000"/>
            <a:headEnd/>
            <a:tailEnd/>
          </a:ln>
        </p:spPr>
        <p:txBody>
          <a:bodyPr/>
          <a:lstStyle/>
          <a:p>
            <a:endParaRPr lang="en-US"/>
          </a:p>
        </p:txBody>
      </p:sp>
      <p:sp>
        <p:nvSpPr>
          <p:cNvPr id="163875" name="CustomShape 35"/>
          <p:cNvSpPr>
            <a:spLocks noChangeArrowheads="1"/>
          </p:cNvSpPr>
          <p:nvPr/>
        </p:nvSpPr>
        <p:spPr bwMode="auto">
          <a:xfrm>
            <a:off x="6848475" y="5588000"/>
            <a:ext cx="152400" cy="134938"/>
          </a:xfrm>
          <a:prstGeom prst="ellipse">
            <a:avLst/>
          </a:prstGeom>
          <a:solidFill>
            <a:srgbClr val="BBE0E3"/>
          </a:solidFill>
          <a:ln w="9360">
            <a:solidFill>
              <a:srgbClr val="000000"/>
            </a:solidFill>
            <a:miter lim="800000"/>
            <a:headEnd/>
            <a:tailEnd/>
          </a:ln>
        </p:spPr>
        <p:txBody>
          <a:bodyPr/>
          <a:lstStyle/>
          <a:p>
            <a:endParaRPr lang="en-US"/>
          </a:p>
        </p:txBody>
      </p:sp>
      <p:sp>
        <p:nvSpPr>
          <p:cNvPr id="163876" name="CustomShape 36"/>
          <p:cNvSpPr>
            <a:spLocks noChangeArrowheads="1"/>
          </p:cNvSpPr>
          <p:nvPr/>
        </p:nvSpPr>
        <p:spPr bwMode="auto">
          <a:xfrm>
            <a:off x="8220075" y="5588000"/>
            <a:ext cx="152400" cy="134938"/>
          </a:xfrm>
          <a:prstGeom prst="ellipse">
            <a:avLst/>
          </a:prstGeom>
          <a:solidFill>
            <a:srgbClr val="BBE0E3"/>
          </a:solidFill>
          <a:ln w="9360">
            <a:solidFill>
              <a:srgbClr val="000000"/>
            </a:solidFill>
            <a:miter lim="800000"/>
            <a:headEnd/>
            <a:tailEnd/>
          </a:ln>
        </p:spPr>
        <p:txBody>
          <a:bodyPr/>
          <a:lstStyle/>
          <a:p>
            <a:endParaRPr lang="en-US"/>
          </a:p>
        </p:txBody>
      </p:sp>
      <p:sp>
        <p:nvSpPr>
          <p:cNvPr id="163877" name="CustomShape 37"/>
          <p:cNvSpPr>
            <a:spLocks noChangeArrowheads="1"/>
          </p:cNvSpPr>
          <p:nvPr/>
        </p:nvSpPr>
        <p:spPr bwMode="auto">
          <a:xfrm>
            <a:off x="469900" y="2959100"/>
            <a:ext cx="1371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p>
            <a:pPr defTabSz="457200" eaLnBrk="1" hangingPunct="1">
              <a:buFont typeface="Arial" charset="0"/>
              <a:buNone/>
            </a:pPr>
            <a:r>
              <a:rPr lang="en-US" sz="1600"/>
              <a:t>ACCG</a:t>
            </a:r>
            <a:endParaRPr lang="en-US" sz="1800"/>
          </a:p>
          <a:p>
            <a:pPr defTabSz="457200" eaLnBrk="1" hangingPunct="1">
              <a:buFont typeface="Arial" charset="0"/>
              <a:buNone/>
            </a:pPr>
            <a:r>
              <a:rPr lang="en-US" sz="1600"/>
              <a:t>CGAG</a:t>
            </a:r>
            <a:endParaRPr lang="en-US" sz="1800"/>
          </a:p>
          <a:p>
            <a:pPr defTabSz="457200" eaLnBrk="1" hangingPunct="1">
              <a:buFont typeface="Arial" charset="0"/>
              <a:buNone/>
            </a:pPr>
            <a:r>
              <a:rPr lang="en-US" sz="1600"/>
              <a:t>CGG</a:t>
            </a:r>
            <a:endParaRPr lang="en-US" sz="1800"/>
          </a:p>
          <a:p>
            <a:pPr defTabSz="457200" eaLnBrk="1" hangingPunct="1">
              <a:buFont typeface="Arial" charset="0"/>
              <a:buNone/>
            </a:pPr>
            <a:r>
              <a:rPr lang="en-US" sz="1600"/>
              <a:t>GGCT</a:t>
            </a:r>
            <a:endParaRPr lang="en-US" sz="1800"/>
          </a:p>
          <a:p>
            <a:pPr defTabSz="457200" eaLnBrk="1" hangingPunct="1">
              <a:buFont typeface="Arial" charset="0"/>
              <a:buNone/>
            </a:pPr>
            <a:r>
              <a:rPr lang="en-US" sz="1600">
                <a:solidFill>
                  <a:srgbClr val="000000"/>
                </a:solidFill>
              </a:rPr>
              <a:t>TAGA</a:t>
            </a:r>
            <a:endParaRPr lang="en-US" sz="1800"/>
          </a:p>
          <a:p>
            <a:pPr defTabSz="457200" eaLnBrk="1" hangingPunct="1">
              <a:buFont typeface="Arial" charset="0"/>
              <a:buNone/>
            </a:pPr>
            <a:r>
              <a:rPr lang="en-US" sz="1600"/>
              <a:t>GGGGG</a:t>
            </a:r>
            <a:endParaRPr lang="en-US" sz="1800"/>
          </a:p>
          <a:p>
            <a:pPr defTabSz="457200" eaLnBrk="1" hangingPunct="1">
              <a:buFont typeface="Arial" charset="0"/>
              <a:buNone/>
            </a:pPr>
            <a:r>
              <a:rPr lang="en-US" sz="1600"/>
              <a:t>TCGAG</a:t>
            </a:r>
            <a:endParaRPr lang="en-US" sz="1800"/>
          </a:p>
          <a:p>
            <a:pPr defTabSz="457200" eaLnBrk="1" hangingPunct="1">
              <a:buFont typeface="Arial" charset="0"/>
              <a:buNone/>
            </a:pPr>
            <a:r>
              <a:rPr lang="en-US" sz="1600"/>
              <a:t>GGCG</a:t>
            </a:r>
            <a:endParaRPr lang="en-US" sz="1800"/>
          </a:p>
          <a:p>
            <a:pPr defTabSz="457200" eaLnBrk="1" hangingPunct="1">
              <a:buFont typeface="Arial" charset="0"/>
              <a:buNone/>
            </a:pPr>
            <a:r>
              <a:rPr lang="en-US" sz="1600"/>
              <a:t>GGG</a:t>
            </a:r>
            <a:endParaRPr lang="en-US" sz="1800"/>
          </a:p>
          <a:p>
            <a:pPr defTabSz="457200" eaLnBrk="1" hangingPunct="1">
              <a:buFont typeface="Arial" charset="0"/>
              <a:buChar char="•"/>
            </a:pPr>
            <a:r>
              <a:rPr lang="en-US" sz="1600"/>
              <a:t>.</a:t>
            </a:r>
            <a:endParaRPr lang="en-US" sz="1800"/>
          </a:p>
          <a:p>
            <a:pPr defTabSz="457200" eaLnBrk="1" hangingPunct="1">
              <a:buFont typeface="Arial" charset="0"/>
              <a:buChar char="•"/>
            </a:pPr>
            <a:r>
              <a:rPr lang="en-US" sz="1600"/>
              <a:t>.</a:t>
            </a:r>
            <a:endParaRPr lang="en-US" sz="1800"/>
          </a:p>
          <a:p>
            <a:pPr defTabSz="457200" eaLnBrk="1" hangingPunct="1">
              <a:buFont typeface="Arial" charset="0"/>
              <a:buChar char="•"/>
            </a:pPr>
            <a:r>
              <a:rPr lang="en-US" sz="1600"/>
              <a:t>.</a:t>
            </a:r>
            <a:endParaRPr lang="en-US" sz="1800"/>
          </a:p>
          <a:p>
            <a:pPr defTabSz="457200" eaLnBrk="1" hangingPunct="1">
              <a:buFont typeface="Arial" charset="0"/>
              <a:buNone/>
            </a:pPr>
            <a:r>
              <a:rPr lang="en-US" sz="1600"/>
              <a:t>ACCT</a:t>
            </a:r>
            <a:endParaRPr lang="en-US" sz="1800"/>
          </a:p>
        </p:txBody>
      </p:sp>
      <p:sp>
        <p:nvSpPr>
          <p:cNvPr id="163878" name="CustomShape 39"/>
          <p:cNvSpPr>
            <a:spLocks noChangeArrowheads="1"/>
          </p:cNvSpPr>
          <p:nvPr/>
        </p:nvSpPr>
        <p:spPr bwMode="auto">
          <a:xfrm>
            <a:off x="228600" y="2089150"/>
            <a:ext cx="36322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p>
            <a:pPr defTabSz="457200" eaLnBrk="1" hangingPunct="1">
              <a:buFont typeface="Times New Roman" charset="0"/>
              <a:buNone/>
            </a:pPr>
            <a:r>
              <a:rPr lang="en-US" sz="2000"/>
              <a:t>Fragmentary sequences</a:t>
            </a:r>
          </a:p>
          <a:p>
            <a:pPr defTabSz="457200" eaLnBrk="1" hangingPunct="1">
              <a:buFont typeface="Times New Roman" charset="0"/>
              <a:buNone/>
            </a:pPr>
            <a:r>
              <a:rPr lang="en-US" sz="2000"/>
              <a:t>from some gene</a:t>
            </a:r>
            <a:endParaRPr lang="en-US" sz="1800"/>
          </a:p>
        </p:txBody>
      </p:sp>
      <p:sp>
        <p:nvSpPr>
          <p:cNvPr id="163879" name="CustomShape 40"/>
          <p:cNvSpPr>
            <a:spLocks noChangeArrowheads="1"/>
          </p:cNvSpPr>
          <p:nvPr/>
        </p:nvSpPr>
        <p:spPr bwMode="auto">
          <a:xfrm>
            <a:off x="4319588" y="1971675"/>
            <a:ext cx="4138612"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p>
            <a:pPr defTabSz="457200" eaLnBrk="1" hangingPunct="1">
              <a:buFont typeface="Times New Roman" charset="0"/>
              <a:buNone/>
            </a:pPr>
            <a:r>
              <a:rPr lang="en-US" sz="2000"/>
              <a:t>Full-length sequences for same gene, and an alignment and a tree</a:t>
            </a:r>
            <a:endParaRPr lang="en-US" sz="1800"/>
          </a:p>
        </p:txBody>
      </p:sp>
      <p:sp>
        <p:nvSpPr>
          <p:cNvPr id="163880" name="Line 42"/>
          <p:cNvSpPr>
            <a:spLocks noChangeShapeType="1"/>
          </p:cNvSpPr>
          <p:nvPr/>
        </p:nvSpPr>
        <p:spPr bwMode="auto">
          <a:xfrm>
            <a:off x="1143000" y="3200400"/>
            <a:ext cx="2743200" cy="1371600"/>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881" name="Line 43"/>
          <p:cNvSpPr>
            <a:spLocks noChangeShapeType="1"/>
          </p:cNvSpPr>
          <p:nvPr/>
        </p:nvSpPr>
        <p:spPr bwMode="auto">
          <a:xfrm>
            <a:off x="1143000" y="3429000"/>
            <a:ext cx="2743200" cy="1143000"/>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882" name="Line 44"/>
          <p:cNvSpPr>
            <a:spLocks noChangeShapeType="1"/>
          </p:cNvSpPr>
          <p:nvPr/>
        </p:nvSpPr>
        <p:spPr bwMode="auto">
          <a:xfrm>
            <a:off x="1143000" y="3657600"/>
            <a:ext cx="3429000" cy="1828800"/>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883" name="Line 45"/>
          <p:cNvSpPr>
            <a:spLocks noChangeShapeType="1"/>
          </p:cNvSpPr>
          <p:nvPr/>
        </p:nvSpPr>
        <p:spPr bwMode="auto">
          <a:xfrm>
            <a:off x="1143000" y="3886200"/>
            <a:ext cx="3657600" cy="1588"/>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884" name="Line 46"/>
          <p:cNvSpPr>
            <a:spLocks noChangeShapeType="1"/>
          </p:cNvSpPr>
          <p:nvPr/>
        </p:nvSpPr>
        <p:spPr bwMode="auto">
          <a:xfrm>
            <a:off x="1143000" y="4114800"/>
            <a:ext cx="5486400" cy="457200"/>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885" name="Line 47"/>
          <p:cNvSpPr>
            <a:spLocks noChangeShapeType="1"/>
          </p:cNvSpPr>
          <p:nvPr/>
        </p:nvSpPr>
        <p:spPr bwMode="auto">
          <a:xfrm flipV="1">
            <a:off x="1143000" y="5484813"/>
            <a:ext cx="5943600" cy="460375"/>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886" name="Line 48"/>
          <p:cNvSpPr>
            <a:spLocks noChangeShapeType="1"/>
          </p:cNvSpPr>
          <p:nvPr/>
        </p:nvSpPr>
        <p:spPr bwMode="auto">
          <a:xfrm>
            <a:off x="1143000" y="4800600"/>
            <a:ext cx="3657600" cy="457200"/>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887" name="Line 49"/>
          <p:cNvSpPr>
            <a:spLocks noChangeShapeType="1"/>
          </p:cNvSpPr>
          <p:nvPr/>
        </p:nvSpPr>
        <p:spPr bwMode="auto">
          <a:xfrm>
            <a:off x="1143000" y="4800600"/>
            <a:ext cx="4343400" cy="685800"/>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childTnLst>
            <p:seq>
              <p:cTn id="2" dur="indefinite" nodeType="mainSeq">
                <p:childTnLst>
                  <p:par>
                    <p:cTn id="3" nodeType="clickPar"/>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ext Placeholder 2"/>
          <p:cNvSpPr>
            <a:spLocks noGrp="1"/>
          </p:cNvSpPr>
          <p:nvPr>
            <p:ph type="body" idx="4294967295"/>
          </p:nvPr>
        </p:nvSpPr>
        <p:spPr>
          <a:xfrm>
            <a:off x="488102" y="1351915"/>
            <a:ext cx="8192721" cy="6377516"/>
          </a:xfrm>
        </p:spPr>
        <p:txBody>
          <a:bodyPr wrap="square" lIns="0" tIns="0" rIns="0" bIns="0">
            <a:spAutoFit/>
          </a:bodyPr>
          <a:lstStyle/>
          <a:p>
            <a:pPr marL="431800" indent="-323850">
              <a:spcBef>
                <a:spcPct val="0"/>
              </a:spcBef>
              <a:spcAft>
                <a:spcPts val="1413"/>
              </a:spcAft>
              <a:buSzPct val="45000"/>
              <a:buNone/>
            </a:pPr>
            <a:r>
              <a:rPr lang="en-US" sz="2800" u="sng" dirty="0" smtClean="0">
                <a:latin typeface="Arial" charset="0"/>
                <a:ea typeface="ＭＳ Ｐゴシック" charset="0"/>
                <a:cs typeface="ＭＳ Ｐゴシック" charset="0"/>
              </a:rPr>
              <a:t>Input</a:t>
            </a:r>
            <a:r>
              <a:rPr lang="en-US" sz="2800" dirty="0" smtClean="0">
                <a:latin typeface="Arial" charset="0"/>
                <a:ea typeface="ＭＳ Ｐゴシック" charset="0"/>
                <a:cs typeface="ＭＳ Ｐゴシック" charset="0"/>
              </a:rPr>
              <a:t>: Tree T and alignment on full-length sequences, and set Q of query sequences</a:t>
            </a:r>
          </a:p>
          <a:p>
            <a:pPr marL="431800" indent="-323850">
              <a:spcBef>
                <a:spcPct val="0"/>
              </a:spcBef>
              <a:spcAft>
                <a:spcPts val="1413"/>
              </a:spcAft>
              <a:buSzPct val="45000"/>
              <a:buNone/>
            </a:pPr>
            <a:r>
              <a:rPr lang="en-US" sz="2800" u="sng" dirty="0" smtClean="0">
                <a:latin typeface="Arial" charset="0"/>
                <a:ea typeface="ＭＳ Ｐゴシック" charset="0"/>
                <a:cs typeface="ＭＳ Ｐゴシック" charset="0"/>
              </a:rPr>
              <a:t>Output</a:t>
            </a:r>
            <a:r>
              <a:rPr lang="en-US" sz="2800" dirty="0" smtClean="0">
                <a:latin typeface="Arial" charset="0"/>
                <a:ea typeface="ＭＳ Ｐゴシック" charset="0"/>
                <a:cs typeface="ＭＳ Ｐゴシック" charset="0"/>
              </a:rPr>
              <a:t>: edge in T for each sequence q in Q.</a:t>
            </a:r>
          </a:p>
          <a:p>
            <a:pPr marL="431800" indent="-323850">
              <a:spcBef>
                <a:spcPct val="0"/>
              </a:spcBef>
              <a:spcAft>
                <a:spcPts val="1413"/>
              </a:spcAft>
              <a:buSzPct val="45000"/>
              <a:buNone/>
            </a:pPr>
            <a:endParaRPr lang="en-US" sz="2800" dirty="0" smtClean="0">
              <a:latin typeface="Arial" charset="0"/>
              <a:ea typeface="ＭＳ Ｐゴシック" charset="0"/>
              <a:cs typeface="ＭＳ Ｐゴシック" charset="0"/>
            </a:endParaRPr>
          </a:p>
          <a:p>
            <a:pPr marL="431800" indent="-323850">
              <a:spcBef>
                <a:spcPct val="0"/>
              </a:spcBef>
              <a:spcAft>
                <a:spcPts val="1413"/>
              </a:spcAft>
              <a:buSzPct val="45000"/>
              <a:buNone/>
            </a:pPr>
            <a:r>
              <a:rPr lang="en-US" sz="2800" dirty="0" smtClean="0">
                <a:latin typeface="Arial" charset="0"/>
                <a:ea typeface="ＭＳ Ｐゴシック" charset="0"/>
                <a:cs typeface="ＭＳ Ｐゴシック" charset="0"/>
              </a:rPr>
              <a:t>Applications: </a:t>
            </a:r>
          </a:p>
          <a:p>
            <a:pPr marL="565150" indent="-457200">
              <a:spcBef>
                <a:spcPct val="0"/>
              </a:spcBef>
              <a:spcAft>
                <a:spcPts val="1413"/>
              </a:spcAft>
              <a:buSzPct val="45000"/>
            </a:pPr>
            <a:r>
              <a:rPr lang="en-US" sz="2800" dirty="0" smtClean="0">
                <a:latin typeface="Arial" charset="0"/>
                <a:ea typeface="ＭＳ Ｐゴシック" charset="0"/>
                <a:cs typeface="ＭＳ Ｐゴシック" charset="0"/>
              </a:rPr>
              <a:t>phylogenetic estimation on large datasets with many fragmentary sequences</a:t>
            </a:r>
          </a:p>
          <a:p>
            <a:pPr marL="565150" indent="-457200">
              <a:spcBef>
                <a:spcPct val="0"/>
              </a:spcBef>
              <a:spcAft>
                <a:spcPts val="1413"/>
              </a:spcAft>
              <a:buSzPct val="45000"/>
            </a:pPr>
            <a:r>
              <a:rPr lang="en-US" sz="2800" dirty="0">
                <a:latin typeface="Arial" charset="0"/>
                <a:ea typeface="ＭＳ Ｐゴシック" charset="0"/>
                <a:cs typeface="ＭＳ Ｐゴシック" charset="0"/>
              </a:rPr>
              <a:t>classifying shotgun </a:t>
            </a:r>
            <a:r>
              <a:rPr lang="en-US" sz="2800" dirty="0" err="1">
                <a:latin typeface="Arial" charset="0"/>
                <a:ea typeface="ＭＳ Ｐゴシック" charset="0"/>
                <a:cs typeface="ＭＳ Ｐゴシック" charset="0"/>
              </a:rPr>
              <a:t>metagenomic</a:t>
            </a:r>
            <a:r>
              <a:rPr lang="en-US" sz="2800" dirty="0">
                <a:latin typeface="Arial" charset="0"/>
                <a:ea typeface="ＭＳ Ｐゴシック" charset="0"/>
                <a:cs typeface="ＭＳ Ｐゴシック" charset="0"/>
              </a:rPr>
              <a:t> data (all </a:t>
            </a:r>
            <a:r>
              <a:rPr lang="en-US" sz="2800" dirty="0" smtClean="0">
                <a:latin typeface="Arial" charset="0"/>
                <a:ea typeface="ＭＳ Ｐゴシック" charset="0"/>
                <a:cs typeface="ＭＳ Ｐゴシック" charset="0"/>
              </a:rPr>
              <a:t>from </a:t>
            </a:r>
            <a:r>
              <a:rPr lang="en-US" sz="2800" dirty="0">
                <a:latin typeface="Arial" charset="0"/>
                <a:ea typeface="ＭＳ Ｐゴシック" charset="0"/>
                <a:cs typeface="ＭＳ Ｐゴシック" charset="0"/>
              </a:rPr>
              <a:t>the same gene</a:t>
            </a:r>
            <a:r>
              <a:rPr lang="en-US" sz="2800" dirty="0" smtClean="0">
                <a:latin typeface="Arial" charset="0"/>
                <a:ea typeface="ＭＳ Ｐゴシック" charset="0"/>
                <a:cs typeface="ＭＳ Ｐゴシック" charset="0"/>
              </a:rPr>
              <a:t>)</a:t>
            </a:r>
          </a:p>
          <a:p>
            <a:pPr marL="431800" indent="-323850" eaLnBrk="1" hangingPunct="1">
              <a:spcBef>
                <a:spcPct val="0"/>
              </a:spcBef>
              <a:spcAft>
                <a:spcPts val="1413"/>
              </a:spcAft>
              <a:buSzPct val="45000"/>
              <a:buFont typeface="StarSymbol" charset="0"/>
              <a:buNone/>
            </a:pPr>
            <a:endParaRPr lang="fi-FI" sz="4000" dirty="0">
              <a:latin typeface="Arial" charset="0"/>
              <a:ea typeface="ＭＳ Ｐゴシック" charset="0"/>
              <a:cs typeface="ＭＳ Ｐゴシック" charset="0"/>
            </a:endParaRPr>
          </a:p>
          <a:p>
            <a:pPr marL="431800" indent="-323850" eaLnBrk="1" hangingPunct="1">
              <a:spcBef>
                <a:spcPct val="0"/>
              </a:spcBef>
              <a:spcAft>
                <a:spcPts val="1138"/>
              </a:spcAft>
              <a:buSzPct val="45000"/>
              <a:buFont typeface="StarSymbol" charset="0"/>
              <a:buChar char="•"/>
            </a:pPr>
            <a:endParaRPr lang="fi-FI" sz="4000" dirty="0">
              <a:latin typeface="Arial" charset="0"/>
              <a:ea typeface="ＭＳ Ｐゴシック" charset="0"/>
              <a:cs typeface="ＭＳ Ｐゴシック" charset="0"/>
            </a:endParaRPr>
          </a:p>
        </p:txBody>
      </p:sp>
      <p:sp>
        <p:nvSpPr>
          <p:cNvPr id="167938" name="Text Box 4"/>
          <p:cNvSpPr txBox="1">
            <a:spLocks noChangeArrowheads="1"/>
          </p:cNvSpPr>
          <p:nvPr/>
        </p:nvSpPr>
        <p:spPr bwMode="auto">
          <a:xfrm>
            <a:off x="1246672" y="265113"/>
            <a:ext cx="6238875" cy="769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400" dirty="0">
                <a:solidFill>
                  <a:schemeClr val="tx2"/>
                </a:solidFill>
              </a:rPr>
              <a:t>Phylogenetic Placement</a:t>
            </a:r>
          </a:p>
        </p:txBody>
      </p:sp>
    </p:spTree>
    <p:extLst>
      <p:ext uri="{BB962C8B-B14F-4D97-AF65-F5344CB8AC3E}">
        <p14:creationId xmlns:p14="http://schemas.microsoft.com/office/powerpoint/2010/main" val="292322566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CustomShape 1"/>
          <p:cNvSpPr>
            <a:spLocks noChangeArrowheads="1"/>
          </p:cNvSpPr>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defTabSz="457200" eaLnBrk="1" hangingPunct="1">
              <a:buSzPct val="45000"/>
              <a:buFont typeface="Arial" charset="0"/>
              <a:buNone/>
            </a:pPr>
            <a:r>
              <a:rPr lang="fi-FI" sz="4000" dirty="0" err="1" smtClean="0"/>
              <a:t>Metagenomic</a:t>
            </a:r>
            <a:r>
              <a:rPr lang="fi-FI" sz="4000" dirty="0" smtClean="0"/>
              <a:t> </a:t>
            </a:r>
            <a:r>
              <a:rPr lang="fi-FI" sz="4000" dirty="0" err="1"/>
              <a:t>Taxon</a:t>
            </a:r>
            <a:r>
              <a:rPr lang="fi-FI" sz="4000" dirty="0"/>
              <a:t> </a:t>
            </a:r>
            <a:r>
              <a:rPr lang="fi-FI" sz="4000" dirty="0" err="1"/>
              <a:t>Identification</a:t>
            </a:r>
            <a:endParaRPr lang="en-US" sz="4000" dirty="0"/>
          </a:p>
        </p:txBody>
      </p:sp>
      <p:sp>
        <p:nvSpPr>
          <p:cNvPr id="161794" name="CustomShape 2"/>
          <p:cNvSpPr>
            <a:spLocks noChangeArrowheads="1"/>
          </p:cNvSpPr>
          <p:nvPr/>
        </p:nvSpPr>
        <p:spPr bwMode="auto">
          <a:xfrm>
            <a:off x="304800" y="13716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eaLnBrk="1" hangingPunct="1"/>
            <a:endParaRPr lang="en-US" sz="1800"/>
          </a:p>
          <a:p>
            <a:pPr defTabSz="457200" eaLnBrk="1" hangingPunct="1">
              <a:lnSpc>
                <a:spcPct val="90000"/>
              </a:lnSpc>
              <a:buSzPct val="45000"/>
              <a:buFont typeface="Arial" charset="0"/>
              <a:buNone/>
            </a:pPr>
            <a:r>
              <a:rPr lang="fi-FI" sz="2800"/>
              <a:t>Objective: classify short reads in a metagenomic sample</a:t>
            </a:r>
            <a:endParaRPr lang="en-US" sz="1800"/>
          </a:p>
        </p:txBody>
      </p:sp>
      <p:pic>
        <p:nvPicPr>
          <p:cNvPr id="161795" name="Picture 6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200400"/>
            <a:ext cx="1143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6" name="Picture 6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9213" y="3762375"/>
            <a:ext cx="2998787"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p:cTn id="2" dur="indefinite" nodeType="mainSeq">
                <p:childTnLst>
                  <p:par>
                    <p:cTn id="3" nodeType="clickPar"/>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ext Placeholder 2"/>
          <p:cNvSpPr>
            <a:spLocks noGrp="1"/>
          </p:cNvSpPr>
          <p:nvPr>
            <p:ph type="body" idx="4294967295"/>
          </p:nvPr>
        </p:nvSpPr>
        <p:spPr>
          <a:xfrm>
            <a:off x="304800" y="1630363"/>
            <a:ext cx="8686800" cy="4949825"/>
          </a:xfrm>
        </p:spPr>
        <p:txBody>
          <a:bodyPr lIns="0" tIns="0" rIns="0" bIns="0">
            <a:spAutoFit/>
          </a:bodyPr>
          <a:lstStyle/>
          <a:p>
            <a:pPr marL="431800" indent="-323850" eaLnBrk="1" hangingPunct="1">
              <a:spcBef>
                <a:spcPct val="0"/>
              </a:spcBef>
              <a:spcAft>
                <a:spcPts val="1413"/>
              </a:spcAft>
              <a:buSzPct val="45000"/>
              <a:buFont typeface="StarSymbol" charset="0"/>
              <a:buNone/>
            </a:pPr>
            <a:r>
              <a:rPr lang="fi-FI" sz="4000">
                <a:latin typeface="Arial" charset="0"/>
                <a:ea typeface="ＭＳ Ｐゴシック" charset="0"/>
                <a:cs typeface="ＭＳ Ｐゴシック" charset="0"/>
              </a:rPr>
              <a:t>Step 1: Align each query sequence to backbone alignment</a:t>
            </a:r>
          </a:p>
          <a:p>
            <a:pPr marL="431800" indent="-323850" eaLnBrk="1" hangingPunct="1">
              <a:spcBef>
                <a:spcPct val="0"/>
              </a:spcBef>
              <a:spcAft>
                <a:spcPts val="1413"/>
              </a:spcAft>
              <a:buSzPct val="45000"/>
              <a:buFont typeface="StarSymbol" charset="0"/>
              <a:buNone/>
            </a:pPr>
            <a:endParaRPr lang="fi-FI" sz="4000">
              <a:latin typeface="Arial" charset="0"/>
              <a:ea typeface="ＭＳ Ｐゴシック" charset="0"/>
              <a:cs typeface="ＭＳ Ｐゴシック" charset="0"/>
            </a:endParaRPr>
          </a:p>
          <a:p>
            <a:pPr marL="431800" indent="-323850" eaLnBrk="1" hangingPunct="1">
              <a:spcBef>
                <a:spcPct val="0"/>
              </a:spcBef>
              <a:spcAft>
                <a:spcPts val="1413"/>
              </a:spcAft>
              <a:buSzPct val="45000"/>
              <a:buFont typeface="StarSymbol" charset="0"/>
              <a:buNone/>
            </a:pPr>
            <a:r>
              <a:rPr lang="fi-FI" sz="4000">
                <a:latin typeface="Arial" charset="0"/>
                <a:ea typeface="ＭＳ Ｐゴシック" charset="0"/>
                <a:cs typeface="ＭＳ Ｐゴシック" charset="0"/>
              </a:rPr>
              <a:t>Step 2: Place each query sequence into backbone tree, using extended alignment</a:t>
            </a:r>
          </a:p>
          <a:p>
            <a:pPr marL="431800" indent="-323850" eaLnBrk="1" hangingPunct="1">
              <a:spcBef>
                <a:spcPct val="0"/>
              </a:spcBef>
              <a:spcAft>
                <a:spcPts val="1138"/>
              </a:spcAft>
              <a:buSzPct val="45000"/>
              <a:buFont typeface="StarSymbol" charset="0"/>
              <a:buChar char="•"/>
            </a:pPr>
            <a:endParaRPr lang="fi-FI" sz="4000">
              <a:latin typeface="Arial" charset="0"/>
              <a:ea typeface="ＭＳ Ｐゴシック" charset="0"/>
              <a:cs typeface="ＭＳ Ｐゴシック" charset="0"/>
            </a:endParaRPr>
          </a:p>
        </p:txBody>
      </p:sp>
      <p:sp>
        <p:nvSpPr>
          <p:cNvPr id="167938" name="Text Box 4"/>
          <p:cNvSpPr txBox="1">
            <a:spLocks noChangeArrowheads="1"/>
          </p:cNvSpPr>
          <p:nvPr/>
        </p:nvSpPr>
        <p:spPr bwMode="auto">
          <a:xfrm>
            <a:off x="1246672" y="265113"/>
            <a:ext cx="6238875" cy="769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400" dirty="0">
                <a:solidFill>
                  <a:schemeClr val="tx2"/>
                </a:solidFill>
              </a:rPr>
              <a:t>Phylogenetic Placement</a:t>
            </a:r>
          </a:p>
        </p:txBody>
      </p:sp>
    </p:spTree>
    <p:extLst>
      <p:ext uri="{BB962C8B-B14F-4D97-AF65-F5344CB8AC3E}">
        <p14:creationId xmlns:p14="http://schemas.microsoft.com/office/powerpoint/2010/main" val="423080554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Phylogenetic Placement</a:t>
            </a:r>
          </a:p>
        </p:txBody>
      </p:sp>
      <p:sp>
        <p:nvSpPr>
          <p:cNvPr id="169986" name="Rectangle 3"/>
          <p:cNvSpPr>
            <a:spLocks noGrp="1" noChangeArrowheads="1"/>
          </p:cNvSpPr>
          <p:nvPr>
            <p:ph type="body" idx="1"/>
          </p:nvPr>
        </p:nvSpPr>
        <p:spPr/>
        <p:txBody>
          <a:bodyPr/>
          <a:lstStyle/>
          <a:p>
            <a:pPr eaLnBrk="1" hangingPunct="1"/>
            <a:r>
              <a:rPr lang="en-US" sz="2400">
                <a:latin typeface="Arial" charset="0"/>
                <a:ea typeface="ＭＳ Ｐゴシック" charset="0"/>
                <a:cs typeface="ＭＳ Ｐゴシック" charset="0"/>
              </a:rPr>
              <a:t>Align each query sequence to backbone alignment</a:t>
            </a:r>
          </a:p>
          <a:p>
            <a:pPr lvl="1" eaLnBrk="1" hangingPunct="1"/>
            <a:r>
              <a:rPr lang="en-US" sz="2000">
                <a:solidFill>
                  <a:srgbClr val="FF0000"/>
                </a:solidFill>
                <a:latin typeface="Arial" charset="0"/>
                <a:ea typeface="ＭＳ Ｐゴシック" charset="0"/>
              </a:rPr>
              <a:t>HMMALIGN</a:t>
            </a:r>
            <a:r>
              <a:rPr lang="en-US" sz="2000">
                <a:latin typeface="Arial" charset="0"/>
                <a:ea typeface="ＭＳ Ｐゴシック" charset="0"/>
              </a:rPr>
              <a:t> (Eddy, Bioinformatics 1998)</a:t>
            </a:r>
          </a:p>
          <a:p>
            <a:pPr lvl="1" eaLnBrk="1" hangingPunct="1"/>
            <a:r>
              <a:rPr lang="en-US" sz="2000">
                <a:solidFill>
                  <a:srgbClr val="FF0000"/>
                </a:solidFill>
                <a:latin typeface="Arial" charset="0"/>
                <a:ea typeface="ＭＳ Ｐゴシック" charset="0"/>
              </a:rPr>
              <a:t>PaPaRa</a:t>
            </a:r>
            <a:r>
              <a:rPr lang="en-US" sz="2000">
                <a:latin typeface="Arial" charset="0"/>
                <a:ea typeface="ＭＳ Ｐゴシック" charset="0"/>
              </a:rPr>
              <a:t> (Berger and Stamatakis, Bioinformatics 2011)</a:t>
            </a:r>
          </a:p>
          <a:p>
            <a:pPr eaLnBrk="1" hangingPunct="1"/>
            <a:r>
              <a:rPr lang="en-US" sz="2400">
                <a:latin typeface="Arial" charset="0"/>
                <a:ea typeface="ＭＳ Ｐゴシック" charset="0"/>
                <a:cs typeface="ＭＳ Ｐゴシック" charset="0"/>
              </a:rPr>
              <a:t>Place each query sequence into backbone tree</a:t>
            </a:r>
          </a:p>
          <a:p>
            <a:pPr lvl="1" eaLnBrk="1" hangingPunct="1"/>
            <a:r>
              <a:rPr lang="en-US" sz="2000">
                <a:solidFill>
                  <a:schemeClr val="accent2"/>
                </a:solidFill>
                <a:latin typeface="Arial" charset="0"/>
                <a:ea typeface="ＭＳ Ｐゴシック" charset="0"/>
              </a:rPr>
              <a:t>Pplacer</a:t>
            </a:r>
            <a:r>
              <a:rPr lang="en-US" sz="2000">
                <a:latin typeface="Arial" charset="0"/>
                <a:ea typeface="ＭＳ Ｐゴシック" charset="0"/>
              </a:rPr>
              <a:t> (Matsen et al., BMC Bioinformatics, 2011)</a:t>
            </a:r>
          </a:p>
          <a:p>
            <a:pPr lvl="1" eaLnBrk="1" hangingPunct="1"/>
            <a:r>
              <a:rPr lang="en-US" sz="2000">
                <a:latin typeface="Arial" charset="0"/>
                <a:ea typeface="ＭＳ Ｐゴシック" charset="0"/>
              </a:rPr>
              <a:t>EPA (Berger and Stamatakis, Systematic Biology 2011)</a:t>
            </a:r>
          </a:p>
          <a:p>
            <a:pPr lvl="1" eaLnBrk="1" hangingPunct="1"/>
            <a:endParaRPr lang="en-US" sz="2000">
              <a:latin typeface="Arial" charset="0"/>
              <a:ea typeface="ＭＳ Ｐゴシック" charset="0"/>
            </a:endParaRPr>
          </a:p>
          <a:p>
            <a:pPr eaLnBrk="1" hangingPunct="1">
              <a:buFontTx/>
              <a:buNone/>
            </a:pPr>
            <a:r>
              <a:rPr lang="en-US" sz="2400">
                <a:latin typeface="Arial" charset="0"/>
                <a:ea typeface="ＭＳ Ｐゴシック" charset="0"/>
                <a:cs typeface="ＭＳ Ｐゴシック" charset="0"/>
              </a:rPr>
              <a:t>Note: pplacer and EPA use maximum likelihood, and are reported to have the same accuracy.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p:cNvSpPr>
            <a:spLocks noGrp="1"/>
          </p:cNvSpPr>
          <p:nvPr>
            <p:ph type="title" idx="4294967295"/>
          </p:nvPr>
        </p:nvSpPr>
        <p:spPr>
          <a:xfrm>
            <a:off x="685800" y="366713"/>
            <a:ext cx="7772400" cy="554037"/>
          </a:xfrm>
        </p:spPr>
        <p:txBody>
          <a:bodyPr lIns="0" tIns="0" rIns="0" bIns="0">
            <a:spAutoFit/>
          </a:bodyPr>
          <a:lstStyle/>
          <a:p>
            <a:pPr eaLnBrk="1" hangingPunct="1">
              <a:buSzPct val="45000"/>
              <a:buFont typeface="StarSymbol" charset="0"/>
              <a:buNone/>
            </a:pPr>
            <a:r>
              <a:rPr lang="fi-FI" sz="3600">
                <a:latin typeface="Arial" charset="0"/>
                <a:ea typeface="ＭＳ Ｐゴシック" charset="0"/>
                <a:cs typeface="ＭＳ Ｐゴシック" charset="0"/>
              </a:rPr>
              <a:t>HMMER vs. PaPaRa placement error </a:t>
            </a:r>
          </a:p>
        </p:txBody>
      </p:sp>
      <p:pic>
        <p:nvPicPr>
          <p:cNvPr id="17203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204913"/>
            <a:ext cx="58070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traight Connector 3"/>
          <p:cNvSpPr/>
          <p:nvPr/>
        </p:nvSpPr>
        <p:spPr>
          <a:xfrm>
            <a:off x="1539875" y="6699250"/>
            <a:ext cx="6411913" cy="0"/>
          </a:xfrm>
          <a:prstGeom prst="line">
            <a:avLst/>
          </a:prstGeom>
          <a:noFill/>
          <a:ln w="54720">
            <a:solidFill>
              <a:srgbClr val="000000"/>
            </a:solidFill>
            <a:prstDash val="solid"/>
            <a:tailEnd type="arrow"/>
          </a:ln>
        </p:spPr>
        <p:txBody>
          <a:bodyPr lIns="117360" tIns="72360" rIns="117360" bIns="7236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72036" name="TextBox 4"/>
          <p:cNvSpPr txBox="1">
            <a:spLocks noChangeArrowheads="1"/>
          </p:cNvSpPr>
          <p:nvPr/>
        </p:nvSpPr>
        <p:spPr bwMode="auto">
          <a:xfrm>
            <a:off x="3568700" y="6281738"/>
            <a:ext cx="447040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457" tIns="65638" rIns="106457" bIns="65638">
            <a:spAutoFit/>
          </a:bodyPr>
          <a:lstStyle>
            <a:lvl1pPr defTabSz="828675">
              <a:defRPr sz="2400">
                <a:solidFill>
                  <a:schemeClr val="tx1"/>
                </a:solidFill>
                <a:latin typeface="Arial" charset="0"/>
                <a:ea typeface="ＭＳ Ｐゴシック" charset="0"/>
                <a:cs typeface="ＭＳ Ｐゴシック" charset="0"/>
              </a:defRPr>
            </a:lvl1pPr>
            <a:lvl2pPr marL="742950" indent="-285750" defTabSz="828675">
              <a:defRPr sz="2400">
                <a:solidFill>
                  <a:schemeClr val="tx1"/>
                </a:solidFill>
                <a:latin typeface="Arial" charset="0"/>
                <a:ea typeface="ＭＳ Ｐゴシック" charset="0"/>
              </a:defRPr>
            </a:lvl2pPr>
            <a:lvl3pPr marL="1143000" indent="-228600" defTabSz="828675">
              <a:defRPr sz="2400">
                <a:solidFill>
                  <a:schemeClr val="tx1"/>
                </a:solidFill>
                <a:latin typeface="Arial" charset="0"/>
                <a:ea typeface="ＭＳ Ｐゴシック" charset="0"/>
              </a:defRPr>
            </a:lvl3pPr>
            <a:lvl4pPr marL="1600200" indent="-228600" defTabSz="828675">
              <a:defRPr sz="2400">
                <a:solidFill>
                  <a:schemeClr val="tx1"/>
                </a:solidFill>
                <a:latin typeface="Arial" charset="0"/>
                <a:ea typeface="ＭＳ Ｐゴシック" charset="0"/>
              </a:defRPr>
            </a:lvl4pPr>
            <a:lvl5pPr marL="2057400" indent="-228600" defTabSz="828675">
              <a:defRPr sz="2400">
                <a:solidFill>
                  <a:schemeClr val="tx1"/>
                </a:solidFill>
                <a:latin typeface="Arial" charset="0"/>
                <a:ea typeface="ＭＳ Ｐゴシック" charset="0"/>
              </a:defRPr>
            </a:lvl5pPr>
            <a:lvl6pPr marL="2514600" indent="-228600" defTabSz="8286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286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286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28675" eaLnBrk="0" fontAlgn="base" hangingPunct="0">
              <a:spcBef>
                <a:spcPct val="0"/>
              </a:spcBef>
              <a:spcAft>
                <a:spcPct val="0"/>
              </a:spcAft>
              <a:defRPr sz="2400">
                <a:solidFill>
                  <a:schemeClr val="tx1"/>
                </a:solidFill>
                <a:latin typeface="Arial" charset="0"/>
                <a:ea typeface="ＭＳ Ｐゴシック" charset="0"/>
              </a:defRPr>
            </a:lvl9pPr>
          </a:lstStyle>
          <a:p>
            <a:pPr eaLnBrk="1"/>
            <a:r>
              <a:rPr lang="fi-FI" sz="1800" b="1"/>
              <a:t>Increasing rate of evolution</a:t>
            </a:r>
          </a:p>
        </p:txBody>
      </p:sp>
      <p:sp>
        <p:nvSpPr>
          <p:cNvPr id="6" name="Straight Connector 5"/>
          <p:cNvSpPr/>
          <p:nvPr/>
        </p:nvSpPr>
        <p:spPr>
          <a:xfrm>
            <a:off x="2643188" y="5562600"/>
            <a:ext cx="0" cy="339725"/>
          </a:xfrm>
          <a:prstGeom prst="line">
            <a:avLst/>
          </a:prstGeom>
          <a:noFill/>
          <a:ln w="54720">
            <a:solidFill>
              <a:srgbClr val="000080"/>
            </a:solidFill>
            <a:prstDash val="solid"/>
            <a:tailEnd type="arrow"/>
          </a:ln>
        </p:spPr>
        <p:txBody>
          <a:bodyPr lIns="117360" tIns="72360" rIns="117360" bIns="7236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72038" name="TextBox 6"/>
          <p:cNvSpPr txBox="1">
            <a:spLocks noChangeArrowheads="1"/>
          </p:cNvSpPr>
          <p:nvPr/>
        </p:nvSpPr>
        <p:spPr bwMode="auto">
          <a:xfrm>
            <a:off x="2428875" y="5257800"/>
            <a:ext cx="1252538"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457" tIns="65638" rIns="106457" bIns="65638">
            <a:spAutoFit/>
          </a:bodyPr>
          <a:lstStyle>
            <a:lvl1pPr defTabSz="828675">
              <a:defRPr sz="2400">
                <a:solidFill>
                  <a:schemeClr val="tx1"/>
                </a:solidFill>
                <a:latin typeface="Arial" charset="0"/>
                <a:ea typeface="ＭＳ Ｐゴシック" charset="0"/>
                <a:cs typeface="ＭＳ Ｐゴシック" charset="0"/>
              </a:defRPr>
            </a:lvl1pPr>
            <a:lvl2pPr marL="742950" indent="-285750" defTabSz="828675">
              <a:defRPr sz="2400">
                <a:solidFill>
                  <a:schemeClr val="tx1"/>
                </a:solidFill>
                <a:latin typeface="Arial" charset="0"/>
                <a:ea typeface="ＭＳ Ｐゴシック" charset="0"/>
              </a:defRPr>
            </a:lvl2pPr>
            <a:lvl3pPr marL="1143000" indent="-228600" defTabSz="828675">
              <a:defRPr sz="2400">
                <a:solidFill>
                  <a:schemeClr val="tx1"/>
                </a:solidFill>
                <a:latin typeface="Arial" charset="0"/>
                <a:ea typeface="ＭＳ Ｐゴシック" charset="0"/>
              </a:defRPr>
            </a:lvl3pPr>
            <a:lvl4pPr marL="1600200" indent="-228600" defTabSz="828675">
              <a:defRPr sz="2400">
                <a:solidFill>
                  <a:schemeClr val="tx1"/>
                </a:solidFill>
                <a:latin typeface="Arial" charset="0"/>
                <a:ea typeface="ＭＳ Ｐゴシック" charset="0"/>
              </a:defRPr>
            </a:lvl4pPr>
            <a:lvl5pPr marL="2057400" indent="-228600" defTabSz="828675">
              <a:defRPr sz="2400">
                <a:solidFill>
                  <a:schemeClr val="tx1"/>
                </a:solidFill>
                <a:latin typeface="Arial" charset="0"/>
                <a:ea typeface="ＭＳ Ｐゴシック" charset="0"/>
              </a:defRPr>
            </a:lvl5pPr>
            <a:lvl6pPr marL="2514600" indent="-228600" defTabSz="8286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286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286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28675" eaLnBrk="0" fontAlgn="base" hangingPunct="0">
              <a:spcBef>
                <a:spcPct val="0"/>
              </a:spcBef>
              <a:spcAft>
                <a:spcPct val="0"/>
              </a:spcAft>
              <a:defRPr sz="2400">
                <a:solidFill>
                  <a:schemeClr val="tx1"/>
                </a:solidFill>
                <a:latin typeface="Arial" charset="0"/>
                <a:ea typeface="ＭＳ Ｐゴシック" charset="0"/>
              </a:defRPr>
            </a:lvl9pPr>
          </a:lstStyle>
          <a:p>
            <a:pPr eaLnBrk="1"/>
            <a:r>
              <a:rPr lang="fi-FI" sz="1800">
                <a:solidFill>
                  <a:srgbClr val="000080"/>
                </a:solidFill>
              </a:rPr>
              <a:t>0.0</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81" name="Group 2"/>
          <p:cNvGrpSpPr>
            <a:grpSpLocks/>
          </p:cNvGrpSpPr>
          <p:nvPr/>
        </p:nvGrpSpPr>
        <p:grpSpPr bwMode="auto">
          <a:xfrm>
            <a:off x="2011363" y="4470400"/>
            <a:ext cx="1535112" cy="1244600"/>
            <a:chOff x="2217960" y="4547520"/>
            <a:chExt cx="1692360" cy="1372679"/>
          </a:xfrm>
        </p:grpSpPr>
        <p:grpSp>
          <p:nvGrpSpPr>
            <p:cNvPr id="174114" name="Group 3"/>
            <p:cNvGrpSpPr>
              <a:grpSpLocks/>
            </p:cNvGrpSpPr>
            <p:nvPr/>
          </p:nvGrpSpPr>
          <p:grpSpPr bwMode="auto">
            <a:xfrm>
              <a:off x="2217960" y="4827240"/>
              <a:ext cx="951120" cy="592920"/>
              <a:chOff x="2217960" y="4827240"/>
              <a:chExt cx="951120" cy="592920"/>
            </a:xfrm>
          </p:grpSpPr>
          <p:sp>
            <p:nvSpPr>
              <p:cNvPr id="5" name="Straight Connector 4"/>
              <p:cNvSpPr/>
              <p:nvPr/>
            </p:nvSpPr>
            <p:spPr>
              <a:xfrm flipH="1">
                <a:off x="2287965" y="5090289"/>
                <a:ext cx="269518" cy="32916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6" name="Straight Connector 5"/>
              <p:cNvSpPr/>
              <p:nvPr/>
            </p:nvSpPr>
            <p:spPr>
              <a:xfrm>
                <a:off x="2217960" y="4827659"/>
                <a:ext cx="339522" cy="262630"/>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7" name="Straight Connector 6"/>
              <p:cNvSpPr/>
              <p:nvPr/>
            </p:nvSpPr>
            <p:spPr>
              <a:xfrm flipV="1">
                <a:off x="2557482" y="5022006"/>
                <a:ext cx="610790" cy="6828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4115" name="Group 7"/>
            <p:cNvGrpSpPr>
              <a:grpSpLocks/>
            </p:cNvGrpSpPr>
            <p:nvPr/>
          </p:nvGrpSpPr>
          <p:grpSpPr bwMode="auto">
            <a:xfrm>
              <a:off x="2518200" y="4979160"/>
              <a:ext cx="642600" cy="941039"/>
              <a:chOff x="2518200" y="4979160"/>
              <a:chExt cx="642600" cy="941039"/>
            </a:xfrm>
          </p:grpSpPr>
          <p:sp>
            <p:nvSpPr>
              <p:cNvPr id="9" name="Straight Connector 8"/>
              <p:cNvSpPr/>
              <p:nvPr/>
            </p:nvSpPr>
            <p:spPr>
              <a:xfrm>
                <a:off x="2921506" y="5529757"/>
                <a:ext cx="162760" cy="39044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0" name="Straight Connector 9"/>
              <p:cNvSpPr/>
              <p:nvPr/>
            </p:nvSpPr>
            <p:spPr>
              <a:xfrm flipV="1">
                <a:off x="2518979" y="5529757"/>
                <a:ext cx="402526" cy="15757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1" name="Straight Connector 10"/>
              <p:cNvSpPr/>
              <p:nvPr/>
            </p:nvSpPr>
            <p:spPr>
              <a:xfrm flipV="1">
                <a:off x="2921506" y="4979985"/>
                <a:ext cx="239765" cy="54977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12" name="Straight Connector 11"/>
            <p:cNvSpPr/>
            <p:nvPr/>
          </p:nvSpPr>
          <p:spPr>
            <a:xfrm flipV="1">
              <a:off x="3145521" y="4547520"/>
              <a:ext cx="764799" cy="47623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4082" name="Group 12"/>
          <p:cNvGrpSpPr>
            <a:grpSpLocks/>
          </p:cNvGrpSpPr>
          <p:nvPr/>
        </p:nvGrpSpPr>
        <p:grpSpPr bwMode="auto">
          <a:xfrm>
            <a:off x="5332413" y="4527550"/>
            <a:ext cx="1449387" cy="1339850"/>
            <a:chOff x="5843880" y="4532040"/>
            <a:chExt cx="1598760" cy="1477440"/>
          </a:xfrm>
        </p:grpSpPr>
        <p:grpSp>
          <p:nvGrpSpPr>
            <p:cNvPr id="174105" name="Group 13"/>
            <p:cNvGrpSpPr>
              <a:grpSpLocks/>
            </p:cNvGrpSpPr>
            <p:nvPr/>
          </p:nvGrpSpPr>
          <p:grpSpPr bwMode="auto">
            <a:xfrm>
              <a:off x="6537240" y="5070600"/>
              <a:ext cx="662039" cy="938880"/>
              <a:chOff x="6537240" y="5070600"/>
              <a:chExt cx="662039" cy="938880"/>
            </a:xfrm>
          </p:grpSpPr>
          <p:sp>
            <p:nvSpPr>
              <p:cNvPr id="15" name="Straight Connector 14"/>
              <p:cNvSpPr/>
              <p:nvPr/>
            </p:nvSpPr>
            <p:spPr>
              <a:xfrm>
                <a:off x="6792980" y="5613862"/>
                <a:ext cx="406257" cy="147044"/>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6" name="Straight Connector 15"/>
              <p:cNvSpPr/>
              <p:nvPr/>
            </p:nvSpPr>
            <p:spPr>
              <a:xfrm flipV="1">
                <a:off x="6640633" y="5613862"/>
                <a:ext cx="152347" cy="39561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7" name="Straight Connector 16"/>
              <p:cNvSpPr/>
              <p:nvPr/>
            </p:nvSpPr>
            <p:spPr>
              <a:xfrm flipH="1" flipV="1">
                <a:off x="6537318" y="5071201"/>
                <a:ext cx="255662" cy="542661"/>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4106" name="Group 17"/>
            <p:cNvGrpSpPr>
              <a:grpSpLocks/>
            </p:cNvGrpSpPr>
            <p:nvPr/>
          </p:nvGrpSpPr>
          <p:grpSpPr bwMode="auto">
            <a:xfrm>
              <a:off x="6497640" y="4871520"/>
              <a:ext cx="945000" cy="594720"/>
              <a:chOff x="6497640" y="4871520"/>
              <a:chExt cx="945000" cy="594720"/>
            </a:xfrm>
          </p:grpSpPr>
          <p:sp>
            <p:nvSpPr>
              <p:cNvPr id="19" name="Straight Connector 18"/>
              <p:cNvSpPr/>
              <p:nvPr/>
            </p:nvSpPr>
            <p:spPr>
              <a:xfrm flipV="1">
                <a:off x="7109930" y="4871641"/>
                <a:ext cx="332710" cy="27133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0" name="Straight Connector 19"/>
              <p:cNvSpPr/>
              <p:nvPr/>
            </p:nvSpPr>
            <p:spPr>
              <a:xfrm flipH="1" flipV="1">
                <a:off x="7109930" y="5142973"/>
                <a:ext cx="280177" cy="32384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1" name="Straight Connector 20"/>
              <p:cNvSpPr/>
              <p:nvPr/>
            </p:nvSpPr>
            <p:spPr>
              <a:xfrm flipH="1" flipV="1">
                <a:off x="6497042" y="5092207"/>
                <a:ext cx="612888" cy="5076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22" name="Straight Connector 21"/>
            <p:cNvSpPr/>
            <p:nvPr/>
          </p:nvSpPr>
          <p:spPr>
            <a:xfrm flipH="1" flipV="1">
              <a:off x="5843880" y="4532040"/>
              <a:ext cx="703945" cy="560167"/>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4083" name="Group 22"/>
          <p:cNvGrpSpPr>
            <a:grpSpLocks/>
          </p:cNvGrpSpPr>
          <p:nvPr/>
        </p:nvGrpSpPr>
        <p:grpSpPr bwMode="auto">
          <a:xfrm>
            <a:off x="2085975" y="3143250"/>
            <a:ext cx="1444625" cy="1352550"/>
            <a:chOff x="2300040" y="3057840"/>
            <a:chExt cx="1592640" cy="1490399"/>
          </a:xfrm>
        </p:grpSpPr>
        <p:grpSp>
          <p:nvGrpSpPr>
            <p:cNvPr id="174096" name="Group 23"/>
            <p:cNvGrpSpPr>
              <a:grpSpLocks/>
            </p:cNvGrpSpPr>
            <p:nvPr/>
          </p:nvGrpSpPr>
          <p:grpSpPr bwMode="auto">
            <a:xfrm>
              <a:off x="2558880" y="3057840"/>
              <a:ext cx="650160" cy="939960"/>
              <a:chOff x="2558880" y="3057840"/>
              <a:chExt cx="650160" cy="939960"/>
            </a:xfrm>
          </p:grpSpPr>
          <p:sp>
            <p:nvSpPr>
              <p:cNvPr id="25" name="Straight Connector 24"/>
              <p:cNvSpPr/>
              <p:nvPr/>
            </p:nvSpPr>
            <p:spPr>
              <a:xfrm flipH="1" flipV="1">
                <a:off x="2559063" y="3295744"/>
                <a:ext cx="404286" cy="15393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6" name="Straight Connector 25"/>
              <p:cNvSpPr/>
              <p:nvPr/>
            </p:nvSpPr>
            <p:spPr>
              <a:xfrm flipH="1">
                <a:off x="2963349" y="3057840"/>
                <a:ext cx="157514" cy="39359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7" name="Straight Connector 26"/>
              <p:cNvSpPr/>
              <p:nvPr/>
            </p:nvSpPr>
            <p:spPr>
              <a:xfrm>
                <a:off x="2963349" y="3449682"/>
                <a:ext cx="245022" cy="547530"/>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4097" name="Group 27"/>
            <p:cNvGrpSpPr>
              <a:grpSpLocks/>
            </p:cNvGrpSpPr>
            <p:nvPr/>
          </p:nvGrpSpPr>
          <p:grpSpPr bwMode="auto">
            <a:xfrm>
              <a:off x="2300040" y="3588120"/>
              <a:ext cx="948599" cy="593999"/>
              <a:chOff x="2300040" y="3588120"/>
              <a:chExt cx="948599" cy="593999"/>
            </a:xfrm>
          </p:grpSpPr>
          <p:sp>
            <p:nvSpPr>
              <p:cNvPr id="29" name="Straight Connector 28"/>
              <p:cNvSpPr/>
              <p:nvPr/>
            </p:nvSpPr>
            <p:spPr>
              <a:xfrm flipH="1">
                <a:off x="2300040" y="3916744"/>
                <a:ext cx="337780" cy="26589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0" name="Straight Connector 29"/>
              <p:cNvSpPr/>
              <p:nvPr/>
            </p:nvSpPr>
            <p:spPr>
              <a:xfrm>
                <a:off x="2363046" y="3587876"/>
                <a:ext cx="274775" cy="32886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1" name="Straight Connector 30"/>
              <p:cNvSpPr/>
              <p:nvPr/>
            </p:nvSpPr>
            <p:spPr>
              <a:xfrm>
                <a:off x="2637820" y="3916744"/>
                <a:ext cx="610803" cy="61225"/>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32" name="Straight Connector 31"/>
            <p:cNvSpPr/>
            <p:nvPr/>
          </p:nvSpPr>
          <p:spPr>
            <a:xfrm>
              <a:off x="3199619" y="3976220"/>
              <a:ext cx="693061" cy="572019"/>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4084" name="Group 32"/>
          <p:cNvGrpSpPr>
            <a:grpSpLocks/>
          </p:cNvGrpSpPr>
          <p:nvPr/>
        </p:nvGrpSpPr>
        <p:grpSpPr bwMode="auto">
          <a:xfrm>
            <a:off x="5308600" y="3149600"/>
            <a:ext cx="1473200" cy="1346200"/>
            <a:chOff x="5851080" y="3072600"/>
            <a:chExt cx="1626120" cy="1481760"/>
          </a:xfrm>
        </p:grpSpPr>
        <p:grpSp>
          <p:nvGrpSpPr>
            <p:cNvPr id="174087" name="Group 33"/>
            <p:cNvGrpSpPr>
              <a:grpSpLocks/>
            </p:cNvGrpSpPr>
            <p:nvPr/>
          </p:nvGrpSpPr>
          <p:grpSpPr bwMode="auto">
            <a:xfrm>
              <a:off x="6506640" y="3444480"/>
              <a:ext cx="970560" cy="574920"/>
              <a:chOff x="6506640" y="3444480"/>
              <a:chExt cx="970560" cy="574920"/>
            </a:xfrm>
          </p:grpSpPr>
          <p:sp>
            <p:nvSpPr>
              <p:cNvPr id="35" name="Straight Connector 34"/>
              <p:cNvSpPr/>
              <p:nvPr/>
            </p:nvSpPr>
            <p:spPr>
              <a:xfrm flipV="1">
                <a:off x="7098707" y="3444788"/>
                <a:ext cx="213779" cy="36869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6" name="Straight Connector 35"/>
              <p:cNvSpPr/>
              <p:nvPr/>
            </p:nvSpPr>
            <p:spPr>
              <a:xfrm flipH="1" flipV="1">
                <a:off x="7098707" y="3811733"/>
                <a:ext cx="378493" cy="207935"/>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7" name="Straight Connector 36"/>
              <p:cNvSpPr/>
              <p:nvPr/>
            </p:nvSpPr>
            <p:spPr>
              <a:xfrm flipH="1">
                <a:off x="6506435" y="3811733"/>
                <a:ext cx="592272" cy="160757"/>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4088" name="Group 37"/>
            <p:cNvGrpSpPr>
              <a:grpSpLocks/>
            </p:cNvGrpSpPr>
            <p:nvPr/>
          </p:nvGrpSpPr>
          <p:grpSpPr bwMode="auto">
            <a:xfrm>
              <a:off x="6444719" y="3072600"/>
              <a:ext cx="596881" cy="941039"/>
              <a:chOff x="6444719" y="3072600"/>
              <a:chExt cx="596881" cy="941039"/>
            </a:xfrm>
          </p:grpSpPr>
          <p:sp>
            <p:nvSpPr>
              <p:cNvPr id="39" name="Straight Connector 38"/>
              <p:cNvSpPr/>
              <p:nvPr/>
            </p:nvSpPr>
            <p:spPr>
              <a:xfrm flipH="1" flipV="1">
                <a:off x="6445105" y="3072600"/>
                <a:ext cx="224293" cy="361704"/>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40" name="Straight Connector 39"/>
              <p:cNvSpPr/>
              <p:nvPr/>
            </p:nvSpPr>
            <p:spPr>
              <a:xfrm flipH="1">
                <a:off x="6669398" y="3215883"/>
                <a:ext cx="371485" cy="218420"/>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41" name="Straight Connector 40"/>
              <p:cNvSpPr/>
              <p:nvPr/>
            </p:nvSpPr>
            <p:spPr>
              <a:xfrm flipH="1">
                <a:off x="6522206" y="3434304"/>
                <a:ext cx="147192" cy="58012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42" name="Straight Connector 41"/>
            <p:cNvSpPr/>
            <p:nvPr/>
          </p:nvSpPr>
          <p:spPr>
            <a:xfrm flipH="1">
              <a:off x="5851080" y="3967248"/>
              <a:ext cx="678135" cy="58711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43" name="Straight Connector 42"/>
          <p:cNvSpPr/>
          <p:nvPr/>
        </p:nvSpPr>
        <p:spPr>
          <a:xfrm>
            <a:off x="3524250" y="4495800"/>
            <a:ext cx="1787525" cy="0"/>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74086" name="Text Box 45"/>
          <p:cNvSpPr>
            <a:spLocks noGrp="1" noChangeArrowheads="1"/>
          </p:cNvSpPr>
          <p:nvPr>
            <p:ph type="title" idx="4294967295"/>
          </p:nvPr>
        </p:nvSpPr>
        <p:spPr>
          <a:xfrm>
            <a:off x="685800" y="-76200"/>
            <a:ext cx="7848600" cy="3124200"/>
          </a:xfrm>
          <a:noFill/>
        </p:spPr>
        <p:txBody>
          <a:bodyPr lIns="0" tIns="0" rIns="0" bIns="0"/>
          <a:lstStyle/>
          <a:p>
            <a:pPr marL="457200" indent="-457200" algn="l"/>
            <a:r>
              <a:rPr lang="en-US" sz="2400" b="1" dirty="0">
                <a:solidFill>
                  <a:schemeClr val="tx1"/>
                </a:solidFill>
                <a:latin typeface="Arial" charset="0"/>
                <a:ea typeface="ＭＳ Ｐゴシック" charset="0"/>
                <a:cs typeface="ＭＳ Ｐゴシック" charset="0"/>
              </a:rPr>
              <a:t>			</a:t>
            </a:r>
            <a:r>
              <a:rPr lang="en-US" sz="2400" b="1" dirty="0" smtClean="0">
                <a:solidFill>
                  <a:schemeClr val="tx1"/>
                </a:solidFill>
                <a:latin typeface="Arial" charset="0"/>
                <a:ea typeface="ＭＳ Ｐゴシック" charset="0"/>
                <a:cs typeface="ＭＳ Ｐゴシック" charset="0"/>
              </a:rPr>
              <a:t>     </a:t>
            </a:r>
            <a:r>
              <a:rPr lang="en-US" sz="4000" dirty="0" err="1" smtClean="0">
                <a:solidFill>
                  <a:schemeClr val="tx1"/>
                </a:solidFill>
                <a:latin typeface="Arial" charset="0"/>
                <a:ea typeface="ＭＳ Ｐゴシック" charset="0"/>
                <a:cs typeface="ＭＳ Ｐゴシック" charset="0"/>
              </a:rPr>
              <a:t>HMMER</a:t>
            </a:r>
            <a:r>
              <a:rPr lang="en-US" sz="4000" dirty="0" err="1">
                <a:solidFill>
                  <a:schemeClr val="tx1"/>
                </a:solidFill>
                <a:latin typeface="Arial" charset="0"/>
                <a:ea typeface="ＭＳ Ｐゴシック" charset="0"/>
                <a:cs typeface="ＭＳ Ｐゴシック" charset="0"/>
              </a:rPr>
              <a:t>+</a:t>
            </a:r>
            <a:r>
              <a:rPr lang="en-US" sz="4000" dirty="0" err="1" smtClean="0">
                <a:solidFill>
                  <a:schemeClr val="tx1"/>
                </a:solidFill>
                <a:latin typeface="Arial" charset="0"/>
                <a:ea typeface="ＭＳ Ｐゴシック" charset="0"/>
                <a:cs typeface="ＭＳ Ｐゴシック" charset="0"/>
              </a:rPr>
              <a:t>pplacer</a:t>
            </a:r>
            <a:r>
              <a:rPr lang="en-US" sz="4000" dirty="0" smtClean="0">
                <a:latin typeface="Arial" charset="0"/>
                <a:ea typeface="ＭＳ Ｐゴシック" charset="0"/>
                <a:cs typeface="ＭＳ Ｐゴシック" charset="0"/>
              </a:rPr>
              <a:t/>
            </a:r>
            <a:br>
              <a:rPr lang="en-US" sz="4000" dirty="0" smtClean="0">
                <a:latin typeface="Arial" charset="0"/>
                <a:ea typeface="ＭＳ Ｐゴシック" charset="0"/>
                <a:cs typeface="ＭＳ Ｐゴシック" charset="0"/>
              </a:rPr>
            </a:br>
            <a:r>
              <a:rPr lang="en-US" sz="4000" dirty="0" smtClean="0">
                <a:solidFill>
                  <a:schemeClr val="tx1"/>
                </a:solidFill>
                <a:latin typeface="Arial" charset="0"/>
                <a:ea typeface="ＭＳ Ｐゴシック" charset="0"/>
                <a:cs typeface="ＭＳ Ｐゴシック" charset="0"/>
              </a:rPr>
              <a:t> </a:t>
            </a:r>
            <a:r>
              <a:rPr lang="en-US" sz="1800" dirty="0" smtClean="0">
                <a:solidFill>
                  <a:schemeClr val="tx1"/>
                </a:solidFill>
                <a:latin typeface="Arial" charset="0"/>
                <a:ea typeface="ＭＳ Ｐゴシック" charset="0"/>
                <a:cs typeface="ＭＳ Ｐゴシック" charset="0"/>
              </a:rPr>
              <a:t>Steps</a:t>
            </a:r>
            <a:r>
              <a:rPr lang="en-US" sz="1800" dirty="0">
                <a:solidFill>
                  <a:schemeClr val="tx1"/>
                </a:solidFill>
                <a:latin typeface="Arial" charset="0"/>
                <a:ea typeface="ＭＳ Ｐゴシック" charset="0"/>
                <a:cs typeface="ＭＳ Ｐゴシック" charset="0"/>
              </a:rPr>
              <a:t>:</a:t>
            </a:r>
            <a:br>
              <a:rPr lang="en-US" sz="1800" dirty="0">
                <a:solidFill>
                  <a:schemeClr val="tx1"/>
                </a:solidFill>
                <a:latin typeface="Arial" charset="0"/>
                <a:ea typeface="ＭＳ Ｐゴシック" charset="0"/>
                <a:cs typeface="ＭＳ Ｐゴシック" charset="0"/>
              </a:rPr>
            </a:br>
            <a:r>
              <a:rPr lang="en-US" sz="1800" dirty="0">
                <a:solidFill>
                  <a:schemeClr val="tx1"/>
                </a:solidFill>
                <a:latin typeface="Arial" charset="0"/>
                <a:ea typeface="ＭＳ Ｐゴシック" charset="0"/>
                <a:cs typeface="ＭＳ Ｐゴシック" charset="0"/>
              </a:rPr>
              <a:t>	</a:t>
            </a:r>
            <a:r>
              <a:rPr lang="en-US" sz="1800" dirty="0" smtClean="0">
                <a:solidFill>
                  <a:schemeClr val="tx1"/>
                </a:solidFill>
                <a:latin typeface="Arial" charset="0"/>
                <a:ea typeface="ＭＳ Ｐゴシック" charset="0"/>
                <a:cs typeface="ＭＳ Ｐゴシック" charset="0"/>
              </a:rPr>
              <a:t>   1</a:t>
            </a:r>
            <a:r>
              <a:rPr lang="en-US" sz="1800" dirty="0">
                <a:solidFill>
                  <a:schemeClr val="tx1"/>
                </a:solidFill>
                <a:latin typeface="Arial" charset="0"/>
                <a:ea typeface="ＭＳ Ｐゴシック" charset="0"/>
                <a:cs typeface="ＭＳ Ｐゴシック" charset="0"/>
              </a:rPr>
              <a:t>) Build one HMM for the entire alignment</a:t>
            </a:r>
            <a:br>
              <a:rPr lang="en-US" sz="1800" dirty="0">
                <a:solidFill>
                  <a:schemeClr val="tx1"/>
                </a:solidFill>
                <a:latin typeface="Arial" charset="0"/>
                <a:ea typeface="ＭＳ Ｐゴシック" charset="0"/>
                <a:cs typeface="ＭＳ Ｐゴシック" charset="0"/>
              </a:rPr>
            </a:br>
            <a:r>
              <a:rPr lang="en-US" sz="1800" dirty="0">
                <a:solidFill>
                  <a:schemeClr val="tx1"/>
                </a:solidFill>
                <a:latin typeface="Arial" charset="0"/>
                <a:ea typeface="ＭＳ Ｐゴシック" charset="0"/>
                <a:cs typeface="ＭＳ Ｐゴシック" charset="0"/>
              </a:rPr>
              <a:t>	</a:t>
            </a:r>
            <a:r>
              <a:rPr lang="en-US" sz="1800" dirty="0" smtClean="0">
                <a:solidFill>
                  <a:schemeClr val="tx1"/>
                </a:solidFill>
                <a:latin typeface="Arial" charset="0"/>
                <a:ea typeface="ＭＳ Ｐゴシック" charset="0"/>
                <a:cs typeface="ＭＳ Ｐゴシック" charset="0"/>
              </a:rPr>
              <a:t>   2</a:t>
            </a:r>
            <a:r>
              <a:rPr lang="en-US" sz="1800" dirty="0">
                <a:solidFill>
                  <a:schemeClr val="tx1"/>
                </a:solidFill>
                <a:latin typeface="Arial" charset="0"/>
                <a:ea typeface="ＭＳ Ｐゴシック" charset="0"/>
                <a:cs typeface="ＭＳ Ｐゴシック" charset="0"/>
              </a:rPr>
              <a:t>) Align fragment to the HMM, and insert into alignment</a:t>
            </a:r>
            <a:br>
              <a:rPr lang="en-US" sz="1800" dirty="0">
                <a:solidFill>
                  <a:schemeClr val="tx1"/>
                </a:solidFill>
                <a:latin typeface="Arial" charset="0"/>
                <a:ea typeface="ＭＳ Ｐゴシック" charset="0"/>
                <a:cs typeface="ＭＳ Ｐゴシック" charset="0"/>
              </a:rPr>
            </a:br>
            <a:r>
              <a:rPr lang="en-US" sz="1800" dirty="0">
                <a:solidFill>
                  <a:schemeClr val="tx1"/>
                </a:solidFill>
                <a:latin typeface="Arial" charset="0"/>
                <a:ea typeface="ＭＳ Ｐゴシック" charset="0"/>
                <a:cs typeface="ＭＳ Ｐゴシック" charset="0"/>
              </a:rPr>
              <a:t>	</a:t>
            </a:r>
            <a:r>
              <a:rPr lang="en-US" sz="1800" dirty="0" smtClean="0">
                <a:solidFill>
                  <a:schemeClr val="tx1"/>
                </a:solidFill>
                <a:latin typeface="Arial" charset="0"/>
                <a:ea typeface="ＭＳ Ｐゴシック" charset="0"/>
                <a:cs typeface="ＭＳ Ｐゴシック" charset="0"/>
              </a:rPr>
              <a:t>   3</a:t>
            </a:r>
            <a:r>
              <a:rPr lang="en-US" sz="1800" dirty="0">
                <a:solidFill>
                  <a:schemeClr val="tx1"/>
                </a:solidFill>
                <a:latin typeface="Arial" charset="0"/>
                <a:ea typeface="ＭＳ Ｐゴシック" charset="0"/>
                <a:cs typeface="ＭＳ Ｐゴシック" charset="0"/>
              </a:rPr>
              <a:t>) Insert fragment into tree to optimize likelihood</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p:txBody>
          <a:bodyPr/>
          <a:lstStyle/>
          <a:p>
            <a:r>
              <a:rPr lang="en-US">
                <a:latin typeface="Arial" charset="0"/>
                <a:ea typeface="ＭＳ Ｐゴシック" charset="0"/>
                <a:cs typeface="ＭＳ Ｐゴシック" charset="0"/>
              </a:rPr>
              <a:t>Using HMMER</a:t>
            </a:r>
          </a:p>
        </p:txBody>
      </p:sp>
      <p:sp>
        <p:nvSpPr>
          <p:cNvPr id="167938" name="Content Placeholder 2"/>
          <p:cNvSpPr>
            <a:spLocks noGrp="1"/>
          </p:cNvSpPr>
          <p:nvPr>
            <p:ph idx="1"/>
          </p:nvPr>
        </p:nvSpPr>
        <p:spPr/>
        <p:txBody>
          <a:bodyPr/>
          <a:lstStyle/>
          <a:p>
            <a:pPr marL="0" indent="0">
              <a:buFontTx/>
              <a:buNone/>
              <a:defRPr/>
            </a:pPr>
            <a:r>
              <a:rPr lang="en-US" dirty="0">
                <a:latin typeface="Arial" charset="0"/>
                <a:ea typeface="ＭＳ Ｐゴシック" charset="0"/>
                <a:cs typeface="ＭＳ Ｐゴシック" charset="0"/>
              </a:rPr>
              <a:t>Using HMMER </a:t>
            </a:r>
            <a:r>
              <a:rPr lang="en-US" dirty="0" smtClean="0">
                <a:latin typeface="Arial" charset="0"/>
                <a:ea typeface="ＭＳ Ｐゴシック" charset="0"/>
                <a:cs typeface="ＭＳ Ｐゴシック" charset="0"/>
              </a:rPr>
              <a:t>works </a:t>
            </a:r>
            <a:r>
              <a:rPr lang="en-US" dirty="0">
                <a:latin typeface="Arial" charset="0"/>
                <a:ea typeface="ＭＳ Ｐゴシック" charset="0"/>
                <a:cs typeface="ＭＳ Ｐゴシック" charset="0"/>
              </a:rPr>
              <a:t>well…</a:t>
            </a:r>
          </a:p>
          <a:p>
            <a:pPr>
              <a:defRPr/>
            </a:pPr>
            <a:r>
              <a:rPr lang="en-US" dirty="0">
                <a:solidFill>
                  <a:srgbClr val="FFFFFF"/>
                </a:solidFill>
                <a:latin typeface="Arial" charset="0"/>
                <a:ea typeface="ＭＳ Ｐゴシック" charset="0"/>
                <a:cs typeface="ＭＳ Ｐゴシック" charset="0"/>
              </a:rPr>
              <a:t>…except </a:t>
            </a:r>
            <a:r>
              <a:rPr lang="en-US" dirty="0">
                <a:solidFill>
                  <a:schemeClr val="bg1"/>
                </a:solidFill>
                <a:latin typeface="Arial" charset="0"/>
                <a:ea typeface="ＭＳ Ｐゴシック" charset="0"/>
                <a:cs typeface="ＭＳ Ｐゴシック" charset="0"/>
              </a:rPr>
              <a:t>when the dataset has a high evolutionary diameter.</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n-US">
                <a:latin typeface="Arial" charset="0"/>
                <a:ea typeface="ＭＳ Ｐゴシック" charset="0"/>
                <a:cs typeface="ＭＳ Ｐゴシック" charset="0"/>
              </a:rPr>
              <a:t>Using HMMER</a:t>
            </a:r>
          </a:p>
        </p:txBody>
      </p:sp>
      <p:sp>
        <p:nvSpPr>
          <p:cNvPr id="168962" name="Content Placeholder 2"/>
          <p:cNvSpPr>
            <a:spLocks noGrp="1"/>
          </p:cNvSpPr>
          <p:nvPr>
            <p:ph idx="1"/>
          </p:nvPr>
        </p:nvSpPr>
        <p:spPr/>
        <p:txBody>
          <a:bodyPr/>
          <a:lstStyle/>
          <a:p>
            <a:pPr marL="0" indent="0">
              <a:buFontTx/>
              <a:buNone/>
              <a:defRPr/>
            </a:pPr>
            <a:r>
              <a:rPr lang="en-US" dirty="0">
                <a:latin typeface="Arial" charset="0"/>
                <a:ea typeface="ＭＳ Ｐゴシック" charset="0"/>
                <a:cs typeface="ＭＳ Ｐゴシック" charset="0"/>
              </a:rPr>
              <a:t>Using HMMER </a:t>
            </a:r>
            <a:r>
              <a:rPr lang="en-US" dirty="0" smtClean="0">
                <a:latin typeface="Arial" charset="0"/>
                <a:ea typeface="ＭＳ Ｐゴシック" charset="0"/>
                <a:cs typeface="ＭＳ Ｐゴシック" charset="0"/>
              </a:rPr>
              <a:t>works well…</a:t>
            </a:r>
            <a:r>
              <a:rPr lang="en-US" dirty="0">
                <a:latin typeface="Arial" charset="0"/>
                <a:ea typeface="ＭＳ Ｐゴシック" charset="0"/>
                <a:cs typeface="ＭＳ Ｐゴシック" charset="0"/>
              </a:rPr>
              <a:t>except when the dataset is big!</a:t>
            </a:r>
          </a:p>
          <a:p>
            <a:pPr>
              <a:defRPr/>
            </a:pPr>
            <a:endParaRPr lang="en-US"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1"/>
          <p:cNvSpPr>
            <a:spLocks noGrp="1"/>
          </p:cNvSpPr>
          <p:nvPr>
            <p:ph type="title" idx="4294967295"/>
          </p:nvPr>
        </p:nvSpPr>
        <p:spPr/>
        <p:txBody>
          <a:bodyPr lIns="0" tIns="0" rIns="0" bIns="0">
            <a:normAutofit fontScale="90000"/>
          </a:bodyPr>
          <a:lstStyle/>
          <a:p>
            <a:pPr eaLnBrk="1" hangingPunct="1">
              <a:buSzPct val="45000"/>
              <a:buFont typeface="StarSymbol" charset="0"/>
              <a:buNone/>
            </a:pPr>
            <a:r>
              <a:rPr lang="fi-FI">
                <a:latin typeface="Arial" charset="0"/>
                <a:ea typeface="ＭＳ Ｐゴシック" charset="0"/>
                <a:cs typeface="ＭＳ Ｐゴシック" charset="0"/>
              </a:rPr>
              <a:t>One Hidden Markov Model </a:t>
            </a:r>
            <a:br>
              <a:rPr lang="fi-FI">
                <a:latin typeface="Arial" charset="0"/>
                <a:ea typeface="ＭＳ Ｐゴシック" charset="0"/>
                <a:cs typeface="ＭＳ Ｐゴシック" charset="0"/>
              </a:rPr>
            </a:br>
            <a:r>
              <a:rPr lang="fi-FI">
                <a:latin typeface="Arial" charset="0"/>
                <a:ea typeface="ＭＳ Ｐゴシック" charset="0"/>
                <a:cs typeface="ＭＳ Ｐゴシック" charset="0"/>
              </a:rPr>
              <a:t>for the entire alignment?</a:t>
            </a:r>
            <a:endParaRPr lang="fi-FI">
              <a:latin typeface="Arial" charset="0"/>
              <a:ea typeface="ＭＳ Ｐゴシック" charset="0"/>
              <a:cs typeface="Arial" charset="0"/>
            </a:endParaRPr>
          </a:p>
        </p:txBody>
      </p:sp>
      <p:grpSp>
        <p:nvGrpSpPr>
          <p:cNvPr id="176130" name="Group 2"/>
          <p:cNvGrpSpPr>
            <a:grpSpLocks/>
          </p:cNvGrpSpPr>
          <p:nvPr/>
        </p:nvGrpSpPr>
        <p:grpSpPr bwMode="auto">
          <a:xfrm>
            <a:off x="2011363" y="4125913"/>
            <a:ext cx="1535112" cy="1244600"/>
            <a:chOff x="2217960" y="4547520"/>
            <a:chExt cx="1692360" cy="1372679"/>
          </a:xfrm>
        </p:grpSpPr>
        <p:grpSp>
          <p:nvGrpSpPr>
            <p:cNvPr id="176162" name="Group 3"/>
            <p:cNvGrpSpPr>
              <a:grpSpLocks/>
            </p:cNvGrpSpPr>
            <p:nvPr/>
          </p:nvGrpSpPr>
          <p:grpSpPr bwMode="auto">
            <a:xfrm>
              <a:off x="2217960" y="4827240"/>
              <a:ext cx="951120" cy="592920"/>
              <a:chOff x="2217960" y="4827240"/>
              <a:chExt cx="951120" cy="592920"/>
            </a:xfrm>
          </p:grpSpPr>
          <p:sp>
            <p:nvSpPr>
              <p:cNvPr id="5" name="Straight Connector 4"/>
              <p:cNvSpPr/>
              <p:nvPr/>
            </p:nvSpPr>
            <p:spPr>
              <a:xfrm flipH="1">
                <a:off x="2287965" y="5090289"/>
                <a:ext cx="269518" cy="32916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6" name="Straight Connector 5"/>
              <p:cNvSpPr/>
              <p:nvPr/>
            </p:nvSpPr>
            <p:spPr>
              <a:xfrm>
                <a:off x="2217960" y="4827659"/>
                <a:ext cx="339522" cy="262630"/>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7" name="Straight Connector 6"/>
              <p:cNvSpPr/>
              <p:nvPr/>
            </p:nvSpPr>
            <p:spPr>
              <a:xfrm flipV="1">
                <a:off x="2557482" y="5022005"/>
                <a:ext cx="610790" cy="68284"/>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6163" name="Group 7"/>
            <p:cNvGrpSpPr>
              <a:grpSpLocks/>
            </p:cNvGrpSpPr>
            <p:nvPr/>
          </p:nvGrpSpPr>
          <p:grpSpPr bwMode="auto">
            <a:xfrm>
              <a:off x="2518200" y="4979160"/>
              <a:ext cx="642600" cy="941039"/>
              <a:chOff x="2518200" y="4979160"/>
              <a:chExt cx="642600" cy="941039"/>
            </a:xfrm>
          </p:grpSpPr>
          <p:sp>
            <p:nvSpPr>
              <p:cNvPr id="9" name="Straight Connector 8"/>
              <p:cNvSpPr/>
              <p:nvPr/>
            </p:nvSpPr>
            <p:spPr>
              <a:xfrm>
                <a:off x="2921506" y="5529756"/>
                <a:ext cx="162760" cy="39044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0" name="Straight Connector 9"/>
              <p:cNvSpPr/>
              <p:nvPr/>
            </p:nvSpPr>
            <p:spPr>
              <a:xfrm flipV="1">
                <a:off x="2518979" y="5529756"/>
                <a:ext cx="402526" cy="15757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1" name="Straight Connector 10"/>
              <p:cNvSpPr/>
              <p:nvPr/>
            </p:nvSpPr>
            <p:spPr>
              <a:xfrm flipV="1">
                <a:off x="2921506" y="4979984"/>
                <a:ext cx="239765" cy="54977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12" name="Straight Connector 11"/>
            <p:cNvSpPr/>
            <p:nvPr/>
          </p:nvSpPr>
          <p:spPr>
            <a:xfrm flipV="1">
              <a:off x="3145521" y="4547520"/>
              <a:ext cx="764799" cy="47623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6131" name="Group 12"/>
          <p:cNvGrpSpPr>
            <a:grpSpLocks/>
          </p:cNvGrpSpPr>
          <p:nvPr/>
        </p:nvGrpSpPr>
        <p:grpSpPr bwMode="auto">
          <a:xfrm>
            <a:off x="5300663" y="4111625"/>
            <a:ext cx="1449387" cy="1339850"/>
            <a:chOff x="5843880" y="4532040"/>
            <a:chExt cx="1598760" cy="1477440"/>
          </a:xfrm>
        </p:grpSpPr>
        <p:grpSp>
          <p:nvGrpSpPr>
            <p:cNvPr id="176153" name="Group 13"/>
            <p:cNvGrpSpPr>
              <a:grpSpLocks/>
            </p:cNvGrpSpPr>
            <p:nvPr/>
          </p:nvGrpSpPr>
          <p:grpSpPr bwMode="auto">
            <a:xfrm>
              <a:off x="6537240" y="5070600"/>
              <a:ext cx="662039" cy="938880"/>
              <a:chOff x="6537240" y="5070600"/>
              <a:chExt cx="662039" cy="938880"/>
            </a:xfrm>
          </p:grpSpPr>
          <p:sp>
            <p:nvSpPr>
              <p:cNvPr id="15" name="Straight Connector 14"/>
              <p:cNvSpPr/>
              <p:nvPr/>
            </p:nvSpPr>
            <p:spPr>
              <a:xfrm>
                <a:off x="6792980" y="5613862"/>
                <a:ext cx="406257" cy="147044"/>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6" name="Straight Connector 15"/>
              <p:cNvSpPr/>
              <p:nvPr/>
            </p:nvSpPr>
            <p:spPr>
              <a:xfrm flipV="1">
                <a:off x="6640633" y="5613862"/>
                <a:ext cx="152347" cy="39561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7" name="Straight Connector 16"/>
              <p:cNvSpPr/>
              <p:nvPr/>
            </p:nvSpPr>
            <p:spPr>
              <a:xfrm flipH="1" flipV="1">
                <a:off x="6537318" y="5071201"/>
                <a:ext cx="255662" cy="542661"/>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6154" name="Group 17"/>
            <p:cNvGrpSpPr>
              <a:grpSpLocks/>
            </p:cNvGrpSpPr>
            <p:nvPr/>
          </p:nvGrpSpPr>
          <p:grpSpPr bwMode="auto">
            <a:xfrm>
              <a:off x="6497640" y="4871520"/>
              <a:ext cx="945000" cy="594720"/>
              <a:chOff x="6497640" y="4871520"/>
              <a:chExt cx="945000" cy="594720"/>
            </a:xfrm>
          </p:grpSpPr>
          <p:sp>
            <p:nvSpPr>
              <p:cNvPr id="19" name="Straight Connector 18"/>
              <p:cNvSpPr/>
              <p:nvPr/>
            </p:nvSpPr>
            <p:spPr>
              <a:xfrm flipV="1">
                <a:off x="7109930" y="4871641"/>
                <a:ext cx="332710" cy="27133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0" name="Straight Connector 19"/>
              <p:cNvSpPr/>
              <p:nvPr/>
            </p:nvSpPr>
            <p:spPr>
              <a:xfrm flipH="1" flipV="1">
                <a:off x="7109930" y="5142973"/>
                <a:ext cx="280177" cy="32384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1" name="Straight Connector 20"/>
              <p:cNvSpPr/>
              <p:nvPr/>
            </p:nvSpPr>
            <p:spPr>
              <a:xfrm flipH="1" flipV="1">
                <a:off x="6497042" y="5092207"/>
                <a:ext cx="612888" cy="5076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22" name="Straight Connector 21"/>
            <p:cNvSpPr/>
            <p:nvPr/>
          </p:nvSpPr>
          <p:spPr>
            <a:xfrm flipH="1" flipV="1">
              <a:off x="5843880" y="4532040"/>
              <a:ext cx="703945" cy="560167"/>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6132" name="Group 22"/>
          <p:cNvGrpSpPr>
            <a:grpSpLocks/>
          </p:cNvGrpSpPr>
          <p:nvPr/>
        </p:nvGrpSpPr>
        <p:grpSpPr bwMode="auto">
          <a:xfrm>
            <a:off x="2085975" y="2773363"/>
            <a:ext cx="1444625" cy="1352550"/>
            <a:chOff x="2300040" y="3057840"/>
            <a:chExt cx="1592640" cy="1490399"/>
          </a:xfrm>
        </p:grpSpPr>
        <p:grpSp>
          <p:nvGrpSpPr>
            <p:cNvPr id="176144" name="Group 23"/>
            <p:cNvGrpSpPr>
              <a:grpSpLocks/>
            </p:cNvGrpSpPr>
            <p:nvPr/>
          </p:nvGrpSpPr>
          <p:grpSpPr bwMode="auto">
            <a:xfrm>
              <a:off x="2558880" y="3057840"/>
              <a:ext cx="650160" cy="939960"/>
              <a:chOff x="2558880" y="3057840"/>
              <a:chExt cx="650160" cy="939960"/>
            </a:xfrm>
          </p:grpSpPr>
          <p:sp>
            <p:nvSpPr>
              <p:cNvPr id="25" name="Straight Connector 24"/>
              <p:cNvSpPr/>
              <p:nvPr/>
            </p:nvSpPr>
            <p:spPr>
              <a:xfrm flipH="1" flipV="1">
                <a:off x="2559063" y="3295744"/>
                <a:ext cx="404286" cy="15393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6" name="Straight Connector 25"/>
              <p:cNvSpPr/>
              <p:nvPr/>
            </p:nvSpPr>
            <p:spPr>
              <a:xfrm flipH="1">
                <a:off x="2963349" y="3057840"/>
                <a:ext cx="157514" cy="393591"/>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7" name="Straight Connector 26"/>
              <p:cNvSpPr/>
              <p:nvPr/>
            </p:nvSpPr>
            <p:spPr>
              <a:xfrm>
                <a:off x="2963349" y="3449682"/>
                <a:ext cx="245022" cy="547529"/>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6145" name="Group 27"/>
            <p:cNvGrpSpPr>
              <a:grpSpLocks/>
            </p:cNvGrpSpPr>
            <p:nvPr/>
          </p:nvGrpSpPr>
          <p:grpSpPr bwMode="auto">
            <a:xfrm>
              <a:off x="2300040" y="3588120"/>
              <a:ext cx="948599" cy="593999"/>
              <a:chOff x="2300040" y="3588120"/>
              <a:chExt cx="948599" cy="593999"/>
            </a:xfrm>
          </p:grpSpPr>
          <p:sp>
            <p:nvSpPr>
              <p:cNvPr id="29" name="Straight Connector 28"/>
              <p:cNvSpPr/>
              <p:nvPr/>
            </p:nvSpPr>
            <p:spPr>
              <a:xfrm flipH="1">
                <a:off x="2300040" y="3916743"/>
                <a:ext cx="337780" cy="26589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0" name="Straight Connector 29"/>
              <p:cNvSpPr/>
              <p:nvPr/>
            </p:nvSpPr>
            <p:spPr>
              <a:xfrm>
                <a:off x="2363046" y="3587875"/>
                <a:ext cx="274775" cy="32886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1" name="Straight Connector 30"/>
              <p:cNvSpPr/>
              <p:nvPr/>
            </p:nvSpPr>
            <p:spPr>
              <a:xfrm>
                <a:off x="2637820" y="3916743"/>
                <a:ext cx="610803" cy="6122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32" name="Straight Connector 31"/>
            <p:cNvSpPr/>
            <p:nvPr/>
          </p:nvSpPr>
          <p:spPr>
            <a:xfrm>
              <a:off x="3199619" y="3976219"/>
              <a:ext cx="693061" cy="572020"/>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6133" name="Group 32"/>
          <p:cNvGrpSpPr>
            <a:grpSpLocks/>
          </p:cNvGrpSpPr>
          <p:nvPr/>
        </p:nvGrpSpPr>
        <p:grpSpPr bwMode="auto">
          <a:xfrm>
            <a:off x="5308600" y="2786063"/>
            <a:ext cx="1473200" cy="1346200"/>
            <a:chOff x="5851080" y="3072600"/>
            <a:chExt cx="1626120" cy="1481760"/>
          </a:xfrm>
        </p:grpSpPr>
        <p:grpSp>
          <p:nvGrpSpPr>
            <p:cNvPr id="176135" name="Group 33"/>
            <p:cNvGrpSpPr>
              <a:grpSpLocks/>
            </p:cNvGrpSpPr>
            <p:nvPr/>
          </p:nvGrpSpPr>
          <p:grpSpPr bwMode="auto">
            <a:xfrm>
              <a:off x="6506640" y="3444480"/>
              <a:ext cx="970560" cy="574920"/>
              <a:chOff x="6506640" y="3444480"/>
              <a:chExt cx="970560" cy="574920"/>
            </a:xfrm>
          </p:grpSpPr>
          <p:sp>
            <p:nvSpPr>
              <p:cNvPr id="35" name="Straight Connector 34"/>
              <p:cNvSpPr/>
              <p:nvPr/>
            </p:nvSpPr>
            <p:spPr>
              <a:xfrm flipV="1">
                <a:off x="7098707" y="3444787"/>
                <a:ext cx="213779" cy="36869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6" name="Straight Connector 35"/>
              <p:cNvSpPr/>
              <p:nvPr/>
            </p:nvSpPr>
            <p:spPr>
              <a:xfrm flipH="1" flipV="1">
                <a:off x="7098707" y="3811732"/>
                <a:ext cx="378493" cy="20793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7" name="Straight Connector 36"/>
              <p:cNvSpPr/>
              <p:nvPr/>
            </p:nvSpPr>
            <p:spPr>
              <a:xfrm flipH="1">
                <a:off x="6506435" y="3811732"/>
                <a:ext cx="592272" cy="160757"/>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6136" name="Group 37"/>
            <p:cNvGrpSpPr>
              <a:grpSpLocks/>
            </p:cNvGrpSpPr>
            <p:nvPr/>
          </p:nvGrpSpPr>
          <p:grpSpPr bwMode="auto">
            <a:xfrm>
              <a:off x="6444719" y="3072600"/>
              <a:ext cx="596881" cy="941039"/>
              <a:chOff x="6444719" y="3072600"/>
              <a:chExt cx="596881" cy="941039"/>
            </a:xfrm>
          </p:grpSpPr>
          <p:sp>
            <p:nvSpPr>
              <p:cNvPr id="39" name="Straight Connector 38"/>
              <p:cNvSpPr/>
              <p:nvPr/>
            </p:nvSpPr>
            <p:spPr>
              <a:xfrm flipH="1" flipV="1">
                <a:off x="6445105" y="3072600"/>
                <a:ext cx="224293" cy="36170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40" name="Straight Connector 39"/>
              <p:cNvSpPr/>
              <p:nvPr/>
            </p:nvSpPr>
            <p:spPr>
              <a:xfrm flipH="1">
                <a:off x="6669398" y="3215883"/>
                <a:ext cx="371485" cy="218419"/>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41" name="Straight Connector 40"/>
              <p:cNvSpPr/>
              <p:nvPr/>
            </p:nvSpPr>
            <p:spPr>
              <a:xfrm flipH="1">
                <a:off x="6522206" y="3434303"/>
                <a:ext cx="147192" cy="58012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42" name="Straight Connector 41"/>
            <p:cNvSpPr/>
            <p:nvPr/>
          </p:nvSpPr>
          <p:spPr>
            <a:xfrm flipH="1">
              <a:off x="5851080" y="3967248"/>
              <a:ext cx="678135" cy="58711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43" name="Straight Connector 42"/>
          <p:cNvSpPr/>
          <p:nvPr/>
        </p:nvSpPr>
        <p:spPr>
          <a:xfrm>
            <a:off x="3524250" y="4133850"/>
            <a:ext cx="1787525" cy="0"/>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1"/>
          <p:cNvSpPr>
            <a:spLocks noGrp="1"/>
          </p:cNvSpPr>
          <p:nvPr>
            <p:ph type="title" idx="4294967295"/>
          </p:nvPr>
        </p:nvSpPr>
        <p:spPr/>
        <p:txBody>
          <a:bodyPr lIns="0" tIns="0" rIns="0" bIns="0"/>
          <a:lstStyle/>
          <a:p>
            <a:pPr eaLnBrk="1" hangingPunct="1">
              <a:buSzPct val="45000"/>
              <a:buFont typeface="StarSymbol" charset="0"/>
              <a:buNone/>
            </a:pPr>
            <a:r>
              <a:rPr lang="fi-FI">
                <a:latin typeface="Arial" charset="0"/>
                <a:ea typeface="ＭＳ Ｐゴシック" charset="0"/>
                <a:cs typeface="ＭＳ Ｐゴシック" charset="0"/>
              </a:rPr>
              <a:t>Or 2 HMMs?</a:t>
            </a:r>
            <a:endParaRPr lang="fi-FI">
              <a:latin typeface="Arial" charset="0"/>
              <a:ea typeface="ＭＳ Ｐゴシック" charset="0"/>
              <a:cs typeface="Arial" charset="0"/>
            </a:endParaRPr>
          </a:p>
        </p:txBody>
      </p:sp>
      <p:grpSp>
        <p:nvGrpSpPr>
          <p:cNvPr id="178178" name="Group 2"/>
          <p:cNvGrpSpPr>
            <a:grpSpLocks/>
          </p:cNvGrpSpPr>
          <p:nvPr/>
        </p:nvGrpSpPr>
        <p:grpSpPr bwMode="auto">
          <a:xfrm>
            <a:off x="2011363" y="4125913"/>
            <a:ext cx="1535112" cy="1244600"/>
            <a:chOff x="2217960" y="4547520"/>
            <a:chExt cx="1692360" cy="1372679"/>
          </a:xfrm>
        </p:grpSpPr>
        <p:grpSp>
          <p:nvGrpSpPr>
            <p:cNvPr id="178211" name="Group 3"/>
            <p:cNvGrpSpPr>
              <a:grpSpLocks/>
            </p:cNvGrpSpPr>
            <p:nvPr/>
          </p:nvGrpSpPr>
          <p:grpSpPr bwMode="auto">
            <a:xfrm>
              <a:off x="2217960" y="4827240"/>
              <a:ext cx="951120" cy="592920"/>
              <a:chOff x="2217960" y="4827240"/>
              <a:chExt cx="951120" cy="592920"/>
            </a:xfrm>
          </p:grpSpPr>
          <p:sp>
            <p:nvSpPr>
              <p:cNvPr id="5" name="Straight Connector 4"/>
              <p:cNvSpPr/>
              <p:nvPr/>
            </p:nvSpPr>
            <p:spPr>
              <a:xfrm flipH="1">
                <a:off x="2287965" y="5090289"/>
                <a:ext cx="269518" cy="32916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6" name="Straight Connector 5"/>
              <p:cNvSpPr/>
              <p:nvPr/>
            </p:nvSpPr>
            <p:spPr>
              <a:xfrm>
                <a:off x="2217960" y="4827659"/>
                <a:ext cx="339522" cy="262630"/>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7" name="Straight Connector 6"/>
              <p:cNvSpPr/>
              <p:nvPr/>
            </p:nvSpPr>
            <p:spPr>
              <a:xfrm flipV="1">
                <a:off x="2557482" y="5022005"/>
                <a:ext cx="610790" cy="68284"/>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8212" name="Group 7"/>
            <p:cNvGrpSpPr>
              <a:grpSpLocks/>
            </p:cNvGrpSpPr>
            <p:nvPr/>
          </p:nvGrpSpPr>
          <p:grpSpPr bwMode="auto">
            <a:xfrm>
              <a:off x="2518200" y="4979160"/>
              <a:ext cx="642600" cy="941039"/>
              <a:chOff x="2518200" y="4979160"/>
              <a:chExt cx="642600" cy="941039"/>
            </a:xfrm>
          </p:grpSpPr>
          <p:sp>
            <p:nvSpPr>
              <p:cNvPr id="9" name="Straight Connector 8"/>
              <p:cNvSpPr/>
              <p:nvPr/>
            </p:nvSpPr>
            <p:spPr>
              <a:xfrm>
                <a:off x="2921506" y="5529756"/>
                <a:ext cx="162760" cy="39044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0" name="Straight Connector 9"/>
              <p:cNvSpPr/>
              <p:nvPr/>
            </p:nvSpPr>
            <p:spPr>
              <a:xfrm flipV="1">
                <a:off x="2518979" y="5529756"/>
                <a:ext cx="402526" cy="15757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1" name="Straight Connector 10"/>
              <p:cNvSpPr/>
              <p:nvPr/>
            </p:nvSpPr>
            <p:spPr>
              <a:xfrm flipV="1">
                <a:off x="2921506" y="4979984"/>
                <a:ext cx="239765" cy="54977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12" name="Straight Connector 11"/>
            <p:cNvSpPr/>
            <p:nvPr/>
          </p:nvSpPr>
          <p:spPr>
            <a:xfrm flipV="1">
              <a:off x="3145521" y="4547520"/>
              <a:ext cx="764799" cy="47623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8179" name="Group 12"/>
          <p:cNvGrpSpPr>
            <a:grpSpLocks/>
          </p:cNvGrpSpPr>
          <p:nvPr/>
        </p:nvGrpSpPr>
        <p:grpSpPr bwMode="auto">
          <a:xfrm>
            <a:off x="5300663" y="4111625"/>
            <a:ext cx="1449387" cy="1339850"/>
            <a:chOff x="5843880" y="4532040"/>
            <a:chExt cx="1598760" cy="1477440"/>
          </a:xfrm>
        </p:grpSpPr>
        <p:grpSp>
          <p:nvGrpSpPr>
            <p:cNvPr id="178202" name="Group 13"/>
            <p:cNvGrpSpPr>
              <a:grpSpLocks/>
            </p:cNvGrpSpPr>
            <p:nvPr/>
          </p:nvGrpSpPr>
          <p:grpSpPr bwMode="auto">
            <a:xfrm>
              <a:off x="6537240" y="5070600"/>
              <a:ext cx="662039" cy="938880"/>
              <a:chOff x="6537240" y="5070600"/>
              <a:chExt cx="662039" cy="938880"/>
            </a:xfrm>
          </p:grpSpPr>
          <p:sp>
            <p:nvSpPr>
              <p:cNvPr id="15" name="Straight Connector 14"/>
              <p:cNvSpPr/>
              <p:nvPr/>
            </p:nvSpPr>
            <p:spPr>
              <a:xfrm>
                <a:off x="6792980" y="5613862"/>
                <a:ext cx="406257" cy="147044"/>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6" name="Straight Connector 15"/>
              <p:cNvSpPr/>
              <p:nvPr/>
            </p:nvSpPr>
            <p:spPr>
              <a:xfrm flipV="1">
                <a:off x="6640633" y="5613862"/>
                <a:ext cx="152347" cy="39561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7" name="Straight Connector 16"/>
              <p:cNvSpPr/>
              <p:nvPr/>
            </p:nvSpPr>
            <p:spPr>
              <a:xfrm flipH="1" flipV="1">
                <a:off x="6537318" y="5071201"/>
                <a:ext cx="255662" cy="542661"/>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8203" name="Group 17"/>
            <p:cNvGrpSpPr>
              <a:grpSpLocks/>
            </p:cNvGrpSpPr>
            <p:nvPr/>
          </p:nvGrpSpPr>
          <p:grpSpPr bwMode="auto">
            <a:xfrm>
              <a:off x="6497640" y="4871520"/>
              <a:ext cx="945000" cy="594720"/>
              <a:chOff x="6497640" y="4871520"/>
              <a:chExt cx="945000" cy="594720"/>
            </a:xfrm>
          </p:grpSpPr>
          <p:sp>
            <p:nvSpPr>
              <p:cNvPr id="19" name="Straight Connector 18"/>
              <p:cNvSpPr/>
              <p:nvPr/>
            </p:nvSpPr>
            <p:spPr>
              <a:xfrm flipV="1">
                <a:off x="7109930" y="4871641"/>
                <a:ext cx="332710" cy="27133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0" name="Straight Connector 19"/>
              <p:cNvSpPr/>
              <p:nvPr/>
            </p:nvSpPr>
            <p:spPr>
              <a:xfrm flipH="1" flipV="1">
                <a:off x="7109930" y="5142973"/>
                <a:ext cx="280177" cy="32384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1" name="Straight Connector 20"/>
              <p:cNvSpPr/>
              <p:nvPr/>
            </p:nvSpPr>
            <p:spPr>
              <a:xfrm flipH="1" flipV="1">
                <a:off x="6497042" y="5092207"/>
                <a:ext cx="612888" cy="5076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22" name="Straight Connector 21"/>
            <p:cNvSpPr/>
            <p:nvPr/>
          </p:nvSpPr>
          <p:spPr>
            <a:xfrm flipH="1" flipV="1">
              <a:off x="5843880" y="4532040"/>
              <a:ext cx="703945" cy="560167"/>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8180" name="Group 22"/>
          <p:cNvGrpSpPr>
            <a:grpSpLocks/>
          </p:cNvGrpSpPr>
          <p:nvPr/>
        </p:nvGrpSpPr>
        <p:grpSpPr bwMode="auto">
          <a:xfrm>
            <a:off x="2085975" y="2773363"/>
            <a:ext cx="1444625" cy="1352550"/>
            <a:chOff x="2300040" y="3057840"/>
            <a:chExt cx="1592640" cy="1490399"/>
          </a:xfrm>
        </p:grpSpPr>
        <p:grpSp>
          <p:nvGrpSpPr>
            <p:cNvPr id="178193" name="Group 23"/>
            <p:cNvGrpSpPr>
              <a:grpSpLocks/>
            </p:cNvGrpSpPr>
            <p:nvPr/>
          </p:nvGrpSpPr>
          <p:grpSpPr bwMode="auto">
            <a:xfrm>
              <a:off x="2558880" y="3057840"/>
              <a:ext cx="650160" cy="939960"/>
              <a:chOff x="2558880" y="3057840"/>
              <a:chExt cx="650160" cy="939960"/>
            </a:xfrm>
          </p:grpSpPr>
          <p:sp>
            <p:nvSpPr>
              <p:cNvPr id="25" name="Straight Connector 24"/>
              <p:cNvSpPr/>
              <p:nvPr/>
            </p:nvSpPr>
            <p:spPr>
              <a:xfrm flipH="1" flipV="1">
                <a:off x="2559063" y="3295744"/>
                <a:ext cx="404286" cy="15393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6" name="Straight Connector 25"/>
              <p:cNvSpPr/>
              <p:nvPr/>
            </p:nvSpPr>
            <p:spPr>
              <a:xfrm flipH="1">
                <a:off x="2963349" y="3057840"/>
                <a:ext cx="157514" cy="393591"/>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7" name="Straight Connector 26"/>
              <p:cNvSpPr/>
              <p:nvPr/>
            </p:nvSpPr>
            <p:spPr>
              <a:xfrm>
                <a:off x="2963349" y="3449682"/>
                <a:ext cx="245022" cy="547529"/>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8194" name="Group 27"/>
            <p:cNvGrpSpPr>
              <a:grpSpLocks/>
            </p:cNvGrpSpPr>
            <p:nvPr/>
          </p:nvGrpSpPr>
          <p:grpSpPr bwMode="auto">
            <a:xfrm>
              <a:off x="2300040" y="3588120"/>
              <a:ext cx="948599" cy="593999"/>
              <a:chOff x="2300040" y="3588120"/>
              <a:chExt cx="948599" cy="593999"/>
            </a:xfrm>
          </p:grpSpPr>
          <p:sp>
            <p:nvSpPr>
              <p:cNvPr id="29" name="Straight Connector 28"/>
              <p:cNvSpPr/>
              <p:nvPr/>
            </p:nvSpPr>
            <p:spPr>
              <a:xfrm flipH="1">
                <a:off x="2300040" y="3916743"/>
                <a:ext cx="337780" cy="26589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0" name="Straight Connector 29"/>
              <p:cNvSpPr/>
              <p:nvPr/>
            </p:nvSpPr>
            <p:spPr>
              <a:xfrm>
                <a:off x="2363046" y="3587875"/>
                <a:ext cx="274775" cy="32886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1" name="Straight Connector 30"/>
              <p:cNvSpPr/>
              <p:nvPr/>
            </p:nvSpPr>
            <p:spPr>
              <a:xfrm>
                <a:off x="2637820" y="3916743"/>
                <a:ext cx="610803" cy="6122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32" name="Straight Connector 31"/>
            <p:cNvSpPr/>
            <p:nvPr/>
          </p:nvSpPr>
          <p:spPr>
            <a:xfrm>
              <a:off x="3199619" y="3976219"/>
              <a:ext cx="693061" cy="572020"/>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8181" name="Group 32"/>
          <p:cNvGrpSpPr>
            <a:grpSpLocks/>
          </p:cNvGrpSpPr>
          <p:nvPr/>
        </p:nvGrpSpPr>
        <p:grpSpPr bwMode="auto">
          <a:xfrm>
            <a:off x="5308600" y="2786063"/>
            <a:ext cx="1473200" cy="1346200"/>
            <a:chOff x="5851080" y="3072600"/>
            <a:chExt cx="1626120" cy="1481760"/>
          </a:xfrm>
        </p:grpSpPr>
        <p:grpSp>
          <p:nvGrpSpPr>
            <p:cNvPr id="178184" name="Group 33"/>
            <p:cNvGrpSpPr>
              <a:grpSpLocks/>
            </p:cNvGrpSpPr>
            <p:nvPr/>
          </p:nvGrpSpPr>
          <p:grpSpPr bwMode="auto">
            <a:xfrm>
              <a:off x="6506640" y="3444480"/>
              <a:ext cx="970560" cy="574920"/>
              <a:chOff x="6506640" y="3444480"/>
              <a:chExt cx="970560" cy="574920"/>
            </a:xfrm>
          </p:grpSpPr>
          <p:sp>
            <p:nvSpPr>
              <p:cNvPr id="35" name="Straight Connector 34"/>
              <p:cNvSpPr/>
              <p:nvPr/>
            </p:nvSpPr>
            <p:spPr>
              <a:xfrm flipV="1">
                <a:off x="7098707" y="3444787"/>
                <a:ext cx="213779" cy="36869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6" name="Straight Connector 35"/>
              <p:cNvSpPr/>
              <p:nvPr/>
            </p:nvSpPr>
            <p:spPr>
              <a:xfrm flipH="1" flipV="1">
                <a:off x="7098707" y="3811732"/>
                <a:ext cx="378493" cy="207936"/>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7" name="Straight Connector 36"/>
              <p:cNvSpPr/>
              <p:nvPr/>
            </p:nvSpPr>
            <p:spPr>
              <a:xfrm flipH="1">
                <a:off x="6506435" y="3811732"/>
                <a:ext cx="592272" cy="160757"/>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78185" name="Group 37"/>
            <p:cNvGrpSpPr>
              <a:grpSpLocks/>
            </p:cNvGrpSpPr>
            <p:nvPr/>
          </p:nvGrpSpPr>
          <p:grpSpPr bwMode="auto">
            <a:xfrm>
              <a:off x="6444719" y="3072600"/>
              <a:ext cx="596881" cy="941039"/>
              <a:chOff x="6444719" y="3072600"/>
              <a:chExt cx="596881" cy="941039"/>
            </a:xfrm>
          </p:grpSpPr>
          <p:sp>
            <p:nvSpPr>
              <p:cNvPr id="39" name="Straight Connector 38"/>
              <p:cNvSpPr/>
              <p:nvPr/>
            </p:nvSpPr>
            <p:spPr>
              <a:xfrm flipH="1" flipV="1">
                <a:off x="6445105" y="3072600"/>
                <a:ext cx="224293" cy="36170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40" name="Straight Connector 39"/>
              <p:cNvSpPr/>
              <p:nvPr/>
            </p:nvSpPr>
            <p:spPr>
              <a:xfrm flipH="1">
                <a:off x="6669398" y="3215883"/>
                <a:ext cx="371485" cy="218419"/>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41" name="Straight Connector 40"/>
              <p:cNvSpPr/>
              <p:nvPr/>
            </p:nvSpPr>
            <p:spPr>
              <a:xfrm flipH="1">
                <a:off x="6522206" y="3434303"/>
                <a:ext cx="147192" cy="580123"/>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42" name="Straight Connector 41"/>
            <p:cNvSpPr/>
            <p:nvPr/>
          </p:nvSpPr>
          <p:spPr>
            <a:xfrm flipH="1">
              <a:off x="5851080" y="3967248"/>
              <a:ext cx="678135" cy="58711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43" name="Freeform 42"/>
          <p:cNvSpPr/>
          <p:nvPr/>
        </p:nvSpPr>
        <p:spPr>
          <a:xfrm>
            <a:off x="1546225" y="2393950"/>
            <a:ext cx="2238375" cy="3265488"/>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8360">
            <a:solidFill>
              <a:srgbClr val="00008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44" name="Freeform 43"/>
          <p:cNvSpPr/>
          <p:nvPr/>
        </p:nvSpPr>
        <p:spPr>
          <a:xfrm>
            <a:off x="5114925" y="2574925"/>
            <a:ext cx="2055813" cy="2963863"/>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8360">
            <a:solidFill>
              <a:srgbClr val="00008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idx="4294967295"/>
          </p:nvPr>
        </p:nvSpPr>
        <p:spPr/>
        <p:txBody>
          <a:bodyPr lIns="0" tIns="0" rIns="0" bIns="0"/>
          <a:lstStyle/>
          <a:p>
            <a:pPr eaLnBrk="1" hangingPunct="1">
              <a:buSzPct val="45000"/>
              <a:buFont typeface="StarSymbol" charset="0"/>
              <a:buNone/>
            </a:pPr>
            <a:r>
              <a:rPr lang="fi-FI">
                <a:latin typeface="Arial" charset="0"/>
                <a:ea typeface="ＭＳ Ｐゴシック" charset="0"/>
                <a:cs typeface="ＭＳ Ｐゴシック" charset="0"/>
              </a:rPr>
              <a:t>Or 4 HMMs?</a:t>
            </a:r>
            <a:endParaRPr lang="fi-FI">
              <a:latin typeface="Arial" charset="0"/>
              <a:ea typeface="ＭＳ Ｐゴシック" charset="0"/>
              <a:cs typeface="Arial" charset="0"/>
            </a:endParaRPr>
          </a:p>
        </p:txBody>
      </p:sp>
      <p:grpSp>
        <p:nvGrpSpPr>
          <p:cNvPr id="180226" name="Group 2"/>
          <p:cNvGrpSpPr>
            <a:grpSpLocks/>
          </p:cNvGrpSpPr>
          <p:nvPr/>
        </p:nvGrpSpPr>
        <p:grpSpPr bwMode="auto">
          <a:xfrm>
            <a:off x="2011363" y="4379913"/>
            <a:ext cx="863600" cy="536575"/>
            <a:chOff x="2217960" y="4827240"/>
            <a:chExt cx="951120" cy="592920"/>
          </a:xfrm>
        </p:grpSpPr>
        <p:sp>
          <p:nvSpPr>
            <p:cNvPr id="4" name="Straight Connector 3"/>
            <p:cNvSpPr/>
            <p:nvPr/>
          </p:nvSpPr>
          <p:spPr>
            <a:xfrm flipH="1">
              <a:off x="2287895" y="5090370"/>
              <a:ext cx="270999" cy="329790"/>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5" name="Straight Connector 4"/>
            <p:cNvSpPr/>
            <p:nvPr/>
          </p:nvSpPr>
          <p:spPr>
            <a:xfrm>
              <a:off x="2217960" y="4827240"/>
              <a:ext cx="340934" cy="263130"/>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6" name="Straight Connector 5"/>
            <p:cNvSpPr/>
            <p:nvPr/>
          </p:nvSpPr>
          <p:spPr>
            <a:xfrm flipV="1">
              <a:off x="2558894" y="5021956"/>
              <a:ext cx="610186" cy="68414"/>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80227" name="Group 6"/>
          <p:cNvGrpSpPr>
            <a:grpSpLocks/>
          </p:cNvGrpSpPr>
          <p:nvPr/>
        </p:nvGrpSpPr>
        <p:grpSpPr bwMode="auto">
          <a:xfrm>
            <a:off x="2284413" y="4516438"/>
            <a:ext cx="582612" cy="854075"/>
            <a:chOff x="2518200" y="4979160"/>
            <a:chExt cx="642600" cy="941039"/>
          </a:xfrm>
        </p:grpSpPr>
        <p:sp>
          <p:nvSpPr>
            <p:cNvPr id="8" name="Straight Connector 7"/>
            <p:cNvSpPr/>
            <p:nvPr/>
          </p:nvSpPr>
          <p:spPr>
            <a:xfrm>
              <a:off x="2920920" y="5528391"/>
              <a:ext cx="162838" cy="39180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9" name="Straight Connector 8"/>
            <p:cNvSpPr/>
            <p:nvPr/>
          </p:nvSpPr>
          <p:spPr>
            <a:xfrm flipV="1">
              <a:off x="2518200" y="5528391"/>
              <a:ext cx="402720" cy="159171"/>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0" name="Straight Connector 9"/>
            <p:cNvSpPr/>
            <p:nvPr/>
          </p:nvSpPr>
          <p:spPr>
            <a:xfrm flipV="1">
              <a:off x="2920920" y="4979160"/>
              <a:ext cx="239880" cy="549231"/>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80228" name="Group 10"/>
          <p:cNvGrpSpPr>
            <a:grpSpLocks/>
          </p:cNvGrpSpPr>
          <p:nvPr/>
        </p:nvGrpSpPr>
        <p:grpSpPr bwMode="auto">
          <a:xfrm>
            <a:off x="5929313" y="4600575"/>
            <a:ext cx="601662" cy="850900"/>
            <a:chOff x="6537240" y="5070600"/>
            <a:chExt cx="662039" cy="938880"/>
          </a:xfrm>
        </p:grpSpPr>
        <p:sp>
          <p:nvSpPr>
            <p:cNvPr id="12" name="Straight Connector 11"/>
            <p:cNvSpPr/>
            <p:nvPr/>
          </p:nvSpPr>
          <p:spPr>
            <a:xfrm>
              <a:off x="6792274" y="5613609"/>
              <a:ext cx="407005" cy="14713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3" name="Straight Connector 12"/>
            <p:cNvSpPr/>
            <p:nvPr/>
          </p:nvSpPr>
          <p:spPr>
            <a:xfrm flipV="1">
              <a:off x="6640301" y="5613609"/>
              <a:ext cx="151973" cy="395871"/>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4" name="Straight Connector 13"/>
            <p:cNvSpPr/>
            <p:nvPr/>
          </p:nvSpPr>
          <p:spPr>
            <a:xfrm flipH="1" flipV="1">
              <a:off x="6537240" y="5070600"/>
              <a:ext cx="255034" cy="543009"/>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80229" name="Group 14"/>
          <p:cNvGrpSpPr>
            <a:grpSpLocks/>
          </p:cNvGrpSpPr>
          <p:nvPr/>
        </p:nvGrpSpPr>
        <p:grpSpPr bwMode="auto">
          <a:xfrm>
            <a:off x="5894388" y="4419600"/>
            <a:ext cx="855662" cy="538163"/>
            <a:chOff x="6497640" y="4871520"/>
            <a:chExt cx="945000" cy="594720"/>
          </a:xfrm>
        </p:grpSpPr>
        <p:sp>
          <p:nvSpPr>
            <p:cNvPr id="16" name="Straight Connector 15"/>
            <p:cNvSpPr/>
            <p:nvPr/>
          </p:nvSpPr>
          <p:spPr>
            <a:xfrm flipV="1">
              <a:off x="7109523" y="4871520"/>
              <a:ext cx="333117" cy="27192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7" name="Straight Connector 16"/>
            <p:cNvSpPr/>
            <p:nvPr/>
          </p:nvSpPr>
          <p:spPr>
            <a:xfrm flipH="1" flipV="1">
              <a:off x="7109523" y="5143442"/>
              <a:ext cx="280520" cy="32279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8" name="Straight Connector 17"/>
            <p:cNvSpPr/>
            <p:nvPr/>
          </p:nvSpPr>
          <p:spPr>
            <a:xfrm flipH="1" flipV="1">
              <a:off x="6497640" y="5090812"/>
              <a:ext cx="611883" cy="52630"/>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80230" name="Group 18"/>
          <p:cNvGrpSpPr>
            <a:grpSpLocks/>
          </p:cNvGrpSpPr>
          <p:nvPr/>
        </p:nvGrpSpPr>
        <p:grpSpPr bwMode="auto">
          <a:xfrm>
            <a:off x="2320925" y="2773363"/>
            <a:ext cx="588963" cy="852487"/>
            <a:chOff x="2558880" y="3057840"/>
            <a:chExt cx="650160" cy="939960"/>
          </a:xfrm>
        </p:grpSpPr>
        <p:sp>
          <p:nvSpPr>
            <p:cNvPr id="20" name="Straight Connector 19"/>
            <p:cNvSpPr/>
            <p:nvPr/>
          </p:nvSpPr>
          <p:spPr>
            <a:xfrm flipH="1" flipV="1">
              <a:off x="2558880" y="3295893"/>
              <a:ext cx="404817" cy="154035"/>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1" name="Straight Connector 20"/>
            <p:cNvSpPr/>
            <p:nvPr/>
          </p:nvSpPr>
          <p:spPr>
            <a:xfrm flipH="1">
              <a:off x="2963697" y="3057840"/>
              <a:ext cx="157721" cy="39383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2" name="Straight Connector 21"/>
            <p:cNvSpPr/>
            <p:nvPr/>
          </p:nvSpPr>
          <p:spPr>
            <a:xfrm>
              <a:off x="2963697" y="3449928"/>
              <a:ext cx="245343" cy="54787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80231" name="Group 22"/>
          <p:cNvGrpSpPr>
            <a:grpSpLocks/>
          </p:cNvGrpSpPr>
          <p:nvPr/>
        </p:nvGrpSpPr>
        <p:grpSpPr bwMode="auto">
          <a:xfrm>
            <a:off x="2085975" y="3254375"/>
            <a:ext cx="860425" cy="539750"/>
            <a:chOff x="2300040" y="3588120"/>
            <a:chExt cx="948599" cy="593999"/>
          </a:xfrm>
        </p:grpSpPr>
        <p:sp>
          <p:nvSpPr>
            <p:cNvPr id="24" name="Straight Connector 23"/>
            <p:cNvSpPr/>
            <p:nvPr/>
          </p:nvSpPr>
          <p:spPr>
            <a:xfrm flipH="1">
              <a:off x="2300040" y="3916567"/>
              <a:ext cx="337786" cy="26555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5" name="Straight Connector 24"/>
            <p:cNvSpPr/>
            <p:nvPr/>
          </p:nvSpPr>
          <p:spPr>
            <a:xfrm>
              <a:off x="2363047" y="3588120"/>
              <a:ext cx="274779" cy="328447"/>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6" name="Straight Connector 25"/>
            <p:cNvSpPr/>
            <p:nvPr/>
          </p:nvSpPr>
          <p:spPr>
            <a:xfrm>
              <a:off x="2637826" y="3916567"/>
              <a:ext cx="610813" cy="61148"/>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80232" name="Group 26"/>
          <p:cNvGrpSpPr>
            <a:grpSpLocks/>
          </p:cNvGrpSpPr>
          <p:nvPr/>
        </p:nvGrpSpPr>
        <p:grpSpPr bwMode="auto">
          <a:xfrm>
            <a:off x="5902325" y="3125788"/>
            <a:ext cx="879475" cy="520700"/>
            <a:chOff x="6506640" y="3444480"/>
            <a:chExt cx="970560" cy="574920"/>
          </a:xfrm>
        </p:grpSpPr>
        <p:sp>
          <p:nvSpPr>
            <p:cNvPr id="28" name="Straight Connector 27"/>
            <p:cNvSpPr/>
            <p:nvPr/>
          </p:nvSpPr>
          <p:spPr>
            <a:xfrm flipV="1">
              <a:off x="7098787" y="3444480"/>
              <a:ext cx="213733" cy="368089"/>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29" name="Straight Connector 28"/>
            <p:cNvSpPr/>
            <p:nvPr/>
          </p:nvSpPr>
          <p:spPr>
            <a:xfrm flipH="1" flipV="1">
              <a:off x="7098787" y="3812569"/>
              <a:ext cx="378413" cy="206831"/>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0" name="Straight Connector 29"/>
            <p:cNvSpPr/>
            <p:nvPr/>
          </p:nvSpPr>
          <p:spPr>
            <a:xfrm flipH="1">
              <a:off x="6506640" y="3812569"/>
              <a:ext cx="592147" cy="159505"/>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grpSp>
        <p:nvGrpSpPr>
          <p:cNvPr id="180233" name="Group 30"/>
          <p:cNvGrpSpPr>
            <a:grpSpLocks/>
          </p:cNvGrpSpPr>
          <p:nvPr/>
        </p:nvGrpSpPr>
        <p:grpSpPr bwMode="auto">
          <a:xfrm>
            <a:off x="5846763" y="2786063"/>
            <a:ext cx="541337" cy="854075"/>
            <a:chOff x="6444719" y="3072600"/>
            <a:chExt cx="596881" cy="941039"/>
          </a:xfrm>
        </p:grpSpPr>
        <p:sp>
          <p:nvSpPr>
            <p:cNvPr id="32" name="Straight Connector 31"/>
            <p:cNvSpPr/>
            <p:nvPr/>
          </p:nvSpPr>
          <p:spPr>
            <a:xfrm flipH="1" flipV="1">
              <a:off x="6444719" y="3072600"/>
              <a:ext cx="224049" cy="36207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3" name="Straight Connector 32"/>
            <p:cNvSpPr/>
            <p:nvPr/>
          </p:nvSpPr>
          <p:spPr>
            <a:xfrm flipH="1">
              <a:off x="6668768" y="3216030"/>
              <a:ext cx="372832" cy="218642"/>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4" name="Straight Connector 33"/>
            <p:cNvSpPr/>
            <p:nvPr/>
          </p:nvSpPr>
          <p:spPr>
            <a:xfrm flipH="1">
              <a:off x="6521736" y="3434672"/>
              <a:ext cx="147032" cy="578967"/>
            </a:xfrm>
            <a:prstGeom prst="line">
              <a:avLst/>
            </a:prstGeom>
            <a:noFill/>
            <a:ln w="18360">
              <a:solidFill>
                <a:srgbClr val="00000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grpSp>
      <p:sp>
        <p:nvSpPr>
          <p:cNvPr id="35" name="Freeform 34"/>
          <p:cNvSpPr/>
          <p:nvPr/>
        </p:nvSpPr>
        <p:spPr>
          <a:xfrm>
            <a:off x="1546225" y="2393950"/>
            <a:ext cx="2238375" cy="3265488"/>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8360">
            <a:solidFill>
              <a:srgbClr val="C0C0C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6" name="Freeform 35"/>
          <p:cNvSpPr/>
          <p:nvPr/>
        </p:nvSpPr>
        <p:spPr>
          <a:xfrm>
            <a:off x="5114925" y="2574925"/>
            <a:ext cx="2055813" cy="2963863"/>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8360">
            <a:solidFill>
              <a:srgbClr val="C0C0C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7" name="Freeform 36"/>
          <p:cNvSpPr/>
          <p:nvPr/>
        </p:nvSpPr>
        <p:spPr>
          <a:xfrm>
            <a:off x="1822450" y="2695575"/>
            <a:ext cx="1512888" cy="1330325"/>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8360">
            <a:solidFill>
              <a:srgbClr val="00008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8" name="Freeform 37"/>
          <p:cNvSpPr/>
          <p:nvPr/>
        </p:nvSpPr>
        <p:spPr>
          <a:xfrm>
            <a:off x="1676400" y="4208463"/>
            <a:ext cx="1511300" cy="1330325"/>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8360">
            <a:solidFill>
              <a:srgbClr val="00008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39" name="Freeform 38"/>
          <p:cNvSpPr/>
          <p:nvPr/>
        </p:nvSpPr>
        <p:spPr>
          <a:xfrm>
            <a:off x="5478463" y="2635250"/>
            <a:ext cx="1511300" cy="1330325"/>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8360">
            <a:solidFill>
              <a:srgbClr val="00008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40" name="Freeform 39"/>
          <p:cNvSpPr/>
          <p:nvPr/>
        </p:nvSpPr>
        <p:spPr>
          <a:xfrm>
            <a:off x="5511800" y="4208463"/>
            <a:ext cx="1512888" cy="1330325"/>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8360">
            <a:solidFill>
              <a:srgbClr val="000080"/>
            </a:solidFill>
            <a:prstDash val="solid"/>
          </a:ln>
        </p:spPr>
        <p:txBody>
          <a:bodyPr lIns="99000" tIns="54000" rIns="99000" bIns="5400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SEPP</a:t>
            </a:r>
          </a:p>
        </p:txBody>
      </p:sp>
      <p:sp>
        <p:nvSpPr>
          <p:cNvPr id="165890" name="Rectangle 3"/>
          <p:cNvSpPr>
            <a:spLocks noGrp="1" noChangeArrowheads="1"/>
          </p:cNvSpPr>
          <p:nvPr>
            <p:ph type="body" idx="1"/>
          </p:nvPr>
        </p:nvSpPr>
        <p:spPr/>
        <p:txBody>
          <a:bodyPr/>
          <a:lstStyle/>
          <a:p>
            <a:pPr eaLnBrk="1" hangingPunct="1">
              <a:lnSpc>
                <a:spcPct val="90000"/>
              </a:lnSpc>
            </a:pPr>
            <a:r>
              <a:rPr lang="en-US" sz="2800" b="1">
                <a:solidFill>
                  <a:srgbClr val="1735B6"/>
                </a:solidFill>
                <a:latin typeface="Arial" charset="0"/>
                <a:ea typeface="ＭＳ Ｐゴシック" charset="0"/>
                <a:cs typeface="ＭＳ Ｐゴシック" charset="0"/>
              </a:rPr>
              <a:t>SEPP: SATé-enabled Phylogenetic Placement</a:t>
            </a:r>
            <a:r>
              <a:rPr lang="en-US" sz="2800">
                <a:solidFill>
                  <a:srgbClr val="1735B6"/>
                </a:solidFill>
                <a:latin typeface="Arial" charset="0"/>
                <a:ea typeface="ＭＳ Ｐゴシック" charset="0"/>
                <a:cs typeface="ＭＳ Ｐゴシック" charset="0"/>
              </a:rPr>
              <a:t>,</a:t>
            </a:r>
            <a:r>
              <a:rPr lang="en-US" sz="2800">
                <a:latin typeface="Arial" charset="0"/>
                <a:ea typeface="ＭＳ Ｐゴシック" charset="0"/>
                <a:cs typeface="ＭＳ Ｐゴシック" charset="0"/>
              </a:rPr>
              <a:t> by Mirarab, Nguyen, and Warnow</a:t>
            </a:r>
          </a:p>
          <a:p>
            <a:pPr eaLnBrk="1" hangingPunct="1">
              <a:lnSpc>
                <a:spcPct val="90000"/>
              </a:lnSpc>
            </a:pPr>
            <a:endParaRPr lang="en-US" sz="2800">
              <a:latin typeface="Arial" charset="0"/>
              <a:ea typeface="ＭＳ Ｐゴシック" charset="0"/>
              <a:cs typeface="ＭＳ Ｐゴシック" charset="0"/>
            </a:endParaRPr>
          </a:p>
          <a:p>
            <a:pPr eaLnBrk="1" hangingPunct="1">
              <a:lnSpc>
                <a:spcPct val="90000"/>
              </a:lnSpc>
            </a:pPr>
            <a:r>
              <a:rPr lang="en-US" sz="2800">
                <a:latin typeface="Arial" charset="0"/>
                <a:ea typeface="ＭＳ Ｐゴシック" charset="0"/>
                <a:cs typeface="ＭＳ Ｐゴシック" charset="0"/>
              </a:rPr>
              <a:t>Pacific Symposium on Biocomputing, 2012 (special session on the Human Microbiome)</a:t>
            </a:r>
          </a:p>
          <a:p>
            <a:pPr eaLnBrk="1" hangingPunct="1">
              <a:lnSpc>
                <a:spcPct val="90000"/>
              </a:lnSpc>
            </a:pPr>
            <a:endParaRPr lang="en-US" sz="280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ext Placeholder 2"/>
          <p:cNvSpPr>
            <a:spLocks noGrp="1"/>
          </p:cNvSpPr>
          <p:nvPr>
            <p:ph type="body" idx="4294967295"/>
          </p:nvPr>
        </p:nvSpPr>
        <p:spPr>
          <a:xfrm>
            <a:off x="304800" y="1630363"/>
            <a:ext cx="8686800" cy="3744487"/>
          </a:xfrm>
        </p:spPr>
        <p:txBody>
          <a:bodyPr lIns="0" tIns="0" rIns="0" bIns="0">
            <a:spAutoFit/>
          </a:bodyPr>
          <a:lstStyle/>
          <a:p>
            <a:pPr marL="431800" indent="-323850" eaLnBrk="1" hangingPunct="1">
              <a:spcBef>
                <a:spcPct val="0"/>
              </a:spcBef>
              <a:spcAft>
                <a:spcPts val="1413"/>
              </a:spcAft>
              <a:buSzPct val="45000"/>
              <a:buFont typeface="StarSymbol" charset="0"/>
              <a:buNone/>
            </a:pPr>
            <a:r>
              <a:rPr lang="fi-FI" sz="4000" dirty="0" smtClean="0">
                <a:latin typeface="Arial" charset="0"/>
                <a:ea typeface="ＭＳ Ｐゴシック" charset="0"/>
                <a:cs typeface="ＭＳ Ｐゴシック" charset="0"/>
              </a:rPr>
              <a:t>1. </a:t>
            </a:r>
            <a:r>
              <a:rPr lang="fi-FI" dirty="0" err="1" smtClean="0">
                <a:ea typeface="ＭＳ Ｐゴシック" charset="0"/>
                <a:cs typeface="ＭＳ Ｐゴシック" charset="0"/>
              </a:rPr>
              <a:t>What</a:t>
            </a:r>
            <a:r>
              <a:rPr lang="fi-FI" dirty="0" smtClean="0">
                <a:ea typeface="ＭＳ Ｐゴシック" charset="0"/>
                <a:cs typeface="ＭＳ Ｐゴシック" charset="0"/>
              </a:rPr>
              <a:t> is </a:t>
            </a:r>
            <a:r>
              <a:rPr lang="fi-FI" dirty="0" err="1" smtClean="0">
                <a:ea typeface="ＭＳ Ｐゴシック" charset="0"/>
                <a:cs typeface="ＭＳ Ｐゴシック" charset="0"/>
              </a:rPr>
              <a:t>this</a:t>
            </a:r>
            <a:r>
              <a:rPr lang="fi-FI" dirty="0" smtClean="0">
                <a:ea typeface="ＭＳ Ｐゴシック" charset="0"/>
                <a:cs typeface="ＭＳ Ｐゴシック" charset="0"/>
              </a:rPr>
              <a:t> </a:t>
            </a:r>
            <a:r>
              <a:rPr lang="fi-FI" dirty="0" err="1" smtClean="0">
                <a:ea typeface="ＭＳ Ｐゴシック" charset="0"/>
                <a:cs typeface="ＭＳ Ｐゴシック" charset="0"/>
              </a:rPr>
              <a:t>fragment</a:t>
            </a:r>
            <a:r>
              <a:rPr lang="fi-FI" dirty="0" smtClean="0">
                <a:ea typeface="ＭＳ Ｐゴシック" charset="0"/>
                <a:cs typeface="ＭＳ Ｐゴシック" charset="0"/>
              </a:rPr>
              <a:t>? (</a:t>
            </a:r>
            <a:r>
              <a:rPr lang="fi-FI" dirty="0" err="1" smtClean="0">
                <a:ea typeface="ＭＳ Ｐゴシック" charset="0"/>
                <a:cs typeface="ＭＳ Ｐゴシック" charset="0"/>
              </a:rPr>
              <a:t>Classify</a:t>
            </a:r>
            <a:r>
              <a:rPr lang="fi-FI" dirty="0" smtClean="0">
                <a:ea typeface="ＭＳ Ｐゴシック" charset="0"/>
                <a:cs typeface="ＭＳ Ｐゴシック" charset="0"/>
              </a:rPr>
              <a:t> </a:t>
            </a:r>
            <a:r>
              <a:rPr lang="fi-FI" dirty="0" err="1" smtClean="0">
                <a:ea typeface="ＭＳ Ｐゴシック" charset="0"/>
                <a:cs typeface="ＭＳ Ｐゴシック" charset="0"/>
              </a:rPr>
              <a:t>each</a:t>
            </a:r>
            <a:r>
              <a:rPr lang="fi-FI" dirty="0" smtClean="0">
                <a:ea typeface="ＭＳ Ｐゴシック" charset="0"/>
                <a:cs typeface="ＭＳ Ｐゴシック" charset="0"/>
              </a:rPr>
              <a:t> </a:t>
            </a:r>
            <a:r>
              <a:rPr lang="fi-FI" dirty="0" err="1" smtClean="0">
                <a:ea typeface="ＭＳ Ｐゴシック" charset="0"/>
                <a:cs typeface="ＭＳ Ｐゴシック" charset="0"/>
              </a:rPr>
              <a:t>fragment</a:t>
            </a:r>
            <a:r>
              <a:rPr lang="fi-FI" dirty="0" smtClean="0">
                <a:ea typeface="ＭＳ Ｐゴシック" charset="0"/>
                <a:cs typeface="ＭＳ Ｐゴシック" charset="0"/>
              </a:rPr>
              <a:t> as </a:t>
            </a:r>
            <a:r>
              <a:rPr lang="fi-FI" dirty="0" err="1" smtClean="0">
                <a:ea typeface="ＭＳ Ｐゴシック" charset="0"/>
                <a:cs typeface="ＭＳ Ｐゴシック" charset="0"/>
              </a:rPr>
              <a:t>well</a:t>
            </a:r>
            <a:r>
              <a:rPr lang="fi-FI" dirty="0" smtClean="0">
                <a:ea typeface="ＭＳ Ｐゴシック" charset="0"/>
                <a:cs typeface="ＭＳ Ｐゴシック" charset="0"/>
              </a:rPr>
              <a:t> as </a:t>
            </a:r>
            <a:r>
              <a:rPr lang="fi-FI" dirty="0" err="1" smtClean="0">
                <a:ea typeface="ＭＳ Ｐゴシック" charset="0"/>
                <a:cs typeface="ＭＳ Ｐゴシック" charset="0"/>
              </a:rPr>
              <a:t>possible</a:t>
            </a:r>
            <a:r>
              <a:rPr lang="fi-FI" dirty="0" smtClean="0">
                <a:ea typeface="ＭＳ Ｐゴシック" charset="0"/>
                <a:cs typeface="ＭＳ Ｐゴシック" charset="0"/>
              </a:rPr>
              <a:t>.)</a:t>
            </a:r>
            <a:endParaRPr lang="fi-FI" dirty="0">
              <a:ea typeface="ＭＳ Ｐゴシック" charset="0"/>
              <a:cs typeface="ＭＳ Ｐゴシック" charset="0"/>
            </a:endParaRPr>
          </a:p>
          <a:p>
            <a:pPr marL="431800" indent="-323850" eaLnBrk="1" hangingPunct="1">
              <a:spcBef>
                <a:spcPct val="0"/>
              </a:spcBef>
              <a:spcAft>
                <a:spcPts val="1413"/>
              </a:spcAft>
              <a:buSzPct val="45000"/>
              <a:buFont typeface="StarSymbol" charset="0"/>
              <a:buNone/>
            </a:pPr>
            <a:endParaRPr lang="fi-FI" dirty="0">
              <a:ea typeface="ＭＳ Ｐゴシック" charset="0"/>
              <a:cs typeface="ＭＳ Ｐゴシック" charset="0"/>
            </a:endParaRPr>
          </a:p>
          <a:p>
            <a:pPr marL="431800" indent="-323850" eaLnBrk="1" hangingPunct="1">
              <a:spcBef>
                <a:spcPct val="0"/>
              </a:spcBef>
              <a:spcAft>
                <a:spcPts val="1413"/>
              </a:spcAft>
              <a:buSzPct val="45000"/>
              <a:buFont typeface="StarSymbol" charset="0"/>
              <a:buNone/>
            </a:pPr>
            <a:r>
              <a:rPr lang="fi-FI" dirty="0" smtClean="0">
                <a:ea typeface="ＭＳ Ｐゴシック" charset="0"/>
                <a:cs typeface="ＭＳ Ｐゴシック" charset="0"/>
              </a:rPr>
              <a:t>2. </a:t>
            </a:r>
            <a:r>
              <a:rPr lang="fi-FI" dirty="0" err="1" smtClean="0">
                <a:ea typeface="ＭＳ Ｐゴシック" charset="0"/>
                <a:cs typeface="ＭＳ Ｐゴシック" charset="0"/>
              </a:rPr>
              <a:t>What</a:t>
            </a:r>
            <a:r>
              <a:rPr lang="fi-FI" dirty="0" smtClean="0">
                <a:ea typeface="ＭＳ Ｐゴシック" charset="0"/>
                <a:cs typeface="ＭＳ Ｐゴシック" charset="0"/>
              </a:rPr>
              <a:t> is the </a:t>
            </a:r>
            <a:r>
              <a:rPr lang="fi-FI" dirty="0" err="1" smtClean="0">
                <a:ea typeface="ＭＳ Ｐゴシック" charset="0"/>
                <a:cs typeface="ＭＳ Ｐゴシック" charset="0"/>
              </a:rPr>
              <a:t>taxonomic</a:t>
            </a:r>
            <a:r>
              <a:rPr lang="fi-FI" dirty="0" smtClean="0">
                <a:ea typeface="ＭＳ Ｐゴシック" charset="0"/>
                <a:cs typeface="ＭＳ Ｐゴシック" charset="0"/>
              </a:rPr>
              <a:t> </a:t>
            </a:r>
            <a:r>
              <a:rPr lang="fi-FI" dirty="0" err="1" smtClean="0">
                <a:ea typeface="ＭＳ Ｐゴシック" charset="0"/>
                <a:cs typeface="ＭＳ Ｐゴシック" charset="0"/>
              </a:rPr>
              <a:t>distribution</a:t>
            </a:r>
            <a:r>
              <a:rPr lang="fi-FI" dirty="0" smtClean="0">
                <a:ea typeface="ＭＳ Ｐゴシック" charset="0"/>
                <a:cs typeface="ＭＳ Ｐゴシック" charset="0"/>
              </a:rPr>
              <a:t> in the </a:t>
            </a:r>
            <a:r>
              <a:rPr lang="fi-FI" dirty="0" err="1" smtClean="0">
                <a:ea typeface="ＭＳ Ｐゴシック" charset="0"/>
                <a:cs typeface="ＭＳ Ｐゴシック" charset="0"/>
              </a:rPr>
              <a:t>dataset</a:t>
            </a:r>
            <a:r>
              <a:rPr lang="fi-FI" dirty="0" smtClean="0">
                <a:ea typeface="ＭＳ Ｐゴシック" charset="0"/>
                <a:cs typeface="ＭＳ Ｐゴシック" charset="0"/>
              </a:rPr>
              <a:t>? (</a:t>
            </a:r>
            <a:r>
              <a:rPr lang="fi-FI" dirty="0" err="1" smtClean="0">
                <a:ea typeface="ＭＳ Ｐゴシック" charset="0"/>
                <a:cs typeface="ＭＳ Ｐゴシック" charset="0"/>
              </a:rPr>
              <a:t>Note</a:t>
            </a:r>
            <a:r>
              <a:rPr lang="fi-FI" dirty="0" smtClean="0">
                <a:ea typeface="ＭＳ Ｐゴシック" charset="0"/>
                <a:cs typeface="ＭＳ Ｐゴシック" charset="0"/>
              </a:rPr>
              <a:t>: </a:t>
            </a:r>
            <a:r>
              <a:rPr lang="fi-FI" dirty="0" err="1" smtClean="0">
                <a:ea typeface="ＭＳ Ｐゴシック" charset="0"/>
                <a:cs typeface="ＭＳ Ｐゴシック" charset="0"/>
              </a:rPr>
              <a:t>helpful</a:t>
            </a:r>
            <a:r>
              <a:rPr lang="fi-FI" dirty="0" smtClean="0">
                <a:ea typeface="ＭＳ Ｐゴシック" charset="0"/>
                <a:cs typeface="ＭＳ Ｐゴシック" charset="0"/>
              </a:rPr>
              <a:t> to </a:t>
            </a:r>
            <a:r>
              <a:rPr lang="fi-FI" dirty="0" err="1" smtClean="0">
                <a:ea typeface="ＭＳ Ｐゴシック" charset="0"/>
                <a:cs typeface="ＭＳ Ｐゴシック" charset="0"/>
              </a:rPr>
              <a:t>use</a:t>
            </a:r>
            <a:r>
              <a:rPr lang="fi-FI" dirty="0" smtClean="0">
                <a:ea typeface="ＭＳ Ｐゴシック" charset="0"/>
                <a:cs typeface="ＭＳ Ｐゴシック" charset="0"/>
              </a:rPr>
              <a:t> </a:t>
            </a:r>
            <a:r>
              <a:rPr lang="fi-FI" dirty="0" err="1" smtClean="0">
                <a:ea typeface="ＭＳ Ｐゴシック" charset="0"/>
                <a:cs typeface="ＭＳ Ｐゴシック" charset="0"/>
              </a:rPr>
              <a:t>marker</a:t>
            </a:r>
            <a:r>
              <a:rPr lang="fi-FI" dirty="0" smtClean="0">
                <a:ea typeface="ＭＳ Ｐゴシック" charset="0"/>
                <a:cs typeface="ＭＳ Ｐゴシック" charset="0"/>
              </a:rPr>
              <a:t> </a:t>
            </a:r>
            <a:r>
              <a:rPr lang="fi-FI" dirty="0" err="1" smtClean="0">
                <a:ea typeface="ＭＳ Ｐゴシック" charset="0"/>
                <a:cs typeface="ＭＳ Ｐゴシック" charset="0"/>
              </a:rPr>
              <a:t>genes</a:t>
            </a:r>
            <a:r>
              <a:rPr lang="fi-FI" dirty="0" smtClean="0">
                <a:ea typeface="ＭＳ Ｐゴシック" charset="0"/>
                <a:cs typeface="ＭＳ Ｐゴシック" charset="0"/>
              </a:rPr>
              <a:t>.)</a:t>
            </a:r>
            <a:endParaRPr lang="fi-FI" dirty="0">
              <a:ea typeface="ＭＳ Ｐゴシック" charset="0"/>
              <a:cs typeface="ＭＳ Ｐゴシック" charset="0"/>
            </a:endParaRPr>
          </a:p>
          <a:p>
            <a:pPr marL="431800" indent="-323850" eaLnBrk="1" hangingPunct="1">
              <a:spcBef>
                <a:spcPct val="0"/>
              </a:spcBef>
              <a:spcAft>
                <a:spcPts val="1138"/>
              </a:spcAft>
              <a:buSzPct val="45000"/>
              <a:buFont typeface="StarSymbol" charset="0"/>
              <a:buChar char="•"/>
            </a:pPr>
            <a:endParaRPr lang="fi-FI" sz="4000" dirty="0">
              <a:latin typeface="Arial" charset="0"/>
              <a:ea typeface="ＭＳ Ｐゴシック" charset="0"/>
              <a:cs typeface="ＭＳ Ｐゴシック" charset="0"/>
            </a:endParaRPr>
          </a:p>
        </p:txBody>
      </p:sp>
      <p:sp>
        <p:nvSpPr>
          <p:cNvPr id="167938" name="Text Box 4"/>
          <p:cNvSpPr txBox="1">
            <a:spLocks noChangeArrowheads="1"/>
          </p:cNvSpPr>
          <p:nvPr/>
        </p:nvSpPr>
        <p:spPr bwMode="auto">
          <a:xfrm>
            <a:off x="2270433" y="265113"/>
            <a:ext cx="4888277" cy="769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400" dirty="0" smtClean="0">
                <a:solidFill>
                  <a:schemeClr val="tx2"/>
                </a:solidFill>
                <a:latin typeface="+mj-lt"/>
              </a:rPr>
              <a:t>Two Basic Questions</a:t>
            </a:r>
            <a:endParaRPr lang="en-US" sz="4400" dirty="0">
              <a:solidFill>
                <a:schemeClr val="tx2"/>
              </a:solidFill>
              <a:latin typeface="+mj-lt"/>
            </a:endParaRPr>
          </a:p>
        </p:txBody>
      </p:sp>
    </p:spTree>
    <p:extLst>
      <p:ext uri="{BB962C8B-B14F-4D97-AF65-F5344CB8AC3E}">
        <p14:creationId xmlns:p14="http://schemas.microsoft.com/office/powerpoint/2010/main" val="284170309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itle 1"/>
          <p:cNvSpPr>
            <a:spLocks noGrp="1"/>
          </p:cNvSpPr>
          <p:nvPr>
            <p:ph type="title" idx="4294967295"/>
          </p:nvPr>
        </p:nvSpPr>
        <p:spPr>
          <a:xfrm>
            <a:off x="685800" y="228600"/>
            <a:ext cx="7772400" cy="549275"/>
          </a:xfrm>
        </p:spPr>
        <p:txBody>
          <a:bodyPr lIns="0" tIns="0" rIns="0" bIns="0">
            <a:spAutoFit/>
          </a:bodyPr>
          <a:lstStyle/>
          <a:p>
            <a:pPr eaLnBrk="1" hangingPunct="1">
              <a:buSzPct val="45000"/>
              <a:buFont typeface="StarSymbol" charset="0"/>
              <a:buNone/>
            </a:pPr>
            <a:r>
              <a:rPr lang="fi-FI" sz="3600">
                <a:latin typeface="Arial" charset="0"/>
                <a:ea typeface="ＭＳ Ｐゴシック" charset="0"/>
                <a:cs typeface="ＭＳ Ｐゴシック" charset="0"/>
              </a:rPr>
              <a:t>SEPP(10%), based on ~10 HMMs </a:t>
            </a:r>
            <a:endParaRPr lang="fi-FI">
              <a:latin typeface="Arial" charset="0"/>
              <a:ea typeface="ＭＳ Ｐゴシック" charset="0"/>
              <a:cs typeface="ＭＳ Ｐゴシック" charset="0"/>
            </a:endParaRPr>
          </a:p>
        </p:txBody>
      </p:sp>
      <p:sp>
        <p:nvSpPr>
          <p:cNvPr id="4" name="Straight Connector 3"/>
          <p:cNvSpPr/>
          <p:nvPr/>
        </p:nvSpPr>
        <p:spPr>
          <a:xfrm>
            <a:off x="1447800" y="6400800"/>
            <a:ext cx="6411913" cy="0"/>
          </a:xfrm>
          <a:prstGeom prst="line">
            <a:avLst/>
          </a:prstGeom>
          <a:noFill/>
          <a:ln w="54720">
            <a:solidFill>
              <a:srgbClr val="000000"/>
            </a:solidFill>
            <a:prstDash val="solid"/>
            <a:tailEnd type="arrow"/>
          </a:ln>
        </p:spPr>
        <p:txBody>
          <a:bodyPr lIns="117360" tIns="72360" rIns="117360" bIns="7236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5" name="Straight Connector 4"/>
          <p:cNvSpPr/>
          <p:nvPr/>
        </p:nvSpPr>
        <p:spPr>
          <a:xfrm>
            <a:off x="2643188" y="5608638"/>
            <a:ext cx="0" cy="339725"/>
          </a:xfrm>
          <a:prstGeom prst="line">
            <a:avLst/>
          </a:prstGeom>
          <a:noFill/>
          <a:ln w="54720">
            <a:solidFill>
              <a:srgbClr val="000080"/>
            </a:solidFill>
            <a:prstDash val="solid"/>
            <a:tailEnd type="arrow"/>
          </a:ln>
        </p:spPr>
        <p:txBody>
          <a:bodyPr lIns="117360" tIns="72360" rIns="117360" bIns="7236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82276" name="TextBox 5"/>
          <p:cNvSpPr txBox="1">
            <a:spLocks noChangeArrowheads="1"/>
          </p:cNvSpPr>
          <p:nvPr/>
        </p:nvSpPr>
        <p:spPr bwMode="auto">
          <a:xfrm>
            <a:off x="2428875" y="5310188"/>
            <a:ext cx="12525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457" tIns="65638" rIns="106457" bIns="65638">
            <a:spAutoFit/>
          </a:bodyPr>
          <a:lstStyle>
            <a:lvl1pPr defTabSz="828675">
              <a:defRPr sz="2400">
                <a:solidFill>
                  <a:schemeClr val="tx1"/>
                </a:solidFill>
                <a:latin typeface="Arial" charset="0"/>
                <a:ea typeface="ＭＳ Ｐゴシック" charset="0"/>
                <a:cs typeface="ＭＳ Ｐゴシック" charset="0"/>
              </a:defRPr>
            </a:lvl1pPr>
            <a:lvl2pPr marL="742950" indent="-285750" defTabSz="828675">
              <a:defRPr sz="2400">
                <a:solidFill>
                  <a:schemeClr val="tx1"/>
                </a:solidFill>
                <a:latin typeface="Arial" charset="0"/>
                <a:ea typeface="ＭＳ Ｐゴシック" charset="0"/>
              </a:defRPr>
            </a:lvl2pPr>
            <a:lvl3pPr marL="1143000" indent="-228600" defTabSz="828675">
              <a:defRPr sz="2400">
                <a:solidFill>
                  <a:schemeClr val="tx1"/>
                </a:solidFill>
                <a:latin typeface="Arial" charset="0"/>
                <a:ea typeface="ＭＳ Ｐゴシック" charset="0"/>
              </a:defRPr>
            </a:lvl3pPr>
            <a:lvl4pPr marL="1600200" indent="-228600" defTabSz="828675">
              <a:defRPr sz="2400">
                <a:solidFill>
                  <a:schemeClr val="tx1"/>
                </a:solidFill>
                <a:latin typeface="Arial" charset="0"/>
                <a:ea typeface="ＭＳ Ｐゴシック" charset="0"/>
              </a:defRPr>
            </a:lvl4pPr>
            <a:lvl5pPr marL="2057400" indent="-228600" defTabSz="828675">
              <a:defRPr sz="2400">
                <a:solidFill>
                  <a:schemeClr val="tx1"/>
                </a:solidFill>
                <a:latin typeface="Arial" charset="0"/>
                <a:ea typeface="ＭＳ Ｐゴシック" charset="0"/>
              </a:defRPr>
            </a:lvl5pPr>
            <a:lvl6pPr marL="2514600" indent="-228600" defTabSz="8286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286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286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28675" eaLnBrk="0" fontAlgn="base" hangingPunct="0">
              <a:spcBef>
                <a:spcPct val="0"/>
              </a:spcBef>
              <a:spcAft>
                <a:spcPct val="0"/>
              </a:spcAft>
              <a:defRPr sz="2400">
                <a:solidFill>
                  <a:schemeClr val="tx1"/>
                </a:solidFill>
                <a:latin typeface="Arial" charset="0"/>
                <a:ea typeface="ＭＳ Ｐゴシック" charset="0"/>
              </a:defRPr>
            </a:lvl9pPr>
          </a:lstStyle>
          <a:p>
            <a:pPr eaLnBrk="1"/>
            <a:r>
              <a:rPr lang="fi-FI" sz="1800">
                <a:solidFill>
                  <a:srgbClr val="000080"/>
                </a:solidFill>
              </a:rPr>
              <a:t>0.0</a:t>
            </a:r>
          </a:p>
        </p:txBody>
      </p:sp>
      <p:pic>
        <p:nvPicPr>
          <p:cNvPr id="18227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8463" y="914400"/>
            <a:ext cx="58070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raight Connector 7"/>
          <p:cNvSpPr/>
          <p:nvPr/>
        </p:nvSpPr>
        <p:spPr>
          <a:xfrm>
            <a:off x="2643188" y="5181600"/>
            <a:ext cx="0" cy="339725"/>
          </a:xfrm>
          <a:prstGeom prst="line">
            <a:avLst/>
          </a:prstGeom>
          <a:noFill/>
          <a:ln w="54720">
            <a:solidFill>
              <a:srgbClr val="000080"/>
            </a:solidFill>
            <a:prstDash val="solid"/>
            <a:tailEnd type="arrow"/>
          </a:ln>
        </p:spPr>
        <p:txBody>
          <a:bodyPr lIns="117360" tIns="72360" rIns="117360" bIns="72360" anchor="ctr" anchorCtr="1" compatLnSpc="0"/>
          <a:lstStyle/>
          <a:p>
            <a:pPr eaLnBrk="1" fontAlgn="auto">
              <a:spcBef>
                <a:spcPts val="0"/>
              </a:spcBef>
              <a:spcAft>
                <a:spcPts val="0"/>
              </a:spcAft>
              <a:defRPr/>
            </a:pPr>
            <a:endParaRPr lang="fi-FI" sz="1800">
              <a:latin typeface="Arial" pitchFamily="18"/>
              <a:ea typeface="DejaVu Sans" pitchFamily="2"/>
              <a:cs typeface="DejaVu Sans" pitchFamily="2"/>
            </a:endParaRPr>
          </a:p>
        </p:txBody>
      </p:sp>
      <p:sp>
        <p:nvSpPr>
          <p:cNvPr id="182279" name="TextBox 8"/>
          <p:cNvSpPr txBox="1">
            <a:spLocks noChangeArrowheads="1"/>
          </p:cNvSpPr>
          <p:nvPr/>
        </p:nvSpPr>
        <p:spPr bwMode="auto">
          <a:xfrm>
            <a:off x="2428875" y="4800600"/>
            <a:ext cx="1252538"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457" tIns="65638" rIns="106457" bIns="65638">
            <a:spAutoFit/>
          </a:bodyPr>
          <a:lstStyle>
            <a:lvl1pPr defTabSz="828675">
              <a:defRPr sz="2400">
                <a:solidFill>
                  <a:schemeClr val="tx1"/>
                </a:solidFill>
                <a:latin typeface="Arial" charset="0"/>
                <a:ea typeface="ＭＳ Ｐゴシック" charset="0"/>
                <a:cs typeface="ＭＳ Ｐゴシック" charset="0"/>
              </a:defRPr>
            </a:lvl1pPr>
            <a:lvl2pPr marL="742950" indent="-285750" defTabSz="828675">
              <a:defRPr sz="2400">
                <a:solidFill>
                  <a:schemeClr val="tx1"/>
                </a:solidFill>
                <a:latin typeface="Arial" charset="0"/>
                <a:ea typeface="ＭＳ Ｐゴシック" charset="0"/>
              </a:defRPr>
            </a:lvl2pPr>
            <a:lvl3pPr marL="1143000" indent="-228600" defTabSz="828675">
              <a:defRPr sz="2400">
                <a:solidFill>
                  <a:schemeClr val="tx1"/>
                </a:solidFill>
                <a:latin typeface="Arial" charset="0"/>
                <a:ea typeface="ＭＳ Ｐゴシック" charset="0"/>
              </a:defRPr>
            </a:lvl3pPr>
            <a:lvl4pPr marL="1600200" indent="-228600" defTabSz="828675">
              <a:defRPr sz="2400">
                <a:solidFill>
                  <a:schemeClr val="tx1"/>
                </a:solidFill>
                <a:latin typeface="Arial" charset="0"/>
                <a:ea typeface="ＭＳ Ｐゴシック" charset="0"/>
              </a:defRPr>
            </a:lvl4pPr>
            <a:lvl5pPr marL="2057400" indent="-228600" defTabSz="828675">
              <a:defRPr sz="2400">
                <a:solidFill>
                  <a:schemeClr val="tx1"/>
                </a:solidFill>
                <a:latin typeface="Arial" charset="0"/>
                <a:ea typeface="ＭＳ Ｐゴシック" charset="0"/>
              </a:defRPr>
            </a:lvl5pPr>
            <a:lvl6pPr marL="2514600" indent="-228600" defTabSz="8286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286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286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28675" eaLnBrk="0" fontAlgn="base" hangingPunct="0">
              <a:spcBef>
                <a:spcPct val="0"/>
              </a:spcBef>
              <a:spcAft>
                <a:spcPct val="0"/>
              </a:spcAft>
              <a:defRPr sz="2400">
                <a:solidFill>
                  <a:schemeClr val="tx1"/>
                </a:solidFill>
                <a:latin typeface="Arial" charset="0"/>
                <a:ea typeface="ＭＳ Ｐゴシック" charset="0"/>
              </a:defRPr>
            </a:lvl9pPr>
          </a:lstStyle>
          <a:p>
            <a:pPr eaLnBrk="1"/>
            <a:r>
              <a:rPr lang="fi-FI" sz="1800">
                <a:solidFill>
                  <a:srgbClr val="000080"/>
                </a:solidFill>
              </a:rPr>
              <a:t>0.0</a:t>
            </a:r>
          </a:p>
        </p:txBody>
      </p:sp>
      <p:sp>
        <p:nvSpPr>
          <p:cNvPr id="182280" name="TextBox 9"/>
          <p:cNvSpPr txBox="1">
            <a:spLocks noChangeArrowheads="1"/>
          </p:cNvSpPr>
          <p:nvPr/>
        </p:nvSpPr>
        <p:spPr bwMode="auto">
          <a:xfrm>
            <a:off x="2667000" y="6019800"/>
            <a:ext cx="446881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457" tIns="65638" rIns="106457" bIns="65638">
            <a:spAutoFit/>
          </a:bodyPr>
          <a:lstStyle>
            <a:lvl1pPr defTabSz="828675">
              <a:defRPr sz="2400">
                <a:solidFill>
                  <a:schemeClr val="tx1"/>
                </a:solidFill>
                <a:latin typeface="Arial" charset="0"/>
                <a:ea typeface="ＭＳ Ｐゴシック" charset="0"/>
                <a:cs typeface="ＭＳ Ｐゴシック" charset="0"/>
              </a:defRPr>
            </a:lvl1pPr>
            <a:lvl2pPr marL="742950" indent="-285750" defTabSz="828675">
              <a:defRPr sz="2400">
                <a:solidFill>
                  <a:schemeClr val="tx1"/>
                </a:solidFill>
                <a:latin typeface="Arial" charset="0"/>
                <a:ea typeface="ＭＳ Ｐゴシック" charset="0"/>
              </a:defRPr>
            </a:lvl2pPr>
            <a:lvl3pPr marL="1143000" indent="-228600" defTabSz="828675">
              <a:defRPr sz="2400">
                <a:solidFill>
                  <a:schemeClr val="tx1"/>
                </a:solidFill>
                <a:latin typeface="Arial" charset="0"/>
                <a:ea typeface="ＭＳ Ｐゴシック" charset="0"/>
              </a:defRPr>
            </a:lvl3pPr>
            <a:lvl4pPr marL="1600200" indent="-228600" defTabSz="828675">
              <a:defRPr sz="2400">
                <a:solidFill>
                  <a:schemeClr val="tx1"/>
                </a:solidFill>
                <a:latin typeface="Arial" charset="0"/>
                <a:ea typeface="ＭＳ Ｐゴシック" charset="0"/>
              </a:defRPr>
            </a:lvl4pPr>
            <a:lvl5pPr marL="2057400" indent="-228600" defTabSz="828675">
              <a:defRPr sz="2400">
                <a:solidFill>
                  <a:schemeClr val="tx1"/>
                </a:solidFill>
                <a:latin typeface="Arial" charset="0"/>
                <a:ea typeface="ＭＳ Ｐゴシック" charset="0"/>
              </a:defRPr>
            </a:lvl5pPr>
            <a:lvl6pPr marL="2514600" indent="-228600" defTabSz="8286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286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286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28675" eaLnBrk="0" fontAlgn="base" hangingPunct="0">
              <a:spcBef>
                <a:spcPct val="0"/>
              </a:spcBef>
              <a:spcAft>
                <a:spcPct val="0"/>
              </a:spcAft>
              <a:defRPr sz="2400">
                <a:solidFill>
                  <a:schemeClr val="tx1"/>
                </a:solidFill>
                <a:latin typeface="Arial" charset="0"/>
                <a:ea typeface="ＭＳ Ｐゴシック" charset="0"/>
              </a:defRPr>
            </a:lvl9pPr>
          </a:lstStyle>
          <a:p>
            <a:pPr eaLnBrk="1"/>
            <a:r>
              <a:rPr lang="fi-FI" sz="1800" b="1"/>
              <a:t>Increasing rate of evolution</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57200" y="461963"/>
            <a:ext cx="8229600" cy="768350"/>
          </a:xfrm>
        </p:spPr>
        <p:txBody>
          <a:bodyPr>
            <a:spAutoFit/>
          </a:bodyPr>
          <a:lstStyle/>
          <a:p>
            <a:pPr eaLnBrk="1" hangingPunct="1">
              <a:buSzPct val="45000"/>
              <a:buFont typeface="StarSymbol" charset="0"/>
              <a:buNone/>
            </a:pPr>
            <a:r>
              <a:rPr lang="en-US">
                <a:latin typeface="Arial" charset="0"/>
                <a:cs typeface="DejaVu Sans" charset="0"/>
              </a:rPr>
              <a:t>Biological Results</a:t>
            </a:r>
          </a:p>
        </p:txBody>
      </p:sp>
      <p:pic>
        <p:nvPicPr>
          <p:cNvPr id="2560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338" y="1635125"/>
            <a:ext cx="829468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4338" y="1658938"/>
            <a:ext cx="8294687"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4"/>
          <p:cNvSpPr txBox="1">
            <a:spLocks noChangeArrowheads="1"/>
          </p:cNvSpPr>
          <p:nvPr/>
        </p:nvSpPr>
        <p:spPr bwMode="auto">
          <a:xfrm>
            <a:off x="588963" y="3917950"/>
            <a:ext cx="8001000"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457" tIns="65638" rIns="106457" bIns="65638"/>
          <a:lstStyle>
            <a:lvl1pPr marL="431800" indent="-323850"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a:spcAft>
                <a:spcPts val="1288"/>
              </a:spcAft>
              <a:buClr>
                <a:srgbClr val="FF6309"/>
              </a:buClr>
              <a:buSzPct val="45000"/>
            </a:pPr>
            <a:r>
              <a:rPr lang="fi-FI" sz="2200">
                <a:latin typeface="Arial" charset="0"/>
                <a:cs typeface="DejaVu Sans" charset="0"/>
              </a:rPr>
              <a:t>16S.B.ALL dataset, curated alignment/tree, 13k total fragments</a:t>
            </a:r>
          </a:p>
          <a:p>
            <a:pPr eaLnBrk="1">
              <a:spcAft>
                <a:spcPts val="1288"/>
              </a:spcAft>
              <a:buClr>
                <a:srgbClr val="FF6309"/>
              </a:buClr>
              <a:buSzPct val="45000"/>
            </a:pPr>
            <a:r>
              <a:rPr lang="fi-FI" sz="2200">
                <a:latin typeface="Arial" charset="0"/>
                <a:cs typeface="DejaVu Sans" charset="0"/>
              </a:rPr>
              <a:t>For 1 million fragments:</a:t>
            </a:r>
          </a:p>
          <a:p>
            <a:pPr eaLnBrk="1">
              <a:spcAft>
                <a:spcPts val="1288"/>
              </a:spcAft>
              <a:buClr>
                <a:srgbClr val="FF6309"/>
              </a:buClr>
              <a:buSzPct val="45000"/>
            </a:pPr>
            <a:r>
              <a:rPr lang="fi-FI" sz="2200">
                <a:latin typeface="Arial" charset="0"/>
                <a:cs typeface="DejaVu Sans" charset="0"/>
              </a:rPr>
              <a:t>	PaPaRa+pplacer: ~133 days</a:t>
            </a:r>
          </a:p>
          <a:p>
            <a:pPr eaLnBrk="1">
              <a:spcAft>
                <a:spcPts val="1288"/>
              </a:spcAft>
              <a:buClr>
                <a:srgbClr val="FF6309"/>
              </a:buClr>
              <a:buSzPct val="45000"/>
            </a:pPr>
            <a:r>
              <a:rPr lang="fi-FI" sz="2200">
                <a:latin typeface="Arial" charset="0"/>
                <a:cs typeface="DejaVu Sans" charset="0"/>
              </a:rPr>
              <a:t>	HMMALIGN+pplacer: ~30 days</a:t>
            </a:r>
          </a:p>
          <a:p>
            <a:pPr eaLnBrk="1">
              <a:spcAft>
                <a:spcPts val="1288"/>
              </a:spcAft>
              <a:buClr>
                <a:srgbClr val="FF6309"/>
              </a:buClr>
              <a:buSzPct val="45000"/>
            </a:pPr>
            <a:r>
              <a:rPr lang="fi-FI" sz="2200">
                <a:latin typeface="Arial" charset="0"/>
                <a:cs typeface="DejaVu Sans" charset="0"/>
              </a:rPr>
              <a:t>	SEPP 1000/1000:  ~6 days</a:t>
            </a:r>
          </a:p>
          <a:p>
            <a:pPr eaLnBrk="1">
              <a:spcAft>
                <a:spcPts val="1288"/>
              </a:spcAft>
              <a:buClr>
                <a:srgbClr val="FF6309"/>
              </a:buClr>
              <a:buSzPct val="45000"/>
            </a:pPr>
            <a:endParaRPr lang="fi-FI" sz="2900">
              <a:latin typeface="Arial" charset="0"/>
              <a:cs typeface="DejaVu Sans"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CustomShape 1"/>
          <p:cNvSpPr>
            <a:spLocks noChangeArrowheads="1"/>
          </p:cNvSpPr>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defTabSz="457200" eaLnBrk="1" hangingPunct="1">
              <a:buSzPct val="45000"/>
              <a:buFont typeface="Arial" charset="0"/>
              <a:buNone/>
            </a:pPr>
            <a:r>
              <a:rPr lang="fi-FI" sz="4000" dirty="0" err="1" smtClean="0"/>
              <a:t>Metagenomic</a:t>
            </a:r>
            <a:r>
              <a:rPr lang="fi-FI" sz="4000" dirty="0" smtClean="0"/>
              <a:t> </a:t>
            </a:r>
            <a:r>
              <a:rPr lang="fi-FI" sz="4000" dirty="0" err="1"/>
              <a:t>Taxon</a:t>
            </a:r>
            <a:r>
              <a:rPr lang="fi-FI" sz="4000" dirty="0"/>
              <a:t> </a:t>
            </a:r>
            <a:r>
              <a:rPr lang="fi-FI" sz="4000" dirty="0" err="1"/>
              <a:t>Identification</a:t>
            </a:r>
            <a:endParaRPr lang="en-US" sz="4000" dirty="0"/>
          </a:p>
        </p:txBody>
      </p:sp>
      <p:sp>
        <p:nvSpPr>
          <p:cNvPr id="161794" name="CustomShape 2"/>
          <p:cNvSpPr>
            <a:spLocks noChangeArrowheads="1"/>
          </p:cNvSpPr>
          <p:nvPr/>
        </p:nvSpPr>
        <p:spPr bwMode="auto">
          <a:xfrm>
            <a:off x="304800" y="13716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eaLnBrk="1" hangingPunct="1"/>
            <a:endParaRPr lang="en-US" sz="1800"/>
          </a:p>
          <a:p>
            <a:pPr defTabSz="457200" eaLnBrk="1" hangingPunct="1">
              <a:lnSpc>
                <a:spcPct val="90000"/>
              </a:lnSpc>
              <a:buSzPct val="45000"/>
              <a:buFont typeface="Arial" charset="0"/>
              <a:buNone/>
            </a:pPr>
            <a:r>
              <a:rPr lang="fi-FI" sz="2800"/>
              <a:t>Objective: classify short reads in a metagenomic sample</a:t>
            </a:r>
            <a:endParaRPr lang="en-US" sz="1800"/>
          </a:p>
        </p:txBody>
      </p:sp>
      <p:pic>
        <p:nvPicPr>
          <p:cNvPr id="161795" name="Picture 6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200400"/>
            <a:ext cx="1143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6" name="Picture 6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9213" y="3762375"/>
            <a:ext cx="2998787"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5807385"/>
      </p:ext>
    </p:extLst>
  </p:cSld>
  <p:clrMapOvr>
    <a:masterClrMapping/>
  </p:clrMapOvr>
  <p:timing>
    <p:tnLst>
      <p:par>
        <p:cTn xmlns:p14="http://schemas.microsoft.com/office/powerpoint/2010/main" id="1" dur="indefinite" restart="never" nodeType="tmRoot">
          <p:childTnLst>
            <p:seq>
              <p:cTn id="2" dur="indefinite" nodeType="mainSeq">
                <p:childTnLst>
                  <p:par>
                    <p:cTn id="3" nodeType="clickPar"/>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ext Placeholder 2"/>
          <p:cNvSpPr>
            <a:spLocks noGrp="1"/>
          </p:cNvSpPr>
          <p:nvPr>
            <p:ph type="body" idx="4294967295"/>
          </p:nvPr>
        </p:nvSpPr>
        <p:spPr>
          <a:xfrm>
            <a:off x="304800" y="1630363"/>
            <a:ext cx="8686800" cy="3744487"/>
          </a:xfrm>
        </p:spPr>
        <p:txBody>
          <a:bodyPr lIns="0" tIns="0" rIns="0" bIns="0">
            <a:spAutoFit/>
          </a:bodyPr>
          <a:lstStyle/>
          <a:p>
            <a:pPr marL="431800" indent="-323850" eaLnBrk="1" hangingPunct="1">
              <a:spcBef>
                <a:spcPct val="0"/>
              </a:spcBef>
              <a:spcAft>
                <a:spcPts val="1413"/>
              </a:spcAft>
              <a:buSzPct val="45000"/>
              <a:buFont typeface="StarSymbol" charset="0"/>
              <a:buNone/>
            </a:pPr>
            <a:r>
              <a:rPr lang="fi-FI" sz="4000" dirty="0" smtClean="0">
                <a:latin typeface="Arial" charset="0"/>
                <a:ea typeface="ＭＳ Ｐゴシック" charset="0"/>
                <a:cs typeface="ＭＳ Ｐゴシック" charset="0"/>
              </a:rPr>
              <a:t>1. </a:t>
            </a:r>
            <a:r>
              <a:rPr lang="fi-FI" dirty="0" err="1" smtClean="0">
                <a:ea typeface="ＭＳ Ｐゴシック" charset="0"/>
                <a:cs typeface="ＭＳ Ｐゴシック" charset="0"/>
              </a:rPr>
              <a:t>What</a:t>
            </a:r>
            <a:r>
              <a:rPr lang="fi-FI" dirty="0" smtClean="0">
                <a:ea typeface="ＭＳ Ｐゴシック" charset="0"/>
                <a:cs typeface="ＭＳ Ｐゴシック" charset="0"/>
              </a:rPr>
              <a:t> is </a:t>
            </a:r>
            <a:r>
              <a:rPr lang="fi-FI" dirty="0" err="1" smtClean="0">
                <a:ea typeface="ＭＳ Ｐゴシック" charset="0"/>
                <a:cs typeface="ＭＳ Ｐゴシック" charset="0"/>
              </a:rPr>
              <a:t>this</a:t>
            </a:r>
            <a:r>
              <a:rPr lang="fi-FI" dirty="0" smtClean="0">
                <a:ea typeface="ＭＳ Ｐゴシック" charset="0"/>
                <a:cs typeface="ＭＳ Ｐゴシック" charset="0"/>
              </a:rPr>
              <a:t> </a:t>
            </a:r>
            <a:r>
              <a:rPr lang="fi-FI" dirty="0" err="1" smtClean="0">
                <a:ea typeface="ＭＳ Ｐゴシック" charset="0"/>
                <a:cs typeface="ＭＳ Ｐゴシック" charset="0"/>
              </a:rPr>
              <a:t>fragment</a:t>
            </a:r>
            <a:r>
              <a:rPr lang="fi-FI" dirty="0" smtClean="0">
                <a:ea typeface="ＭＳ Ｐゴシック" charset="0"/>
                <a:cs typeface="ＭＳ Ｐゴシック" charset="0"/>
              </a:rPr>
              <a:t>? (</a:t>
            </a:r>
            <a:r>
              <a:rPr lang="fi-FI" dirty="0" err="1" smtClean="0">
                <a:ea typeface="ＭＳ Ｐゴシック" charset="0"/>
                <a:cs typeface="ＭＳ Ｐゴシック" charset="0"/>
              </a:rPr>
              <a:t>Classify</a:t>
            </a:r>
            <a:r>
              <a:rPr lang="fi-FI" dirty="0" smtClean="0">
                <a:ea typeface="ＭＳ Ｐゴシック" charset="0"/>
                <a:cs typeface="ＭＳ Ｐゴシック" charset="0"/>
              </a:rPr>
              <a:t> </a:t>
            </a:r>
            <a:r>
              <a:rPr lang="fi-FI" dirty="0" err="1" smtClean="0">
                <a:ea typeface="ＭＳ Ｐゴシック" charset="0"/>
                <a:cs typeface="ＭＳ Ｐゴシック" charset="0"/>
              </a:rPr>
              <a:t>each</a:t>
            </a:r>
            <a:r>
              <a:rPr lang="fi-FI" dirty="0" smtClean="0">
                <a:ea typeface="ＭＳ Ｐゴシック" charset="0"/>
                <a:cs typeface="ＭＳ Ｐゴシック" charset="0"/>
              </a:rPr>
              <a:t> </a:t>
            </a:r>
            <a:r>
              <a:rPr lang="fi-FI" dirty="0" err="1" smtClean="0">
                <a:ea typeface="ＭＳ Ｐゴシック" charset="0"/>
                <a:cs typeface="ＭＳ Ｐゴシック" charset="0"/>
              </a:rPr>
              <a:t>fragment</a:t>
            </a:r>
            <a:r>
              <a:rPr lang="fi-FI" dirty="0" smtClean="0">
                <a:ea typeface="ＭＳ Ｐゴシック" charset="0"/>
                <a:cs typeface="ＭＳ Ｐゴシック" charset="0"/>
              </a:rPr>
              <a:t> as </a:t>
            </a:r>
            <a:r>
              <a:rPr lang="fi-FI" dirty="0" err="1" smtClean="0">
                <a:ea typeface="ＭＳ Ｐゴシック" charset="0"/>
                <a:cs typeface="ＭＳ Ｐゴシック" charset="0"/>
              </a:rPr>
              <a:t>well</a:t>
            </a:r>
            <a:r>
              <a:rPr lang="fi-FI" dirty="0" smtClean="0">
                <a:ea typeface="ＭＳ Ｐゴシック" charset="0"/>
                <a:cs typeface="ＭＳ Ｐゴシック" charset="0"/>
              </a:rPr>
              <a:t> as </a:t>
            </a:r>
            <a:r>
              <a:rPr lang="fi-FI" dirty="0" err="1" smtClean="0">
                <a:ea typeface="ＭＳ Ｐゴシック" charset="0"/>
                <a:cs typeface="ＭＳ Ｐゴシック" charset="0"/>
              </a:rPr>
              <a:t>possible</a:t>
            </a:r>
            <a:r>
              <a:rPr lang="fi-FI" dirty="0" smtClean="0">
                <a:ea typeface="ＭＳ Ｐゴシック" charset="0"/>
                <a:cs typeface="ＭＳ Ｐゴシック" charset="0"/>
              </a:rPr>
              <a:t>.)</a:t>
            </a:r>
            <a:endParaRPr lang="fi-FI" dirty="0">
              <a:ea typeface="ＭＳ Ｐゴシック" charset="0"/>
              <a:cs typeface="ＭＳ Ｐゴシック" charset="0"/>
            </a:endParaRPr>
          </a:p>
          <a:p>
            <a:pPr marL="431800" indent="-323850" eaLnBrk="1" hangingPunct="1">
              <a:spcBef>
                <a:spcPct val="0"/>
              </a:spcBef>
              <a:spcAft>
                <a:spcPts val="1413"/>
              </a:spcAft>
              <a:buSzPct val="45000"/>
              <a:buFont typeface="StarSymbol" charset="0"/>
              <a:buNone/>
            </a:pPr>
            <a:endParaRPr lang="fi-FI" dirty="0">
              <a:ea typeface="ＭＳ Ｐゴシック" charset="0"/>
              <a:cs typeface="ＭＳ Ｐゴシック" charset="0"/>
            </a:endParaRPr>
          </a:p>
          <a:p>
            <a:pPr marL="431800" indent="-323850" eaLnBrk="1" hangingPunct="1">
              <a:spcBef>
                <a:spcPct val="0"/>
              </a:spcBef>
              <a:spcAft>
                <a:spcPts val="1413"/>
              </a:spcAft>
              <a:buSzPct val="45000"/>
              <a:buFont typeface="StarSymbol" charset="0"/>
              <a:buNone/>
            </a:pPr>
            <a:r>
              <a:rPr lang="fi-FI" dirty="0" smtClean="0">
                <a:ea typeface="ＭＳ Ｐゴシック" charset="0"/>
                <a:cs typeface="ＭＳ Ｐゴシック" charset="0"/>
              </a:rPr>
              <a:t>2. </a:t>
            </a:r>
            <a:r>
              <a:rPr lang="fi-FI" dirty="0" err="1" smtClean="0">
                <a:ea typeface="ＭＳ Ｐゴシック" charset="0"/>
                <a:cs typeface="ＭＳ Ｐゴシック" charset="0"/>
              </a:rPr>
              <a:t>What</a:t>
            </a:r>
            <a:r>
              <a:rPr lang="fi-FI" dirty="0" smtClean="0">
                <a:ea typeface="ＭＳ Ｐゴシック" charset="0"/>
                <a:cs typeface="ＭＳ Ｐゴシック" charset="0"/>
              </a:rPr>
              <a:t> is the </a:t>
            </a:r>
            <a:r>
              <a:rPr lang="fi-FI" dirty="0" err="1" smtClean="0">
                <a:ea typeface="ＭＳ Ｐゴシック" charset="0"/>
                <a:cs typeface="ＭＳ Ｐゴシック" charset="0"/>
              </a:rPr>
              <a:t>taxonomic</a:t>
            </a:r>
            <a:r>
              <a:rPr lang="fi-FI" dirty="0" smtClean="0">
                <a:ea typeface="ＭＳ Ｐゴシック" charset="0"/>
                <a:cs typeface="ＭＳ Ｐゴシック" charset="0"/>
              </a:rPr>
              <a:t> </a:t>
            </a:r>
            <a:r>
              <a:rPr lang="fi-FI" dirty="0" err="1" smtClean="0">
                <a:ea typeface="ＭＳ Ｐゴシック" charset="0"/>
                <a:cs typeface="ＭＳ Ｐゴシック" charset="0"/>
              </a:rPr>
              <a:t>distribution</a:t>
            </a:r>
            <a:r>
              <a:rPr lang="fi-FI" dirty="0" smtClean="0">
                <a:ea typeface="ＭＳ Ｐゴシック" charset="0"/>
                <a:cs typeface="ＭＳ Ｐゴシック" charset="0"/>
              </a:rPr>
              <a:t> in the </a:t>
            </a:r>
            <a:r>
              <a:rPr lang="fi-FI" dirty="0" err="1" smtClean="0">
                <a:ea typeface="ＭＳ Ｐゴシック" charset="0"/>
                <a:cs typeface="ＭＳ Ｐゴシック" charset="0"/>
              </a:rPr>
              <a:t>dataset</a:t>
            </a:r>
            <a:r>
              <a:rPr lang="fi-FI" dirty="0" smtClean="0">
                <a:ea typeface="ＭＳ Ｐゴシック" charset="0"/>
                <a:cs typeface="ＭＳ Ｐゴシック" charset="0"/>
              </a:rPr>
              <a:t>? (</a:t>
            </a:r>
            <a:r>
              <a:rPr lang="fi-FI" dirty="0" err="1" smtClean="0">
                <a:ea typeface="ＭＳ Ｐゴシック" charset="0"/>
                <a:cs typeface="ＭＳ Ｐゴシック" charset="0"/>
              </a:rPr>
              <a:t>Note</a:t>
            </a:r>
            <a:r>
              <a:rPr lang="fi-FI" dirty="0" smtClean="0">
                <a:ea typeface="ＭＳ Ｐゴシック" charset="0"/>
                <a:cs typeface="ＭＳ Ｐゴシック" charset="0"/>
              </a:rPr>
              <a:t>: </a:t>
            </a:r>
            <a:r>
              <a:rPr lang="fi-FI" dirty="0" err="1" smtClean="0">
                <a:ea typeface="ＭＳ Ｐゴシック" charset="0"/>
                <a:cs typeface="ＭＳ Ｐゴシック" charset="0"/>
              </a:rPr>
              <a:t>helpful</a:t>
            </a:r>
            <a:r>
              <a:rPr lang="fi-FI" dirty="0" smtClean="0">
                <a:ea typeface="ＭＳ Ｐゴシック" charset="0"/>
                <a:cs typeface="ＭＳ Ｐゴシック" charset="0"/>
              </a:rPr>
              <a:t> to </a:t>
            </a:r>
            <a:r>
              <a:rPr lang="fi-FI" dirty="0" err="1" smtClean="0">
                <a:ea typeface="ＭＳ Ｐゴシック" charset="0"/>
                <a:cs typeface="ＭＳ Ｐゴシック" charset="0"/>
              </a:rPr>
              <a:t>use</a:t>
            </a:r>
            <a:r>
              <a:rPr lang="fi-FI" dirty="0" smtClean="0">
                <a:ea typeface="ＭＳ Ｐゴシック" charset="0"/>
                <a:cs typeface="ＭＳ Ｐゴシック" charset="0"/>
              </a:rPr>
              <a:t> </a:t>
            </a:r>
            <a:r>
              <a:rPr lang="fi-FI" dirty="0" err="1" smtClean="0">
                <a:ea typeface="ＭＳ Ｐゴシック" charset="0"/>
                <a:cs typeface="ＭＳ Ｐゴシック" charset="0"/>
              </a:rPr>
              <a:t>marker</a:t>
            </a:r>
            <a:r>
              <a:rPr lang="fi-FI" dirty="0" smtClean="0">
                <a:ea typeface="ＭＳ Ｐゴシック" charset="0"/>
                <a:cs typeface="ＭＳ Ｐゴシック" charset="0"/>
              </a:rPr>
              <a:t> </a:t>
            </a:r>
            <a:r>
              <a:rPr lang="fi-FI" dirty="0" err="1" smtClean="0">
                <a:ea typeface="ＭＳ Ｐゴシック" charset="0"/>
                <a:cs typeface="ＭＳ Ｐゴシック" charset="0"/>
              </a:rPr>
              <a:t>genes</a:t>
            </a:r>
            <a:r>
              <a:rPr lang="fi-FI" dirty="0" smtClean="0">
                <a:ea typeface="ＭＳ Ｐゴシック" charset="0"/>
                <a:cs typeface="ＭＳ Ｐゴシック" charset="0"/>
              </a:rPr>
              <a:t>.)</a:t>
            </a:r>
            <a:endParaRPr lang="fi-FI" dirty="0">
              <a:ea typeface="ＭＳ Ｐゴシック" charset="0"/>
              <a:cs typeface="ＭＳ Ｐゴシック" charset="0"/>
            </a:endParaRPr>
          </a:p>
          <a:p>
            <a:pPr marL="431800" indent="-323850" eaLnBrk="1" hangingPunct="1">
              <a:spcBef>
                <a:spcPct val="0"/>
              </a:spcBef>
              <a:spcAft>
                <a:spcPts val="1138"/>
              </a:spcAft>
              <a:buSzPct val="45000"/>
              <a:buFont typeface="StarSymbol" charset="0"/>
              <a:buChar char="•"/>
            </a:pPr>
            <a:endParaRPr lang="fi-FI" sz="4000" dirty="0">
              <a:latin typeface="Arial" charset="0"/>
              <a:ea typeface="ＭＳ Ｐゴシック" charset="0"/>
              <a:cs typeface="ＭＳ Ｐゴシック" charset="0"/>
            </a:endParaRPr>
          </a:p>
        </p:txBody>
      </p:sp>
      <p:sp>
        <p:nvSpPr>
          <p:cNvPr id="167938" name="Text Box 4"/>
          <p:cNvSpPr txBox="1">
            <a:spLocks noChangeArrowheads="1"/>
          </p:cNvSpPr>
          <p:nvPr/>
        </p:nvSpPr>
        <p:spPr bwMode="auto">
          <a:xfrm>
            <a:off x="2270433" y="265113"/>
            <a:ext cx="4888277" cy="769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400" dirty="0" smtClean="0">
                <a:solidFill>
                  <a:schemeClr val="tx2"/>
                </a:solidFill>
                <a:latin typeface="+mj-lt"/>
              </a:rPr>
              <a:t>Two Basic Questions</a:t>
            </a:r>
            <a:endParaRPr lang="en-US" sz="4400" dirty="0">
              <a:solidFill>
                <a:schemeClr val="tx2"/>
              </a:solidFill>
              <a:latin typeface="+mj-lt"/>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2" y="274638"/>
            <a:ext cx="9244037" cy="1143000"/>
          </a:xfrm>
        </p:spPr>
        <p:txBody>
          <a:bodyPr>
            <a:noAutofit/>
          </a:bodyPr>
          <a:lstStyle/>
          <a:p>
            <a:r>
              <a:rPr lang="en-US" sz="4000" dirty="0" smtClean="0"/>
              <a:t>Identifying Fragments using </a:t>
            </a:r>
            <a:r>
              <a:rPr lang="en-US" sz="4000" dirty="0"/>
              <a:t>M</a:t>
            </a:r>
            <a:r>
              <a:rPr lang="en-US" sz="4000" dirty="0" smtClean="0"/>
              <a:t>arker </a:t>
            </a:r>
            <a:r>
              <a:rPr lang="en-US" sz="4000" dirty="0"/>
              <a:t>G</a:t>
            </a:r>
            <a:r>
              <a:rPr lang="en-US" sz="4000" dirty="0" smtClean="0"/>
              <a:t>enes</a:t>
            </a:r>
            <a:endParaRPr lang="en-US" sz="4000" dirty="0"/>
          </a:p>
        </p:txBody>
      </p:sp>
      <p:sp>
        <p:nvSpPr>
          <p:cNvPr id="3" name="Content Placeholder 2"/>
          <p:cNvSpPr>
            <a:spLocks noGrp="1"/>
          </p:cNvSpPr>
          <p:nvPr>
            <p:ph idx="1"/>
          </p:nvPr>
        </p:nvSpPr>
        <p:spPr/>
        <p:txBody>
          <a:bodyPr/>
          <a:lstStyle/>
          <a:p>
            <a:r>
              <a:rPr lang="en-US" dirty="0" smtClean="0"/>
              <a:t>Approach:</a:t>
            </a:r>
          </a:p>
          <a:p>
            <a:pPr lvl="1"/>
            <a:r>
              <a:rPr lang="en-US" dirty="0"/>
              <a:t>D</a:t>
            </a:r>
            <a:r>
              <a:rPr lang="en-US" dirty="0" smtClean="0"/>
              <a:t>etermine the gene for the fragment (if possible), thus producing a set of “bins” (one for each gene, and a bin for “unclassified”)</a:t>
            </a:r>
          </a:p>
          <a:p>
            <a:pPr lvl="1"/>
            <a:r>
              <a:rPr lang="en-US" dirty="0" smtClean="0"/>
              <a:t>For each gene, classify each fragment:</a:t>
            </a:r>
          </a:p>
          <a:p>
            <a:pPr lvl="2"/>
            <a:r>
              <a:rPr lang="en-US" dirty="0" smtClean="0"/>
              <a:t>Construct a reference alignment and tree for full-length sequences for that gene</a:t>
            </a:r>
          </a:p>
          <a:p>
            <a:pPr lvl="2"/>
            <a:r>
              <a:rPr lang="en-US" dirty="0" smtClean="0"/>
              <a:t>Place each fragment within the tree</a:t>
            </a:r>
          </a:p>
          <a:p>
            <a:pPr lvl="2"/>
            <a:r>
              <a:rPr lang="en-US" dirty="0" smtClean="0"/>
              <a:t>Predict taxon identification (species, genus, etc.) from the placement</a:t>
            </a:r>
            <a:endParaRPr lang="en-US" dirty="0"/>
          </a:p>
        </p:txBody>
      </p:sp>
    </p:spTree>
    <p:extLst>
      <p:ext uri="{BB962C8B-B14F-4D97-AF65-F5344CB8AC3E}">
        <p14:creationId xmlns:p14="http://schemas.microsoft.com/office/powerpoint/2010/main" val="373143176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TIPP: SEPP + statistics</a:t>
            </a:r>
          </a:p>
        </p:txBody>
      </p:sp>
      <p:sp>
        <p:nvSpPr>
          <p:cNvPr id="186370" name="Rectangle 3"/>
          <p:cNvSpPr>
            <a:spLocks noGrp="1" noChangeArrowheads="1"/>
          </p:cNvSpPr>
          <p:nvPr>
            <p:ph type="body" idx="1"/>
          </p:nvPr>
        </p:nvSpPr>
        <p:spPr/>
        <p:txBody>
          <a:bodyPr/>
          <a:lstStyle/>
          <a:p>
            <a:pPr>
              <a:spcBef>
                <a:spcPct val="0"/>
              </a:spcBef>
              <a:buFontTx/>
              <a:buNone/>
            </a:pPr>
            <a:r>
              <a:rPr lang="en-US" sz="2400" dirty="0">
                <a:latin typeface="Arial" charset="0"/>
                <a:ea typeface="ＭＳ Ｐゴシック" charset="0"/>
                <a:cs typeface="ＭＳ Ｐゴシック" charset="0"/>
              </a:rPr>
              <a:t>Using SEPP as a taxon identification technique has high recall but low precision (classifies almost everything)</a:t>
            </a:r>
          </a:p>
          <a:p>
            <a:pPr>
              <a:spcBef>
                <a:spcPct val="0"/>
              </a:spcBef>
              <a:buFontTx/>
              <a:buNone/>
            </a:pPr>
            <a:endParaRPr lang="en-US" sz="2400" dirty="0">
              <a:latin typeface="Arial" charset="0"/>
              <a:ea typeface="ＭＳ Ｐゴシック" charset="0"/>
              <a:cs typeface="ＭＳ Ｐゴシック" charset="0"/>
            </a:endParaRPr>
          </a:p>
          <a:p>
            <a:pPr>
              <a:spcBef>
                <a:spcPct val="0"/>
              </a:spcBef>
              <a:buFontTx/>
              <a:buNone/>
            </a:pPr>
            <a:r>
              <a:rPr lang="en-US" sz="2400" dirty="0">
                <a:latin typeface="Arial" charset="0"/>
                <a:ea typeface="ＭＳ Ｐゴシック" charset="0"/>
                <a:cs typeface="ＭＳ Ｐゴシック" charset="0"/>
              </a:rPr>
              <a:t>TIPP: dramatically reduces false positive rate with small reduction in true positive rate, by considering uncertainty in alignment (HMMER) and placement (</a:t>
            </a:r>
            <a:r>
              <a:rPr lang="en-US" sz="2400" dirty="0" err="1">
                <a:latin typeface="Arial" charset="0"/>
                <a:ea typeface="ＭＳ Ｐゴシック" charset="0"/>
                <a:cs typeface="ＭＳ Ｐゴシック" charset="0"/>
              </a:rPr>
              <a:t>pplacer</a:t>
            </a:r>
            <a:r>
              <a:rPr lang="en-US" sz="2400" dirty="0" smtClean="0">
                <a:latin typeface="Arial" charset="0"/>
                <a:ea typeface="ＭＳ Ｐゴシック" charset="0"/>
                <a:cs typeface="ＭＳ Ｐゴシック" charset="0"/>
              </a:rPr>
              <a:t>)</a:t>
            </a:r>
            <a:endParaRPr lang="en-US" sz="2400"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ext Placeholder 2"/>
          <p:cNvSpPr>
            <a:spLocks noGrp="1"/>
          </p:cNvSpPr>
          <p:nvPr>
            <p:ph type="body" idx="4294967295"/>
          </p:nvPr>
        </p:nvSpPr>
        <p:spPr>
          <a:xfrm>
            <a:off x="252964" y="1254581"/>
            <a:ext cx="8686800" cy="5136022"/>
          </a:xfrm>
        </p:spPr>
        <p:txBody>
          <a:bodyPr lIns="0" tIns="0" rIns="0" bIns="0">
            <a:spAutoFit/>
          </a:bodyPr>
          <a:lstStyle/>
          <a:p>
            <a:pPr marL="431800" indent="-323850" eaLnBrk="1" hangingPunct="1">
              <a:spcBef>
                <a:spcPct val="0"/>
              </a:spcBef>
              <a:spcAft>
                <a:spcPts val="1413"/>
              </a:spcAft>
              <a:buSzPct val="45000"/>
              <a:buFont typeface="StarSymbol" charset="0"/>
              <a:buNone/>
            </a:pPr>
            <a:r>
              <a:rPr lang="fi-FI" sz="1800" dirty="0" err="1" smtClean="0">
                <a:latin typeface="Arial"/>
                <a:ea typeface="ＭＳ Ｐゴシック" charset="0"/>
                <a:cs typeface="Arial"/>
              </a:rPr>
              <a:t>Objective</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Identify</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species/genus/family</a:t>
            </a:r>
            <a:r>
              <a:rPr lang="fi-FI" sz="1800" dirty="0" smtClean="0">
                <a:latin typeface="Arial"/>
                <a:ea typeface="ＭＳ Ｐゴシック" charset="0"/>
                <a:cs typeface="Arial"/>
              </a:rPr>
              <a:t> (etc.) for </a:t>
            </a:r>
            <a:r>
              <a:rPr lang="fi-FI" sz="1800" dirty="0" err="1" smtClean="0">
                <a:latin typeface="Arial"/>
                <a:ea typeface="ＭＳ Ｐゴシック" charset="0"/>
                <a:cs typeface="Arial"/>
              </a:rPr>
              <a:t>each</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fragment</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within</a:t>
            </a:r>
            <a:r>
              <a:rPr lang="fi-FI" sz="1800" dirty="0" smtClean="0">
                <a:latin typeface="Arial"/>
                <a:ea typeface="ＭＳ Ｐゴシック" charset="0"/>
                <a:cs typeface="Arial"/>
              </a:rPr>
              <a:t> the </a:t>
            </a:r>
            <a:r>
              <a:rPr lang="fi-FI" sz="1800" dirty="0" err="1" smtClean="0">
                <a:latin typeface="Arial"/>
                <a:ea typeface="ＭＳ Ｐゴシック" charset="0"/>
                <a:cs typeface="Arial"/>
              </a:rPr>
              <a:t>sample</a:t>
            </a:r>
            <a:r>
              <a:rPr lang="fi-FI" sz="1800" dirty="0" smtClean="0">
                <a:latin typeface="Arial"/>
                <a:ea typeface="ＭＳ Ｐゴシック" charset="0"/>
                <a:cs typeface="Arial"/>
              </a:rPr>
              <a:t>.</a:t>
            </a:r>
          </a:p>
          <a:p>
            <a:pPr marL="431800" indent="-323850" eaLnBrk="1" hangingPunct="1">
              <a:spcBef>
                <a:spcPct val="0"/>
              </a:spcBef>
              <a:spcAft>
                <a:spcPts val="1413"/>
              </a:spcAft>
              <a:buSzPct val="45000"/>
              <a:buFont typeface="StarSymbol" charset="0"/>
              <a:buNone/>
            </a:pPr>
            <a:r>
              <a:rPr lang="fi-FI" sz="1800" dirty="0" err="1" smtClean="0">
                <a:latin typeface="Arial"/>
                <a:ea typeface="ＭＳ Ｐゴシック" charset="0"/>
                <a:cs typeface="Arial"/>
              </a:rPr>
              <a:t>Methods</a:t>
            </a:r>
            <a:r>
              <a:rPr lang="fi-FI" sz="1800" dirty="0" smtClean="0">
                <a:latin typeface="Arial"/>
                <a:ea typeface="ＭＳ Ｐゴシック" charset="0"/>
                <a:cs typeface="Arial"/>
              </a:rPr>
              <a:t>:</a:t>
            </a:r>
          </a:p>
          <a:p>
            <a:pPr marL="508000" lvl="1" indent="0">
              <a:spcBef>
                <a:spcPct val="0"/>
              </a:spcBef>
              <a:spcAft>
                <a:spcPts val="1413"/>
              </a:spcAft>
              <a:buSzPct val="45000"/>
              <a:buNone/>
            </a:pPr>
            <a:r>
              <a:rPr lang="fi-FI" sz="1800" dirty="0" err="1" smtClean="0">
                <a:solidFill>
                  <a:srgbClr val="0000FF"/>
                </a:solidFill>
                <a:latin typeface="Arial"/>
                <a:ea typeface="ＭＳ Ｐゴシック" charset="0"/>
                <a:cs typeface="Arial"/>
              </a:rPr>
              <a:t>PhymmBL</a:t>
            </a:r>
            <a:r>
              <a:rPr lang="fi-FI" sz="1800" dirty="0" smtClean="0">
                <a:solidFill>
                  <a:srgbClr val="0000FF"/>
                </a:solidFill>
                <a:latin typeface="Arial"/>
                <a:ea typeface="ＭＳ Ｐゴシック" charset="0"/>
                <a:cs typeface="Arial"/>
              </a:rPr>
              <a:t> </a:t>
            </a:r>
            <a:r>
              <a:rPr lang="fi-FI" sz="1800" dirty="0" smtClean="0">
                <a:latin typeface="Arial"/>
                <a:ea typeface="ＭＳ Ｐゴシック" charset="0"/>
                <a:cs typeface="Arial"/>
              </a:rPr>
              <a:t>(</a:t>
            </a:r>
            <a:r>
              <a:rPr lang="fi-FI" sz="1800" dirty="0" err="1" smtClean="0">
                <a:latin typeface="Arial"/>
                <a:ea typeface="ＭＳ Ｐゴシック" charset="0"/>
                <a:cs typeface="Arial"/>
              </a:rPr>
              <a:t>Brady</a:t>
            </a:r>
            <a:r>
              <a:rPr lang="fi-FI" sz="1800" dirty="0" smtClean="0">
                <a:latin typeface="Arial"/>
                <a:ea typeface="ＭＳ Ｐゴシック" charset="0"/>
                <a:cs typeface="Arial"/>
              </a:rPr>
              <a:t> &amp; </a:t>
            </a:r>
            <a:r>
              <a:rPr lang="fi-FI" sz="1800" dirty="0" err="1" smtClean="0">
                <a:latin typeface="Arial"/>
                <a:ea typeface="ＭＳ Ｐゴシック" charset="0"/>
                <a:cs typeface="Arial"/>
              </a:rPr>
              <a:t>Salzberg</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Nature</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Methods</a:t>
            </a:r>
            <a:r>
              <a:rPr lang="fi-FI" sz="1800" dirty="0" smtClean="0">
                <a:latin typeface="Arial"/>
                <a:ea typeface="ＭＳ Ｐゴシック" charset="0"/>
                <a:cs typeface="Arial"/>
              </a:rPr>
              <a:t> 2009) </a:t>
            </a:r>
          </a:p>
          <a:p>
            <a:pPr marL="508000" lvl="1" indent="0">
              <a:spcBef>
                <a:spcPct val="0"/>
              </a:spcBef>
              <a:spcAft>
                <a:spcPts val="1413"/>
              </a:spcAft>
              <a:buSzPct val="45000"/>
              <a:buNone/>
            </a:pPr>
            <a:r>
              <a:rPr lang="fi-FI" sz="1800" dirty="0" smtClean="0">
                <a:solidFill>
                  <a:srgbClr val="0000FF"/>
                </a:solidFill>
                <a:latin typeface="Arial"/>
                <a:ea typeface="ＭＳ Ｐゴシック" charset="0"/>
                <a:cs typeface="Arial"/>
              </a:rPr>
              <a:t>NBC</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Rosen</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Reichenberger</a:t>
            </a:r>
            <a:r>
              <a:rPr lang="fi-FI" sz="1800" dirty="0" smtClean="0">
                <a:latin typeface="Arial"/>
                <a:ea typeface="ＭＳ Ｐゴシック" charset="0"/>
                <a:cs typeface="Arial"/>
              </a:rPr>
              <a:t>, and </a:t>
            </a:r>
            <a:r>
              <a:rPr lang="fi-FI" sz="1800" dirty="0" err="1" smtClean="0">
                <a:latin typeface="Arial"/>
                <a:ea typeface="ＭＳ Ｐゴシック" charset="0"/>
                <a:cs typeface="Arial"/>
              </a:rPr>
              <a:t>Rosenfeld</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Bioinformatics</a:t>
            </a:r>
            <a:r>
              <a:rPr lang="fi-FI" sz="1800" dirty="0" smtClean="0">
                <a:latin typeface="Arial"/>
                <a:ea typeface="ＭＳ Ｐゴシック" charset="0"/>
                <a:cs typeface="Arial"/>
              </a:rPr>
              <a:t> 2011)</a:t>
            </a:r>
          </a:p>
          <a:p>
            <a:pPr marL="508000" lvl="1" indent="0">
              <a:spcBef>
                <a:spcPct val="0"/>
              </a:spcBef>
              <a:spcAft>
                <a:spcPts val="1413"/>
              </a:spcAft>
              <a:buSzPct val="45000"/>
              <a:buNone/>
            </a:pPr>
            <a:r>
              <a:rPr lang="fi-FI" sz="1800" dirty="0" err="1" smtClean="0">
                <a:solidFill>
                  <a:srgbClr val="0000FF"/>
                </a:solidFill>
                <a:latin typeface="Arial"/>
                <a:ea typeface="ＭＳ Ｐゴシック" charset="0"/>
                <a:cs typeface="Arial"/>
              </a:rPr>
              <a:t>Metaphyler</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Liu</a:t>
            </a:r>
            <a:r>
              <a:rPr lang="fi-FI" sz="1800" dirty="0" smtClean="0">
                <a:latin typeface="Arial"/>
                <a:ea typeface="ＭＳ Ｐゴシック" charset="0"/>
                <a:cs typeface="Arial"/>
              </a:rPr>
              <a:t> et al., BMC </a:t>
            </a:r>
            <a:r>
              <a:rPr lang="fi-FI" sz="1800" dirty="0" err="1" smtClean="0">
                <a:latin typeface="Arial"/>
                <a:ea typeface="ＭＳ Ｐゴシック" charset="0"/>
                <a:cs typeface="Arial"/>
              </a:rPr>
              <a:t>Genomics</a:t>
            </a:r>
            <a:r>
              <a:rPr lang="fi-FI" sz="1800" dirty="0" smtClean="0">
                <a:latin typeface="Arial"/>
                <a:ea typeface="ＭＳ Ｐゴシック" charset="0"/>
                <a:cs typeface="Arial"/>
              </a:rPr>
              <a:t> 2011), </a:t>
            </a:r>
            <a:r>
              <a:rPr lang="fi-FI" sz="1800" dirty="0" err="1" smtClean="0">
                <a:latin typeface="Arial"/>
                <a:ea typeface="ＭＳ Ｐゴシック" charset="0"/>
                <a:cs typeface="Arial"/>
              </a:rPr>
              <a:t>from</a:t>
            </a:r>
            <a:r>
              <a:rPr lang="fi-FI" sz="1800" dirty="0" smtClean="0">
                <a:latin typeface="Arial"/>
                <a:ea typeface="ＭＳ Ｐゴシック" charset="0"/>
                <a:cs typeface="Arial"/>
              </a:rPr>
              <a:t> the Pop </a:t>
            </a:r>
            <a:r>
              <a:rPr lang="fi-FI" sz="1800" dirty="0" err="1" smtClean="0">
                <a:latin typeface="Arial"/>
                <a:ea typeface="ＭＳ Ｐゴシック" charset="0"/>
                <a:cs typeface="Arial"/>
              </a:rPr>
              <a:t>lab</a:t>
            </a:r>
            <a:r>
              <a:rPr lang="fi-FI" sz="1800" dirty="0" smtClean="0">
                <a:latin typeface="Arial"/>
                <a:ea typeface="ＭＳ Ｐゴシック" charset="0"/>
                <a:cs typeface="Arial"/>
              </a:rPr>
              <a:t> at the </a:t>
            </a:r>
            <a:r>
              <a:rPr lang="fi-FI" sz="1800" dirty="0" err="1" smtClean="0">
                <a:latin typeface="Arial"/>
                <a:ea typeface="ＭＳ Ｐゴシック" charset="0"/>
                <a:cs typeface="Arial"/>
              </a:rPr>
              <a:t>University</a:t>
            </a:r>
            <a:r>
              <a:rPr lang="fi-FI" sz="1800" dirty="0" smtClean="0">
                <a:latin typeface="Arial"/>
                <a:ea typeface="ＭＳ Ｐゴシック" charset="0"/>
                <a:cs typeface="Arial"/>
              </a:rPr>
              <a:t> of Maryland</a:t>
            </a:r>
          </a:p>
          <a:p>
            <a:pPr marL="431800" indent="-323850" eaLnBrk="1" hangingPunct="1">
              <a:spcBef>
                <a:spcPct val="0"/>
              </a:spcBef>
              <a:spcAft>
                <a:spcPts val="1413"/>
              </a:spcAft>
              <a:buSzPct val="45000"/>
              <a:buFont typeface="StarSymbol" charset="0"/>
              <a:buNone/>
            </a:pPr>
            <a:r>
              <a:rPr lang="fi-FI" sz="1800" dirty="0">
                <a:latin typeface="Arial"/>
                <a:ea typeface="ＭＳ Ｐゴシック" charset="0"/>
                <a:cs typeface="Arial"/>
              </a:rPr>
              <a:t>		</a:t>
            </a:r>
          </a:p>
          <a:p>
            <a:pPr marL="431800" indent="-323850" eaLnBrk="1" hangingPunct="1">
              <a:spcBef>
                <a:spcPct val="0"/>
              </a:spcBef>
              <a:spcAft>
                <a:spcPts val="1413"/>
              </a:spcAft>
              <a:buSzPct val="45000"/>
              <a:buFont typeface="StarSymbol" charset="0"/>
              <a:buNone/>
            </a:pPr>
            <a:r>
              <a:rPr lang="fi-FI" sz="1800" dirty="0" err="1" smtClean="0">
                <a:latin typeface="Arial"/>
                <a:ea typeface="ＭＳ Ｐゴシック" charset="0"/>
                <a:cs typeface="Arial"/>
              </a:rPr>
              <a:t>Metaphyler</a:t>
            </a:r>
            <a:r>
              <a:rPr lang="fi-FI" sz="1800" dirty="0" smtClean="0">
                <a:latin typeface="Arial"/>
                <a:ea typeface="ＭＳ Ｐゴシック" charset="0"/>
                <a:cs typeface="Arial"/>
              </a:rPr>
              <a:t> is a </a:t>
            </a:r>
            <a:r>
              <a:rPr lang="fi-FI" sz="1800" dirty="0" err="1">
                <a:solidFill>
                  <a:srgbClr val="0000FF"/>
                </a:solidFill>
                <a:latin typeface="Arial"/>
                <a:ea typeface="ＭＳ Ｐゴシック" charset="0"/>
                <a:cs typeface="Arial"/>
              </a:rPr>
              <a:t>m</a:t>
            </a:r>
            <a:r>
              <a:rPr lang="fi-FI" sz="1800" dirty="0" err="1" smtClean="0">
                <a:solidFill>
                  <a:srgbClr val="0000FF"/>
                </a:solidFill>
                <a:latin typeface="Arial"/>
                <a:ea typeface="ＭＳ Ｐゴシック" charset="0"/>
                <a:cs typeface="Arial"/>
              </a:rPr>
              <a:t>arker-based</a:t>
            </a:r>
            <a:r>
              <a:rPr lang="fi-FI" sz="1800" dirty="0" smtClean="0">
                <a:solidFill>
                  <a:srgbClr val="0000FF"/>
                </a:solidFill>
                <a:latin typeface="Arial"/>
                <a:ea typeface="ＭＳ Ｐゴシック" charset="0"/>
                <a:cs typeface="Arial"/>
              </a:rPr>
              <a:t> </a:t>
            </a:r>
            <a:r>
              <a:rPr lang="fi-FI" sz="1800" dirty="0" err="1" smtClean="0">
                <a:latin typeface="Arial"/>
                <a:ea typeface="ＭＳ Ｐゴシック" charset="0"/>
                <a:cs typeface="Arial"/>
              </a:rPr>
              <a:t>method</a:t>
            </a:r>
            <a:r>
              <a:rPr lang="fi-FI" sz="1800" dirty="0" smtClean="0">
                <a:latin typeface="Arial"/>
                <a:ea typeface="ＭＳ Ｐゴシック" charset="0"/>
                <a:cs typeface="Arial"/>
              </a:rPr>
              <a:t>.</a:t>
            </a:r>
          </a:p>
          <a:p>
            <a:pPr marL="431800" indent="-323850" eaLnBrk="1" hangingPunct="1">
              <a:spcBef>
                <a:spcPct val="0"/>
              </a:spcBef>
              <a:spcAft>
                <a:spcPts val="1413"/>
              </a:spcAft>
              <a:buSzPct val="45000"/>
              <a:buFont typeface="StarSymbol" charset="0"/>
              <a:buNone/>
            </a:pPr>
            <a:r>
              <a:rPr lang="fi-FI" sz="1800" dirty="0" err="1" smtClean="0">
                <a:solidFill>
                  <a:srgbClr val="0000FF"/>
                </a:solidFill>
                <a:latin typeface="Arial"/>
                <a:ea typeface="ＭＳ Ｐゴシック" charset="0"/>
                <a:cs typeface="Arial"/>
              </a:rPr>
              <a:t>Marker</a:t>
            </a:r>
            <a:r>
              <a:rPr lang="fi-FI" sz="1800" dirty="0" smtClean="0">
                <a:solidFill>
                  <a:srgbClr val="0000FF"/>
                </a:solidFill>
                <a:latin typeface="Arial"/>
                <a:ea typeface="ＭＳ Ｐゴシック" charset="0"/>
                <a:cs typeface="Arial"/>
              </a:rPr>
              <a:t> </a:t>
            </a:r>
            <a:r>
              <a:rPr lang="fi-FI" sz="1800" dirty="0" err="1" smtClean="0">
                <a:solidFill>
                  <a:srgbClr val="0000FF"/>
                </a:solidFill>
                <a:latin typeface="Arial"/>
                <a:ea typeface="ＭＳ Ｐゴシック" charset="0"/>
                <a:cs typeface="Arial"/>
              </a:rPr>
              <a:t>gene</a:t>
            </a:r>
            <a:r>
              <a:rPr lang="fi-FI" sz="1800" dirty="0" smtClean="0">
                <a:solidFill>
                  <a:srgbClr val="0000FF"/>
                </a:solidFill>
                <a:latin typeface="Arial"/>
                <a:ea typeface="ＭＳ Ｐゴシック" charset="0"/>
                <a:cs typeface="Arial"/>
              </a:rPr>
              <a:t> </a:t>
            </a:r>
            <a:r>
              <a:rPr lang="fi-FI" sz="1800" dirty="0" err="1" smtClean="0">
                <a:latin typeface="Arial"/>
                <a:ea typeface="ＭＳ Ｐゴシック" charset="0"/>
                <a:cs typeface="Arial"/>
              </a:rPr>
              <a:t>are</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single-copy</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universal</a:t>
            </a:r>
            <a:r>
              <a:rPr lang="fi-FI" sz="1800" dirty="0" smtClean="0">
                <a:latin typeface="Arial"/>
                <a:ea typeface="ＭＳ Ｐゴシック" charset="0"/>
                <a:cs typeface="Arial"/>
              </a:rPr>
              <a:t>, and </a:t>
            </a:r>
            <a:r>
              <a:rPr lang="fi-FI" sz="1800" dirty="0" err="1" smtClean="0">
                <a:latin typeface="Arial"/>
                <a:ea typeface="ＭＳ Ｐゴシック" charset="0"/>
                <a:cs typeface="Arial"/>
              </a:rPr>
              <a:t>resistant</a:t>
            </a:r>
            <a:r>
              <a:rPr lang="fi-FI" sz="1800" dirty="0" smtClean="0">
                <a:latin typeface="Arial"/>
                <a:ea typeface="ＭＳ Ｐゴシック" charset="0"/>
                <a:cs typeface="Arial"/>
              </a:rPr>
              <a:t> to </a:t>
            </a:r>
            <a:r>
              <a:rPr lang="fi-FI" sz="1800" dirty="0" err="1" smtClean="0">
                <a:latin typeface="Arial"/>
                <a:ea typeface="ＭＳ Ｐゴシック" charset="0"/>
                <a:cs typeface="Arial"/>
              </a:rPr>
              <a:t>horizontal</a:t>
            </a:r>
            <a:r>
              <a:rPr lang="fi-FI" sz="1800" dirty="0" smtClean="0">
                <a:latin typeface="Arial"/>
                <a:ea typeface="ＭＳ Ｐゴシック" charset="0"/>
                <a:cs typeface="Arial"/>
              </a:rPr>
              <a:t> transmission.</a:t>
            </a:r>
          </a:p>
          <a:p>
            <a:pPr marL="431800" indent="-323850">
              <a:spcBef>
                <a:spcPct val="0"/>
              </a:spcBef>
              <a:spcAft>
                <a:spcPts val="1413"/>
              </a:spcAft>
              <a:buSzPct val="45000"/>
              <a:buNone/>
            </a:pPr>
            <a:r>
              <a:rPr lang="fi-FI" sz="1800" dirty="0" err="1">
                <a:latin typeface="Arial"/>
                <a:ea typeface="ＭＳ Ｐゴシック" charset="0"/>
                <a:cs typeface="Arial"/>
              </a:rPr>
              <a:t>We</a:t>
            </a:r>
            <a:r>
              <a:rPr lang="fi-FI" sz="1800" dirty="0">
                <a:latin typeface="Arial"/>
                <a:ea typeface="ＭＳ Ｐゴシック" charset="0"/>
                <a:cs typeface="Arial"/>
              </a:rPr>
              <a:t> </a:t>
            </a:r>
            <a:r>
              <a:rPr lang="fi-FI" sz="1800" dirty="0" err="1">
                <a:latin typeface="Arial"/>
                <a:ea typeface="ＭＳ Ｐゴシック" charset="0"/>
                <a:cs typeface="Arial"/>
              </a:rPr>
              <a:t>test</a:t>
            </a:r>
            <a:r>
              <a:rPr lang="fi-FI" sz="1800" dirty="0">
                <a:latin typeface="Arial"/>
                <a:ea typeface="ＭＳ Ｐゴシック" charset="0"/>
                <a:cs typeface="Arial"/>
              </a:rPr>
              <a:t> </a:t>
            </a:r>
            <a:r>
              <a:rPr lang="fi-FI" sz="1800" dirty="0" err="1">
                <a:latin typeface="Arial"/>
                <a:ea typeface="ＭＳ Ｐゴシック" charset="0"/>
                <a:cs typeface="Arial"/>
              </a:rPr>
              <a:t>this</a:t>
            </a:r>
            <a:r>
              <a:rPr lang="fi-FI" sz="1800" dirty="0">
                <a:latin typeface="Arial"/>
                <a:ea typeface="ＭＳ Ｐゴシック" charset="0"/>
                <a:cs typeface="Arial"/>
              </a:rPr>
              <a:t> for the 30 </a:t>
            </a:r>
            <a:r>
              <a:rPr lang="fi-FI" sz="1800" dirty="0" err="1">
                <a:latin typeface="Arial"/>
                <a:ea typeface="ＭＳ Ｐゴシック" charset="0"/>
                <a:cs typeface="Arial"/>
              </a:rPr>
              <a:t>marker</a:t>
            </a:r>
            <a:r>
              <a:rPr lang="fi-FI" sz="1800" dirty="0">
                <a:latin typeface="Arial"/>
                <a:ea typeface="ＭＳ Ｐゴシック" charset="0"/>
                <a:cs typeface="Arial"/>
              </a:rPr>
              <a:t> </a:t>
            </a:r>
            <a:r>
              <a:rPr lang="fi-FI" sz="1800" dirty="0" err="1">
                <a:latin typeface="Arial"/>
                <a:ea typeface="ＭＳ Ｐゴシック" charset="0"/>
                <a:cs typeface="Arial"/>
              </a:rPr>
              <a:t>genes</a:t>
            </a:r>
            <a:r>
              <a:rPr lang="fi-FI" sz="1800" dirty="0">
                <a:latin typeface="Arial"/>
                <a:ea typeface="ＭＳ Ｐゴシック" charset="0"/>
                <a:cs typeface="Arial"/>
              </a:rPr>
              <a:t> </a:t>
            </a:r>
            <a:r>
              <a:rPr lang="fi-FI" sz="1800" dirty="0" err="1">
                <a:latin typeface="Arial"/>
                <a:ea typeface="ＭＳ Ｐゴシック" charset="0"/>
                <a:cs typeface="Arial"/>
              </a:rPr>
              <a:t>used</a:t>
            </a:r>
            <a:r>
              <a:rPr lang="fi-FI" sz="1800" dirty="0">
                <a:latin typeface="Arial"/>
                <a:ea typeface="ＭＳ Ｐゴシック" charset="0"/>
                <a:cs typeface="Arial"/>
              </a:rPr>
              <a:t> in </a:t>
            </a:r>
            <a:r>
              <a:rPr lang="fi-FI" sz="1800" dirty="0" err="1">
                <a:latin typeface="Arial"/>
                <a:ea typeface="ＭＳ Ｐゴシック" charset="0"/>
                <a:cs typeface="Arial"/>
              </a:rPr>
              <a:t>Metaphyler</a:t>
            </a:r>
            <a:r>
              <a:rPr lang="fi-FI" sz="1800" dirty="0" smtClean="0">
                <a:latin typeface="Arial"/>
                <a:ea typeface="ＭＳ Ｐゴシック" charset="0"/>
                <a:cs typeface="Arial"/>
              </a:rPr>
              <a:t>.</a:t>
            </a:r>
          </a:p>
          <a:p>
            <a:pPr marL="431800" indent="-323850">
              <a:spcBef>
                <a:spcPct val="0"/>
              </a:spcBef>
              <a:spcAft>
                <a:spcPts val="1413"/>
              </a:spcAft>
              <a:buSzPct val="45000"/>
              <a:buNone/>
            </a:pPr>
            <a:r>
              <a:rPr lang="fi-FI" sz="1800" dirty="0" err="1" smtClean="0">
                <a:latin typeface="Arial"/>
                <a:ea typeface="ＭＳ Ｐゴシック" charset="0"/>
                <a:cs typeface="Arial"/>
              </a:rPr>
              <a:t>Criteria</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Correct</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classification</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incorrect</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classification</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or</a:t>
            </a:r>
            <a:r>
              <a:rPr lang="fi-FI" sz="1800" dirty="0" smtClean="0">
                <a:latin typeface="Arial"/>
                <a:ea typeface="ＭＳ Ｐゴシック" charset="0"/>
                <a:cs typeface="Arial"/>
              </a:rPr>
              <a:t> no </a:t>
            </a:r>
            <a:r>
              <a:rPr lang="fi-FI" sz="1800" dirty="0" err="1" smtClean="0">
                <a:latin typeface="Arial"/>
                <a:ea typeface="ＭＳ Ｐゴシック" charset="0"/>
                <a:cs typeface="Arial"/>
              </a:rPr>
              <a:t>classification</a:t>
            </a:r>
            <a:endParaRPr lang="fi-FI" sz="1800" dirty="0">
              <a:latin typeface="Arial"/>
              <a:ea typeface="ＭＳ Ｐゴシック" charset="0"/>
              <a:cs typeface="Arial"/>
            </a:endParaRPr>
          </a:p>
          <a:p>
            <a:pPr marL="431800" indent="-323850" eaLnBrk="1" hangingPunct="1">
              <a:spcBef>
                <a:spcPct val="0"/>
              </a:spcBef>
              <a:spcAft>
                <a:spcPts val="1413"/>
              </a:spcAft>
              <a:buSzPct val="45000"/>
              <a:buFont typeface="StarSymbol" charset="0"/>
              <a:buNone/>
            </a:pPr>
            <a:endParaRPr lang="fi-FI" sz="1800" dirty="0" smtClean="0">
              <a:latin typeface="Arial" charset="0"/>
              <a:ea typeface="ＭＳ Ｐゴシック" charset="0"/>
              <a:cs typeface="ＭＳ Ｐゴシック" charset="0"/>
            </a:endParaRPr>
          </a:p>
        </p:txBody>
      </p:sp>
      <p:sp>
        <p:nvSpPr>
          <p:cNvPr id="167938" name="Text Box 4"/>
          <p:cNvSpPr txBox="1">
            <a:spLocks noChangeArrowheads="1"/>
          </p:cNvSpPr>
          <p:nvPr/>
        </p:nvSpPr>
        <p:spPr bwMode="auto">
          <a:xfrm>
            <a:off x="1596565" y="265113"/>
            <a:ext cx="6206622" cy="769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400" dirty="0" smtClean="0">
                <a:solidFill>
                  <a:schemeClr val="tx2"/>
                </a:solidFill>
              </a:rPr>
              <a:t>Taxonomic Identification</a:t>
            </a:r>
            <a:endParaRPr lang="en-US" sz="4400" dirty="0">
              <a:solidFill>
                <a:schemeClr val="tx2"/>
              </a:solidFill>
            </a:endParaRPr>
          </a:p>
        </p:txBody>
      </p:sp>
    </p:spTree>
    <p:extLst>
      <p:ext uri="{BB962C8B-B14F-4D97-AF65-F5344CB8AC3E}">
        <p14:creationId xmlns:p14="http://schemas.microsoft.com/office/powerpoint/2010/main" val="188365171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pp-figs-jan25 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5781"/>
            <a:ext cx="9152405" cy="6858001"/>
          </a:xfrm>
          <a:prstGeom prst="rect">
            <a:avLst/>
          </a:prstGeom>
        </p:spPr>
      </p:pic>
    </p:spTree>
    <p:extLst>
      <p:ext uri="{BB962C8B-B14F-4D97-AF65-F5344CB8AC3E}">
        <p14:creationId xmlns:p14="http://schemas.microsoft.com/office/powerpoint/2010/main" val="107140481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pp-figs-jan25 4.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7" y="367130"/>
            <a:ext cx="9131043" cy="6841993"/>
          </a:xfrm>
          <a:prstGeom prst="rect">
            <a:avLst/>
          </a:prstGeom>
        </p:spPr>
      </p:pic>
    </p:spTree>
    <p:extLst>
      <p:ext uri="{BB962C8B-B14F-4D97-AF65-F5344CB8AC3E}">
        <p14:creationId xmlns:p14="http://schemas.microsoft.com/office/powerpoint/2010/main" val="186629712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ext Placeholder 2"/>
          <p:cNvSpPr>
            <a:spLocks noGrp="1"/>
          </p:cNvSpPr>
          <p:nvPr>
            <p:ph type="body" idx="4294967295"/>
          </p:nvPr>
        </p:nvSpPr>
        <p:spPr>
          <a:xfrm>
            <a:off x="304800" y="1254581"/>
            <a:ext cx="8686800" cy="6332887"/>
          </a:xfrm>
        </p:spPr>
        <p:txBody>
          <a:bodyPr lIns="0" tIns="0" rIns="0" bIns="0">
            <a:spAutoFit/>
          </a:bodyPr>
          <a:lstStyle/>
          <a:p>
            <a:pPr marL="431800" indent="-323850" eaLnBrk="1" hangingPunct="1">
              <a:spcBef>
                <a:spcPct val="0"/>
              </a:spcBef>
              <a:spcAft>
                <a:spcPts val="1413"/>
              </a:spcAft>
              <a:buSzPct val="45000"/>
              <a:buFont typeface="StarSymbol" charset="0"/>
              <a:buNone/>
            </a:pPr>
            <a:r>
              <a:rPr lang="fi-FI" sz="2000" dirty="0" err="1" smtClean="0">
                <a:latin typeface="Arial"/>
                <a:ea typeface="ＭＳ Ｐゴシック" charset="0"/>
                <a:cs typeface="Arial"/>
              </a:rPr>
              <a:t>Objective</a:t>
            </a:r>
            <a:r>
              <a:rPr lang="fi-FI" sz="2000" dirty="0" smtClean="0">
                <a:latin typeface="Arial"/>
                <a:ea typeface="ＭＳ Ｐゴシック" charset="0"/>
                <a:cs typeface="Arial"/>
              </a:rPr>
              <a:t>: </a:t>
            </a:r>
            <a:r>
              <a:rPr lang="fi-FI" sz="2000" dirty="0" err="1" smtClean="0">
                <a:latin typeface="Arial"/>
                <a:ea typeface="ＭＳ Ｐゴシック" charset="0"/>
                <a:cs typeface="Arial"/>
              </a:rPr>
              <a:t>Distribution</a:t>
            </a:r>
            <a:r>
              <a:rPr lang="fi-FI" sz="2000" dirty="0" smtClean="0">
                <a:latin typeface="Arial"/>
                <a:ea typeface="ＭＳ Ｐゴシック" charset="0"/>
                <a:cs typeface="Arial"/>
              </a:rPr>
              <a:t> of the </a:t>
            </a:r>
            <a:r>
              <a:rPr lang="fi-FI" sz="2000" dirty="0" err="1" smtClean="0">
                <a:latin typeface="Arial"/>
                <a:ea typeface="ＭＳ Ｐゴシック" charset="0"/>
                <a:cs typeface="Arial"/>
              </a:rPr>
              <a:t>species</a:t>
            </a:r>
            <a:r>
              <a:rPr lang="fi-FI" sz="2000" dirty="0" smtClean="0">
                <a:latin typeface="Arial"/>
                <a:ea typeface="ＭＳ Ｐゴシック" charset="0"/>
                <a:cs typeface="Arial"/>
              </a:rPr>
              <a:t> (</a:t>
            </a:r>
            <a:r>
              <a:rPr lang="fi-FI" sz="2000" dirty="0" err="1" smtClean="0">
                <a:latin typeface="Arial"/>
                <a:ea typeface="ＭＳ Ｐゴシック" charset="0"/>
                <a:cs typeface="Arial"/>
              </a:rPr>
              <a:t>or</a:t>
            </a:r>
            <a:r>
              <a:rPr lang="fi-FI" sz="2000" dirty="0" smtClean="0">
                <a:latin typeface="Arial"/>
                <a:ea typeface="ＭＳ Ｐゴシック" charset="0"/>
                <a:cs typeface="Arial"/>
              </a:rPr>
              <a:t> </a:t>
            </a:r>
            <a:r>
              <a:rPr lang="fi-FI" sz="2000" dirty="0" err="1" smtClean="0">
                <a:latin typeface="Arial"/>
                <a:ea typeface="ＭＳ Ｐゴシック" charset="0"/>
                <a:cs typeface="Arial"/>
              </a:rPr>
              <a:t>genera</a:t>
            </a:r>
            <a:r>
              <a:rPr lang="fi-FI" sz="2000" dirty="0" smtClean="0">
                <a:latin typeface="Arial"/>
                <a:ea typeface="ＭＳ Ｐゴシック" charset="0"/>
                <a:cs typeface="Arial"/>
              </a:rPr>
              <a:t>, </a:t>
            </a:r>
            <a:r>
              <a:rPr lang="fi-FI" sz="2000" dirty="0" err="1" smtClean="0">
                <a:latin typeface="Arial"/>
                <a:ea typeface="ＭＳ Ｐゴシック" charset="0"/>
                <a:cs typeface="Arial"/>
              </a:rPr>
              <a:t>or</a:t>
            </a:r>
            <a:r>
              <a:rPr lang="fi-FI" sz="2000" dirty="0" smtClean="0">
                <a:latin typeface="Arial"/>
                <a:ea typeface="ＭＳ Ｐゴシック" charset="0"/>
                <a:cs typeface="Arial"/>
              </a:rPr>
              <a:t> </a:t>
            </a:r>
            <a:r>
              <a:rPr lang="fi-FI" sz="2000" dirty="0" err="1" smtClean="0">
                <a:latin typeface="Arial"/>
                <a:ea typeface="ＭＳ Ｐゴシック" charset="0"/>
                <a:cs typeface="Arial"/>
              </a:rPr>
              <a:t>families</a:t>
            </a:r>
            <a:r>
              <a:rPr lang="fi-FI" sz="2000" dirty="0" smtClean="0">
                <a:latin typeface="Arial"/>
                <a:ea typeface="ＭＳ Ｐゴシック" charset="0"/>
                <a:cs typeface="Arial"/>
              </a:rPr>
              <a:t>, etc.) </a:t>
            </a:r>
            <a:r>
              <a:rPr lang="fi-FI" sz="2000" dirty="0" err="1" smtClean="0">
                <a:latin typeface="Arial"/>
                <a:ea typeface="ＭＳ Ｐゴシック" charset="0"/>
                <a:cs typeface="Arial"/>
              </a:rPr>
              <a:t>within</a:t>
            </a:r>
            <a:r>
              <a:rPr lang="fi-FI" sz="2000" dirty="0" smtClean="0">
                <a:latin typeface="Arial"/>
                <a:ea typeface="ＭＳ Ｐゴシック" charset="0"/>
                <a:cs typeface="Arial"/>
              </a:rPr>
              <a:t> the </a:t>
            </a:r>
            <a:r>
              <a:rPr lang="fi-FI" sz="2000" dirty="0" err="1" smtClean="0">
                <a:latin typeface="Arial"/>
                <a:ea typeface="ＭＳ Ｐゴシック" charset="0"/>
                <a:cs typeface="Arial"/>
              </a:rPr>
              <a:t>sample</a:t>
            </a:r>
            <a:r>
              <a:rPr lang="fi-FI" sz="2000" dirty="0" smtClean="0">
                <a:latin typeface="Arial"/>
                <a:ea typeface="ＭＳ Ｐゴシック" charset="0"/>
                <a:cs typeface="Arial"/>
              </a:rPr>
              <a:t>.</a:t>
            </a:r>
          </a:p>
          <a:p>
            <a:pPr marL="431800" indent="-323850" eaLnBrk="1" hangingPunct="1">
              <a:spcBef>
                <a:spcPct val="0"/>
              </a:spcBef>
              <a:spcAft>
                <a:spcPts val="1413"/>
              </a:spcAft>
              <a:buSzPct val="45000"/>
              <a:buFont typeface="StarSymbol" charset="0"/>
              <a:buNone/>
            </a:pPr>
            <a:r>
              <a:rPr lang="fi-FI" sz="2000" dirty="0" smtClean="0">
                <a:latin typeface="Arial"/>
                <a:ea typeface="ＭＳ Ｐゴシック" charset="0"/>
                <a:cs typeface="Arial"/>
              </a:rPr>
              <a:t>For </a:t>
            </a:r>
            <a:r>
              <a:rPr lang="fi-FI" sz="2000" dirty="0" err="1" smtClean="0">
                <a:latin typeface="Arial"/>
                <a:ea typeface="ＭＳ Ｐゴシック" charset="0"/>
                <a:cs typeface="Arial"/>
              </a:rPr>
              <a:t>example</a:t>
            </a:r>
            <a:r>
              <a:rPr lang="fi-FI" sz="2000" dirty="0" smtClean="0">
                <a:latin typeface="Arial"/>
                <a:ea typeface="ＭＳ Ｐゴシック" charset="0"/>
                <a:cs typeface="Arial"/>
              </a:rPr>
              <a:t>: The </a:t>
            </a:r>
            <a:r>
              <a:rPr lang="fi-FI" sz="2000" dirty="0" err="1" smtClean="0">
                <a:latin typeface="Arial"/>
                <a:ea typeface="ＭＳ Ｐゴシック" charset="0"/>
                <a:cs typeface="Arial"/>
              </a:rPr>
              <a:t>distribution</a:t>
            </a:r>
            <a:r>
              <a:rPr lang="fi-FI" sz="2000" dirty="0" smtClean="0">
                <a:latin typeface="Arial"/>
                <a:ea typeface="ＭＳ Ｐゴシック" charset="0"/>
                <a:cs typeface="Arial"/>
              </a:rPr>
              <a:t> of the </a:t>
            </a:r>
            <a:r>
              <a:rPr lang="fi-FI" sz="2000" dirty="0" err="1" smtClean="0">
                <a:latin typeface="Arial"/>
                <a:ea typeface="ＭＳ Ｐゴシック" charset="0"/>
                <a:cs typeface="Arial"/>
              </a:rPr>
              <a:t>sample</a:t>
            </a:r>
            <a:r>
              <a:rPr lang="fi-FI" sz="2000" dirty="0" smtClean="0">
                <a:latin typeface="Arial"/>
                <a:ea typeface="ＭＳ Ｐゴシック" charset="0"/>
                <a:cs typeface="Arial"/>
              </a:rPr>
              <a:t> at the </a:t>
            </a:r>
            <a:r>
              <a:rPr lang="fi-FI" sz="2000" dirty="0" err="1" smtClean="0">
                <a:latin typeface="Arial"/>
                <a:ea typeface="ＭＳ Ｐゴシック" charset="0"/>
                <a:cs typeface="Arial"/>
              </a:rPr>
              <a:t>species-level</a:t>
            </a:r>
            <a:r>
              <a:rPr lang="fi-FI" sz="2000" dirty="0" smtClean="0">
                <a:latin typeface="Arial"/>
                <a:ea typeface="ＭＳ Ｐゴシック" charset="0"/>
                <a:cs typeface="Arial"/>
              </a:rPr>
              <a:t> is:</a:t>
            </a:r>
          </a:p>
          <a:p>
            <a:pPr marL="431800" indent="-323850" eaLnBrk="1" hangingPunct="1">
              <a:spcBef>
                <a:spcPct val="0"/>
              </a:spcBef>
              <a:spcAft>
                <a:spcPts val="1413"/>
              </a:spcAft>
              <a:buSzPct val="45000"/>
              <a:buFont typeface="StarSymbol" charset="0"/>
              <a:buNone/>
            </a:pPr>
            <a:r>
              <a:rPr lang="fi-FI" sz="2000" dirty="0">
                <a:latin typeface="Arial"/>
                <a:ea typeface="ＭＳ Ｐゴシック" charset="0"/>
                <a:cs typeface="Arial"/>
              </a:rPr>
              <a:t>	</a:t>
            </a:r>
            <a:r>
              <a:rPr lang="fi-FI" sz="2000" dirty="0" smtClean="0">
                <a:latin typeface="Arial"/>
                <a:ea typeface="ＭＳ Ｐゴシック" charset="0"/>
                <a:cs typeface="Arial"/>
              </a:rPr>
              <a:t>		50% 	 </a:t>
            </a:r>
            <a:r>
              <a:rPr lang="fi-FI" sz="2000" dirty="0" err="1" smtClean="0">
                <a:latin typeface="Arial"/>
                <a:ea typeface="ＭＳ Ｐゴシック" charset="0"/>
                <a:cs typeface="Arial"/>
              </a:rPr>
              <a:t>species</a:t>
            </a:r>
            <a:r>
              <a:rPr lang="fi-FI" sz="2000" dirty="0" smtClean="0">
                <a:latin typeface="Arial"/>
                <a:ea typeface="ＭＳ Ｐゴシック" charset="0"/>
                <a:cs typeface="Arial"/>
              </a:rPr>
              <a:t> A</a:t>
            </a:r>
          </a:p>
          <a:p>
            <a:pPr marL="431800" indent="-323850" eaLnBrk="1" hangingPunct="1">
              <a:spcBef>
                <a:spcPct val="0"/>
              </a:spcBef>
              <a:spcAft>
                <a:spcPts val="1413"/>
              </a:spcAft>
              <a:buSzPct val="45000"/>
              <a:buFont typeface="StarSymbol" charset="0"/>
              <a:buNone/>
            </a:pPr>
            <a:r>
              <a:rPr lang="fi-FI" sz="2000" dirty="0">
                <a:latin typeface="Arial"/>
                <a:ea typeface="ＭＳ Ｐゴシック" charset="0"/>
                <a:cs typeface="Arial"/>
              </a:rPr>
              <a:t>	</a:t>
            </a:r>
            <a:r>
              <a:rPr lang="fi-FI" sz="2000" dirty="0" smtClean="0">
                <a:latin typeface="Arial"/>
                <a:ea typeface="ＭＳ Ｐゴシック" charset="0"/>
                <a:cs typeface="Arial"/>
              </a:rPr>
              <a:t>		20% 	 </a:t>
            </a:r>
            <a:r>
              <a:rPr lang="fi-FI" sz="2000" dirty="0" err="1" smtClean="0">
                <a:latin typeface="Arial"/>
                <a:ea typeface="ＭＳ Ｐゴシック" charset="0"/>
                <a:cs typeface="Arial"/>
              </a:rPr>
              <a:t>species</a:t>
            </a:r>
            <a:r>
              <a:rPr lang="fi-FI" sz="2000" dirty="0" smtClean="0">
                <a:latin typeface="Arial"/>
                <a:ea typeface="ＭＳ Ｐゴシック" charset="0"/>
                <a:cs typeface="Arial"/>
              </a:rPr>
              <a:t> B</a:t>
            </a:r>
          </a:p>
          <a:p>
            <a:pPr marL="431800" indent="-323850" eaLnBrk="1" hangingPunct="1">
              <a:spcBef>
                <a:spcPct val="0"/>
              </a:spcBef>
              <a:spcAft>
                <a:spcPts val="1413"/>
              </a:spcAft>
              <a:buSzPct val="45000"/>
              <a:buFont typeface="StarSymbol" charset="0"/>
              <a:buNone/>
            </a:pPr>
            <a:r>
              <a:rPr lang="fi-FI" sz="2000" dirty="0">
                <a:latin typeface="Arial"/>
                <a:ea typeface="ＭＳ Ｐゴシック" charset="0"/>
                <a:cs typeface="Arial"/>
              </a:rPr>
              <a:t>	</a:t>
            </a:r>
            <a:r>
              <a:rPr lang="fi-FI" sz="2000" dirty="0" smtClean="0">
                <a:latin typeface="Arial"/>
                <a:ea typeface="ＭＳ Ｐゴシック" charset="0"/>
                <a:cs typeface="Arial"/>
              </a:rPr>
              <a:t>		15% 	 </a:t>
            </a:r>
            <a:r>
              <a:rPr lang="fi-FI" sz="2000" dirty="0" err="1" smtClean="0">
                <a:latin typeface="Arial"/>
                <a:ea typeface="ＭＳ Ｐゴシック" charset="0"/>
                <a:cs typeface="Arial"/>
              </a:rPr>
              <a:t>species</a:t>
            </a:r>
            <a:r>
              <a:rPr lang="fi-FI" sz="2000" dirty="0" smtClean="0">
                <a:latin typeface="Arial"/>
                <a:ea typeface="ＭＳ Ｐゴシック" charset="0"/>
                <a:cs typeface="Arial"/>
              </a:rPr>
              <a:t> C</a:t>
            </a:r>
          </a:p>
          <a:p>
            <a:pPr marL="431800" indent="-323850" eaLnBrk="1" hangingPunct="1">
              <a:spcBef>
                <a:spcPct val="0"/>
              </a:spcBef>
              <a:spcAft>
                <a:spcPts val="1413"/>
              </a:spcAft>
              <a:buSzPct val="45000"/>
              <a:buFont typeface="StarSymbol" charset="0"/>
              <a:buNone/>
            </a:pPr>
            <a:r>
              <a:rPr lang="fi-FI" sz="2000" dirty="0">
                <a:latin typeface="Arial"/>
                <a:ea typeface="ＭＳ Ｐゴシック" charset="0"/>
                <a:cs typeface="Arial"/>
              </a:rPr>
              <a:t>	</a:t>
            </a:r>
            <a:r>
              <a:rPr lang="fi-FI" sz="2000" dirty="0" smtClean="0">
                <a:latin typeface="Arial"/>
                <a:ea typeface="ＭＳ Ｐゴシック" charset="0"/>
                <a:cs typeface="Arial"/>
              </a:rPr>
              <a:t>	         14% 	 </a:t>
            </a:r>
            <a:r>
              <a:rPr lang="fi-FI" sz="2000" dirty="0" err="1" smtClean="0">
                <a:latin typeface="Arial"/>
                <a:ea typeface="ＭＳ Ｐゴシック" charset="0"/>
                <a:cs typeface="Arial"/>
              </a:rPr>
              <a:t>species</a:t>
            </a:r>
            <a:r>
              <a:rPr lang="fi-FI" sz="2000" dirty="0" smtClean="0">
                <a:latin typeface="Arial"/>
                <a:ea typeface="ＭＳ Ｐゴシック" charset="0"/>
                <a:cs typeface="Arial"/>
              </a:rPr>
              <a:t> D</a:t>
            </a:r>
          </a:p>
          <a:p>
            <a:pPr marL="431800" indent="-323850" eaLnBrk="1" hangingPunct="1">
              <a:spcBef>
                <a:spcPct val="0"/>
              </a:spcBef>
              <a:spcAft>
                <a:spcPts val="1413"/>
              </a:spcAft>
              <a:buSzPct val="45000"/>
              <a:buFont typeface="StarSymbol" charset="0"/>
              <a:buNone/>
            </a:pPr>
            <a:r>
              <a:rPr lang="fi-FI" sz="2000" dirty="0">
                <a:latin typeface="Arial"/>
                <a:ea typeface="ＭＳ Ｐゴシック" charset="0"/>
                <a:cs typeface="Arial"/>
              </a:rPr>
              <a:t>	</a:t>
            </a:r>
            <a:r>
              <a:rPr lang="fi-FI" sz="2000" dirty="0" smtClean="0">
                <a:latin typeface="Arial"/>
                <a:ea typeface="ＭＳ Ｐゴシック" charset="0"/>
                <a:cs typeface="Arial"/>
              </a:rPr>
              <a:t>	           1% 	 </a:t>
            </a:r>
            <a:r>
              <a:rPr lang="fi-FI" sz="2000" dirty="0" err="1" smtClean="0">
                <a:latin typeface="Arial"/>
                <a:ea typeface="ＭＳ Ｐゴシック" charset="0"/>
                <a:cs typeface="Arial"/>
              </a:rPr>
              <a:t>species</a:t>
            </a:r>
            <a:r>
              <a:rPr lang="fi-FI" sz="2000" dirty="0" smtClean="0">
                <a:latin typeface="Arial"/>
                <a:ea typeface="ＭＳ Ｐゴシック" charset="0"/>
                <a:cs typeface="Arial"/>
              </a:rPr>
              <a:t> E</a:t>
            </a:r>
          </a:p>
          <a:p>
            <a:pPr marL="431800" indent="-323850" eaLnBrk="1" hangingPunct="1">
              <a:spcBef>
                <a:spcPct val="0"/>
              </a:spcBef>
              <a:spcAft>
                <a:spcPts val="1413"/>
              </a:spcAft>
              <a:buSzPct val="45000"/>
              <a:buFont typeface="StarSymbol" charset="0"/>
              <a:buNone/>
            </a:pPr>
            <a:endParaRPr lang="fi-FI" sz="1400" dirty="0">
              <a:latin typeface="Arial" charset="0"/>
              <a:ea typeface="ＭＳ Ｐゴシック" charset="0"/>
              <a:cs typeface="ＭＳ Ｐゴシック" charset="0"/>
            </a:endParaRPr>
          </a:p>
          <a:p>
            <a:pPr marL="431800" indent="-323850" eaLnBrk="1" hangingPunct="1">
              <a:spcBef>
                <a:spcPct val="0"/>
              </a:spcBef>
              <a:spcAft>
                <a:spcPts val="1413"/>
              </a:spcAft>
              <a:buSzPct val="45000"/>
              <a:buFont typeface="StarSymbol" charset="0"/>
              <a:buNone/>
            </a:pPr>
            <a:r>
              <a:rPr lang="fi-FI" sz="1400" dirty="0">
                <a:latin typeface="Arial" charset="0"/>
                <a:ea typeface="ＭＳ Ｐゴシック" charset="0"/>
                <a:cs typeface="ＭＳ Ｐゴシック" charset="0"/>
              </a:rPr>
              <a:t>	</a:t>
            </a:r>
            <a:r>
              <a:rPr lang="fi-FI" sz="1400" dirty="0" smtClean="0">
                <a:latin typeface="Arial" charset="0"/>
                <a:ea typeface="ＭＳ Ｐゴシック" charset="0"/>
                <a:cs typeface="ＭＳ Ｐゴシック" charset="0"/>
              </a:rPr>
              <a:t>			</a:t>
            </a:r>
          </a:p>
          <a:p>
            <a:pPr marL="431800" indent="-323850" eaLnBrk="1" hangingPunct="1">
              <a:spcBef>
                <a:spcPct val="0"/>
              </a:spcBef>
              <a:spcAft>
                <a:spcPts val="1413"/>
              </a:spcAft>
              <a:buSzPct val="45000"/>
              <a:buFont typeface="StarSymbol" charset="0"/>
              <a:buNone/>
            </a:pPr>
            <a:endParaRPr lang="fi-FI" sz="1400" dirty="0" smtClean="0">
              <a:latin typeface="Arial" charset="0"/>
              <a:ea typeface="ＭＳ Ｐゴシック" charset="0"/>
              <a:cs typeface="ＭＳ Ｐゴシック" charset="0"/>
            </a:endParaRPr>
          </a:p>
          <a:p>
            <a:pPr marL="431800" indent="-323850" eaLnBrk="1" hangingPunct="1">
              <a:spcBef>
                <a:spcPct val="0"/>
              </a:spcBef>
              <a:spcAft>
                <a:spcPts val="1413"/>
              </a:spcAft>
              <a:buSzPct val="45000"/>
              <a:buFont typeface="StarSymbol" charset="0"/>
              <a:buNone/>
            </a:pPr>
            <a:r>
              <a:rPr lang="fi-FI" sz="4000" dirty="0">
                <a:latin typeface="Arial" charset="0"/>
                <a:ea typeface="ＭＳ Ｐゴシック" charset="0"/>
                <a:cs typeface="ＭＳ Ｐゴシック" charset="0"/>
              </a:rPr>
              <a:t>	</a:t>
            </a:r>
            <a:r>
              <a:rPr lang="fi-FI" sz="4000" dirty="0" smtClean="0">
                <a:latin typeface="Arial" charset="0"/>
                <a:ea typeface="ＭＳ Ｐゴシック" charset="0"/>
                <a:cs typeface="ＭＳ Ｐゴシック" charset="0"/>
              </a:rPr>
              <a:t>	</a:t>
            </a:r>
            <a:endParaRPr lang="fi-FI" sz="4000" dirty="0">
              <a:latin typeface="Arial" charset="0"/>
              <a:ea typeface="ＭＳ Ｐゴシック" charset="0"/>
              <a:cs typeface="ＭＳ Ｐゴシック" charset="0"/>
            </a:endParaRPr>
          </a:p>
          <a:p>
            <a:pPr marL="431800" indent="-323850" eaLnBrk="1" hangingPunct="1">
              <a:spcBef>
                <a:spcPct val="0"/>
              </a:spcBef>
              <a:spcAft>
                <a:spcPts val="1138"/>
              </a:spcAft>
              <a:buSzPct val="45000"/>
              <a:buFont typeface="StarSymbol" charset="0"/>
              <a:buChar char="•"/>
            </a:pPr>
            <a:endParaRPr lang="fi-FI" sz="4000" dirty="0">
              <a:latin typeface="Arial" charset="0"/>
              <a:ea typeface="ＭＳ Ｐゴシック" charset="0"/>
              <a:cs typeface="ＭＳ Ｐゴシック" charset="0"/>
            </a:endParaRPr>
          </a:p>
        </p:txBody>
      </p:sp>
      <p:sp>
        <p:nvSpPr>
          <p:cNvPr id="167938" name="Text Box 4"/>
          <p:cNvSpPr txBox="1">
            <a:spLocks noChangeArrowheads="1"/>
          </p:cNvSpPr>
          <p:nvPr/>
        </p:nvSpPr>
        <p:spPr bwMode="auto">
          <a:xfrm>
            <a:off x="2387064" y="265113"/>
            <a:ext cx="5247976" cy="769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400" dirty="0" smtClean="0">
                <a:solidFill>
                  <a:schemeClr val="tx2"/>
                </a:solidFill>
              </a:rPr>
              <a:t>Abundance Profiling</a:t>
            </a:r>
            <a:endParaRPr lang="en-US" sz="4400" dirty="0">
              <a:solidFill>
                <a:schemeClr val="tx2"/>
              </a:solidFill>
            </a:endParaRPr>
          </a:p>
        </p:txBody>
      </p:sp>
    </p:spTree>
    <p:extLst>
      <p:ext uri="{BB962C8B-B14F-4D97-AF65-F5344CB8AC3E}">
        <p14:creationId xmlns:p14="http://schemas.microsoft.com/office/powerpoint/2010/main" val="252084332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SEPP</a:t>
            </a:r>
            <a:r>
              <a:rPr lang="en-US" dirty="0"/>
              <a:t> </a:t>
            </a:r>
            <a:r>
              <a:rPr lang="en-US" dirty="0" smtClean="0"/>
              <a:t>and TIPP</a:t>
            </a:r>
            <a:endParaRPr lang="en-US" dirty="0"/>
          </a:p>
        </p:txBody>
      </p:sp>
      <p:sp>
        <p:nvSpPr>
          <p:cNvPr id="3" name="Content Placeholder 2"/>
          <p:cNvSpPr>
            <a:spLocks noGrp="1"/>
          </p:cNvSpPr>
          <p:nvPr>
            <p:ph idx="1"/>
          </p:nvPr>
        </p:nvSpPr>
        <p:spPr/>
        <p:txBody>
          <a:bodyPr/>
          <a:lstStyle/>
          <a:p>
            <a:pPr>
              <a:spcAft>
                <a:spcPts val="1200"/>
              </a:spcAft>
            </a:pPr>
            <a:r>
              <a:rPr lang="en-US" dirty="0" smtClean="0"/>
              <a:t>SEPP: </a:t>
            </a:r>
            <a:r>
              <a:rPr lang="en-US" dirty="0" err="1" smtClean="0"/>
              <a:t>SATe</a:t>
            </a:r>
            <a:r>
              <a:rPr lang="en-US" dirty="0" smtClean="0"/>
              <a:t>-enabled Phylogenetic Placement (</a:t>
            </a:r>
            <a:r>
              <a:rPr lang="en-US" dirty="0" err="1" smtClean="0"/>
              <a:t>Mirarab</a:t>
            </a:r>
            <a:r>
              <a:rPr lang="en-US" dirty="0" smtClean="0"/>
              <a:t>, </a:t>
            </a:r>
            <a:r>
              <a:rPr lang="en-US" dirty="0" err="1" smtClean="0"/>
              <a:t>Nugyen</a:t>
            </a:r>
            <a:r>
              <a:rPr lang="en-US" dirty="0" smtClean="0"/>
              <a:t> and Warnow, PSB 2012)</a:t>
            </a:r>
          </a:p>
          <a:p>
            <a:pPr>
              <a:spcAft>
                <a:spcPts val="1200"/>
              </a:spcAft>
            </a:pPr>
            <a:r>
              <a:rPr lang="en-US" dirty="0" smtClean="0"/>
              <a:t>TIPP: Taxon identification and phylogenetic profiling (Nguyen, </a:t>
            </a:r>
            <a:r>
              <a:rPr lang="en-US" dirty="0" err="1" smtClean="0"/>
              <a:t>Mirarab</a:t>
            </a:r>
            <a:r>
              <a:rPr lang="en-US" dirty="0" smtClean="0"/>
              <a:t>, Liu, Pop, and Warnow, submitted)</a:t>
            </a:r>
          </a:p>
        </p:txBody>
      </p:sp>
    </p:spTree>
    <p:extLst>
      <p:ext uri="{BB962C8B-B14F-4D97-AF65-F5344CB8AC3E}">
        <p14:creationId xmlns:p14="http://schemas.microsoft.com/office/powerpoint/2010/main" val="368014076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ext Placeholder 2"/>
          <p:cNvSpPr>
            <a:spLocks noGrp="1"/>
          </p:cNvSpPr>
          <p:nvPr>
            <p:ph type="body" idx="4294967295"/>
          </p:nvPr>
        </p:nvSpPr>
        <p:spPr>
          <a:xfrm>
            <a:off x="213738" y="1254581"/>
            <a:ext cx="8686800" cy="4773615"/>
          </a:xfrm>
        </p:spPr>
        <p:txBody>
          <a:bodyPr lIns="0" tIns="0" rIns="0" bIns="0">
            <a:spAutoFit/>
          </a:bodyPr>
          <a:lstStyle/>
          <a:p>
            <a:pPr marL="431800" indent="-323850" eaLnBrk="1" hangingPunct="1">
              <a:spcBef>
                <a:spcPct val="0"/>
              </a:spcBef>
              <a:spcAft>
                <a:spcPts val="1413"/>
              </a:spcAft>
              <a:buSzPct val="45000"/>
              <a:buFont typeface="StarSymbol" charset="0"/>
              <a:buNone/>
            </a:pPr>
            <a:r>
              <a:rPr lang="fi-FI" sz="1800" dirty="0" err="1" smtClean="0">
                <a:latin typeface="Arial"/>
                <a:ea typeface="ＭＳ Ｐゴシック" charset="0"/>
                <a:cs typeface="Arial"/>
              </a:rPr>
              <a:t>Objective</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Distribution</a:t>
            </a:r>
            <a:r>
              <a:rPr lang="fi-FI" sz="1800" dirty="0" smtClean="0">
                <a:latin typeface="Arial"/>
                <a:ea typeface="ＭＳ Ｐゴシック" charset="0"/>
                <a:cs typeface="Arial"/>
              </a:rPr>
              <a:t> of the </a:t>
            </a:r>
            <a:r>
              <a:rPr lang="fi-FI" sz="1800" dirty="0" err="1" smtClean="0">
                <a:latin typeface="Arial"/>
                <a:ea typeface="ＭＳ Ｐゴシック" charset="0"/>
                <a:cs typeface="Arial"/>
              </a:rPr>
              <a:t>species</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or</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genera</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or</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families</a:t>
            </a:r>
            <a:r>
              <a:rPr lang="fi-FI" sz="1800" dirty="0" smtClean="0">
                <a:latin typeface="Arial"/>
                <a:ea typeface="ＭＳ Ｐゴシック" charset="0"/>
                <a:cs typeface="Arial"/>
              </a:rPr>
              <a:t>, etc.) </a:t>
            </a:r>
            <a:r>
              <a:rPr lang="fi-FI" sz="1800" dirty="0" err="1" smtClean="0">
                <a:latin typeface="Arial"/>
                <a:ea typeface="ＭＳ Ｐゴシック" charset="0"/>
                <a:cs typeface="Arial"/>
              </a:rPr>
              <a:t>within</a:t>
            </a:r>
            <a:r>
              <a:rPr lang="fi-FI" sz="1800" dirty="0" smtClean="0">
                <a:latin typeface="Arial"/>
                <a:ea typeface="ＭＳ Ｐゴシック" charset="0"/>
                <a:cs typeface="Arial"/>
              </a:rPr>
              <a:t> the </a:t>
            </a:r>
            <a:r>
              <a:rPr lang="fi-FI" sz="1800" dirty="0" err="1" smtClean="0">
                <a:latin typeface="Arial"/>
                <a:ea typeface="ＭＳ Ｐゴシック" charset="0"/>
                <a:cs typeface="Arial"/>
              </a:rPr>
              <a:t>sample</a:t>
            </a:r>
            <a:r>
              <a:rPr lang="fi-FI" sz="1800" dirty="0" smtClean="0">
                <a:latin typeface="Arial"/>
                <a:ea typeface="ＭＳ Ｐゴシック" charset="0"/>
                <a:cs typeface="Arial"/>
              </a:rPr>
              <a:t>.</a:t>
            </a:r>
          </a:p>
          <a:p>
            <a:pPr marL="431800" indent="-323850" eaLnBrk="1" hangingPunct="1">
              <a:spcBef>
                <a:spcPct val="0"/>
              </a:spcBef>
              <a:spcAft>
                <a:spcPts val="1413"/>
              </a:spcAft>
              <a:buSzPct val="45000"/>
              <a:buFont typeface="StarSymbol" charset="0"/>
              <a:buNone/>
            </a:pPr>
            <a:r>
              <a:rPr lang="fi-FI" sz="1800" dirty="0" err="1" smtClean="0">
                <a:latin typeface="Arial"/>
                <a:ea typeface="ＭＳ Ｐゴシック" charset="0"/>
                <a:cs typeface="Arial"/>
              </a:rPr>
              <a:t>Leading</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techniques</a:t>
            </a:r>
            <a:r>
              <a:rPr lang="fi-FI" sz="1800" dirty="0" smtClean="0">
                <a:latin typeface="Arial"/>
                <a:ea typeface="ＭＳ Ｐゴシック" charset="0"/>
                <a:cs typeface="Arial"/>
              </a:rPr>
              <a:t>:</a:t>
            </a:r>
          </a:p>
          <a:p>
            <a:pPr marL="508000" lvl="1" indent="0">
              <a:spcBef>
                <a:spcPct val="0"/>
              </a:spcBef>
              <a:spcAft>
                <a:spcPts val="1413"/>
              </a:spcAft>
              <a:buSzPct val="45000"/>
              <a:buNone/>
            </a:pPr>
            <a:r>
              <a:rPr lang="fi-FI" sz="1800" dirty="0" err="1" smtClean="0">
                <a:solidFill>
                  <a:srgbClr val="0000FF"/>
                </a:solidFill>
                <a:latin typeface="Arial"/>
                <a:ea typeface="ＭＳ Ｐゴシック" charset="0"/>
                <a:cs typeface="Arial"/>
              </a:rPr>
              <a:t>PhymmBL</a:t>
            </a:r>
            <a:r>
              <a:rPr lang="fi-FI" sz="1800" dirty="0" smtClean="0">
                <a:solidFill>
                  <a:srgbClr val="0000FF"/>
                </a:solidFill>
                <a:latin typeface="Arial"/>
                <a:ea typeface="ＭＳ Ｐゴシック" charset="0"/>
                <a:cs typeface="Arial"/>
              </a:rPr>
              <a:t> </a:t>
            </a:r>
            <a:r>
              <a:rPr lang="fi-FI" sz="1800" dirty="0" smtClean="0">
                <a:latin typeface="Arial"/>
                <a:ea typeface="ＭＳ Ｐゴシック" charset="0"/>
                <a:cs typeface="Arial"/>
              </a:rPr>
              <a:t>(</a:t>
            </a:r>
            <a:r>
              <a:rPr lang="fi-FI" sz="1800" dirty="0" err="1" smtClean="0">
                <a:latin typeface="Arial"/>
                <a:ea typeface="ＭＳ Ｐゴシック" charset="0"/>
                <a:cs typeface="Arial"/>
              </a:rPr>
              <a:t>Brady</a:t>
            </a:r>
            <a:r>
              <a:rPr lang="fi-FI" sz="1800" dirty="0" smtClean="0">
                <a:latin typeface="Arial"/>
                <a:ea typeface="ＭＳ Ｐゴシック" charset="0"/>
                <a:cs typeface="Arial"/>
              </a:rPr>
              <a:t> &amp; </a:t>
            </a:r>
            <a:r>
              <a:rPr lang="fi-FI" sz="1800" dirty="0" err="1" smtClean="0">
                <a:latin typeface="Arial"/>
                <a:ea typeface="ＭＳ Ｐゴシック" charset="0"/>
                <a:cs typeface="Arial"/>
              </a:rPr>
              <a:t>Salzberg</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Nature</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Methods</a:t>
            </a:r>
            <a:r>
              <a:rPr lang="fi-FI" sz="1800" dirty="0" smtClean="0">
                <a:latin typeface="Arial"/>
                <a:ea typeface="ＭＳ Ｐゴシック" charset="0"/>
                <a:cs typeface="Arial"/>
              </a:rPr>
              <a:t> 2009) </a:t>
            </a:r>
          </a:p>
          <a:p>
            <a:pPr marL="508000" lvl="1" indent="0">
              <a:spcBef>
                <a:spcPct val="0"/>
              </a:spcBef>
              <a:spcAft>
                <a:spcPts val="1413"/>
              </a:spcAft>
              <a:buSzPct val="45000"/>
              <a:buNone/>
            </a:pPr>
            <a:r>
              <a:rPr lang="fi-FI" sz="1800" dirty="0" smtClean="0">
                <a:solidFill>
                  <a:srgbClr val="0000FF"/>
                </a:solidFill>
                <a:latin typeface="Arial"/>
                <a:ea typeface="ＭＳ Ｐゴシック" charset="0"/>
                <a:cs typeface="Arial"/>
              </a:rPr>
              <a:t>NBC</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Rosen</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Reichenberger</a:t>
            </a:r>
            <a:r>
              <a:rPr lang="fi-FI" sz="1800" dirty="0" smtClean="0">
                <a:latin typeface="Arial"/>
                <a:ea typeface="ＭＳ Ｐゴシック" charset="0"/>
                <a:cs typeface="Arial"/>
              </a:rPr>
              <a:t>, and </a:t>
            </a:r>
            <a:r>
              <a:rPr lang="fi-FI" sz="1800" dirty="0" err="1" smtClean="0">
                <a:latin typeface="Arial"/>
                <a:ea typeface="ＭＳ Ｐゴシック" charset="0"/>
                <a:cs typeface="Arial"/>
              </a:rPr>
              <a:t>Rosenfeld</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Bioinformatics</a:t>
            </a:r>
            <a:r>
              <a:rPr lang="fi-FI" sz="1800" dirty="0" smtClean="0">
                <a:latin typeface="Arial"/>
                <a:ea typeface="ＭＳ Ｐゴシック" charset="0"/>
                <a:cs typeface="Arial"/>
              </a:rPr>
              <a:t> 2011)</a:t>
            </a:r>
          </a:p>
          <a:p>
            <a:pPr marL="508000" lvl="1" indent="0">
              <a:spcBef>
                <a:spcPct val="0"/>
              </a:spcBef>
              <a:spcAft>
                <a:spcPts val="1413"/>
              </a:spcAft>
              <a:buSzPct val="45000"/>
              <a:buNone/>
            </a:pPr>
            <a:r>
              <a:rPr lang="fi-FI" sz="1800" dirty="0" err="1" smtClean="0">
                <a:solidFill>
                  <a:srgbClr val="0000FF"/>
                </a:solidFill>
                <a:latin typeface="Arial"/>
                <a:ea typeface="ＭＳ Ｐゴシック" charset="0"/>
                <a:cs typeface="Arial"/>
              </a:rPr>
              <a:t>Metaphyler</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Liu</a:t>
            </a:r>
            <a:r>
              <a:rPr lang="fi-FI" sz="1800" dirty="0" smtClean="0">
                <a:latin typeface="Arial"/>
                <a:ea typeface="ＭＳ Ｐゴシック" charset="0"/>
                <a:cs typeface="Arial"/>
              </a:rPr>
              <a:t> et al., BMC </a:t>
            </a:r>
            <a:r>
              <a:rPr lang="fi-FI" sz="1800" dirty="0" err="1" smtClean="0">
                <a:latin typeface="Arial"/>
                <a:ea typeface="ＭＳ Ｐゴシック" charset="0"/>
                <a:cs typeface="Arial"/>
              </a:rPr>
              <a:t>Genomics</a:t>
            </a:r>
            <a:r>
              <a:rPr lang="fi-FI" sz="1800" dirty="0" smtClean="0">
                <a:latin typeface="Arial"/>
                <a:ea typeface="ＭＳ Ｐゴシック" charset="0"/>
                <a:cs typeface="Arial"/>
              </a:rPr>
              <a:t> 2011), </a:t>
            </a:r>
            <a:r>
              <a:rPr lang="fi-FI" sz="1800" dirty="0" err="1" smtClean="0">
                <a:latin typeface="Arial"/>
                <a:ea typeface="ＭＳ Ｐゴシック" charset="0"/>
                <a:cs typeface="Arial"/>
              </a:rPr>
              <a:t>from</a:t>
            </a:r>
            <a:r>
              <a:rPr lang="fi-FI" sz="1800" dirty="0" smtClean="0">
                <a:latin typeface="Arial"/>
                <a:ea typeface="ＭＳ Ｐゴシック" charset="0"/>
                <a:cs typeface="Arial"/>
              </a:rPr>
              <a:t> the Pop </a:t>
            </a:r>
            <a:r>
              <a:rPr lang="fi-FI" sz="1800" dirty="0" err="1" smtClean="0">
                <a:latin typeface="Arial"/>
                <a:ea typeface="ＭＳ Ｐゴシック" charset="0"/>
                <a:cs typeface="Arial"/>
              </a:rPr>
              <a:t>lab</a:t>
            </a:r>
            <a:r>
              <a:rPr lang="fi-FI" sz="1800" dirty="0" smtClean="0">
                <a:latin typeface="Arial"/>
                <a:ea typeface="ＭＳ Ｐゴシック" charset="0"/>
                <a:cs typeface="Arial"/>
              </a:rPr>
              <a:t> at the </a:t>
            </a:r>
            <a:r>
              <a:rPr lang="fi-FI" sz="1800" dirty="0" err="1" smtClean="0">
                <a:latin typeface="Arial"/>
                <a:ea typeface="ＭＳ Ｐゴシック" charset="0"/>
                <a:cs typeface="Arial"/>
              </a:rPr>
              <a:t>University</a:t>
            </a:r>
            <a:r>
              <a:rPr lang="fi-FI" sz="1800" dirty="0" smtClean="0">
                <a:latin typeface="Arial"/>
                <a:ea typeface="ＭＳ Ｐゴシック" charset="0"/>
                <a:cs typeface="Arial"/>
              </a:rPr>
              <a:t> of Maryland</a:t>
            </a:r>
          </a:p>
          <a:p>
            <a:pPr marL="508000" lvl="1" indent="0">
              <a:spcBef>
                <a:spcPct val="0"/>
              </a:spcBef>
              <a:spcAft>
                <a:spcPts val="1413"/>
              </a:spcAft>
              <a:buSzPct val="45000"/>
              <a:buNone/>
            </a:pPr>
            <a:r>
              <a:rPr lang="fi-FI" sz="1800" dirty="0" err="1" smtClean="0">
                <a:solidFill>
                  <a:srgbClr val="0000FF"/>
                </a:solidFill>
                <a:latin typeface="Arial"/>
                <a:ea typeface="ＭＳ Ｐゴシック" charset="0"/>
                <a:cs typeface="Arial"/>
              </a:rPr>
              <a:t>MetaphlAn</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Segata</a:t>
            </a:r>
            <a:r>
              <a:rPr lang="fi-FI" sz="1800" dirty="0" smtClean="0">
                <a:latin typeface="Arial"/>
                <a:ea typeface="ＭＳ Ｐゴシック" charset="0"/>
                <a:cs typeface="Arial"/>
              </a:rPr>
              <a:t> et al., </a:t>
            </a:r>
            <a:r>
              <a:rPr lang="fi-FI" sz="1800" dirty="0" err="1" smtClean="0">
                <a:latin typeface="Arial"/>
                <a:ea typeface="ＭＳ Ｐゴシック" charset="0"/>
                <a:cs typeface="Arial"/>
              </a:rPr>
              <a:t>Nature</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Methods</a:t>
            </a:r>
            <a:r>
              <a:rPr lang="fi-FI" sz="1800" dirty="0" smtClean="0">
                <a:latin typeface="Arial"/>
                <a:ea typeface="ＭＳ Ｐゴシック" charset="0"/>
                <a:cs typeface="Arial"/>
              </a:rPr>
              <a:t> 2012), </a:t>
            </a:r>
            <a:r>
              <a:rPr lang="fi-FI" sz="1800" dirty="0" err="1" smtClean="0">
                <a:latin typeface="Arial"/>
                <a:ea typeface="ＭＳ Ｐゴシック" charset="0"/>
                <a:cs typeface="Arial"/>
              </a:rPr>
              <a:t>from</a:t>
            </a:r>
            <a:r>
              <a:rPr lang="fi-FI" sz="1800" dirty="0" smtClean="0">
                <a:latin typeface="Arial"/>
                <a:ea typeface="ＭＳ Ｐゴシック" charset="0"/>
                <a:cs typeface="Arial"/>
              </a:rPr>
              <a:t> the </a:t>
            </a:r>
            <a:r>
              <a:rPr lang="fi-FI" sz="1800" dirty="0" err="1" smtClean="0">
                <a:latin typeface="Arial"/>
                <a:ea typeface="ＭＳ Ｐゴシック" charset="0"/>
                <a:cs typeface="Arial"/>
              </a:rPr>
              <a:t>Huttenhower</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Lab</a:t>
            </a:r>
            <a:r>
              <a:rPr lang="fi-FI" sz="1800" dirty="0" smtClean="0">
                <a:latin typeface="Arial"/>
                <a:ea typeface="ＭＳ Ｐゴシック" charset="0"/>
                <a:cs typeface="Arial"/>
              </a:rPr>
              <a:t> at Harvard</a:t>
            </a:r>
          </a:p>
          <a:p>
            <a:pPr marL="431800" indent="-323850" eaLnBrk="1" hangingPunct="1">
              <a:spcBef>
                <a:spcPct val="0"/>
              </a:spcBef>
              <a:spcAft>
                <a:spcPts val="1413"/>
              </a:spcAft>
              <a:buSzPct val="45000"/>
              <a:buFont typeface="StarSymbol" charset="0"/>
              <a:buNone/>
            </a:pPr>
            <a:r>
              <a:rPr lang="fi-FI" sz="1800" dirty="0">
                <a:latin typeface="Arial"/>
                <a:ea typeface="ＭＳ Ｐゴシック" charset="0"/>
                <a:cs typeface="Arial"/>
              </a:rPr>
              <a:t>		</a:t>
            </a:r>
          </a:p>
          <a:p>
            <a:pPr marL="431800" indent="-323850" eaLnBrk="1" hangingPunct="1">
              <a:spcBef>
                <a:spcPct val="0"/>
              </a:spcBef>
              <a:spcAft>
                <a:spcPts val="1413"/>
              </a:spcAft>
              <a:buSzPct val="45000"/>
              <a:buFont typeface="StarSymbol" charset="0"/>
              <a:buNone/>
            </a:pPr>
            <a:r>
              <a:rPr lang="fi-FI" sz="1800" dirty="0" err="1" smtClean="0">
                <a:latin typeface="Arial"/>
                <a:ea typeface="ＭＳ Ｐゴシック" charset="0"/>
                <a:cs typeface="Arial"/>
              </a:rPr>
              <a:t>Metaphyler</a:t>
            </a:r>
            <a:r>
              <a:rPr lang="fi-FI" sz="1800" dirty="0" smtClean="0">
                <a:latin typeface="Arial"/>
                <a:ea typeface="ＭＳ Ｐゴシック" charset="0"/>
                <a:cs typeface="Arial"/>
              </a:rPr>
              <a:t> and </a:t>
            </a:r>
            <a:r>
              <a:rPr lang="fi-FI" sz="1800" dirty="0" err="1" smtClean="0">
                <a:latin typeface="Arial"/>
                <a:ea typeface="ＭＳ Ｐゴシック" charset="0"/>
                <a:cs typeface="Arial"/>
              </a:rPr>
              <a:t>MetaphlAn</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are</a:t>
            </a:r>
            <a:r>
              <a:rPr lang="fi-FI" sz="1800" dirty="0" smtClean="0">
                <a:latin typeface="Arial"/>
                <a:ea typeface="ＭＳ Ｐゴシック" charset="0"/>
                <a:cs typeface="Arial"/>
              </a:rPr>
              <a:t> </a:t>
            </a:r>
            <a:r>
              <a:rPr lang="fi-FI" sz="1800" dirty="0" err="1">
                <a:solidFill>
                  <a:srgbClr val="0000FF"/>
                </a:solidFill>
                <a:latin typeface="Arial"/>
                <a:ea typeface="ＭＳ Ｐゴシック" charset="0"/>
                <a:cs typeface="Arial"/>
              </a:rPr>
              <a:t>m</a:t>
            </a:r>
            <a:r>
              <a:rPr lang="fi-FI" sz="1800" dirty="0" err="1" smtClean="0">
                <a:solidFill>
                  <a:srgbClr val="0000FF"/>
                </a:solidFill>
                <a:latin typeface="Arial"/>
                <a:ea typeface="ＭＳ Ｐゴシック" charset="0"/>
                <a:cs typeface="Arial"/>
              </a:rPr>
              <a:t>arker-based</a:t>
            </a:r>
            <a:r>
              <a:rPr lang="fi-FI" sz="1800" dirty="0" smtClean="0">
                <a:solidFill>
                  <a:srgbClr val="0000FF"/>
                </a:solidFill>
                <a:latin typeface="Arial"/>
                <a:ea typeface="ＭＳ Ｐゴシック" charset="0"/>
                <a:cs typeface="Arial"/>
              </a:rPr>
              <a:t> </a:t>
            </a:r>
            <a:r>
              <a:rPr lang="fi-FI" sz="1800" dirty="0" err="1" smtClean="0">
                <a:latin typeface="Arial"/>
                <a:ea typeface="ＭＳ Ｐゴシック" charset="0"/>
                <a:cs typeface="Arial"/>
              </a:rPr>
              <a:t>techniques</a:t>
            </a:r>
            <a:r>
              <a:rPr lang="fi-FI" sz="1800" dirty="0">
                <a:latin typeface="Arial"/>
                <a:ea typeface="ＭＳ Ｐゴシック" charset="0"/>
                <a:cs typeface="Arial"/>
              </a:rPr>
              <a:t> </a:t>
            </a:r>
            <a:r>
              <a:rPr lang="fi-FI" sz="1800" dirty="0" smtClean="0">
                <a:latin typeface="Arial"/>
                <a:ea typeface="ＭＳ Ｐゴシック" charset="0"/>
                <a:cs typeface="Arial"/>
              </a:rPr>
              <a:t>(</a:t>
            </a:r>
            <a:r>
              <a:rPr lang="fi-FI" sz="1800" dirty="0" err="1" smtClean="0">
                <a:latin typeface="Arial"/>
                <a:ea typeface="ＭＳ Ｐゴシック" charset="0"/>
                <a:cs typeface="Arial"/>
              </a:rPr>
              <a:t>but</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use</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different</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marker</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genes</a:t>
            </a:r>
            <a:r>
              <a:rPr lang="fi-FI" sz="1800" dirty="0" smtClean="0">
                <a:latin typeface="Arial"/>
                <a:ea typeface="ＭＳ Ｐゴシック" charset="0"/>
                <a:cs typeface="Arial"/>
              </a:rPr>
              <a:t>).</a:t>
            </a:r>
          </a:p>
          <a:p>
            <a:pPr marL="431800" indent="-323850" eaLnBrk="1" hangingPunct="1">
              <a:spcBef>
                <a:spcPct val="0"/>
              </a:spcBef>
              <a:spcAft>
                <a:spcPts val="1413"/>
              </a:spcAft>
              <a:buSzPct val="45000"/>
              <a:buFont typeface="StarSymbol" charset="0"/>
              <a:buNone/>
            </a:pPr>
            <a:r>
              <a:rPr lang="fi-FI" sz="1800" dirty="0" err="1" smtClean="0">
                <a:solidFill>
                  <a:srgbClr val="0000FF"/>
                </a:solidFill>
                <a:latin typeface="Arial"/>
                <a:ea typeface="ＭＳ Ｐゴシック" charset="0"/>
                <a:cs typeface="Arial"/>
              </a:rPr>
              <a:t>Marker</a:t>
            </a:r>
            <a:r>
              <a:rPr lang="fi-FI" sz="1800" dirty="0" smtClean="0">
                <a:solidFill>
                  <a:srgbClr val="0000FF"/>
                </a:solidFill>
                <a:latin typeface="Arial"/>
                <a:ea typeface="ＭＳ Ｐゴシック" charset="0"/>
                <a:cs typeface="Arial"/>
              </a:rPr>
              <a:t> </a:t>
            </a:r>
            <a:r>
              <a:rPr lang="fi-FI" sz="1800" dirty="0" err="1" smtClean="0">
                <a:solidFill>
                  <a:srgbClr val="0000FF"/>
                </a:solidFill>
                <a:latin typeface="Arial"/>
                <a:ea typeface="ＭＳ Ｐゴシック" charset="0"/>
                <a:cs typeface="Arial"/>
              </a:rPr>
              <a:t>gene</a:t>
            </a:r>
            <a:r>
              <a:rPr lang="fi-FI" sz="1800" dirty="0" smtClean="0">
                <a:solidFill>
                  <a:srgbClr val="0000FF"/>
                </a:solidFill>
                <a:latin typeface="Arial"/>
                <a:ea typeface="ＭＳ Ｐゴシック" charset="0"/>
                <a:cs typeface="Arial"/>
              </a:rPr>
              <a:t> </a:t>
            </a:r>
            <a:r>
              <a:rPr lang="fi-FI" sz="1800" dirty="0" err="1" smtClean="0">
                <a:latin typeface="Arial"/>
                <a:ea typeface="ＭＳ Ｐゴシック" charset="0"/>
                <a:cs typeface="Arial"/>
              </a:rPr>
              <a:t>are</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single-copy</a:t>
            </a:r>
            <a:r>
              <a:rPr lang="fi-FI" sz="1800" dirty="0" smtClean="0">
                <a:latin typeface="Arial"/>
                <a:ea typeface="ＭＳ Ｐゴシック" charset="0"/>
                <a:cs typeface="Arial"/>
              </a:rPr>
              <a:t>, </a:t>
            </a:r>
            <a:r>
              <a:rPr lang="fi-FI" sz="1800" dirty="0" err="1" smtClean="0">
                <a:latin typeface="Arial"/>
                <a:ea typeface="ＭＳ Ｐゴシック" charset="0"/>
                <a:cs typeface="Arial"/>
              </a:rPr>
              <a:t>universal</a:t>
            </a:r>
            <a:r>
              <a:rPr lang="fi-FI" sz="1800" dirty="0" smtClean="0">
                <a:latin typeface="Arial"/>
                <a:ea typeface="ＭＳ Ｐゴシック" charset="0"/>
                <a:cs typeface="Arial"/>
              </a:rPr>
              <a:t>, and </a:t>
            </a:r>
            <a:r>
              <a:rPr lang="fi-FI" sz="1800" dirty="0" err="1" smtClean="0">
                <a:latin typeface="Arial"/>
                <a:ea typeface="ＭＳ Ｐゴシック" charset="0"/>
                <a:cs typeface="Arial"/>
              </a:rPr>
              <a:t>resistant</a:t>
            </a:r>
            <a:r>
              <a:rPr lang="fi-FI" sz="1800" dirty="0" smtClean="0">
                <a:latin typeface="Arial"/>
                <a:ea typeface="ＭＳ Ｐゴシック" charset="0"/>
                <a:cs typeface="Arial"/>
              </a:rPr>
              <a:t> to </a:t>
            </a:r>
            <a:r>
              <a:rPr lang="fi-FI" sz="1800" dirty="0" err="1" smtClean="0">
                <a:latin typeface="Arial"/>
                <a:ea typeface="ＭＳ Ｐゴシック" charset="0"/>
                <a:cs typeface="Arial"/>
              </a:rPr>
              <a:t>horizontal</a:t>
            </a:r>
            <a:r>
              <a:rPr lang="fi-FI" sz="1800" dirty="0" smtClean="0">
                <a:latin typeface="Arial"/>
                <a:ea typeface="ＭＳ Ｐゴシック" charset="0"/>
                <a:cs typeface="Arial"/>
              </a:rPr>
              <a:t> transmission.</a:t>
            </a:r>
          </a:p>
        </p:txBody>
      </p:sp>
      <p:sp>
        <p:nvSpPr>
          <p:cNvPr id="167938" name="Text Box 4"/>
          <p:cNvSpPr txBox="1">
            <a:spLocks noChangeArrowheads="1"/>
          </p:cNvSpPr>
          <p:nvPr/>
        </p:nvSpPr>
        <p:spPr bwMode="auto">
          <a:xfrm>
            <a:off x="2387064" y="265113"/>
            <a:ext cx="5247976" cy="769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400" dirty="0" smtClean="0">
                <a:solidFill>
                  <a:schemeClr val="tx2"/>
                </a:solidFill>
              </a:rPr>
              <a:t>Abundance Profiling</a:t>
            </a:r>
            <a:endParaRPr lang="en-US" sz="4400" dirty="0">
              <a:solidFill>
                <a:schemeClr val="tx2"/>
              </a:solidFill>
            </a:endParaRPr>
          </a:p>
        </p:txBody>
      </p:sp>
    </p:spTree>
    <p:extLst>
      <p:ext uri="{BB962C8B-B14F-4D97-AF65-F5344CB8AC3E}">
        <p14:creationId xmlns:p14="http://schemas.microsoft.com/office/powerpoint/2010/main" val="280630227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pp-figs-jan25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50" y="511661"/>
            <a:ext cx="10250351" cy="7350558"/>
          </a:xfrm>
          <a:prstGeom prst="rect">
            <a:avLst/>
          </a:prstGeom>
        </p:spPr>
      </p:pic>
      <p:sp>
        <p:nvSpPr>
          <p:cNvPr id="2" name="TextBox 1"/>
          <p:cNvSpPr txBox="1"/>
          <p:nvPr/>
        </p:nvSpPr>
        <p:spPr>
          <a:xfrm>
            <a:off x="375803" y="5260932"/>
            <a:ext cx="5132234" cy="646331"/>
          </a:xfrm>
          <a:prstGeom prst="rect">
            <a:avLst/>
          </a:prstGeom>
          <a:noFill/>
        </p:spPr>
        <p:txBody>
          <a:bodyPr wrap="none" rtlCol="0">
            <a:spAutoFit/>
          </a:bodyPr>
          <a:lstStyle/>
          <a:p>
            <a:r>
              <a:rPr lang="en-US" dirty="0" smtClean="0"/>
              <a:t>Short fragment datasets: average length at most 100</a:t>
            </a:r>
          </a:p>
          <a:p>
            <a:r>
              <a:rPr lang="en-US" dirty="0" smtClean="0"/>
              <a:t>Long fragment datasets: average length 265 to 969</a:t>
            </a:r>
            <a:endParaRPr lang="en-US" dirty="0"/>
          </a:p>
        </p:txBody>
      </p:sp>
    </p:spTree>
    <p:extLst>
      <p:ext uri="{BB962C8B-B14F-4D97-AF65-F5344CB8AC3E}">
        <p14:creationId xmlns:p14="http://schemas.microsoft.com/office/powerpoint/2010/main" val="298664291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7" name="Picture 1" descr="profiles(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0716"/>
            <a:ext cx="83058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18" name="TextBox 2"/>
          <p:cNvSpPr txBox="1">
            <a:spLocks noChangeArrowheads="1"/>
          </p:cNvSpPr>
          <p:nvPr/>
        </p:nvSpPr>
        <p:spPr bwMode="auto">
          <a:xfrm>
            <a:off x="993775" y="4598988"/>
            <a:ext cx="7083425"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0" algn="l"/>
                <a:tab pos="101600" algn="l"/>
                <a:tab pos="515938" algn="l"/>
                <a:tab pos="930275" algn="l"/>
                <a:tab pos="1346200" algn="l"/>
                <a:tab pos="1760538" algn="l"/>
                <a:tab pos="2174875" algn="l"/>
                <a:tab pos="2589213" algn="l"/>
                <a:tab pos="3005138" algn="l"/>
                <a:tab pos="3419475" algn="l"/>
                <a:tab pos="3833813" algn="l"/>
                <a:tab pos="4248150" algn="l"/>
                <a:tab pos="4664075" algn="l"/>
                <a:tab pos="5078413" algn="l"/>
                <a:tab pos="5492750" algn="l"/>
                <a:tab pos="5907088" algn="l"/>
                <a:tab pos="6323013" algn="l"/>
                <a:tab pos="6737350" algn="l"/>
                <a:tab pos="7151688" algn="l"/>
                <a:tab pos="7566025" algn="l"/>
                <a:tab pos="7981950" algn="l"/>
              </a:tabLst>
              <a:defRPr sz="2400">
                <a:solidFill>
                  <a:schemeClr val="tx1"/>
                </a:solidFill>
                <a:latin typeface="Arial" charset="0"/>
                <a:ea typeface="ＭＳ Ｐゴシック" charset="0"/>
                <a:cs typeface="ＭＳ Ｐゴシック" charset="0"/>
              </a:defRPr>
            </a:lvl1pPr>
            <a:lvl2pPr>
              <a:tabLst>
                <a:tab pos="0" algn="l"/>
                <a:tab pos="101600" algn="l"/>
                <a:tab pos="515938" algn="l"/>
                <a:tab pos="930275" algn="l"/>
                <a:tab pos="1346200" algn="l"/>
                <a:tab pos="1760538" algn="l"/>
                <a:tab pos="2174875" algn="l"/>
                <a:tab pos="2589213" algn="l"/>
                <a:tab pos="3005138" algn="l"/>
                <a:tab pos="3419475" algn="l"/>
                <a:tab pos="3833813" algn="l"/>
                <a:tab pos="4248150" algn="l"/>
                <a:tab pos="4664075" algn="l"/>
                <a:tab pos="5078413" algn="l"/>
                <a:tab pos="5492750" algn="l"/>
                <a:tab pos="5907088" algn="l"/>
                <a:tab pos="6323013" algn="l"/>
                <a:tab pos="6737350" algn="l"/>
                <a:tab pos="7151688" algn="l"/>
                <a:tab pos="7566025" algn="l"/>
                <a:tab pos="7981950" algn="l"/>
              </a:tabLst>
              <a:defRPr sz="2400">
                <a:solidFill>
                  <a:schemeClr val="tx1"/>
                </a:solidFill>
                <a:latin typeface="Arial" charset="0"/>
                <a:ea typeface="ＭＳ Ｐゴシック" charset="0"/>
              </a:defRPr>
            </a:lvl2pPr>
            <a:lvl3pPr marL="1143000" indent="-228600">
              <a:tabLst>
                <a:tab pos="0" algn="l"/>
                <a:tab pos="101600" algn="l"/>
                <a:tab pos="515938" algn="l"/>
                <a:tab pos="930275" algn="l"/>
                <a:tab pos="1346200" algn="l"/>
                <a:tab pos="1760538" algn="l"/>
                <a:tab pos="2174875" algn="l"/>
                <a:tab pos="2589213" algn="l"/>
                <a:tab pos="3005138" algn="l"/>
                <a:tab pos="3419475" algn="l"/>
                <a:tab pos="3833813" algn="l"/>
                <a:tab pos="4248150" algn="l"/>
                <a:tab pos="4664075" algn="l"/>
                <a:tab pos="5078413" algn="l"/>
                <a:tab pos="5492750" algn="l"/>
                <a:tab pos="5907088" algn="l"/>
                <a:tab pos="6323013" algn="l"/>
                <a:tab pos="6737350" algn="l"/>
                <a:tab pos="7151688" algn="l"/>
                <a:tab pos="7566025" algn="l"/>
                <a:tab pos="7981950" algn="l"/>
              </a:tabLst>
              <a:defRPr sz="2400">
                <a:solidFill>
                  <a:schemeClr val="tx1"/>
                </a:solidFill>
                <a:latin typeface="Arial" charset="0"/>
                <a:ea typeface="ＭＳ Ｐゴシック" charset="0"/>
              </a:defRPr>
            </a:lvl3pPr>
            <a:lvl4pPr marL="1600200" indent="-228600">
              <a:tabLst>
                <a:tab pos="0" algn="l"/>
                <a:tab pos="101600" algn="l"/>
                <a:tab pos="515938" algn="l"/>
                <a:tab pos="930275" algn="l"/>
                <a:tab pos="1346200" algn="l"/>
                <a:tab pos="1760538" algn="l"/>
                <a:tab pos="2174875" algn="l"/>
                <a:tab pos="2589213" algn="l"/>
                <a:tab pos="3005138" algn="l"/>
                <a:tab pos="3419475" algn="l"/>
                <a:tab pos="3833813" algn="l"/>
                <a:tab pos="4248150" algn="l"/>
                <a:tab pos="4664075" algn="l"/>
                <a:tab pos="5078413" algn="l"/>
                <a:tab pos="5492750" algn="l"/>
                <a:tab pos="5907088" algn="l"/>
                <a:tab pos="6323013" algn="l"/>
                <a:tab pos="6737350" algn="l"/>
                <a:tab pos="7151688" algn="l"/>
                <a:tab pos="7566025" algn="l"/>
                <a:tab pos="7981950" algn="l"/>
              </a:tabLst>
              <a:defRPr sz="2400">
                <a:solidFill>
                  <a:schemeClr val="tx1"/>
                </a:solidFill>
                <a:latin typeface="Arial" charset="0"/>
                <a:ea typeface="ＭＳ Ｐゴシック" charset="0"/>
              </a:defRPr>
            </a:lvl4pPr>
            <a:lvl5pPr marL="2057400" indent="-228600">
              <a:tabLst>
                <a:tab pos="0" algn="l"/>
                <a:tab pos="101600" algn="l"/>
                <a:tab pos="515938" algn="l"/>
                <a:tab pos="930275" algn="l"/>
                <a:tab pos="1346200" algn="l"/>
                <a:tab pos="1760538" algn="l"/>
                <a:tab pos="2174875" algn="l"/>
                <a:tab pos="2589213" algn="l"/>
                <a:tab pos="3005138" algn="l"/>
                <a:tab pos="3419475" algn="l"/>
                <a:tab pos="3833813" algn="l"/>
                <a:tab pos="4248150" algn="l"/>
                <a:tab pos="4664075" algn="l"/>
                <a:tab pos="5078413" algn="l"/>
                <a:tab pos="5492750" algn="l"/>
                <a:tab pos="5907088" algn="l"/>
                <a:tab pos="6323013" algn="l"/>
                <a:tab pos="6737350" algn="l"/>
                <a:tab pos="7151688" algn="l"/>
                <a:tab pos="7566025" algn="l"/>
                <a:tab pos="798195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101600" algn="l"/>
                <a:tab pos="515938" algn="l"/>
                <a:tab pos="930275" algn="l"/>
                <a:tab pos="1346200" algn="l"/>
                <a:tab pos="1760538" algn="l"/>
                <a:tab pos="2174875" algn="l"/>
                <a:tab pos="2589213" algn="l"/>
                <a:tab pos="3005138" algn="l"/>
                <a:tab pos="3419475" algn="l"/>
                <a:tab pos="3833813" algn="l"/>
                <a:tab pos="4248150" algn="l"/>
                <a:tab pos="4664075" algn="l"/>
                <a:tab pos="5078413" algn="l"/>
                <a:tab pos="5492750" algn="l"/>
                <a:tab pos="5907088" algn="l"/>
                <a:tab pos="6323013" algn="l"/>
                <a:tab pos="6737350" algn="l"/>
                <a:tab pos="7151688" algn="l"/>
                <a:tab pos="7566025" algn="l"/>
                <a:tab pos="798195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101600" algn="l"/>
                <a:tab pos="515938" algn="l"/>
                <a:tab pos="930275" algn="l"/>
                <a:tab pos="1346200" algn="l"/>
                <a:tab pos="1760538" algn="l"/>
                <a:tab pos="2174875" algn="l"/>
                <a:tab pos="2589213" algn="l"/>
                <a:tab pos="3005138" algn="l"/>
                <a:tab pos="3419475" algn="l"/>
                <a:tab pos="3833813" algn="l"/>
                <a:tab pos="4248150" algn="l"/>
                <a:tab pos="4664075" algn="l"/>
                <a:tab pos="5078413" algn="l"/>
                <a:tab pos="5492750" algn="l"/>
                <a:tab pos="5907088" algn="l"/>
                <a:tab pos="6323013" algn="l"/>
                <a:tab pos="6737350" algn="l"/>
                <a:tab pos="7151688" algn="l"/>
                <a:tab pos="7566025" algn="l"/>
                <a:tab pos="798195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101600" algn="l"/>
                <a:tab pos="515938" algn="l"/>
                <a:tab pos="930275" algn="l"/>
                <a:tab pos="1346200" algn="l"/>
                <a:tab pos="1760538" algn="l"/>
                <a:tab pos="2174875" algn="l"/>
                <a:tab pos="2589213" algn="l"/>
                <a:tab pos="3005138" algn="l"/>
                <a:tab pos="3419475" algn="l"/>
                <a:tab pos="3833813" algn="l"/>
                <a:tab pos="4248150" algn="l"/>
                <a:tab pos="4664075" algn="l"/>
                <a:tab pos="5078413" algn="l"/>
                <a:tab pos="5492750" algn="l"/>
                <a:tab pos="5907088" algn="l"/>
                <a:tab pos="6323013" algn="l"/>
                <a:tab pos="6737350" algn="l"/>
                <a:tab pos="7151688" algn="l"/>
                <a:tab pos="7566025" algn="l"/>
                <a:tab pos="798195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101600" algn="l"/>
                <a:tab pos="515938" algn="l"/>
                <a:tab pos="930275" algn="l"/>
                <a:tab pos="1346200" algn="l"/>
                <a:tab pos="1760538" algn="l"/>
                <a:tab pos="2174875" algn="l"/>
                <a:tab pos="2589213" algn="l"/>
                <a:tab pos="3005138" algn="l"/>
                <a:tab pos="3419475" algn="l"/>
                <a:tab pos="3833813" algn="l"/>
                <a:tab pos="4248150" algn="l"/>
                <a:tab pos="4664075" algn="l"/>
                <a:tab pos="5078413" algn="l"/>
                <a:tab pos="5492750" algn="l"/>
                <a:tab pos="5907088" algn="l"/>
                <a:tab pos="6323013" algn="l"/>
                <a:tab pos="6737350" algn="l"/>
                <a:tab pos="7151688" algn="l"/>
                <a:tab pos="7566025" algn="l"/>
                <a:tab pos="7981950" algn="l"/>
              </a:tabLst>
              <a:defRPr sz="2400">
                <a:solidFill>
                  <a:schemeClr val="tx1"/>
                </a:solidFill>
                <a:latin typeface="Arial" charset="0"/>
                <a:ea typeface="ＭＳ Ｐゴシック" charset="0"/>
              </a:defRPr>
            </a:lvl9pPr>
          </a:lstStyle>
          <a:p>
            <a:pPr>
              <a:buFont typeface="Arial" charset="0"/>
              <a:buChar char="•"/>
            </a:pPr>
            <a:r>
              <a:rPr lang="en-US" sz="1800"/>
              <a:t> </a:t>
            </a:r>
            <a:r>
              <a:rPr lang="en-US" sz="1400"/>
              <a:t>FACs HC: Fragments simulated from 19 bacterial genomes, all in equal abundance </a:t>
            </a:r>
          </a:p>
          <a:p>
            <a:pPr lvl="1"/>
            <a:r>
              <a:rPr lang="en-US" sz="1400"/>
              <a:t>(Stranneheim et al. 2010)</a:t>
            </a:r>
          </a:p>
          <a:p>
            <a:pPr>
              <a:buFont typeface="Arial" charset="0"/>
              <a:buChar char="•"/>
            </a:pPr>
            <a:endParaRPr lang="en-US" sz="1400"/>
          </a:p>
          <a:p>
            <a:pPr>
              <a:buFont typeface="Arial" charset="0"/>
              <a:buChar char="•"/>
            </a:pPr>
            <a:r>
              <a:rPr lang="en-US" sz="1400"/>
              <a:t>  FAMeS: Fragments simulated from 113 bacterial and archael genomes, under 3 </a:t>
            </a:r>
          </a:p>
          <a:p>
            <a:pPr lvl="1"/>
            <a:r>
              <a:rPr lang="en-US" sz="1400"/>
              <a:t>different abundance complexity profiles.  (Mavromatis et al. 2007)</a:t>
            </a:r>
          </a:p>
          <a:p>
            <a:pPr>
              <a:buFont typeface="Arial" charset="0"/>
              <a:buChar char="•"/>
            </a:pPr>
            <a:endParaRPr lang="en-US" sz="1400"/>
          </a:p>
          <a:p>
            <a:pPr>
              <a:buFont typeface="Arial" charset="0"/>
              <a:buChar char="•"/>
            </a:pPr>
            <a:r>
              <a:rPr lang="en-US" sz="1400"/>
              <a:t>  WebCarma: Fragments simulated from 25 bacterial genomes, all in equal abundance </a:t>
            </a:r>
          </a:p>
          <a:p>
            <a:pPr lvl="1"/>
            <a:r>
              <a:rPr lang="en-US" sz="1400"/>
              <a:t>(Gerlach and Stoye 2011).  </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pp-figs-jan25 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910" y="576999"/>
            <a:ext cx="9918284" cy="7078677"/>
          </a:xfrm>
          <a:prstGeom prst="rect">
            <a:avLst/>
          </a:prstGeom>
        </p:spPr>
      </p:pic>
    </p:spTree>
    <p:extLst>
      <p:ext uri="{BB962C8B-B14F-4D97-AF65-F5344CB8AC3E}">
        <p14:creationId xmlns:p14="http://schemas.microsoft.com/office/powerpoint/2010/main" val="327341601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noAutofit/>
          </a:bodyPr>
          <a:lstStyle/>
          <a:p>
            <a:pPr>
              <a:spcAft>
                <a:spcPts val="1200"/>
              </a:spcAft>
            </a:pPr>
            <a:r>
              <a:rPr lang="en-US" sz="1400" dirty="0" smtClean="0">
                <a:latin typeface="Arial"/>
                <a:cs typeface="Arial"/>
              </a:rPr>
              <a:t>Classification of fragments: </a:t>
            </a:r>
          </a:p>
          <a:p>
            <a:pPr lvl="1">
              <a:spcAft>
                <a:spcPts val="1200"/>
              </a:spcAft>
            </a:pPr>
            <a:r>
              <a:rPr lang="en-US" sz="1400" dirty="0" smtClean="0">
                <a:latin typeface="Arial"/>
                <a:cs typeface="Arial"/>
              </a:rPr>
              <a:t>TIPP and </a:t>
            </a:r>
            <a:r>
              <a:rPr lang="en-US" sz="1400" dirty="0" err="1" smtClean="0">
                <a:latin typeface="Arial"/>
                <a:cs typeface="Arial"/>
              </a:rPr>
              <a:t>Metaphyler</a:t>
            </a:r>
            <a:r>
              <a:rPr lang="en-US" sz="1400" dirty="0" smtClean="0">
                <a:latin typeface="Arial"/>
                <a:cs typeface="Arial"/>
              </a:rPr>
              <a:t> are methods that use </a:t>
            </a:r>
            <a:r>
              <a:rPr lang="en-US" sz="1400" dirty="0" smtClean="0">
                <a:solidFill>
                  <a:srgbClr val="0000FF"/>
                </a:solidFill>
                <a:latin typeface="Arial"/>
                <a:cs typeface="Arial"/>
              </a:rPr>
              <a:t>marker genes </a:t>
            </a:r>
            <a:r>
              <a:rPr lang="en-US" sz="1400" dirty="0" smtClean="0">
                <a:latin typeface="Arial"/>
                <a:cs typeface="Arial"/>
              </a:rPr>
              <a:t>for taxon identification and phylogenetic profiling. These methods only classify fragments that are assigned to their marker genes.</a:t>
            </a:r>
            <a:r>
              <a:rPr lang="en-US" sz="1400" dirty="0" smtClean="0">
                <a:solidFill>
                  <a:srgbClr val="FF0000"/>
                </a:solidFill>
                <a:latin typeface="Arial"/>
                <a:cs typeface="Arial"/>
              </a:rPr>
              <a:t> They will fail to classify some fragments</a:t>
            </a:r>
            <a:r>
              <a:rPr lang="en-US" sz="1400" dirty="0" smtClean="0">
                <a:latin typeface="Arial"/>
                <a:cs typeface="Arial"/>
              </a:rPr>
              <a:t>.</a:t>
            </a:r>
          </a:p>
          <a:p>
            <a:pPr lvl="1">
              <a:spcAft>
                <a:spcPts val="1200"/>
              </a:spcAft>
            </a:pPr>
            <a:r>
              <a:rPr lang="en-US" sz="1400" dirty="0" smtClean="0">
                <a:latin typeface="Arial"/>
                <a:cs typeface="Arial"/>
              </a:rPr>
              <a:t>TIPP and </a:t>
            </a:r>
            <a:r>
              <a:rPr lang="en-US" sz="1400" dirty="0" err="1" smtClean="0">
                <a:latin typeface="Arial"/>
                <a:cs typeface="Arial"/>
              </a:rPr>
              <a:t>Metaphlyler</a:t>
            </a:r>
            <a:r>
              <a:rPr lang="en-US" sz="1400" dirty="0" smtClean="0">
                <a:latin typeface="Arial"/>
                <a:cs typeface="Arial"/>
              </a:rPr>
              <a:t> are both more accurate than </a:t>
            </a:r>
            <a:r>
              <a:rPr lang="en-US" sz="1400" dirty="0" err="1" smtClean="0">
                <a:latin typeface="Arial"/>
                <a:cs typeface="Arial"/>
              </a:rPr>
              <a:t>PhymmBL</a:t>
            </a:r>
            <a:r>
              <a:rPr lang="en-US" sz="1400" dirty="0" smtClean="0">
                <a:latin typeface="Arial"/>
                <a:cs typeface="Arial"/>
              </a:rPr>
              <a:t> at classifying fragments from the 30 marker genes (perhaps not surprisingly).</a:t>
            </a:r>
          </a:p>
          <a:p>
            <a:pPr lvl="1">
              <a:spcAft>
                <a:spcPts val="1200"/>
              </a:spcAft>
            </a:pPr>
            <a:r>
              <a:rPr lang="en-US" sz="1400" dirty="0" smtClean="0">
                <a:latin typeface="Arial"/>
                <a:cs typeface="Arial"/>
              </a:rPr>
              <a:t>Most methods are affected by sequencing errors, and especially by </a:t>
            </a:r>
            <a:r>
              <a:rPr lang="en-US" sz="1400" dirty="0" err="1" smtClean="0">
                <a:latin typeface="Arial"/>
                <a:cs typeface="Arial"/>
              </a:rPr>
              <a:t>indels</a:t>
            </a:r>
            <a:r>
              <a:rPr lang="en-US" sz="1400" dirty="0" smtClean="0">
                <a:latin typeface="Arial"/>
                <a:cs typeface="Arial"/>
              </a:rPr>
              <a:t> (454 errors). TIPP is fairly </a:t>
            </a:r>
            <a:r>
              <a:rPr lang="en-US" sz="1400" dirty="0">
                <a:latin typeface="Arial"/>
                <a:cs typeface="Arial"/>
              </a:rPr>
              <a:t>robust to 454 error (</a:t>
            </a:r>
            <a:r>
              <a:rPr lang="en-US" sz="1400" dirty="0" err="1">
                <a:latin typeface="Arial"/>
                <a:cs typeface="Arial"/>
              </a:rPr>
              <a:t>indels</a:t>
            </a:r>
            <a:r>
              <a:rPr lang="en-US" sz="1400" dirty="0" smtClean="0">
                <a:latin typeface="Arial"/>
                <a:cs typeface="Arial"/>
              </a:rPr>
              <a:t>).</a:t>
            </a:r>
          </a:p>
          <a:p>
            <a:pPr>
              <a:spcAft>
                <a:spcPts val="1200"/>
              </a:spcAft>
            </a:pPr>
            <a:r>
              <a:rPr lang="en-US" sz="1400" dirty="0" smtClean="0">
                <a:latin typeface="Arial"/>
                <a:cs typeface="Arial"/>
              </a:rPr>
              <a:t>Taxonomic profiling:</a:t>
            </a:r>
          </a:p>
          <a:p>
            <a:pPr lvl="1">
              <a:spcAft>
                <a:spcPts val="1200"/>
              </a:spcAft>
            </a:pPr>
            <a:r>
              <a:rPr lang="en-US" sz="1400" dirty="0" smtClean="0">
                <a:latin typeface="Arial"/>
                <a:cs typeface="Arial"/>
              </a:rPr>
              <a:t>Marker-based profiling can produce more accurate taxonomic profiles (distributions) than techniques that attempt to classify all fragments.</a:t>
            </a:r>
          </a:p>
          <a:p>
            <a:pPr lvl="1">
              <a:spcAft>
                <a:spcPts val="1200"/>
              </a:spcAft>
            </a:pPr>
            <a:r>
              <a:rPr lang="en-US" sz="1400" dirty="0" smtClean="0">
                <a:latin typeface="Arial"/>
                <a:cs typeface="Arial"/>
              </a:rPr>
              <a:t>Using marker genes from </a:t>
            </a:r>
            <a:r>
              <a:rPr lang="en-US" sz="1400" dirty="0" err="1" smtClean="0">
                <a:latin typeface="Arial"/>
                <a:cs typeface="Arial"/>
              </a:rPr>
              <a:t>Metaphyler</a:t>
            </a:r>
            <a:r>
              <a:rPr lang="en-US" sz="1400" dirty="0" smtClean="0">
                <a:latin typeface="Arial"/>
                <a:cs typeface="Arial"/>
              </a:rPr>
              <a:t>, TIPP produces more accurate taxonomic distributions (profiles) than </a:t>
            </a:r>
            <a:r>
              <a:rPr lang="en-US" sz="1400" dirty="0" err="1" smtClean="0">
                <a:latin typeface="Arial"/>
                <a:cs typeface="Arial"/>
              </a:rPr>
              <a:t>Metaphyler</a:t>
            </a:r>
            <a:r>
              <a:rPr lang="en-US" sz="1400" dirty="0" smtClean="0">
                <a:latin typeface="Arial"/>
                <a:cs typeface="Arial"/>
              </a:rPr>
              <a:t>.</a:t>
            </a:r>
          </a:p>
          <a:p>
            <a:pPr>
              <a:spcAft>
                <a:spcPts val="1200"/>
              </a:spcAft>
            </a:pPr>
            <a:r>
              <a:rPr lang="en-US" sz="1400" dirty="0" smtClean="0">
                <a:latin typeface="Arial"/>
                <a:cs typeface="Arial"/>
              </a:rPr>
              <a:t>TIPP uses multiple sequence alignment and phylogenetic placement to improve accuracy. This is probably why TIPP has better robustness to </a:t>
            </a:r>
            <a:r>
              <a:rPr lang="en-US" sz="1400" dirty="0" err="1" smtClean="0">
                <a:latin typeface="Arial"/>
                <a:cs typeface="Arial"/>
              </a:rPr>
              <a:t>indel</a:t>
            </a:r>
            <a:r>
              <a:rPr lang="en-US" sz="1400" dirty="0" smtClean="0">
                <a:latin typeface="Arial"/>
                <a:cs typeface="Arial"/>
              </a:rPr>
              <a:t> errors, and high sensitivity.</a:t>
            </a:r>
          </a:p>
        </p:txBody>
      </p:sp>
    </p:spTree>
    <p:extLst>
      <p:ext uri="{BB962C8B-B14F-4D97-AF65-F5344CB8AC3E}">
        <p14:creationId xmlns:p14="http://schemas.microsoft.com/office/powerpoint/2010/main" val="39885775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SEPP, TIPP, and UPP</a:t>
            </a:r>
            <a:endParaRPr lang="en-US" dirty="0"/>
          </a:p>
        </p:txBody>
      </p:sp>
      <p:sp>
        <p:nvSpPr>
          <p:cNvPr id="3" name="Content Placeholder 2"/>
          <p:cNvSpPr>
            <a:spLocks noGrp="1"/>
          </p:cNvSpPr>
          <p:nvPr>
            <p:ph idx="1"/>
          </p:nvPr>
        </p:nvSpPr>
        <p:spPr/>
        <p:txBody>
          <a:bodyPr/>
          <a:lstStyle/>
          <a:p>
            <a:pPr>
              <a:spcAft>
                <a:spcPts val="1200"/>
              </a:spcAft>
            </a:pPr>
            <a:r>
              <a:rPr lang="en-US" dirty="0" smtClean="0"/>
              <a:t>SEPP: </a:t>
            </a:r>
            <a:r>
              <a:rPr lang="en-US" dirty="0" err="1" smtClean="0"/>
              <a:t>SATe</a:t>
            </a:r>
            <a:r>
              <a:rPr lang="en-US" dirty="0" smtClean="0"/>
              <a:t>-enabled Phylogenetic Placement (</a:t>
            </a:r>
            <a:r>
              <a:rPr lang="en-US" dirty="0" err="1" smtClean="0"/>
              <a:t>Mirarab</a:t>
            </a:r>
            <a:r>
              <a:rPr lang="en-US" dirty="0" smtClean="0"/>
              <a:t>, </a:t>
            </a:r>
            <a:r>
              <a:rPr lang="en-US" dirty="0" err="1" smtClean="0"/>
              <a:t>Nugyen</a:t>
            </a:r>
            <a:r>
              <a:rPr lang="en-US" dirty="0" smtClean="0"/>
              <a:t> and Warnow, PSB 2012)</a:t>
            </a:r>
          </a:p>
          <a:p>
            <a:pPr>
              <a:spcAft>
                <a:spcPts val="1200"/>
              </a:spcAft>
            </a:pPr>
            <a:r>
              <a:rPr lang="en-US" dirty="0" smtClean="0"/>
              <a:t>TIPP: Taxon identification and phylogenetic profiling (Nguyen, </a:t>
            </a:r>
            <a:r>
              <a:rPr lang="en-US" dirty="0" err="1" smtClean="0"/>
              <a:t>Mirarab</a:t>
            </a:r>
            <a:r>
              <a:rPr lang="en-US" dirty="0" smtClean="0"/>
              <a:t>, Liu, Pop, and Warnow, submitted)</a:t>
            </a:r>
          </a:p>
          <a:p>
            <a:pPr>
              <a:spcAft>
                <a:spcPts val="1200"/>
              </a:spcAft>
            </a:pPr>
            <a:r>
              <a:rPr lang="en-US" dirty="0" smtClean="0"/>
              <a:t>UPP: Ultra-large multiple sequence alignment using SEPP (Nguyen, </a:t>
            </a:r>
            <a:r>
              <a:rPr lang="en-US" dirty="0" err="1" smtClean="0"/>
              <a:t>Mirarab</a:t>
            </a:r>
            <a:r>
              <a:rPr lang="en-US" dirty="0" smtClean="0"/>
              <a:t>, Kumar, Wang, </a:t>
            </a:r>
            <a:r>
              <a:rPr lang="en-US" dirty="0" err="1" smtClean="0"/>
              <a:t>Guo</a:t>
            </a:r>
            <a:r>
              <a:rPr lang="en-US" dirty="0" smtClean="0"/>
              <a:t>, Kim, and Warnow, in preparation)</a:t>
            </a:r>
            <a:endParaRPr lang="en-US" dirty="0"/>
          </a:p>
        </p:txBody>
      </p:sp>
    </p:spTree>
    <p:extLst>
      <p:ext uri="{BB962C8B-B14F-4D97-AF65-F5344CB8AC3E}">
        <p14:creationId xmlns:p14="http://schemas.microsoft.com/office/powerpoint/2010/main" val="4271235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normAutofit fontScale="90000"/>
          </a:bodyPr>
          <a:lstStyle/>
          <a:p>
            <a:pPr eaLnBrk="1" hangingPunct="1"/>
            <a:r>
              <a:rPr lang="en-US" dirty="0">
                <a:latin typeface="Arial" charset="0"/>
                <a:ea typeface="ＭＳ Ｐゴシック" charset="0"/>
                <a:cs typeface="ＭＳ Ｐゴシック" charset="0"/>
              </a:rPr>
              <a:t>UPP: Ultra-large alignment </a:t>
            </a:r>
            <a:r>
              <a:rPr lang="en-US" dirty="0" smtClean="0">
                <a:latin typeface="Arial" charset="0"/>
                <a:ea typeface="ＭＳ Ｐゴシック" charset="0"/>
                <a:cs typeface="ＭＳ Ｐゴシック" charset="0"/>
              </a:rPr>
              <a:t>using phylogenetic profiles</a:t>
            </a:r>
            <a:endParaRPr lang="en-US" dirty="0">
              <a:latin typeface="Arial" charset="0"/>
              <a:ea typeface="ＭＳ Ｐゴシック" charset="0"/>
              <a:cs typeface="ＭＳ Ｐゴシック" charset="0"/>
            </a:endParaRPr>
          </a:p>
        </p:txBody>
      </p:sp>
      <p:sp>
        <p:nvSpPr>
          <p:cNvPr id="84994" name="Rectangle 3"/>
          <p:cNvSpPr>
            <a:spLocks noGrp="1" noChangeArrowheads="1"/>
          </p:cNvSpPr>
          <p:nvPr>
            <p:ph type="body" idx="1"/>
          </p:nvPr>
        </p:nvSpPr>
        <p:spPr>
          <a:xfrm>
            <a:off x="685800" y="2286000"/>
            <a:ext cx="7772400" cy="4114800"/>
          </a:xfrm>
        </p:spPr>
        <p:txBody>
          <a:bodyPr>
            <a:normAutofit/>
          </a:bodyPr>
          <a:lstStyle/>
          <a:p>
            <a:pPr eaLnBrk="1" hangingPunct="1">
              <a:buFontTx/>
              <a:buNone/>
            </a:pPr>
            <a:r>
              <a:rPr lang="en-US" sz="2400" b="1" dirty="0">
                <a:solidFill>
                  <a:srgbClr val="0000FF"/>
                </a:solidFill>
                <a:latin typeface="Arial" charset="0"/>
                <a:ea typeface="ＭＳ Ｐゴシック" charset="0"/>
                <a:cs typeface="ＭＳ Ｐゴシック" charset="0"/>
              </a:rPr>
              <a:t>Objective: highly accurate multiple sequence alignments and trees on ultra-large </a:t>
            </a:r>
            <a:r>
              <a:rPr lang="en-US" sz="2400" b="1" dirty="0" smtClean="0">
                <a:solidFill>
                  <a:srgbClr val="0000FF"/>
                </a:solidFill>
                <a:latin typeface="Arial" charset="0"/>
                <a:ea typeface="ＭＳ Ｐゴシック" charset="0"/>
                <a:cs typeface="ＭＳ Ｐゴシック" charset="0"/>
              </a:rPr>
              <a:t>datasets or that contain fragmentary sequences</a:t>
            </a:r>
            <a:endParaRPr lang="en-US" sz="2400" b="1" dirty="0">
              <a:solidFill>
                <a:srgbClr val="0000FF"/>
              </a:solidFill>
              <a:latin typeface="Arial" charset="0"/>
              <a:ea typeface="ＭＳ Ｐゴシック" charset="0"/>
              <a:cs typeface="ＭＳ Ｐゴシック" charset="0"/>
            </a:endParaRPr>
          </a:p>
          <a:p>
            <a:pPr eaLnBrk="1" hangingPunct="1">
              <a:buFontTx/>
              <a:buNone/>
            </a:pPr>
            <a:endParaRPr lang="en-US" sz="2400" dirty="0">
              <a:solidFill>
                <a:srgbClr val="000000"/>
              </a:solidFill>
              <a:latin typeface="Arial" charset="0"/>
              <a:ea typeface="ＭＳ Ｐゴシック" charset="0"/>
              <a:cs typeface="ＭＳ Ｐゴシック" charset="0"/>
            </a:endParaRPr>
          </a:p>
          <a:p>
            <a:pPr eaLnBrk="1" hangingPunct="1">
              <a:buFontTx/>
              <a:buNone/>
            </a:pPr>
            <a:r>
              <a:rPr lang="en-US" sz="2400" dirty="0">
                <a:solidFill>
                  <a:srgbClr val="000000"/>
                </a:solidFill>
                <a:latin typeface="Arial" charset="0"/>
                <a:ea typeface="ＭＳ Ｐゴシック" charset="0"/>
                <a:cs typeface="ＭＳ Ｐゴシック" charset="0"/>
              </a:rPr>
              <a:t>Authors: Nam </a:t>
            </a:r>
            <a:r>
              <a:rPr lang="en-US" sz="2400" dirty="0" smtClean="0">
                <a:solidFill>
                  <a:srgbClr val="000000"/>
                </a:solidFill>
                <a:latin typeface="Arial" charset="0"/>
                <a:ea typeface="ＭＳ Ｐゴシック" charset="0"/>
                <a:cs typeface="ＭＳ Ｐゴシック" charset="0"/>
              </a:rPr>
              <a:t>Nguyen et al.</a:t>
            </a:r>
            <a:endParaRPr lang="en-US" sz="2400" dirty="0">
              <a:solidFill>
                <a:srgbClr val="000000"/>
              </a:solidFill>
              <a:latin typeface="Arial" charset="0"/>
              <a:ea typeface="ＭＳ Ｐゴシック" charset="0"/>
              <a:cs typeface="ＭＳ Ｐゴシック" charset="0"/>
            </a:endParaRPr>
          </a:p>
          <a:p>
            <a:pPr eaLnBrk="1" hangingPunct="1">
              <a:buFontTx/>
              <a:buNone/>
            </a:pPr>
            <a:r>
              <a:rPr lang="en-US" sz="2400" dirty="0" smtClean="0">
                <a:solidFill>
                  <a:srgbClr val="000000"/>
                </a:solidFill>
                <a:latin typeface="Arial" charset="0"/>
                <a:ea typeface="ＭＳ Ｐゴシック" charset="0"/>
                <a:cs typeface="ＭＳ Ｐゴシック" charset="0"/>
              </a:rPr>
              <a:t>Under review</a:t>
            </a:r>
            <a:endParaRPr lang="en-US" sz="2400" dirty="0">
              <a:solidFill>
                <a:srgbClr val="000000"/>
              </a:solidFill>
              <a:latin typeface="Arial" charset="0"/>
              <a:ea typeface="ＭＳ Ｐゴシック" charset="0"/>
              <a:cs typeface="ＭＳ Ｐゴシック" charset="0"/>
            </a:endParaRPr>
          </a:p>
          <a:p>
            <a:pPr eaLnBrk="1" hangingPunct="1">
              <a:buFontTx/>
              <a:buNone/>
            </a:pPr>
            <a:endParaRPr lang="en-US" sz="2400" dirty="0">
              <a:solidFill>
                <a:srgbClr val="000000"/>
              </a:solidFill>
              <a:latin typeface="Arial" charset="0"/>
              <a:ea typeface="ＭＳ Ｐゴシック" charset="0"/>
              <a:cs typeface="ＭＳ Ｐゴシック" charset="0"/>
            </a:endParaRPr>
          </a:p>
          <a:p>
            <a:pPr eaLnBrk="1" hangingPunct="1">
              <a:buFontTx/>
              <a:buNone/>
            </a:pPr>
            <a:endParaRPr lang="en-US" sz="2400" baseline="30000" dirty="0">
              <a:solidFill>
                <a:srgbClr val="000000"/>
              </a:solidFill>
              <a:latin typeface="Arial" charset="0"/>
              <a:ea typeface="ＭＳ Ｐゴシック" charset="0"/>
              <a:cs typeface="ＭＳ Ｐゴシック" charset="0"/>
            </a:endParaRPr>
          </a:p>
          <a:p>
            <a:pPr eaLnBrk="1" hangingPunct="1">
              <a:buFontTx/>
              <a:buNone/>
            </a:pPr>
            <a:endParaRPr lang="en-US" sz="2400" baseline="30000" dirty="0">
              <a:solidFill>
                <a:srgbClr val="000000"/>
              </a:solidFill>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UPP: basic idea</a:t>
            </a:r>
          </a:p>
        </p:txBody>
      </p:sp>
      <p:sp>
        <p:nvSpPr>
          <p:cNvPr id="118786" name="Rectangle 3"/>
          <p:cNvSpPr>
            <a:spLocks noGrp="1" noChangeArrowheads="1"/>
          </p:cNvSpPr>
          <p:nvPr>
            <p:ph type="body" idx="1"/>
          </p:nvPr>
        </p:nvSpPr>
        <p:spPr>
          <a:xfrm>
            <a:off x="685800" y="2286000"/>
            <a:ext cx="7772400" cy="4114800"/>
          </a:xfrm>
        </p:spPr>
        <p:txBody>
          <a:bodyPr/>
          <a:lstStyle/>
          <a:p>
            <a:pPr eaLnBrk="1" hangingPunct="1">
              <a:buFontTx/>
              <a:buNone/>
              <a:defRPr/>
            </a:pPr>
            <a:r>
              <a:rPr lang="en-US" sz="2400" dirty="0">
                <a:solidFill>
                  <a:srgbClr val="1735B6"/>
                </a:solidFill>
                <a:latin typeface="Arial" charset="0"/>
                <a:ea typeface="ＭＳ Ｐゴシック" charset="0"/>
                <a:cs typeface="ＭＳ Ｐゴシック" charset="0"/>
              </a:rPr>
              <a:t>Input: set S of unaligned sequences</a:t>
            </a:r>
          </a:p>
          <a:p>
            <a:pPr eaLnBrk="1" hangingPunct="1">
              <a:buFontTx/>
              <a:buNone/>
              <a:defRPr/>
            </a:pPr>
            <a:r>
              <a:rPr lang="en-US" sz="2400" dirty="0">
                <a:solidFill>
                  <a:srgbClr val="1735B6"/>
                </a:solidFill>
                <a:latin typeface="Arial" charset="0"/>
                <a:ea typeface="ＭＳ Ｐゴシック" charset="0"/>
                <a:cs typeface="ＭＳ Ｐゴシック" charset="0"/>
              </a:rPr>
              <a:t>Output: alignment on S</a:t>
            </a:r>
          </a:p>
          <a:p>
            <a:pPr eaLnBrk="1" hangingPunct="1">
              <a:buFontTx/>
              <a:buNone/>
              <a:defRPr/>
            </a:pPr>
            <a:endParaRPr lang="en-US" sz="2400" dirty="0">
              <a:solidFill>
                <a:srgbClr val="1735B6"/>
              </a:solidFill>
              <a:latin typeface="Arial" charset="0"/>
              <a:ea typeface="ＭＳ Ｐゴシック" charset="0"/>
              <a:cs typeface="ＭＳ Ｐゴシック" charset="0"/>
            </a:endParaRPr>
          </a:p>
          <a:p>
            <a:pPr eaLnBrk="1" hangingPunct="1">
              <a:defRPr/>
            </a:pPr>
            <a:r>
              <a:rPr lang="en-US" sz="2400" dirty="0">
                <a:latin typeface="Arial" charset="0"/>
                <a:ea typeface="ＭＳ Ｐゴシック" charset="0"/>
                <a:cs typeface="ＭＳ Ｐゴシック" charset="0"/>
              </a:rPr>
              <a:t>Select random subset X of S</a:t>
            </a:r>
          </a:p>
          <a:p>
            <a:pPr eaLnBrk="1" hangingPunct="1">
              <a:defRPr/>
            </a:pPr>
            <a:r>
              <a:rPr lang="en-US" sz="2400" dirty="0">
                <a:latin typeface="Arial" charset="0"/>
                <a:ea typeface="ＭＳ Ｐゴシック" charset="0"/>
                <a:cs typeface="ＭＳ Ｐゴシック" charset="0"/>
              </a:rPr>
              <a:t>Estimate “backbone” alignment A and tree T on X</a:t>
            </a:r>
          </a:p>
          <a:p>
            <a:pPr eaLnBrk="1" hangingPunct="1">
              <a:defRPr/>
            </a:pPr>
            <a:r>
              <a:rPr lang="en-US" sz="2400" dirty="0" smtClean="0">
                <a:latin typeface="Arial" charset="0"/>
                <a:ea typeface="ＭＳ Ｐゴシック" charset="0"/>
                <a:cs typeface="ＭＳ Ｐゴシック" charset="0"/>
              </a:rPr>
              <a:t>Independently align </a:t>
            </a:r>
            <a:r>
              <a:rPr lang="en-US" sz="2400" dirty="0">
                <a:latin typeface="Arial" charset="0"/>
                <a:ea typeface="ＭＳ Ｐゴシック" charset="0"/>
                <a:cs typeface="ＭＳ Ｐゴシック" charset="0"/>
              </a:rPr>
              <a:t>each sequence in S-X to </a:t>
            </a:r>
            <a:r>
              <a:rPr lang="en-US" sz="2400" dirty="0" smtClean="0">
                <a:latin typeface="Arial" charset="0"/>
                <a:ea typeface="ＭＳ Ｐゴシック" charset="0"/>
                <a:cs typeface="ＭＳ Ｐゴシック" charset="0"/>
              </a:rPr>
              <a:t>A</a:t>
            </a:r>
            <a:endParaRPr lang="en-US" sz="2400" dirty="0">
              <a:latin typeface="Arial" charset="0"/>
              <a:ea typeface="ＭＳ Ｐゴシック" charset="0"/>
              <a:cs typeface="ＭＳ Ｐゴシック" charset="0"/>
            </a:endParaRPr>
          </a:p>
          <a:p>
            <a:pPr eaLnBrk="1" hangingPunct="1">
              <a:defRPr/>
            </a:pPr>
            <a:r>
              <a:rPr lang="en-US" sz="2400" dirty="0" smtClean="0">
                <a:latin typeface="Arial" charset="0"/>
                <a:ea typeface="ＭＳ Ｐゴシック" charset="0"/>
                <a:cs typeface="ＭＳ Ｐゴシック" charset="0"/>
              </a:rPr>
              <a:t>Use transitivity to produce multiple sequence alignment A* for entire set S</a:t>
            </a:r>
            <a:endParaRPr lang="en-US" sz="2400" dirty="0">
              <a:latin typeface="Arial" charset="0"/>
              <a:ea typeface="ＭＳ Ｐゴシック" charset="0"/>
              <a:cs typeface="ＭＳ Ｐゴシック" charset="0"/>
            </a:endParaRPr>
          </a:p>
          <a:p>
            <a:pPr marL="0" indent="0" eaLnBrk="1" hangingPunct="1">
              <a:buFontTx/>
              <a:buNone/>
              <a:defRPr/>
            </a:pPr>
            <a:endParaRPr lang="en-US" sz="2400"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00_taxa_fragments_alignment_error.tandy.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509" y="874884"/>
            <a:ext cx="8554156" cy="5346348"/>
          </a:xfrm>
          <a:prstGeom prst="rect">
            <a:avLst/>
          </a:prstGeom>
        </p:spPr>
      </p:pic>
      <p:sp>
        <p:nvSpPr>
          <p:cNvPr id="3" name="TextBox 2"/>
          <p:cNvSpPr txBox="1"/>
          <p:nvPr/>
        </p:nvSpPr>
        <p:spPr>
          <a:xfrm>
            <a:off x="619627" y="266888"/>
            <a:ext cx="8058015" cy="584776"/>
          </a:xfrm>
          <a:prstGeom prst="rect">
            <a:avLst/>
          </a:prstGeom>
          <a:noFill/>
        </p:spPr>
        <p:txBody>
          <a:bodyPr wrap="none" rtlCol="0">
            <a:spAutoFit/>
          </a:bodyPr>
          <a:lstStyle/>
          <a:p>
            <a:r>
              <a:rPr lang="en-US" sz="3200" dirty="0" smtClean="0"/>
              <a:t>Alignment error on </a:t>
            </a:r>
            <a:r>
              <a:rPr lang="en-US" sz="3200" dirty="0" smtClean="0"/>
              <a:t>fragmentary sequence data </a:t>
            </a:r>
            <a:endParaRPr lang="en-US" sz="3200" dirty="0"/>
          </a:p>
        </p:txBody>
      </p:sp>
      <p:sp>
        <p:nvSpPr>
          <p:cNvPr id="4" name="TextBox 3"/>
          <p:cNvSpPr txBox="1"/>
          <p:nvPr/>
        </p:nvSpPr>
        <p:spPr>
          <a:xfrm>
            <a:off x="6977068" y="5311548"/>
            <a:ext cx="1957499" cy="646331"/>
          </a:xfrm>
          <a:prstGeom prst="rect">
            <a:avLst/>
          </a:prstGeom>
          <a:noFill/>
        </p:spPr>
        <p:txBody>
          <a:bodyPr wrap="none" rtlCol="0">
            <a:spAutoFit/>
          </a:bodyPr>
          <a:lstStyle/>
          <a:p>
            <a:r>
              <a:rPr lang="en-US" dirty="0" smtClean="0"/>
              <a:t>PASTA is new </a:t>
            </a:r>
            <a:r>
              <a:rPr lang="en-US" dirty="0" err="1" smtClean="0"/>
              <a:t>SATe</a:t>
            </a:r>
            <a:endParaRPr lang="en-US" dirty="0" smtClean="0"/>
          </a:p>
          <a:p>
            <a:r>
              <a:rPr lang="en-US" dirty="0" smtClean="0"/>
              <a:t>(RECOMB 2014)</a:t>
            </a:r>
            <a:endParaRPr lang="en-US" dirty="0"/>
          </a:p>
        </p:txBody>
      </p:sp>
    </p:spTree>
    <p:extLst>
      <p:ext uri="{BB962C8B-B14F-4D97-AF65-F5344CB8AC3E}">
        <p14:creationId xmlns:p14="http://schemas.microsoft.com/office/powerpoint/2010/main" val="414026875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1" descr="rnasim.tim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731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8" name="TextBox 2"/>
          <p:cNvSpPr txBox="1">
            <a:spLocks noChangeArrowheads="1"/>
          </p:cNvSpPr>
          <p:nvPr/>
        </p:nvSpPr>
        <p:spPr bwMode="auto">
          <a:xfrm>
            <a:off x="1219200" y="533400"/>
            <a:ext cx="7018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t>UPP vs. MAFFT-profile Running Time</a:t>
            </a:r>
          </a:p>
        </p:txBody>
      </p:sp>
    </p:spTree>
    <p:extLst>
      <p:ext uri="{BB962C8B-B14F-4D97-AF65-F5344CB8AC3E}">
        <p14:creationId xmlns:p14="http://schemas.microsoft.com/office/powerpoint/2010/main" val="30841904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685800" y="304800"/>
            <a:ext cx="7772400" cy="1143000"/>
          </a:xfrm>
        </p:spPr>
        <p:txBody>
          <a:bodyPr/>
          <a:lstStyle/>
          <a:p>
            <a:r>
              <a:rPr lang="en-US" sz="3600" dirty="0" smtClean="0">
                <a:latin typeface="Arial" charset="0"/>
                <a:ea typeface="ＭＳ Ｐゴシック" charset="0"/>
                <a:cs typeface="ＭＳ Ｐゴシック" charset="0"/>
              </a:rPr>
              <a:t> This talk</a:t>
            </a:r>
            <a:endParaRPr lang="en-US" sz="3600" dirty="0">
              <a:latin typeface="Arial" charset="0"/>
              <a:ea typeface="ＭＳ Ｐゴシック" charset="0"/>
              <a:cs typeface="ＭＳ Ｐゴシック" charset="0"/>
            </a:endParaRPr>
          </a:p>
        </p:txBody>
      </p:sp>
      <p:sp>
        <p:nvSpPr>
          <p:cNvPr id="45058" name="Content Placeholder 2"/>
          <p:cNvSpPr>
            <a:spLocks noGrp="1"/>
          </p:cNvSpPr>
          <p:nvPr>
            <p:ph idx="1"/>
          </p:nvPr>
        </p:nvSpPr>
        <p:spPr>
          <a:xfrm>
            <a:off x="685800" y="1676400"/>
            <a:ext cx="7924800" cy="4495800"/>
          </a:xfrm>
        </p:spPr>
        <p:txBody>
          <a:bodyPr>
            <a:normAutofit/>
          </a:bodyPr>
          <a:lstStyle/>
          <a:p>
            <a:pPr>
              <a:spcAft>
                <a:spcPts val="1200"/>
              </a:spcAft>
            </a:pPr>
            <a:r>
              <a:rPr lang="en-US" sz="2800" dirty="0" smtClean="0">
                <a:latin typeface="Arial" charset="0"/>
                <a:ea typeface="ＭＳ Ｐゴシック" charset="0"/>
                <a:cs typeface="ＭＳ Ｐゴシック" charset="0"/>
              </a:rPr>
              <a:t>Multiple sequence alignment, </a:t>
            </a:r>
            <a:r>
              <a:rPr lang="en-US" sz="2800" dirty="0" err="1">
                <a:latin typeface="Arial" charset="0"/>
                <a:ea typeface="ＭＳ Ｐゴシック" charset="0"/>
                <a:cs typeface="ＭＳ Ｐゴシック" charset="0"/>
              </a:rPr>
              <a:t>i</a:t>
            </a:r>
            <a:r>
              <a:rPr lang="en-US" sz="2800" dirty="0" err="1" smtClean="0">
                <a:latin typeface="Arial" charset="0"/>
                <a:ea typeface="ＭＳ Ｐゴシック" charset="0"/>
                <a:cs typeface="ＭＳ Ｐゴシック" charset="0"/>
              </a:rPr>
              <a:t>ndels</a:t>
            </a:r>
            <a:r>
              <a:rPr lang="en-US" sz="2800" dirty="0">
                <a:latin typeface="Arial" charset="0"/>
                <a:ea typeface="ＭＳ Ｐゴシック" charset="0"/>
                <a:cs typeface="ＭＳ Ｐゴシック" charset="0"/>
              </a:rPr>
              <a:t>, and why we need to align sequences</a:t>
            </a:r>
          </a:p>
          <a:p>
            <a:pPr>
              <a:spcAft>
                <a:spcPts val="1200"/>
              </a:spcAft>
            </a:pPr>
            <a:r>
              <a:rPr lang="en-US" sz="2800" dirty="0" smtClean="0">
                <a:latin typeface="Arial" charset="0"/>
                <a:ea typeface="ＭＳ Ｐゴシック" charset="0"/>
                <a:cs typeface="ＭＳ Ｐゴシック" charset="0"/>
              </a:rPr>
              <a:t>Aligning datasets with fragmentary sequences</a:t>
            </a:r>
          </a:p>
          <a:p>
            <a:pPr>
              <a:spcAft>
                <a:spcPts val="1200"/>
              </a:spcAft>
            </a:pPr>
            <a:r>
              <a:rPr lang="en-US" sz="2800" dirty="0" smtClean="0">
                <a:latin typeface="Arial" charset="0"/>
                <a:ea typeface="ＭＳ Ｐゴシック" charset="0"/>
                <a:cs typeface="ＭＳ Ｐゴシック" charset="0"/>
              </a:rPr>
              <a:t>SEPP: phylogenetic placement of short sequences into a tree</a:t>
            </a:r>
          </a:p>
          <a:p>
            <a:pPr>
              <a:spcAft>
                <a:spcPts val="1200"/>
              </a:spcAft>
            </a:pPr>
            <a:r>
              <a:rPr lang="en-US" sz="2800" dirty="0" smtClean="0">
                <a:latin typeface="Arial" charset="0"/>
                <a:ea typeface="ＭＳ Ｐゴシック" charset="0"/>
                <a:cs typeface="ＭＳ Ｐゴシック" charset="0"/>
              </a:rPr>
              <a:t>TIPP: taxonomic identification of fragmentary sequences, and phylogenetic profiling</a:t>
            </a:r>
            <a:endParaRPr lang="en-US" sz="2800"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4"/>
          <p:cNvSpPr>
            <a:spLocks noGrp="1"/>
          </p:cNvSpPr>
          <p:nvPr>
            <p:ph type="title" idx="4294967295"/>
          </p:nvPr>
        </p:nvSpPr>
        <p:spPr>
          <a:xfrm>
            <a:off x="609600" y="76200"/>
            <a:ext cx="7162800" cy="715963"/>
          </a:xfrm>
        </p:spPr>
        <p:txBody>
          <a:bodyPr/>
          <a:lstStyle/>
          <a:p>
            <a:pPr algn="l" eaLnBrk="1" hangingPunct="1"/>
            <a:r>
              <a:rPr lang="en-US" sz="4000" b="1">
                <a:latin typeface="Arial" charset="0"/>
                <a:ea typeface="ＭＳ Ｐゴシック" charset="0"/>
                <a:cs typeface="ＭＳ Ｐゴシック" charset="0"/>
              </a:rPr>
              <a:t>      </a:t>
            </a:r>
            <a:r>
              <a:rPr lang="en-US" sz="2800">
                <a:latin typeface="Arial" charset="0"/>
                <a:ea typeface="ＭＳ Ｐゴシック" charset="0"/>
                <a:cs typeface="ＭＳ Ｐゴシック" charset="0"/>
              </a:rPr>
              <a:t>One Million Sequences: Tree Error </a:t>
            </a:r>
            <a:endParaRPr lang="en-US" sz="4000">
              <a:latin typeface="Arial" charset="0"/>
              <a:ea typeface="ＭＳ Ｐゴシック" charset="0"/>
              <a:cs typeface="ＭＳ Ｐゴシック" charset="0"/>
            </a:endParaRPr>
          </a:p>
        </p:txBody>
      </p:sp>
      <p:pic>
        <p:nvPicPr>
          <p:cNvPr id="4945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25" y="1066800"/>
            <a:ext cx="6937375" cy="462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6675" name="TextBox 1"/>
          <p:cNvSpPr txBox="1">
            <a:spLocks noChangeArrowheads="1"/>
          </p:cNvSpPr>
          <p:nvPr/>
        </p:nvSpPr>
        <p:spPr bwMode="auto">
          <a:xfrm>
            <a:off x="6629400" y="1600200"/>
            <a:ext cx="2209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a:t>UPP(100,100): 1.6 days </a:t>
            </a:r>
          </a:p>
          <a:p>
            <a:r>
              <a:rPr lang="en-US" sz="1400" dirty="0"/>
              <a:t>using </a:t>
            </a:r>
            <a:r>
              <a:rPr lang="en-US" sz="1400" dirty="0" smtClean="0"/>
              <a:t>12 </a:t>
            </a:r>
            <a:r>
              <a:rPr lang="en-US" sz="1400" dirty="0"/>
              <a:t>processors  </a:t>
            </a:r>
          </a:p>
          <a:p>
            <a:endParaRPr lang="en-US" sz="1400" dirty="0"/>
          </a:p>
          <a:p>
            <a:r>
              <a:rPr lang="en-US" sz="1400" dirty="0"/>
              <a:t>UPP(100,10): 7 days using </a:t>
            </a:r>
            <a:r>
              <a:rPr lang="en-US" sz="1400" dirty="0" smtClean="0"/>
              <a:t>12 </a:t>
            </a:r>
            <a:r>
              <a:rPr lang="en-US" sz="1400" dirty="0"/>
              <a:t>processors  </a:t>
            </a:r>
          </a:p>
        </p:txBody>
      </p:sp>
      <p:sp>
        <p:nvSpPr>
          <p:cNvPr id="156676" name="TextBox 1"/>
          <p:cNvSpPr txBox="1">
            <a:spLocks noChangeArrowheads="1"/>
          </p:cNvSpPr>
          <p:nvPr/>
        </p:nvSpPr>
        <p:spPr bwMode="auto">
          <a:xfrm>
            <a:off x="1143000" y="5867400"/>
            <a:ext cx="6354324"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Note: UPP </a:t>
            </a:r>
            <a:r>
              <a:rPr lang="en-US" smtClean="0"/>
              <a:t>decomposition </a:t>
            </a:r>
            <a:r>
              <a:rPr lang="en-US" dirty="0"/>
              <a:t>improves accuracy</a:t>
            </a:r>
          </a:p>
        </p:txBody>
      </p:sp>
    </p:spTree>
    <p:extLst>
      <p:ext uri="{BB962C8B-B14F-4D97-AF65-F5344CB8AC3E}">
        <p14:creationId xmlns:p14="http://schemas.microsoft.com/office/powerpoint/2010/main" val="74191166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685800" y="6880"/>
            <a:ext cx="7773988" cy="1144588"/>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5203" rIns="0" bIns="0"/>
          <a:lstStyle/>
          <a:p>
            <a:pPr defTabSz="449263"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dirty="0" smtClean="0"/>
              <a:t>Warnow Laboratory</a:t>
            </a:r>
          </a:p>
        </p:txBody>
      </p:sp>
      <p:sp>
        <p:nvSpPr>
          <p:cNvPr id="247811" name="Rectangle 3"/>
          <p:cNvSpPr>
            <a:spLocks noGrp="1" noChangeArrowheads="1"/>
          </p:cNvSpPr>
          <p:nvPr>
            <p:ph type="body" idx="1"/>
          </p:nvPr>
        </p:nvSpPr>
        <p:spPr>
          <a:xfrm>
            <a:off x="228600" y="3189400"/>
            <a:ext cx="8763000" cy="2743200"/>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5602" rIns="0" bIns="0">
            <a:normAutofit fontScale="92500" lnSpcReduction="20000"/>
          </a:bodyPr>
          <a:lstStyle/>
          <a:p>
            <a:pPr marL="107950" indent="0" defTabSz="449263" eaLnBrk="1" hangingPunct="1">
              <a:lnSpc>
                <a:spcPct val="90000"/>
              </a:lnSpc>
              <a:buSzPct val="45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dirty="0" smtClean="0"/>
              <a:t>PhD students: </a:t>
            </a:r>
            <a:r>
              <a:rPr lang="en-US" sz="2000" dirty="0" err="1" smtClean="0"/>
              <a:t>Siavash</a:t>
            </a:r>
            <a:r>
              <a:rPr lang="en-US" sz="2000" dirty="0" smtClean="0"/>
              <a:t> </a:t>
            </a:r>
            <a:r>
              <a:rPr lang="en-US" sz="2000" dirty="0" err="1" smtClean="0"/>
              <a:t>Mirarab</a:t>
            </a:r>
            <a:r>
              <a:rPr lang="en-US" sz="2000" dirty="0" smtClean="0"/>
              <a:t>*, Nam Nguyen, and Md. S. </a:t>
            </a:r>
            <a:r>
              <a:rPr lang="en-US" sz="2000" dirty="0" err="1" smtClean="0"/>
              <a:t>Bayzid</a:t>
            </a:r>
            <a:r>
              <a:rPr lang="en-US" sz="2000" dirty="0" smtClean="0"/>
              <a:t>**</a:t>
            </a:r>
          </a:p>
          <a:p>
            <a:pPr marL="107950" indent="0" defTabSz="449263" eaLnBrk="1" hangingPunct="1">
              <a:lnSpc>
                <a:spcPct val="90000"/>
              </a:lnSpc>
              <a:buSzPct val="45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dirty="0" smtClean="0"/>
              <a:t>Undergrad: </a:t>
            </a:r>
            <a:r>
              <a:rPr lang="en-US" sz="2000" dirty="0" err="1" smtClean="0"/>
              <a:t>Keerthana</a:t>
            </a:r>
            <a:r>
              <a:rPr lang="en-US" sz="2000" dirty="0" smtClean="0"/>
              <a:t> Kumar</a:t>
            </a:r>
          </a:p>
          <a:p>
            <a:pPr marL="107950" indent="0" defTabSz="449263" eaLnBrk="1" hangingPunct="1">
              <a:lnSpc>
                <a:spcPct val="90000"/>
              </a:lnSpc>
              <a:buSzPct val="45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dirty="0" smtClean="0"/>
              <a:t>Lab Website: </a:t>
            </a:r>
            <a:r>
              <a:rPr lang="en-US" sz="2000" dirty="0" smtClean="0">
                <a:hlinkClick r:id="rId3"/>
              </a:rPr>
              <a:t>http://www.cs.utexas.edu/users/phylo</a:t>
            </a:r>
            <a:r>
              <a:rPr lang="en-US" sz="2000" dirty="0" smtClean="0"/>
              <a:t> </a:t>
            </a:r>
          </a:p>
          <a:p>
            <a:pPr marL="107950" indent="0" defTabSz="449263" eaLnBrk="1" hangingPunct="1">
              <a:lnSpc>
                <a:spcPct val="90000"/>
              </a:lnSpc>
              <a:buSzPct val="45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2000" dirty="0"/>
          </a:p>
          <a:p>
            <a:pPr marL="107950" indent="0" defTabSz="449263" eaLnBrk="1" hangingPunct="1">
              <a:lnSpc>
                <a:spcPct val="90000"/>
              </a:lnSpc>
              <a:buSzPct val="45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b="1" dirty="0" smtClean="0"/>
              <a:t>Funding</a:t>
            </a:r>
            <a:r>
              <a:rPr lang="en-US" sz="2000" dirty="0" smtClean="0"/>
              <a:t>: Guggenheim Foundation, Packard, NSF, Microsoft Research New England, David </a:t>
            </a:r>
            <a:r>
              <a:rPr lang="en-US" sz="2000" dirty="0" err="1" smtClean="0"/>
              <a:t>Bruton</a:t>
            </a:r>
            <a:r>
              <a:rPr lang="en-US" sz="2000" dirty="0" smtClean="0"/>
              <a:t> Jr. Centennial Professorship, TACC (Texas Advanced Computing Center), and the University of Alberta (Canada)</a:t>
            </a:r>
          </a:p>
          <a:p>
            <a:pPr marL="107950" indent="0" defTabSz="449263" eaLnBrk="1" hangingPunct="1">
              <a:lnSpc>
                <a:spcPct val="90000"/>
              </a:lnSpc>
              <a:buSzPct val="45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b="1" dirty="0" smtClean="0"/>
              <a:t/>
            </a:r>
            <a:br>
              <a:rPr lang="en-US" sz="2000" b="1" dirty="0" smtClean="0"/>
            </a:br>
            <a:r>
              <a:rPr lang="en-US" sz="2000" b="1" dirty="0" smtClean="0"/>
              <a:t>TACC </a:t>
            </a:r>
            <a:r>
              <a:rPr lang="en-US" sz="2000" dirty="0" smtClean="0"/>
              <a:t>and UTCS </a:t>
            </a:r>
            <a:r>
              <a:rPr lang="en-US" sz="2000" dirty="0"/>
              <a:t>c</a:t>
            </a:r>
            <a:r>
              <a:rPr lang="en-US" sz="2000" dirty="0" smtClean="0"/>
              <a:t>omputational resources</a:t>
            </a:r>
            <a:endParaRPr lang="en-US" sz="2000" b="1" dirty="0" smtClean="0"/>
          </a:p>
          <a:p>
            <a:pPr marL="107950" indent="0" defTabSz="449263" eaLnBrk="1" hangingPunct="1">
              <a:lnSpc>
                <a:spcPct val="90000"/>
              </a:lnSpc>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400" dirty="0" smtClean="0"/>
              <a:t>*  </a:t>
            </a:r>
            <a:r>
              <a:rPr lang="en-US" sz="1600" dirty="0" smtClean="0"/>
              <a:t>Supported by HHMI </a:t>
            </a:r>
            <a:r>
              <a:rPr lang="en-US" sz="1600" dirty="0" err="1" smtClean="0"/>
              <a:t>Predoctoral</a:t>
            </a:r>
            <a:r>
              <a:rPr lang="en-US" sz="1600" dirty="0" smtClean="0"/>
              <a:t> Fellowship</a:t>
            </a:r>
          </a:p>
          <a:p>
            <a:pPr marL="107950" indent="0" defTabSz="449263" eaLnBrk="1" hangingPunct="1">
              <a:lnSpc>
                <a:spcPct val="90000"/>
              </a:lnSpc>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1600" dirty="0" smtClean="0"/>
              <a:t>** Supported by Fulbright Foundation </a:t>
            </a:r>
            <a:r>
              <a:rPr lang="en-US" sz="1600" dirty="0" err="1" smtClean="0"/>
              <a:t>Predoctoral</a:t>
            </a:r>
            <a:r>
              <a:rPr lang="en-US" sz="1600" dirty="0" smtClean="0"/>
              <a:t> Fellowship</a:t>
            </a:r>
            <a:endParaRPr lang="en-US" sz="1600" dirty="0"/>
          </a:p>
        </p:txBody>
      </p:sp>
      <p:pic>
        <p:nvPicPr>
          <p:cNvPr id="162819" name="Picture 12" descr="siava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425" y="1423320"/>
            <a:ext cx="13795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0" name="Picture 13" descr="warn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6838" y="1439000"/>
            <a:ext cx="119856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1" name="Picture 1" descr="nam-nguyen.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439000"/>
            <a:ext cx="1828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2" name="Picture 2" descr="bayzid.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1440588"/>
            <a:ext cx="1262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3" name="Picture 1" descr="n021zsi2b1rwbredjb5g.jpe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1423320"/>
            <a:ext cx="20907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idx="4294967295"/>
          </p:nvPr>
        </p:nvSpPr>
        <p:spPr>
          <a:xfrm>
            <a:off x="414338" y="0"/>
            <a:ext cx="8228012" cy="1144588"/>
          </a:xfrm>
        </p:spPr>
        <p:txBody>
          <a:bodyPr lIns="0" tIns="0" rIns="0" bIns="0"/>
          <a:lstStyle/>
          <a:p>
            <a:pPr eaLnBrk="1" hangingPunct="1">
              <a:buSzPct val="45000"/>
              <a:buFont typeface="StarSymbol" charset="0"/>
              <a:buNone/>
            </a:pPr>
            <a:r>
              <a:rPr lang="fi-FI">
                <a:latin typeface="Arial" charset="0"/>
                <a:ea typeface="ＭＳ Ｐゴシック" charset="0"/>
                <a:cs typeface="ＭＳ Ｐゴシック" charset="0"/>
              </a:rPr>
              <a:t>Input: Unaligned Sequences</a:t>
            </a:r>
          </a:p>
        </p:txBody>
      </p:sp>
      <p:sp>
        <p:nvSpPr>
          <p:cNvPr id="89090" name="Text Box 3"/>
          <p:cNvSpPr>
            <a:spLocks/>
          </p:cNvSpPr>
          <p:nvPr/>
        </p:nvSpPr>
        <p:spPr bwMode="auto">
          <a:xfrm>
            <a:off x="1925638" y="2716213"/>
            <a:ext cx="4475162" cy="1931987"/>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39" tIns="42452" rIns="81639" bIns="42452">
            <a:spAutoFit/>
          </a:bodyPr>
          <a:lstStyle/>
          <a:p>
            <a:pPr defTabSz="828675" eaLnBrk="1" hangingPunct="1"/>
            <a:r>
              <a:rPr lang="en-US" sz="2000">
                <a:latin typeface="Courier New" charset="0"/>
              </a:rPr>
              <a:t>S1  = AGGCTATCACCTGACCTCCAAT</a:t>
            </a:r>
          </a:p>
          <a:p>
            <a:pPr defTabSz="828675" eaLnBrk="1" hangingPunct="1"/>
            <a:r>
              <a:rPr lang="en-US" sz="2000">
                <a:latin typeface="Courier New" charset="0"/>
              </a:rPr>
              <a:t>S2  = TAGCTATCACGACCGCGCT</a:t>
            </a:r>
          </a:p>
          <a:p>
            <a:pPr defTabSz="828675" eaLnBrk="1" hangingPunct="1"/>
            <a:r>
              <a:rPr lang="en-US" sz="2000">
                <a:latin typeface="Courier New" charset="0"/>
              </a:rPr>
              <a:t>S3  = TAGCTGACCGCGCT</a:t>
            </a:r>
          </a:p>
          <a:p>
            <a:pPr defTabSz="828675" eaLnBrk="1" hangingPunct="1"/>
            <a:r>
              <a:rPr lang="en-US" sz="2000">
                <a:latin typeface="Courier New" charset="0"/>
              </a:rPr>
              <a:t>S4  = TACTCACGACCGACAGCT</a:t>
            </a:r>
          </a:p>
          <a:p>
            <a:pPr defTabSz="828675" eaLnBrk="1" hangingPunct="1"/>
            <a:r>
              <a:rPr lang="en-US" sz="2000">
                <a:latin typeface="Courier New" charset="0"/>
              </a:rPr>
              <a:t>S5  = TAGGTACAACCTAGATC</a:t>
            </a:r>
          </a:p>
          <a:p>
            <a:pPr defTabSz="828675" eaLnBrk="1" hangingPunct="1"/>
            <a:r>
              <a:rPr lang="en-US" sz="2000">
                <a:latin typeface="Courier New" charset="0"/>
              </a:rPr>
              <a:t>S6  = AGATACGTCGACATATC</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idx="4294967295"/>
          </p:nvPr>
        </p:nvSpPr>
        <p:spPr>
          <a:xfrm>
            <a:off x="414338" y="455613"/>
            <a:ext cx="8228012" cy="1144587"/>
          </a:xfrm>
        </p:spPr>
        <p:txBody>
          <a:bodyPr lIns="0" tIns="0" rIns="0" bIns="0">
            <a:normAutofit fontScale="90000"/>
          </a:bodyPr>
          <a:lstStyle/>
          <a:p>
            <a:pPr eaLnBrk="1" hangingPunct="1">
              <a:buSzPct val="45000"/>
              <a:buFont typeface="StarSymbol" charset="0"/>
              <a:buNone/>
            </a:pPr>
            <a:r>
              <a:rPr lang="fi-FI">
                <a:latin typeface="Arial" charset="0"/>
                <a:ea typeface="ＭＳ Ｐゴシック" charset="0"/>
                <a:cs typeface="ＭＳ Ｐゴシック" charset="0"/>
              </a:rPr>
              <a:t>Step 1: Pick random subset</a:t>
            </a:r>
            <a:br>
              <a:rPr lang="fi-FI">
                <a:latin typeface="Arial" charset="0"/>
                <a:ea typeface="ＭＳ Ｐゴシック" charset="0"/>
                <a:cs typeface="ＭＳ Ｐゴシック" charset="0"/>
              </a:rPr>
            </a:br>
            <a:r>
              <a:rPr lang="fi-FI">
                <a:latin typeface="Arial" charset="0"/>
                <a:ea typeface="ＭＳ Ｐゴシック" charset="0"/>
                <a:cs typeface="ＭＳ Ｐゴシック" charset="0"/>
              </a:rPr>
              <a:t>(backbone)</a:t>
            </a:r>
          </a:p>
        </p:txBody>
      </p:sp>
      <p:sp>
        <p:nvSpPr>
          <p:cNvPr id="91138" name="Text Box 3"/>
          <p:cNvSpPr>
            <a:spLocks/>
          </p:cNvSpPr>
          <p:nvPr/>
        </p:nvSpPr>
        <p:spPr bwMode="auto">
          <a:xfrm>
            <a:off x="1925638" y="2716213"/>
            <a:ext cx="4475162" cy="1931987"/>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39" tIns="42452" rIns="81639" bIns="42452">
            <a:spAutoFit/>
          </a:bodyPr>
          <a:lstStyle/>
          <a:p>
            <a:pPr defTabSz="828675" eaLnBrk="1" hangingPunct="1"/>
            <a:r>
              <a:rPr lang="en-US" sz="2000">
                <a:solidFill>
                  <a:srgbClr val="0000FF"/>
                </a:solidFill>
                <a:latin typeface="Courier New" charset="0"/>
              </a:rPr>
              <a:t>S1  = AGGCTATCACCTGACCTCCAAT</a:t>
            </a:r>
          </a:p>
          <a:p>
            <a:pPr defTabSz="828675" eaLnBrk="1" hangingPunct="1"/>
            <a:r>
              <a:rPr lang="en-US" sz="2000">
                <a:solidFill>
                  <a:srgbClr val="0000FF"/>
                </a:solidFill>
                <a:latin typeface="Courier New" charset="0"/>
              </a:rPr>
              <a:t>S2  = TAGCTATCACGACCGCGCT</a:t>
            </a:r>
          </a:p>
          <a:p>
            <a:pPr defTabSz="828675" eaLnBrk="1" hangingPunct="1"/>
            <a:r>
              <a:rPr lang="en-US" sz="2000">
                <a:solidFill>
                  <a:srgbClr val="0000FF"/>
                </a:solidFill>
                <a:latin typeface="Courier New" charset="0"/>
              </a:rPr>
              <a:t>S3  = TAGCTGACCGCGCT</a:t>
            </a:r>
          </a:p>
          <a:p>
            <a:pPr defTabSz="828675" eaLnBrk="1" hangingPunct="1"/>
            <a:r>
              <a:rPr lang="en-US" sz="2000">
                <a:solidFill>
                  <a:srgbClr val="0000FF"/>
                </a:solidFill>
                <a:latin typeface="Courier New" charset="0"/>
              </a:rPr>
              <a:t>S4  = TACTCACGACCGACAGCT</a:t>
            </a:r>
          </a:p>
          <a:p>
            <a:pPr defTabSz="828675" eaLnBrk="1" hangingPunct="1"/>
            <a:r>
              <a:rPr lang="en-US" sz="2000">
                <a:solidFill>
                  <a:srgbClr val="000000"/>
                </a:solidFill>
                <a:latin typeface="Courier New" charset="0"/>
              </a:rPr>
              <a:t>S5  = TAGGTACAACCTAGATC</a:t>
            </a:r>
          </a:p>
          <a:p>
            <a:pPr defTabSz="828675" eaLnBrk="1" hangingPunct="1"/>
            <a:r>
              <a:rPr lang="en-US" sz="2000">
                <a:solidFill>
                  <a:srgbClr val="000000"/>
                </a:solidFill>
                <a:latin typeface="Courier New" charset="0"/>
              </a:rPr>
              <a:t>S6  = AGATACGTCGACATATC</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idx="4294967295"/>
          </p:nvPr>
        </p:nvSpPr>
        <p:spPr>
          <a:xfrm>
            <a:off x="414338" y="455613"/>
            <a:ext cx="8228012" cy="1144587"/>
          </a:xfrm>
        </p:spPr>
        <p:txBody>
          <a:bodyPr lIns="0" tIns="0" rIns="0" bIns="0">
            <a:normAutofit fontScale="90000"/>
          </a:bodyPr>
          <a:lstStyle/>
          <a:p>
            <a:pPr eaLnBrk="1" hangingPunct="1">
              <a:buSzPct val="45000"/>
              <a:buFont typeface="StarSymbol" charset="0"/>
              <a:buNone/>
            </a:pPr>
            <a:r>
              <a:rPr lang="fi-FI">
                <a:latin typeface="Arial" charset="0"/>
                <a:ea typeface="ＭＳ Ｐゴシック" charset="0"/>
                <a:cs typeface="ＭＳ Ｐゴシック" charset="0"/>
              </a:rPr>
              <a:t>Step 2: Compute backbone alignment</a:t>
            </a:r>
          </a:p>
        </p:txBody>
      </p:sp>
      <p:sp>
        <p:nvSpPr>
          <p:cNvPr id="93186" name="Text Box 3"/>
          <p:cNvSpPr>
            <a:spLocks/>
          </p:cNvSpPr>
          <p:nvPr/>
        </p:nvSpPr>
        <p:spPr bwMode="auto">
          <a:xfrm>
            <a:off x="1905000" y="2971800"/>
            <a:ext cx="4802188" cy="1931988"/>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9" tIns="42452" rIns="81639" bIns="42452">
            <a:spAutoFit/>
          </a:bodyPr>
          <a:lstStyle/>
          <a:p>
            <a:pPr defTabSz="828675" eaLnBrk="1" hangingPunct="1"/>
            <a:r>
              <a:rPr lang="en-US" sz="2000">
                <a:solidFill>
                  <a:srgbClr val="0000FF"/>
                </a:solidFill>
                <a:latin typeface="Courier New" charset="0"/>
              </a:rPr>
              <a:t>S1  = -AGGCTATCACCTGACCTCCA-AT</a:t>
            </a:r>
          </a:p>
          <a:p>
            <a:pPr defTabSz="828675" eaLnBrk="1" hangingPunct="1"/>
            <a:r>
              <a:rPr lang="en-US" sz="2000">
                <a:solidFill>
                  <a:srgbClr val="0000FF"/>
                </a:solidFill>
                <a:latin typeface="Courier New" charset="0"/>
              </a:rPr>
              <a:t>S2  = TAG-CTATCAC--GACCGC--GCT</a:t>
            </a:r>
          </a:p>
          <a:p>
            <a:pPr defTabSz="828675" eaLnBrk="1" hangingPunct="1"/>
            <a:r>
              <a:rPr lang="en-US" sz="2000">
                <a:solidFill>
                  <a:srgbClr val="0000FF"/>
                </a:solidFill>
                <a:latin typeface="Courier New" charset="0"/>
              </a:rPr>
              <a:t>S3  = TAG-CT-------GACCGC--GCT</a:t>
            </a:r>
          </a:p>
          <a:p>
            <a:pPr defTabSz="828675" eaLnBrk="1" hangingPunct="1"/>
            <a:r>
              <a:rPr lang="en-US" sz="2000">
                <a:solidFill>
                  <a:srgbClr val="0000FF"/>
                </a:solidFill>
                <a:latin typeface="Courier New" charset="0"/>
              </a:rPr>
              <a:t>S4  = TAC----TCAC—-GACCGACAGCT</a:t>
            </a:r>
          </a:p>
          <a:p>
            <a:pPr defTabSz="828675" eaLnBrk="1" hangingPunct="1"/>
            <a:r>
              <a:rPr lang="en-US" sz="2000">
                <a:latin typeface="Courier New" charset="0"/>
              </a:rPr>
              <a:t>S5  = TAGGTAAAACCTAGATC</a:t>
            </a:r>
          </a:p>
          <a:p>
            <a:pPr defTabSz="828675" eaLnBrk="1" hangingPunct="1"/>
            <a:r>
              <a:rPr lang="en-US" sz="2000">
                <a:latin typeface="Courier New" charset="0"/>
              </a:rPr>
              <a:t>S6  = AGATAAAACTACATATC</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idx="4294967295"/>
          </p:nvPr>
        </p:nvSpPr>
        <p:spPr>
          <a:xfrm>
            <a:off x="414338" y="531813"/>
            <a:ext cx="8228012" cy="1144587"/>
          </a:xfrm>
        </p:spPr>
        <p:txBody>
          <a:bodyPr lIns="0" tIns="0" rIns="0" bIns="0">
            <a:normAutofit fontScale="90000"/>
          </a:bodyPr>
          <a:lstStyle/>
          <a:p>
            <a:pPr eaLnBrk="1" hangingPunct="1">
              <a:buSzPct val="45000"/>
              <a:buFont typeface="StarSymbol" charset="0"/>
              <a:buNone/>
            </a:pPr>
            <a:r>
              <a:rPr lang="fi-FI">
                <a:latin typeface="Arial" charset="0"/>
                <a:ea typeface="ＭＳ Ｐゴシック" charset="0"/>
                <a:cs typeface="ＭＳ Ｐゴシック" charset="0"/>
              </a:rPr>
              <a:t>Step 3: Align each remaining sequence to backbone </a:t>
            </a:r>
          </a:p>
        </p:txBody>
      </p:sp>
      <p:sp>
        <p:nvSpPr>
          <p:cNvPr id="95234" name="Text Box 3"/>
          <p:cNvSpPr>
            <a:spLocks/>
          </p:cNvSpPr>
          <p:nvPr/>
        </p:nvSpPr>
        <p:spPr bwMode="auto">
          <a:xfrm>
            <a:off x="1827213" y="3249613"/>
            <a:ext cx="5259387" cy="1624012"/>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9" tIns="42452" rIns="81639" bIns="42452">
            <a:spAutoFit/>
          </a:bodyPr>
          <a:lstStyle/>
          <a:p>
            <a:pPr defTabSz="828675" eaLnBrk="1" hangingPunct="1"/>
            <a:r>
              <a:rPr lang="en-US" sz="2000">
                <a:solidFill>
                  <a:srgbClr val="0000FF"/>
                </a:solidFill>
                <a:latin typeface="Courier New" charset="0"/>
              </a:rPr>
              <a:t>S1  = -AGGCTATCACCTGACCTCCA-AT-</a:t>
            </a:r>
          </a:p>
          <a:p>
            <a:pPr defTabSz="828675" eaLnBrk="1" hangingPunct="1"/>
            <a:r>
              <a:rPr lang="en-US" sz="2000">
                <a:solidFill>
                  <a:srgbClr val="0000FF"/>
                </a:solidFill>
                <a:latin typeface="Courier New" charset="0"/>
              </a:rPr>
              <a:t>S2  = TAG-CTATCAC--GACCGC--GCT-</a:t>
            </a:r>
          </a:p>
          <a:p>
            <a:pPr defTabSz="828675" eaLnBrk="1" hangingPunct="1"/>
            <a:r>
              <a:rPr lang="en-US" sz="2000">
                <a:solidFill>
                  <a:srgbClr val="0000FF"/>
                </a:solidFill>
                <a:latin typeface="Courier New" charset="0"/>
              </a:rPr>
              <a:t>S3  = TAG-CT-------GACCGC—-GCT-</a:t>
            </a:r>
          </a:p>
          <a:p>
            <a:pPr defTabSz="828675" eaLnBrk="1" hangingPunct="1"/>
            <a:r>
              <a:rPr lang="en-US" sz="2000">
                <a:solidFill>
                  <a:srgbClr val="0000FF"/>
                </a:solidFill>
                <a:latin typeface="Courier New" charset="0"/>
              </a:rPr>
              <a:t>S4  = TAC----TCAC--GACCGACAGCT-</a:t>
            </a:r>
          </a:p>
          <a:p>
            <a:pPr defTabSz="828675" eaLnBrk="1" hangingPunct="1"/>
            <a:r>
              <a:rPr lang="en-US" sz="2000">
                <a:solidFill>
                  <a:srgbClr val="000000"/>
                </a:solidFill>
                <a:latin typeface="Courier New" charset="0"/>
              </a:rPr>
              <a:t>S5  = TAGG---T-A—CAA-CCTA--GATC</a:t>
            </a:r>
          </a:p>
        </p:txBody>
      </p:sp>
      <p:sp>
        <p:nvSpPr>
          <p:cNvPr id="95235" name="TextBox 1"/>
          <p:cNvSpPr txBox="1">
            <a:spLocks noChangeArrowheads="1"/>
          </p:cNvSpPr>
          <p:nvPr/>
        </p:nvSpPr>
        <p:spPr bwMode="auto">
          <a:xfrm>
            <a:off x="457200" y="2357438"/>
            <a:ext cx="6019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First we add S5 to the backbone alignment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idx="4294967295"/>
          </p:nvPr>
        </p:nvSpPr>
        <p:spPr>
          <a:xfrm>
            <a:off x="414338" y="531813"/>
            <a:ext cx="8228012" cy="1144587"/>
          </a:xfrm>
        </p:spPr>
        <p:txBody>
          <a:bodyPr lIns="0" tIns="0" rIns="0" bIns="0">
            <a:normAutofit fontScale="90000"/>
          </a:bodyPr>
          <a:lstStyle/>
          <a:p>
            <a:pPr eaLnBrk="1" hangingPunct="1">
              <a:buSzPct val="45000"/>
              <a:buFont typeface="StarSymbol" charset="0"/>
              <a:buNone/>
            </a:pPr>
            <a:r>
              <a:rPr lang="fi-FI">
                <a:latin typeface="Arial" charset="0"/>
                <a:ea typeface="ＭＳ Ｐゴシック" charset="0"/>
                <a:cs typeface="ＭＳ Ｐゴシック" charset="0"/>
              </a:rPr>
              <a:t>Step 3: Align each remaining sequence to backbone </a:t>
            </a:r>
          </a:p>
        </p:txBody>
      </p:sp>
      <p:sp>
        <p:nvSpPr>
          <p:cNvPr id="97282" name="Text Box 3"/>
          <p:cNvSpPr>
            <a:spLocks/>
          </p:cNvSpPr>
          <p:nvPr/>
        </p:nvSpPr>
        <p:spPr bwMode="auto">
          <a:xfrm>
            <a:off x="1827213" y="3252788"/>
            <a:ext cx="5411787" cy="1624012"/>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9" tIns="42452" rIns="81639" bIns="42452">
            <a:spAutoFit/>
          </a:bodyPr>
          <a:lstStyle/>
          <a:p>
            <a:pPr defTabSz="828675" eaLnBrk="1" hangingPunct="1"/>
            <a:r>
              <a:rPr lang="en-US" sz="2000">
                <a:solidFill>
                  <a:srgbClr val="0000FF"/>
                </a:solidFill>
                <a:latin typeface="Courier New" charset="0"/>
              </a:rPr>
              <a:t>S1  = -AGGCTATCACCTGACCTCCA-AT-</a:t>
            </a:r>
          </a:p>
          <a:p>
            <a:pPr defTabSz="828675" eaLnBrk="1" hangingPunct="1"/>
            <a:r>
              <a:rPr lang="en-US" sz="2000">
                <a:solidFill>
                  <a:srgbClr val="0000FF"/>
                </a:solidFill>
                <a:latin typeface="Courier New" charset="0"/>
              </a:rPr>
              <a:t>S2  = TAG-CTATCAC--GACCGC--GCT-</a:t>
            </a:r>
          </a:p>
          <a:p>
            <a:pPr defTabSz="828675" eaLnBrk="1" hangingPunct="1"/>
            <a:r>
              <a:rPr lang="en-US" sz="2000">
                <a:solidFill>
                  <a:srgbClr val="0000FF"/>
                </a:solidFill>
                <a:latin typeface="Courier New" charset="0"/>
              </a:rPr>
              <a:t>S3  = TAG-CT-------GACCGC--GCT-</a:t>
            </a:r>
          </a:p>
          <a:p>
            <a:pPr defTabSz="828675" eaLnBrk="1" hangingPunct="1"/>
            <a:r>
              <a:rPr lang="en-US" sz="2000">
                <a:solidFill>
                  <a:srgbClr val="0000FF"/>
                </a:solidFill>
                <a:latin typeface="Courier New" charset="0"/>
              </a:rPr>
              <a:t>S4  = TAC----TCAC—-GACCGACAGCT-</a:t>
            </a:r>
          </a:p>
          <a:p>
            <a:pPr defTabSz="828675" eaLnBrk="1" hangingPunct="1"/>
            <a:r>
              <a:rPr lang="en-US" sz="2000">
                <a:solidFill>
                  <a:srgbClr val="000000"/>
                </a:solidFill>
                <a:latin typeface="Courier New" charset="0"/>
              </a:rPr>
              <a:t>S6  = -AG---AT-A-CGTC--GACATATC</a:t>
            </a:r>
          </a:p>
        </p:txBody>
      </p:sp>
      <p:sp>
        <p:nvSpPr>
          <p:cNvPr id="97283" name="TextBox 2"/>
          <p:cNvSpPr txBox="1">
            <a:spLocks noChangeArrowheads="1"/>
          </p:cNvSpPr>
          <p:nvPr/>
        </p:nvSpPr>
        <p:spPr bwMode="auto">
          <a:xfrm>
            <a:off x="533400" y="2362200"/>
            <a:ext cx="612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Then we add S6 to the backbone alignment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idx="4294967295"/>
          </p:nvPr>
        </p:nvSpPr>
        <p:spPr>
          <a:xfrm>
            <a:off x="414338" y="531813"/>
            <a:ext cx="8228012" cy="1144587"/>
          </a:xfrm>
        </p:spPr>
        <p:txBody>
          <a:bodyPr lIns="0" tIns="0" rIns="0" bIns="0">
            <a:normAutofit fontScale="90000"/>
          </a:bodyPr>
          <a:lstStyle/>
          <a:p>
            <a:pPr eaLnBrk="1" hangingPunct="1">
              <a:buSzPct val="45000"/>
              <a:buFont typeface="StarSymbol" charset="0"/>
              <a:buNone/>
            </a:pPr>
            <a:r>
              <a:rPr lang="fi-FI">
                <a:latin typeface="Arial" charset="0"/>
                <a:ea typeface="ＭＳ Ｐゴシック" charset="0"/>
                <a:cs typeface="ＭＳ Ｐゴシック" charset="0"/>
              </a:rPr>
              <a:t>Step 4: Use transitivity to obtain MSA on entire set</a:t>
            </a:r>
          </a:p>
        </p:txBody>
      </p:sp>
      <p:sp>
        <p:nvSpPr>
          <p:cNvPr id="99330" name="Text Box 3"/>
          <p:cNvSpPr>
            <a:spLocks/>
          </p:cNvSpPr>
          <p:nvPr/>
        </p:nvSpPr>
        <p:spPr bwMode="auto">
          <a:xfrm>
            <a:off x="1828800" y="3276600"/>
            <a:ext cx="5715000" cy="2008188"/>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9" tIns="42452" rIns="81639" bIns="42452">
            <a:spAutoFit/>
          </a:bodyPr>
          <a:lstStyle/>
          <a:p>
            <a:pPr defTabSz="828675" eaLnBrk="1" hangingPunct="1"/>
            <a:r>
              <a:rPr lang="en-US" sz="2000">
                <a:solidFill>
                  <a:srgbClr val="0000FF"/>
                </a:solidFill>
                <a:latin typeface="Courier New" charset="0"/>
              </a:rPr>
              <a:t>S1  = -AGGCTATCACCTGACCTCCA-AT--</a:t>
            </a:r>
          </a:p>
          <a:p>
            <a:pPr defTabSz="828675" eaLnBrk="1" hangingPunct="1"/>
            <a:r>
              <a:rPr lang="en-US" sz="2000">
                <a:solidFill>
                  <a:srgbClr val="0000FF"/>
                </a:solidFill>
                <a:latin typeface="Courier New" charset="0"/>
              </a:rPr>
              <a:t>S2  = TAG-CTATCAC--GACCGC--GCT--</a:t>
            </a:r>
          </a:p>
          <a:p>
            <a:pPr defTabSz="828675" eaLnBrk="1" hangingPunct="1"/>
            <a:r>
              <a:rPr lang="en-US" sz="2000">
                <a:solidFill>
                  <a:srgbClr val="0000FF"/>
                </a:solidFill>
                <a:latin typeface="Courier New" charset="0"/>
              </a:rPr>
              <a:t>S3  = TAG-CT-------GACCGC--GCT--</a:t>
            </a:r>
          </a:p>
          <a:p>
            <a:pPr defTabSz="828675" eaLnBrk="1" hangingPunct="1"/>
            <a:r>
              <a:rPr lang="en-US" sz="2000">
                <a:solidFill>
                  <a:srgbClr val="0000FF"/>
                </a:solidFill>
                <a:latin typeface="Courier New" charset="0"/>
              </a:rPr>
              <a:t>S4  = TAC----TCAC--GACCGACAGCT--</a:t>
            </a:r>
          </a:p>
          <a:p>
            <a:pPr defTabSz="828675" eaLnBrk="1" hangingPunct="1"/>
            <a:r>
              <a:rPr lang="en-US" sz="2000">
                <a:solidFill>
                  <a:srgbClr val="000000"/>
                </a:solidFill>
                <a:latin typeface="Courier New" charset="0"/>
              </a:rPr>
              <a:t>S5  = TAGG---T-A—CAA-CCTA--GATC-</a:t>
            </a:r>
          </a:p>
          <a:p>
            <a:pPr defTabSz="828675" eaLnBrk="1" hangingPunct="1"/>
            <a:r>
              <a:rPr lang="en-US" sz="2000">
                <a:solidFill>
                  <a:srgbClr val="000000"/>
                </a:solidFill>
                <a:latin typeface="Courier New" charset="0"/>
              </a:rPr>
              <a:t>S6  = -AG---AT-A-CGTC--GACATAT-C</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UPP: details</a:t>
            </a:r>
          </a:p>
        </p:txBody>
      </p:sp>
      <p:sp>
        <p:nvSpPr>
          <p:cNvPr id="118786" name="Rectangle 3"/>
          <p:cNvSpPr>
            <a:spLocks noGrp="1" noChangeArrowheads="1"/>
          </p:cNvSpPr>
          <p:nvPr>
            <p:ph type="body" idx="1"/>
          </p:nvPr>
        </p:nvSpPr>
        <p:spPr>
          <a:xfrm>
            <a:off x="685800" y="2286000"/>
            <a:ext cx="7772400" cy="4114800"/>
          </a:xfrm>
        </p:spPr>
        <p:txBody>
          <a:bodyPr/>
          <a:lstStyle/>
          <a:p>
            <a:pPr eaLnBrk="1" hangingPunct="1">
              <a:buFontTx/>
              <a:buNone/>
              <a:defRPr/>
            </a:pPr>
            <a:r>
              <a:rPr lang="en-US" sz="2400" dirty="0">
                <a:solidFill>
                  <a:srgbClr val="1735B6"/>
                </a:solidFill>
                <a:latin typeface="Arial" charset="0"/>
                <a:ea typeface="ＭＳ Ｐゴシック" charset="0"/>
                <a:cs typeface="ＭＳ Ｐゴシック" charset="0"/>
              </a:rPr>
              <a:t>Input: set S of unaligned sequences</a:t>
            </a:r>
          </a:p>
          <a:p>
            <a:pPr eaLnBrk="1" hangingPunct="1">
              <a:buFontTx/>
              <a:buNone/>
              <a:defRPr/>
            </a:pPr>
            <a:r>
              <a:rPr lang="en-US" sz="2400" dirty="0">
                <a:solidFill>
                  <a:srgbClr val="1735B6"/>
                </a:solidFill>
                <a:latin typeface="Arial" charset="0"/>
                <a:ea typeface="ＭＳ Ｐゴシック" charset="0"/>
                <a:cs typeface="ＭＳ Ｐゴシック" charset="0"/>
              </a:rPr>
              <a:t>Output: alignment on S</a:t>
            </a:r>
          </a:p>
          <a:p>
            <a:pPr eaLnBrk="1" hangingPunct="1">
              <a:buFontTx/>
              <a:buNone/>
              <a:defRPr/>
            </a:pPr>
            <a:endParaRPr lang="en-US" sz="2400" dirty="0">
              <a:solidFill>
                <a:srgbClr val="1735B6"/>
              </a:solidFill>
              <a:latin typeface="Arial" charset="0"/>
              <a:ea typeface="ＭＳ Ｐゴシック" charset="0"/>
              <a:cs typeface="ＭＳ Ｐゴシック" charset="0"/>
            </a:endParaRPr>
          </a:p>
          <a:p>
            <a:pPr eaLnBrk="1" hangingPunct="1">
              <a:defRPr/>
            </a:pPr>
            <a:r>
              <a:rPr lang="en-US" sz="2400" dirty="0">
                <a:latin typeface="Arial" charset="0"/>
                <a:ea typeface="ＭＳ Ｐゴシック" charset="0"/>
                <a:cs typeface="ＭＳ Ｐゴシック" charset="0"/>
              </a:rPr>
              <a:t>Select random subset X of S</a:t>
            </a:r>
          </a:p>
          <a:p>
            <a:pPr eaLnBrk="1" hangingPunct="1">
              <a:defRPr/>
            </a:pPr>
            <a:r>
              <a:rPr lang="en-US" sz="2400" dirty="0">
                <a:latin typeface="Arial" charset="0"/>
                <a:ea typeface="ＭＳ Ｐゴシック" charset="0"/>
                <a:cs typeface="ＭＳ Ｐゴシック" charset="0"/>
              </a:rPr>
              <a:t>Estimate “backbone” alignment A and tree T on X</a:t>
            </a:r>
          </a:p>
          <a:p>
            <a:pPr eaLnBrk="1" hangingPunct="1">
              <a:defRPr/>
            </a:pPr>
            <a:r>
              <a:rPr lang="en-US" sz="2400" dirty="0" smtClean="0">
                <a:latin typeface="Arial" charset="0"/>
                <a:ea typeface="ＭＳ Ｐゴシック" charset="0"/>
                <a:cs typeface="ＭＳ Ｐゴシック" charset="0"/>
              </a:rPr>
              <a:t>Independently align </a:t>
            </a:r>
            <a:r>
              <a:rPr lang="en-US" sz="2400" dirty="0">
                <a:latin typeface="Arial" charset="0"/>
                <a:ea typeface="ＭＳ Ｐゴシック" charset="0"/>
                <a:cs typeface="ＭＳ Ｐゴシック" charset="0"/>
              </a:rPr>
              <a:t>each sequence in S-X to </a:t>
            </a:r>
            <a:r>
              <a:rPr lang="en-US" sz="2400" dirty="0" smtClean="0">
                <a:latin typeface="Arial" charset="0"/>
                <a:ea typeface="ＭＳ Ｐゴシック" charset="0"/>
                <a:cs typeface="ＭＳ Ｐゴシック" charset="0"/>
              </a:rPr>
              <a:t>A</a:t>
            </a:r>
            <a:endParaRPr lang="en-US" sz="2400" dirty="0">
              <a:latin typeface="Arial" charset="0"/>
              <a:ea typeface="ＭＳ Ｐゴシック" charset="0"/>
              <a:cs typeface="ＭＳ Ｐゴシック" charset="0"/>
            </a:endParaRPr>
          </a:p>
          <a:p>
            <a:pPr eaLnBrk="1" hangingPunct="1">
              <a:defRPr/>
            </a:pPr>
            <a:r>
              <a:rPr lang="en-US" sz="2400" dirty="0" smtClean="0">
                <a:latin typeface="Arial" charset="0"/>
                <a:ea typeface="ＭＳ Ｐゴシック" charset="0"/>
                <a:cs typeface="ＭＳ Ｐゴシック" charset="0"/>
              </a:rPr>
              <a:t>Use transitivity to produce multiple sequence alignment A* for entire set S</a:t>
            </a:r>
            <a:endParaRPr lang="en-US" sz="2400" dirty="0">
              <a:latin typeface="Arial" charset="0"/>
              <a:ea typeface="ＭＳ Ｐゴシック" charset="0"/>
              <a:cs typeface="ＭＳ Ｐゴシック" charset="0"/>
            </a:endParaRPr>
          </a:p>
          <a:p>
            <a:pPr marL="0" indent="0" eaLnBrk="1" hangingPunct="1">
              <a:buFontTx/>
              <a:buNone/>
              <a:defRPr/>
            </a:pPr>
            <a:endParaRPr lang="en-US" sz="2400"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UPP: details</a:t>
            </a:r>
          </a:p>
        </p:txBody>
      </p:sp>
      <p:sp>
        <p:nvSpPr>
          <p:cNvPr id="118786" name="Rectangle 3"/>
          <p:cNvSpPr>
            <a:spLocks noGrp="1" noChangeArrowheads="1"/>
          </p:cNvSpPr>
          <p:nvPr>
            <p:ph type="body" idx="1"/>
          </p:nvPr>
        </p:nvSpPr>
        <p:spPr>
          <a:xfrm>
            <a:off x="685800" y="2286000"/>
            <a:ext cx="7772400" cy="4114800"/>
          </a:xfrm>
        </p:spPr>
        <p:txBody>
          <a:bodyPr/>
          <a:lstStyle/>
          <a:p>
            <a:pPr eaLnBrk="1" hangingPunct="1">
              <a:buFontTx/>
              <a:buNone/>
              <a:defRPr/>
            </a:pPr>
            <a:r>
              <a:rPr lang="en-US" sz="2400" dirty="0">
                <a:solidFill>
                  <a:srgbClr val="1735B6"/>
                </a:solidFill>
                <a:latin typeface="Arial" charset="0"/>
                <a:ea typeface="ＭＳ Ｐゴシック" charset="0"/>
                <a:cs typeface="ＭＳ Ｐゴシック" charset="0"/>
              </a:rPr>
              <a:t>Input: set S of unaligned sequences</a:t>
            </a:r>
          </a:p>
          <a:p>
            <a:pPr eaLnBrk="1" hangingPunct="1">
              <a:buFontTx/>
              <a:buNone/>
              <a:defRPr/>
            </a:pPr>
            <a:r>
              <a:rPr lang="en-US" sz="2400" dirty="0">
                <a:solidFill>
                  <a:srgbClr val="1735B6"/>
                </a:solidFill>
                <a:latin typeface="Arial" charset="0"/>
                <a:ea typeface="ＭＳ Ｐゴシック" charset="0"/>
                <a:cs typeface="ＭＳ Ｐゴシック" charset="0"/>
              </a:rPr>
              <a:t>Output: alignment on S</a:t>
            </a:r>
          </a:p>
          <a:p>
            <a:pPr eaLnBrk="1" hangingPunct="1">
              <a:buFontTx/>
              <a:buNone/>
              <a:defRPr/>
            </a:pPr>
            <a:endParaRPr lang="en-US" sz="2400" dirty="0">
              <a:solidFill>
                <a:srgbClr val="1735B6"/>
              </a:solidFill>
              <a:latin typeface="Arial" charset="0"/>
              <a:ea typeface="ＭＳ Ｐゴシック" charset="0"/>
              <a:cs typeface="ＭＳ Ｐゴシック" charset="0"/>
            </a:endParaRPr>
          </a:p>
          <a:p>
            <a:pPr eaLnBrk="1" hangingPunct="1">
              <a:defRPr/>
            </a:pPr>
            <a:r>
              <a:rPr lang="en-US" sz="2400" dirty="0">
                <a:latin typeface="Arial" charset="0"/>
                <a:ea typeface="ＭＳ Ｐゴシック" charset="0"/>
                <a:cs typeface="ＭＳ Ｐゴシック" charset="0"/>
              </a:rPr>
              <a:t>Select random subset X of S</a:t>
            </a:r>
          </a:p>
          <a:p>
            <a:pPr eaLnBrk="1" hangingPunct="1">
              <a:defRPr/>
            </a:pPr>
            <a:r>
              <a:rPr lang="en-US" sz="2400" dirty="0">
                <a:latin typeface="Arial" charset="0"/>
                <a:ea typeface="ＭＳ Ｐゴシック" charset="0"/>
                <a:cs typeface="ＭＳ Ｐゴシック" charset="0"/>
              </a:rPr>
              <a:t>Estimate “backbone” alignment A and tree T on X</a:t>
            </a:r>
          </a:p>
          <a:p>
            <a:pPr eaLnBrk="1" hangingPunct="1">
              <a:defRPr/>
            </a:pPr>
            <a:r>
              <a:rPr lang="en-US" sz="2400" u="sng" dirty="0" smtClean="0">
                <a:solidFill>
                  <a:srgbClr val="008000"/>
                </a:solidFill>
                <a:latin typeface="Arial" charset="0"/>
                <a:ea typeface="ＭＳ Ｐゴシック" charset="0"/>
                <a:cs typeface="ＭＳ Ｐゴシック" charset="0"/>
              </a:rPr>
              <a:t>Independently align </a:t>
            </a:r>
            <a:r>
              <a:rPr lang="en-US" sz="2400" u="sng" dirty="0">
                <a:solidFill>
                  <a:srgbClr val="008000"/>
                </a:solidFill>
                <a:latin typeface="Arial" charset="0"/>
                <a:ea typeface="ＭＳ Ｐゴシック" charset="0"/>
                <a:cs typeface="ＭＳ Ｐゴシック" charset="0"/>
              </a:rPr>
              <a:t>each sequence in S-X to </a:t>
            </a:r>
            <a:r>
              <a:rPr lang="en-US" sz="2400" u="sng" dirty="0" smtClean="0">
                <a:solidFill>
                  <a:srgbClr val="008000"/>
                </a:solidFill>
                <a:latin typeface="Arial" charset="0"/>
                <a:ea typeface="ＭＳ Ｐゴシック" charset="0"/>
                <a:cs typeface="ＭＳ Ｐゴシック" charset="0"/>
              </a:rPr>
              <a:t>A</a:t>
            </a:r>
            <a:endParaRPr lang="en-US" sz="2400" u="sng" dirty="0">
              <a:solidFill>
                <a:srgbClr val="008000"/>
              </a:solidFill>
              <a:latin typeface="Arial" charset="0"/>
              <a:ea typeface="ＭＳ Ｐゴシック" charset="0"/>
              <a:cs typeface="ＭＳ Ｐゴシック" charset="0"/>
            </a:endParaRPr>
          </a:p>
          <a:p>
            <a:pPr eaLnBrk="1" hangingPunct="1">
              <a:defRPr/>
            </a:pPr>
            <a:r>
              <a:rPr lang="en-US" sz="2400" dirty="0" smtClean="0">
                <a:latin typeface="Arial" charset="0"/>
                <a:ea typeface="ＭＳ Ｐゴシック" charset="0"/>
                <a:cs typeface="ＭＳ Ｐゴシック" charset="0"/>
              </a:rPr>
              <a:t>Use transitivity to produce multiple sequence alignment A* for entire set S</a:t>
            </a:r>
            <a:endParaRPr lang="en-US" sz="2400" dirty="0">
              <a:latin typeface="Arial" charset="0"/>
              <a:ea typeface="ＭＳ Ｐゴシック" charset="0"/>
              <a:cs typeface="ＭＳ Ｐゴシック" charset="0"/>
            </a:endParaRPr>
          </a:p>
          <a:p>
            <a:pPr marL="0" indent="0" eaLnBrk="1" hangingPunct="1">
              <a:buFontTx/>
              <a:buNone/>
              <a:defRPr/>
            </a:pPr>
            <a:endParaRPr lang="en-US" sz="2400"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Text Box 3"/>
          <p:cNvSpPr txBox="1">
            <a:spLocks noChangeArrowheads="1"/>
          </p:cNvSpPr>
          <p:nvPr/>
        </p:nvSpPr>
        <p:spPr bwMode="auto">
          <a:xfrm>
            <a:off x="1851025" y="2819400"/>
            <a:ext cx="4459288" cy="56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5pPr>
            <a:lvl6pPr marL="14351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6pPr>
            <a:lvl7pPr marL="18923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7pPr>
            <a:lvl8pPr marL="23495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8pPr>
            <a:lvl9pPr marL="28067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9pPr>
          </a:lstStyle>
          <a:p>
            <a:pPr>
              <a:lnSpc>
                <a:spcPct val="94000"/>
              </a:lnSpc>
              <a:buClr>
                <a:srgbClr val="000000"/>
              </a:buClr>
              <a:buSzPct val="45000"/>
              <a:buFont typeface="Wingdings" charset="0"/>
              <a:buNone/>
              <a:defRPr/>
            </a:pPr>
            <a:r>
              <a:rPr lang="en-GB" sz="3300" smtClean="0">
                <a:solidFill>
                  <a:srgbClr val="000000"/>
                </a:solidFill>
                <a:latin typeface="Courier New" charset="0"/>
                <a:cs typeface="Arial" charset="0"/>
              </a:rPr>
              <a:t>…AC</a:t>
            </a:r>
            <a:r>
              <a:rPr lang="en-GB" sz="3300" smtClean="0">
                <a:solidFill>
                  <a:srgbClr val="FF00FF"/>
                </a:solidFill>
                <a:latin typeface="Courier New" charset="0"/>
                <a:cs typeface="Arial" charset="0"/>
              </a:rPr>
              <a:t>GGTG</a:t>
            </a:r>
            <a:r>
              <a:rPr lang="en-GB" sz="3300" smtClean="0">
                <a:solidFill>
                  <a:srgbClr val="000000"/>
                </a:solidFill>
                <a:latin typeface="Courier New" charset="0"/>
                <a:cs typeface="Arial" charset="0"/>
              </a:rPr>
              <a:t>CAGT</a:t>
            </a:r>
            <a:r>
              <a:rPr lang="en-GB" sz="3300" smtClean="0">
                <a:solidFill>
                  <a:srgbClr val="FF0000"/>
                </a:solidFill>
                <a:latin typeface="Courier New" charset="0"/>
                <a:cs typeface="Arial" charset="0"/>
              </a:rPr>
              <a:t>T</a:t>
            </a:r>
            <a:r>
              <a:rPr lang="en-GB" sz="3300" smtClean="0">
                <a:solidFill>
                  <a:srgbClr val="000000"/>
                </a:solidFill>
                <a:latin typeface="Courier New" charset="0"/>
                <a:cs typeface="Arial" charset="0"/>
              </a:rPr>
              <a:t>ACCA…</a:t>
            </a:r>
          </a:p>
        </p:txBody>
      </p:sp>
      <p:sp>
        <p:nvSpPr>
          <p:cNvPr id="185348" name="Text Box 4"/>
          <p:cNvSpPr txBox="1">
            <a:spLocks noChangeArrowheads="1"/>
          </p:cNvSpPr>
          <p:nvPr/>
        </p:nvSpPr>
        <p:spPr bwMode="auto">
          <a:xfrm>
            <a:off x="4505325" y="1828800"/>
            <a:ext cx="13525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5pPr>
            <a:lvl6pPr marL="14351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6pPr>
            <a:lvl7pPr marL="18923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7pPr>
            <a:lvl8pPr marL="23495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8pPr>
            <a:lvl9pPr marL="28067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9pPr>
          </a:lstStyle>
          <a:p>
            <a:pPr>
              <a:lnSpc>
                <a:spcPct val="93000"/>
              </a:lnSpc>
              <a:buClr>
                <a:srgbClr val="000000"/>
              </a:buClr>
              <a:buSzPct val="45000"/>
              <a:buFont typeface="Wingdings" charset="0"/>
              <a:buNone/>
              <a:defRPr/>
            </a:pPr>
            <a:r>
              <a:rPr lang="en-GB" smtClean="0">
                <a:solidFill>
                  <a:srgbClr val="FF3300"/>
                </a:solidFill>
                <a:cs typeface="Arial" charset="0"/>
              </a:rPr>
              <a:t>Mutation</a:t>
            </a:r>
          </a:p>
        </p:txBody>
      </p:sp>
      <p:sp>
        <p:nvSpPr>
          <p:cNvPr id="185349" name="Freeform 5"/>
          <p:cNvSpPr>
            <a:spLocks/>
          </p:cNvSpPr>
          <p:nvPr/>
        </p:nvSpPr>
        <p:spPr bwMode="auto">
          <a:xfrm rot="10800000">
            <a:off x="3430588" y="2211388"/>
            <a:ext cx="334962" cy="682625"/>
          </a:xfrm>
          <a:custGeom>
            <a:avLst/>
            <a:gdLst>
              <a:gd name="T0" fmla="*/ 288 w 288"/>
              <a:gd name="T1" fmla="*/ 0 h 691"/>
              <a:gd name="T2" fmla="*/ 266 w 288"/>
              <a:gd name="T3" fmla="*/ 21 h 691"/>
              <a:gd name="T4" fmla="*/ 238 w 288"/>
              <a:gd name="T5" fmla="*/ 64 h 691"/>
              <a:gd name="T6" fmla="*/ 209 w 288"/>
              <a:gd name="T7" fmla="*/ 216 h 691"/>
              <a:gd name="T8" fmla="*/ 180 w 288"/>
              <a:gd name="T9" fmla="*/ 244 h 691"/>
              <a:gd name="T10" fmla="*/ 101 w 288"/>
              <a:gd name="T11" fmla="*/ 331 h 691"/>
              <a:gd name="T12" fmla="*/ 144 w 288"/>
              <a:gd name="T13" fmla="*/ 388 h 691"/>
              <a:gd name="T14" fmla="*/ 101 w 288"/>
              <a:gd name="T15" fmla="*/ 453 h 691"/>
              <a:gd name="T16" fmla="*/ 72 w 288"/>
              <a:gd name="T17" fmla="*/ 496 h 691"/>
              <a:gd name="T18" fmla="*/ 65 w 288"/>
              <a:gd name="T19" fmla="*/ 518 h 691"/>
              <a:gd name="T20" fmla="*/ 72 w 288"/>
              <a:gd name="T21" fmla="*/ 568 h 691"/>
              <a:gd name="T22" fmla="*/ 50 w 288"/>
              <a:gd name="T23" fmla="*/ 583 h 691"/>
              <a:gd name="T24" fmla="*/ 43 w 288"/>
              <a:gd name="T25" fmla="*/ 640 h 691"/>
              <a:gd name="T26" fmla="*/ 14 w 288"/>
              <a:gd name="T27" fmla="*/ 676 h 691"/>
              <a:gd name="T28" fmla="*/ 0 w 288"/>
              <a:gd name="T29" fmla="*/ 69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691">
                <a:moveTo>
                  <a:pt x="288" y="0"/>
                </a:moveTo>
                <a:cubicBezTo>
                  <a:pt x="281" y="7"/>
                  <a:pt x="272" y="13"/>
                  <a:pt x="266" y="21"/>
                </a:cubicBezTo>
                <a:cubicBezTo>
                  <a:pt x="255" y="34"/>
                  <a:pt x="238" y="64"/>
                  <a:pt x="238" y="64"/>
                </a:cubicBezTo>
                <a:cubicBezTo>
                  <a:pt x="227" y="114"/>
                  <a:pt x="226" y="167"/>
                  <a:pt x="209" y="216"/>
                </a:cubicBezTo>
                <a:cubicBezTo>
                  <a:pt x="205" y="229"/>
                  <a:pt x="189" y="234"/>
                  <a:pt x="180" y="244"/>
                </a:cubicBezTo>
                <a:cubicBezTo>
                  <a:pt x="154" y="274"/>
                  <a:pt x="123" y="297"/>
                  <a:pt x="101" y="331"/>
                </a:cubicBezTo>
                <a:cubicBezTo>
                  <a:pt x="142" y="372"/>
                  <a:pt x="132" y="351"/>
                  <a:pt x="144" y="388"/>
                </a:cubicBezTo>
                <a:cubicBezTo>
                  <a:pt x="134" y="418"/>
                  <a:pt x="120" y="429"/>
                  <a:pt x="101" y="453"/>
                </a:cubicBezTo>
                <a:cubicBezTo>
                  <a:pt x="90" y="467"/>
                  <a:pt x="72" y="496"/>
                  <a:pt x="72" y="496"/>
                </a:cubicBezTo>
                <a:cubicBezTo>
                  <a:pt x="70" y="503"/>
                  <a:pt x="64" y="510"/>
                  <a:pt x="65" y="518"/>
                </a:cubicBezTo>
                <a:cubicBezTo>
                  <a:pt x="70" y="549"/>
                  <a:pt x="97" y="531"/>
                  <a:pt x="72" y="568"/>
                </a:cubicBezTo>
                <a:cubicBezTo>
                  <a:pt x="67" y="575"/>
                  <a:pt x="57" y="578"/>
                  <a:pt x="50" y="583"/>
                </a:cubicBezTo>
                <a:cubicBezTo>
                  <a:pt x="17" y="633"/>
                  <a:pt x="8" y="617"/>
                  <a:pt x="43" y="640"/>
                </a:cubicBezTo>
                <a:cubicBezTo>
                  <a:pt x="32" y="676"/>
                  <a:pt x="45" y="651"/>
                  <a:pt x="14" y="676"/>
                </a:cubicBezTo>
                <a:cubicBezTo>
                  <a:pt x="9" y="680"/>
                  <a:pt x="0" y="691"/>
                  <a:pt x="0" y="691"/>
                </a:cubicBezTo>
              </a:path>
            </a:pathLst>
          </a:custGeom>
          <a:solidFill>
            <a:srgbClr val="00CC99"/>
          </a:solidFill>
          <a:ln w="38160">
            <a:solidFill>
              <a:srgbClr val="FF0000"/>
            </a:solidFill>
            <a:round/>
            <a:headEnd type="triangle" w="med" len="me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mn-cs"/>
            </a:endParaRPr>
          </a:p>
        </p:txBody>
      </p:sp>
      <p:sp>
        <p:nvSpPr>
          <p:cNvPr id="185350" name="Freeform 6"/>
          <p:cNvSpPr>
            <a:spLocks/>
          </p:cNvSpPr>
          <p:nvPr/>
        </p:nvSpPr>
        <p:spPr bwMode="auto">
          <a:xfrm rot="10800000">
            <a:off x="4725988" y="2365375"/>
            <a:ext cx="195262" cy="479425"/>
          </a:xfrm>
          <a:custGeom>
            <a:avLst/>
            <a:gdLst>
              <a:gd name="T0" fmla="*/ 123 w 123"/>
              <a:gd name="T1" fmla="*/ 0 h 302"/>
              <a:gd name="T2" fmla="*/ 51 w 123"/>
              <a:gd name="T3" fmla="*/ 58 h 302"/>
              <a:gd name="T4" fmla="*/ 94 w 123"/>
              <a:gd name="T5" fmla="*/ 130 h 302"/>
              <a:gd name="T6" fmla="*/ 15 w 123"/>
              <a:gd name="T7" fmla="*/ 223 h 302"/>
              <a:gd name="T8" fmla="*/ 22 w 123"/>
              <a:gd name="T9" fmla="*/ 245 h 302"/>
              <a:gd name="T10" fmla="*/ 36 w 123"/>
              <a:gd name="T11" fmla="*/ 266 h 302"/>
              <a:gd name="T12" fmla="*/ 0 w 123"/>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123" h="302">
                <a:moveTo>
                  <a:pt x="123" y="0"/>
                </a:moveTo>
                <a:cubicBezTo>
                  <a:pt x="99" y="19"/>
                  <a:pt x="72" y="36"/>
                  <a:pt x="51" y="58"/>
                </a:cubicBezTo>
                <a:cubicBezTo>
                  <a:pt x="61" y="110"/>
                  <a:pt x="69" y="90"/>
                  <a:pt x="94" y="130"/>
                </a:cubicBezTo>
                <a:cubicBezTo>
                  <a:pt x="60" y="184"/>
                  <a:pt x="55" y="183"/>
                  <a:pt x="15" y="223"/>
                </a:cubicBezTo>
                <a:cubicBezTo>
                  <a:pt x="17" y="230"/>
                  <a:pt x="19" y="238"/>
                  <a:pt x="22" y="245"/>
                </a:cubicBezTo>
                <a:cubicBezTo>
                  <a:pt x="26" y="253"/>
                  <a:pt x="36" y="258"/>
                  <a:pt x="36" y="266"/>
                </a:cubicBezTo>
                <a:cubicBezTo>
                  <a:pt x="36" y="283"/>
                  <a:pt x="0" y="302"/>
                  <a:pt x="0" y="302"/>
                </a:cubicBezTo>
              </a:path>
            </a:pathLst>
          </a:custGeom>
          <a:solidFill>
            <a:srgbClr val="00CC99"/>
          </a:solidFill>
          <a:ln w="38160">
            <a:solidFill>
              <a:srgbClr val="FF0000"/>
            </a:solidFill>
            <a:round/>
            <a:headEnd type="triangle" w="med" len="me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mn-cs"/>
            </a:endParaRPr>
          </a:p>
        </p:txBody>
      </p:sp>
      <p:sp>
        <p:nvSpPr>
          <p:cNvPr id="185351" name="Text Box 7"/>
          <p:cNvSpPr txBox="1">
            <a:spLocks noChangeArrowheads="1"/>
          </p:cNvSpPr>
          <p:nvPr/>
        </p:nvSpPr>
        <p:spPr bwMode="auto">
          <a:xfrm>
            <a:off x="3135313" y="1828800"/>
            <a:ext cx="13017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5pPr>
            <a:lvl6pPr marL="14351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6pPr>
            <a:lvl7pPr marL="18923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7pPr>
            <a:lvl8pPr marL="23495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8pPr>
            <a:lvl9pPr marL="28067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9pPr>
          </a:lstStyle>
          <a:p>
            <a:pPr>
              <a:lnSpc>
                <a:spcPct val="93000"/>
              </a:lnSpc>
              <a:buClr>
                <a:srgbClr val="000000"/>
              </a:buClr>
              <a:buSzPct val="45000"/>
              <a:buFont typeface="Wingdings" charset="0"/>
              <a:buNone/>
              <a:defRPr/>
            </a:pPr>
            <a:r>
              <a:rPr lang="en-GB" smtClean="0">
                <a:solidFill>
                  <a:srgbClr val="FF3300"/>
                </a:solidFill>
                <a:cs typeface="Arial" charset="0"/>
              </a:rPr>
              <a:t>Deletion</a:t>
            </a:r>
          </a:p>
        </p:txBody>
      </p:sp>
      <p:sp>
        <p:nvSpPr>
          <p:cNvPr id="185352" name="Text Box 8"/>
          <p:cNvSpPr txBox="1">
            <a:spLocks noChangeArrowheads="1"/>
          </p:cNvSpPr>
          <p:nvPr/>
        </p:nvSpPr>
        <p:spPr bwMode="auto">
          <a:xfrm>
            <a:off x="2514600" y="4006850"/>
            <a:ext cx="3581400" cy="56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5pPr>
            <a:lvl6pPr marL="14351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6pPr>
            <a:lvl7pPr marL="18923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7pPr>
            <a:lvl8pPr marL="23495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8pPr>
            <a:lvl9pPr marL="28067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9pPr>
          </a:lstStyle>
          <a:p>
            <a:pPr>
              <a:lnSpc>
                <a:spcPct val="94000"/>
              </a:lnSpc>
              <a:buClr>
                <a:srgbClr val="000000"/>
              </a:buClr>
              <a:buSzPct val="45000"/>
              <a:buFont typeface="Wingdings" charset="0"/>
              <a:buNone/>
              <a:defRPr/>
            </a:pPr>
            <a:r>
              <a:rPr lang="en-GB" sz="3300" smtClean="0">
                <a:solidFill>
                  <a:srgbClr val="000000"/>
                </a:solidFill>
                <a:latin typeface="Courier New" charset="0"/>
                <a:cs typeface="Arial" charset="0"/>
              </a:rPr>
              <a:t>…ACCAGT</a:t>
            </a:r>
            <a:r>
              <a:rPr lang="en-GB" sz="3300" smtClean="0">
                <a:solidFill>
                  <a:srgbClr val="0033CC"/>
                </a:solidFill>
                <a:latin typeface="Courier New" charset="0"/>
                <a:cs typeface="Arial" charset="0"/>
              </a:rPr>
              <a:t>C</a:t>
            </a:r>
            <a:r>
              <a:rPr lang="en-GB" sz="3300" smtClean="0">
                <a:solidFill>
                  <a:srgbClr val="000000"/>
                </a:solidFill>
                <a:latin typeface="Courier New" charset="0"/>
                <a:cs typeface="Arial" charset="0"/>
              </a:rPr>
              <a:t>ACCA…</a:t>
            </a:r>
          </a:p>
        </p:txBody>
      </p:sp>
      <p:sp>
        <p:nvSpPr>
          <p:cNvPr id="185353" name="Line 9"/>
          <p:cNvSpPr>
            <a:spLocks noChangeShapeType="1"/>
          </p:cNvSpPr>
          <p:nvPr/>
        </p:nvSpPr>
        <p:spPr bwMode="auto">
          <a:xfrm>
            <a:off x="2743200" y="3276600"/>
            <a:ext cx="609600" cy="8382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85354" name="Line 10"/>
          <p:cNvSpPr>
            <a:spLocks noChangeShapeType="1"/>
          </p:cNvSpPr>
          <p:nvPr/>
        </p:nvSpPr>
        <p:spPr bwMode="auto">
          <a:xfrm flipH="1">
            <a:off x="3352800" y="3200400"/>
            <a:ext cx="381000" cy="914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85355" name="Line 11"/>
          <p:cNvSpPr>
            <a:spLocks noChangeShapeType="1"/>
          </p:cNvSpPr>
          <p:nvPr/>
        </p:nvSpPr>
        <p:spPr bwMode="auto">
          <a:xfrm flipH="1">
            <a:off x="4495800" y="3276600"/>
            <a:ext cx="304800" cy="762000"/>
          </a:xfrm>
          <a:prstGeom prst="line">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46090" name="Rectangle 12"/>
          <p:cNvSpPr>
            <a:spLocks noGrp="1" noChangeArrowheads="1"/>
          </p:cNvSpPr>
          <p:nvPr>
            <p:ph type="title"/>
          </p:nvPr>
        </p:nvSpPr>
        <p:spPr>
          <a:xfrm>
            <a:off x="228600" y="533400"/>
            <a:ext cx="8686800" cy="762000"/>
          </a:xfrm>
        </p:spPr>
        <p:txBody>
          <a:bodyPr/>
          <a:lstStyle/>
          <a:p>
            <a:pPr eaLnBrk="1" hangingPunct="1"/>
            <a:r>
              <a:rPr lang="en-US" sz="4000">
                <a:latin typeface="Arial" charset="0"/>
                <a:ea typeface="ＭＳ Ｐゴシック" charset="0"/>
                <a:cs typeface="ＭＳ Ｐゴシック" charset="0"/>
              </a:rPr>
              <a:t>Indels (insertions and deletions)</a:t>
            </a:r>
            <a:endParaRPr lang="en-US">
              <a:latin typeface="Arial" charset="0"/>
              <a:ea typeface="ＭＳ Ｐゴシック" charset="0"/>
              <a:cs typeface="ＭＳ Ｐゴシック"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UPP (details) – first version </a:t>
            </a:r>
            <a:endParaRPr lang="en-US" dirty="0"/>
          </a:p>
        </p:txBody>
      </p:sp>
      <p:sp>
        <p:nvSpPr>
          <p:cNvPr id="3" name="Content Placeholder 2"/>
          <p:cNvSpPr>
            <a:spLocks noGrp="1"/>
          </p:cNvSpPr>
          <p:nvPr>
            <p:ph idx="1"/>
          </p:nvPr>
        </p:nvSpPr>
        <p:spPr/>
        <p:txBody>
          <a:bodyPr>
            <a:normAutofit fontScale="62500" lnSpcReduction="20000"/>
          </a:bodyPr>
          <a:lstStyle/>
          <a:p>
            <a:pPr marL="0" indent="0">
              <a:spcAft>
                <a:spcPts val="1200"/>
              </a:spcAft>
              <a:buNone/>
            </a:pPr>
            <a:r>
              <a:rPr lang="en-US" dirty="0" smtClean="0"/>
              <a:t>This is essentially SEPP, but with varying size subsets (depending on the dataset’s empirical statistics):</a:t>
            </a:r>
          </a:p>
          <a:p>
            <a:pPr marL="0" indent="0">
              <a:spcAft>
                <a:spcPts val="1200"/>
              </a:spcAft>
              <a:buNone/>
            </a:pPr>
            <a:r>
              <a:rPr lang="en-US" dirty="0" smtClean="0"/>
              <a:t>Datasets with at most 1000 sequences, we just run PASTA (improved version of </a:t>
            </a:r>
            <a:r>
              <a:rPr lang="en-US" dirty="0" err="1" smtClean="0"/>
              <a:t>SATe</a:t>
            </a:r>
            <a:r>
              <a:rPr lang="en-US" dirty="0" smtClean="0"/>
              <a:t>). For larger datasets:</a:t>
            </a:r>
          </a:p>
          <a:p>
            <a:pPr>
              <a:spcAft>
                <a:spcPts val="1200"/>
              </a:spcAft>
            </a:pPr>
            <a:r>
              <a:rPr lang="en-US" dirty="0" smtClean="0"/>
              <a:t>Backbone alignment and tree: Random subset of 1000 sequences, backbone alignment and tree computed using PASTA.</a:t>
            </a:r>
          </a:p>
          <a:p>
            <a:pPr>
              <a:spcAft>
                <a:spcPts val="1200"/>
              </a:spcAft>
            </a:pPr>
            <a:r>
              <a:rPr lang="en-US" dirty="0" smtClean="0"/>
              <a:t>Subset size: depends on backbone alignment average p-distance: 	    </a:t>
            </a:r>
            <a:r>
              <a:rPr lang="en-US" dirty="0" smtClean="0">
                <a:solidFill>
                  <a:srgbClr val="0000FF"/>
                </a:solidFill>
              </a:rPr>
              <a:t>small p-distances get small subsets of size 10, large p-distances get large subsets of size k/2, where k = |backbone|.</a:t>
            </a:r>
          </a:p>
          <a:p>
            <a:pPr>
              <a:spcAft>
                <a:spcPts val="1200"/>
              </a:spcAft>
            </a:pPr>
            <a:r>
              <a:rPr lang="en-US" dirty="0" smtClean="0"/>
              <a:t>We decompose the backbone set using SEPP (i.e., the </a:t>
            </a:r>
            <a:r>
              <a:rPr lang="en-US" dirty="0" err="1" smtClean="0"/>
              <a:t>SATe</a:t>
            </a:r>
            <a:r>
              <a:rPr lang="en-US" dirty="0" smtClean="0"/>
              <a:t> centroid edge decomposition). This creates a collection of disjoint subsets.  Each subset gets a HMM (using HMMBUILD). Each sequence is scored against every HMM, and selects the best HMM. The alignment using that HMM is used to add the sequence into the MSA on the full dataset.</a:t>
            </a:r>
          </a:p>
        </p:txBody>
      </p:sp>
    </p:spTree>
    <p:extLst>
      <p:ext uri="{BB962C8B-B14F-4D97-AF65-F5344CB8AC3E}">
        <p14:creationId xmlns:p14="http://schemas.microsoft.com/office/powerpoint/2010/main" val="114928991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685800" y="228600"/>
            <a:ext cx="7772400" cy="1143000"/>
          </a:xfrm>
        </p:spPr>
        <p:txBody>
          <a:bodyPr/>
          <a:lstStyle/>
          <a:p>
            <a:r>
              <a:rPr lang="en-US">
                <a:latin typeface="Arial" charset="0"/>
                <a:ea typeface="ＭＳ Ｐゴシック" charset="0"/>
                <a:cs typeface="ＭＳ Ｐゴシック" charset="0"/>
              </a:rPr>
              <a:t>UPP(x,y)</a:t>
            </a:r>
          </a:p>
        </p:txBody>
      </p:sp>
      <p:sp>
        <p:nvSpPr>
          <p:cNvPr id="3" name="Content Placeholder 2"/>
          <p:cNvSpPr>
            <a:spLocks noGrp="1"/>
          </p:cNvSpPr>
          <p:nvPr>
            <p:ph idx="1"/>
          </p:nvPr>
        </p:nvSpPr>
        <p:spPr>
          <a:xfrm>
            <a:off x="381000" y="1295400"/>
            <a:ext cx="8458200" cy="4800600"/>
          </a:xfrm>
        </p:spPr>
        <p:txBody>
          <a:bodyPr>
            <a:normAutofit lnSpcReduction="10000"/>
          </a:bodyPr>
          <a:lstStyle/>
          <a:p>
            <a:pPr marL="0" indent="0">
              <a:buFontTx/>
              <a:buNone/>
              <a:defRPr/>
            </a:pPr>
            <a:endParaRPr lang="en-US" sz="2000" dirty="0" smtClean="0"/>
          </a:p>
          <a:p>
            <a:pPr>
              <a:spcAft>
                <a:spcPts val="600"/>
              </a:spcAft>
              <a:defRPr/>
            </a:pPr>
            <a:r>
              <a:rPr lang="en-US" sz="2000" dirty="0" smtClean="0"/>
              <a:t>Pick random subset X of size </a:t>
            </a:r>
            <a:r>
              <a:rPr lang="en-US" sz="2000" b="1" dirty="0" smtClean="0">
                <a:solidFill>
                  <a:srgbClr val="0000FF"/>
                </a:solidFill>
              </a:rPr>
              <a:t>x</a:t>
            </a:r>
            <a:r>
              <a:rPr lang="en-US" sz="2000" dirty="0" smtClean="0"/>
              <a:t> </a:t>
            </a:r>
            <a:endParaRPr lang="en-US" sz="2000" dirty="0"/>
          </a:p>
          <a:p>
            <a:pPr>
              <a:spcAft>
                <a:spcPts val="600"/>
              </a:spcAft>
              <a:defRPr/>
            </a:pPr>
            <a:r>
              <a:rPr lang="en-US" sz="2000" dirty="0" smtClean="0"/>
              <a:t>Compute alignment A and tree T on X</a:t>
            </a:r>
          </a:p>
          <a:p>
            <a:pPr>
              <a:spcAft>
                <a:spcPts val="600"/>
              </a:spcAft>
              <a:defRPr/>
            </a:pPr>
            <a:r>
              <a:rPr lang="en-US" sz="2000" dirty="0" smtClean="0"/>
              <a:t>Use </a:t>
            </a:r>
            <a:r>
              <a:rPr lang="en-US" sz="2000" dirty="0" err="1" smtClean="0"/>
              <a:t>SATé</a:t>
            </a:r>
            <a:r>
              <a:rPr lang="en-US" sz="2000" dirty="0" smtClean="0"/>
              <a:t> decomposition on T to partition X into small “alignment subsets” of at most </a:t>
            </a:r>
            <a:r>
              <a:rPr lang="en-US" sz="2000" b="1" dirty="0" smtClean="0">
                <a:solidFill>
                  <a:srgbClr val="0000FF"/>
                </a:solidFill>
              </a:rPr>
              <a:t>y</a:t>
            </a:r>
            <a:r>
              <a:rPr lang="en-US" sz="2000" dirty="0" smtClean="0"/>
              <a:t> sequences </a:t>
            </a:r>
          </a:p>
          <a:p>
            <a:pPr>
              <a:spcAft>
                <a:spcPts val="600"/>
              </a:spcAft>
              <a:defRPr/>
            </a:pPr>
            <a:r>
              <a:rPr lang="en-US" sz="2000" dirty="0" smtClean="0"/>
              <a:t>Build HMM on each alignment subset using HMMBUILD</a:t>
            </a:r>
          </a:p>
          <a:p>
            <a:pPr>
              <a:spcAft>
                <a:spcPts val="600"/>
              </a:spcAft>
              <a:defRPr/>
            </a:pPr>
            <a:r>
              <a:rPr lang="en-US" sz="2000" dirty="0" smtClean="0"/>
              <a:t>For each sequence s in S-X, </a:t>
            </a:r>
          </a:p>
          <a:p>
            <a:pPr lvl="1">
              <a:spcAft>
                <a:spcPts val="600"/>
              </a:spcAft>
              <a:defRPr/>
            </a:pPr>
            <a:r>
              <a:rPr lang="en-US" sz="2000" dirty="0" smtClean="0"/>
              <a:t>use HMMALIGN to produce alignment of s to each subset alignment and note the score of each alignment. </a:t>
            </a:r>
            <a:endParaRPr lang="en-US" sz="2000" dirty="0"/>
          </a:p>
          <a:p>
            <a:pPr lvl="1">
              <a:spcAft>
                <a:spcPts val="600"/>
              </a:spcAft>
              <a:defRPr/>
            </a:pPr>
            <a:r>
              <a:rPr lang="en-US" sz="2000" dirty="0" smtClean="0"/>
              <a:t>Pick the subset alignment that has the best score, and align s to that subset alignment.</a:t>
            </a:r>
          </a:p>
          <a:p>
            <a:pPr lvl="1">
              <a:spcAft>
                <a:spcPts val="600"/>
              </a:spcAft>
              <a:defRPr/>
            </a:pPr>
            <a:r>
              <a:rPr lang="en-US" sz="2000" dirty="0" smtClean="0"/>
              <a:t>Use transitivity to align s to the backbone alignment.</a:t>
            </a:r>
          </a:p>
          <a:p>
            <a:pPr>
              <a:defRPr/>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Simulated datasets (some have fragmentary sequences):</a:t>
            </a:r>
          </a:p>
          <a:p>
            <a:pPr lvl="1"/>
            <a:r>
              <a:rPr lang="en-US" dirty="0" smtClean="0"/>
              <a:t>10K to 1,000,000 sequences in </a:t>
            </a:r>
            <a:r>
              <a:rPr lang="en-US" dirty="0" err="1" smtClean="0"/>
              <a:t>RNASim</a:t>
            </a:r>
            <a:r>
              <a:rPr lang="en-US" dirty="0" smtClean="0"/>
              <a:t> (Sheng </a:t>
            </a:r>
            <a:r>
              <a:rPr lang="en-US" dirty="0" err="1" smtClean="0"/>
              <a:t>Guo</a:t>
            </a:r>
            <a:r>
              <a:rPr lang="en-US" dirty="0" smtClean="0"/>
              <a:t>, Li-San Wang, and </a:t>
            </a:r>
            <a:r>
              <a:rPr lang="en-US" dirty="0" err="1" smtClean="0"/>
              <a:t>Junhyong</a:t>
            </a:r>
            <a:r>
              <a:rPr lang="en-US" dirty="0" smtClean="0"/>
              <a:t> Kim, </a:t>
            </a:r>
            <a:r>
              <a:rPr lang="en-US" dirty="0" err="1" smtClean="0"/>
              <a:t>arxiv</a:t>
            </a:r>
            <a:r>
              <a:rPr lang="en-US" dirty="0" smtClean="0"/>
              <a:t>)</a:t>
            </a:r>
          </a:p>
          <a:p>
            <a:pPr lvl="1"/>
            <a:r>
              <a:rPr lang="en-US" dirty="0" smtClean="0"/>
              <a:t>1000-sequence nucleotide datasets from </a:t>
            </a:r>
            <a:r>
              <a:rPr lang="en-US" dirty="0" err="1" smtClean="0"/>
              <a:t>SATe</a:t>
            </a:r>
            <a:r>
              <a:rPr lang="en-US" dirty="0" smtClean="0"/>
              <a:t> papers</a:t>
            </a:r>
          </a:p>
          <a:p>
            <a:pPr lvl="1"/>
            <a:r>
              <a:rPr lang="en-US" dirty="0" smtClean="0"/>
              <a:t>5000-sequence AA datasets (from </a:t>
            </a:r>
            <a:r>
              <a:rPr lang="en-US" dirty="0" err="1" smtClean="0"/>
              <a:t>FastTree</a:t>
            </a:r>
            <a:r>
              <a:rPr lang="en-US" dirty="0" smtClean="0"/>
              <a:t> paper)</a:t>
            </a:r>
          </a:p>
          <a:p>
            <a:pPr lvl="1"/>
            <a:r>
              <a:rPr lang="en-US" dirty="0"/>
              <a:t>10,000-sequence Indelible nucleotide simulation</a:t>
            </a:r>
          </a:p>
          <a:p>
            <a:pPr lvl="1"/>
            <a:endParaRPr lang="en-US" dirty="0" smtClean="0"/>
          </a:p>
          <a:p>
            <a:r>
              <a:rPr lang="en-US" dirty="0" smtClean="0"/>
              <a:t>Biological datasets:</a:t>
            </a:r>
          </a:p>
          <a:p>
            <a:pPr lvl="1"/>
            <a:r>
              <a:rPr lang="en-US" dirty="0" smtClean="0"/>
              <a:t>Proteins: largest </a:t>
            </a:r>
            <a:r>
              <a:rPr lang="en-US" dirty="0" err="1" smtClean="0"/>
              <a:t>BaliBASE</a:t>
            </a:r>
            <a:r>
              <a:rPr lang="en-US" dirty="0"/>
              <a:t> </a:t>
            </a:r>
            <a:r>
              <a:rPr lang="en-US" dirty="0" smtClean="0"/>
              <a:t>and </a:t>
            </a:r>
            <a:r>
              <a:rPr lang="en-US" dirty="0" err="1" smtClean="0"/>
              <a:t>HomFam</a:t>
            </a:r>
            <a:r>
              <a:rPr lang="en-US" dirty="0" smtClean="0"/>
              <a:t> </a:t>
            </a:r>
          </a:p>
          <a:p>
            <a:pPr lvl="1"/>
            <a:r>
              <a:rPr lang="en-US" dirty="0" smtClean="0"/>
              <a:t>RNA: 3 CRW (</a:t>
            </a:r>
            <a:r>
              <a:rPr lang="en-US" dirty="0" err="1" smtClean="0"/>
              <a:t>Gutell</a:t>
            </a:r>
            <a:r>
              <a:rPr lang="en-US" dirty="0" smtClean="0"/>
              <a:t>) datasets up to 28,000 sequences</a:t>
            </a:r>
            <a:endParaRPr lang="en-US" dirty="0"/>
          </a:p>
        </p:txBody>
      </p:sp>
    </p:spTree>
    <p:extLst>
      <p:ext uri="{BB962C8B-B14F-4D97-AF65-F5344CB8AC3E}">
        <p14:creationId xmlns:p14="http://schemas.microsoft.com/office/powerpoint/2010/main" val="354894036"/>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Content Placeholder 3" descr="sate-vs-upp.fn.pdf"/>
          <p:cNvPicPr>
            <a:picLocks noGrp="1" noChangeAspect="1"/>
          </p:cNvPicPr>
          <p:nvPr>
            <p:ph idx="1"/>
          </p:nvPr>
        </p:nvPicPr>
        <p:blipFill>
          <a:blip r:embed="rId2">
            <a:extLst>
              <a:ext uri="{28A0092B-C50C-407E-A947-70E740481C1C}">
                <a14:useLocalDpi xmlns:a14="http://schemas.microsoft.com/office/drawing/2010/main" val="0"/>
              </a:ext>
            </a:extLst>
          </a:blip>
          <a:srcRect t="400" b="400"/>
          <a:stretch>
            <a:fillRect/>
          </a:stretch>
        </p:blipFill>
        <p:spPr>
          <a:xfrm>
            <a:off x="228600" y="1219200"/>
            <a:ext cx="7307263" cy="5410200"/>
          </a:xfrm>
        </p:spPr>
      </p:pic>
      <p:sp>
        <p:nvSpPr>
          <p:cNvPr id="120834" name="TextBox 4"/>
          <p:cNvSpPr txBox="1">
            <a:spLocks noChangeArrowheads="1"/>
          </p:cNvSpPr>
          <p:nvPr/>
        </p:nvSpPr>
        <p:spPr bwMode="auto">
          <a:xfrm>
            <a:off x="1143000" y="376238"/>
            <a:ext cx="6700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Tree Error on 10K and 50K RNASim datasets</a:t>
            </a:r>
          </a:p>
        </p:txBody>
      </p:sp>
      <p:sp>
        <p:nvSpPr>
          <p:cNvPr id="120835" name="TextBox 1"/>
          <p:cNvSpPr txBox="1">
            <a:spLocks noChangeArrowheads="1"/>
          </p:cNvSpPr>
          <p:nvPr/>
        </p:nvSpPr>
        <p:spPr bwMode="auto">
          <a:xfrm>
            <a:off x="5334000" y="1531938"/>
            <a:ext cx="3321050" cy="830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UPP is more accurate</a:t>
            </a:r>
          </a:p>
          <a:p>
            <a:r>
              <a:rPr lang="en-US"/>
              <a:t>than SATé and MAFFT</a:t>
            </a:r>
          </a:p>
        </p:txBody>
      </p:sp>
      <p:sp>
        <p:nvSpPr>
          <p:cNvPr id="120836" name="TextBox 2"/>
          <p:cNvSpPr txBox="1">
            <a:spLocks noChangeArrowheads="1"/>
          </p:cNvSpPr>
          <p:nvPr/>
        </p:nvSpPr>
        <p:spPr bwMode="auto">
          <a:xfrm>
            <a:off x="5105400" y="5181600"/>
            <a:ext cx="403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Backbones of 100 random 	sequences</a:t>
            </a:r>
          </a:p>
          <a:p>
            <a:r>
              <a:rPr lang="en-US" sz="1800"/>
              <a:t>FastTree-2 used to estimate ML trees</a:t>
            </a:r>
          </a:p>
          <a:p>
            <a:r>
              <a:rPr lang="en-US" sz="1800"/>
              <a:t>Other MSA methods less accurate or 	cannot run on these data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1" descr="rnasim.tim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731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8" name="TextBox 2"/>
          <p:cNvSpPr txBox="1">
            <a:spLocks noChangeArrowheads="1"/>
          </p:cNvSpPr>
          <p:nvPr/>
        </p:nvSpPr>
        <p:spPr bwMode="auto">
          <a:xfrm>
            <a:off x="1219200" y="533400"/>
            <a:ext cx="7018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t>UPP vs. MAFFT-profile Running Time</a:t>
            </a: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4"/>
          <p:cNvSpPr>
            <a:spLocks noGrp="1"/>
          </p:cNvSpPr>
          <p:nvPr>
            <p:ph type="title" idx="4294967295"/>
          </p:nvPr>
        </p:nvSpPr>
        <p:spPr>
          <a:xfrm>
            <a:off x="609600" y="76200"/>
            <a:ext cx="7162800" cy="715963"/>
          </a:xfrm>
        </p:spPr>
        <p:txBody>
          <a:bodyPr/>
          <a:lstStyle/>
          <a:p>
            <a:pPr algn="l" eaLnBrk="1" hangingPunct="1"/>
            <a:r>
              <a:rPr lang="en-US" sz="4000" b="1">
                <a:latin typeface="Arial" charset="0"/>
                <a:ea typeface="ＭＳ Ｐゴシック" charset="0"/>
                <a:cs typeface="ＭＳ Ｐゴシック" charset="0"/>
              </a:rPr>
              <a:t>      </a:t>
            </a:r>
            <a:r>
              <a:rPr lang="en-US" sz="2800">
                <a:latin typeface="Arial" charset="0"/>
                <a:ea typeface="ＭＳ Ｐゴシック" charset="0"/>
                <a:cs typeface="ＭＳ Ｐゴシック" charset="0"/>
              </a:rPr>
              <a:t>One Million Sequences: Tree Error </a:t>
            </a:r>
            <a:endParaRPr lang="en-US" sz="4000">
              <a:latin typeface="Arial" charset="0"/>
              <a:ea typeface="ＭＳ Ｐゴシック" charset="0"/>
              <a:cs typeface="ＭＳ Ｐゴシック" charset="0"/>
            </a:endParaRPr>
          </a:p>
        </p:txBody>
      </p:sp>
      <p:pic>
        <p:nvPicPr>
          <p:cNvPr id="4945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25" y="1066800"/>
            <a:ext cx="6937375" cy="462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6675" name="TextBox 1"/>
          <p:cNvSpPr txBox="1">
            <a:spLocks noChangeArrowheads="1"/>
          </p:cNvSpPr>
          <p:nvPr/>
        </p:nvSpPr>
        <p:spPr bwMode="auto">
          <a:xfrm>
            <a:off x="6629400" y="1600200"/>
            <a:ext cx="2209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a:t>UPP(100,100): </a:t>
            </a:r>
            <a:r>
              <a:rPr lang="en-US" sz="1400" dirty="0">
                <a:solidFill>
                  <a:srgbClr val="0000FF"/>
                </a:solidFill>
              </a:rPr>
              <a:t>1.6 days </a:t>
            </a:r>
          </a:p>
          <a:p>
            <a:r>
              <a:rPr lang="en-US" sz="1400" dirty="0">
                <a:solidFill>
                  <a:srgbClr val="0000FF"/>
                </a:solidFill>
              </a:rPr>
              <a:t>using </a:t>
            </a:r>
            <a:r>
              <a:rPr lang="en-US" sz="1400" dirty="0" smtClean="0">
                <a:solidFill>
                  <a:srgbClr val="0000FF"/>
                </a:solidFill>
              </a:rPr>
              <a:t>12 </a:t>
            </a:r>
            <a:r>
              <a:rPr lang="en-US" sz="1400" dirty="0">
                <a:solidFill>
                  <a:srgbClr val="0000FF"/>
                </a:solidFill>
              </a:rPr>
              <a:t>processors  </a:t>
            </a:r>
          </a:p>
          <a:p>
            <a:endParaRPr lang="en-US" sz="1400" dirty="0"/>
          </a:p>
          <a:p>
            <a:r>
              <a:rPr lang="en-US" sz="1400" dirty="0"/>
              <a:t>UPP(100,10): 7 days using </a:t>
            </a:r>
            <a:r>
              <a:rPr lang="en-US" sz="1400" dirty="0" smtClean="0"/>
              <a:t>12 </a:t>
            </a:r>
            <a:r>
              <a:rPr lang="en-US" sz="1400" dirty="0"/>
              <a:t>processors  </a:t>
            </a:r>
          </a:p>
        </p:txBody>
      </p:sp>
      <p:sp>
        <p:nvSpPr>
          <p:cNvPr id="156676" name="TextBox 1"/>
          <p:cNvSpPr txBox="1">
            <a:spLocks noChangeArrowheads="1"/>
          </p:cNvSpPr>
          <p:nvPr/>
        </p:nvSpPr>
        <p:spPr bwMode="auto">
          <a:xfrm>
            <a:off x="1143000" y="5867400"/>
            <a:ext cx="6592888"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Note: UPP Decomposition improves accuracy</a:t>
            </a: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UPP (details) – first version </a:t>
            </a:r>
            <a:endParaRPr lang="en-US" dirty="0"/>
          </a:p>
        </p:txBody>
      </p:sp>
      <p:sp>
        <p:nvSpPr>
          <p:cNvPr id="3" name="Content Placeholder 2"/>
          <p:cNvSpPr>
            <a:spLocks noGrp="1"/>
          </p:cNvSpPr>
          <p:nvPr>
            <p:ph idx="1"/>
          </p:nvPr>
        </p:nvSpPr>
        <p:spPr/>
        <p:txBody>
          <a:bodyPr>
            <a:normAutofit fontScale="70000" lnSpcReduction="20000"/>
          </a:bodyPr>
          <a:lstStyle/>
          <a:p>
            <a:pPr marL="0" indent="0">
              <a:spcAft>
                <a:spcPts val="1200"/>
              </a:spcAft>
              <a:buNone/>
            </a:pPr>
            <a:r>
              <a:rPr lang="en-US" dirty="0" smtClean="0"/>
              <a:t>This is essentially SEPP, but </a:t>
            </a:r>
            <a:r>
              <a:rPr lang="en-US" i="1" u="sng" dirty="0" smtClean="0">
                <a:solidFill>
                  <a:srgbClr val="FF0000"/>
                </a:solidFill>
              </a:rPr>
              <a:t>with varying size subsets (depending on the dataset’s empirical statistics):</a:t>
            </a:r>
          </a:p>
          <a:p>
            <a:pPr>
              <a:spcAft>
                <a:spcPts val="1200"/>
              </a:spcAft>
            </a:pPr>
            <a:r>
              <a:rPr lang="en-US" dirty="0" smtClean="0"/>
              <a:t>Backbone alignment and tree: Random subset of 1000 sequences on datasets with more than 1000 sequences, 200 for smaller datasets. </a:t>
            </a:r>
            <a:r>
              <a:rPr lang="en-US" dirty="0" err="1" smtClean="0"/>
              <a:t>SATe</a:t>
            </a:r>
            <a:r>
              <a:rPr lang="en-US" dirty="0" smtClean="0"/>
              <a:t> alignment and tree on the backbone subset.</a:t>
            </a:r>
          </a:p>
          <a:p>
            <a:pPr>
              <a:spcAft>
                <a:spcPts val="1200"/>
              </a:spcAft>
            </a:pPr>
            <a:r>
              <a:rPr lang="en-US" dirty="0" smtClean="0"/>
              <a:t>Subset size: depends on backbone alignment average p-distance: </a:t>
            </a:r>
            <a:r>
              <a:rPr lang="en-US" u="sng" dirty="0" smtClean="0">
                <a:solidFill>
                  <a:srgbClr val="FF0000"/>
                </a:solidFill>
              </a:rPr>
              <a:t>small p-distances get small subsets of size 10, large p-distances get large subsets of size k/2, where k = |backbone|.</a:t>
            </a:r>
          </a:p>
          <a:p>
            <a:pPr>
              <a:spcAft>
                <a:spcPts val="1200"/>
              </a:spcAft>
            </a:pPr>
            <a:r>
              <a:rPr lang="en-US" dirty="0" smtClean="0"/>
              <a:t>We decompose the backbone set using SEPP (i.e., the </a:t>
            </a:r>
            <a:r>
              <a:rPr lang="en-US" dirty="0" err="1" smtClean="0"/>
              <a:t>SATe</a:t>
            </a:r>
            <a:r>
              <a:rPr lang="en-US" dirty="0" smtClean="0"/>
              <a:t> centroid edge decomposition). This creates a collection of disjoint subsets.  Each subset gets a HMM (using HMMBUILD). Each sequence is scored against every HMM, and selects the best HMM. The alignment using that HMM is used to add the sequence into the MSA on the full dataset.</a:t>
            </a:r>
          </a:p>
        </p:txBody>
      </p:sp>
    </p:spTree>
    <p:extLst>
      <p:ext uri="{BB962C8B-B14F-4D97-AF65-F5344CB8AC3E}">
        <p14:creationId xmlns:p14="http://schemas.microsoft.com/office/powerpoint/2010/main" val="1306410634"/>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UPP (details) – second version</a:t>
            </a:r>
            <a:endParaRPr lang="en-US" dirty="0"/>
          </a:p>
        </p:txBody>
      </p:sp>
      <p:sp>
        <p:nvSpPr>
          <p:cNvPr id="3" name="Content Placeholder 2"/>
          <p:cNvSpPr>
            <a:spLocks noGrp="1"/>
          </p:cNvSpPr>
          <p:nvPr>
            <p:ph idx="1"/>
          </p:nvPr>
        </p:nvSpPr>
        <p:spPr>
          <a:xfrm>
            <a:off x="457199" y="1600200"/>
            <a:ext cx="8564052" cy="4525963"/>
          </a:xfrm>
        </p:spPr>
        <p:txBody>
          <a:bodyPr>
            <a:normAutofit fontScale="92500" lnSpcReduction="20000"/>
          </a:bodyPr>
          <a:lstStyle/>
          <a:p>
            <a:pPr>
              <a:spcAft>
                <a:spcPts val="1200"/>
              </a:spcAft>
            </a:pPr>
            <a:r>
              <a:rPr lang="en-US" dirty="0" smtClean="0"/>
              <a:t>Backbone alignment and tree: Same as for first version. (Random subset of 1000 sequences on datasets with more than 1000 sequences. PASTA alignment and tree on the backbone subset.)</a:t>
            </a:r>
          </a:p>
          <a:p>
            <a:pPr>
              <a:spcAft>
                <a:spcPts val="1200"/>
              </a:spcAft>
            </a:pPr>
            <a:r>
              <a:rPr lang="en-US" b="1" dirty="0" smtClean="0">
                <a:solidFill>
                  <a:srgbClr val="0000FF"/>
                </a:solidFill>
              </a:rPr>
              <a:t>Subset size: We decompose the backbone into many subsets of varying sizes (10, 20, 40, 80, …, 640, 1000). </a:t>
            </a:r>
          </a:p>
          <a:p>
            <a:pPr>
              <a:spcAft>
                <a:spcPts val="1200"/>
              </a:spcAft>
            </a:pPr>
            <a:r>
              <a:rPr lang="en-US" dirty="0" smtClean="0"/>
              <a:t>All subsets get HMMs, and the sequence is scored against every HMM – the best scoring HMM is used to align the sequence.</a:t>
            </a:r>
            <a:endParaRPr lang="en-US" dirty="0" smtClean="0">
              <a:solidFill>
                <a:srgbClr val="0000FF"/>
              </a:solidFill>
            </a:endParaRPr>
          </a:p>
        </p:txBody>
      </p:sp>
    </p:spTree>
    <p:extLst>
      <p:ext uri="{BB962C8B-B14F-4D97-AF65-F5344CB8AC3E}">
        <p14:creationId xmlns:p14="http://schemas.microsoft.com/office/powerpoint/2010/main" val="79826614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4"/>
          <p:cNvSpPr>
            <a:spLocks noGrp="1"/>
          </p:cNvSpPr>
          <p:nvPr>
            <p:ph type="title" idx="4294967295"/>
          </p:nvPr>
        </p:nvSpPr>
        <p:spPr>
          <a:xfrm>
            <a:off x="609600" y="76200"/>
            <a:ext cx="7162800" cy="715963"/>
          </a:xfrm>
        </p:spPr>
        <p:txBody>
          <a:bodyPr/>
          <a:lstStyle/>
          <a:p>
            <a:pPr algn="l" eaLnBrk="1" hangingPunct="1"/>
            <a:r>
              <a:rPr lang="en-US" sz="2800" b="1">
                <a:latin typeface="Arial" charset="0"/>
              </a:rPr>
              <a:t>RNASim: Alignment error</a:t>
            </a:r>
            <a:endParaRPr lang="en-US" sz="2800">
              <a:latin typeface="Arial" charset="0"/>
            </a:endParaRPr>
          </a:p>
        </p:txBody>
      </p:sp>
      <p:pic>
        <p:nvPicPr>
          <p:cNvPr id="205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1381125"/>
            <a:ext cx="8229600"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5106368" y="549949"/>
            <a:ext cx="3669356" cy="369332"/>
          </a:xfrm>
          <a:prstGeom prst="rect">
            <a:avLst/>
          </a:prstGeom>
          <a:noFill/>
        </p:spPr>
        <p:txBody>
          <a:bodyPr wrap="none" rtlCol="0">
            <a:spAutoFit/>
          </a:bodyPr>
          <a:lstStyle/>
          <a:p>
            <a:r>
              <a:rPr lang="en-US" dirty="0" smtClean="0"/>
              <a:t>UPP(Fast) uses backbones of size 100</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4"/>
          <p:cNvSpPr>
            <a:spLocks noGrp="1"/>
          </p:cNvSpPr>
          <p:nvPr>
            <p:ph type="title" idx="4294967295"/>
          </p:nvPr>
        </p:nvSpPr>
        <p:spPr>
          <a:xfrm>
            <a:off x="609600" y="76200"/>
            <a:ext cx="7162800" cy="715963"/>
          </a:xfrm>
        </p:spPr>
        <p:txBody>
          <a:bodyPr/>
          <a:lstStyle/>
          <a:p>
            <a:pPr algn="l" eaLnBrk="1" hangingPunct="1"/>
            <a:r>
              <a:rPr lang="en-US" sz="2800" b="1">
                <a:latin typeface="Arial" charset="0"/>
              </a:rPr>
              <a:t>RNASim: Tree error</a:t>
            </a:r>
            <a:endParaRPr lang="en-US" sz="2800">
              <a:latin typeface="Arial"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1381125"/>
            <a:ext cx="8229600" cy="493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4343400" y="1600200"/>
            <a:ext cx="4800600" cy="1225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cs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5pPr>
            <a:lvl6pPr marL="14351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6pPr>
            <a:lvl7pPr marL="18923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7pPr>
            <a:lvl8pPr marL="23495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8pPr>
            <a:lvl9pPr marL="28067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9pPr>
          </a:lstStyle>
          <a:p>
            <a:pPr>
              <a:lnSpc>
                <a:spcPct val="94000"/>
              </a:lnSpc>
              <a:spcBef>
                <a:spcPts val="1475"/>
              </a:spcBef>
              <a:buClr>
                <a:srgbClr val="000000"/>
              </a:buClr>
              <a:buSzPct val="45000"/>
              <a:buFont typeface="Wingdings" charset="0"/>
              <a:buNone/>
              <a:defRPr/>
            </a:pPr>
            <a:r>
              <a:rPr lang="en-GB" sz="3300" b="1" smtClean="0">
                <a:solidFill>
                  <a:srgbClr val="000000"/>
                </a:solidFill>
                <a:latin typeface="Courier New" charset="0"/>
                <a:cs typeface="Arial" charset="0"/>
              </a:rPr>
              <a:t>…AC</a:t>
            </a:r>
            <a:r>
              <a:rPr lang="en-GB" sz="3300" b="1" smtClean="0">
                <a:solidFill>
                  <a:srgbClr val="FF00FF"/>
                </a:solidFill>
                <a:latin typeface="Courier New" charset="0"/>
                <a:cs typeface="Arial" charset="0"/>
              </a:rPr>
              <a:t>GGTG</a:t>
            </a:r>
            <a:r>
              <a:rPr lang="en-GB" sz="3300" b="1" smtClean="0">
                <a:solidFill>
                  <a:srgbClr val="000000"/>
                </a:solidFill>
                <a:latin typeface="Courier New" charset="0"/>
                <a:cs typeface="Arial" charset="0"/>
              </a:rPr>
              <a:t>CAGT</a:t>
            </a:r>
            <a:r>
              <a:rPr lang="en-GB" sz="3300" b="1" smtClean="0">
                <a:solidFill>
                  <a:srgbClr val="FF0000"/>
                </a:solidFill>
                <a:latin typeface="Courier New" charset="0"/>
                <a:cs typeface="Arial" charset="0"/>
              </a:rPr>
              <a:t>T</a:t>
            </a:r>
            <a:r>
              <a:rPr lang="en-GB" sz="3300" b="1" smtClean="0">
                <a:solidFill>
                  <a:srgbClr val="000000"/>
                </a:solidFill>
                <a:latin typeface="Courier New" charset="0"/>
                <a:cs typeface="Arial" charset="0"/>
              </a:rPr>
              <a:t>ACC</a:t>
            </a:r>
            <a:r>
              <a:rPr lang="en-GB" sz="3300" b="1" smtClean="0">
                <a:solidFill>
                  <a:srgbClr val="FF0000"/>
                </a:solidFill>
                <a:latin typeface="Courier New" charset="0"/>
                <a:cs typeface="Arial" charset="0"/>
              </a:rPr>
              <a:t>-</a:t>
            </a:r>
            <a:r>
              <a:rPr lang="en-GB" sz="3300" b="1" smtClean="0">
                <a:solidFill>
                  <a:srgbClr val="000000"/>
                </a:solidFill>
                <a:latin typeface="Courier New" charset="0"/>
                <a:cs typeface="Arial" charset="0"/>
              </a:rPr>
              <a:t>A…</a:t>
            </a:r>
          </a:p>
          <a:p>
            <a:pPr>
              <a:lnSpc>
                <a:spcPct val="94000"/>
              </a:lnSpc>
              <a:spcBef>
                <a:spcPts val="1475"/>
              </a:spcBef>
              <a:buClr>
                <a:srgbClr val="000000"/>
              </a:buClr>
              <a:buSzPct val="45000"/>
              <a:buFont typeface="Wingdings" charset="0"/>
              <a:buNone/>
              <a:defRPr/>
            </a:pPr>
            <a:r>
              <a:rPr lang="en-GB" sz="3300" b="1" smtClean="0">
                <a:solidFill>
                  <a:srgbClr val="000000"/>
                </a:solidFill>
                <a:latin typeface="Courier New" charset="0"/>
                <a:cs typeface="Arial" charset="0"/>
              </a:rPr>
              <a:t>…AC</a:t>
            </a:r>
            <a:r>
              <a:rPr lang="en-GB" sz="3300" b="1" smtClean="0">
                <a:solidFill>
                  <a:srgbClr val="FF00FF"/>
                </a:solidFill>
                <a:latin typeface="Courier New" charset="0"/>
                <a:cs typeface="Arial" charset="0"/>
              </a:rPr>
              <a:t>----</a:t>
            </a:r>
            <a:r>
              <a:rPr lang="en-GB" sz="3300" b="1" smtClean="0">
                <a:solidFill>
                  <a:srgbClr val="000000"/>
                </a:solidFill>
                <a:latin typeface="Courier New" charset="0"/>
                <a:cs typeface="Arial" charset="0"/>
              </a:rPr>
              <a:t>CAGT</a:t>
            </a:r>
            <a:r>
              <a:rPr lang="en-GB" sz="3300" b="1" smtClean="0">
                <a:solidFill>
                  <a:srgbClr val="0099FF"/>
                </a:solidFill>
                <a:latin typeface="Courier New" charset="0"/>
                <a:cs typeface="Arial" charset="0"/>
              </a:rPr>
              <a:t>C</a:t>
            </a:r>
            <a:r>
              <a:rPr lang="en-GB" sz="3300" b="1" smtClean="0">
                <a:solidFill>
                  <a:srgbClr val="000000"/>
                </a:solidFill>
                <a:latin typeface="Courier New" charset="0"/>
                <a:cs typeface="Arial" charset="0"/>
              </a:rPr>
              <a:t>ACC</a:t>
            </a:r>
            <a:r>
              <a:rPr lang="en-GB" sz="3300" b="1" smtClean="0">
                <a:solidFill>
                  <a:srgbClr val="FF0000"/>
                </a:solidFill>
                <a:latin typeface="Courier New" charset="0"/>
                <a:cs typeface="Arial" charset="0"/>
              </a:rPr>
              <a:t>T</a:t>
            </a:r>
            <a:r>
              <a:rPr lang="en-GB" sz="3300" b="1" smtClean="0">
                <a:solidFill>
                  <a:srgbClr val="000000"/>
                </a:solidFill>
                <a:latin typeface="Courier New" charset="0"/>
                <a:cs typeface="Arial" charset="0"/>
              </a:rPr>
              <a:t>A…</a:t>
            </a:r>
            <a:endParaRPr lang="en-GB" b="1" smtClean="0">
              <a:solidFill>
                <a:srgbClr val="000000"/>
              </a:solidFill>
              <a:latin typeface="Courier New" charset="0"/>
              <a:cs typeface="Arial" charset="0"/>
            </a:endParaRPr>
          </a:p>
        </p:txBody>
      </p:sp>
      <p:sp>
        <p:nvSpPr>
          <p:cNvPr id="103427" name="Rectangle 3"/>
          <p:cNvSpPr>
            <a:spLocks noGrp="1" noChangeArrowheads="1"/>
          </p:cNvSpPr>
          <p:nvPr>
            <p:ph type="body"/>
          </p:nvPr>
        </p:nvSpPr>
        <p:spPr>
          <a:xfrm>
            <a:off x="784225" y="3846513"/>
            <a:ext cx="7359650" cy="1543050"/>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lstStyle/>
          <a:p>
            <a:pPr marL="430213" indent="-323850" algn="l" defTabSz="457200" eaLnBrk="1" hangingPunct="1">
              <a:lnSpc>
                <a:spcPct val="90000"/>
              </a:lnSpc>
              <a:spcBef>
                <a:spcPct val="2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b="1" smtClean="0">
                <a:solidFill>
                  <a:schemeClr val="tx1"/>
                </a:solidFill>
              </a:rPr>
              <a:t>The </a:t>
            </a:r>
            <a:r>
              <a:rPr lang="en-GB" sz="2000" b="1" smtClean="0">
                <a:solidFill>
                  <a:srgbClr val="3333CC"/>
                </a:solidFill>
              </a:rPr>
              <a:t>true multiple alignment</a:t>
            </a:r>
            <a:r>
              <a:rPr lang="en-GB" sz="2000" b="1" smtClean="0">
                <a:solidFill>
                  <a:schemeClr val="tx1"/>
                </a:solidFill>
              </a:rPr>
              <a:t> </a:t>
            </a:r>
          </a:p>
          <a:p>
            <a:pPr marL="862013" lvl="1" indent="-285750" algn="l" defTabSz="457200" eaLnBrk="1" hangingPunct="1">
              <a:lnSpc>
                <a:spcPct val="90000"/>
              </a:lnSpc>
              <a:spcBef>
                <a:spcPct val="20000"/>
              </a:spcBef>
              <a:buFontTx/>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b="1" smtClean="0">
                <a:solidFill>
                  <a:schemeClr val="tx1"/>
                </a:solidFill>
              </a:rPr>
              <a:t>Reflects historical substitution, insertion, and deletion events</a:t>
            </a:r>
          </a:p>
          <a:p>
            <a:pPr marL="862013" lvl="1" indent="-285750" algn="l" defTabSz="457200" eaLnBrk="1" hangingPunct="1">
              <a:lnSpc>
                <a:spcPct val="90000"/>
              </a:lnSpc>
              <a:spcBef>
                <a:spcPct val="20000"/>
              </a:spcBef>
              <a:buFontTx/>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b="1" smtClean="0">
                <a:solidFill>
                  <a:schemeClr val="tx1"/>
                </a:solidFill>
              </a:rPr>
              <a:t>Defined using transitive closure of pairwise alignments computed on edges of the true tree</a:t>
            </a:r>
          </a:p>
        </p:txBody>
      </p:sp>
      <p:sp>
        <p:nvSpPr>
          <p:cNvPr id="103428" name="Text Box 4"/>
          <p:cNvSpPr txBox="1">
            <a:spLocks noChangeArrowheads="1"/>
          </p:cNvSpPr>
          <p:nvPr/>
        </p:nvSpPr>
        <p:spPr bwMode="auto">
          <a:xfrm>
            <a:off x="123825" y="1066800"/>
            <a:ext cx="3887788" cy="56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cs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5pPr>
            <a:lvl6pPr marL="14351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6pPr>
            <a:lvl7pPr marL="18923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7pPr>
            <a:lvl8pPr marL="23495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8pPr>
            <a:lvl9pPr marL="28067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9pPr>
          </a:lstStyle>
          <a:p>
            <a:pPr eaLnBrk="1" hangingPunct="1">
              <a:lnSpc>
                <a:spcPct val="94000"/>
              </a:lnSpc>
              <a:buClr>
                <a:srgbClr val="000000"/>
              </a:buClr>
              <a:buSzPct val="45000"/>
              <a:buFont typeface="Wingdings" charset="0"/>
              <a:buNone/>
              <a:defRPr/>
            </a:pPr>
            <a:r>
              <a:rPr lang="en-GB" sz="3300" b="1" smtClean="0">
                <a:solidFill>
                  <a:srgbClr val="000000"/>
                </a:solidFill>
                <a:latin typeface="Courier New" charset="0"/>
                <a:cs typeface="Arial" charset="0"/>
              </a:rPr>
              <a:t>…</a:t>
            </a:r>
            <a:r>
              <a:rPr lang="en-GB" sz="2800" b="1" smtClean="0">
                <a:solidFill>
                  <a:srgbClr val="000000"/>
                </a:solidFill>
                <a:latin typeface="Courier New" charset="0"/>
                <a:cs typeface="Arial" charset="0"/>
              </a:rPr>
              <a:t>AC</a:t>
            </a:r>
            <a:r>
              <a:rPr lang="en-GB" sz="2800" b="1" smtClean="0">
                <a:solidFill>
                  <a:srgbClr val="FF00FF"/>
                </a:solidFill>
                <a:latin typeface="Courier New" charset="0"/>
                <a:cs typeface="Arial" charset="0"/>
              </a:rPr>
              <a:t>GGTG</a:t>
            </a:r>
            <a:r>
              <a:rPr lang="en-GB" sz="2800" b="1" smtClean="0">
                <a:solidFill>
                  <a:srgbClr val="000000"/>
                </a:solidFill>
                <a:latin typeface="Courier New" charset="0"/>
                <a:cs typeface="Arial" charset="0"/>
              </a:rPr>
              <a:t>CAGT</a:t>
            </a:r>
            <a:r>
              <a:rPr lang="en-GB" sz="2800" b="1" smtClean="0">
                <a:solidFill>
                  <a:srgbClr val="FF0000"/>
                </a:solidFill>
                <a:latin typeface="Courier New" charset="0"/>
                <a:cs typeface="Arial" charset="0"/>
              </a:rPr>
              <a:t>T</a:t>
            </a:r>
            <a:r>
              <a:rPr lang="en-GB" sz="2800" b="1" smtClean="0">
                <a:solidFill>
                  <a:srgbClr val="000000"/>
                </a:solidFill>
                <a:latin typeface="Courier New" charset="0"/>
                <a:cs typeface="Arial" charset="0"/>
              </a:rPr>
              <a:t>ACCA</a:t>
            </a:r>
            <a:r>
              <a:rPr lang="en-GB" sz="3300" b="1" smtClean="0">
                <a:solidFill>
                  <a:srgbClr val="000000"/>
                </a:solidFill>
                <a:latin typeface="Courier New" charset="0"/>
                <a:cs typeface="Arial" charset="0"/>
              </a:rPr>
              <a:t>…</a:t>
            </a:r>
          </a:p>
        </p:txBody>
      </p:sp>
      <p:sp>
        <p:nvSpPr>
          <p:cNvPr id="103429" name="Text Box 5"/>
          <p:cNvSpPr txBox="1">
            <a:spLocks noChangeArrowheads="1"/>
          </p:cNvSpPr>
          <p:nvPr/>
        </p:nvSpPr>
        <p:spPr bwMode="auto">
          <a:xfrm>
            <a:off x="2362200" y="414338"/>
            <a:ext cx="1377950" cy="34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cs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5pPr>
            <a:lvl6pPr marL="14351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6pPr>
            <a:lvl7pPr marL="18923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7pPr>
            <a:lvl8pPr marL="23495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8pPr>
            <a:lvl9pPr marL="28067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9pPr>
          </a:lstStyle>
          <a:p>
            <a:pPr eaLnBrk="1" hangingPunct="1">
              <a:lnSpc>
                <a:spcPct val="93000"/>
              </a:lnSpc>
              <a:buClr>
                <a:srgbClr val="000000"/>
              </a:buClr>
              <a:buSzPct val="45000"/>
              <a:buFont typeface="Wingdings" charset="0"/>
              <a:buNone/>
              <a:defRPr/>
            </a:pPr>
            <a:r>
              <a:rPr lang="en-GB" sz="1800" smtClean="0">
                <a:solidFill>
                  <a:srgbClr val="FF3300"/>
                </a:solidFill>
                <a:cs typeface="Arial" charset="0"/>
              </a:rPr>
              <a:t>Substitution</a:t>
            </a:r>
          </a:p>
        </p:txBody>
      </p:sp>
      <p:sp>
        <p:nvSpPr>
          <p:cNvPr id="103430" name="Freeform 6"/>
          <p:cNvSpPr>
            <a:spLocks/>
          </p:cNvSpPr>
          <p:nvPr/>
        </p:nvSpPr>
        <p:spPr bwMode="auto">
          <a:xfrm rot="10800000">
            <a:off x="1447800" y="533400"/>
            <a:ext cx="334963" cy="682625"/>
          </a:xfrm>
          <a:custGeom>
            <a:avLst/>
            <a:gdLst>
              <a:gd name="T0" fmla="*/ 288 w 288"/>
              <a:gd name="T1" fmla="*/ 0 h 691"/>
              <a:gd name="T2" fmla="*/ 266 w 288"/>
              <a:gd name="T3" fmla="*/ 21 h 691"/>
              <a:gd name="T4" fmla="*/ 238 w 288"/>
              <a:gd name="T5" fmla="*/ 64 h 691"/>
              <a:gd name="T6" fmla="*/ 209 w 288"/>
              <a:gd name="T7" fmla="*/ 216 h 691"/>
              <a:gd name="T8" fmla="*/ 180 w 288"/>
              <a:gd name="T9" fmla="*/ 244 h 691"/>
              <a:gd name="T10" fmla="*/ 101 w 288"/>
              <a:gd name="T11" fmla="*/ 331 h 691"/>
              <a:gd name="T12" fmla="*/ 144 w 288"/>
              <a:gd name="T13" fmla="*/ 388 h 691"/>
              <a:gd name="T14" fmla="*/ 101 w 288"/>
              <a:gd name="T15" fmla="*/ 453 h 691"/>
              <a:gd name="T16" fmla="*/ 72 w 288"/>
              <a:gd name="T17" fmla="*/ 496 h 691"/>
              <a:gd name="T18" fmla="*/ 65 w 288"/>
              <a:gd name="T19" fmla="*/ 518 h 691"/>
              <a:gd name="T20" fmla="*/ 72 w 288"/>
              <a:gd name="T21" fmla="*/ 568 h 691"/>
              <a:gd name="T22" fmla="*/ 50 w 288"/>
              <a:gd name="T23" fmla="*/ 583 h 691"/>
              <a:gd name="T24" fmla="*/ 43 w 288"/>
              <a:gd name="T25" fmla="*/ 640 h 691"/>
              <a:gd name="T26" fmla="*/ 14 w 288"/>
              <a:gd name="T27" fmla="*/ 676 h 691"/>
              <a:gd name="T28" fmla="*/ 0 w 288"/>
              <a:gd name="T29" fmla="*/ 69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691">
                <a:moveTo>
                  <a:pt x="288" y="0"/>
                </a:moveTo>
                <a:cubicBezTo>
                  <a:pt x="281" y="7"/>
                  <a:pt x="272" y="13"/>
                  <a:pt x="266" y="21"/>
                </a:cubicBezTo>
                <a:cubicBezTo>
                  <a:pt x="255" y="34"/>
                  <a:pt x="238" y="64"/>
                  <a:pt x="238" y="64"/>
                </a:cubicBezTo>
                <a:cubicBezTo>
                  <a:pt x="227" y="114"/>
                  <a:pt x="226" y="167"/>
                  <a:pt x="209" y="216"/>
                </a:cubicBezTo>
                <a:cubicBezTo>
                  <a:pt x="205" y="229"/>
                  <a:pt x="189" y="234"/>
                  <a:pt x="180" y="244"/>
                </a:cubicBezTo>
                <a:cubicBezTo>
                  <a:pt x="154" y="274"/>
                  <a:pt x="123" y="297"/>
                  <a:pt x="101" y="331"/>
                </a:cubicBezTo>
                <a:cubicBezTo>
                  <a:pt x="142" y="372"/>
                  <a:pt x="132" y="351"/>
                  <a:pt x="144" y="388"/>
                </a:cubicBezTo>
                <a:cubicBezTo>
                  <a:pt x="134" y="418"/>
                  <a:pt x="120" y="429"/>
                  <a:pt x="101" y="453"/>
                </a:cubicBezTo>
                <a:cubicBezTo>
                  <a:pt x="90" y="467"/>
                  <a:pt x="72" y="496"/>
                  <a:pt x="72" y="496"/>
                </a:cubicBezTo>
                <a:cubicBezTo>
                  <a:pt x="70" y="503"/>
                  <a:pt x="64" y="510"/>
                  <a:pt x="65" y="518"/>
                </a:cubicBezTo>
                <a:cubicBezTo>
                  <a:pt x="70" y="549"/>
                  <a:pt x="97" y="531"/>
                  <a:pt x="72" y="568"/>
                </a:cubicBezTo>
                <a:cubicBezTo>
                  <a:pt x="67" y="575"/>
                  <a:pt x="57" y="578"/>
                  <a:pt x="50" y="583"/>
                </a:cubicBezTo>
                <a:cubicBezTo>
                  <a:pt x="17" y="633"/>
                  <a:pt x="8" y="617"/>
                  <a:pt x="43" y="640"/>
                </a:cubicBezTo>
                <a:cubicBezTo>
                  <a:pt x="32" y="676"/>
                  <a:pt x="45" y="651"/>
                  <a:pt x="14" y="676"/>
                </a:cubicBezTo>
                <a:cubicBezTo>
                  <a:pt x="9" y="680"/>
                  <a:pt x="0" y="691"/>
                  <a:pt x="0" y="691"/>
                </a:cubicBezTo>
              </a:path>
            </a:pathLst>
          </a:custGeom>
          <a:solidFill>
            <a:srgbClr val="00CC99"/>
          </a:solidFill>
          <a:ln w="38160">
            <a:solidFill>
              <a:srgbClr val="FF0000"/>
            </a:solidFill>
            <a:round/>
            <a:headEnd type="triangle" w="med" len="me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3431" name="Freeform 7"/>
          <p:cNvSpPr>
            <a:spLocks/>
          </p:cNvSpPr>
          <p:nvPr/>
        </p:nvSpPr>
        <p:spPr bwMode="auto">
          <a:xfrm rot="10800000">
            <a:off x="2743200" y="685800"/>
            <a:ext cx="195263" cy="479425"/>
          </a:xfrm>
          <a:custGeom>
            <a:avLst/>
            <a:gdLst>
              <a:gd name="T0" fmla="*/ 123 w 123"/>
              <a:gd name="T1" fmla="*/ 0 h 302"/>
              <a:gd name="T2" fmla="*/ 51 w 123"/>
              <a:gd name="T3" fmla="*/ 58 h 302"/>
              <a:gd name="T4" fmla="*/ 94 w 123"/>
              <a:gd name="T5" fmla="*/ 130 h 302"/>
              <a:gd name="T6" fmla="*/ 15 w 123"/>
              <a:gd name="T7" fmla="*/ 223 h 302"/>
              <a:gd name="T8" fmla="*/ 22 w 123"/>
              <a:gd name="T9" fmla="*/ 245 h 302"/>
              <a:gd name="T10" fmla="*/ 36 w 123"/>
              <a:gd name="T11" fmla="*/ 266 h 302"/>
              <a:gd name="T12" fmla="*/ 0 w 123"/>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123" h="302">
                <a:moveTo>
                  <a:pt x="123" y="0"/>
                </a:moveTo>
                <a:cubicBezTo>
                  <a:pt x="99" y="19"/>
                  <a:pt x="72" y="36"/>
                  <a:pt x="51" y="58"/>
                </a:cubicBezTo>
                <a:cubicBezTo>
                  <a:pt x="61" y="110"/>
                  <a:pt x="69" y="90"/>
                  <a:pt x="94" y="130"/>
                </a:cubicBezTo>
                <a:cubicBezTo>
                  <a:pt x="60" y="184"/>
                  <a:pt x="55" y="183"/>
                  <a:pt x="15" y="223"/>
                </a:cubicBezTo>
                <a:cubicBezTo>
                  <a:pt x="17" y="230"/>
                  <a:pt x="19" y="238"/>
                  <a:pt x="22" y="245"/>
                </a:cubicBezTo>
                <a:cubicBezTo>
                  <a:pt x="26" y="253"/>
                  <a:pt x="36" y="258"/>
                  <a:pt x="36" y="266"/>
                </a:cubicBezTo>
                <a:cubicBezTo>
                  <a:pt x="36" y="283"/>
                  <a:pt x="0" y="302"/>
                  <a:pt x="0" y="302"/>
                </a:cubicBezTo>
              </a:path>
            </a:pathLst>
          </a:custGeom>
          <a:solidFill>
            <a:srgbClr val="00CC99"/>
          </a:solidFill>
          <a:ln w="38160">
            <a:solidFill>
              <a:srgbClr val="FF0000"/>
            </a:solidFill>
            <a:round/>
            <a:headEnd type="triangle" w="med" len="me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3432" name="Text Box 8"/>
          <p:cNvSpPr txBox="1">
            <a:spLocks noChangeArrowheads="1"/>
          </p:cNvSpPr>
          <p:nvPr/>
        </p:nvSpPr>
        <p:spPr bwMode="auto">
          <a:xfrm>
            <a:off x="1295400" y="261938"/>
            <a:ext cx="1022350" cy="34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cs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5pPr>
            <a:lvl6pPr marL="14351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6pPr>
            <a:lvl7pPr marL="18923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7pPr>
            <a:lvl8pPr marL="23495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8pPr>
            <a:lvl9pPr marL="28067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9pPr>
          </a:lstStyle>
          <a:p>
            <a:pPr eaLnBrk="1" hangingPunct="1">
              <a:lnSpc>
                <a:spcPct val="93000"/>
              </a:lnSpc>
              <a:buClr>
                <a:srgbClr val="000000"/>
              </a:buClr>
              <a:buSzPct val="45000"/>
              <a:buFont typeface="Wingdings" charset="0"/>
              <a:buNone/>
              <a:defRPr/>
            </a:pPr>
            <a:r>
              <a:rPr lang="en-GB" sz="1800" smtClean="0">
                <a:solidFill>
                  <a:srgbClr val="FF3300"/>
                </a:solidFill>
                <a:cs typeface="Arial" charset="0"/>
              </a:rPr>
              <a:t>Deletion</a:t>
            </a:r>
            <a:endParaRPr lang="en-GB" smtClean="0">
              <a:solidFill>
                <a:srgbClr val="FF3300"/>
              </a:solidFill>
              <a:cs typeface="Arial" charset="0"/>
            </a:endParaRPr>
          </a:p>
        </p:txBody>
      </p:sp>
      <p:sp>
        <p:nvSpPr>
          <p:cNvPr id="103433" name="Text Box 9"/>
          <p:cNvSpPr txBox="1">
            <a:spLocks noChangeArrowheads="1"/>
          </p:cNvSpPr>
          <p:nvPr/>
        </p:nvSpPr>
        <p:spPr bwMode="auto">
          <a:xfrm>
            <a:off x="787400" y="2254250"/>
            <a:ext cx="3581400" cy="56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cs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5pPr>
            <a:lvl6pPr marL="14351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6pPr>
            <a:lvl7pPr marL="18923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7pPr>
            <a:lvl8pPr marL="23495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8pPr>
            <a:lvl9pPr marL="28067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9pPr>
          </a:lstStyle>
          <a:p>
            <a:pPr eaLnBrk="1" hangingPunct="1">
              <a:lnSpc>
                <a:spcPct val="94000"/>
              </a:lnSpc>
              <a:buClr>
                <a:srgbClr val="000000"/>
              </a:buClr>
              <a:buSzPct val="45000"/>
              <a:buFont typeface="Wingdings" charset="0"/>
              <a:buNone/>
              <a:defRPr/>
            </a:pPr>
            <a:r>
              <a:rPr lang="en-GB" sz="3300" b="1" smtClean="0">
                <a:solidFill>
                  <a:srgbClr val="000000"/>
                </a:solidFill>
                <a:latin typeface="Courier New" charset="0"/>
                <a:cs typeface="Arial" charset="0"/>
              </a:rPr>
              <a:t>…</a:t>
            </a:r>
            <a:r>
              <a:rPr lang="en-GB" sz="2800" b="1" smtClean="0">
                <a:solidFill>
                  <a:srgbClr val="000000"/>
                </a:solidFill>
                <a:latin typeface="Courier New" charset="0"/>
                <a:cs typeface="Arial" charset="0"/>
              </a:rPr>
              <a:t>ACCAGT</a:t>
            </a:r>
            <a:r>
              <a:rPr lang="en-GB" sz="2800" b="1" smtClean="0">
                <a:solidFill>
                  <a:srgbClr val="0099FF"/>
                </a:solidFill>
                <a:latin typeface="Courier New" charset="0"/>
                <a:cs typeface="Arial" charset="0"/>
              </a:rPr>
              <a:t>C</a:t>
            </a:r>
            <a:r>
              <a:rPr lang="en-GB" sz="2800" b="1" smtClean="0">
                <a:solidFill>
                  <a:srgbClr val="000000"/>
                </a:solidFill>
                <a:latin typeface="Courier New" charset="0"/>
                <a:cs typeface="Arial" charset="0"/>
              </a:rPr>
              <a:t>ACC</a:t>
            </a:r>
            <a:r>
              <a:rPr lang="en-GB" sz="2800" b="1" smtClean="0">
                <a:solidFill>
                  <a:srgbClr val="FF0000"/>
                </a:solidFill>
                <a:latin typeface="Courier New" charset="0"/>
                <a:cs typeface="Arial" charset="0"/>
              </a:rPr>
              <a:t>T</a:t>
            </a:r>
            <a:r>
              <a:rPr lang="en-GB" sz="2800" b="1" smtClean="0">
                <a:solidFill>
                  <a:srgbClr val="000000"/>
                </a:solidFill>
                <a:latin typeface="Courier New" charset="0"/>
                <a:cs typeface="Arial" charset="0"/>
              </a:rPr>
              <a:t>A</a:t>
            </a:r>
            <a:r>
              <a:rPr lang="en-GB" sz="3300" b="1" smtClean="0">
                <a:solidFill>
                  <a:srgbClr val="000000"/>
                </a:solidFill>
                <a:latin typeface="Courier New" charset="0"/>
                <a:cs typeface="Arial" charset="0"/>
              </a:rPr>
              <a:t>…</a:t>
            </a:r>
          </a:p>
        </p:txBody>
      </p:sp>
      <p:sp>
        <p:nvSpPr>
          <p:cNvPr id="103434" name="Line 10"/>
          <p:cNvSpPr>
            <a:spLocks noChangeShapeType="1"/>
          </p:cNvSpPr>
          <p:nvPr/>
        </p:nvSpPr>
        <p:spPr bwMode="auto">
          <a:xfrm>
            <a:off x="990600" y="1524000"/>
            <a:ext cx="609600" cy="914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3435" name="Line 11"/>
          <p:cNvSpPr>
            <a:spLocks noChangeShapeType="1"/>
          </p:cNvSpPr>
          <p:nvPr/>
        </p:nvSpPr>
        <p:spPr bwMode="auto">
          <a:xfrm flipH="1">
            <a:off x="1600200" y="1524000"/>
            <a:ext cx="152400" cy="914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3436" name="Line 12"/>
          <p:cNvSpPr>
            <a:spLocks noChangeShapeType="1"/>
          </p:cNvSpPr>
          <p:nvPr/>
        </p:nvSpPr>
        <p:spPr bwMode="auto">
          <a:xfrm flipH="1">
            <a:off x="2514600" y="1524000"/>
            <a:ext cx="152400" cy="838200"/>
          </a:xfrm>
          <a:prstGeom prst="line">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3437" name="Freeform 13"/>
          <p:cNvSpPr>
            <a:spLocks/>
          </p:cNvSpPr>
          <p:nvPr/>
        </p:nvSpPr>
        <p:spPr bwMode="auto">
          <a:xfrm rot="10800000">
            <a:off x="3352800" y="1905000"/>
            <a:ext cx="195263" cy="479425"/>
          </a:xfrm>
          <a:custGeom>
            <a:avLst/>
            <a:gdLst>
              <a:gd name="T0" fmla="*/ 123 w 123"/>
              <a:gd name="T1" fmla="*/ 0 h 302"/>
              <a:gd name="T2" fmla="*/ 51 w 123"/>
              <a:gd name="T3" fmla="*/ 58 h 302"/>
              <a:gd name="T4" fmla="*/ 94 w 123"/>
              <a:gd name="T5" fmla="*/ 130 h 302"/>
              <a:gd name="T6" fmla="*/ 15 w 123"/>
              <a:gd name="T7" fmla="*/ 223 h 302"/>
              <a:gd name="T8" fmla="*/ 22 w 123"/>
              <a:gd name="T9" fmla="*/ 245 h 302"/>
              <a:gd name="T10" fmla="*/ 36 w 123"/>
              <a:gd name="T11" fmla="*/ 266 h 302"/>
              <a:gd name="T12" fmla="*/ 0 w 123"/>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123" h="302">
                <a:moveTo>
                  <a:pt x="123" y="0"/>
                </a:moveTo>
                <a:cubicBezTo>
                  <a:pt x="99" y="19"/>
                  <a:pt x="72" y="36"/>
                  <a:pt x="51" y="58"/>
                </a:cubicBezTo>
                <a:cubicBezTo>
                  <a:pt x="61" y="110"/>
                  <a:pt x="69" y="90"/>
                  <a:pt x="94" y="130"/>
                </a:cubicBezTo>
                <a:cubicBezTo>
                  <a:pt x="60" y="184"/>
                  <a:pt x="55" y="183"/>
                  <a:pt x="15" y="223"/>
                </a:cubicBezTo>
                <a:cubicBezTo>
                  <a:pt x="17" y="230"/>
                  <a:pt x="19" y="238"/>
                  <a:pt x="22" y="245"/>
                </a:cubicBezTo>
                <a:cubicBezTo>
                  <a:pt x="26" y="253"/>
                  <a:pt x="36" y="258"/>
                  <a:pt x="36" y="266"/>
                </a:cubicBezTo>
                <a:cubicBezTo>
                  <a:pt x="36" y="283"/>
                  <a:pt x="0" y="302"/>
                  <a:pt x="0" y="302"/>
                </a:cubicBezTo>
              </a:path>
            </a:pathLst>
          </a:custGeom>
          <a:solidFill>
            <a:srgbClr val="00CC99"/>
          </a:solidFill>
          <a:ln w="38160">
            <a:solidFill>
              <a:srgbClr val="FF0000"/>
            </a:solidFill>
            <a:round/>
            <a:headEnd type="triangle" w="med" len="me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3438" name="Text Box 14"/>
          <p:cNvSpPr txBox="1">
            <a:spLocks noChangeArrowheads="1"/>
          </p:cNvSpPr>
          <p:nvPr/>
        </p:nvSpPr>
        <p:spPr bwMode="auto">
          <a:xfrm>
            <a:off x="3124200" y="1600200"/>
            <a:ext cx="1060450"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cs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5pPr>
            <a:lvl6pPr marL="14351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6pPr>
            <a:lvl7pPr marL="18923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7pPr>
            <a:lvl8pPr marL="23495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8pPr>
            <a:lvl9pPr marL="28067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9pPr>
          </a:lstStyle>
          <a:p>
            <a:pPr eaLnBrk="1" hangingPunct="1">
              <a:lnSpc>
                <a:spcPct val="93000"/>
              </a:lnSpc>
              <a:buClr>
                <a:srgbClr val="000000"/>
              </a:buClr>
              <a:buSzPct val="45000"/>
              <a:buFont typeface="Wingdings" charset="0"/>
              <a:buNone/>
              <a:defRPr/>
            </a:pPr>
            <a:r>
              <a:rPr lang="en-GB" sz="1800" smtClean="0">
                <a:solidFill>
                  <a:srgbClr val="FF3300"/>
                </a:solidFill>
                <a:cs typeface="Arial" charset="0"/>
              </a:rPr>
              <a:t>Insertion</a:t>
            </a:r>
            <a:endParaRPr lang="en-GB" smtClean="0">
              <a:solidFill>
                <a:srgbClr val="FF3300"/>
              </a:solidFill>
              <a:cs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4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34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1381125"/>
            <a:ext cx="8229600" cy="493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099" name="Title 4"/>
          <p:cNvSpPr>
            <a:spLocks noGrp="1"/>
          </p:cNvSpPr>
          <p:nvPr>
            <p:ph type="title" idx="4294967295"/>
          </p:nvPr>
        </p:nvSpPr>
        <p:spPr>
          <a:xfrm>
            <a:off x="609600" y="76200"/>
            <a:ext cx="7162800" cy="715963"/>
          </a:xfrm>
        </p:spPr>
        <p:txBody>
          <a:bodyPr/>
          <a:lstStyle/>
          <a:p>
            <a:pPr algn="l" eaLnBrk="1" hangingPunct="1"/>
            <a:r>
              <a:rPr lang="en-US" sz="2800" b="1">
                <a:latin typeface="Arial" charset="0"/>
                <a:cs typeface="ＭＳ Ｐゴシック" charset="0"/>
              </a:rPr>
              <a:t>Gutell 16S: Alignment error</a:t>
            </a:r>
            <a:endParaRPr lang="en-US" sz="2800">
              <a:latin typeface="Arial" charset="0"/>
              <a:cs typeface="ＭＳ Ｐゴシック" charset="0"/>
            </a:endParaRPr>
          </a:p>
        </p:txBody>
      </p:sp>
      <p:sp>
        <p:nvSpPr>
          <p:cNvPr id="4100" name="TextBox 1"/>
          <p:cNvSpPr txBox="1">
            <a:spLocks noChangeArrowheads="1"/>
          </p:cNvSpPr>
          <p:nvPr/>
        </p:nvSpPr>
        <p:spPr bwMode="auto">
          <a:xfrm>
            <a:off x="6530975" y="4675188"/>
            <a:ext cx="281463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US" sz="1400"/>
              <a:t>Note: UPP(Default,No Decomp) </a:t>
            </a:r>
          </a:p>
          <a:p>
            <a:pPr eaLnBrk="1" hangingPunct="1"/>
            <a:r>
              <a:rPr lang="en-US" sz="1400"/>
              <a:t>fails to generate alignment on</a:t>
            </a:r>
          </a:p>
          <a:p>
            <a:pPr eaLnBrk="1" hangingPunct="1"/>
            <a:r>
              <a:rPr lang="en-US" sz="1400"/>
              <a:t>all sequences for 16S.T</a:t>
            </a:r>
          </a:p>
          <a:p>
            <a:pPr eaLnBrk="1" hangingPunct="1"/>
            <a:endParaRPr lang="en-US"/>
          </a:p>
        </p:txBody>
      </p:sp>
    </p:spTree>
    <p:extLst>
      <p:ext uri="{BB962C8B-B14F-4D97-AF65-F5344CB8AC3E}">
        <p14:creationId xmlns:p14="http://schemas.microsoft.com/office/powerpoint/2010/main" val="3777132450"/>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1381125"/>
            <a:ext cx="8229600" cy="493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123" name="Title 4"/>
          <p:cNvSpPr>
            <a:spLocks noGrp="1"/>
          </p:cNvSpPr>
          <p:nvPr>
            <p:ph type="title" idx="4294967295"/>
          </p:nvPr>
        </p:nvSpPr>
        <p:spPr>
          <a:xfrm>
            <a:off x="609600" y="76200"/>
            <a:ext cx="7162800" cy="715963"/>
          </a:xfrm>
        </p:spPr>
        <p:txBody>
          <a:bodyPr/>
          <a:lstStyle/>
          <a:p>
            <a:pPr algn="l" eaLnBrk="1" hangingPunct="1"/>
            <a:r>
              <a:rPr lang="en-US" sz="2800" b="1">
                <a:latin typeface="Arial" charset="0"/>
                <a:cs typeface="ＭＳ Ｐゴシック" charset="0"/>
              </a:rPr>
              <a:t>Gutell 16S: Tree error</a:t>
            </a:r>
            <a:endParaRPr lang="en-US" sz="2800">
              <a:latin typeface="Arial" charset="0"/>
              <a:cs typeface="ＭＳ Ｐゴシック" charset="0"/>
            </a:endParaRPr>
          </a:p>
        </p:txBody>
      </p:sp>
      <p:sp>
        <p:nvSpPr>
          <p:cNvPr id="5124" name="TextBox 4"/>
          <p:cNvSpPr txBox="1">
            <a:spLocks noChangeArrowheads="1"/>
          </p:cNvSpPr>
          <p:nvPr/>
        </p:nvSpPr>
        <p:spPr bwMode="auto">
          <a:xfrm>
            <a:off x="6530975" y="4675188"/>
            <a:ext cx="281463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US" sz="1400"/>
              <a:t>Note: UPP(Default,No Decomp) </a:t>
            </a:r>
          </a:p>
          <a:p>
            <a:pPr eaLnBrk="1" hangingPunct="1"/>
            <a:r>
              <a:rPr lang="en-US" sz="1400"/>
              <a:t>fails to generate alignment on</a:t>
            </a:r>
          </a:p>
          <a:p>
            <a:pPr eaLnBrk="1" hangingPunct="1"/>
            <a:r>
              <a:rPr lang="en-US" sz="1400"/>
              <a:t>all sequences for 16S.T</a:t>
            </a:r>
          </a:p>
          <a:p>
            <a:pPr eaLnBrk="1" hangingPunct="1"/>
            <a:endParaRPr lang="en-US"/>
          </a:p>
        </p:txBody>
      </p:sp>
    </p:spTree>
    <p:extLst>
      <p:ext uri="{BB962C8B-B14F-4D97-AF65-F5344CB8AC3E}">
        <p14:creationId xmlns:p14="http://schemas.microsoft.com/office/powerpoint/2010/main" val="3260828186"/>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4"/>
          <p:cNvSpPr>
            <a:spLocks noGrp="1"/>
          </p:cNvSpPr>
          <p:nvPr>
            <p:ph type="title" idx="4294967295"/>
          </p:nvPr>
        </p:nvSpPr>
        <p:spPr>
          <a:xfrm>
            <a:off x="609600" y="76200"/>
            <a:ext cx="7162800" cy="715963"/>
          </a:xfrm>
        </p:spPr>
        <p:txBody>
          <a:bodyPr/>
          <a:lstStyle/>
          <a:p>
            <a:pPr algn="l" eaLnBrk="1" hangingPunct="1"/>
            <a:r>
              <a:rPr lang="en-US" sz="2800" b="1">
                <a:latin typeface="Arial" charset="0"/>
              </a:rPr>
              <a:t>HomFam: Alignment error</a:t>
            </a:r>
            <a:endParaRPr lang="en-US" sz="2800">
              <a:latin typeface="Arial" charset="0"/>
            </a:endParaRPr>
          </a:p>
        </p:txBody>
      </p:sp>
      <p:pic>
        <p:nvPicPr>
          <p:cNvPr id="61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1381125"/>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2016361" y="5982624"/>
            <a:ext cx="5234350" cy="369332"/>
          </a:xfrm>
          <a:prstGeom prst="rect">
            <a:avLst/>
          </a:prstGeom>
          <a:noFill/>
        </p:spPr>
        <p:txBody>
          <a:bodyPr wrap="none" rtlCol="0">
            <a:spAutoFit/>
          </a:bodyPr>
          <a:lstStyle/>
          <a:p>
            <a:r>
              <a:rPr lang="en-US" dirty="0" smtClean="0"/>
              <a:t>Dataset sizes range from 10,000 to 46,000 sequences.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685800" y="130175"/>
            <a:ext cx="7773988" cy="1144588"/>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5203" rIns="0" bIns="0">
            <a:normAutofit/>
          </a:bodyPr>
          <a:lstStyle/>
          <a:p>
            <a:pPr defTabSz="449263"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3200" dirty="0" smtClean="0"/>
              <a:t>1kp: Thousand </a:t>
            </a:r>
            <a:r>
              <a:rPr lang="en-US" sz="3200" dirty="0" err="1" smtClean="0"/>
              <a:t>Transcriptome</a:t>
            </a:r>
            <a:r>
              <a:rPr lang="en-US" sz="3200" dirty="0" smtClean="0"/>
              <a:t> Project</a:t>
            </a:r>
          </a:p>
        </p:txBody>
      </p:sp>
      <p:sp>
        <p:nvSpPr>
          <p:cNvPr id="247811" name="Rectangle 3"/>
          <p:cNvSpPr>
            <a:spLocks noGrp="1" noChangeArrowheads="1"/>
          </p:cNvSpPr>
          <p:nvPr>
            <p:ph type="body" idx="1"/>
          </p:nvPr>
        </p:nvSpPr>
        <p:spPr>
          <a:xfrm>
            <a:off x="684213" y="3200400"/>
            <a:ext cx="7773987" cy="3371850"/>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5602" rIns="0" bIns="0">
            <a:noAutofit/>
          </a:bodyPr>
          <a:lstStyle/>
          <a:p>
            <a:pPr marL="431800" indent="-323850" defTabSz="449263" eaLnBrk="1" hangingPunct="1">
              <a:lnSpc>
                <a:spcPct val="9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dirty="0" smtClean="0"/>
              <a:t>Plant Tree of Life based on </a:t>
            </a:r>
            <a:r>
              <a:rPr lang="en-US" sz="2000" dirty="0" err="1" smtClean="0"/>
              <a:t>transcriptomes</a:t>
            </a:r>
            <a:r>
              <a:rPr lang="en-US" sz="2000" dirty="0" smtClean="0"/>
              <a:t> of ~1200 species</a:t>
            </a:r>
          </a:p>
          <a:p>
            <a:pPr marL="431800" indent="-323850" defTabSz="449263" eaLnBrk="1" hangingPunct="1">
              <a:lnSpc>
                <a:spcPct val="9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dirty="0" smtClean="0"/>
              <a:t>More than 13,000 gene families (most not single copy)</a:t>
            </a:r>
            <a:endParaRPr lang="en-US" sz="2000" b="1" dirty="0" smtClean="0">
              <a:solidFill>
                <a:srgbClr val="0000FF"/>
              </a:solidFill>
            </a:endParaRPr>
          </a:p>
          <a:p>
            <a:pPr marL="431800" indent="-323850" defTabSz="449263" eaLnBrk="1" hangingPunct="1">
              <a:lnSpc>
                <a:spcPct val="90000"/>
              </a:lnSpc>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b="1" dirty="0" smtClean="0">
                <a:solidFill>
                  <a:schemeClr val="bg1"/>
                </a:solidFill>
              </a:rPr>
              <a:t>Gene Tree Incongruence</a:t>
            </a:r>
          </a:p>
        </p:txBody>
      </p:sp>
      <p:pic>
        <p:nvPicPr>
          <p:cNvPr id="2478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746250"/>
            <a:ext cx="804863" cy="944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78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6050" y="1722438"/>
            <a:ext cx="968375" cy="968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78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4613" y="1735138"/>
            <a:ext cx="763587" cy="955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7815" name="Text Box 7"/>
          <p:cNvSpPr txBox="1">
            <a:spLocks noChangeArrowheads="1"/>
          </p:cNvSpPr>
          <p:nvPr/>
        </p:nvSpPr>
        <p:spPr bwMode="auto">
          <a:xfrm>
            <a:off x="180975" y="1238250"/>
            <a:ext cx="1409700"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 pos="1312863"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 pos="1312863" algn="l"/>
              </a:tabLst>
              <a:defRPr sz="2400">
                <a:solidFill>
                  <a:schemeClr val="tx1"/>
                </a:solidFill>
                <a:latin typeface="Arial" charset="0"/>
                <a:ea typeface="ＭＳ Ｐゴシック" charset="0"/>
              </a:defRPr>
            </a:lvl2pPr>
            <a:lvl3pPr marL="1036638" indent="-207963" defTabSz="407988">
              <a:tabLst>
                <a:tab pos="657225" algn="l"/>
                <a:tab pos="1312863" algn="l"/>
              </a:tabLst>
              <a:defRPr sz="2400">
                <a:solidFill>
                  <a:schemeClr val="tx1"/>
                </a:solidFill>
                <a:latin typeface="Arial" charset="0"/>
                <a:ea typeface="ＭＳ Ｐゴシック" charset="0"/>
              </a:defRPr>
            </a:lvl3pPr>
            <a:lvl4pPr marL="1450975" indent="-206375" defTabSz="407988">
              <a:tabLst>
                <a:tab pos="657225" algn="l"/>
                <a:tab pos="1312863" algn="l"/>
              </a:tabLst>
              <a:defRPr sz="2400">
                <a:solidFill>
                  <a:schemeClr val="tx1"/>
                </a:solidFill>
                <a:latin typeface="Arial" charset="0"/>
                <a:ea typeface="ＭＳ Ｐゴシック" charset="0"/>
              </a:defRPr>
            </a:lvl4pPr>
            <a:lvl5pPr marL="1866900" indent="-207963" defTabSz="407988">
              <a:tabLst>
                <a:tab pos="657225" algn="l"/>
                <a:tab pos="1312863"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G. </a:t>
            </a:r>
            <a:r>
              <a:rPr lang="en-US" sz="1000" dirty="0" err="1" smtClean="0">
                <a:solidFill>
                  <a:srgbClr val="000000"/>
                </a:solidFill>
                <a:cs typeface="DejaVu Sans" charset="0"/>
              </a:rPr>
              <a:t>Ka-Shu</a:t>
            </a:r>
            <a:r>
              <a:rPr lang="en-US" sz="1000" dirty="0" smtClean="0">
                <a:solidFill>
                  <a:srgbClr val="000000"/>
                </a:solidFill>
                <a:cs typeface="DejaVu Sans" charset="0"/>
              </a:rPr>
              <a:t> Wong</a:t>
            </a:r>
          </a:p>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U Alberta</a:t>
            </a:r>
          </a:p>
        </p:txBody>
      </p:sp>
      <p:sp>
        <p:nvSpPr>
          <p:cNvPr id="247816" name="Text Box 8"/>
          <p:cNvSpPr txBox="1">
            <a:spLocks noChangeArrowheads="1"/>
          </p:cNvSpPr>
          <p:nvPr/>
        </p:nvSpPr>
        <p:spPr bwMode="auto">
          <a:xfrm>
            <a:off x="2527300" y="1227138"/>
            <a:ext cx="1219200" cy="3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 pos="1312863"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 pos="1312863" algn="l"/>
              </a:tabLst>
              <a:defRPr sz="2400">
                <a:solidFill>
                  <a:schemeClr val="tx1"/>
                </a:solidFill>
                <a:latin typeface="Arial" charset="0"/>
                <a:ea typeface="ＭＳ Ｐゴシック" charset="0"/>
              </a:defRPr>
            </a:lvl2pPr>
            <a:lvl3pPr marL="1036638" indent="-207963" defTabSz="407988">
              <a:tabLst>
                <a:tab pos="657225" algn="l"/>
                <a:tab pos="1312863" algn="l"/>
              </a:tabLst>
              <a:defRPr sz="2400">
                <a:solidFill>
                  <a:schemeClr val="tx1"/>
                </a:solidFill>
                <a:latin typeface="Arial" charset="0"/>
                <a:ea typeface="ＭＳ Ｐゴシック" charset="0"/>
              </a:defRPr>
            </a:lvl3pPr>
            <a:lvl4pPr marL="1450975" indent="-206375" defTabSz="407988">
              <a:tabLst>
                <a:tab pos="657225" algn="l"/>
                <a:tab pos="1312863" algn="l"/>
              </a:tabLst>
              <a:defRPr sz="2400">
                <a:solidFill>
                  <a:schemeClr val="tx1"/>
                </a:solidFill>
                <a:latin typeface="Arial" charset="0"/>
                <a:ea typeface="ＭＳ Ｐゴシック" charset="0"/>
              </a:defRPr>
            </a:lvl4pPr>
            <a:lvl5pPr marL="1866900" indent="-207963" defTabSz="407988">
              <a:tabLst>
                <a:tab pos="657225" algn="l"/>
                <a:tab pos="1312863"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N. </a:t>
            </a:r>
            <a:r>
              <a:rPr lang="en-US" sz="1000" dirty="0" err="1" smtClean="0">
                <a:solidFill>
                  <a:srgbClr val="000000"/>
                </a:solidFill>
                <a:cs typeface="DejaVu Sans" charset="0"/>
              </a:rPr>
              <a:t>Wickett</a:t>
            </a:r>
            <a:endParaRPr lang="en-US" sz="1000" dirty="0" smtClean="0">
              <a:solidFill>
                <a:srgbClr val="000000"/>
              </a:solidFill>
              <a:cs typeface="DejaVu Sans" charset="0"/>
            </a:endParaRPr>
          </a:p>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Northwestern</a:t>
            </a:r>
          </a:p>
        </p:txBody>
      </p:sp>
      <p:sp>
        <p:nvSpPr>
          <p:cNvPr id="247817" name="Text Box 9"/>
          <p:cNvSpPr txBox="1">
            <a:spLocks noChangeArrowheads="1"/>
          </p:cNvSpPr>
          <p:nvPr/>
        </p:nvSpPr>
        <p:spPr bwMode="auto">
          <a:xfrm>
            <a:off x="1287463" y="1219200"/>
            <a:ext cx="1327150"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 pos="1312863"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 pos="1312863" algn="l"/>
              </a:tabLst>
              <a:defRPr sz="2400">
                <a:solidFill>
                  <a:schemeClr val="tx1"/>
                </a:solidFill>
                <a:latin typeface="Arial" charset="0"/>
                <a:ea typeface="ＭＳ Ｐゴシック" charset="0"/>
              </a:defRPr>
            </a:lvl2pPr>
            <a:lvl3pPr marL="1036638" indent="-207963" defTabSz="407988">
              <a:tabLst>
                <a:tab pos="657225" algn="l"/>
                <a:tab pos="1312863" algn="l"/>
              </a:tabLst>
              <a:defRPr sz="2400">
                <a:solidFill>
                  <a:schemeClr val="tx1"/>
                </a:solidFill>
                <a:latin typeface="Arial" charset="0"/>
                <a:ea typeface="ＭＳ Ｐゴシック" charset="0"/>
              </a:defRPr>
            </a:lvl3pPr>
            <a:lvl4pPr marL="1450975" indent="-206375" defTabSz="407988">
              <a:tabLst>
                <a:tab pos="657225" algn="l"/>
                <a:tab pos="1312863" algn="l"/>
              </a:tabLst>
              <a:defRPr sz="2400">
                <a:solidFill>
                  <a:schemeClr val="tx1"/>
                </a:solidFill>
                <a:latin typeface="Arial" charset="0"/>
                <a:ea typeface="ＭＳ Ｐゴシック" charset="0"/>
              </a:defRPr>
            </a:lvl4pPr>
            <a:lvl5pPr marL="1866900" indent="-207963" defTabSz="407988">
              <a:tabLst>
                <a:tab pos="657225" algn="l"/>
                <a:tab pos="1312863"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J. </a:t>
            </a:r>
            <a:r>
              <a:rPr lang="en-US" sz="1000" dirty="0" err="1" smtClean="0">
                <a:solidFill>
                  <a:srgbClr val="000000"/>
                </a:solidFill>
                <a:cs typeface="DejaVu Sans" charset="0"/>
              </a:rPr>
              <a:t>Leebens</a:t>
            </a:r>
            <a:r>
              <a:rPr lang="en-US" sz="1000" dirty="0" smtClean="0">
                <a:solidFill>
                  <a:srgbClr val="000000"/>
                </a:solidFill>
                <a:cs typeface="DejaVu Sans" charset="0"/>
              </a:rPr>
              <a:t>-Mack</a:t>
            </a:r>
          </a:p>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U Georgia</a:t>
            </a:r>
          </a:p>
        </p:txBody>
      </p:sp>
      <p:pic>
        <p:nvPicPr>
          <p:cNvPr id="24781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2350" y="1735138"/>
            <a:ext cx="1146175" cy="860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7819" name="Text Box 11"/>
          <p:cNvSpPr txBox="1">
            <a:spLocks noChangeArrowheads="1"/>
          </p:cNvSpPr>
          <p:nvPr/>
        </p:nvSpPr>
        <p:spPr bwMode="auto">
          <a:xfrm>
            <a:off x="3562350" y="1206500"/>
            <a:ext cx="874713" cy="42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Lst>
              <a:defRPr sz="2400">
                <a:solidFill>
                  <a:schemeClr val="tx1"/>
                </a:solidFill>
                <a:latin typeface="Arial" charset="0"/>
                <a:ea typeface="ＭＳ Ｐゴシック" charset="0"/>
              </a:defRPr>
            </a:lvl2pPr>
            <a:lvl3pPr marL="1036638" indent="-207963" defTabSz="407988">
              <a:tabLst>
                <a:tab pos="657225" algn="l"/>
              </a:tabLst>
              <a:defRPr sz="2400">
                <a:solidFill>
                  <a:schemeClr val="tx1"/>
                </a:solidFill>
                <a:latin typeface="Arial" charset="0"/>
                <a:ea typeface="ＭＳ Ｐゴシック" charset="0"/>
              </a:defRPr>
            </a:lvl3pPr>
            <a:lvl4pPr marL="1450975" indent="-206375" defTabSz="407988">
              <a:tabLst>
                <a:tab pos="657225" algn="l"/>
              </a:tabLst>
              <a:defRPr sz="2400">
                <a:solidFill>
                  <a:schemeClr val="tx1"/>
                </a:solidFill>
                <a:latin typeface="Arial" charset="0"/>
                <a:ea typeface="ＭＳ Ｐゴシック" charset="0"/>
              </a:defRPr>
            </a:lvl4pPr>
            <a:lvl5pPr marL="1866900" indent="-207963" defTabSz="407988">
              <a:tabLst>
                <a:tab pos="657225"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N. </a:t>
            </a:r>
            <a:r>
              <a:rPr lang="en-US" sz="1000" dirty="0" err="1" smtClean="0">
                <a:solidFill>
                  <a:srgbClr val="000000"/>
                </a:solidFill>
                <a:cs typeface="DejaVu Sans" charset="0"/>
              </a:rPr>
              <a:t>Matasci</a:t>
            </a:r>
            <a:endParaRPr lang="en-US" sz="1000" dirty="0" smtClean="0">
              <a:solidFill>
                <a:srgbClr val="000000"/>
              </a:solidFill>
              <a:cs typeface="DejaVu Sans" charset="0"/>
            </a:endParaRPr>
          </a:p>
          <a:p>
            <a:pPr eaLnBrk="1">
              <a:lnSpc>
                <a:spcPct val="93000"/>
              </a:lnSpc>
              <a:buClr>
                <a:srgbClr val="000000"/>
              </a:buClr>
              <a:buSzPct val="100000"/>
              <a:buFont typeface="Times New Roman" charset="0"/>
              <a:buNone/>
              <a:defRPr/>
            </a:pPr>
            <a:r>
              <a:rPr lang="en-US" sz="1000" dirty="0" err="1" smtClean="0">
                <a:solidFill>
                  <a:srgbClr val="000000"/>
                </a:solidFill>
                <a:cs typeface="DejaVu Sans" charset="0"/>
              </a:rPr>
              <a:t>iPlant</a:t>
            </a:r>
            <a:endParaRPr lang="en-US" sz="1000" dirty="0" smtClean="0">
              <a:solidFill>
                <a:srgbClr val="000000"/>
              </a:solidFill>
              <a:cs typeface="DejaVu Sans" charset="0"/>
            </a:endParaRPr>
          </a:p>
        </p:txBody>
      </p:sp>
      <p:pic>
        <p:nvPicPr>
          <p:cNvPr id="82955" name="Picture 12" descr="siavas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4838" y="1717675"/>
            <a:ext cx="89693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6" name="Picture 13" descr="warno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0913" y="1733550"/>
            <a:ext cx="77946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7" name="Text Box 14"/>
          <p:cNvSpPr txBox="1">
            <a:spLocks noChangeArrowheads="1"/>
          </p:cNvSpPr>
          <p:nvPr/>
        </p:nvSpPr>
        <p:spPr bwMode="auto">
          <a:xfrm>
            <a:off x="4719638" y="1190625"/>
            <a:ext cx="4364037"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a:t>T. Warnow,        S. Mirarab,                N. Nguyen,           Md. S.Bayzid</a:t>
            </a:r>
          </a:p>
          <a:p>
            <a:r>
              <a:rPr lang="en-US" sz="1000"/>
              <a:t>UT-Austin            UT-Austin                 UT-Austin              UT-Austin</a:t>
            </a:r>
          </a:p>
        </p:txBody>
      </p:sp>
      <p:pic>
        <p:nvPicPr>
          <p:cNvPr id="82958" name="Picture 1" descr="bayzid.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018463" y="1708150"/>
            <a:ext cx="846137"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9" name="Picture 2" descr="nam-nguyen.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784975" y="1731963"/>
            <a:ext cx="11493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60" name="TextBox 4"/>
          <p:cNvSpPr txBox="1">
            <a:spLocks noChangeArrowheads="1"/>
          </p:cNvSpPr>
          <p:nvPr/>
        </p:nvSpPr>
        <p:spPr bwMode="auto">
          <a:xfrm>
            <a:off x="914400" y="4710113"/>
            <a:ext cx="7567396" cy="10956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431800" indent="-32385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cs typeface="ＭＳ Ｐゴシック" charset="0"/>
              </a:defRPr>
            </a:lvl1pPr>
            <a:lvl2pPr marL="742950" indent="-28575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2pPr>
            <a:lvl3pPr marL="1143000" indent="-2286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3pPr>
            <a:lvl4pPr marL="1600200" indent="-2286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4pPr>
            <a:lvl5pPr marL="2057400" indent="-2286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9pPr>
          </a:lstStyle>
          <a:p>
            <a:pPr>
              <a:lnSpc>
                <a:spcPct val="90000"/>
              </a:lnSpc>
              <a:buSzPct val="45000"/>
            </a:pPr>
            <a:r>
              <a:rPr lang="en-US" b="1" dirty="0">
                <a:solidFill>
                  <a:srgbClr val="0000FF"/>
                </a:solidFill>
              </a:rPr>
              <a:t>Challenge: </a:t>
            </a:r>
          </a:p>
          <a:p>
            <a:pPr>
              <a:lnSpc>
                <a:spcPct val="90000"/>
              </a:lnSpc>
              <a:buSzPct val="45000"/>
            </a:pPr>
            <a:r>
              <a:rPr lang="en-US" b="1" dirty="0">
                <a:solidFill>
                  <a:srgbClr val="0000FF"/>
                </a:solidFill>
              </a:rPr>
              <a:t>	Alignment of datasets with &gt; 100,000 </a:t>
            </a:r>
            <a:r>
              <a:rPr lang="en-US" b="1" dirty="0" smtClean="0">
                <a:solidFill>
                  <a:srgbClr val="0000FF"/>
                </a:solidFill>
              </a:rPr>
              <a:t>sequences </a:t>
            </a:r>
          </a:p>
          <a:p>
            <a:pPr>
              <a:lnSpc>
                <a:spcPct val="90000"/>
              </a:lnSpc>
              <a:buSzPct val="45000"/>
            </a:pPr>
            <a:r>
              <a:rPr lang="en-US" b="1" dirty="0">
                <a:solidFill>
                  <a:srgbClr val="0000FF"/>
                </a:solidFill>
              </a:rPr>
              <a:t>	</a:t>
            </a:r>
            <a:r>
              <a:rPr lang="en-US" b="1" dirty="0" smtClean="0">
                <a:solidFill>
                  <a:srgbClr val="0000FF"/>
                </a:solidFill>
              </a:rPr>
              <a:t>with many </a:t>
            </a:r>
            <a:r>
              <a:rPr lang="en-US" b="1" u="sng" dirty="0" smtClean="0">
                <a:solidFill>
                  <a:srgbClr val="0000FF"/>
                </a:solidFill>
              </a:rPr>
              <a:t>fragmentary sequences</a:t>
            </a:r>
            <a:endParaRPr lang="en-US" b="1" u="sng" dirty="0">
              <a:solidFill>
                <a:srgbClr val="0000FF"/>
              </a:solidFill>
            </a:endParaRPr>
          </a:p>
        </p:txBody>
      </p:sp>
      <p:sp>
        <p:nvSpPr>
          <p:cNvPr id="82961" name="TextBox 5"/>
          <p:cNvSpPr txBox="1">
            <a:spLocks noChangeArrowheads="1"/>
          </p:cNvSpPr>
          <p:nvPr/>
        </p:nvSpPr>
        <p:spPr bwMode="auto">
          <a:xfrm>
            <a:off x="5997575" y="2828925"/>
            <a:ext cx="273843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Plus many many other people…</a:t>
            </a:r>
          </a:p>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4"/>
          <p:cNvSpPr>
            <a:spLocks noGrp="1"/>
          </p:cNvSpPr>
          <p:nvPr>
            <p:ph type="title" idx="4294967295"/>
          </p:nvPr>
        </p:nvSpPr>
        <p:spPr>
          <a:xfrm>
            <a:off x="609600" y="76200"/>
            <a:ext cx="7162800" cy="715963"/>
          </a:xfrm>
        </p:spPr>
        <p:txBody>
          <a:bodyPr/>
          <a:lstStyle/>
          <a:p>
            <a:pPr algn="l" eaLnBrk="1" hangingPunct="1"/>
            <a:r>
              <a:rPr lang="en-US" sz="2800" b="1">
                <a:latin typeface="Arial" charset="0"/>
              </a:rPr>
              <a:t>1K fragmentary: Alignment error</a:t>
            </a:r>
            <a:endParaRPr lang="en-US" sz="2800">
              <a:latin typeface="Arial" charset="0"/>
            </a:endParaRP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1381125"/>
            <a:ext cx="82296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4"/>
          <p:cNvSpPr>
            <a:spLocks noGrp="1"/>
          </p:cNvSpPr>
          <p:nvPr>
            <p:ph type="title" idx="4294967295"/>
          </p:nvPr>
        </p:nvSpPr>
        <p:spPr>
          <a:xfrm>
            <a:off x="609600" y="76200"/>
            <a:ext cx="7162800" cy="715963"/>
          </a:xfrm>
        </p:spPr>
        <p:txBody>
          <a:bodyPr/>
          <a:lstStyle/>
          <a:p>
            <a:pPr algn="l" eaLnBrk="1" hangingPunct="1"/>
            <a:r>
              <a:rPr lang="en-US" sz="2800" b="1">
                <a:latin typeface="Arial" charset="0"/>
              </a:rPr>
              <a:t>1K fragmentary: Tree error</a:t>
            </a:r>
            <a:endParaRPr lang="en-US" sz="2800">
              <a:latin typeface="Arial" charset="0"/>
            </a:endParaRPr>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1381125"/>
            <a:ext cx="8229600" cy="514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normAutofit/>
          </a:bodyPr>
          <a:lstStyle/>
          <a:p>
            <a:r>
              <a:rPr lang="en-US" dirty="0" smtClean="0"/>
              <a:t>Extending TIPP to non-marker genes</a:t>
            </a:r>
            <a:endParaRPr lang="en-US" dirty="0"/>
          </a:p>
          <a:p>
            <a:r>
              <a:rPr lang="en-US" dirty="0"/>
              <a:t>U</a:t>
            </a:r>
            <a:r>
              <a:rPr lang="en-US" dirty="0" smtClean="0"/>
              <a:t>sing the new HMM Family technique in SEPP and UPP</a:t>
            </a:r>
            <a:endParaRPr lang="en-US" dirty="0"/>
          </a:p>
          <a:p>
            <a:r>
              <a:rPr lang="en-US" dirty="0" smtClean="0"/>
              <a:t>Using external seed alignments in SEPP, TIPP, and UPP</a:t>
            </a:r>
          </a:p>
          <a:p>
            <a:r>
              <a:rPr lang="en-US" dirty="0" smtClean="0"/>
              <a:t>Boosting statistical co-estimation methods by using them in UPP for the backbone alignment and tree</a:t>
            </a:r>
          </a:p>
        </p:txBody>
      </p:sp>
    </p:spTree>
    <p:extLst>
      <p:ext uri="{BB962C8B-B14F-4D97-AF65-F5344CB8AC3E}">
        <p14:creationId xmlns:p14="http://schemas.microsoft.com/office/powerpoint/2010/main" val="1268173239"/>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4"/>
          <p:cNvSpPr>
            <a:spLocks noGrp="1"/>
          </p:cNvSpPr>
          <p:nvPr>
            <p:ph type="title" idx="4294967295"/>
          </p:nvPr>
        </p:nvSpPr>
        <p:spPr>
          <a:xfrm>
            <a:off x="609600" y="76200"/>
            <a:ext cx="7162800" cy="715963"/>
          </a:xfrm>
        </p:spPr>
        <p:txBody>
          <a:bodyPr/>
          <a:lstStyle/>
          <a:p>
            <a:pPr algn="l" eaLnBrk="1" hangingPunct="1"/>
            <a:r>
              <a:rPr lang="en-US" sz="2800" b="1">
                <a:latin typeface="Arial" charset="0"/>
              </a:rPr>
              <a:t>Indelible 10K: Alignment error</a:t>
            </a:r>
            <a:endParaRPr lang="en-US" sz="2800">
              <a:latin typeface="Arial" charset="0"/>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1381125"/>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8675" name="TextBox 6"/>
          <p:cNvSpPr txBox="1">
            <a:spLocks noChangeArrowheads="1"/>
          </p:cNvSpPr>
          <p:nvPr/>
        </p:nvSpPr>
        <p:spPr bwMode="auto">
          <a:xfrm>
            <a:off x="5868988" y="4895850"/>
            <a:ext cx="33924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a:t>Note: ClustalO and Mafft-Profile(Default)</a:t>
            </a:r>
          </a:p>
          <a:p>
            <a:pPr eaLnBrk="1" hangingPunct="1"/>
            <a:r>
              <a:rPr lang="en-US" sz="1400"/>
              <a:t>fail to generate an alignment</a:t>
            </a:r>
          </a:p>
          <a:p>
            <a:pPr eaLnBrk="1" hangingPunct="1"/>
            <a:r>
              <a:rPr lang="en-US" sz="1400"/>
              <a:t>under this model condition.</a:t>
            </a:r>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4"/>
          <p:cNvSpPr>
            <a:spLocks noGrp="1"/>
          </p:cNvSpPr>
          <p:nvPr>
            <p:ph type="title" idx="4294967295"/>
          </p:nvPr>
        </p:nvSpPr>
        <p:spPr>
          <a:xfrm>
            <a:off x="609600" y="76200"/>
            <a:ext cx="7162800" cy="715963"/>
          </a:xfrm>
        </p:spPr>
        <p:txBody>
          <a:bodyPr/>
          <a:lstStyle/>
          <a:p>
            <a:pPr algn="l" eaLnBrk="1" hangingPunct="1"/>
            <a:r>
              <a:rPr lang="en-US" sz="2800" b="1">
                <a:latin typeface="Arial" charset="0"/>
              </a:rPr>
              <a:t>Indelible 10K : Tree error</a:t>
            </a:r>
            <a:endParaRPr lang="en-US" sz="2800">
              <a:latin typeface="Arial" charset="0"/>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1381125"/>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0723" name="TextBox 4"/>
          <p:cNvSpPr txBox="1">
            <a:spLocks noChangeArrowheads="1"/>
          </p:cNvSpPr>
          <p:nvPr/>
        </p:nvSpPr>
        <p:spPr bwMode="auto">
          <a:xfrm>
            <a:off x="5868988" y="4895850"/>
            <a:ext cx="33924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a:t>Note: ClustalO and Mafft-Profile(Default)</a:t>
            </a:r>
          </a:p>
          <a:p>
            <a:pPr eaLnBrk="1" hangingPunct="1"/>
            <a:r>
              <a:rPr lang="en-US" sz="1400"/>
              <a:t>fail to generate an alignment</a:t>
            </a:r>
          </a:p>
          <a:p>
            <a:pPr eaLnBrk="1" hangingPunct="1"/>
            <a:r>
              <a:rPr lang="en-US" sz="1400"/>
              <a:t>under this model condition.</a:t>
            </a:r>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4"/>
          <p:cNvSpPr>
            <a:spLocks noGrp="1"/>
          </p:cNvSpPr>
          <p:nvPr>
            <p:ph type="title" idx="4294967295"/>
          </p:nvPr>
        </p:nvSpPr>
        <p:spPr>
          <a:xfrm>
            <a:off x="609600" y="76200"/>
            <a:ext cx="7162800" cy="715963"/>
          </a:xfrm>
        </p:spPr>
        <p:txBody>
          <a:bodyPr/>
          <a:lstStyle/>
          <a:p>
            <a:pPr algn="l" eaLnBrk="1" hangingPunct="1"/>
            <a:r>
              <a:rPr lang="en-US" sz="2800" b="1">
                <a:latin typeface="Arial" charset="0"/>
              </a:rPr>
              <a:t>FastTree AA: Alignment error</a:t>
            </a:r>
            <a:endParaRPr lang="en-US" sz="2800">
              <a:latin typeface="Arial" charset="0"/>
            </a:endParaRP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1381125"/>
            <a:ext cx="8229600"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n-US" sz="3600">
                <a:latin typeface="Arial" charset="0"/>
                <a:ea typeface="ＭＳ Ｐゴシック" charset="0"/>
                <a:cs typeface="ＭＳ Ｐゴシック" charset="0"/>
              </a:rPr>
              <a:t>Input: unaligned sequences</a:t>
            </a:r>
            <a:endParaRPr lang="en-US">
              <a:latin typeface="Arial" charset="0"/>
              <a:ea typeface="ＭＳ Ｐゴシック" charset="0"/>
              <a:cs typeface="ＭＳ Ｐゴシック" charset="0"/>
            </a:endParaRPr>
          </a:p>
        </p:txBody>
      </p:sp>
      <p:sp>
        <p:nvSpPr>
          <p:cNvPr id="58371" name="Text Box 3"/>
          <p:cNvSpPr txBox="1">
            <a:spLocks noChangeArrowheads="1"/>
          </p:cNvSpPr>
          <p:nvPr/>
        </p:nvSpPr>
        <p:spPr bwMode="auto">
          <a:xfrm>
            <a:off x="228600" y="2025650"/>
            <a:ext cx="39941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b="1">
                <a:solidFill>
                  <a:schemeClr val="accent2"/>
                </a:solidFill>
                <a:latin typeface="Courier New" charset="0"/>
              </a:rPr>
              <a:t>S1 = AGGCTATCACCTGACCTCCA</a:t>
            </a:r>
          </a:p>
          <a:p>
            <a:pPr eaLnBrk="1" hangingPunct="1">
              <a:defRPr/>
            </a:pPr>
            <a:r>
              <a:rPr lang="en-US" sz="2000" b="1">
                <a:solidFill>
                  <a:schemeClr val="accent2"/>
                </a:solidFill>
                <a:latin typeface="Courier New" charset="0"/>
              </a:rPr>
              <a:t>S2 = TAGCTATCACGACCGC</a:t>
            </a:r>
          </a:p>
          <a:p>
            <a:pPr eaLnBrk="1" hangingPunct="1">
              <a:defRPr/>
            </a:pPr>
            <a:r>
              <a:rPr lang="en-US" sz="2000" b="1">
                <a:solidFill>
                  <a:schemeClr val="accent2"/>
                </a:solidFill>
                <a:latin typeface="Courier New" charset="0"/>
              </a:rPr>
              <a:t>S3 = TAGCTGACCGC</a:t>
            </a:r>
          </a:p>
          <a:p>
            <a:pPr eaLnBrk="1" hangingPunct="1">
              <a:defRPr/>
            </a:pPr>
            <a:r>
              <a:rPr lang="en-US" sz="2000" b="1">
                <a:solidFill>
                  <a:schemeClr val="accent2"/>
                </a:solidFill>
                <a:latin typeface="Courier New" charset="0"/>
              </a:rPr>
              <a:t>S4 = TCACGACCGACA</a:t>
            </a:r>
            <a:endParaRPr lang="en-US" sz="2000" b="1">
              <a:solidFill>
                <a:srgbClr val="006699"/>
              </a:solidFill>
              <a:latin typeface="Courier New" charset="0"/>
            </a:endParaRPr>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4"/>
          <p:cNvSpPr>
            <a:spLocks noGrp="1"/>
          </p:cNvSpPr>
          <p:nvPr>
            <p:ph type="title" idx="4294967295"/>
          </p:nvPr>
        </p:nvSpPr>
        <p:spPr>
          <a:xfrm>
            <a:off x="609600" y="76200"/>
            <a:ext cx="7162800" cy="715963"/>
          </a:xfrm>
        </p:spPr>
        <p:txBody>
          <a:bodyPr/>
          <a:lstStyle/>
          <a:p>
            <a:pPr algn="l" eaLnBrk="1" hangingPunct="1"/>
            <a:r>
              <a:rPr lang="en-US" sz="2800" b="1">
                <a:latin typeface="Arial" charset="0"/>
              </a:rPr>
              <a:t>FastTree AA: Tree error</a:t>
            </a:r>
            <a:endParaRPr lang="en-US" sz="2800">
              <a:latin typeface="Arial" charset="0"/>
            </a:endParaRPr>
          </a:p>
        </p:txBody>
      </p:sp>
      <p:pic>
        <p:nvPicPr>
          <p:cNvPr id="81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1381125"/>
            <a:ext cx="8229600"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4"/>
          <p:cNvSpPr>
            <a:spLocks noGrp="1"/>
          </p:cNvSpPr>
          <p:nvPr>
            <p:ph type="title" idx="4294967295"/>
          </p:nvPr>
        </p:nvSpPr>
        <p:spPr>
          <a:xfrm>
            <a:off x="1133320" y="76200"/>
            <a:ext cx="7162800" cy="715963"/>
          </a:xfrm>
        </p:spPr>
        <p:txBody>
          <a:bodyPr/>
          <a:lstStyle/>
          <a:p>
            <a:pPr algn="l" eaLnBrk="1" hangingPunct="1"/>
            <a:r>
              <a:rPr lang="en-US" sz="2800" b="1" dirty="0">
                <a:latin typeface="Arial" charset="0"/>
              </a:rPr>
              <a:t>Large fragmentary: Tree error</a:t>
            </a:r>
            <a:endParaRPr lang="en-US" sz="2800" dirty="0">
              <a:latin typeface="Arial" charset="0"/>
            </a:endParaRPr>
          </a:p>
        </p:txBody>
      </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1381125"/>
            <a:ext cx="8229600" cy="411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4"/>
          <p:cNvSpPr>
            <a:spLocks noGrp="1"/>
          </p:cNvSpPr>
          <p:nvPr>
            <p:ph type="title" idx="4294967295"/>
          </p:nvPr>
        </p:nvSpPr>
        <p:spPr>
          <a:xfrm>
            <a:off x="1054762" y="76200"/>
            <a:ext cx="7162800" cy="715963"/>
          </a:xfrm>
        </p:spPr>
        <p:txBody>
          <a:bodyPr/>
          <a:lstStyle/>
          <a:p>
            <a:pPr algn="l" eaLnBrk="1" hangingPunct="1"/>
            <a:r>
              <a:rPr lang="en-US" sz="2800" b="1">
                <a:latin typeface="Arial" charset="0"/>
              </a:rPr>
              <a:t>Large fragmentary: Alignment error</a:t>
            </a:r>
            <a:endParaRPr lang="en-US" sz="2800">
              <a:latin typeface="Arial" charset="0"/>
            </a:endParaRPr>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1381125"/>
            <a:ext cx="8229600" cy="411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804863" y="5826845"/>
            <a:ext cx="6703089" cy="646331"/>
          </a:xfrm>
          <a:prstGeom prst="rect">
            <a:avLst/>
          </a:prstGeom>
          <a:noFill/>
        </p:spPr>
        <p:txBody>
          <a:bodyPr wrap="none" rtlCol="0">
            <a:spAutoFit/>
          </a:bodyPr>
          <a:lstStyle/>
          <a:p>
            <a:r>
              <a:rPr lang="en-US" dirty="0" smtClean="0"/>
              <a:t>10000-sequence dataset from </a:t>
            </a:r>
            <a:r>
              <a:rPr lang="en-US" dirty="0" err="1" smtClean="0"/>
              <a:t>RNASim</a:t>
            </a:r>
            <a:endParaRPr lang="en-US" dirty="0" smtClean="0"/>
          </a:p>
          <a:p>
            <a:r>
              <a:rPr lang="en-US" dirty="0" smtClean="0"/>
              <a:t>16S.3 and 16S.T from </a:t>
            </a:r>
            <a:r>
              <a:rPr lang="en-US" dirty="0" err="1" smtClean="0"/>
              <a:t>Gutell’s</a:t>
            </a:r>
            <a:r>
              <a:rPr lang="en-US" dirty="0" smtClean="0"/>
              <a:t> Comparative Ribosomal Website (CRW)</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sz="3600">
                <a:latin typeface="Arial" charset="0"/>
                <a:ea typeface="ＭＳ Ｐゴシック" charset="0"/>
                <a:cs typeface="ＭＳ Ｐゴシック" charset="0"/>
              </a:rPr>
              <a:t>Phase 1: Alignment</a:t>
            </a:r>
            <a:endParaRPr lang="en-US">
              <a:latin typeface="Arial" charset="0"/>
              <a:ea typeface="ＭＳ Ｐゴシック" charset="0"/>
              <a:cs typeface="ＭＳ Ｐゴシック" charset="0"/>
            </a:endParaRPr>
          </a:p>
        </p:txBody>
      </p:sp>
      <p:sp>
        <p:nvSpPr>
          <p:cNvPr id="60419" name="Text Box 3"/>
          <p:cNvSpPr txBox="1">
            <a:spLocks noChangeArrowheads="1"/>
          </p:cNvSpPr>
          <p:nvPr/>
        </p:nvSpPr>
        <p:spPr bwMode="auto">
          <a:xfrm>
            <a:off x="4572000" y="2057400"/>
            <a:ext cx="4191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2000" b="1">
                <a:solidFill>
                  <a:schemeClr val="accent2"/>
                </a:solidFill>
                <a:latin typeface="Courier New" charset="0"/>
              </a:rPr>
              <a:t>S1 = -AGGCTATCACCTGACCTCCA</a:t>
            </a:r>
          </a:p>
          <a:p>
            <a:pPr eaLnBrk="1" hangingPunct="1">
              <a:defRPr/>
            </a:pPr>
            <a:r>
              <a:rPr lang="en-US" sz="2000" b="1">
                <a:solidFill>
                  <a:schemeClr val="accent2"/>
                </a:solidFill>
                <a:latin typeface="Courier New" charset="0"/>
              </a:rPr>
              <a:t>S2 = TAG-CTATCAC--GACCGC--</a:t>
            </a:r>
          </a:p>
          <a:p>
            <a:pPr eaLnBrk="1" hangingPunct="1">
              <a:defRPr/>
            </a:pPr>
            <a:r>
              <a:rPr lang="en-US" sz="2000" b="1">
                <a:solidFill>
                  <a:schemeClr val="accent2"/>
                </a:solidFill>
                <a:latin typeface="Courier New" charset="0"/>
              </a:rPr>
              <a:t>S3 = TAG-CT-------GACCGC--</a:t>
            </a:r>
          </a:p>
          <a:p>
            <a:pPr eaLnBrk="1" hangingPunct="1">
              <a:defRPr/>
            </a:pPr>
            <a:r>
              <a:rPr lang="en-US" sz="2000" b="1">
                <a:solidFill>
                  <a:schemeClr val="accent2"/>
                </a:solidFill>
                <a:latin typeface="Courier New" charset="0"/>
              </a:rPr>
              <a:t>S4 = -------TCAC--GACCGACA</a:t>
            </a:r>
            <a:endParaRPr lang="en-US" sz="2000">
              <a:solidFill>
                <a:schemeClr val="accent2"/>
              </a:solidFill>
              <a:latin typeface="Courier New" charset="0"/>
            </a:endParaRPr>
          </a:p>
        </p:txBody>
      </p:sp>
      <p:sp>
        <p:nvSpPr>
          <p:cNvPr id="60420" name="Text Box 4"/>
          <p:cNvSpPr txBox="1">
            <a:spLocks noChangeArrowheads="1"/>
          </p:cNvSpPr>
          <p:nvPr/>
        </p:nvSpPr>
        <p:spPr bwMode="auto">
          <a:xfrm>
            <a:off x="228600" y="2025650"/>
            <a:ext cx="39941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b="1">
                <a:solidFill>
                  <a:schemeClr val="accent2"/>
                </a:solidFill>
                <a:latin typeface="Courier New" charset="0"/>
              </a:rPr>
              <a:t>S1 = AGGCTATCACCTGACCTCCA</a:t>
            </a:r>
          </a:p>
          <a:p>
            <a:pPr eaLnBrk="1" hangingPunct="1">
              <a:defRPr/>
            </a:pPr>
            <a:r>
              <a:rPr lang="en-US" sz="2000" b="1">
                <a:solidFill>
                  <a:schemeClr val="accent2"/>
                </a:solidFill>
                <a:latin typeface="Courier New" charset="0"/>
              </a:rPr>
              <a:t>S2 = TAGCTATCACGACCGC</a:t>
            </a:r>
          </a:p>
          <a:p>
            <a:pPr eaLnBrk="1" hangingPunct="1">
              <a:defRPr/>
            </a:pPr>
            <a:r>
              <a:rPr lang="en-US" sz="2000" b="1">
                <a:solidFill>
                  <a:schemeClr val="accent2"/>
                </a:solidFill>
                <a:latin typeface="Courier New" charset="0"/>
              </a:rPr>
              <a:t>S3 = TAGCTGACCGC</a:t>
            </a:r>
          </a:p>
          <a:p>
            <a:pPr eaLnBrk="1" hangingPunct="1">
              <a:defRPr/>
            </a:pPr>
            <a:r>
              <a:rPr lang="en-US" sz="2000" b="1">
                <a:solidFill>
                  <a:schemeClr val="accent2"/>
                </a:solidFill>
                <a:latin typeface="Courier New" charset="0"/>
              </a:rPr>
              <a:t>S4 = TCACGACCGACA</a:t>
            </a:r>
            <a:endParaRPr lang="en-US" sz="2000" b="1">
              <a:solidFill>
                <a:srgbClr val="006699"/>
              </a:solidFill>
              <a:latin typeface="Courier New" charset="0"/>
            </a:endParaRPr>
          </a:p>
        </p:txBody>
      </p:sp>
      <p:sp>
        <p:nvSpPr>
          <p:cNvPr id="60421" name="Line 5"/>
          <p:cNvSpPr>
            <a:spLocks noChangeShapeType="1"/>
          </p:cNvSpPr>
          <p:nvPr/>
        </p:nvSpPr>
        <p:spPr bwMode="auto">
          <a:xfrm>
            <a:off x="4038600" y="27432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dissolve">
                                      <p:cBhvr>
                                        <p:cTn id="7" dur="500"/>
                                        <p:tgtEl>
                                          <p:spTgt spid="60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1042</TotalTime>
  <Words>4888</Words>
  <Application>Microsoft Macintosh PowerPoint</Application>
  <PresentationFormat>On-screen Show (4:3)</PresentationFormat>
  <Paragraphs>618</Paragraphs>
  <Slides>82</Slides>
  <Notes>58</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Office Theme</vt:lpstr>
      <vt:lpstr>TIPP: Taxon Identification and Phylogenetic Profiling</vt:lpstr>
      <vt:lpstr>PowerPoint Presentation</vt:lpstr>
      <vt:lpstr>PowerPoint Presentation</vt:lpstr>
      <vt:lpstr>SEPP and TIPP</vt:lpstr>
      <vt:lpstr> This talk</vt:lpstr>
      <vt:lpstr>Indels (insertions and deletions)</vt:lpstr>
      <vt:lpstr>PowerPoint Presentation</vt:lpstr>
      <vt:lpstr>Input: unaligned sequences</vt:lpstr>
      <vt:lpstr>Phase 1: Alignment</vt:lpstr>
      <vt:lpstr>Phase 2: Construct tree</vt:lpstr>
      <vt:lpstr>Quantifying Error</vt:lpstr>
      <vt:lpstr>Simulation Studies</vt:lpstr>
      <vt:lpstr>Two-phase estimation</vt:lpstr>
      <vt:lpstr>PowerPoint Presentation</vt:lpstr>
      <vt:lpstr>Multiple Sequence Alignment (MSA):  another grand challenge1</vt:lpstr>
      <vt:lpstr>1kp: Thousand Transcriptome Project</vt:lpstr>
      <vt:lpstr>PowerPoint Presentation</vt:lpstr>
      <vt:lpstr>PowerPoint Presentation</vt:lpstr>
      <vt:lpstr>PowerPoint Presentation</vt:lpstr>
      <vt:lpstr>PowerPoint Presentation</vt:lpstr>
      <vt:lpstr>Phylogenetic Placement</vt:lpstr>
      <vt:lpstr>HMMER vs. PaPaRa placement error </vt:lpstr>
      <vt:lpstr>        HMMER+pplacer  Steps:     1) Build one HMM for the entire alignment     2) Align fragment to the HMM, and insert into alignment     3) Insert fragment into tree to optimize likelihood</vt:lpstr>
      <vt:lpstr>Using HMMER</vt:lpstr>
      <vt:lpstr>Using HMMER</vt:lpstr>
      <vt:lpstr>One Hidden Markov Model  for the entire alignment?</vt:lpstr>
      <vt:lpstr>Or 2 HMMs?</vt:lpstr>
      <vt:lpstr>Or 4 HMMs?</vt:lpstr>
      <vt:lpstr>SEPP</vt:lpstr>
      <vt:lpstr>SEPP(10%), based on ~10 HMMs </vt:lpstr>
      <vt:lpstr>Biological Results</vt:lpstr>
      <vt:lpstr>PowerPoint Presentation</vt:lpstr>
      <vt:lpstr>PowerPoint Presentation</vt:lpstr>
      <vt:lpstr>Identifying Fragments using Marker Genes</vt:lpstr>
      <vt:lpstr>TIPP: SEPP + statistics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Observations</vt:lpstr>
      <vt:lpstr>SEPP, TIPP, and UPP</vt:lpstr>
      <vt:lpstr>UPP: Ultra-large alignment using phylogenetic profiles</vt:lpstr>
      <vt:lpstr>UPP: basic idea</vt:lpstr>
      <vt:lpstr>PowerPoint Presentation</vt:lpstr>
      <vt:lpstr>PowerPoint Presentation</vt:lpstr>
      <vt:lpstr>      One Million Sequences: Tree Error </vt:lpstr>
      <vt:lpstr>Warnow Laboratory</vt:lpstr>
      <vt:lpstr>Input: Unaligned Sequences</vt:lpstr>
      <vt:lpstr>Step 1: Pick random subset (backbone)</vt:lpstr>
      <vt:lpstr>Step 2: Compute backbone alignment</vt:lpstr>
      <vt:lpstr>Step 3: Align each remaining sequence to backbone </vt:lpstr>
      <vt:lpstr>Step 3: Align each remaining sequence to backbone </vt:lpstr>
      <vt:lpstr>Step 4: Use transitivity to obtain MSA on entire set</vt:lpstr>
      <vt:lpstr>UPP: details</vt:lpstr>
      <vt:lpstr>UPP: details</vt:lpstr>
      <vt:lpstr>UPP (details) – first version </vt:lpstr>
      <vt:lpstr>UPP(x,y)</vt:lpstr>
      <vt:lpstr>Evaluation</vt:lpstr>
      <vt:lpstr>PowerPoint Presentation</vt:lpstr>
      <vt:lpstr>PowerPoint Presentation</vt:lpstr>
      <vt:lpstr>      One Million Sequences: Tree Error </vt:lpstr>
      <vt:lpstr>UPP (details) – first version </vt:lpstr>
      <vt:lpstr>UPP (details) – second version</vt:lpstr>
      <vt:lpstr>RNASim: Alignment error</vt:lpstr>
      <vt:lpstr>RNASim: Tree error</vt:lpstr>
      <vt:lpstr>Gutell 16S: Alignment error</vt:lpstr>
      <vt:lpstr>Gutell 16S: Tree error</vt:lpstr>
      <vt:lpstr>HomFam: Alignment error</vt:lpstr>
      <vt:lpstr>1kp: Thousand Transcriptome Project</vt:lpstr>
      <vt:lpstr>1K fragmentary: Alignment error</vt:lpstr>
      <vt:lpstr>1K fragmentary: Tree error</vt:lpstr>
      <vt:lpstr>Future Work</vt:lpstr>
      <vt:lpstr>Indelible 10K: Alignment error</vt:lpstr>
      <vt:lpstr>Indelible 10K : Tree error</vt:lpstr>
      <vt:lpstr>FastTree AA: Alignment error</vt:lpstr>
      <vt:lpstr>FastTree AA: Tree error</vt:lpstr>
      <vt:lpstr>Large fragmentary: Tree error</vt:lpstr>
      <vt:lpstr>Large fragmentary: Alignment error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TIPP: Taxon Identification and Phylogenetic Profiling</dc:title>
  <dc:creator>Tandy Warnow</dc:creator>
  <cp:lastModifiedBy>Tandy Warnow</cp:lastModifiedBy>
  <cp:revision>40</cp:revision>
  <cp:lastPrinted>2014-03-31T05:57:26Z</cp:lastPrinted>
  <dcterms:created xsi:type="dcterms:W3CDTF">2014-01-24T11:41:56Z</dcterms:created>
  <dcterms:modified xsi:type="dcterms:W3CDTF">2014-03-31T05:57:31Z</dcterms:modified>
</cp:coreProperties>
</file>