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2" r:id="rId4"/>
    <p:sldId id="263" r:id="rId5"/>
    <p:sldId id="264" r:id="rId6"/>
    <p:sldId id="265" r:id="rId7"/>
    <p:sldId id="266" r:id="rId8"/>
    <p:sldId id="269" r:id="rId9"/>
    <p:sldId id="267" r:id="rId10"/>
    <p:sldId id="268" r:id="rId11"/>
    <p:sldId id="259" r:id="rId12"/>
    <p:sldId id="260" r:id="rId13"/>
    <p:sldId id="261" r:id="rId14"/>
    <p:sldId id="258"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96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C04DD1-B6A0-214D-A9C1-C8AF9D0475C3}" type="datetimeFigureOut">
              <a:rPr lang="en-US" smtClean="0"/>
              <a:t>6/19/14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E13D0F-88A8-F14C-B69A-D4785E71F8AB}" type="slidenum">
              <a:rPr lang="en-US" smtClean="0"/>
              <a:t>‹#›</a:t>
            </a:fld>
            <a:endParaRPr lang="en-US"/>
          </a:p>
        </p:txBody>
      </p:sp>
    </p:spTree>
    <p:extLst>
      <p:ext uri="{BB962C8B-B14F-4D97-AF65-F5344CB8AC3E}">
        <p14:creationId xmlns:p14="http://schemas.microsoft.com/office/powerpoint/2010/main" val="2729381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BE7D38-3CB6-784B-8166-BF2223C6CE59}" type="slidenum">
              <a:rPr lang="en-US" sz="1200"/>
              <a:pPr/>
              <a:t>3</a:t>
            </a:fld>
            <a:endParaRPr lang="en-US" sz="1200"/>
          </a:p>
        </p:txBody>
      </p:sp>
      <p:sp>
        <p:nvSpPr>
          <p:cNvPr id="331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B26C87-240F-0246-9E91-4E2B9FB47F5D}" type="slidenum">
              <a:rPr lang="en-US" sz="1200"/>
              <a:pPr/>
              <a:t>4</a:t>
            </a:fld>
            <a:endParaRPr lang="en-US" sz="1200"/>
          </a:p>
        </p:txBody>
      </p:sp>
      <p:sp>
        <p:nvSpPr>
          <p:cNvPr id="216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53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B72452-DF28-BC4E-9548-FD123E33F72B}" type="slidenum">
              <a:rPr lang="en-US" sz="1200"/>
              <a:pPr/>
              <a:t>5</a:t>
            </a:fld>
            <a:endParaRPr lang="en-US" sz="1200"/>
          </a:p>
        </p:txBody>
      </p:sp>
      <p:sp>
        <p:nvSpPr>
          <p:cNvPr id="256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07A91DD-23F5-AF46-878C-81EF2B4D4396}" type="slidenum">
              <a:rPr lang="en-US" sz="1200"/>
              <a:pPr/>
              <a:t>6</a:t>
            </a:fld>
            <a:endParaRPr lang="en-US" sz="1200"/>
          </a:p>
        </p:txBody>
      </p:sp>
      <p:sp>
        <p:nvSpPr>
          <p:cNvPr id="269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6627" name="Rectangle 3"/>
          <p:cNvSpPr>
            <a:spLocks noGrp="1" noChangeArrowheads="1"/>
          </p:cNvSpPr>
          <p:nvPr>
            <p:ph type="body" idx="1"/>
          </p:nvPr>
        </p:nvSpPr>
        <p:spPr>
          <a:noFill/>
        </p:spPr>
        <p:txBody>
          <a:bodyPr/>
          <a:lstStyle/>
          <a:p>
            <a:pPr eaLnBrk="1" hangingPunct="1"/>
            <a:r>
              <a:rPr lang="en-US"/>
              <a:t>point out that supertree methods take overlaping trees and produce a tree, and that the whole process of first generating small trees and then applying a supertree method is often referred to as the </a:t>
            </a:r>
            <a:r>
              <a:rPr lang="ja-JP" altLang="en-US"/>
              <a:t>“</a:t>
            </a:r>
            <a:r>
              <a:rPr lang="en-US" altLang="ja-JP"/>
              <a:t>supertree approach</a:t>
            </a:r>
            <a:r>
              <a:rPr lang="ja-JP" altLang="en-US"/>
              <a:t>”</a:t>
            </a:r>
            <a:r>
              <a:rPr lang="en-US" altLang="ja-JP"/>
              <a:t>.</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4F329E2-E3E2-B348-92DE-72FBDC49F0A0}" type="slidenum">
              <a:rPr lang="en-US" sz="1200"/>
              <a:pPr/>
              <a:t>7</a:t>
            </a:fld>
            <a:endParaRPr lang="en-US" sz="1200"/>
          </a:p>
        </p:txBody>
      </p:sp>
      <p:sp>
        <p:nvSpPr>
          <p:cNvPr id="518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734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6F8A43-743B-F040-A32A-778A9F74F97C}" type="slidenum">
              <a:rPr lang="en-US" sz="1200"/>
              <a:pPr/>
              <a:t>9</a:t>
            </a:fld>
            <a:endParaRPr lang="en-US" sz="1200"/>
          </a:p>
        </p:txBody>
      </p:sp>
      <p:sp>
        <p:nvSpPr>
          <p:cNvPr id="248834" name="Text Box 2"/>
          <p:cNvSpPr txBox="1">
            <a:spLocks noGrp="1" noRot="1" noChangeAspect="1" noChangeArrowheads="1"/>
          </p:cNvSpPr>
          <p:nvPr>
            <p:ph type="sldImg"/>
          </p:nvPr>
        </p:nvSpPr>
        <p:spPr>
          <a:xfrm>
            <a:off x="1143000" y="693738"/>
            <a:ext cx="4572000" cy="3429000"/>
          </a:xfrm>
          <a:solidFill>
            <a:srgbClr val="FFFFFF"/>
          </a:solidFill>
          <a:ln/>
          <a:extLst>
            <a:ext uri="{FAA26D3D-D897-4be2-8F04-BA451C77F1D7}">
              <ma14:placeholderFlag xmlns:ma14="http://schemas.microsoft.com/office/mac/drawingml/2011/main" val="1"/>
            </a:ext>
          </a:extLst>
        </p:spPr>
      </p:sp>
      <p:sp>
        <p:nvSpPr>
          <p:cNvPr id="248835" name="Text Box 3"/>
          <p:cNvSpPr txBox="1">
            <a:spLocks noGrp="1" noChangeArrowheads="1"/>
          </p:cNvSpPr>
          <p:nvPr>
            <p:ph type="body" idx="1"/>
          </p:nvPr>
        </p:nvSpPr>
        <p:spPr>
          <a:xfrm>
            <a:off x="685800" y="4341813"/>
            <a:ext cx="5487988" cy="41148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eaLnBrk="1" hangingPunct="1">
              <a:defRPr/>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62682-04DE-2D49-8A0A-2618D4E3E512}" type="slidenum">
              <a:rPr lang="en-US"/>
              <a:pPr/>
              <a:t>10</a:t>
            </a:fld>
            <a:endParaRPr lang="en-US"/>
          </a:p>
        </p:txBody>
      </p:sp>
      <p:sp>
        <p:nvSpPr>
          <p:cNvPr id="218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18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C940A8-49DD-9E4B-B7F2-6F7AA902BD48}" type="datetimeFigureOut">
              <a:rPr lang="en-US" smtClean="0"/>
              <a:t>6/19/14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3126197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940A8-49DD-9E4B-B7F2-6F7AA902BD48}" type="datetimeFigureOut">
              <a:rPr lang="en-US" smtClean="0"/>
              <a:t>6/19/14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130044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940A8-49DD-9E4B-B7F2-6F7AA902BD48}" type="datetimeFigureOut">
              <a:rPr lang="en-US" smtClean="0"/>
              <a:t>6/19/14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2114693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US" dirty="0"/>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F7CB8C0A-3026-CD4C-8DBB-FF24A980D8F9}" type="slidenum">
              <a:rPr lang="en-US"/>
              <a:pPr/>
              <a:t>‹#›</a:t>
            </a:fld>
            <a:endParaRPr lang="en-US" dirty="0"/>
          </a:p>
        </p:txBody>
      </p:sp>
    </p:spTree>
    <p:extLst>
      <p:ext uri="{BB962C8B-B14F-4D97-AF65-F5344CB8AC3E}">
        <p14:creationId xmlns:p14="http://schemas.microsoft.com/office/powerpoint/2010/main" val="1742327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C940A8-49DD-9E4B-B7F2-6F7AA902BD48}" type="datetimeFigureOut">
              <a:rPr lang="en-US" smtClean="0"/>
              <a:t>6/19/14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756434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C940A8-49DD-9E4B-B7F2-6F7AA902BD48}" type="datetimeFigureOut">
              <a:rPr lang="en-US" smtClean="0"/>
              <a:t>6/19/14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755485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C940A8-49DD-9E4B-B7F2-6F7AA902BD48}" type="datetimeFigureOut">
              <a:rPr lang="en-US" smtClean="0"/>
              <a:t>6/19/14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3587557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C940A8-49DD-9E4B-B7F2-6F7AA902BD48}" type="datetimeFigureOut">
              <a:rPr lang="en-US" smtClean="0"/>
              <a:t>6/19/14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4082727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C940A8-49DD-9E4B-B7F2-6F7AA902BD48}" type="datetimeFigureOut">
              <a:rPr lang="en-US" smtClean="0"/>
              <a:t>6/19/14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1084004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940A8-49DD-9E4B-B7F2-6F7AA902BD48}" type="datetimeFigureOut">
              <a:rPr lang="en-US" smtClean="0"/>
              <a:t>6/19/14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33968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40A8-49DD-9E4B-B7F2-6F7AA902BD48}" type="datetimeFigureOut">
              <a:rPr lang="en-US" smtClean="0"/>
              <a:t>6/19/14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323761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C940A8-49DD-9E4B-B7F2-6F7AA902BD48}" type="datetimeFigureOut">
              <a:rPr lang="en-US" smtClean="0"/>
              <a:t>6/19/14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34231E-9E63-2948-9B38-554852CCC1C0}" type="slidenum">
              <a:rPr lang="en-US" smtClean="0"/>
              <a:t>‹#›</a:t>
            </a:fld>
            <a:endParaRPr lang="en-US"/>
          </a:p>
        </p:txBody>
      </p:sp>
    </p:spTree>
    <p:extLst>
      <p:ext uri="{BB962C8B-B14F-4D97-AF65-F5344CB8AC3E}">
        <p14:creationId xmlns:p14="http://schemas.microsoft.com/office/powerpoint/2010/main" val="38945101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940A8-49DD-9E4B-B7F2-6F7AA902BD48}" type="datetimeFigureOut">
              <a:rPr lang="en-US" smtClean="0"/>
              <a:t>6/19/14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34231E-9E63-2948-9B38-554852CCC1C0}" type="slidenum">
              <a:rPr lang="en-US" smtClean="0"/>
              <a:t>‹#›</a:t>
            </a:fld>
            <a:endParaRPr lang="en-US"/>
          </a:p>
        </p:txBody>
      </p:sp>
    </p:spTree>
    <p:extLst>
      <p:ext uri="{BB962C8B-B14F-4D97-AF65-F5344CB8AC3E}">
        <p14:creationId xmlns:p14="http://schemas.microsoft.com/office/powerpoint/2010/main" val="385839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1.jpeg"/><Relationship Id="rId10" Type="http://schemas.openxmlformats.org/officeDocument/2006/relationships/image" Target="../media/image12.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Phylogenomics</a:t>
            </a:r>
            <a:r>
              <a:rPr lang="en-US" dirty="0" smtClean="0"/>
              <a:t> Symposium and Software School</a:t>
            </a:r>
            <a:endParaRPr lang="en-US" dirty="0"/>
          </a:p>
        </p:txBody>
      </p:sp>
      <p:sp>
        <p:nvSpPr>
          <p:cNvPr id="3" name="Subtitle 2"/>
          <p:cNvSpPr>
            <a:spLocks noGrp="1"/>
          </p:cNvSpPr>
          <p:nvPr>
            <p:ph type="subTitle" idx="1"/>
          </p:nvPr>
        </p:nvSpPr>
        <p:spPr/>
        <p:txBody>
          <a:bodyPr>
            <a:normAutofit/>
          </a:bodyPr>
          <a:lstStyle/>
          <a:p>
            <a:r>
              <a:rPr lang="en-US" dirty="0" smtClean="0"/>
              <a:t>Co-Sponsored by the </a:t>
            </a:r>
          </a:p>
          <a:p>
            <a:r>
              <a:rPr lang="en-US" dirty="0" smtClean="0"/>
              <a:t>SSB and NSF grant 0733029</a:t>
            </a:r>
            <a:endParaRPr lang="en-US" dirty="0"/>
          </a:p>
        </p:txBody>
      </p:sp>
    </p:spTree>
    <p:extLst>
      <p:ext uri="{BB962C8B-B14F-4D97-AF65-F5344CB8AC3E}">
        <p14:creationId xmlns:p14="http://schemas.microsoft.com/office/powerpoint/2010/main" val="400929315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5800" y="71800"/>
            <a:ext cx="7772400" cy="1143000"/>
          </a:xfrm>
        </p:spPr>
        <p:txBody>
          <a:bodyPr/>
          <a:lstStyle/>
          <a:p>
            <a:r>
              <a:rPr lang="en-US" dirty="0"/>
              <a:t>Avian </a:t>
            </a:r>
            <a:r>
              <a:rPr lang="en-US" dirty="0" err="1"/>
              <a:t>Phylogenomics</a:t>
            </a:r>
            <a:r>
              <a:rPr lang="en-US" dirty="0"/>
              <a:t> Project</a:t>
            </a:r>
          </a:p>
        </p:txBody>
      </p:sp>
      <p:pic>
        <p:nvPicPr>
          <p:cNvPr id="217092" name="Picture 4" descr="Erich Jarvis Grey Letter B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32" y="1269265"/>
            <a:ext cx="1426169" cy="804201"/>
          </a:xfrm>
          <a:prstGeom prst="rect">
            <a:avLst/>
          </a:prstGeom>
          <a:noFill/>
          <a:extLst>
            <a:ext uri="{909E8E84-426E-40dd-AFC4-6F175D3DCCD1}">
              <a14:hiddenFill xmlns:a14="http://schemas.microsoft.com/office/drawing/2010/main">
                <a:solidFill>
                  <a:srgbClr val="FFFFFF"/>
                </a:solidFill>
              </a14:hiddenFill>
            </a:ext>
          </a:extLst>
        </p:spPr>
      </p:pic>
      <p:pic>
        <p:nvPicPr>
          <p:cNvPr id="217095" name="Picture 7" descr="guoj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001" y="1263691"/>
            <a:ext cx="642734" cy="771281"/>
          </a:xfrm>
          <a:prstGeom prst="rect">
            <a:avLst/>
          </a:prstGeom>
          <a:noFill/>
          <a:extLst>
            <a:ext uri="{909E8E84-426E-40dd-AFC4-6F175D3DCCD1}">
              <a14:hiddenFill xmlns:a14="http://schemas.microsoft.com/office/drawing/2010/main">
                <a:solidFill>
                  <a:srgbClr val="FFFFFF"/>
                </a:solidFill>
              </a14:hiddenFill>
            </a:ext>
          </a:extLst>
        </p:spPr>
      </p:pic>
      <p:sp>
        <p:nvSpPr>
          <p:cNvPr id="217096" name="Text Box 8"/>
          <p:cNvSpPr txBox="1">
            <a:spLocks noGrp="1" noChangeArrowheads="1"/>
          </p:cNvSpPr>
          <p:nvPr>
            <p:ph type="body" idx="1"/>
          </p:nvPr>
        </p:nvSpPr>
        <p:spPr>
          <a:xfrm>
            <a:off x="784491" y="2240954"/>
            <a:ext cx="7772400" cy="4114800"/>
          </a:xfrm>
          <a:noFill/>
          <a:ln/>
        </p:spPr>
        <p:txBody>
          <a:bodyPr/>
          <a:lstStyle/>
          <a:p>
            <a:pPr eaLnBrk="0" hangingPunct="0">
              <a:spcBef>
                <a:spcPct val="0"/>
              </a:spcBef>
              <a:buFontTx/>
              <a:buNone/>
            </a:pPr>
            <a:r>
              <a:rPr lang="en-US" sz="1600" dirty="0" smtClean="0"/>
              <a:t>E </a:t>
            </a:r>
            <a:r>
              <a:rPr lang="en-US" sz="1600" dirty="0"/>
              <a:t>Jarvis,</a:t>
            </a:r>
          </a:p>
          <a:p>
            <a:pPr eaLnBrk="0" hangingPunct="0">
              <a:spcBef>
                <a:spcPct val="0"/>
              </a:spcBef>
              <a:buFontTx/>
              <a:buNone/>
            </a:pPr>
            <a:r>
              <a:rPr lang="en-US" sz="1600" dirty="0"/>
              <a:t>HHMI</a:t>
            </a:r>
            <a:endParaRPr lang="en-US" sz="2400" dirty="0"/>
          </a:p>
        </p:txBody>
      </p:sp>
      <p:sp>
        <p:nvSpPr>
          <p:cNvPr id="217097" name="Text Box 9"/>
          <p:cNvSpPr txBox="1">
            <a:spLocks noChangeArrowheads="1"/>
          </p:cNvSpPr>
          <p:nvPr/>
        </p:nvSpPr>
        <p:spPr bwMode="auto">
          <a:xfrm>
            <a:off x="3627666" y="2306095"/>
            <a:ext cx="1033457" cy="584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600" dirty="0" smtClean="0"/>
              <a:t>G </a:t>
            </a:r>
            <a:r>
              <a:rPr lang="en-US" sz="1600" dirty="0"/>
              <a:t>Zhang, </a:t>
            </a:r>
          </a:p>
          <a:p>
            <a:r>
              <a:rPr lang="en-US" sz="1600" dirty="0"/>
              <a:t>BGI</a:t>
            </a:r>
          </a:p>
        </p:txBody>
      </p:sp>
      <p:sp>
        <p:nvSpPr>
          <p:cNvPr id="217098" name="Text Box 10"/>
          <p:cNvSpPr txBox="1">
            <a:spLocks noChangeArrowheads="1"/>
          </p:cNvSpPr>
          <p:nvPr/>
        </p:nvSpPr>
        <p:spPr bwMode="auto">
          <a:xfrm>
            <a:off x="754062" y="3810000"/>
            <a:ext cx="8089663" cy="1015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buFontTx/>
              <a:buChar char="•"/>
            </a:pPr>
            <a:r>
              <a:rPr lang="en-US" dirty="0"/>
              <a:t> </a:t>
            </a:r>
            <a:r>
              <a:rPr lang="en-US" sz="2000" dirty="0"/>
              <a:t>Approx. 50 species, whole genomes</a:t>
            </a:r>
          </a:p>
          <a:p>
            <a:pPr>
              <a:buFontTx/>
              <a:buChar char="•"/>
            </a:pPr>
            <a:r>
              <a:rPr lang="en-US" sz="2000" dirty="0"/>
              <a:t> 8000+ genes, UCEs</a:t>
            </a:r>
          </a:p>
          <a:p>
            <a:pPr>
              <a:buFontTx/>
              <a:buChar char="•"/>
            </a:pPr>
            <a:r>
              <a:rPr lang="en-US" sz="2000" dirty="0"/>
              <a:t> Gene </a:t>
            </a:r>
            <a:r>
              <a:rPr lang="en-US" sz="2000" dirty="0" smtClean="0"/>
              <a:t>sequence </a:t>
            </a:r>
            <a:r>
              <a:rPr lang="en-US" sz="2000" dirty="0"/>
              <a:t>alignments computed using </a:t>
            </a:r>
            <a:r>
              <a:rPr lang="en-US" sz="2000" dirty="0" err="1" smtClean="0"/>
              <a:t>SATé</a:t>
            </a:r>
            <a:r>
              <a:rPr lang="en-US" sz="2000" dirty="0" smtClean="0"/>
              <a:t> </a:t>
            </a:r>
            <a:endParaRPr lang="en-US" sz="2000" dirty="0"/>
          </a:p>
        </p:txBody>
      </p:sp>
      <p:pic>
        <p:nvPicPr>
          <p:cNvPr id="217099" name="Picture 11" descr="tom gilbe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0217" y="1297399"/>
            <a:ext cx="804201" cy="804201"/>
          </a:xfrm>
          <a:prstGeom prst="rect">
            <a:avLst/>
          </a:prstGeom>
          <a:noFill/>
          <a:extLst>
            <a:ext uri="{909E8E84-426E-40dd-AFC4-6F175D3DCCD1}">
              <a14:hiddenFill xmlns:a14="http://schemas.microsoft.com/office/drawing/2010/main">
                <a:solidFill>
                  <a:srgbClr val="FFFFFF"/>
                </a:solidFill>
              </a14:hiddenFill>
            </a:ext>
          </a:extLst>
        </p:spPr>
      </p:pic>
      <p:sp>
        <p:nvSpPr>
          <p:cNvPr id="217100" name="Text Box 12"/>
          <p:cNvSpPr txBox="1">
            <a:spLocks noChangeArrowheads="1"/>
          </p:cNvSpPr>
          <p:nvPr/>
        </p:nvSpPr>
        <p:spPr bwMode="auto">
          <a:xfrm>
            <a:off x="2123101" y="2276049"/>
            <a:ext cx="13477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dirty="0"/>
              <a:t>MTP Gilbert,</a:t>
            </a:r>
          </a:p>
          <a:p>
            <a:r>
              <a:rPr lang="en-US" sz="1600" dirty="0"/>
              <a:t>Copenhagen</a:t>
            </a:r>
            <a:endParaRPr lang="en-US" sz="1800" dirty="0"/>
          </a:p>
        </p:txBody>
      </p:sp>
      <p:pic>
        <p:nvPicPr>
          <p:cNvPr id="217101" name="Picture 13" descr="siavash"/>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3646" y="1297399"/>
            <a:ext cx="768512" cy="765707"/>
          </a:xfrm>
          <a:prstGeom prst="rect">
            <a:avLst/>
          </a:prstGeom>
          <a:noFill/>
          <a:extLst>
            <a:ext uri="{909E8E84-426E-40dd-AFC4-6F175D3DCCD1}">
              <a14:hiddenFill xmlns:a14="http://schemas.microsoft.com/office/drawing/2010/main">
                <a:solidFill>
                  <a:srgbClr val="FFFFFF"/>
                </a:solidFill>
              </a14:hiddenFill>
            </a:ext>
          </a:extLst>
        </p:spPr>
      </p:pic>
      <p:pic>
        <p:nvPicPr>
          <p:cNvPr id="217102" name="Picture 14" descr="warn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55386" y="1269265"/>
            <a:ext cx="669994" cy="765707"/>
          </a:xfrm>
          <a:prstGeom prst="rect">
            <a:avLst/>
          </a:prstGeom>
          <a:noFill/>
          <a:extLst>
            <a:ext uri="{909E8E84-426E-40dd-AFC4-6F175D3DCCD1}">
              <a14:hiddenFill xmlns:a14="http://schemas.microsoft.com/office/drawing/2010/main">
                <a:solidFill>
                  <a:srgbClr val="FFFFFF"/>
                </a:solidFill>
              </a14:hiddenFill>
            </a:ext>
          </a:extLst>
        </p:spPr>
      </p:pic>
      <p:sp>
        <p:nvSpPr>
          <p:cNvPr id="217103" name="Text Box 15"/>
          <p:cNvSpPr txBox="1">
            <a:spLocks noChangeArrowheads="1"/>
          </p:cNvSpPr>
          <p:nvPr/>
        </p:nvSpPr>
        <p:spPr bwMode="auto">
          <a:xfrm>
            <a:off x="6563646" y="2291672"/>
            <a:ext cx="23272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1600" dirty="0" smtClean="0"/>
              <a:t>S. </a:t>
            </a:r>
            <a:r>
              <a:rPr lang="en-US" sz="1600" dirty="0" err="1" smtClean="0"/>
              <a:t>Mirarab</a:t>
            </a:r>
            <a:r>
              <a:rPr lang="en-US" sz="1600" dirty="0" smtClean="0"/>
              <a:t>   Md</a:t>
            </a:r>
            <a:r>
              <a:rPr lang="en-US" sz="1600" dirty="0"/>
              <a:t>. S. </a:t>
            </a:r>
            <a:r>
              <a:rPr lang="en-US" sz="1600" dirty="0" err="1"/>
              <a:t>Bayzid</a:t>
            </a:r>
            <a:r>
              <a:rPr lang="en-US" sz="1600" dirty="0"/>
              <a:t>, UT-</a:t>
            </a:r>
            <a:r>
              <a:rPr lang="en-US" sz="1600" dirty="0" smtClean="0"/>
              <a:t>Austin        UT-Austin</a:t>
            </a:r>
            <a:endParaRPr lang="en-US" dirty="0"/>
          </a:p>
        </p:txBody>
      </p:sp>
      <p:pic>
        <p:nvPicPr>
          <p:cNvPr id="2" name="Picture 1" descr="bayzi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00649" y="1263691"/>
            <a:ext cx="726848" cy="789460"/>
          </a:xfrm>
          <a:prstGeom prst="rect">
            <a:avLst/>
          </a:prstGeom>
        </p:spPr>
      </p:pic>
      <p:sp>
        <p:nvSpPr>
          <p:cNvPr id="6" name="TextBox 5"/>
          <p:cNvSpPr txBox="1"/>
          <p:nvPr/>
        </p:nvSpPr>
        <p:spPr>
          <a:xfrm>
            <a:off x="4992171" y="2240954"/>
            <a:ext cx="1212028" cy="646331"/>
          </a:xfrm>
          <a:prstGeom prst="rect">
            <a:avLst/>
          </a:prstGeom>
          <a:noFill/>
        </p:spPr>
        <p:txBody>
          <a:bodyPr wrap="none" rtlCol="0">
            <a:spAutoFit/>
          </a:bodyPr>
          <a:lstStyle/>
          <a:p>
            <a:r>
              <a:rPr lang="en-US" dirty="0" smtClean="0"/>
              <a:t>T. Warnow</a:t>
            </a:r>
          </a:p>
          <a:p>
            <a:r>
              <a:rPr lang="en-US" dirty="0" smtClean="0"/>
              <a:t>UT-Austin</a:t>
            </a:r>
            <a:endParaRPr lang="en-US" dirty="0"/>
          </a:p>
        </p:txBody>
      </p:sp>
      <p:sp>
        <p:nvSpPr>
          <p:cNvPr id="7" name="TextBox 6"/>
          <p:cNvSpPr txBox="1"/>
          <p:nvPr/>
        </p:nvSpPr>
        <p:spPr>
          <a:xfrm>
            <a:off x="685800" y="3365890"/>
            <a:ext cx="3156070" cy="369332"/>
          </a:xfrm>
          <a:prstGeom prst="rect">
            <a:avLst/>
          </a:prstGeom>
          <a:noFill/>
        </p:spPr>
        <p:txBody>
          <a:bodyPr wrap="none" rtlCol="0">
            <a:spAutoFit/>
          </a:bodyPr>
          <a:lstStyle/>
          <a:p>
            <a:r>
              <a:rPr lang="en-US" dirty="0" smtClean="0"/>
              <a:t>Plus many many other people…</a:t>
            </a:r>
            <a:endParaRPr lang="en-US" dirty="0"/>
          </a:p>
        </p:txBody>
      </p:sp>
      <p:sp>
        <p:nvSpPr>
          <p:cNvPr id="16" name="TextBox 15"/>
          <p:cNvSpPr txBox="1"/>
          <p:nvPr/>
        </p:nvSpPr>
        <p:spPr>
          <a:xfrm rot="20040000">
            <a:off x="1098296" y="3705356"/>
            <a:ext cx="6812096" cy="1569660"/>
          </a:xfrm>
          <a:prstGeom prst="rect">
            <a:avLst/>
          </a:prstGeom>
          <a:noFill/>
        </p:spPr>
        <p:txBody>
          <a:bodyPr wrap="square" rtlCol="0">
            <a:spAutoFit/>
          </a:bodyPr>
          <a:lstStyle/>
          <a:p>
            <a:r>
              <a:rPr lang="en-US" sz="4800" b="1" dirty="0">
                <a:solidFill>
                  <a:srgbClr val="FF0000"/>
                </a:solidFill>
              </a:rPr>
              <a:t>Gene Tree Incongruence</a:t>
            </a:r>
          </a:p>
          <a:p>
            <a:endParaRPr lang="en-US" sz="4800" dirty="0"/>
          </a:p>
        </p:txBody>
      </p:sp>
    </p:spTree>
    <p:extLst>
      <p:ext uri="{BB962C8B-B14F-4D97-AF65-F5344CB8AC3E}">
        <p14:creationId xmlns:p14="http://schemas.microsoft.com/office/powerpoint/2010/main" val="268532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School, Rooms 302 A-C</a:t>
            </a:r>
            <a:endParaRPr lang="en-US" dirty="0"/>
          </a:p>
        </p:txBody>
      </p:sp>
      <p:sp>
        <p:nvSpPr>
          <p:cNvPr id="3" name="Content Placeholder 2"/>
          <p:cNvSpPr>
            <a:spLocks noGrp="1"/>
          </p:cNvSpPr>
          <p:nvPr>
            <p:ph idx="1"/>
          </p:nvPr>
        </p:nvSpPr>
        <p:spPr/>
        <p:txBody>
          <a:bodyPr>
            <a:normAutofit fontScale="62500" lnSpcReduction="20000"/>
          </a:bodyPr>
          <a:lstStyle/>
          <a:p>
            <a:endParaRPr lang="en-US" dirty="0"/>
          </a:p>
          <a:p>
            <a:pPr>
              <a:lnSpc>
                <a:spcPct val="140000"/>
              </a:lnSpc>
            </a:pPr>
            <a:r>
              <a:rPr lang="en-US" dirty="0"/>
              <a:t>8:30-9:45: Tutorial 1 </a:t>
            </a:r>
            <a:r>
              <a:rPr lang="en-US" dirty="0" smtClean="0"/>
              <a:t>(PASTA: Multiple </a:t>
            </a:r>
            <a:r>
              <a:rPr lang="en-US" dirty="0"/>
              <a:t>Sequence Alignment), Rooms 302A and 302B.</a:t>
            </a:r>
          </a:p>
          <a:p>
            <a:pPr>
              <a:lnSpc>
                <a:spcPct val="140000"/>
              </a:lnSpc>
            </a:pPr>
            <a:r>
              <a:rPr lang="en-US" dirty="0"/>
              <a:t>9:45-10:15 Break</a:t>
            </a:r>
          </a:p>
          <a:p>
            <a:pPr>
              <a:lnSpc>
                <a:spcPct val="140000"/>
              </a:lnSpc>
            </a:pPr>
            <a:r>
              <a:rPr lang="en-US" dirty="0"/>
              <a:t>10:15-11:45: </a:t>
            </a:r>
            <a:r>
              <a:rPr lang="en-US" dirty="0" smtClean="0"/>
              <a:t>Tutorial </a:t>
            </a:r>
            <a:r>
              <a:rPr lang="en-US" dirty="0"/>
              <a:t>3 (GARLI, 302A), </a:t>
            </a:r>
            <a:r>
              <a:rPr lang="en-US" dirty="0" smtClean="0"/>
              <a:t>Tutorial 6 </a:t>
            </a:r>
            <a:r>
              <a:rPr lang="en-US" dirty="0"/>
              <a:t>(</a:t>
            </a:r>
            <a:r>
              <a:rPr lang="en-US" dirty="0" err="1"/>
              <a:t>Phyldog</a:t>
            </a:r>
            <a:r>
              <a:rPr lang="en-US" dirty="0"/>
              <a:t>, 302B), </a:t>
            </a:r>
            <a:r>
              <a:rPr lang="en-US" dirty="0" smtClean="0"/>
              <a:t>and Tutorial </a:t>
            </a:r>
            <a:r>
              <a:rPr lang="en-US" dirty="0"/>
              <a:t>7 (</a:t>
            </a:r>
            <a:r>
              <a:rPr lang="en-US" dirty="0" err="1"/>
              <a:t>MulRF</a:t>
            </a:r>
            <a:r>
              <a:rPr lang="en-US" dirty="0"/>
              <a:t>, 302C)</a:t>
            </a:r>
          </a:p>
          <a:p>
            <a:pPr>
              <a:lnSpc>
                <a:spcPct val="140000"/>
              </a:lnSpc>
            </a:pPr>
            <a:r>
              <a:rPr lang="en-US" dirty="0"/>
              <a:t>11:45-1:15 Lunch</a:t>
            </a:r>
          </a:p>
          <a:p>
            <a:pPr>
              <a:lnSpc>
                <a:spcPct val="140000"/>
              </a:lnSpc>
            </a:pPr>
            <a:r>
              <a:rPr lang="en-US" dirty="0"/>
              <a:t>1:15-2:30: </a:t>
            </a:r>
            <a:r>
              <a:rPr lang="en-US" dirty="0" smtClean="0"/>
              <a:t>Tutorial </a:t>
            </a:r>
            <a:r>
              <a:rPr lang="en-US" dirty="0"/>
              <a:t>5 (ASTRAL, 302A and 302B) </a:t>
            </a:r>
            <a:r>
              <a:rPr lang="en-US" dirty="0" smtClean="0"/>
              <a:t>and 				Tutorial </a:t>
            </a:r>
            <a:r>
              <a:rPr lang="en-US" dirty="0"/>
              <a:t>9 (HMMER, 302C)</a:t>
            </a:r>
          </a:p>
          <a:p>
            <a:pPr>
              <a:lnSpc>
                <a:spcPct val="140000"/>
              </a:lnSpc>
            </a:pPr>
            <a:r>
              <a:rPr lang="en-US" dirty="0"/>
              <a:t>2:30-3:45: </a:t>
            </a:r>
            <a:r>
              <a:rPr lang="en-US" dirty="0" smtClean="0"/>
              <a:t>Tutorial </a:t>
            </a:r>
            <a:r>
              <a:rPr lang="en-US" dirty="0"/>
              <a:t>2 (</a:t>
            </a:r>
            <a:r>
              <a:rPr lang="en-US" dirty="0" err="1"/>
              <a:t>BAli-Phy</a:t>
            </a:r>
            <a:r>
              <a:rPr lang="en-US" dirty="0"/>
              <a:t>, 302C), </a:t>
            </a:r>
            <a:r>
              <a:rPr lang="en-US" dirty="0" smtClean="0"/>
              <a:t>Tutorial 4 </a:t>
            </a:r>
            <a:r>
              <a:rPr lang="en-US" dirty="0"/>
              <a:t>(</a:t>
            </a:r>
            <a:r>
              <a:rPr lang="en-US" dirty="0" err="1"/>
              <a:t>Phylonet</a:t>
            </a:r>
            <a:r>
              <a:rPr lang="en-US" dirty="0"/>
              <a:t>, 302B), and </a:t>
            </a:r>
            <a:r>
              <a:rPr lang="en-US" dirty="0" smtClean="0"/>
              <a:t>				Tutorial 8 </a:t>
            </a:r>
            <a:r>
              <a:rPr lang="en-US" dirty="0"/>
              <a:t>(</a:t>
            </a:r>
            <a:r>
              <a:rPr lang="en-US" dirty="0" err="1"/>
              <a:t>Metagenomics</a:t>
            </a:r>
            <a:r>
              <a:rPr lang="en-US" dirty="0"/>
              <a:t>, 302A)</a:t>
            </a:r>
          </a:p>
        </p:txBody>
      </p:sp>
    </p:spTree>
    <p:extLst>
      <p:ext uri="{BB962C8B-B14F-4D97-AF65-F5344CB8AC3E}">
        <p14:creationId xmlns:p14="http://schemas.microsoft.com/office/powerpoint/2010/main" val="21103754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for the Software School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Today: revisit the Software School webpage to make sure you have downloaded and installed everything, and tested the software on your laptop. Contact the organizer of the tutorials you are taking if you are having trouble.</a:t>
            </a:r>
          </a:p>
          <a:p>
            <a:r>
              <a:rPr lang="en-US" dirty="0" smtClean="0"/>
              <a:t>	</a:t>
            </a:r>
            <a:r>
              <a:rPr lang="en-US" sz="2000" dirty="0" smtClean="0"/>
              <a:t>http://</a:t>
            </a:r>
            <a:r>
              <a:rPr lang="en-US" sz="2000" dirty="0" err="1" smtClean="0"/>
              <a:t>www.cs.utexas.edu</a:t>
            </a:r>
            <a:r>
              <a:rPr lang="en-US" sz="2000" dirty="0" smtClean="0"/>
              <a:t>/users/</a:t>
            </a:r>
            <a:r>
              <a:rPr lang="en-US" sz="2000" dirty="0" err="1" smtClean="0"/>
              <a:t>tandy</a:t>
            </a:r>
            <a:r>
              <a:rPr lang="en-US" sz="2000" dirty="0" smtClean="0"/>
              <a:t>/softwareschool-2014.html </a:t>
            </a:r>
          </a:p>
          <a:p>
            <a:endParaRPr lang="en-US" sz="2000" dirty="0"/>
          </a:p>
          <a:p>
            <a:r>
              <a:rPr lang="en-US" dirty="0" smtClean="0"/>
              <a:t>Tomorrow: come with a fully charged laptop. You may want to plan to go back to your hotel room to recharge your laptop during the lunch break!</a:t>
            </a:r>
            <a:endParaRPr lang="en-US" dirty="0"/>
          </a:p>
        </p:txBody>
      </p:sp>
    </p:spTree>
    <p:extLst>
      <p:ext uri="{BB962C8B-B14F-4D97-AF65-F5344CB8AC3E}">
        <p14:creationId xmlns:p14="http://schemas.microsoft.com/office/powerpoint/2010/main" val="15459906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r>
              <a:rPr lang="en-US" dirty="0" smtClean="0"/>
              <a:t>Your feedback would be very welcome. </a:t>
            </a:r>
            <a:endParaRPr lang="en-US" dirty="0"/>
          </a:p>
          <a:p>
            <a:r>
              <a:rPr lang="en-US" dirty="0" smtClean="0"/>
              <a:t>Please email the tutorial providers directly if you have suggestions for improvements to the software. </a:t>
            </a:r>
          </a:p>
          <a:p>
            <a:r>
              <a:rPr lang="en-US" dirty="0" smtClean="0"/>
              <a:t>If you use the software in a subsequent study, please let us know!</a:t>
            </a:r>
          </a:p>
        </p:txBody>
      </p:sp>
    </p:spTree>
    <p:extLst>
      <p:ext uri="{BB962C8B-B14F-4D97-AF65-F5344CB8AC3E}">
        <p14:creationId xmlns:p14="http://schemas.microsoft.com/office/powerpoint/2010/main" val="183953255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Symposium</a:t>
            </a:r>
            <a:endParaRPr lang="en-US" dirty="0"/>
          </a:p>
        </p:txBody>
      </p:sp>
      <p:sp>
        <p:nvSpPr>
          <p:cNvPr id="3" name="Content Placeholder 2"/>
          <p:cNvSpPr>
            <a:spLocks noGrp="1"/>
          </p:cNvSpPr>
          <p:nvPr>
            <p:ph idx="1"/>
          </p:nvPr>
        </p:nvSpPr>
        <p:spPr/>
        <p:txBody>
          <a:bodyPr>
            <a:normAutofit fontScale="62500" lnSpcReduction="20000"/>
          </a:bodyPr>
          <a:lstStyle/>
          <a:p>
            <a:pPr>
              <a:spcAft>
                <a:spcPts val="600"/>
              </a:spcAft>
            </a:pPr>
            <a:r>
              <a:rPr lang="en-US" dirty="0" smtClean="0"/>
              <a:t>9:00-9:45, </a:t>
            </a:r>
            <a:r>
              <a:rPr lang="en-US" dirty="0" smtClean="0"/>
              <a:t>       </a:t>
            </a:r>
            <a:r>
              <a:rPr lang="en-US" i="1" dirty="0" smtClean="0"/>
              <a:t>Tandy </a:t>
            </a:r>
            <a:r>
              <a:rPr lang="en-US" i="1" dirty="0" smtClean="0"/>
              <a:t>Warnow </a:t>
            </a:r>
            <a:r>
              <a:rPr lang="en-US" dirty="0" smtClean="0"/>
              <a:t>(large-scale multiple sequence alignment)</a:t>
            </a:r>
          </a:p>
          <a:p>
            <a:pPr>
              <a:spcAft>
                <a:spcPts val="600"/>
              </a:spcAft>
            </a:pPr>
            <a:r>
              <a:rPr lang="en-US" dirty="0" smtClean="0"/>
              <a:t>9:45-10:15, </a:t>
            </a:r>
            <a:r>
              <a:rPr lang="en-US" dirty="0" smtClean="0"/>
              <a:t>     Coffee </a:t>
            </a:r>
            <a:r>
              <a:rPr lang="en-US" dirty="0" smtClean="0"/>
              <a:t>Break</a:t>
            </a:r>
          </a:p>
          <a:p>
            <a:pPr>
              <a:spcAft>
                <a:spcPts val="600"/>
              </a:spcAft>
            </a:pPr>
            <a:r>
              <a:rPr lang="en-US" dirty="0" smtClean="0"/>
              <a:t>10:15-11:00, </a:t>
            </a:r>
            <a:r>
              <a:rPr lang="en-US" dirty="0" smtClean="0"/>
              <a:t>	 </a:t>
            </a:r>
            <a:r>
              <a:rPr lang="en-US" i="1" dirty="0" smtClean="0"/>
              <a:t>Nam </a:t>
            </a:r>
            <a:r>
              <a:rPr lang="en-US" i="1" dirty="0" smtClean="0"/>
              <a:t>Nguyen </a:t>
            </a:r>
            <a:r>
              <a:rPr lang="en-US" dirty="0" smtClean="0"/>
              <a:t>(Taxon identification of </a:t>
            </a:r>
            <a:r>
              <a:rPr lang="en-US" dirty="0" err="1" smtClean="0"/>
              <a:t>metagenomic</a:t>
            </a:r>
            <a:r>
              <a:rPr lang="en-US" dirty="0" smtClean="0"/>
              <a:t> data)</a:t>
            </a:r>
          </a:p>
          <a:p>
            <a:pPr>
              <a:spcAft>
                <a:spcPts val="600"/>
              </a:spcAft>
            </a:pPr>
            <a:r>
              <a:rPr lang="en-US" dirty="0" smtClean="0"/>
              <a:t>11:00-11:45, </a:t>
            </a:r>
            <a:r>
              <a:rPr lang="en-US" smtClean="0"/>
              <a:t>	 </a:t>
            </a:r>
            <a:r>
              <a:rPr lang="en-US" i="1" smtClean="0"/>
              <a:t>Siavash</a:t>
            </a:r>
            <a:r>
              <a:rPr lang="en-US" i="1" dirty="0" smtClean="0"/>
              <a:t> </a:t>
            </a:r>
            <a:r>
              <a:rPr lang="en-US" i="1" dirty="0" err="1" smtClean="0"/>
              <a:t>Mirarab</a:t>
            </a:r>
            <a:r>
              <a:rPr lang="en-US" i="1" dirty="0" smtClean="0"/>
              <a:t> </a:t>
            </a:r>
            <a:r>
              <a:rPr lang="en-US" dirty="0" smtClean="0"/>
              <a:t>(The Avian </a:t>
            </a:r>
            <a:r>
              <a:rPr lang="en-US" dirty="0" err="1" smtClean="0"/>
              <a:t>Phylogenomics</a:t>
            </a:r>
            <a:r>
              <a:rPr lang="en-US" dirty="0" smtClean="0"/>
              <a:t> Project</a:t>
            </a:r>
            <a:r>
              <a:rPr lang="en-US" dirty="0" smtClean="0"/>
              <a:t>)</a:t>
            </a:r>
          </a:p>
          <a:p>
            <a:pPr>
              <a:spcAft>
                <a:spcPts val="600"/>
              </a:spcAft>
            </a:pPr>
            <a:endParaRPr lang="en-US" dirty="0" smtClean="0"/>
          </a:p>
          <a:p>
            <a:pPr>
              <a:spcAft>
                <a:spcPts val="600"/>
              </a:spcAft>
            </a:pPr>
            <a:r>
              <a:rPr lang="en-US" dirty="0" smtClean="0"/>
              <a:t>11:45-1:15 </a:t>
            </a:r>
            <a:r>
              <a:rPr lang="en-US" dirty="0" smtClean="0"/>
              <a:t>,   Lunch Break</a:t>
            </a:r>
          </a:p>
          <a:p>
            <a:pPr>
              <a:spcAft>
                <a:spcPts val="600"/>
              </a:spcAft>
            </a:pPr>
            <a:endParaRPr lang="en-US" dirty="0" smtClean="0"/>
          </a:p>
          <a:p>
            <a:pPr>
              <a:spcAft>
                <a:spcPts val="600"/>
              </a:spcAft>
            </a:pPr>
            <a:r>
              <a:rPr lang="en-US" dirty="0" smtClean="0"/>
              <a:t>1:15-2:00</a:t>
            </a:r>
            <a:r>
              <a:rPr lang="en-US" dirty="0" smtClean="0"/>
              <a:t>,	 </a:t>
            </a:r>
            <a:r>
              <a:rPr lang="en-US" i="1" dirty="0" smtClean="0"/>
              <a:t>Jim </a:t>
            </a:r>
            <a:r>
              <a:rPr lang="en-US" i="1" dirty="0" err="1" smtClean="0"/>
              <a:t>Leebens</a:t>
            </a:r>
            <a:r>
              <a:rPr lang="en-US" i="1" dirty="0" smtClean="0"/>
              <a:t>-Mack </a:t>
            </a:r>
            <a:r>
              <a:rPr lang="en-US" dirty="0" smtClean="0"/>
              <a:t>(The Thousand </a:t>
            </a:r>
            <a:r>
              <a:rPr lang="en-US" dirty="0" err="1" smtClean="0"/>
              <a:t>Transcriptome</a:t>
            </a:r>
            <a:r>
              <a:rPr lang="en-US" dirty="0" smtClean="0"/>
              <a:t> </a:t>
            </a:r>
            <a:r>
              <a:rPr lang="en-US" dirty="0" smtClean="0"/>
              <a:t>Project)</a:t>
            </a:r>
            <a:endParaRPr lang="en-US" dirty="0" smtClean="0"/>
          </a:p>
          <a:p>
            <a:pPr>
              <a:spcAft>
                <a:spcPts val="600"/>
              </a:spcAft>
            </a:pPr>
            <a:r>
              <a:rPr lang="en-US" dirty="0" smtClean="0"/>
              <a:t>2:00-2:45, </a:t>
            </a:r>
            <a:r>
              <a:rPr lang="en-US" dirty="0" smtClean="0"/>
              <a:t>	</a:t>
            </a:r>
            <a:r>
              <a:rPr lang="en-US" i="1" dirty="0" err="1" smtClean="0"/>
              <a:t>Luay</a:t>
            </a:r>
            <a:r>
              <a:rPr lang="en-US" i="1" dirty="0" smtClean="0"/>
              <a:t> </a:t>
            </a:r>
            <a:r>
              <a:rPr lang="en-US" i="1" dirty="0" err="1" smtClean="0"/>
              <a:t>Nakhleh</a:t>
            </a:r>
            <a:r>
              <a:rPr lang="en-US" i="1" dirty="0" smtClean="0"/>
              <a:t> </a:t>
            </a:r>
            <a:r>
              <a:rPr lang="en-US" dirty="0" smtClean="0"/>
              <a:t>(Phylogenetic Networks</a:t>
            </a:r>
            <a:r>
              <a:rPr lang="en-US" dirty="0" smtClean="0"/>
              <a:t>)</a:t>
            </a:r>
          </a:p>
          <a:p>
            <a:pPr lvl="0"/>
            <a:r>
              <a:rPr lang="en-US" dirty="0"/>
              <a:t>2:45-3:15 	</a:t>
            </a:r>
            <a:r>
              <a:rPr lang="en-US" i="1" dirty="0" smtClean="0"/>
              <a:t>Coffee </a:t>
            </a:r>
            <a:r>
              <a:rPr lang="en-US" i="1" dirty="0"/>
              <a:t>Break</a:t>
            </a:r>
            <a:endParaRPr lang="en-US" dirty="0"/>
          </a:p>
          <a:p>
            <a:r>
              <a:rPr lang="en-US" dirty="0"/>
              <a:t>3:15-4:45  	</a:t>
            </a:r>
            <a:r>
              <a:rPr lang="en-US" dirty="0" smtClean="0"/>
              <a:t>Discussion </a:t>
            </a:r>
            <a:endParaRPr lang="en-US" dirty="0" smtClean="0"/>
          </a:p>
        </p:txBody>
      </p:sp>
    </p:spTree>
    <p:extLst>
      <p:ext uri="{BB962C8B-B14F-4D97-AF65-F5344CB8AC3E}">
        <p14:creationId xmlns:p14="http://schemas.microsoft.com/office/powerpoint/2010/main" val="41410756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NSF DEB 0733029 </a:t>
            </a:r>
            <a:endParaRPr lang="en-US" dirty="0"/>
          </a:p>
        </p:txBody>
      </p:sp>
      <p:sp>
        <p:nvSpPr>
          <p:cNvPr id="3" name="Content Placeholder 2"/>
          <p:cNvSpPr>
            <a:spLocks noGrp="1"/>
          </p:cNvSpPr>
          <p:nvPr>
            <p:ph idx="1"/>
          </p:nvPr>
        </p:nvSpPr>
        <p:spPr/>
        <p:txBody>
          <a:bodyPr>
            <a:normAutofit/>
          </a:bodyPr>
          <a:lstStyle/>
          <a:p>
            <a:r>
              <a:rPr lang="en-US" b="1" dirty="0"/>
              <a:t>Large-Scale Simultaneous Multiple Alignment and Phylogeny </a:t>
            </a:r>
            <a:r>
              <a:rPr lang="en-US" b="1" dirty="0" smtClean="0"/>
              <a:t>Estimation</a:t>
            </a:r>
          </a:p>
          <a:p>
            <a:r>
              <a:rPr lang="en-US" b="1" dirty="0" smtClean="0"/>
              <a:t>PIs:</a:t>
            </a:r>
          </a:p>
          <a:p>
            <a:pPr lvl="1"/>
            <a:r>
              <a:rPr lang="en-US" dirty="0" smtClean="0"/>
              <a:t>Tandy Warnow (UT-Austin)</a:t>
            </a:r>
          </a:p>
          <a:p>
            <a:pPr lvl="1"/>
            <a:r>
              <a:rPr lang="en-US" dirty="0" smtClean="0"/>
              <a:t>Randy Linder (UT-Austin)</a:t>
            </a:r>
          </a:p>
          <a:p>
            <a:pPr lvl="1"/>
            <a:r>
              <a:rPr lang="en-US" dirty="0" smtClean="0"/>
              <a:t>Mark Holder (Kansas)</a:t>
            </a:r>
          </a:p>
          <a:p>
            <a:pPr lvl="1"/>
            <a:r>
              <a:rPr lang="en-US" dirty="0" smtClean="0"/>
              <a:t>Jim </a:t>
            </a:r>
            <a:r>
              <a:rPr lang="en-US" dirty="0" err="1" smtClean="0"/>
              <a:t>Leebens</a:t>
            </a:r>
            <a:r>
              <a:rPr lang="en-US" dirty="0" smtClean="0"/>
              <a:t>-Mack (Georgia)</a:t>
            </a:r>
          </a:p>
          <a:p>
            <a:pPr lvl="1"/>
            <a:r>
              <a:rPr lang="en-US" dirty="0" smtClean="0"/>
              <a:t>Etsuko Moriyama (Nebraska)</a:t>
            </a:r>
          </a:p>
        </p:txBody>
      </p:sp>
    </p:spTree>
    <p:extLst>
      <p:ext uri="{BB962C8B-B14F-4D97-AF65-F5344CB8AC3E}">
        <p14:creationId xmlns:p14="http://schemas.microsoft.com/office/powerpoint/2010/main" val="405587746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nature-reviews-tree-of-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 y="1925638"/>
            <a:ext cx="3328988"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4"/>
          <p:cNvSpPr txBox="1">
            <a:spLocks noChangeArrowheads="1"/>
          </p:cNvSpPr>
          <p:nvPr/>
        </p:nvSpPr>
        <p:spPr bwMode="auto">
          <a:xfrm>
            <a:off x="762000" y="179389"/>
            <a:ext cx="7740382" cy="1112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20000"/>
              </a:lnSpc>
              <a:defRPr/>
            </a:pP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Phylogenomics</a:t>
            </a: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lnSpc>
                <a:spcPct val="120000"/>
              </a:lnSpc>
              <a:defRPr/>
            </a:pPr>
            <a:r>
              <a:rPr lang="en-US" sz="2800" dirty="0" smtClean="0"/>
              <a:t>(Phylogenetic estimation from whole genomes)</a:t>
            </a:r>
            <a:endParaRPr lang="en-US" dirty="0"/>
          </a:p>
        </p:txBody>
      </p:sp>
      <p:pic>
        <p:nvPicPr>
          <p:cNvPr id="23555" name="Picture 1" descr="genome-10K.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3788" y="2054225"/>
            <a:ext cx="2670175"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0036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4"/>
          <p:cNvSpPr>
            <a:spLocks noGrp="1" noChangeArrowheads="1"/>
          </p:cNvSpPr>
          <p:nvPr>
            <p:ph type="title"/>
          </p:nvPr>
        </p:nvSpPr>
        <p:spPr/>
        <p:txBody>
          <a:bodyPr/>
          <a:lstStyle/>
          <a:p>
            <a:pPr eaLnBrk="1" hangingPunct="1"/>
            <a:r>
              <a:rPr lang="en-US">
                <a:latin typeface="Gill Sans" charset="0"/>
                <a:ea typeface="ＭＳ Ｐゴシック" charset="0"/>
                <a:cs typeface="ＭＳ Ｐゴシック" charset="0"/>
              </a:rPr>
              <a:t>Not all genes present in all species</a:t>
            </a:r>
          </a:p>
        </p:txBody>
      </p:sp>
      <p:grpSp>
        <p:nvGrpSpPr>
          <p:cNvPr id="21506" name="Group 88"/>
          <p:cNvGrpSpPr>
            <a:grpSpLocks/>
          </p:cNvGrpSpPr>
          <p:nvPr/>
        </p:nvGrpSpPr>
        <p:grpSpPr bwMode="auto">
          <a:xfrm>
            <a:off x="458788" y="2124075"/>
            <a:ext cx="2513012" cy="3057525"/>
            <a:chOff x="289" y="1338"/>
            <a:chExt cx="1583" cy="1926"/>
          </a:xfrm>
        </p:grpSpPr>
        <p:sp>
          <p:nvSpPr>
            <p:cNvPr id="215048" name="Line 8"/>
            <p:cNvSpPr>
              <a:spLocks noChangeShapeType="1"/>
            </p:cNvSpPr>
            <p:nvPr/>
          </p:nvSpPr>
          <p:spPr bwMode="auto">
            <a:xfrm>
              <a:off x="657" y="1338"/>
              <a:ext cx="15" cy="19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5049" name="Line 9"/>
            <p:cNvSpPr>
              <a:spLocks noChangeShapeType="1"/>
            </p:cNvSpPr>
            <p:nvPr/>
          </p:nvSpPr>
          <p:spPr bwMode="auto">
            <a:xfrm>
              <a:off x="336" y="1728"/>
              <a:ext cx="15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5050" name="Text Box 10"/>
            <p:cNvSpPr txBox="1">
              <a:spLocks noChangeArrowheads="1"/>
            </p:cNvSpPr>
            <p:nvPr/>
          </p:nvSpPr>
          <p:spPr bwMode="auto">
            <a:xfrm>
              <a:off x="700" y="1363"/>
              <a:ext cx="939"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solidFill>
                    <a:schemeClr val="folHlink"/>
                  </a:solidFill>
                  <a:latin typeface="Helvetica" charset="0"/>
                </a:rPr>
                <a:t> </a:t>
              </a:r>
              <a:r>
                <a:rPr lang="en-US" sz="3200">
                  <a:solidFill>
                    <a:schemeClr val="folHlink"/>
                  </a:solidFill>
                  <a:latin typeface="Helvetica" charset="0"/>
                </a:rPr>
                <a:t>gene 1</a:t>
              </a:r>
            </a:p>
          </p:txBody>
        </p:sp>
        <p:sp>
          <p:nvSpPr>
            <p:cNvPr id="21536" name="Text Box 32"/>
            <p:cNvSpPr txBox="1">
              <a:spLocks noChangeArrowheads="1"/>
            </p:cNvSpPr>
            <p:nvPr/>
          </p:nvSpPr>
          <p:spPr bwMode="auto">
            <a:xfrm>
              <a:off x="306" y="1728"/>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1</a:t>
              </a:r>
              <a:endParaRPr lang="en-US"/>
            </a:p>
          </p:txBody>
        </p:sp>
        <p:sp>
          <p:nvSpPr>
            <p:cNvPr id="21537" name="Text Box 33"/>
            <p:cNvSpPr txBox="1">
              <a:spLocks noChangeArrowheads="1"/>
            </p:cNvSpPr>
            <p:nvPr/>
          </p:nvSpPr>
          <p:spPr bwMode="auto">
            <a:xfrm>
              <a:off x="289" y="1938"/>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2</a:t>
              </a:r>
              <a:endParaRPr lang="en-US"/>
            </a:p>
          </p:txBody>
        </p:sp>
        <p:sp>
          <p:nvSpPr>
            <p:cNvPr id="21538" name="Text Box 34"/>
            <p:cNvSpPr txBox="1">
              <a:spLocks noChangeArrowheads="1"/>
            </p:cNvSpPr>
            <p:nvPr/>
          </p:nvSpPr>
          <p:spPr bwMode="auto">
            <a:xfrm>
              <a:off x="289" y="216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3</a:t>
              </a:r>
              <a:endParaRPr lang="en-US"/>
            </a:p>
          </p:txBody>
        </p:sp>
        <p:sp>
          <p:nvSpPr>
            <p:cNvPr id="21539" name="Text Box 35"/>
            <p:cNvSpPr txBox="1">
              <a:spLocks noChangeArrowheads="1"/>
            </p:cNvSpPr>
            <p:nvPr/>
          </p:nvSpPr>
          <p:spPr bwMode="auto">
            <a:xfrm>
              <a:off x="289" y="240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4</a:t>
              </a:r>
              <a:endParaRPr lang="en-US"/>
            </a:p>
          </p:txBody>
        </p:sp>
        <p:sp>
          <p:nvSpPr>
            <p:cNvPr id="21540" name="Text Box 38"/>
            <p:cNvSpPr txBox="1">
              <a:spLocks noChangeArrowheads="1"/>
            </p:cNvSpPr>
            <p:nvPr/>
          </p:nvSpPr>
          <p:spPr bwMode="auto">
            <a:xfrm>
              <a:off x="289" y="264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7</a:t>
              </a:r>
              <a:endParaRPr lang="en-US"/>
            </a:p>
          </p:txBody>
        </p:sp>
        <p:sp>
          <p:nvSpPr>
            <p:cNvPr id="21541" name="Text Box 39"/>
            <p:cNvSpPr txBox="1">
              <a:spLocks noChangeArrowheads="1"/>
            </p:cNvSpPr>
            <p:nvPr/>
          </p:nvSpPr>
          <p:spPr bwMode="auto">
            <a:xfrm>
              <a:off x="289" y="2868"/>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8</a:t>
              </a:r>
              <a:endParaRPr lang="en-US"/>
            </a:p>
          </p:txBody>
        </p:sp>
        <p:sp>
          <p:nvSpPr>
            <p:cNvPr id="215083" name="Text Box 43"/>
            <p:cNvSpPr txBox="1">
              <a:spLocks noChangeArrowheads="1"/>
            </p:cNvSpPr>
            <p:nvPr/>
          </p:nvSpPr>
          <p:spPr bwMode="auto">
            <a:xfrm>
              <a:off x="652" y="1790"/>
              <a:ext cx="101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TCTAATGGAA</a:t>
              </a:r>
            </a:p>
          </p:txBody>
        </p:sp>
        <p:sp>
          <p:nvSpPr>
            <p:cNvPr id="215084" name="Text Box 44"/>
            <p:cNvSpPr txBox="1">
              <a:spLocks noChangeArrowheads="1"/>
            </p:cNvSpPr>
            <p:nvPr/>
          </p:nvSpPr>
          <p:spPr bwMode="auto">
            <a:xfrm>
              <a:off x="624" y="2016"/>
              <a:ext cx="106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GCTAAGGGAA</a:t>
              </a:r>
            </a:p>
          </p:txBody>
        </p:sp>
        <p:sp>
          <p:nvSpPr>
            <p:cNvPr id="215085" name="Text Box 45"/>
            <p:cNvSpPr txBox="1">
              <a:spLocks noChangeArrowheads="1"/>
            </p:cNvSpPr>
            <p:nvPr/>
          </p:nvSpPr>
          <p:spPr bwMode="auto">
            <a:xfrm>
              <a:off x="652" y="2236"/>
              <a:ext cx="104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TCTAAGGGAA</a:t>
              </a:r>
            </a:p>
          </p:txBody>
        </p:sp>
        <p:sp>
          <p:nvSpPr>
            <p:cNvPr id="215086" name="Text Box 46"/>
            <p:cNvSpPr txBox="1">
              <a:spLocks noChangeArrowheads="1"/>
            </p:cNvSpPr>
            <p:nvPr/>
          </p:nvSpPr>
          <p:spPr bwMode="auto">
            <a:xfrm>
              <a:off x="652" y="2448"/>
              <a:ext cx="10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TCTAACGGAA</a:t>
              </a:r>
            </a:p>
          </p:txBody>
        </p:sp>
        <p:sp>
          <p:nvSpPr>
            <p:cNvPr id="215087" name="Text Box 47"/>
            <p:cNvSpPr txBox="1">
              <a:spLocks noChangeArrowheads="1"/>
            </p:cNvSpPr>
            <p:nvPr/>
          </p:nvSpPr>
          <p:spPr bwMode="auto">
            <a:xfrm>
              <a:off x="667" y="2668"/>
              <a:ext cx="10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TCTAATGGAC</a:t>
              </a:r>
            </a:p>
          </p:txBody>
        </p:sp>
        <p:sp>
          <p:nvSpPr>
            <p:cNvPr id="215088" name="Text Box 48"/>
            <p:cNvSpPr txBox="1">
              <a:spLocks noChangeArrowheads="1"/>
            </p:cNvSpPr>
            <p:nvPr/>
          </p:nvSpPr>
          <p:spPr bwMode="auto">
            <a:xfrm>
              <a:off x="667" y="2908"/>
              <a:ext cx="102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TATAACGGAA</a:t>
              </a:r>
            </a:p>
          </p:txBody>
        </p:sp>
      </p:grpSp>
      <p:grpSp>
        <p:nvGrpSpPr>
          <p:cNvPr id="215130" name="Group 90"/>
          <p:cNvGrpSpPr>
            <a:grpSpLocks/>
          </p:cNvGrpSpPr>
          <p:nvPr/>
        </p:nvGrpSpPr>
        <p:grpSpPr bwMode="auto">
          <a:xfrm>
            <a:off x="6019800" y="2438400"/>
            <a:ext cx="2538413" cy="2819400"/>
            <a:chOff x="3792" y="1536"/>
            <a:chExt cx="1599" cy="1776"/>
          </a:xfrm>
        </p:grpSpPr>
        <p:sp>
          <p:nvSpPr>
            <p:cNvPr id="21520" name="Rectangle 41"/>
            <p:cNvSpPr>
              <a:spLocks noChangeArrowheads="1"/>
            </p:cNvSpPr>
            <p:nvPr/>
          </p:nvSpPr>
          <p:spPr bwMode="auto">
            <a:xfrm>
              <a:off x="4244" y="1556"/>
              <a:ext cx="899"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rgbClr val="CC0000"/>
                  </a:solidFill>
                  <a:latin typeface="Helvetica" charset="0"/>
                </a:rPr>
                <a:t>gene 3</a:t>
              </a:r>
              <a:endParaRPr lang="en-US" sz="3200" i="1">
                <a:solidFill>
                  <a:srgbClr val="CC0000"/>
                </a:solidFill>
                <a:latin typeface="Helvetica" charset="0"/>
              </a:endParaRPr>
            </a:p>
          </p:txBody>
        </p:sp>
        <p:sp>
          <p:nvSpPr>
            <p:cNvPr id="21521" name="Rectangle 54"/>
            <p:cNvSpPr>
              <a:spLocks noChangeArrowheads="1"/>
            </p:cNvSpPr>
            <p:nvPr/>
          </p:nvSpPr>
          <p:spPr bwMode="auto">
            <a:xfrm>
              <a:off x="4176" y="2016"/>
              <a:ext cx="962"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TATTGATACA</a:t>
              </a:r>
            </a:p>
          </p:txBody>
        </p:sp>
        <p:sp>
          <p:nvSpPr>
            <p:cNvPr id="21522" name="Rectangle 55"/>
            <p:cNvSpPr>
              <a:spLocks noChangeArrowheads="1"/>
            </p:cNvSpPr>
            <p:nvPr/>
          </p:nvSpPr>
          <p:spPr bwMode="auto">
            <a:xfrm>
              <a:off x="4176" y="2256"/>
              <a:ext cx="976"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TCTTGATACC</a:t>
              </a:r>
            </a:p>
          </p:txBody>
        </p:sp>
        <p:sp>
          <p:nvSpPr>
            <p:cNvPr id="21523" name="Rectangle 56"/>
            <p:cNvSpPr>
              <a:spLocks noChangeArrowheads="1"/>
            </p:cNvSpPr>
            <p:nvPr/>
          </p:nvSpPr>
          <p:spPr bwMode="auto">
            <a:xfrm>
              <a:off x="4176" y="2724"/>
              <a:ext cx="99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TAGTGATGCA</a:t>
              </a:r>
            </a:p>
          </p:txBody>
        </p:sp>
        <p:sp>
          <p:nvSpPr>
            <p:cNvPr id="21524" name="Rectangle 57"/>
            <p:cNvSpPr>
              <a:spLocks noChangeArrowheads="1"/>
            </p:cNvSpPr>
            <p:nvPr/>
          </p:nvSpPr>
          <p:spPr bwMode="auto">
            <a:xfrm>
              <a:off x="4176" y="2964"/>
              <a:ext cx="976"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CATTCATACC</a:t>
              </a:r>
            </a:p>
          </p:txBody>
        </p:sp>
        <p:sp>
          <p:nvSpPr>
            <p:cNvPr id="21525" name="Rectangle 58"/>
            <p:cNvSpPr>
              <a:spLocks noChangeArrowheads="1"/>
            </p:cNvSpPr>
            <p:nvPr/>
          </p:nvSpPr>
          <p:spPr bwMode="auto">
            <a:xfrm>
              <a:off x="4176" y="2468"/>
              <a:ext cx="99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TAGTGATGCA</a:t>
              </a:r>
            </a:p>
          </p:txBody>
        </p:sp>
        <p:sp>
          <p:nvSpPr>
            <p:cNvPr id="21526" name="Text Box 68"/>
            <p:cNvSpPr txBox="1">
              <a:spLocks noChangeArrowheads="1"/>
            </p:cNvSpPr>
            <p:nvPr/>
          </p:nvSpPr>
          <p:spPr bwMode="auto">
            <a:xfrm>
              <a:off x="3857" y="1932"/>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1</a:t>
              </a:r>
              <a:endParaRPr lang="en-US"/>
            </a:p>
          </p:txBody>
        </p:sp>
        <p:sp>
          <p:nvSpPr>
            <p:cNvPr id="21527" name="Text Box 70"/>
            <p:cNvSpPr txBox="1">
              <a:spLocks noChangeArrowheads="1"/>
            </p:cNvSpPr>
            <p:nvPr/>
          </p:nvSpPr>
          <p:spPr bwMode="auto">
            <a:xfrm>
              <a:off x="3840" y="2172"/>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3</a:t>
              </a:r>
              <a:endParaRPr lang="en-US"/>
            </a:p>
          </p:txBody>
        </p:sp>
        <p:sp>
          <p:nvSpPr>
            <p:cNvPr id="21528" name="Text Box 71"/>
            <p:cNvSpPr txBox="1">
              <a:spLocks noChangeArrowheads="1"/>
            </p:cNvSpPr>
            <p:nvPr/>
          </p:nvSpPr>
          <p:spPr bwMode="auto">
            <a:xfrm>
              <a:off x="3840" y="2412"/>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4</a:t>
              </a:r>
              <a:endParaRPr lang="en-US"/>
            </a:p>
          </p:txBody>
        </p:sp>
        <p:sp>
          <p:nvSpPr>
            <p:cNvPr id="21529" name="Text Box 74"/>
            <p:cNvSpPr txBox="1">
              <a:spLocks noChangeArrowheads="1"/>
            </p:cNvSpPr>
            <p:nvPr/>
          </p:nvSpPr>
          <p:spPr bwMode="auto">
            <a:xfrm>
              <a:off x="3840" y="2688"/>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7</a:t>
              </a:r>
              <a:endParaRPr lang="en-US"/>
            </a:p>
          </p:txBody>
        </p:sp>
        <p:sp>
          <p:nvSpPr>
            <p:cNvPr id="21530" name="Text Box 75"/>
            <p:cNvSpPr txBox="1">
              <a:spLocks noChangeArrowheads="1"/>
            </p:cNvSpPr>
            <p:nvPr/>
          </p:nvSpPr>
          <p:spPr bwMode="auto">
            <a:xfrm>
              <a:off x="3840" y="2916"/>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8</a:t>
              </a:r>
              <a:endParaRPr lang="en-US"/>
            </a:p>
          </p:txBody>
        </p:sp>
        <p:sp>
          <p:nvSpPr>
            <p:cNvPr id="215116" name="Line 76"/>
            <p:cNvSpPr>
              <a:spLocks noChangeShapeType="1"/>
            </p:cNvSpPr>
            <p:nvPr/>
          </p:nvSpPr>
          <p:spPr bwMode="auto">
            <a:xfrm>
              <a:off x="4176" y="1536"/>
              <a:ext cx="0" cy="17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5117" name="Line 77"/>
            <p:cNvSpPr>
              <a:spLocks noChangeShapeType="1"/>
            </p:cNvSpPr>
            <p:nvPr/>
          </p:nvSpPr>
          <p:spPr bwMode="auto">
            <a:xfrm>
              <a:off x="3792" y="1920"/>
              <a:ext cx="1599" cy="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215129" name="Group 89"/>
          <p:cNvGrpSpPr>
            <a:grpSpLocks/>
          </p:cNvGrpSpPr>
          <p:nvPr/>
        </p:nvGrpSpPr>
        <p:grpSpPr bwMode="auto">
          <a:xfrm>
            <a:off x="3048000" y="3124200"/>
            <a:ext cx="2513013" cy="2362200"/>
            <a:chOff x="1920" y="1968"/>
            <a:chExt cx="1583" cy="1488"/>
          </a:xfrm>
        </p:grpSpPr>
        <p:sp>
          <p:nvSpPr>
            <p:cNvPr id="21509" name="Rectangle 40"/>
            <p:cNvSpPr>
              <a:spLocks noChangeArrowheads="1"/>
            </p:cNvSpPr>
            <p:nvPr/>
          </p:nvSpPr>
          <p:spPr bwMode="auto">
            <a:xfrm>
              <a:off x="2352" y="1974"/>
              <a:ext cx="899" cy="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chemeClr val="accent1"/>
                  </a:solidFill>
                  <a:latin typeface="Helvetica" charset="0"/>
                </a:rPr>
                <a:t>gene 2</a:t>
              </a:r>
              <a:endParaRPr lang="en-US" sz="3200" i="1">
                <a:solidFill>
                  <a:schemeClr val="accent1"/>
                </a:solidFill>
                <a:latin typeface="Helvetica" charset="0"/>
              </a:endParaRPr>
            </a:p>
          </p:txBody>
        </p:sp>
        <p:sp>
          <p:nvSpPr>
            <p:cNvPr id="21510" name="Rectangle 49"/>
            <p:cNvSpPr>
              <a:spLocks noChangeArrowheads="1"/>
            </p:cNvSpPr>
            <p:nvPr/>
          </p:nvSpPr>
          <p:spPr bwMode="auto">
            <a:xfrm>
              <a:off x="2297" y="2448"/>
              <a:ext cx="1012"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GGTAACCCTC</a:t>
              </a:r>
              <a:endParaRPr lang="en-US" sz="1600" i="1">
                <a:solidFill>
                  <a:schemeClr val="accent1"/>
                </a:solidFill>
                <a:latin typeface="Helvetica" charset="0"/>
              </a:endParaRPr>
            </a:p>
          </p:txBody>
        </p:sp>
        <p:sp>
          <p:nvSpPr>
            <p:cNvPr id="21511" name="Rectangle 50"/>
            <p:cNvSpPr>
              <a:spLocks noChangeArrowheads="1"/>
            </p:cNvSpPr>
            <p:nvPr/>
          </p:nvSpPr>
          <p:spPr bwMode="auto">
            <a:xfrm>
              <a:off x="2297" y="2668"/>
              <a:ext cx="99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GCTAAACCTC</a:t>
              </a:r>
              <a:endParaRPr lang="en-US" sz="1600" i="1">
                <a:solidFill>
                  <a:schemeClr val="accent1"/>
                </a:solidFill>
                <a:latin typeface="Helvetica" charset="0"/>
              </a:endParaRPr>
            </a:p>
          </p:txBody>
        </p:sp>
        <p:sp>
          <p:nvSpPr>
            <p:cNvPr id="21512" name="Rectangle 51"/>
            <p:cNvSpPr>
              <a:spLocks noChangeArrowheads="1"/>
            </p:cNvSpPr>
            <p:nvPr/>
          </p:nvSpPr>
          <p:spPr bwMode="auto">
            <a:xfrm>
              <a:off x="2293" y="2908"/>
              <a:ext cx="1019"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GGTGACCATC</a:t>
              </a:r>
              <a:endParaRPr lang="en-US" sz="1600" i="1">
                <a:solidFill>
                  <a:schemeClr val="accent1"/>
                </a:solidFill>
                <a:latin typeface="Helvetica" charset="0"/>
              </a:endParaRPr>
            </a:p>
          </p:txBody>
        </p:sp>
        <p:sp>
          <p:nvSpPr>
            <p:cNvPr id="21513" name="Rectangle 52"/>
            <p:cNvSpPr>
              <a:spLocks noChangeArrowheads="1"/>
            </p:cNvSpPr>
            <p:nvPr/>
          </p:nvSpPr>
          <p:spPr bwMode="auto">
            <a:xfrm>
              <a:off x="2303" y="3148"/>
              <a:ext cx="998" cy="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GCTAAACCTC</a:t>
              </a:r>
              <a:endParaRPr lang="en-US" sz="1600" i="1">
                <a:solidFill>
                  <a:schemeClr val="accent1"/>
                </a:solidFill>
                <a:latin typeface="Helvetica" charset="0"/>
              </a:endParaRPr>
            </a:p>
          </p:txBody>
        </p:sp>
        <p:sp>
          <p:nvSpPr>
            <p:cNvPr id="215118" name="Line 78"/>
            <p:cNvSpPr>
              <a:spLocks noChangeShapeType="1"/>
            </p:cNvSpPr>
            <p:nvPr/>
          </p:nvSpPr>
          <p:spPr bwMode="auto">
            <a:xfrm>
              <a:off x="2288" y="1968"/>
              <a:ext cx="16" cy="14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5119" name="Line 79"/>
            <p:cNvSpPr>
              <a:spLocks noChangeShapeType="1"/>
            </p:cNvSpPr>
            <p:nvPr/>
          </p:nvSpPr>
          <p:spPr bwMode="auto">
            <a:xfrm>
              <a:off x="1967" y="2358"/>
              <a:ext cx="153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1516" name="Text Box 83"/>
            <p:cNvSpPr txBox="1">
              <a:spLocks noChangeArrowheads="1"/>
            </p:cNvSpPr>
            <p:nvPr/>
          </p:nvSpPr>
          <p:spPr bwMode="auto">
            <a:xfrm>
              <a:off x="1920" y="240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4</a:t>
              </a:r>
              <a:endParaRPr lang="en-US"/>
            </a:p>
          </p:txBody>
        </p:sp>
        <p:sp>
          <p:nvSpPr>
            <p:cNvPr id="21517" name="Text Box 84"/>
            <p:cNvSpPr txBox="1">
              <a:spLocks noChangeArrowheads="1"/>
            </p:cNvSpPr>
            <p:nvPr/>
          </p:nvSpPr>
          <p:spPr bwMode="auto">
            <a:xfrm>
              <a:off x="1920" y="264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5</a:t>
              </a:r>
              <a:endParaRPr lang="en-US"/>
            </a:p>
          </p:txBody>
        </p:sp>
        <p:sp>
          <p:nvSpPr>
            <p:cNvPr id="21518" name="Text Box 85"/>
            <p:cNvSpPr txBox="1">
              <a:spLocks noChangeArrowheads="1"/>
            </p:cNvSpPr>
            <p:nvPr/>
          </p:nvSpPr>
          <p:spPr bwMode="auto">
            <a:xfrm>
              <a:off x="1920" y="288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6</a:t>
              </a:r>
              <a:endParaRPr lang="en-US"/>
            </a:p>
          </p:txBody>
        </p:sp>
        <p:sp>
          <p:nvSpPr>
            <p:cNvPr id="21519" name="Text Box 86"/>
            <p:cNvSpPr txBox="1">
              <a:spLocks noChangeArrowheads="1"/>
            </p:cNvSpPr>
            <p:nvPr/>
          </p:nvSpPr>
          <p:spPr bwMode="auto">
            <a:xfrm>
              <a:off x="1920" y="3120"/>
              <a:ext cx="315" cy="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7</a:t>
              </a:r>
              <a:endParaRPr lang="en-US"/>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atin typeface="Gill Sans" charset="0"/>
                <a:ea typeface="ＭＳ Ｐゴシック" charset="0"/>
                <a:cs typeface="ＭＳ Ｐゴシック" charset="0"/>
              </a:rPr>
              <a:t>Combined analysis </a:t>
            </a:r>
          </a:p>
        </p:txBody>
      </p:sp>
      <p:sp>
        <p:nvSpPr>
          <p:cNvPr id="254979" name="Line 3"/>
          <p:cNvSpPr>
            <a:spLocks noChangeShapeType="1"/>
          </p:cNvSpPr>
          <p:nvPr/>
        </p:nvSpPr>
        <p:spPr bwMode="auto">
          <a:xfrm>
            <a:off x="998538" y="1492250"/>
            <a:ext cx="0" cy="35814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4980" name="Line 4"/>
          <p:cNvSpPr>
            <a:spLocks noChangeShapeType="1"/>
          </p:cNvSpPr>
          <p:nvPr/>
        </p:nvSpPr>
        <p:spPr bwMode="auto">
          <a:xfrm>
            <a:off x="152400" y="2111375"/>
            <a:ext cx="5486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4981" name="Text Box 5"/>
          <p:cNvSpPr txBox="1">
            <a:spLocks noChangeArrowheads="1"/>
          </p:cNvSpPr>
          <p:nvPr/>
        </p:nvSpPr>
        <p:spPr bwMode="auto">
          <a:xfrm>
            <a:off x="1219200" y="1531938"/>
            <a:ext cx="14906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solidFill>
                  <a:schemeClr val="folHlink"/>
                </a:solidFill>
                <a:latin typeface="Helvetica" charset="0"/>
              </a:rPr>
              <a:t> </a:t>
            </a:r>
            <a:r>
              <a:rPr lang="en-US" sz="3200">
                <a:solidFill>
                  <a:schemeClr val="folHlink"/>
                </a:solidFill>
                <a:latin typeface="Helvetica" charset="0"/>
              </a:rPr>
              <a:t>gene 1</a:t>
            </a:r>
          </a:p>
        </p:txBody>
      </p:sp>
      <p:sp>
        <p:nvSpPr>
          <p:cNvPr id="23557" name="Text Box 6"/>
          <p:cNvSpPr txBox="1">
            <a:spLocks noChangeArrowheads="1"/>
          </p:cNvSpPr>
          <p:nvPr/>
        </p:nvSpPr>
        <p:spPr bwMode="auto">
          <a:xfrm>
            <a:off x="441325" y="2111375"/>
            <a:ext cx="5000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1</a:t>
            </a:r>
            <a:endParaRPr lang="en-US"/>
          </a:p>
        </p:txBody>
      </p:sp>
      <p:sp>
        <p:nvSpPr>
          <p:cNvPr id="23558" name="Text Box 7"/>
          <p:cNvSpPr txBox="1">
            <a:spLocks noChangeArrowheads="1"/>
          </p:cNvSpPr>
          <p:nvPr/>
        </p:nvSpPr>
        <p:spPr bwMode="auto">
          <a:xfrm>
            <a:off x="414338" y="2444750"/>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2</a:t>
            </a:r>
            <a:endParaRPr lang="en-US"/>
          </a:p>
        </p:txBody>
      </p:sp>
      <p:sp>
        <p:nvSpPr>
          <p:cNvPr id="23559" name="Text Box 8"/>
          <p:cNvSpPr txBox="1">
            <a:spLocks noChangeArrowheads="1"/>
          </p:cNvSpPr>
          <p:nvPr/>
        </p:nvSpPr>
        <p:spPr bwMode="auto">
          <a:xfrm>
            <a:off x="414338" y="2797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3</a:t>
            </a:r>
            <a:endParaRPr lang="en-US"/>
          </a:p>
        </p:txBody>
      </p:sp>
      <p:sp>
        <p:nvSpPr>
          <p:cNvPr id="23560" name="Text Box 9"/>
          <p:cNvSpPr txBox="1">
            <a:spLocks noChangeArrowheads="1"/>
          </p:cNvSpPr>
          <p:nvPr/>
        </p:nvSpPr>
        <p:spPr bwMode="auto">
          <a:xfrm>
            <a:off x="414338" y="3178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4</a:t>
            </a:r>
            <a:endParaRPr lang="en-US"/>
          </a:p>
        </p:txBody>
      </p:sp>
      <p:sp>
        <p:nvSpPr>
          <p:cNvPr id="23561" name="Text Box 10"/>
          <p:cNvSpPr txBox="1">
            <a:spLocks noChangeArrowheads="1"/>
          </p:cNvSpPr>
          <p:nvPr/>
        </p:nvSpPr>
        <p:spPr bwMode="auto">
          <a:xfrm>
            <a:off x="414338" y="3559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5</a:t>
            </a:r>
            <a:endParaRPr lang="en-US"/>
          </a:p>
        </p:txBody>
      </p:sp>
      <p:sp>
        <p:nvSpPr>
          <p:cNvPr id="23562" name="Text Box 11"/>
          <p:cNvSpPr txBox="1">
            <a:spLocks noChangeArrowheads="1"/>
          </p:cNvSpPr>
          <p:nvPr/>
        </p:nvSpPr>
        <p:spPr bwMode="auto">
          <a:xfrm>
            <a:off x="414338" y="3940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6</a:t>
            </a:r>
            <a:endParaRPr lang="en-US"/>
          </a:p>
        </p:txBody>
      </p:sp>
      <p:sp>
        <p:nvSpPr>
          <p:cNvPr id="23563" name="Text Box 12"/>
          <p:cNvSpPr txBox="1">
            <a:spLocks noChangeArrowheads="1"/>
          </p:cNvSpPr>
          <p:nvPr/>
        </p:nvSpPr>
        <p:spPr bwMode="auto">
          <a:xfrm>
            <a:off x="414338" y="432117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7</a:t>
            </a:r>
            <a:endParaRPr lang="en-US"/>
          </a:p>
        </p:txBody>
      </p:sp>
      <p:sp>
        <p:nvSpPr>
          <p:cNvPr id="23564" name="Text Box 13"/>
          <p:cNvSpPr txBox="1">
            <a:spLocks noChangeArrowheads="1"/>
          </p:cNvSpPr>
          <p:nvPr/>
        </p:nvSpPr>
        <p:spPr bwMode="auto">
          <a:xfrm>
            <a:off x="414338" y="4683125"/>
            <a:ext cx="500062"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t>S</a:t>
            </a:r>
            <a:r>
              <a:rPr lang="en-US" baseline="-25000"/>
              <a:t>8</a:t>
            </a:r>
            <a:endParaRPr lang="en-US"/>
          </a:p>
        </p:txBody>
      </p:sp>
      <p:sp>
        <p:nvSpPr>
          <p:cNvPr id="23565" name="Rectangle 14"/>
          <p:cNvSpPr>
            <a:spLocks noChangeArrowheads="1"/>
          </p:cNvSpPr>
          <p:nvPr/>
        </p:nvSpPr>
        <p:spPr bwMode="auto">
          <a:xfrm>
            <a:off x="2743200" y="1501775"/>
            <a:ext cx="142716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chemeClr val="accent1"/>
                </a:solidFill>
                <a:latin typeface="Helvetica" charset="0"/>
              </a:rPr>
              <a:t>gene 2</a:t>
            </a:r>
            <a:endParaRPr lang="en-US" sz="3200" i="1">
              <a:solidFill>
                <a:schemeClr val="accent1"/>
              </a:solidFill>
              <a:latin typeface="Helvetica" charset="0"/>
            </a:endParaRPr>
          </a:p>
        </p:txBody>
      </p:sp>
      <p:sp>
        <p:nvSpPr>
          <p:cNvPr id="23566" name="Rectangle 15"/>
          <p:cNvSpPr>
            <a:spLocks noChangeArrowheads="1"/>
          </p:cNvSpPr>
          <p:nvPr/>
        </p:nvSpPr>
        <p:spPr bwMode="auto">
          <a:xfrm>
            <a:off x="4222750" y="1501775"/>
            <a:ext cx="1427163"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3200">
                <a:solidFill>
                  <a:srgbClr val="CC0000"/>
                </a:solidFill>
                <a:latin typeface="Helvetica" charset="0"/>
              </a:rPr>
              <a:t>gene 3</a:t>
            </a:r>
            <a:endParaRPr lang="en-US" sz="3200" i="1">
              <a:solidFill>
                <a:srgbClr val="CC0000"/>
              </a:solidFill>
              <a:latin typeface="Helvetica" charset="0"/>
            </a:endParaRPr>
          </a:p>
        </p:txBody>
      </p:sp>
      <p:sp>
        <p:nvSpPr>
          <p:cNvPr id="254992" name="Text Box 16"/>
          <p:cNvSpPr txBox="1">
            <a:spLocks noChangeArrowheads="1"/>
          </p:cNvSpPr>
          <p:nvPr/>
        </p:nvSpPr>
        <p:spPr bwMode="auto">
          <a:xfrm>
            <a:off x="1143000" y="2209800"/>
            <a:ext cx="16176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TCTAATGGAA</a:t>
            </a:r>
          </a:p>
        </p:txBody>
      </p:sp>
      <p:sp>
        <p:nvSpPr>
          <p:cNvPr id="254993" name="Text Box 17"/>
          <p:cNvSpPr txBox="1">
            <a:spLocks noChangeArrowheads="1"/>
          </p:cNvSpPr>
          <p:nvPr/>
        </p:nvSpPr>
        <p:spPr bwMode="auto">
          <a:xfrm>
            <a:off x="1098550" y="2568575"/>
            <a:ext cx="1685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GCTAAGGGAA</a:t>
            </a:r>
          </a:p>
        </p:txBody>
      </p:sp>
      <p:sp>
        <p:nvSpPr>
          <p:cNvPr id="254994" name="Text Box 18"/>
          <p:cNvSpPr txBox="1">
            <a:spLocks noChangeArrowheads="1"/>
          </p:cNvSpPr>
          <p:nvPr/>
        </p:nvSpPr>
        <p:spPr bwMode="auto">
          <a:xfrm>
            <a:off x="1143000" y="2917825"/>
            <a:ext cx="165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TCTAAGGGAA</a:t>
            </a:r>
          </a:p>
        </p:txBody>
      </p:sp>
      <p:sp>
        <p:nvSpPr>
          <p:cNvPr id="254995" name="Text Box 19"/>
          <p:cNvSpPr txBox="1">
            <a:spLocks noChangeArrowheads="1"/>
          </p:cNvSpPr>
          <p:nvPr/>
        </p:nvSpPr>
        <p:spPr bwMode="auto">
          <a:xfrm>
            <a:off x="1143000" y="3254375"/>
            <a:ext cx="16398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TCTAACGGAA</a:t>
            </a:r>
          </a:p>
        </p:txBody>
      </p:sp>
      <p:sp>
        <p:nvSpPr>
          <p:cNvPr id="254996" name="Text Box 20"/>
          <p:cNvSpPr txBox="1">
            <a:spLocks noChangeArrowheads="1"/>
          </p:cNvSpPr>
          <p:nvPr/>
        </p:nvSpPr>
        <p:spPr bwMode="auto">
          <a:xfrm>
            <a:off x="1166813" y="4365625"/>
            <a:ext cx="162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TCTAATGGAC</a:t>
            </a:r>
          </a:p>
        </p:txBody>
      </p:sp>
      <p:sp>
        <p:nvSpPr>
          <p:cNvPr id="254997" name="Text Box 21"/>
          <p:cNvSpPr txBox="1">
            <a:spLocks noChangeArrowheads="1"/>
          </p:cNvSpPr>
          <p:nvPr/>
        </p:nvSpPr>
        <p:spPr bwMode="auto">
          <a:xfrm>
            <a:off x="1166813" y="4746625"/>
            <a:ext cx="162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600">
                <a:solidFill>
                  <a:schemeClr val="folHlink"/>
                </a:solidFill>
                <a:latin typeface="Helvetica" charset="0"/>
              </a:rPr>
              <a:t> TATAACGGAA</a:t>
            </a:r>
          </a:p>
        </p:txBody>
      </p:sp>
      <p:sp>
        <p:nvSpPr>
          <p:cNvPr id="23573" name="Rectangle 22"/>
          <p:cNvSpPr>
            <a:spLocks noChangeArrowheads="1"/>
          </p:cNvSpPr>
          <p:nvPr/>
        </p:nvSpPr>
        <p:spPr bwMode="auto">
          <a:xfrm>
            <a:off x="2655888" y="3254375"/>
            <a:ext cx="160655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GGTAACCCTC</a:t>
            </a:r>
            <a:endParaRPr lang="en-US" sz="1600" i="1">
              <a:solidFill>
                <a:schemeClr val="accent1"/>
              </a:solidFill>
              <a:latin typeface="Helvetica" charset="0"/>
            </a:endParaRPr>
          </a:p>
        </p:txBody>
      </p:sp>
      <p:sp>
        <p:nvSpPr>
          <p:cNvPr id="23574" name="Rectangle 23"/>
          <p:cNvSpPr>
            <a:spLocks noChangeArrowheads="1"/>
          </p:cNvSpPr>
          <p:nvPr/>
        </p:nvSpPr>
        <p:spPr bwMode="auto">
          <a:xfrm>
            <a:off x="2655888" y="360362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GCTAAACCTC</a:t>
            </a:r>
            <a:endParaRPr lang="en-US" sz="1600" i="1">
              <a:solidFill>
                <a:schemeClr val="accent1"/>
              </a:solidFill>
              <a:latin typeface="Helvetica" charset="0"/>
            </a:endParaRPr>
          </a:p>
        </p:txBody>
      </p:sp>
      <p:sp>
        <p:nvSpPr>
          <p:cNvPr id="23575" name="Rectangle 24"/>
          <p:cNvSpPr>
            <a:spLocks noChangeArrowheads="1"/>
          </p:cNvSpPr>
          <p:nvPr/>
        </p:nvSpPr>
        <p:spPr bwMode="auto">
          <a:xfrm>
            <a:off x="2649538" y="3984625"/>
            <a:ext cx="1617662"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GGTGACCATC</a:t>
            </a:r>
            <a:endParaRPr lang="en-US" sz="1600" i="1">
              <a:solidFill>
                <a:schemeClr val="accent1"/>
              </a:solidFill>
              <a:latin typeface="Helvetica" charset="0"/>
            </a:endParaRPr>
          </a:p>
        </p:txBody>
      </p:sp>
      <p:sp>
        <p:nvSpPr>
          <p:cNvPr id="23576" name="Rectangle 25"/>
          <p:cNvSpPr>
            <a:spLocks noChangeArrowheads="1"/>
          </p:cNvSpPr>
          <p:nvPr/>
        </p:nvSpPr>
        <p:spPr bwMode="auto">
          <a:xfrm>
            <a:off x="2665413" y="436562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chemeClr val="accent1"/>
                </a:solidFill>
                <a:latin typeface="Helvetica" charset="0"/>
              </a:rPr>
              <a:t>GCTAAACCTC</a:t>
            </a:r>
            <a:endParaRPr lang="en-US" sz="1600" i="1">
              <a:solidFill>
                <a:schemeClr val="accent1"/>
              </a:solidFill>
              <a:latin typeface="Helvetica" charset="0"/>
            </a:endParaRPr>
          </a:p>
        </p:txBody>
      </p:sp>
      <p:sp>
        <p:nvSpPr>
          <p:cNvPr id="23577" name="Rectangle 26"/>
          <p:cNvSpPr>
            <a:spLocks noChangeArrowheads="1"/>
          </p:cNvSpPr>
          <p:nvPr/>
        </p:nvSpPr>
        <p:spPr bwMode="auto">
          <a:xfrm>
            <a:off x="4114800" y="2232025"/>
            <a:ext cx="152717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TATTGATACA</a:t>
            </a:r>
          </a:p>
        </p:txBody>
      </p:sp>
      <p:sp>
        <p:nvSpPr>
          <p:cNvPr id="23578" name="Rectangle 27"/>
          <p:cNvSpPr>
            <a:spLocks noChangeArrowheads="1"/>
          </p:cNvSpPr>
          <p:nvPr/>
        </p:nvSpPr>
        <p:spPr bwMode="auto">
          <a:xfrm>
            <a:off x="4114800" y="2917825"/>
            <a:ext cx="15494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TCTTGATACC</a:t>
            </a:r>
          </a:p>
        </p:txBody>
      </p:sp>
      <p:sp>
        <p:nvSpPr>
          <p:cNvPr id="23579" name="Rectangle 28"/>
          <p:cNvSpPr>
            <a:spLocks noChangeArrowheads="1"/>
          </p:cNvSpPr>
          <p:nvPr/>
        </p:nvSpPr>
        <p:spPr bwMode="auto">
          <a:xfrm>
            <a:off x="4114800" y="436562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TAGTGATGCA</a:t>
            </a:r>
          </a:p>
        </p:txBody>
      </p:sp>
      <p:sp>
        <p:nvSpPr>
          <p:cNvPr id="23580" name="Rectangle 29"/>
          <p:cNvSpPr>
            <a:spLocks noChangeArrowheads="1"/>
          </p:cNvSpPr>
          <p:nvPr/>
        </p:nvSpPr>
        <p:spPr bwMode="auto">
          <a:xfrm>
            <a:off x="4114800" y="4746625"/>
            <a:ext cx="15494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CATTCATACC</a:t>
            </a:r>
          </a:p>
        </p:txBody>
      </p:sp>
      <p:sp>
        <p:nvSpPr>
          <p:cNvPr id="23581" name="Rectangle 30"/>
          <p:cNvSpPr>
            <a:spLocks noChangeArrowheads="1"/>
          </p:cNvSpPr>
          <p:nvPr/>
        </p:nvSpPr>
        <p:spPr bwMode="auto">
          <a:xfrm>
            <a:off x="4114800" y="3254375"/>
            <a:ext cx="1584325"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600">
                <a:solidFill>
                  <a:srgbClr val="CC0000"/>
                </a:solidFill>
                <a:latin typeface="Helvetica" charset="0"/>
              </a:rPr>
              <a:t>TAGTGATGCA</a:t>
            </a:r>
          </a:p>
        </p:txBody>
      </p:sp>
      <p:sp>
        <p:nvSpPr>
          <p:cNvPr id="255007" name="Text Box 31"/>
          <p:cNvSpPr txBox="1">
            <a:spLocks noChangeArrowheads="1"/>
          </p:cNvSpPr>
          <p:nvPr/>
        </p:nvSpPr>
        <p:spPr bwMode="auto">
          <a:xfrm>
            <a:off x="1143000" y="3649663"/>
            <a:ext cx="1606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folHlink"/>
                </a:solidFill>
                <a:latin typeface="Helvetica" charset="0"/>
              </a:rPr>
              <a:t> ? ? ? ? ? ? ? ? ? ? </a:t>
            </a:r>
          </a:p>
        </p:txBody>
      </p:sp>
      <p:sp>
        <p:nvSpPr>
          <p:cNvPr id="255008" name="Text Box 32"/>
          <p:cNvSpPr txBox="1">
            <a:spLocks noChangeArrowheads="1"/>
          </p:cNvSpPr>
          <p:nvPr/>
        </p:nvSpPr>
        <p:spPr bwMode="auto">
          <a:xfrm>
            <a:off x="1219200" y="4016375"/>
            <a:ext cx="1514475"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folHlink"/>
                </a:solidFill>
                <a:latin typeface="Helvetica" charset="0"/>
              </a:rPr>
              <a:t>? ? ? ? ? ? ? ? ? ?</a:t>
            </a:r>
          </a:p>
        </p:txBody>
      </p:sp>
      <p:sp>
        <p:nvSpPr>
          <p:cNvPr id="255009" name="Text Box 33"/>
          <p:cNvSpPr txBox="1">
            <a:spLocks noChangeArrowheads="1"/>
          </p:cNvSpPr>
          <p:nvPr/>
        </p:nvSpPr>
        <p:spPr bwMode="auto">
          <a:xfrm>
            <a:off x="2649538" y="2224088"/>
            <a:ext cx="1606550" cy="29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55010" name="Text Box 34"/>
          <p:cNvSpPr txBox="1">
            <a:spLocks noChangeArrowheads="1"/>
          </p:cNvSpPr>
          <p:nvPr/>
        </p:nvSpPr>
        <p:spPr bwMode="auto">
          <a:xfrm>
            <a:off x="2649538" y="2590800"/>
            <a:ext cx="16065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55011" name="Text Box 35"/>
          <p:cNvSpPr txBox="1">
            <a:spLocks noChangeArrowheads="1"/>
          </p:cNvSpPr>
          <p:nvPr/>
        </p:nvSpPr>
        <p:spPr bwMode="auto">
          <a:xfrm>
            <a:off x="2649538" y="2949575"/>
            <a:ext cx="16065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55012" name="Text Box 36"/>
          <p:cNvSpPr txBox="1">
            <a:spLocks noChangeArrowheads="1"/>
          </p:cNvSpPr>
          <p:nvPr/>
        </p:nvSpPr>
        <p:spPr bwMode="auto">
          <a:xfrm>
            <a:off x="2649538" y="4778375"/>
            <a:ext cx="160655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300">
                <a:solidFill>
                  <a:schemeClr val="accent1"/>
                </a:solidFill>
                <a:latin typeface="Helvetica" charset="0"/>
              </a:rPr>
              <a:t> ? ? ? ? ? ? ? ? ? ? </a:t>
            </a:r>
          </a:p>
        </p:txBody>
      </p:sp>
      <p:sp>
        <p:nvSpPr>
          <p:cNvPr id="23588" name="Rectangle 37"/>
          <p:cNvSpPr>
            <a:spLocks noChangeArrowheads="1"/>
          </p:cNvSpPr>
          <p:nvPr/>
        </p:nvSpPr>
        <p:spPr bwMode="auto">
          <a:xfrm>
            <a:off x="4114800" y="2568575"/>
            <a:ext cx="1514475"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300">
                <a:solidFill>
                  <a:srgbClr val="CC0000"/>
                </a:solidFill>
                <a:latin typeface="Helvetica" charset="0"/>
              </a:rPr>
              <a:t>? ? ? ? ? ? ? ? ? ?</a:t>
            </a:r>
          </a:p>
        </p:txBody>
      </p:sp>
      <p:sp>
        <p:nvSpPr>
          <p:cNvPr id="23589" name="Rectangle 38"/>
          <p:cNvSpPr>
            <a:spLocks noChangeArrowheads="1"/>
          </p:cNvSpPr>
          <p:nvPr/>
        </p:nvSpPr>
        <p:spPr bwMode="auto">
          <a:xfrm>
            <a:off x="4191000" y="3635375"/>
            <a:ext cx="1514475"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300">
                <a:solidFill>
                  <a:srgbClr val="CC0000"/>
                </a:solidFill>
                <a:latin typeface="Helvetica" charset="0"/>
              </a:rPr>
              <a:t>? ? ? ? ? ? ? ? ? ?</a:t>
            </a:r>
          </a:p>
        </p:txBody>
      </p:sp>
      <p:sp>
        <p:nvSpPr>
          <p:cNvPr id="23590" name="Rectangle 39"/>
          <p:cNvSpPr>
            <a:spLocks noChangeArrowheads="1"/>
          </p:cNvSpPr>
          <p:nvPr/>
        </p:nvSpPr>
        <p:spPr bwMode="auto">
          <a:xfrm>
            <a:off x="4184650" y="4016375"/>
            <a:ext cx="1514475" cy="29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1300">
                <a:solidFill>
                  <a:srgbClr val="CC0000"/>
                </a:solidFill>
                <a:latin typeface="Helvetica" charset="0"/>
              </a:rPr>
              <a:t>? ? ? ? ? ? ? ? ? ?</a:t>
            </a:r>
          </a:p>
        </p:txBody>
      </p:sp>
      <p:grpSp>
        <p:nvGrpSpPr>
          <p:cNvPr id="255031" name="Group 55"/>
          <p:cNvGrpSpPr>
            <a:grpSpLocks/>
          </p:cNvGrpSpPr>
          <p:nvPr/>
        </p:nvGrpSpPr>
        <p:grpSpPr bwMode="auto">
          <a:xfrm>
            <a:off x="5791200" y="2743200"/>
            <a:ext cx="2841625" cy="3492500"/>
            <a:chOff x="3648" y="1728"/>
            <a:chExt cx="1790" cy="2200"/>
          </a:xfrm>
        </p:grpSpPr>
        <p:grpSp>
          <p:nvGrpSpPr>
            <p:cNvPr id="23592" name="Group 52"/>
            <p:cNvGrpSpPr>
              <a:grpSpLocks/>
            </p:cNvGrpSpPr>
            <p:nvPr/>
          </p:nvGrpSpPr>
          <p:grpSpPr bwMode="auto">
            <a:xfrm>
              <a:off x="3648" y="2592"/>
              <a:ext cx="1790" cy="1336"/>
              <a:chOff x="3648" y="2592"/>
              <a:chExt cx="1790" cy="1336"/>
            </a:xfrm>
          </p:grpSpPr>
          <p:sp>
            <p:nvSpPr>
              <p:cNvPr id="255017" name="Line 41"/>
              <p:cNvSpPr>
                <a:spLocks noChangeShapeType="1"/>
              </p:cNvSpPr>
              <p:nvPr/>
            </p:nvSpPr>
            <p:spPr bwMode="auto">
              <a:xfrm flipH="1">
                <a:off x="3648" y="2592"/>
                <a:ext cx="741" cy="133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18" name="Line 42"/>
              <p:cNvSpPr>
                <a:spLocks noChangeShapeType="1"/>
              </p:cNvSpPr>
              <p:nvPr/>
            </p:nvSpPr>
            <p:spPr bwMode="auto">
              <a:xfrm rot="18475779" flipH="1">
                <a:off x="4417" y="2518"/>
                <a:ext cx="628" cy="1415"/>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19" name="Line 43"/>
              <p:cNvSpPr>
                <a:spLocks noChangeShapeType="1"/>
              </p:cNvSpPr>
              <p:nvPr/>
            </p:nvSpPr>
            <p:spPr bwMode="auto">
              <a:xfrm>
                <a:off x="4191" y="2956"/>
                <a:ext cx="332" cy="96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0" name="Line 44"/>
              <p:cNvSpPr>
                <a:spLocks noChangeShapeType="1"/>
              </p:cNvSpPr>
              <p:nvPr/>
            </p:nvSpPr>
            <p:spPr bwMode="auto">
              <a:xfrm flipV="1">
                <a:off x="4683" y="3398"/>
                <a:ext cx="134" cy="52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1" name="Line 45"/>
              <p:cNvSpPr>
                <a:spLocks noChangeShapeType="1"/>
              </p:cNvSpPr>
              <p:nvPr/>
            </p:nvSpPr>
            <p:spPr bwMode="auto">
              <a:xfrm flipH="1">
                <a:off x="4832" y="3578"/>
                <a:ext cx="77" cy="339"/>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3" name="Line 47"/>
              <p:cNvSpPr>
                <a:spLocks noChangeShapeType="1"/>
              </p:cNvSpPr>
              <p:nvPr/>
            </p:nvSpPr>
            <p:spPr bwMode="auto">
              <a:xfrm>
                <a:off x="4090" y="3137"/>
                <a:ext cx="239" cy="79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4" name="Line 48"/>
              <p:cNvSpPr>
                <a:spLocks noChangeShapeType="1"/>
              </p:cNvSpPr>
              <p:nvPr/>
            </p:nvSpPr>
            <p:spPr bwMode="auto">
              <a:xfrm>
                <a:off x="3871" y="3520"/>
                <a:ext cx="144" cy="40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5" name="Line 49"/>
              <p:cNvSpPr>
                <a:spLocks noChangeShapeType="1"/>
              </p:cNvSpPr>
              <p:nvPr/>
            </p:nvSpPr>
            <p:spPr bwMode="auto">
              <a:xfrm>
                <a:off x="3759" y="3717"/>
                <a:ext cx="80" cy="21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55026" name="Line 50"/>
              <p:cNvSpPr>
                <a:spLocks noChangeShapeType="1"/>
              </p:cNvSpPr>
              <p:nvPr/>
            </p:nvSpPr>
            <p:spPr bwMode="auto">
              <a:xfrm flipH="1">
                <a:off x="4112" y="3592"/>
                <a:ext cx="116" cy="325"/>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cxnSp>
          <p:nvCxnSpPr>
            <p:cNvPr id="23593" name="AutoShape 54"/>
            <p:cNvCxnSpPr>
              <a:cxnSpLocks noChangeShapeType="1"/>
            </p:cNvCxnSpPr>
            <p:nvPr/>
          </p:nvCxnSpPr>
          <p:spPr bwMode="auto">
            <a:xfrm>
              <a:off x="3744" y="1728"/>
              <a:ext cx="624" cy="576"/>
            </a:xfrm>
            <a:prstGeom prst="bentConnector3">
              <a:avLst>
                <a:gd name="adj1" fmla="val 98556"/>
              </a:avLst>
            </a:prstGeom>
            <a:noFill/>
            <a:ln w="57150">
              <a:solidFill>
                <a:schemeClr val="accent2"/>
              </a:solidFill>
              <a:miter lim="800000"/>
              <a:headEnd/>
              <a:tailEnd type="triangle" w="med" len="med"/>
            </a:ln>
            <a:extLst>
              <a:ext uri="{909E8E84-426E-40dd-AFC4-6F175D3DCCD1}">
                <a14:hiddenFill xmlns:a14="http://schemas.microsoft.com/office/drawing/2010/main">
                  <a:noFill/>
                </a14:hiddenFill>
              </a:ext>
            </a:extLst>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55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8290" name="Group 2"/>
          <p:cNvGrpSpPr>
            <a:grpSpLocks/>
          </p:cNvGrpSpPr>
          <p:nvPr/>
        </p:nvGrpSpPr>
        <p:grpSpPr bwMode="auto">
          <a:xfrm>
            <a:off x="554038" y="3725863"/>
            <a:ext cx="4703762" cy="2728912"/>
            <a:chOff x="349" y="2347"/>
            <a:chExt cx="2963" cy="1719"/>
          </a:xfrm>
        </p:grpSpPr>
        <p:sp>
          <p:nvSpPr>
            <p:cNvPr id="268291" name="Line 3"/>
            <p:cNvSpPr>
              <a:spLocks noChangeShapeType="1"/>
            </p:cNvSpPr>
            <p:nvPr/>
          </p:nvSpPr>
          <p:spPr bwMode="auto">
            <a:xfrm>
              <a:off x="711" y="2347"/>
              <a:ext cx="0" cy="869"/>
            </a:xfrm>
            <a:prstGeom prst="line">
              <a:avLst/>
            </a:prstGeom>
            <a:noFill/>
            <a:ln w="3810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2" name="Line 4"/>
            <p:cNvSpPr>
              <a:spLocks noChangeShapeType="1"/>
            </p:cNvSpPr>
            <p:nvPr/>
          </p:nvSpPr>
          <p:spPr bwMode="auto">
            <a:xfrm>
              <a:off x="1383" y="2348"/>
              <a:ext cx="0" cy="869"/>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3" name="Line 5"/>
            <p:cNvSpPr>
              <a:spLocks noChangeShapeType="1"/>
            </p:cNvSpPr>
            <p:nvPr/>
          </p:nvSpPr>
          <p:spPr bwMode="auto">
            <a:xfrm>
              <a:off x="2335" y="2348"/>
              <a:ext cx="0" cy="869"/>
            </a:xfrm>
            <a:prstGeom prst="line">
              <a:avLst/>
            </a:prstGeom>
            <a:noFill/>
            <a:ln w="381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4" name="Text Box 6"/>
            <p:cNvSpPr txBox="1">
              <a:spLocks noChangeArrowheads="1"/>
            </p:cNvSpPr>
            <p:nvPr/>
          </p:nvSpPr>
          <p:spPr bwMode="auto">
            <a:xfrm>
              <a:off x="1723" y="3712"/>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Helvetica" charset="0"/>
                </a:rPr>
                <a:t>. . .</a:t>
              </a:r>
            </a:p>
          </p:txBody>
        </p:sp>
        <p:sp>
          <p:nvSpPr>
            <p:cNvPr id="268295" name="Line 7"/>
            <p:cNvSpPr>
              <a:spLocks noChangeShapeType="1"/>
            </p:cNvSpPr>
            <p:nvPr/>
          </p:nvSpPr>
          <p:spPr bwMode="auto">
            <a:xfrm flipH="1">
              <a:off x="349" y="3562"/>
              <a:ext cx="362" cy="48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6" name="Line 8"/>
            <p:cNvSpPr>
              <a:spLocks noChangeShapeType="1"/>
            </p:cNvSpPr>
            <p:nvPr/>
          </p:nvSpPr>
          <p:spPr bwMode="auto">
            <a:xfrm rot="18475779" flipH="1">
              <a:off x="1416" y="3573"/>
              <a:ext cx="220" cy="50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7" name="Line 9"/>
            <p:cNvSpPr>
              <a:spLocks noChangeShapeType="1"/>
            </p:cNvSpPr>
            <p:nvPr/>
          </p:nvSpPr>
          <p:spPr bwMode="auto">
            <a:xfrm>
              <a:off x="697" y="3562"/>
              <a:ext cx="294" cy="49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8" name="Line 10"/>
            <p:cNvSpPr>
              <a:spLocks noChangeShapeType="1"/>
            </p:cNvSpPr>
            <p:nvPr/>
          </p:nvSpPr>
          <p:spPr bwMode="auto">
            <a:xfrm flipV="1">
              <a:off x="1119" y="3599"/>
              <a:ext cx="285" cy="45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299" name="Line 11"/>
            <p:cNvSpPr>
              <a:spLocks noChangeShapeType="1"/>
            </p:cNvSpPr>
            <p:nvPr/>
          </p:nvSpPr>
          <p:spPr bwMode="auto">
            <a:xfrm flipH="1">
              <a:off x="1383" y="3811"/>
              <a:ext cx="140" cy="2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0" name="Line 12"/>
            <p:cNvSpPr>
              <a:spLocks noChangeShapeType="1"/>
            </p:cNvSpPr>
            <p:nvPr/>
          </p:nvSpPr>
          <p:spPr bwMode="auto">
            <a:xfrm flipV="1">
              <a:off x="1516" y="3935"/>
              <a:ext cx="64" cy="121"/>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1" name="Line 13"/>
            <p:cNvSpPr>
              <a:spLocks noChangeShapeType="1"/>
            </p:cNvSpPr>
            <p:nvPr/>
          </p:nvSpPr>
          <p:spPr bwMode="auto">
            <a:xfrm>
              <a:off x="646" y="3633"/>
              <a:ext cx="246" cy="41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2" name="Line 14"/>
            <p:cNvSpPr>
              <a:spLocks noChangeShapeType="1"/>
            </p:cNvSpPr>
            <p:nvPr/>
          </p:nvSpPr>
          <p:spPr bwMode="auto">
            <a:xfrm>
              <a:off x="535" y="3786"/>
              <a:ext cx="85" cy="26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3" name="Line 15"/>
            <p:cNvSpPr>
              <a:spLocks noChangeShapeType="1"/>
            </p:cNvSpPr>
            <p:nvPr/>
          </p:nvSpPr>
          <p:spPr bwMode="auto">
            <a:xfrm>
              <a:off x="455" y="3902"/>
              <a:ext cx="59" cy="149"/>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4" name="Line 16"/>
            <p:cNvSpPr>
              <a:spLocks noChangeShapeType="1"/>
            </p:cNvSpPr>
            <p:nvPr/>
          </p:nvSpPr>
          <p:spPr bwMode="auto">
            <a:xfrm flipH="1">
              <a:off x="702" y="3862"/>
              <a:ext cx="78" cy="1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5" name="Line 17"/>
            <p:cNvSpPr>
              <a:spLocks noChangeShapeType="1"/>
            </p:cNvSpPr>
            <p:nvPr/>
          </p:nvSpPr>
          <p:spPr bwMode="auto">
            <a:xfrm flipH="1">
              <a:off x="792" y="3955"/>
              <a:ext cx="47" cy="1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6" name="Line 18"/>
            <p:cNvSpPr>
              <a:spLocks noChangeShapeType="1"/>
            </p:cNvSpPr>
            <p:nvPr/>
          </p:nvSpPr>
          <p:spPr bwMode="auto">
            <a:xfrm rot="18475779" flipH="1">
              <a:off x="2242" y="3716"/>
              <a:ext cx="167" cy="355"/>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7" name="Line 19"/>
            <p:cNvSpPr>
              <a:spLocks noChangeShapeType="1"/>
            </p:cNvSpPr>
            <p:nvPr/>
          </p:nvSpPr>
          <p:spPr bwMode="auto">
            <a:xfrm flipV="1">
              <a:off x="2065" y="3553"/>
              <a:ext cx="267" cy="508"/>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8" name="Line 20"/>
            <p:cNvSpPr>
              <a:spLocks noChangeShapeType="1"/>
            </p:cNvSpPr>
            <p:nvPr/>
          </p:nvSpPr>
          <p:spPr bwMode="auto">
            <a:xfrm flipH="1">
              <a:off x="2487" y="3951"/>
              <a:ext cx="65" cy="11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09" name="Line 21"/>
            <p:cNvSpPr>
              <a:spLocks noChangeShapeType="1"/>
            </p:cNvSpPr>
            <p:nvPr/>
          </p:nvSpPr>
          <p:spPr bwMode="auto">
            <a:xfrm flipV="1">
              <a:off x="2292" y="3942"/>
              <a:ext cx="57" cy="119"/>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10" name="Line 22"/>
            <p:cNvSpPr>
              <a:spLocks noChangeShapeType="1"/>
            </p:cNvSpPr>
            <p:nvPr/>
          </p:nvSpPr>
          <p:spPr bwMode="auto">
            <a:xfrm>
              <a:off x="2333" y="3560"/>
              <a:ext cx="272" cy="493"/>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11" name="Text Box 23"/>
            <p:cNvSpPr txBox="1">
              <a:spLocks noChangeArrowheads="1"/>
            </p:cNvSpPr>
            <p:nvPr/>
          </p:nvSpPr>
          <p:spPr bwMode="auto">
            <a:xfrm>
              <a:off x="2458" y="2552"/>
              <a:ext cx="85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000">
                  <a:latin typeface="Helvetica" charset="0"/>
                </a:rPr>
                <a:t>Analyze</a:t>
              </a:r>
            </a:p>
            <a:p>
              <a:pPr algn="ctr" eaLnBrk="1" hangingPunct="1">
                <a:defRPr/>
              </a:pPr>
              <a:r>
                <a:rPr lang="en-US" sz="2000">
                  <a:latin typeface="Helvetica" charset="0"/>
                </a:rPr>
                <a:t>separately</a:t>
              </a:r>
            </a:p>
          </p:txBody>
        </p:sp>
        <p:sp>
          <p:nvSpPr>
            <p:cNvPr id="268312" name="Line 24"/>
            <p:cNvSpPr>
              <a:spLocks noChangeShapeType="1"/>
            </p:cNvSpPr>
            <p:nvPr/>
          </p:nvSpPr>
          <p:spPr bwMode="auto">
            <a:xfrm flipH="1" flipV="1">
              <a:off x="397" y="3978"/>
              <a:ext cx="37" cy="7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13" name="Line 25"/>
            <p:cNvSpPr>
              <a:spLocks noChangeShapeType="1"/>
            </p:cNvSpPr>
            <p:nvPr/>
          </p:nvSpPr>
          <p:spPr bwMode="auto">
            <a:xfrm flipH="1">
              <a:off x="1245" y="3710"/>
              <a:ext cx="209" cy="35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14" name="Line 26"/>
            <p:cNvSpPr>
              <a:spLocks noChangeShapeType="1"/>
            </p:cNvSpPr>
            <p:nvPr/>
          </p:nvSpPr>
          <p:spPr bwMode="auto">
            <a:xfrm flipV="1">
              <a:off x="2176" y="3843"/>
              <a:ext cx="120" cy="223"/>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grpSp>
        <p:nvGrpSpPr>
          <p:cNvPr id="268315" name="Group 27"/>
          <p:cNvGrpSpPr>
            <a:grpSpLocks/>
          </p:cNvGrpSpPr>
          <p:nvPr/>
        </p:nvGrpSpPr>
        <p:grpSpPr bwMode="auto">
          <a:xfrm>
            <a:off x="4421188" y="4348163"/>
            <a:ext cx="4799012" cy="2257425"/>
            <a:chOff x="2785" y="2739"/>
            <a:chExt cx="3023" cy="1422"/>
          </a:xfrm>
        </p:grpSpPr>
        <p:grpSp>
          <p:nvGrpSpPr>
            <p:cNvPr id="25643" name="Group 28"/>
            <p:cNvGrpSpPr>
              <a:grpSpLocks/>
            </p:cNvGrpSpPr>
            <p:nvPr/>
          </p:nvGrpSpPr>
          <p:grpSpPr bwMode="auto">
            <a:xfrm>
              <a:off x="3973" y="2739"/>
              <a:ext cx="1835" cy="1341"/>
              <a:chOff x="2108" y="2832"/>
              <a:chExt cx="1835" cy="1493"/>
            </a:xfrm>
          </p:grpSpPr>
          <p:sp>
            <p:nvSpPr>
              <p:cNvPr id="268317" name="Line 29"/>
              <p:cNvSpPr>
                <a:spLocks noChangeShapeType="1"/>
              </p:cNvSpPr>
              <p:nvPr/>
            </p:nvSpPr>
            <p:spPr bwMode="auto">
              <a:xfrm flipH="1">
                <a:off x="2108" y="2832"/>
                <a:ext cx="741" cy="1493"/>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18" name="Line 30"/>
              <p:cNvSpPr>
                <a:spLocks noChangeShapeType="1"/>
              </p:cNvSpPr>
              <p:nvPr/>
            </p:nvSpPr>
            <p:spPr bwMode="auto">
              <a:xfrm rot="18475779" flipH="1">
                <a:off x="2833" y="2833"/>
                <a:ext cx="741" cy="147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19" name="Line 31"/>
              <p:cNvSpPr>
                <a:spLocks noChangeShapeType="1"/>
              </p:cNvSpPr>
              <p:nvPr/>
            </p:nvSpPr>
            <p:spPr bwMode="auto">
              <a:xfrm>
                <a:off x="2651" y="3237"/>
                <a:ext cx="332" cy="108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0" name="Line 32"/>
              <p:cNvSpPr>
                <a:spLocks noChangeShapeType="1"/>
              </p:cNvSpPr>
              <p:nvPr/>
            </p:nvSpPr>
            <p:spPr bwMode="auto">
              <a:xfrm flipV="1">
                <a:off x="3137" y="3793"/>
                <a:ext cx="172" cy="529"/>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1" name="Line 33"/>
              <p:cNvSpPr>
                <a:spLocks noChangeShapeType="1"/>
              </p:cNvSpPr>
              <p:nvPr/>
            </p:nvSpPr>
            <p:spPr bwMode="auto">
              <a:xfrm>
                <a:off x="3198" y="4106"/>
                <a:ext cx="84" cy="214"/>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2" name="Line 34"/>
              <p:cNvSpPr>
                <a:spLocks noChangeShapeType="1"/>
              </p:cNvSpPr>
              <p:nvPr/>
            </p:nvSpPr>
            <p:spPr bwMode="auto">
              <a:xfrm flipV="1">
                <a:off x="3406" y="4122"/>
                <a:ext cx="57" cy="19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3" name="Line 35"/>
              <p:cNvSpPr>
                <a:spLocks noChangeShapeType="1"/>
              </p:cNvSpPr>
              <p:nvPr/>
            </p:nvSpPr>
            <p:spPr bwMode="auto">
              <a:xfrm>
                <a:off x="2539" y="3455"/>
                <a:ext cx="250" cy="865"/>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4" name="Line 36"/>
              <p:cNvSpPr>
                <a:spLocks noChangeShapeType="1"/>
              </p:cNvSpPr>
              <p:nvPr/>
            </p:nvSpPr>
            <p:spPr bwMode="auto">
              <a:xfrm>
                <a:off x="2326" y="3893"/>
                <a:ext cx="117" cy="428"/>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5" name="Line 37"/>
              <p:cNvSpPr>
                <a:spLocks noChangeShapeType="1"/>
              </p:cNvSpPr>
              <p:nvPr/>
            </p:nvSpPr>
            <p:spPr bwMode="auto">
              <a:xfrm>
                <a:off x="2219" y="4085"/>
                <a:ext cx="80" cy="23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6" name="Line 38"/>
              <p:cNvSpPr>
                <a:spLocks noChangeShapeType="1"/>
              </p:cNvSpPr>
              <p:nvPr/>
            </p:nvSpPr>
            <p:spPr bwMode="auto">
              <a:xfrm>
                <a:off x="2400" y="3738"/>
                <a:ext cx="183" cy="58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7" name="Line 39"/>
              <p:cNvSpPr>
                <a:spLocks noChangeShapeType="1"/>
              </p:cNvSpPr>
              <p:nvPr/>
            </p:nvSpPr>
            <p:spPr bwMode="auto">
              <a:xfrm flipH="1">
                <a:off x="2678" y="4145"/>
                <a:ext cx="64" cy="176"/>
              </a:xfrm>
              <a:prstGeom prst="line">
                <a:avLst/>
              </a:prstGeom>
              <a:noFill/>
              <a:ln w="2857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68328" name="Line 40"/>
            <p:cNvSpPr>
              <a:spLocks noChangeShapeType="1"/>
            </p:cNvSpPr>
            <p:nvPr/>
          </p:nvSpPr>
          <p:spPr bwMode="auto">
            <a:xfrm rot="-5383472">
              <a:off x="3326" y="3230"/>
              <a:ext cx="3" cy="833"/>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29" name="Text Box 41"/>
            <p:cNvSpPr txBox="1">
              <a:spLocks noChangeArrowheads="1"/>
            </p:cNvSpPr>
            <p:nvPr/>
          </p:nvSpPr>
          <p:spPr bwMode="auto">
            <a:xfrm>
              <a:off x="2785" y="3719"/>
              <a:ext cx="86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1" hangingPunct="1">
                <a:defRPr/>
              </a:pPr>
              <a:r>
                <a:rPr lang="en-US" sz="2000">
                  <a:latin typeface="Helvetica" charset="0"/>
                </a:rPr>
                <a:t> Supertree</a:t>
              </a:r>
            </a:p>
            <a:p>
              <a:pPr algn="ctr" eaLnBrk="1" hangingPunct="1">
                <a:defRPr/>
              </a:pPr>
              <a:r>
                <a:rPr lang="en-US" sz="2000">
                  <a:latin typeface="Helvetica" charset="0"/>
                </a:rPr>
                <a:t>Method</a:t>
              </a:r>
            </a:p>
          </p:txBody>
        </p:sp>
      </p:grpSp>
      <p:sp>
        <p:nvSpPr>
          <p:cNvPr id="25603" name="Rectangle 42"/>
          <p:cNvSpPr>
            <a:spLocks noGrp="1" noChangeArrowheads="1"/>
          </p:cNvSpPr>
          <p:nvPr>
            <p:ph type="title" idx="4294967295"/>
          </p:nvPr>
        </p:nvSpPr>
        <p:spPr>
          <a:xfrm>
            <a:off x="685800" y="152400"/>
            <a:ext cx="7772400" cy="1143000"/>
          </a:xfrm>
        </p:spPr>
        <p:txBody>
          <a:bodyPr/>
          <a:lstStyle/>
          <a:p>
            <a:pPr eaLnBrk="1" hangingPunct="1"/>
            <a:r>
              <a:rPr lang="en-US">
                <a:latin typeface="Gill Sans" charset="0"/>
                <a:ea typeface="ＭＳ Ｐゴシック" charset="0"/>
                <a:cs typeface="ＭＳ Ｐゴシック" charset="0"/>
              </a:rPr>
              <a:t>Two competing approaches </a:t>
            </a:r>
          </a:p>
        </p:txBody>
      </p:sp>
      <p:grpSp>
        <p:nvGrpSpPr>
          <p:cNvPr id="25604" name="Group 43"/>
          <p:cNvGrpSpPr>
            <a:grpSpLocks/>
          </p:cNvGrpSpPr>
          <p:nvPr/>
        </p:nvGrpSpPr>
        <p:grpSpPr bwMode="auto">
          <a:xfrm>
            <a:off x="173038" y="1473200"/>
            <a:ext cx="4173537" cy="1955800"/>
            <a:chOff x="109" y="928"/>
            <a:chExt cx="2629" cy="1232"/>
          </a:xfrm>
        </p:grpSpPr>
        <p:sp>
          <p:nvSpPr>
            <p:cNvPr id="268332" name="Line 44"/>
            <p:cNvSpPr>
              <a:spLocks noChangeShapeType="1"/>
            </p:cNvSpPr>
            <p:nvPr/>
          </p:nvSpPr>
          <p:spPr bwMode="auto">
            <a:xfrm>
              <a:off x="387" y="928"/>
              <a:ext cx="0" cy="123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33" name="Line 45"/>
            <p:cNvSpPr>
              <a:spLocks noChangeShapeType="1"/>
            </p:cNvSpPr>
            <p:nvPr/>
          </p:nvSpPr>
          <p:spPr bwMode="auto">
            <a:xfrm>
              <a:off x="109" y="1128"/>
              <a:ext cx="2629"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34" name="Text Box 46"/>
            <p:cNvSpPr txBox="1">
              <a:spLocks noChangeArrowheads="1"/>
            </p:cNvSpPr>
            <p:nvPr/>
          </p:nvSpPr>
          <p:spPr bwMode="auto">
            <a:xfrm>
              <a:off x="402" y="935"/>
              <a:ext cx="21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solidFill>
                    <a:srgbClr val="E68435"/>
                  </a:solidFill>
                  <a:latin typeface="Helvetica" charset="0"/>
                </a:rPr>
                <a:t> </a:t>
              </a:r>
              <a:r>
                <a:rPr lang="en-US" sz="1800">
                  <a:solidFill>
                    <a:schemeClr val="folHlink"/>
                  </a:solidFill>
                  <a:latin typeface="Helvetica" charset="0"/>
                </a:rPr>
                <a:t>gene 1</a:t>
              </a:r>
              <a:r>
                <a:rPr lang="en-US" sz="1800">
                  <a:latin typeface="Helvetica" charset="0"/>
                </a:rPr>
                <a:t>     </a:t>
              </a:r>
              <a:r>
                <a:rPr lang="en-US" sz="1800">
                  <a:solidFill>
                    <a:schemeClr val="accent1"/>
                  </a:solidFill>
                  <a:latin typeface="Helvetica" charset="0"/>
                </a:rPr>
                <a:t>gene 2</a:t>
              </a:r>
              <a:r>
                <a:rPr lang="en-US" sz="1800">
                  <a:latin typeface="Helvetica" charset="0"/>
                </a:rPr>
                <a:t>   . . .     </a:t>
              </a:r>
              <a:r>
                <a:rPr lang="en-US" sz="1800">
                  <a:solidFill>
                    <a:srgbClr val="CC0000"/>
                  </a:solidFill>
                  <a:latin typeface="Helvetica" charset="0"/>
                </a:rPr>
                <a:t>gene </a:t>
              </a:r>
              <a:r>
                <a:rPr lang="en-US" sz="1800" i="1">
                  <a:solidFill>
                    <a:srgbClr val="CC0000"/>
                  </a:solidFill>
                  <a:latin typeface="Helvetica" charset="0"/>
                </a:rPr>
                <a:t>k</a:t>
              </a:r>
              <a:endParaRPr lang="en-US" sz="1800">
                <a:latin typeface="Helvetica" charset="0"/>
              </a:endParaRPr>
            </a:p>
          </p:txBody>
        </p:sp>
        <p:sp>
          <p:nvSpPr>
            <p:cNvPr id="268335" name="Line 47"/>
            <p:cNvSpPr>
              <a:spLocks noChangeShapeType="1"/>
            </p:cNvSpPr>
            <p:nvPr/>
          </p:nvSpPr>
          <p:spPr bwMode="auto">
            <a:xfrm>
              <a:off x="472" y="1243"/>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36" name="Line 48"/>
            <p:cNvSpPr>
              <a:spLocks noChangeShapeType="1"/>
            </p:cNvSpPr>
            <p:nvPr/>
          </p:nvSpPr>
          <p:spPr bwMode="auto">
            <a:xfrm>
              <a:off x="472" y="1329"/>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37" name="Line 49"/>
            <p:cNvSpPr>
              <a:spLocks noChangeShapeType="1"/>
            </p:cNvSpPr>
            <p:nvPr/>
          </p:nvSpPr>
          <p:spPr bwMode="auto">
            <a:xfrm>
              <a:off x="471" y="1416"/>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38" name="Line 50"/>
            <p:cNvSpPr>
              <a:spLocks noChangeShapeType="1"/>
            </p:cNvSpPr>
            <p:nvPr/>
          </p:nvSpPr>
          <p:spPr bwMode="auto">
            <a:xfrm>
              <a:off x="472" y="1502"/>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39" name="Line 51"/>
            <p:cNvSpPr>
              <a:spLocks noChangeShapeType="1"/>
            </p:cNvSpPr>
            <p:nvPr/>
          </p:nvSpPr>
          <p:spPr bwMode="auto">
            <a:xfrm>
              <a:off x="472" y="1588"/>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0" name="Line 52"/>
            <p:cNvSpPr>
              <a:spLocks noChangeShapeType="1"/>
            </p:cNvSpPr>
            <p:nvPr/>
          </p:nvSpPr>
          <p:spPr bwMode="auto">
            <a:xfrm>
              <a:off x="472" y="1933"/>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1" name="Line 53"/>
            <p:cNvSpPr>
              <a:spLocks noChangeShapeType="1"/>
            </p:cNvSpPr>
            <p:nvPr/>
          </p:nvSpPr>
          <p:spPr bwMode="auto">
            <a:xfrm>
              <a:off x="472" y="2019"/>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2" name="Line 54"/>
            <p:cNvSpPr>
              <a:spLocks noChangeShapeType="1"/>
            </p:cNvSpPr>
            <p:nvPr/>
          </p:nvSpPr>
          <p:spPr bwMode="auto">
            <a:xfrm>
              <a:off x="472" y="2105"/>
              <a:ext cx="521" cy="0"/>
            </a:xfrm>
            <a:prstGeom prst="line">
              <a:avLst/>
            </a:prstGeom>
            <a:noFill/>
            <a:ln w="1905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3" name="Line 55"/>
            <p:cNvSpPr>
              <a:spLocks noChangeShapeType="1"/>
            </p:cNvSpPr>
            <p:nvPr/>
          </p:nvSpPr>
          <p:spPr bwMode="auto">
            <a:xfrm>
              <a:off x="1132" y="1588"/>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4" name="Line 56"/>
            <p:cNvSpPr>
              <a:spLocks noChangeShapeType="1"/>
            </p:cNvSpPr>
            <p:nvPr/>
          </p:nvSpPr>
          <p:spPr bwMode="auto">
            <a:xfrm>
              <a:off x="1132" y="1674"/>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5" name="Line 57"/>
            <p:cNvSpPr>
              <a:spLocks noChangeShapeType="1"/>
            </p:cNvSpPr>
            <p:nvPr/>
          </p:nvSpPr>
          <p:spPr bwMode="auto">
            <a:xfrm>
              <a:off x="1132" y="1760"/>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6" name="Line 58"/>
            <p:cNvSpPr>
              <a:spLocks noChangeShapeType="1"/>
            </p:cNvSpPr>
            <p:nvPr/>
          </p:nvSpPr>
          <p:spPr bwMode="auto">
            <a:xfrm>
              <a:off x="1132" y="1847"/>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7" name="Line 59"/>
            <p:cNvSpPr>
              <a:spLocks noChangeShapeType="1"/>
            </p:cNvSpPr>
            <p:nvPr/>
          </p:nvSpPr>
          <p:spPr bwMode="auto">
            <a:xfrm>
              <a:off x="1132" y="1933"/>
              <a:ext cx="521" cy="0"/>
            </a:xfrm>
            <a:prstGeom prst="line">
              <a:avLst/>
            </a:prstGeom>
            <a:noFill/>
            <a:ln w="190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8" name="Line 60"/>
            <p:cNvSpPr>
              <a:spLocks noChangeShapeType="1"/>
            </p:cNvSpPr>
            <p:nvPr/>
          </p:nvSpPr>
          <p:spPr bwMode="auto">
            <a:xfrm>
              <a:off x="2092" y="1243"/>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49" name="Line 61"/>
            <p:cNvSpPr>
              <a:spLocks noChangeShapeType="1"/>
            </p:cNvSpPr>
            <p:nvPr/>
          </p:nvSpPr>
          <p:spPr bwMode="auto">
            <a:xfrm>
              <a:off x="2092" y="1502"/>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0" name="Line 62"/>
            <p:cNvSpPr>
              <a:spLocks noChangeShapeType="1"/>
            </p:cNvSpPr>
            <p:nvPr/>
          </p:nvSpPr>
          <p:spPr bwMode="auto">
            <a:xfrm>
              <a:off x="2092" y="1588"/>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1" name="Line 63"/>
            <p:cNvSpPr>
              <a:spLocks noChangeShapeType="1"/>
            </p:cNvSpPr>
            <p:nvPr/>
          </p:nvSpPr>
          <p:spPr bwMode="auto">
            <a:xfrm>
              <a:off x="2092" y="1674"/>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2" name="Line 64"/>
            <p:cNvSpPr>
              <a:spLocks noChangeShapeType="1"/>
            </p:cNvSpPr>
            <p:nvPr/>
          </p:nvSpPr>
          <p:spPr bwMode="auto">
            <a:xfrm>
              <a:off x="2092" y="2019"/>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3" name="Line 65"/>
            <p:cNvSpPr>
              <a:spLocks noChangeShapeType="1"/>
            </p:cNvSpPr>
            <p:nvPr/>
          </p:nvSpPr>
          <p:spPr bwMode="auto">
            <a:xfrm>
              <a:off x="2092" y="2105"/>
              <a:ext cx="521" cy="0"/>
            </a:xfrm>
            <a:prstGeom prst="line">
              <a:avLst/>
            </a:prstGeom>
            <a:noFill/>
            <a:ln w="1905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4" name="Text Box 66"/>
            <p:cNvSpPr txBox="1">
              <a:spLocks noChangeArrowheads="1"/>
            </p:cNvSpPr>
            <p:nvPr/>
          </p:nvSpPr>
          <p:spPr bwMode="auto">
            <a:xfrm>
              <a:off x="1696" y="1450"/>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1800">
                  <a:latin typeface="Helvetica" charset="0"/>
                </a:rPr>
                <a:t>. . .</a:t>
              </a:r>
            </a:p>
          </p:txBody>
        </p:sp>
      </p:grpSp>
      <p:grpSp>
        <p:nvGrpSpPr>
          <p:cNvPr id="25605" name="Group 67"/>
          <p:cNvGrpSpPr>
            <a:grpSpLocks/>
          </p:cNvGrpSpPr>
          <p:nvPr/>
        </p:nvGrpSpPr>
        <p:grpSpPr bwMode="auto">
          <a:xfrm>
            <a:off x="6316663" y="1460500"/>
            <a:ext cx="2903537" cy="2120900"/>
            <a:chOff x="3934" y="2837"/>
            <a:chExt cx="1829" cy="1488"/>
          </a:xfrm>
        </p:grpSpPr>
        <p:sp>
          <p:nvSpPr>
            <p:cNvPr id="268356" name="Line 68"/>
            <p:cNvSpPr>
              <a:spLocks noChangeShapeType="1"/>
            </p:cNvSpPr>
            <p:nvPr/>
          </p:nvSpPr>
          <p:spPr bwMode="auto">
            <a:xfrm flipH="1">
              <a:off x="3934" y="2837"/>
              <a:ext cx="741" cy="1482"/>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7" name="Line 69"/>
            <p:cNvSpPr>
              <a:spLocks noChangeShapeType="1"/>
            </p:cNvSpPr>
            <p:nvPr/>
          </p:nvSpPr>
          <p:spPr bwMode="auto">
            <a:xfrm rot="18475779" flipH="1">
              <a:off x="4663" y="2839"/>
              <a:ext cx="732" cy="146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8" name="Line 70"/>
            <p:cNvSpPr>
              <a:spLocks noChangeShapeType="1"/>
            </p:cNvSpPr>
            <p:nvPr/>
          </p:nvSpPr>
          <p:spPr bwMode="auto">
            <a:xfrm>
              <a:off x="4477" y="3242"/>
              <a:ext cx="332" cy="107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59" name="Line 71"/>
            <p:cNvSpPr>
              <a:spLocks noChangeShapeType="1"/>
            </p:cNvSpPr>
            <p:nvPr/>
          </p:nvSpPr>
          <p:spPr bwMode="auto">
            <a:xfrm flipV="1">
              <a:off x="4969" y="3735"/>
              <a:ext cx="134" cy="583"/>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0" name="Line 72"/>
            <p:cNvSpPr>
              <a:spLocks noChangeShapeType="1"/>
            </p:cNvSpPr>
            <p:nvPr/>
          </p:nvSpPr>
          <p:spPr bwMode="auto">
            <a:xfrm flipH="1">
              <a:off x="5118" y="3935"/>
              <a:ext cx="77" cy="378"/>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1" name="Line 73"/>
            <p:cNvSpPr>
              <a:spLocks noChangeShapeType="1"/>
            </p:cNvSpPr>
            <p:nvPr/>
          </p:nvSpPr>
          <p:spPr bwMode="auto">
            <a:xfrm flipV="1">
              <a:off x="5252" y="4127"/>
              <a:ext cx="42" cy="194"/>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2" name="Line 74"/>
            <p:cNvSpPr>
              <a:spLocks noChangeShapeType="1"/>
            </p:cNvSpPr>
            <p:nvPr/>
          </p:nvSpPr>
          <p:spPr bwMode="auto">
            <a:xfrm>
              <a:off x="4376" y="3444"/>
              <a:ext cx="239" cy="881"/>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3" name="Line 75"/>
            <p:cNvSpPr>
              <a:spLocks noChangeShapeType="1"/>
            </p:cNvSpPr>
            <p:nvPr/>
          </p:nvSpPr>
          <p:spPr bwMode="auto">
            <a:xfrm>
              <a:off x="4157" y="3871"/>
              <a:ext cx="144" cy="454"/>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4" name="Line 76"/>
            <p:cNvSpPr>
              <a:spLocks noChangeShapeType="1"/>
            </p:cNvSpPr>
            <p:nvPr/>
          </p:nvSpPr>
          <p:spPr bwMode="auto">
            <a:xfrm>
              <a:off x="4045" y="4090"/>
              <a:ext cx="80" cy="235"/>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5" name="Line 77"/>
            <p:cNvSpPr>
              <a:spLocks noChangeShapeType="1"/>
            </p:cNvSpPr>
            <p:nvPr/>
          </p:nvSpPr>
          <p:spPr bwMode="auto">
            <a:xfrm flipH="1">
              <a:off x="4398" y="3951"/>
              <a:ext cx="116" cy="362"/>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6" name="Line 78"/>
            <p:cNvSpPr>
              <a:spLocks noChangeShapeType="1"/>
            </p:cNvSpPr>
            <p:nvPr/>
          </p:nvSpPr>
          <p:spPr bwMode="auto">
            <a:xfrm flipH="1">
              <a:off x="4504" y="4149"/>
              <a:ext cx="64" cy="176"/>
            </a:xfrm>
            <a:prstGeom prst="line">
              <a:avLst/>
            </a:prstGeom>
            <a:noFill/>
            <a:ln w="28575">
              <a:solidFill>
                <a:srgbClr val="00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grpSp>
      <p:sp>
        <p:nvSpPr>
          <p:cNvPr id="268367" name="Line 79"/>
          <p:cNvSpPr>
            <a:spLocks noChangeShapeType="1"/>
          </p:cNvSpPr>
          <p:nvPr/>
        </p:nvSpPr>
        <p:spPr bwMode="auto">
          <a:xfrm>
            <a:off x="4495800" y="2209800"/>
            <a:ext cx="1676400" cy="1588"/>
          </a:xfrm>
          <a:prstGeom prst="line">
            <a:avLst/>
          </a:prstGeom>
          <a:noFill/>
          <a:ln w="57150">
            <a:solidFill>
              <a:srgbClr val="00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p>
        </p:txBody>
      </p:sp>
      <p:sp>
        <p:nvSpPr>
          <p:cNvPr id="268368" name="Text Box 80"/>
          <p:cNvSpPr txBox="1">
            <a:spLocks noChangeArrowheads="1"/>
          </p:cNvSpPr>
          <p:nvPr/>
        </p:nvSpPr>
        <p:spPr bwMode="auto">
          <a:xfrm>
            <a:off x="4648200" y="2338388"/>
            <a:ext cx="13414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r>
              <a:rPr lang="en-US" sz="2000">
                <a:latin typeface="Helvetica" charset="0"/>
              </a:rPr>
              <a:t>Combined</a:t>
            </a:r>
          </a:p>
          <a:p>
            <a:pPr eaLnBrk="1" hangingPunct="1">
              <a:defRPr/>
            </a:pPr>
            <a:r>
              <a:rPr lang="en-US" sz="2000">
                <a:latin typeface="Helvetica" charset="0"/>
              </a:rPr>
              <a:t> Analysis</a:t>
            </a:r>
          </a:p>
        </p:txBody>
      </p:sp>
      <p:sp>
        <p:nvSpPr>
          <p:cNvPr id="25608" name="Text Box 81"/>
          <p:cNvSpPr txBox="1">
            <a:spLocks noChangeArrowheads="1"/>
          </p:cNvSpPr>
          <p:nvPr/>
        </p:nvSpPr>
        <p:spPr bwMode="auto">
          <a:xfrm rot="-5400000">
            <a:off x="-111918" y="1832769"/>
            <a:ext cx="1087437"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a:t>Species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8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normAutofit fontScale="90000"/>
          </a:bodyPr>
          <a:lstStyle/>
          <a:p>
            <a:pPr eaLnBrk="1" hangingPunct="1"/>
            <a:r>
              <a:rPr lang="en-US">
                <a:latin typeface="Gill Sans" charset="0"/>
                <a:ea typeface="ＭＳ Ｐゴシック" charset="0"/>
                <a:cs typeface="ＭＳ Ｐゴシック" charset="0"/>
              </a:rPr>
              <a:t>Red gene tree </a:t>
            </a:r>
            <a:r>
              <a:rPr lang="en-US">
                <a:latin typeface="Lucida Grande CE" charset="0"/>
                <a:ea typeface="ＭＳ Ｐゴシック" charset="0"/>
                <a:cs typeface="ＭＳ Ｐゴシック" charset="0"/>
              </a:rPr>
              <a:t>≠</a:t>
            </a:r>
            <a:r>
              <a:rPr lang="en-US">
                <a:latin typeface="Gill Sans" charset="0"/>
                <a:ea typeface="ＭＳ Ｐゴシック" charset="0"/>
                <a:cs typeface="ＭＳ Ｐゴシック" charset="0"/>
              </a:rPr>
              <a:t> species tree</a:t>
            </a:r>
            <a:br>
              <a:rPr lang="en-US">
                <a:latin typeface="Gill Sans" charset="0"/>
                <a:ea typeface="ＭＳ Ｐゴシック" charset="0"/>
                <a:cs typeface="ＭＳ Ｐゴシック" charset="0"/>
              </a:rPr>
            </a:br>
            <a:r>
              <a:rPr lang="en-US">
                <a:latin typeface="Gill Sans" charset="0"/>
                <a:ea typeface="ＭＳ Ｐゴシック" charset="0"/>
                <a:cs typeface="ＭＳ Ｐゴシック" charset="0"/>
              </a:rPr>
              <a:t>(green gene tree okay)</a:t>
            </a:r>
          </a:p>
        </p:txBody>
      </p:sp>
      <p:sp>
        <p:nvSpPr>
          <p:cNvPr id="56322" name="Rectangle 3"/>
          <p:cNvSpPr>
            <a:spLocks noGrp="1" noChangeArrowheads="1"/>
          </p:cNvSpPr>
          <p:nvPr>
            <p:ph type="body" idx="1"/>
          </p:nvPr>
        </p:nvSpPr>
        <p:spPr/>
        <p:txBody>
          <a:bodyPr/>
          <a:lstStyle/>
          <a:p>
            <a:pPr eaLnBrk="1" hangingPunct="1"/>
            <a:endParaRPr lang="en-US">
              <a:latin typeface="Gill Sans" charset="0"/>
              <a:ea typeface="ＭＳ Ｐゴシック" charset="0"/>
              <a:cs typeface="ＭＳ Ｐゴシック" charset="0"/>
            </a:endParaRPr>
          </a:p>
        </p:txBody>
      </p:sp>
      <p:pic>
        <p:nvPicPr>
          <p:cNvPr id="512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57400"/>
            <a:ext cx="6400800" cy="448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eoflife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598" y="0"/>
            <a:ext cx="6977067" cy="6715124"/>
          </a:xfrm>
          <a:prstGeom prst="rect">
            <a:avLst/>
          </a:prstGeom>
        </p:spPr>
      </p:pic>
      <p:sp>
        <p:nvSpPr>
          <p:cNvPr id="5" name="TextBox 4"/>
          <p:cNvSpPr txBox="1"/>
          <p:nvPr/>
        </p:nvSpPr>
        <p:spPr>
          <a:xfrm>
            <a:off x="148448" y="6449737"/>
            <a:ext cx="5563016" cy="369332"/>
          </a:xfrm>
          <a:prstGeom prst="rect">
            <a:avLst/>
          </a:prstGeom>
          <a:noFill/>
        </p:spPr>
        <p:txBody>
          <a:bodyPr wrap="none" rtlCol="0">
            <a:spAutoFit/>
          </a:bodyPr>
          <a:lstStyle/>
          <a:p>
            <a:r>
              <a:rPr lang="en-US" dirty="0" smtClean="0"/>
              <a:t>http://</a:t>
            </a:r>
            <a:r>
              <a:rPr lang="en-US" dirty="0" err="1" smtClean="0"/>
              <a:t>www.detectingdesign.com</a:t>
            </a:r>
            <a:r>
              <a:rPr lang="en-US" dirty="0" smtClean="0"/>
              <a:t>/</a:t>
            </a:r>
            <a:r>
              <a:rPr lang="en-US" dirty="0" err="1" smtClean="0"/>
              <a:t>geneticphylogeny.html</a:t>
            </a:r>
            <a:endParaRPr lang="en-US" dirty="0"/>
          </a:p>
        </p:txBody>
      </p:sp>
    </p:spTree>
    <p:extLst>
      <p:ext uri="{BB962C8B-B14F-4D97-AF65-F5344CB8AC3E}">
        <p14:creationId xmlns:p14="http://schemas.microsoft.com/office/powerpoint/2010/main" val="19261584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5800" y="130175"/>
            <a:ext cx="7773988" cy="1144588"/>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35203" rIns="0" bIns="0">
            <a:normAutofit fontScale="90000"/>
          </a:bodyPr>
          <a:lstStyle/>
          <a:p>
            <a:pPr defTabSz="449263" eaLnBrk="1" hangingPunct="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dirty="0" smtClean="0"/>
              <a:t>1KP: Thousand </a:t>
            </a:r>
            <a:r>
              <a:rPr lang="en-US" dirty="0" err="1" smtClean="0"/>
              <a:t>Transcriptome</a:t>
            </a:r>
            <a:r>
              <a:rPr lang="en-US" dirty="0" smtClean="0"/>
              <a:t> Project</a:t>
            </a:r>
          </a:p>
        </p:txBody>
      </p:sp>
      <p:sp>
        <p:nvSpPr>
          <p:cNvPr id="247811" name="Rectangle 3"/>
          <p:cNvSpPr>
            <a:spLocks noGrp="1" noChangeArrowheads="1"/>
          </p:cNvSpPr>
          <p:nvPr>
            <p:ph type="body" idx="1"/>
          </p:nvPr>
        </p:nvSpPr>
        <p:spPr>
          <a:xfrm>
            <a:off x="685800" y="3200399"/>
            <a:ext cx="7773988" cy="3371851"/>
          </a:xfr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25602" rIns="0" bIns="0">
            <a:noAutofit/>
          </a:bodyPr>
          <a:lstStyle/>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1200 plant </a:t>
            </a:r>
            <a:r>
              <a:rPr lang="en-US" sz="2000" dirty="0" err="1" smtClean="0"/>
              <a:t>transcriptomes</a:t>
            </a:r>
            <a:r>
              <a:rPr lang="en-US" sz="2000" dirty="0" smtClean="0"/>
              <a:t> </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More than 13,000 gene families (most not single copy)</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err="1" smtClean="0"/>
              <a:t>iPLANT</a:t>
            </a:r>
            <a:r>
              <a:rPr lang="en-US" sz="2000" dirty="0" smtClean="0"/>
              <a:t> (NSF-funded cooperative)</a:t>
            </a:r>
          </a:p>
          <a:p>
            <a:pPr marL="431800" indent="-323850" defTabSz="449263" eaLnBrk="1" hangingPunct="1">
              <a:lnSpc>
                <a:spcPct val="90000"/>
              </a:lnSpc>
              <a:buSzPct val="45000"/>
              <a:buFont typeface="Wingdings"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smtClean="0"/>
              <a:t>Gene sequence alignments and trees computed </a:t>
            </a:r>
            <a:r>
              <a:rPr lang="en-US" sz="2000" dirty="0"/>
              <a:t>using </a:t>
            </a:r>
            <a:r>
              <a:rPr lang="en-US" sz="2000" dirty="0" err="1"/>
              <a:t>SATé</a:t>
            </a:r>
            <a:r>
              <a:rPr lang="en-US" sz="2000" dirty="0"/>
              <a:t> </a:t>
            </a:r>
          </a:p>
        </p:txBody>
      </p:sp>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92226"/>
            <a:ext cx="803485" cy="9442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6291" y="1283168"/>
            <a:ext cx="967882" cy="9692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232" y="1359368"/>
            <a:ext cx="713169" cy="8930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5" name="Text Box 7"/>
          <p:cNvSpPr txBox="1">
            <a:spLocks noChangeArrowheads="1"/>
          </p:cNvSpPr>
          <p:nvPr/>
        </p:nvSpPr>
        <p:spPr bwMode="auto">
          <a:xfrm>
            <a:off x="228600" y="2633663"/>
            <a:ext cx="14097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G. </a:t>
            </a:r>
            <a:r>
              <a:rPr lang="en-US" sz="1000" dirty="0" err="1" smtClean="0">
                <a:solidFill>
                  <a:srgbClr val="000000"/>
                </a:solidFill>
                <a:cs typeface="DejaVu Sans" charset="0"/>
              </a:rPr>
              <a:t>Ka-Shu</a:t>
            </a:r>
            <a:r>
              <a:rPr lang="en-US" sz="1000" dirty="0" smtClean="0">
                <a:solidFill>
                  <a:srgbClr val="000000"/>
                </a:solidFill>
                <a:cs typeface="DejaVu Sans" charset="0"/>
              </a:rPr>
              <a:t> Wong</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Alberta</a:t>
            </a:r>
          </a:p>
        </p:txBody>
      </p:sp>
      <p:sp>
        <p:nvSpPr>
          <p:cNvPr id="247816" name="Text Box 8"/>
          <p:cNvSpPr txBox="1">
            <a:spLocks noChangeArrowheads="1"/>
          </p:cNvSpPr>
          <p:nvPr/>
        </p:nvSpPr>
        <p:spPr bwMode="auto">
          <a:xfrm>
            <a:off x="2526735" y="2653936"/>
            <a:ext cx="1219200"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Wickett</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Northwestern</a:t>
            </a:r>
          </a:p>
        </p:txBody>
      </p:sp>
      <p:sp>
        <p:nvSpPr>
          <p:cNvPr id="247817" name="Text Box 9"/>
          <p:cNvSpPr txBox="1">
            <a:spLocks noChangeArrowheads="1"/>
          </p:cNvSpPr>
          <p:nvPr/>
        </p:nvSpPr>
        <p:spPr bwMode="auto">
          <a:xfrm>
            <a:off x="1287082" y="2662343"/>
            <a:ext cx="1327150" cy="39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 pos="1312863"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 pos="1312863" algn="l"/>
              </a:tabLst>
              <a:defRPr sz="2400">
                <a:solidFill>
                  <a:schemeClr val="tx1"/>
                </a:solidFill>
                <a:latin typeface="Arial" charset="0"/>
                <a:ea typeface="ＭＳ Ｐゴシック" charset="0"/>
              </a:defRPr>
            </a:lvl2pPr>
            <a:lvl3pPr marL="1036638" indent="-207963" defTabSz="407988">
              <a:tabLst>
                <a:tab pos="657225" algn="l"/>
                <a:tab pos="1312863" algn="l"/>
              </a:tabLst>
              <a:defRPr sz="2400">
                <a:solidFill>
                  <a:schemeClr val="tx1"/>
                </a:solidFill>
                <a:latin typeface="Arial" charset="0"/>
                <a:ea typeface="ＭＳ Ｐゴシック" charset="0"/>
              </a:defRPr>
            </a:lvl3pPr>
            <a:lvl4pPr marL="1450975" indent="-206375" defTabSz="407988">
              <a:tabLst>
                <a:tab pos="657225" algn="l"/>
                <a:tab pos="1312863" algn="l"/>
              </a:tabLst>
              <a:defRPr sz="2400">
                <a:solidFill>
                  <a:schemeClr val="tx1"/>
                </a:solidFill>
                <a:latin typeface="Arial" charset="0"/>
                <a:ea typeface="ＭＳ Ｐゴシック" charset="0"/>
              </a:defRPr>
            </a:lvl4pPr>
            <a:lvl5pPr marL="1866900" indent="-207963" defTabSz="407988">
              <a:tabLst>
                <a:tab pos="657225" algn="l"/>
                <a:tab pos="1312863"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 pos="1312863"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J. </a:t>
            </a:r>
            <a:r>
              <a:rPr lang="en-US" sz="1000" dirty="0" err="1" smtClean="0">
                <a:solidFill>
                  <a:srgbClr val="000000"/>
                </a:solidFill>
                <a:cs typeface="DejaVu Sans" charset="0"/>
              </a:rPr>
              <a:t>Leebens</a:t>
            </a:r>
            <a:r>
              <a:rPr lang="en-US" sz="1000" dirty="0" smtClean="0">
                <a:solidFill>
                  <a:srgbClr val="000000"/>
                </a:solidFill>
                <a:cs typeface="DejaVu Sans" charset="0"/>
              </a:rPr>
              <a:t>-Mack</a:t>
            </a:r>
          </a:p>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U Georgia</a:t>
            </a:r>
          </a:p>
        </p:txBody>
      </p:sp>
      <p:pic>
        <p:nvPicPr>
          <p:cNvPr id="247818"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769" y="1359368"/>
            <a:ext cx="1042702" cy="78172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47819" name="Text Box 11"/>
          <p:cNvSpPr txBox="1">
            <a:spLocks noChangeArrowheads="1"/>
          </p:cNvSpPr>
          <p:nvPr/>
        </p:nvSpPr>
        <p:spPr bwMode="auto">
          <a:xfrm>
            <a:off x="3562769" y="2664876"/>
            <a:ext cx="874395" cy="42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0420" rIns="81639" bIns="40820"/>
          <a:lstStyle>
            <a:lvl1pPr defTabSz="407988">
              <a:tabLst>
                <a:tab pos="657225" algn="l"/>
              </a:tabLst>
              <a:defRPr sz="2400">
                <a:solidFill>
                  <a:schemeClr val="tx1"/>
                </a:solidFill>
                <a:latin typeface="Arial" charset="0"/>
                <a:ea typeface="ＭＳ Ｐゴシック" charset="0"/>
                <a:cs typeface="ＭＳ Ｐゴシック" charset="0"/>
              </a:defRPr>
            </a:lvl1pPr>
            <a:lvl2pPr marL="674688" indent="-260350" defTabSz="407988">
              <a:tabLst>
                <a:tab pos="657225" algn="l"/>
              </a:tabLst>
              <a:defRPr sz="2400">
                <a:solidFill>
                  <a:schemeClr val="tx1"/>
                </a:solidFill>
                <a:latin typeface="Arial" charset="0"/>
                <a:ea typeface="ＭＳ Ｐゴシック" charset="0"/>
              </a:defRPr>
            </a:lvl2pPr>
            <a:lvl3pPr marL="1036638" indent="-207963" defTabSz="407988">
              <a:tabLst>
                <a:tab pos="657225" algn="l"/>
              </a:tabLst>
              <a:defRPr sz="2400">
                <a:solidFill>
                  <a:schemeClr val="tx1"/>
                </a:solidFill>
                <a:latin typeface="Arial" charset="0"/>
                <a:ea typeface="ＭＳ Ｐゴシック" charset="0"/>
              </a:defRPr>
            </a:lvl3pPr>
            <a:lvl4pPr marL="1450975" indent="-206375" defTabSz="407988">
              <a:tabLst>
                <a:tab pos="657225" algn="l"/>
              </a:tabLst>
              <a:defRPr sz="2400">
                <a:solidFill>
                  <a:schemeClr val="tx1"/>
                </a:solidFill>
                <a:latin typeface="Arial" charset="0"/>
                <a:ea typeface="ＭＳ Ｐゴシック" charset="0"/>
              </a:defRPr>
            </a:lvl4pPr>
            <a:lvl5pPr marL="1866900" indent="-207963" defTabSz="407988">
              <a:tabLst>
                <a:tab pos="657225" algn="l"/>
              </a:tabLst>
              <a:defRPr sz="2400">
                <a:solidFill>
                  <a:schemeClr val="tx1"/>
                </a:solidFill>
                <a:latin typeface="Arial" charset="0"/>
                <a:ea typeface="ＭＳ Ｐゴシック" charset="0"/>
              </a:defRPr>
            </a:lvl5pPr>
            <a:lvl6pPr marL="23241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6pPr>
            <a:lvl7pPr marL="27813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7pPr>
            <a:lvl8pPr marL="32385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8pPr>
            <a:lvl9pPr marL="3695700" indent="-207963" defTabSz="407988" eaLnBrk="0" fontAlgn="base" hangingPunct="0">
              <a:spcBef>
                <a:spcPct val="0"/>
              </a:spcBef>
              <a:spcAft>
                <a:spcPct val="0"/>
              </a:spcAft>
              <a:tabLst>
                <a:tab pos="657225" algn="l"/>
              </a:tabLst>
              <a:defRPr sz="2400">
                <a:solidFill>
                  <a:schemeClr val="tx1"/>
                </a:solidFill>
                <a:latin typeface="Arial" charset="0"/>
                <a:ea typeface="ＭＳ Ｐゴシック" charset="0"/>
              </a:defRPr>
            </a:lvl9pPr>
          </a:lstStyle>
          <a:p>
            <a:pPr eaLnBrk="1">
              <a:lnSpc>
                <a:spcPct val="93000"/>
              </a:lnSpc>
              <a:buClr>
                <a:srgbClr val="000000"/>
              </a:buClr>
              <a:buSzPct val="100000"/>
              <a:buFont typeface="Times New Roman" charset="0"/>
              <a:buNone/>
              <a:defRPr/>
            </a:pPr>
            <a:r>
              <a:rPr lang="en-US" sz="1000" dirty="0" smtClean="0">
                <a:solidFill>
                  <a:srgbClr val="000000"/>
                </a:solidFill>
                <a:cs typeface="DejaVu Sans" charset="0"/>
              </a:rPr>
              <a:t>N. </a:t>
            </a:r>
            <a:r>
              <a:rPr lang="en-US" sz="1000" dirty="0" err="1" smtClean="0">
                <a:solidFill>
                  <a:srgbClr val="000000"/>
                </a:solidFill>
                <a:cs typeface="DejaVu Sans" charset="0"/>
              </a:rPr>
              <a:t>Matasci</a:t>
            </a:r>
            <a:endParaRPr lang="en-US" sz="1000" dirty="0" smtClean="0">
              <a:solidFill>
                <a:srgbClr val="000000"/>
              </a:solidFill>
              <a:cs typeface="DejaVu Sans" charset="0"/>
            </a:endParaRPr>
          </a:p>
          <a:p>
            <a:pPr eaLnBrk="1">
              <a:lnSpc>
                <a:spcPct val="93000"/>
              </a:lnSpc>
              <a:buClr>
                <a:srgbClr val="000000"/>
              </a:buClr>
              <a:buSzPct val="100000"/>
              <a:buFont typeface="Times New Roman" charset="0"/>
              <a:buNone/>
              <a:defRPr/>
            </a:pPr>
            <a:r>
              <a:rPr lang="en-US" sz="1000" dirty="0" err="1" smtClean="0">
                <a:solidFill>
                  <a:srgbClr val="000000"/>
                </a:solidFill>
                <a:cs typeface="DejaVu Sans" charset="0"/>
              </a:rPr>
              <a:t>iPlant</a:t>
            </a:r>
            <a:endParaRPr lang="en-US" sz="1000" dirty="0" smtClean="0">
              <a:solidFill>
                <a:srgbClr val="000000"/>
              </a:solidFill>
              <a:cs typeface="DejaVu Sans" charset="0"/>
            </a:endParaRPr>
          </a:p>
        </p:txBody>
      </p:sp>
      <p:pic>
        <p:nvPicPr>
          <p:cNvPr id="78859" name="Picture 12" descr="siavas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838" y="1372789"/>
            <a:ext cx="896992" cy="89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60" name="Picture 13" descr="warno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0412" y="1372789"/>
            <a:ext cx="780155" cy="89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61" name="Text Box 14"/>
          <p:cNvSpPr txBox="1">
            <a:spLocks noChangeArrowheads="1"/>
          </p:cNvSpPr>
          <p:nvPr/>
        </p:nvSpPr>
        <p:spPr bwMode="auto">
          <a:xfrm>
            <a:off x="4437164" y="2616781"/>
            <a:ext cx="4364064"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000" dirty="0" smtClean="0"/>
              <a:t>T. Warnow,                S. </a:t>
            </a:r>
            <a:r>
              <a:rPr lang="en-US" sz="1000" dirty="0" err="1"/>
              <a:t>Mirarab</a:t>
            </a:r>
            <a:r>
              <a:rPr lang="en-US" sz="1000" dirty="0" smtClean="0"/>
              <a:t>,                N. Nguyen,           Md</a:t>
            </a:r>
            <a:r>
              <a:rPr lang="en-US" sz="1000" dirty="0"/>
              <a:t>. </a:t>
            </a:r>
            <a:r>
              <a:rPr lang="en-US" sz="1000" dirty="0" err="1" smtClean="0"/>
              <a:t>S.Bayzid</a:t>
            </a:r>
            <a:endParaRPr lang="en-US" sz="1000" dirty="0"/>
          </a:p>
          <a:p>
            <a:r>
              <a:rPr lang="en-US" sz="1000" dirty="0" smtClean="0"/>
              <a:t>UT</a:t>
            </a:r>
            <a:r>
              <a:rPr lang="en-US" sz="1000" dirty="0"/>
              <a:t>-</a:t>
            </a:r>
            <a:r>
              <a:rPr lang="en-US" sz="1000" dirty="0" smtClean="0"/>
              <a:t>Austin                  UT-Austin                 UT-Austin              UT-Austin</a:t>
            </a:r>
            <a:endParaRPr lang="en-US" sz="1000" dirty="0"/>
          </a:p>
        </p:txBody>
      </p:sp>
      <p:pic>
        <p:nvPicPr>
          <p:cNvPr id="2" name="Picture 1" descr="bayzid.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56076" y="1347857"/>
            <a:ext cx="845152" cy="917955"/>
          </a:xfrm>
          <a:prstGeom prst="rect">
            <a:avLst/>
          </a:prstGeom>
        </p:spPr>
      </p:pic>
      <p:pic>
        <p:nvPicPr>
          <p:cNvPr id="3" name="Picture 2" descr="nam-nguyen.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4835" y="1434006"/>
            <a:ext cx="1044241" cy="784181"/>
          </a:xfrm>
          <a:prstGeom prst="rect">
            <a:avLst/>
          </a:prstGeom>
        </p:spPr>
      </p:pic>
      <p:sp>
        <p:nvSpPr>
          <p:cNvPr id="4" name="TextBox 3"/>
          <p:cNvSpPr txBox="1"/>
          <p:nvPr/>
        </p:nvSpPr>
        <p:spPr>
          <a:xfrm rot="20040000">
            <a:off x="1188682" y="3360334"/>
            <a:ext cx="7372808" cy="1569660"/>
          </a:xfrm>
          <a:prstGeom prst="rect">
            <a:avLst/>
          </a:prstGeom>
          <a:noFill/>
        </p:spPr>
        <p:txBody>
          <a:bodyPr wrap="square" rtlCol="0">
            <a:spAutoFit/>
          </a:bodyPr>
          <a:lstStyle/>
          <a:p>
            <a:r>
              <a:rPr lang="en-US" sz="4800" b="1" dirty="0">
                <a:solidFill>
                  <a:srgbClr val="FF0000"/>
                </a:solidFill>
              </a:rPr>
              <a:t>Gene Tree Incongruence</a:t>
            </a:r>
          </a:p>
          <a:p>
            <a:endParaRPr lang="en-US" sz="4800" dirty="0"/>
          </a:p>
        </p:txBody>
      </p:sp>
    </p:spTree>
    <p:extLst>
      <p:ext uri="{BB962C8B-B14F-4D97-AF65-F5344CB8AC3E}">
        <p14:creationId xmlns:p14="http://schemas.microsoft.com/office/powerpoint/2010/main" val="147276401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TotalTime>
  <Words>702</Words>
  <Application>Microsoft Macintosh PowerPoint</Application>
  <PresentationFormat>On-screen Show (4:3)</PresentationFormat>
  <Paragraphs>164</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Phylogenomics Symposium and Software School</vt:lpstr>
      <vt:lpstr>NSF DEB 0733029 </vt:lpstr>
      <vt:lpstr>PowerPoint Presentation</vt:lpstr>
      <vt:lpstr>Not all genes present in all species</vt:lpstr>
      <vt:lpstr>Combined analysis </vt:lpstr>
      <vt:lpstr>Two competing approaches </vt:lpstr>
      <vt:lpstr>Red gene tree ≠ species tree (green gene tree okay)</vt:lpstr>
      <vt:lpstr>PowerPoint Presentation</vt:lpstr>
      <vt:lpstr>1KP: Thousand Transcriptome Project</vt:lpstr>
      <vt:lpstr>Avian Phylogenomics Project</vt:lpstr>
      <vt:lpstr>Software School, Rooms 302 A-C</vt:lpstr>
      <vt:lpstr>Preparing for the Software School</vt:lpstr>
      <vt:lpstr>Feedback</vt:lpstr>
      <vt:lpstr>Symposium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Phylogenomics Symposium and Software School</dc:title>
  <dc:creator>Tandy Warnow</dc:creator>
  <cp:lastModifiedBy>Tandy Warnow</cp:lastModifiedBy>
  <cp:revision>14</cp:revision>
  <dcterms:created xsi:type="dcterms:W3CDTF">2014-06-18T22:20:33Z</dcterms:created>
  <dcterms:modified xsi:type="dcterms:W3CDTF">2014-06-19T11:09:43Z</dcterms:modified>
</cp:coreProperties>
</file>