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handoutMasterIdLst>
    <p:handoutMasterId r:id="rId32"/>
  </p:handoutMasterIdLst>
  <p:sldIdLst>
    <p:sldId id="256" r:id="rId2"/>
    <p:sldId id="1010" r:id="rId3"/>
    <p:sldId id="1011" r:id="rId4"/>
    <p:sldId id="1012" r:id="rId5"/>
    <p:sldId id="1014" r:id="rId6"/>
    <p:sldId id="1015" r:id="rId7"/>
    <p:sldId id="1121" r:id="rId8"/>
    <p:sldId id="1016" r:id="rId9"/>
    <p:sldId id="1017" r:id="rId10"/>
    <p:sldId id="1066" r:id="rId11"/>
    <p:sldId id="1067" r:id="rId12"/>
    <p:sldId id="1069" r:id="rId13"/>
    <p:sldId id="1114" r:id="rId14"/>
    <p:sldId id="1111" r:id="rId15"/>
    <p:sldId id="1115" r:id="rId16"/>
    <p:sldId id="1074" r:id="rId17"/>
    <p:sldId id="1071" r:id="rId18"/>
    <p:sldId id="1072" r:id="rId19"/>
    <p:sldId id="1076" r:id="rId20"/>
    <p:sldId id="1073" r:id="rId21"/>
    <p:sldId id="1097" r:id="rId22"/>
    <p:sldId id="1030" r:id="rId23"/>
    <p:sldId id="1108" r:id="rId24"/>
    <p:sldId id="1033" r:id="rId25"/>
    <p:sldId id="1034" r:id="rId26"/>
    <p:sldId id="1035" r:id="rId27"/>
    <p:sldId id="1041" r:id="rId28"/>
    <p:sldId id="1042" r:id="rId29"/>
    <p:sldId id="1043" r:id="rId30"/>
  </p:sldIdLst>
  <p:sldSz cx="9144000" cy="6858000" type="screen4x3"/>
  <p:notesSz cx="6858000" cy="9144000"/>
  <p:defaultTextStyle>
    <a:defPPr>
      <a:defRPr lang="zh-TW"/>
    </a:defPPr>
    <a:lvl1pPr algn="l" rtl="0" fontAlgn="base">
      <a:spcBef>
        <a:spcPct val="0"/>
      </a:spcBef>
      <a:spcAft>
        <a:spcPct val="0"/>
      </a:spcAft>
      <a:defRPr kumimoji="1" sz="2000" b="1" kern="1200">
        <a:solidFill>
          <a:schemeClr val="tx1"/>
        </a:solidFill>
        <a:latin typeface="Arial" charset="0"/>
        <a:ea typeface="新細明體" charset="-120"/>
        <a:cs typeface="Times New Roman" pitchFamily="18" charset="0"/>
      </a:defRPr>
    </a:lvl1pPr>
    <a:lvl2pPr marL="457200" algn="l" rtl="0" fontAlgn="base">
      <a:spcBef>
        <a:spcPct val="0"/>
      </a:spcBef>
      <a:spcAft>
        <a:spcPct val="0"/>
      </a:spcAft>
      <a:defRPr kumimoji="1" sz="2000" b="1" kern="1200">
        <a:solidFill>
          <a:schemeClr val="tx1"/>
        </a:solidFill>
        <a:latin typeface="Arial" charset="0"/>
        <a:ea typeface="新細明體" charset="-120"/>
        <a:cs typeface="Times New Roman" pitchFamily="18" charset="0"/>
      </a:defRPr>
    </a:lvl2pPr>
    <a:lvl3pPr marL="914400" algn="l" rtl="0" fontAlgn="base">
      <a:spcBef>
        <a:spcPct val="0"/>
      </a:spcBef>
      <a:spcAft>
        <a:spcPct val="0"/>
      </a:spcAft>
      <a:defRPr kumimoji="1" sz="2000" b="1" kern="1200">
        <a:solidFill>
          <a:schemeClr val="tx1"/>
        </a:solidFill>
        <a:latin typeface="Arial" charset="0"/>
        <a:ea typeface="新細明體" charset="-120"/>
        <a:cs typeface="Times New Roman" pitchFamily="18" charset="0"/>
      </a:defRPr>
    </a:lvl3pPr>
    <a:lvl4pPr marL="1371600" algn="l" rtl="0" fontAlgn="base">
      <a:spcBef>
        <a:spcPct val="0"/>
      </a:spcBef>
      <a:spcAft>
        <a:spcPct val="0"/>
      </a:spcAft>
      <a:defRPr kumimoji="1" sz="2000" b="1" kern="1200">
        <a:solidFill>
          <a:schemeClr val="tx1"/>
        </a:solidFill>
        <a:latin typeface="Arial" charset="0"/>
        <a:ea typeface="新細明體" charset="-120"/>
        <a:cs typeface="Times New Roman" pitchFamily="18" charset="0"/>
      </a:defRPr>
    </a:lvl4pPr>
    <a:lvl5pPr marL="1828800" algn="l" rtl="0" fontAlgn="base">
      <a:spcBef>
        <a:spcPct val="0"/>
      </a:spcBef>
      <a:spcAft>
        <a:spcPct val="0"/>
      </a:spcAft>
      <a:defRPr kumimoji="1" sz="2000" b="1" kern="1200">
        <a:solidFill>
          <a:schemeClr val="tx1"/>
        </a:solidFill>
        <a:latin typeface="Arial" charset="0"/>
        <a:ea typeface="新細明體" charset="-120"/>
        <a:cs typeface="Times New Roman" pitchFamily="18" charset="0"/>
      </a:defRPr>
    </a:lvl5pPr>
    <a:lvl6pPr marL="2286000" algn="l" defTabSz="914400" rtl="0" eaLnBrk="1" latinLnBrk="0" hangingPunct="1">
      <a:defRPr kumimoji="1" sz="2000" b="1" kern="1200">
        <a:solidFill>
          <a:schemeClr val="tx1"/>
        </a:solidFill>
        <a:latin typeface="Arial" charset="0"/>
        <a:ea typeface="新細明體" charset="-120"/>
        <a:cs typeface="Times New Roman" pitchFamily="18" charset="0"/>
      </a:defRPr>
    </a:lvl6pPr>
    <a:lvl7pPr marL="2743200" algn="l" defTabSz="914400" rtl="0" eaLnBrk="1" latinLnBrk="0" hangingPunct="1">
      <a:defRPr kumimoji="1" sz="2000" b="1" kern="1200">
        <a:solidFill>
          <a:schemeClr val="tx1"/>
        </a:solidFill>
        <a:latin typeface="Arial" charset="0"/>
        <a:ea typeface="新細明體" charset="-120"/>
        <a:cs typeface="Times New Roman" pitchFamily="18" charset="0"/>
      </a:defRPr>
    </a:lvl7pPr>
    <a:lvl8pPr marL="3200400" algn="l" defTabSz="914400" rtl="0" eaLnBrk="1" latinLnBrk="0" hangingPunct="1">
      <a:defRPr kumimoji="1" sz="2000" b="1" kern="1200">
        <a:solidFill>
          <a:schemeClr val="tx1"/>
        </a:solidFill>
        <a:latin typeface="Arial" charset="0"/>
        <a:ea typeface="新細明體" charset="-120"/>
        <a:cs typeface="Times New Roman" pitchFamily="18" charset="0"/>
      </a:defRPr>
    </a:lvl8pPr>
    <a:lvl9pPr marL="3657600" algn="l" defTabSz="914400" rtl="0" eaLnBrk="1" latinLnBrk="0" hangingPunct="1">
      <a:defRPr kumimoji="1" sz="2000" b="1" kern="1200">
        <a:solidFill>
          <a:schemeClr val="tx1"/>
        </a:solidFill>
        <a:latin typeface="Arial" charset="0"/>
        <a:ea typeface="新細明體" charset="-120"/>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FF00"/>
    <a:srgbClr val="FFFFFF"/>
    <a:srgbClr val="CCCCE6"/>
    <a:srgbClr val="CC00FF"/>
    <a:srgbClr val="00727E"/>
    <a:srgbClr val="F8F8F8"/>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342" autoAdjust="0"/>
    <p:restoredTop sz="73095" autoAdjust="0"/>
  </p:normalViewPr>
  <p:slideViewPr>
    <p:cSldViewPr showGuides="1">
      <p:cViewPr varScale="1">
        <p:scale>
          <a:sx n="98" d="100"/>
          <a:sy n="98" d="100"/>
        </p:scale>
        <p:origin x="-1448" y="-112"/>
      </p:cViewPr>
      <p:guideLst>
        <p:guide orient="horz" pos="2160"/>
        <p:guide pos="2880"/>
      </p:guideLst>
    </p:cSldViewPr>
  </p:slideViewPr>
  <p:outlineViewPr>
    <p:cViewPr>
      <p:scale>
        <a:sx n="33" d="100"/>
        <a:sy n="33" d="100"/>
      </p:scale>
      <p:origin x="0" y="3112"/>
    </p:cViewPr>
  </p:outlin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A897C-EED0-7340-91D4-B88046464331}"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CEB4547A-4441-754C-8FF5-E9F15F91369E}">
      <dgm:prSet phldrT="[Text]" custT="1"/>
      <dgm:spPr>
        <a:solidFill>
          <a:schemeClr val="accent2">
            <a:lumMod val="50000"/>
          </a:schemeClr>
        </a:solidFill>
      </dgm:spPr>
      <dgm:t>
        <a:bodyPr/>
        <a:lstStyle/>
        <a:p>
          <a:r>
            <a:rPr lang="en-US" sz="1800" b="1" dirty="0" smtClean="0"/>
            <a:t>Mapping </a:t>
          </a:r>
          <a:endParaRPr lang="en-US" sz="1800" b="1" dirty="0"/>
        </a:p>
      </dgm:t>
    </dgm:pt>
    <dgm:pt modelId="{10C36B72-FF59-BD41-BB35-A6EBA6B757F9}" type="parTrans" cxnId="{5857E7C7-FAE6-6647-8F02-24A534021E8C}">
      <dgm:prSet/>
      <dgm:spPr/>
      <dgm:t>
        <a:bodyPr/>
        <a:lstStyle/>
        <a:p>
          <a:endParaRPr lang="en-US" sz="1400" b="1"/>
        </a:p>
      </dgm:t>
    </dgm:pt>
    <dgm:pt modelId="{A0A5CB7E-5B47-3943-B977-E073B91F2F39}" type="sibTrans" cxnId="{5857E7C7-FAE6-6647-8F02-24A534021E8C}">
      <dgm:prSet/>
      <dgm:spPr/>
      <dgm:t>
        <a:bodyPr/>
        <a:lstStyle/>
        <a:p>
          <a:endParaRPr lang="en-US" sz="1400" b="1"/>
        </a:p>
      </dgm:t>
    </dgm:pt>
    <dgm:pt modelId="{F9034540-06AB-1748-BF2F-309CF200C42C}">
      <dgm:prSet phldrT="[Text]" custT="1"/>
      <dgm:spPr>
        <a:solidFill>
          <a:srgbClr val="632523"/>
        </a:solidFill>
      </dgm:spPr>
      <dgm:t>
        <a:bodyPr/>
        <a:lstStyle/>
        <a:p>
          <a:r>
            <a:rPr lang="en-US" sz="1800" b="1" dirty="0" smtClean="0"/>
            <a:t>Realignment, </a:t>
          </a:r>
          <a:r>
            <a:rPr lang="en-US" sz="1800" b="1" dirty="0" err="1" smtClean="0"/>
            <a:t>dedup</a:t>
          </a:r>
          <a:r>
            <a:rPr lang="en-US" sz="1800" b="1" dirty="0" smtClean="0"/>
            <a:t>, </a:t>
          </a:r>
          <a:r>
            <a:rPr lang="en-US" sz="1800" b="1" dirty="0" err="1" smtClean="0"/>
            <a:t>uniq</a:t>
          </a:r>
          <a:r>
            <a:rPr lang="en-US" sz="1800" b="1" dirty="0" smtClean="0"/>
            <a:t>, base quality recalibration</a:t>
          </a:r>
          <a:endParaRPr lang="en-US" sz="1800" b="1" dirty="0"/>
        </a:p>
      </dgm:t>
    </dgm:pt>
    <dgm:pt modelId="{00138DB6-DF18-4148-A79F-DECE81A52F0D}" type="parTrans" cxnId="{81010119-B80E-A34F-88B7-AD16C01F15A7}">
      <dgm:prSet/>
      <dgm:spPr>
        <a:ln>
          <a:solidFill>
            <a:srgbClr val="632523"/>
          </a:solidFill>
        </a:ln>
      </dgm:spPr>
      <dgm:t>
        <a:bodyPr/>
        <a:lstStyle/>
        <a:p>
          <a:endParaRPr lang="en-US" sz="1400" b="1"/>
        </a:p>
      </dgm:t>
    </dgm:pt>
    <dgm:pt modelId="{E2CE5394-5F14-9144-B3FF-8F99AD84EC04}" type="sibTrans" cxnId="{81010119-B80E-A34F-88B7-AD16C01F15A7}">
      <dgm:prSet/>
      <dgm:spPr/>
      <dgm:t>
        <a:bodyPr/>
        <a:lstStyle/>
        <a:p>
          <a:endParaRPr lang="en-US" sz="1400" b="1"/>
        </a:p>
      </dgm:t>
    </dgm:pt>
    <dgm:pt modelId="{0055139C-95E3-DE46-AF3B-A153469E8E92}">
      <dgm:prSet phldrT="[Text]" custT="1"/>
      <dgm:spPr>
        <a:solidFill>
          <a:srgbClr val="632523"/>
        </a:solidFill>
      </dgm:spPr>
      <dgm:t>
        <a:bodyPr/>
        <a:lstStyle/>
        <a:p>
          <a:r>
            <a:rPr lang="en-US" sz="1800" b="1" dirty="0" smtClean="0"/>
            <a:t>Variant detection</a:t>
          </a:r>
          <a:endParaRPr lang="en-US" sz="1800" b="1" dirty="0"/>
        </a:p>
      </dgm:t>
    </dgm:pt>
    <dgm:pt modelId="{05591DEE-503D-3441-8B50-AAC913CF900D}" type="parTrans" cxnId="{5C3C6E0D-C6E6-F841-84AA-B321224ABE57}">
      <dgm:prSet/>
      <dgm:spPr>
        <a:ln>
          <a:solidFill>
            <a:srgbClr val="632523"/>
          </a:solidFill>
        </a:ln>
      </dgm:spPr>
      <dgm:t>
        <a:bodyPr/>
        <a:lstStyle/>
        <a:p>
          <a:endParaRPr lang="en-US" sz="1400" b="1"/>
        </a:p>
      </dgm:t>
    </dgm:pt>
    <dgm:pt modelId="{5D35D896-91A5-8C44-9ACC-F81F56F584D4}" type="sibTrans" cxnId="{5C3C6E0D-C6E6-F841-84AA-B321224ABE57}">
      <dgm:prSet/>
      <dgm:spPr/>
      <dgm:t>
        <a:bodyPr/>
        <a:lstStyle/>
        <a:p>
          <a:endParaRPr lang="en-US" sz="1400" b="1"/>
        </a:p>
      </dgm:t>
    </dgm:pt>
    <dgm:pt modelId="{997E5ABE-0A1C-E044-ADEF-D3474776772F}">
      <dgm:prSet phldrT="[Text]" custT="1"/>
      <dgm:spPr>
        <a:solidFill>
          <a:srgbClr val="632523"/>
        </a:solidFill>
      </dgm:spPr>
      <dgm:t>
        <a:bodyPr/>
        <a:lstStyle/>
        <a:p>
          <a:r>
            <a:rPr lang="en-US" sz="1800" b="1" dirty="0" smtClean="0"/>
            <a:t>Coverage, QC metrics</a:t>
          </a:r>
          <a:endParaRPr lang="en-US" sz="1800" b="1" dirty="0"/>
        </a:p>
      </dgm:t>
    </dgm:pt>
    <dgm:pt modelId="{CF8F7169-5245-D54B-9008-DF258D48BC3B}" type="parTrans" cxnId="{A96410B1-0CE6-2841-8319-11EB08F4F287}">
      <dgm:prSet/>
      <dgm:spPr>
        <a:ln>
          <a:solidFill>
            <a:schemeClr val="accent2">
              <a:lumMod val="50000"/>
            </a:schemeClr>
          </a:solidFill>
        </a:ln>
      </dgm:spPr>
      <dgm:t>
        <a:bodyPr/>
        <a:lstStyle/>
        <a:p>
          <a:endParaRPr lang="en-US" sz="1400" b="1"/>
        </a:p>
      </dgm:t>
    </dgm:pt>
    <dgm:pt modelId="{86B8DFFE-D94D-4B4E-82AC-EBA3E65571DB}" type="sibTrans" cxnId="{A96410B1-0CE6-2841-8319-11EB08F4F287}">
      <dgm:prSet/>
      <dgm:spPr/>
      <dgm:t>
        <a:bodyPr/>
        <a:lstStyle/>
        <a:p>
          <a:endParaRPr lang="en-US" sz="1400" b="1"/>
        </a:p>
      </dgm:t>
    </dgm:pt>
    <dgm:pt modelId="{FF03A055-AF28-394E-A52A-7CB2773C6EA7}" type="pres">
      <dgm:prSet presAssocID="{93BA897C-EED0-7340-91D4-B88046464331}" presName="mainComposite" presStyleCnt="0">
        <dgm:presLayoutVars>
          <dgm:chPref val="1"/>
          <dgm:dir/>
          <dgm:animOne val="branch"/>
          <dgm:animLvl val="lvl"/>
          <dgm:resizeHandles val="exact"/>
        </dgm:presLayoutVars>
      </dgm:prSet>
      <dgm:spPr/>
      <dgm:t>
        <a:bodyPr/>
        <a:lstStyle/>
        <a:p>
          <a:endParaRPr lang="en-US"/>
        </a:p>
      </dgm:t>
    </dgm:pt>
    <dgm:pt modelId="{7C41BE0B-FABF-0F43-B8A4-73DDA8EEAF5D}" type="pres">
      <dgm:prSet presAssocID="{93BA897C-EED0-7340-91D4-B88046464331}" presName="hierFlow" presStyleCnt="0"/>
      <dgm:spPr/>
    </dgm:pt>
    <dgm:pt modelId="{D45873AE-7B23-4C45-B9D7-441FE272879E}" type="pres">
      <dgm:prSet presAssocID="{93BA897C-EED0-7340-91D4-B88046464331}" presName="hierChild1" presStyleCnt="0">
        <dgm:presLayoutVars>
          <dgm:chPref val="1"/>
          <dgm:animOne val="branch"/>
          <dgm:animLvl val="lvl"/>
        </dgm:presLayoutVars>
      </dgm:prSet>
      <dgm:spPr/>
    </dgm:pt>
    <dgm:pt modelId="{088F744E-6C57-3242-887C-7DFDDF52A863}" type="pres">
      <dgm:prSet presAssocID="{CEB4547A-4441-754C-8FF5-E9F15F91369E}" presName="Name14" presStyleCnt="0"/>
      <dgm:spPr/>
    </dgm:pt>
    <dgm:pt modelId="{795AADC0-AAC4-1340-A9B3-11893C3987B3}" type="pres">
      <dgm:prSet presAssocID="{CEB4547A-4441-754C-8FF5-E9F15F91369E}" presName="level1Shape" presStyleLbl="node0" presStyleIdx="0" presStyleCnt="1" custScaleX="112829">
        <dgm:presLayoutVars>
          <dgm:chPref val="3"/>
        </dgm:presLayoutVars>
      </dgm:prSet>
      <dgm:spPr/>
      <dgm:t>
        <a:bodyPr/>
        <a:lstStyle/>
        <a:p>
          <a:endParaRPr lang="en-US"/>
        </a:p>
      </dgm:t>
    </dgm:pt>
    <dgm:pt modelId="{298E61F2-8E4A-E949-B275-D640F4954E3B}" type="pres">
      <dgm:prSet presAssocID="{CEB4547A-4441-754C-8FF5-E9F15F91369E}" presName="hierChild2" presStyleCnt="0"/>
      <dgm:spPr/>
    </dgm:pt>
    <dgm:pt modelId="{67E2D63F-FB05-AB44-BEC8-C76C84880343}" type="pres">
      <dgm:prSet presAssocID="{00138DB6-DF18-4148-A79F-DECE81A52F0D}" presName="Name19" presStyleLbl="parChTrans1D2" presStyleIdx="0" presStyleCnt="1"/>
      <dgm:spPr/>
      <dgm:t>
        <a:bodyPr/>
        <a:lstStyle/>
        <a:p>
          <a:endParaRPr lang="en-US"/>
        </a:p>
      </dgm:t>
    </dgm:pt>
    <dgm:pt modelId="{DF816A53-6230-2E41-A717-56A0468BDDBF}" type="pres">
      <dgm:prSet presAssocID="{F9034540-06AB-1748-BF2F-309CF200C42C}" presName="Name21" presStyleCnt="0"/>
      <dgm:spPr/>
    </dgm:pt>
    <dgm:pt modelId="{674591A8-DCC9-6E4D-A06A-A4D72423AF82}" type="pres">
      <dgm:prSet presAssocID="{F9034540-06AB-1748-BF2F-309CF200C42C}" presName="level2Shape" presStyleLbl="node2" presStyleIdx="0" presStyleCnt="1" custScaleX="117283" custScaleY="124452" custLinFactNeighborY="-16282"/>
      <dgm:spPr/>
      <dgm:t>
        <a:bodyPr/>
        <a:lstStyle/>
        <a:p>
          <a:endParaRPr lang="en-US"/>
        </a:p>
      </dgm:t>
    </dgm:pt>
    <dgm:pt modelId="{B64DACC7-C989-7F40-9B81-D85ECB2C9B56}" type="pres">
      <dgm:prSet presAssocID="{F9034540-06AB-1748-BF2F-309CF200C42C}" presName="hierChild3" presStyleCnt="0"/>
      <dgm:spPr/>
    </dgm:pt>
    <dgm:pt modelId="{34870D19-7A61-2B49-A6E1-EF35D04F1C4C}" type="pres">
      <dgm:prSet presAssocID="{05591DEE-503D-3441-8B50-AAC913CF900D}" presName="Name19" presStyleLbl="parChTrans1D3" presStyleIdx="0" presStyleCnt="2"/>
      <dgm:spPr/>
      <dgm:t>
        <a:bodyPr/>
        <a:lstStyle/>
        <a:p>
          <a:endParaRPr lang="en-US"/>
        </a:p>
      </dgm:t>
    </dgm:pt>
    <dgm:pt modelId="{E80E1297-EC6E-6141-8D5E-152CFBED9625}" type="pres">
      <dgm:prSet presAssocID="{0055139C-95E3-DE46-AF3B-A153469E8E92}" presName="Name21" presStyleCnt="0"/>
      <dgm:spPr/>
    </dgm:pt>
    <dgm:pt modelId="{2C0C2C42-FDD2-0B49-9493-CA06A9674095}" type="pres">
      <dgm:prSet presAssocID="{0055139C-95E3-DE46-AF3B-A153469E8E92}" presName="level2Shape" presStyleLbl="node3" presStyleIdx="0" presStyleCnt="2" custLinFactNeighborY="21147"/>
      <dgm:spPr/>
      <dgm:t>
        <a:bodyPr/>
        <a:lstStyle/>
        <a:p>
          <a:endParaRPr lang="en-US"/>
        </a:p>
      </dgm:t>
    </dgm:pt>
    <dgm:pt modelId="{5B1B8396-250F-A045-A94A-94ABC0205B8B}" type="pres">
      <dgm:prSet presAssocID="{0055139C-95E3-DE46-AF3B-A153469E8E92}" presName="hierChild3" presStyleCnt="0"/>
      <dgm:spPr/>
    </dgm:pt>
    <dgm:pt modelId="{471987D4-19E6-7F4C-93D5-53669A533332}" type="pres">
      <dgm:prSet presAssocID="{CF8F7169-5245-D54B-9008-DF258D48BC3B}" presName="Name19" presStyleLbl="parChTrans1D3" presStyleIdx="1" presStyleCnt="2"/>
      <dgm:spPr/>
      <dgm:t>
        <a:bodyPr/>
        <a:lstStyle/>
        <a:p>
          <a:endParaRPr lang="en-US"/>
        </a:p>
      </dgm:t>
    </dgm:pt>
    <dgm:pt modelId="{8C2DDD56-9AC9-E046-9AB6-424EA2083CE8}" type="pres">
      <dgm:prSet presAssocID="{997E5ABE-0A1C-E044-ADEF-D3474776772F}" presName="Name21" presStyleCnt="0"/>
      <dgm:spPr/>
    </dgm:pt>
    <dgm:pt modelId="{D222B923-6DAB-2647-884A-CE6EB5117DB3}" type="pres">
      <dgm:prSet presAssocID="{997E5ABE-0A1C-E044-ADEF-D3474776772F}" presName="level2Shape" presStyleLbl="node3" presStyleIdx="1" presStyleCnt="2" custLinFactNeighborY="20034"/>
      <dgm:spPr/>
      <dgm:t>
        <a:bodyPr/>
        <a:lstStyle/>
        <a:p>
          <a:endParaRPr lang="en-US"/>
        </a:p>
      </dgm:t>
    </dgm:pt>
    <dgm:pt modelId="{904ABB67-39A6-504F-8FAC-B24073F68ED9}" type="pres">
      <dgm:prSet presAssocID="{997E5ABE-0A1C-E044-ADEF-D3474776772F}" presName="hierChild3" presStyleCnt="0"/>
      <dgm:spPr/>
    </dgm:pt>
    <dgm:pt modelId="{8A6E165D-F834-4145-83B0-02DA6C217CE2}" type="pres">
      <dgm:prSet presAssocID="{93BA897C-EED0-7340-91D4-B88046464331}" presName="bgShapesFlow" presStyleCnt="0"/>
      <dgm:spPr/>
    </dgm:pt>
  </dgm:ptLst>
  <dgm:cxnLst>
    <dgm:cxn modelId="{588508BC-1892-324B-87BF-170ED390D32A}" type="presOf" srcId="{997E5ABE-0A1C-E044-ADEF-D3474776772F}" destId="{D222B923-6DAB-2647-884A-CE6EB5117DB3}" srcOrd="0" destOrd="0" presId="urn:microsoft.com/office/officeart/2005/8/layout/hierarchy6"/>
    <dgm:cxn modelId="{5F574854-6981-564C-9F06-82A0C667FD94}" type="presOf" srcId="{00138DB6-DF18-4148-A79F-DECE81A52F0D}" destId="{67E2D63F-FB05-AB44-BEC8-C76C84880343}" srcOrd="0" destOrd="0" presId="urn:microsoft.com/office/officeart/2005/8/layout/hierarchy6"/>
    <dgm:cxn modelId="{D76082E0-08BE-1B4F-9E01-D4A17B333534}" type="presOf" srcId="{CF8F7169-5245-D54B-9008-DF258D48BC3B}" destId="{471987D4-19E6-7F4C-93D5-53669A533332}" srcOrd="0" destOrd="0" presId="urn:microsoft.com/office/officeart/2005/8/layout/hierarchy6"/>
    <dgm:cxn modelId="{A96410B1-0CE6-2841-8319-11EB08F4F287}" srcId="{F9034540-06AB-1748-BF2F-309CF200C42C}" destId="{997E5ABE-0A1C-E044-ADEF-D3474776772F}" srcOrd="1" destOrd="0" parTransId="{CF8F7169-5245-D54B-9008-DF258D48BC3B}" sibTransId="{86B8DFFE-D94D-4B4E-82AC-EBA3E65571DB}"/>
    <dgm:cxn modelId="{C8EEEA6B-DE0F-524A-877C-D9BEDC75F41C}" type="presOf" srcId="{F9034540-06AB-1748-BF2F-309CF200C42C}" destId="{674591A8-DCC9-6E4D-A06A-A4D72423AF82}" srcOrd="0" destOrd="0" presId="urn:microsoft.com/office/officeart/2005/8/layout/hierarchy6"/>
    <dgm:cxn modelId="{5857E7C7-FAE6-6647-8F02-24A534021E8C}" srcId="{93BA897C-EED0-7340-91D4-B88046464331}" destId="{CEB4547A-4441-754C-8FF5-E9F15F91369E}" srcOrd="0" destOrd="0" parTransId="{10C36B72-FF59-BD41-BB35-A6EBA6B757F9}" sibTransId="{A0A5CB7E-5B47-3943-B977-E073B91F2F39}"/>
    <dgm:cxn modelId="{81010119-B80E-A34F-88B7-AD16C01F15A7}" srcId="{CEB4547A-4441-754C-8FF5-E9F15F91369E}" destId="{F9034540-06AB-1748-BF2F-309CF200C42C}" srcOrd="0" destOrd="0" parTransId="{00138DB6-DF18-4148-A79F-DECE81A52F0D}" sibTransId="{E2CE5394-5F14-9144-B3FF-8F99AD84EC04}"/>
    <dgm:cxn modelId="{5C3C6E0D-C6E6-F841-84AA-B321224ABE57}" srcId="{F9034540-06AB-1748-BF2F-309CF200C42C}" destId="{0055139C-95E3-DE46-AF3B-A153469E8E92}" srcOrd="0" destOrd="0" parTransId="{05591DEE-503D-3441-8B50-AAC913CF900D}" sibTransId="{5D35D896-91A5-8C44-9ACC-F81F56F584D4}"/>
    <dgm:cxn modelId="{D5DFF7B3-5292-7A4F-AD0E-7B87A4F0CEA7}" type="presOf" srcId="{0055139C-95E3-DE46-AF3B-A153469E8E92}" destId="{2C0C2C42-FDD2-0B49-9493-CA06A9674095}" srcOrd="0" destOrd="0" presId="urn:microsoft.com/office/officeart/2005/8/layout/hierarchy6"/>
    <dgm:cxn modelId="{57D23EBA-43B0-1843-B52C-689CCBD8CBD5}" type="presOf" srcId="{93BA897C-EED0-7340-91D4-B88046464331}" destId="{FF03A055-AF28-394E-A52A-7CB2773C6EA7}" srcOrd="0" destOrd="0" presId="urn:microsoft.com/office/officeart/2005/8/layout/hierarchy6"/>
    <dgm:cxn modelId="{52BC1F58-6E52-2240-A8CF-F215B65ED2B7}" type="presOf" srcId="{CEB4547A-4441-754C-8FF5-E9F15F91369E}" destId="{795AADC0-AAC4-1340-A9B3-11893C3987B3}" srcOrd="0" destOrd="0" presId="urn:microsoft.com/office/officeart/2005/8/layout/hierarchy6"/>
    <dgm:cxn modelId="{B0B04C7A-8A47-B642-982D-07F33BF8217E}" type="presOf" srcId="{05591DEE-503D-3441-8B50-AAC913CF900D}" destId="{34870D19-7A61-2B49-A6E1-EF35D04F1C4C}" srcOrd="0" destOrd="0" presId="urn:microsoft.com/office/officeart/2005/8/layout/hierarchy6"/>
    <dgm:cxn modelId="{91B5800C-8C06-5246-AB16-E3CB86A74316}" type="presParOf" srcId="{FF03A055-AF28-394E-A52A-7CB2773C6EA7}" destId="{7C41BE0B-FABF-0F43-B8A4-73DDA8EEAF5D}" srcOrd="0" destOrd="0" presId="urn:microsoft.com/office/officeart/2005/8/layout/hierarchy6"/>
    <dgm:cxn modelId="{1F5110A7-549E-9E48-8241-F23C2C435EDF}" type="presParOf" srcId="{7C41BE0B-FABF-0F43-B8A4-73DDA8EEAF5D}" destId="{D45873AE-7B23-4C45-B9D7-441FE272879E}" srcOrd="0" destOrd="0" presId="urn:microsoft.com/office/officeart/2005/8/layout/hierarchy6"/>
    <dgm:cxn modelId="{5F2A93A0-502C-E94B-B1DB-4BE0167B36DC}" type="presParOf" srcId="{D45873AE-7B23-4C45-B9D7-441FE272879E}" destId="{088F744E-6C57-3242-887C-7DFDDF52A863}" srcOrd="0" destOrd="0" presId="urn:microsoft.com/office/officeart/2005/8/layout/hierarchy6"/>
    <dgm:cxn modelId="{8C209AC5-FA6F-384C-93AD-CFB266EB209E}" type="presParOf" srcId="{088F744E-6C57-3242-887C-7DFDDF52A863}" destId="{795AADC0-AAC4-1340-A9B3-11893C3987B3}" srcOrd="0" destOrd="0" presId="urn:microsoft.com/office/officeart/2005/8/layout/hierarchy6"/>
    <dgm:cxn modelId="{33AEA995-FA05-8C44-AAAF-A430E99E5494}" type="presParOf" srcId="{088F744E-6C57-3242-887C-7DFDDF52A863}" destId="{298E61F2-8E4A-E949-B275-D640F4954E3B}" srcOrd="1" destOrd="0" presId="urn:microsoft.com/office/officeart/2005/8/layout/hierarchy6"/>
    <dgm:cxn modelId="{8D580B4D-911B-1C4E-843F-7DC52E9D54D6}" type="presParOf" srcId="{298E61F2-8E4A-E949-B275-D640F4954E3B}" destId="{67E2D63F-FB05-AB44-BEC8-C76C84880343}" srcOrd="0" destOrd="0" presId="urn:microsoft.com/office/officeart/2005/8/layout/hierarchy6"/>
    <dgm:cxn modelId="{37698D00-CD8C-9A4C-8724-A9D1DED9B0C1}" type="presParOf" srcId="{298E61F2-8E4A-E949-B275-D640F4954E3B}" destId="{DF816A53-6230-2E41-A717-56A0468BDDBF}" srcOrd="1" destOrd="0" presId="urn:microsoft.com/office/officeart/2005/8/layout/hierarchy6"/>
    <dgm:cxn modelId="{7620D0C7-A80D-194E-ACD3-C19CED11C6C5}" type="presParOf" srcId="{DF816A53-6230-2E41-A717-56A0468BDDBF}" destId="{674591A8-DCC9-6E4D-A06A-A4D72423AF82}" srcOrd="0" destOrd="0" presId="urn:microsoft.com/office/officeart/2005/8/layout/hierarchy6"/>
    <dgm:cxn modelId="{5F5ADDC2-7F53-544B-BF7E-9A9722331F5C}" type="presParOf" srcId="{DF816A53-6230-2E41-A717-56A0468BDDBF}" destId="{B64DACC7-C989-7F40-9B81-D85ECB2C9B56}" srcOrd="1" destOrd="0" presId="urn:microsoft.com/office/officeart/2005/8/layout/hierarchy6"/>
    <dgm:cxn modelId="{AC085351-DBC0-CC4F-8C66-4233C5816773}" type="presParOf" srcId="{B64DACC7-C989-7F40-9B81-D85ECB2C9B56}" destId="{34870D19-7A61-2B49-A6E1-EF35D04F1C4C}" srcOrd="0" destOrd="0" presId="urn:microsoft.com/office/officeart/2005/8/layout/hierarchy6"/>
    <dgm:cxn modelId="{046C2C54-BFA8-F242-9748-DD3CA3C20224}" type="presParOf" srcId="{B64DACC7-C989-7F40-9B81-D85ECB2C9B56}" destId="{E80E1297-EC6E-6141-8D5E-152CFBED9625}" srcOrd="1" destOrd="0" presId="urn:microsoft.com/office/officeart/2005/8/layout/hierarchy6"/>
    <dgm:cxn modelId="{75214E82-E013-EF41-8502-73BEEA4516B0}" type="presParOf" srcId="{E80E1297-EC6E-6141-8D5E-152CFBED9625}" destId="{2C0C2C42-FDD2-0B49-9493-CA06A9674095}" srcOrd="0" destOrd="0" presId="urn:microsoft.com/office/officeart/2005/8/layout/hierarchy6"/>
    <dgm:cxn modelId="{98752506-989C-3D43-B834-2C3A84D89A82}" type="presParOf" srcId="{E80E1297-EC6E-6141-8D5E-152CFBED9625}" destId="{5B1B8396-250F-A045-A94A-94ABC0205B8B}" srcOrd="1" destOrd="0" presId="urn:microsoft.com/office/officeart/2005/8/layout/hierarchy6"/>
    <dgm:cxn modelId="{CDCB2B04-811C-0F4D-9F04-795BA3F45CEE}" type="presParOf" srcId="{B64DACC7-C989-7F40-9B81-D85ECB2C9B56}" destId="{471987D4-19E6-7F4C-93D5-53669A533332}" srcOrd="2" destOrd="0" presId="urn:microsoft.com/office/officeart/2005/8/layout/hierarchy6"/>
    <dgm:cxn modelId="{E2AFFACB-5960-764F-B851-A24B2720D224}" type="presParOf" srcId="{B64DACC7-C989-7F40-9B81-D85ECB2C9B56}" destId="{8C2DDD56-9AC9-E046-9AB6-424EA2083CE8}" srcOrd="3" destOrd="0" presId="urn:microsoft.com/office/officeart/2005/8/layout/hierarchy6"/>
    <dgm:cxn modelId="{DA497142-678E-F147-AA7A-A9839941FB17}" type="presParOf" srcId="{8C2DDD56-9AC9-E046-9AB6-424EA2083CE8}" destId="{D222B923-6DAB-2647-884A-CE6EB5117DB3}" srcOrd="0" destOrd="0" presId="urn:microsoft.com/office/officeart/2005/8/layout/hierarchy6"/>
    <dgm:cxn modelId="{6C3A3388-425D-2544-A6A9-4110A2F54B3A}" type="presParOf" srcId="{8C2DDD56-9AC9-E046-9AB6-424EA2083CE8}" destId="{904ABB67-39A6-504F-8FAC-B24073F68ED9}" srcOrd="1" destOrd="0" presId="urn:microsoft.com/office/officeart/2005/8/layout/hierarchy6"/>
    <dgm:cxn modelId="{F5E0517A-83B6-3A42-9EFC-F40C1D7144FD}" type="presParOf" srcId="{FF03A055-AF28-394E-A52A-7CB2773C6EA7}" destId="{8A6E165D-F834-4145-83B0-02DA6C217CE2}"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ADC0-AAC4-1340-A9B3-11893C3987B3}">
      <dsp:nvSpPr>
        <dsp:cNvPr id="0" name=""/>
        <dsp:cNvSpPr/>
      </dsp:nvSpPr>
      <dsp:spPr>
        <a:xfrm>
          <a:off x="951519" y="276255"/>
          <a:ext cx="1830761" cy="1081732"/>
        </a:xfrm>
        <a:prstGeom prst="roundRect">
          <a:avLst>
            <a:gd name="adj" fmla="val 10000"/>
          </a:avLst>
        </a:prstGeom>
        <a:solidFill>
          <a:schemeClr val="accent2">
            <a:lumMod val="50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Mapping </a:t>
          </a:r>
          <a:endParaRPr lang="en-US" sz="1800" b="1" kern="1200" dirty="0"/>
        </a:p>
      </dsp:txBody>
      <dsp:txXfrm>
        <a:off x="983202" y="307938"/>
        <a:ext cx="1767395" cy="1018366"/>
      </dsp:txXfrm>
    </dsp:sp>
    <dsp:sp modelId="{67E2D63F-FB05-AB44-BEC8-C76C84880343}">
      <dsp:nvSpPr>
        <dsp:cNvPr id="0" name=""/>
        <dsp:cNvSpPr/>
      </dsp:nvSpPr>
      <dsp:spPr>
        <a:xfrm>
          <a:off x="1821179" y="1357988"/>
          <a:ext cx="91440" cy="256565"/>
        </a:xfrm>
        <a:custGeom>
          <a:avLst/>
          <a:gdLst/>
          <a:ahLst/>
          <a:cxnLst/>
          <a:rect l="0" t="0" r="0" b="0"/>
          <a:pathLst>
            <a:path>
              <a:moveTo>
                <a:pt x="45720" y="0"/>
              </a:moveTo>
              <a:lnTo>
                <a:pt x="45720" y="256565"/>
              </a:lnTo>
            </a:path>
          </a:pathLst>
        </a:custGeom>
        <a:noFill/>
        <a:ln w="12700" cap="flat" cmpd="sng" algn="ctr">
          <a:solidFill>
            <a:srgbClr val="632523"/>
          </a:solidFill>
          <a:prstDash val="solid"/>
        </a:ln>
        <a:effectLst/>
      </dsp:spPr>
      <dsp:style>
        <a:lnRef idx="1">
          <a:scrgbClr r="0" g="0" b="0"/>
        </a:lnRef>
        <a:fillRef idx="0">
          <a:scrgbClr r="0" g="0" b="0"/>
        </a:fillRef>
        <a:effectRef idx="0">
          <a:scrgbClr r="0" g="0" b="0"/>
        </a:effectRef>
        <a:fontRef idx="minor"/>
      </dsp:style>
    </dsp:sp>
    <dsp:sp modelId="{674591A8-DCC9-6E4D-A06A-A4D72423AF82}">
      <dsp:nvSpPr>
        <dsp:cNvPr id="0" name=""/>
        <dsp:cNvSpPr/>
      </dsp:nvSpPr>
      <dsp:spPr>
        <a:xfrm>
          <a:off x="915383" y="1614553"/>
          <a:ext cx="1903032" cy="1346237"/>
        </a:xfrm>
        <a:prstGeom prst="roundRect">
          <a:avLst>
            <a:gd name="adj" fmla="val 10000"/>
          </a:avLst>
        </a:prstGeom>
        <a:solidFill>
          <a:srgbClr val="632523"/>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Realignment, </a:t>
          </a:r>
          <a:r>
            <a:rPr lang="en-US" sz="1800" b="1" kern="1200" dirty="0" err="1" smtClean="0"/>
            <a:t>dedup</a:t>
          </a:r>
          <a:r>
            <a:rPr lang="en-US" sz="1800" b="1" kern="1200" dirty="0" smtClean="0"/>
            <a:t>, </a:t>
          </a:r>
          <a:r>
            <a:rPr lang="en-US" sz="1800" b="1" kern="1200" dirty="0" err="1" smtClean="0"/>
            <a:t>uniq</a:t>
          </a:r>
          <a:r>
            <a:rPr lang="en-US" sz="1800" b="1" kern="1200" dirty="0" smtClean="0"/>
            <a:t>, base quality recalibration</a:t>
          </a:r>
          <a:endParaRPr lang="en-US" sz="1800" b="1" kern="1200" dirty="0"/>
        </a:p>
      </dsp:txBody>
      <dsp:txXfrm>
        <a:off x="954813" y="1653983"/>
        <a:ext cx="1824172" cy="1267377"/>
      </dsp:txXfrm>
    </dsp:sp>
    <dsp:sp modelId="{34870D19-7A61-2B49-A6E1-EF35D04F1C4C}">
      <dsp:nvSpPr>
        <dsp:cNvPr id="0" name=""/>
        <dsp:cNvSpPr/>
      </dsp:nvSpPr>
      <dsp:spPr>
        <a:xfrm>
          <a:off x="812210" y="2960791"/>
          <a:ext cx="1054689" cy="837574"/>
        </a:xfrm>
        <a:custGeom>
          <a:avLst/>
          <a:gdLst/>
          <a:ahLst/>
          <a:cxnLst/>
          <a:rect l="0" t="0" r="0" b="0"/>
          <a:pathLst>
            <a:path>
              <a:moveTo>
                <a:pt x="1054689" y="0"/>
              </a:moveTo>
              <a:lnTo>
                <a:pt x="1054689" y="418787"/>
              </a:lnTo>
              <a:lnTo>
                <a:pt x="0" y="418787"/>
              </a:lnTo>
              <a:lnTo>
                <a:pt x="0" y="837574"/>
              </a:lnTo>
            </a:path>
          </a:pathLst>
        </a:custGeom>
        <a:noFill/>
        <a:ln w="12700" cap="flat" cmpd="sng" algn="ctr">
          <a:solidFill>
            <a:srgbClr val="632523"/>
          </a:solidFill>
          <a:prstDash val="solid"/>
        </a:ln>
        <a:effectLst/>
      </dsp:spPr>
      <dsp:style>
        <a:lnRef idx="1">
          <a:scrgbClr r="0" g="0" b="0"/>
        </a:lnRef>
        <a:fillRef idx="0">
          <a:scrgbClr r="0" g="0" b="0"/>
        </a:fillRef>
        <a:effectRef idx="0">
          <a:scrgbClr r="0" g="0" b="0"/>
        </a:effectRef>
        <a:fontRef idx="minor"/>
      </dsp:style>
    </dsp:sp>
    <dsp:sp modelId="{2C0C2C42-FDD2-0B49-9493-CA06A9674095}">
      <dsp:nvSpPr>
        <dsp:cNvPr id="0" name=""/>
        <dsp:cNvSpPr/>
      </dsp:nvSpPr>
      <dsp:spPr>
        <a:xfrm>
          <a:off x="911" y="3798365"/>
          <a:ext cx="1622598" cy="1081732"/>
        </a:xfrm>
        <a:prstGeom prst="roundRect">
          <a:avLst>
            <a:gd name="adj" fmla="val 10000"/>
          </a:avLst>
        </a:prstGeom>
        <a:solidFill>
          <a:srgbClr val="632523"/>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Variant detection</a:t>
          </a:r>
          <a:endParaRPr lang="en-US" sz="1800" b="1" kern="1200" dirty="0"/>
        </a:p>
      </dsp:txBody>
      <dsp:txXfrm>
        <a:off x="32594" y="3830048"/>
        <a:ext cx="1559232" cy="1018366"/>
      </dsp:txXfrm>
    </dsp:sp>
    <dsp:sp modelId="{471987D4-19E6-7F4C-93D5-53669A533332}">
      <dsp:nvSpPr>
        <dsp:cNvPr id="0" name=""/>
        <dsp:cNvSpPr/>
      </dsp:nvSpPr>
      <dsp:spPr>
        <a:xfrm>
          <a:off x="1866900" y="2960791"/>
          <a:ext cx="1054689" cy="825534"/>
        </a:xfrm>
        <a:custGeom>
          <a:avLst/>
          <a:gdLst/>
          <a:ahLst/>
          <a:cxnLst/>
          <a:rect l="0" t="0" r="0" b="0"/>
          <a:pathLst>
            <a:path>
              <a:moveTo>
                <a:pt x="0" y="0"/>
              </a:moveTo>
              <a:lnTo>
                <a:pt x="0" y="412767"/>
              </a:lnTo>
              <a:lnTo>
                <a:pt x="1054689" y="412767"/>
              </a:lnTo>
              <a:lnTo>
                <a:pt x="1054689" y="825534"/>
              </a:lnTo>
            </a:path>
          </a:pathLst>
        </a:custGeom>
        <a:noFill/>
        <a:ln w="12700" cap="flat" cmpd="sng" algn="ctr">
          <a:solidFill>
            <a:schemeClr val="accent2">
              <a:lumMod val="50000"/>
            </a:schemeClr>
          </a:solidFill>
          <a:prstDash val="solid"/>
        </a:ln>
        <a:effectLst/>
      </dsp:spPr>
      <dsp:style>
        <a:lnRef idx="1">
          <a:scrgbClr r="0" g="0" b="0"/>
        </a:lnRef>
        <a:fillRef idx="0">
          <a:scrgbClr r="0" g="0" b="0"/>
        </a:fillRef>
        <a:effectRef idx="0">
          <a:scrgbClr r="0" g="0" b="0"/>
        </a:effectRef>
        <a:fontRef idx="minor"/>
      </dsp:style>
    </dsp:sp>
    <dsp:sp modelId="{D222B923-6DAB-2647-884A-CE6EB5117DB3}">
      <dsp:nvSpPr>
        <dsp:cNvPr id="0" name=""/>
        <dsp:cNvSpPr/>
      </dsp:nvSpPr>
      <dsp:spPr>
        <a:xfrm>
          <a:off x="2110289" y="3786326"/>
          <a:ext cx="1622598" cy="1081732"/>
        </a:xfrm>
        <a:prstGeom prst="roundRect">
          <a:avLst>
            <a:gd name="adj" fmla="val 10000"/>
          </a:avLst>
        </a:prstGeom>
        <a:solidFill>
          <a:srgbClr val="632523"/>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Coverage, QC metrics</a:t>
          </a:r>
          <a:endParaRPr lang="en-US" sz="1800" b="1" kern="1200" dirty="0"/>
        </a:p>
      </dsp:txBody>
      <dsp:txXfrm>
        <a:off x="2141972" y="3818009"/>
        <a:ext cx="1559232" cy="10183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ltLang="zh-TW"/>
          </a:p>
        </p:txBody>
      </p:sp>
      <p:sp>
        <p:nvSpPr>
          <p:cNvPr id="3553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3553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ltLang="zh-TW"/>
          </a:p>
        </p:txBody>
      </p:sp>
      <p:sp>
        <p:nvSpPr>
          <p:cNvPr id="3553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996F787A-1A53-4120-B0B8-503AA5D75C49}" type="slidenum">
              <a:rPr lang="en-US" altLang="zh-TW"/>
              <a:pPr/>
              <a:t>‹#›</a:t>
            </a:fld>
            <a:endParaRPr lang="en-US" altLang="zh-TW"/>
          </a:p>
        </p:txBody>
      </p:sp>
    </p:spTree>
    <p:extLst>
      <p:ext uri="{BB962C8B-B14F-4D97-AF65-F5344CB8AC3E}">
        <p14:creationId xmlns:p14="http://schemas.microsoft.com/office/powerpoint/2010/main" val="650242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ltLang="zh-TW"/>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ltLang="zh-TW"/>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6616003-6299-4F2B-9BDE-6F225B655770}" type="slidenum">
              <a:rPr lang="en-US" altLang="zh-TW"/>
              <a:pPr/>
              <a:t>‹#›</a:t>
            </a:fld>
            <a:endParaRPr lang="en-US" altLang="zh-TW"/>
          </a:p>
        </p:txBody>
      </p:sp>
    </p:spTree>
    <p:extLst>
      <p:ext uri="{BB962C8B-B14F-4D97-AF65-F5344CB8AC3E}">
        <p14:creationId xmlns:p14="http://schemas.microsoft.com/office/powerpoint/2010/main" val="16064865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E691F-CCF6-48C0-A935-16DFA2173565}" type="slidenum">
              <a:rPr lang="en-US" altLang="zh-TW"/>
              <a:pPr/>
              <a:t>1</a:t>
            </a:fld>
            <a:endParaRPr lang="en-US" altLang="zh-TW"/>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ltLang="zh-TW"/>
              <a:t>Thank you for having me 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go back to the workflow</a:t>
            </a:r>
            <a:r>
              <a:rPr lang="en-US" baseline="0" dirty="0" smtClean="0"/>
              <a:t> of how we processed sequencing data. I divide the workflow into three phases, there are of course a lot more steps. Different software packages were used, such as BWA for mapping, GTATK for variant detection. Running through those programs is straightforward. The challenge, is, however, the sheer amount of data. For example, a flow cell from </a:t>
            </a:r>
            <a:r>
              <a:rPr lang="en-US" baseline="0" dirty="0" err="1" smtClean="0"/>
              <a:t>illumina</a:t>
            </a:r>
            <a:r>
              <a:rPr lang="en-US" baseline="0" dirty="0" smtClean="0"/>
              <a:t> </a:t>
            </a:r>
            <a:r>
              <a:rPr lang="en-US" baseline="0" dirty="0" err="1" smtClean="0"/>
              <a:t>hiseq</a:t>
            </a:r>
            <a:r>
              <a:rPr lang="en-US" baseline="0" dirty="0" smtClean="0"/>
              <a:t> typically gives 300Gb of data.  It is nearly impossible to process such amount of data without using high performance computing cluster. You just can’t sit there and wait for a process to finish and start the next. And do this for 30 samples each time. And this is where our pipeline comes in. our pipeline generates the commands for submitting jobs on computing cluster. that streamline and automate the entire process.</a:t>
            </a:r>
            <a:endParaRPr lang="en-US" dirty="0"/>
          </a:p>
        </p:txBody>
      </p:sp>
      <p:sp>
        <p:nvSpPr>
          <p:cNvPr id="4" name="Slide Number Placeholder 3"/>
          <p:cNvSpPr>
            <a:spLocks noGrp="1"/>
          </p:cNvSpPr>
          <p:nvPr>
            <p:ph type="sldNum" sz="quarter" idx="10"/>
          </p:nvPr>
        </p:nvSpPr>
        <p:spPr/>
        <p:txBody>
          <a:bodyPr/>
          <a:lstStyle/>
          <a:p>
            <a:fld id="{C93480E9-27A7-5448-BB0C-7DE6928C6B17}"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actually happens is a lot more complicated than we thought. </a:t>
            </a:r>
          </a:p>
          <a:p>
            <a:endParaRPr lang="en-US" baseline="0" dirty="0" smtClean="0"/>
          </a:p>
          <a:p>
            <a:r>
              <a:rPr lang="en-US" baseline="0" dirty="0" smtClean="0"/>
              <a:t>Highly heterogeneous, some regions are more expressed than others.</a:t>
            </a:r>
            <a:endParaRPr lang="en-US" dirty="0"/>
          </a:p>
        </p:txBody>
      </p:sp>
      <p:sp>
        <p:nvSpPr>
          <p:cNvPr id="4" name="Slide Number Placeholder 3"/>
          <p:cNvSpPr>
            <a:spLocks noGrp="1"/>
          </p:cNvSpPr>
          <p:nvPr>
            <p:ph type="sldNum" sz="quarter" idx="10"/>
          </p:nvPr>
        </p:nvSpPr>
        <p:spPr/>
        <p:txBody>
          <a:bodyPr/>
          <a:lstStyle/>
          <a:p>
            <a:pPr>
              <a:defRPr/>
            </a:pPr>
            <a:fld id="{447DE88A-00D3-F84A-9B1A-4E4BCB491C6D}"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8008E7-349A-9B47-B1B9-1A86A5C697A0}" type="slidenum">
              <a:rPr lang="en-US"/>
              <a:pPr/>
              <a:t>11</a:t>
            </a:fld>
            <a:endParaRPr lang="en-US"/>
          </a:p>
        </p:txBody>
      </p:sp>
      <p:sp>
        <p:nvSpPr>
          <p:cNvPr id="3686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FCE9C67-0C48-6040-8951-769DCBB53889}" type="slidenum">
              <a:rPr lang="en-US"/>
              <a:pPr/>
              <a:t>12</a:t>
            </a:fld>
            <a:endParaRPr lang="en-US"/>
          </a:p>
        </p:txBody>
      </p:sp>
      <p:sp>
        <p:nvSpPr>
          <p:cNvPr id="296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BC3BBD-5C4D-D647-8658-912344D39F43}" type="slidenum">
              <a:rPr lang="en-US"/>
              <a:pPr/>
              <a:t>13</a:t>
            </a:fld>
            <a:endParaRPr lang="en-US"/>
          </a:p>
        </p:txBody>
      </p:sp>
      <p:sp>
        <p:nvSpPr>
          <p:cNvPr id="4198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D7882E-2484-C943-BF79-20E245BFC048}" type="slidenum">
              <a:rPr lang="en-US"/>
              <a:pPr/>
              <a:t>16</a:t>
            </a:fld>
            <a:endParaRPr lang="en-US"/>
          </a:p>
        </p:txBody>
      </p:sp>
      <p:sp>
        <p:nvSpPr>
          <p:cNvPr id="4403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E32EAA-1B3F-5242-9A0E-8CEC40A338A0}" type="slidenum">
              <a:rPr lang="en-US"/>
              <a:pPr/>
              <a:t>17</a:t>
            </a:fld>
            <a:endParaRPr lang="en-US"/>
          </a:p>
        </p:txBody>
      </p:sp>
      <p:sp>
        <p:nvSpPr>
          <p:cNvPr id="4608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B9189A2-37F3-C74D-BB63-3546DF521042}" type="slidenum">
              <a:rPr lang="en-US"/>
              <a:pPr/>
              <a:t>18</a:t>
            </a:fld>
            <a:endParaRPr lang="en-US"/>
          </a:p>
        </p:txBody>
      </p:sp>
      <p:sp>
        <p:nvSpPr>
          <p:cNvPr id="4710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C7160D-B6B7-7F48-BCC9-90B1D2103CC3}" type="slidenum">
              <a:rPr lang="en-US"/>
              <a:pPr/>
              <a:t>19</a:t>
            </a:fld>
            <a:endParaRPr lang="en-US"/>
          </a:p>
        </p:txBody>
      </p:sp>
      <p:sp>
        <p:nvSpPr>
          <p:cNvPr id="4812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8915400" cy="1434943"/>
          </a:xfrm>
          <a:solidFill>
            <a:schemeClr val="accent2">
              <a:lumMod val="50000"/>
            </a:schemeClr>
          </a:solidFill>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28328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1400"/>
              </a:spcBef>
              <a:buClr>
                <a:schemeClr val="accent1"/>
              </a:buClr>
              <a:buFont typeface="Wingdings 2" pitchFamily="18" charset="2"/>
              <a:buNone/>
              <a:defRPr sz="2400" kern="1200">
                <a:solidFill>
                  <a:srgbClr val="4600D6"/>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1D1339EC-CE36-42C5-81CA-47578C05A89D}" type="slidenum">
              <a:rPr lang="en-US" altLang="zh-TW" smtClean="0"/>
              <a:pPr/>
              <a:t>‹#›</a:t>
            </a:fld>
            <a:endParaRPr lang="en-US" altLang="zh-TW"/>
          </a:p>
        </p:txBody>
      </p:sp>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91" r="35264" b="-1"/>
          <a:stretch/>
        </p:blipFill>
        <p:spPr>
          <a:xfrm>
            <a:off x="6251672" y="6016752"/>
            <a:ext cx="2623848" cy="4582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accent2">
              <a:lumMod val="50000"/>
            </a:schemeClr>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16A87B96-21AF-4EB7-9C1E-CA38F322E22F}" type="slidenum">
              <a:rPr lang="en-US" altLang="zh-TW" smtClean="0"/>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B3D3A4A5-6E20-4BC4-82BC-BB82C9BE6930}" type="slidenum">
              <a:rPr lang="en-US" altLang="zh-TW" smtClean="0"/>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noAutofit/>
          </a:bodyPr>
          <a:lstStyle>
            <a:lvl1pPr>
              <a:defRPr sz="3200"/>
            </a:lvl1pPr>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6E70376-9300-48BF-BFA4-182D45EBE158}" type="slidenum">
              <a:rPr lang="en-US" altLang="zh-TW" smtClean="0"/>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B40C12E4-7A18-4C34-9070-167875A9D763}" type="slidenum">
              <a:rPr lang="en-US" altLang="zh-TW" smtClean="0"/>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accent2">
              <a:lumMod val="50000"/>
            </a:schemeClr>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89E04B67-21FD-4958-94E1-5FB1F1B3664D}" type="slidenum">
              <a:rPr lang="en-US" altLang="zh-TW" smtClean="0"/>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0ED92F7B-BBD6-48AB-AB1F-4A1EBE0F3EF9}" type="slidenum">
              <a:rPr lang="en-US" altLang="zh-TW" smtClean="0"/>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endParaRPr lang="en-US" altLang="zh-TW"/>
          </a:p>
        </p:txBody>
      </p:sp>
      <p:sp>
        <p:nvSpPr>
          <p:cNvPr id="8" name="Footer Placeholder 7"/>
          <p:cNvSpPr>
            <a:spLocks noGrp="1"/>
          </p:cNvSpPr>
          <p:nvPr>
            <p:ph type="ftr" sz="quarter" idx="11"/>
          </p:nvPr>
        </p:nvSpPr>
        <p:spPr>
          <a:xfrm>
            <a:off x="1120588" y="188259"/>
            <a:ext cx="2895600" cy="365125"/>
          </a:xfrm>
        </p:spPr>
        <p:txBody>
          <a:bodyPr/>
          <a:lstStyle/>
          <a:p>
            <a:endParaRPr lang="en-US" altLang="zh-TW"/>
          </a:p>
        </p:txBody>
      </p:sp>
      <p:sp>
        <p:nvSpPr>
          <p:cNvPr id="9" name="Slide Number Placeholder 8"/>
          <p:cNvSpPr>
            <a:spLocks noGrp="1"/>
          </p:cNvSpPr>
          <p:nvPr>
            <p:ph type="sldNum" sz="quarter" idx="12"/>
          </p:nvPr>
        </p:nvSpPr>
        <p:spPr/>
        <p:txBody>
          <a:bodyPr/>
          <a:lstStyle/>
          <a:p>
            <a:fld id="{877A8F4F-5830-4CC8-AA0A-498ABA93833A}" type="slidenum">
              <a:rPr lang="en-US" altLang="zh-TW" smtClean="0"/>
              <a:pPr/>
              <a:t>‹#›</a:t>
            </a:fld>
            <a:endParaRPr lang="en-US" altLang="zh-TW"/>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408A6BA7-34AB-47A5-BBE9-0073AE8697AC}" type="slidenum">
              <a:rPr lang="en-US" altLang="zh-TW" smtClean="0"/>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A1678323-0918-47E7-83B0-DE7CAA9B8167}" type="slidenum">
              <a:rPr lang="en-US" altLang="zh-TW" smtClean="0"/>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accent2">
              <a:lumMod val="50000"/>
            </a:schemeClr>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8D21CF75-7FC5-4AFB-A730-15A211DB1CC3}" type="slidenum">
              <a:rPr lang="en-US" altLang="zh-TW" smtClean="0"/>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hyperlink" Target="http://www.upenn.edu/computing/web/webdev/style/resources/protected/shield.color.eps" TargetMode="Externa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21340"/>
            <a:ext cx="8913813" cy="914400"/>
          </a:xfrm>
          <a:prstGeom prst="rect">
            <a:avLst/>
          </a:prstGeom>
          <a:solidFill>
            <a:schemeClr val="accent2">
              <a:lumMod val="50000"/>
            </a:schemeClr>
          </a:solidFill>
        </p:spPr>
        <p:txBody>
          <a:bodyPr vert="horz" lIns="1188720" tIns="45720" rIns="27432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114424" y="1740808"/>
            <a:ext cx="7610476" cy="45255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0"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en-US" altLang="zh-TW"/>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ltLang="zh-TW"/>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670BDF7-BE4D-4736-B48D-3544CCEE89DE}" type="slidenum">
              <a:rPr lang="en-US" altLang="zh-TW" smtClean="0"/>
              <a:pPr/>
              <a:t>‹#›</a:t>
            </a:fld>
            <a:endParaRPr lang="en-US" altLang="zh-TW"/>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8" descr="Penn Mark graphic">
            <a:hlinkClick r:id="rId17"/>
          </p:cNvPr>
          <p:cNvPicPr>
            <a:picLocks noChangeAspect="1" noChangeArrowheads="1"/>
          </p:cNvPicPr>
          <p:nvPr userDrawn="1"/>
        </p:nvPicPr>
        <p:blipFill>
          <a:blip r:embed="rId18"/>
          <a:srcRect/>
          <a:stretch>
            <a:fillRect/>
          </a:stretch>
        </p:blipFill>
        <p:spPr bwMode="auto">
          <a:xfrm>
            <a:off x="8382000" y="152400"/>
            <a:ext cx="463550" cy="523875"/>
          </a:xfrm>
          <a:prstGeom prst="rect">
            <a:avLst/>
          </a:prstGeom>
          <a:noFill/>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rgbClr val="4600D6"/>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rgbClr val="4600D6"/>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rgbClr val="4600D6"/>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rgbClr val="4600D6"/>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rgbClr val="4600D6"/>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4.jpg"/><Relationship Id="rId9" Type="http://schemas.openxmlformats.org/officeDocument/2006/relationships/image" Target="../media/image17.jpeg"/><Relationship Id="rId10"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jpeg"/><Relationship Id="rId15" Type="http://schemas.openxmlformats.org/officeDocument/2006/relationships/image" Target="../media/image46.png"/><Relationship Id="rId1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18.jpeg"/><Relationship Id="rId5" Type="http://schemas.openxmlformats.org/officeDocument/2006/relationships/image" Target="../media/image39.jpeg"/><Relationship Id="rId6" Type="http://schemas.openxmlformats.org/officeDocument/2006/relationships/image" Target="../media/image40.jpeg"/><Relationship Id="rId7" Type="http://schemas.openxmlformats.org/officeDocument/2006/relationships/image" Target="../media/image19.jpeg"/><Relationship Id="rId8" Type="http://schemas.openxmlformats.org/officeDocument/2006/relationships/image" Target="../media/image41.jpeg"/><Relationship Id="rId9" Type="http://schemas.openxmlformats.org/officeDocument/2006/relationships/image" Target="../media/image16.jpeg"/><Relationship Id="rId10"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3.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4.png"/><Relationship Id="rId11"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3000" y="1600200"/>
            <a:ext cx="8001000" cy="1828800"/>
          </a:xfrm>
        </p:spPr>
        <p:txBody>
          <a:bodyPr/>
          <a:lstStyle/>
          <a:p>
            <a:pPr algn="r"/>
            <a:r>
              <a:rPr lang="en-US" sz="3600" dirty="0"/>
              <a:t>Bioinformatics for </a:t>
            </a:r>
            <a:r>
              <a:rPr lang="en-US" sz="3600" dirty="0" smtClean="0"/>
              <a:t/>
            </a:r>
            <a:br>
              <a:rPr lang="en-US" sz="3600" dirty="0" smtClean="0"/>
            </a:br>
            <a:r>
              <a:rPr lang="en-US" sz="3600" dirty="0" smtClean="0"/>
              <a:t>DNA</a:t>
            </a:r>
            <a:r>
              <a:rPr lang="en-US" sz="3600" dirty="0"/>
              <a:t>-</a:t>
            </a:r>
            <a:r>
              <a:rPr lang="en-US" sz="3600" dirty="0" err="1"/>
              <a:t>seq</a:t>
            </a:r>
            <a:r>
              <a:rPr lang="en-US" sz="3600" dirty="0"/>
              <a:t> and RNA-</a:t>
            </a:r>
            <a:r>
              <a:rPr lang="en-US" sz="3600" dirty="0" err="1"/>
              <a:t>seq</a:t>
            </a:r>
            <a:r>
              <a:rPr lang="en-US" sz="3600" dirty="0"/>
              <a:t> experiments</a:t>
            </a:r>
          </a:p>
        </p:txBody>
      </p:sp>
      <p:sp>
        <p:nvSpPr>
          <p:cNvPr id="4099" name="Rectangle 3"/>
          <p:cNvSpPr>
            <a:spLocks noGrp="1" noChangeArrowheads="1"/>
          </p:cNvSpPr>
          <p:nvPr>
            <p:ph type="subTitle" idx="1"/>
          </p:nvPr>
        </p:nvSpPr>
        <p:spPr>
          <a:xfrm>
            <a:off x="838200" y="3886200"/>
            <a:ext cx="7696200" cy="1981200"/>
          </a:xfrm>
        </p:spPr>
        <p:txBody>
          <a:bodyPr>
            <a:normAutofit fontScale="77500" lnSpcReduction="20000"/>
          </a:bodyPr>
          <a:lstStyle/>
          <a:p>
            <a:r>
              <a:rPr lang="en-US" altLang="zh-TW" sz="2800" b="1" dirty="0"/>
              <a:t>Li-San Wang</a:t>
            </a:r>
          </a:p>
          <a:p>
            <a:r>
              <a:rPr lang="en-US" altLang="zh-TW" sz="2400" dirty="0"/>
              <a:t>  Department of Pathology and Laboratory Medicine</a:t>
            </a:r>
          </a:p>
          <a:p>
            <a:r>
              <a:rPr lang="en-US" altLang="zh-TW" sz="2400" dirty="0"/>
              <a:t>  </a:t>
            </a:r>
            <a:r>
              <a:rPr lang="en-US" altLang="zh-TW" sz="2400" dirty="0" smtClean="0"/>
              <a:t>Penn Institute for Biomedical Informatics</a:t>
            </a:r>
            <a:br>
              <a:rPr lang="en-US" altLang="zh-TW" sz="2400" dirty="0" smtClean="0"/>
            </a:br>
            <a:r>
              <a:rPr lang="en-US" altLang="zh-TW" sz="2400" dirty="0" smtClean="0"/>
              <a:t>  Penn Genome Frontiers Institute</a:t>
            </a:r>
            <a:endParaRPr lang="en-US" altLang="zh-TW" sz="2400" dirty="0"/>
          </a:p>
          <a:p>
            <a:r>
              <a:rPr lang="en-US" altLang="zh-TW" sz="2400" dirty="0"/>
              <a:t>  University of </a:t>
            </a:r>
            <a:r>
              <a:rPr lang="en-US" altLang="zh-TW" sz="2400" dirty="0" smtClean="0"/>
              <a:t>Pennsylvania Perelman School of Medicine</a:t>
            </a:r>
            <a:endParaRPr lang="en-US" altLang="zh-TW" sz="2400" dirty="0"/>
          </a:p>
        </p:txBody>
      </p:sp>
      <p:pic>
        <p:nvPicPr>
          <p:cNvPr id="7" name="Picture 6"/>
          <p:cNvPicPr>
            <a:picLocks noChangeAspect="1"/>
          </p:cNvPicPr>
          <p:nvPr/>
        </p:nvPicPr>
        <p:blipFill>
          <a:blip r:embed="rId3"/>
          <a:stretch>
            <a:fillRect/>
          </a:stretch>
        </p:blipFill>
        <p:spPr>
          <a:xfrm>
            <a:off x="304799" y="228601"/>
            <a:ext cx="2362201" cy="665410"/>
          </a:xfrm>
          <a:prstGeom prst="rect">
            <a:avLst/>
          </a:prstGeom>
        </p:spPr>
      </p:pic>
      <p:pic>
        <p:nvPicPr>
          <p:cNvPr id="2" name="Picture 1" descr="nfgg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28600"/>
            <a:ext cx="1253253" cy="609600"/>
          </a:xfrm>
          <a:prstGeom prst="rect">
            <a:avLst/>
          </a:prstGeom>
        </p:spPr>
      </p:pic>
      <p:pic>
        <p:nvPicPr>
          <p:cNvPr id="3" name="Picture 2" descr="NIAGADS_logo.png"/>
          <p:cNvPicPr>
            <a:picLocks noChangeAspect="1"/>
          </p:cNvPicPr>
          <p:nvPr/>
        </p:nvPicPr>
        <p:blipFill rotWithShape="1">
          <a:blip r:embed="rId5">
            <a:extLst>
              <a:ext uri="{28A0092B-C50C-407E-A947-70E740481C1C}">
                <a14:useLocalDpi xmlns:a14="http://schemas.microsoft.com/office/drawing/2010/main" val="0"/>
              </a:ext>
            </a:extLst>
          </a:blip>
          <a:srcRect r="34967"/>
          <a:stretch/>
        </p:blipFill>
        <p:spPr>
          <a:xfrm>
            <a:off x="3886200" y="304800"/>
            <a:ext cx="2293150" cy="3966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Modified RNA – Motivation:</a:t>
            </a:r>
            <a:br>
              <a:rPr lang="en-US" sz="2800" dirty="0" smtClean="0"/>
            </a:br>
            <a:r>
              <a:rPr lang="en-US" sz="2800" dirty="0" smtClean="0"/>
              <a:t>Sites with unusual mismatch patterns in RNA-</a:t>
            </a:r>
            <a:r>
              <a:rPr lang="en-US" sz="2800" dirty="0" err="1" smtClean="0"/>
              <a:t>seq</a:t>
            </a:r>
            <a:endParaRPr lang="en-US" sz="2800" dirty="0"/>
          </a:p>
        </p:txBody>
      </p:sp>
      <p:sp>
        <p:nvSpPr>
          <p:cNvPr id="3" name="Content Placeholder 2"/>
          <p:cNvSpPr>
            <a:spLocks noGrp="1"/>
          </p:cNvSpPr>
          <p:nvPr>
            <p:ph idx="1"/>
          </p:nvPr>
        </p:nvSpPr>
        <p:spPr>
          <a:xfrm>
            <a:off x="152400" y="3733800"/>
            <a:ext cx="8686800" cy="2743200"/>
          </a:xfrm>
        </p:spPr>
        <p:txBody>
          <a:bodyPr/>
          <a:lstStyle/>
          <a:p>
            <a:pPr marL="914400" lvl="1" indent="-457200">
              <a:buFont typeface="+mj-lt"/>
              <a:buAutoNum type="arabicPeriod"/>
            </a:pPr>
            <a:r>
              <a:rPr lang="en-US" sz="2400" dirty="0" smtClean="0"/>
              <a:t>A in actual sequence, C/G/T are due to 1% base calling error rate</a:t>
            </a:r>
            <a:endParaRPr lang="en-US" sz="2800" b="1" dirty="0" smtClean="0"/>
          </a:p>
          <a:p>
            <a:pPr marL="914400" lvl="1" indent="-457200">
              <a:buFont typeface="+mj-lt"/>
              <a:buAutoNum type="arabicPeriod"/>
            </a:pPr>
            <a:r>
              <a:rPr lang="en-US" sz="2400" dirty="0" smtClean="0"/>
              <a:t>A/C SNP, G/T are due to 1% error rate</a:t>
            </a:r>
          </a:p>
          <a:p>
            <a:pPr marL="914400" lvl="1" indent="-457200">
              <a:buFont typeface="+mj-lt"/>
              <a:buAutoNum type="arabicPeriod"/>
            </a:pPr>
            <a:r>
              <a:rPr lang="en-US" sz="2400" dirty="0" smtClean="0"/>
              <a:t>G/T ratio too far away from 1:1, heterozygotes cannot explain</a:t>
            </a:r>
          </a:p>
          <a:p>
            <a:pPr marL="1263650" lvl="2" indent="-457200">
              <a:buFont typeface="+mj-lt"/>
              <a:buAutoNum type="alphaLcPeriod"/>
            </a:pPr>
            <a:r>
              <a:rPr lang="en-US" sz="2400" dirty="0" smtClean="0"/>
              <a:t>A and C rates are too high for base calling error</a:t>
            </a:r>
            <a:endParaRPr lang="en-US" sz="2400" dirty="0"/>
          </a:p>
        </p:txBody>
      </p:sp>
      <p:pic>
        <p:nvPicPr>
          <p:cNvPr id="5" name="Picture 4"/>
          <p:cNvPicPr>
            <a:picLocks noChangeAspect="1"/>
          </p:cNvPicPr>
          <p:nvPr/>
        </p:nvPicPr>
        <p:blipFill>
          <a:blip r:embed="rId2"/>
          <a:stretch>
            <a:fillRect/>
          </a:stretch>
        </p:blipFill>
        <p:spPr>
          <a:xfrm>
            <a:off x="1676400" y="1905000"/>
            <a:ext cx="5549900" cy="1435100"/>
          </a:xfrm>
          <a:prstGeom prst="rect">
            <a:avLst/>
          </a:prstGeom>
        </p:spPr>
      </p:pic>
      <p:sp>
        <p:nvSpPr>
          <p:cNvPr id="6" name="TextBox 5"/>
          <p:cNvSpPr txBox="1"/>
          <p:nvPr/>
        </p:nvSpPr>
        <p:spPr>
          <a:xfrm>
            <a:off x="1143000" y="2209800"/>
            <a:ext cx="327308" cy="400110"/>
          </a:xfrm>
          <a:prstGeom prst="rect">
            <a:avLst/>
          </a:prstGeom>
          <a:noFill/>
          <a:ln>
            <a:solidFill>
              <a:srgbClr val="000000"/>
            </a:solidFill>
          </a:ln>
        </p:spPr>
        <p:txBody>
          <a:bodyPr wrap="none" rtlCol="0">
            <a:spAutoFit/>
          </a:bodyPr>
          <a:lstStyle/>
          <a:p>
            <a:r>
              <a:rPr lang="en-US" dirty="0" smtClean="0"/>
              <a:t>1</a:t>
            </a:r>
            <a:endParaRPr lang="en-US" dirty="0"/>
          </a:p>
        </p:txBody>
      </p:sp>
      <p:sp>
        <p:nvSpPr>
          <p:cNvPr id="7" name="TextBox 6"/>
          <p:cNvSpPr txBox="1"/>
          <p:nvPr/>
        </p:nvSpPr>
        <p:spPr>
          <a:xfrm>
            <a:off x="1143000" y="2571690"/>
            <a:ext cx="327308" cy="400110"/>
          </a:xfrm>
          <a:prstGeom prst="rect">
            <a:avLst/>
          </a:prstGeom>
          <a:noFill/>
          <a:ln>
            <a:solidFill>
              <a:srgbClr val="000000"/>
            </a:solidFill>
          </a:ln>
        </p:spPr>
        <p:txBody>
          <a:bodyPr wrap="none" rtlCol="0">
            <a:spAutoFit/>
          </a:bodyPr>
          <a:lstStyle/>
          <a:p>
            <a:r>
              <a:rPr lang="en-US" dirty="0" smtClean="0"/>
              <a:t>2</a:t>
            </a:r>
            <a:endParaRPr lang="en-US" dirty="0"/>
          </a:p>
        </p:txBody>
      </p:sp>
      <p:sp>
        <p:nvSpPr>
          <p:cNvPr id="8" name="TextBox 7"/>
          <p:cNvSpPr txBox="1"/>
          <p:nvPr/>
        </p:nvSpPr>
        <p:spPr>
          <a:xfrm>
            <a:off x="1143000" y="2971800"/>
            <a:ext cx="327308" cy="400110"/>
          </a:xfrm>
          <a:prstGeom prst="rect">
            <a:avLst/>
          </a:prstGeom>
          <a:noFill/>
          <a:ln>
            <a:solidFill>
              <a:srgbClr val="000000"/>
            </a:solidFill>
          </a:ln>
        </p:spPr>
        <p:txBody>
          <a:bodyPr wrap="none" rtlCol="0">
            <a:spAutoFit/>
          </a:bodyPr>
          <a:lstStyle/>
          <a:p>
            <a:r>
              <a:rPr lang="en-US" dirty="0" smtClean="0"/>
              <a:t>3</a:t>
            </a:r>
            <a:endParaRPr lang="en-US" dirty="0"/>
          </a:p>
        </p:txBody>
      </p:sp>
      <p:sp>
        <p:nvSpPr>
          <p:cNvPr id="9" name="TextBox 8"/>
          <p:cNvSpPr txBox="1"/>
          <p:nvPr/>
        </p:nvSpPr>
        <p:spPr>
          <a:xfrm>
            <a:off x="2895600" y="3409890"/>
            <a:ext cx="469950" cy="400110"/>
          </a:xfrm>
          <a:prstGeom prst="rect">
            <a:avLst/>
          </a:prstGeom>
          <a:noFill/>
          <a:ln>
            <a:solidFill>
              <a:srgbClr val="000000"/>
            </a:solidFill>
          </a:ln>
        </p:spPr>
        <p:txBody>
          <a:bodyPr wrap="none" rtlCol="0">
            <a:spAutoFit/>
          </a:bodyPr>
          <a:lstStyle/>
          <a:p>
            <a:r>
              <a:rPr lang="en-US" dirty="0" smtClean="0"/>
              <a:t>3a</a:t>
            </a:r>
            <a:endParaRPr lang="en-US" dirty="0"/>
          </a:p>
        </p:txBody>
      </p:sp>
    </p:spTree>
    <p:extLst>
      <p:ext uri="{BB962C8B-B14F-4D97-AF65-F5344CB8AC3E}">
        <p14:creationId xmlns:p14="http://schemas.microsoft.com/office/powerpoint/2010/main" val="18579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r="19908"/>
          <a:stretch>
            <a:fillRect/>
          </a:stretch>
        </p:blipFill>
        <p:spPr bwMode="auto">
          <a:xfrm>
            <a:off x="737280" y="1431383"/>
            <a:ext cx="7557120" cy="1831872"/>
          </a:xfrm>
          <a:prstGeom prst="rect">
            <a:avLst/>
          </a:prstGeom>
          <a:noFill/>
          <a:ln>
            <a:noFill/>
          </a:ln>
          <a:effectLst/>
          <a:extLst>
            <a:ext uri="{909E8E84-426E-40dd-AFC4-6F175D3DCCD1}">
              <a14:hiddenFill xmlns:a14="http://schemas.microsoft.com/office/drawing/2010/main">
                <a:blipFill dpi="0" rotWithShape="0">
                  <a:blip/>
                  <a:srcRect r="1990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5" name="Line 3"/>
          <p:cNvSpPr>
            <a:spLocks noChangeShapeType="1"/>
          </p:cNvSpPr>
          <p:nvPr/>
        </p:nvSpPr>
        <p:spPr bwMode="auto">
          <a:xfrm>
            <a:off x="1866240" y="3110726"/>
            <a:ext cx="4561920" cy="1244291"/>
          </a:xfrm>
          <a:prstGeom prst="line">
            <a:avLst/>
          </a:prstGeom>
          <a:noFill/>
          <a:ln w="18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321" y="1659055"/>
            <a:ext cx="4171680" cy="50030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7" name="Rectangle 5"/>
          <p:cNvSpPr>
            <a:spLocks noChangeArrowheads="1"/>
          </p:cNvSpPr>
          <p:nvPr/>
        </p:nvSpPr>
        <p:spPr bwMode="auto">
          <a:xfrm>
            <a:off x="1658880" y="1371600"/>
            <a:ext cx="414720" cy="1905000"/>
          </a:xfrm>
          <a:prstGeom prst="rect">
            <a:avLst/>
          </a:prstGeom>
          <a:noFill/>
          <a:ln w="18360">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13318" name="Text Box 6"/>
          <p:cNvSpPr txBox="1">
            <a:spLocks noChangeArrowheads="1"/>
          </p:cNvSpPr>
          <p:nvPr/>
        </p:nvSpPr>
        <p:spPr bwMode="auto">
          <a:xfrm>
            <a:off x="457200" y="4191000"/>
            <a:ext cx="3526439" cy="1617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6821" rIns="81639" bIns="40820"/>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DejaVu Sans" charset="0"/>
              </a:defRPr>
            </a:lvl9pPr>
          </a:lstStyle>
          <a:p>
            <a:r>
              <a:rPr lang="en-US" sz="1800" dirty="0"/>
              <a:t>Observed nucleotide pattern </a:t>
            </a:r>
            <a:r>
              <a:rPr lang="en-US" sz="1800" dirty="0" smtClean="0"/>
              <a:t/>
            </a:r>
            <a:br>
              <a:rPr lang="en-US" sz="1800" dirty="0" smtClean="0"/>
            </a:br>
            <a:r>
              <a:rPr lang="en-US" sz="1800" dirty="0" smtClean="0"/>
              <a:t>at </a:t>
            </a:r>
            <a:r>
              <a:rPr lang="en-US" sz="1800" dirty="0"/>
              <a:t>a known m2G site</a:t>
            </a:r>
          </a:p>
          <a:p>
            <a:r>
              <a:rPr lang="en-US" sz="1800" dirty="0"/>
              <a:t>In an Alanine </a:t>
            </a:r>
            <a:r>
              <a:rPr lang="en-US" sz="1800" dirty="0" err="1"/>
              <a:t>tRNA</a:t>
            </a:r>
            <a:endParaRPr lang="en-US" sz="1800" dirty="0"/>
          </a:p>
        </p:txBody>
      </p:sp>
    </p:spTree>
    <p:extLst>
      <p:ext uri="{BB962C8B-B14F-4D97-AF65-F5344CB8AC3E}">
        <p14:creationId xmlns:p14="http://schemas.microsoft.com/office/powerpoint/2010/main" val="17388789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360" y="2488581"/>
            <a:ext cx="1961280" cy="2420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Text Box 3"/>
          <p:cNvSpPr txBox="1">
            <a:spLocks noChangeArrowheads="1"/>
          </p:cNvSpPr>
          <p:nvPr/>
        </p:nvSpPr>
        <p:spPr bwMode="auto">
          <a:xfrm>
            <a:off x="5598720" y="2073818"/>
            <a:ext cx="2903040" cy="322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 pos="2171700" algn="l"/>
                <a:tab pos="28956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9pPr>
          </a:lstStyle>
          <a:p>
            <a:r>
              <a:rPr lang="en-US"/>
              <a:t>N-2-methylguanosine (</a:t>
            </a:r>
            <a:r>
              <a:rPr lang="en-US" b="1"/>
              <a:t>m</a:t>
            </a:r>
            <a:r>
              <a:rPr lang="en-US" b="1" baseline="33000"/>
              <a:t>2</a:t>
            </a:r>
            <a:r>
              <a:rPr lang="en-US" b="1"/>
              <a:t>G</a:t>
            </a:r>
            <a:r>
              <a:rPr lang="en-US"/>
              <a:t>)</a:t>
            </a:r>
          </a:p>
        </p:txBody>
      </p:sp>
      <p:sp>
        <p:nvSpPr>
          <p:cNvPr id="6148" name="Text Box 4"/>
          <p:cNvSpPr txBox="1">
            <a:spLocks noChangeArrowheads="1"/>
          </p:cNvSpPr>
          <p:nvPr/>
        </p:nvSpPr>
        <p:spPr bwMode="auto">
          <a:xfrm>
            <a:off x="1866240" y="2073818"/>
            <a:ext cx="147456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r>
              <a:rPr lang="en-US"/>
              <a:t>guanosine (</a:t>
            </a:r>
            <a:r>
              <a:rPr lang="en-US" b="1"/>
              <a:t>G</a:t>
            </a:r>
            <a:r>
              <a:rPr lang="en-US"/>
              <a:t>)</a:t>
            </a:r>
          </a:p>
        </p:txBody>
      </p:sp>
      <p:sp>
        <p:nvSpPr>
          <p:cNvPr id="6149" name="Oval 5"/>
          <p:cNvSpPr>
            <a:spLocks noChangeArrowheads="1"/>
          </p:cNvSpPr>
          <p:nvPr/>
        </p:nvSpPr>
        <p:spPr bwMode="auto">
          <a:xfrm>
            <a:off x="5391360" y="3318108"/>
            <a:ext cx="829440" cy="414764"/>
          </a:xfrm>
          <a:prstGeom prst="ellipse">
            <a:avLst/>
          </a:prstGeom>
          <a:noFill/>
          <a:ln w="18360">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520" y="2488581"/>
            <a:ext cx="1961280" cy="24208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1" name="Rectangle 7"/>
          <p:cNvSpPr>
            <a:spLocks noChangeArrowheads="1"/>
          </p:cNvSpPr>
          <p:nvPr/>
        </p:nvSpPr>
        <p:spPr bwMode="auto">
          <a:xfrm>
            <a:off x="1451521" y="3318108"/>
            <a:ext cx="695520" cy="414764"/>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6152" name="Text Box 8"/>
          <p:cNvSpPr txBox="1">
            <a:spLocks noChangeArrowheads="1"/>
          </p:cNvSpPr>
          <p:nvPr/>
        </p:nvSpPr>
        <p:spPr bwMode="auto">
          <a:xfrm>
            <a:off x="1730880" y="3401637"/>
            <a:ext cx="468000" cy="331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2820" rIns="81639" bIns="40820"/>
          <a:lstStyle/>
          <a:p>
            <a:r>
              <a:rPr lang="en-US" sz="1400">
                <a:solidFill>
                  <a:srgbClr val="000000"/>
                </a:solidFill>
              </a:rPr>
              <a:t>H</a:t>
            </a:r>
            <a:r>
              <a:rPr lang="en-US" sz="1400" baseline="-33000">
                <a:solidFill>
                  <a:srgbClr val="000000"/>
                </a:solidFill>
              </a:rPr>
              <a:t>2</a:t>
            </a:r>
            <a:r>
              <a:rPr lang="en-US" sz="1400">
                <a:solidFill>
                  <a:srgbClr val="000000"/>
                </a:solidFill>
              </a:rPr>
              <a:t>N</a:t>
            </a:r>
          </a:p>
        </p:txBody>
      </p:sp>
      <p:sp>
        <p:nvSpPr>
          <p:cNvPr id="6153" name="Text Box 9"/>
          <p:cNvSpPr txBox="1">
            <a:spLocks noChangeArrowheads="1"/>
          </p:cNvSpPr>
          <p:nvPr/>
        </p:nvSpPr>
        <p:spPr bwMode="auto">
          <a:xfrm>
            <a:off x="2283840" y="3053121"/>
            <a:ext cx="374400" cy="22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1</a:t>
            </a:r>
          </a:p>
        </p:txBody>
      </p:sp>
      <p:sp>
        <p:nvSpPr>
          <p:cNvPr id="6154" name="Text Box 10"/>
          <p:cNvSpPr txBox="1">
            <a:spLocks noChangeArrowheads="1"/>
          </p:cNvSpPr>
          <p:nvPr/>
        </p:nvSpPr>
        <p:spPr bwMode="auto">
          <a:xfrm>
            <a:off x="2283840" y="3248981"/>
            <a:ext cx="374400" cy="24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2</a:t>
            </a:r>
          </a:p>
        </p:txBody>
      </p:sp>
      <p:sp>
        <p:nvSpPr>
          <p:cNvPr id="6155" name="Text Box 11"/>
          <p:cNvSpPr txBox="1">
            <a:spLocks noChangeArrowheads="1"/>
          </p:cNvSpPr>
          <p:nvPr/>
        </p:nvSpPr>
        <p:spPr bwMode="auto">
          <a:xfrm>
            <a:off x="2466720" y="3335390"/>
            <a:ext cx="436320" cy="288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3</a:t>
            </a:r>
          </a:p>
        </p:txBody>
      </p:sp>
      <p:sp>
        <p:nvSpPr>
          <p:cNvPr id="6156" name="Text Box 12"/>
          <p:cNvSpPr txBox="1">
            <a:spLocks noChangeArrowheads="1"/>
          </p:cNvSpPr>
          <p:nvPr/>
        </p:nvSpPr>
        <p:spPr bwMode="auto">
          <a:xfrm>
            <a:off x="2606400" y="3276345"/>
            <a:ext cx="374400" cy="612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4</a:t>
            </a:r>
          </a:p>
        </p:txBody>
      </p:sp>
      <p:sp>
        <p:nvSpPr>
          <p:cNvPr id="6157" name="Text Box 13"/>
          <p:cNvSpPr txBox="1">
            <a:spLocks noChangeArrowheads="1"/>
          </p:cNvSpPr>
          <p:nvPr/>
        </p:nvSpPr>
        <p:spPr bwMode="auto">
          <a:xfrm>
            <a:off x="2606400" y="3053121"/>
            <a:ext cx="374400" cy="22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5</a:t>
            </a:r>
          </a:p>
        </p:txBody>
      </p:sp>
      <p:sp>
        <p:nvSpPr>
          <p:cNvPr id="6158" name="Text Box 14"/>
          <p:cNvSpPr txBox="1">
            <a:spLocks noChangeArrowheads="1"/>
          </p:cNvSpPr>
          <p:nvPr/>
        </p:nvSpPr>
        <p:spPr bwMode="auto">
          <a:xfrm>
            <a:off x="2456640" y="2979673"/>
            <a:ext cx="374400" cy="22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6</a:t>
            </a:r>
          </a:p>
        </p:txBody>
      </p:sp>
      <p:sp>
        <p:nvSpPr>
          <p:cNvPr id="6159" name="Text Box 15"/>
          <p:cNvSpPr txBox="1">
            <a:spLocks noChangeArrowheads="1"/>
          </p:cNvSpPr>
          <p:nvPr/>
        </p:nvSpPr>
        <p:spPr bwMode="auto">
          <a:xfrm>
            <a:off x="2980800" y="3053121"/>
            <a:ext cx="341280" cy="22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7</a:t>
            </a:r>
          </a:p>
        </p:txBody>
      </p:sp>
      <p:sp>
        <p:nvSpPr>
          <p:cNvPr id="6160" name="Text Box 16"/>
          <p:cNvSpPr txBox="1">
            <a:spLocks noChangeArrowheads="1"/>
          </p:cNvSpPr>
          <p:nvPr/>
        </p:nvSpPr>
        <p:spPr bwMode="auto">
          <a:xfrm>
            <a:off x="3038400" y="3178415"/>
            <a:ext cx="374400" cy="807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8</a:t>
            </a:r>
          </a:p>
        </p:txBody>
      </p:sp>
      <p:sp>
        <p:nvSpPr>
          <p:cNvPr id="6161" name="Text Box 17"/>
          <p:cNvSpPr txBox="1">
            <a:spLocks noChangeArrowheads="1"/>
          </p:cNvSpPr>
          <p:nvPr/>
        </p:nvSpPr>
        <p:spPr bwMode="auto">
          <a:xfrm>
            <a:off x="2949120" y="3276344"/>
            <a:ext cx="374400" cy="22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9</a:t>
            </a:r>
          </a:p>
        </p:txBody>
      </p:sp>
      <p:sp>
        <p:nvSpPr>
          <p:cNvPr id="6162" name="Text Box 18"/>
          <p:cNvSpPr txBox="1">
            <a:spLocks noChangeArrowheads="1"/>
          </p:cNvSpPr>
          <p:nvPr/>
        </p:nvSpPr>
        <p:spPr bwMode="auto">
          <a:xfrm>
            <a:off x="6220800" y="3053121"/>
            <a:ext cx="374400" cy="22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1</a:t>
            </a:r>
          </a:p>
        </p:txBody>
      </p:sp>
      <p:sp>
        <p:nvSpPr>
          <p:cNvPr id="6163" name="Text Box 19"/>
          <p:cNvSpPr txBox="1">
            <a:spLocks noChangeArrowheads="1"/>
          </p:cNvSpPr>
          <p:nvPr/>
        </p:nvSpPr>
        <p:spPr bwMode="auto">
          <a:xfrm>
            <a:off x="6220800" y="3248981"/>
            <a:ext cx="374400" cy="24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2</a:t>
            </a:r>
          </a:p>
        </p:txBody>
      </p:sp>
      <p:sp>
        <p:nvSpPr>
          <p:cNvPr id="6164" name="Text Box 20"/>
          <p:cNvSpPr txBox="1">
            <a:spLocks noChangeArrowheads="1"/>
          </p:cNvSpPr>
          <p:nvPr/>
        </p:nvSpPr>
        <p:spPr bwMode="auto">
          <a:xfrm>
            <a:off x="6543360" y="3276345"/>
            <a:ext cx="374400" cy="612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4</a:t>
            </a:r>
          </a:p>
        </p:txBody>
      </p:sp>
      <p:sp>
        <p:nvSpPr>
          <p:cNvPr id="6165" name="Text Box 21"/>
          <p:cNvSpPr txBox="1">
            <a:spLocks noChangeArrowheads="1"/>
          </p:cNvSpPr>
          <p:nvPr/>
        </p:nvSpPr>
        <p:spPr bwMode="auto">
          <a:xfrm>
            <a:off x="6543360" y="3053121"/>
            <a:ext cx="374400" cy="22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5</a:t>
            </a:r>
          </a:p>
        </p:txBody>
      </p:sp>
      <p:sp>
        <p:nvSpPr>
          <p:cNvPr id="6166" name="Text Box 22"/>
          <p:cNvSpPr txBox="1">
            <a:spLocks noChangeArrowheads="1"/>
          </p:cNvSpPr>
          <p:nvPr/>
        </p:nvSpPr>
        <p:spPr bwMode="auto">
          <a:xfrm>
            <a:off x="6393600" y="2979673"/>
            <a:ext cx="374400" cy="22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6</a:t>
            </a:r>
          </a:p>
        </p:txBody>
      </p:sp>
      <p:sp>
        <p:nvSpPr>
          <p:cNvPr id="6167" name="Text Box 23"/>
          <p:cNvSpPr txBox="1">
            <a:spLocks noChangeArrowheads="1"/>
          </p:cNvSpPr>
          <p:nvPr/>
        </p:nvSpPr>
        <p:spPr bwMode="auto">
          <a:xfrm>
            <a:off x="6917760" y="3053121"/>
            <a:ext cx="341280" cy="223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7</a:t>
            </a:r>
          </a:p>
        </p:txBody>
      </p:sp>
      <p:sp>
        <p:nvSpPr>
          <p:cNvPr id="6168" name="Text Box 24"/>
          <p:cNvSpPr txBox="1">
            <a:spLocks noChangeArrowheads="1"/>
          </p:cNvSpPr>
          <p:nvPr/>
        </p:nvSpPr>
        <p:spPr bwMode="auto">
          <a:xfrm>
            <a:off x="6973920" y="3178415"/>
            <a:ext cx="374400" cy="807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8</a:t>
            </a:r>
          </a:p>
        </p:txBody>
      </p:sp>
      <p:sp>
        <p:nvSpPr>
          <p:cNvPr id="6169" name="Text Box 25"/>
          <p:cNvSpPr txBox="1">
            <a:spLocks noChangeArrowheads="1"/>
          </p:cNvSpPr>
          <p:nvPr/>
        </p:nvSpPr>
        <p:spPr bwMode="auto">
          <a:xfrm>
            <a:off x="6884640" y="3276344"/>
            <a:ext cx="374400" cy="223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9</a:t>
            </a:r>
          </a:p>
        </p:txBody>
      </p:sp>
      <p:sp>
        <p:nvSpPr>
          <p:cNvPr id="6170" name="Text Box 26"/>
          <p:cNvSpPr txBox="1">
            <a:spLocks noChangeArrowheads="1"/>
          </p:cNvSpPr>
          <p:nvPr/>
        </p:nvSpPr>
        <p:spPr bwMode="auto">
          <a:xfrm>
            <a:off x="6406560" y="3335390"/>
            <a:ext cx="436320" cy="288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9620" rIns="81639" bIns="40820"/>
          <a:lstStyle/>
          <a:p>
            <a:r>
              <a:rPr lang="en-US" sz="1000">
                <a:solidFill>
                  <a:srgbClr val="0000FF"/>
                </a:solidFill>
              </a:rPr>
              <a:t>3</a:t>
            </a:r>
          </a:p>
        </p:txBody>
      </p:sp>
      <p:sp>
        <p:nvSpPr>
          <p:cNvPr id="6171" name="Line 27"/>
          <p:cNvSpPr>
            <a:spLocks noChangeShapeType="1"/>
          </p:cNvSpPr>
          <p:nvPr/>
        </p:nvSpPr>
        <p:spPr bwMode="auto">
          <a:xfrm>
            <a:off x="3939840" y="3525490"/>
            <a:ext cx="1036800" cy="1441"/>
          </a:xfrm>
          <a:prstGeom prst="line">
            <a:avLst/>
          </a:prstGeom>
          <a:noFill/>
          <a:ln w="5472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6172" name="Text Box 28"/>
          <p:cNvSpPr txBox="1">
            <a:spLocks noChangeArrowheads="1"/>
          </p:cNvSpPr>
          <p:nvPr/>
        </p:nvSpPr>
        <p:spPr bwMode="auto">
          <a:xfrm>
            <a:off x="2280960" y="4313254"/>
            <a:ext cx="414720" cy="249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1220" rIns="81639" bIns="40820"/>
          <a:lstStyle/>
          <a:p>
            <a:r>
              <a:rPr lang="en-US" sz="1200">
                <a:solidFill>
                  <a:srgbClr val="0000FF"/>
                </a:solidFill>
              </a:rPr>
              <a:t>3'</a:t>
            </a:r>
          </a:p>
        </p:txBody>
      </p:sp>
      <p:sp>
        <p:nvSpPr>
          <p:cNvPr id="6173" name="Text Box 29"/>
          <p:cNvSpPr txBox="1">
            <a:spLocks noChangeArrowheads="1"/>
          </p:cNvSpPr>
          <p:nvPr/>
        </p:nvSpPr>
        <p:spPr bwMode="auto">
          <a:xfrm>
            <a:off x="2903040" y="4313254"/>
            <a:ext cx="414720" cy="249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1220" rIns="81639" bIns="40820"/>
          <a:lstStyle/>
          <a:p>
            <a:r>
              <a:rPr lang="en-US" sz="1200">
                <a:solidFill>
                  <a:srgbClr val="0000FF"/>
                </a:solidFill>
              </a:rPr>
              <a:t>2'</a:t>
            </a:r>
          </a:p>
        </p:txBody>
      </p:sp>
      <p:sp>
        <p:nvSpPr>
          <p:cNvPr id="6174" name="Text Box 30"/>
          <p:cNvSpPr txBox="1">
            <a:spLocks noChangeArrowheads="1"/>
          </p:cNvSpPr>
          <p:nvPr/>
        </p:nvSpPr>
        <p:spPr bwMode="auto">
          <a:xfrm>
            <a:off x="2155680" y="3940253"/>
            <a:ext cx="414720" cy="24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1220" rIns="81639" bIns="40820"/>
          <a:lstStyle/>
          <a:p>
            <a:r>
              <a:rPr lang="en-US" sz="1200">
                <a:solidFill>
                  <a:srgbClr val="0000FF"/>
                </a:solidFill>
              </a:rPr>
              <a:t>5'</a:t>
            </a:r>
          </a:p>
        </p:txBody>
      </p:sp>
      <p:sp>
        <p:nvSpPr>
          <p:cNvPr id="6175" name="Text Box 31"/>
          <p:cNvSpPr txBox="1">
            <a:spLocks noChangeArrowheads="1"/>
          </p:cNvSpPr>
          <p:nvPr/>
        </p:nvSpPr>
        <p:spPr bwMode="auto">
          <a:xfrm>
            <a:off x="6220800" y="4313254"/>
            <a:ext cx="414720" cy="249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1220" rIns="81639" bIns="40820"/>
          <a:lstStyle/>
          <a:p>
            <a:r>
              <a:rPr lang="en-US" sz="1200">
                <a:solidFill>
                  <a:srgbClr val="0000FF"/>
                </a:solidFill>
              </a:rPr>
              <a:t>3'</a:t>
            </a:r>
          </a:p>
        </p:txBody>
      </p:sp>
      <p:sp>
        <p:nvSpPr>
          <p:cNvPr id="6176" name="Text Box 32"/>
          <p:cNvSpPr txBox="1">
            <a:spLocks noChangeArrowheads="1"/>
          </p:cNvSpPr>
          <p:nvPr/>
        </p:nvSpPr>
        <p:spPr bwMode="auto">
          <a:xfrm>
            <a:off x="6842880" y="4313254"/>
            <a:ext cx="414720" cy="249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1220" rIns="81639" bIns="40820"/>
          <a:lstStyle/>
          <a:p>
            <a:r>
              <a:rPr lang="en-US" sz="1200">
                <a:solidFill>
                  <a:srgbClr val="0000FF"/>
                </a:solidFill>
              </a:rPr>
              <a:t>2'</a:t>
            </a:r>
          </a:p>
        </p:txBody>
      </p:sp>
      <p:sp>
        <p:nvSpPr>
          <p:cNvPr id="6177" name="Text Box 33"/>
          <p:cNvSpPr txBox="1">
            <a:spLocks noChangeArrowheads="1"/>
          </p:cNvSpPr>
          <p:nvPr/>
        </p:nvSpPr>
        <p:spPr bwMode="auto">
          <a:xfrm>
            <a:off x="6095520" y="3940253"/>
            <a:ext cx="414720" cy="249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1220" rIns="81639" bIns="40820"/>
          <a:lstStyle/>
          <a:p>
            <a:r>
              <a:rPr lang="en-US" sz="1200">
                <a:solidFill>
                  <a:srgbClr val="0000FF"/>
                </a:solidFill>
              </a:rPr>
              <a:t>5'</a:t>
            </a:r>
          </a:p>
        </p:txBody>
      </p:sp>
      <p:sp>
        <p:nvSpPr>
          <p:cNvPr id="6178" name="Text Box 34"/>
          <p:cNvSpPr txBox="1">
            <a:spLocks noChangeArrowheads="1"/>
          </p:cNvSpPr>
          <p:nvPr/>
        </p:nvSpPr>
        <p:spPr bwMode="auto">
          <a:xfrm>
            <a:off x="3525121" y="3110726"/>
            <a:ext cx="188784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0420" rIns="81639" bIns="40820"/>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r>
              <a:rPr lang="en-US" sz="1100"/>
              <a:t>tRNA-modifying protein</a:t>
            </a:r>
          </a:p>
        </p:txBody>
      </p:sp>
      <p:sp>
        <p:nvSpPr>
          <p:cNvPr id="2" name="TextBox 1"/>
          <p:cNvSpPr txBox="1"/>
          <p:nvPr/>
        </p:nvSpPr>
        <p:spPr>
          <a:xfrm>
            <a:off x="1295400" y="5562600"/>
            <a:ext cx="5747337" cy="400110"/>
          </a:xfrm>
          <a:prstGeom prst="rect">
            <a:avLst/>
          </a:prstGeom>
          <a:noFill/>
        </p:spPr>
        <p:txBody>
          <a:bodyPr wrap="none" rtlCol="0">
            <a:spAutoFit/>
          </a:bodyPr>
          <a:lstStyle/>
          <a:p>
            <a:r>
              <a:rPr lang="en-US" dirty="0" smtClean="0"/>
              <a:t>Watson-Crick pairing edge has been modified</a:t>
            </a:r>
            <a:endParaRPr lang="en-US" dirty="0"/>
          </a:p>
        </p:txBody>
      </p:sp>
      <p:sp>
        <p:nvSpPr>
          <p:cNvPr id="3" name="Title 2"/>
          <p:cNvSpPr>
            <a:spLocks noGrp="1"/>
          </p:cNvSpPr>
          <p:nvPr>
            <p:ph type="title"/>
          </p:nvPr>
        </p:nvSpPr>
        <p:spPr/>
        <p:txBody>
          <a:bodyPr/>
          <a:lstStyle/>
          <a:p>
            <a:r>
              <a:rPr lang="en-US" dirty="0" err="1" smtClean="0"/>
              <a:t>tRNA</a:t>
            </a:r>
            <a:r>
              <a:rPr lang="en-US" dirty="0" smtClean="0"/>
              <a:t> modifications</a:t>
            </a:r>
            <a:endParaRPr lang="en-US" dirty="0"/>
          </a:p>
        </p:txBody>
      </p:sp>
    </p:spTree>
    <p:extLst>
      <p:ext uri="{BB962C8B-B14F-4D97-AF65-F5344CB8AC3E}">
        <p14:creationId xmlns:p14="http://schemas.microsoft.com/office/powerpoint/2010/main" val="5322264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l="50299"/>
          <a:stretch>
            <a:fillRect/>
          </a:stretch>
        </p:blipFill>
        <p:spPr bwMode="auto">
          <a:xfrm>
            <a:off x="2057400" y="2286000"/>
            <a:ext cx="4321440" cy="3773196"/>
          </a:xfrm>
          <a:prstGeom prst="rect">
            <a:avLst/>
          </a:prstGeom>
          <a:noFill/>
          <a:ln>
            <a:noFill/>
          </a:ln>
          <a:effectLst/>
          <a:extLst>
            <a:ext uri="{909E8E84-426E-40dd-AFC4-6F175D3DCCD1}">
              <a14:hiddenFill xmlns:a14="http://schemas.microsoft.com/office/drawing/2010/main">
                <a:blipFill dpi="0" rotWithShape="0">
                  <a:blip/>
                  <a:srcRect l="502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5" name="Line 3"/>
          <p:cNvSpPr>
            <a:spLocks noChangeShapeType="1"/>
          </p:cNvSpPr>
          <p:nvPr/>
        </p:nvSpPr>
        <p:spPr bwMode="auto">
          <a:xfrm>
            <a:off x="3094200" y="2078618"/>
            <a:ext cx="414720" cy="829527"/>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36" name="Line 4"/>
          <p:cNvSpPr>
            <a:spLocks noChangeShapeType="1"/>
          </p:cNvSpPr>
          <p:nvPr/>
        </p:nvSpPr>
        <p:spPr bwMode="auto">
          <a:xfrm flipH="1">
            <a:off x="2678041" y="2078618"/>
            <a:ext cx="417600" cy="414764"/>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37" name="Line 5"/>
          <p:cNvSpPr>
            <a:spLocks noChangeShapeType="1"/>
          </p:cNvSpPr>
          <p:nvPr/>
        </p:nvSpPr>
        <p:spPr bwMode="auto">
          <a:xfrm flipV="1">
            <a:off x="3094200" y="2906706"/>
            <a:ext cx="414720" cy="417644"/>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38" name="Line 6"/>
          <p:cNvSpPr>
            <a:spLocks noChangeShapeType="1"/>
          </p:cNvSpPr>
          <p:nvPr/>
        </p:nvSpPr>
        <p:spPr bwMode="auto">
          <a:xfrm>
            <a:off x="2679480" y="2493382"/>
            <a:ext cx="414720" cy="829527"/>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39" name="Line 7"/>
          <p:cNvSpPr>
            <a:spLocks noChangeShapeType="1"/>
          </p:cNvSpPr>
          <p:nvPr/>
        </p:nvSpPr>
        <p:spPr bwMode="auto">
          <a:xfrm>
            <a:off x="5789880" y="1871237"/>
            <a:ext cx="829440" cy="1451672"/>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0" name="Line 8"/>
          <p:cNvSpPr>
            <a:spLocks noChangeShapeType="1"/>
          </p:cNvSpPr>
          <p:nvPr/>
        </p:nvSpPr>
        <p:spPr bwMode="auto">
          <a:xfrm flipH="1">
            <a:off x="5166361" y="1871237"/>
            <a:ext cx="624960" cy="622145"/>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1" name="Line 9"/>
          <p:cNvSpPr>
            <a:spLocks noChangeShapeType="1"/>
          </p:cNvSpPr>
          <p:nvPr/>
        </p:nvSpPr>
        <p:spPr bwMode="auto">
          <a:xfrm flipV="1">
            <a:off x="5997240" y="3321469"/>
            <a:ext cx="622080" cy="625026"/>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2" name="Line 10"/>
          <p:cNvSpPr>
            <a:spLocks noChangeShapeType="1"/>
          </p:cNvSpPr>
          <p:nvPr/>
        </p:nvSpPr>
        <p:spPr bwMode="auto">
          <a:xfrm>
            <a:off x="5167800" y="2493382"/>
            <a:ext cx="829440" cy="1451672"/>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3" name="Rectangle 11"/>
          <p:cNvSpPr>
            <a:spLocks noChangeArrowheads="1"/>
          </p:cNvSpPr>
          <p:nvPr/>
        </p:nvSpPr>
        <p:spPr bwMode="auto">
          <a:xfrm>
            <a:off x="4753080" y="4359818"/>
            <a:ext cx="2073600" cy="2073818"/>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18444" name="Line 12"/>
          <p:cNvSpPr>
            <a:spLocks noChangeShapeType="1"/>
          </p:cNvSpPr>
          <p:nvPr/>
        </p:nvSpPr>
        <p:spPr bwMode="auto">
          <a:xfrm>
            <a:off x="2472120" y="3945054"/>
            <a:ext cx="829440" cy="1451672"/>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5" name="Line 13"/>
          <p:cNvSpPr>
            <a:spLocks noChangeShapeType="1"/>
          </p:cNvSpPr>
          <p:nvPr/>
        </p:nvSpPr>
        <p:spPr bwMode="auto">
          <a:xfrm flipH="1">
            <a:off x="2055961" y="3945054"/>
            <a:ext cx="417600" cy="414764"/>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6" name="Line 14"/>
          <p:cNvSpPr>
            <a:spLocks noChangeShapeType="1"/>
          </p:cNvSpPr>
          <p:nvPr/>
        </p:nvSpPr>
        <p:spPr bwMode="auto">
          <a:xfrm flipV="1">
            <a:off x="2886840" y="5395287"/>
            <a:ext cx="414720" cy="417644"/>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7" name="Line 15"/>
          <p:cNvSpPr>
            <a:spLocks noChangeShapeType="1"/>
          </p:cNvSpPr>
          <p:nvPr/>
        </p:nvSpPr>
        <p:spPr bwMode="auto">
          <a:xfrm>
            <a:off x="2057400" y="4359818"/>
            <a:ext cx="829440" cy="1451672"/>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8" name="Line 16"/>
          <p:cNvSpPr>
            <a:spLocks noChangeShapeType="1"/>
          </p:cNvSpPr>
          <p:nvPr/>
        </p:nvSpPr>
        <p:spPr bwMode="auto">
          <a:xfrm>
            <a:off x="4131000" y="3945054"/>
            <a:ext cx="414720" cy="829527"/>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49" name="Line 17"/>
          <p:cNvSpPr>
            <a:spLocks noChangeShapeType="1"/>
          </p:cNvSpPr>
          <p:nvPr/>
        </p:nvSpPr>
        <p:spPr bwMode="auto">
          <a:xfrm flipH="1">
            <a:off x="3714841" y="3945054"/>
            <a:ext cx="417600" cy="414764"/>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50" name="Line 18"/>
          <p:cNvSpPr>
            <a:spLocks noChangeShapeType="1"/>
          </p:cNvSpPr>
          <p:nvPr/>
        </p:nvSpPr>
        <p:spPr bwMode="auto">
          <a:xfrm flipV="1">
            <a:off x="4131000" y="4773142"/>
            <a:ext cx="414720" cy="417644"/>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51" name="Line 19"/>
          <p:cNvSpPr>
            <a:spLocks noChangeShapeType="1"/>
          </p:cNvSpPr>
          <p:nvPr/>
        </p:nvSpPr>
        <p:spPr bwMode="auto">
          <a:xfrm>
            <a:off x="3716280" y="4359818"/>
            <a:ext cx="414720" cy="829527"/>
          </a:xfrm>
          <a:prstGeom prst="line">
            <a:avLst/>
          </a:prstGeom>
          <a:noFill/>
          <a:ln w="3672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8452" name="Text Box 20"/>
          <p:cNvSpPr txBox="1">
            <a:spLocks noChangeArrowheads="1"/>
          </p:cNvSpPr>
          <p:nvPr/>
        </p:nvSpPr>
        <p:spPr bwMode="auto">
          <a:xfrm>
            <a:off x="191160" y="2179429"/>
            <a:ext cx="1915200" cy="313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r>
              <a:rPr lang="en-US">
                <a:solidFill>
                  <a:srgbClr val="FF0000"/>
                </a:solidFill>
              </a:rPr>
              <a:t>Watson-Crick edge</a:t>
            </a:r>
          </a:p>
        </p:txBody>
      </p:sp>
      <p:sp>
        <p:nvSpPr>
          <p:cNvPr id="2" name="Title 1"/>
          <p:cNvSpPr>
            <a:spLocks noGrp="1"/>
          </p:cNvSpPr>
          <p:nvPr>
            <p:ph type="title"/>
          </p:nvPr>
        </p:nvSpPr>
        <p:spPr/>
        <p:txBody>
          <a:bodyPr>
            <a:noAutofit/>
          </a:bodyPr>
          <a:lstStyle/>
          <a:p>
            <a:r>
              <a:rPr lang="en-US" sz="2400" dirty="0"/>
              <a:t>Detecting modified RNAs: change in RT effects when Watson-Crick edge is modified</a:t>
            </a:r>
          </a:p>
        </p:txBody>
      </p:sp>
    </p:spTree>
    <p:extLst>
      <p:ext uri="{BB962C8B-B14F-4D97-AF65-F5344CB8AC3E}">
        <p14:creationId xmlns:p14="http://schemas.microsoft.com/office/powerpoint/2010/main" val="19339691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model for HAMR</a:t>
            </a:r>
            <a:endParaRPr lang="en-US" dirty="0"/>
          </a:p>
        </p:txBody>
      </p:sp>
      <p:sp>
        <p:nvSpPr>
          <p:cNvPr id="7" name="Content Placeholder 6"/>
          <p:cNvSpPr>
            <a:spLocks noGrp="1"/>
          </p:cNvSpPr>
          <p:nvPr>
            <p:ph idx="1"/>
          </p:nvPr>
        </p:nvSpPr>
        <p:spPr>
          <a:xfrm>
            <a:off x="457200" y="1981200"/>
            <a:ext cx="8458200" cy="3886200"/>
          </a:xfrm>
        </p:spPr>
        <p:txBody>
          <a:bodyPr>
            <a:normAutofit fontScale="70000" lnSpcReduction="20000"/>
          </a:bodyPr>
          <a:lstStyle/>
          <a:p>
            <a:r>
              <a:rPr lang="en-US" sz="2400" dirty="0" smtClean="0"/>
              <a:t>H</a:t>
            </a:r>
            <a:r>
              <a:rPr lang="en-US" sz="2400" baseline="-25000" dirty="0" smtClean="0"/>
              <a:t>0</a:t>
            </a:r>
            <a:r>
              <a:rPr lang="en-US" sz="2400" baseline="30000" dirty="0" smtClean="0"/>
              <a:t>1</a:t>
            </a:r>
            <a:r>
              <a:rPr lang="en-US" sz="2400" dirty="0" smtClean="0"/>
              <a:t>: homozygous reference, low base calling error</a:t>
            </a:r>
          </a:p>
          <a:p>
            <a:endParaRPr lang="en-US" sz="2400" dirty="0"/>
          </a:p>
          <a:p>
            <a:endParaRPr lang="en-US" sz="2400" dirty="0" smtClean="0"/>
          </a:p>
          <a:p>
            <a:endParaRPr lang="en-US" sz="2400" dirty="0"/>
          </a:p>
          <a:p>
            <a:r>
              <a:rPr lang="en-US" sz="2400" dirty="0" smtClean="0"/>
              <a:t>H</a:t>
            </a:r>
            <a:r>
              <a:rPr lang="en-US" sz="2400" baseline="-25000" dirty="0" smtClean="0"/>
              <a:t>0</a:t>
            </a:r>
            <a:r>
              <a:rPr lang="en-US" sz="2400" baseline="30000" dirty="0" smtClean="0"/>
              <a:t>2</a:t>
            </a:r>
            <a:r>
              <a:rPr lang="en-US" sz="2400" dirty="0" smtClean="0"/>
              <a:t>: heterozygote, low </a:t>
            </a:r>
            <a:r>
              <a:rPr lang="en-US" sz="2400" dirty="0"/>
              <a:t>base calling </a:t>
            </a:r>
            <a:r>
              <a:rPr lang="en-US" sz="2400" dirty="0" smtClean="0"/>
              <a:t>error</a:t>
            </a:r>
          </a:p>
          <a:p>
            <a:r>
              <a:rPr lang="en-US" sz="2400" dirty="0" smtClean="0"/>
              <a:t>In both cases, there should be at most two nucleotides with high frequencies</a:t>
            </a:r>
          </a:p>
          <a:p>
            <a:r>
              <a:rPr lang="en-US" sz="2400" dirty="0" smtClean="0"/>
              <a:t>ML ratio test</a:t>
            </a:r>
          </a:p>
          <a:p>
            <a:r>
              <a:rPr lang="en-US" sz="2400" dirty="0" smtClean="0"/>
              <a:t>Annotation: naïve Bayes model on non-reference allele frequencies</a:t>
            </a:r>
          </a:p>
        </p:txBody>
      </p:sp>
      <p:pic>
        <p:nvPicPr>
          <p:cNvPr id="5" name="Picture 4"/>
          <p:cNvPicPr>
            <a:picLocks noChangeAspect="1"/>
          </p:cNvPicPr>
          <p:nvPr/>
        </p:nvPicPr>
        <p:blipFill>
          <a:blip r:embed="rId2"/>
          <a:stretch>
            <a:fillRect/>
          </a:stretch>
        </p:blipFill>
        <p:spPr>
          <a:xfrm>
            <a:off x="1066800" y="2514600"/>
            <a:ext cx="7511935" cy="1144478"/>
          </a:xfrm>
          <a:prstGeom prst="rect">
            <a:avLst/>
          </a:prstGeom>
        </p:spPr>
      </p:pic>
    </p:spTree>
    <p:extLst>
      <p:ext uri="{BB962C8B-B14F-4D97-AF65-F5344CB8AC3E}">
        <p14:creationId xmlns:p14="http://schemas.microsoft.com/office/powerpoint/2010/main" val="238550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981200"/>
            <a:ext cx="7924800" cy="1676400"/>
          </a:xfrm>
        </p:spPr>
        <p:txBody>
          <a:bodyPr/>
          <a:lstStyle/>
          <a:p>
            <a:r>
              <a:rPr lang="en-US" sz="2400" dirty="0" smtClean="0"/>
              <a:t>Statistical analysis on known modification sites show this idea works with high specificity</a:t>
            </a:r>
          </a:p>
        </p:txBody>
      </p:sp>
      <p:pic>
        <p:nvPicPr>
          <p:cNvPr id="5" name="Picture 4"/>
          <p:cNvPicPr/>
          <p:nvPr/>
        </p:nvPicPr>
        <p:blipFill>
          <a:blip r:embed="rId2"/>
          <a:srcRect/>
          <a:stretch>
            <a:fillRect/>
          </a:stretch>
        </p:blipFill>
        <p:spPr bwMode="auto">
          <a:xfrm>
            <a:off x="1905000" y="3124200"/>
            <a:ext cx="4800600" cy="3483362"/>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7067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2969"/>
            <a:ext cx="4608000" cy="46084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840" y="1612969"/>
            <a:ext cx="4608000" cy="46084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3" name="Text Box 3"/>
          <p:cNvSpPr txBox="1">
            <a:spLocks noChangeArrowheads="1"/>
          </p:cNvSpPr>
          <p:nvPr/>
        </p:nvSpPr>
        <p:spPr bwMode="auto">
          <a:xfrm>
            <a:off x="207360" y="414764"/>
            <a:ext cx="2725920"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8421" rIns="81639" bIns="40820"/>
          <a:lstStyle>
            <a:lvl1pPr>
              <a:tabLst>
                <a:tab pos="723900" algn="l"/>
                <a:tab pos="1447800" algn="l"/>
                <a:tab pos="2171700" algn="l"/>
                <a:tab pos="28956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9pPr>
          </a:lstStyle>
          <a:p>
            <a:r>
              <a:rPr lang="en-US"/>
              <a:t>Known modifications</a:t>
            </a:r>
            <a:br>
              <a:rPr lang="en-US"/>
            </a:br>
            <a:r>
              <a:rPr lang="en-US"/>
              <a:t>predicted to affect RT</a:t>
            </a:r>
          </a:p>
        </p:txBody>
      </p:sp>
      <p:sp>
        <p:nvSpPr>
          <p:cNvPr id="20484" name="Text Box 4"/>
          <p:cNvSpPr txBox="1">
            <a:spLocks noChangeArrowheads="1"/>
          </p:cNvSpPr>
          <p:nvPr/>
        </p:nvSpPr>
        <p:spPr bwMode="auto">
          <a:xfrm>
            <a:off x="4561920" y="414764"/>
            <a:ext cx="2952000" cy="64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8421" rIns="81639" bIns="40820"/>
          <a:lstStyle>
            <a:lvl1pPr>
              <a:tabLst>
                <a:tab pos="723900" algn="l"/>
                <a:tab pos="1447800" algn="l"/>
                <a:tab pos="2171700" algn="l"/>
                <a:tab pos="2895600" algn="l"/>
              </a:tabLst>
              <a:defRPr>
                <a:solidFill>
                  <a:srgbClr val="000000"/>
                </a:solidFill>
                <a:latin typeface="Arial" charset="0"/>
                <a:ea typeface="ＭＳ Ｐゴシック" charset="0"/>
                <a:cs typeface="DejaVu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ejaVu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ejaVu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ejaVu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ejaVu Sans" charset="0"/>
              </a:defRPr>
            </a:lvl9pPr>
          </a:lstStyle>
          <a:p>
            <a:r>
              <a:rPr lang="en-US"/>
              <a:t>Detected modifications</a:t>
            </a:r>
            <a:br>
              <a:rPr lang="en-US"/>
            </a:br>
            <a:r>
              <a:rPr lang="en-US"/>
              <a:t>predicted to affect RT</a:t>
            </a:r>
          </a:p>
        </p:txBody>
      </p:sp>
    </p:spTree>
    <p:extLst>
      <p:ext uri="{BB962C8B-B14F-4D97-AF65-F5344CB8AC3E}">
        <p14:creationId xmlns:p14="http://schemas.microsoft.com/office/powerpoint/2010/main" val="4547043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87582"/>
            <a:ext cx="6399360" cy="62704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Text Box 2"/>
          <p:cNvSpPr txBox="1">
            <a:spLocks noChangeArrowheads="1"/>
          </p:cNvSpPr>
          <p:nvPr/>
        </p:nvSpPr>
        <p:spPr bwMode="auto">
          <a:xfrm>
            <a:off x="66240" y="622146"/>
            <a:ext cx="970560" cy="936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Lst>
              <a:defRPr>
                <a:solidFill>
                  <a:srgbClr val="000000"/>
                </a:solidFill>
                <a:latin typeface="Arial" charset="0"/>
                <a:ea typeface="ＭＳ Ｐゴシック" charset="0"/>
                <a:cs typeface="DejaVu Sans" charset="0"/>
              </a:defRPr>
            </a:lvl1pPr>
            <a:lvl2pPr>
              <a:tabLst>
                <a:tab pos="723900" algn="l"/>
              </a:tabLst>
              <a:defRPr>
                <a:solidFill>
                  <a:srgbClr val="000000"/>
                </a:solidFill>
                <a:latin typeface="Arial" charset="0"/>
                <a:ea typeface="ＭＳ Ｐゴシック" charset="0"/>
                <a:cs typeface="DejaVu Sans" charset="0"/>
              </a:defRPr>
            </a:lvl2pPr>
            <a:lvl3pPr>
              <a:tabLst>
                <a:tab pos="723900" algn="l"/>
              </a:tabLst>
              <a:defRPr>
                <a:solidFill>
                  <a:srgbClr val="000000"/>
                </a:solidFill>
                <a:latin typeface="Arial" charset="0"/>
                <a:ea typeface="ＭＳ Ｐゴシック" charset="0"/>
                <a:cs typeface="DejaVu Sans" charset="0"/>
              </a:defRPr>
            </a:lvl3pPr>
            <a:lvl4pPr>
              <a:tabLst>
                <a:tab pos="723900" algn="l"/>
              </a:tabLst>
              <a:defRPr>
                <a:solidFill>
                  <a:srgbClr val="000000"/>
                </a:solidFill>
                <a:latin typeface="Arial" charset="0"/>
                <a:ea typeface="ＭＳ Ｐゴシック" charset="0"/>
                <a:cs typeface="DejaVu Sans" charset="0"/>
              </a:defRPr>
            </a:lvl4pPr>
            <a:lvl5pPr>
              <a:tabLst>
                <a:tab pos="7239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ejaVu Sans" charset="0"/>
              </a:defRPr>
            </a:lvl9pPr>
          </a:lstStyle>
          <a:p>
            <a:r>
              <a:rPr lang="en-US"/>
              <a:t>Our data</a:t>
            </a:r>
          </a:p>
        </p:txBody>
      </p:sp>
      <p:sp>
        <p:nvSpPr>
          <p:cNvPr id="22531" name="Text Box 3"/>
          <p:cNvSpPr txBox="1">
            <a:spLocks noChangeArrowheads="1"/>
          </p:cNvSpPr>
          <p:nvPr/>
        </p:nvSpPr>
        <p:spPr bwMode="auto">
          <a:xfrm>
            <a:off x="40320" y="3525491"/>
            <a:ext cx="1411200" cy="9360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r>
              <a:rPr lang="en-US"/>
              <a:t>Yeast dataset</a:t>
            </a:r>
          </a:p>
        </p:txBody>
      </p:sp>
    </p:spTree>
    <p:extLst>
      <p:ext uri="{BB962C8B-B14F-4D97-AF65-F5344CB8AC3E}">
        <p14:creationId xmlns:p14="http://schemas.microsoft.com/office/powerpoint/2010/main" val="2677980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extLst>
              <p:ext uri="{D42A27DB-BD31-4B8C-83A1-F6EECF244321}">
                <p14:modId xmlns:p14="http://schemas.microsoft.com/office/powerpoint/2010/main" val="545897860"/>
              </p:ext>
            </p:extLst>
          </p:nvPr>
        </p:nvGraphicFramePr>
        <p:xfrm>
          <a:off x="838200" y="2819400"/>
          <a:ext cx="7675200" cy="1510720"/>
        </p:xfrm>
        <a:graphic>
          <a:graphicData uri="http://schemas.openxmlformats.org/drawingml/2006/table">
            <a:tbl>
              <a:tblPr/>
              <a:tblGrid>
                <a:gridCol w="1533600"/>
                <a:gridCol w="2810880"/>
                <a:gridCol w="1460160"/>
                <a:gridCol w="1572480"/>
                <a:gridCol w="298080"/>
              </a:tblGrid>
              <a:tr h="37732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Precursor</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Classes</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Observations</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Accuracy</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600" b="0" i="0" u="none" strike="noStrike" cap="none" normalizeH="0" baseline="0">
                        <a:ln>
                          <a:noFill/>
                        </a:ln>
                        <a:solidFill>
                          <a:srgbClr val="000000"/>
                        </a:solidFill>
                        <a:effectLst/>
                        <a:latin typeface="Arial" charset="0"/>
                        <a:ea typeface="ＭＳ Ｐゴシック" charset="0"/>
                        <a:cs typeface="DejaVu Sans" charset="0"/>
                      </a:endParaRP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B3B3B3"/>
                    </a:solidFill>
                  </a:tcPr>
                </a:tc>
              </a:tr>
              <a:tr h="37732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A</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m1A|m1I|ms2i6A, i6A|t6A</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187</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98%</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600" b="0" i="0" u="none" strike="noStrike" cap="none" normalizeH="0" baseline="0">
                        <a:ln>
                          <a:noFill/>
                        </a:ln>
                        <a:solidFill>
                          <a:srgbClr val="000000"/>
                        </a:solidFill>
                        <a:effectLst/>
                        <a:latin typeface="Arial" charset="0"/>
                        <a:ea typeface="ＭＳ Ｐゴシック" charset="0"/>
                        <a:cs typeface="DejaVu Sans" charset="0"/>
                      </a:endParaRP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r h="37732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dirty="0">
                          <a:ln>
                            <a:noFill/>
                          </a:ln>
                          <a:solidFill>
                            <a:srgbClr val="000000"/>
                          </a:solidFill>
                          <a:effectLst/>
                          <a:latin typeface="Arial" charset="0"/>
                          <a:ea typeface="ＭＳ Ｐゴシック" charset="0"/>
                          <a:cs typeface="DejaVu Sans" charset="0"/>
                        </a:rPr>
                        <a:t>G</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m1G, m2G|m22G</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86</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79%</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600" b="0" i="0" u="none" strike="noStrike" cap="none" normalizeH="0" baseline="0">
                        <a:ln>
                          <a:noFill/>
                        </a:ln>
                        <a:solidFill>
                          <a:srgbClr val="000000"/>
                        </a:solidFill>
                        <a:effectLst/>
                        <a:latin typeface="Arial" charset="0"/>
                        <a:ea typeface="ＭＳ Ｐゴシック" charset="0"/>
                        <a:cs typeface="DejaVu Sans" charset="0"/>
                      </a:endParaRP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E6E6E6"/>
                    </a:solidFill>
                  </a:tcPr>
                </a:tc>
              </a:tr>
              <a:tr h="378760">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U</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D, Y</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17</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n-US" sz="1600" b="0" i="0" u="none" strike="noStrike" cap="none" normalizeH="0" baseline="0">
                          <a:ln>
                            <a:noFill/>
                          </a:ln>
                          <a:solidFill>
                            <a:srgbClr val="000000"/>
                          </a:solidFill>
                          <a:effectLst/>
                          <a:latin typeface="Arial" charset="0"/>
                          <a:ea typeface="ＭＳ Ｐゴシック" charset="0"/>
                          <a:cs typeface="DejaVu Sans" charset="0"/>
                        </a:rPr>
                        <a:t>96%</a:t>
                      </a: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n-US" sz="1600" b="0" i="0" u="none" strike="noStrike" cap="none" normalizeH="0" baseline="0" dirty="0">
                        <a:ln>
                          <a:noFill/>
                        </a:ln>
                        <a:solidFill>
                          <a:srgbClr val="000000"/>
                        </a:solidFill>
                        <a:effectLst/>
                        <a:latin typeface="Arial" charset="0"/>
                        <a:ea typeface="ＭＳ Ｐゴシック" charset="0"/>
                        <a:cs typeface="DejaVu Sans" charset="0"/>
                      </a:endParaRPr>
                    </a:p>
                  </a:txBody>
                  <a:tcPr marL="81638" marR="81638" marT="56859" marB="42456"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
        <p:nvSpPr>
          <p:cNvPr id="2" name="TextBox 1"/>
          <p:cNvSpPr txBox="1"/>
          <p:nvPr/>
        </p:nvSpPr>
        <p:spPr>
          <a:xfrm>
            <a:off x="1475356" y="2026774"/>
            <a:ext cx="6407448" cy="400110"/>
          </a:xfrm>
          <a:prstGeom prst="rect">
            <a:avLst/>
          </a:prstGeom>
          <a:noFill/>
        </p:spPr>
        <p:txBody>
          <a:bodyPr wrap="none" rtlCol="0">
            <a:spAutoFit/>
          </a:bodyPr>
          <a:lstStyle/>
          <a:p>
            <a:r>
              <a:rPr lang="en-US" dirty="0" smtClean="0"/>
              <a:t>Train on human </a:t>
            </a:r>
            <a:r>
              <a:rPr lang="en-US" dirty="0" err="1" smtClean="0"/>
              <a:t>tRNA</a:t>
            </a:r>
            <a:r>
              <a:rPr lang="en-US" dirty="0" smtClean="0"/>
              <a:t> data, test on yeast </a:t>
            </a:r>
            <a:r>
              <a:rPr lang="en-US" dirty="0" err="1" smtClean="0"/>
              <a:t>tRNA</a:t>
            </a:r>
            <a:r>
              <a:rPr lang="en-US" dirty="0" smtClean="0"/>
              <a:t> data</a:t>
            </a:r>
            <a:endParaRPr lang="en-US" dirty="0"/>
          </a:p>
        </p:txBody>
      </p:sp>
      <p:sp>
        <p:nvSpPr>
          <p:cNvPr id="3" name="Title 2"/>
          <p:cNvSpPr>
            <a:spLocks noGrp="1"/>
          </p:cNvSpPr>
          <p:nvPr>
            <p:ph type="title"/>
          </p:nvPr>
        </p:nvSpPr>
        <p:spPr/>
        <p:txBody>
          <a:bodyPr/>
          <a:lstStyle/>
          <a:p>
            <a:r>
              <a:rPr lang="en-US" dirty="0"/>
              <a:t>Classification accuracy</a:t>
            </a:r>
          </a:p>
        </p:txBody>
      </p:sp>
    </p:spTree>
    <p:extLst>
      <p:ext uri="{BB962C8B-B14F-4D97-AF65-F5344CB8AC3E}">
        <p14:creationId xmlns:p14="http://schemas.microsoft.com/office/powerpoint/2010/main" val="35958871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a:t>
            </a:r>
            <a:r>
              <a:rPr lang="en-US" dirty="0"/>
              <a:t>in other RNAs</a:t>
            </a:r>
          </a:p>
        </p:txBody>
      </p:sp>
      <p:sp>
        <p:nvSpPr>
          <p:cNvPr id="24578" name="Rectangle 2"/>
          <p:cNvSpPr>
            <a:spLocks noGrp="1" noChangeArrowheads="1"/>
          </p:cNvSpPr>
          <p:nvPr>
            <p:ph idx="4294967295"/>
          </p:nvPr>
        </p:nvSpPr>
        <p:spPr>
          <a:xfrm>
            <a:off x="0" y="1604963"/>
            <a:ext cx="8228013" cy="4525962"/>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Scan the entire smRNA transcriptome for candidate modified sites</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71800"/>
            <a:ext cx="4561920" cy="3603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80" name="Text Box 4"/>
          <p:cNvSpPr txBox="1">
            <a:spLocks noChangeArrowheads="1"/>
          </p:cNvSpPr>
          <p:nvPr/>
        </p:nvSpPr>
        <p:spPr bwMode="auto">
          <a:xfrm>
            <a:off x="381000" y="3124200"/>
            <a:ext cx="2362200" cy="2636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lvl1pPr>
              <a:tabLst>
                <a:tab pos="723900" algn="l"/>
                <a:tab pos="1447800" algn="l"/>
              </a:tabLst>
              <a:defRPr>
                <a:solidFill>
                  <a:srgbClr val="000000"/>
                </a:solidFill>
                <a:latin typeface="Arial" charset="0"/>
                <a:ea typeface="ＭＳ Ｐゴシック" charset="0"/>
                <a:cs typeface="DejaVu Sans" charset="0"/>
              </a:defRPr>
            </a:lvl1pPr>
            <a:lvl2pPr>
              <a:tabLst>
                <a:tab pos="723900" algn="l"/>
                <a:tab pos="1447800" algn="l"/>
              </a:tabLst>
              <a:defRPr>
                <a:solidFill>
                  <a:srgbClr val="000000"/>
                </a:solidFill>
                <a:latin typeface="Arial" charset="0"/>
                <a:ea typeface="ＭＳ Ｐゴシック" charset="0"/>
                <a:cs typeface="DejaVu Sans" charset="0"/>
              </a:defRPr>
            </a:lvl2pPr>
            <a:lvl3pPr>
              <a:tabLst>
                <a:tab pos="723900" algn="l"/>
                <a:tab pos="1447800" algn="l"/>
              </a:tabLst>
              <a:defRPr>
                <a:solidFill>
                  <a:srgbClr val="000000"/>
                </a:solidFill>
                <a:latin typeface="Arial" charset="0"/>
                <a:ea typeface="ＭＳ Ｐゴシック" charset="0"/>
                <a:cs typeface="DejaVu Sans" charset="0"/>
              </a:defRPr>
            </a:lvl3pPr>
            <a:lvl4pPr>
              <a:tabLst>
                <a:tab pos="723900" algn="l"/>
                <a:tab pos="1447800" algn="l"/>
              </a:tabLst>
              <a:defRPr>
                <a:solidFill>
                  <a:srgbClr val="000000"/>
                </a:solidFill>
                <a:latin typeface="Arial" charset="0"/>
                <a:ea typeface="ＭＳ Ｐゴシック" charset="0"/>
                <a:cs typeface="DejaVu Sans" charset="0"/>
              </a:defRPr>
            </a:lvl4pPr>
            <a:lvl5pPr>
              <a:tabLst>
                <a:tab pos="723900" algn="l"/>
                <a:tab pos="1447800" algn="l"/>
              </a:tabLst>
              <a:defRPr>
                <a:solidFill>
                  <a:srgbClr val="000000"/>
                </a:solidFill>
                <a:latin typeface="Arial" charset="0"/>
                <a:ea typeface="ＭＳ Ｐゴシック" charset="0"/>
                <a:cs typeface="DejaVu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DejaVu Sans" charset="0"/>
              </a:defRPr>
            </a:lvl9pPr>
          </a:lstStyle>
          <a:p>
            <a:r>
              <a:rPr lang="en-US" dirty="0"/>
              <a:t>* Uniquely mapped reads in 4 libraries</a:t>
            </a:r>
          </a:p>
          <a:p>
            <a:endParaRPr lang="en-US" dirty="0"/>
          </a:p>
          <a:p>
            <a:r>
              <a:rPr lang="en-US" dirty="0"/>
              <a:t>* Removed sites corresponding to read-ends</a:t>
            </a:r>
          </a:p>
          <a:p>
            <a:endParaRPr lang="en-US" dirty="0"/>
          </a:p>
          <a:p>
            <a:r>
              <a:rPr lang="en-US" dirty="0"/>
              <a:t>* Removed sites corresponding to known SNPs</a:t>
            </a:r>
          </a:p>
        </p:txBody>
      </p:sp>
    </p:spTree>
    <p:extLst>
      <p:ext uri="{BB962C8B-B14F-4D97-AF65-F5344CB8AC3E}">
        <p14:creationId xmlns:p14="http://schemas.microsoft.com/office/powerpoint/2010/main" val="5121535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Generation Sequencing Technology</a:t>
            </a:r>
            <a:endParaRPr lang="en-US" dirty="0"/>
          </a:p>
        </p:txBody>
      </p:sp>
      <p:sp>
        <p:nvSpPr>
          <p:cNvPr id="3" name="Content Placeholder 2"/>
          <p:cNvSpPr>
            <a:spLocks noGrp="1"/>
          </p:cNvSpPr>
          <p:nvPr>
            <p:ph idx="1"/>
          </p:nvPr>
        </p:nvSpPr>
        <p:spPr>
          <a:xfrm>
            <a:off x="457200" y="1981200"/>
            <a:ext cx="4343400" cy="3886200"/>
          </a:xfrm>
        </p:spPr>
        <p:txBody>
          <a:bodyPr>
            <a:normAutofit fontScale="92500" lnSpcReduction="10000"/>
          </a:bodyPr>
          <a:lstStyle/>
          <a:p>
            <a:r>
              <a:rPr lang="en-US" sz="2400" dirty="0" smtClean="0"/>
              <a:t>Generate reads of </a:t>
            </a:r>
            <a:r>
              <a:rPr lang="en-US" sz="2400" b="1" dirty="0" smtClean="0"/>
              <a:t>billions</a:t>
            </a:r>
            <a:r>
              <a:rPr lang="en-US" sz="2400" dirty="0" smtClean="0"/>
              <a:t> of short DNA sequences in the order of </a:t>
            </a:r>
            <a:r>
              <a:rPr lang="en-US" sz="2400" b="1" dirty="0" smtClean="0"/>
              <a:t>100nt</a:t>
            </a:r>
            <a:r>
              <a:rPr lang="en-US" sz="2400" b="1" dirty="0"/>
              <a:t>s</a:t>
            </a:r>
            <a:r>
              <a:rPr lang="en-US" sz="2400" dirty="0" smtClean="0"/>
              <a:t> in a week</a:t>
            </a:r>
          </a:p>
          <a:p>
            <a:r>
              <a:rPr lang="en-US" sz="2400" dirty="0" smtClean="0"/>
              <a:t>Costs &lt; $</a:t>
            </a:r>
            <a:r>
              <a:rPr lang="en-US" sz="2400" dirty="0"/>
              <a:t>5</a:t>
            </a:r>
            <a:r>
              <a:rPr lang="en-US" sz="2400" dirty="0" smtClean="0"/>
              <a:t>K for </a:t>
            </a:r>
            <a:r>
              <a:rPr lang="en-US" sz="2400" dirty="0" err="1" smtClean="0"/>
              <a:t>resequencing</a:t>
            </a:r>
            <a:r>
              <a:rPr lang="en-US" sz="2400" dirty="0" smtClean="0"/>
              <a:t> a human genome</a:t>
            </a:r>
          </a:p>
          <a:p>
            <a:r>
              <a:rPr lang="en-US" sz="2400" dirty="0" smtClean="0"/>
              <a:t>Hi-</a:t>
            </a:r>
            <a:r>
              <a:rPr lang="en-US" sz="2400" dirty="0" err="1" smtClean="0"/>
              <a:t>Seq</a:t>
            </a:r>
            <a:r>
              <a:rPr lang="en-US" sz="2400" dirty="0" smtClean="0"/>
              <a:t> 2000: run 2 flow cells (300Gb each) in ~ 1 week, sequences 6 genomes</a:t>
            </a:r>
            <a:endParaRPr lang="en-US" sz="2400" dirty="0"/>
          </a:p>
        </p:txBody>
      </p:sp>
      <p:pic>
        <p:nvPicPr>
          <p:cNvPr id="6" name="Picture 5" descr="578780255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05000"/>
            <a:ext cx="3365500" cy="3683000"/>
          </a:xfrm>
          <a:prstGeom prst="rect">
            <a:avLst/>
          </a:prstGeom>
        </p:spPr>
      </p:pic>
      <p:sp>
        <p:nvSpPr>
          <p:cNvPr id="7" name="TextBox 6"/>
          <p:cNvSpPr txBox="1"/>
          <p:nvPr/>
        </p:nvSpPr>
        <p:spPr>
          <a:xfrm>
            <a:off x="5105400" y="5486400"/>
            <a:ext cx="2679089" cy="400110"/>
          </a:xfrm>
          <a:prstGeom prst="rect">
            <a:avLst/>
          </a:prstGeom>
          <a:noFill/>
        </p:spPr>
        <p:txBody>
          <a:bodyPr wrap="none" rtlCol="0">
            <a:spAutoFit/>
          </a:bodyPr>
          <a:lstStyle/>
          <a:p>
            <a:r>
              <a:rPr lang="en-US" dirty="0" err="1" smtClean="0"/>
              <a:t>Illumina</a:t>
            </a:r>
            <a:r>
              <a:rPr lang="en-US" dirty="0" smtClean="0"/>
              <a:t> Hi-</a:t>
            </a:r>
            <a:r>
              <a:rPr lang="en-US" dirty="0" err="1" smtClean="0"/>
              <a:t>Seq</a:t>
            </a:r>
            <a:r>
              <a:rPr lang="en-US" dirty="0" smtClean="0"/>
              <a:t> 2000</a:t>
            </a:r>
            <a:endParaRPr lang="en-US" dirty="0"/>
          </a:p>
        </p:txBody>
      </p:sp>
    </p:spTree>
    <p:extLst>
      <p:ext uri="{BB962C8B-B14F-4D97-AF65-F5344CB8AC3E}">
        <p14:creationId xmlns:p14="http://schemas.microsoft.com/office/powerpoint/2010/main" val="26011919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HAMR</a:t>
            </a:r>
            <a:endParaRPr lang="en-US" dirty="0"/>
          </a:p>
        </p:txBody>
      </p:sp>
      <p:sp>
        <p:nvSpPr>
          <p:cNvPr id="3" name="Content Placeholder 2"/>
          <p:cNvSpPr>
            <a:spLocks noGrp="1"/>
          </p:cNvSpPr>
          <p:nvPr>
            <p:ph idx="1"/>
          </p:nvPr>
        </p:nvSpPr>
        <p:spPr>
          <a:xfrm>
            <a:off x="457200" y="1981200"/>
            <a:ext cx="8229600" cy="1752600"/>
          </a:xfrm>
        </p:spPr>
        <p:txBody>
          <a:bodyPr>
            <a:normAutofit fontScale="62500" lnSpcReduction="20000"/>
          </a:bodyPr>
          <a:lstStyle/>
          <a:p>
            <a:r>
              <a:rPr lang="en-US" sz="2800" dirty="0" smtClean="0"/>
              <a:t>High-Throughput Annotation of Modified RNAs</a:t>
            </a:r>
          </a:p>
          <a:p>
            <a:r>
              <a:rPr lang="en-US" sz="2800" dirty="0" err="1" smtClean="0"/>
              <a:t>Ryvkin</a:t>
            </a:r>
            <a:r>
              <a:rPr lang="en-US" sz="2800" dirty="0" smtClean="0"/>
              <a:t> et al., RNA, 2013</a:t>
            </a:r>
          </a:p>
          <a:p>
            <a:r>
              <a:rPr lang="en-US" sz="2800" dirty="0"/>
              <a:t>http://</a:t>
            </a:r>
            <a:r>
              <a:rPr lang="en-US" sz="2800" dirty="0" err="1"/>
              <a:t>tesla.pcbi.upenn.edu</a:t>
            </a:r>
            <a:r>
              <a:rPr lang="en-US" sz="2800" dirty="0"/>
              <a:t>/</a:t>
            </a:r>
            <a:r>
              <a:rPr lang="en-US" sz="2800" dirty="0" err="1"/>
              <a:t>hamr</a:t>
            </a:r>
            <a:r>
              <a:rPr lang="en-US" sz="2800" dirty="0"/>
              <a:t>/</a:t>
            </a:r>
            <a:endParaRPr lang="en-US" sz="2800" dirty="0" smtClean="0"/>
          </a:p>
          <a:p>
            <a:r>
              <a:rPr lang="en-US" sz="2800" dirty="0"/>
              <a:t>P</a:t>
            </a:r>
            <a:r>
              <a:rPr lang="en-US" sz="2800" dirty="0" smtClean="0"/>
              <a:t>lease contact </a:t>
            </a:r>
            <a:r>
              <a:rPr lang="en-US" sz="2800" dirty="0"/>
              <a:t>us </a:t>
            </a:r>
            <a:r>
              <a:rPr lang="en-US" sz="2800" dirty="0" smtClean="0"/>
              <a:t>if you are interested!</a:t>
            </a:r>
          </a:p>
          <a:p>
            <a:endParaRPr lang="en-US" sz="2800" dirty="0"/>
          </a:p>
        </p:txBody>
      </p:sp>
      <p:pic>
        <p:nvPicPr>
          <p:cNvPr id="5" name="Picture 4"/>
          <p:cNvPicPr>
            <a:picLocks noChangeAspect="1"/>
          </p:cNvPicPr>
          <p:nvPr/>
        </p:nvPicPr>
        <p:blipFill>
          <a:blip r:embed="rId2"/>
          <a:stretch>
            <a:fillRect/>
          </a:stretch>
        </p:blipFill>
        <p:spPr>
          <a:xfrm>
            <a:off x="460277" y="4114800"/>
            <a:ext cx="8223446" cy="2293952"/>
          </a:xfrm>
          <a:prstGeom prst="rect">
            <a:avLst/>
          </a:prstGeom>
        </p:spPr>
      </p:pic>
    </p:spTree>
    <p:extLst>
      <p:ext uri="{BB962C8B-B14F-4D97-AF65-F5344CB8AC3E}">
        <p14:creationId xmlns:p14="http://schemas.microsoft.com/office/powerpoint/2010/main" val="4226662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3886200"/>
          </a:xfrm>
        </p:spPr>
        <p:txBody>
          <a:bodyPr/>
          <a:lstStyle/>
          <a:p>
            <a:r>
              <a:rPr lang="en-US" sz="2400" dirty="0" smtClean="0"/>
              <a:t>RNA-</a:t>
            </a:r>
            <a:r>
              <a:rPr lang="en-US" sz="2400" dirty="0" err="1" smtClean="0"/>
              <a:t>seq</a:t>
            </a:r>
            <a:r>
              <a:rPr lang="en-US" sz="2400" dirty="0" smtClean="0"/>
              <a:t> is more than an expensive digital gene expression microarray</a:t>
            </a:r>
          </a:p>
          <a:p>
            <a:r>
              <a:rPr lang="en-US" sz="2400" dirty="0" smtClean="0"/>
              <a:t>NGS algorithms and experimental protocols should integrate tightly</a:t>
            </a:r>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smtClean="0"/>
          </a:p>
        </p:txBody>
      </p:sp>
      <p:grpSp>
        <p:nvGrpSpPr>
          <p:cNvPr id="8" name="Group 7"/>
          <p:cNvGrpSpPr/>
          <p:nvPr/>
        </p:nvGrpSpPr>
        <p:grpSpPr>
          <a:xfrm>
            <a:off x="762000" y="2438400"/>
            <a:ext cx="7680604" cy="3925970"/>
            <a:chOff x="-120570" y="2514599"/>
            <a:chExt cx="8575053" cy="4383171"/>
          </a:xfrm>
        </p:grpSpPr>
        <p:sp>
          <p:nvSpPr>
            <p:cNvPr id="5" name="TextBox 4"/>
            <p:cNvSpPr txBox="1"/>
            <p:nvPr/>
          </p:nvSpPr>
          <p:spPr>
            <a:xfrm>
              <a:off x="-120570" y="3110116"/>
              <a:ext cx="1980281" cy="707886"/>
            </a:xfrm>
            <a:prstGeom prst="rect">
              <a:avLst/>
            </a:prstGeom>
            <a:noFill/>
          </p:spPr>
          <p:txBody>
            <a:bodyPr wrap="none" rtlCol="0">
              <a:spAutoFit/>
            </a:bodyPr>
            <a:lstStyle/>
            <a:p>
              <a:r>
                <a:rPr lang="en-US" dirty="0" smtClean="0"/>
                <a:t>Bioinformatics </a:t>
              </a:r>
              <a:br>
                <a:rPr lang="en-US" dirty="0" smtClean="0"/>
              </a:br>
              <a:r>
                <a:rPr lang="en-US" dirty="0" smtClean="0"/>
                <a:t>scientists</a:t>
              </a:r>
              <a:endParaRPr lang="en-US" dirty="0"/>
            </a:p>
          </p:txBody>
        </p:sp>
        <p:sp>
          <p:nvSpPr>
            <p:cNvPr id="6" name="TextBox 5"/>
            <p:cNvSpPr txBox="1"/>
            <p:nvPr/>
          </p:nvSpPr>
          <p:spPr>
            <a:xfrm>
              <a:off x="7086600" y="3124200"/>
              <a:ext cx="1367883" cy="707886"/>
            </a:xfrm>
            <a:prstGeom prst="rect">
              <a:avLst/>
            </a:prstGeom>
            <a:noFill/>
          </p:spPr>
          <p:txBody>
            <a:bodyPr wrap="none" rtlCol="0">
              <a:spAutoFit/>
            </a:bodyPr>
            <a:lstStyle/>
            <a:p>
              <a:r>
                <a:rPr lang="en-US" dirty="0" smtClean="0"/>
                <a:t>Bench </a:t>
              </a:r>
              <a:br>
                <a:rPr lang="en-US" dirty="0" smtClean="0"/>
              </a:br>
              <a:r>
                <a:rPr lang="en-US" dirty="0" smtClean="0"/>
                <a:t>scientists</a:t>
              </a:r>
              <a:endParaRPr lang="en-US" dirty="0"/>
            </a:p>
          </p:txBody>
        </p:sp>
        <p:pic>
          <p:nvPicPr>
            <p:cNvPr id="7" name="Picture 6"/>
            <p:cNvPicPr>
              <a:picLocks noChangeAspect="1"/>
            </p:cNvPicPr>
            <p:nvPr/>
          </p:nvPicPr>
          <p:blipFill rotWithShape="1">
            <a:blip r:embed="rId2"/>
            <a:srcRect l="18604" t="310" r="1861" b="-310"/>
            <a:stretch/>
          </p:blipFill>
          <p:spPr>
            <a:xfrm>
              <a:off x="2286000" y="2514599"/>
              <a:ext cx="4648200" cy="4383171"/>
            </a:xfrm>
            <a:prstGeom prst="rect">
              <a:avLst/>
            </a:prstGeom>
          </p:spPr>
        </p:pic>
      </p:grpSp>
    </p:spTree>
    <p:extLst>
      <p:ext uri="{BB962C8B-B14F-4D97-AF65-F5344CB8AC3E}">
        <p14:creationId xmlns:p14="http://schemas.microsoft.com/office/powerpoint/2010/main" val="147502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DNA-</a:t>
            </a:r>
            <a:r>
              <a:rPr lang="en-US" sz="3600" dirty="0" err="1" smtClean="0"/>
              <a:t>Seq</a:t>
            </a:r>
            <a:r>
              <a:rPr lang="en-US" sz="3600" dirty="0" smtClean="0"/>
              <a:t>: find genetic variations linked to traits and diseases</a:t>
            </a:r>
            <a:endParaRPr lang="en-US" sz="3600" dirty="0"/>
          </a:p>
        </p:txBody>
      </p:sp>
      <p:sp>
        <p:nvSpPr>
          <p:cNvPr id="3" name="Content Placeholder 2"/>
          <p:cNvSpPr>
            <a:spLocks noGrp="1"/>
          </p:cNvSpPr>
          <p:nvPr>
            <p:ph idx="1"/>
          </p:nvPr>
        </p:nvSpPr>
        <p:spPr>
          <a:xfrm>
            <a:off x="457200" y="1981200"/>
            <a:ext cx="5486400" cy="3886200"/>
          </a:xfrm>
        </p:spPr>
        <p:txBody>
          <a:bodyPr>
            <a:noAutofit/>
          </a:bodyPr>
          <a:lstStyle/>
          <a:p>
            <a:r>
              <a:rPr lang="en-US" sz="2000" b="1" dirty="0" smtClean="0"/>
              <a:t>All individuals have small differences between each other</a:t>
            </a:r>
          </a:p>
          <a:p>
            <a:pPr lvl="1"/>
            <a:r>
              <a:rPr lang="en-US" sz="2000" dirty="0" smtClean="0"/>
              <a:t>Single nucleotide polymorphism (SNP) is the most common form</a:t>
            </a:r>
          </a:p>
          <a:p>
            <a:pPr lvl="1"/>
            <a:r>
              <a:rPr lang="en-US" sz="2000" dirty="0" smtClean="0"/>
              <a:t>Other types: </a:t>
            </a:r>
            <a:r>
              <a:rPr lang="en-US" sz="2000" dirty="0" err="1" smtClean="0"/>
              <a:t>indel</a:t>
            </a:r>
            <a:r>
              <a:rPr lang="en-US" sz="2000" dirty="0" smtClean="0"/>
              <a:t>, copy number variation, rearrangement</a:t>
            </a:r>
          </a:p>
          <a:p>
            <a:r>
              <a:rPr lang="en-US" sz="2000" b="1" dirty="0" smtClean="0"/>
              <a:t>Genetic polymorphisms may lead to different phenotypes and diseases</a:t>
            </a:r>
          </a:p>
          <a:p>
            <a:pPr lvl="1"/>
            <a:r>
              <a:rPr lang="en-US" sz="1600" dirty="0" smtClean="0"/>
              <a:t>21 trisomy: Down syndrome</a:t>
            </a:r>
          </a:p>
          <a:p>
            <a:pPr lvl="1"/>
            <a:r>
              <a:rPr lang="en-US" sz="1600" dirty="0" smtClean="0"/>
              <a:t>Substitution 1624G&gt;T of the CFTR gene leads to change of amino acid (G542X) </a:t>
            </a:r>
            <a:r>
              <a:rPr lang="en-US" sz="1600" dirty="0"/>
              <a:t>which leads to cystic fibrosis </a:t>
            </a:r>
          </a:p>
        </p:txBody>
      </p:sp>
      <p:pic>
        <p:nvPicPr>
          <p:cNvPr id="5" name="Picture 4"/>
          <p:cNvPicPr>
            <a:picLocks noChangeAspect="1"/>
          </p:cNvPicPr>
          <p:nvPr/>
        </p:nvPicPr>
        <p:blipFill>
          <a:blip r:embed="rId2"/>
          <a:stretch>
            <a:fillRect/>
          </a:stretch>
        </p:blipFill>
        <p:spPr>
          <a:xfrm>
            <a:off x="6096000" y="2209800"/>
            <a:ext cx="2145574" cy="2781300"/>
          </a:xfrm>
          <a:prstGeom prst="rect">
            <a:avLst/>
          </a:prstGeom>
        </p:spPr>
      </p:pic>
    </p:spTree>
    <p:extLst>
      <p:ext uri="{BB962C8B-B14F-4D97-AF65-F5344CB8AC3E}">
        <p14:creationId xmlns:p14="http://schemas.microsoft.com/office/powerpoint/2010/main" val="38236983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Alzheimer’s Disease Sequencing </a:t>
            </a:r>
            <a:r>
              <a:rPr lang="en-US" sz="2800" dirty="0" smtClean="0"/>
              <a:t>Project</a:t>
            </a:r>
            <a:endParaRPr lang="en-US" sz="2800" dirty="0"/>
          </a:p>
        </p:txBody>
      </p:sp>
      <p:sp>
        <p:nvSpPr>
          <p:cNvPr id="3" name="Content Placeholder 2"/>
          <p:cNvSpPr>
            <a:spLocks noGrp="1"/>
          </p:cNvSpPr>
          <p:nvPr>
            <p:ph idx="4294967295"/>
          </p:nvPr>
        </p:nvSpPr>
        <p:spPr>
          <a:xfrm>
            <a:off x="1533525" y="1550988"/>
            <a:ext cx="7610475" cy="4525962"/>
          </a:xfrm>
        </p:spPr>
        <p:txBody>
          <a:bodyPr>
            <a:noAutofit/>
          </a:bodyPr>
          <a:lstStyle/>
          <a:p>
            <a:pPr>
              <a:spcBef>
                <a:spcPts val="1400"/>
              </a:spcBef>
            </a:pPr>
            <a:r>
              <a:rPr lang="en-US" sz="1800" dirty="0" smtClean="0"/>
              <a:t>Announced in Feb. 2012  </a:t>
            </a:r>
            <a:endParaRPr lang="en-US" sz="1800" dirty="0"/>
          </a:p>
          <a:p>
            <a:pPr>
              <a:spcBef>
                <a:spcPts val="1400"/>
              </a:spcBef>
            </a:pPr>
            <a:r>
              <a:rPr lang="en-US" sz="1800" dirty="0" smtClean="0"/>
              <a:t>Participants</a:t>
            </a:r>
          </a:p>
          <a:p>
            <a:pPr lvl="1"/>
            <a:r>
              <a:rPr lang="en-US" sz="1600" dirty="0" smtClean="0"/>
              <a:t>NIA, NHGRI</a:t>
            </a:r>
          </a:p>
          <a:p>
            <a:pPr lvl="1"/>
            <a:r>
              <a:rPr lang="en-US" sz="1600" dirty="0" smtClean="0"/>
              <a:t>ADGC and CHARGE</a:t>
            </a:r>
          </a:p>
          <a:p>
            <a:pPr lvl="1"/>
            <a:r>
              <a:rPr lang="en-US" sz="1600" dirty="0" smtClean="0"/>
              <a:t>Large-Scale Genome Sequencing and Analysis Centers (Broad/Baylor/</a:t>
            </a:r>
            <a:r>
              <a:rPr lang="en-US" sz="1600" dirty="0" err="1" smtClean="0"/>
              <a:t>WashU</a:t>
            </a:r>
            <a:r>
              <a:rPr lang="en-US" sz="1600" dirty="0" smtClean="0"/>
              <a:t>)</a:t>
            </a:r>
          </a:p>
          <a:p>
            <a:pPr lvl="1"/>
            <a:r>
              <a:rPr lang="en-US" sz="1600" dirty="0" smtClean="0"/>
              <a:t>NACC </a:t>
            </a:r>
            <a:r>
              <a:rPr lang="en-US" sz="1600" dirty="0" smtClean="0"/>
              <a:t>(phenotype) and NCRAD (sample)</a:t>
            </a:r>
          </a:p>
          <a:p>
            <a:pPr lvl="1"/>
            <a:r>
              <a:rPr lang="en-US" sz="1600" dirty="0" smtClean="0"/>
              <a:t>NIAGADS (data coordinating center)</a:t>
            </a:r>
          </a:p>
          <a:p>
            <a:pPr lvl="1"/>
            <a:r>
              <a:rPr lang="en-US" sz="1600" dirty="0" smtClean="0"/>
              <a:t>NCBI </a:t>
            </a:r>
            <a:r>
              <a:rPr lang="en-US" sz="1600" dirty="0" err="1" smtClean="0"/>
              <a:t>dbGaP</a:t>
            </a:r>
            <a:r>
              <a:rPr lang="en-US" sz="1600" dirty="0" smtClean="0"/>
              <a:t>/SRA</a:t>
            </a:r>
            <a:endParaRPr lang="en-US" dirty="0" smtClean="0"/>
          </a:p>
          <a:p>
            <a:pPr>
              <a:spcBef>
                <a:spcPts val="1400"/>
              </a:spcBef>
            </a:pPr>
            <a:r>
              <a:rPr lang="en-US" sz="1800" dirty="0" smtClean="0"/>
              <a:t>Design</a:t>
            </a:r>
            <a:r>
              <a:rPr lang="en-US" sz="1800" dirty="0" smtClean="0"/>
              <a:t>: 584 WGS / 11,000 WES  (&gt;300TB data)</a:t>
            </a:r>
          </a:p>
          <a:p>
            <a:pPr>
              <a:spcBef>
                <a:spcPts val="1400"/>
              </a:spcBef>
            </a:pPr>
            <a:r>
              <a:rPr lang="en-US" sz="1800" dirty="0" smtClean="0"/>
              <a:t>WGS data of 584 samples available from our </a:t>
            </a:r>
            <a:r>
              <a:rPr lang="en-US" sz="1800" dirty="0" smtClean="0">
                <a:solidFill>
                  <a:srgbClr val="FF0000"/>
                </a:solidFill>
              </a:rPr>
              <a:t>ADSP data portal</a:t>
            </a:r>
            <a:endParaRPr lang="en-US" sz="1800" dirty="0" smtClean="0"/>
          </a:p>
          <a:p>
            <a:pPr>
              <a:spcBef>
                <a:spcPts val="1400"/>
              </a:spcBef>
            </a:pPr>
            <a:r>
              <a:rPr lang="en-US" sz="1800" dirty="0" smtClean="0"/>
              <a:t>Visit ADSP website </a:t>
            </a:r>
            <a:r>
              <a:rPr lang="en-US" sz="1800" dirty="0" err="1" smtClean="0">
                <a:solidFill>
                  <a:srgbClr val="FF0000"/>
                </a:solidFill>
              </a:rPr>
              <a:t>www.niagads.org</a:t>
            </a:r>
            <a:r>
              <a:rPr lang="en-US" sz="1800" dirty="0" smtClean="0">
                <a:solidFill>
                  <a:srgbClr val="FF0000"/>
                </a:solidFill>
              </a:rPr>
              <a:t>/</a:t>
            </a:r>
            <a:r>
              <a:rPr lang="en-US" sz="1800" dirty="0" err="1" smtClean="0">
                <a:solidFill>
                  <a:srgbClr val="FF0000"/>
                </a:solidFill>
              </a:rPr>
              <a:t>adsp</a:t>
            </a:r>
            <a:r>
              <a:rPr lang="en-US" sz="1800" dirty="0" smtClean="0">
                <a:solidFill>
                  <a:srgbClr val="FF0000"/>
                </a:solidFill>
              </a:rPr>
              <a:t> </a:t>
            </a:r>
            <a:r>
              <a:rPr lang="en-US" sz="1800" dirty="0" smtClean="0"/>
              <a:t>to learn about study design, apply for data access, download data</a:t>
            </a:r>
            <a:endParaRPr lang="en-US" sz="1800" dirty="0" smtClean="0">
              <a:solidFill>
                <a:srgbClr val="FF0000"/>
              </a:solidFill>
            </a:endParaRPr>
          </a:p>
        </p:txBody>
      </p:sp>
      <p:pic>
        <p:nvPicPr>
          <p:cNvPr id="4" name="Picture 3"/>
          <p:cNvPicPr>
            <a:picLocks noChangeAspect="1"/>
          </p:cNvPicPr>
          <p:nvPr/>
        </p:nvPicPr>
        <p:blipFill rotWithShape="1">
          <a:blip r:embed="rId2"/>
          <a:srcRect r="33015"/>
          <a:stretch/>
        </p:blipFill>
        <p:spPr>
          <a:xfrm>
            <a:off x="5204184" y="1676400"/>
            <a:ext cx="1998785" cy="1219200"/>
          </a:xfrm>
          <a:prstGeom prst="rect">
            <a:avLst/>
          </a:prstGeom>
        </p:spPr>
      </p:pic>
      <p:sp>
        <p:nvSpPr>
          <p:cNvPr id="5" name="Rectangle 4"/>
          <p:cNvSpPr/>
          <p:nvPr/>
        </p:nvSpPr>
        <p:spPr>
          <a:xfrm>
            <a:off x="3429000" y="6400800"/>
            <a:ext cx="5715000" cy="246221"/>
          </a:xfrm>
          <a:prstGeom prst="rect">
            <a:avLst/>
          </a:prstGeom>
        </p:spPr>
        <p:txBody>
          <a:bodyPr wrap="square">
            <a:spAutoFit/>
          </a:bodyPr>
          <a:lstStyle/>
          <a:p>
            <a:r>
              <a:rPr lang="en-US" sz="1000" i="1" dirty="0" smtClean="0"/>
              <a:t>Photo from http</a:t>
            </a:r>
            <a:r>
              <a:rPr lang="en-US" sz="1000" i="1" dirty="0"/>
              <a:t>://nihrecord.od.nih.gov/newsletters/2012/03_02_2012/story5.</a:t>
            </a:r>
            <a:r>
              <a:rPr lang="en-US" sz="1000" i="1" dirty="0" smtClean="0"/>
              <a:t>htm </a:t>
            </a:r>
          </a:p>
        </p:txBody>
      </p:sp>
      <p:pic>
        <p:nvPicPr>
          <p:cNvPr id="6" name="Picture 5"/>
          <p:cNvPicPr>
            <a:picLocks noChangeAspect="1"/>
          </p:cNvPicPr>
          <p:nvPr/>
        </p:nvPicPr>
        <p:blipFill rotWithShape="1">
          <a:blip r:embed="rId3">
            <a:lum bright="70000" contrast="-70000"/>
          </a:blip>
          <a:srcRect r="70635"/>
          <a:stretch/>
        </p:blipFill>
        <p:spPr>
          <a:xfrm>
            <a:off x="7315200" y="1752600"/>
            <a:ext cx="1523235" cy="917673"/>
          </a:xfrm>
          <a:prstGeom prst="rect">
            <a:avLst/>
          </a:prstGeom>
          <a:solidFill>
            <a:schemeClr val="accent1">
              <a:lumMod val="75000"/>
            </a:schemeClr>
          </a:solidFill>
        </p:spPr>
      </p:pic>
    </p:spTree>
    <p:extLst>
      <p:ext uri="{BB962C8B-B14F-4D97-AF65-F5344CB8AC3E}">
        <p14:creationId xmlns:p14="http://schemas.microsoft.com/office/powerpoint/2010/main" val="1894958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Computational Challenges to Analyzing </a:t>
            </a:r>
            <a:br>
              <a:rPr lang="en-US" sz="3200" dirty="0" smtClean="0"/>
            </a:br>
            <a:r>
              <a:rPr lang="en-US" sz="3200" dirty="0" smtClean="0"/>
              <a:t>DNA-</a:t>
            </a:r>
            <a:r>
              <a:rPr lang="en-US" sz="3200" dirty="0" err="1" smtClean="0"/>
              <a:t>Seq</a:t>
            </a:r>
            <a:r>
              <a:rPr lang="en-US" sz="3200" dirty="0" smtClean="0"/>
              <a:t> data</a:t>
            </a:r>
            <a:endParaRPr lang="en-US" sz="3200" dirty="0"/>
          </a:p>
        </p:txBody>
      </p:sp>
      <p:sp>
        <p:nvSpPr>
          <p:cNvPr id="4" name="Content Placeholder 2"/>
          <p:cNvSpPr>
            <a:spLocks noGrp="1"/>
          </p:cNvSpPr>
          <p:nvPr>
            <p:ph idx="1"/>
          </p:nvPr>
        </p:nvSpPr>
        <p:spPr/>
        <p:txBody>
          <a:bodyPr>
            <a:normAutofit fontScale="85000" lnSpcReduction="10000"/>
          </a:bodyPr>
          <a:lstStyle/>
          <a:p>
            <a:r>
              <a:rPr lang="en-US" sz="2400" b="1" dirty="0" smtClean="0"/>
              <a:t>Mapping</a:t>
            </a:r>
            <a:r>
              <a:rPr lang="en-US" sz="2400" dirty="0" smtClean="0"/>
              <a:t> between 100~1000 billion reads to the reference genome with good sensitivity</a:t>
            </a:r>
          </a:p>
          <a:p>
            <a:r>
              <a:rPr lang="en-US" sz="2400" b="1" dirty="0" smtClean="0"/>
              <a:t>Variant calling</a:t>
            </a:r>
            <a:r>
              <a:rPr lang="en-US" sz="2400" dirty="0" smtClean="0"/>
              <a:t>: call SNPs and structural variants reliably</a:t>
            </a:r>
          </a:p>
          <a:p>
            <a:r>
              <a:rPr lang="en-US" sz="2400" b="1" dirty="0" smtClean="0"/>
              <a:t>Association</a:t>
            </a:r>
            <a:r>
              <a:rPr lang="en-US" sz="2400" dirty="0" smtClean="0"/>
              <a:t>: Find susceptibility variants by association tests</a:t>
            </a:r>
          </a:p>
          <a:p>
            <a:r>
              <a:rPr lang="en-US" sz="2400" b="1" dirty="0" smtClean="0"/>
              <a:t>Interpretation</a:t>
            </a:r>
            <a:r>
              <a:rPr lang="en-US" sz="2400" dirty="0" smtClean="0"/>
              <a:t>: Interpret the effect of variants</a:t>
            </a:r>
          </a:p>
          <a:p>
            <a:r>
              <a:rPr lang="en-US" sz="2400" b="1" dirty="0" smtClean="0"/>
              <a:t>Data management</a:t>
            </a:r>
            <a:r>
              <a:rPr lang="en-US" sz="2400" dirty="0" smtClean="0"/>
              <a:t>: Query, store, and distribute 100TBs of data</a:t>
            </a:r>
          </a:p>
          <a:p>
            <a:pPr marL="0" indent="0">
              <a:buNone/>
            </a:pPr>
            <a:endParaRPr lang="en-US" sz="2400" dirty="0" smtClean="0"/>
          </a:p>
          <a:p>
            <a:pPr marL="0" indent="0">
              <a:buNone/>
            </a:pPr>
            <a:r>
              <a:rPr lang="en-US" sz="2400" b="1" dirty="0" smtClean="0">
                <a:solidFill>
                  <a:srgbClr val="FF0000"/>
                </a:solidFill>
              </a:rPr>
              <a:t>~~ And that’s just for one project!</a:t>
            </a:r>
          </a:p>
        </p:txBody>
      </p:sp>
    </p:spTree>
    <p:extLst>
      <p:ext uri="{BB962C8B-B14F-4D97-AF65-F5344CB8AC3E}">
        <p14:creationId xmlns:p14="http://schemas.microsoft.com/office/powerpoint/2010/main" val="15584512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Cloud computing using Amazon EC2</a:t>
            </a:r>
            <a:endParaRPr lang="en-US" sz="3600" dirty="0"/>
          </a:p>
        </p:txBody>
      </p:sp>
      <p:sp>
        <p:nvSpPr>
          <p:cNvPr id="3" name="Content Placeholder 2"/>
          <p:cNvSpPr>
            <a:spLocks noGrp="1"/>
          </p:cNvSpPr>
          <p:nvPr>
            <p:ph idx="1"/>
          </p:nvPr>
        </p:nvSpPr>
        <p:spPr/>
        <p:txBody>
          <a:bodyPr>
            <a:normAutofit fontScale="92500"/>
          </a:bodyPr>
          <a:lstStyle/>
          <a:p>
            <a:r>
              <a:rPr lang="en-US" sz="2400" dirty="0" smtClean="0"/>
              <a:t>Can run hundreds of cores on Amazon EC2 easily</a:t>
            </a:r>
          </a:p>
          <a:p>
            <a:r>
              <a:rPr lang="en-US" sz="2400" dirty="0" smtClean="0"/>
              <a:t>Can share data and programs easily</a:t>
            </a:r>
          </a:p>
          <a:p>
            <a:r>
              <a:rPr lang="en-US" sz="2400" dirty="0" smtClean="0"/>
              <a:t>Very good security</a:t>
            </a:r>
          </a:p>
          <a:p>
            <a:r>
              <a:rPr lang="en-US" sz="2400" dirty="0" smtClean="0">
                <a:solidFill>
                  <a:srgbClr val="FF0000"/>
                </a:solidFill>
              </a:rPr>
              <a:t>Steep learning curve</a:t>
            </a:r>
          </a:p>
          <a:p>
            <a:pPr lvl="1"/>
            <a:r>
              <a:rPr lang="en-US" sz="2000" dirty="0" smtClean="0"/>
              <a:t>Needs to provide pre-configured workflows/environments allows you to run analysis easily on Amazon</a:t>
            </a:r>
          </a:p>
          <a:p>
            <a:r>
              <a:rPr lang="en-US" sz="2400" dirty="0" smtClean="0">
                <a:solidFill>
                  <a:srgbClr val="FF0000"/>
                </a:solidFill>
              </a:rPr>
              <a:t>Storing data is very expensive</a:t>
            </a:r>
            <a:r>
              <a:rPr lang="en-US" sz="2400" dirty="0" smtClean="0"/>
              <a:t> </a:t>
            </a:r>
          </a:p>
          <a:p>
            <a:pPr lvl="1"/>
            <a:r>
              <a:rPr lang="en-US" sz="2000" dirty="0" smtClean="0"/>
              <a:t>$0.1/GB-Month, or $1200/TB-year</a:t>
            </a:r>
          </a:p>
          <a:p>
            <a:pPr lvl="1"/>
            <a:r>
              <a:rPr lang="en-US" sz="2000" dirty="0" smtClean="0"/>
              <a:t>Glacier is 10 times cheaper but also that much slower</a:t>
            </a:r>
          </a:p>
        </p:txBody>
      </p:sp>
    </p:spTree>
    <p:extLst>
      <p:ext uri="{BB962C8B-B14F-4D97-AF65-F5344CB8AC3E}">
        <p14:creationId xmlns:p14="http://schemas.microsoft.com/office/powerpoint/2010/main" val="13719391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340"/>
            <a:ext cx="8839200" cy="914400"/>
          </a:xfrm>
        </p:spPr>
        <p:txBody>
          <a:bodyPr>
            <a:normAutofit fontScale="90000"/>
          </a:bodyPr>
          <a:lstStyle/>
          <a:p>
            <a:r>
              <a:rPr lang="en-US" dirty="0"/>
              <a:t>DNA </a:t>
            </a:r>
            <a:r>
              <a:rPr lang="en-US" dirty="0" err="1"/>
              <a:t>Resequencing</a:t>
            </a:r>
            <a:r>
              <a:rPr lang="en-US" dirty="0"/>
              <a:t> </a:t>
            </a:r>
            <a:r>
              <a:rPr lang="en-US" dirty="0" smtClean="0"/>
              <a:t/>
            </a:r>
            <a:br>
              <a:rPr lang="en-US" dirty="0" smtClean="0"/>
            </a:br>
            <a:r>
              <a:rPr lang="en-US" dirty="0" smtClean="0"/>
              <a:t>Analysis Workflow </a:t>
            </a:r>
            <a:r>
              <a:rPr lang="en-US" dirty="0"/>
              <a:t>(DRAW)</a:t>
            </a:r>
          </a:p>
        </p:txBody>
      </p:sp>
      <p:sp>
        <p:nvSpPr>
          <p:cNvPr id="10" name="Content Placeholder 9"/>
          <p:cNvSpPr>
            <a:spLocks noGrp="1"/>
          </p:cNvSpPr>
          <p:nvPr>
            <p:ph sz="half" idx="4294967295"/>
          </p:nvPr>
        </p:nvSpPr>
        <p:spPr>
          <a:xfrm>
            <a:off x="4419600" y="1828800"/>
            <a:ext cx="4724400" cy="4221163"/>
          </a:xfrm>
        </p:spPr>
        <p:txBody>
          <a:bodyPr>
            <a:normAutofit/>
          </a:bodyPr>
          <a:lstStyle/>
          <a:p>
            <a:pPr>
              <a:spcBef>
                <a:spcPts val="0"/>
              </a:spcBef>
            </a:pPr>
            <a:r>
              <a:rPr lang="en-US" sz="1800" dirty="0" smtClean="0"/>
              <a:t>Easy to run – invoke phases by five commands, no need to mouse-click like crazy</a:t>
            </a:r>
          </a:p>
          <a:p>
            <a:pPr>
              <a:spcBef>
                <a:spcPts val="0"/>
              </a:spcBef>
            </a:pPr>
            <a:r>
              <a:rPr lang="en-US" sz="1800" dirty="0"/>
              <a:t>M</a:t>
            </a:r>
            <a:r>
              <a:rPr lang="en-US" sz="1800" dirty="0" smtClean="0"/>
              <a:t>emory request based on data size</a:t>
            </a:r>
            <a:endParaRPr lang="en-US" sz="1800" dirty="0"/>
          </a:p>
          <a:p>
            <a:pPr>
              <a:spcBef>
                <a:spcPts val="0"/>
              </a:spcBef>
            </a:pPr>
            <a:r>
              <a:rPr lang="en-US" sz="1800" dirty="0" smtClean="0"/>
              <a:t>Support </a:t>
            </a:r>
            <a:r>
              <a:rPr lang="en-US" sz="1800" dirty="0" err="1" smtClean="0"/>
              <a:t>SunGridEngine</a:t>
            </a:r>
            <a:r>
              <a:rPr lang="en-US" sz="1800" dirty="0" smtClean="0"/>
              <a:t> for cluster computing</a:t>
            </a:r>
          </a:p>
          <a:p>
            <a:pPr>
              <a:spcBef>
                <a:spcPts val="0"/>
              </a:spcBef>
            </a:pPr>
            <a:r>
              <a:rPr lang="en-US" sz="1800" dirty="0" smtClean="0"/>
              <a:t>Modular architecture, job monitoring, job dependency, auditing, error checking</a:t>
            </a:r>
          </a:p>
          <a:p>
            <a:pPr>
              <a:spcBef>
                <a:spcPts val="0"/>
              </a:spcBef>
            </a:pPr>
            <a:r>
              <a:rPr lang="en-US" sz="1800" b="1" dirty="0" smtClean="0">
                <a:solidFill>
                  <a:srgbClr val="FF6600"/>
                </a:solidFill>
              </a:rPr>
              <a:t>Runs on Amazon </a:t>
            </a:r>
            <a:r>
              <a:rPr lang="en-US" sz="1800" b="1" dirty="0" smtClean="0">
                <a:solidFill>
                  <a:srgbClr val="FF6600"/>
                </a:solidFill>
              </a:rPr>
              <a:t>EC2, $582/FC</a:t>
            </a:r>
            <a:endParaRPr lang="en-US" sz="1800" b="1" dirty="0" smtClean="0">
              <a:solidFill>
                <a:srgbClr val="FF6600"/>
              </a:solidFill>
            </a:endParaRPr>
          </a:p>
          <a:p>
            <a:pPr>
              <a:spcBef>
                <a:spcPts val="0"/>
              </a:spcBef>
            </a:pPr>
            <a:r>
              <a:rPr lang="en-US" sz="1800" dirty="0" smtClean="0"/>
              <a:t>We are migrating all our NGS pipelines to DRAW architecture</a:t>
            </a:r>
          </a:p>
        </p:txBody>
      </p:sp>
      <p:graphicFrame>
        <p:nvGraphicFramePr>
          <p:cNvPr id="3" name="Diagram 2"/>
          <p:cNvGraphicFramePr/>
          <p:nvPr>
            <p:extLst>
              <p:ext uri="{D42A27DB-BD31-4B8C-83A1-F6EECF244321}">
                <p14:modId xmlns:p14="http://schemas.microsoft.com/office/powerpoint/2010/main" val="792182774"/>
              </p:ext>
            </p:extLst>
          </p:nvPr>
        </p:nvGraphicFramePr>
        <p:xfrm>
          <a:off x="304800" y="1524000"/>
          <a:ext cx="37338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263900" y="1873765"/>
            <a:ext cx="1041400" cy="461665"/>
          </a:xfrm>
          <a:prstGeom prst="rect">
            <a:avLst/>
          </a:prstGeom>
          <a:noFill/>
        </p:spPr>
        <p:txBody>
          <a:bodyPr wrap="square" rtlCol="0">
            <a:spAutoFit/>
          </a:bodyPr>
          <a:lstStyle/>
          <a:p>
            <a:r>
              <a:rPr lang="en-US" sz="2400" b="1" dirty="0" smtClean="0">
                <a:solidFill>
                  <a:schemeClr val="accent6">
                    <a:lumMod val="50000"/>
                  </a:schemeClr>
                </a:solidFill>
              </a:rPr>
              <a:t>BWA</a:t>
            </a:r>
            <a:endParaRPr lang="en-US" sz="2400" b="1" dirty="0">
              <a:solidFill>
                <a:schemeClr val="accent6">
                  <a:lumMod val="50000"/>
                </a:schemeClr>
              </a:solidFill>
            </a:endParaRPr>
          </a:p>
        </p:txBody>
      </p:sp>
      <p:sp>
        <p:nvSpPr>
          <p:cNvPr id="5" name="TextBox 4"/>
          <p:cNvSpPr txBox="1"/>
          <p:nvPr/>
        </p:nvSpPr>
        <p:spPr>
          <a:xfrm>
            <a:off x="3263900" y="2946400"/>
            <a:ext cx="1447800" cy="830997"/>
          </a:xfrm>
          <a:prstGeom prst="rect">
            <a:avLst/>
          </a:prstGeom>
          <a:noFill/>
        </p:spPr>
        <p:txBody>
          <a:bodyPr wrap="square" rtlCol="0">
            <a:spAutoFit/>
          </a:bodyPr>
          <a:lstStyle/>
          <a:p>
            <a:r>
              <a:rPr lang="en-US" sz="1600" b="1" dirty="0" smtClean="0">
                <a:solidFill>
                  <a:srgbClr val="984807"/>
                </a:solidFill>
              </a:rPr>
              <a:t>GATK</a:t>
            </a:r>
          </a:p>
          <a:p>
            <a:r>
              <a:rPr lang="en-US" sz="1600" b="1" dirty="0" smtClean="0">
                <a:solidFill>
                  <a:srgbClr val="984807"/>
                </a:solidFill>
              </a:rPr>
              <a:t>Picard</a:t>
            </a:r>
          </a:p>
          <a:p>
            <a:r>
              <a:rPr lang="en-US" sz="1600" b="1" dirty="0" err="1" smtClean="0">
                <a:solidFill>
                  <a:srgbClr val="984807"/>
                </a:solidFill>
              </a:rPr>
              <a:t>Samtools</a:t>
            </a:r>
            <a:endParaRPr lang="en-US" sz="1600" b="1" dirty="0">
              <a:solidFill>
                <a:srgbClr val="984807"/>
              </a:solidFill>
            </a:endParaRPr>
          </a:p>
        </p:txBody>
      </p:sp>
      <p:sp>
        <p:nvSpPr>
          <p:cNvPr id="6" name="TextBox 5"/>
          <p:cNvSpPr txBox="1"/>
          <p:nvPr/>
        </p:nvSpPr>
        <p:spPr>
          <a:xfrm>
            <a:off x="304800" y="4648200"/>
            <a:ext cx="1041400" cy="338554"/>
          </a:xfrm>
          <a:prstGeom prst="rect">
            <a:avLst/>
          </a:prstGeom>
          <a:noFill/>
        </p:spPr>
        <p:txBody>
          <a:bodyPr wrap="square" rtlCol="0">
            <a:spAutoFit/>
          </a:bodyPr>
          <a:lstStyle/>
          <a:p>
            <a:r>
              <a:rPr lang="en-US" sz="1600" b="1" dirty="0" smtClean="0">
                <a:solidFill>
                  <a:srgbClr val="984807"/>
                </a:solidFill>
              </a:rPr>
              <a:t>GATK</a:t>
            </a:r>
            <a:endParaRPr lang="en-US" sz="1600" b="1" dirty="0">
              <a:solidFill>
                <a:srgbClr val="984807"/>
              </a:solidFill>
            </a:endParaRPr>
          </a:p>
        </p:txBody>
      </p:sp>
      <p:sp>
        <p:nvSpPr>
          <p:cNvPr id="7" name="TextBox 6"/>
          <p:cNvSpPr txBox="1"/>
          <p:nvPr/>
        </p:nvSpPr>
        <p:spPr>
          <a:xfrm>
            <a:off x="3276600" y="4419600"/>
            <a:ext cx="1447800" cy="584776"/>
          </a:xfrm>
          <a:prstGeom prst="rect">
            <a:avLst/>
          </a:prstGeom>
          <a:noFill/>
        </p:spPr>
        <p:txBody>
          <a:bodyPr wrap="square" rtlCol="0">
            <a:spAutoFit/>
          </a:bodyPr>
          <a:lstStyle/>
          <a:p>
            <a:r>
              <a:rPr lang="en-US" sz="1600" b="1" dirty="0" smtClean="0">
                <a:solidFill>
                  <a:srgbClr val="984807"/>
                </a:solidFill>
              </a:rPr>
              <a:t>GATK</a:t>
            </a:r>
          </a:p>
          <a:p>
            <a:r>
              <a:rPr lang="en-US" sz="1600" b="1" dirty="0" err="1" smtClean="0">
                <a:solidFill>
                  <a:srgbClr val="984807"/>
                </a:solidFill>
              </a:rPr>
              <a:t>Samtools</a:t>
            </a:r>
            <a:endParaRPr lang="en-US" sz="1600" b="1" dirty="0">
              <a:solidFill>
                <a:srgbClr val="984807"/>
              </a:solidFill>
            </a:endParaRPr>
          </a:p>
        </p:txBody>
      </p:sp>
      <p:pic>
        <p:nvPicPr>
          <p:cNvPr id="9" name="Picture 8" descr="lab_2010_winter.jpg"/>
          <p:cNvPicPr>
            <a:picLocks noChangeAspect="1"/>
          </p:cNvPicPr>
          <p:nvPr/>
        </p:nvPicPr>
        <p:blipFill rotWithShape="1">
          <a:blip r:embed="rId8">
            <a:extLst>
              <a:ext uri="{28A0092B-C50C-407E-A947-70E740481C1C}">
                <a14:useLocalDpi xmlns:a14="http://schemas.microsoft.com/office/drawing/2010/main" val="0"/>
              </a:ext>
            </a:extLst>
          </a:blip>
          <a:srcRect l="7998" t="48312" r="78680" b="26432"/>
          <a:stretch/>
        </p:blipFill>
        <p:spPr>
          <a:xfrm>
            <a:off x="6258582" y="5257800"/>
            <a:ext cx="921404" cy="1310105"/>
          </a:xfrm>
          <a:prstGeom prst="rect">
            <a:avLst/>
          </a:prstGeom>
        </p:spPr>
      </p:pic>
      <p:pic>
        <p:nvPicPr>
          <p:cNvPr id="11" name="Picture 10" descr="lab_2010_winter.jpg"/>
          <p:cNvPicPr>
            <a:picLocks noChangeAspect="1"/>
          </p:cNvPicPr>
          <p:nvPr/>
        </p:nvPicPr>
        <p:blipFill rotWithShape="1">
          <a:blip r:embed="rId8">
            <a:extLst>
              <a:ext uri="{28A0092B-C50C-407E-A947-70E740481C1C}">
                <a14:useLocalDpi xmlns:a14="http://schemas.microsoft.com/office/drawing/2010/main" val="0"/>
              </a:ext>
            </a:extLst>
          </a:blip>
          <a:srcRect l="64237" t="25001" r="24216" b="53077"/>
          <a:stretch/>
        </p:blipFill>
        <p:spPr>
          <a:xfrm>
            <a:off x="5181600" y="5257800"/>
            <a:ext cx="914400" cy="1301930"/>
          </a:xfrm>
          <a:prstGeom prst="rect">
            <a:avLst/>
          </a:prstGeom>
        </p:spPr>
      </p:pic>
      <p:pic>
        <p:nvPicPr>
          <p:cNvPr id="12" name="Picture 11" descr="thumb.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5200" y="5257800"/>
            <a:ext cx="952500" cy="1270000"/>
          </a:xfrm>
          <a:prstGeom prst="rect">
            <a:avLst/>
          </a:prstGeom>
        </p:spPr>
      </p:pic>
      <p:pic>
        <p:nvPicPr>
          <p:cNvPr id="14" name="Picture 13" descr="DRAW_Big_Bet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34200" y="304800"/>
            <a:ext cx="13716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43237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NIA Genetics of Alzheimer’s Disease Data Storage Site (NIAGADS)</a:t>
            </a:r>
            <a:endParaRPr lang="en-US" sz="3200" dirty="0"/>
          </a:p>
        </p:txBody>
      </p:sp>
      <p:sp>
        <p:nvSpPr>
          <p:cNvPr id="6" name="Content Placeholder 5"/>
          <p:cNvSpPr>
            <a:spLocks noGrp="1"/>
          </p:cNvSpPr>
          <p:nvPr>
            <p:ph sz="half" idx="1"/>
          </p:nvPr>
        </p:nvSpPr>
        <p:spPr>
          <a:xfrm>
            <a:off x="5029200" y="1828800"/>
            <a:ext cx="3733800" cy="3886200"/>
          </a:xfrm>
        </p:spPr>
        <p:txBody>
          <a:bodyPr>
            <a:normAutofit fontScale="85000" lnSpcReduction="10000"/>
          </a:bodyPr>
          <a:lstStyle/>
          <a:p>
            <a:r>
              <a:rPr lang="en-US" sz="2000" dirty="0" smtClean="0"/>
              <a:t>Portal to AD genetics studies funded by NIA</a:t>
            </a:r>
          </a:p>
          <a:p>
            <a:r>
              <a:rPr lang="en-US" sz="2000" dirty="0" smtClean="0"/>
              <a:t>Portal for ADSP data</a:t>
            </a:r>
          </a:p>
          <a:p>
            <a:r>
              <a:rPr lang="en-US" sz="2000" dirty="0" smtClean="0"/>
              <a:t>Portal for other large-scale AD sequencing projects (&gt;2,000 whole genomes, &gt;400TB raw data) being developed</a:t>
            </a:r>
          </a:p>
          <a:p>
            <a:r>
              <a:rPr lang="en-US" sz="2000" dirty="0" smtClean="0"/>
              <a:t>Software (</a:t>
            </a:r>
            <a:r>
              <a:rPr lang="en-US" sz="2000" dirty="0" err="1" smtClean="0"/>
              <a:t>DRAW+SneakPeek</a:t>
            </a:r>
            <a:r>
              <a:rPr lang="en-US" sz="2000" dirty="0" smtClean="0"/>
              <a:t>) and other resources</a:t>
            </a:r>
          </a:p>
          <a:p>
            <a:r>
              <a:rPr lang="en-US" sz="2000" dirty="0" smtClean="0"/>
              <a:t>Signup for user account and news alert at</a:t>
            </a:r>
            <a:endParaRPr lang="en-US" sz="2000" dirty="0"/>
          </a:p>
        </p:txBody>
      </p:sp>
      <p:sp>
        <p:nvSpPr>
          <p:cNvPr id="3" name="TextBox 2"/>
          <p:cNvSpPr txBox="1"/>
          <p:nvPr/>
        </p:nvSpPr>
        <p:spPr>
          <a:xfrm>
            <a:off x="5562600" y="5638800"/>
            <a:ext cx="2150649" cy="400110"/>
          </a:xfrm>
          <a:prstGeom prst="rect">
            <a:avLst/>
          </a:prstGeom>
          <a:noFill/>
        </p:spPr>
        <p:txBody>
          <a:bodyPr wrap="none" rtlCol="0">
            <a:spAutoFit/>
          </a:bodyPr>
          <a:lstStyle/>
          <a:p>
            <a:r>
              <a:rPr lang="en-US" b="0" dirty="0" err="1" smtClean="0">
                <a:solidFill>
                  <a:srgbClr val="FF0000"/>
                </a:solidFill>
              </a:rPr>
              <a:t>www.niagads.org</a:t>
            </a:r>
            <a:endParaRPr lang="en-US" b="0" dirty="0">
              <a:solidFill>
                <a:srgbClr val="FF0000"/>
              </a:solidFill>
            </a:endParaRPr>
          </a:p>
        </p:txBody>
      </p:sp>
      <p:pic>
        <p:nvPicPr>
          <p:cNvPr id="7" name="Picture 6"/>
          <p:cNvPicPr>
            <a:picLocks noChangeAspect="1"/>
          </p:cNvPicPr>
          <p:nvPr/>
        </p:nvPicPr>
        <p:blipFill>
          <a:blip r:embed="rId2"/>
          <a:stretch>
            <a:fillRect/>
          </a:stretch>
        </p:blipFill>
        <p:spPr>
          <a:xfrm>
            <a:off x="609599" y="2514600"/>
            <a:ext cx="3925229" cy="2514600"/>
          </a:xfrm>
          <a:prstGeom prst="rect">
            <a:avLst/>
          </a:prstGeom>
          <a:ln>
            <a:solidFill>
              <a:srgbClr val="6D6D6D"/>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227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members</a:t>
            </a:r>
            <a:endParaRPr lang="en-US" dirty="0"/>
          </a:p>
        </p:txBody>
      </p:sp>
      <p:pic>
        <p:nvPicPr>
          <p:cNvPr id="9" name="Picture 8" descr="DanFace_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352800"/>
            <a:ext cx="1244600" cy="1270000"/>
          </a:xfrm>
          <a:prstGeom prst="rect">
            <a:avLst/>
          </a:prstGeom>
        </p:spPr>
      </p:pic>
      <p:pic>
        <p:nvPicPr>
          <p:cNvPr id="12" name="Picture 11" descr="lab_pic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676400"/>
            <a:ext cx="1028700" cy="1270000"/>
          </a:xfrm>
          <a:prstGeom prst="rect">
            <a:avLst/>
          </a:prstGeom>
        </p:spPr>
      </p:pic>
      <p:pic>
        <p:nvPicPr>
          <p:cNvPr id="18" name="Picture 17" descr="Pau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5029200"/>
            <a:ext cx="1325217" cy="1219200"/>
          </a:xfrm>
          <a:prstGeom prst="rect">
            <a:avLst/>
          </a:prstGeom>
        </p:spPr>
      </p:pic>
      <p:pic>
        <p:nvPicPr>
          <p:cNvPr id="21" name="Picture 20" descr="y-c.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3352800"/>
            <a:ext cx="1219200" cy="1219200"/>
          </a:xfrm>
          <a:prstGeom prst="rect">
            <a:avLst/>
          </a:prstGeom>
        </p:spPr>
      </p:pic>
      <p:pic>
        <p:nvPicPr>
          <p:cNvPr id="24" name="Picture 23" descr="chiao.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676400"/>
            <a:ext cx="1028700" cy="1270000"/>
          </a:xfrm>
          <a:prstGeom prst="rect">
            <a:avLst/>
          </a:prstGeom>
        </p:spPr>
      </p:pic>
      <p:pic>
        <p:nvPicPr>
          <p:cNvPr id="30" name="Picture 29" descr="p20111030-174026_0.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5029200"/>
            <a:ext cx="927185" cy="1236246"/>
          </a:xfrm>
          <a:prstGeom prst="rect">
            <a:avLst/>
          </a:prstGeom>
        </p:spPr>
      </p:pic>
      <p:pic>
        <p:nvPicPr>
          <p:cNvPr id="33" name="Picture 32" descr="go_0.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400" y="1828800"/>
            <a:ext cx="1270000" cy="977900"/>
          </a:xfrm>
          <a:prstGeom prst="rect">
            <a:avLst/>
          </a:prstGeom>
        </p:spPr>
      </p:pic>
      <p:pic>
        <p:nvPicPr>
          <p:cNvPr id="36" name="Picture 35" descr="ottov_sm_0.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4600" y="1676400"/>
            <a:ext cx="939800" cy="1270000"/>
          </a:xfrm>
          <a:prstGeom prst="rect">
            <a:avLst/>
          </a:prstGeom>
        </p:spPr>
      </p:pic>
      <p:pic>
        <p:nvPicPr>
          <p:cNvPr id="39" name="Picture 38" descr="thumb.jpe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5750" y="3352800"/>
            <a:ext cx="952500" cy="1270000"/>
          </a:xfrm>
          <a:prstGeom prst="rect">
            <a:avLst/>
          </a:prstGeom>
        </p:spPr>
      </p:pic>
      <p:sp>
        <p:nvSpPr>
          <p:cNvPr id="3" name="TextBox 2"/>
          <p:cNvSpPr txBox="1"/>
          <p:nvPr/>
        </p:nvSpPr>
        <p:spPr>
          <a:xfrm>
            <a:off x="304800" y="4572000"/>
            <a:ext cx="2020205" cy="338554"/>
          </a:xfrm>
          <a:prstGeom prst="rect">
            <a:avLst/>
          </a:prstGeom>
          <a:noFill/>
        </p:spPr>
        <p:txBody>
          <a:bodyPr wrap="none" rtlCol="0">
            <a:spAutoFit/>
          </a:bodyPr>
          <a:lstStyle/>
          <a:p>
            <a:r>
              <a:rPr lang="en-US" sz="1600" dirty="0" err="1" smtClean="0"/>
              <a:t>Mugdha</a:t>
            </a:r>
            <a:r>
              <a:rPr lang="en-US" sz="1600" dirty="0" smtClean="0"/>
              <a:t> </a:t>
            </a:r>
            <a:r>
              <a:rPr lang="en-US" sz="1600" dirty="0" err="1" smtClean="0"/>
              <a:t>Khaladkar</a:t>
            </a:r>
            <a:endParaRPr lang="en-US" sz="1600" dirty="0"/>
          </a:p>
        </p:txBody>
      </p:sp>
      <p:sp>
        <p:nvSpPr>
          <p:cNvPr id="16" name="TextBox 15"/>
          <p:cNvSpPr txBox="1"/>
          <p:nvPr/>
        </p:nvSpPr>
        <p:spPr>
          <a:xfrm>
            <a:off x="2362200" y="4572000"/>
            <a:ext cx="1256374" cy="338554"/>
          </a:xfrm>
          <a:prstGeom prst="rect">
            <a:avLst/>
          </a:prstGeom>
          <a:noFill/>
        </p:spPr>
        <p:txBody>
          <a:bodyPr wrap="none" rtlCol="0">
            <a:spAutoFit/>
          </a:bodyPr>
          <a:lstStyle/>
          <a:p>
            <a:r>
              <a:rPr lang="en-US" sz="1600" dirty="0" smtClean="0"/>
              <a:t>Dan </a:t>
            </a:r>
            <a:r>
              <a:rPr lang="en-US" sz="1600" dirty="0" err="1" smtClean="0"/>
              <a:t>Laufer</a:t>
            </a:r>
            <a:endParaRPr lang="en-US" sz="1600" dirty="0"/>
          </a:p>
        </p:txBody>
      </p:sp>
      <p:sp>
        <p:nvSpPr>
          <p:cNvPr id="17" name="TextBox 16"/>
          <p:cNvSpPr txBox="1"/>
          <p:nvPr/>
        </p:nvSpPr>
        <p:spPr>
          <a:xfrm>
            <a:off x="457200" y="2895600"/>
            <a:ext cx="1677763" cy="338554"/>
          </a:xfrm>
          <a:prstGeom prst="rect">
            <a:avLst/>
          </a:prstGeom>
          <a:noFill/>
        </p:spPr>
        <p:txBody>
          <a:bodyPr wrap="none" rtlCol="0">
            <a:spAutoFit/>
          </a:bodyPr>
          <a:lstStyle/>
          <a:p>
            <a:r>
              <a:rPr lang="en-US" sz="1600" dirty="0" err="1" smtClean="0">
                <a:solidFill>
                  <a:srgbClr val="FF0000"/>
                </a:solidFill>
              </a:rPr>
              <a:t>Chiao</a:t>
            </a:r>
            <a:r>
              <a:rPr lang="en-US" sz="1600" dirty="0" err="1">
                <a:solidFill>
                  <a:srgbClr val="FF0000"/>
                </a:solidFill>
              </a:rPr>
              <a:t>-</a:t>
            </a:r>
            <a:r>
              <a:rPr lang="en-US" sz="1600" dirty="0" err="1" smtClean="0">
                <a:solidFill>
                  <a:srgbClr val="FF0000"/>
                </a:solidFill>
              </a:rPr>
              <a:t>Feng</a:t>
            </a:r>
            <a:r>
              <a:rPr lang="en-US" sz="1600" dirty="0" smtClean="0">
                <a:solidFill>
                  <a:srgbClr val="FF0000"/>
                </a:solidFill>
              </a:rPr>
              <a:t> Lin</a:t>
            </a:r>
            <a:endParaRPr lang="en-US" sz="1600" dirty="0">
              <a:solidFill>
                <a:srgbClr val="FF0000"/>
              </a:solidFill>
            </a:endParaRPr>
          </a:p>
        </p:txBody>
      </p:sp>
      <p:sp>
        <p:nvSpPr>
          <p:cNvPr id="19" name="TextBox 18"/>
          <p:cNvSpPr txBox="1"/>
          <p:nvPr/>
        </p:nvSpPr>
        <p:spPr>
          <a:xfrm>
            <a:off x="2209800" y="2895600"/>
            <a:ext cx="1678564" cy="338554"/>
          </a:xfrm>
          <a:prstGeom prst="rect">
            <a:avLst/>
          </a:prstGeom>
          <a:noFill/>
        </p:spPr>
        <p:txBody>
          <a:bodyPr wrap="none" rtlCol="0">
            <a:spAutoFit/>
          </a:bodyPr>
          <a:lstStyle/>
          <a:p>
            <a:r>
              <a:rPr lang="en-US" sz="1600" dirty="0" smtClean="0">
                <a:solidFill>
                  <a:srgbClr val="FF0000"/>
                </a:solidFill>
              </a:rPr>
              <a:t>Otto </a:t>
            </a:r>
            <a:r>
              <a:rPr lang="en-US" sz="1600" dirty="0" err="1" smtClean="0">
                <a:solidFill>
                  <a:srgbClr val="FF0000"/>
                </a:solidFill>
              </a:rPr>
              <a:t>Valladares</a:t>
            </a:r>
            <a:endParaRPr lang="en-US" sz="1600" dirty="0">
              <a:solidFill>
                <a:srgbClr val="FF0000"/>
              </a:solidFill>
            </a:endParaRPr>
          </a:p>
        </p:txBody>
      </p:sp>
      <p:sp>
        <p:nvSpPr>
          <p:cNvPr id="20" name="TextBox 19"/>
          <p:cNvSpPr txBox="1"/>
          <p:nvPr/>
        </p:nvSpPr>
        <p:spPr>
          <a:xfrm>
            <a:off x="965286" y="6248400"/>
            <a:ext cx="788798" cy="338554"/>
          </a:xfrm>
          <a:prstGeom prst="rect">
            <a:avLst/>
          </a:prstGeom>
          <a:noFill/>
        </p:spPr>
        <p:txBody>
          <a:bodyPr wrap="none" rtlCol="0">
            <a:spAutoFit/>
          </a:bodyPr>
          <a:lstStyle/>
          <a:p>
            <a:r>
              <a:rPr lang="en-US" sz="1600" dirty="0" smtClean="0">
                <a:solidFill>
                  <a:srgbClr val="008000"/>
                </a:solidFill>
              </a:rPr>
              <a:t>Fan Li</a:t>
            </a:r>
            <a:endParaRPr lang="en-US" sz="1600" dirty="0">
              <a:solidFill>
                <a:srgbClr val="008000"/>
              </a:solidFill>
            </a:endParaRPr>
          </a:p>
        </p:txBody>
      </p:sp>
      <p:sp>
        <p:nvSpPr>
          <p:cNvPr id="22" name="TextBox 21"/>
          <p:cNvSpPr txBox="1"/>
          <p:nvPr/>
        </p:nvSpPr>
        <p:spPr>
          <a:xfrm>
            <a:off x="3651986" y="4572000"/>
            <a:ext cx="1758214" cy="338554"/>
          </a:xfrm>
          <a:prstGeom prst="rect">
            <a:avLst/>
          </a:prstGeom>
          <a:noFill/>
        </p:spPr>
        <p:txBody>
          <a:bodyPr wrap="none" rtlCol="0">
            <a:spAutoFit/>
          </a:bodyPr>
          <a:lstStyle/>
          <a:p>
            <a:r>
              <a:rPr lang="en-US" sz="1600" dirty="0" smtClean="0">
                <a:solidFill>
                  <a:srgbClr val="FF0000"/>
                </a:solidFill>
              </a:rPr>
              <a:t>Micah Childress</a:t>
            </a:r>
            <a:endParaRPr lang="en-US" sz="1600" dirty="0">
              <a:solidFill>
                <a:srgbClr val="FF0000"/>
              </a:solidFill>
            </a:endParaRPr>
          </a:p>
        </p:txBody>
      </p:sp>
      <p:sp>
        <p:nvSpPr>
          <p:cNvPr id="23" name="TextBox 22"/>
          <p:cNvSpPr txBox="1"/>
          <p:nvPr/>
        </p:nvSpPr>
        <p:spPr>
          <a:xfrm>
            <a:off x="5410200" y="2895600"/>
            <a:ext cx="1461358" cy="338554"/>
          </a:xfrm>
          <a:prstGeom prst="rect">
            <a:avLst/>
          </a:prstGeom>
          <a:noFill/>
        </p:spPr>
        <p:txBody>
          <a:bodyPr wrap="none" rtlCol="0">
            <a:spAutoFit/>
          </a:bodyPr>
          <a:lstStyle/>
          <a:p>
            <a:r>
              <a:rPr lang="en-US" sz="1600" dirty="0" smtClean="0">
                <a:solidFill>
                  <a:srgbClr val="008000"/>
                </a:solidFill>
              </a:rPr>
              <a:t>Fanny Leung</a:t>
            </a:r>
            <a:endParaRPr lang="en-US" sz="1600" dirty="0">
              <a:solidFill>
                <a:srgbClr val="008000"/>
              </a:solidFill>
            </a:endParaRPr>
          </a:p>
        </p:txBody>
      </p:sp>
      <p:sp>
        <p:nvSpPr>
          <p:cNvPr id="26" name="TextBox 25"/>
          <p:cNvSpPr txBox="1"/>
          <p:nvPr/>
        </p:nvSpPr>
        <p:spPr>
          <a:xfrm>
            <a:off x="6959600" y="4572000"/>
            <a:ext cx="1637488" cy="338554"/>
          </a:xfrm>
          <a:prstGeom prst="rect">
            <a:avLst/>
          </a:prstGeom>
          <a:noFill/>
        </p:spPr>
        <p:txBody>
          <a:bodyPr wrap="none" rtlCol="0">
            <a:spAutoFit/>
          </a:bodyPr>
          <a:lstStyle/>
          <a:p>
            <a:r>
              <a:rPr lang="en-US" sz="1600" dirty="0" err="1" smtClean="0">
                <a:solidFill>
                  <a:srgbClr val="FF0000"/>
                </a:solidFill>
              </a:rPr>
              <a:t>Yih</a:t>
            </a:r>
            <a:r>
              <a:rPr lang="en-US" sz="1600" dirty="0" smtClean="0">
                <a:solidFill>
                  <a:srgbClr val="FF0000"/>
                </a:solidFill>
              </a:rPr>
              <a:t>-Chi Hwang</a:t>
            </a:r>
            <a:endParaRPr lang="en-US" sz="1600" dirty="0">
              <a:solidFill>
                <a:srgbClr val="FF0000"/>
              </a:solidFill>
            </a:endParaRPr>
          </a:p>
        </p:txBody>
      </p:sp>
      <p:sp>
        <p:nvSpPr>
          <p:cNvPr id="28" name="TextBox 27"/>
          <p:cNvSpPr txBox="1"/>
          <p:nvPr/>
        </p:nvSpPr>
        <p:spPr>
          <a:xfrm>
            <a:off x="2286001" y="6248400"/>
            <a:ext cx="1347845" cy="338554"/>
          </a:xfrm>
          <a:prstGeom prst="rect">
            <a:avLst/>
          </a:prstGeom>
          <a:noFill/>
        </p:spPr>
        <p:txBody>
          <a:bodyPr wrap="none" rtlCol="0">
            <a:spAutoFit/>
          </a:bodyPr>
          <a:lstStyle/>
          <a:p>
            <a:r>
              <a:rPr lang="en-US" sz="1600" dirty="0" smtClean="0">
                <a:solidFill>
                  <a:srgbClr val="008000"/>
                </a:solidFill>
              </a:rPr>
              <a:t>Paul </a:t>
            </a:r>
            <a:r>
              <a:rPr lang="en-US" sz="1600" dirty="0" err="1" smtClean="0">
                <a:solidFill>
                  <a:srgbClr val="008000"/>
                </a:solidFill>
              </a:rPr>
              <a:t>Ryvkin</a:t>
            </a:r>
            <a:endParaRPr lang="en-US" sz="1600" dirty="0">
              <a:solidFill>
                <a:srgbClr val="008000"/>
              </a:solidFill>
            </a:endParaRPr>
          </a:p>
        </p:txBody>
      </p:sp>
      <p:sp>
        <p:nvSpPr>
          <p:cNvPr id="31" name="TextBox 30"/>
          <p:cNvSpPr txBox="1"/>
          <p:nvPr/>
        </p:nvSpPr>
        <p:spPr>
          <a:xfrm>
            <a:off x="7086600" y="2895600"/>
            <a:ext cx="1689785" cy="338554"/>
          </a:xfrm>
          <a:prstGeom prst="rect">
            <a:avLst/>
          </a:prstGeom>
          <a:noFill/>
        </p:spPr>
        <p:txBody>
          <a:bodyPr wrap="none" rtlCol="0">
            <a:spAutoFit/>
          </a:bodyPr>
          <a:lstStyle/>
          <a:p>
            <a:r>
              <a:rPr lang="en-US" sz="1600" dirty="0" smtClean="0"/>
              <a:t>Amanda </a:t>
            </a:r>
            <a:r>
              <a:rPr lang="en-US" sz="1600" dirty="0" err="1" smtClean="0"/>
              <a:t>Partch</a:t>
            </a:r>
            <a:endParaRPr lang="en-US" sz="1600" dirty="0"/>
          </a:p>
        </p:txBody>
      </p:sp>
      <p:sp>
        <p:nvSpPr>
          <p:cNvPr id="32" name="TextBox 31"/>
          <p:cNvSpPr txBox="1"/>
          <p:nvPr/>
        </p:nvSpPr>
        <p:spPr>
          <a:xfrm>
            <a:off x="3817041" y="2895600"/>
            <a:ext cx="1286831" cy="338554"/>
          </a:xfrm>
          <a:prstGeom prst="rect">
            <a:avLst/>
          </a:prstGeom>
          <a:noFill/>
        </p:spPr>
        <p:txBody>
          <a:bodyPr wrap="none" rtlCol="0">
            <a:spAutoFit/>
          </a:bodyPr>
          <a:lstStyle/>
          <a:p>
            <a:r>
              <a:rPr lang="en-US" sz="1600" dirty="0" err="1" smtClean="0"/>
              <a:t>Tianyan</a:t>
            </a:r>
            <a:r>
              <a:rPr lang="en-US" sz="1600" dirty="0" smtClean="0"/>
              <a:t> Hu</a:t>
            </a:r>
            <a:endParaRPr lang="en-US" sz="1600" dirty="0"/>
          </a:p>
        </p:txBody>
      </p:sp>
      <p:sp>
        <p:nvSpPr>
          <p:cNvPr id="35" name="TextBox 34"/>
          <p:cNvSpPr txBox="1"/>
          <p:nvPr/>
        </p:nvSpPr>
        <p:spPr>
          <a:xfrm>
            <a:off x="3886199" y="6248400"/>
            <a:ext cx="1480393" cy="338554"/>
          </a:xfrm>
          <a:prstGeom prst="rect">
            <a:avLst/>
          </a:prstGeom>
          <a:noFill/>
        </p:spPr>
        <p:txBody>
          <a:bodyPr wrap="none" rtlCol="0">
            <a:spAutoFit/>
          </a:bodyPr>
          <a:lstStyle/>
          <a:p>
            <a:r>
              <a:rPr lang="en-US" sz="1600" dirty="0" smtClean="0"/>
              <a:t>Mitchell Tang</a:t>
            </a:r>
            <a:endParaRPr lang="en-US" sz="1600" dirty="0"/>
          </a:p>
        </p:txBody>
      </p:sp>
      <p:pic>
        <p:nvPicPr>
          <p:cNvPr id="5" name="Picture 4"/>
          <p:cNvPicPr>
            <a:picLocks noChangeAspect="1"/>
          </p:cNvPicPr>
          <p:nvPr/>
        </p:nvPicPr>
        <p:blipFill>
          <a:blip r:embed="rId11"/>
          <a:stretch>
            <a:fillRect/>
          </a:stretch>
        </p:blipFill>
        <p:spPr>
          <a:xfrm>
            <a:off x="4095059" y="1676400"/>
            <a:ext cx="953882" cy="1219200"/>
          </a:xfrm>
          <a:prstGeom prst="rect">
            <a:avLst/>
          </a:prstGeom>
        </p:spPr>
      </p:pic>
      <p:pic>
        <p:nvPicPr>
          <p:cNvPr id="7" name="Picture 6"/>
          <p:cNvPicPr>
            <a:picLocks noChangeAspect="1"/>
          </p:cNvPicPr>
          <p:nvPr/>
        </p:nvPicPr>
        <p:blipFill>
          <a:blip r:embed="rId12"/>
          <a:stretch>
            <a:fillRect/>
          </a:stretch>
        </p:blipFill>
        <p:spPr>
          <a:xfrm>
            <a:off x="4038600" y="5029200"/>
            <a:ext cx="1219200" cy="1219200"/>
          </a:xfrm>
          <a:prstGeom prst="rect">
            <a:avLst/>
          </a:prstGeom>
        </p:spPr>
      </p:pic>
      <p:sp>
        <p:nvSpPr>
          <p:cNvPr id="37" name="TextBox 36"/>
          <p:cNvSpPr txBox="1"/>
          <p:nvPr/>
        </p:nvSpPr>
        <p:spPr>
          <a:xfrm>
            <a:off x="5404586" y="4572000"/>
            <a:ext cx="1621057" cy="338554"/>
          </a:xfrm>
          <a:prstGeom prst="rect">
            <a:avLst/>
          </a:prstGeom>
          <a:noFill/>
        </p:spPr>
        <p:txBody>
          <a:bodyPr wrap="none" rtlCol="0">
            <a:spAutoFit/>
          </a:bodyPr>
          <a:lstStyle/>
          <a:p>
            <a:r>
              <a:rPr lang="en-US" sz="1600" dirty="0" smtClean="0">
                <a:solidFill>
                  <a:srgbClr val="FF0000"/>
                </a:solidFill>
              </a:rPr>
              <a:t>John </a:t>
            </a:r>
            <a:r>
              <a:rPr lang="en-US" sz="1600" dirty="0" err="1" smtClean="0">
                <a:solidFill>
                  <a:srgbClr val="FF0000"/>
                </a:solidFill>
              </a:rPr>
              <a:t>Malamon</a:t>
            </a:r>
            <a:endParaRPr lang="en-US" sz="1600" dirty="0">
              <a:solidFill>
                <a:srgbClr val="FF0000"/>
              </a:solidFill>
            </a:endParaRPr>
          </a:p>
        </p:txBody>
      </p:sp>
      <p:sp>
        <p:nvSpPr>
          <p:cNvPr id="40" name="TextBox 39"/>
          <p:cNvSpPr txBox="1"/>
          <p:nvPr/>
        </p:nvSpPr>
        <p:spPr>
          <a:xfrm>
            <a:off x="5489803" y="6248400"/>
            <a:ext cx="1749197" cy="338554"/>
          </a:xfrm>
          <a:prstGeom prst="rect">
            <a:avLst/>
          </a:prstGeom>
          <a:noFill/>
        </p:spPr>
        <p:txBody>
          <a:bodyPr wrap="none" rtlCol="0">
            <a:spAutoFit/>
          </a:bodyPr>
          <a:lstStyle/>
          <a:p>
            <a:r>
              <a:rPr lang="en-US" sz="1600" dirty="0" smtClean="0"/>
              <a:t>Alex </a:t>
            </a:r>
            <a:r>
              <a:rPr lang="en-US" sz="1600" dirty="0" err="1" smtClean="0"/>
              <a:t>Amlie</a:t>
            </a:r>
            <a:r>
              <a:rPr lang="en-US" sz="1600" dirty="0" smtClean="0"/>
              <a:t>-Wolf</a:t>
            </a:r>
            <a:endParaRPr lang="en-US" sz="1600" dirty="0"/>
          </a:p>
        </p:txBody>
      </p:sp>
      <p:sp>
        <p:nvSpPr>
          <p:cNvPr id="41" name="TextBox 40"/>
          <p:cNvSpPr txBox="1"/>
          <p:nvPr/>
        </p:nvSpPr>
        <p:spPr>
          <a:xfrm>
            <a:off x="7239000" y="6248400"/>
            <a:ext cx="1393731" cy="338554"/>
          </a:xfrm>
          <a:prstGeom prst="rect">
            <a:avLst/>
          </a:prstGeom>
          <a:noFill/>
        </p:spPr>
        <p:txBody>
          <a:bodyPr wrap="none" rtlCol="0">
            <a:spAutoFit/>
          </a:bodyPr>
          <a:lstStyle/>
          <a:p>
            <a:r>
              <a:rPr lang="en-US" sz="1600" dirty="0" err="1" smtClean="0"/>
              <a:t>Pavel</a:t>
            </a:r>
            <a:r>
              <a:rPr lang="en-US" sz="1600" dirty="0" smtClean="0"/>
              <a:t> </a:t>
            </a:r>
            <a:r>
              <a:rPr lang="en-US" sz="1600" dirty="0" err="1" smtClean="0"/>
              <a:t>Kuksa</a:t>
            </a:r>
            <a:endParaRPr lang="en-US" sz="1600" dirty="0"/>
          </a:p>
        </p:txBody>
      </p:sp>
      <p:pic>
        <p:nvPicPr>
          <p:cNvPr id="38" name="Picture 37"/>
          <p:cNvPicPr>
            <a:picLocks noChangeAspect="1"/>
          </p:cNvPicPr>
          <p:nvPr/>
        </p:nvPicPr>
        <p:blipFill>
          <a:blip r:embed="rId13"/>
          <a:stretch>
            <a:fillRect/>
          </a:stretch>
        </p:blipFill>
        <p:spPr>
          <a:xfrm>
            <a:off x="7239000" y="5029200"/>
            <a:ext cx="1243263" cy="1270000"/>
          </a:xfrm>
          <a:prstGeom prst="rect">
            <a:avLst/>
          </a:prstGeom>
        </p:spPr>
      </p:pic>
      <p:pic>
        <p:nvPicPr>
          <p:cNvPr id="42" name="Picture 41"/>
          <p:cNvPicPr>
            <a:picLocks noChangeAspect="1"/>
          </p:cNvPicPr>
          <p:nvPr/>
        </p:nvPicPr>
        <p:blipFill>
          <a:blip r:embed="rId14">
            <a:alphaModFix/>
          </a:blip>
          <a:stretch>
            <a:fillRect/>
          </a:stretch>
        </p:blipFill>
        <p:spPr>
          <a:xfrm>
            <a:off x="5537200" y="3327400"/>
            <a:ext cx="1130300" cy="1270000"/>
          </a:xfrm>
          <a:prstGeom prst="rect">
            <a:avLst/>
          </a:prstGeom>
        </p:spPr>
      </p:pic>
      <p:pic>
        <p:nvPicPr>
          <p:cNvPr id="15" name="Picture 14"/>
          <p:cNvPicPr>
            <a:picLocks noChangeAspect="1"/>
          </p:cNvPicPr>
          <p:nvPr/>
        </p:nvPicPr>
        <p:blipFill>
          <a:blip r:embed="rId15"/>
          <a:stretch>
            <a:fillRect/>
          </a:stretch>
        </p:blipFill>
        <p:spPr>
          <a:xfrm>
            <a:off x="5537200" y="5041900"/>
            <a:ext cx="1270000" cy="1270000"/>
          </a:xfrm>
          <a:prstGeom prst="rect">
            <a:avLst/>
          </a:prstGeom>
        </p:spPr>
      </p:pic>
      <p:pic>
        <p:nvPicPr>
          <p:cNvPr id="27" name="Picture 26"/>
          <p:cNvPicPr>
            <a:picLocks noChangeAspect="1"/>
          </p:cNvPicPr>
          <p:nvPr/>
        </p:nvPicPr>
        <p:blipFill>
          <a:blip r:embed="rId16"/>
          <a:stretch>
            <a:fillRect/>
          </a:stretch>
        </p:blipFill>
        <p:spPr>
          <a:xfrm>
            <a:off x="762000" y="3276600"/>
            <a:ext cx="1270000" cy="1270000"/>
          </a:xfrm>
          <a:prstGeom prst="rect">
            <a:avLst/>
          </a:prstGeom>
        </p:spPr>
      </p:pic>
    </p:spTree>
    <p:extLst>
      <p:ext uri="{BB962C8B-B14F-4D97-AF65-F5344CB8AC3E}">
        <p14:creationId xmlns:p14="http://schemas.microsoft.com/office/powerpoint/2010/main" val="2457945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3600" dirty="0" smtClean="0">
                <a:ea typeface="+mj-ea"/>
                <a:cs typeface="+mj-cs"/>
              </a:rPr>
              <a:t>Acknowledgements</a:t>
            </a:r>
            <a:endParaRPr lang="en-US" sz="3600" dirty="0">
              <a:ea typeface="+mj-ea"/>
              <a:cs typeface="+mj-cs"/>
            </a:endParaRPr>
          </a:p>
        </p:txBody>
      </p:sp>
      <p:sp>
        <p:nvSpPr>
          <p:cNvPr id="6" name="Content Placeholder 5"/>
          <p:cNvSpPr>
            <a:spLocks noGrp="1"/>
          </p:cNvSpPr>
          <p:nvPr>
            <p:ph sz="quarter" idx="4294967295"/>
          </p:nvPr>
        </p:nvSpPr>
        <p:spPr>
          <a:xfrm>
            <a:off x="2209800" y="1676401"/>
            <a:ext cx="2819400" cy="4648200"/>
          </a:xfrm>
        </p:spPr>
        <p:txBody>
          <a:bodyPr>
            <a:noAutofit/>
          </a:bodyPr>
          <a:lstStyle/>
          <a:p>
            <a:pPr marL="365760" indent="-256032" fontAlgn="auto">
              <a:spcBef>
                <a:spcPts val="600"/>
              </a:spcBef>
              <a:spcAft>
                <a:spcPts val="0"/>
              </a:spcAft>
              <a:buNone/>
              <a:defRPr/>
            </a:pPr>
            <a:r>
              <a:rPr lang="en-US" sz="1200" b="1" u="sng" dirty="0" smtClean="0"/>
              <a:t>Pathology and Lab Medicine</a:t>
            </a:r>
            <a:br>
              <a:rPr lang="en-US" sz="1200" b="1" u="sng" dirty="0" smtClean="0"/>
            </a:br>
            <a:r>
              <a:rPr lang="en-US" sz="1200" b="1" u="sng" dirty="0" smtClean="0"/>
              <a:t>PSOM/CHOP</a:t>
            </a:r>
          </a:p>
          <a:p>
            <a:pPr marL="365760" indent="-256032" fontAlgn="auto">
              <a:spcBef>
                <a:spcPts val="600"/>
              </a:spcBef>
              <a:spcAft>
                <a:spcPts val="0"/>
              </a:spcAft>
              <a:buNone/>
              <a:defRPr/>
            </a:pPr>
            <a:r>
              <a:rPr lang="en-US" sz="1200" dirty="0" smtClean="0"/>
              <a:t>David Roth</a:t>
            </a:r>
          </a:p>
          <a:p>
            <a:pPr marL="365760" indent="-256032" fontAlgn="auto">
              <a:spcBef>
                <a:spcPts val="600"/>
              </a:spcBef>
              <a:spcAft>
                <a:spcPts val="0"/>
              </a:spcAft>
              <a:buNone/>
              <a:defRPr/>
            </a:pPr>
            <a:r>
              <a:rPr lang="en-US" sz="1200" dirty="0" smtClean="0"/>
              <a:t>Nancy Spinner</a:t>
            </a:r>
          </a:p>
          <a:p>
            <a:pPr marL="365760" indent="-256032" fontAlgn="auto">
              <a:spcBef>
                <a:spcPts val="600"/>
              </a:spcBef>
              <a:spcAft>
                <a:spcPts val="0"/>
              </a:spcAft>
              <a:buNone/>
              <a:defRPr/>
            </a:pPr>
            <a:r>
              <a:rPr lang="en-US" sz="1200" dirty="0" err="1" smtClean="0"/>
              <a:t>Dimitrios</a:t>
            </a:r>
            <a:r>
              <a:rPr lang="en-US" sz="1200" dirty="0" smtClean="0"/>
              <a:t> </a:t>
            </a:r>
            <a:r>
              <a:rPr lang="en-US" sz="1200" dirty="0" err="1" smtClean="0"/>
              <a:t>Monos</a:t>
            </a:r>
            <a:endParaRPr lang="en-US" sz="1200" dirty="0"/>
          </a:p>
          <a:p>
            <a:pPr marL="365760" indent="-256032" fontAlgn="auto">
              <a:spcBef>
                <a:spcPts val="600"/>
              </a:spcBef>
              <a:spcAft>
                <a:spcPts val="0"/>
              </a:spcAft>
              <a:buNone/>
              <a:defRPr/>
            </a:pPr>
            <a:r>
              <a:rPr lang="en-US" sz="1200" dirty="0" smtClean="0"/>
              <a:t>Jennifer </a:t>
            </a:r>
            <a:r>
              <a:rPr lang="en-US" sz="1200" dirty="0" err="1"/>
              <a:t>Morrisette</a:t>
            </a:r>
            <a:endParaRPr lang="en-US" sz="1200" dirty="0"/>
          </a:p>
          <a:p>
            <a:pPr marL="365760" indent="-256032" fontAlgn="auto">
              <a:spcBef>
                <a:spcPts val="600"/>
              </a:spcBef>
              <a:spcAft>
                <a:spcPts val="0"/>
              </a:spcAft>
              <a:buNone/>
              <a:defRPr/>
            </a:pPr>
            <a:r>
              <a:rPr lang="en-US" sz="1200" dirty="0"/>
              <a:t>Robert </a:t>
            </a:r>
            <a:r>
              <a:rPr lang="en-US" sz="1200" dirty="0" err="1"/>
              <a:t>Daber</a:t>
            </a:r>
            <a:endParaRPr lang="en-US" sz="1200" dirty="0"/>
          </a:p>
          <a:p>
            <a:pPr marL="365760" indent="-256032" fontAlgn="auto">
              <a:spcBef>
                <a:spcPts val="600"/>
              </a:spcBef>
              <a:spcAft>
                <a:spcPts val="0"/>
              </a:spcAft>
              <a:buNone/>
              <a:defRPr/>
            </a:pPr>
            <a:r>
              <a:rPr lang="en-US" sz="1200" dirty="0"/>
              <a:t>Laura </a:t>
            </a:r>
            <a:r>
              <a:rPr lang="en-US" sz="1200" dirty="0" err="1" smtClean="0"/>
              <a:t>Conlin</a:t>
            </a:r>
            <a:endParaRPr lang="en-US" sz="1200" dirty="0"/>
          </a:p>
          <a:p>
            <a:pPr marL="365760" indent="-256032" fontAlgn="auto">
              <a:spcBef>
                <a:spcPts val="600"/>
              </a:spcBef>
              <a:spcAft>
                <a:spcPts val="0"/>
              </a:spcAft>
              <a:buNone/>
              <a:defRPr/>
            </a:pPr>
            <a:r>
              <a:rPr lang="en-US" sz="1200" dirty="0" smtClean="0"/>
              <a:t>Ellen Tsai</a:t>
            </a:r>
            <a:endParaRPr lang="en-US" sz="1200" dirty="0"/>
          </a:p>
          <a:p>
            <a:pPr marL="365760" indent="-256032" fontAlgn="auto">
              <a:spcBef>
                <a:spcPts val="600"/>
              </a:spcBef>
              <a:spcAft>
                <a:spcPts val="0"/>
              </a:spcAft>
              <a:buNone/>
              <a:defRPr/>
            </a:pPr>
            <a:r>
              <a:rPr lang="en-US" sz="1200" dirty="0" err="1" smtClean="0"/>
              <a:t>Avni</a:t>
            </a:r>
            <a:r>
              <a:rPr lang="en-US" sz="1200" dirty="0" smtClean="0"/>
              <a:t> </a:t>
            </a:r>
            <a:r>
              <a:rPr lang="en-US" sz="1200" dirty="0" err="1" smtClean="0"/>
              <a:t>Santani</a:t>
            </a:r>
            <a:endParaRPr lang="en-US" sz="1200" dirty="0"/>
          </a:p>
          <a:p>
            <a:pPr marL="365760" indent="-256032" eaLnBrk="1" fontAlgn="auto" hangingPunct="1">
              <a:spcBef>
                <a:spcPts val="600"/>
              </a:spcBef>
              <a:spcAft>
                <a:spcPts val="0"/>
              </a:spcAft>
              <a:buNone/>
              <a:defRPr/>
            </a:pPr>
            <a:r>
              <a:rPr lang="en-US" sz="1200" dirty="0" err="1" smtClean="0"/>
              <a:t>Zissimos</a:t>
            </a:r>
            <a:r>
              <a:rPr lang="en-US" sz="1200" dirty="0" smtClean="0"/>
              <a:t> </a:t>
            </a:r>
            <a:r>
              <a:rPr lang="en-US" sz="1200" dirty="0" err="1" smtClean="0"/>
              <a:t>Mourelatos</a:t>
            </a:r>
            <a:r>
              <a:rPr lang="en-US" sz="1200" dirty="0" smtClean="0"/>
              <a:t/>
            </a:r>
            <a:br>
              <a:rPr lang="en-US" sz="1200" dirty="0" smtClean="0"/>
            </a:br>
            <a:endParaRPr lang="en-US" sz="1200" dirty="0" smtClean="0"/>
          </a:p>
          <a:p>
            <a:pPr marL="365760" indent="-256032" eaLnBrk="1" fontAlgn="auto" hangingPunct="1">
              <a:spcBef>
                <a:spcPts val="600"/>
              </a:spcBef>
              <a:spcAft>
                <a:spcPts val="0"/>
              </a:spcAft>
              <a:buNone/>
              <a:defRPr/>
            </a:pPr>
            <a:r>
              <a:rPr lang="en-US" sz="1200" b="1" u="sng" dirty="0" smtClean="0">
                <a:solidFill>
                  <a:srgbClr val="000090"/>
                </a:solidFill>
                <a:cs typeface="Garamond"/>
              </a:rPr>
              <a:t>Support:</a:t>
            </a:r>
            <a:endParaRPr lang="en-US" sz="1200" b="1" u="sng" dirty="0">
              <a:solidFill>
                <a:srgbClr val="000090"/>
              </a:solidFill>
              <a:cs typeface="Garamond"/>
            </a:endParaRPr>
          </a:p>
          <a:p>
            <a:pPr marL="365760" indent="-256032" fontAlgn="auto">
              <a:spcBef>
                <a:spcPts val="600"/>
              </a:spcBef>
              <a:spcAft>
                <a:spcPts val="0"/>
              </a:spcAft>
              <a:buNone/>
              <a:defRPr/>
            </a:pPr>
            <a:r>
              <a:rPr lang="en-US" sz="1100" dirty="0">
                <a:solidFill>
                  <a:srgbClr val="000090"/>
                </a:solidFill>
                <a:cs typeface="Garamond"/>
              </a:rPr>
              <a:t>Penn Institute on Aging</a:t>
            </a:r>
          </a:p>
          <a:p>
            <a:pPr marL="365760" indent="-256032" eaLnBrk="1" fontAlgn="auto" hangingPunct="1">
              <a:spcBef>
                <a:spcPts val="600"/>
              </a:spcBef>
              <a:spcAft>
                <a:spcPts val="0"/>
              </a:spcAft>
              <a:buNone/>
              <a:defRPr/>
            </a:pPr>
            <a:r>
              <a:rPr lang="en-US" sz="1100" dirty="0" smtClean="0">
                <a:solidFill>
                  <a:srgbClr val="000090"/>
                </a:solidFill>
                <a:cs typeface="Garamond"/>
              </a:rPr>
              <a:t>PGFI</a:t>
            </a:r>
          </a:p>
          <a:p>
            <a:pPr marL="365760" indent="-256032" eaLnBrk="1" fontAlgn="auto" hangingPunct="1">
              <a:spcBef>
                <a:spcPts val="600"/>
              </a:spcBef>
              <a:spcAft>
                <a:spcPts val="0"/>
              </a:spcAft>
              <a:buNone/>
              <a:defRPr/>
            </a:pPr>
            <a:r>
              <a:rPr lang="en-US" sz="1100" dirty="0" smtClean="0">
                <a:solidFill>
                  <a:srgbClr val="000090"/>
                </a:solidFill>
                <a:cs typeface="Garamond"/>
              </a:rPr>
              <a:t>Alzheimer’s Foundation</a:t>
            </a:r>
            <a:endParaRPr lang="en-US" sz="1100" dirty="0">
              <a:solidFill>
                <a:srgbClr val="000090"/>
              </a:solidFill>
              <a:cs typeface="Garamond"/>
            </a:endParaRPr>
          </a:p>
          <a:p>
            <a:pPr marL="365760" indent="-256032" eaLnBrk="1" fontAlgn="auto" hangingPunct="1">
              <a:spcBef>
                <a:spcPts val="600"/>
              </a:spcBef>
              <a:spcAft>
                <a:spcPts val="0"/>
              </a:spcAft>
              <a:buNone/>
              <a:defRPr/>
            </a:pPr>
            <a:r>
              <a:rPr lang="en-US" sz="1100" dirty="0" err="1">
                <a:solidFill>
                  <a:srgbClr val="000090"/>
                </a:solidFill>
                <a:cs typeface="Garamond"/>
              </a:rPr>
              <a:t>CurePSP</a:t>
            </a:r>
            <a:r>
              <a:rPr lang="en-US" sz="1100" dirty="0">
                <a:solidFill>
                  <a:srgbClr val="000090"/>
                </a:solidFill>
                <a:cs typeface="Garamond"/>
              </a:rPr>
              <a:t> foundation</a:t>
            </a:r>
          </a:p>
          <a:p>
            <a:pPr marL="365760" indent="-256032" eaLnBrk="1" fontAlgn="auto" hangingPunct="1">
              <a:spcBef>
                <a:spcPts val="600"/>
              </a:spcBef>
              <a:spcAft>
                <a:spcPts val="0"/>
              </a:spcAft>
              <a:buNone/>
              <a:defRPr/>
            </a:pPr>
            <a:r>
              <a:rPr lang="en-US" sz="1100" dirty="0">
                <a:solidFill>
                  <a:srgbClr val="000090"/>
                </a:solidFill>
                <a:cs typeface="Garamond"/>
              </a:rPr>
              <a:t>NIH: NIA/NIGMS/NIMH/NHGRI</a:t>
            </a:r>
          </a:p>
          <a:p>
            <a:pPr marL="365760" indent="-256032" fontAlgn="auto">
              <a:spcBef>
                <a:spcPts val="600"/>
              </a:spcBef>
              <a:spcAft>
                <a:spcPts val="0"/>
              </a:spcAft>
              <a:buNone/>
              <a:defRPr/>
            </a:pPr>
            <a:endParaRPr lang="en-US" sz="1100" dirty="0"/>
          </a:p>
        </p:txBody>
      </p:sp>
      <p:sp>
        <p:nvSpPr>
          <p:cNvPr id="2" name="Content Placeholder 1"/>
          <p:cNvSpPr>
            <a:spLocks noGrp="1"/>
          </p:cNvSpPr>
          <p:nvPr>
            <p:ph sz="half" idx="4294967295"/>
          </p:nvPr>
        </p:nvSpPr>
        <p:spPr>
          <a:xfrm>
            <a:off x="228600" y="1600200"/>
            <a:ext cx="2133600" cy="4267200"/>
          </a:xfrm>
        </p:spPr>
        <p:txBody>
          <a:bodyPr>
            <a:noAutofit/>
          </a:bodyPr>
          <a:lstStyle/>
          <a:p>
            <a:pPr marL="365760" indent="-256032" eaLnBrk="1" fontAlgn="auto" hangingPunct="1">
              <a:spcBef>
                <a:spcPts val="600"/>
              </a:spcBef>
              <a:spcAft>
                <a:spcPts val="0"/>
              </a:spcAft>
              <a:buNone/>
              <a:defRPr/>
            </a:pPr>
            <a:r>
              <a:rPr lang="en-US" sz="1200" b="1" u="sng" dirty="0" err="1" smtClean="0"/>
              <a:t>Schllenberg</a:t>
            </a:r>
            <a:r>
              <a:rPr lang="en-US" sz="1200" b="1" u="sng" dirty="0" smtClean="0"/>
              <a:t> </a:t>
            </a:r>
            <a:r>
              <a:rPr lang="en-US" sz="1200" b="1" u="sng" dirty="0"/>
              <a:t>lab</a:t>
            </a:r>
          </a:p>
          <a:p>
            <a:pPr marL="365760" indent="-256032" eaLnBrk="1" fontAlgn="auto" hangingPunct="1">
              <a:spcBef>
                <a:spcPts val="600"/>
              </a:spcBef>
              <a:spcAft>
                <a:spcPts val="0"/>
              </a:spcAft>
              <a:buNone/>
              <a:defRPr/>
            </a:pPr>
            <a:r>
              <a:rPr lang="en-US" sz="1200" dirty="0"/>
              <a:t>Gerard </a:t>
            </a:r>
            <a:r>
              <a:rPr lang="en-US" sz="1200" dirty="0" err="1"/>
              <a:t>Schellenberg</a:t>
            </a:r>
            <a:endParaRPr lang="en-US" sz="1200" dirty="0"/>
          </a:p>
          <a:p>
            <a:pPr marL="365760" indent="-256032" eaLnBrk="1" fontAlgn="auto" hangingPunct="1">
              <a:spcBef>
                <a:spcPts val="600"/>
              </a:spcBef>
              <a:spcAft>
                <a:spcPts val="0"/>
              </a:spcAft>
              <a:buNone/>
              <a:defRPr/>
            </a:pPr>
            <a:r>
              <a:rPr lang="en-US" sz="1200" dirty="0"/>
              <a:t>Evan Geller</a:t>
            </a:r>
          </a:p>
          <a:p>
            <a:pPr marL="365760" indent="-256032" eaLnBrk="1" fontAlgn="auto" hangingPunct="1">
              <a:spcBef>
                <a:spcPts val="600"/>
              </a:spcBef>
              <a:spcAft>
                <a:spcPts val="0"/>
              </a:spcAft>
              <a:buNone/>
              <a:defRPr/>
            </a:pPr>
            <a:r>
              <a:rPr lang="en-US" sz="1200" dirty="0" smtClean="0"/>
              <a:t>Laura Cantwell</a:t>
            </a:r>
            <a:endParaRPr lang="en-US" sz="1200" dirty="0" smtClean="0"/>
          </a:p>
          <a:p>
            <a:pPr marL="365760" indent="-256032" eaLnBrk="1" fontAlgn="auto" hangingPunct="1">
              <a:spcBef>
                <a:spcPts val="600"/>
              </a:spcBef>
              <a:spcAft>
                <a:spcPts val="0"/>
              </a:spcAft>
              <a:buNone/>
              <a:defRPr/>
            </a:pPr>
            <a:endParaRPr lang="en-US" sz="1200" b="1" u="sng" dirty="0" smtClean="0"/>
          </a:p>
          <a:p>
            <a:pPr marL="365760" indent="-256032" eaLnBrk="1" fontAlgn="auto" hangingPunct="1">
              <a:spcBef>
                <a:spcPts val="600"/>
              </a:spcBef>
              <a:spcAft>
                <a:spcPts val="0"/>
              </a:spcAft>
              <a:buNone/>
              <a:defRPr/>
            </a:pPr>
            <a:r>
              <a:rPr lang="en-US" sz="1200" b="1" u="sng" dirty="0" smtClean="0"/>
              <a:t>Gregory </a:t>
            </a:r>
            <a:r>
              <a:rPr lang="en-US" sz="1200" b="1" u="sng" dirty="0"/>
              <a:t>Lab</a:t>
            </a:r>
          </a:p>
          <a:p>
            <a:pPr marL="365760" indent="-256032" eaLnBrk="1" fontAlgn="auto" hangingPunct="1">
              <a:spcBef>
                <a:spcPts val="600"/>
              </a:spcBef>
              <a:spcAft>
                <a:spcPts val="0"/>
              </a:spcAft>
              <a:buNone/>
              <a:defRPr/>
            </a:pPr>
            <a:r>
              <a:rPr lang="en-US" sz="1200" dirty="0"/>
              <a:t>Brian Gregory</a:t>
            </a:r>
          </a:p>
          <a:p>
            <a:pPr marL="365760" indent="-256032" eaLnBrk="1" fontAlgn="auto" hangingPunct="1">
              <a:spcBef>
                <a:spcPts val="600"/>
              </a:spcBef>
              <a:spcAft>
                <a:spcPts val="0"/>
              </a:spcAft>
              <a:buNone/>
              <a:defRPr/>
            </a:pPr>
            <a:r>
              <a:rPr lang="en-US" sz="1200" dirty="0"/>
              <a:t>Qi </a:t>
            </a:r>
            <a:r>
              <a:rPr lang="en-US" sz="1200" dirty="0" err="1"/>
              <a:t>Zheng</a:t>
            </a:r>
            <a:endParaRPr lang="en-US" sz="1200" dirty="0"/>
          </a:p>
          <a:p>
            <a:pPr marL="365760" indent="-256032" eaLnBrk="1" fontAlgn="auto" hangingPunct="1">
              <a:spcBef>
                <a:spcPts val="600"/>
              </a:spcBef>
              <a:spcAft>
                <a:spcPts val="0"/>
              </a:spcAft>
              <a:buNone/>
              <a:defRPr/>
            </a:pPr>
            <a:r>
              <a:rPr lang="en-US" sz="1200" dirty="0"/>
              <a:t>Isabelle </a:t>
            </a:r>
            <a:r>
              <a:rPr lang="en-US" sz="1200" dirty="0" err="1"/>
              <a:t>Dragomir</a:t>
            </a:r>
            <a:endParaRPr lang="en-US" sz="1200" dirty="0"/>
          </a:p>
          <a:p>
            <a:pPr marL="365760" indent="-256032" eaLnBrk="1" fontAlgn="auto" hangingPunct="1">
              <a:spcBef>
                <a:spcPts val="600"/>
              </a:spcBef>
              <a:spcAft>
                <a:spcPts val="0"/>
              </a:spcAft>
              <a:buNone/>
              <a:defRPr/>
            </a:pPr>
            <a:r>
              <a:rPr lang="en-US" sz="1200" dirty="0"/>
              <a:t>Jamie Yang</a:t>
            </a:r>
          </a:p>
          <a:p>
            <a:pPr marL="365760" indent="-256032" eaLnBrk="1" fontAlgn="auto" hangingPunct="1">
              <a:spcBef>
                <a:spcPts val="600"/>
              </a:spcBef>
              <a:spcAft>
                <a:spcPts val="0"/>
              </a:spcAft>
              <a:buNone/>
              <a:defRPr/>
            </a:pPr>
            <a:r>
              <a:rPr lang="en-US" sz="1200" dirty="0" err="1"/>
              <a:t>Sandeep</a:t>
            </a:r>
            <a:r>
              <a:rPr lang="en-US" sz="1200" dirty="0"/>
              <a:t> Jain</a:t>
            </a:r>
          </a:p>
          <a:p>
            <a:pPr marL="365760" indent="-256032" eaLnBrk="1" fontAlgn="auto" hangingPunct="1">
              <a:spcBef>
                <a:spcPts val="600"/>
              </a:spcBef>
              <a:spcAft>
                <a:spcPts val="0"/>
              </a:spcAft>
              <a:buNone/>
              <a:defRPr/>
            </a:pPr>
            <a:endParaRPr lang="en-US" sz="1200" dirty="0"/>
          </a:p>
          <a:p>
            <a:pPr marL="365760" indent="-256032" fontAlgn="auto">
              <a:spcBef>
                <a:spcPts val="600"/>
              </a:spcBef>
              <a:spcAft>
                <a:spcPts val="0"/>
              </a:spcAft>
              <a:buNone/>
              <a:defRPr/>
            </a:pPr>
            <a:r>
              <a:rPr lang="en-US" sz="1200" b="1" u="sng" dirty="0" smtClean="0"/>
              <a:t>CNDR/ADC</a:t>
            </a:r>
            <a:endParaRPr lang="en-US" sz="1200" b="1" u="sng" dirty="0"/>
          </a:p>
          <a:p>
            <a:pPr marL="365760" indent="-256032" fontAlgn="auto">
              <a:spcBef>
                <a:spcPts val="600"/>
              </a:spcBef>
              <a:spcAft>
                <a:spcPts val="0"/>
              </a:spcAft>
              <a:buNone/>
              <a:defRPr/>
            </a:pPr>
            <a:r>
              <a:rPr lang="en-US" sz="1200" dirty="0"/>
              <a:t>John </a:t>
            </a:r>
            <a:r>
              <a:rPr lang="en-US" sz="1200" dirty="0" err="1"/>
              <a:t>Trojanowski</a:t>
            </a:r>
            <a:endParaRPr lang="en-US" sz="1200" dirty="0"/>
          </a:p>
          <a:p>
            <a:pPr marL="365760" indent="-256032" eaLnBrk="1" fontAlgn="auto" hangingPunct="1">
              <a:spcBef>
                <a:spcPts val="600"/>
              </a:spcBef>
              <a:spcAft>
                <a:spcPts val="0"/>
              </a:spcAft>
              <a:buNone/>
              <a:defRPr/>
            </a:pPr>
            <a:r>
              <a:rPr lang="en-US" sz="1200" dirty="0"/>
              <a:t>Virginia Lee</a:t>
            </a:r>
          </a:p>
          <a:p>
            <a:pPr marL="365760" indent="-256032" fontAlgn="auto">
              <a:spcBef>
                <a:spcPts val="600"/>
              </a:spcBef>
              <a:spcAft>
                <a:spcPts val="0"/>
              </a:spcAft>
              <a:buNone/>
              <a:defRPr/>
            </a:pPr>
            <a:r>
              <a:rPr lang="en-US" sz="1200" dirty="0" err="1"/>
              <a:t>Vivianna</a:t>
            </a:r>
            <a:r>
              <a:rPr lang="en-US" sz="1200" dirty="0"/>
              <a:t> Van </a:t>
            </a:r>
            <a:r>
              <a:rPr lang="en-US" sz="1200" dirty="0" err="1" smtClean="0"/>
              <a:t>Deerlin</a:t>
            </a:r>
            <a:endParaRPr lang="en-US" sz="1200" dirty="0" smtClean="0"/>
          </a:p>
          <a:p>
            <a:pPr marL="365760" indent="-256032" fontAlgn="auto">
              <a:spcBef>
                <a:spcPts val="600"/>
              </a:spcBef>
              <a:spcAft>
                <a:spcPts val="0"/>
              </a:spcAft>
              <a:buNone/>
              <a:defRPr/>
            </a:pPr>
            <a:r>
              <a:rPr lang="en-US" sz="1200" dirty="0" smtClean="0"/>
              <a:t>Steven Arnold</a:t>
            </a:r>
            <a:endParaRPr lang="en-US" sz="1200" dirty="0"/>
          </a:p>
          <a:p>
            <a:pPr marL="365760" indent="-256032" fontAlgn="auto">
              <a:spcBef>
                <a:spcPts val="600"/>
              </a:spcBef>
              <a:spcAft>
                <a:spcPts val="0"/>
              </a:spcAft>
              <a:buNone/>
              <a:defRPr/>
            </a:pPr>
            <a:r>
              <a:rPr lang="en-US" sz="1200" dirty="0"/>
              <a:t>Terry </a:t>
            </a:r>
            <a:r>
              <a:rPr lang="en-US" sz="1200" dirty="0" err="1"/>
              <a:t>Schuck</a:t>
            </a:r>
            <a:endParaRPr lang="en-US" sz="1200" dirty="0"/>
          </a:p>
          <a:p>
            <a:pPr marL="365760" indent="-256032" fontAlgn="auto">
              <a:spcBef>
                <a:spcPts val="600"/>
              </a:spcBef>
              <a:spcAft>
                <a:spcPts val="0"/>
              </a:spcAft>
              <a:buNone/>
              <a:defRPr/>
            </a:pPr>
            <a:r>
              <a:rPr lang="en-US" sz="1200" dirty="0"/>
              <a:t>Robert Greene</a:t>
            </a:r>
          </a:p>
          <a:p>
            <a:pPr marL="365760" indent="-256032" eaLnBrk="1" fontAlgn="auto" hangingPunct="1">
              <a:spcBef>
                <a:spcPts val="600"/>
              </a:spcBef>
              <a:spcAft>
                <a:spcPts val="0"/>
              </a:spcAft>
              <a:buNone/>
              <a:defRPr/>
            </a:pPr>
            <a:endParaRPr lang="en-US" sz="1200" dirty="0"/>
          </a:p>
          <a:p>
            <a:pPr marL="365760" indent="-256032" eaLnBrk="1" fontAlgn="auto" hangingPunct="1">
              <a:spcBef>
                <a:spcPts val="600"/>
              </a:spcBef>
              <a:spcAft>
                <a:spcPts val="0"/>
              </a:spcAft>
              <a:buNone/>
              <a:defRPr/>
            </a:pPr>
            <a:endParaRPr lang="en-US" sz="1200" dirty="0"/>
          </a:p>
        </p:txBody>
      </p:sp>
      <p:sp>
        <p:nvSpPr>
          <p:cNvPr id="4" name="Rectangle 3"/>
          <p:cNvSpPr/>
          <p:nvPr/>
        </p:nvSpPr>
        <p:spPr>
          <a:xfrm>
            <a:off x="6781800" y="1752600"/>
            <a:ext cx="1676400" cy="1692771"/>
          </a:xfrm>
          <a:prstGeom prst="rect">
            <a:avLst/>
          </a:prstGeom>
        </p:spPr>
        <p:txBody>
          <a:bodyPr wrap="square">
            <a:spAutoFit/>
          </a:bodyPr>
          <a:lstStyle/>
          <a:p>
            <a:pPr marL="365760" indent="-256032" eaLnBrk="1" fontAlgn="auto" hangingPunct="1">
              <a:lnSpc>
                <a:spcPct val="110000"/>
              </a:lnSpc>
              <a:spcBef>
                <a:spcPts val="600"/>
              </a:spcBef>
              <a:spcAft>
                <a:spcPts val="0"/>
              </a:spcAft>
              <a:buNone/>
              <a:defRPr/>
            </a:pPr>
            <a:r>
              <a:rPr lang="en-US" sz="1200" b="0" dirty="0" err="1">
                <a:solidFill>
                  <a:srgbClr val="000090"/>
                </a:solidFill>
                <a:latin typeface="Century Gothic"/>
                <a:cs typeface="Century Gothic"/>
              </a:rPr>
              <a:t>Maja</a:t>
            </a:r>
            <a:r>
              <a:rPr lang="en-US" sz="1200" b="0" dirty="0">
                <a:solidFill>
                  <a:srgbClr val="000090"/>
                </a:solidFill>
                <a:latin typeface="Century Gothic"/>
                <a:cs typeface="Century Gothic"/>
              </a:rPr>
              <a:t> </a:t>
            </a:r>
            <a:r>
              <a:rPr lang="en-US" sz="1200" b="0" dirty="0" err="1" smtClean="0">
                <a:solidFill>
                  <a:srgbClr val="000090"/>
                </a:solidFill>
                <a:latin typeface="Century Gothic"/>
                <a:cs typeface="Century Gothic"/>
              </a:rPr>
              <a:t>Bucan</a:t>
            </a:r>
            <a:endParaRPr lang="en-US" sz="1200" b="0" dirty="0">
              <a:solidFill>
                <a:srgbClr val="000090"/>
              </a:solidFill>
              <a:latin typeface="Century Gothic"/>
              <a:cs typeface="Century Gothic"/>
            </a:endParaRPr>
          </a:p>
          <a:p>
            <a:pPr marL="365760" indent="-256032" fontAlgn="auto">
              <a:lnSpc>
                <a:spcPct val="110000"/>
              </a:lnSpc>
              <a:spcBef>
                <a:spcPts val="600"/>
              </a:spcBef>
              <a:spcAft>
                <a:spcPts val="0"/>
              </a:spcAft>
              <a:defRPr/>
            </a:pPr>
            <a:r>
              <a:rPr lang="en-US" sz="1200" b="0" dirty="0">
                <a:solidFill>
                  <a:srgbClr val="000090"/>
                </a:solidFill>
                <a:latin typeface="Century Gothic"/>
                <a:cs typeface="Century Gothic"/>
              </a:rPr>
              <a:t>Chris </a:t>
            </a:r>
            <a:r>
              <a:rPr lang="en-US" sz="1200" b="0" dirty="0" err="1">
                <a:solidFill>
                  <a:srgbClr val="000090"/>
                </a:solidFill>
                <a:latin typeface="Century Gothic"/>
                <a:cs typeface="Century Gothic"/>
              </a:rPr>
              <a:t>Stoeckert</a:t>
            </a:r>
            <a:endParaRPr lang="en-US" sz="1200" b="0" dirty="0">
              <a:solidFill>
                <a:srgbClr val="000090"/>
              </a:solidFill>
              <a:latin typeface="Century Gothic"/>
              <a:cs typeface="Century Gothic"/>
            </a:endParaRPr>
          </a:p>
          <a:p>
            <a:pPr marL="365760" indent="-256032" eaLnBrk="1" fontAlgn="auto" hangingPunct="1">
              <a:lnSpc>
                <a:spcPct val="110000"/>
              </a:lnSpc>
              <a:spcBef>
                <a:spcPts val="600"/>
              </a:spcBef>
              <a:spcAft>
                <a:spcPts val="0"/>
              </a:spcAft>
              <a:buNone/>
              <a:defRPr/>
            </a:pPr>
            <a:r>
              <a:rPr lang="en-US" sz="1200" b="0" dirty="0" err="1" smtClean="0">
                <a:solidFill>
                  <a:srgbClr val="000090"/>
                </a:solidFill>
                <a:latin typeface="Century Gothic"/>
                <a:cs typeface="Century Gothic"/>
              </a:rPr>
              <a:t>Arupa</a:t>
            </a:r>
            <a:r>
              <a:rPr lang="en-US" sz="1200" b="0" dirty="0" smtClean="0">
                <a:solidFill>
                  <a:srgbClr val="000090"/>
                </a:solidFill>
                <a:latin typeface="Century Gothic"/>
                <a:cs typeface="Century Gothic"/>
              </a:rPr>
              <a:t> </a:t>
            </a:r>
            <a:r>
              <a:rPr lang="en-US" sz="1200" b="0" dirty="0" err="1">
                <a:solidFill>
                  <a:srgbClr val="000090"/>
                </a:solidFill>
                <a:latin typeface="Century Gothic"/>
                <a:cs typeface="Century Gothic"/>
              </a:rPr>
              <a:t>Ganguly</a:t>
            </a:r>
            <a:endParaRPr lang="en-US" sz="1200" b="0" dirty="0">
              <a:solidFill>
                <a:srgbClr val="000090"/>
              </a:solidFill>
              <a:latin typeface="Century Gothic"/>
              <a:cs typeface="Century Gothic"/>
            </a:endParaRPr>
          </a:p>
          <a:p>
            <a:pPr marL="365760" indent="-256032" eaLnBrk="1" fontAlgn="auto" hangingPunct="1">
              <a:lnSpc>
                <a:spcPct val="110000"/>
              </a:lnSpc>
              <a:spcBef>
                <a:spcPts val="600"/>
              </a:spcBef>
              <a:spcAft>
                <a:spcPts val="0"/>
              </a:spcAft>
              <a:buNone/>
              <a:defRPr/>
            </a:pPr>
            <a:r>
              <a:rPr lang="en-US" sz="1200" b="0" dirty="0">
                <a:solidFill>
                  <a:srgbClr val="000090"/>
                </a:solidFill>
                <a:latin typeface="Century Gothic"/>
                <a:cs typeface="Century Gothic"/>
              </a:rPr>
              <a:t>Kate </a:t>
            </a:r>
            <a:r>
              <a:rPr lang="en-US" sz="1200" b="0" dirty="0" err="1" smtClean="0">
                <a:solidFill>
                  <a:srgbClr val="000090"/>
                </a:solidFill>
                <a:latin typeface="Century Gothic"/>
                <a:cs typeface="Century Gothic"/>
              </a:rPr>
              <a:t>Nathanson</a:t>
            </a:r>
            <a:endParaRPr lang="en-US" sz="1200" b="0" dirty="0" smtClean="0">
              <a:solidFill>
                <a:srgbClr val="000090"/>
              </a:solidFill>
              <a:latin typeface="Century Gothic"/>
              <a:cs typeface="Century Gothic"/>
            </a:endParaRPr>
          </a:p>
          <a:p>
            <a:pPr marL="365760" indent="-256032" eaLnBrk="1" fontAlgn="auto" hangingPunct="1">
              <a:lnSpc>
                <a:spcPct val="110000"/>
              </a:lnSpc>
              <a:spcBef>
                <a:spcPts val="600"/>
              </a:spcBef>
              <a:spcAft>
                <a:spcPts val="0"/>
              </a:spcAft>
              <a:buNone/>
              <a:defRPr/>
            </a:pPr>
            <a:r>
              <a:rPr lang="en-US" sz="1200" b="0" dirty="0" smtClean="0">
                <a:solidFill>
                  <a:srgbClr val="000090"/>
                </a:solidFill>
                <a:latin typeface="Century Gothic"/>
                <a:cs typeface="Century Gothic"/>
              </a:rPr>
              <a:t>Alice </a:t>
            </a:r>
            <a:r>
              <a:rPr lang="en-US" sz="1200" b="0" dirty="0" smtClean="0">
                <a:solidFill>
                  <a:srgbClr val="000090"/>
                </a:solidFill>
                <a:latin typeface="Century Gothic"/>
                <a:cs typeface="Century Gothic"/>
              </a:rPr>
              <a:t>Chen-</a:t>
            </a:r>
            <a:r>
              <a:rPr lang="en-US" sz="1200" b="0" dirty="0" err="1" smtClean="0">
                <a:solidFill>
                  <a:srgbClr val="000090"/>
                </a:solidFill>
                <a:latin typeface="Century Gothic"/>
                <a:cs typeface="Century Gothic"/>
              </a:rPr>
              <a:t>Plotkin</a:t>
            </a:r>
            <a:endParaRPr lang="en-US" sz="1200" b="0" dirty="0" smtClean="0">
              <a:solidFill>
                <a:srgbClr val="000090"/>
              </a:solidFill>
              <a:latin typeface="Century Gothic"/>
              <a:cs typeface="Century Gothic"/>
            </a:endParaRPr>
          </a:p>
          <a:p>
            <a:pPr marL="365760" indent="-256032" eaLnBrk="1" fontAlgn="auto" hangingPunct="1">
              <a:lnSpc>
                <a:spcPct val="110000"/>
              </a:lnSpc>
              <a:spcBef>
                <a:spcPts val="600"/>
              </a:spcBef>
              <a:spcAft>
                <a:spcPts val="0"/>
              </a:spcAft>
              <a:buNone/>
              <a:defRPr/>
            </a:pPr>
            <a:r>
              <a:rPr lang="en-US" sz="1200" b="0" dirty="0" smtClean="0">
                <a:solidFill>
                  <a:srgbClr val="000090"/>
                </a:solidFill>
                <a:latin typeface="Century Gothic"/>
                <a:cs typeface="Century Gothic"/>
              </a:rPr>
              <a:t>Travis </a:t>
            </a:r>
            <a:r>
              <a:rPr lang="en-US" sz="1200" b="0" dirty="0" smtClean="0">
                <a:solidFill>
                  <a:srgbClr val="000090"/>
                </a:solidFill>
                <a:latin typeface="Century Gothic"/>
                <a:cs typeface="Century Gothic"/>
              </a:rPr>
              <a:t>Unger</a:t>
            </a:r>
            <a:endParaRPr lang="en-US" sz="1200" b="0" dirty="0" smtClean="0">
              <a:solidFill>
                <a:srgbClr val="000090"/>
              </a:solidFill>
              <a:latin typeface="Century Gothic"/>
              <a:cs typeface="Century Gothic"/>
            </a:endParaRPr>
          </a:p>
        </p:txBody>
      </p:sp>
      <p:pic>
        <p:nvPicPr>
          <p:cNvPr id="7" name="Picture 6"/>
          <p:cNvPicPr>
            <a:picLocks noChangeAspect="1"/>
          </p:cNvPicPr>
          <p:nvPr/>
        </p:nvPicPr>
        <p:blipFill>
          <a:blip r:embed="rId2"/>
          <a:stretch>
            <a:fillRect/>
          </a:stretch>
        </p:blipFill>
        <p:spPr>
          <a:xfrm>
            <a:off x="6934200" y="4876800"/>
            <a:ext cx="1910301" cy="381515"/>
          </a:xfrm>
          <a:prstGeom prst="rect">
            <a:avLst/>
          </a:prstGeom>
        </p:spPr>
      </p:pic>
      <p:pic>
        <p:nvPicPr>
          <p:cNvPr id="8" name="Picture 7"/>
          <p:cNvPicPr>
            <a:picLocks noChangeAspect="1"/>
          </p:cNvPicPr>
          <p:nvPr/>
        </p:nvPicPr>
        <p:blipFill>
          <a:blip r:embed="rId3"/>
          <a:stretch>
            <a:fillRect/>
          </a:stretch>
        </p:blipFill>
        <p:spPr>
          <a:xfrm>
            <a:off x="5105400" y="4800600"/>
            <a:ext cx="1355697" cy="468636"/>
          </a:xfrm>
          <a:prstGeom prst="rect">
            <a:avLst/>
          </a:prstGeom>
        </p:spPr>
      </p:pic>
      <p:pic>
        <p:nvPicPr>
          <p:cNvPr id="9" name="Picture 8"/>
          <p:cNvPicPr>
            <a:picLocks noChangeAspect="1"/>
          </p:cNvPicPr>
          <p:nvPr/>
        </p:nvPicPr>
        <p:blipFill>
          <a:blip r:embed="rId4"/>
          <a:stretch>
            <a:fillRect/>
          </a:stretch>
        </p:blipFill>
        <p:spPr>
          <a:xfrm>
            <a:off x="5029200" y="5410198"/>
            <a:ext cx="1956488" cy="286201"/>
          </a:xfrm>
          <a:prstGeom prst="rect">
            <a:avLst/>
          </a:prstGeom>
          <a:solidFill>
            <a:schemeClr val="bg2"/>
          </a:solidFill>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5"/>
          <a:stretch>
            <a:fillRect/>
          </a:stretch>
        </p:blipFill>
        <p:spPr>
          <a:xfrm>
            <a:off x="7162800" y="3886200"/>
            <a:ext cx="1478943" cy="416604"/>
          </a:xfrm>
          <a:prstGeom prst="rect">
            <a:avLst/>
          </a:prstGeom>
        </p:spPr>
      </p:pic>
      <p:pic>
        <p:nvPicPr>
          <p:cNvPr id="12" name="Picture 11"/>
          <p:cNvPicPr>
            <a:picLocks noChangeAspect="1"/>
          </p:cNvPicPr>
          <p:nvPr/>
        </p:nvPicPr>
        <p:blipFill>
          <a:blip r:embed="rId6"/>
          <a:stretch>
            <a:fillRect/>
          </a:stretch>
        </p:blipFill>
        <p:spPr>
          <a:xfrm>
            <a:off x="4876800" y="3886200"/>
            <a:ext cx="2208143" cy="385461"/>
          </a:xfrm>
          <a:prstGeom prst="rect">
            <a:avLst/>
          </a:prstGeom>
        </p:spPr>
      </p:pic>
      <p:pic>
        <p:nvPicPr>
          <p:cNvPr id="13" name="Picture 12"/>
          <p:cNvPicPr>
            <a:picLocks noChangeAspect="1"/>
          </p:cNvPicPr>
          <p:nvPr/>
        </p:nvPicPr>
        <p:blipFill>
          <a:blip r:embed="rId7"/>
          <a:stretch>
            <a:fillRect/>
          </a:stretch>
        </p:blipFill>
        <p:spPr>
          <a:xfrm>
            <a:off x="7772400" y="4419600"/>
            <a:ext cx="1117600" cy="378784"/>
          </a:xfrm>
          <a:prstGeom prst="rect">
            <a:avLst/>
          </a:prstGeom>
        </p:spPr>
      </p:pic>
      <p:pic>
        <p:nvPicPr>
          <p:cNvPr id="14" name="Picture 13"/>
          <p:cNvPicPr>
            <a:picLocks noChangeAspect="1"/>
          </p:cNvPicPr>
          <p:nvPr/>
        </p:nvPicPr>
        <p:blipFill rotWithShape="1">
          <a:blip r:embed="rId8"/>
          <a:srcRect t="17745" b="23856"/>
          <a:stretch/>
        </p:blipFill>
        <p:spPr>
          <a:xfrm>
            <a:off x="4724400" y="4419600"/>
            <a:ext cx="2743200" cy="329232"/>
          </a:xfrm>
          <a:prstGeom prst="rect">
            <a:avLst/>
          </a:prstGeom>
        </p:spPr>
      </p:pic>
      <p:pic>
        <p:nvPicPr>
          <p:cNvPr id="16" name="Picture 15"/>
          <p:cNvPicPr>
            <a:picLocks noChangeAspect="1"/>
          </p:cNvPicPr>
          <p:nvPr/>
        </p:nvPicPr>
        <p:blipFill>
          <a:blip r:embed="rId9"/>
          <a:stretch>
            <a:fillRect/>
          </a:stretch>
        </p:blipFill>
        <p:spPr>
          <a:xfrm>
            <a:off x="7162800" y="5410200"/>
            <a:ext cx="1407349" cy="304800"/>
          </a:xfrm>
          <a:prstGeom prst="rect">
            <a:avLst/>
          </a:prstGeom>
        </p:spPr>
      </p:pic>
      <p:pic>
        <p:nvPicPr>
          <p:cNvPr id="15" name="Picture 14" descr="nfgg_logo.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15200" y="5867400"/>
            <a:ext cx="948453" cy="461341"/>
          </a:xfrm>
          <a:prstGeom prst="rect">
            <a:avLst/>
          </a:prstGeom>
        </p:spPr>
      </p:pic>
      <p:pic>
        <p:nvPicPr>
          <p:cNvPr id="17" name="Picture 16" descr="NIAGADS_logo.png"/>
          <p:cNvPicPr>
            <a:picLocks noChangeAspect="1"/>
          </p:cNvPicPr>
          <p:nvPr/>
        </p:nvPicPr>
        <p:blipFill rotWithShape="1">
          <a:blip r:embed="rId11">
            <a:extLst>
              <a:ext uri="{28A0092B-C50C-407E-A947-70E740481C1C}">
                <a14:useLocalDpi xmlns:a14="http://schemas.microsoft.com/office/drawing/2010/main" val="0"/>
              </a:ext>
            </a:extLst>
          </a:blip>
          <a:srcRect r="34967"/>
          <a:stretch/>
        </p:blipFill>
        <p:spPr>
          <a:xfrm>
            <a:off x="5029200" y="5943600"/>
            <a:ext cx="1912150" cy="330782"/>
          </a:xfrm>
          <a:prstGeom prst="rect">
            <a:avLst/>
          </a:prstGeom>
        </p:spPr>
      </p:pic>
      <p:sp>
        <p:nvSpPr>
          <p:cNvPr id="5" name="Rectangle 4"/>
          <p:cNvSpPr/>
          <p:nvPr/>
        </p:nvSpPr>
        <p:spPr>
          <a:xfrm>
            <a:off x="4953000" y="1752600"/>
            <a:ext cx="2133600" cy="1692771"/>
          </a:xfrm>
          <a:prstGeom prst="rect">
            <a:avLst/>
          </a:prstGeom>
        </p:spPr>
        <p:txBody>
          <a:bodyPr wrap="square">
            <a:spAutoFit/>
          </a:bodyPr>
          <a:lstStyle/>
          <a:p>
            <a:pPr marL="365760" indent="-256032" eaLnBrk="1" fontAlgn="auto" hangingPunct="1">
              <a:lnSpc>
                <a:spcPct val="110000"/>
              </a:lnSpc>
              <a:spcBef>
                <a:spcPts val="600"/>
              </a:spcBef>
              <a:spcAft>
                <a:spcPts val="0"/>
              </a:spcAft>
              <a:buNone/>
              <a:defRPr/>
            </a:pPr>
            <a:r>
              <a:rPr lang="en-US" sz="1200" b="0" dirty="0" err="1">
                <a:solidFill>
                  <a:srgbClr val="000090"/>
                </a:solidFill>
                <a:latin typeface="Century Gothic"/>
                <a:cs typeface="Century Gothic"/>
              </a:rPr>
              <a:t>Mingyao</a:t>
            </a:r>
            <a:r>
              <a:rPr lang="en-US" sz="1200" b="0" dirty="0">
                <a:solidFill>
                  <a:srgbClr val="000090"/>
                </a:solidFill>
                <a:latin typeface="Century Gothic"/>
                <a:cs typeface="Century Gothic"/>
              </a:rPr>
              <a:t> Li</a:t>
            </a:r>
          </a:p>
          <a:p>
            <a:pPr marL="365760" indent="-256032" fontAlgn="auto">
              <a:lnSpc>
                <a:spcPct val="110000"/>
              </a:lnSpc>
              <a:spcBef>
                <a:spcPts val="600"/>
              </a:spcBef>
              <a:spcAft>
                <a:spcPts val="0"/>
              </a:spcAft>
              <a:defRPr/>
            </a:pPr>
            <a:r>
              <a:rPr lang="en-US" sz="1200" b="0" dirty="0">
                <a:solidFill>
                  <a:srgbClr val="000090"/>
                </a:solidFill>
                <a:latin typeface="Century Gothic"/>
                <a:cs typeface="Century Gothic"/>
              </a:rPr>
              <a:t>John </a:t>
            </a:r>
            <a:r>
              <a:rPr lang="en-US" sz="1200" b="0" dirty="0" err="1">
                <a:solidFill>
                  <a:srgbClr val="000090"/>
                </a:solidFill>
                <a:latin typeface="Century Gothic"/>
                <a:cs typeface="Century Gothic"/>
              </a:rPr>
              <a:t>Hogenesch</a:t>
            </a:r>
            <a:endParaRPr lang="en-US" sz="1200" b="0" dirty="0">
              <a:solidFill>
                <a:srgbClr val="000090"/>
              </a:solidFill>
              <a:latin typeface="Century Gothic"/>
              <a:cs typeface="Century Gothic"/>
            </a:endParaRPr>
          </a:p>
          <a:p>
            <a:pPr marL="365760" indent="-256032" eaLnBrk="1" fontAlgn="auto" hangingPunct="1">
              <a:lnSpc>
                <a:spcPct val="110000"/>
              </a:lnSpc>
              <a:spcBef>
                <a:spcPts val="600"/>
              </a:spcBef>
              <a:spcAft>
                <a:spcPts val="0"/>
              </a:spcAft>
              <a:buNone/>
              <a:defRPr/>
            </a:pPr>
            <a:r>
              <a:rPr lang="en-US" sz="1200" b="0" dirty="0">
                <a:solidFill>
                  <a:srgbClr val="000090"/>
                </a:solidFill>
                <a:latin typeface="Century Gothic"/>
                <a:cs typeface="Century Gothic"/>
              </a:rPr>
              <a:t>Nancy Zhang</a:t>
            </a:r>
          </a:p>
          <a:p>
            <a:pPr marL="365760" indent="-256032" eaLnBrk="1" fontAlgn="auto" hangingPunct="1">
              <a:lnSpc>
                <a:spcPct val="110000"/>
              </a:lnSpc>
              <a:spcBef>
                <a:spcPts val="600"/>
              </a:spcBef>
              <a:spcAft>
                <a:spcPts val="0"/>
              </a:spcAft>
              <a:buNone/>
              <a:defRPr/>
            </a:pPr>
            <a:r>
              <a:rPr lang="en-US" sz="1200" b="0" dirty="0" err="1">
                <a:solidFill>
                  <a:srgbClr val="000090"/>
                </a:solidFill>
                <a:latin typeface="Century Gothic"/>
                <a:cs typeface="Century Gothic"/>
              </a:rPr>
              <a:t>Sampath</a:t>
            </a:r>
            <a:r>
              <a:rPr lang="en-US" sz="1200" b="0" dirty="0">
                <a:solidFill>
                  <a:srgbClr val="000090"/>
                </a:solidFill>
                <a:latin typeface="Century Gothic"/>
                <a:cs typeface="Century Gothic"/>
              </a:rPr>
              <a:t> </a:t>
            </a:r>
            <a:r>
              <a:rPr lang="en-US" sz="1200" b="0" dirty="0" err="1">
                <a:solidFill>
                  <a:srgbClr val="000090"/>
                </a:solidFill>
                <a:latin typeface="Century Gothic"/>
                <a:cs typeface="Century Gothic"/>
              </a:rPr>
              <a:t>Kannan</a:t>
            </a:r>
            <a:endParaRPr lang="en-US" sz="1200" b="0" dirty="0">
              <a:solidFill>
                <a:srgbClr val="000090"/>
              </a:solidFill>
              <a:latin typeface="Century Gothic"/>
              <a:cs typeface="Century Gothic"/>
            </a:endParaRPr>
          </a:p>
          <a:p>
            <a:pPr marL="365760" indent="-256032" eaLnBrk="1" fontAlgn="auto" hangingPunct="1">
              <a:lnSpc>
                <a:spcPct val="110000"/>
              </a:lnSpc>
              <a:spcBef>
                <a:spcPts val="600"/>
              </a:spcBef>
              <a:spcAft>
                <a:spcPts val="0"/>
              </a:spcAft>
              <a:buNone/>
              <a:defRPr/>
            </a:pPr>
            <a:r>
              <a:rPr lang="en-US" sz="1200" b="0" dirty="0">
                <a:solidFill>
                  <a:srgbClr val="000090"/>
                </a:solidFill>
                <a:latin typeface="Century Gothic"/>
                <a:cs typeface="Century Gothic"/>
              </a:rPr>
              <a:t>Lyle </a:t>
            </a:r>
            <a:r>
              <a:rPr lang="en-US" sz="1200" b="0" dirty="0" err="1" smtClean="0">
                <a:solidFill>
                  <a:srgbClr val="000090"/>
                </a:solidFill>
                <a:latin typeface="Century Gothic"/>
                <a:cs typeface="Century Gothic"/>
              </a:rPr>
              <a:t>Ungar</a:t>
            </a:r>
            <a:endParaRPr lang="en-US" sz="1200" b="0" dirty="0" smtClean="0">
              <a:solidFill>
                <a:srgbClr val="000090"/>
              </a:solidFill>
              <a:latin typeface="Century Gothic"/>
              <a:cs typeface="Century Gothic"/>
            </a:endParaRPr>
          </a:p>
          <a:p>
            <a:pPr marL="365760" indent="-256032" fontAlgn="auto">
              <a:lnSpc>
                <a:spcPct val="110000"/>
              </a:lnSpc>
              <a:spcBef>
                <a:spcPts val="600"/>
              </a:spcBef>
              <a:spcAft>
                <a:spcPts val="0"/>
              </a:spcAft>
              <a:defRPr/>
            </a:pPr>
            <a:r>
              <a:rPr lang="en-US" sz="1200" b="0" dirty="0">
                <a:solidFill>
                  <a:srgbClr val="000090"/>
                </a:solidFill>
                <a:latin typeface="Century Gothic"/>
                <a:cs typeface="Century Gothic"/>
              </a:rPr>
              <a:t>Sarah </a:t>
            </a:r>
            <a:r>
              <a:rPr lang="en-US" sz="1200" b="0" dirty="0" err="1" smtClean="0">
                <a:solidFill>
                  <a:srgbClr val="000090"/>
                </a:solidFill>
                <a:latin typeface="Century Gothic"/>
                <a:cs typeface="Century Gothic"/>
              </a:rPr>
              <a:t>Tishkoff</a:t>
            </a:r>
            <a:endParaRPr lang="en-US" sz="1200" b="0" dirty="0">
              <a:solidFill>
                <a:srgbClr val="000090"/>
              </a:solidFill>
              <a:latin typeface="Century Gothic"/>
              <a:cs typeface="Century Gothic"/>
            </a:endParaRPr>
          </a:p>
        </p:txBody>
      </p:sp>
    </p:spTree>
    <p:extLst>
      <p:ext uri="{BB962C8B-B14F-4D97-AF65-F5344CB8AC3E}">
        <p14:creationId xmlns:p14="http://schemas.microsoft.com/office/powerpoint/2010/main" val="2215883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NGS</a:t>
            </a:r>
            <a:endParaRPr lang="en-US" dirty="0"/>
          </a:p>
        </p:txBody>
      </p:sp>
      <p:sp>
        <p:nvSpPr>
          <p:cNvPr id="3" name="Content Placeholder 2"/>
          <p:cNvSpPr>
            <a:spLocks noGrp="1"/>
          </p:cNvSpPr>
          <p:nvPr>
            <p:ph idx="1"/>
          </p:nvPr>
        </p:nvSpPr>
        <p:spPr/>
        <p:txBody>
          <a:bodyPr>
            <a:normAutofit/>
          </a:bodyPr>
          <a:lstStyle/>
          <a:p>
            <a:r>
              <a:rPr lang="en-US" sz="2400" b="1" dirty="0" smtClean="0"/>
              <a:t>DNA-</a:t>
            </a:r>
            <a:r>
              <a:rPr lang="en-US" sz="2400" b="1" dirty="0" err="1" smtClean="0"/>
              <a:t>Seq</a:t>
            </a:r>
            <a:r>
              <a:rPr lang="en-US" sz="2400" b="1" dirty="0" smtClean="0"/>
              <a:t> </a:t>
            </a:r>
            <a:r>
              <a:rPr lang="en-US" sz="2400" dirty="0" err="1" smtClean="0"/>
              <a:t>resequences</a:t>
            </a:r>
            <a:r>
              <a:rPr lang="en-US" sz="2400" dirty="0" smtClean="0"/>
              <a:t> genomes to identify variations associated with diseases and traits</a:t>
            </a:r>
          </a:p>
          <a:p>
            <a:r>
              <a:rPr lang="en-US" sz="2400" dirty="0" smtClean="0"/>
              <a:t>Use </a:t>
            </a:r>
            <a:r>
              <a:rPr lang="en-US" sz="2400" b="1" dirty="0" smtClean="0"/>
              <a:t>RNA-</a:t>
            </a:r>
            <a:r>
              <a:rPr lang="en-US" sz="2400" b="1" dirty="0" err="1" smtClean="0"/>
              <a:t>Seq</a:t>
            </a:r>
            <a:r>
              <a:rPr lang="en-US" sz="2400" b="1" dirty="0" smtClean="0"/>
              <a:t> </a:t>
            </a:r>
            <a:r>
              <a:rPr lang="en-US" sz="2400" dirty="0" smtClean="0"/>
              <a:t>to study gene expression activities</a:t>
            </a:r>
          </a:p>
          <a:p>
            <a:r>
              <a:rPr lang="en-US" sz="2400" dirty="0" smtClean="0"/>
              <a:t>Use </a:t>
            </a:r>
            <a:r>
              <a:rPr lang="en-US" sz="2400" b="1" dirty="0" err="1" smtClean="0"/>
              <a:t>ChIP-Seq</a:t>
            </a:r>
            <a:r>
              <a:rPr lang="en-US" sz="2400" dirty="0"/>
              <a:t> </a:t>
            </a:r>
            <a:r>
              <a:rPr lang="en-US" sz="2400" dirty="0" smtClean="0"/>
              <a:t>and </a:t>
            </a:r>
            <a:r>
              <a:rPr lang="en-US" sz="2400" b="1" dirty="0" err="1" smtClean="0"/>
              <a:t>DNase-Seq</a:t>
            </a:r>
            <a:r>
              <a:rPr lang="en-US" sz="2400" b="1" dirty="0" smtClean="0"/>
              <a:t>  </a:t>
            </a:r>
            <a:r>
              <a:rPr lang="en-US" sz="2400" dirty="0" smtClean="0"/>
              <a:t>to measure protein-DNA interactions and modifications</a:t>
            </a:r>
          </a:p>
          <a:p>
            <a:r>
              <a:rPr lang="en-US" sz="2400" dirty="0" smtClean="0"/>
              <a:t>… Many other types of protocols</a:t>
            </a:r>
          </a:p>
        </p:txBody>
      </p:sp>
    </p:spTree>
    <p:extLst>
      <p:ext uri="{BB962C8B-B14F-4D97-AF65-F5344CB8AC3E}">
        <p14:creationId xmlns:p14="http://schemas.microsoft.com/office/powerpoint/2010/main" val="3249677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621340"/>
            <a:ext cx="4876800" cy="914400"/>
          </a:xfrm>
        </p:spPr>
        <p:txBody>
          <a:bodyPr>
            <a:normAutofit fontScale="90000"/>
          </a:bodyPr>
          <a:lstStyle/>
          <a:p>
            <a:pPr eaLnBrk="1" fontAlgn="auto" hangingPunct="1">
              <a:spcAft>
                <a:spcPts val="0"/>
              </a:spcAft>
              <a:defRPr/>
            </a:pPr>
            <a:r>
              <a:rPr lang="en-US" dirty="0" smtClean="0">
                <a:ea typeface="+mj-ea"/>
                <a:cs typeface="+mj-cs"/>
              </a:rPr>
              <a:t>Central Dogma</a:t>
            </a:r>
            <a:endParaRPr lang="en-US" dirty="0">
              <a:ea typeface="+mj-ea"/>
              <a:cs typeface="+mj-cs"/>
            </a:endParaRPr>
          </a:p>
        </p:txBody>
      </p:sp>
      <p:sp>
        <p:nvSpPr>
          <p:cNvPr id="4" name="Rectangle 3"/>
          <p:cNvSpPr/>
          <p:nvPr/>
        </p:nvSpPr>
        <p:spPr>
          <a:xfrm>
            <a:off x="5715000" y="661988"/>
            <a:ext cx="1181100" cy="10287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DNA</a:t>
            </a:r>
          </a:p>
        </p:txBody>
      </p:sp>
      <p:sp>
        <p:nvSpPr>
          <p:cNvPr id="5" name="Rectangle 4"/>
          <p:cNvSpPr/>
          <p:nvPr/>
        </p:nvSpPr>
        <p:spPr>
          <a:xfrm>
            <a:off x="5715000" y="2136775"/>
            <a:ext cx="1181100" cy="10287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RNA</a:t>
            </a:r>
          </a:p>
        </p:txBody>
      </p:sp>
      <p:sp>
        <p:nvSpPr>
          <p:cNvPr id="6" name="Rectangle 5"/>
          <p:cNvSpPr/>
          <p:nvPr/>
        </p:nvSpPr>
        <p:spPr>
          <a:xfrm>
            <a:off x="5713413" y="3771900"/>
            <a:ext cx="1181100" cy="1028700"/>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Protein</a:t>
            </a:r>
          </a:p>
        </p:txBody>
      </p:sp>
      <p:sp>
        <p:nvSpPr>
          <p:cNvPr id="7" name="Rectangle 6"/>
          <p:cNvSpPr/>
          <p:nvPr/>
        </p:nvSpPr>
        <p:spPr>
          <a:xfrm>
            <a:off x="5213350" y="5238750"/>
            <a:ext cx="2184400" cy="1028700"/>
          </a:xfrm>
          <a:prstGeom prst="rect">
            <a:avLst/>
          </a:prstGeom>
          <a:solidFill>
            <a:srgbClr val="CC00FF"/>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Phenotypes</a:t>
            </a:r>
          </a:p>
        </p:txBody>
      </p:sp>
      <p:cxnSp>
        <p:nvCxnSpPr>
          <p:cNvPr id="9" name="Straight Arrow Connector 8"/>
          <p:cNvCxnSpPr>
            <a:stCxn id="4" idx="2"/>
            <a:endCxn id="5" idx="0"/>
          </p:cNvCxnSpPr>
          <p:nvPr/>
        </p:nvCxnSpPr>
        <p:spPr>
          <a:xfrm>
            <a:off x="6305550" y="1690688"/>
            <a:ext cx="0" cy="446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a:endCxn id="6" idx="0"/>
          </p:cNvCxnSpPr>
          <p:nvPr/>
        </p:nvCxnSpPr>
        <p:spPr>
          <a:xfrm flipH="1">
            <a:off x="6303963" y="3165475"/>
            <a:ext cx="1587" cy="6064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6" idx="2"/>
            <a:endCxn id="7" idx="0"/>
          </p:cNvCxnSpPr>
          <p:nvPr/>
        </p:nvCxnSpPr>
        <p:spPr>
          <a:xfrm>
            <a:off x="6303963" y="4800600"/>
            <a:ext cx="1587" cy="438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490" name="Picture 1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0725" y="1865313"/>
            <a:ext cx="32512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5-Point Star 1"/>
          <p:cNvSpPr/>
          <p:nvPr/>
        </p:nvSpPr>
        <p:spPr bwMode="auto">
          <a:xfrm>
            <a:off x="7086600" y="1066800"/>
            <a:ext cx="457200" cy="4572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12" name="5-Point Star 11"/>
          <p:cNvSpPr/>
          <p:nvPr/>
        </p:nvSpPr>
        <p:spPr bwMode="auto">
          <a:xfrm>
            <a:off x="7086600" y="2514600"/>
            <a:ext cx="457200" cy="4572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Tree>
    <p:extLst>
      <p:ext uri="{BB962C8B-B14F-4D97-AF65-F5344CB8AC3E}">
        <p14:creationId xmlns:p14="http://schemas.microsoft.com/office/powerpoint/2010/main" val="3142001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RNA-</a:t>
            </a:r>
            <a:r>
              <a:rPr lang="en-US" sz="3200" dirty="0" err="1" smtClean="0"/>
              <a:t>Seq</a:t>
            </a:r>
            <a:endParaRPr lang="en-US" sz="3200" dirty="0"/>
          </a:p>
        </p:txBody>
      </p:sp>
      <p:sp>
        <p:nvSpPr>
          <p:cNvPr id="12" name="TextBox 11"/>
          <p:cNvSpPr txBox="1"/>
          <p:nvPr/>
        </p:nvSpPr>
        <p:spPr>
          <a:xfrm>
            <a:off x="533400" y="4876800"/>
            <a:ext cx="730814" cy="400110"/>
          </a:xfrm>
          <a:prstGeom prst="rect">
            <a:avLst/>
          </a:prstGeom>
          <a:noFill/>
        </p:spPr>
        <p:txBody>
          <a:bodyPr wrap="none" rtlCol="0">
            <a:spAutoFit/>
          </a:bodyPr>
          <a:lstStyle/>
          <a:p>
            <a:r>
              <a:rPr lang="en-US" dirty="0" smtClean="0"/>
              <a:t>RNA</a:t>
            </a:r>
            <a:endParaRPr lang="en-US" dirty="0"/>
          </a:p>
        </p:txBody>
      </p:sp>
      <p:sp>
        <p:nvSpPr>
          <p:cNvPr id="34" name="Down Arrow 33"/>
          <p:cNvSpPr/>
          <p:nvPr/>
        </p:nvSpPr>
        <p:spPr bwMode="auto">
          <a:xfrm rot="16200000">
            <a:off x="2057400" y="3962400"/>
            <a:ext cx="5334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pic>
        <p:nvPicPr>
          <p:cNvPr id="71" name="Picture 70"/>
          <p:cNvPicPr>
            <a:picLocks noChangeAspect="1"/>
          </p:cNvPicPr>
          <p:nvPr/>
        </p:nvPicPr>
        <p:blipFill>
          <a:blip r:embed="rId2"/>
          <a:stretch>
            <a:fillRect/>
          </a:stretch>
        </p:blipFill>
        <p:spPr>
          <a:xfrm>
            <a:off x="6629400" y="4267200"/>
            <a:ext cx="1701209" cy="1524000"/>
          </a:xfrm>
          <a:prstGeom prst="rect">
            <a:avLst/>
          </a:prstGeom>
        </p:spPr>
      </p:pic>
      <p:pic>
        <p:nvPicPr>
          <p:cNvPr id="77" name="Picture 76"/>
          <p:cNvPicPr>
            <a:picLocks noChangeAspect="1"/>
          </p:cNvPicPr>
          <p:nvPr/>
        </p:nvPicPr>
        <p:blipFill>
          <a:blip r:embed="rId3"/>
          <a:stretch>
            <a:fillRect/>
          </a:stretch>
        </p:blipFill>
        <p:spPr>
          <a:xfrm>
            <a:off x="6553200" y="2057400"/>
            <a:ext cx="2033167" cy="1344618"/>
          </a:xfrm>
          <a:prstGeom prst="rect">
            <a:avLst/>
          </a:prstGeom>
        </p:spPr>
      </p:pic>
      <p:sp>
        <p:nvSpPr>
          <p:cNvPr id="80" name="TextBox 79"/>
          <p:cNvSpPr txBox="1"/>
          <p:nvPr/>
        </p:nvSpPr>
        <p:spPr>
          <a:xfrm>
            <a:off x="6858000" y="3352800"/>
            <a:ext cx="1681220" cy="400110"/>
          </a:xfrm>
          <a:prstGeom prst="rect">
            <a:avLst/>
          </a:prstGeom>
          <a:noFill/>
        </p:spPr>
        <p:txBody>
          <a:bodyPr wrap="none" rtlCol="0">
            <a:spAutoFit/>
          </a:bodyPr>
          <a:lstStyle/>
          <a:p>
            <a:r>
              <a:rPr lang="en-US" dirty="0" smtClean="0"/>
              <a:t>Library prep</a:t>
            </a:r>
            <a:endParaRPr lang="en-US" dirty="0"/>
          </a:p>
        </p:txBody>
      </p:sp>
      <p:sp>
        <p:nvSpPr>
          <p:cNvPr id="81" name="TextBox 80"/>
          <p:cNvSpPr txBox="1"/>
          <p:nvPr/>
        </p:nvSpPr>
        <p:spPr>
          <a:xfrm>
            <a:off x="6477000" y="5943600"/>
            <a:ext cx="2165502" cy="707886"/>
          </a:xfrm>
          <a:prstGeom prst="rect">
            <a:avLst/>
          </a:prstGeom>
          <a:noFill/>
        </p:spPr>
        <p:txBody>
          <a:bodyPr wrap="none" rtlCol="0">
            <a:spAutoFit/>
          </a:bodyPr>
          <a:lstStyle/>
          <a:p>
            <a:r>
              <a:rPr lang="en-US" dirty="0" smtClean="0"/>
              <a:t>Sequencing and</a:t>
            </a:r>
          </a:p>
          <a:p>
            <a:r>
              <a:rPr lang="en-US" dirty="0" smtClean="0"/>
              <a:t>Analysis</a:t>
            </a:r>
            <a:endParaRPr lang="en-US" dirty="0"/>
          </a:p>
        </p:txBody>
      </p:sp>
      <p:sp>
        <p:nvSpPr>
          <p:cNvPr id="82" name="Down Arrow 81"/>
          <p:cNvSpPr/>
          <p:nvPr/>
        </p:nvSpPr>
        <p:spPr bwMode="auto">
          <a:xfrm>
            <a:off x="7162800" y="3810000"/>
            <a:ext cx="533400" cy="381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3" name="Down Arrow 82"/>
          <p:cNvSpPr/>
          <p:nvPr/>
        </p:nvSpPr>
        <p:spPr bwMode="auto">
          <a:xfrm rot="13500000">
            <a:off x="5704237" y="3615835"/>
            <a:ext cx="533400" cy="105260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68" name="TextBox 67"/>
          <p:cNvSpPr txBox="1"/>
          <p:nvPr/>
        </p:nvSpPr>
        <p:spPr>
          <a:xfrm>
            <a:off x="232284" y="6343134"/>
            <a:ext cx="1377526" cy="276999"/>
          </a:xfrm>
          <a:prstGeom prst="rect">
            <a:avLst/>
          </a:prstGeom>
          <a:noFill/>
        </p:spPr>
        <p:txBody>
          <a:bodyPr wrap="none" rtlCol="0">
            <a:spAutoFit/>
          </a:bodyPr>
          <a:lstStyle/>
          <a:p>
            <a:r>
              <a:rPr lang="en-US" sz="1200" dirty="0" smtClean="0"/>
              <a:t>Images: </a:t>
            </a:r>
            <a:r>
              <a:rPr lang="en-US" sz="1200" dirty="0" err="1" smtClean="0"/>
              <a:t>illumina</a:t>
            </a:r>
            <a:endParaRPr lang="en-US" sz="1200" dirty="0"/>
          </a:p>
        </p:txBody>
      </p:sp>
      <p:sp>
        <p:nvSpPr>
          <p:cNvPr id="5" name="Freeform 4"/>
          <p:cNvSpPr/>
          <p:nvPr/>
        </p:nvSpPr>
        <p:spPr>
          <a:xfrm>
            <a:off x="624014" y="31750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72" name="Freeform 71"/>
          <p:cNvSpPr/>
          <p:nvPr/>
        </p:nvSpPr>
        <p:spPr>
          <a:xfrm>
            <a:off x="793486" y="33274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73" name="Freeform 72"/>
          <p:cNvSpPr/>
          <p:nvPr/>
        </p:nvSpPr>
        <p:spPr>
          <a:xfrm rot="20501485">
            <a:off x="533400" y="32766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74" name="Freeform 73"/>
          <p:cNvSpPr/>
          <p:nvPr/>
        </p:nvSpPr>
        <p:spPr>
          <a:xfrm rot="9000000">
            <a:off x="1219200" y="34290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75" name="Freeform 74"/>
          <p:cNvSpPr/>
          <p:nvPr/>
        </p:nvSpPr>
        <p:spPr>
          <a:xfrm>
            <a:off x="838200" y="4191000"/>
            <a:ext cx="349514" cy="5969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76" name="Freeform 75"/>
          <p:cNvSpPr/>
          <p:nvPr/>
        </p:nvSpPr>
        <p:spPr>
          <a:xfrm>
            <a:off x="1219200" y="35052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4" name="Freeform 83"/>
          <p:cNvSpPr/>
          <p:nvPr/>
        </p:nvSpPr>
        <p:spPr>
          <a:xfrm rot="20949763">
            <a:off x="1150840" y="3758391"/>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5" name="Freeform 84"/>
          <p:cNvSpPr/>
          <p:nvPr/>
        </p:nvSpPr>
        <p:spPr>
          <a:xfrm rot="3626099">
            <a:off x="776414" y="33274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6" name="Freeform 85"/>
          <p:cNvSpPr/>
          <p:nvPr/>
        </p:nvSpPr>
        <p:spPr>
          <a:xfrm rot="3626099">
            <a:off x="945886" y="34798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7" name="Freeform 86"/>
          <p:cNvSpPr/>
          <p:nvPr/>
        </p:nvSpPr>
        <p:spPr>
          <a:xfrm rot="2527584">
            <a:off x="685800" y="34290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8" name="Freeform 87"/>
          <p:cNvSpPr/>
          <p:nvPr/>
        </p:nvSpPr>
        <p:spPr>
          <a:xfrm rot="12626099">
            <a:off x="1371600" y="35814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89" name="Freeform 88"/>
          <p:cNvSpPr/>
          <p:nvPr/>
        </p:nvSpPr>
        <p:spPr>
          <a:xfrm rot="3626099">
            <a:off x="990600" y="4343400"/>
            <a:ext cx="349514" cy="5969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90" name="Freeform 89"/>
          <p:cNvSpPr/>
          <p:nvPr/>
        </p:nvSpPr>
        <p:spPr>
          <a:xfrm rot="3626099">
            <a:off x="1371600" y="3657600"/>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91" name="Freeform 90"/>
          <p:cNvSpPr/>
          <p:nvPr/>
        </p:nvSpPr>
        <p:spPr>
          <a:xfrm rot="2975862">
            <a:off x="1303240" y="3910791"/>
            <a:ext cx="349514" cy="927100"/>
          </a:xfrm>
          <a:custGeom>
            <a:avLst/>
            <a:gdLst>
              <a:gd name="connsiteX0" fmla="*/ 341186 w 349514"/>
              <a:gd name="connsiteY0" fmla="*/ 0 h 927100"/>
              <a:gd name="connsiteX1" fmla="*/ 137986 w 349514"/>
              <a:gd name="connsiteY1" fmla="*/ 165100 h 927100"/>
              <a:gd name="connsiteX2" fmla="*/ 125286 w 349514"/>
              <a:gd name="connsiteY2" fmla="*/ 228600 h 927100"/>
              <a:gd name="connsiteX3" fmla="*/ 341186 w 349514"/>
              <a:gd name="connsiteY3" fmla="*/ 444500 h 927100"/>
              <a:gd name="connsiteX4" fmla="*/ 277686 w 349514"/>
              <a:gd name="connsiteY4" fmla="*/ 736600 h 927100"/>
              <a:gd name="connsiteX5" fmla="*/ 23686 w 349514"/>
              <a:gd name="connsiteY5" fmla="*/ 749300 h 927100"/>
              <a:gd name="connsiteX6" fmla="*/ 10986 w 349514"/>
              <a:gd name="connsiteY6" fmla="*/ 927100 h 9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514" h="927100">
                <a:moveTo>
                  <a:pt x="341186" y="0"/>
                </a:moveTo>
                <a:cubicBezTo>
                  <a:pt x="257577" y="63500"/>
                  <a:pt x="173969" y="127000"/>
                  <a:pt x="137986" y="165100"/>
                </a:cubicBezTo>
                <a:cubicBezTo>
                  <a:pt x="102003" y="203200"/>
                  <a:pt x="91419" y="182034"/>
                  <a:pt x="125286" y="228600"/>
                </a:cubicBezTo>
                <a:cubicBezTo>
                  <a:pt x="159153" y="275166"/>
                  <a:pt x="315786" y="359833"/>
                  <a:pt x="341186" y="444500"/>
                </a:cubicBezTo>
                <a:cubicBezTo>
                  <a:pt x="366586" y="529167"/>
                  <a:pt x="330603" y="685800"/>
                  <a:pt x="277686" y="736600"/>
                </a:cubicBezTo>
                <a:cubicBezTo>
                  <a:pt x="224769" y="787400"/>
                  <a:pt x="68136" y="717550"/>
                  <a:pt x="23686" y="749300"/>
                </a:cubicBezTo>
                <a:cubicBezTo>
                  <a:pt x="-20764" y="781050"/>
                  <a:pt x="10986" y="927100"/>
                  <a:pt x="10986" y="927100"/>
                </a:cubicBezTo>
              </a:path>
            </a:pathLst>
          </a:custGeom>
          <a:ln>
            <a:solidFill>
              <a:srgbClr val="4F81BD"/>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grpSp>
        <p:nvGrpSpPr>
          <p:cNvPr id="92" name="Group 91"/>
          <p:cNvGrpSpPr/>
          <p:nvPr/>
        </p:nvGrpSpPr>
        <p:grpSpPr>
          <a:xfrm>
            <a:off x="2667000" y="3200400"/>
            <a:ext cx="3135318" cy="2155686"/>
            <a:chOff x="2971800" y="2362200"/>
            <a:chExt cx="3135318" cy="2155686"/>
          </a:xfrm>
        </p:grpSpPr>
        <p:cxnSp>
          <p:nvCxnSpPr>
            <p:cNvPr id="93" name="Straight Connector 92"/>
            <p:cNvCxnSpPr/>
            <p:nvPr/>
          </p:nvCxnSpPr>
          <p:spPr bwMode="auto">
            <a:xfrm>
              <a:off x="3200400" y="32004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3200400" y="2667000"/>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5" name="Straight Connector 94"/>
            <p:cNvCxnSpPr/>
            <p:nvPr/>
          </p:nvCxnSpPr>
          <p:spPr bwMode="auto">
            <a:xfrm>
              <a:off x="3200400" y="2514600"/>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3200400" y="2362200"/>
              <a:ext cx="1905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a:off x="3352800" y="3733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8" name="Straight Connector 97"/>
            <p:cNvCxnSpPr/>
            <p:nvPr/>
          </p:nvCxnSpPr>
          <p:spPr bwMode="auto">
            <a:xfrm>
              <a:off x="3657600" y="3352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p:nvPr/>
          </p:nvCxnSpPr>
          <p:spPr bwMode="auto">
            <a:xfrm>
              <a:off x="3810000" y="35052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a:off x="4191000" y="3733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1" name="Straight Connector 100"/>
            <p:cNvCxnSpPr/>
            <p:nvPr/>
          </p:nvCxnSpPr>
          <p:spPr bwMode="auto">
            <a:xfrm>
              <a:off x="4495800" y="33528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p:nvPr/>
          </p:nvCxnSpPr>
          <p:spPr bwMode="auto">
            <a:xfrm>
              <a:off x="4572000" y="35052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Straight Connector 102"/>
            <p:cNvCxnSpPr/>
            <p:nvPr/>
          </p:nvCxnSpPr>
          <p:spPr bwMode="auto">
            <a:xfrm>
              <a:off x="3124200" y="3429000"/>
              <a:ext cx="60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4" name="Down Arrow 103"/>
            <p:cNvSpPr/>
            <p:nvPr/>
          </p:nvSpPr>
          <p:spPr bwMode="auto">
            <a:xfrm>
              <a:off x="4191000" y="2819400"/>
              <a:ext cx="533400" cy="38100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
          <p:nvSpPr>
            <p:cNvPr id="105" name="TextBox 104"/>
            <p:cNvSpPr txBox="1"/>
            <p:nvPr/>
          </p:nvSpPr>
          <p:spPr>
            <a:xfrm>
              <a:off x="2971800" y="3810000"/>
              <a:ext cx="3135318" cy="707886"/>
            </a:xfrm>
            <a:prstGeom prst="rect">
              <a:avLst/>
            </a:prstGeom>
            <a:noFill/>
          </p:spPr>
          <p:txBody>
            <a:bodyPr wrap="none" rtlCol="0">
              <a:spAutoFit/>
            </a:bodyPr>
            <a:lstStyle/>
            <a:p>
              <a:r>
                <a:rPr lang="en-US" dirty="0" smtClean="0"/>
                <a:t>Reverse Transcription &amp; </a:t>
              </a:r>
            </a:p>
            <a:p>
              <a:r>
                <a:rPr lang="en-US" dirty="0" smtClean="0"/>
                <a:t>DNA fragmentation</a:t>
              </a:r>
              <a:endParaRPr lang="en-US" dirty="0"/>
            </a:p>
          </p:txBody>
        </p:sp>
      </p:grpSp>
    </p:spTree>
    <p:extLst>
      <p:ext uri="{BB962C8B-B14F-4D97-AF65-F5344CB8AC3E}">
        <p14:creationId xmlns:p14="http://schemas.microsoft.com/office/powerpoint/2010/main" val="33086668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read heterogeneity along RNA transcripts</a:t>
            </a:r>
          </a:p>
        </p:txBody>
      </p:sp>
      <p:sp>
        <p:nvSpPr>
          <p:cNvPr id="5" name="Content Placeholder 2"/>
          <p:cNvSpPr>
            <a:spLocks noGrp="1"/>
          </p:cNvSpPr>
          <p:nvPr>
            <p:ph idx="4294967295"/>
          </p:nvPr>
        </p:nvSpPr>
        <p:spPr>
          <a:xfrm>
            <a:off x="5105400" y="1905000"/>
            <a:ext cx="4038600" cy="3886200"/>
          </a:xfrm>
        </p:spPr>
        <p:txBody>
          <a:bodyPr/>
          <a:lstStyle/>
          <a:p>
            <a:r>
              <a:rPr lang="en-US" dirty="0" smtClean="0"/>
              <a:t>Needs to dig deeper!</a:t>
            </a:r>
          </a:p>
          <a:p>
            <a:pPr lvl="1"/>
            <a:r>
              <a:rPr lang="en-US" dirty="0"/>
              <a:t>S</a:t>
            </a:r>
            <a:r>
              <a:rPr lang="en-US" dirty="0" smtClean="0"/>
              <a:t>econdary structures</a:t>
            </a:r>
          </a:p>
          <a:p>
            <a:pPr lvl="1"/>
            <a:r>
              <a:rPr lang="en-US" dirty="0"/>
              <a:t>F</a:t>
            </a:r>
            <a:r>
              <a:rPr lang="en-US" dirty="0" smtClean="0"/>
              <a:t>unctional classes</a:t>
            </a:r>
          </a:p>
          <a:p>
            <a:pPr lvl="1"/>
            <a:r>
              <a:rPr lang="en-US" dirty="0"/>
              <a:t>M</a:t>
            </a:r>
            <a:r>
              <a:rPr lang="en-US" dirty="0" smtClean="0"/>
              <a:t>odifications (non-standard nucleotides)</a:t>
            </a:r>
          </a:p>
          <a:p>
            <a:pPr lvl="1"/>
            <a:r>
              <a:rPr lang="en-US" dirty="0" smtClean="0"/>
              <a:t>Visualization</a:t>
            </a:r>
          </a:p>
          <a:p>
            <a:pPr lvl="1"/>
            <a:r>
              <a:rPr lang="en-US" dirty="0" smtClean="0"/>
              <a:t>… and many other questions</a:t>
            </a:r>
            <a:endParaRPr lang="en-US" dirty="0"/>
          </a:p>
        </p:txBody>
      </p:sp>
      <p:pic>
        <p:nvPicPr>
          <p:cNvPr id="4" name="Picture 3"/>
          <p:cNvPicPr>
            <a:picLocks noChangeAspect="1"/>
          </p:cNvPicPr>
          <p:nvPr/>
        </p:nvPicPr>
        <p:blipFill rotWithShape="1">
          <a:blip r:embed="rId3"/>
          <a:srcRect r="19235"/>
          <a:stretch/>
        </p:blipFill>
        <p:spPr>
          <a:xfrm>
            <a:off x="457200" y="1981200"/>
            <a:ext cx="3815692" cy="3746277"/>
          </a:xfrm>
          <a:prstGeom prst="rect">
            <a:avLst/>
          </a:prstGeom>
        </p:spPr>
      </p:pic>
    </p:spTree>
    <p:extLst>
      <p:ext uri="{BB962C8B-B14F-4D97-AF65-F5344CB8AC3E}">
        <p14:creationId xmlns:p14="http://schemas.microsoft.com/office/powerpoint/2010/main" val="27867195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486400"/>
          </a:xfrm>
        </p:spPr>
        <p:txBody>
          <a:bodyPr/>
          <a:lstStyle/>
          <a:p>
            <a:r>
              <a:rPr lang="en-US" sz="1600" b="1" dirty="0" err="1" smtClean="0">
                <a:solidFill>
                  <a:srgbClr val="0000CC"/>
                </a:solidFill>
              </a:rPr>
              <a:t>SAVoR</a:t>
            </a:r>
            <a:r>
              <a:rPr lang="en-US" sz="1600" b="1" dirty="0" smtClean="0">
                <a:solidFill>
                  <a:srgbClr val="0000CC"/>
                </a:solidFill>
              </a:rPr>
              <a:t>: </a:t>
            </a:r>
            <a:r>
              <a:rPr lang="en-US" sz="1600" dirty="0" smtClean="0">
                <a:solidFill>
                  <a:srgbClr val="0000CC"/>
                </a:solidFill>
              </a:rPr>
              <a:t>RNA</a:t>
            </a:r>
            <a:r>
              <a:rPr lang="en-US" sz="1600" dirty="0" smtClean="0">
                <a:solidFill>
                  <a:srgbClr val="0000CC"/>
                </a:solidFill>
              </a:rPr>
              <a:t>-</a:t>
            </a:r>
            <a:r>
              <a:rPr lang="en-US" sz="1600" dirty="0" err="1" smtClean="0">
                <a:solidFill>
                  <a:srgbClr val="0000CC"/>
                </a:solidFill>
              </a:rPr>
              <a:t>seq</a:t>
            </a:r>
            <a:r>
              <a:rPr lang="en-US" sz="1600" dirty="0" smtClean="0">
                <a:solidFill>
                  <a:srgbClr val="0000CC"/>
                </a:solidFill>
              </a:rPr>
              <a:t> </a:t>
            </a:r>
            <a:r>
              <a:rPr lang="en-US" sz="1600" b="1" dirty="0" smtClean="0">
                <a:solidFill>
                  <a:srgbClr val="FF0000"/>
                </a:solidFill>
              </a:rPr>
              <a:t>visualization</a:t>
            </a:r>
            <a:r>
              <a:rPr lang="en-US" sz="1600" dirty="0" smtClean="0">
                <a:solidFill>
                  <a:srgbClr val="FF0000"/>
                </a:solidFill>
              </a:rPr>
              <a:t> </a:t>
            </a:r>
            <a:r>
              <a:rPr lang="en-US" sz="1600" dirty="0">
                <a:solidFill>
                  <a:srgbClr val="0000CC"/>
                </a:solidFill>
              </a:rPr>
              <a:t/>
            </a:r>
            <a:br>
              <a:rPr lang="en-US" sz="1600" dirty="0">
                <a:solidFill>
                  <a:srgbClr val="0000CC"/>
                </a:solidFill>
              </a:rPr>
            </a:br>
            <a:r>
              <a:rPr lang="en-US" sz="1400" dirty="0" smtClean="0">
                <a:solidFill>
                  <a:srgbClr val="0000CC"/>
                </a:solidFill>
              </a:rPr>
              <a:t>Fan </a:t>
            </a:r>
            <a:r>
              <a:rPr lang="en-US" sz="1400" dirty="0">
                <a:solidFill>
                  <a:srgbClr val="0000CC"/>
                </a:solidFill>
              </a:rPr>
              <a:t>Li, Paul </a:t>
            </a:r>
            <a:r>
              <a:rPr lang="en-US" sz="1400" dirty="0" err="1">
                <a:solidFill>
                  <a:srgbClr val="0000CC"/>
                </a:solidFill>
              </a:rPr>
              <a:t>Ryvkin</a:t>
            </a:r>
            <a:r>
              <a:rPr lang="en-US" sz="1400" dirty="0">
                <a:solidFill>
                  <a:srgbClr val="0000CC"/>
                </a:solidFill>
              </a:rPr>
              <a:t>, Micah Childress, Otto </a:t>
            </a:r>
            <a:r>
              <a:rPr lang="en-US" sz="1400" dirty="0" err="1">
                <a:solidFill>
                  <a:srgbClr val="0000CC"/>
                </a:solidFill>
              </a:rPr>
              <a:t>Valladares</a:t>
            </a:r>
            <a:r>
              <a:rPr lang="en-US" sz="1400" dirty="0">
                <a:solidFill>
                  <a:srgbClr val="0000CC"/>
                </a:solidFill>
              </a:rPr>
              <a:t>, Brian Gregory*, Li-San Wang*</a:t>
            </a:r>
            <a:r>
              <a:rPr lang="en-US" sz="1400" dirty="0" smtClean="0">
                <a:solidFill>
                  <a:srgbClr val="0000CC"/>
                </a:solidFill>
              </a:rPr>
              <a:t>. </a:t>
            </a:r>
            <a:r>
              <a:rPr lang="en-US" sz="1400" b="1" dirty="0" err="1" smtClean="0">
                <a:solidFill>
                  <a:srgbClr val="0000CC"/>
                </a:solidFill>
              </a:rPr>
              <a:t>SAVoR</a:t>
            </a:r>
            <a:r>
              <a:rPr lang="en-US" sz="1400" b="1" dirty="0" smtClean="0">
                <a:solidFill>
                  <a:srgbClr val="0000CC"/>
                </a:solidFill>
              </a:rPr>
              <a:t>: a server for sequencing annotation and visualization of RNA structures. </a:t>
            </a:r>
            <a:r>
              <a:rPr lang="en-US" sz="1400" i="1" dirty="0" smtClean="0">
                <a:solidFill>
                  <a:srgbClr val="0000CC"/>
                </a:solidFill>
              </a:rPr>
              <a:t>Nucleic Acids Research</a:t>
            </a:r>
            <a:r>
              <a:rPr lang="en-US" sz="1400" dirty="0" smtClean="0">
                <a:solidFill>
                  <a:srgbClr val="0000CC"/>
                </a:solidFill>
              </a:rPr>
              <a:t>, 2012.</a:t>
            </a:r>
          </a:p>
          <a:p>
            <a:r>
              <a:rPr lang="en-US" sz="1600" b="1" dirty="0" smtClean="0">
                <a:solidFill>
                  <a:srgbClr val="0000CC"/>
                </a:solidFill>
              </a:rPr>
              <a:t>HAMR: </a:t>
            </a:r>
            <a:r>
              <a:rPr lang="en-US" sz="1600" dirty="0" smtClean="0">
                <a:solidFill>
                  <a:srgbClr val="0000CC"/>
                </a:solidFill>
              </a:rPr>
              <a:t>Detect </a:t>
            </a:r>
            <a:r>
              <a:rPr lang="en-US" sz="1600" b="1" dirty="0" smtClean="0">
                <a:solidFill>
                  <a:srgbClr val="FF0000"/>
                </a:solidFill>
              </a:rPr>
              <a:t>RNA modification </a:t>
            </a:r>
            <a:r>
              <a:rPr lang="en-US" sz="1600" dirty="0" smtClean="0">
                <a:solidFill>
                  <a:srgbClr val="0000CC"/>
                </a:solidFill>
              </a:rPr>
              <a:t>using RNA-</a:t>
            </a:r>
            <a:r>
              <a:rPr lang="en-US" sz="1600" dirty="0" err="1" smtClean="0">
                <a:solidFill>
                  <a:srgbClr val="0000CC"/>
                </a:solidFill>
              </a:rPr>
              <a:t>seq</a:t>
            </a:r>
            <a:endParaRPr lang="en-US" sz="1600" dirty="0" smtClean="0">
              <a:solidFill>
                <a:srgbClr val="0000CC"/>
              </a:solidFill>
            </a:endParaRPr>
          </a:p>
          <a:p>
            <a:pPr marL="349250" lvl="1" indent="0">
              <a:buNone/>
            </a:pPr>
            <a:r>
              <a:rPr lang="en-US" sz="1400" dirty="0" smtClean="0">
                <a:solidFill>
                  <a:srgbClr val="0000CC"/>
                </a:solidFill>
              </a:rPr>
              <a:t>Paul </a:t>
            </a:r>
            <a:r>
              <a:rPr lang="en-US" sz="1400" dirty="0" err="1" smtClean="0">
                <a:solidFill>
                  <a:srgbClr val="0000CC"/>
                </a:solidFill>
              </a:rPr>
              <a:t>Ryvkin</a:t>
            </a:r>
            <a:r>
              <a:rPr lang="en-US" sz="1400" dirty="0" smtClean="0">
                <a:solidFill>
                  <a:srgbClr val="0000CC"/>
                </a:solidFill>
              </a:rPr>
              <a:t>, Yuk Yee Leung, Micah Childress, Otto </a:t>
            </a:r>
            <a:r>
              <a:rPr lang="en-US" sz="1400" dirty="0" err="1" smtClean="0">
                <a:solidFill>
                  <a:srgbClr val="0000CC"/>
                </a:solidFill>
              </a:rPr>
              <a:t>Valladares</a:t>
            </a:r>
            <a:r>
              <a:rPr lang="en-US" sz="1400" dirty="0" smtClean="0">
                <a:solidFill>
                  <a:srgbClr val="0000CC"/>
                </a:solidFill>
              </a:rPr>
              <a:t>, Isabelle </a:t>
            </a:r>
            <a:r>
              <a:rPr lang="en-US" sz="1400" dirty="0" err="1" smtClean="0">
                <a:solidFill>
                  <a:srgbClr val="0000CC"/>
                </a:solidFill>
              </a:rPr>
              <a:t>Dragomir</a:t>
            </a:r>
            <a:r>
              <a:rPr lang="en-US" sz="1400" dirty="0" smtClean="0">
                <a:solidFill>
                  <a:srgbClr val="0000CC"/>
                </a:solidFill>
              </a:rPr>
              <a:t>, Brian Gregory</a:t>
            </a:r>
            <a:r>
              <a:rPr lang="en-US" sz="1400" baseline="30000" dirty="0" smtClean="0">
                <a:solidFill>
                  <a:srgbClr val="0000CC"/>
                </a:solidFill>
              </a:rPr>
              <a:t>*</a:t>
            </a:r>
            <a:r>
              <a:rPr lang="en-US" sz="1400" dirty="0" smtClean="0">
                <a:solidFill>
                  <a:srgbClr val="0000CC"/>
                </a:solidFill>
              </a:rPr>
              <a:t>, and Li-San Wang</a:t>
            </a:r>
            <a:r>
              <a:rPr lang="en-US" sz="1400" baseline="30000" dirty="0" smtClean="0">
                <a:solidFill>
                  <a:srgbClr val="0000CC"/>
                </a:solidFill>
              </a:rPr>
              <a:t>*</a:t>
            </a:r>
            <a:r>
              <a:rPr lang="en-US" sz="1400" dirty="0" smtClean="0">
                <a:solidFill>
                  <a:srgbClr val="0000CC"/>
                </a:solidFill>
              </a:rPr>
              <a:t>. </a:t>
            </a:r>
            <a:r>
              <a:rPr lang="en-US" sz="1400" b="1" dirty="0" smtClean="0">
                <a:solidFill>
                  <a:srgbClr val="0000CC"/>
                </a:solidFill>
              </a:rPr>
              <a:t>HAMR: High throughput Annotation of Modified </a:t>
            </a:r>
            <a:r>
              <a:rPr lang="en-US" sz="1400" b="1" dirty="0" err="1" smtClean="0">
                <a:solidFill>
                  <a:srgbClr val="0000CC"/>
                </a:solidFill>
              </a:rPr>
              <a:t>Ribonucleotides</a:t>
            </a:r>
            <a:r>
              <a:rPr lang="en-US" sz="1400" b="1" dirty="0" smtClean="0">
                <a:solidFill>
                  <a:srgbClr val="0000CC"/>
                </a:solidFill>
              </a:rPr>
              <a:t>. </a:t>
            </a:r>
            <a:r>
              <a:rPr lang="en-US" sz="1400" i="1" dirty="0" smtClean="0">
                <a:solidFill>
                  <a:srgbClr val="0000CC"/>
                </a:solidFill>
              </a:rPr>
              <a:t>RNA</a:t>
            </a:r>
            <a:r>
              <a:rPr lang="en-US" sz="1400" dirty="0" smtClean="0">
                <a:solidFill>
                  <a:srgbClr val="0000CC"/>
                </a:solidFill>
              </a:rPr>
              <a:t>, in press, 2013.</a:t>
            </a:r>
          </a:p>
          <a:p>
            <a:r>
              <a:rPr lang="en-US" sz="1600" b="1" dirty="0" err="1" smtClean="0">
                <a:solidFill>
                  <a:srgbClr val="0000CC"/>
                </a:solidFill>
              </a:rPr>
              <a:t>CoRAL</a:t>
            </a:r>
            <a:r>
              <a:rPr lang="en-US" sz="1600" b="1" dirty="0" smtClean="0">
                <a:solidFill>
                  <a:srgbClr val="0000CC"/>
                </a:solidFill>
              </a:rPr>
              <a:t>: </a:t>
            </a:r>
            <a:r>
              <a:rPr lang="en-US" sz="1600" dirty="0" smtClean="0">
                <a:solidFill>
                  <a:srgbClr val="0000CC"/>
                </a:solidFill>
              </a:rPr>
              <a:t>Use </a:t>
            </a:r>
            <a:r>
              <a:rPr lang="en-US" sz="1600" dirty="0" smtClean="0">
                <a:solidFill>
                  <a:srgbClr val="0000CC"/>
                </a:solidFill>
              </a:rPr>
              <a:t>small RNA-</a:t>
            </a:r>
            <a:r>
              <a:rPr lang="en-US" sz="1600" dirty="0" err="1" smtClean="0">
                <a:solidFill>
                  <a:srgbClr val="0000CC"/>
                </a:solidFill>
              </a:rPr>
              <a:t>seq</a:t>
            </a:r>
            <a:r>
              <a:rPr lang="en-US" sz="1600" dirty="0" smtClean="0">
                <a:solidFill>
                  <a:srgbClr val="0000CC"/>
                </a:solidFill>
              </a:rPr>
              <a:t> to annotate </a:t>
            </a:r>
            <a:r>
              <a:rPr lang="en-US" sz="1600" b="1" dirty="0" smtClean="0">
                <a:solidFill>
                  <a:srgbClr val="FF0000"/>
                </a:solidFill>
              </a:rPr>
              <a:t>non-coding RNA function classes</a:t>
            </a:r>
            <a:endParaRPr lang="en-US" sz="1600" b="1" dirty="0">
              <a:solidFill>
                <a:srgbClr val="FF0000"/>
              </a:solidFill>
            </a:endParaRPr>
          </a:p>
          <a:p>
            <a:pPr marL="349250" lvl="1" indent="0">
              <a:buNone/>
            </a:pPr>
            <a:r>
              <a:rPr lang="en-US" sz="1400" dirty="0" smtClean="0">
                <a:solidFill>
                  <a:srgbClr val="0000CC"/>
                </a:solidFill>
              </a:rPr>
              <a:t>Yuk Yee Leung, Paul </a:t>
            </a:r>
            <a:r>
              <a:rPr lang="en-US" sz="1400" dirty="0" err="1" smtClean="0">
                <a:solidFill>
                  <a:srgbClr val="0000CC"/>
                </a:solidFill>
              </a:rPr>
              <a:t>Ryvkin</a:t>
            </a:r>
            <a:r>
              <a:rPr lang="en-US" sz="1400" dirty="0" smtClean="0">
                <a:solidFill>
                  <a:srgbClr val="0000CC"/>
                </a:solidFill>
              </a:rPr>
              <a:t>, Lyle </a:t>
            </a:r>
            <a:r>
              <a:rPr lang="en-US" sz="1400" dirty="0" err="1" smtClean="0">
                <a:solidFill>
                  <a:srgbClr val="0000CC"/>
                </a:solidFill>
              </a:rPr>
              <a:t>Ungar</a:t>
            </a:r>
            <a:r>
              <a:rPr lang="en-US" sz="1400" dirty="0" smtClean="0">
                <a:solidFill>
                  <a:srgbClr val="0000CC"/>
                </a:solidFill>
              </a:rPr>
              <a:t>, Brian Gregory*, Li-San Wang*. </a:t>
            </a:r>
            <a:r>
              <a:rPr lang="en-US" sz="1400" b="1" dirty="0" err="1" smtClean="0">
                <a:solidFill>
                  <a:srgbClr val="0000CC"/>
                </a:solidFill>
              </a:rPr>
              <a:t>CoRAL</a:t>
            </a:r>
            <a:r>
              <a:rPr lang="en-US" sz="1400" b="1" dirty="0" smtClean="0">
                <a:solidFill>
                  <a:srgbClr val="0000CC"/>
                </a:solidFill>
              </a:rPr>
              <a:t>: Predicting non-coding RNAs from small RNA-sequencing data. </a:t>
            </a:r>
            <a:r>
              <a:rPr lang="en-US" sz="1400" i="1" dirty="0" smtClean="0">
                <a:solidFill>
                  <a:srgbClr val="0000CC"/>
                </a:solidFill>
              </a:rPr>
              <a:t>Nucleic Acids Research, </a:t>
            </a:r>
            <a:r>
              <a:rPr lang="en-US" sz="1400" dirty="0" smtClean="0">
                <a:solidFill>
                  <a:srgbClr val="0000CC"/>
                </a:solidFill>
              </a:rPr>
              <a:t>2013.</a:t>
            </a:r>
          </a:p>
          <a:p>
            <a:r>
              <a:rPr lang="en-US" sz="1600" b="1" dirty="0" smtClean="0">
                <a:solidFill>
                  <a:srgbClr val="0000CC"/>
                </a:solidFill>
              </a:rPr>
              <a:t>RNA</a:t>
            </a:r>
            <a:r>
              <a:rPr lang="en-US" sz="1600" b="1" dirty="0">
                <a:solidFill>
                  <a:srgbClr val="0000CC"/>
                </a:solidFill>
              </a:rPr>
              <a:t>-</a:t>
            </a:r>
            <a:r>
              <a:rPr lang="en-US" sz="1600" b="1" dirty="0" err="1">
                <a:solidFill>
                  <a:srgbClr val="0000CC"/>
                </a:solidFill>
              </a:rPr>
              <a:t>Seq</a:t>
            </a:r>
            <a:r>
              <a:rPr lang="en-US" sz="1600" b="1" dirty="0">
                <a:solidFill>
                  <a:srgbClr val="0000CC"/>
                </a:solidFill>
              </a:rPr>
              <a:t>-Fold: </a:t>
            </a:r>
            <a:r>
              <a:rPr lang="en-US" sz="1600" dirty="0">
                <a:solidFill>
                  <a:srgbClr val="0000CC"/>
                </a:solidFill>
              </a:rPr>
              <a:t>Use </a:t>
            </a:r>
            <a:r>
              <a:rPr lang="en-US" sz="1600" dirty="0" smtClean="0">
                <a:solidFill>
                  <a:srgbClr val="0000CC"/>
                </a:solidFill>
              </a:rPr>
              <a:t>pairing-informative RNA</a:t>
            </a:r>
            <a:r>
              <a:rPr lang="en-US" sz="1600" dirty="0">
                <a:solidFill>
                  <a:srgbClr val="0000CC"/>
                </a:solidFill>
              </a:rPr>
              <a:t>-</a:t>
            </a:r>
            <a:r>
              <a:rPr lang="en-US" sz="1600" dirty="0" err="1">
                <a:solidFill>
                  <a:srgbClr val="0000CC"/>
                </a:solidFill>
              </a:rPr>
              <a:t>seq</a:t>
            </a:r>
            <a:r>
              <a:rPr lang="en-US" sz="1600" dirty="0">
                <a:solidFill>
                  <a:srgbClr val="0000CC"/>
                </a:solidFill>
              </a:rPr>
              <a:t> </a:t>
            </a:r>
            <a:r>
              <a:rPr lang="en-US" sz="1600" dirty="0" smtClean="0">
                <a:solidFill>
                  <a:srgbClr val="0000CC"/>
                </a:solidFill>
              </a:rPr>
              <a:t>protocols </a:t>
            </a:r>
            <a:r>
              <a:rPr lang="en-US" sz="1600" dirty="0">
                <a:solidFill>
                  <a:srgbClr val="0000CC"/>
                </a:solidFill>
              </a:rPr>
              <a:t>to estimate secondary structures </a:t>
            </a:r>
            <a:r>
              <a:rPr lang="en-US" sz="1400" dirty="0">
                <a:solidFill>
                  <a:srgbClr val="0000CC"/>
                </a:solidFill>
              </a:rPr>
              <a:t>(in progress)</a:t>
            </a:r>
          </a:p>
          <a:p>
            <a:pPr lvl="1"/>
            <a:endParaRPr lang="en-US" sz="1400" dirty="0" smtClean="0">
              <a:solidFill>
                <a:srgbClr val="0000CC"/>
              </a:solidFill>
            </a:endParaRPr>
          </a:p>
          <a:p>
            <a:pPr lvl="1"/>
            <a:endParaRPr lang="en-US" sz="2000" b="1" dirty="0" smtClean="0">
              <a:solidFill>
                <a:srgbClr val="0000CC"/>
              </a:solidFill>
            </a:endParaRPr>
          </a:p>
          <a:p>
            <a:endParaRPr lang="en-US" sz="1400" dirty="0" smtClean="0">
              <a:solidFill>
                <a:srgbClr val="0000C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89815" y="4648985"/>
            <a:ext cx="1068369" cy="2133600"/>
          </a:xfrm>
          <a:prstGeom prst="rect">
            <a:avLst/>
          </a:prstGeom>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721"/>
          <a:stretch/>
        </p:blipFill>
        <p:spPr bwMode="auto">
          <a:xfrm>
            <a:off x="3276600" y="5105400"/>
            <a:ext cx="210257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l="69157" t="2458" b="82500"/>
          <a:stretch/>
        </p:blipFill>
        <p:spPr>
          <a:xfrm>
            <a:off x="990600" y="4572000"/>
            <a:ext cx="1143000" cy="307731"/>
          </a:xfrm>
          <a:prstGeom prst="rect">
            <a:avLst/>
          </a:prstGeom>
        </p:spPr>
      </p:pic>
      <p:sp>
        <p:nvSpPr>
          <p:cNvPr id="7" name="TextBox 6"/>
          <p:cNvSpPr txBox="1"/>
          <p:nvPr/>
        </p:nvSpPr>
        <p:spPr>
          <a:xfrm>
            <a:off x="3810000" y="4495800"/>
            <a:ext cx="1223412" cy="461665"/>
          </a:xfrm>
          <a:prstGeom prst="rect">
            <a:avLst/>
          </a:prstGeom>
          <a:noFill/>
        </p:spPr>
        <p:txBody>
          <a:bodyPr wrap="none" rtlCol="0">
            <a:spAutoFit/>
          </a:bodyPr>
          <a:lstStyle/>
          <a:p>
            <a:r>
              <a:rPr lang="en-US" sz="2400" dirty="0" err="1" smtClean="0">
                <a:solidFill>
                  <a:srgbClr val="000090"/>
                </a:solidFill>
                <a:latin typeface="Lucida Sans"/>
                <a:cs typeface="Lucida Sans"/>
              </a:rPr>
              <a:t>CoRAL</a:t>
            </a:r>
            <a:endParaRPr lang="en-US" sz="2400" dirty="0">
              <a:solidFill>
                <a:srgbClr val="000090"/>
              </a:solidFill>
              <a:latin typeface="Lucida Sans"/>
              <a:cs typeface="Lucida Sans"/>
            </a:endParaRPr>
          </a:p>
        </p:txBody>
      </p:sp>
      <p:pic>
        <p:nvPicPr>
          <p:cNvPr id="8" name="Picture 7"/>
          <p:cNvPicPr>
            <a:picLocks noChangeAspect="1"/>
          </p:cNvPicPr>
          <p:nvPr/>
        </p:nvPicPr>
        <p:blipFill rotWithShape="1">
          <a:blip r:embed="rId5"/>
          <a:srcRect l="62084" b="63460"/>
          <a:stretch/>
        </p:blipFill>
        <p:spPr>
          <a:xfrm>
            <a:off x="6400800" y="4410590"/>
            <a:ext cx="1524000" cy="409685"/>
          </a:xfrm>
          <a:prstGeom prst="rect">
            <a:avLst/>
          </a:prstGeom>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334000"/>
            <a:ext cx="1295264"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1"/>
          <p:cNvPicPr>
            <a:picLocks noChangeAspect="1" noChangeArrowheads="1"/>
          </p:cNvPicPr>
          <p:nvPr/>
        </p:nvPicPr>
        <p:blipFill rotWithShape="1">
          <a:blip r:embed="rId7">
            <a:extLst>
              <a:ext uri="{28A0092B-C50C-407E-A947-70E740481C1C}">
                <a14:useLocalDpi xmlns:a14="http://schemas.microsoft.com/office/drawing/2010/main" val="0"/>
              </a:ext>
            </a:extLst>
          </a:blip>
          <a:srcRect l="54774" t="5212" b="47394"/>
          <a:stretch/>
        </p:blipFill>
        <p:spPr bwMode="auto">
          <a:xfrm>
            <a:off x="7467600" y="5334000"/>
            <a:ext cx="1261557"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79646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SAVoR</a:t>
            </a:r>
            <a:r>
              <a:rPr lang="en-US" sz="2800" dirty="0" smtClean="0"/>
              <a:t>: web-based visualization of RNA-</a:t>
            </a:r>
            <a:r>
              <a:rPr lang="en-US" sz="2800" dirty="0" err="1" smtClean="0"/>
              <a:t>seq</a:t>
            </a:r>
            <a:r>
              <a:rPr lang="en-US" sz="2800" dirty="0" smtClean="0"/>
              <a:t> data in a structural context </a:t>
            </a:r>
            <a:endParaRPr lang="en-US" sz="2800" dirty="0"/>
          </a:p>
        </p:txBody>
      </p:sp>
      <p:sp>
        <p:nvSpPr>
          <p:cNvPr id="3" name="Rectangle 2"/>
          <p:cNvSpPr/>
          <p:nvPr/>
        </p:nvSpPr>
        <p:spPr>
          <a:xfrm>
            <a:off x="1905000" y="1981200"/>
            <a:ext cx="5096267" cy="461665"/>
          </a:xfrm>
          <a:prstGeom prst="rect">
            <a:avLst/>
          </a:prstGeom>
        </p:spPr>
        <p:txBody>
          <a:bodyPr wrap="none">
            <a:spAutoFit/>
          </a:bodyPr>
          <a:lstStyle/>
          <a:p>
            <a:r>
              <a:rPr lang="en-US" sz="2400" dirty="0"/>
              <a:t>http://</a:t>
            </a:r>
            <a:r>
              <a:rPr lang="en-US" sz="2400" dirty="0" err="1"/>
              <a:t>tesla.pcbi.upenn.edu</a:t>
            </a:r>
            <a:r>
              <a:rPr lang="en-US" sz="2400" dirty="0"/>
              <a:t>/savor/</a:t>
            </a:r>
          </a:p>
        </p:txBody>
      </p:sp>
      <p:pic>
        <p:nvPicPr>
          <p:cNvPr id="4" name="Picture 3"/>
          <p:cNvPicPr>
            <a:picLocks noChangeAspect="1"/>
          </p:cNvPicPr>
          <p:nvPr/>
        </p:nvPicPr>
        <p:blipFill>
          <a:blip r:embed="rId2"/>
          <a:stretch>
            <a:fillRect/>
          </a:stretch>
        </p:blipFill>
        <p:spPr>
          <a:xfrm>
            <a:off x="304800" y="2743200"/>
            <a:ext cx="4495800" cy="2481824"/>
          </a:xfrm>
          <a:prstGeom prst="rect">
            <a:avLst/>
          </a:prstGeom>
          <a:ln>
            <a:solidFill>
              <a:schemeClr val="tx1"/>
            </a:solidFill>
          </a:ln>
        </p:spPr>
      </p:pic>
      <p:sp>
        <p:nvSpPr>
          <p:cNvPr id="5" name="TextBox 4"/>
          <p:cNvSpPr txBox="1"/>
          <p:nvPr/>
        </p:nvSpPr>
        <p:spPr>
          <a:xfrm>
            <a:off x="5029200" y="3276600"/>
            <a:ext cx="3175469" cy="1569660"/>
          </a:xfrm>
          <a:prstGeom prst="rect">
            <a:avLst/>
          </a:prstGeom>
          <a:noFill/>
        </p:spPr>
        <p:txBody>
          <a:bodyPr wrap="none" rtlCol="0">
            <a:spAutoFit/>
          </a:bodyPr>
          <a:lstStyle/>
          <a:p>
            <a:r>
              <a:rPr lang="en-US" sz="3200" b="0" dirty="0" smtClean="0">
                <a:solidFill>
                  <a:srgbClr val="008000"/>
                </a:solidFill>
                <a:latin typeface="Comic Sans MS"/>
                <a:cs typeface="Comic Sans MS"/>
              </a:rPr>
              <a:t>RNA-</a:t>
            </a:r>
            <a:r>
              <a:rPr lang="en-US" sz="3200" b="0" dirty="0" err="1" smtClean="0">
                <a:solidFill>
                  <a:srgbClr val="008000"/>
                </a:solidFill>
                <a:latin typeface="Comic Sans MS"/>
                <a:cs typeface="Comic Sans MS"/>
              </a:rPr>
              <a:t>seq</a:t>
            </a:r>
            <a:r>
              <a:rPr lang="en-US" sz="3200" b="0" dirty="0" smtClean="0">
                <a:solidFill>
                  <a:srgbClr val="008000"/>
                </a:solidFill>
                <a:latin typeface="Comic Sans MS"/>
                <a:cs typeface="Comic Sans MS"/>
              </a:rPr>
              <a:t> data +</a:t>
            </a:r>
          </a:p>
          <a:p>
            <a:r>
              <a:rPr lang="en-US" sz="3200" b="0" dirty="0" smtClean="0">
                <a:solidFill>
                  <a:srgbClr val="008000"/>
                </a:solidFill>
                <a:latin typeface="Comic Sans MS"/>
                <a:cs typeface="Comic Sans MS"/>
              </a:rPr>
              <a:t>2</a:t>
            </a:r>
            <a:r>
              <a:rPr lang="en-US" sz="3200" b="0" baseline="30000" dirty="0" smtClean="0">
                <a:solidFill>
                  <a:srgbClr val="008000"/>
                </a:solidFill>
                <a:latin typeface="Comic Sans MS"/>
                <a:cs typeface="Comic Sans MS"/>
              </a:rPr>
              <a:t>nd</a:t>
            </a:r>
            <a:r>
              <a:rPr lang="en-US" sz="3200" b="0" dirty="0" smtClean="0">
                <a:solidFill>
                  <a:srgbClr val="008000"/>
                </a:solidFill>
                <a:latin typeface="Comic Sans MS"/>
                <a:cs typeface="Comic Sans MS"/>
              </a:rPr>
              <a:t> structure</a:t>
            </a:r>
          </a:p>
          <a:p>
            <a:r>
              <a:rPr lang="en-US" sz="3200" b="0" dirty="0" smtClean="0">
                <a:solidFill>
                  <a:srgbClr val="008000"/>
                </a:solidFill>
                <a:latin typeface="Comic Sans MS"/>
                <a:cs typeface="Comic Sans MS"/>
              </a:rPr>
              <a:t>= </a:t>
            </a:r>
            <a:r>
              <a:rPr lang="en-US" sz="3200" b="0" dirty="0" err="1" smtClean="0">
                <a:solidFill>
                  <a:srgbClr val="008000"/>
                </a:solidFill>
                <a:latin typeface="Comic Sans MS"/>
                <a:cs typeface="Comic Sans MS"/>
              </a:rPr>
              <a:t>SAVoR</a:t>
            </a:r>
            <a:r>
              <a:rPr lang="en-US" sz="3200" b="0" dirty="0" smtClean="0">
                <a:solidFill>
                  <a:srgbClr val="008000"/>
                </a:solidFill>
                <a:latin typeface="Comic Sans MS"/>
                <a:cs typeface="Comic Sans MS"/>
              </a:rPr>
              <a:t> Plots !</a:t>
            </a:r>
            <a:endParaRPr lang="en-US" sz="3200" b="0" dirty="0">
              <a:solidFill>
                <a:srgbClr val="008000"/>
              </a:solidFill>
              <a:latin typeface="Comic Sans MS"/>
              <a:cs typeface="Comic Sans MS"/>
            </a:endParaRPr>
          </a:p>
        </p:txBody>
      </p:sp>
      <p:pic>
        <p:nvPicPr>
          <p:cNvPr id="6" name="Picture 5" descr="ottov_sm_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5410200"/>
            <a:ext cx="939800" cy="1270000"/>
          </a:xfrm>
          <a:prstGeom prst="rect">
            <a:avLst/>
          </a:prstGeom>
        </p:spPr>
      </p:pic>
      <p:pic>
        <p:nvPicPr>
          <p:cNvPr id="7" name="Picture 6" descr="thumb.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410200"/>
            <a:ext cx="952500" cy="1270000"/>
          </a:xfrm>
          <a:prstGeom prst="rect">
            <a:avLst/>
          </a:prstGeom>
        </p:spPr>
      </p:pic>
      <p:pic>
        <p:nvPicPr>
          <p:cNvPr id="8" name="Picture 7" descr="Paul.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5486400"/>
            <a:ext cx="1270000" cy="1168400"/>
          </a:xfrm>
          <a:prstGeom prst="rect">
            <a:avLst/>
          </a:prstGeom>
        </p:spPr>
      </p:pic>
      <p:pic>
        <p:nvPicPr>
          <p:cNvPr id="9" name="Picture 8" descr="p20111030-174026_0.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5410200"/>
            <a:ext cx="952500" cy="1270000"/>
          </a:xfrm>
          <a:prstGeom prst="rect">
            <a:avLst/>
          </a:prstGeom>
        </p:spPr>
      </p:pic>
      <p:sp>
        <p:nvSpPr>
          <p:cNvPr id="10" name="TextBox 9"/>
          <p:cNvSpPr txBox="1"/>
          <p:nvPr/>
        </p:nvSpPr>
        <p:spPr>
          <a:xfrm>
            <a:off x="6414514" y="6324600"/>
            <a:ext cx="2240370" cy="369332"/>
          </a:xfrm>
          <a:prstGeom prst="rect">
            <a:avLst/>
          </a:prstGeom>
          <a:noFill/>
        </p:spPr>
        <p:txBody>
          <a:bodyPr wrap="none" rtlCol="0">
            <a:spAutoFit/>
          </a:bodyPr>
          <a:lstStyle/>
          <a:p>
            <a:r>
              <a:rPr lang="en-US" sz="1800" i="1" dirty="0" smtClean="0"/>
              <a:t>Li et al., NAR 2012</a:t>
            </a:r>
            <a:endParaRPr lang="en-US" sz="1800" i="1" dirty="0"/>
          </a:p>
        </p:txBody>
      </p:sp>
    </p:spTree>
    <p:extLst>
      <p:ext uri="{BB962C8B-B14F-4D97-AF65-F5344CB8AC3E}">
        <p14:creationId xmlns:p14="http://schemas.microsoft.com/office/powerpoint/2010/main" val="2446987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00000">
            <a:off x="2691005" y="-400711"/>
            <a:ext cx="3632839" cy="7255009"/>
          </a:xfrm>
          <a:prstGeom prst="rect">
            <a:avLst/>
          </a:prstGeom>
        </p:spPr>
      </p:pic>
      <p:sp>
        <p:nvSpPr>
          <p:cNvPr id="4" name="TextBox 3"/>
          <p:cNvSpPr txBox="1"/>
          <p:nvPr/>
        </p:nvSpPr>
        <p:spPr>
          <a:xfrm>
            <a:off x="933450" y="5791200"/>
            <a:ext cx="7315200" cy="646331"/>
          </a:xfrm>
          <a:prstGeom prst="rect">
            <a:avLst/>
          </a:prstGeom>
          <a:noFill/>
        </p:spPr>
        <p:txBody>
          <a:bodyPr wrap="square" rtlCol="0">
            <a:spAutoFit/>
          </a:bodyPr>
          <a:lstStyle/>
          <a:p>
            <a:r>
              <a:rPr lang="en-US" dirty="0" smtClean="0"/>
              <a:t>Log-ratio of </a:t>
            </a:r>
            <a:r>
              <a:rPr lang="en-US" dirty="0" err="1" smtClean="0"/>
              <a:t>dsRNA-seq</a:t>
            </a:r>
            <a:r>
              <a:rPr lang="en-US" dirty="0" smtClean="0"/>
              <a:t> to </a:t>
            </a:r>
            <a:r>
              <a:rPr lang="en-US" dirty="0" err="1" smtClean="0"/>
              <a:t>ssRNA-seq</a:t>
            </a:r>
            <a:r>
              <a:rPr lang="en-US" dirty="0" smtClean="0"/>
              <a:t> read coverage along the </a:t>
            </a:r>
            <a:r>
              <a:rPr lang="en-US" i="1" dirty="0" smtClean="0"/>
              <a:t>At2g04390.1 </a:t>
            </a:r>
            <a:r>
              <a:rPr lang="en-US" dirty="0" smtClean="0"/>
              <a:t>transcript.</a:t>
            </a:r>
            <a:endParaRPr lang="en-US" dirty="0"/>
          </a:p>
        </p:txBody>
      </p:sp>
      <p:pic>
        <p:nvPicPr>
          <p:cNvPr id="2" name="Picture 1"/>
          <p:cNvPicPr>
            <a:picLocks noChangeAspect="1"/>
          </p:cNvPicPr>
          <p:nvPr/>
        </p:nvPicPr>
        <p:blipFill>
          <a:blip r:embed="rId3"/>
          <a:stretch>
            <a:fillRect/>
          </a:stretch>
        </p:blipFill>
        <p:spPr>
          <a:xfrm>
            <a:off x="1295400" y="1219200"/>
            <a:ext cx="1651000" cy="1055688"/>
          </a:xfrm>
          <a:prstGeom prst="rect">
            <a:avLst/>
          </a:prstGeom>
        </p:spPr>
      </p:pic>
      <p:sp>
        <p:nvSpPr>
          <p:cNvPr id="6" name="Rectangle 5"/>
          <p:cNvSpPr/>
          <p:nvPr/>
        </p:nvSpPr>
        <p:spPr bwMode="auto">
          <a:xfrm>
            <a:off x="4788612" y="1981200"/>
            <a:ext cx="697788" cy="9028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000" b="1" i="0" u="none" strike="noStrike" cap="none" normalizeH="0" baseline="0" smtClean="0">
              <a:ln>
                <a:noFill/>
              </a:ln>
              <a:solidFill>
                <a:schemeClr val="tx1"/>
              </a:solidFill>
              <a:effectLst/>
              <a:latin typeface="Arial" charset="0"/>
              <a:ea typeface="新細明體" charset="-120"/>
              <a:cs typeface="Times New Roman" pitchFamily="18" charset="0"/>
            </a:endParaRPr>
          </a:p>
        </p:txBody>
      </p:sp>
    </p:spTree>
    <p:extLst>
      <p:ext uri="{BB962C8B-B14F-4D97-AF65-F5344CB8AC3E}">
        <p14:creationId xmlns:p14="http://schemas.microsoft.com/office/powerpoint/2010/main" val="35858877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iagads">
  <a:themeElements>
    <a:clrScheme name="NIAGADS 1">
      <a:dk1>
        <a:sysClr val="windowText" lastClr="000000"/>
      </a:dk1>
      <a:lt1>
        <a:sysClr val="window" lastClr="FFFFFF"/>
      </a:lt1>
      <a:dk2>
        <a:srgbClr val="333333"/>
      </a:dk2>
      <a:lt2>
        <a:srgbClr val="BBC0AC"/>
      </a:lt2>
      <a:accent1>
        <a:srgbClr val="6D6D6D"/>
      </a:accent1>
      <a:accent2>
        <a:srgbClr val="4600D6"/>
      </a:accent2>
      <a:accent3>
        <a:srgbClr val="FF5C00"/>
      </a:accent3>
      <a:accent4>
        <a:srgbClr val="FFFF00"/>
      </a:accent4>
      <a:accent5>
        <a:srgbClr val="159B00"/>
      </a:accent5>
      <a:accent6>
        <a:srgbClr val="00B1AF"/>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niagads.thmx</Template>
  <TotalTime>12309</TotalTime>
  <Words>1363</Words>
  <Application>Microsoft Macintosh PowerPoint</Application>
  <PresentationFormat>On-screen Show (4:3)</PresentationFormat>
  <Paragraphs>287</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niagads</vt:lpstr>
      <vt:lpstr>Bioinformatics for  DNA-seq and RNA-seq experiments</vt:lpstr>
      <vt:lpstr>Next Generation Sequencing Technology</vt:lpstr>
      <vt:lpstr>Applications of NGS</vt:lpstr>
      <vt:lpstr>Central Dogma</vt:lpstr>
      <vt:lpstr>RNA-Seq</vt:lpstr>
      <vt:lpstr>High read heterogeneity along RNA transcripts</vt:lpstr>
      <vt:lpstr>PowerPoint Presentation</vt:lpstr>
      <vt:lpstr>SAVoR: web-based visualization of RNA-seq data in a structural context </vt:lpstr>
      <vt:lpstr>PowerPoint Presentation</vt:lpstr>
      <vt:lpstr>Modified RNA – Motivation: Sites with unusual mismatch patterns in RNA-seq</vt:lpstr>
      <vt:lpstr>PowerPoint Presentation</vt:lpstr>
      <vt:lpstr>tRNA modifications</vt:lpstr>
      <vt:lpstr>Detecting modified RNAs: change in RT effects when Watson-Crick edge is modified</vt:lpstr>
      <vt:lpstr>Statistical model for HAMR</vt:lpstr>
      <vt:lpstr>Results</vt:lpstr>
      <vt:lpstr>PowerPoint Presentation</vt:lpstr>
      <vt:lpstr>PowerPoint Presentation</vt:lpstr>
      <vt:lpstr>Classification accuracy</vt:lpstr>
      <vt:lpstr>Modifications in other RNAs</vt:lpstr>
      <vt:lpstr>HAMR</vt:lpstr>
      <vt:lpstr>PowerPoint Presentation</vt:lpstr>
      <vt:lpstr>DNA-Seq: find genetic variations linked to traits and diseases</vt:lpstr>
      <vt:lpstr>Alzheimer’s Disease Sequencing Project</vt:lpstr>
      <vt:lpstr>Computational Challenges to Analyzing  DNA-Seq data</vt:lpstr>
      <vt:lpstr>Cloud computing using Amazon EC2</vt:lpstr>
      <vt:lpstr>DNA Resequencing  Analysis Workflow (DRAW)</vt:lpstr>
      <vt:lpstr>NIA Genetics of Alzheimer’s Disease Data Storage Site (NIAGADS)</vt:lpstr>
      <vt:lpstr>Lab members</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Li-San Wang</cp:lastModifiedBy>
  <cp:revision>2685</cp:revision>
  <cp:lastPrinted>1601-01-01T00:00:00Z</cp:lastPrinted>
  <dcterms:created xsi:type="dcterms:W3CDTF">2009-01-23T14:24:29Z</dcterms:created>
  <dcterms:modified xsi:type="dcterms:W3CDTF">2014-05-31T13:36:23Z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