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7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264" r:id="rId11"/>
    <p:sldId id="347" r:id="rId12"/>
    <p:sldId id="318" r:id="rId13"/>
    <p:sldId id="344" r:id="rId14"/>
    <p:sldId id="259" r:id="rId15"/>
    <p:sldId id="260" r:id="rId16"/>
    <p:sldId id="348" r:id="rId17"/>
    <p:sldId id="265" r:id="rId18"/>
    <p:sldId id="319" r:id="rId19"/>
    <p:sldId id="345" r:id="rId20"/>
    <p:sldId id="267" r:id="rId21"/>
    <p:sldId id="320" r:id="rId22"/>
    <p:sldId id="268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49" r:id="rId40"/>
    <p:sldId id="337" r:id="rId41"/>
    <p:sldId id="338" r:id="rId42"/>
    <p:sldId id="339" r:id="rId43"/>
    <p:sldId id="346" r:id="rId44"/>
    <p:sldId id="340" r:id="rId45"/>
    <p:sldId id="341" r:id="rId46"/>
    <p:sldId id="342" r:id="rId47"/>
    <p:sldId id="350" r:id="rId48"/>
    <p:sldId id="29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087F6-975D-BE4E-B660-3FF81B92CB27}" type="doc">
      <dgm:prSet loTypeId="urn:microsoft.com/office/officeart/2008/layout/RadialCluster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EE16547-FA30-5945-A1C5-BCE19FB8B912}">
      <dgm:prSet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6DBB3FE0-B9C4-5146-9347-CA890BAB597F}" type="parTrans" cxnId="{9165E7E6-45F2-AC4B-BF39-92F9B551E884}">
      <dgm:prSet/>
      <dgm:spPr/>
      <dgm:t>
        <a:bodyPr/>
        <a:lstStyle/>
        <a:p>
          <a:endParaRPr lang="en-US"/>
        </a:p>
      </dgm:t>
    </dgm:pt>
    <dgm:pt modelId="{956A71D0-64D6-9749-AF3B-51DC2FB4572A}" type="sibTrans" cxnId="{9165E7E6-45F2-AC4B-BF39-92F9B551E884}">
      <dgm:prSet/>
      <dgm:spPr/>
      <dgm:t>
        <a:bodyPr/>
        <a:lstStyle/>
        <a:p>
          <a:endParaRPr lang="en-US"/>
        </a:p>
      </dgm:t>
    </dgm:pt>
    <dgm:pt modelId="{77856215-9E9B-224C-9CBA-7A2A8FCB3FD5}">
      <dgm:prSet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D51B583C-5A04-F646-B177-FF656E5BA64C}" type="parTrans" cxnId="{DE447C75-F5FB-1A4F-9817-AA662459199F}">
      <dgm:prSet/>
      <dgm:spPr/>
      <dgm:t>
        <a:bodyPr/>
        <a:lstStyle/>
        <a:p>
          <a:endParaRPr lang="en-US"/>
        </a:p>
      </dgm:t>
    </dgm:pt>
    <dgm:pt modelId="{9A002F00-B2B2-ED4F-B820-F463122E711C}" type="sibTrans" cxnId="{DE447C75-F5FB-1A4F-9817-AA662459199F}">
      <dgm:prSet/>
      <dgm:spPr/>
      <dgm:t>
        <a:bodyPr/>
        <a:lstStyle/>
        <a:p>
          <a:endParaRPr lang="en-US"/>
        </a:p>
      </dgm:t>
    </dgm:pt>
    <dgm:pt modelId="{7479F3B6-74C9-024E-82FA-E35226F97DDD}">
      <dgm:prSet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8E621AD1-4395-C845-AD75-CC8AD4BF39F8}" type="parTrans" cxnId="{5137AF49-A4E9-B84A-B3F7-BE2780F88D70}">
      <dgm:prSet/>
      <dgm:spPr/>
      <dgm:t>
        <a:bodyPr/>
        <a:lstStyle/>
        <a:p>
          <a:endParaRPr lang="en-US"/>
        </a:p>
      </dgm:t>
    </dgm:pt>
    <dgm:pt modelId="{D2F8D9FD-48D1-224D-9024-F39987E59919}" type="sibTrans" cxnId="{5137AF49-A4E9-B84A-B3F7-BE2780F88D70}">
      <dgm:prSet/>
      <dgm:spPr/>
      <dgm:t>
        <a:bodyPr/>
        <a:lstStyle/>
        <a:p>
          <a:endParaRPr lang="en-US"/>
        </a:p>
      </dgm:t>
    </dgm:pt>
    <dgm:pt modelId="{96B5B1C2-EE09-F74D-841E-F0FA7B8D8F0A}">
      <dgm:prSet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A7D30FA1-80FE-8A41-AFE0-ECF044076338}" type="parTrans" cxnId="{556F5403-3F81-2F44-8E73-927B546A3FA6}">
      <dgm:prSet/>
      <dgm:spPr/>
      <dgm:t>
        <a:bodyPr/>
        <a:lstStyle/>
        <a:p>
          <a:endParaRPr lang="en-US"/>
        </a:p>
      </dgm:t>
    </dgm:pt>
    <dgm:pt modelId="{2F4AB555-03E4-D24C-B507-9E792F28EC29}" type="sibTrans" cxnId="{556F5403-3F81-2F44-8E73-927B546A3FA6}">
      <dgm:prSet/>
      <dgm:spPr/>
      <dgm:t>
        <a:bodyPr/>
        <a:lstStyle/>
        <a:p>
          <a:endParaRPr lang="en-US"/>
        </a:p>
      </dgm:t>
    </dgm:pt>
    <dgm:pt modelId="{6D287EDF-D666-8D44-A628-14C416EC58E8}">
      <dgm:prSet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45CA2FAB-07C1-8A40-8046-D102B2086BB5}" type="parTrans" cxnId="{4FE69CB3-BE6A-D54C-B63B-7D5411891BBE}">
      <dgm:prSet/>
      <dgm:spPr/>
      <dgm:t>
        <a:bodyPr/>
        <a:lstStyle/>
        <a:p>
          <a:endParaRPr lang="en-US"/>
        </a:p>
      </dgm:t>
    </dgm:pt>
    <dgm:pt modelId="{B514B954-DA37-3C41-AD36-FA9E514C6804}" type="sibTrans" cxnId="{4FE69CB3-BE6A-D54C-B63B-7D5411891BBE}">
      <dgm:prSet/>
      <dgm:spPr/>
      <dgm:t>
        <a:bodyPr/>
        <a:lstStyle/>
        <a:p>
          <a:endParaRPr lang="en-US"/>
        </a:p>
      </dgm:t>
    </dgm:pt>
    <dgm:pt modelId="{DC0AB3BA-3DA7-1449-90AA-79B1F18DE1B6}" type="pres">
      <dgm:prSet presAssocID="{F55087F6-975D-BE4E-B660-3FF81B92CB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E0F93F-6170-9541-BFA3-10CED98EFBC9}" type="pres">
      <dgm:prSet presAssocID="{3EE16547-FA30-5945-A1C5-BCE19FB8B912}" presName="textCenter" presStyleLbl="node1" presStyleIdx="0" presStyleCnt="5" custScaleX="72184" custScaleY="75633" custLinFactNeighborY="-19152"/>
      <dgm:spPr/>
      <dgm:t>
        <a:bodyPr/>
        <a:lstStyle/>
        <a:p>
          <a:endParaRPr lang="en-US"/>
        </a:p>
      </dgm:t>
    </dgm:pt>
    <dgm:pt modelId="{BBB33588-6E2F-A544-B5E7-5CF0B2095AB4}" type="pres">
      <dgm:prSet presAssocID="{3EE16547-FA30-5945-A1C5-BCE19FB8B912}" presName="cycle_1" presStyleCnt="0"/>
      <dgm:spPr/>
    </dgm:pt>
    <dgm:pt modelId="{90B1660B-5A8E-6B44-B47C-DADD3C40686E}" type="pres">
      <dgm:prSet presAssocID="{77856215-9E9B-224C-9CBA-7A2A8FCB3FD5}" presName="childCenter1" presStyleLbl="node1" presStyleIdx="1" presStyleCnt="5" custLinFactNeighborY="574"/>
      <dgm:spPr/>
      <dgm:t>
        <a:bodyPr/>
        <a:lstStyle/>
        <a:p>
          <a:endParaRPr lang="en-US"/>
        </a:p>
      </dgm:t>
    </dgm:pt>
    <dgm:pt modelId="{3384F62A-033C-C348-84CA-6C0EB045F3C4}" type="pres">
      <dgm:prSet presAssocID="{D51B583C-5A04-F646-B177-FF656E5BA64C}" presName="Name144" presStyleLbl="parChTrans1D2" presStyleIdx="0" presStyleCnt="3"/>
      <dgm:spPr/>
      <dgm:t>
        <a:bodyPr/>
        <a:lstStyle/>
        <a:p>
          <a:endParaRPr lang="en-US"/>
        </a:p>
      </dgm:t>
    </dgm:pt>
    <dgm:pt modelId="{2ED6AD87-2DDA-4C46-A446-8DC5F2A4E1A4}" type="pres">
      <dgm:prSet presAssocID="{3EE16547-FA30-5945-A1C5-BCE19FB8B912}" presName="cycle_2" presStyleCnt="0"/>
      <dgm:spPr/>
    </dgm:pt>
    <dgm:pt modelId="{D1240AB9-F05B-4946-A2E3-550B3C196CA9}" type="pres">
      <dgm:prSet presAssocID="{7479F3B6-74C9-024E-82FA-E35226F97DDD}" presName="childCenter2" presStyleLbl="node1" presStyleIdx="2" presStyleCnt="5" custLinFactNeighborX="16072" custLinFactNeighborY="-7462"/>
      <dgm:spPr/>
      <dgm:t>
        <a:bodyPr/>
        <a:lstStyle/>
        <a:p>
          <a:endParaRPr lang="en-US"/>
        </a:p>
      </dgm:t>
    </dgm:pt>
    <dgm:pt modelId="{E068A1E1-336D-9549-9966-BB0EBB4D1E0E}" type="pres">
      <dgm:prSet presAssocID="{8E621AD1-4395-C845-AD75-CC8AD4BF39F8}" presName="Name221" presStyleLbl="parChTrans1D2" presStyleIdx="1" presStyleCnt="3"/>
      <dgm:spPr/>
      <dgm:t>
        <a:bodyPr/>
        <a:lstStyle/>
        <a:p>
          <a:endParaRPr lang="en-US"/>
        </a:p>
      </dgm:t>
    </dgm:pt>
    <dgm:pt modelId="{C637EFD2-20C4-3545-B07D-FDAABC83064F}" type="pres">
      <dgm:prSet presAssocID="{3EE16547-FA30-5945-A1C5-BCE19FB8B912}" presName="cycle_3" presStyleCnt="0"/>
      <dgm:spPr/>
    </dgm:pt>
    <dgm:pt modelId="{EAEA4DB2-1424-494B-97CC-419E8D01E1FE}" type="pres">
      <dgm:prSet presAssocID="{96B5B1C2-EE09-F74D-841E-F0FA7B8D8F0A}" presName="childCenter3" presStyleLbl="node1" presStyleIdx="3" presStyleCnt="5" custLinFactNeighborX="-13776" custLinFactNeighborY="-574"/>
      <dgm:spPr/>
      <dgm:t>
        <a:bodyPr/>
        <a:lstStyle/>
        <a:p>
          <a:endParaRPr lang="en-US"/>
        </a:p>
      </dgm:t>
    </dgm:pt>
    <dgm:pt modelId="{D194030E-5B02-2041-95B7-CC3C07E2A6E4}" type="pres">
      <dgm:prSet presAssocID="{45CA2FAB-07C1-8A40-8046-D102B2086BB5}" presName="Name285" presStyleLbl="parChTrans1D3" presStyleIdx="0" presStyleCnt="1"/>
      <dgm:spPr/>
      <dgm:t>
        <a:bodyPr/>
        <a:lstStyle/>
        <a:p>
          <a:endParaRPr lang="en-US"/>
        </a:p>
      </dgm:t>
    </dgm:pt>
    <dgm:pt modelId="{3AC6236A-17D8-AF42-AA3E-C2822A304D87}" type="pres">
      <dgm:prSet presAssocID="{6D287EDF-D666-8D44-A628-14C416EC58E8}" presName="text3" presStyleLbl="node1" presStyleIdx="4" presStyleCnt="5" custRadScaleRad="145976" custRadScaleInc="5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B9F1C-E2BB-4846-9E59-12954D5B14B5}" type="pres">
      <dgm:prSet presAssocID="{A7D30FA1-80FE-8A41-AFE0-ECF044076338}" presName="Name288" presStyleLbl="parChTrans1D2" presStyleIdx="2" presStyleCnt="3"/>
      <dgm:spPr/>
      <dgm:t>
        <a:bodyPr/>
        <a:lstStyle/>
        <a:p>
          <a:endParaRPr lang="en-US"/>
        </a:p>
      </dgm:t>
    </dgm:pt>
  </dgm:ptLst>
  <dgm:cxnLst>
    <dgm:cxn modelId="{82476A41-58D8-9B43-9A72-4CC3500AA9AA}" type="presOf" srcId="{96B5B1C2-EE09-F74D-841E-F0FA7B8D8F0A}" destId="{EAEA4DB2-1424-494B-97CC-419E8D01E1FE}" srcOrd="0" destOrd="0" presId="urn:microsoft.com/office/officeart/2008/layout/RadialCluster"/>
    <dgm:cxn modelId="{9165E7E6-45F2-AC4B-BF39-92F9B551E884}" srcId="{F55087F6-975D-BE4E-B660-3FF81B92CB27}" destId="{3EE16547-FA30-5945-A1C5-BCE19FB8B912}" srcOrd="0" destOrd="0" parTransId="{6DBB3FE0-B9C4-5146-9347-CA890BAB597F}" sibTransId="{956A71D0-64D6-9749-AF3B-51DC2FB4572A}"/>
    <dgm:cxn modelId="{B605B9D9-D373-274C-8AAE-7CA3D9F8C551}" type="presOf" srcId="{A7D30FA1-80FE-8A41-AFE0-ECF044076338}" destId="{A24B9F1C-E2BB-4846-9E59-12954D5B14B5}" srcOrd="0" destOrd="0" presId="urn:microsoft.com/office/officeart/2008/layout/RadialCluster"/>
    <dgm:cxn modelId="{D1A8ED91-A654-6F45-B75F-DAF6F20C3BB0}" type="presOf" srcId="{77856215-9E9B-224C-9CBA-7A2A8FCB3FD5}" destId="{90B1660B-5A8E-6B44-B47C-DADD3C40686E}" srcOrd="0" destOrd="0" presId="urn:microsoft.com/office/officeart/2008/layout/RadialCluster"/>
    <dgm:cxn modelId="{0B66DFDE-37FA-BC42-B94C-71BAE04775AD}" type="presOf" srcId="{45CA2FAB-07C1-8A40-8046-D102B2086BB5}" destId="{D194030E-5B02-2041-95B7-CC3C07E2A6E4}" srcOrd="0" destOrd="0" presId="urn:microsoft.com/office/officeart/2008/layout/RadialCluster"/>
    <dgm:cxn modelId="{28518E4C-E1B3-D64D-AFEB-6E33DC67A1CA}" type="presOf" srcId="{D51B583C-5A04-F646-B177-FF656E5BA64C}" destId="{3384F62A-033C-C348-84CA-6C0EB045F3C4}" srcOrd="0" destOrd="0" presId="urn:microsoft.com/office/officeart/2008/layout/RadialCluster"/>
    <dgm:cxn modelId="{2982F5B6-B0FB-8643-A86C-FB6A4BE69643}" type="presOf" srcId="{7479F3B6-74C9-024E-82FA-E35226F97DDD}" destId="{D1240AB9-F05B-4946-A2E3-550B3C196CA9}" srcOrd="0" destOrd="0" presId="urn:microsoft.com/office/officeart/2008/layout/RadialCluster"/>
    <dgm:cxn modelId="{0F6C66AB-BED2-C14D-BBD3-271F6DC13CE9}" type="presOf" srcId="{F55087F6-975D-BE4E-B660-3FF81B92CB27}" destId="{DC0AB3BA-3DA7-1449-90AA-79B1F18DE1B6}" srcOrd="0" destOrd="0" presId="urn:microsoft.com/office/officeart/2008/layout/RadialCluster"/>
    <dgm:cxn modelId="{CABB14F5-FDF6-9347-BAA8-9408A97E5512}" type="presOf" srcId="{3EE16547-FA30-5945-A1C5-BCE19FB8B912}" destId="{13E0F93F-6170-9541-BFA3-10CED98EFBC9}" srcOrd="0" destOrd="0" presId="urn:microsoft.com/office/officeart/2008/layout/RadialCluster"/>
    <dgm:cxn modelId="{4FE69CB3-BE6A-D54C-B63B-7D5411891BBE}" srcId="{96B5B1C2-EE09-F74D-841E-F0FA7B8D8F0A}" destId="{6D287EDF-D666-8D44-A628-14C416EC58E8}" srcOrd="0" destOrd="0" parTransId="{45CA2FAB-07C1-8A40-8046-D102B2086BB5}" sibTransId="{B514B954-DA37-3C41-AD36-FA9E514C6804}"/>
    <dgm:cxn modelId="{5137AF49-A4E9-B84A-B3F7-BE2780F88D70}" srcId="{3EE16547-FA30-5945-A1C5-BCE19FB8B912}" destId="{7479F3B6-74C9-024E-82FA-E35226F97DDD}" srcOrd="1" destOrd="0" parTransId="{8E621AD1-4395-C845-AD75-CC8AD4BF39F8}" sibTransId="{D2F8D9FD-48D1-224D-9024-F39987E59919}"/>
    <dgm:cxn modelId="{5E70DC7E-51BC-3546-ACB3-BA8F1F6D2B15}" type="presOf" srcId="{6D287EDF-D666-8D44-A628-14C416EC58E8}" destId="{3AC6236A-17D8-AF42-AA3E-C2822A304D87}" srcOrd="0" destOrd="0" presId="urn:microsoft.com/office/officeart/2008/layout/RadialCluster"/>
    <dgm:cxn modelId="{556F5403-3F81-2F44-8E73-927B546A3FA6}" srcId="{3EE16547-FA30-5945-A1C5-BCE19FB8B912}" destId="{96B5B1C2-EE09-F74D-841E-F0FA7B8D8F0A}" srcOrd="2" destOrd="0" parTransId="{A7D30FA1-80FE-8A41-AFE0-ECF044076338}" sibTransId="{2F4AB555-03E4-D24C-B507-9E792F28EC29}"/>
    <dgm:cxn modelId="{38503C49-F6BC-2349-B40A-9D3CAB632631}" type="presOf" srcId="{8E621AD1-4395-C845-AD75-CC8AD4BF39F8}" destId="{E068A1E1-336D-9549-9966-BB0EBB4D1E0E}" srcOrd="0" destOrd="0" presId="urn:microsoft.com/office/officeart/2008/layout/RadialCluster"/>
    <dgm:cxn modelId="{DE447C75-F5FB-1A4F-9817-AA662459199F}" srcId="{3EE16547-FA30-5945-A1C5-BCE19FB8B912}" destId="{77856215-9E9B-224C-9CBA-7A2A8FCB3FD5}" srcOrd="0" destOrd="0" parTransId="{D51B583C-5A04-F646-B177-FF656E5BA64C}" sibTransId="{9A002F00-B2B2-ED4F-B820-F463122E711C}"/>
    <dgm:cxn modelId="{759A2174-AA0A-1346-9C62-3999EA93192A}" type="presParOf" srcId="{DC0AB3BA-3DA7-1449-90AA-79B1F18DE1B6}" destId="{13E0F93F-6170-9541-BFA3-10CED98EFBC9}" srcOrd="0" destOrd="0" presId="urn:microsoft.com/office/officeart/2008/layout/RadialCluster"/>
    <dgm:cxn modelId="{EEF52F28-0458-EC42-BD9D-50AFA3FC480D}" type="presParOf" srcId="{DC0AB3BA-3DA7-1449-90AA-79B1F18DE1B6}" destId="{BBB33588-6E2F-A544-B5E7-5CF0B2095AB4}" srcOrd="1" destOrd="0" presId="urn:microsoft.com/office/officeart/2008/layout/RadialCluster"/>
    <dgm:cxn modelId="{8D5EC4BF-578C-044B-85CC-E49DB07D7F54}" type="presParOf" srcId="{BBB33588-6E2F-A544-B5E7-5CF0B2095AB4}" destId="{90B1660B-5A8E-6B44-B47C-DADD3C40686E}" srcOrd="0" destOrd="0" presId="urn:microsoft.com/office/officeart/2008/layout/RadialCluster"/>
    <dgm:cxn modelId="{DC9BEE9D-6CDB-8B44-BBEC-BC146DBA3A55}" type="presParOf" srcId="{DC0AB3BA-3DA7-1449-90AA-79B1F18DE1B6}" destId="{3384F62A-033C-C348-84CA-6C0EB045F3C4}" srcOrd="2" destOrd="0" presId="urn:microsoft.com/office/officeart/2008/layout/RadialCluster"/>
    <dgm:cxn modelId="{0F23D638-6876-5546-99FF-AC1D26A6634E}" type="presParOf" srcId="{DC0AB3BA-3DA7-1449-90AA-79B1F18DE1B6}" destId="{2ED6AD87-2DDA-4C46-A446-8DC5F2A4E1A4}" srcOrd="3" destOrd="0" presId="urn:microsoft.com/office/officeart/2008/layout/RadialCluster"/>
    <dgm:cxn modelId="{9E6A8C93-C41C-304B-A44A-B86F651F5EE7}" type="presParOf" srcId="{2ED6AD87-2DDA-4C46-A446-8DC5F2A4E1A4}" destId="{D1240AB9-F05B-4946-A2E3-550B3C196CA9}" srcOrd="0" destOrd="0" presId="urn:microsoft.com/office/officeart/2008/layout/RadialCluster"/>
    <dgm:cxn modelId="{0A90E047-1A6B-0F47-944E-4C44B53FA720}" type="presParOf" srcId="{DC0AB3BA-3DA7-1449-90AA-79B1F18DE1B6}" destId="{E068A1E1-336D-9549-9966-BB0EBB4D1E0E}" srcOrd="4" destOrd="0" presId="urn:microsoft.com/office/officeart/2008/layout/RadialCluster"/>
    <dgm:cxn modelId="{0FD1BEEF-216D-A942-8C6A-0DCA6F8E3F28}" type="presParOf" srcId="{DC0AB3BA-3DA7-1449-90AA-79B1F18DE1B6}" destId="{C637EFD2-20C4-3545-B07D-FDAABC83064F}" srcOrd="5" destOrd="0" presId="urn:microsoft.com/office/officeart/2008/layout/RadialCluster"/>
    <dgm:cxn modelId="{2173DD01-59C1-7B49-B2F5-E52694026A4F}" type="presParOf" srcId="{C637EFD2-20C4-3545-B07D-FDAABC83064F}" destId="{EAEA4DB2-1424-494B-97CC-419E8D01E1FE}" srcOrd="0" destOrd="0" presId="urn:microsoft.com/office/officeart/2008/layout/RadialCluster"/>
    <dgm:cxn modelId="{7B247416-91DB-6844-8736-E8C27F5EF0D6}" type="presParOf" srcId="{C637EFD2-20C4-3545-B07D-FDAABC83064F}" destId="{D194030E-5B02-2041-95B7-CC3C07E2A6E4}" srcOrd="1" destOrd="0" presId="urn:microsoft.com/office/officeart/2008/layout/RadialCluster"/>
    <dgm:cxn modelId="{1F7C4A4B-6F0A-DE4D-8C5F-993132C510CC}" type="presParOf" srcId="{C637EFD2-20C4-3545-B07D-FDAABC83064F}" destId="{3AC6236A-17D8-AF42-AA3E-C2822A304D87}" srcOrd="2" destOrd="0" presId="urn:microsoft.com/office/officeart/2008/layout/RadialCluster"/>
    <dgm:cxn modelId="{FE5EA1B1-8D43-4E47-9DF5-1DC48414D199}" type="presParOf" srcId="{DC0AB3BA-3DA7-1449-90AA-79B1F18DE1B6}" destId="{A24B9F1C-E2BB-4846-9E59-12954D5B14B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5087F6-975D-BE4E-B660-3FF81B92CB27}" type="doc">
      <dgm:prSet loTypeId="urn:microsoft.com/office/officeart/2008/layout/RadialCluster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EE16547-FA30-5945-A1C5-BCE19FB8B912}">
      <dgm:prSet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6DBB3FE0-B9C4-5146-9347-CA890BAB597F}" type="parTrans" cxnId="{9165E7E6-45F2-AC4B-BF39-92F9B551E884}">
      <dgm:prSet/>
      <dgm:spPr/>
      <dgm:t>
        <a:bodyPr/>
        <a:lstStyle/>
        <a:p>
          <a:endParaRPr lang="en-US"/>
        </a:p>
      </dgm:t>
    </dgm:pt>
    <dgm:pt modelId="{956A71D0-64D6-9749-AF3B-51DC2FB4572A}" type="sibTrans" cxnId="{9165E7E6-45F2-AC4B-BF39-92F9B551E884}">
      <dgm:prSet/>
      <dgm:spPr/>
      <dgm:t>
        <a:bodyPr/>
        <a:lstStyle/>
        <a:p>
          <a:endParaRPr lang="en-US"/>
        </a:p>
      </dgm:t>
    </dgm:pt>
    <dgm:pt modelId="{77856215-9E9B-224C-9CBA-7A2A8FCB3FD5}">
      <dgm:prSet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D51B583C-5A04-F646-B177-FF656E5BA64C}" type="parTrans" cxnId="{DE447C75-F5FB-1A4F-9817-AA662459199F}">
      <dgm:prSet/>
      <dgm:spPr/>
      <dgm:t>
        <a:bodyPr/>
        <a:lstStyle/>
        <a:p>
          <a:endParaRPr lang="en-US"/>
        </a:p>
      </dgm:t>
    </dgm:pt>
    <dgm:pt modelId="{9A002F00-B2B2-ED4F-B820-F463122E711C}" type="sibTrans" cxnId="{DE447C75-F5FB-1A4F-9817-AA662459199F}">
      <dgm:prSet/>
      <dgm:spPr/>
      <dgm:t>
        <a:bodyPr/>
        <a:lstStyle/>
        <a:p>
          <a:endParaRPr lang="en-US"/>
        </a:p>
      </dgm:t>
    </dgm:pt>
    <dgm:pt modelId="{7479F3B6-74C9-024E-82FA-E35226F97DDD}">
      <dgm:prSet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8E621AD1-4395-C845-AD75-CC8AD4BF39F8}" type="parTrans" cxnId="{5137AF49-A4E9-B84A-B3F7-BE2780F88D70}">
      <dgm:prSet/>
      <dgm:spPr/>
      <dgm:t>
        <a:bodyPr/>
        <a:lstStyle/>
        <a:p>
          <a:endParaRPr lang="en-US"/>
        </a:p>
      </dgm:t>
    </dgm:pt>
    <dgm:pt modelId="{D2F8D9FD-48D1-224D-9024-F39987E59919}" type="sibTrans" cxnId="{5137AF49-A4E9-B84A-B3F7-BE2780F88D70}">
      <dgm:prSet/>
      <dgm:spPr/>
      <dgm:t>
        <a:bodyPr/>
        <a:lstStyle/>
        <a:p>
          <a:endParaRPr lang="en-US"/>
        </a:p>
      </dgm:t>
    </dgm:pt>
    <dgm:pt modelId="{96B5B1C2-EE09-F74D-841E-F0FA7B8D8F0A}">
      <dgm:prSet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A7D30FA1-80FE-8A41-AFE0-ECF044076338}" type="parTrans" cxnId="{556F5403-3F81-2F44-8E73-927B546A3FA6}">
      <dgm:prSet/>
      <dgm:spPr/>
      <dgm:t>
        <a:bodyPr/>
        <a:lstStyle/>
        <a:p>
          <a:endParaRPr lang="en-US"/>
        </a:p>
      </dgm:t>
    </dgm:pt>
    <dgm:pt modelId="{2F4AB555-03E4-D24C-B507-9E792F28EC29}" type="sibTrans" cxnId="{556F5403-3F81-2F44-8E73-927B546A3FA6}">
      <dgm:prSet/>
      <dgm:spPr/>
      <dgm:t>
        <a:bodyPr/>
        <a:lstStyle/>
        <a:p>
          <a:endParaRPr lang="en-US"/>
        </a:p>
      </dgm:t>
    </dgm:pt>
    <dgm:pt modelId="{6D287EDF-D666-8D44-A628-14C416EC58E8}">
      <dgm:prSet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45CA2FAB-07C1-8A40-8046-D102B2086BB5}" type="parTrans" cxnId="{4FE69CB3-BE6A-D54C-B63B-7D5411891BBE}">
      <dgm:prSet/>
      <dgm:spPr/>
      <dgm:t>
        <a:bodyPr/>
        <a:lstStyle/>
        <a:p>
          <a:endParaRPr lang="en-US"/>
        </a:p>
      </dgm:t>
    </dgm:pt>
    <dgm:pt modelId="{B514B954-DA37-3C41-AD36-FA9E514C6804}" type="sibTrans" cxnId="{4FE69CB3-BE6A-D54C-B63B-7D5411891BBE}">
      <dgm:prSet/>
      <dgm:spPr/>
      <dgm:t>
        <a:bodyPr/>
        <a:lstStyle/>
        <a:p>
          <a:endParaRPr lang="en-US"/>
        </a:p>
      </dgm:t>
    </dgm:pt>
    <dgm:pt modelId="{DC0AB3BA-3DA7-1449-90AA-79B1F18DE1B6}" type="pres">
      <dgm:prSet presAssocID="{F55087F6-975D-BE4E-B660-3FF81B92CB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E0F93F-6170-9541-BFA3-10CED98EFBC9}" type="pres">
      <dgm:prSet presAssocID="{3EE16547-FA30-5945-A1C5-BCE19FB8B912}" presName="textCenter" presStyleLbl="node1" presStyleIdx="0" presStyleCnt="5" custScaleX="72184" custScaleY="75633" custLinFactNeighborY="-19152"/>
      <dgm:spPr/>
      <dgm:t>
        <a:bodyPr/>
        <a:lstStyle/>
        <a:p>
          <a:endParaRPr lang="en-US"/>
        </a:p>
      </dgm:t>
    </dgm:pt>
    <dgm:pt modelId="{BBB33588-6E2F-A544-B5E7-5CF0B2095AB4}" type="pres">
      <dgm:prSet presAssocID="{3EE16547-FA30-5945-A1C5-BCE19FB8B912}" presName="cycle_1" presStyleCnt="0"/>
      <dgm:spPr/>
    </dgm:pt>
    <dgm:pt modelId="{90B1660B-5A8E-6B44-B47C-DADD3C40686E}" type="pres">
      <dgm:prSet presAssocID="{77856215-9E9B-224C-9CBA-7A2A8FCB3FD5}" presName="childCenter1" presStyleLbl="node1" presStyleIdx="1" presStyleCnt="5" custLinFactNeighborY="574"/>
      <dgm:spPr/>
      <dgm:t>
        <a:bodyPr/>
        <a:lstStyle/>
        <a:p>
          <a:endParaRPr lang="en-US"/>
        </a:p>
      </dgm:t>
    </dgm:pt>
    <dgm:pt modelId="{3384F62A-033C-C348-84CA-6C0EB045F3C4}" type="pres">
      <dgm:prSet presAssocID="{D51B583C-5A04-F646-B177-FF656E5BA64C}" presName="Name144" presStyleLbl="parChTrans1D2" presStyleIdx="0" presStyleCnt="3"/>
      <dgm:spPr/>
      <dgm:t>
        <a:bodyPr/>
        <a:lstStyle/>
        <a:p>
          <a:endParaRPr lang="en-US"/>
        </a:p>
      </dgm:t>
    </dgm:pt>
    <dgm:pt modelId="{2ED6AD87-2DDA-4C46-A446-8DC5F2A4E1A4}" type="pres">
      <dgm:prSet presAssocID="{3EE16547-FA30-5945-A1C5-BCE19FB8B912}" presName="cycle_2" presStyleCnt="0"/>
      <dgm:spPr/>
    </dgm:pt>
    <dgm:pt modelId="{D1240AB9-F05B-4946-A2E3-550B3C196CA9}" type="pres">
      <dgm:prSet presAssocID="{7479F3B6-74C9-024E-82FA-E35226F97DDD}" presName="childCenter2" presStyleLbl="node1" presStyleIdx="2" presStyleCnt="5" custLinFactNeighborX="16072" custLinFactNeighborY="-7462"/>
      <dgm:spPr/>
      <dgm:t>
        <a:bodyPr/>
        <a:lstStyle/>
        <a:p>
          <a:endParaRPr lang="en-US"/>
        </a:p>
      </dgm:t>
    </dgm:pt>
    <dgm:pt modelId="{E068A1E1-336D-9549-9966-BB0EBB4D1E0E}" type="pres">
      <dgm:prSet presAssocID="{8E621AD1-4395-C845-AD75-CC8AD4BF39F8}" presName="Name221" presStyleLbl="parChTrans1D2" presStyleIdx="1" presStyleCnt="3"/>
      <dgm:spPr/>
      <dgm:t>
        <a:bodyPr/>
        <a:lstStyle/>
        <a:p>
          <a:endParaRPr lang="en-US"/>
        </a:p>
      </dgm:t>
    </dgm:pt>
    <dgm:pt modelId="{C637EFD2-20C4-3545-B07D-FDAABC83064F}" type="pres">
      <dgm:prSet presAssocID="{3EE16547-FA30-5945-A1C5-BCE19FB8B912}" presName="cycle_3" presStyleCnt="0"/>
      <dgm:spPr/>
    </dgm:pt>
    <dgm:pt modelId="{EAEA4DB2-1424-494B-97CC-419E8D01E1FE}" type="pres">
      <dgm:prSet presAssocID="{96B5B1C2-EE09-F74D-841E-F0FA7B8D8F0A}" presName="childCenter3" presStyleLbl="node1" presStyleIdx="3" presStyleCnt="5" custLinFactNeighborX="-13776" custLinFactNeighborY="-574"/>
      <dgm:spPr/>
      <dgm:t>
        <a:bodyPr/>
        <a:lstStyle/>
        <a:p>
          <a:endParaRPr lang="en-US"/>
        </a:p>
      </dgm:t>
    </dgm:pt>
    <dgm:pt modelId="{D194030E-5B02-2041-95B7-CC3C07E2A6E4}" type="pres">
      <dgm:prSet presAssocID="{45CA2FAB-07C1-8A40-8046-D102B2086BB5}" presName="Name285" presStyleLbl="parChTrans1D3" presStyleIdx="0" presStyleCnt="1"/>
      <dgm:spPr/>
      <dgm:t>
        <a:bodyPr/>
        <a:lstStyle/>
        <a:p>
          <a:endParaRPr lang="en-US"/>
        </a:p>
      </dgm:t>
    </dgm:pt>
    <dgm:pt modelId="{3AC6236A-17D8-AF42-AA3E-C2822A304D87}" type="pres">
      <dgm:prSet presAssocID="{6D287EDF-D666-8D44-A628-14C416EC58E8}" presName="text3" presStyleLbl="node1" presStyleIdx="4" presStyleCnt="5" custRadScaleRad="145976" custRadScaleInc="5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B9F1C-E2BB-4846-9E59-12954D5B14B5}" type="pres">
      <dgm:prSet presAssocID="{A7D30FA1-80FE-8A41-AFE0-ECF044076338}" presName="Name288" presStyleLbl="parChTrans1D2" presStyleIdx="2" presStyleCnt="3"/>
      <dgm:spPr/>
      <dgm:t>
        <a:bodyPr/>
        <a:lstStyle/>
        <a:p>
          <a:endParaRPr lang="en-US"/>
        </a:p>
      </dgm:t>
    </dgm:pt>
  </dgm:ptLst>
  <dgm:cxnLst>
    <dgm:cxn modelId="{9165E7E6-45F2-AC4B-BF39-92F9B551E884}" srcId="{F55087F6-975D-BE4E-B660-3FF81B92CB27}" destId="{3EE16547-FA30-5945-A1C5-BCE19FB8B912}" srcOrd="0" destOrd="0" parTransId="{6DBB3FE0-B9C4-5146-9347-CA890BAB597F}" sibTransId="{956A71D0-64D6-9749-AF3B-51DC2FB4572A}"/>
    <dgm:cxn modelId="{C23666D3-0200-7543-A153-DAA7A77B97C4}" type="presOf" srcId="{77856215-9E9B-224C-9CBA-7A2A8FCB3FD5}" destId="{90B1660B-5A8E-6B44-B47C-DADD3C40686E}" srcOrd="0" destOrd="0" presId="urn:microsoft.com/office/officeart/2008/layout/RadialCluster"/>
    <dgm:cxn modelId="{38638392-2F32-E942-86F8-E5895E939A5D}" type="presOf" srcId="{3EE16547-FA30-5945-A1C5-BCE19FB8B912}" destId="{13E0F93F-6170-9541-BFA3-10CED98EFBC9}" srcOrd="0" destOrd="0" presId="urn:microsoft.com/office/officeart/2008/layout/RadialCluster"/>
    <dgm:cxn modelId="{085ACF27-BE5F-8D4E-93DA-1EBD3479A94C}" type="presOf" srcId="{8E621AD1-4395-C845-AD75-CC8AD4BF39F8}" destId="{E068A1E1-336D-9549-9966-BB0EBB4D1E0E}" srcOrd="0" destOrd="0" presId="urn:microsoft.com/office/officeart/2008/layout/RadialCluster"/>
    <dgm:cxn modelId="{DFCFC4C5-A8C2-EE44-88D8-B73DA885EE22}" type="presOf" srcId="{45CA2FAB-07C1-8A40-8046-D102B2086BB5}" destId="{D194030E-5B02-2041-95B7-CC3C07E2A6E4}" srcOrd="0" destOrd="0" presId="urn:microsoft.com/office/officeart/2008/layout/RadialCluster"/>
    <dgm:cxn modelId="{E30B5A9D-A806-1340-8A6A-5B15E63442B0}" type="presOf" srcId="{6D287EDF-D666-8D44-A628-14C416EC58E8}" destId="{3AC6236A-17D8-AF42-AA3E-C2822A304D87}" srcOrd="0" destOrd="0" presId="urn:microsoft.com/office/officeart/2008/layout/RadialCluster"/>
    <dgm:cxn modelId="{FCEF5F9B-0FDD-B34D-AE3B-BB4621CC73C4}" type="presOf" srcId="{D51B583C-5A04-F646-B177-FF656E5BA64C}" destId="{3384F62A-033C-C348-84CA-6C0EB045F3C4}" srcOrd="0" destOrd="0" presId="urn:microsoft.com/office/officeart/2008/layout/RadialCluster"/>
    <dgm:cxn modelId="{4FE69CB3-BE6A-D54C-B63B-7D5411891BBE}" srcId="{96B5B1C2-EE09-F74D-841E-F0FA7B8D8F0A}" destId="{6D287EDF-D666-8D44-A628-14C416EC58E8}" srcOrd="0" destOrd="0" parTransId="{45CA2FAB-07C1-8A40-8046-D102B2086BB5}" sibTransId="{B514B954-DA37-3C41-AD36-FA9E514C6804}"/>
    <dgm:cxn modelId="{5137AF49-A4E9-B84A-B3F7-BE2780F88D70}" srcId="{3EE16547-FA30-5945-A1C5-BCE19FB8B912}" destId="{7479F3B6-74C9-024E-82FA-E35226F97DDD}" srcOrd="1" destOrd="0" parTransId="{8E621AD1-4395-C845-AD75-CC8AD4BF39F8}" sibTransId="{D2F8D9FD-48D1-224D-9024-F39987E59919}"/>
    <dgm:cxn modelId="{556F5403-3F81-2F44-8E73-927B546A3FA6}" srcId="{3EE16547-FA30-5945-A1C5-BCE19FB8B912}" destId="{96B5B1C2-EE09-F74D-841E-F0FA7B8D8F0A}" srcOrd="2" destOrd="0" parTransId="{A7D30FA1-80FE-8A41-AFE0-ECF044076338}" sibTransId="{2F4AB555-03E4-D24C-B507-9E792F28EC29}"/>
    <dgm:cxn modelId="{1FEBF14E-31DD-2D4A-A69D-635A92A06DCF}" type="presOf" srcId="{7479F3B6-74C9-024E-82FA-E35226F97DDD}" destId="{D1240AB9-F05B-4946-A2E3-550B3C196CA9}" srcOrd="0" destOrd="0" presId="urn:microsoft.com/office/officeart/2008/layout/RadialCluster"/>
    <dgm:cxn modelId="{5AA9C9B2-CADC-3947-BBA6-E51797B0669F}" type="presOf" srcId="{A7D30FA1-80FE-8A41-AFE0-ECF044076338}" destId="{A24B9F1C-E2BB-4846-9E59-12954D5B14B5}" srcOrd="0" destOrd="0" presId="urn:microsoft.com/office/officeart/2008/layout/RadialCluster"/>
    <dgm:cxn modelId="{74EC2DEF-AA44-0F41-94AB-E4426958358C}" type="presOf" srcId="{96B5B1C2-EE09-F74D-841E-F0FA7B8D8F0A}" destId="{EAEA4DB2-1424-494B-97CC-419E8D01E1FE}" srcOrd="0" destOrd="0" presId="urn:microsoft.com/office/officeart/2008/layout/RadialCluster"/>
    <dgm:cxn modelId="{66CD4E3F-F500-7B46-9FF2-530171BF7D2E}" type="presOf" srcId="{F55087F6-975D-BE4E-B660-3FF81B92CB27}" destId="{DC0AB3BA-3DA7-1449-90AA-79B1F18DE1B6}" srcOrd="0" destOrd="0" presId="urn:microsoft.com/office/officeart/2008/layout/RadialCluster"/>
    <dgm:cxn modelId="{DE447C75-F5FB-1A4F-9817-AA662459199F}" srcId="{3EE16547-FA30-5945-A1C5-BCE19FB8B912}" destId="{77856215-9E9B-224C-9CBA-7A2A8FCB3FD5}" srcOrd="0" destOrd="0" parTransId="{D51B583C-5A04-F646-B177-FF656E5BA64C}" sibTransId="{9A002F00-B2B2-ED4F-B820-F463122E711C}"/>
    <dgm:cxn modelId="{D50A4245-B3E1-AA4E-BCFE-D52BE94AFFEC}" type="presParOf" srcId="{DC0AB3BA-3DA7-1449-90AA-79B1F18DE1B6}" destId="{13E0F93F-6170-9541-BFA3-10CED98EFBC9}" srcOrd="0" destOrd="0" presId="urn:microsoft.com/office/officeart/2008/layout/RadialCluster"/>
    <dgm:cxn modelId="{67343B6E-BB02-7C40-8841-B7BAA16818D0}" type="presParOf" srcId="{DC0AB3BA-3DA7-1449-90AA-79B1F18DE1B6}" destId="{BBB33588-6E2F-A544-B5E7-5CF0B2095AB4}" srcOrd="1" destOrd="0" presId="urn:microsoft.com/office/officeart/2008/layout/RadialCluster"/>
    <dgm:cxn modelId="{C6AEF592-77D0-B743-B555-5CF925B102F9}" type="presParOf" srcId="{BBB33588-6E2F-A544-B5E7-5CF0B2095AB4}" destId="{90B1660B-5A8E-6B44-B47C-DADD3C40686E}" srcOrd="0" destOrd="0" presId="urn:microsoft.com/office/officeart/2008/layout/RadialCluster"/>
    <dgm:cxn modelId="{A31BABB3-D633-014F-B74E-FA6B09F1AE92}" type="presParOf" srcId="{DC0AB3BA-3DA7-1449-90AA-79B1F18DE1B6}" destId="{3384F62A-033C-C348-84CA-6C0EB045F3C4}" srcOrd="2" destOrd="0" presId="urn:microsoft.com/office/officeart/2008/layout/RadialCluster"/>
    <dgm:cxn modelId="{7BC06879-5BCB-9449-BCCD-42296F14C171}" type="presParOf" srcId="{DC0AB3BA-3DA7-1449-90AA-79B1F18DE1B6}" destId="{2ED6AD87-2DDA-4C46-A446-8DC5F2A4E1A4}" srcOrd="3" destOrd="0" presId="urn:microsoft.com/office/officeart/2008/layout/RadialCluster"/>
    <dgm:cxn modelId="{94604607-1B5A-6D48-8B6C-34D4187CCF70}" type="presParOf" srcId="{2ED6AD87-2DDA-4C46-A446-8DC5F2A4E1A4}" destId="{D1240AB9-F05B-4946-A2E3-550B3C196CA9}" srcOrd="0" destOrd="0" presId="urn:microsoft.com/office/officeart/2008/layout/RadialCluster"/>
    <dgm:cxn modelId="{869BD5EF-650D-0641-AAD0-0E2D7521D942}" type="presParOf" srcId="{DC0AB3BA-3DA7-1449-90AA-79B1F18DE1B6}" destId="{E068A1E1-336D-9549-9966-BB0EBB4D1E0E}" srcOrd="4" destOrd="0" presId="urn:microsoft.com/office/officeart/2008/layout/RadialCluster"/>
    <dgm:cxn modelId="{41DC41B7-C95B-9945-ADB0-55BEF6C21DB5}" type="presParOf" srcId="{DC0AB3BA-3DA7-1449-90AA-79B1F18DE1B6}" destId="{C637EFD2-20C4-3545-B07D-FDAABC83064F}" srcOrd="5" destOrd="0" presId="urn:microsoft.com/office/officeart/2008/layout/RadialCluster"/>
    <dgm:cxn modelId="{4800F128-DC3F-AA44-B6F1-D5FA153FE648}" type="presParOf" srcId="{C637EFD2-20C4-3545-B07D-FDAABC83064F}" destId="{EAEA4DB2-1424-494B-97CC-419E8D01E1FE}" srcOrd="0" destOrd="0" presId="urn:microsoft.com/office/officeart/2008/layout/RadialCluster"/>
    <dgm:cxn modelId="{CB9A4642-8714-CF4B-8373-B09E83E6BC5E}" type="presParOf" srcId="{C637EFD2-20C4-3545-B07D-FDAABC83064F}" destId="{D194030E-5B02-2041-95B7-CC3C07E2A6E4}" srcOrd="1" destOrd="0" presId="urn:microsoft.com/office/officeart/2008/layout/RadialCluster"/>
    <dgm:cxn modelId="{821BB770-1ACC-C447-8402-AA98D1F2EBC6}" type="presParOf" srcId="{C637EFD2-20C4-3545-B07D-FDAABC83064F}" destId="{3AC6236A-17D8-AF42-AA3E-C2822A304D87}" srcOrd="2" destOrd="0" presId="urn:microsoft.com/office/officeart/2008/layout/RadialCluster"/>
    <dgm:cxn modelId="{D604BA3F-1BD6-0343-9FED-5EC95850D2BA}" type="presParOf" srcId="{DC0AB3BA-3DA7-1449-90AA-79B1F18DE1B6}" destId="{A24B9F1C-E2BB-4846-9E59-12954D5B14B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087F6-975D-BE4E-B660-3FF81B92CB27}" type="doc">
      <dgm:prSet loTypeId="urn:microsoft.com/office/officeart/2008/layout/RadialCluster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EE16547-FA30-5945-A1C5-BCE19FB8B912}">
      <dgm:prSet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6DBB3FE0-B9C4-5146-9347-CA890BAB597F}" type="parTrans" cxnId="{9165E7E6-45F2-AC4B-BF39-92F9B551E884}">
      <dgm:prSet/>
      <dgm:spPr/>
      <dgm:t>
        <a:bodyPr/>
        <a:lstStyle/>
        <a:p>
          <a:endParaRPr lang="en-US"/>
        </a:p>
      </dgm:t>
    </dgm:pt>
    <dgm:pt modelId="{956A71D0-64D6-9749-AF3B-51DC2FB4572A}" type="sibTrans" cxnId="{9165E7E6-45F2-AC4B-BF39-92F9B551E884}">
      <dgm:prSet/>
      <dgm:spPr/>
      <dgm:t>
        <a:bodyPr/>
        <a:lstStyle/>
        <a:p>
          <a:endParaRPr lang="en-US"/>
        </a:p>
      </dgm:t>
    </dgm:pt>
    <dgm:pt modelId="{77856215-9E9B-224C-9CBA-7A2A8FCB3FD5}">
      <dgm:prSet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D51B583C-5A04-F646-B177-FF656E5BA64C}" type="parTrans" cxnId="{DE447C75-F5FB-1A4F-9817-AA662459199F}">
      <dgm:prSet/>
      <dgm:spPr/>
      <dgm:t>
        <a:bodyPr/>
        <a:lstStyle/>
        <a:p>
          <a:endParaRPr lang="en-US"/>
        </a:p>
      </dgm:t>
    </dgm:pt>
    <dgm:pt modelId="{9A002F00-B2B2-ED4F-B820-F463122E711C}" type="sibTrans" cxnId="{DE447C75-F5FB-1A4F-9817-AA662459199F}">
      <dgm:prSet/>
      <dgm:spPr/>
      <dgm:t>
        <a:bodyPr/>
        <a:lstStyle/>
        <a:p>
          <a:endParaRPr lang="en-US"/>
        </a:p>
      </dgm:t>
    </dgm:pt>
    <dgm:pt modelId="{7479F3B6-74C9-024E-82FA-E35226F97DDD}">
      <dgm:prSet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8E621AD1-4395-C845-AD75-CC8AD4BF39F8}" type="parTrans" cxnId="{5137AF49-A4E9-B84A-B3F7-BE2780F88D70}">
      <dgm:prSet/>
      <dgm:spPr/>
      <dgm:t>
        <a:bodyPr/>
        <a:lstStyle/>
        <a:p>
          <a:endParaRPr lang="en-US"/>
        </a:p>
      </dgm:t>
    </dgm:pt>
    <dgm:pt modelId="{D2F8D9FD-48D1-224D-9024-F39987E59919}" type="sibTrans" cxnId="{5137AF49-A4E9-B84A-B3F7-BE2780F88D70}">
      <dgm:prSet/>
      <dgm:spPr/>
      <dgm:t>
        <a:bodyPr/>
        <a:lstStyle/>
        <a:p>
          <a:endParaRPr lang="en-US"/>
        </a:p>
      </dgm:t>
    </dgm:pt>
    <dgm:pt modelId="{96B5B1C2-EE09-F74D-841E-F0FA7B8D8F0A}">
      <dgm:prSet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A7D30FA1-80FE-8A41-AFE0-ECF044076338}" type="parTrans" cxnId="{556F5403-3F81-2F44-8E73-927B546A3FA6}">
      <dgm:prSet/>
      <dgm:spPr/>
      <dgm:t>
        <a:bodyPr/>
        <a:lstStyle/>
        <a:p>
          <a:endParaRPr lang="en-US"/>
        </a:p>
      </dgm:t>
    </dgm:pt>
    <dgm:pt modelId="{2F4AB555-03E4-D24C-B507-9E792F28EC29}" type="sibTrans" cxnId="{556F5403-3F81-2F44-8E73-927B546A3FA6}">
      <dgm:prSet/>
      <dgm:spPr/>
      <dgm:t>
        <a:bodyPr/>
        <a:lstStyle/>
        <a:p>
          <a:endParaRPr lang="en-US"/>
        </a:p>
      </dgm:t>
    </dgm:pt>
    <dgm:pt modelId="{6D287EDF-D666-8D44-A628-14C416EC58E8}">
      <dgm:prSet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45CA2FAB-07C1-8A40-8046-D102B2086BB5}" type="parTrans" cxnId="{4FE69CB3-BE6A-D54C-B63B-7D5411891BBE}">
      <dgm:prSet/>
      <dgm:spPr/>
      <dgm:t>
        <a:bodyPr/>
        <a:lstStyle/>
        <a:p>
          <a:endParaRPr lang="en-US"/>
        </a:p>
      </dgm:t>
    </dgm:pt>
    <dgm:pt modelId="{B514B954-DA37-3C41-AD36-FA9E514C6804}" type="sibTrans" cxnId="{4FE69CB3-BE6A-D54C-B63B-7D5411891BBE}">
      <dgm:prSet/>
      <dgm:spPr/>
      <dgm:t>
        <a:bodyPr/>
        <a:lstStyle/>
        <a:p>
          <a:endParaRPr lang="en-US"/>
        </a:p>
      </dgm:t>
    </dgm:pt>
    <dgm:pt modelId="{DC0AB3BA-3DA7-1449-90AA-79B1F18DE1B6}" type="pres">
      <dgm:prSet presAssocID="{F55087F6-975D-BE4E-B660-3FF81B92CB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E0F93F-6170-9541-BFA3-10CED98EFBC9}" type="pres">
      <dgm:prSet presAssocID="{3EE16547-FA30-5945-A1C5-BCE19FB8B912}" presName="textCenter" presStyleLbl="node1" presStyleIdx="0" presStyleCnt="5" custScaleX="72184" custScaleY="75633" custLinFactNeighborY="-19152"/>
      <dgm:spPr/>
      <dgm:t>
        <a:bodyPr/>
        <a:lstStyle/>
        <a:p>
          <a:endParaRPr lang="en-US"/>
        </a:p>
      </dgm:t>
    </dgm:pt>
    <dgm:pt modelId="{BBB33588-6E2F-A544-B5E7-5CF0B2095AB4}" type="pres">
      <dgm:prSet presAssocID="{3EE16547-FA30-5945-A1C5-BCE19FB8B912}" presName="cycle_1" presStyleCnt="0"/>
      <dgm:spPr/>
    </dgm:pt>
    <dgm:pt modelId="{90B1660B-5A8E-6B44-B47C-DADD3C40686E}" type="pres">
      <dgm:prSet presAssocID="{77856215-9E9B-224C-9CBA-7A2A8FCB3FD5}" presName="childCenter1" presStyleLbl="node1" presStyleIdx="1" presStyleCnt="5" custLinFactNeighborY="574"/>
      <dgm:spPr/>
      <dgm:t>
        <a:bodyPr/>
        <a:lstStyle/>
        <a:p>
          <a:endParaRPr lang="en-US"/>
        </a:p>
      </dgm:t>
    </dgm:pt>
    <dgm:pt modelId="{3384F62A-033C-C348-84CA-6C0EB045F3C4}" type="pres">
      <dgm:prSet presAssocID="{D51B583C-5A04-F646-B177-FF656E5BA64C}" presName="Name144" presStyleLbl="parChTrans1D2" presStyleIdx="0" presStyleCnt="3"/>
      <dgm:spPr/>
      <dgm:t>
        <a:bodyPr/>
        <a:lstStyle/>
        <a:p>
          <a:endParaRPr lang="en-US"/>
        </a:p>
      </dgm:t>
    </dgm:pt>
    <dgm:pt modelId="{2ED6AD87-2DDA-4C46-A446-8DC5F2A4E1A4}" type="pres">
      <dgm:prSet presAssocID="{3EE16547-FA30-5945-A1C5-BCE19FB8B912}" presName="cycle_2" presStyleCnt="0"/>
      <dgm:spPr/>
    </dgm:pt>
    <dgm:pt modelId="{D1240AB9-F05B-4946-A2E3-550B3C196CA9}" type="pres">
      <dgm:prSet presAssocID="{7479F3B6-74C9-024E-82FA-E35226F97DDD}" presName="childCenter2" presStyleLbl="node1" presStyleIdx="2" presStyleCnt="5" custLinFactNeighborX="16072" custLinFactNeighborY="-7462"/>
      <dgm:spPr/>
      <dgm:t>
        <a:bodyPr/>
        <a:lstStyle/>
        <a:p>
          <a:endParaRPr lang="en-US"/>
        </a:p>
      </dgm:t>
    </dgm:pt>
    <dgm:pt modelId="{E068A1E1-336D-9549-9966-BB0EBB4D1E0E}" type="pres">
      <dgm:prSet presAssocID="{8E621AD1-4395-C845-AD75-CC8AD4BF39F8}" presName="Name221" presStyleLbl="parChTrans1D2" presStyleIdx="1" presStyleCnt="3"/>
      <dgm:spPr/>
      <dgm:t>
        <a:bodyPr/>
        <a:lstStyle/>
        <a:p>
          <a:endParaRPr lang="en-US"/>
        </a:p>
      </dgm:t>
    </dgm:pt>
    <dgm:pt modelId="{C637EFD2-20C4-3545-B07D-FDAABC83064F}" type="pres">
      <dgm:prSet presAssocID="{3EE16547-FA30-5945-A1C5-BCE19FB8B912}" presName="cycle_3" presStyleCnt="0"/>
      <dgm:spPr/>
    </dgm:pt>
    <dgm:pt modelId="{EAEA4DB2-1424-494B-97CC-419E8D01E1FE}" type="pres">
      <dgm:prSet presAssocID="{96B5B1C2-EE09-F74D-841E-F0FA7B8D8F0A}" presName="childCenter3" presStyleLbl="node1" presStyleIdx="3" presStyleCnt="5" custLinFactNeighborX="-13776" custLinFactNeighborY="-574"/>
      <dgm:spPr/>
      <dgm:t>
        <a:bodyPr/>
        <a:lstStyle/>
        <a:p>
          <a:endParaRPr lang="en-US"/>
        </a:p>
      </dgm:t>
    </dgm:pt>
    <dgm:pt modelId="{D194030E-5B02-2041-95B7-CC3C07E2A6E4}" type="pres">
      <dgm:prSet presAssocID="{45CA2FAB-07C1-8A40-8046-D102B2086BB5}" presName="Name285" presStyleLbl="parChTrans1D3" presStyleIdx="0" presStyleCnt="1"/>
      <dgm:spPr/>
      <dgm:t>
        <a:bodyPr/>
        <a:lstStyle/>
        <a:p>
          <a:endParaRPr lang="en-US"/>
        </a:p>
      </dgm:t>
    </dgm:pt>
    <dgm:pt modelId="{3AC6236A-17D8-AF42-AA3E-C2822A304D87}" type="pres">
      <dgm:prSet presAssocID="{6D287EDF-D666-8D44-A628-14C416EC58E8}" presName="text3" presStyleLbl="node1" presStyleIdx="4" presStyleCnt="5" custRadScaleRad="145976" custRadScaleInc="5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B9F1C-E2BB-4846-9E59-12954D5B14B5}" type="pres">
      <dgm:prSet presAssocID="{A7D30FA1-80FE-8A41-AFE0-ECF044076338}" presName="Name288" presStyleLbl="parChTrans1D2" presStyleIdx="2" presStyleCnt="3"/>
      <dgm:spPr/>
      <dgm:t>
        <a:bodyPr/>
        <a:lstStyle/>
        <a:p>
          <a:endParaRPr lang="en-US"/>
        </a:p>
      </dgm:t>
    </dgm:pt>
  </dgm:ptLst>
  <dgm:cxnLst>
    <dgm:cxn modelId="{55C8F4C4-D50D-C04B-B9CA-994671331645}" type="presOf" srcId="{D51B583C-5A04-F646-B177-FF656E5BA64C}" destId="{3384F62A-033C-C348-84CA-6C0EB045F3C4}" srcOrd="0" destOrd="0" presId="urn:microsoft.com/office/officeart/2008/layout/RadialCluster"/>
    <dgm:cxn modelId="{9165E7E6-45F2-AC4B-BF39-92F9B551E884}" srcId="{F55087F6-975D-BE4E-B660-3FF81B92CB27}" destId="{3EE16547-FA30-5945-A1C5-BCE19FB8B912}" srcOrd="0" destOrd="0" parTransId="{6DBB3FE0-B9C4-5146-9347-CA890BAB597F}" sibTransId="{956A71D0-64D6-9749-AF3B-51DC2FB4572A}"/>
    <dgm:cxn modelId="{39D0003D-AF66-104E-B5FC-827DDBA28229}" type="presOf" srcId="{96B5B1C2-EE09-F74D-841E-F0FA7B8D8F0A}" destId="{EAEA4DB2-1424-494B-97CC-419E8D01E1FE}" srcOrd="0" destOrd="0" presId="urn:microsoft.com/office/officeart/2008/layout/RadialCluster"/>
    <dgm:cxn modelId="{09F9FEC7-35E4-9140-A7E3-FD0926D39503}" type="presOf" srcId="{8E621AD1-4395-C845-AD75-CC8AD4BF39F8}" destId="{E068A1E1-336D-9549-9966-BB0EBB4D1E0E}" srcOrd="0" destOrd="0" presId="urn:microsoft.com/office/officeart/2008/layout/RadialCluster"/>
    <dgm:cxn modelId="{6E274FA5-EB80-CB45-A3D5-997FD3CFFBCE}" type="presOf" srcId="{45CA2FAB-07C1-8A40-8046-D102B2086BB5}" destId="{D194030E-5B02-2041-95B7-CC3C07E2A6E4}" srcOrd="0" destOrd="0" presId="urn:microsoft.com/office/officeart/2008/layout/RadialCluster"/>
    <dgm:cxn modelId="{00918127-187F-5542-B6B8-60D92C567A2A}" type="presOf" srcId="{77856215-9E9B-224C-9CBA-7A2A8FCB3FD5}" destId="{90B1660B-5A8E-6B44-B47C-DADD3C40686E}" srcOrd="0" destOrd="0" presId="urn:microsoft.com/office/officeart/2008/layout/RadialCluster"/>
    <dgm:cxn modelId="{7DE8BCAA-BD8C-144E-8939-8BFF3BC4BA3D}" type="presOf" srcId="{6D287EDF-D666-8D44-A628-14C416EC58E8}" destId="{3AC6236A-17D8-AF42-AA3E-C2822A304D87}" srcOrd="0" destOrd="0" presId="urn:microsoft.com/office/officeart/2008/layout/RadialCluster"/>
    <dgm:cxn modelId="{4FE69CB3-BE6A-D54C-B63B-7D5411891BBE}" srcId="{96B5B1C2-EE09-F74D-841E-F0FA7B8D8F0A}" destId="{6D287EDF-D666-8D44-A628-14C416EC58E8}" srcOrd="0" destOrd="0" parTransId="{45CA2FAB-07C1-8A40-8046-D102B2086BB5}" sibTransId="{B514B954-DA37-3C41-AD36-FA9E514C6804}"/>
    <dgm:cxn modelId="{5137AF49-A4E9-B84A-B3F7-BE2780F88D70}" srcId="{3EE16547-FA30-5945-A1C5-BCE19FB8B912}" destId="{7479F3B6-74C9-024E-82FA-E35226F97DDD}" srcOrd="1" destOrd="0" parTransId="{8E621AD1-4395-C845-AD75-CC8AD4BF39F8}" sibTransId="{D2F8D9FD-48D1-224D-9024-F39987E59919}"/>
    <dgm:cxn modelId="{1BA29C4E-5F89-E042-9D7C-EF506E923B68}" type="presOf" srcId="{3EE16547-FA30-5945-A1C5-BCE19FB8B912}" destId="{13E0F93F-6170-9541-BFA3-10CED98EFBC9}" srcOrd="0" destOrd="0" presId="urn:microsoft.com/office/officeart/2008/layout/RadialCluster"/>
    <dgm:cxn modelId="{F62A16C4-8E27-054D-B565-446A271AD50A}" type="presOf" srcId="{F55087F6-975D-BE4E-B660-3FF81B92CB27}" destId="{DC0AB3BA-3DA7-1449-90AA-79B1F18DE1B6}" srcOrd="0" destOrd="0" presId="urn:microsoft.com/office/officeart/2008/layout/RadialCluster"/>
    <dgm:cxn modelId="{556F5403-3F81-2F44-8E73-927B546A3FA6}" srcId="{3EE16547-FA30-5945-A1C5-BCE19FB8B912}" destId="{96B5B1C2-EE09-F74D-841E-F0FA7B8D8F0A}" srcOrd="2" destOrd="0" parTransId="{A7D30FA1-80FE-8A41-AFE0-ECF044076338}" sibTransId="{2F4AB555-03E4-D24C-B507-9E792F28EC29}"/>
    <dgm:cxn modelId="{CBD5360A-BFCD-EE4E-B059-7B1FA5981CDC}" type="presOf" srcId="{A7D30FA1-80FE-8A41-AFE0-ECF044076338}" destId="{A24B9F1C-E2BB-4846-9E59-12954D5B14B5}" srcOrd="0" destOrd="0" presId="urn:microsoft.com/office/officeart/2008/layout/RadialCluster"/>
    <dgm:cxn modelId="{8EF525E0-6BAE-FA43-AB37-23F1A5285112}" type="presOf" srcId="{7479F3B6-74C9-024E-82FA-E35226F97DDD}" destId="{D1240AB9-F05B-4946-A2E3-550B3C196CA9}" srcOrd="0" destOrd="0" presId="urn:microsoft.com/office/officeart/2008/layout/RadialCluster"/>
    <dgm:cxn modelId="{DE447C75-F5FB-1A4F-9817-AA662459199F}" srcId="{3EE16547-FA30-5945-A1C5-BCE19FB8B912}" destId="{77856215-9E9B-224C-9CBA-7A2A8FCB3FD5}" srcOrd="0" destOrd="0" parTransId="{D51B583C-5A04-F646-B177-FF656E5BA64C}" sibTransId="{9A002F00-B2B2-ED4F-B820-F463122E711C}"/>
    <dgm:cxn modelId="{40273484-9D2C-DF47-8637-A87726A30E67}" type="presParOf" srcId="{DC0AB3BA-3DA7-1449-90AA-79B1F18DE1B6}" destId="{13E0F93F-6170-9541-BFA3-10CED98EFBC9}" srcOrd="0" destOrd="0" presId="urn:microsoft.com/office/officeart/2008/layout/RadialCluster"/>
    <dgm:cxn modelId="{C82639D9-8C76-8440-8BE3-C3B67670038B}" type="presParOf" srcId="{DC0AB3BA-3DA7-1449-90AA-79B1F18DE1B6}" destId="{BBB33588-6E2F-A544-B5E7-5CF0B2095AB4}" srcOrd="1" destOrd="0" presId="urn:microsoft.com/office/officeart/2008/layout/RadialCluster"/>
    <dgm:cxn modelId="{25B230A1-D072-CF4A-909C-5FEDD2480A0C}" type="presParOf" srcId="{BBB33588-6E2F-A544-B5E7-5CF0B2095AB4}" destId="{90B1660B-5A8E-6B44-B47C-DADD3C40686E}" srcOrd="0" destOrd="0" presId="urn:microsoft.com/office/officeart/2008/layout/RadialCluster"/>
    <dgm:cxn modelId="{432B34B2-9E2B-A84D-8097-5BA123CF6FFF}" type="presParOf" srcId="{DC0AB3BA-3DA7-1449-90AA-79B1F18DE1B6}" destId="{3384F62A-033C-C348-84CA-6C0EB045F3C4}" srcOrd="2" destOrd="0" presId="urn:microsoft.com/office/officeart/2008/layout/RadialCluster"/>
    <dgm:cxn modelId="{72C0BF83-A23A-C049-9014-5C4D22698CA1}" type="presParOf" srcId="{DC0AB3BA-3DA7-1449-90AA-79B1F18DE1B6}" destId="{2ED6AD87-2DDA-4C46-A446-8DC5F2A4E1A4}" srcOrd="3" destOrd="0" presId="urn:microsoft.com/office/officeart/2008/layout/RadialCluster"/>
    <dgm:cxn modelId="{CF596441-F3CA-924D-8626-84C8CB19B7EE}" type="presParOf" srcId="{2ED6AD87-2DDA-4C46-A446-8DC5F2A4E1A4}" destId="{D1240AB9-F05B-4946-A2E3-550B3C196CA9}" srcOrd="0" destOrd="0" presId="urn:microsoft.com/office/officeart/2008/layout/RadialCluster"/>
    <dgm:cxn modelId="{36F1B612-F883-C34F-966E-EDC024348906}" type="presParOf" srcId="{DC0AB3BA-3DA7-1449-90AA-79B1F18DE1B6}" destId="{E068A1E1-336D-9549-9966-BB0EBB4D1E0E}" srcOrd="4" destOrd="0" presId="urn:microsoft.com/office/officeart/2008/layout/RadialCluster"/>
    <dgm:cxn modelId="{F4BE8B8A-EF09-3446-8ECD-4E5EAC16D058}" type="presParOf" srcId="{DC0AB3BA-3DA7-1449-90AA-79B1F18DE1B6}" destId="{C637EFD2-20C4-3545-B07D-FDAABC83064F}" srcOrd="5" destOrd="0" presId="urn:microsoft.com/office/officeart/2008/layout/RadialCluster"/>
    <dgm:cxn modelId="{992DC60A-AC62-914F-A8BD-C923863326CA}" type="presParOf" srcId="{C637EFD2-20C4-3545-B07D-FDAABC83064F}" destId="{EAEA4DB2-1424-494B-97CC-419E8D01E1FE}" srcOrd="0" destOrd="0" presId="urn:microsoft.com/office/officeart/2008/layout/RadialCluster"/>
    <dgm:cxn modelId="{0F6A3ABC-E34E-3945-825D-552FECE1FCE5}" type="presParOf" srcId="{C637EFD2-20C4-3545-B07D-FDAABC83064F}" destId="{D194030E-5B02-2041-95B7-CC3C07E2A6E4}" srcOrd="1" destOrd="0" presId="urn:microsoft.com/office/officeart/2008/layout/RadialCluster"/>
    <dgm:cxn modelId="{EDB3CAC5-F313-0F43-AB8C-167F0A3A92E3}" type="presParOf" srcId="{C637EFD2-20C4-3545-B07D-FDAABC83064F}" destId="{3AC6236A-17D8-AF42-AA3E-C2822A304D87}" srcOrd="2" destOrd="0" presId="urn:microsoft.com/office/officeart/2008/layout/RadialCluster"/>
    <dgm:cxn modelId="{23783509-988C-9F4C-A3F4-9E7C9E7968DB}" type="presParOf" srcId="{DC0AB3BA-3DA7-1449-90AA-79B1F18DE1B6}" destId="{A24B9F1C-E2BB-4846-9E59-12954D5B14B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9F1C-E2BB-4846-9E59-12954D5B14B5}">
      <dsp:nvSpPr>
        <dsp:cNvPr id="0" name=""/>
        <dsp:cNvSpPr/>
      </dsp:nvSpPr>
      <dsp:spPr>
        <a:xfrm rot="9110089">
          <a:off x="1943627" y="2220397"/>
          <a:ext cx="5243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302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8A1E1-336D-9549-9966-BB0EBB4D1E0E}">
      <dsp:nvSpPr>
        <dsp:cNvPr id="0" name=""/>
        <dsp:cNvSpPr/>
      </dsp:nvSpPr>
      <dsp:spPr>
        <a:xfrm rot="1722700">
          <a:off x="2903843" y="2290092"/>
          <a:ext cx="7920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2063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4F62A-033C-C348-84CA-6C0EB045F3C4}">
      <dsp:nvSpPr>
        <dsp:cNvPr id="0" name=""/>
        <dsp:cNvSpPr/>
      </dsp:nvSpPr>
      <dsp:spPr>
        <a:xfrm rot="16200000">
          <a:off x="2408723" y="1402484"/>
          <a:ext cx="5719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977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0F93F-6170-9541-BFA3-10CED98EFBC9}">
      <dsp:nvSpPr>
        <dsp:cNvPr id="0" name=""/>
        <dsp:cNvSpPr/>
      </dsp:nvSpPr>
      <dsp:spPr>
        <a:xfrm>
          <a:off x="2436889" y="1688473"/>
          <a:ext cx="515646" cy="540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</a:t>
          </a:r>
          <a:endParaRPr lang="en-US" sz="2500" kern="1200" dirty="0"/>
        </a:p>
      </dsp:txBody>
      <dsp:txXfrm>
        <a:off x="2462061" y="1713645"/>
        <a:ext cx="465302" cy="489940"/>
      </dsp:txXfrm>
    </dsp:sp>
    <dsp:sp modelId="{90B1660B-5A8E-6B44-B47C-DADD3C40686E}">
      <dsp:nvSpPr>
        <dsp:cNvPr id="0" name=""/>
        <dsp:cNvSpPr/>
      </dsp:nvSpPr>
      <dsp:spPr>
        <a:xfrm>
          <a:off x="2455405" y="637880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2478769" y="661244"/>
        <a:ext cx="431886" cy="431886"/>
      </dsp:txXfrm>
    </dsp:sp>
    <dsp:sp modelId="{D1240AB9-F05B-4946-A2E3-550B3C196CA9}">
      <dsp:nvSpPr>
        <dsp:cNvPr id="0" name=""/>
        <dsp:cNvSpPr/>
      </dsp:nvSpPr>
      <dsp:spPr>
        <a:xfrm>
          <a:off x="3647213" y="2372119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</a:t>
          </a:r>
          <a:endParaRPr lang="en-US" sz="2200" kern="1200" dirty="0"/>
        </a:p>
      </dsp:txBody>
      <dsp:txXfrm>
        <a:off x="3670577" y="2395483"/>
        <a:ext cx="431886" cy="431886"/>
      </dsp:txXfrm>
    </dsp:sp>
    <dsp:sp modelId="{EAEA4DB2-1424-494B-97CC-419E8D01E1FE}">
      <dsp:nvSpPr>
        <dsp:cNvPr id="0" name=""/>
        <dsp:cNvSpPr/>
      </dsp:nvSpPr>
      <dsp:spPr>
        <a:xfrm>
          <a:off x="1496053" y="2232957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</a:t>
          </a:r>
          <a:endParaRPr lang="en-US" sz="2200" kern="1200" dirty="0"/>
        </a:p>
      </dsp:txBody>
      <dsp:txXfrm>
        <a:off x="1519417" y="2256321"/>
        <a:ext cx="431886" cy="431886"/>
      </dsp:txXfrm>
    </dsp:sp>
    <dsp:sp modelId="{D194030E-5B02-2041-95B7-CC3C07E2A6E4}">
      <dsp:nvSpPr>
        <dsp:cNvPr id="0" name=""/>
        <dsp:cNvSpPr/>
      </dsp:nvSpPr>
      <dsp:spPr>
        <a:xfrm rot="9298677">
          <a:off x="1019205" y="2689779"/>
          <a:ext cx="5003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327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6236A-17D8-AF42-AA3E-C2822A304D87}">
      <dsp:nvSpPr>
        <dsp:cNvPr id="0" name=""/>
        <dsp:cNvSpPr/>
      </dsp:nvSpPr>
      <dsp:spPr>
        <a:xfrm>
          <a:off x="564069" y="2667985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587433" y="2691349"/>
        <a:ext cx="431886" cy="431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9F1C-E2BB-4846-9E59-12954D5B14B5}">
      <dsp:nvSpPr>
        <dsp:cNvPr id="0" name=""/>
        <dsp:cNvSpPr/>
      </dsp:nvSpPr>
      <dsp:spPr>
        <a:xfrm rot="9110089">
          <a:off x="1943627" y="2220397"/>
          <a:ext cx="5243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302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8A1E1-336D-9549-9966-BB0EBB4D1E0E}">
      <dsp:nvSpPr>
        <dsp:cNvPr id="0" name=""/>
        <dsp:cNvSpPr/>
      </dsp:nvSpPr>
      <dsp:spPr>
        <a:xfrm rot="1722700">
          <a:off x="2903843" y="2290092"/>
          <a:ext cx="7920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2063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4F62A-033C-C348-84CA-6C0EB045F3C4}">
      <dsp:nvSpPr>
        <dsp:cNvPr id="0" name=""/>
        <dsp:cNvSpPr/>
      </dsp:nvSpPr>
      <dsp:spPr>
        <a:xfrm rot="16200000">
          <a:off x="2408723" y="1402484"/>
          <a:ext cx="5719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977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0F93F-6170-9541-BFA3-10CED98EFBC9}">
      <dsp:nvSpPr>
        <dsp:cNvPr id="0" name=""/>
        <dsp:cNvSpPr/>
      </dsp:nvSpPr>
      <dsp:spPr>
        <a:xfrm>
          <a:off x="2436889" y="1688473"/>
          <a:ext cx="515646" cy="540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</a:t>
          </a:r>
          <a:endParaRPr lang="en-US" sz="2500" kern="1200" dirty="0"/>
        </a:p>
      </dsp:txBody>
      <dsp:txXfrm>
        <a:off x="2462061" y="1713645"/>
        <a:ext cx="465302" cy="489940"/>
      </dsp:txXfrm>
    </dsp:sp>
    <dsp:sp modelId="{90B1660B-5A8E-6B44-B47C-DADD3C40686E}">
      <dsp:nvSpPr>
        <dsp:cNvPr id="0" name=""/>
        <dsp:cNvSpPr/>
      </dsp:nvSpPr>
      <dsp:spPr>
        <a:xfrm>
          <a:off x="2455405" y="637880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2478769" y="661244"/>
        <a:ext cx="431886" cy="431886"/>
      </dsp:txXfrm>
    </dsp:sp>
    <dsp:sp modelId="{D1240AB9-F05B-4946-A2E3-550B3C196CA9}">
      <dsp:nvSpPr>
        <dsp:cNvPr id="0" name=""/>
        <dsp:cNvSpPr/>
      </dsp:nvSpPr>
      <dsp:spPr>
        <a:xfrm>
          <a:off x="3647213" y="2372119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</a:t>
          </a:r>
          <a:endParaRPr lang="en-US" sz="2200" kern="1200" dirty="0"/>
        </a:p>
      </dsp:txBody>
      <dsp:txXfrm>
        <a:off x="3670577" y="2395483"/>
        <a:ext cx="431886" cy="431886"/>
      </dsp:txXfrm>
    </dsp:sp>
    <dsp:sp modelId="{EAEA4DB2-1424-494B-97CC-419E8D01E1FE}">
      <dsp:nvSpPr>
        <dsp:cNvPr id="0" name=""/>
        <dsp:cNvSpPr/>
      </dsp:nvSpPr>
      <dsp:spPr>
        <a:xfrm>
          <a:off x="1496053" y="2232957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</a:t>
          </a:r>
          <a:endParaRPr lang="en-US" sz="2200" kern="1200" dirty="0"/>
        </a:p>
      </dsp:txBody>
      <dsp:txXfrm>
        <a:off x="1519417" y="2256321"/>
        <a:ext cx="431886" cy="431886"/>
      </dsp:txXfrm>
    </dsp:sp>
    <dsp:sp modelId="{D194030E-5B02-2041-95B7-CC3C07E2A6E4}">
      <dsp:nvSpPr>
        <dsp:cNvPr id="0" name=""/>
        <dsp:cNvSpPr/>
      </dsp:nvSpPr>
      <dsp:spPr>
        <a:xfrm rot="9298677">
          <a:off x="1019205" y="2689779"/>
          <a:ext cx="5003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327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6236A-17D8-AF42-AA3E-C2822A304D87}">
      <dsp:nvSpPr>
        <dsp:cNvPr id="0" name=""/>
        <dsp:cNvSpPr/>
      </dsp:nvSpPr>
      <dsp:spPr>
        <a:xfrm>
          <a:off x="564069" y="2667985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587433" y="2691349"/>
        <a:ext cx="431886" cy="431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9F1C-E2BB-4846-9E59-12954D5B14B5}">
      <dsp:nvSpPr>
        <dsp:cNvPr id="0" name=""/>
        <dsp:cNvSpPr/>
      </dsp:nvSpPr>
      <dsp:spPr>
        <a:xfrm rot="9110089">
          <a:off x="1943627" y="2220397"/>
          <a:ext cx="5243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302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8A1E1-336D-9549-9966-BB0EBB4D1E0E}">
      <dsp:nvSpPr>
        <dsp:cNvPr id="0" name=""/>
        <dsp:cNvSpPr/>
      </dsp:nvSpPr>
      <dsp:spPr>
        <a:xfrm rot="1722700">
          <a:off x="2903843" y="2290092"/>
          <a:ext cx="7920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2063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4F62A-033C-C348-84CA-6C0EB045F3C4}">
      <dsp:nvSpPr>
        <dsp:cNvPr id="0" name=""/>
        <dsp:cNvSpPr/>
      </dsp:nvSpPr>
      <dsp:spPr>
        <a:xfrm rot="16200000">
          <a:off x="2408723" y="1402484"/>
          <a:ext cx="5719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977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0F93F-6170-9541-BFA3-10CED98EFBC9}">
      <dsp:nvSpPr>
        <dsp:cNvPr id="0" name=""/>
        <dsp:cNvSpPr/>
      </dsp:nvSpPr>
      <dsp:spPr>
        <a:xfrm>
          <a:off x="2436889" y="1688473"/>
          <a:ext cx="515646" cy="540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</a:t>
          </a:r>
          <a:endParaRPr lang="en-US" sz="2500" kern="1200" dirty="0"/>
        </a:p>
      </dsp:txBody>
      <dsp:txXfrm>
        <a:off x="2462061" y="1713645"/>
        <a:ext cx="465302" cy="489940"/>
      </dsp:txXfrm>
    </dsp:sp>
    <dsp:sp modelId="{90B1660B-5A8E-6B44-B47C-DADD3C40686E}">
      <dsp:nvSpPr>
        <dsp:cNvPr id="0" name=""/>
        <dsp:cNvSpPr/>
      </dsp:nvSpPr>
      <dsp:spPr>
        <a:xfrm>
          <a:off x="2455405" y="637880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</a:t>
          </a:r>
          <a:endParaRPr lang="en-US" sz="2200" kern="1200" dirty="0"/>
        </a:p>
      </dsp:txBody>
      <dsp:txXfrm>
        <a:off x="2478769" y="661244"/>
        <a:ext cx="431886" cy="431886"/>
      </dsp:txXfrm>
    </dsp:sp>
    <dsp:sp modelId="{D1240AB9-F05B-4946-A2E3-550B3C196CA9}">
      <dsp:nvSpPr>
        <dsp:cNvPr id="0" name=""/>
        <dsp:cNvSpPr/>
      </dsp:nvSpPr>
      <dsp:spPr>
        <a:xfrm>
          <a:off x="3647213" y="2372119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</a:t>
          </a:r>
          <a:endParaRPr lang="en-US" sz="2200" kern="1200" dirty="0"/>
        </a:p>
      </dsp:txBody>
      <dsp:txXfrm>
        <a:off x="3670577" y="2395483"/>
        <a:ext cx="431886" cy="431886"/>
      </dsp:txXfrm>
    </dsp:sp>
    <dsp:sp modelId="{EAEA4DB2-1424-494B-97CC-419E8D01E1FE}">
      <dsp:nvSpPr>
        <dsp:cNvPr id="0" name=""/>
        <dsp:cNvSpPr/>
      </dsp:nvSpPr>
      <dsp:spPr>
        <a:xfrm>
          <a:off x="1496053" y="2232957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</a:t>
          </a:r>
          <a:endParaRPr lang="en-US" sz="2200" kern="1200" dirty="0"/>
        </a:p>
      </dsp:txBody>
      <dsp:txXfrm>
        <a:off x="1519417" y="2256321"/>
        <a:ext cx="431886" cy="431886"/>
      </dsp:txXfrm>
    </dsp:sp>
    <dsp:sp modelId="{D194030E-5B02-2041-95B7-CC3C07E2A6E4}">
      <dsp:nvSpPr>
        <dsp:cNvPr id="0" name=""/>
        <dsp:cNvSpPr/>
      </dsp:nvSpPr>
      <dsp:spPr>
        <a:xfrm rot="9298677">
          <a:off x="1019205" y="2689779"/>
          <a:ext cx="5003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327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6236A-17D8-AF42-AA3E-C2822A304D87}">
      <dsp:nvSpPr>
        <dsp:cNvPr id="0" name=""/>
        <dsp:cNvSpPr/>
      </dsp:nvSpPr>
      <dsp:spPr>
        <a:xfrm>
          <a:off x="564069" y="2667985"/>
          <a:ext cx="478614" cy="478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</a:t>
          </a:r>
          <a:endParaRPr lang="en-US" sz="2200" kern="1200" dirty="0"/>
        </a:p>
      </dsp:txBody>
      <dsp:txXfrm>
        <a:off x="587433" y="2691349"/>
        <a:ext cx="431886" cy="431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D1FE1-12C4-FB46-87DB-F30B2230393D}" type="datetimeFigureOut">
              <a:rPr lang="en-US" smtClean="0"/>
              <a:t>6/19/14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51361-BC13-4143-B0F8-0D640F6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C4C2EB-5C07-3245-B7DB-18A7C85F84F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B32339-5089-144C-ABB0-E6DB19A5165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FFD26A40-1AE2-D946-B993-3E778CCC220F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14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637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B32339-5089-144C-ABB0-E6DB19A5165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FFD26A40-1AE2-D946-B993-3E778CCC220F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15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637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5696EB-5A45-834E-AC6F-47CCA09876B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B081A88B-0341-9C45-AAD2-A67BEF6FC5D1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16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3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172312-B90D-C043-994E-30C7412C62E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429000" y="7897813"/>
            <a:ext cx="2622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2A9D4316-850E-5D4E-B9B7-62C8EEB13D72}" type="slidenum">
              <a:rPr lang="en-GB" sz="1100" smtClean="0">
                <a:solidFill>
                  <a:srgbClr val="000000"/>
                </a:solidFill>
                <a:cs typeface="Arial" charset="0"/>
              </a:rPr>
              <a:pPr algn="r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17</a:t>
            </a:fld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7897813"/>
            <a:ext cx="2622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0"/>
            <a:ext cx="262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429000" y="0"/>
            <a:ext cx="2622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008063" y="630238"/>
            <a:ext cx="4033837" cy="3117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1. 2 classes of MC: easy, moderate-to-difficult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2. true alignment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3. 2 classes: ClustalW, everything else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000" smtClean="0">
              <a:cs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Alignment error, measured this way, isn't a perfect predictor of tree error, measured this way.</a:t>
            </a:r>
          </a:p>
        </p:txBody>
      </p:sp>
      <p:sp>
        <p:nvSpPr>
          <p:cNvPr id="67592" name="Text Box 8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43000" y="693738"/>
            <a:ext cx="4570413" cy="34274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5696EB-5A45-834E-AC6F-47CCA09876B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B081A88B-0341-9C45-AAD2-A67BEF6FC5D1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18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3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A740EE-DF84-EE41-A007-BD707819C3B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88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7625" eaLnBrk="1" hangingPunct="1">
              <a:spcBef>
                <a:spcPts val="463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Subsets have lower</a:t>
            </a:r>
            <a:r>
              <a:rPr lang="en-US" baseline="0" dirty="0" smtClean="0">
                <a:solidFill>
                  <a:srgbClr val="000000"/>
                </a:solidFill>
                <a:latin typeface="Times" charset="0"/>
                <a:cs typeface="Times" charset="0"/>
                <a:sym typeface="Times" charset="0"/>
              </a:rPr>
              <a:t> evolutionary distance. </a:t>
            </a:r>
            <a:endParaRPr lang="en-US" dirty="0" smtClean="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71E89E-7776-E945-B3F6-5E2704C99BF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008063" y="623888"/>
            <a:ext cx="4033837" cy="3116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2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For moderate-to-difficult datasets, SATe gets better trees and alignments than all other estimated methods. Close to what you might get if you had access to true alignment.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400" smtClean="0">
              <a:cs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Opens up a new realm of possibility: Datasets currently considered “unalignable” can in fact be aligned reasonably well. This opens up the feasibility of accurate estimations of deep evolutionary histories using a wider range of markers.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000" smtClean="0">
              <a:cs typeface="Arial" charset="0"/>
            </a:endParaRP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TRANSITION: can we do better? What about smaller simulated datasets? And what about biological datasets?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endParaRPr lang="en-GB" sz="2000" smtClean="0">
              <a:cs typeface="Arial" charset="0"/>
            </a:endParaRPr>
          </a:p>
        </p:txBody>
      </p:sp>
      <p:sp>
        <p:nvSpPr>
          <p:cNvPr id="184324" name="Text Box 4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43000" y="693738"/>
            <a:ext cx="4570413" cy="34274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64057F-9D94-DF4E-BD26-3D3A2EC23BAB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8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EC21-A316-7240-835B-D271738AD9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28DB78-3739-DA43-A7A7-228B0369784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A740EE-DF84-EE41-A007-BD707819C3B9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88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7625" eaLnBrk="1" hangingPunct="1">
              <a:spcBef>
                <a:spcPts val="463"/>
              </a:spcBef>
              <a:defRPr/>
            </a:pPr>
            <a:endParaRPr lang="en-US" dirty="0" smtClean="0">
              <a:solidFill>
                <a:srgbClr val="000000"/>
              </a:solidFill>
              <a:latin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EC21-A316-7240-835B-D271738AD9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39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EC21-A316-7240-835B-D271738AD9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3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EC21-A316-7240-835B-D271738AD9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24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EC21-A316-7240-835B-D271738AD9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92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EC21-A316-7240-835B-D271738AD9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0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EC21-A316-7240-835B-D271738AD9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0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EC21-A316-7240-835B-D271738AD9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46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EC21-A316-7240-835B-D271738AD9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46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09FFCE-A962-904B-B60D-46B4F8244847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D0A4D5-D1B1-574F-8E19-8BF8653A368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6712126A-8A26-6D44-80A8-099E38F3ED43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4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637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C6406E-6127-B64C-8F6D-D0D5A636ECF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FC140FE6-3477-824A-A20E-2CD6BC84AD62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5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5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200" tIns="4200" rIns="4200" bIns="42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Homology = nucleotides lined up since they come from a common ancestor.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 smtClean="0">
                <a:cs typeface="Arial" charset="0"/>
              </a:rPr>
              <a:t>Indel = dash.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19AD82-9C82-364D-8906-8DA7AE75085A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57E3F4-EA53-3141-89DD-A1080EE9F3B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AFCC8-F3EB-C848-941E-E00BEE2FF0A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599A45-35A9-C44D-81DE-9A88769C1CA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5696EB-5A45-834E-AC6F-47CCA09876B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B081A88B-0341-9C45-AAD2-A67BEF6FC5D1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10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3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8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5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3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772F2-E357-7146-9F11-BE281A0AC38F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A186-ABA3-E145-A835-5223BC91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~phylo/software/pasta/" TargetMode="External"/><Relationship Id="rId4" Type="http://schemas.openxmlformats.org/officeDocument/2006/relationships/hyperlink" Target="https://github.com/smirarab/past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phylo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8.jpeg"/><Relationship Id="rId7" Type="http://schemas.openxmlformats.org/officeDocument/2006/relationships/image" Target="../media/image7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PASTA: Ultra-large multiple sequence alignment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Siavash Mirarab</a:t>
            </a:r>
          </a:p>
          <a:p>
            <a:r>
              <a:rPr lang="en-US" dirty="0" smtClean="0"/>
              <a:t>Nam Nguyen</a:t>
            </a:r>
          </a:p>
          <a:p>
            <a:r>
              <a:rPr lang="en-US" dirty="0" smtClean="0"/>
              <a:t>Tandy </a:t>
            </a:r>
            <a:r>
              <a:rPr lang="en-US" dirty="0" err="1" smtClean="0"/>
              <a:t>Warnow</a:t>
            </a:r>
            <a:endParaRPr lang="en-US" dirty="0" smtClean="0"/>
          </a:p>
          <a:p>
            <a:r>
              <a:rPr lang="en-US" dirty="0" smtClean="0"/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4237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2400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Two-phase estimation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4868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u="sng" dirty="0" smtClean="0"/>
              <a:t>Alignment methods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Clustal</a:t>
            </a:r>
            <a:endParaRPr lang="en-GB" sz="2400" dirty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Probcons</a:t>
            </a:r>
            <a:r>
              <a:rPr lang="en-GB" sz="2400" dirty="0" smtClean="0"/>
              <a:t> (and </a:t>
            </a:r>
            <a:r>
              <a:rPr lang="en-GB" sz="2400" dirty="0" err="1" smtClean="0"/>
              <a:t>Probtree</a:t>
            </a:r>
            <a:r>
              <a:rPr lang="en-GB" sz="2400" dirty="0" smtClean="0"/>
              <a:t>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Probalign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MAFFT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Muscle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T-Coffee 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Prank (PNAS 2005, Science 2008)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Opal (ISMB and </a:t>
            </a:r>
            <a:r>
              <a:rPr lang="en-GB" sz="2400" dirty="0" err="1" smtClean="0"/>
              <a:t>Bioinf</a:t>
            </a:r>
            <a:r>
              <a:rPr lang="en-GB" sz="2400" dirty="0" smtClean="0"/>
              <a:t>. 2007)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i="1" dirty="0" smtClean="0"/>
              <a:t>FSA (</a:t>
            </a:r>
            <a:r>
              <a:rPr lang="en-GB" sz="2400" i="1" dirty="0" err="1" smtClean="0"/>
              <a:t>PLoS</a:t>
            </a:r>
            <a:r>
              <a:rPr lang="en-GB" sz="2400" i="1" dirty="0" smtClean="0"/>
              <a:t> Comp. Bio. 2009)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i="1" dirty="0" smtClean="0"/>
              <a:t>Infernal (</a:t>
            </a:r>
            <a:r>
              <a:rPr lang="en-GB" sz="2400" i="1" dirty="0" err="1" smtClean="0"/>
              <a:t>Bioinf</a:t>
            </a:r>
            <a:r>
              <a:rPr lang="en-GB" sz="2400" i="1" dirty="0" smtClean="0"/>
              <a:t>. 2009)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Etc.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953000" y="1219200"/>
            <a:ext cx="3810000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u="sng" dirty="0" smtClean="0"/>
              <a:t>Phylogeny methods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Bayesian MCMC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Maximum parsimony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Maximum likelihood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Neighbor</a:t>
            </a:r>
            <a:r>
              <a:rPr lang="en-GB" sz="2400" dirty="0" smtClean="0"/>
              <a:t> joining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FastME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UPGMA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Quartet puzzling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2544222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6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72177"/>
            <a:ext cx="7921978" cy="35447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1200 plant </a:t>
            </a:r>
            <a:r>
              <a:rPr lang="en-US" sz="2400" dirty="0" err="1" smtClean="0"/>
              <a:t>transcriptomes</a:t>
            </a:r>
            <a:r>
              <a:rPr lang="en-US" sz="24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err="1" smtClean="0"/>
              <a:t>iPLANT</a:t>
            </a:r>
            <a:r>
              <a:rPr lang="en-US" sz="24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First phase of analysis: gene sequence alignments and trees computed </a:t>
            </a:r>
            <a:r>
              <a:rPr lang="en-US" sz="2400" dirty="0"/>
              <a:t>using </a:t>
            </a:r>
            <a:r>
              <a:rPr lang="en-US" sz="2400" dirty="0" err="1"/>
              <a:t>SATé</a:t>
            </a:r>
            <a:r>
              <a:rPr lang="en-US" sz="2400" dirty="0"/>
              <a:t> </a:t>
            </a:r>
            <a:endParaRPr lang="en-US" sz="2400" dirty="0" smtClean="0"/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Next phase of analysis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</a:rPr>
              <a:t>some single gene datasets with &gt;100,000 sequences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due to gene duplications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640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8"/>
            <a:ext cx="8229600" cy="1143000"/>
          </a:xfrm>
        </p:spPr>
        <p:txBody>
          <a:bodyPr/>
          <a:lstStyle/>
          <a:p>
            <a:r>
              <a:rPr lang="en-US" dirty="0" smtClean="0"/>
              <a:t>Our large-scale MSA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Sequence Alignment</a:t>
            </a:r>
          </a:p>
          <a:p>
            <a:pPr lvl="1">
              <a:spcAft>
                <a:spcPts val="1200"/>
              </a:spcAft>
            </a:pPr>
            <a:r>
              <a:rPr lang="en-US" dirty="0" err="1" smtClean="0"/>
              <a:t>SATé</a:t>
            </a:r>
            <a:r>
              <a:rPr lang="en-US" dirty="0" smtClean="0"/>
              <a:t> (Liu et al., Science 2009 and Systematic Biology 2012) – up to 50,000 sequences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PASTA (</a:t>
            </a:r>
            <a:r>
              <a:rPr lang="en-US" dirty="0" err="1" smtClean="0"/>
              <a:t>Mirarab</a:t>
            </a:r>
            <a:r>
              <a:rPr lang="en-US" dirty="0" smtClean="0"/>
              <a:t> et al., RECOMB 2014) – up to 200,000 sequences, excellent accuracy for          full-length sequences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UPP (</a:t>
            </a:r>
            <a:r>
              <a:rPr lang="en-US" dirty="0" err="1" smtClean="0"/>
              <a:t>Mirarab</a:t>
            </a:r>
            <a:r>
              <a:rPr lang="en-US" dirty="0"/>
              <a:t> </a:t>
            </a:r>
            <a:r>
              <a:rPr lang="en-US" dirty="0" smtClean="0"/>
              <a:t>et al., in preparation) – up to 1,000,000 sequences, very good accuracy and robustness to fragmentary sequences</a:t>
            </a:r>
          </a:p>
        </p:txBody>
      </p:sp>
    </p:spTree>
    <p:extLst>
      <p:ext uri="{BB962C8B-B14F-4D97-AF65-F5344CB8AC3E}">
        <p14:creationId xmlns:p14="http://schemas.microsoft.com/office/powerpoint/2010/main" val="413752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8"/>
            <a:ext cx="8229600" cy="1143000"/>
          </a:xfrm>
        </p:spPr>
        <p:txBody>
          <a:bodyPr/>
          <a:lstStyle/>
          <a:p>
            <a:r>
              <a:rPr lang="en-US" dirty="0" smtClean="0"/>
              <a:t>Our large-scale MSA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Sequence Alignment</a:t>
            </a:r>
          </a:p>
          <a:p>
            <a:pPr lvl="1">
              <a:spcAft>
                <a:spcPts val="1200"/>
              </a:spcAft>
            </a:pPr>
            <a:r>
              <a:rPr lang="en-US" dirty="0" err="1" smtClean="0"/>
              <a:t>SATé</a:t>
            </a:r>
            <a:r>
              <a:rPr lang="en-US" dirty="0" smtClean="0"/>
              <a:t> (Liu et al., Science 2009 and Systematic Biology 2012) – up to 50,000 sequences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PASTA (</a:t>
            </a:r>
            <a:r>
              <a:rPr lang="en-US" dirty="0" err="1" smtClean="0">
                <a:solidFill>
                  <a:srgbClr val="0000FF"/>
                </a:solidFill>
              </a:rPr>
              <a:t>Mirarab</a:t>
            </a:r>
            <a:r>
              <a:rPr lang="en-US" dirty="0" smtClean="0">
                <a:solidFill>
                  <a:srgbClr val="0000FF"/>
                </a:solidFill>
              </a:rPr>
              <a:t> et al., </a:t>
            </a:r>
            <a:r>
              <a:rPr lang="en-US" dirty="0" smtClean="0">
                <a:solidFill>
                  <a:srgbClr val="0000FF"/>
                </a:solidFill>
              </a:rPr>
              <a:t>RECOMB </a:t>
            </a:r>
            <a:r>
              <a:rPr lang="en-US" dirty="0" smtClean="0">
                <a:solidFill>
                  <a:srgbClr val="0000FF"/>
                </a:solidFill>
              </a:rPr>
              <a:t>2014) – up to 200,000 sequences, excellent accuracy for          full-length sequences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UPP (</a:t>
            </a:r>
            <a:r>
              <a:rPr lang="en-US" dirty="0" err="1" smtClean="0"/>
              <a:t>Mirarab</a:t>
            </a:r>
            <a:r>
              <a:rPr lang="en-US" dirty="0"/>
              <a:t> </a:t>
            </a:r>
            <a:r>
              <a:rPr lang="en-US" dirty="0" smtClean="0"/>
              <a:t>et al., in preparation) – up to 1,000,000 sequences, very good accuracy and robustness to fragmentary sequences</a:t>
            </a:r>
          </a:p>
        </p:txBody>
      </p:sp>
    </p:spTree>
    <p:extLst>
      <p:ext uri="{BB962C8B-B14F-4D97-AF65-F5344CB8AC3E}">
        <p14:creationId xmlns:p14="http://schemas.microsoft.com/office/powerpoint/2010/main" val="180440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Multiple Sequence Alignment (MSA)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110" y="2151728"/>
            <a:ext cx="55157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1D5AAB"/>
                </a:solidFill>
                <a:latin typeface="CourierNewPSMT"/>
              </a:rPr>
              <a:t>S1: AACGTTACG</a:t>
            </a:r>
            <a:endParaRPr lang="en-US" sz="4000" dirty="0">
              <a:solidFill>
                <a:srgbClr val="1D5AAB"/>
              </a:solidFill>
              <a:latin typeface="CourierNewPSMT"/>
            </a:endParaRPr>
          </a:p>
          <a:p>
            <a:r>
              <a:rPr lang="en-US" sz="4000" dirty="0" smtClean="0">
                <a:solidFill>
                  <a:srgbClr val="1D5AAB"/>
                </a:solidFill>
                <a:latin typeface="CourierNewPSMT"/>
              </a:rPr>
              <a:t>S2: ACGTTACCGA</a:t>
            </a:r>
            <a:endParaRPr lang="en-US" sz="4000" dirty="0">
              <a:solidFill>
                <a:srgbClr val="1D5AAB"/>
              </a:solidFill>
              <a:latin typeface="CourierNewPSMT"/>
            </a:endParaRPr>
          </a:p>
          <a:p>
            <a:r>
              <a:rPr lang="en-US" sz="4000" dirty="0" smtClean="0">
                <a:solidFill>
                  <a:srgbClr val="1D5AAB"/>
                </a:solidFill>
                <a:latin typeface="CourierNewPSMT"/>
              </a:rPr>
              <a:t>S3: TCGTAACACGA</a:t>
            </a:r>
            <a:endParaRPr lang="en-US" sz="4000" dirty="0">
              <a:solidFill>
                <a:srgbClr val="1D5AAB"/>
              </a:solidFill>
              <a:latin typeface="CourierNewPSMT"/>
            </a:endParaRPr>
          </a:p>
          <a:p>
            <a:r>
              <a:rPr lang="en-US" sz="4000" dirty="0" smtClean="0">
                <a:solidFill>
                  <a:srgbClr val="1D5AAB"/>
                </a:solidFill>
                <a:latin typeface="CourierNewPSMT"/>
              </a:rPr>
              <a:t>S4: TACGTTACCCA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36233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Multiple Sequence Alignment (MSA)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110" y="2151728"/>
            <a:ext cx="55157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1D5AAB"/>
                </a:solidFill>
                <a:latin typeface="CourierNewPSMT"/>
              </a:rPr>
              <a:t>S1: AA</a:t>
            </a:r>
            <a:r>
              <a:rPr lang="en-US" sz="4000" dirty="0">
                <a:solidFill>
                  <a:srgbClr val="1D5AAB"/>
                </a:solidFill>
                <a:latin typeface="CourierNewPSMT"/>
              </a:rPr>
              <a:t>-CGTTAC--G-</a:t>
            </a:r>
          </a:p>
          <a:p>
            <a:r>
              <a:rPr lang="en-US" sz="4000" dirty="0" smtClean="0">
                <a:solidFill>
                  <a:srgbClr val="1D5AAB"/>
                </a:solidFill>
                <a:latin typeface="CourierNewPSMT"/>
              </a:rPr>
              <a:t>S2: A</a:t>
            </a:r>
            <a:r>
              <a:rPr lang="en-US" sz="4000" dirty="0">
                <a:solidFill>
                  <a:srgbClr val="1D5AAB"/>
                </a:solidFill>
                <a:latin typeface="CourierNewPSMT"/>
              </a:rPr>
              <a:t>--CGTTAC-CGA</a:t>
            </a:r>
          </a:p>
          <a:p>
            <a:r>
              <a:rPr lang="en-US" sz="4000" dirty="0" smtClean="0">
                <a:solidFill>
                  <a:srgbClr val="1D5AAB"/>
                </a:solidFill>
                <a:latin typeface="CourierNewPSMT"/>
              </a:rPr>
              <a:t>S3: T</a:t>
            </a:r>
            <a:r>
              <a:rPr lang="en-US" sz="4000" dirty="0">
                <a:solidFill>
                  <a:srgbClr val="1D5AAB"/>
                </a:solidFill>
                <a:latin typeface="CourierNewPSMT"/>
              </a:rPr>
              <a:t>--CGTAACACGA</a:t>
            </a:r>
          </a:p>
          <a:p>
            <a:r>
              <a:rPr lang="en-US" sz="4000" dirty="0" smtClean="0">
                <a:solidFill>
                  <a:srgbClr val="1D5AAB"/>
                </a:solidFill>
                <a:latin typeface="CourierNewPSMT"/>
              </a:rPr>
              <a:t>S4: T</a:t>
            </a:r>
            <a:r>
              <a:rPr lang="en-US" sz="4000" dirty="0">
                <a:solidFill>
                  <a:srgbClr val="1D5AAB"/>
                </a:solidFill>
                <a:latin typeface="CourierNewPSMT"/>
              </a:rPr>
              <a:t>-</a:t>
            </a:r>
            <a:r>
              <a:rPr lang="en-US" sz="4000" dirty="0" smtClean="0">
                <a:solidFill>
                  <a:srgbClr val="1D5AAB"/>
                </a:solidFill>
                <a:latin typeface="CourierNewPSMT"/>
              </a:rPr>
              <a:t>ACG-TAC</a:t>
            </a:r>
            <a:r>
              <a:rPr lang="en-US" sz="4000" dirty="0">
                <a:solidFill>
                  <a:srgbClr val="1D5AAB"/>
                </a:solidFill>
                <a:latin typeface="CourierNewPSMT"/>
              </a:rPr>
              <a:t>-CCA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65853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2400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Two-phase estimation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4868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u="sng" dirty="0" smtClean="0"/>
              <a:t>Alignment methods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Clustal</a:t>
            </a:r>
            <a:endParaRPr lang="en-GB" sz="2400" dirty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Probcons</a:t>
            </a:r>
            <a:r>
              <a:rPr lang="en-GB" sz="2400" dirty="0" smtClean="0"/>
              <a:t> (and </a:t>
            </a:r>
            <a:r>
              <a:rPr lang="en-GB" sz="2400" dirty="0" err="1" smtClean="0"/>
              <a:t>Probtree</a:t>
            </a:r>
            <a:r>
              <a:rPr lang="en-GB" sz="2400" dirty="0" smtClean="0"/>
              <a:t>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Probalign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MAFFT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Muscle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T-Coffee 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Prank (PNAS 2005, Science 2008)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Opal (ISMB and </a:t>
            </a:r>
            <a:r>
              <a:rPr lang="en-GB" sz="2400" dirty="0" err="1" smtClean="0"/>
              <a:t>Bioinf</a:t>
            </a:r>
            <a:r>
              <a:rPr lang="en-GB" sz="2400" dirty="0" smtClean="0"/>
              <a:t>. 2007)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i="1" dirty="0" smtClean="0"/>
              <a:t>FSA (</a:t>
            </a:r>
            <a:r>
              <a:rPr lang="en-GB" sz="2400" i="1" dirty="0" err="1" smtClean="0"/>
              <a:t>PLoS</a:t>
            </a:r>
            <a:r>
              <a:rPr lang="en-GB" sz="2400" i="1" dirty="0" smtClean="0"/>
              <a:t> Comp. Bio. 2009)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i="1" dirty="0" smtClean="0"/>
              <a:t>Infernal (</a:t>
            </a:r>
            <a:r>
              <a:rPr lang="en-GB" sz="2400" i="1" dirty="0" err="1" smtClean="0"/>
              <a:t>Bioinf</a:t>
            </a:r>
            <a:r>
              <a:rPr lang="en-GB" sz="2400" i="1" dirty="0" smtClean="0"/>
              <a:t>. 2009)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Etc.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953000" y="1219200"/>
            <a:ext cx="3810000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u="sng" dirty="0" smtClean="0"/>
              <a:t>Phylogeny methods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Bayesian MCMC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Maximum parsimony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Maximum likelihood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Neighbor</a:t>
            </a:r>
            <a:r>
              <a:rPr lang="en-GB" sz="2400" dirty="0" smtClean="0"/>
              <a:t> joining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FastME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UPGMA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Quartet puzzling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384188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0114" name="Group 3"/>
          <p:cNvGrpSpPr>
            <a:grpSpLocks/>
          </p:cNvGrpSpPr>
          <p:nvPr/>
        </p:nvGrpSpPr>
        <p:grpSpPr bwMode="auto">
          <a:xfrm>
            <a:off x="685800" y="6172200"/>
            <a:ext cx="8208963" cy="460375"/>
            <a:chOff x="474" y="4298"/>
            <a:chExt cx="5700" cy="319"/>
          </a:xfrm>
        </p:grpSpPr>
        <p:sp>
          <p:nvSpPr>
            <p:cNvPr id="66564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0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564" y="4388"/>
              <a:ext cx="538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/>
              </a:pPr>
              <a:r>
                <a:rPr lang="en-GB" dirty="0">
                  <a:solidFill>
                    <a:srgbClr val="000000"/>
                  </a:solidFill>
                  <a:cs typeface="Arial" charset="0"/>
                </a:rPr>
                <a:t>1000-taxon models, ordered by difficulty (Liu et al., 2009)</a:t>
              </a:r>
              <a:endParaRPr lang="en-GB" sz="18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518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2400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Alignments and Trees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2770211" cy="4868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u="sng" dirty="0" smtClean="0"/>
              <a:t>Alignment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Clustal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Probcons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Probalign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MAFFT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Muscle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T-Coffee 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Prank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Opal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i="1" dirty="0" smtClean="0"/>
              <a:t>FSA</a:t>
            </a:r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i="1" dirty="0" smtClean="0"/>
              <a:t>Infernal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84000"/>
              </a:lnSpc>
              <a:spcBef>
                <a:spcPts val="45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Etc.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2884700" y="1234222"/>
            <a:ext cx="3810000" cy="48783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/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u="sng" dirty="0" smtClean="0"/>
              <a:t>Phylogeny methods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Bayesian MCMC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Maximum parsimony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Maximum likelihood 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Neighbor</a:t>
            </a:r>
            <a:r>
              <a:rPr lang="en-GB" sz="2400" dirty="0" smtClean="0"/>
              <a:t> joining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FastME</a:t>
            </a:r>
            <a:endParaRPr lang="en-GB" sz="2400" dirty="0" smtClean="0"/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UPGMA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/>
              <a:t>Quartet puzzling</a:t>
            </a:r>
          </a:p>
          <a:p>
            <a:pPr marL="341313" indent="-341313" defTabSz="457200" eaLnBrk="1" hangingPunct="1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Etc</a:t>
            </a:r>
            <a:endParaRPr lang="en-GB" sz="24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633194" y="1229822"/>
            <a:ext cx="2510806" cy="4878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457200">
              <a:lnSpc>
                <a:spcPct val="93000"/>
              </a:lnSpc>
              <a:spcBef>
                <a:spcPts val="600"/>
              </a:spcBef>
              <a:buFont typeface="Times New Roman" charset="0"/>
              <a:buNone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u="sng" dirty="0" smtClean="0"/>
              <a:t>Co-estimation</a:t>
            </a:r>
          </a:p>
          <a:p>
            <a:pPr marL="341313" indent="-341313" defTabSz="457200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err="1" smtClean="0"/>
              <a:t>BaliPhy</a:t>
            </a:r>
            <a:endParaRPr lang="en-GB" sz="2400" dirty="0" smtClean="0"/>
          </a:p>
          <a:p>
            <a:pPr marL="341313" indent="-341313" defTabSz="457200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???</a:t>
            </a:r>
          </a:p>
          <a:p>
            <a:pPr marL="341313" indent="-341313" defTabSz="457200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>
                <a:solidFill>
                  <a:srgbClr val="3366FF"/>
                </a:solidFill>
              </a:rPr>
              <a:t>SAT</a:t>
            </a:r>
            <a:r>
              <a:rPr lang="en-US" sz="2400" dirty="0" err="1" smtClean="0">
                <a:solidFill>
                  <a:srgbClr val="3366FF"/>
                </a:solidFill>
              </a:rPr>
              <a:t>é</a:t>
            </a:r>
            <a:endParaRPr lang="en-GB" sz="2400" dirty="0">
              <a:solidFill>
                <a:srgbClr val="3366FF"/>
              </a:solidFill>
            </a:endParaRPr>
          </a:p>
          <a:p>
            <a:pPr marL="341313" indent="-341313" defTabSz="457200">
              <a:lnSpc>
                <a:spcPct val="93000"/>
              </a:lnSpc>
              <a:spcBef>
                <a:spcPts val="600"/>
              </a:spcBef>
              <a:buFont typeface="Times New Roman" charset="0"/>
              <a:buChar char="•"/>
              <a:tabLst>
                <a:tab pos="365125" algn="l"/>
                <a:tab pos="822325" algn="l"/>
                <a:tab pos="1279525" algn="l"/>
                <a:tab pos="1736725" algn="l"/>
                <a:tab pos="2193925" algn="l"/>
                <a:tab pos="2651125" algn="l"/>
                <a:tab pos="3108325" algn="l"/>
                <a:tab pos="3565525" algn="l"/>
                <a:tab pos="4022725" algn="l"/>
                <a:tab pos="4479925" algn="l"/>
                <a:tab pos="4937125" algn="l"/>
                <a:tab pos="5394325" algn="l"/>
                <a:tab pos="5851525" algn="l"/>
                <a:tab pos="6308725" algn="l"/>
                <a:tab pos="6765925" algn="l"/>
                <a:tab pos="7223125" algn="l"/>
                <a:tab pos="7680325" algn="l"/>
                <a:tab pos="8137525" algn="l"/>
                <a:tab pos="8594725" algn="l"/>
                <a:tab pos="9051925" algn="l"/>
              </a:tabLst>
              <a:defRPr/>
            </a:pPr>
            <a:r>
              <a:rPr lang="en-GB" sz="2400" dirty="0" smtClean="0">
                <a:solidFill>
                  <a:srgbClr val="3366FF"/>
                </a:solidFill>
              </a:rPr>
              <a:t>PASTA</a:t>
            </a:r>
          </a:p>
        </p:txBody>
      </p:sp>
    </p:spTree>
    <p:extLst>
      <p:ext uri="{BB962C8B-B14F-4D97-AF65-F5344CB8AC3E}">
        <p14:creationId xmlns:p14="http://schemas.microsoft.com/office/powerpoint/2010/main" val="42544222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3"/>
          <p:cNvGrpSpPr>
            <a:grpSpLocks/>
          </p:cNvGrpSpPr>
          <p:nvPr/>
        </p:nvGrpSpPr>
        <p:grpSpPr bwMode="auto">
          <a:xfrm>
            <a:off x="322889" y="1597022"/>
            <a:ext cx="1940926" cy="1463989"/>
            <a:chOff x="0" y="0"/>
            <a:chExt cx="1560" cy="1176"/>
          </a:xfrm>
        </p:grpSpPr>
        <p:grpSp>
          <p:nvGrpSpPr>
            <p:cNvPr id="105508" name="Group 4"/>
            <p:cNvGrpSpPr>
              <a:grpSpLocks/>
            </p:cNvGrpSpPr>
            <p:nvPr/>
          </p:nvGrpSpPr>
          <p:grpSpPr bwMode="auto">
            <a:xfrm>
              <a:off x="360" y="353"/>
              <a:ext cx="848" cy="472"/>
              <a:chOff x="0" y="0"/>
              <a:chExt cx="848" cy="472"/>
            </a:xfrm>
          </p:grpSpPr>
          <p:grpSp>
            <p:nvGrpSpPr>
              <p:cNvPr id="105517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219" cy="472"/>
                <a:chOff x="0" y="0"/>
                <a:chExt cx="219" cy="472"/>
              </a:xfrm>
            </p:grpSpPr>
            <p:sp>
              <p:nvSpPr>
                <p:cNvPr id="105522" name="Line 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12" cy="2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5523" name="Line 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35"/>
                  <a:ext cx="212" cy="2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518" name="Group 8"/>
              <p:cNvGrpSpPr>
                <a:grpSpLocks/>
              </p:cNvGrpSpPr>
              <p:nvPr/>
            </p:nvGrpSpPr>
            <p:grpSpPr bwMode="auto">
              <a:xfrm flipH="1">
                <a:off x="628" y="0"/>
                <a:ext cx="220" cy="471"/>
                <a:chOff x="0" y="0"/>
                <a:chExt cx="219" cy="471"/>
              </a:xfrm>
            </p:grpSpPr>
            <p:sp>
              <p:nvSpPr>
                <p:cNvPr id="105520" name="Line 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12" cy="2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5521" name="Line 1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35"/>
                  <a:ext cx="212" cy="2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sp>
            <p:nvSpPr>
              <p:cNvPr id="105519" name="Line 11"/>
              <p:cNvSpPr>
                <a:spLocks noChangeShapeType="1"/>
              </p:cNvSpPr>
              <p:nvPr/>
            </p:nvSpPr>
            <p:spPr bwMode="auto">
              <a:xfrm>
                <a:off x="219" y="236"/>
                <a:ext cx="40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05509" name="AutoShape 12"/>
            <p:cNvSpPr>
              <a:spLocks/>
            </p:cNvSpPr>
            <p:nvPr/>
          </p:nvSpPr>
          <p:spPr bwMode="auto">
            <a:xfrm rot="16200000" flipH="1">
              <a:off x="24" y="80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5510" name="AutoShape 13"/>
            <p:cNvSpPr>
              <a:spLocks/>
            </p:cNvSpPr>
            <p:nvPr/>
          </p:nvSpPr>
          <p:spPr bwMode="auto">
            <a:xfrm rot="-5400000">
              <a:off x="0" y="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5511" name="AutoShape 14"/>
            <p:cNvSpPr>
              <a:spLocks/>
            </p:cNvSpPr>
            <p:nvPr/>
          </p:nvSpPr>
          <p:spPr bwMode="auto">
            <a:xfrm rot="5400000" flipH="1">
              <a:off x="1200" y="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5512" name="AutoShape 15"/>
            <p:cNvSpPr>
              <a:spLocks/>
            </p:cNvSpPr>
            <p:nvPr/>
          </p:nvSpPr>
          <p:spPr bwMode="auto">
            <a:xfrm rot="5400000">
              <a:off x="1192" y="816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5513" name="Rectangle 16"/>
            <p:cNvSpPr>
              <a:spLocks/>
            </p:cNvSpPr>
            <p:nvPr/>
          </p:nvSpPr>
          <p:spPr bwMode="auto">
            <a:xfrm>
              <a:off x="112" y="96"/>
              <a:ext cx="27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A</a:t>
              </a:r>
            </a:p>
          </p:txBody>
        </p:sp>
        <p:sp>
          <p:nvSpPr>
            <p:cNvPr id="105514" name="Rectangle 17"/>
            <p:cNvSpPr>
              <a:spLocks/>
            </p:cNvSpPr>
            <p:nvPr/>
          </p:nvSpPr>
          <p:spPr bwMode="auto">
            <a:xfrm>
              <a:off x="172" y="782"/>
              <a:ext cx="27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B</a:t>
              </a:r>
            </a:p>
          </p:txBody>
        </p:sp>
        <p:sp>
          <p:nvSpPr>
            <p:cNvPr id="105515" name="Rectangle 18"/>
            <p:cNvSpPr>
              <a:spLocks/>
            </p:cNvSpPr>
            <p:nvPr/>
          </p:nvSpPr>
          <p:spPr bwMode="auto">
            <a:xfrm>
              <a:off x="1165" y="784"/>
              <a:ext cx="27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D</a:t>
              </a:r>
            </a:p>
          </p:txBody>
        </p:sp>
        <p:sp>
          <p:nvSpPr>
            <p:cNvPr id="105516" name="Rectangle 19"/>
            <p:cNvSpPr>
              <a:spLocks/>
            </p:cNvSpPr>
            <p:nvPr/>
          </p:nvSpPr>
          <p:spPr bwMode="auto">
            <a:xfrm>
              <a:off x="1144" y="96"/>
              <a:ext cx="27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C</a:t>
              </a:r>
            </a:p>
          </p:txBody>
        </p:sp>
      </p:grpSp>
      <p:sp>
        <p:nvSpPr>
          <p:cNvPr id="105475" name="Line 20"/>
          <p:cNvSpPr>
            <a:spLocks noChangeShapeType="1"/>
          </p:cNvSpPr>
          <p:nvPr/>
        </p:nvSpPr>
        <p:spPr bwMode="auto">
          <a:xfrm flipH="1">
            <a:off x="4581012" y="2272797"/>
            <a:ext cx="2396942" cy="262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6" name="Rectangle 21"/>
          <p:cNvSpPr>
            <a:spLocks/>
          </p:cNvSpPr>
          <p:nvPr/>
        </p:nvSpPr>
        <p:spPr bwMode="auto">
          <a:xfrm>
            <a:off x="4642729" y="5292993"/>
            <a:ext cx="20796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 dirty="0">
                <a:latin typeface="Baskerville" charset="0"/>
                <a:cs typeface="Baskerville" charset="0"/>
                <a:sym typeface="Baskerville" charset="0"/>
              </a:rPr>
              <a:t>Merge sub-</a:t>
            </a:r>
            <a:r>
              <a:rPr lang="en-US" sz="2700" dirty="0" smtClean="0">
                <a:latin typeface="Baskerville" charset="0"/>
                <a:cs typeface="Baskerville" charset="0"/>
                <a:sym typeface="Baskerville" charset="0"/>
              </a:rPr>
              <a:t>alignments</a:t>
            </a:r>
          </a:p>
          <a:p>
            <a:pPr algn="ctr" defTabSz="822325"/>
            <a:r>
              <a:rPr lang="en-US" dirty="0" smtClean="0">
                <a:latin typeface="Times"/>
                <a:cs typeface="Times"/>
                <a:sym typeface="Baskerville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  <a:sym typeface="Times" charset="0"/>
              </a:rPr>
              <a:t>Muscle/Opal</a:t>
            </a:r>
            <a:r>
              <a:rPr lang="en-US" dirty="0" smtClean="0">
                <a:latin typeface="Times"/>
                <a:cs typeface="Times"/>
                <a:sym typeface="Baskerville" charset="0"/>
              </a:rPr>
              <a:t>)</a:t>
            </a:r>
            <a:endParaRPr lang="en-US" dirty="0">
              <a:latin typeface="Times"/>
              <a:cs typeface="Times"/>
              <a:sym typeface="Baskerville" charset="0"/>
            </a:endParaRPr>
          </a:p>
        </p:txBody>
      </p:sp>
      <p:sp>
        <p:nvSpPr>
          <p:cNvPr id="105477" name="Rectangle 22"/>
          <p:cNvSpPr>
            <a:spLocks/>
          </p:cNvSpPr>
          <p:nvPr/>
        </p:nvSpPr>
        <p:spPr bwMode="auto">
          <a:xfrm>
            <a:off x="212382" y="5055973"/>
            <a:ext cx="266846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 dirty="0">
                <a:latin typeface="Baskerville" charset="0"/>
                <a:cs typeface="Baskerville" charset="0"/>
                <a:sym typeface="Baskerville" charset="0"/>
              </a:rPr>
              <a:t>Estimate ML tree on merged </a:t>
            </a:r>
            <a:r>
              <a:rPr lang="en-US" sz="2700" dirty="0" smtClean="0">
                <a:latin typeface="Baskerville" charset="0"/>
                <a:cs typeface="Baskerville" charset="0"/>
                <a:sym typeface="Baskerville" charset="0"/>
              </a:rPr>
              <a:t>alignment</a:t>
            </a:r>
          </a:p>
          <a:p>
            <a:pPr algn="ctr" defTabSz="822325" eaLnBrk="1" hangingPunct="1"/>
            <a:r>
              <a:rPr lang="en-US" dirty="0" smtClean="0">
                <a:latin typeface="Times"/>
                <a:cs typeface="Times"/>
                <a:sym typeface="Baskerville" charset="0"/>
              </a:rPr>
              <a:t>(</a:t>
            </a:r>
            <a:r>
              <a:rPr lang="en-US" dirty="0" err="1" smtClean="0">
                <a:latin typeface="Times"/>
                <a:cs typeface="Times"/>
                <a:sym typeface="Baskerville" charset="0"/>
              </a:rPr>
              <a:t>RAxML</a:t>
            </a:r>
            <a:r>
              <a:rPr lang="en-US" dirty="0" smtClean="0">
                <a:latin typeface="Times"/>
                <a:cs typeface="Times"/>
                <a:sym typeface="Baskerville" charset="0"/>
              </a:rPr>
              <a:t>)</a:t>
            </a:r>
            <a:endParaRPr lang="en-US" dirty="0">
              <a:latin typeface="Times"/>
              <a:cs typeface="Times"/>
              <a:sym typeface="Baskerville" charset="0"/>
            </a:endParaRPr>
          </a:p>
        </p:txBody>
      </p:sp>
      <p:sp>
        <p:nvSpPr>
          <p:cNvPr id="105478" name="Line 23"/>
          <p:cNvSpPr>
            <a:spLocks noChangeShapeType="1"/>
          </p:cNvSpPr>
          <p:nvPr/>
        </p:nvSpPr>
        <p:spPr bwMode="auto">
          <a:xfrm rot="10800000" flipH="1">
            <a:off x="4507140" y="6017467"/>
            <a:ext cx="2473820" cy="131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9" name="Line 24"/>
          <p:cNvSpPr>
            <a:spLocks noChangeShapeType="1"/>
          </p:cNvSpPr>
          <p:nvPr/>
        </p:nvSpPr>
        <p:spPr bwMode="auto">
          <a:xfrm rot="10800000">
            <a:off x="7681200" y="2986825"/>
            <a:ext cx="1" cy="23048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Rectangle 25"/>
          <p:cNvSpPr>
            <a:spLocks/>
          </p:cNvSpPr>
          <p:nvPr/>
        </p:nvSpPr>
        <p:spPr bwMode="auto">
          <a:xfrm>
            <a:off x="4599730" y="1845760"/>
            <a:ext cx="2616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 dirty="0">
                <a:latin typeface="Baskerville" charset="0"/>
                <a:cs typeface="Baskerville" charset="0"/>
                <a:sym typeface="Baskerville" charset="0"/>
              </a:rPr>
              <a:t>Decompose dataset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85889" y="1716402"/>
            <a:ext cx="1074738" cy="1062038"/>
            <a:chOff x="6173960" y="1716402"/>
            <a:chExt cx="1074738" cy="1062038"/>
          </a:xfrm>
        </p:grpSpPr>
        <p:sp>
          <p:nvSpPr>
            <p:cNvPr id="187418" name="Rectangle 26"/>
            <p:cNvSpPr>
              <a:spLocks/>
            </p:cNvSpPr>
            <p:nvPr/>
          </p:nvSpPr>
          <p:spPr bwMode="auto">
            <a:xfrm>
              <a:off x="6173960" y="1716402"/>
              <a:ext cx="481013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18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3100E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A</a:t>
              </a:r>
            </a:p>
          </p:txBody>
        </p:sp>
        <p:sp>
          <p:nvSpPr>
            <p:cNvPr id="187419" name="Rectangle 27"/>
            <p:cNvSpPr>
              <a:spLocks/>
            </p:cNvSpPr>
            <p:nvPr/>
          </p:nvSpPr>
          <p:spPr bwMode="auto">
            <a:xfrm>
              <a:off x="6769273" y="1716402"/>
              <a:ext cx="479425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18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3100E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B</a:t>
              </a:r>
            </a:p>
          </p:txBody>
        </p:sp>
        <p:sp>
          <p:nvSpPr>
            <p:cNvPr id="187420" name="Rectangle 28"/>
            <p:cNvSpPr>
              <a:spLocks/>
            </p:cNvSpPr>
            <p:nvPr/>
          </p:nvSpPr>
          <p:spPr bwMode="auto">
            <a:xfrm>
              <a:off x="6173960" y="2299015"/>
              <a:ext cx="481013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18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3100E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C</a:t>
              </a:r>
            </a:p>
          </p:txBody>
        </p:sp>
        <p:sp>
          <p:nvSpPr>
            <p:cNvPr id="187421" name="Rectangle 29"/>
            <p:cNvSpPr>
              <a:spLocks/>
            </p:cNvSpPr>
            <p:nvPr/>
          </p:nvSpPr>
          <p:spPr bwMode="auto">
            <a:xfrm>
              <a:off x="6769273" y="2299015"/>
              <a:ext cx="479425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18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3100E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D</a:t>
              </a:r>
            </a:p>
          </p:txBody>
        </p:sp>
      </p:grpSp>
      <p:sp>
        <p:nvSpPr>
          <p:cNvPr id="105485" name="Rectangle 30"/>
          <p:cNvSpPr>
            <a:spLocks/>
          </p:cNvSpPr>
          <p:nvPr/>
        </p:nvSpPr>
        <p:spPr bwMode="auto">
          <a:xfrm>
            <a:off x="5502673" y="3463786"/>
            <a:ext cx="234889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 dirty="0">
                <a:latin typeface="Baskerville" charset="0"/>
                <a:cs typeface="Baskerville" charset="0"/>
                <a:sym typeface="Baskerville" charset="0"/>
              </a:rPr>
              <a:t>Align </a:t>
            </a:r>
            <a:r>
              <a:rPr lang="en-US" sz="2700" dirty="0" err="1" smtClean="0">
                <a:latin typeface="Baskerville" charset="0"/>
                <a:cs typeface="Baskerville" charset="0"/>
                <a:sym typeface="Baskerville" charset="0"/>
              </a:rPr>
              <a:t>subproblems</a:t>
            </a:r>
            <a:endParaRPr lang="en-US" sz="2700" dirty="0" smtClean="0">
              <a:latin typeface="Baskerville" charset="0"/>
              <a:cs typeface="Baskerville" charset="0"/>
              <a:sym typeface="Baskerville" charset="0"/>
            </a:endParaRPr>
          </a:p>
          <a:p>
            <a:pPr algn="ctr" defTabSz="822325"/>
            <a:r>
              <a:rPr lang="en-US" dirty="0">
                <a:latin typeface="Times"/>
                <a:cs typeface="Times"/>
                <a:sym typeface="Baskerville" charset="0"/>
              </a:rPr>
              <a:t>(MAFFT-L-INS-</a:t>
            </a:r>
            <a:r>
              <a:rPr lang="en-US" dirty="0" smtClean="0">
                <a:latin typeface="Times"/>
                <a:cs typeface="Times"/>
                <a:sym typeface="Baskerville" charset="0"/>
              </a:rPr>
              <a:t>I)</a:t>
            </a:r>
            <a:endParaRPr lang="en-US" dirty="0">
              <a:latin typeface="Times"/>
              <a:cs typeface="Times"/>
              <a:sym typeface="Baskervill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5889" y="5447988"/>
            <a:ext cx="1074738" cy="1062038"/>
            <a:chOff x="7108825" y="4144218"/>
            <a:chExt cx="1074738" cy="1062038"/>
          </a:xfrm>
        </p:grpSpPr>
        <p:sp>
          <p:nvSpPr>
            <p:cNvPr id="187423" name="Rectangle 31"/>
            <p:cNvSpPr>
              <a:spLocks/>
            </p:cNvSpPr>
            <p:nvPr/>
          </p:nvSpPr>
          <p:spPr bwMode="auto">
            <a:xfrm>
              <a:off x="7108825" y="4144218"/>
              <a:ext cx="481013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A</a:t>
              </a:r>
            </a:p>
          </p:txBody>
        </p:sp>
        <p:sp>
          <p:nvSpPr>
            <p:cNvPr id="187424" name="Rectangle 32"/>
            <p:cNvSpPr>
              <a:spLocks/>
            </p:cNvSpPr>
            <p:nvPr/>
          </p:nvSpPr>
          <p:spPr bwMode="auto">
            <a:xfrm>
              <a:off x="7704138" y="4144218"/>
              <a:ext cx="479425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B</a:t>
              </a:r>
            </a:p>
          </p:txBody>
        </p:sp>
        <p:sp>
          <p:nvSpPr>
            <p:cNvPr id="187425" name="Rectangle 33"/>
            <p:cNvSpPr>
              <a:spLocks/>
            </p:cNvSpPr>
            <p:nvPr/>
          </p:nvSpPr>
          <p:spPr bwMode="auto">
            <a:xfrm>
              <a:off x="7108825" y="4726831"/>
              <a:ext cx="481013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C</a:t>
              </a:r>
            </a:p>
          </p:txBody>
        </p:sp>
        <p:sp>
          <p:nvSpPr>
            <p:cNvPr id="187426" name="Rectangle 34"/>
            <p:cNvSpPr>
              <a:spLocks/>
            </p:cNvSpPr>
            <p:nvPr/>
          </p:nvSpPr>
          <p:spPr bwMode="auto">
            <a:xfrm>
              <a:off x="7704138" y="4726831"/>
              <a:ext cx="479425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D</a:t>
              </a:r>
            </a:p>
          </p:txBody>
        </p:sp>
      </p:grpSp>
      <p:sp>
        <p:nvSpPr>
          <p:cNvPr id="187427" name="Rectangle 35"/>
          <p:cNvSpPr>
            <a:spLocks/>
          </p:cNvSpPr>
          <p:nvPr/>
        </p:nvSpPr>
        <p:spPr bwMode="auto">
          <a:xfrm>
            <a:off x="2981177" y="5527719"/>
            <a:ext cx="1406525" cy="936625"/>
          </a:xfrm>
          <a:prstGeom prst="rect">
            <a:avLst/>
          </a:prstGeom>
          <a:noFill/>
          <a:ln w="63500">
            <a:solidFill>
              <a:srgbClr val="770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77006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ABCD</a:t>
            </a:r>
          </a:p>
        </p:txBody>
      </p:sp>
      <p:sp>
        <p:nvSpPr>
          <p:cNvPr id="105491" name="Line 36"/>
          <p:cNvSpPr>
            <a:spLocks noChangeShapeType="1"/>
          </p:cNvSpPr>
          <p:nvPr/>
        </p:nvSpPr>
        <p:spPr bwMode="auto">
          <a:xfrm>
            <a:off x="2385223" y="4559260"/>
            <a:ext cx="1053214" cy="9684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2" name="Group 37"/>
          <p:cNvGrpSpPr>
            <a:grpSpLocks/>
          </p:cNvGrpSpPr>
          <p:nvPr/>
        </p:nvGrpSpPr>
        <p:grpSpPr bwMode="auto">
          <a:xfrm>
            <a:off x="379759" y="3583167"/>
            <a:ext cx="1890877" cy="1069424"/>
            <a:chOff x="133" y="-53"/>
            <a:chExt cx="1414" cy="825"/>
          </a:xfrm>
        </p:grpSpPr>
        <p:grpSp>
          <p:nvGrpSpPr>
            <p:cNvPr id="105493" name="Group 38"/>
            <p:cNvGrpSpPr>
              <a:grpSpLocks/>
            </p:cNvGrpSpPr>
            <p:nvPr/>
          </p:nvGrpSpPr>
          <p:grpSpPr bwMode="auto">
            <a:xfrm>
              <a:off x="133" y="-53"/>
              <a:ext cx="1414" cy="825"/>
              <a:chOff x="93" y="-70"/>
              <a:chExt cx="1413" cy="824"/>
            </a:xfrm>
          </p:grpSpPr>
          <p:grpSp>
            <p:nvGrpSpPr>
              <p:cNvPr id="105501" name="Group 39"/>
              <p:cNvGrpSpPr>
                <a:grpSpLocks/>
              </p:cNvGrpSpPr>
              <p:nvPr/>
            </p:nvGrpSpPr>
            <p:grpSpPr bwMode="auto">
              <a:xfrm>
                <a:off x="93" y="-70"/>
                <a:ext cx="347" cy="824"/>
                <a:chOff x="93" y="-70"/>
                <a:chExt cx="347" cy="824"/>
              </a:xfrm>
            </p:grpSpPr>
            <p:sp>
              <p:nvSpPr>
                <p:cNvPr id="105506" name="Line 40"/>
                <p:cNvSpPr>
                  <a:spLocks noChangeShapeType="1"/>
                </p:cNvSpPr>
                <p:nvPr/>
              </p:nvSpPr>
              <p:spPr bwMode="auto">
                <a:xfrm>
                  <a:off x="93" y="-70"/>
                  <a:ext cx="347" cy="3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7" name="Line 4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93" y="356"/>
                  <a:ext cx="347" cy="3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502" name="Group 42"/>
              <p:cNvGrpSpPr>
                <a:grpSpLocks/>
              </p:cNvGrpSpPr>
              <p:nvPr/>
            </p:nvGrpSpPr>
            <p:grpSpPr bwMode="auto">
              <a:xfrm flipH="1">
                <a:off x="1133" y="-70"/>
                <a:ext cx="373" cy="807"/>
                <a:chOff x="85" y="-70"/>
                <a:chExt cx="373" cy="807"/>
              </a:xfrm>
            </p:grpSpPr>
            <p:sp>
              <p:nvSpPr>
                <p:cNvPr id="105504" name="Line 43"/>
                <p:cNvSpPr>
                  <a:spLocks noChangeShapeType="1"/>
                </p:cNvSpPr>
                <p:nvPr/>
              </p:nvSpPr>
              <p:spPr bwMode="auto">
                <a:xfrm>
                  <a:off x="111" y="-70"/>
                  <a:ext cx="347" cy="3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5" name="Line 4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5" y="339"/>
                  <a:ext cx="347" cy="3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503" name="Line 45"/>
              <p:cNvSpPr>
                <a:spLocks noChangeShapeType="1"/>
              </p:cNvSpPr>
              <p:nvPr/>
            </p:nvSpPr>
            <p:spPr bwMode="auto">
              <a:xfrm>
                <a:off x="412" y="339"/>
                <a:ext cx="76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94" name="Line 46"/>
            <p:cNvSpPr>
              <a:spLocks noChangeShapeType="1"/>
            </p:cNvSpPr>
            <p:nvPr/>
          </p:nvSpPr>
          <p:spPr bwMode="auto">
            <a:xfrm>
              <a:off x="688" y="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47"/>
            <p:cNvSpPr>
              <a:spLocks noChangeShapeType="1"/>
            </p:cNvSpPr>
            <p:nvPr/>
          </p:nvSpPr>
          <p:spPr bwMode="auto">
            <a:xfrm>
              <a:off x="968" y="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Line 48"/>
            <p:cNvSpPr>
              <a:spLocks noChangeShapeType="1"/>
            </p:cNvSpPr>
            <p:nvPr/>
          </p:nvSpPr>
          <p:spPr bwMode="auto">
            <a:xfrm>
              <a:off x="1174" y="-53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Line 49"/>
            <p:cNvSpPr>
              <a:spLocks noChangeShapeType="1"/>
            </p:cNvSpPr>
            <p:nvPr/>
          </p:nvSpPr>
          <p:spPr bwMode="auto">
            <a:xfrm>
              <a:off x="144" y="408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Line 50"/>
            <p:cNvSpPr>
              <a:spLocks noChangeShapeType="1"/>
            </p:cNvSpPr>
            <p:nvPr/>
          </p:nvSpPr>
          <p:spPr bwMode="auto">
            <a:xfrm>
              <a:off x="832" y="3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Line 51"/>
            <p:cNvSpPr>
              <a:spLocks noChangeShapeType="1"/>
            </p:cNvSpPr>
            <p:nvPr/>
          </p:nvSpPr>
          <p:spPr bwMode="auto">
            <a:xfrm>
              <a:off x="832" y="536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Line 52"/>
            <p:cNvSpPr>
              <a:spLocks noChangeShapeType="1"/>
            </p:cNvSpPr>
            <p:nvPr/>
          </p:nvSpPr>
          <p:spPr bwMode="auto">
            <a:xfrm flipH="1">
              <a:off x="675" y="531"/>
              <a:ext cx="169" cy="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Line 36"/>
          <p:cNvSpPr>
            <a:spLocks noChangeShapeType="1"/>
          </p:cNvSpPr>
          <p:nvPr/>
        </p:nvSpPr>
        <p:spPr bwMode="auto">
          <a:xfrm flipH="1">
            <a:off x="2400710" y="2376464"/>
            <a:ext cx="2059964" cy="14902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SATé</a:t>
            </a:r>
            <a:r>
              <a:rPr lang="en-US" dirty="0" smtClean="0"/>
              <a:t> Iteration (Cartoon)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45188" y="2229494"/>
            <a:ext cx="135824" cy="161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36"/>
          <p:cNvSpPr>
            <a:spLocks noChangeShapeType="1"/>
          </p:cNvSpPr>
          <p:nvPr/>
        </p:nvSpPr>
        <p:spPr bwMode="auto">
          <a:xfrm flipH="1">
            <a:off x="2385221" y="2299014"/>
            <a:ext cx="2059965" cy="14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29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09800" y="2362200"/>
            <a:ext cx="118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AGATTA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698875" y="2346325"/>
            <a:ext cx="1236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AGACTA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9388" y="2346325"/>
            <a:ext cx="1274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TGGACA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0" y="2346325"/>
            <a:ext cx="142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TGCGACT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15938" y="2362200"/>
            <a:ext cx="1312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AGGTCA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8"/>
          <a:stretch>
            <a:fillRect/>
          </a:stretch>
        </p:blipFill>
        <p:spPr bwMode="auto">
          <a:xfrm>
            <a:off x="0" y="1502495"/>
            <a:ext cx="91233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03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9570" name="Group 3"/>
          <p:cNvGrpSpPr>
            <a:grpSpLocks/>
          </p:cNvGrpSpPr>
          <p:nvPr/>
        </p:nvGrpSpPr>
        <p:grpSpPr bwMode="auto">
          <a:xfrm>
            <a:off x="682625" y="4931495"/>
            <a:ext cx="8216900" cy="452438"/>
            <a:chOff x="474" y="4298"/>
            <a:chExt cx="5706" cy="314"/>
          </a:xfrm>
        </p:grpSpPr>
        <p:sp>
          <p:nvSpPr>
            <p:cNvPr id="183300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01" name="Rectangle 5"/>
            <p:cNvSpPr>
              <a:spLocks noChangeArrowheads="1"/>
            </p:cNvSpPr>
            <p:nvPr/>
          </p:nvSpPr>
          <p:spPr bwMode="auto">
            <a:xfrm>
              <a:off x="1374" y="4392"/>
              <a:ext cx="374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eaLnBrk="1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  <a:defRPr/>
              </a:pPr>
              <a:r>
                <a:rPr lang="en-GB">
                  <a:solidFill>
                    <a:srgbClr val="000000"/>
                  </a:solidFill>
                  <a:cs typeface="Arial" charset="0"/>
                </a:rPr>
                <a:t>1000 taxon models, ordered by difficulty</a:t>
              </a:r>
              <a:endParaRPr lang="en-GB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371600" y="5745864"/>
            <a:ext cx="6477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/>
              <a:t>24 hour SATé analysis, on desktop machines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/>
              <a:t>(Similar improvements for biological datasets)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SATé</a:t>
            </a:r>
            <a:r>
              <a:rPr lang="en-US" dirty="0" smtClean="0"/>
              <a:t>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285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517467" cy="990600"/>
          </a:xfrm>
        </p:spPr>
        <p:txBody>
          <a:bodyPr>
            <a:normAutofit/>
          </a:bodyPr>
          <a:lstStyle/>
          <a:p>
            <a:r>
              <a:rPr lang="en-US" sz="3200" dirty="0" err="1"/>
              <a:t>SATé</a:t>
            </a:r>
            <a:r>
              <a:rPr lang="en-US" sz="3200" dirty="0" smtClean="0"/>
              <a:t>-II: centroid edge decomposition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32310" y="2513484"/>
            <a:ext cx="4216086" cy="249064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86674" y="2757057"/>
            <a:ext cx="3913956" cy="2530681"/>
            <a:chOff x="4786674" y="2757057"/>
            <a:chExt cx="3913956" cy="2530681"/>
          </a:xfrm>
        </p:grpSpPr>
        <p:sp>
          <p:nvSpPr>
            <p:cNvPr id="34" name="Freeform 33"/>
            <p:cNvSpPr/>
            <p:nvPr/>
          </p:nvSpPr>
          <p:spPr>
            <a:xfrm>
              <a:off x="7794241" y="3836279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6979"/>
                  </a:lnTo>
                  <a:lnTo>
                    <a:pt x="453195" y="146979"/>
                  </a:lnTo>
                  <a:lnTo>
                    <a:pt x="453195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7341046" y="3836279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3195" y="0"/>
                  </a:moveTo>
                  <a:lnTo>
                    <a:pt x="453195" y="146979"/>
                  </a:lnTo>
                  <a:lnTo>
                    <a:pt x="0" y="146979"/>
                  </a:lnTo>
                  <a:lnTo>
                    <a:pt x="0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6887851" y="3149689"/>
              <a:ext cx="906390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6979"/>
                  </a:lnTo>
                  <a:lnTo>
                    <a:pt x="906390" y="146979"/>
                  </a:lnTo>
                  <a:lnTo>
                    <a:pt x="906390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5981461" y="3836279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6979"/>
                  </a:lnTo>
                  <a:lnTo>
                    <a:pt x="453195" y="146979"/>
                  </a:lnTo>
                  <a:lnTo>
                    <a:pt x="453195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5528266" y="4522870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6979"/>
                  </a:lnTo>
                  <a:lnTo>
                    <a:pt x="453195" y="146979"/>
                  </a:lnTo>
                  <a:lnTo>
                    <a:pt x="453195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5075071" y="4522870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3195" y="0"/>
                  </a:moveTo>
                  <a:lnTo>
                    <a:pt x="453195" y="146979"/>
                  </a:lnTo>
                  <a:lnTo>
                    <a:pt x="0" y="146979"/>
                  </a:lnTo>
                  <a:lnTo>
                    <a:pt x="0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 39"/>
            <p:cNvSpPr/>
            <p:nvPr/>
          </p:nvSpPr>
          <p:spPr>
            <a:xfrm>
              <a:off x="5528266" y="3836279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3195" y="0"/>
                  </a:moveTo>
                  <a:lnTo>
                    <a:pt x="453195" y="146979"/>
                  </a:lnTo>
                  <a:lnTo>
                    <a:pt x="0" y="146979"/>
                  </a:lnTo>
                  <a:lnTo>
                    <a:pt x="0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5981461" y="3149689"/>
              <a:ext cx="906390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06390" y="0"/>
                  </a:moveTo>
                  <a:lnTo>
                    <a:pt x="906390" y="146979"/>
                  </a:lnTo>
                  <a:lnTo>
                    <a:pt x="0" y="146979"/>
                  </a:lnTo>
                  <a:lnTo>
                    <a:pt x="0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 42"/>
            <p:cNvSpPr/>
            <p:nvPr/>
          </p:nvSpPr>
          <p:spPr>
            <a:xfrm>
              <a:off x="6599454" y="2757057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ABCDE</a:t>
              </a:r>
              <a:endParaRPr lang="en-US" sz="1400" kern="12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693064" y="3443647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ABC</a:t>
              </a:r>
              <a:endParaRPr lang="en-US" sz="1400" kern="12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39869" y="413023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AB</a:t>
              </a:r>
              <a:endParaRPr lang="en-US" sz="1400" kern="12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786674" y="481682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</a:t>
              </a:r>
              <a:endParaRPr lang="en-US" sz="1400" kern="12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93064" y="481682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/>
                <a:t>B</a:t>
              </a:r>
              <a:endParaRPr lang="en-US" sz="1400" kern="1200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146259" y="413023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</a:t>
              </a:r>
              <a:endParaRPr lang="en-US" sz="1400" kern="1200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505844" y="3443647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DE</a:t>
              </a:r>
              <a:endParaRPr lang="en-US" sz="1400" kern="1200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052649" y="413023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D</a:t>
              </a:r>
              <a:endParaRPr lang="en-US" sz="1400" kern="1200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959039" y="413023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E</a:t>
              </a:r>
              <a:endParaRPr lang="en-US" sz="14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51914" y="5720391"/>
            <a:ext cx="45244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92934"/>
                </a:solidFill>
              </a:rPr>
              <a:t>Improve scalability and accuracy</a:t>
            </a:r>
            <a:endParaRPr lang="en-US" sz="2400" dirty="0">
              <a:solidFill>
                <a:srgbClr val="292934"/>
              </a:solidFill>
            </a:endParaRPr>
          </a:p>
          <a:p>
            <a:pPr algn="ctr"/>
            <a:r>
              <a:rPr lang="en-US" sz="2400" dirty="0" smtClean="0">
                <a:solidFill>
                  <a:srgbClr val="292934"/>
                </a:solidFill>
              </a:rPr>
              <a:t>(</a:t>
            </a:r>
            <a:r>
              <a:rPr lang="en-US" sz="2400" dirty="0" err="1" smtClean="0"/>
              <a:t>SATé</a:t>
            </a:r>
            <a:r>
              <a:rPr lang="en-US" sz="2400" dirty="0" smtClean="0"/>
              <a:t>-I</a:t>
            </a:r>
            <a:r>
              <a:rPr lang="en-US" sz="2400" dirty="0" smtClean="0">
                <a:solidFill>
                  <a:srgbClr val="292934"/>
                </a:solidFill>
              </a:rPr>
              <a:t> limited to 8000 sequences)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87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44905" y="1805898"/>
            <a:ext cx="9677041" cy="6130925"/>
            <a:chOff x="-318508" y="394703"/>
            <a:chExt cx="9677041" cy="6130925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703"/>
              <a:ext cx="9123363" cy="613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-318508" y="3454561"/>
              <a:ext cx="9677041" cy="2866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SATé</a:t>
            </a:r>
            <a:r>
              <a:rPr lang="en-US" dirty="0" smtClean="0"/>
              <a:t>-II </a:t>
            </a:r>
            <a:r>
              <a:rPr lang="en-US" dirty="0"/>
              <a:t>results</a:t>
            </a:r>
          </a:p>
        </p:txBody>
      </p:sp>
      <p:grpSp>
        <p:nvGrpSpPr>
          <p:cNvPr id="111618" name="Group 3"/>
          <p:cNvGrpSpPr>
            <a:grpSpLocks/>
          </p:cNvGrpSpPr>
          <p:nvPr/>
        </p:nvGrpSpPr>
        <p:grpSpPr bwMode="auto">
          <a:xfrm>
            <a:off x="629218" y="5222498"/>
            <a:ext cx="8216900" cy="420687"/>
            <a:chOff x="474" y="4298"/>
            <a:chExt cx="5706" cy="292"/>
          </a:xfrm>
        </p:grpSpPr>
        <p:sp>
          <p:nvSpPr>
            <p:cNvPr id="70660" name="Line 4"/>
            <p:cNvSpPr>
              <a:spLocks noChangeShapeType="1"/>
            </p:cNvSpPr>
            <p:nvPr/>
          </p:nvSpPr>
          <p:spPr bwMode="auto">
            <a:xfrm flipH="1">
              <a:off x="474" y="4298"/>
              <a:ext cx="570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1895" y="4413"/>
              <a:ext cx="270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414338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/>
              </a:pPr>
              <a:r>
                <a:rPr lang="en-GB" sz="1800" dirty="0">
                  <a:solidFill>
                    <a:srgbClr val="000000"/>
                  </a:solidFill>
                  <a:cs typeface="Baskerville" charset="0"/>
                </a:rPr>
                <a:t>1000 taxon models ranked by difficulty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6402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SATé</a:t>
            </a:r>
            <a:r>
              <a:rPr lang="en-US" dirty="0"/>
              <a:t>-</a:t>
            </a:r>
            <a:r>
              <a:rPr lang="en-US" dirty="0" smtClean="0"/>
              <a:t>II running time profiling</a:t>
            </a:r>
            <a:endParaRPr lang="en-US" dirty="0"/>
          </a:p>
        </p:txBody>
      </p:sp>
      <p:pic>
        <p:nvPicPr>
          <p:cNvPr id="4" name="Picture 3" descr="breakdown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3" y="1491346"/>
            <a:ext cx="3547831" cy="5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8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SATé</a:t>
            </a:r>
            <a:r>
              <a:rPr lang="en-US" dirty="0"/>
              <a:t>-II running </a:t>
            </a:r>
            <a:r>
              <a:rPr lang="en-US" dirty="0" smtClean="0"/>
              <a:t>time profiling</a:t>
            </a:r>
            <a:endParaRPr lang="en-US" dirty="0"/>
          </a:p>
        </p:txBody>
      </p:sp>
      <p:pic>
        <p:nvPicPr>
          <p:cNvPr id="7" name="Picture 6" descr="speedup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95" y="1428627"/>
            <a:ext cx="4228713" cy="5301670"/>
          </a:xfrm>
          <a:prstGeom prst="rect">
            <a:avLst/>
          </a:prstGeom>
        </p:spPr>
      </p:pic>
      <p:pic>
        <p:nvPicPr>
          <p:cNvPr id="3" name="Picture 2" descr="breakdown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3" y="1491346"/>
            <a:ext cx="3547831" cy="5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4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3"/>
          <p:cNvGrpSpPr>
            <a:grpSpLocks/>
          </p:cNvGrpSpPr>
          <p:nvPr/>
        </p:nvGrpSpPr>
        <p:grpSpPr bwMode="auto">
          <a:xfrm>
            <a:off x="322889" y="1597022"/>
            <a:ext cx="1940926" cy="1463989"/>
            <a:chOff x="0" y="0"/>
            <a:chExt cx="1560" cy="1176"/>
          </a:xfrm>
        </p:grpSpPr>
        <p:grpSp>
          <p:nvGrpSpPr>
            <p:cNvPr id="105508" name="Group 4"/>
            <p:cNvGrpSpPr>
              <a:grpSpLocks/>
            </p:cNvGrpSpPr>
            <p:nvPr/>
          </p:nvGrpSpPr>
          <p:grpSpPr bwMode="auto">
            <a:xfrm>
              <a:off x="360" y="353"/>
              <a:ext cx="848" cy="472"/>
              <a:chOff x="0" y="0"/>
              <a:chExt cx="848" cy="472"/>
            </a:xfrm>
          </p:grpSpPr>
          <p:grpSp>
            <p:nvGrpSpPr>
              <p:cNvPr id="105517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219" cy="472"/>
                <a:chOff x="0" y="0"/>
                <a:chExt cx="219" cy="472"/>
              </a:xfrm>
            </p:grpSpPr>
            <p:sp>
              <p:nvSpPr>
                <p:cNvPr id="105522" name="Line 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12" cy="2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5523" name="Line 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35"/>
                  <a:ext cx="212" cy="2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518" name="Group 8"/>
              <p:cNvGrpSpPr>
                <a:grpSpLocks/>
              </p:cNvGrpSpPr>
              <p:nvPr/>
            </p:nvGrpSpPr>
            <p:grpSpPr bwMode="auto">
              <a:xfrm flipH="1">
                <a:off x="628" y="0"/>
                <a:ext cx="220" cy="471"/>
                <a:chOff x="0" y="0"/>
                <a:chExt cx="219" cy="471"/>
              </a:xfrm>
            </p:grpSpPr>
            <p:sp>
              <p:nvSpPr>
                <p:cNvPr id="105520" name="Line 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12" cy="2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5521" name="Line 1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35"/>
                  <a:ext cx="212" cy="2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  <p:sp>
            <p:nvSpPr>
              <p:cNvPr id="105519" name="Line 11"/>
              <p:cNvSpPr>
                <a:spLocks noChangeShapeType="1"/>
              </p:cNvSpPr>
              <p:nvPr/>
            </p:nvSpPr>
            <p:spPr bwMode="auto">
              <a:xfrm>
                <a:off x="219" y="236"/>
                <a:ext cx="40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05509" name="AutoShape 12"/>
            <p:cNvSpPr>
              <a:spLocks/>
            </p:cNvSpPr>
            <p:nvPr/>
          </p:nvSpPr>
          <p:spPr bwMode="auto">
            <a:xfrm rot="16200000" flipH="1">
              <a:off x="24" y="80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5510" name="AutoShape 13"/>
            <p:cNvSpPr>
              <a:spLocks/>
            </p:cNvSpPr>
            <p:nvPr/>
          </p:nvSpPr>
          <p:spPr bwMode="auto">
            <a:xfrm rot="-5400000">
              <a:off x="0" y="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5511" name="AutoShape 14"/>
            <p:cNvSpPr>
              <a:spLocks/>
            </p:cNvSpPr>
            <p:nvPr/>
          </p:nvSpPr>
          <p:spPr bwMode="auto">
            <a:xfrm rot="5400000" flipH="1">
              <a:off x="1200" y="0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5512" name="AutoShape 15"/>
            <p:cNvSpPr>
              <a:spLocks/>
            </p:cNvSpPr>
            <p:nvPr/>
          </p:nvSpPr>
          <p:spPr bwMode="auto">
            <a:xfrm rot="5400000">
              <a:off x="1192" y="816"/>
              <a:ext cx="360" cy="360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5513" name="Rectangle 16"/>
            <p:cNvSpPr>
              <a:spLocks/>
            </p:cNvSpPr>
            <p:nvPr/>
          </p:nvSpPr>
          <p:spPr bwMode="auto">
            <a:xfrm>
              <a:off x="112" y="96"/>
              <a:ext cx="27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A</a:t>
              </a:r>
            </a:p>
          </p:txBody>
        </p:sp>
        <p:sp>
          <p:nvSpPr>
            <p:cNvPr id="105514" name="Rectangle 17"/>
            <p:cNvSpPr>
              <a:spLocks/>
            </p:cNvSpPr>
            <p:nvPr/>
          </p:nvSpPr>
          <p:spPr bwMode="auto">
            <a:xfrm>
              <a:off x="172" y="782"/>
              <a:ext cx="27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B</a:t>
              </a:r>
            </a:p>
          </p:txBody>
        </p:sp>
        <p:sp>
          <p:nvSpPr>
            <p:cNvPr id="105515" name="Rectangle 18"/>
            <p:cNvSpPr>
              <a:spLocks/>
            </p:cNvSpPr>
            <p:nvPr/>
          </p:nvSpPr>
          <p:spPr bwMode="auto">
            <a:xfrm>
              <a:off x="1165" y="784"/>
              <a:ext cx="27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D</a:t>
              </a:r>
            </a:p>
          </p:txBody>
        </p:sp>
        <p:sp>
          <p:nvSpPr>
            <p:cNvPr id="105516" name="Rectangle 19"/>
            <p:cNvSpPr>
              <a:spLocks/>
            </p:cNvSpPr>
            <p:nvPr/>
          </p:nvSpPr>
          <p:spPr bwMode="auto">
            <a:xfrm>
              <a:off x="1144" y="96"/>
              <a:ext cx="27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22325" eaLnBrk="1" hangingPunct="1">
                <a:spcBef>
                  <a:spcPts val="1175"/>
                </a:spcBef>
              </a:pPr>
              <a:r>
                <a:rPr lang="en-US" sz="2000">
                  <a:latin typeface="Baskerville" charset="0"/>
                  <a:cs typeface="Baskerville" charset="0"/>
                  <a:sym typeface="Baskerville" charset="0"/>
                </a:rPr>
                <a:t>C</a:t>
              </a:r>
            </a:p>
          </p:txBody>
        </p:sp>
      </p:grpSp>
      <p:sp>
        <p:nvSpPr>
          <p:cNvPr id="105475" name="Line 20"/>
          <p:cNvSpPr>
            <a:spLocks noChangeShapeType="1"/>
          </p:cNvSpPr>
          <p:nvPr/>
        </p:nvSpPr>
        <p:spPr bwMode="auto">
          <a:xfrm flipH="1">
            <a:off x="4581012" y="2272797"/>
            <a:ext cx="2396942" cy="262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6" name="Rectangle 21"/>
          <p:cNvSpPr>
            <a:spLocks/>
          </p:cNvSpPr>
          <p:nvPr/>
        </p:nvSpPr>
        <p:spPr bwMode="auto">
          <a:xfrm>
            <a:off x="4813097" y="5292993"/>
            <a:ext cx="20796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 dirty="0">
                <a:solidFill>
                  <a:srgbClr val="D2533C"/>
                </a:solidFill>
                <a:latin typeface="Baskerville" charset="0"/>
                <a:cs typeface="Baskerville" charset="0"/>
                <a:sym typeface="Baskerville" charset="0"/>
              </a:rPr>
              <a:t>Merge sub-</a:t>
            </a:r>
            <a:r>
              <a:rPr lang="en-US" sz="2700" dirty="0" smtClean="0">
                <a:solidFill>
                  <a:srgbClr val="D2533C"/>
                </a:solidFill>
                <a:latin typeface="Baskerville" charset="0"/>
                <a:cs typeface="Baskerville" charset="0"/>
                <a:sym typeface="Baskerville" charset="0"/>
              </a:rPr>
              <a:t>alignments</a:t>
            </a:r>
          </a:p>
          <a:p>
            <a:pPr algn="ctr" defTabSz="822325"/>
            <a:r>
              <a:rPr lang="en-US" dirty="0" smtClean="0">
                <a:solidFill>
                  <a:srgbClr val="D2533C"/>
                </a:solidFill>
                <a:latin typeface="Times"/>
                <a:cs typeface="Times"/>
                <a:sym typeface="Baskerville" charset="0"/>
              </a:rPr>
              <a:t>(</a:t>
            </a:r>
            <a:r>
              <a:rPr lang="en-US" dirty="0" smtClean="0">
                <a:solidFill>
                  <a:srgbClr val="D2533C"/>
                </a:solidFill>
                <a:latin typeface="Times"/>
                <a:cs typeface="Times"/>
                <a:sym typeface="Times" charset="0"/>
              </a:rPr>
              <a:t>Muscle/Opal</a:t>
            </a:r>
            <a:r>
              <a:rPr lang="en-US" dirty="0" smtClean="0">
                <a:solidFill>
                  <a:srgbClr val="D2533C"/>
                </a:solidFill>
                <a:latin typeface="Times"/>
                <a:cs typeface="Times"/>
                <a:sym typeface="Baskerville" charset="0"/>
              </a:rPr>
              <a:t>)</a:t>
            </a:r>
            <a:endParaRPr lang="en-US" dirty="0">
              <a:solidFill>
                <a:srgbClr val="D2533C"/>
              </a:solidFill>
              <a:latin typeface="Times"/>
              <a:cs typeface="Times"/>
              <a:sym typeface="Baskerville" charset="0"/>
            </a:endParaRPr>
          </a:p>
        </p:txBody>
      </p:sp>
      <p:sp>
        <p:nvSpPr>
          <p:cNvPr id="105477" name="Rectangle 22"/>
          <p:cNvSpPr>
            <a:spLocks/>
          </p:cNvSpPr>
          <p:nvPr/>
        </p:nvSpPr>
        <p:spPr bwMode="auto">
          <a:xfrm>
            <a:off x="212382" y="5055973"/>
            <a:ext cx="266846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 dirty="0">
                <a:latin typeface="Baskerville" charset="0"/>
                <a:cs typeface="Baskerville" charset="0"/>
                <a:sym typeface="Baskerville" charset="0"/>
              </a:rPr>
              <a:t>Estimate ML tree on merged </a:t>
            </a:r>
            <a:r>
              <a:rPr lang="en-US" sz="2700" dirty="0" smtClean="0">
                <a:latin typeface="Baskerville" charset="0"/>
                <a:cs typeface="Baskerville" charset="0"/>
                <a:sym typeface="Baskerville" charset="0"/>
              </a:rPr>
              <a:t>alignment</a:t>
            </a:r>
          </a:p>
          <a:p>
            <a:pPr algn="ctr" defTabSz="822325" eaLnBrk="1" hangingPunct="1"/>
            <a:r>
              <a:rPr lang="en-US" dirty="0" smtClean="0">
                <a:latin typeface="Times"/>
                <a:cs typeface="Times"/>
                <a:sym typeface="Baskerville" charset="0"/>
              </a:rPr>
              <a:t>(</a:t>
            </a:r>
            <a:r>
              <a:rPr lang="en-US" dirty="0" err="1" smtClean="0">
                <a:latin typeface="Times"/>
                <a:cs typeface="Times"/>
                <a:sym typeface="Baskerville" charset="0"/>
              </a:rPr>
              <a:t>RAxML</a:t>
            </a:r>
            <a:r>
              <a:rPr lang="en-US" dirty="0" smtClean="0">
                <a:latin typeface="Times"/>
                <a:cs typeface="Times"/>
                <a:sym typeface="Baskerville" charset="0"/>
              </a:rPr>
              <a:t>)</a:t>
            </a:r>
            <a:endParaRPr lang="en-US" dirty="0">
              <a:latin typeface="Times"/>
              <a:cs typeface="Times"/>
              <a:sym typeface="Baskerville" charset="0"/>
            </a:endParaRPr>
          </a:p>
        </p:txBody>
      </p:sp>
      <p:sp>
        <p:nvSpPr>
          <p:cNvPr id="105478" name="Line 23"/>
          <p:cNvSpPr>
            <a:spLocks noChangeShapeType="1"/>
          </p:cNvSpPr>
          <p:nvPr/>
        </p:nvSpPr>
        <p:spPr bwMode="auto">
          <a:xfrm rot="10800000" flipH="1">
            <a:off x="4507140" y="6017467"/>
            <a:ext cx="2473820" cy="131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9" name="Line 24"/>
          <p:cNvSpPr>
            <a:spLocks noChangeShapeType="1"/>
          </p:cNvSpPr>
          <p:nvPr/>
        </p:nvSpPr>
        <p:spPr bwMode="auto">
          <a:xfrm rot="10800000">
            <a:off x="7681200" y="2986825"/>
            <a:ext cx="1" cy="23048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Rectangle 25"/>
          <p:cNvSpPr>
            <a:spLocks/>
          </p:cNvSpPr>
          <p:nvPr/>
        </p:nvSpPr>
        <p:spPr bwMode="auto">
          <a:xfrm>
            <a:off x="4599730" y="1845760"/>
            <a:ext cx="2616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 dirty="0">
                <a:latin typeface="Baskerville" charset="0"/>
                <a:cs typeface="Baskerville" charset="0"/>
                <a:sym typeface="Baskerville" charset="0"/>
              </a:rPr>
              <a:t>Decompose dataset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85889" y="1716402"/>
            <a:ext cx="1074738" cy="1062038"/>
            <a:chOff x="6173960" y="1716402"/>
            <a:chExt cx="1074738" cy="1062038"/>
          </a:xfrm>
        </p:grpSpPr>
        <p:sp>
          <p:nvSpPr>
            <p:cNvPr id="187418" name="Rectangle 26"/>
            <p:cNvSpPr>
              <a:spLocks/>
            </p:cNvSpPr>
            <p:nvPr/>
          </p:nvSpPr>
          <p:spPr bwMode="auto">
            <a:xfrm>
              <a:off x="6173960" y="1716402"/>
              <a:ext cx="481013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18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3100E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A</a:t>
              </a:r>
            </a:p>
          </p:txBody>
        </p:sp>
        <p:sp>
          <p:nvSpPr>
            <p:cNvPr id="187419" name="Rectangle 27"/>
            <p:cNvSpPr>
              <a:spLocks/>
            </p:cNvSpPr>
            <p:nvPr/>
          </p:nvSpPr>
          <p:spPr bwMode="auto">
            <a:xfrm>
              <a:off x="6769273" y="1716402"/>
              <a:ext cx="479425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18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3100E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B</a:t>
              </a:r>
            </a:p>
          </p:txBody>
        </p:sp>
        <p:sp>
          <p:nvSpPr>
            <p:cNvPr id="187420" name="Rectangle 28"/>
            <p:cNvSpPr>
              <a:spLocks/>
            </p:cNvSpPr>
            <p:nvPr/>
          </p:nvSpPr>
          <p:spPr bwMode="auto">
            <a:xfrm>
              <a:off x="6173960" y="2299015"/>
              <a:ext cx="481013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18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3100E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C</a:t>
              </a:r>
            </a:p>
          </p:txBody>
        </p:sp>
        <p:sp>
          <p:nvSpPr>
            <p:cNvPr id="187421" name="Rectangle 29"/>
            <p:cNvSpPr>
              <a:spLocks/>
            </p:cNvSpPr>
            <p:nvPr/>
          </p:nvSpPr>
          <p:spPr bwMode="auto">
            <a:xfrm>
              <a:off x="6769273" y="2299015"/>
              <a:ext cx="479425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18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3100E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D</a:t>
              </a:r>
            </a:p>
          </p:txBody>
        </p:sp>
      </p:grpSp>
      <p:sp>
        <p:nvSpPr>
          <p:cNvPr id="105485" name="Rectangle 30"/>
          <p:cNvSpPr>
            <a:spLocks/>
          </p:cNvSpPr>
          <p:nvPr/>
        </p:nvSpPr>
        <p:spPr bwMode="auto">
          <a:xfrm>
            <a:off x="5502673" y="3463786"/>
            <a:ext cx="234889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2700" dirty="0">
                <a:latin typeface="Baskerville" charset="0"/>
                <a:cs typeface="Baskerville" charset="0"/>
                <a:sym typeface="Baskerville" charset="0"/>
              </a:rPr>
              <a:t>Align </a:t>
            </a:r>
            <a:r>
              <a:rPr lang="en-US" sz="2700" dirty="0" err="1" smtClean="0">
                <a:latin typeface="Baskerville" charset="0"/>
                <a:cs typeface="Baskerville" charset="0"/>
                <a:sym typeface="Baskerville" charset="0"/>
              </a:rPr>
              <a:t>subproblems</a:t>
            </a:r>
            <a:endParaRPr lang="en-US" sz="2700" dirty="0" smtClean="0">
              <a:latin typeface="Baskerville" charset="0"/>
              <a:cs typeface="Baskerville" charset="0"/>
              <a:sym typeface="Baskerville" charset="0"/>
            </a:endParaRPr>
          </a:p>
          <a:p>
            <a:pPr algn="ctr" defTabSz="822325"/>
            <a:r>
              <a:rPr lang="en-US" dirty="0">
                <a:latin typeface="Times"/>
                <a:cs typeface="Times"/>
                <a:sym typeface="Baskerville" charset="0"/>
              </a:rPr>
              <a:t>(MAFFT-L-INS-</a:t>
            </a:r>
            <a:r>
              <a:rPr lang="en-US" dirty="0" smtClean="0">
                <a:latin typeface="Times"/>
                <a:cs typeface="Times"/>
                <a:sym typeface="Baskerville" charset="0"/>
              </a:rPr>
              <a:t>I)</a:t>
            </a:r>
            <a:endParaRPr lang="en-US" dirty="0">
              <a:latin typeface="Times"/>
              <a:cs typeface="Times"/>
              <a:sym typeface="Baskervill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5889" y="5447988"/>
            <a:ext cx="1074738" cy="1062038"/>
            <a:chOff x="7108825" y="4144218"/>
            <a:chExt cx="1074738" cy="1062038"/>
          </a:xfrm>
        </p:grpSpPr>
        <p:sp>
          <p:nvSpPr>
            <p:cNvPr id="187423" name="Rectangle 31"/>
            <p:cNvSpPr>
              <a:spLocks/>
            </p:cNvSpPr>
            <p:nvPr/>
          </p:nvSpPr>
          <p:spPr bwMode="auto">
            <a:xfrm>
              <a:off x="7108825" y="4144218"/>
              <a:ext cx="481013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A</a:t>
              </a:r>
            </a:p>
          </p:txBody>
        </p:sp>
        <p:sp>
          <p:nvSpPr>
            <p:cNvPr id="187424" name="Rectangle 32"/>
            <p:cNvSpPr>
              <a:spLocks/>
            </p:cNvSpPr>
            <p:nvPr/>
          </p:nvSpPr>
          <p:spPr bwMode="auto">
            <a:xfrm>
              <a:off x="7704138" y="4144218"/>
              <a:ext cx="479425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B</a:t>
              </a:r>
            </a:p>
          </p:txBody>
        </p:sp>
        <p:sp>
          <p:nvSpPr>
            <p:cNvPr id="187425" name="Rectangle 33"/>
            <p:cNvSpPr>
              <a:spLocks/>
            </p:cNvSpPr>
            <p:nvPr/>
          </p:nvSpPr>
          <p:spPr bwMode="auto">
            <a:xfrm>
              <a:off x="7108825" y="4726831"/>
              <a:ext cx="481013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C</a:t>
              </a:r>
            </a:p>
          </p:txBody>
        </p:sp>
        <p:sp>
          <p:nvSpPr>
            <p:cNvPr id="187426" name="Rectangle 34"/>
            <p:cNvSpPr>
              <a:spLocks/>
            </p:cNvSpPr>
            <p:nvPr/>
          </p:nvSpPr>
          <p:spPr bwMode="auto">
            <a:xfrm>
              <a:off x="7704138" y="4726831"/>
              <a:ext cx="479425" cy="479425"/>
            </a:xfrm>
            <a:prstGeom prst="rect">
              <a:avLst/>
            </a:prstGeom>
            <a:solidFill>
              <a:schemeClr val="accent1"/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 eaLnBrk="1" hangingPunct="1">
                <a:defRPr/>
              </a:pPr>
              <a:r>
                <a:rPr lang="en-US" sz="25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rPr>
                <a:t>D</a:t>
              </a:r>
            </a:p>
          </p:txBody>
        </p:sp>
      </p:grpSp>
      <p:sp>
        <p:nvSpPr>
          <p:cNvPr id="187427" name="Rectangle 35"/>
          <p:cNvSpPr>
            <a:spLocks/>
          </p:cNvSpPr>
          <p:nvPr/>
        </p:nvSpPr>
        <p:spPr bwMode="auto">
          <a:xfrm>
            <a:off x="2981177" y="5527719"/>
            <a:ext cx="1406525" cy="936625"/>
          </a:xfrm>
          <a:prstGeom prst="rect">
            <a:avLst/>
          </a:prstGeom>
          <a:noFill/>
          <a:ln w="63500">
            <a:solidFill>
              <a:srgbClr val="7700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2500">
                <a:solidFill>
                  <a:srgbClr val="77006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ABCD</a:t>
            </a:r>
          </a:p>
        </p:txBody>
      </p:sp>
      <p:sp>
        <p:nvSpPr>
          <p:cNvPr id="105491" name="Line 36"/>
          <p:cNvSpPr>
            <a:spLocks noChangeShapeType="1"/>
          </p:cNvSpPr>
          <p:nvPr/>
        </p:nvSpPr>
        <p:spPr bwMode="auto">
          <a:xfrm>
            <a:off x="2385223" y="4559260"/>
            <a:ext cx="1053214" cy="9684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2" name="Group 37"/>
          <p:cNvGrpSpPr>
            <a:grpSpLocks/>
          </p:cNvGrpSpPr>
          <p:nvPr/>
        </p:nvGrpSpPr>
        <p:grpSpPr bwMode="auto">
          <a:xfrm>
            <a:off x="379759" y="3583167"/>
            <a:ext cx="1890877" cy="1069424"/>
            <a:chOff x="133" y="-53"/>
            <a:chExt cx="1414" cy="825"/>
          </a:xfrm>
        </p:grpSpPr>
        <p:grpSp>
          <p:nvGrpSpPr>
            <p:cNvPr id="105493" name="Group 38"/>
            <p:cNvGrpSpPr>
              <a:grpSpLocks/>
            </p:cNvGrpSpPr>
            <p:nvPr/>
          </p:nvGrpSpPr>
          <p:grpSpPr bwMode="auto">
            <a:xfrm>
              <a:off x="133" y="-53"/>
              <a:ext cx="1414" cy="825"/>
              <a:chOff x="93" y="-70"/>
              <a:chExt cx="1413" cy="824"/>
            </a:xfrm>
          </p:grpSpPr>
          <p:grpSp>
            <p:nvGrpSpPr>
              <p:cNvPr id="105501" name="Group 39"/>
              <p:cNvGrpSpPr>
                <a:grpSpLocks/>
              </p:cNvGrpSpPr>
              <p:nvPr/>
            </p:nvGrpSpPr>
            <p:grpSpPr bwMode="auto">
              <a:xfrm>
                <a:off x="93" y="-70"/>
                <a:ext cx="347" cy="824"/>
                <a:chOff x="93" y="-70"/>
                <a:chExt cx="347" cy="824"/>
              </a:xfrm>
            </p:grpSpPr>
            <p:sp>
              <p:nvSpPr>
                <p:cNvPr id="105506" name="Line 40"/>
                <p:cNvSpPr>
                  <a:spLocks noChangeShapeType="1"/>
                </p:cNvSpPr>
                <p:nvPr/>
              </p:nvSpPr>
              <p:spPr bwMode="auto">
                <a:xfrm>
                  <a:off x="93" y="-70"/>
                  <a:ext cx="347" cy="3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7" name="Line 4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93" y="356"/>
                  <a:ext cx="347" cy="3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502" name="Group 42"/>
              <p:cNvGrpSpPr>
                <a:grpSpLocks/>
              </p:cNvGrpSpPr>
              <p:nvPr/>
            </p:nvGrpSpPr>
            <p:grpSpPr bwMode="auto">
              <a:xfrm flipH="1">
                <a:off x="1133" y="-70"/>
                <a:ext cx="373" cy="807"/>
                <a:chOff x="85" y="-70"/>
                <a:chExt cx="373" cy="807"/>
              </a:xfrm>
            </p:grpSpPr>
            <p:sp>
              <p:nvSpPr>
                <p:cNvPr id="105504" name="Line 43"/>
                <p:cNvSpPr>
                  <a:spLocks noChangeShapeType="1"/>
                </p:cNvSpPr>
                <p:nvPr/>
              </p:nvSpPr>
              <p:spPr bwMode="auto">
                <a:xfrm>
                  <a:off x="111" y="-70"/>
                  <a:ext cx="347" cy="3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5" name="Line 4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5" y="339"/>
                  <a:ext cx="347" cy="3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503" name="Line 45"/>
              <p:cNvSpPr>
                <a:spLocks noChangeShapeType="1"/>
              </p:cNvSpPr>
              <p:nvPr/>
            </p:nvSpPr>
            <p:spPr bwMode="auto">
              <a:xfrm>
                <a:off x="412" y="339"/>
                <a:ext cx="76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94" name="Line 46"/>
            <p:cNvSpPr>
              <a:spLocks noChangeShapeType="1"/>
            </p:cNvSpPr>
            <p:nvPr/>
          </p:nvSpPr>
          <p:spPr bwMode="auto">
            <a:xfrm>
              <a:off x="688" y="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47"/>
            <p:cNvSpPr>
              <a:spLocks noChangeShapeType="1"/>
            </p:cNvSpPr>
            <p:nvPr/>
          </p:nvSpPr>
          <p:spPr bwMode="auto">
            <a:xfrm>
              <a:off x="968" y="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Line 48"/>
            <p:cNvSpPr>
              <a:spLocks noChangeShapeType="1"/>
            </p:cNvSpPr>
            <p:nvPr/>
          </p:nvSpPr>
          <p:spPr bwMode="auto">
            <a:xfrm>
              <a:off x="1174" y="-53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Line 49"/>
            <p:cNvSpPr>
              <a:spLocks noChangeShapeType="1"/>
            </p:cNvSpPr>
            <p:nvPr/>
          </p:nvSpPr>
          <p:spPr bwMode="auto">
            <a:xfrm>
              <a:off x="144" y="408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Line 50"/>
            <p:cNvSpPr>
              <a:spLocks noChangeShapeType="1"/>
            </p:cNvSpPr>
            <p:nvPr/>
          </p:nvSpPr>
          <p:spPr bwMode="auto">
            <a:xfrm>
              <a:off x="832" y="3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Line 51"/>
            <p:cNvSpPr>
              <a:spLocks noChangeShapeType="1"/>
            </p:cNvSpPr>
            <p:nvPr/>
          </p:nvSpPr>
          <p:spPr bwMode="auto">
            <a:xfrm>
              <a:off x="832" y="536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Line 52"/>
            <p:cNvSpPr>
              <a:spLocks noChangeShapeType="1"/>
            </p:cNvSpPr>
            <p:nvPr/>
          </p:nvSpPr>
          <p:spPr bwMode="auto">
            <a:xfrm flipH="1">
              <a:off x="675" y="531"/>
              <a:ext cx="169" cy="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Line 36"/>
          <p:cNvSpPr>
            <a:spLocks noChangeShapeType="1"/>
          </p:cNvSpPr>
          <p:nvPr/>
        </p:nvSpPr>
        <p:spPr bwMode="auto">
          <a:xfrm flipH="1">
            <a:off x="2400710" y="2376464"/>
            <a:ext cx="2059964" cy="14902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6" y="533400"/>
            <a:ext cx="923160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PASTA: </a:t>
            </a:r>
            <a:r>
              <a:rPr lang="en-US" dirty="0" err="1" smtClean="0"/>
              <a:t>SATé</a:t>
            </a:r>
            <a:r>
              <a:rPr lang="en-US" dirty="0" smtClean="0"/>
              <a:t>-II with a new merging algorithm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45188" y="2229494"/>
            <a:ext cx="135824" cy="161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36"/>
          <p:cNvSpPr>
            <a:spLocks noChangeShapeType="1"/>
          </p:cNvSpPr>
          <p:nvPr/>
        </p:nvSpPr>
        <p:spPr bwMode="auto">
          <a:xfrm flipH="1">
            <a:off x="2385221" y="2299014"/>
            <a:ext cx="2059965" cy="14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16911" y="5173511"/>
            <a:ext cx="3670765" cy="1471508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71815" y="1489669"/>
            <a:ext cx="2228896" cy="1693352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14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starting </a:t>
            </a:r>
            <a:r>
              <a:rPr lang="en-US" dirty="0"/>
              <a:t>t</a:t>
            </a:r>
            <a:r>
              <a:rPr lang="en-US" dirty="0" smtClean="0"/>
              <a:t>ree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100 sequences randomly (backbone sequences)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MAFFT-</a:t>
            </a:r>
            <a:r>
              <a:rPr lang="en-US" dirty="0" err="1" smtClean="0"/>
              <a:t>lnsi</a:t>
            </a:r>
            <a:r>
              <a:rPr lang="en-US" dirty="0" smtClean="0"/>
              <a:t> to align these 100 sequences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HMMER to align the remaining sequences to the alignment on the backbone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SATé</a:t>
            </a:r>
            <a:r>
              <a:rPr lang="en-US" dirty="0" smtClean="0"/>
              <a:t>-II merging 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32310" y="2513484"/>
            <a:ext cx="4216086" cy="249064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86674" y="2757057"/>
            <a:ext cx="3913956" cy="2530681"/>
            <a:chOff x="4786674" y="2757057"/>
            <a:chExt cx="3913956" cy="2530681"/>
          </a:xfrm>
        </p:grpSpPr>
        <p:sp>
          <p:nvSpPr>
            <p:cNvPr id="34" name="Freeform 33"/>
            <p:cNvSpPr/>
            <p:nvPr/>
          </p:nvSpPr>
          <p:spPr>
            <a:xfrm>
              <a:off x="7794241" y="3836279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6979"/>
                  </a:lnTo>
                  <a:lnTo>
                    <a:pt x="453195" y="146979"/>
                  </a:lnTo>
                  <a:lnTo>
                    <a:pt x="453195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7341046" y="3836279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3195" y="0"/>
                  </a:moveTo>
                  <a:lnTo>
                    <a:pt x="453195" y="146979"/>
                  </a:lnTo>
                  <a:lnTo>
                    <a:pt x="0" y="146979"/>
                  </a:lnTo>
                  <a:lnTo>
                    <a:pt x="0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6887851" y="3149689"/>
              <a:ext cx="906390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6979"/>
                  </a:lnTo>
                  <a:lnTo>
                    <a:pt x="906390" y="146979"/>
                  </a:lnTo>
                  <a:lnTo>
                    <a:pt x="906390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5981461" y="3836279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6979"/>
                  </a:lnTo>
                  <a:lnTo>
                    <a:pt x="453195" y="146979"/>
                  </a:lnTo>
                  <a:lnTo>
                    <a:pt x="453195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5528266" y="4522870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6979"/>
                  </a:lnTo>
                  <a:lnTo>
                    <a:pt x="453195" y="146979"/>
                  </a:lnTo>
                  <a:lnTo>
                    <a:pt x="453195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5075071" y="4522870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3195" y="0"/>
                  </a:moveTo>
                  <a:lnTo>
                    <a:pt x="453195" y="146979"/>
                  </a:lnTo>
                  <a:lnTo>
                    <a:pt x="0" y="146979"/>
                  </a:lnTo>
                  <a:lnTo>
                    <a:pt x="0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 39"/>
            <p:cNvSpPr/>
            <p:nvPr/>
          </p:nvSpPr>
          <p:spPr>
            <a:xfrm>
              <a:off x="5528266" y="3836279"/>
              <a:ext cx="453195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3195" y="0"/>
                  </a:moveTo>
                  <a:lnTo>
                    <a:pt x="453195" y="146979"/>
                  </a:lnTo>
                  <a:lnTo>
                    <a:pt x="0" y="146979"/>
                  </a:lnTo>
                  <a:lnTo>
                    <a:pt x="0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5981461" y="3149689"/>
              <a:ext cx="906390" cy="2156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06390" y="0"/>
                  </a:moveTo>
                  <a:lnTo>
                    <a:pt x="906390" y="146979"/>
                  </a:lnTo>
                  <a:lnTo>
                    <a:pt x="0" y="146979"/>
                  </a:lnTo>
                  <a:lnTo>
                    <a:pt x="0" y="215679"/>
                  </a:lnTo>
                </a:path>
              </a:pathLst>
            </a:custGeom>
            <a:noFill/>
          </p:spPr>
          <p:style>
            <a:lnRef idx="1">
              <a:schemeClr val="accent4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 42"/>
            <p:cNvSpPr/>
            <p:nvPr/>
          </p:nvSpPr>
          <p:spPr>
            <a:xfrm>
              <a:off x="6599454" y="2757057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ABCDE</a:t>
              </a:r>
              <a:endParaRPr lang="en-US" sz="1400" kern="12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693064" y="3443647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ABC</a:t>
              </a:r>
              <a:endParaRPr lang="en-US" sz="1400" kern="12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39869" y="413023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AB</a:t>
              </a:r>
              <a:endParaRPr lang="en-US" sz="1400" kern="12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786674" y="481682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</a:t>
              </a:r>
              <a:endParaRPr lang="en-US" sz="1400" kern="12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93064" y="481682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/>
                <a:t>B</a:t>
              </a:r>
              <a:endParaRPr lang="en-US" sz="1400" kern="1200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146259" y="413023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</a:t>
              </a:r>
              <a:endParaRPr lang="en-US" sz="1400" kern="1200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505844" y="3443647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DE</a:t>
              </a:r>
              <a:endParaRPr lang="en-US" sz="1400" kern="1200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052649" y="413023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D</a:t>
              </a:r>
              <a:endParaRPr lang="en-US" sz="1400" kern="1200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959039" y="4130238"/>
              <a:ext cx="741591" cy="470910"/>
            </a:xfrm>
            <a:custGeom>
              <a:avLst/>
              <a:gdLst>
                <a:gd name="connsiteX0" fmla="*/ 0 w 741591"/>
                <a:gd name="connsiteY0" fmla="*/ 47091 h 470910"/>
                <a:gd name="connsiteX1" fmla="*/ 47091 w 741591"/>
                <a:gd name="connsiteY1" fmla="*/ 0 h 470910"/>
                <a:gd name="connsiteX2" fmla="*/ 694500 w 741591"/>
                <a:gd name="connsiteY2" fmla="*/ 0 h 470910"/>
                <a:gd name="connsiteX3" fmla="*/ 741591 w 741591"/>
                <a:gd name="connsiteY3" fmla="*/ 47091 h 470910"/>
                <a:gd name="connsiteX4" fmla="*/ 741591 w 741591"/>
                <a:gd name="connsiteY4" fmla="*/ 423819 h 470910"/>
                <a:gd name="connsiteX5" fmla="*/ 694500 w 741591"/>
                <a:gd name="connsiteY5" fmla="*/ 470910 h 470910"/>
                <a:gd name="connsiteX6" fmla="*/ 47091 w 741591"/>
                <a:gd name="connsiteY6" fmla="*/ 470910 h 470910"/>
                <a:gd name="connsiteX7" fmla="*/ 0 w 741591"/>
                <a:gd name="connsiteY7" fmla="*/ 423819 h 470910"/>
                <a:gd name="connsiteX8" fmla="*/ 0 w 741591"/>
                <a:gd name="connsiteY8" fmla="*/ 47091 h 4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591" h="470910">
                  <a:moveTo>
                    <a:pt x="0" y="47091"/>
                  </a:moveTo>
                  <a:cubicBezTo>
                    <a:pt x="0" y="21083"/>
                    <a:pt x="21083" y="0"/>
                    <a:pt x="47091" y="0"/>
                  </a:cubicBezTo>
                  <a:lnTo>
                    <a:pt x="694500" y="0"/>
                  </a:lnTo>
                  <a:cubicBezTo>
                    <a:pt x="720508" y="0"/>
                    <a:pt x="741591" y="21083"/>
                    <a:pt x="741591" y="47091"/>
                  </a:cubicBezTo>
                  <a:lnTo>
                    <a:pt x="741591" y="423819"/>
                  </a:lnTo>
                  <a:cubicBezTo>
                    <a:pt x="741591" y="449827"/>
                    <a:pt x="720508" y="470910"/>
                    <a:pt x="694500" y="470910"/>
                  </a:cubicBezTo>
                  <a:lnTo>
                    <a:pt x="47091" y="470910"/>
                  </a:lnTo>
                  <a:cubicBezTo>
                    <a:pt x="21083" y="470910"/>
                    <a:pt x="0" y="449827"/>
                    <a:pt x="0" y="423819"/>
                  </a:cubicBezTo>
                  <a:lnTo>
                    <a:pt x="0" y="47091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2" tIns="67132" rIns="67132" bIns="671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E</a:t>
              </a:r>
              <a:endParaRPr lang="en-US" sz="14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71129" y="5989725"/>
            <a:ext cx="406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SATé</a:t>
            </a:r>
            <a:r>
              <a:rPr lang="en-US" sz="2400" dirty="0"/>
              <a:t>-II </a:t>
            </a:r>
            <a:r>
              <a:rPr lang="en-US" sz="2400" dirty="0" smtClean="0"/>
              <a:t>hierarchical merging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83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32310" y="2513484"/>
            <a:ext cx="4216086" cy="2490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PASTA merging: Step 1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5477716"/>
              </p:ext>
            </p:extLst>
          </p:nvPr>
        </p:nvGraphicFramePr>
        <p:xfrm>
          <a:off x="4393926" y="1561661"/>
          <a:ext cx="5389425" cy="340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1377" y="5791208"/>
            <a:ext cx="778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a </a:t>
            </a:r>
            <a:r>
              <a:rPr lang="en-US" sz="2400" dirty="0" smtClean="0">
                <a:solidFill>
                  <a:schemeClr val="accent2"/>
                </a:solidFill>
              </a:rPr>
              <a:t>spanning tree</a:t>
            </a:r>
            <a:r>
              <a:rPr lang="en-US" sz="2400" dirty="0" smtClean="0"/>
              <a:t> connecting alignment subsets</a:t>
            </a:r>
          </a:p>
        </p:txBody>
      </p:sp>
    </p:spTree>
    <p:extLst>
      <p:ext uri="{BB962C8B-B14F-4D97-AF65-F5344CB8AC3E}">
        <p14:creationId xmlns:p14="http://schemas.microsoft.com/office/powerpoint/2010/main" val="14486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32310" y="2513484"/>
            <a:ext cx="4216086" cy="2490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PASTA merging: Step 2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3600008"/>
              </p:ext>
            </p:extLst>
          </p:nvPr>
        </p:nvGraphicFramePr>
        <p:xfrm>
          <a:off x="4393926" y="1561661"/>
          <a:ext cx="5389425" cy="340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39880" y="3446649"/>
            <a:ext cx="0" cy="731734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355938" y="4410469"/>
            <a:ext cx="1220152" cy="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60081" y="3194404"/>
            <a:ext cx="661173" cy="242724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59565" y="4381103"/>
            <a:ext cx="340853" cy="290976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047" y="3480971"/>
            <a:ext cx="66366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AD8F67"/>
                </a:solidFill>
              </a:rPr>
              <a:t>AB</a:t>
            </a:r>
            <a:endParaRPr lang="en-US" sz="2800" dirty="0">
              <a:solidFill>
                <a:srgbClr val="AD8F6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9413" y="4324664"/>
            <a:ext cx="68347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AD8F67"/>
                </a:solidFill>
              </a:rPr>
              <a:t>BD</a:t>
            </a:r>
            <a:endParaRPr lang="en-US" sz="2800" dirty="0">
              <a:solidFill>
                <a:srgbClr val="AD8F6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7131" y="2808472"/>
            <a:ext cx="70328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D8F67"/>
                </a:solidFill>
              </a:rPr>
              <a:t>C</a:t>
            </a:r>
            <a:r>
              <a:rPr lang="en-US" sz="2800" dirty="0" smtClean="0">
                <a:solidFill>
                  <a:srgbClr val="AD8F67"/>
                </a:solidFill>
              </a:rPr>
              <a:t>D</a:t>
            </a:r>
            <a:endParaRPr lang="en-US" sz="2800" dirty="0">
              <a:solidFill>
                <a:srgbClr val="AD8F6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3958" y="4495856"/>
            <a:ext cx="683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DE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4906" y="3778273"/>
            <a:ext cx="60805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AB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5919" y="3351892"/>
            <a:ext cx="61221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BD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4384" y="2735569"/>
            <a:ext cx="6291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</a:t>
            </a:r>
            <a:r>
              <a:rPr lang="en-US" sz="2400" dirty="0" smtClean="0">
                <a:solidFill>
                  <a:schemeClr val="accent2"/>
                </a:solidFill>
              </a:rPr>
              <a:t>D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4905" y="3779861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DE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122" y="5791208"/>
            <a:ext cx="565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Opal (or muscle) to merge adjacent subset alignments in the spanning tree</a:t>
            </a:r>
          </a:p>
        </p:txBody>
      </p:sp>
    </p:spTree>
    <p:extLst>
      <p:ext uri="{BB962C8B-B14F-4D97-AF65-F5344CB8AC3E}">
        <p14:creationId xmlns:p14="http://schemas.microsoft.com/office/powerpoint/2010/main" val="104792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2209800" y="2362200"/>
            <a:ext cx="88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AGAT</a:t>
            </a: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3698875" y="2346325"/>
            <a:ext cx="137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5259388" y="2346325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6858000" y="2346325"/>
            <a:ext cx="140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152400" y="2362200"/>
            <a:ext cx="182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AGGGCATGA</a:t>
            </a:r>
          </a:p>
        </p:txBody>
      </p:sp>
      <p:sp>
        <p:nvSpPr>
          <p:cNvPr id="287757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8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0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287766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287767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287769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287770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287773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4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5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6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77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689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8528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“real” problem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PASTA merging: Step </a:t>
            </a:r>
            <a:r>
              <a:rPr lang="en-US" dirty="0"/>
              <a:t>3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9859206"/>
              </p:ext>
            </p:extLst>
          </p:nvPr>
        </p:nvGraphicFramePr>
        <p:xfrm>
          <a:off x="4393926" y="1561661"/>
          <a:ext cx="5389425" cy="340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929" y="5144569"/>
            <a:ext cx="781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transitivity to merge all pairwise-merged alignments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rom Step 2 into final an alignment on entire dataset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819" y="2697160"/>
            <a:ext cx="5233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AB </a:t>
            </a:r>
            <a:r>
              <a:rPr lang="en-US" sz="3200" dirty="0" smtClean="0">
                <a:solidFill>
                  <a:schemeClr val="accent4"/>
                </a:solidFill>
              </a:rPr>
              <a:t>+</a:t>
            </a:r>
            <a:r>
              <a:rPr lang="en-US" sz="3200" dirty="0" smtClean="0">
                <a:solidFill>
                  <a:schemeClr val="accent2"/>
                </a:solidFill>
              </a:rPr>
              <a:t> BD </a:t>
            </a:r>
            <a:r>
              <a:rPr lang="en-US" sz="3200" dirty="0" smtClean="0">
                <a:solidFill>
                  <a:srgbClr val="4C5A6A"/>
                </a:solidFill>
              </a:rPr>
              <a:t>=</a:t>
            </a:r>
            <a:r>
              <a:rPr lang="en-US" sz="3200" dirty="0" smtClean="0">
                <a:solidFill>
                  <a:schemeClr val="accent2"/>
                </a:solidFill>
              </a:rPr>
              <a:t> ABD    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 smtClean="0">
                <a:solidFill>
                  <a:schemeClr val="accent2"/>
                </a:solidFill>
              </a:rPr>
              <a:t>ABD </a:t>
            </a:r>
            <a:r>
              <a:rPr lang="en-US" sz="3200" dirty="0" smtClean="0">
                <a:solidFill>
                  <a:srgbClr val="4C5A6A"/>
                </a:solidFill>
              </a:rPr>
              <a:t>+</a:t>
            </a:r>
            <a:r>
              <a:rPr lang="en-US" sz="3200" dirty="0" smtClean="0">
                <a:solidFill>
                  <a:schemeClr val="accent2"/>
                </a:solidFill>
              </a:rPr>
              <a:t> CD </a:t>
            </a:r>
            <a:r>
              <a:rPr lang="en-US" sz="3200" dirty="0" smtClean="0">
                <a:solidFill>
                  <a:srgbClr val="4C5A6A"/>
                </a:solidFill>
              </a:rPr>
              <a:t>=</a:t>
            </a:r>
            <a:r>
              <a:rPr lang="en-US" sz="3200" dirty="0" smtClean="0">
                <a:solidFill>
                  <a:schemeClr val="accent2"/>
                </a:solidFill>
              </a:rPr>
              <a:t> ABCD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ABCD </a:t>
            </a:r>
            <a:r>
              <a:rPr lang="en-US" sz="3200" dirty="0" smtClean="0">
                <a:solidFill>
                  <a:srgbClr val="4C5A6A"/>
                </a:solidFill>
              </a:rPr>
              <a:t>+</a:t>
            </a:r>
            <a:r>
              <a:rPr lang="en-US" sz="3200" dirty="0" smtClean="0">
                <a:solidFill>
                  <a:schemeClr val="accent2"/>
                </a:solidFill>
              </a:rPr>
              <a:t> DE </a:t>
            </a:r>
            <a:r>
              <a:rPr lang="en-US" sz="3200" dirty="0" smtClean="0">
                <a:solidFill>
                  <a:srgbClr val="4C5A6A"/>
                </a:solidFill>
              </a:rPr>
              <a:t>=</a:t>
            </a:r>
            <a:r>
              <a:rPr lang="en-US" sz="3200" dirty="0" smtClean="0">
                <a:solidFill>
                  <a:schemeClr val="accent2"/>
                </a:solidFill>
              </a:rPr>
              <a:t> ABCDE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4906" y="3778273"/>
            <a:ext cx="60805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AB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5919" y="3351892"/>
            <a:ext cx="61221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BD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4384" y="2735569"/>
            <a:ext cx="6291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</a:t>
            </a:r>
            <a:r>
              <a:rPr lang="en-US" sz="2400" dirty="0" smtClean="0">
                <a:solidFill>
                  <a:schemeClr val="accent2"/>
                </a:solidFill>
              </a:rPr>
              <a:t>D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4905" y="3779861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DE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1786" y="6275456"/>
            <a:ext cx="334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Overall: O(n log(n) + 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754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1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SATé</a:t>
            </a:r>
            <a:r>
              <a:rPr lang="en-US" dirty="0"/>
              <a:t>-II running </a:t>
            </a:r>
            <a:r>
              <a:rPr lang="en-US" dirty="0" smtClean="0"/>
              <a:t>time profiling</a:t>
            </a:r>
            <a:endParaRPr lang="en-US" dirty="0"/>
          </a:p>
        </p:txBody>
      </p:sp>
      <p:pic>
        <p:nvPicPr>
          <p:cNvPr id="7" name="Picture 6" descr="speedup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95" y="1428627"/>
            <a:ext cx="4228713" cy="5301670"/>
          </a:xfrm>
          <a:prstGeom prst="rect">
            <a:avLst/>
          </a:prstGeom>
        </p:spPr>
      </p:pic>
      <p:pic>
        <p:nvPicPr>
          <p:cNvPr id="6" name="Picture 5" descr="breakdown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3" y="1491346"/>
            <a:ext cx="3547831" cy="5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3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edup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95" y="1428627"/>
            <a:ext cx="4228713" cy="5301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PASTA vs. SATe2 profiling and scaling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791" y="1555360"/>
            <a:ext cx="4228036" cy="5082185"/>
          </a:xfrm>
          <a:prstGeom prst="rect">
            <a:avLst/>
          </a:prstGeom>
        </p:spPr>
      </p:pic>
      <p:pic>
        <p:nvPicPr>
          <p:cNvPr id="3" name="Picture 2" descr="breakdown-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4" y="1491346"/>
            <a:ext cx="3551897" cy="51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PASTA Running Time and Scalability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05" y="1523999"/>
            <a:ext cx="4973389" cy="5014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8664" y="2538365"/>
            <a:ext cx="373692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One iteration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Using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12 </a:t>
            </a:r>
            <a:r>
              <a:rPr lang="en-US" dirty="0" err="1" smtClean="0"/>
              <a:t>cpus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 node on </a:t>
            </a:r>
            <a:r>
              <a:rPr lang="en-US" dirty="0" err="1" smtClean="0"/>
              <a:t>Lonestar</a:t>
            </a:r>
            <a:r>
              <a:rPr lang="en-US" dirty="0" smtClean="0"/>
              <a:t> TACC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Maximum 24 GB memory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Showing wall clock running time 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~ 1 hour for 10k</a:t>
            </a:r>
            <a:r>
              <a:rPr lang="en-US" dirty="0"/>
              <a:t> </a:t>
            </a:r>
            <a:r>
              <a:rPr lang="en-US" dirty="0" smtClean="0"/>
              <a:t>taxa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~ 17 hours for 200k taxa</a:t>
            </a:r>
          </a:p>
        </p:txBody>
      </p:sp>
    </p:spTree>
    <p:extLst>
      <p:ext uri="{BB962C8B-B14F-4D97-AF65-F5344CB8AC3E}">
        <p14:creationId xmlns:p14="http://schemas.microsoft.com/office/powerpoint/2010/main" val="399321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Datasets: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Simulated: </a:t>
            </a:r>
            <a:r>
              <a:rPr lang="en-US" dirty="0" smtClean="0"/>
              <a:t>10k – 200k sequences (known true alignment/tree), </a:t>
            </a:r>
            <a:r>
              <a:rPr lang="en-US" dirty="0" err="1" smtClean="0"/>
              <a:t>RNASim</a:t>
            </a:r>
            <a:r>
              <a:rPr lang="en-US" dirty="0" smtClean="0"/>
              <a:t> (</a:t>
            </a:r>
            <a:r>
              <a:rPr lang="en-US" dirty="0" err="1" smtClean="0"/>
              <a:t>Junhyong</a:t>
            </a:r>
            <a:r>
              <a:rPr lang="en-US" dirty="0" smtClean="0"/>
              <a:t> Kim, </a:t>
            </a:r>
            <a:r>
              <a:rPr lang="en-US" dirty="0" err="1" smtClean="0"/>
              <a:t>UPenn</a:t>
            </a:r>
            <a:r>
              <a:rPr lang="en-US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Nucleotide datasets: CRW datasets with 6k </a:t>
            </a:r>
            <a:r>
              <a:rPr lang="en-US" dirty="0" smtClean="0"/>
              <a:t>to 27k 16S RNA sequences, with structure-based curated alignment and </a:t>
            </a:r>
            <a:r>
              <a:rPr lang="en-US" dirty="0" err="1" smtClean="0"/>
              <a:t>RAxML</a:t>
            </a:r>
            <a:r>
              <a:rPr lang="en-US" dirty="0" smtClean="0"/>
              <a:t> reference tree on curated alignment (with low bootstrap support edges contracted</a:t>
            </a:r>
            <a:r>
              <a:rPr lang="en-US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AA datasets with structural alignments. </a:t>
            </a:r>
            <a:r>
              <a:rPr lang="en-US" dirty="0" err="1" smtClean="0"/>
              <a:t>BAliBASE</a:t>
            </a:r>
            <a:r>
              <a:rPr lang="en-US" dirty="0" smtClean="0"/>
              <a:t> (320-807 sequences) and </a:t>
            </a:r>
            <a:r>
              <a:rPr lang="en-US" dirty="0" err="1" smtClean="0"/>
              <a:t>HomFam</a:t>
            </a:r>
            <a:r>
              <a:rPr lang="en-US" dirty="0" smtClean="0"/>
              <a:t> (10K-</a:t>
            </a:r>
            <a:r>
              <a:rPr lang="en-US" dirty="0" smtClean="0"/>
              <a:t>94K) with small “seed sequence alignments” of structurally aligned sequences.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Alignment </a:t>
            </a:r>
            <a:r>
              <a:rPr lang="en-US" dirty="0" smtClean="0"/>
              <a:t>accuracy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Sum-of-pairs</a:t>
            </a:r>
            <a:r>
              <a:rPr lang="en-US" dirty="0" smtClean="0"/>
              <a:t>: Proportion of shared homologies (mean of SP and modeler score)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True Column Score</a:t>
            </a:r>
            <a:r>
              <a:rPr lang="en-US" dirty="0" smtClean="0"/>
              <a:t>: number </a:t>
            </a:r>
            <a:r>
              <a:rPr lang="en-US" dirty="0"/>
              <a:t>of columns recovered entirely </a:t>
            </a:r>
            <a:r>
              <a:rPr lang="en-US" dirty="0" smtClean="0"/>
              <a:t>correctly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Tree error: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Missing Branch Rate</a:t>
            </a:r>
            <a:r>
              <a:rPr lang="en-US" dirty="0" smtClean="0"/>
              <a:t>: proportion </a:t>
            </a:r>
            <a:r>
              <a:rPr lang="en-US" dirty="0"/>
              <a:t>of branches in the </a:t>
            </a:r>
            <a:r>
              <a:rPr lang="en-US" dirty="0" smtClean="0"/>
              <a:t>true/reference </a:t>
            </a:r>
            <a:r>
              <a:rPr lang="en-US" dirty="0"/>
              <a:t>tree </a:t>
            </a:r>
            <a:r>
              <a:rPr lang="en-US" dirty="0" smtClean="0"/>
              <a:t>that are not found </a:t>
            </a:r>
            <a:r>
              <a:rPr lang="en-US" dirty="0"/>
              <a:t>in the estimated tree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Estimated trees are always ML (</a:t>
            </a:r>
            <a:r>
              <a:rPr lang="en-US" dirty="0" err="1" smtClean="0"/>
              <a:t>FastTree</a:t>
            </a:r>
            <a:r>
              <a:rPr lang="en-US" dirty="0" smtClean="0"/>
              <a:t>-II) on estimated alignments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Platform: 12 CPUs</a:t>
            </a:r>
            <a:r>
              <a:rPr lang="en-US" dirty="0"/>
              <a:t>, 24 hours maximum running time, </a:t>
            </a:r>
            <a:r>
              <a:rPr lang="en-US" dirty="0" smtClean="0"/>
              <a:t>TACC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“</a:t>
            </a:r>
            <a:r>
              <a:rPr lang="en-US" dirty="0"/>
              <a:t>Starting tree”: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Select a </a:t>
            </a:r>
            <a:r>
              <a:rPr lang="en-US" dirty="0"/>
              <a:t>random subset of 100 </a:t>
            </a:r>
            <a:r>
              <a:rPr lang="en-US" dirty="0" smtClean="0"/>
              <a:t>“backbone” sequences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Estimate an </a:t>
            </a:r>
            <a:r>
              <a:rPr lang="en-US" dirty="0"/>
              <a:t>MSA </a:t>
            </a:r>
            <a:r>
              <a:rPr lang="en-US" dirty="0" smtClean="0"/>
              <a:t>on these sequences</a:t>
            </a:r>
            <a:r>
              <a:rPr lang="en-US" dirty="0"/>
              <a:t> </a:t>
            </a:r>
            <a:r>
              <a:rPr lang="en-US" dirty="0" smtClean="0"/>
              <a:t>(using MAFFT)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Build a </a:t>
            </a:r>
            <a:r>
              <a:rPr lang="en-US" dirty="0"/>
              <a:t>HMMER </a:t>
            </a:r>
            <a:r>
              <a:rPr lang="en-US" dirty="0" smtClean="0"/>
              <a:t>model on </a:t>
            </a:r>
            <a:r>
              <a:rPr lang="en-US" dirty="0"/>
              <a:t>the backbone </a:t>
            </a:r>
            <a:r>
              <a:rPr lang="en-US" dirty="0" smtClean="0"/>
              <a:t>alignment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Add the </a:t>
            </a:r>
            <a:r>
              <a:rPr lang="en-US" dirty="0"/>
              <a:t>remaining sequences </a:t>
            </a:r>
            <a:r>
              <a:rPr lang="en-US" dirty="0" smtClean="0"/>
              <a:t>into backbone MSA </a:t>
            </a:r>
            <a:r>
              <a:rPr lang="en-US" dirty="0"/>
              <a:t>using HMMER </a:t>
            </a:r>
          </a:p>
          <a:p>
            <a:pPr>
              <a:spcAft>
                <a:spcPts val="600"/>
              </a:spcAft>
            </a:pPr>
            <a:r>
              <a:rPr lang="en-US" dirty="0"/>
              <a:t>PASTA: 3 iterations </a:t>
            </a:r>
            <a:r>
              <a:rPr lang="en-US" dirty="0" smtClean="0"/>
              <a:t>up to </a:t>
            </a:r>
            <a:r>
              <a:rPr lang="en-US" dirty="0"/>
              <a:t>24 </a:t>
            </a:r>
            <a:r>
              <a:rPr lang="en-US" dirty="0" smtClean="0"/>
              <a:t>hours, starting from “starting tree”, MAFFT for aligning, Opal for pairwise merging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err="1"/>
              <a:t>SATé</a:t>
            </a:r>
            <a:r>
              <a:rPr lang="en-US" dirty="0"/>
              <a:t>-</a:t>
            </a:r>
            <a:r>
              <a:rPr lang="en-US" dirty="0" smtClean="0"/>
              <a:t>II: the same exact settings as PASTA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MAFFT-Profile: Similar to “starting tree”, but MAFFT-add command is used to add sequences to the backbone.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Muscle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ClustalW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9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72" y="1291008"/>
            <a:ext cx="6032500" cy="4165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174370"/>
            <a:ext cx="8229600" cy="130263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Simulated </a:t>
            </a:r>
            <a:r>
              <a:rPr lang="en-US" dirty="0" err="1" smtClean="0"/>
              <a:t>RNASim</a:t>
            </a:r>
            <a:r>
              <a:rPr lang="en-US" dirty="0" smtClean="0"/>
              <a:t> datasets from 10K to 200K taxa</a:t>
            </a:r>
          </a:p>
          <a:p>
            <a:r>
              <a:rPr lang="en-US" dirty="0" smtClean="0"/>
              <a:t>Limited to 24 hours using 12 CPUs</a:t>
            </a:r>
          </a:p>
          <a:p>
            <a:r>
              <a:rPr lang="en-US" dirty="0" smtClean="0"/>
              <a:t>Not all methods could run (missing bars could not finish)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840"/>
            <a:ext cx="8229600" cy="990600"/>
          </a:xfrm>
        </p:spPr>
        <p:txBody>
          <a:bodyPr/>
          <a:lstStyle/>
          <a:p>
            <a:r>
              <a:rPr lang="en-US" dirty="0" smtClean="0"/>
              <a:t>Tree Error – Simulated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4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95"/>
            <a:ext cx="8229600" cy="1143000"/>
          </a:xfrm>
        </p:spPr>
        <p:txBody>
          <a:bodyPr/>
          <a:lstStyle/>
          <a:p>
            <a:r>
              <a:rPr lang="en-US" dirty="0" smtClean="0"/>
              <a:t>Tree Error – </a:t>
            </a:r>
            <a:r>
              <a:rPr lang="en-US" dirty="0" smtClean="0"/>
              <a:t>Nucleotide (CRW)</a:t>
            </a:r>
            <a:endParaRPr lang="en-US" dirty="0"/>
          </a:p>
        </p:txBody>
      </p:sp>
      <p:pic>
        <p:nvPicPr>
          <p:cNvPr id="5" name="Picture 4" descr="fn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05" y="1076268"/>
            <a:ext cx="6213892" cy="4971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82989"/>
            <a:ext cx="8369300" cy="43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6742" y="2336306"/>
            <a:ext cx="156776" cy="4029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956" y="6083222"/>
            <a:ext cx="769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(27k)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85336" y="6083222"/>
            <a:ext cx="626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(7k)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85614" y="6083222"/>
            <a:ext cx="626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(6k)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28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tein-pasta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25" y="1600200"/>
            <a:ext cx="7151512" cy="4086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889" y="606778"/>
            <a:ext cx="59256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Average Tree Error on AA datasets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06595" y="5715004"/>
            <a:ext cx="5279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BAliBASE</a:t>
            </a:r>
            <a:r>
              <a:rPr lang="en-US" dirty="0"/>
              <a:t> amino-acid datasets (302-807 sequences) </a:t>
            </a:r>
            <a:endParaRPr lang="en-US" dirty="0" smtClean="0"/>
          </a:p>
          <a:p>
            <a:r>
              <a:rPr lang="en-US" dirty="0" err="1" smtClean="0"/>
              <a:t>RAxML</a:t>
            </a:r>
            <a:r>
              <a:rPr lang="en-US" dirty="0" smtClean="0"/>
              <a:t> trees on different alignments, using </a:t>
            </a:r>
            <a:r>
              <a:rPr lang="en-US" dirty="0" err="1" smtClean="0"/>
              <a:t>ModelTest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851025" y="2819400"/>
            <a:ext cx="44592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4505325" y="1828800"/>
            <a:ext cx="1352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mtClean="0">
                <a:solidFill>
                  <a:srgbClr val="FF3300"/>
                </a:solidFill>
                <a:cs typeface="Arial" charset="0"/>
              </a:rPr>
              <a:t>Mutation</a:t>
            </a:r>
          </a:p>
        </p:txBody>
      </p:sp>
      <p:sp>
        <p:nvSpPr>
          <p:cNvPr id="185349" name="Freeform 5"/>
          <p:cNvSpPr>
            <a:spLocks/>
          </p:cNvSpPr>
          <p:nvPr/>
        </p:nvSpPr>
        <p:spPr bwMode="auto">
          <a:xfrm rot="10800000">
            <a:off x="3430588" y="2211388"/>
            <a:ext cx="334962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0" name="Freeform 6"/>
          <p:cNvSpPr>
            <a:spLocks/>
          </p:cNvSpPr>
          <p:nvPr/>
        </p:nvSpPr>
        <p:spPr bwMode="auto">
          <a:xfrm rot="10800000">
            <a:off x="4725988" y="2365375"/>
            <a:ext cx="195262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3135313" y="1828800"/>
            <a:ext cx="1301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mtClean="0">
                <a:solidFill>
                  <a:srgbClr val="FF3300"/>
                </a:solidFill>
                <a:cs typeface="Arial" charset="0"/>
              </a:rPr>
              <a:t>Deletion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2514600" y="40068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…ACCAGT</a:t>
            </a:r>
            <a:r>
              <a:rPr lang="en-GB" sz="3300" smtClean="0">
                <a:solidFill>
                  <a:srgbClr val="0033CC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2743200" y="32766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 flipH="1">
            <a:off x="3352800" y="3200400"/>
            <a:ext cx="3810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 flipH="1">
            <a:off x="4495800" y="3276600"/>
            <a:ext cx="304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3738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12572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Indels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 (insertions and deletions)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Alignment Accuracy – Correct columns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36" y="1274488"/>
            <a:ext cx="8229600" cy="3219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47" y="1169156"/>
            <a:ext cx="7453726" cy="51184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920" y="4518717"/>
            <a:ext cx="7538680" cy="365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4539" y="5359405"/>
            <a:ext cx="345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“Starting alignment” failed </a:t>
            </a:r>
          </a:p>
          <a:p>
            <a:r>
              <a:rPr lang="en-US" dirty="0" smtClean="0"/>
              <a:t>to align one sequence for 16S.T</a:t>
            </a:r>
          </a:p>
          <a:p>
            <a:r>
              <a:rPr lang="en-US" dirty="0" smtClean="0"/>
              <a:t>(hence could not be evaluated)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1847" y="5339059"/>
            <a:ext cx="381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Showing accuracy! Higher is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Alignment Accuracy – Sum of pairs score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2" y="2597018"/>
            <a:ext cx="8082750" cy="3221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47" y="2029927"/>
            <a:ext cx="7453726" cy="511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4539" y="5909734"/>
            <a:ext cx="345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“Starting alignment” failed </a:t>
            </a:r>
          </a:p>
          <a:p>
            <a:r>
              <a:rPr lang="en-US" dirty="0" smtClean="0"/>
              <a:t>to align one sequence for 16S.T</a:t>
            </a:r>
          </a:p>
          <a:p>
            <a:r>
              <a:rPr lang="en-US" dirty="0" smtClean="0"/>
              <a:t>(hence could not be evaluated)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1847" y="6115164"/>
            <a:ext cx="381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Showing accuracy! Higher is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68" y="1920716"/>
            <a:ext cx="7410557" cy="47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-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206500"/>
            <a:ext cx="6426200" cy="444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8111" y="6067778"/>
            <a:ext cx="714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biological datasets with curated alignments (</a:t>
            </a:r>
            <a:r>
              <a:rPr lang="en-US" dirty="0" err="1" smtClean="0"/>
              <a:t>HomFam</a:t>
            </a:r>
            <a:r>
              <a:rPr lang="en-US" dirty="0" smtClean="0"/>
              <a:t> 2 the largest)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258" y="351276"/>
            <a:ext cx="900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Alignment Accuracy on Large Amino-acid Sequence Datasets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384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 vs. </a:t>
            </a:r>
            <a:r>
              <a:rPr lang="en-US" dirty="0" err="1" smtClean="0"/>
              <a:t>SATe</a:t>
            </a:r>
            <a:r>
              <a:rPr lang="en-US" dirty="0" smtClean="0"/>
              <a:t>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Main difference is how subset alignments are merged together (transitivity instead of Opal/Muscle).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 expected, PASTA is faster and can analyze larger datasets.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Unexpected: PASTA produces more accurate alignments and trees.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Thus, transitivity </a:t>
            </a:r>
            <a:r>
              <a:rPr lang="en-US" dirty="0"/>
              <a:t>applied to compatible and overlapping alignments gives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D2533C"/>
                </a:solidFill>
              </a:rPr>
              <a:t>surprisingly </a:t>
            </a:r>
            <a:r>
              <a:rPr lang="en-US" dirty="0">
                <a:solidFill>
                  <a:srgbClr val="D2533C"/>
                </a:solidFill>
              </a:rPr>
              <a:t>accurate </a:t>
            </a:r>
            <a:r>
              <a:rPr lang="en-US" dirty="0"/>
              <a:t>technique for merging a collection of </a:t>
            </a:r>
            <a:r>
              <a:rPr lang="en-US" dirty="0" smtClean="0"/>
              <a:t>alignments. 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2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 vs. </a:t>
            </a:r>
            <a:r>
              <a:rPr lang="en-US" dirty="0" err="1" smtClean="0"/>
              <a:t>SATe</a:t>
            </a:r>
            <a:r>
              <a:rPr lang="en-US" dirty="0" smtClean="0"/>
              <a:t>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datasets of roughly up to 1000 sequences, there is likely very little difference in either speed or accuracy</a:t>
            </a:r>
          </a:p>
          <a:p>
            <a:endParaRPr lang="en-US" dirty="0"/>
          </a:p>
          <a:p>
            <a:r>
              <a:rPr lang="en-US" dirty="0" smtClean="0"/>
              <a:t>For larger datasets, PASTA is faster and more accurate</a:t>
            </a:r>
          </a:p>
          <a:p>
            <a:endParaRPr lang="en-US" dirty="0"/>
          </a:p>
          <a:p>
            <a:r>
              <a:rPr lang="en-US" dirty="0" smtClean="0"/>
              <a:t>PASTA tends to generate </a:t>
            </a:r>
            <a:r>
              <a:rPr lang="en-US" dirty="0" err="1" smtClean="0"/>
              <a:t>gappier</a:t>
            </a:r>
            <a:r>
              <a:rPr lang="en-US" dirty="0" smtClean="0"/>
              <a:t> alignments (due to transitivity merge). </a:t>
            </a:r>
          </a:p>
          <a:p>
            <a:pPr lvl="1"/>
            <a:r>
              <a:rPr lang="en-US" dirty="0" smtClean="0"/>
              <a:t>This reduces FP</a:t>
            </a:r>
          </a:p>
          <a:p>
            <a:pPr lvl="1"/>
            <a:r>
              <a:rPr lang="en-US" dirty="0" err="1" smtClean="0"/>
              <a:t>Gappy</a:t>
            </a:r>
            <a:r>
              <a:rPr lang="en-US" dirty="0" smtClean="0"/>
              <a:t> sites can be masked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PASTA gives very accurate alignments and trees for datasets with hundreds of thousands of taxa in less than a day with just a few CPUs.</a:t>
            </a:r>
          </a:p>
          <a:p>
            <a:pPr>
              <a:spcAft>
                <a:spcPts val="600"/>
              </a:spcAft>
            </a:pPr>
            <a:r>
              <a:rPr lang="en-US" smtClean="0"/>
              <a:t>PASTA Tutorial </a:t>
            </a:r>
            <a:r>
              <a:rPr lang="en-US" dirty="0" smtClean="0"/>
              <a:t>Friday morning.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PASTA is publically available for MAC and Linux as open-source </a:t>
            </a:r>
            <a:r>
              <a:rPr lang="en-US" sz="2600" dirty="0" smtClean="0"/>
              <a:t>software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://www.cs.utexas.edu/~phylo/software/pasta</a:t>
            </a:r>
            <a:r>
              <a:rPr lang="en-US" sz="2200" dirty="0" smtClean="0">
                <a:hlinkClick r:id="rId3"/>
              </a:rPr>
              <a:t>/</a:t>
            </a:r>
            <a:endParaRPr lang="en-US" sz="2200" dirty="0" smtClean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 </a:t>
            </a:r>
            <a:r>
              <a:rPr lang="en-US" sz="2200" dirty="0" smtClean="0">
                <a:hlinkClick r:id="rId4"/>
              </a:rPr>
              <a:t>https</a:t>
            </a:r>
            <a:r>
              <a:rPr lang="en-US" sz="2200" dirty="0">
                <a:hlinkClick r:id="rId4"/>
              </a:rPr>
              <a:t>://github.com/smirarab/</a:t>
            </a:r>
            <a:r>
              <a:rPr lang="en-US" sz="2200" dirty="0" smtClean="0">
                <a:hlinkClick r:id="rId4"/>
              </a:rPr>
              <a:t>pasta</a:t>
            </a:r>
            <a:r>
              <a:rPr lang="en-US" sz="2200" dirty="0" smtClean="0"/>
              <a:t> </a:t>
            </a:r>
          </a:p>
          <a:p>
            <a:pPr lvl="1"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0256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Warnow Laboratory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686800" cy="304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/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</a:t>
            </a:r>
            <a:r>
              <a:rPr lang="en-US" sz="2000" dirty="0" err="1" smtClean="0"/>
              <a:t>Mirarab</a:t>
            </a:r>
            <a:r>
              <a:rPr lang="en-US" sz="2000" dirty="0" smtClean="0"/>
              <a:t>, Nam Nguyen, and Md. S. </a:t>
            </a:r>
            <a:r>
              <a:rPr lang="en-US" sz="2000" dirty="0" err="1" smtClean="0"/>
              <a:t>Bayzid</a:t>
            </a:r>
            <a:endParaRPr lang="en-US" sz="2000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Undergrad: </a:t>
            </a:r>
            <a:r>
              <a:rPr lang="en-US" sz="2000" dirty="0" err="1" smtClean="0"/>
              <a:t>Keerthana</a:t>
            </a:r>
            <a:r>
              <a:rPr lang="en-US" sz="2000" dirty="0" smtClean="0"/>
              <a:t> Kumar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Lab Website: </a:t>
            </a:r>
            <a:r>
              <a:rPr lang="en-US" sz="2000" dirty="0" smtClean="0">
                <a:hlinkClick r:id="rId3"/>
              </a:rPr>
              <a:t>http://www.cs.utexas.edu/users/phylo</a:t>
            </a:r>
            <a:r>
              <a:rPr lang="en-US" sz="2000" dirty="0" smtClean="0"/>
              <a:t>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 Foundation,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and TACC (Texas Advanced Computing Center). HHMI graduate fellowship to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</a:t>
            </a:r>
            <a:r>
              <a:rPr lang="en-US" sz="2000" dirty="0" err="1" smtClean="0"/>
              <a:t>Mirarab</a:t>
            </a:r>
            <a:r>
              <a:rPr lang="en-US" sz="2000" dirty="0"/>
              <a:t> </a:t>
            </a:r>
            <a:r>
              <a:rPr lang="en-US" sz="2000" dirty="0" smtClean="0"/>
              <a:t>and Fulbright graduate fellowship to Md. S. </a:t>
            </a:r>
            <a:r>
              <a:rPr lang="en-US" sz="2000" dirty="0" err="1" smtClean="0"/>
              <a:t>Bayzid</a:t>
            </a:r>
            <a:r>
              <a:rPr lang="en-US" sz="2000" dirty="0" smtClean="0"/>
              <a:t>.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 smtClean="0"/>
          </a:p>
        </p:txBody>
      </p:sp>
      <p:pic>
        <p:nvPicPr>
          <p:cNvPr id="182275" name="Picture 12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2600"/>
            <a:ext cx="1379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13" descr="war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52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1" descr="nam-nguy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8" name="Picture 2" descr="bayz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9" name="Picture 1" descr="n021zsi2b1rwbredjb5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090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91" y="1781512"/>
            <a:ext cx="8468682" cy="45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4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343400" y="1600200"/>
            <a:ext cx="4800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33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-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A…</a:t>
            </a:r>
          </a:p>
          <a:p>
            <a:pPr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----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 smtClean="0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33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A…</a:t>
            </a:r>
            <a:endParaRPr lang="en-GB" b="1" smtClean="0">
              <a:solidFill>
                <a:srgbClr val="000000"/>
              </a:solidFill>
              <a:latin typeface="Courier New" charset="0"/>
              <a:cs typeface="Arial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/>
          </p:nvPr>
        </p:nvSpPr>
        <p:spPr>
          <a:xfrm>
            <a:off x="784225" y="3846513"/>
            <a:ext cx="7359650" cy="15430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430213" indent="-323850" algn="l" defTabSz="457200" eaLnBrk="1" hangingPunct="1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b="1" smtClean="0">
                <a:solidFill>
                  <a:schemeClr val="tx1"/>
                </a:solidFill>
              </a:rPr>
              <a:t>The </a:t>
            </a:r>
            <a:r>
              <a:rPr lang="en-GB" sz="2000" b="1" smtClean="0">
                <a:solidFill>
                  <a:srgbClr val="3333CC"/>
                </a:solidFill>
              </a:rPr>
              <a:t>true multiple alignment</a:t>
            </a:r>
            <a:r>
              <a:rPr lang="en-GB" sz="2000" b="1" smtClean="0">
                <a:solidFill>
                  <a:schemeClr val="tx1"/>
                </a:solidFill>
              </a:rPr>
              <a:t> </a:t>
            </a:r>
          </a:p>
          <a:p>
            <a:pPr marL="862013" lvl="1" indent="-285750" algn="l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800" b="1" smtClean="0">
                <a:solidFill>
                  <a:schemeClr val="tx1"/>
                </a:solidFill>
              </a:rPr>
              <a:t>Reflects historical substitution, insertion, and deletion events</a:t>
            </a:r>
          </a:p>
          <a:p>
            <a:pPr marL="862013" lvl="1" indent="-285750" algn="l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800" b="1" smtClean="0">
                <a:solidFill>
                  <a:schemeClr val="tx1"/>
                </a:solidFill>
              </a:rPr>
              <a:t>Defined using transitive closure of pairwise alignments computed on edges of the true tree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23825" y="1066800"/>
            <a:ext cx="38877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</a:t>
            </a:r>
            <a:r>
              <a:rPr lang="en-GB" sz="2800" b="1" smtClean="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28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362200" y="414338"/>
            <a:ext cx="13779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smtClean="0">
                <a:solidFill>
                  <a:srgbClr val="FF3300"/>
                </a:solidFill>
                <a:cs typeface="Arial" charset="0"/>
              </a:rPr>
              <a:t>Substitution</a:t>
            </a:r>
          </a:p>
        </p:txBody>
      </p:sp>
      <p:sp>
        <p:nvSpPr>
          <p:cNvPr id="103430" name="Freeform 6"/>
          <p:cNvSpPr>
            <a:spLocks/>
          </p:cNvSpPr>
          <p:nvPr/>
        </p:nvSpPr>
        <p:spPr bwMode="auto">
          <a:xfrm rot="10800000">
            <a:off x="1447800" y="533400"/>
            <a:ext cx="334963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1" name="Freeform 7"/>
          <p:cNvSpPr>
            <a:spLocks/>
          </p:cNvSpPr>
          <p:nvPr/>
        </p:nvSpPr>
        <p:spPr bwMode="auto">
          <a:xfrm rot="10800000">
            <a:off x="2743200" y="685800"/>
            <a:ext cx="195263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295400" y="261938"/>
            <a:ext cx="1022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smtClean="0">
                <a:solidFill>
                  <a:srgbClr val="FF3300"/>
                </a:solidFill>
                <a:cs typeface="Arial" charset="0"/>
              </a:rPr>
              <a:t>Deletion</a:t>
            </a:r>
            <a:endParaRPr lang="en-GB" smtClean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787400" y="22542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ACCAGT</a:t>
            </a:r>
            <a:r>
              <a:rPr lang="en-GB" sz="2800" b="1" smtClean="0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2800" b="1" smtClean="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A</a:t>
            </a:r>
            <a:r>
              <a:rPr lang="en-GB" sz="3300" b="1" smtClean="0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990600" y="15240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H="1">
            <a:off x="1600200" y="1524000"/>
            <a:ext cx="1524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H="1">
            <a:off x="2514600" y="1524000"/>
            <a:ext cx="152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7" name="Freeform 13"/>
          <p:cNvSpPr>
            <a:spLocks/>
          </p:cNvSpPr>
          <p:nvPr/>
        </p:nvSpPr>
        <p:spPr bwMode="auto">
          <a:xfrm rot="10800000">
            <a:off x="3352800" y="1905000"/>
            <a:ext cx="195263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3124200" y="1600200"/>
            <a:ext cx="1060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 smtClean="0">
                <a:solidFill>
                  <a:srgbClr val="FF3300"/>
                </a:solidFill>
                <a:cs typeface="Arial" charset="0"/>
              </a:rPr>
              <a:t>Insertion</a:t>
            </a:r>
            <a:endParaRPr lang="en-GB" smtClean="0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75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Input: unaligned sequences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7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Phase 1: Alignment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-------TCAC--GACCGACA</a:t>
            </a:r>
            <a:endParaRPr lang="en-US" sz="200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0386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7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Phase 2: Construct tree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S4 = -------TCAC--GACCGACA</a:t>
            </a:r>
            <a:endParaRPr lang="en-US" sz="2000" dirty="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40386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514600" y="4038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Times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86000" y="4191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Times" charset="0"/>
            </a:endParaRPr>
          </a:p>
        </p:txBody>
      </p:sp>
      <p:cxnSp>
        <p:nvCxnSpPr>
          <p:cNvPr id="62472" name="AutoShape 8"/>
          <p:cNvCxnSpPr>
            <a:cxnSpLocks noChangeShapeType="1"/>
          </p:cNvCxnSpPr>
          <p:nvPr/>
        </p:nvCxnSpPr>
        <p:spPr bwMode="auto">
          <a:xfrm>
            <a:off x="2362200" y="4267200"/>
            <a:ext cx="533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3" name="AutoShape 9"/>
          <p:cNvCxnSpPr>
            <a:cxnSpLocks noChangeShapeType="1"/>
          </p:cNvCxnSpPr>
          <p:nvPr/>
        </p:nvCxnSpPr>
        <p:spPr bwMode="auto">
          <a:xfrm>
            <a:off x="2895600" y="4876800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4" name="AutoShape 10"/>
          <p:cNvCxnSpPr>
            <a:cxnSpLocks noChangeShapeType="1"/>
          </p:cNvCxnSpPr>
          <p:nvPr/>
        </p:nvCxnSpPr>
        <p:spPr bwMode="auto">
          <a:xfrm flipV="1">
            <a:off x="3886200" y="43434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5" name="AutoShape 11"/>
          <p:cNvCxnSpPr>
            <a:cxnSpLocks noChangeShapeType="1"/>
          </p:cNvCxnSpPr>
          <p:nvPr/>
        </p:nvCxnSpPr>
        <p:spPr bwMode="auto">
          <a:xfrm>
            <a:off x="3886200" y="4876800"/>
            <a:ext cx="609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6" name="AutoShape 12"/>
          <p:cNvCxnSpPr>
            <a:cxnSpLocks noChangeShapeType="1"/>
          </p:cNvCxnSpPr>
          <p:nvPr/>
        </p:nvCxnSpPr>
        <p:spPr bwMode="auto">
          <a:xfrm flipH="1">
            <a:off x="2362200" y="48768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1981200" y="39624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latin typeface="Times" charset="0"/>
              </a:rPr>
              <a:t>S1</a:t>
            </a:r>
            <a:endParaRPr lang="en-US" b="1">
              <a:latin typeface="Times" charset="0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057400" y="5334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latin typeface="Times" charset="0"/>
              </a:rPr>
              <a:t>S4</a:t>
            </a:r>
            <a:endParaRPr lang="en-US" b="1">
              <a:latin typeface="Times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4419600" y="4038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latin typeface="Times" charset="0"/>
              </a:rPr>
              <a:t>S2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4495800" y="5334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latin typeface="Times" charset="0"/>
              </a:rPr>
              <a:t>S3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4800600" y="35052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08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Multiple Sequence Alignment (MSA): 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another grand challenge</a:t>
            </a:r>
            <a:r>
              <a:rPr lang="en-US" sz="3600" baseline="3000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endParaRPr lang="en-US" sz="36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0" y="1649720"/>
            <a:ext cx="4191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…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chemeClr val="accent2"/>
                </a:solidFill>
                <a:latin typeface="Courier New" charset="0"/>
              </a:rPr>
              <a:t>Sn</a:t>
            </a: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 = -------TCAC--GACCGACA</a:t>
            </a:r>
            <a:endParaRPr lang="en-US" sz="2000" dirty="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1649720"/>
            <a:ext cx="40386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  …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chemeClr val="accent2"/>
                </a:solidFill>
                <a:latin typeface="Courier New" charset="0"/>
              </a:rPr>
              <a:t>Sn</a:t>
            </a:r>
            <a:r>
              <a:rPr lang="en-US" sz="2000" b="1" dirty="0">
                <a:solidFill>
                  <a:schemeClr val="accent2"/>
                </a:solidFill>
                <a:latin typeface="Courier New" charset="0"/>
              </a:rPr>
              <a:t> = TCACGACCGACA</a:t>
            </a:r>
            <a:endParaRPr lang="en-US" sz="2000" b="1" dirty="0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4038600" y="240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262" name="TextBox 18"/>
          <p:cNvSpPr txBox="1">
            <a:spLocks noChangeArrowheads="1"/>
          </p:cNvSpPr>
          <p:nvPr/>
        </p:nvSpPr>
        <p:spPr bwMode="auto">
          <a:xfrm>
            <a:off x="838200" y="3583880"/>
            <a:ext cx="7635875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0000FF"/>
                </a:solidFill>
              </a:rPr>
              <a:t>Novel techniques needed </a:t>
            </a:r>
            <a:r>
              <a:rPr lang="en-US">
                <a:solidFill>
                  <a:srgbClr val="0000FF"/>
                </a:solidFill>
              </a:rPr>
              <a:t>for scalability and accuracy</a:t>
            </a:r>
          </a:p>
          <a:p>
            <a:r>
              <a:rPr lang="en-US"/>
              <a:t>        </a:t>
            </a:r>
            <a:r>
              <a:rPr lang="en-US" sz="2000"/>
              <a:t>NP-hard problems and large datasets</a:t>
            </a:r>
          </a:p>
          <a:p>
            <a:r>
              <a:rPr lang="en-US" sz="2000"/>
              <a:t>          Current methods do not provide good accuracy</a:t>
            </a:r>
          </a:p>
          <a:p>
            <a:r>
              <a:rPr lang="en-US" sz="2000"/>
              <a:t>          Few methods can analyze even moderately large datasets </a:t>
            </a:r>
          </a:p>
          <a:p>
            <a:r>
              <a:rPr lang="en-US" sz="2000"/>
              <a:t> </a:t>
            </a:r>
          </a:p>
          <a:p>
            <a:r>
              <a:rPr lang="en-US" sz="2000" i="1">
                <a:solidFill>
                  <a:srgbClr val="0000FF"/>
                </a:solidFill>
              </a:rPr>
              <a:t>Many important applications besides phylogenetic estimation	</a:t>
            </a:r>
          </a:p>
        </p:txBody>
      </p:sp>
      <p:sp>
        <p:nvSpPr>
          <p:cNvPr id="96263" name="TextBox 1"/>
          <p:cNvSpPr txBox="1">
            <a:spLocks noChangeArrowheads="1"/>
          </p:cNvSpPr>
          <p:nvPr/>
        </p:nvSpPr>
        <p:spPr bwMode="auto">
          <a:xfrm>
            <a:off x="228600" y="6324600"/>
            <a:ext cx="7262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aseline="30000"/>
              <a:t>1 </a:t>
            </a:r>
            <a:r>
              <a:rPr lang="en-US" sz="1800"/>
              <a:t>Frontiers in Massive Data Analysis, National Academies Press, 2013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2170</Words>
  <Application>Microsoft Macintosh PowerPoint</Application>
  <PresentationFormat>On-screen Show (4:3)</PresentationFormat>
  <Paragraphs>459</Paragraphs>
  <Slides>48</Slides>
  <Notes>29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PASTA: Ultra-large multiple sequence alignment</vt:lpstr>
      <vt:lpstr>PowerPoint Presentation</vt:lpstr>
      <vt:lpstr>The “real” problem</vt:lpstr>
      <vt:lpstr>Indels (insertions and deletions)</vt:lpstr>
      <vt:lpstr>PowerPoint Presentation</vt:lpstr>
      <vt:lpstr>Input: unaligned sequences</vt:lpstr>
      <vt:lpstr>Phase 1: Alignment</vt:lpstr>
      <vt:lpstr>Phase 2: Construct tree</vt:lpstr>
      <vt:lpstr>Multiple Sequence Alignment (MSA):  another grand challenge1</vt:lpstr>
      <vt:lpstr>Two-phase estimation</vt:lpstr>
      <vt:lpstr>1KP: Thousand Transcriptome Project</vt:lpstr>
      <vt:lpstr>Our large-scale MSA methods</vt:lpstr>
      <vt:lpstr>Our large-scale MSA methods</vt:lpstr>
      <vt:lpstr>Multiple Sequence Alignment (MSA)</vt:lpstr>
      <vt:lpstr>Multiple Sequence Alignment (MSA)</vt:lpstr>
      <vt:lpstr>Two-phase estimation</vt:lpstr>
      <vt:lpstr>PowerPoint Presentation</vt:lpstr>
      <vt:lpstr>Alignments and Trees</vt:lpstr>
      <vt:lpstr>SATé Iteration (Cartoon)</vt:lpstr>
      <vt:lpstr>SATé results</vt:lpstr>
      <vt:lpstr>SATé-II: centroid edge decomposition</vt:lpstr>
      <vt:lpstr>SATé-II results</vt:lpstr>
      <vt:lpstr>SATé-II running time profiling</vt:lpstr>
      <vt:lpstr>SATé-II running time profiling</vt:lpstr>
      <vt:lpstr>PASTA: SATé-II with a new merging algorithm</vt:lpstr>
      <vt:lpstr>Default starting tree</vt:lpstr>
      <vt:lpstr>SATé-II merging step</vt:lpstr>
      <vt:lpstr>PASTA merging: Step 1</vt:lpstr>
      <vt:lpstr>PASTA merging: Step 2</vt:lpstr>
      <vt:lpstr>PASTA merging: Step 3</vt:lpstr>
      <vt:lpstr>Results</vt:lpstr>
      <vt:lpstr>SATé-II running time profiling</vt:lpstr>
      <vt:lpstr>PASTA vs. SATe2 profiling and scaling</vt:lpstr>
      <vt:lpstr>PASTA Running Time and Scalability</vt:lpstr>
      <vt:lpstr>Evaluation</vt:lpstr>
      <vt:lpstr>Methods</vt:lpstr>
      <vt:lpstr>Tree Error – Simulated data</vt:lpstr>
      <vt:lpstr>Tree Error – Nucleotide (CRW)</vt:lpstr>
      <vt:lpstr>PowerPoint Presentation</vt:lpstr>
      <vt:lpstr>Alignment Accuracy – Correct columns</vt:lpstr>
      <vt:lpstr>Alignment Accuracy – Sum of pairs score</vt:lpstr>
      <vt:lpstr>Running time</vt:lpstr>
      <vt:lpstr>PowerPoint Presentation</vt:lpstr>
      <vt:lpstr>PASTA vs. SATe-II</vt:lpstr>
      <vt:lpstr>PASTA vs. SATe-II</vt:lpstr>
      <vt:lpstr>Summary</vt:lpstr>
      <vt:lpstr>Warnow Laboratory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PASTA: Ultra-large multiple sequence alignment</dc:title>
  <dc:creator>Tandy Warnow</dc:creator>
  <cp:lastModifiedBy>Tandy Warnow</cp:lastModifiedBy>
  <cp:revision>15</cp:revision>
  <dcterms:created xsi:type="dcterms:W3CDTF">2014-06-17T19:55:12Z</dcterms:created>
  <dcterms:modified xsi:type="dcterms:W3CDTF">2014-06-19T12:05:35Z</dcterms:modified>
</cp:coreProperties>
</file>