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410" r:id="rId2"/>
    <p:sldId id="614" r:id="rId3"/>
    <p:sldId id="345" r:id="rId4"/>
    <p:sldId id="616" r:id="rId5"/>
    <p:sldId id="285" r:id="rId6"/>
    <p:sldId id="690" r:id="rId7"/>
    <p:sldId id="299" r:id="rId8"/>
    <p:sldId id="300" r:id="rId9"/>
    <p:sldId id="674" r:id="rId10"/>
    <p:sldId id="625" r:id="rId11"/>
    <p:sldId id="634" r:id="rId12"/>
    <p:sldId id="691" r:id="rId13"/>
    <p:sldId id="641" r:id="rId14"/>
    <p:sldId id="692" r:id="rId15"/>
    <p:sldId id="693" r:id="rId16"/>
    <p:sldId id="678" r:id="rId17"/>
    <p:sldId id="677" r:id="rId18"/>
    <p:sldId id="657" r:id="rId19"/>
    <p:sldId id="645" r:id="rId20"/>
    <p:sldId id="648" r:id="rId21"/>
    <p:sldId id="649" r:id="rId22"/>
    <p:sldId id="673" r:id="rId23"/>
    <p:sldId id="658" r:id="rId24"/>
    <p:sldId id="659" r:id="rId25"/>
    <p:sldId id="660" r:id="rId26"/>
    <p:sldId id="661" r:id="rId27"/>
    <p:sldId id="662" r:id="rId28"/>
    <p:sldId id="663" r:id="rId29"/>
    <p:sldId id="665" r:id="rId30"/>
    <p:sldId id="669" r:id="rId31"/>
    <p:sldId id="679" r:id="rId32"/>
    <p:sldId id="671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36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69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A9E28-B9ED-824E-858C-5EF3E9EF3A82}" type="datetimeFigureOut">
              <a:rPr lang="en-US" smtClean="0"/>
              <a:t>5/30/14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6E277-5A5A-BF4B-87B7-333083DCB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1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71780-020F-4449-ADD9-16163682AB0F}" type="datetimeFigureOut">
              <a:rPr lang="en-US" smtClean="0"/>
              <a:t>5/30/14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2ABEC-2478-0944-B382-0B8D2309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66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2ABEC-2478-0944-B382-0B8D230992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04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5604BA-706F-F44F-8185-7FC6DE24BF73}" type="slidenum">
              <a:rPr lang="en-US"/>
              <a:pPr/>
              <a:t>10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CD327B-8229-C048-A475-9C3434C3F6F1}" type="slidenum">
              <a:rPr lang="en-US"/>
              <a:pPr/>
              <a:t>11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move to later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449AAD-6166-9145-A447-8D446A3DCDE5}" type="slidenum">
              <a:rPr lang="en-US"/>
              <a:pPr/>
              <a:t>12</a:t>
            </a:fld>
            <a:endParaRPr lang="en-US"/>
          </a:p>
        </p:txBody>
      </p:sp>
      <p:sp>
        <p:nvSpPr>
          <p:cNvPr id="636930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693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32DD86-D8A3-1B43-A3ED-47635F51F086}" type="slidenum">
              <a:rPr lang="en-US"/>
              <a:pPr/>
              <a:t>13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332972-C340-194A-B443-3BE3969FFD3E}" type="slidenum">
              <a:rPr lang="en-US"/>
              <a:pPr/>
              <a:t>14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A2339-DA13-7D42-9A2B-9806DBE7BB49}" type="slidenum">
              <a:rPr lang="en-US"/>
              <a:pPr/>
              <a:t>15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E6C64-8ADB-9C47-8EC7-EC5D8BCE7146}" type="slidenum">
              <a:rPr lang="en-US"/>
              <a:pPr/>
              <a:t>16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fix ideal/real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78464-23FC-5A48-9B78-8EC16E119BED}" type="slidenum">
              <a:rPr lang="en-US"/>
              <a:pPr/>
              <a:t>17</a:t>
            </a:fld>
            <a:endParaRPr lang="en-US"/>
          </a:p>
        </p:txBody>
      </p:sp>
      <p:sp>
        <p:nvSpPr>
          <p:cNvPr id="30105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10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E6C64-8ADB-9C47-8EC7-EC5D8BCE7146}" type="slidenum">
              <a:rPr lang="en-US"/>
              <a:pPr/>
              <a:t>18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fix ideal/real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E18D7-75A5-EB4F-BA97-FDC50F1ABC61}" type="slidenum">
              <a:rPr lang="en-US"/>
              <a:pPr/>
              <a:t>19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mention that SCM is  a supertree method in and of itself.</a:t>
            </a:r>
          </a:p>
          <a:p>
            <a:r>
              <a:rPr lang="en-US"/>
              <a:t>describe how it is used: merges pairs of trees until a single tree is left.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6B47A9-AE94-D448-B9E1-1D5F26EAC60E}" type="slidenum">
              <a:rPr lang="en-US"/>
              <a:pPr/>
              <a:t>2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Phylogenetic</a:t>
            </a:r>
            <a:r>
              <a:rPr lang="en-US" baseline="0" dirty="0" smtClean="0"/>
              <a:t> estimation is the task of reconstructing evolutionary histories. </a:t>
            </a:r>
          </a:p>
          <a:p>
            <a:r>
              <a:rPr lang="en-US" baseline="0" dirty="0" smtClean="0"/>
              <a:t>We represent these evolutionary histories using a tree with extant species, or species that exist today at the leaves.</a:t>
            </a:r>
          </a:p>
          <a:p>
            <a:r>
              <a:rPr lang="en-US" baseline="0" dirty="0" smtClean="0"/>
              <a:t>The internal vertices or nodes of the tree, the branching points, represent the most recent common ancestor of any species below that vertex.</a:t>
            </a:r>
          </a:p>
          <a:p>
            <a:r>
              <a:rPr lang="en-US" baseline="0" dirty="0" smtClean="0"/>
              <a:t>(Give examples</a:t>
            </a:r>
            <a:r>
              <a:rPr lang="en-US" baseline="0" dirty="0" smtClean="0"/>
              <a:t>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*Phylogenies are used as tools across many areas of biology.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97E9BB-D748-B047-9B20-26AE44434BDB}" type="slidenum">
              <a:rPr lang="en-US"/>
              <a:pPr/>
              <a:t>20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5CA164-D1A6-7349-8761-DE390A2F4741}" type="slidenum">
              <a:rPr lang="en-US"/>
              <a:pPr/>
              <a:t>21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Remember to make fp/fn box and mark SCM, and MRP. (add QMC-sparse and QMC-dense later)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E6C64-8ADB-9C47-8EC7-EC5D8BCE7146}" type="slidenum">
              <a:rPr lang="en-US"/>
              <a:pPr/>
              <a:t>22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fix ideal/real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6BFBE-0AE2-964A-A844-BEB0EEC956DD}" type="slidenum">
              <a:rPr lang="en-US"/>
              <a:pPr/>
              <a:t>23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E5EB7-4CB7-584D-879D-076B2EC8F27D}" type="slidenum">
              <a:rPr lang="en-US"/>
              <a:pPr/>
              <a:t>24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mention that rooting matters here</a:t>
            </a:r>
          </a:p>
          <a:p>
            <a:r>
              <a:rPr lang="en-US"/>
              <a:t>mention theorem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48C45B-6389-974A-8FD7-907CA29822C6}" type="slidenum">
              <a:rPr lang="en-US"/>
              <a:pPr/>
              <a:t>25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915095-B63A-274D-A027-53E7701BA9DF}" type="slidenum">
              <a:rPr lang="en-US"/>
              <a:pPr/>
              <a:t>26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94A40B-F963-324B-AC9B-74849496C533}" type="slidenum">
              <a:rPr lang="en-US"/>
              <a:pPr/>
              <a:t>27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221113-C445-3B42-8C1F-DCBE262E6C24}" type="slidenum">
              <a:rPr lang="en-US"/>
              <a:pPr/>
              <a:t>28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332972-C340-194A-B443-3BE3969FFD3E}" type="slidenum">
              <a:rPr lang="en-US"/>
              <a:pPr/>
              <a:t>29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D935A52-DEF1-2040-B8A2-9141E2EC15C0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baseline="0" dirty="0" smtClean="0"/>
              <a:t>One of the grand challenge problems in </a:t>
            </a:r>
            <a:r>
              <a:rPr lang="en-US" baseline="0" dirty="0" err="1" smtClean="0"/>
              <a:t>phylogenetics</a:t>
            </a:r>
            <a:r>
              <a:rPr lang="en-US" baseline="0" dirty="0" smtClean="0"/>
              <a:t> is to reconstruct the tree of life, and that is to construct a tree that represents the evolutionary history of all species that exist today.</a:t>
            </a:r>
          </a:p>
          <a:p>
            <a:pPr marL="0" indent="0" eaLnBrk="1" hangingPunct="1">
              <a:buFontTx/>
              <a:buNone/>
            </a:pPr>
            <a:r>
              <a:rPr lang="en-US" baseline="0" dirty="0" smtClean="0"/>
              <a:t>We are not there yet, but we are getting closer. Large scale phylogenetic analyses have applications across biology and biomedicine.</a:t>
            </a:r>
          </a:p>
          <a:p>
            <a:pPr marL="171450" indent="-171450" eaLnBrk="1" hangingPunct="1">
              <a:buFontTx/>
              <a:buChar char="-"/>
            </a:pPr>
            <a:r>
              <a:rPr lang="en-US" baseline="0" dirty="0" smtClean="0"/>
              <a:t>Has helped answer the questions about human origins, supporting the out of </a:t>
            </a:r>
            <a:r>
              <a:rPr lang="en-US" baseline="0" dirty="0" err="1" smtClean="0"/>
              <a:t>africa</a:t>
            </a:r>
            <a:r>
              <a:rPr lang="en-US" baseline="0" dirty="0" smtClean="0"/>
              <a:t> hypothesis.</a:t>
            </a:r>
            <a:endParaRPr lang="en-US" dirty="0" smtClean="0"/>
          </a:p>
          <a:p>
            <a:pPr marL="171450" indent="-171450" eaLnBrk="1" hangingPunct="1">
              <a:buFontTx/>
              <a:buChar char="-"/>
            </a:pPr>
            <a:r>
              <a:rPr lang="en-US" baseline="0" dirty="0" smtClean="0"/>
              <a:t>Determine which of this year’s strains to use in next year’s flu vaccine</a:t>
            </a:r>
          </a:p>
          <a:p>
            <a:pPr marL="171450" indent="-171450" eaLnBrk="1" hangingPunct="1">
              <a:buFontTx/>
              <a:buChar char="-"/>
            </a:pPr>
            <a:r>
              <a:rPr lang="en-US" baseline="0" dirty="0" smtClean="0"/>
              <a:t>Leads for experimentation</a:t>
            </a:r>
          </a:p>
          <a:p>
            <a:pPr marL="171450" indent="-171450" eaLnBrk="1" hangingPunct="1">
              <a:buFontTx/>
              <a:buChar char="-"/>
            </a:pPr>
            <a:r>
              <a:rPr lang="en-US" baseline="0" dirty="0" smtClean="0"/>
              <a:t>And even forensics – phylogenies have been used as evidence in attempted murder and murder trials where some one is being accused of </a:t>
            </a:r>
            <a:r>
              <a:rPr lang="en-US" baseline="0" dirty="0" err="1" smtClean="0"/>
              <a:t>purposfully</a:t>
            </a:r>
            <a:r>
              <a:rPr lang="en-US" baseline="0" dirty="0" smtClean="0"/>
              <a:t> infecting someone else with AIDS or </a:t>
            </a:r>
            <a:r>
              <a:rPr lang="en-US" baseline="0" dirty="0" err="1" smtClean="0"/>
              <a:t>Hep</a:t>
            </a:r>
            <a:r>
              <a:rPr lang="en-US" baseline="0" dirty="0" smtClean="0"/>
              <a:t>-</a:t>
            </a:r>
            <a:r>
              <a:rPr lang="en-US" baseline="0" dirty="0" smtClean="0"/>
              <a:t>c</a:t>
            </a:r>
          </a:p>
          <a:p>
            <a:pPr marL="171450" indent="-171450" eaLnBrk="1" hangingPunct="1">
              <a:buFontTx/>
              <a:buChar char="-"/>
            </a:pPr>
            <a:endParaRPr lang="en-US" dirty="0" smtClean="0"/>
          </a:p>
          <a:p>
            <a:pPr eaLnBrk="1" hangingPunct="1"/>
            <a:r>
              <a:rPr lang="en-US" dirty="0" smtClean="0"/>
              <a:t>useful tools for pharmacologists for analyzing relationships between receptors and associated enzymes. Phylogenetic analysis can help generate hypotheses and leads for experimentation.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1) Nature</a:t>
            </a:r>
            <a:r>
              <a:rPr lang="en-US" baseline="0" dirty="0" smtClean="0"/>
              <a:t> Reviews (Genetics) http://</a:t>
            </a:r>
            <a:r>
              <a:rPr lang="en-US" baseline="0" dirty="0" err="1" smtClean="0"/>
              <a:t>www.nature.com</a:t>
            </a:r>
            <a:r>
              <a:rPr lang="en-US" baseline="0" dirty="0" smtClean="0"/>
              <a:t>/</a:t>
            </a:r>
            <a:r>
              <a:rPr lang="en-US" baseline="0" dirty="0" err="1" smtClean="0"/>
              <a:t>nrg</a:t>
            </a:r>
            <a:r>
              <a:rPr lang="en-US" baseline="0" dirty="0" smtClean="0"/>
              <a:t>/journal/v6/n5/</a:t>
            </a:r>
            <a:r>
              <a:rPr lang="en-US" baseline="0" dirty="0" err="1" smtClean="0"/>
              <a:t>fig_tab</a:t>
            </a:r>
            <a:r>
              <a:rPr lang="en-US" baseline="0" dirty="0" smtClean="0"/>
              <a:t>/nrg1603_F1.html</a:t>
            </a:r>
            <a:endParaRPr lang="en-US" dirty="0" smtClean="0"/>
          </a:p>
          <a:p>
            <a:pPr eaLnBrk="1" hangingPunct="1"/>
            <a:r>
              <a:rPr lang="en-US" dirty="0" smtClean="0"/>
              <a:t>2) Howard</a:t>
            </a:r>
            <a:r>
              <a:rPr lang="en-US" baseline="0" dirty="0" smtClean="0"/>
              <a:t> Hughes Medical Institute (</a:t>
            </a:r>
            <a:r>
              <a:rPr lang="en-US" baseline="0" dirty="0" err="1" smtClean="0"/>
              <a:t>BioInteractive</a:t>
            </a:r>
            <a:r>
              <a:rPr lang="en-US" baseline="0" dirty="0" smtClean="0"/>
              <a:t>) </a:t>
            </a:r>
            <a:r>
              <a:rPr lang="en-US" dirty="0" smtClean="0"/>
              <a:t>http://</a:t>
            </a:r>
            <a:r>
              <a:rPr lang="en-US" dirty="0" err="1" smtClean="0"/>
              <a:t>media.hhmi.org</a:t>
            </a:r>
            <a:r>
              <a:rPr lang="en-US" dirty="0" smtClean="0"/>
              <a:t>/</a:t>
            </a:r>
            <a:r>
              <a:rPr lang="en-US" dirty="0" err="1" smtClean="0"/>
              <a:t>biointeractive</a:t>
            </a:r>
            <a:r>
              <a:rPr lang="en-US" dirty="0" smtClean="0"/>
              <a:t>/click/Origins/14.html</a:t>
            </a:r>
          </a:p>
          <a:p>
            <a:pPr eaLnBrk="1" hangingPunct="1"/>
            <a:r>
              <a:rPr lang="en-US" dirty="0" smtClean="0"/>
              <a:t>3) 1000 Genomes Project http://</a:t>
            </a:r>
            <a:r>
              <a:rPr lang="en-US" dirty="0" err="1" smtClean="0"/>
              <a:t>massgenomics.org</a:t>
            </a:r>
            <a:r>
              <a:rPr lang="en-US" dirty="0" smtClean="0"/>
              <a:t>/2013/04/rare-variants-human-</a:t>
            </a:r>
            <a:r>
              <a:rPr lang="en-US" dirty="0" err="1" smtClean="0"/>
              <a:t>disease.html</a:t>
            </a:r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A2339-DA13-7D42-9A2B-9806DBE7BB49}" type="slidenum">
              <a:rPr lang="en-US"/>
              <a:pPr/>
              <a:t>30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01243E-5983-B74B-AC43-395A36B21A34}" type="slidenum">
              <a:rPr lang="en-US"/>
              <a:pPr/>
              <a:t>31</a:t>
            </a:fld>
            <a:endParaRPr lang="en-US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C202B2-CA60-4145-97B9-BE2CFBCD8747}" type="slidenum">
              <a:rPr lang="en-US"/>
              <a:pPr/>
              <a:t>32</a:t>
            </a:fld>
            <a:endParaRPr lang="en-US"/>
          </a:p>
        </p:txBody>
      </p:sp>
      <p:sp>
        <p:nvSpPr>
          <p:cNvPr id="3133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F4FF92-30B0-EF40-BFC7-EE5883D06C24}" type="slidenum">
              <a:rPr lang="en-US"/>
              <a:pPr/>
              <a:t>4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not going to get into the details of what causes mutation/substiturion (shannon)</a:t>
            </a:r>
          </a:p>
          <a:p>
            <a:r>
              <a:rPr lang="en-US"/>
              <a:t>perhaps mention that a gene is a unit of data (shannon)</a:t>
            </a:r>
          </a:p>
          <a:p>
            <a:r>
              <a:rPr lang="en-US"/>
              <a:t>be sure to say (and describe) speciation event.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9C4C2EB-5C07-3245-B7DB-18A7C85F84F5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757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403F43-8DA7-664F-AC9D-3A3DB1F94713}" type="slidenum">
              <a:rPr lang="en-US"/>
              <a:pPr/>
              <a:t>6</a:t>
            </a:fld>
            <a:endParaRPr lang="en-US"/>
          </a:p>
        </p:txBody>
      </p:sp>
      <p:sp>
        <p:nvSpPr>
          <p:cNvPr id="428034" name="Rectangle 2"/>
          <p:cNvSpPr>
            <a:spLocks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4A12EF-874D-0D4E-B7FD-785409825519}" type="slidenum">
              <a:rPr lang="en-US"/>
              <a:pPr/>
              <a:t>7</a:t>
            </a:fld>
            <a:endParaRPr lang="en-US"/>
          </a:p>
        </p:txBody>
      </p:sp>
      <p:sp>
        <p:nvSpPr>
          <p:cNvPr id="3911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0BC881-E4BE-174E-BAC8-1B369BB7E071}" type="slidenum">
              <a:rPr lang="en-US"/>
              <a:pPr/>
              <a:t>8</a:t>
            </a:fld>
            <a:endParaRPr lang="en-US"/>
          </a:p>
        </p:txBody>
      </p:sp>
      <p:sp>
        <p:nvSpPr>
          <p:cNvPr id="3932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D581D9-3B5B-4D4F-89B8-A58397FEA9FA}" type="slidenum">
              <a:rPr lang="en-US"/>
              <a:pPr/>
              <a:t>9</a:t>
            </a:fld>
            <a:endParaRPr lang="en-US"/>
          </a:p>
        </p:txBody>
      </p:sp>
      <p:sp>
        <p:nvSpPr>
          <p:cNvPr id="3952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point out that supertree methods take overlaping trees and produce a tree, and that the whole process of first generating small trees and then applying a supertree method is often referred to as the </a:t>
            </a:r>
            <a:r>
              <a:rPr lang="ja-JP" altLang="en-US"/>
              <a:t>“</a:t>
            </a:r>
            <a:r>
              <a:rPr lang="en-US"/>
              <a:t>supertree approach</a:t>
            </a:r>
            <a:r>
              <a:rPr lang="ja-JP" altLang="en-US"/>
              <a:t>”</a:t>
            </a:r>
            <a:r>
              <a:rPr lang="en-US"/>
              <a:t>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0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9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0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58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14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5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4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1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0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5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8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DC6EC-E6EC-F74C-ADD8-F4BD72EB30AE}" type="datetimeFigureOut">
              <a:rPr lang="en-US" smtClean="0"/>
              <a:t>5/30/14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068FA-DDFF-CA4B-ACBD-CE27D2589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21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6.jpg"/><Relationship Id="rId5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SuperFine</a:t>
            </a:r>
            <a:r>
              <a:rPr lang="en-US" sz="4000" dirty="0" smtClean="0"/>
              <a:t>, </a:t>
            </a:r>
            <a:r>
              <a:rPr lang="en-US" sz="4000" dirty="0" smtClean="0"/>
              <a:t>Enabling Large</a:t>
            </a:r>
            <a:r>
              <a:rPr lang="en-US" sz="4000" dirty="0" smtClean="0"/>
              <a:t>-Scale Phylogenetic Estimation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Shel</a:t>
            </a:r>
            <a:r>
              <a:rPr lang="en-US" dirty="0" smtClean="0"/>
              <a:t> Swenson</a:t>
            </a:r>
          </a:p>
          <a:p>
            <a:r>
              <a:rPr lang="en-US" dirty="0" smtClean="0"/>
              <a:t>University of Southern California</a:t>
            </a:r>
          </a:p>
          <a:p>
            <a:r>
              <a:rPr lang="en-US" dirty="0" smtClean="0"/>
              <a:t>and</a:t>
            </a:r>
          </a:p>
          <a:p>
            <a:r>
              <a:rPr lang="en-US" dirty="0" smtClean="0"/>
              <a:t>Georgia Institute of Technology</a:t>
            </a:r>
          </a:p>
        </p:txBody>
      </p:sp>
      <p:pic>
        <p:nvPicPr>
          <p:cNvPr id="4" name="Picture 2" descr="nature-reviews-tree-of-lif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413" y="230515"/>
            <a:ext cx="2321153" cy="2003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6531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use supertree methods?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924800" cy="1676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/>
              <a:t>Missing data</a:t>
            </a:r>
          </a:p>
          <a:p>
            <a:pPr>
              <a:lnSpc>
                <a:spcPct val="110000"/>
              </a:lnSpc>
            </a:pPr>
            <a:r>
              <a:rPr lang="en-US" sz="3200"/>
              <a:t>Large dataset sizes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276600"/>
            <a:ext cx="7848600" cy="2971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/>
              <a:t>Incompatible data types </a:t>
            </a:r>
            <a:r>
              <a:rPr lang="en-US"/>
              <a:t>(e.g., morphological features, biomolecular sequences, gene orders, even distances based upon biochemistry)</a:t>
            </a:r>
            <a:endParaRPr lang="en-US" sz="3200"/>
          </a:p>
          <a:p>
            <a:pPr>
              <a:lnSpc>
                <a:spcPct val="110000"/>
              </a:lnSpc>
            </a:pPr>
            <a:r>
              <a:rPr lang="en-US" sz="3200"/>
              <a:t>Unavailable sequence data (only trees)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Many Supertree Methods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MRP</a:t>
            </a:r>
          </a:p>
          <a:p>
            <a:pPr>
              <a:lnSpc>
                <a:spcPct val="90000"/>
              </a:lnSpc>
            </a:pPr>
            <a:r>
              <a:rPr lang="en-US"/>
              <a:t>weighted MRP</a:t>
            </a:r>
          </a:p>
          <a:p>
            <a:pPr>
              <a:lnSpc>
                <a:spcPct val="90000"/>
              </a:lnSpc>
            </a:pPr>
            <a:r>
              <a:rPr lang="en-US"/>
              <a:t>Min-Cut</a:t>
            </a:r>
          </a:p>
          <a:p>
            <a:pPr>
              <a:lnSpc>
                <a:spcPct val="90000"/>
              </a:lnSpc>
            </a:pPr>
            <a:r>
              <a:rPr lang="en-US"/>
              <a:t>Modified Min-Cut</a:t>
            </a:r>
          </a:p>
          <a:p>
            <a:pPr>
              <a:lnSpc>
                <a:spcPct val="90000"/>
              </a:lnSpc>
            </a:pPr>
            <a:r>
              <a:rPr lang="en-US"/>
              <a:t>Semi-strict Supertree</a:t>
            </a:r>
          </a:p>
          <a:p>
            <a:pPr>
              <a:lnSpc>
                <a:spcPct val="90000"/>
              </a:lnSpc>
            </a:pPr>
            <a:r>
              <a:rPr lang="en-US"/>
              <a:t>MRF</a:t>
            </a:r>
          </a:p>
          <a:p>
            <a:pPr>
              <a:lnSpc>
                <a:spcPct val="90000"/>
              </a:lnSpc>
            </a:pPr>
            <a:r>
              <a:rPr lang="en-US"/>
              <a:t>MRD</a:t>
            </a:r>
          </a:p>
          <a:p>
            <a:pPr>
              <a:lnSpc>
                <a:spcPct val="90000"/>
              </a:lnSpc>
            </a:pPr>
            <a:r>
              <a:rPr lang="en-US"/>
              <a:t>QILI</a:t>
            </a: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209800"/>
            <a:ext cx="3810000" cy="4114800"/>
          </a:xfrm>
        </p:spPr>
        <p:txBody>
          <a:bodyPr/>
          <a:lstStyle/>
          <a:p>
            <a:r>
              <a:rPr lang="en-US"/>
              <a:t>SDM</a:t>
            </a:r>
          </a:p>
          <a:p>
            <a:r>
              <a:rPr lang="en-US"/>
              <a:t>Q-imputation</a:t>
            </a:r>
          </a:p>
          <a:p>
            <a:r>
              <a:rPr lang="en-US"/>
              <a:t>PhySIC</a:t>
            </a:r>
          </a:p>
          <a:p>
            <a:r>
              <a:rPr lang="en-US"/>
              <a:t>Majority-Rule Supertrees</a:t>
            </a:r>
          </a:p>
          <a:p>
            <a:r>
              <a:rPr lang="en-US"/>
              <a:t>Maximum Likelihood Supertrees</a:t>
            </a:r>
          </a:p>
          <a:p>
            <a:r>
              <a:rPr lang="en-US"/>
              <a:t>and many more ...</a:t>
            </a:r>
          </a:p>
        </p:txBody>
      </p:sp>
      <p:grpSp>
        <p:nvGrpSpPr>
          <p:cNvPr id="72714" name="Group 10"/>
          <p:cNvGrpSpPr>
            <a:grpSpLocks/>
          </p:cNvGrpSpPr>
          <p:nvPr/>
        </p:nvGrpSpPr>
        <p:grpSpPr bwMode="auto">
          <a:xfrm>
            <a:off x="685800" y="1387475"/>
            <a:ext cx="6673853" cy="1355725"/>
            <a:chOff x="432" y="874"/>
            <a:chExt cx="4204" cy="854"/>
          </a:xfrm>
        </p:grpSpPr>
        <p:sp>
          <p:nvSpPr>
            <p:cNvPr id="72710" name="Oval 6"/>
            <p:cNvSpPr>
              <a:spLocks noChangeArrowheads="1"/>
            </p:cNvSpPr>
            <p:nvPr/>
          </p:nvSpPr>
          <p:spPr bwMode="auto">
            <a:xfrm>
              <a:off x="432" y="1344"/>
              <a:ext cx="1152" cy="384"/>
            </a:xfrm>
            <a:prstGeom prst="ellipse">
              <a:avLst/>
            </a:prstGeom>
            <a:solidFill>
              <a:srgbClr val="006633">
                <a:alpha val="38000"/>
              </a:srgbClr>
            </a:solidFill>
            <a:ln w="9525">
              <a:solidFill>
                <a:srgbClr val="0066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2" name="Text Box 8"/>
            <p:cNvSpPr txBox="1">
              <a:spLocks noChangeArrowheads="1"/>
            </p:cNvSpPr>
            <p:nvPr/>
          </p:nvSpPr>
          <p:spPr bwMode="auto">
            <a:xfrm>
              <a:off x="1584" y="874"/>
              <a:ext cx="30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6633"/>
                  </a:solidFill>
                </a:rPr>
                <a:t>Matrix Representation with Parsimony</a:t>
              </a:r>
            </a:p>
            <a:p>
              <a:r>
                <a:rPr lang="en-US" dirty="0">
                  <a:solidFill>
                    <a:srgbClr val="006633"/>
                  </a:solidFill>
                </a:rPr>
                <a:t>(Most commonly </a:t>
              </a:r>
              <a:r>
                <a:rPr lang="en-US" dirty="0" smtClean="0">
                  <a:solidFill>
                    <a:srgbClr val="006633"/>
                  </a:solidFill>
                </a:rPr>
                <a:t>used and among most accurate)</a:t>
              </a:r>
              <a:endParaRPr lang="en-US" dirty="0">
                <a:solidFill>
                  <a:srgbClr val="006633"/>
                </a:solidFill>
              </a:endParaRPr>
            </a:p>
          </p:txBody>
        </p:sp>
        <p:cxnSp>
          <p:nvCxnSpPr>
            <p:cNvPr id="72713" name="AutoShape 9"/>
            <p:cNvCxnSpPr>
              <a:cxnSpLocks noChangeShapeType="1"/>
            </p:cNvCxnSpPr>
            <p:nvPr/>
          </p:nvCxnSpPr>
          <p:spPr bwMode="auto">
            <a:xfrm rot="10800000" flipV="1">
              <a:off x="912" y="1056"/>
              <a:ext cx="576" cy="211"/>
            </a:xfrm>
            <a:prstGeom prst="curvedConnector2">
              <a:avLst/>
            </a:prstGeom>
            <a:noFill/>
            <a:ln w="19050">
              <a:solidFill>
                <a:srgbClr val="0066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-304800"/>
            <a:ext cx="7772400" cy="1143000"/>
          </a:xfrm>
        </p:spPr>
        <p:txBody>
          <a:bodyPr/>
          <a:lstStyle/>
          <a:p>
            <a:r>
              <a:rPr lang="en-US" sz="4000" b="0"/>
              <a:t>Quantifying Error</a:t>
            </a:r>
            <a:endParaRPr lang="en-US" sz="4000"/>
          </a:p>
        </p:txBody>
      </p:sp>
      <p:pic>
        <p:nvPicPr>
          <p:cNvPr id="635908" name="Picture 4" descr="intro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55638"/>
            <a:ext cx="6324600" cy="567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5909" name="Rectangle 5"/>
          <p:cNvSpPr>
            <a:spLocks noChangeArrowheads="1"/>
          </p:cNvSpPr>
          <p:nvPr/>
        </p:nvSpPr>
        <p:spPr bwMode="auto">
          <a:xfrm>
            <a:off x="914400" y="3669135"/>
            <a:ext cx="332585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 dirty="0">
                <a:latin typeface="Verdana" charset="0"/>
              </a:rPr>
              <a:t>FN: false negative</a:t>
            </a:r>
          </a:p>
          <a:p>
            <a:r>
              <a:rPr lang="en-US" sz="2400" b="0" dirty="0">
                <a:latin typeface="Verdana" charset="0"/>
              </a:rPr>
              <a:t>      (missing edge)</a:t>
            </a:r>
          </a:p>
          <a:p>
            <a:r>
              <a:rPr lang="en-US" sz="2400" b="0" dirty="0">
                <a:latin typeface="Verdana" charset="0"/>
              </a:rPr>
              <a:t>FP: false positive</a:t>
            </a:r>
          </a:p>
          <a:p>
            <a:r>
              <a:rPr lang="en-US" sz="2400" b="0" dirty="0">
                <a:latin typeface="Verdana" charset="0"/>
              </a:rPr>
              <a:t>      (incorrect edge)</a:t>
            </a:r>
          </a:p>
          <a:p>
            <a:endParaRPr lang="en-US" sz="2400" b="0" dirty="0">
              <a:latin typeface="Verdana" charset="0"/>
            </a:endParaRPr>
          </a:p>
        </p:txBody>
      </p:sp>
      <p:sp>
        <p:nvSpPr>
          <p:cNvPr id="635910" name="Line 6"/>
          <p:cNvSpPr>
            <a:spLocks noChangeShapeType="1"/>
          </p:cNvSpPr>
          <p:nvPr/>
        </p:nvSpPr>
        <p:spPr bwMode="auto">
          <a:xfrm>
            <a:off x="2895600" y="1524000"/>
            <a:ext cx="1524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11" name="Rectangle 7"/>
          <p:cNvSpPr>
            <a:spLocks noChangeArrowheads="1"/>
          </p:cNvSpPr>
          <p:nvPr/>
        </p:nvSpPr>
        <p:spPr bwMode="auto">
          <a:xfrm>
            <a:off x="3048000" y="1473200"/>
            <a:ext cx="520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Verdana" charset="0"/>
              </a:rPr>
              <a:t>FN</a:t>
            </a:r>
          </a:p>
        </p:txBody>
      </p:sp>
      <p:sp>
        <p:nvSpPr>
          <p:cNvPr id="635912" name="Line 8"/>
          <p:cNvSpPr>
            <a:spLocks noChangeShapeType="1"/>
          </p:cNvSpPr>
          <p:nvPr/>
        </p:nvSpPr>
        <p:spPr bwMode="auto">
          <a:xfrm>
            <a:off x="6518275" y="5105400"/>
            <a:ext cx="4159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13" name="Rectangle 9"/>
          <p:cNvSpPr>
            <a:spLocks noChangeArrowheads="1"/>
          </p:cNvSpPr>
          <p:nvPr/>
        </p:nvSpPr>
        <p:spPr bwMode="auto">
          <a:xfrm>
            <a:off x="6375400" y="5181600"/>
            <a:ext cx="48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latin typeface="Verdana" charset="0"/>
              </a:rPr>
              <a:t>FP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75132" y="5443177"/>
            <a:ext cx="2138140" cy="7848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Verdana" charset="0"/>
              </a:rPr>
              <a:t>50% error rate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900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FN </a:t>
            </a:r>
            <a:r>
              <a:rPr lang="en-US" dirty="0" smtClean="0"/>
              <a:t>rate</a:t>
            </a:r>
            <a:br>
              <a:rPr lang="en-US" dirty="0" smtClean="0"/>
            </a:br>
            <a:r>
              <a:rPr lang="en-US" dirty="0" smtClean="0"/>
              <a:t>MRP </a:t>
            </a:r>
            <a:r>
              <a:rPr lang="en-US" dirty="0"/>
              <a:t>vs. </a:t>
            </a:r>
            <a:r>
              <a:rPr lang="en-US" dirty="0" smtClean="0"/>
              <a:t>Concatenation</a:t>
            </a:r>
            <a:endParaRPr lang="en-US" dirty="0"/>
          </a:p>
        </p:txBody>
      </p:sp>
      <p:pic>
        <p:nvPicPr>
          <p:cNvPr id="278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2209800"/>
            <a:ext cx="8812212" cy="317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4605338" y="5181600"/>
            <a:ext cx="1795462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Scaffold Density (%)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 rot="16200000">
            <a:off x="1118652" y="3534210"/>
            <a:ext cx="1064412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 smtClean="0"/>
              <a:t>FN Rate (%)</a:t>
            </a:r>
            <a:endParaRPr lang="en-US" sz="14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43694" y="2308824"/>
            <a:ext cx="1311805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 smtClean="0"/>
              <a:t>MRP</a:t>
            </a:r>
          </a:p>
          <a:p>
            <a:r>
              <a:rPr lang="en-US" sz="1400" dirty="0" smtClean="0"/>
              <a:t>Concatenation   </a:t>
            </a:r>
            <a:endParaRPr 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2375270" y="5604933"/>
            <a:ext cx="41566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Concatenation is not always an option 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We need better </a:t>
            </a:r>
            <a:r>
              <a:rPr lang="en-US" sz="2000" dirty="0" err="1" smtClean="0">
                <a:solidFill>
                  <a:srgbClr val="0000FF"/>
                </a:solidFill>
              </a:rPr>
              <a:t>supertree</a:t>
            </a:r>
            <a:r>
              <a:rPr lang="en-US" sz="2000" dirty="0" smtClean="0">
                <a:solidFill>
                  <a:srgbClr val="0000FF"/>
                </a:solidFill>
              </a:rPr>
              <a:t> methods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FN Rate</a:t>
            </a:r>
            <a:br>
              <a:rPr lang="en-US" dirty="0" smtClean="0"/>
            </a:br>
            <a:r>
              <a:rPr lang="en-US" dirty="0" err="1" smtClean="0"/>
              <a:t>SuperFine</a:t>
            </a:r>
            <a:r>
              <a:rPr lang="en-US" dirty="0" smtClean="0"/>
              <a:t> vs. MRP and </a:t>
            </a:r>
            <a:r>
              <a:rPr lang="en-US" dirty="0"/>
              <a:t>Concatenation</a:t>
            </a:r>
          </a:p>
        </p:txBody>
      </p:sp>
      <p:pic>
        <p:nvPicPr>
          <p:cNvPr id="819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2209800"/>
            <a:ext cx="8810625" cy="317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4605338" y="5181600"/>
            <a:ext cx="1795462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 dirty="0"/>
              <a:t>Scaffold Density (%)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 rot="16200000">
            <a:off x="1118652" y="3534210"/>
            <a:ext cx="1064412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 smtClean="0"/>
              <a:t>FN Rate (%)</a:t>
            </a:r>
            <a:endParaRPr lang="en-US" sz="14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43694" y="2308824"/>
            <a:ext cx="1311805" cy="67762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dirty="0" smtClean="0"/>
              <a:t>MRP</a:t>
            </a:r>
          </a:p>
          <a:p>
            <a:pPr>
              <a:lnSpc>
                <a:spcPct val="90000"/>
              </a:lnSpc>
            </a:pPr>
            <a:r>
              <a:rPr lang="en-US" sz="1400" dirty="0" err="1" smtClean="0"/>
              <a:t>SuperFine</a:t>
            </a: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sz="1400" dirty="0" smtClean="0"/>
              <a:t>Concatenation  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49692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9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667000"/>
            <a:ext cx="3362325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Running </a:t>
            </a:r>
            <a:r>
              <a:rPr lang="en-US" dirty="0" smtClean="0"/>
              <a:t>Time</a:t>
            </a:r>
            <a:br>
              <a:rPr lang="en-US" dirty="0" smtClean="0"/>
            </a:br>
            <a:r>
              <a:rPr lang="en-US" dirty="0" err="1" smtClean="0"/>
              <a:t>SuperFine</a:t>
            </a:r>
            <a:r>
              <a:rPr lang="en-US" dirty="0" smtClean="0"/>
              <a:t> vs. MRP</a:t>
            </a:r>
            <a:endParaRPr lang="en-US" dirty="0"/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2540504" y="1735430"/>
            <a:ext cx="41767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latin typeface="Gill Sans" charset="0"/>
              </a:rPr>
              <a:t>(Concatenation is much slower)</a:t>
            </a:r>
            <a:endParaRPr lang="en-US" sz="2400" dirty="0">
              <a:latin typeface="Gill Sans" charset="0"/>
            </a:endParaRPr>
          </a:p>
        </p:txBody>
      </p:sp>
      <p:pic>
        <p:nvPicPr>
          <p:cNvPr id="11879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238" y="2667000"/>
            <a:ext cx="2316162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2060575" y="4708525"/>
            <a:ext cx="1292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000"/>
              <a:t>      MRP</a:t>
            </a:r>
            <a:r>
              <a:rPr lang="en-US" sz="1000">
                <a:solidFill>
                  <a:srgbClr val="008004"/>
                </a:solidFill>
              </a:rPr>
              <a:t>  8-12 sec.</a:t>
            </a:r>
          </a:p>
          <a:p>
            <a:r>
              <a:rPr lang="en-US" sz="1000"/>
              <a:t>SuperFine  </a:t>
            </a:r>
            <a:r>
              <a:rPr lang="en-US" sz="1000">
                <a:solidFill>
                  <a:schemeClr val="folHlink"/>
                </a:solidFill>
              </a:rPr>
              <a:t>2-3 sec.</a:t>
            </a:r>
            <a:endParaRPr lang="en-US" sz="1000"/>
          </a:p>
        </p:txBody>
      </p:sp>
      <p:pic>
        <p:nvPicPr>
          <p:cNvPr id="11879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667000"/>
            <a:ext cx="2316163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18794" name="Text Box 10"/>
          <p:cNvSpPr txBox="1">
            <a:spLocks noChangeArrowheads="1"/>
          </p:cNvSpPr>
          <p:nvPr/>
        </p:nvSpPr>
        <p:spPr bwMode="auto">
          <a:xfrm>
            <a:off x="4071938" y="5562600"/>
            <a:ext cx="1795462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Scaffold Density (%)</a:t>
            </a:r>
          </a:p>
        </p:txBody>
      </p:sp>
      <p:sp>
        <p:nvSpPr>
          <p:cNvPr id="118795" name="Text Box 11"/>
          <p:cNvSpPr txBox="1">
            <a:spLocks noChangeArrowheads="1"/>
          </p:cNvSpPr>
          <p:nvPr/>
        </p:nvSpPr>
        <p:spPr bwMode="auto">
          <a:xfrm>
            <a:off x="6586538" y="5562600"/>
            <a:ext cx="1795462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Scaffold Density (%)</a:t>
            </a:r>
          </a:p>
        </p:txBody>
      </p:sp>
      <p:sp>
        <p:nvSpPr>
          <p:cNvPr id="118796" name="Text Box 12"/>
          <p:cNvSpPr txBox="1">
            <a:spLocks noChangeArrowheads="1"/>
          </p:cNvSpPr>
          <p:nvPr/>
        </p:nvSpPr>
        <p:spPr bwMode="auto">
          <a:xfrm>
            <a:off x="1514475" y="5562600"/>
            <a:ext cx="1795463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 dirty="0"/>
              <a:t>Scaffold Density (%)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 rot="16200000">
            <a:off x="621052" y="3884955"/>
            <a:ext cx="787708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 dirty="0" smtClean="0"/>
              <a:t>Minutes</a:t>
            </a:r>
            <a:endParaRPr lang="en-US" sz="1400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43695" y="2794348"/>
            <a:ext cx="90094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 smtClean="0"/>
              <a:t>MRP</a:t>
            </a:r>
          </a:p>
          <a:p>
            <a:r>
              <a:rPr lang="en-US" sz="1400" dirty="0" err="1" smtClean="0"/>
              <a:t>SuperFine</a:t>
            </a:r>
            <a:r>
              <a:rPr lang="en-US" sz="1400" dirty="0" smtClean="0"/>
              <a:t>  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07602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behind SuperFine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010400" cy="41148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onstruct </a:t>
            </a:r>
            <a:r>
              <a:rPr lang="en-US" dirty="0"/>
              <a:t>a </a:t>
            </a:r>
            <a:r>
              <a:rPr lang="en-US" dirty="0" err="1"/>
              <a:t>supertree</a:t>
            </a:r>
            <a:r>
              <a:rPr lang="en-US" dirty="0"/>
              <a:t> with low false </a:t>
            </a:r>
            <a:r>
              <a:rPr lang="en-US" dirty="0" smtClean="0"/>
              <a:t>positive rate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/>
              <a:t>Reduce </a:t>
            </a:r>
            <a:r>
              <a:rPr lang="en-US" dirty="0"/>
              <a:t>false negatives by resolving </a:t>
            </a:r>
            <a:r>
              <a:rPr lang="en-US" dirty="0" smtClean="0"/>
              <a:t>areas of uncertainty </a:t>
            </a:r>
            <a:r>
              <a:rPr lang="en-US" dirty="0"/>
              <a:t>using </a:t>
            </a:r>
            <a:r>
              <a:rPr lang="en-US" dirty="0" smtClean="0"/>
              <a:t>a </a:t>
            </a:r>
            <a:r>
              <a:rPr lang="en-US" dirty="0" err="1" smtClean="0"/>
              <a:t>supertree</a:t>
            </a:r>
            <a:r>
              <a:rPr lang="en-US" dirty="0" smtClean="0"/>
              <a:t> method</a:t>
            </a:r>
            <a:r>
              <a:rPr lang="en-US" dirty="0"/>
              <a:t>							</a:t>
            </a:r>
            <a:r>
              <a:rPr lang="en-US" dirty="0">
                <a:solidFill>
                  <a:schemeClr val="bg1"/>
                </a:solidFill>
              </a:rPr>
              <a:t>Quartet Max Cut</a:t>
            </a:r>
          </a:p>
        </p:txBody>
      </p:sp>
      <p:sp>
        <p:nvSpPr>
          <p:cNvPr id="2" name="Rectangle 1"/>
          <p:cNvSpPr/>
          <p:nvPr/>
        </p:nvSpPr>
        <p:spPr>
          <a:xfrm>
            <a:off x="800113" y="5259405"/>
            <a:ext cx="54391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(Swenson </a:t>
            </a:r>
            <a:r>
              <a:rPr lang="en-US" sz="2400" dirty="0">
                <a:solidFill>
                  <a:srgbClr val="000000"/>
                </a:solidFill>
              </a:rPr>
              <a:t>et al., Systematic Biology, </a:t>
            </a:r>
            <a:r>
              <a:rPr lang="en-US" sz="2400" dirty="0" smtClean="0">
                <a:solidFill>
                  <a:srgbClr val="000000"/>
                </a:solidFill>
              </a:rPr>
              <a:t>2011)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45796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1143000"/>
          </a:xfrm>
        </p:spPr>
        <p:txBody>
          <a:bodyPr/>
          <a:lstStyle/>
          <a:p>
            <a:r>
              <a:rPr lang="en-US" dirty="0" smtClean="0"/>
              <a:t>Bipartitions </a:t>
            </a:r>
            <a:r>
              <a:rPr lang="en-US" dirty="0"/>
              <a:t>and refinement</a:t>
            </a:r>
          </a:p>
        </p:txBody>
      </p:sp>
      <p:sp>
        <p:nvSpPr>
          <p:cNvPr id="2949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66889" y="1676400"/>
            <a:ext cx="8142524" cy="762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Calibri"/>
                <a:cs typeface="Calibri"/>
              </a:rPr>
              <a:t>Let </a:t>
            </a:r>
            <a:r>
              <a:rPr lang="en-US" sz="2000" i="1" dirty="0">
                <a:latin typeface="Calibri"/>
                <a:cs typeface="Calibri"/>
              </a:rPr>
              <a:t>B</a:t>
            </a:r>
            <a:r>
              <a:rPr lang="en-US" sz="2000" dirty="0">
                <a:latin typeface="Calibri"/>
                <a:cs typeface="Calibri"/>
              </a:rPr>
              <a:t>(</a:t>
            </a:r>
            <a:r>
              <a:rPr lang="en-US" sz="2000" i="1" dirty="0">
                <a:latin typeface="Calibri"/>
                <a:cs typeface="Calibri"/>
              </a:rPr>
              <a:t>T</a:t>
            </a:r>
            <a:r>
              <a:rPr lang="en-US" sz="2000" dirty="0">
                <a:latin typeface="Calibri"/>
                <a:cs typeface="Calibri"/>
              </a:rPr>
              <a:t>) denote the set of (non-trivial) bipartitions induced by the edges of T.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 dirty="0">
                <a:latin typeface="Calibri"/>
                <a:cs typeface="Calibri"/>
              </a:rPr>
              <a:t>T</a:t>
            </a: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1" dirty="0">
                <a:latin typeface="Calibri"/>
                <a:cs typeface="Calibri"/>
              </a:rPr>
              <a:t>refines</a:t>
            </a: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i="1" dirty="0">
                <a:latin typeface="Calibri"/>
                <a:cs typeface="Calibri"/>
              </a:rPr>
              <a:t>T</a:t>
            </a:r>
            <a:r>
              <a:rPr lang="ja-JP" altLang="en-US" sz="2000" dirty="0">
                <a:latin typeface="Calibri"/>
                <a:cs typeface="Calibri"/>
              </a:rPr>
              <a:t>’</a:t>
            </a:r>
            <a:r>
              <a:rPr lang="en-US" sz="2000" dirty="0">
                <a:latin typeface="Calibri"/>
                <a:cs typeface="Calibri"/>
              </a:rPr>
              <a:t> (</a:t>
            </a:r>
            <a:r>
              <a:rPr lang="en-US" sz="2000" i="1" dirty="0">
                <a:latin typeface="Calibri"/>
                <a:cs typeface="Calibri"/>
              </a:rPr>
              <a:t>T</a:t>
            </a:r>
            <a:r>
              <a:rPr lang="ja-JP" altLang="en-US" sz="2000" dirty="0">
                <a:latin typeface="Calibri"/>
                <a:cs typeface="Calibri"/>
              </a:rPr>
              <a:t>’</a:t>
            </a:r>
            <a:r>
              <a:rPr lang="en-US" sz="2000" dirty="0">
                <a:latin typeface="Calibri"/>
                <a:cs typeface="Calibri"/>
                <a:sym typeface="Symbol" charset="0"/>
              </a:rPr>
              <a:t>≤</a:t>
            </a:r>
            <a:r>
              <a:rPr lang="en-US" sz="2000" i="1" dirty="0">
                <a:latin typeface="Calibri"/>
                <a:cs typeface="Calibri"/>
              </a:rPr>
              <a:t>T</a:t>
            </a:r>
            <a:r>
              <a:rPr lang="en-US" sz="2000" dirty="0">
                <a:latin typeface="Calibri"/>
                <a:cs typeface="Calibri"/>
              </a:rPr>
              <a:t>)  if  </a:t>
            </a:r>
            <a:r>
              <a:rPr lang="en-US" sz="2000" i="1" dirty="0">
                <a:latin typeface="Calibri"/>
                <a:cs typeface="Calibri"/>
              </a:rPr>
              <a:t>B</a:t>
            </a:r>
            <a:r>
              <a:rPr lang="en-US" sz="2000" dirty="0">
                <a:latin typeface="Calibri"/>
                <a:cs typeface="Calibri"/>
              </a:rPr>
              <a:t>(</a:t>
            </a:r>
            <a:r>
              <a:rPr lang="en-US" sz="2000" i="1" dirty="0">
                <a:latin typeface="Calibri"/>
                <a:cs typeface="Calibri"/>
              </a:rPr>
              <a:t>T</a:t>
            </a:r>
            <a:r>
              <a:rPr lang="en-US" sz="2000" dirty="0">
                <a:latin typeface="Calibri"/>
                <a:cs typeface="Calibri"/>
              </a:rPr>
              <a:t>) </a:t>
            </a:r>
            <a:r>
              <a:rPr lang="en-US" sz="2000" dirty="0">
                <a:latin typeface="Calibri"/>
                <a:cs typeface="Calibri"/>
                <a:sym typeface="Symbol" charset="0"/>
              </a:rPr>
              <a:t> </a:t>
            </a:r>
            <a:r>
              <a:rPr lang="en-US" sz="2000" i="1" dirty="0">
                <a:latin typeface="Calibri"/>
                <a:cs typeface="Calibri"/>
              </a:rPr>
              <a:t>B</a:t>
            </a:r>
            <a:r>
              <a:rPr lang="en-US" sz="2000" dirty="0">
                <a:latin typeface="Calibri"/>
                <a:cs typeface="Calibri"/>
              </a:rPr>
              <a:t>(</a:t>
            </a:r>
            <a:r>
              <a:rPr lang="en-US" sz="2000" i="1" dirty="0">
                <a:latin typeface="Calibri"/>
                <a:cs typeface="Calibri"/>
              </a:rPr>
              <a:t>T</a:t>
            </a:r>
            <a:r>
              <a:rPr lang="ja-JP" altLang="en-US" sz="2000" i="1" dirty="0">
                <a:latin typeface="Calibri"/>
                <a:cs typeface="Calibri"/>
              </a:rPr>
              <a:t>’</a:t>
            </a:r>
            <a:r>
              <a:rPr lang="en-US" sz="2000" dirty="0">
                <a:latin typeface="Calibri"/>
                <a:cs typeface="Calibri"/>
              </a:rPr>
              <a:t>) </a:t>
            </a:r>
          </a:p>
        </p:txBody>
      </p:sp>
      <p:grpSp>
        <p:nvGrpSpPr>
          <p:cNvPr id="294949" name="Group 1061"/>
          <p:cNvGrpSpPr>
            <a:grpSpLocks/>
          </p:cNvGrpSpPr>
          <p:nvPr/>
        </p:nvGrpSpPr>
        <p:grpSpPr bwMode="auto">
          <a:xfrm>
            <a:off x="457200" y="3124200"/>
            <a:ext cx="8050213" cy="3216275"/>
            <a:chOff x="288" y="1968"/>
            <a:chExt cx="5071" cy="2026"/>
          </a:xfrm>
        </p:grpSpPr>
        <p:grpSp>
          <p:nvGrpSpPr>
            <p:cNvPr id="294916" name="Group 1028"/>
            <p:cNvGrpSpPr>
              <a:grpSpLocks/>
            </p:cNvGrpSpPr>
            <p:nvPr/>
          </p:nvGrpSpPr>
          <p:grpSpPr bwMode="auto">
            <a:xfrm>
              <a:off x="384" y="1968"/>
              <a:ext cx="2287" cy="1632"/>
              <a:chOff x="288" y="912"/>
              <a:chExt cx="2287" cy="1632"/>
            </a:xfrm>
          </p:grpSpPr>
          <p:grpSp>
            <p:nvGrpSpPr>
              <p:cNvPr id="294917" name="Group 1029"/>
              <p:cNvGrpSpPr>
                <a:grpSpLocks/>
              </p:cNvGrpSpPr>
              <p:nvPr/>
            </p:nvGrpSpPr>
            <p:grpSpPr bwMode="auto">
              <a:xfrm>
                <a:off x="528" y="1200"/>
                <a:ext cx="1824" cy="1104"/>
                <a:chOff x="528" y="1200"/>
                <a:chExt cx="1824" cy="1104"/>
              </a:xfrm>
            </p:grpSpPr>
            <p:sp>
              <p:nvSpPr>
                <p:cNvPr id="294918" name="Line 1030"/>
                <p:cNvSpPr>
                  <a:spLocks noChangeShapeType="1"/>
                </p:cNvSpPr>
                <p:nvPr/>
              </p:nvSpPr>
              <p:spPr bwMode="auto">
                <a:xfrm>
                  <a:off x="1056" y="1776"/>
                  <a:ext cx="76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19" name="Line 1031"/>
                <p:cNvSpPr>
                  <a:spLocks noChangeShapeType="1"/>
                </p:cNvSpPr>
                <p:nvPr/>
              </p:nvSpPr>
              <p:spPr bwMode="auto">
                <a:xfrm flipV="1">
                  <a:off x="1824" y="1248"/>
                  <a:ext cx="528" cy="52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20" name="Line 1032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1824" y="1776"/>
                  <a:ext cx="528" cy="52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21" name="Line 1033"/>
                <p:cNvSpPr>
                  <a:spLocks noChangeShapeType="1"/>
                </p:cNvSpPr>
                <p:nvPr/>
              </p:nvSpPr>
              <p:spPr bwMode="auto">
                <a:xfrm flipH="1" flipV="1">
                  <a:off x="528" y="1248"/>
                  <a:ext cx="528" cy="52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22" name="Line 1034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528" y="1776"/>
                  <a:ext cx="528" cy="52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23" name="Line 1035"/>
                <p:cNvSpPr>
                  <a:spLocks noChangeShapeType="1"/>
                </p:cNvSpPr>
                <p:nvPr/>
              </p:nvSpPr>
              <p:spPr bwMode="auto">
                <a:xfrm flipV="1">
                  <a:off x="1440" y="1200"/>
                  <a:ext cx="0" cy="57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24" name="Line 1036"/>
                <p:cNvSpPr>
                  <a:spLocks noChangeShapeType="1"/>
                </p:cNvSpPr>
                <p:nvPr/>
              </p:nvSpPr>
              <p:spPr bwMode="auto">
                <a:xfrm flipH="1" flipV="1">
                  <a:off x="1920" y="1200"/>
                  <a:ext cx="96" cy="38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94925" name="Text Box 1037"/>
              <p:cNvSpPr txBox="1">
                <a:spLocks noChangeArrowheads="1"/>
              </p:cNvSpPr>
              <p:nvPr/>
            </p:nvSpPr>
            <p:spPr bwMode="auto">
              <a:xfrm>
                <a:off x="288" y="100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a</a:t>
                </a:r>
              </a:p>
            </p:txBody>
          </p:sp>
          <p:sp>
            <p:nvSpPr>
              <p:cNvPr id="294926" name="Text Box 1038"/>
              <p:cNvSpPr txBox="1">
                <a:spLocks noChangeArrowheads="1"/>
              </p:cNvSpPr>
              <p:nvPr/>
            </p:nvSpPr>
            <p:spPr bwMode="auto">
              <a:xfrm>
                <a:off x="336" y="2256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b</a:t>
                </a:r>
              </a:p>
            </p:txBody>
          </p:sp>
          <p:sp>
            <p:nvSpPr>
              <p:cNvPr id="294927" name="Text Box 1039"/>
              <p:cNvSpPr txBox="1">
                <a:spLocks noChangeArrowheads="1"/>
              </p:cNvSpPr>
              <p:nvPr/>
            </p:nvSpPr>
            <p:spPr bwMode="auto">
              <a:xfrm>
                <a:off x="1296" y="912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c</a:t>
                </a:r>
              </a:p>
            </p:txBody>
          </p:sp>
          <p:sp>
            <p:nvSpPr>
              <p:cNvPr id="294928" name="Text Box 1040"/>
              <p:cNvSpPr txBox="1">
                <a:spLocks noChangeArrowheads="1"/>
              </p:cNvSpPr>
              <p:nvPr/>
            </p:nvSpPr>
            <p:spPr bwMode="auto">
              <a:xfrm>
                <a:off x="2352" y="2256"/>
                <a:ext cx="16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f</a:t>
                </a:r>
              </a:p>
            </p:txBody>
          </p:sp>
          <p:sp>
            <p:nvSpPr>
              <p:cNvPr id="294929" name="Text Box 1041"/>
              <p:cNvSpPr txBox="1">
                <a:spLocks noChangeArrowheads="1"/>
              </p:cNvSpPr>
              <p:nvPr/>
            </p:nvSpPr>
            <p:spPr bwMode="auto">
              <a:xfrm>
                <a:off x="1809" y="912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d</a:t>
                </a:r>
              </a:p>
            </p:txBody>
          </p:sp>
          <p:sp>
            <p:nvSpPr>
              <p:cNvPr id="294930" name="Text Box 1042"/>
              <p:cNvSpPr txBox="1">
                <a:spLocks noChangeArrowheads="1"/>
              </p:cNvSpPr>
              <p:nvPr/>
            </p:nvSpPr>
            <p:spPr bwMode="auto">
              <a:xfrm>
                <a:off x="2352" y="100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e</a:t>
                </a:r>
              </a:p>
            </p:txBody>
          </p:sp>
        </p:grpSp>
        <p:grpSp>
          <p:nvGrpSpPr>
            <p:cNvPr id="294931" name="Group 1043"/>
            <p:cNvGrpSpPr>
              <a:grpSpLocks/>
            </p:cNvGrpSpPr>
            <p:nvPr/>
          </p:nvGrpSpPr>
          <p:grpSpPr bwMode="auto">
            <a:xfrm>
              <a:off x="2880" y="1968"/>
              <a:ext cx="2479" cy="1632"/>
              <a:chOff x="2784" y="912"/>
              <a:chExt cx="2479" cy="1632"/>
            </a:xfrm>
          </p:grpSpPr>
          <p:grpSp>
            <p:nvGrpSpPr>
              <p:cNvPr id="294932" name="Group 1044"/>
              <p:cNvGrpSpPr>
                <a:grpSpLocks/>
              </p:cNvGrpSpPr>
              <p:nvPr/>
            </p:nvGrpSpPr>
            <p:grpSpPr bwMode="auto">
              <a:xfrm>
                <a:off x="3024" y="1200"/>
                <a:ext cx="2016" cy="1104"/>
                <a:chOff x="3024" y="1200"/>
                <a:chExt cx="2016" cy="1104"/>
              </a:xfrm>
            </p:grpSpPr>
            <p:sp>
              <p:nvSpPr>
                <p:cNvPr id="294933" name="Line 1045"/>
                <p:cNvSpPr>
                  <a:spLocks noChangeShapeType="1"/>
                </p:cNvSpPr>
                <p:nvPr/>
              </p:nvSpPr>
              <p:spPr bwMode="auto">
                <a:xfrm>
                  <a:off x="3552" y="1776"/>
                  <a:ext cx="76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34" name="Line 1046"/>
                <p:cNvSpPr>
                  <a:spLocks noChangeShapeType="1"/>
                </p:cNvSpPr>
                <p:nvPr/>
              </p:nvSpPr>
              <p:spPr bwMode="auto">
                <a:xfrm flipV="1">
                  <a:off x="4320" y="1248"/>
                  <a:ext cx="528" cy="52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35" name="Line 1047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0" y="1776"/>
                  <a:ext cx="528" cy="52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36" name="Line 1048"/>
                <p:cNvSpPr>
                  <a:spLocks noChangeShapeType="1"/>
                </p:cNvSpPr>
                <p:nvPr/>
              </p:nvSpPr>
              <p:spPr bwMode="auto">
                <a:xfrm flipH="1" flipV="1">
                  <a:off x="3024" y="1248"/>
                  <a:ext cx="528" cy="52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37" name="Line 1049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3024" y="1776"/>
                  <a:ext cx="528" cy="52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38" name="Line 1050"/>
                <p:cNvSpPr>
                  <a:spLocks noChangeShapeType="1"/>
                </p:cNvSpPr>
                <p:nvPr/>
              </p:nvSpPr>
              <p:spPr bwMode="auto">
                <a:xfrm flipV="1">
                  <a:off x="3936" y="1200"/>
                  <a:ext cx="0" cy="57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939" name="Line 1051"/>
                <p:cNvSpPr>
                  <a:spLocks noChangeShapeType="1"/>
                </p:cNvSpPr>
                <p:nvPr/>
              </p:nvSpPr>
              <p:spPr bwMode="auto">
                <a:xfrm flipH="1" flipV="1">
                  <a:off x="4320" y="1776"/>
                  <a:ext cx="72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94940" name="Text Box 1052"/>
              <p:cNvSpPr txBox="1">
                <a:spLocks noChangeArrowheads="1"/>
              </p:cNvSpPr>
              <p:nvPr/>
            </p:nvSpPr>
            <p:spPr bwMode="auto">
              <a:xfrm>
                <a:off x="2784" y="100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a</a:t>
                </a:r>
              </a:p>
            </p:txBody>
          </p:sp>
          <p:sp>
            <p:nvSpPr>
              <p:cNvPr id="294941" name="Text Box 1053"/>
              <p:cNvSpPr txBox="1">
                <a:spLocks noChangeArrowheads="1"/>
              </p:cNvSpPr>
              <p:nvPr/>
            </p:nvSpPr>
            <p:spPr bwMode="auto">
              <a:xfrm>
                <a:off x="2832" y="2256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b</a:t>
                </a:r>
              </a:p>
            </p:txBody>
          </p:sp>
          <p:sp>
            <p:nvSpPr>
              <p:cNvPr id="294942" name="Text Box 1054"/>
              <p:cNvSpPr txBox="1">
                <a:spLocks noChangeArrowheads="1"/>
              </p:cNvSpPr>
              <p:nvPr/>
            </p:nvSpPr>
            <p:spPr bwMode="auto">
              <a:xfrm>
                <a:off x="3792" y="912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c</a:t>
                </a:r>
              </a:p>
            </p:txBody>
          </p:sp>
          <p:sp>
            <p:nvSpPr>
              <p:cNvPr id="294943" name="Text Box 1055"/>
              <p:cNvSpPr txBox="1">
                <a:spLocks noChangeArrowheads="1"/>
              </p:cNvSpPr>
              <p:nvPr/>
            </p:nvSpPr>
            <p:spPr bwMode="auto">
              <a:xfrm>
                <a:off x="4848" y="2256"/>
                <a:ext cx="16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f</a:t>
                </a:r>
              </a:p>
            </p:txBody>
          </p:sp>
          <p:sp>
            <p:nvSpPr>
              <p:cNvPr id="294944" name="Text Box 1056"/>
              <p:cNvSpPr txBox="1">
                <a:spLocks noChangeArrowheads="1"/>
              </p:cNvSpPr>
              <p:nvPr/>
            </p:nvSpPr>
            <p:spPr bwMode="auto">
              <a:xfrm>
                <a:off x="4848" y="100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d</a:t>
                </a:r>
              </a:p>
            </p:txBody>
          </p:sp>
          <p:sp>
            <p:nvSpPr>
              <p:cNvPr id="294945" name="Text Box 1057"/>
              <p:cNvSpPr txBox="1">
                <a:spLocks noChangeArrowheads="1"/>
              </p:cNvSpPr>
              <p:nvPr/>
            </p:nvSpPr>
            <p:spPr bwMode="auto">
              <a:xfrm>
                <a:off x="5040" y="1632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e</a:t>
                </a:r>
              </a:p>
            </p:txBody>
          </p:sp>
        </p:grpSp>
        <p:sp>
          <p:nvSpPr>
            <p:cNvPr id="294946" name="Text Box 1058"/>
            <p:cNvSpPr txBox="1">
              <a:spLocks noChangeArrowheads="1"/>
            </p:cNvSpPr>
            <p:nvPr/>
          </p:nvSpPr>
          <p:spPr bwMode="auto">
            <a:xfrm>
              <a:off x="288" y="3552"/>
              <a:ext cx="24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i="1" dirty="0"/>
                <a:t>T</a:t>
              </a:r>
              <a:endParaRPr lang="en-US" sz="2000" dirty="0"/>
            </a:p>
            <a:p>
              <a:pPr algn="ctr"/>
              <a:r>
                <a:rPr lang="en-US" sz="2000" i="1" dirty="0"/>
                <a:t>B</a:t>
              </a:r>
              <a:r>
                <a:rPr lang="en-US" sz="2000" dirty="0"/>
                <a:t>(</a:t>
              </a:r>
              <a:r>
                <a:rPr lang="en-US" sz="2000" i="1" dirty="0"/>
                <a:t>T</a:t>
              </a:r>
              <a:r>
                <a:rPr lang="en-US" sz="2000" dirty="0"/>
                <a:t>) = {</a:t>
              </a:r>
              <a:r>
                <a:rPr lang="en-US" sz="2000" i="1" dirty="0" err="1"/>
                <a:t>ab</a:t>
              </a:r>
              <a:r>
                <a:rPr lang="en-US" sz="2000" dirty="0" err="1"/>
                <a:t>|</a:t>
              </a:r>
              <a:r>
                <a:rPr lang="en-US" sz="2000" i="1" dirty="0" err="1"/>
                <a:t>cdef</a:t>
              </a:r>
              <a:r>
                <a:rPr lang="en-US" sz="2000" dirty="0"/>
                <a:t>, </a:t>
              </a:r>
              <a:r>
                <a:rPr lang="en-US" sz="2000" i="1" dirty="0" err="1"/>
                <a:t>abc</a:t>
              </a:r>
              <a:r>
                <a:rPr lang="en-US" sz="2000" dirty="0" err="1"/>
                <a:t>|</a:t>
              </a:r>
              <a:r>
                <a:rPr lang="en-US" sz="2000" i="1" dirty="0" err="1"/>
                <a:t>def</a:t>
              </a:r>
              <a:r>
                <a:rPr lang="en-US" sz="2000" i="1" dirty="0"/>
                <a:t>,</a:t>
              </a:r>
              <a:r>
                <a:rPr lang="en-US" sz="2000" dirty="0"/>
                <a:t> </a:t>
              </a:r>
              <a:r>
                <a:rPr lang="en-US" sz="2000" i="1" dirty="0" err="1"/>
                <a:t>abcd</a:t>
              </a:r>
              <a:r>
                <a:rPr lang="en-US" sz="2000" dirty="0" err="1"/>
                <a:t>|</a:t>
              </a:r>
              <a:r>
                <a:rPr lang="en-US" sz="2000" i="1" dirty="0" err="1"/>
                <a:t>ef</a:t>
              </a:r>
              <a:r>
                <a:rPr lang="en-US" sz="2000" dirty="0"/>
                <a:t>}</a:t>
              </a:r>
            </a:p>
          </p:txBody>
        </p:sp>
        <p:sp>
          <p:nvSpPr>
            <p:cNvPr id="294947" name="Text Box 1059"/>
            <p:cNvSpPr txBox="1">
              <a:spLocks noChangeArrowheads="1"/>
            </p:cNvSpPr>
            <p:nvPr/>
          </p:nvSpPr>
          <p:spPr bwMode="auto">
            <a:xfrm>
              <a:off x="3100" y="3552"/>
              <a:ext cx="1885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i="1"/>
                <a:t>T</a:t>
              </a:r>
              <a:r>
                <a:rPr lang="ja-JP" altLang="en-US" sz="2000" i="1"/>
                <a:t>’</a:t>
              </a:r>
              <a:endParaRPr lang="en-US" sz="2000"/>
            </a:p>
            <a:p>
              <a:pPr algn="ctr"/>
              <a:r>
                <a:rPr lang="en-US" sz="2000" i="1"/>
                <a:t>B</a:t>
              </a:r>
              <a:r>
                <a:rPr lang="en-US" sz="2000"/>
                <a:t>(</a:t>
              </a:r>
              <a:r>
                <a:rPr lang="en-US" sz="2000" i="1"/>
                <a:t>T</a:t>
              </a:r>
              <a:r>
                <a:rPr lang="ja-JP" altLang="en-US" sz="2000" i="1"/>
                <a:t>’</a:t>
              </a:r>
              <a:r>
                <a:rPr lang="en-US" sz="2000"/>
                <a:t>) = {</a:t>
              </a:r>
              <a:r>
                <a:rPr lang="en-US" sz="2000" i="1"/>
                <a:t>ab</a:t>
              </a:r>
              <a:r>
                <a:rPr lang="en-US" sz="2000"/>
                <a:t>|</a:t>
              </a:r>
              <a:r>
                <a:rPr lang="en-US" sz="2000" i="1"/>
                <a:t>cdef</a:t>
              </a:r>
              <a:r>
                <a:rPr lang="en-US" sz="2000"/>
                <a:t>, </a:t>
              </a:r>
              <a:r>
                <a:rPr lang="en-US" sz="2000" i="1"/>
                <a:t>abc</a:t>
              </a:r>
              <a:r>
                <a:rPr lang="en-US" sz="2000"/>
                <a:t>|</a:t>
              </a:r>
              <a:r>
                <a:rPr lang="en-US" sz="2000" i="1"/>
                <a:t>def</a:t>
              </a:r>
              <a:r>
                <a:rPr lang="en-US" sz="2000"/>
                <a:t>}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872590" y="2689046"/>
            <a:ext cx="1172116" cy="1848719"/>
            <a:chOff x="6872590" y="2689046"/>
            <a:chExt cx="1172116" cy="1848719"/>
          </a:xfrm>
        </p:grpSpPr>
        <p:sp>
          <p:nvSpPr>
            <p:cNvPr id="2" name="TextBox 1"/>
            <p:cNvSpPr txBox="1"/>
            <p:nvPr/>
          </p:nvSpPr>
          <p:spPr>
            <a:xfrm>
              <a:off x="6872590" y="2689046"/>
              <a:ext cx="1172116" cy="400110"/>
            </a:xfrm>
            <a:prstGeom prst="rect">
              <a:avLst/>
            </a:prstGeom>
            <a:noFill/>
            <a:ln>
              <a:solidFill>
                <a:srgbClr val="1F497D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chemeClr val="tx2"/>
                  </a:solidFill>
                </a:rPr>
                <a:t>Polytomy</a:t>
              </a:r>
              <a:endParaRPr lang="en-US" sz="2000" dirty="0">
                <a:solidFill>
                  <a:schemeClr val="tx2"/>
                </a:solidFill>
              </a:endParaRPr>
            </a:p>
          </p:txBody>
        </p:sp>
        <p:sp>
          <p:nvSpPr>
            <p:cNvPr id="3" name="Oval 2"/>
            <p:cNvSpPr/>
            <p:nvPr/>
          </p:nvSpPr>
          <p:spPr>
            <a:xfrm>
              <a:off x="6965969" y="4425721"/>
              <a:ext cx="112053" cy="11204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Curved Connector 4"/>
            <p:cNvCxnSpPr>
              <a:stCxn id="2" idx="2"/>
            </p:cNvCxnSpPr>
            <p:nvPr/>
          </p:nvCxnSpPr>
          <p:spPr>
            <a:xfrm rot="5400000">
              <a:off x="6628061" y="3464415"/>
              <a:ext cx="1205847" cy="455329"/>
            </a:xfrm>
            <a:prstGeom prst="curvedConnector3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3776133" y="4267204"/>
            <a:ext cx="1297940" cy="369333"/>
            <a:chOff x="3776133" y="4267204"/>
            <a:chExt cx="1297940" cy="369333"/>
          </a:xfrm>
        </p:grpSpPr>
        <p:cxnSp>
          <p:nvCxnSpPr>
            <p:cNvPr id="8" name="Straight Arrow Connector 7"/>
            <p:cNvCxnSpPr/>
            <p:nvPr/>
          </p:nvCxnSpPr>
          <p:spPr>
            <a:xfrm flipH="1">
              <a:off x="3776133" y="4267204"/>
              <a:ext cx="1270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793066" y="4267205"/>
              <a:ext cx="1281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R</a:t>
              </a:r>
              <a:r>
                <a:rPr lang="en-US" dirty="0" smtClean="0">
                  <a:solidFill>
                    <a:schemeClr val="tx2"/>
                  </a:solidFill>
                </a:rPr>
                <a:t>efinement</a:t>
              </a:r>
              <a:endParaRPr lang="en-US" dirty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behind SuperFine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010400" cy="41148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onstruct </a:t>
            </a:r>
            <a:r>
              <a:rPr lang="en-US" dirty="0"/>
              <a:t>a </a:t>
            </a:r>
            <a:r>
              <a:rPr lang="en-US" dirty="0" err="1"/>
              <a:t>supertree</a:t>
            </a:r>
            <a:r>
              <a:rPr lang="en-US" dirty="0"/>
              <a:t> with low </a:t>
            </a:r>
            <a:r>
              <a:rPr lang="en-US" dirty="0" smtClean="0"/>
              <a:t>FP using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Strict Consensus Merger (SCM</a:t>
            </a:r>
            <a:r>
              <a:rPr lang="en-US" dirty="0" smtClean="0"/>
              <a:t>) (</a:t>
            </a:r>
            <a:r>
              <a:rPr lang="en-US" dirty="0" err="1"/>
              <a:t>Huson</a:t>
            </a:r>
            <a:r>
              <a:rPr lang="en-US" dirty="0"/>
              <a:t> et al. </a:t>
            </a:r>
            <a:r>
              <a:rPr lang="en-US" dirty="0" smtClean="0"/>
              <a:t>1999)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/>
              <a:t>Reduce FN by </a:t>
            </a:r>
            <a:r>
              <a:rPr lang="en-US" dirty="0"/>
              <a:t>resolving each </a:t>
            </a:r>
            <a:r>
              <a:rPr lang="en-US" dirty="0" err="1"/>
              <a:t>polytomy</a:t>
            </a:r>
            <a:r>
              <a:rPr lang="en-US" dirty="0"/>
              <a:t> using </a:t>
            </a:r>
            <a:r>
              <a:rPr lang="en-US" dirty="0" smtClean="0"/>
              <a:t>a </a:t>
            </a:r>
            <a:r>
              <a:rPr lang="en-US" dirty="0" err="1" smtClean="0"/>
              <a:t>supertree</a:t>
            </a:r>
            <a:r>
              <a:rPr lang="en-US" dirty="0" smtClean="0"/>
              <a:t> </a:t>
            </a:r>
            <a:r>
              <a:rPr lang="en-US" dirty="0" smtClean="0"/>
              <a:t>method</a:t>
            </a:r>
            <a:r>
              <a:rPr lang="en-US" dirty="0"/>
              <a:t>						</a:t>
            </a:r>
            <a:r>
              <a:rPr lang="en-US" dirty="0">
                <a:solidFill>
                  <a:schemeClr val="bg1"/>
                </a:solidFill>
              </a:rPr>
              <a:t>Quartet Max Cut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r>
              <a:rPr lang="en-US"/>
              <a:t>Strict Consensus Merger (SCM)</a:t>
            </a:r>
          </a:p>
        </p:txBody>
      </p:sp>
      <p:sp>
        <p:nvSpPr>
          <p:cNvPr id="76805" name="Line 5"/>
          <p:cNvSpPr>
            <a:spLocks noChangeShapeType="1"/>
          </p:cNvSpPr>
          <p:nvPr/>
        </p:nvSpPr>
        <p:spPr bwMode="auto">
          <a:xfrm>
            <a:off x="777875" y="1573213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6" name="Line 6"/>
          <p:cNvSpPr>
            <a:spLocks noChangeShapeType="1"/>
          </p:cNvSpPr>
          <p:nvPr/>
        </p:nvSpPr>
        <p:spPr bwMode="auto">
          <a:xfrm flipH="1">
            <a:off x="854075" y="2259013"/>
            <a:ext cx="609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7" name="Line 7"/>
          <p:cNvSpPr>
            <a:spLocks noChangeShapeType="1"/>
          </p:cNvSpPr>
          <p:nvPr/>
        </p:nvSpPr>
        <p:spPr bwMode="auto">
          <a:xfrm>
            <a:off x="1463675" y="2259013"/>
            <a:ext cx="914400" cy="26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8" name="Line 8"/>
          <p:cNvSpPr>
            <a:spLocks noChangeShapeType="1"/>
          </p:cNvSpPr>
          <p:nvPr/>
        </p:nvSpPr>
        <p:spPr bwMode="auto">
          <a:xfrm flipH="1">
            <a:off x="2378075" y="1524000"/>
            <a:ext cx="657225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>
            <a:off x="2378075" y="22860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3" name="Line 13"/>
          <p:cNvSpPr>
            <a:spLocks noChangeShapeType="1"/>
          </p:cNvSpPr>
          <p:nvPr/>
        </p:nvSpPr>
        <p:spPr bwMode="auto">
          <a:xfrm rot="5400000" flipH="1">
            <a:off x="2311400" y="1611313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4" name="Text Box 14"/>
          <p:cNvSpPr txBox="1">
            <a:spLocks noChangeArrowheads="1"/>
          </p:cNvSpPr>
          <p:nvPr/>
        </p:nvSpPr>
        <p:spPr bwMode="auto">
          <a:xfrm>
            <a:off x="381000" y="1190625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a</a:t>
            </a:r>
          </a:p>
        </p:txBody>
      </p:sp>
      <p:sp>
        <p:nvSpPr>
          <p:cNvPr id="76815" name="Text Box 15"/>
          <p:cNvSpPr txBox="1">
            <a:spLocks noChangeArrowheads="1"/>
          </p:cNvSpPr>
          <p:nvPr/>
        </p:nvSpPr>
        <p:spPr bwMode="auto">
          <a:xfrm>
            <a:off x="3046413" y="1081088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b</a:t>
            </a:r>
          </a:p>
        </p:txBody>
      </p:sp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549275" y="27432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c</a:t>
            </a:r>
          </a:p>
        </p:txBody>
      </p:sp>
      <p:sp>
        <p:nvSpPr>
          <p:cNvPr id="76817" name="Text Box 17"/>
          <p:cNvSpPr txBox="1">
            <a:spLocks noChangeArrowheads="1"/>
          </p:cNvSpPr>
          <p:nvPr/>
        </p:nvSpPr>
        <p:spPr bwMode="auto">
          <a:xfrm>
            <a:off x="2987675" y="28194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</a:p>
        </p:txBody>
      </p:sp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2071688" y="1143000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e</a:t>
            </a:r>
          </a:p>
        </p:txBody>
      </p:sp>
      <p:sp>
        <p:nvSpPr>
          <p:cNvPr id="76819" name="Text Box 19"/>
          <p:cNvSpPr txBox="1">
            <a:spLocks noChangeArrowheads="1"/>
          </p:cNvSpPr>
          <p:nvPr/>
        </p:nvSpPr>
        <p:spPr bwMode="auto">
          <a:xfrm>
            <a:off x="1768475" y="2667000"/>
            <a:ext cx="28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f</a:t>
            </a:r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2149475" y="2909888"/>
            <a:ext cx="38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g</a:t>
            </a:r>
          </a:p>
        </p:txBody>
      </p:sp>
      <p:grpSp>
        <p:nvGrpSpPr>
          <p:cNvPr id="76834" name="Group 34"/>
          <p:cNvGrpSpPr>
            <a:grpSpLocks/>
          </p:cNvGrpSpPr>
          <p:nvPr/>
        </p:nvGrpSpPr>
        <p:grpSpPr bwMode="auto">
          <a:xfrm>
            <a:off x="1068388" y="3962400"/>
            <a:ext cx="1295400" cy="609600"/>
            <a:chOff x="1248" y="2496"/>
            <a:chExt cx="816" cy="384"/>
          </a:xfrm>
        </p:grpSpPr>
        <p:sp>
          <p:nvSpPr>
            <p:cNvPr id="76822" name="Line 22"/>
            <p:cNvSpPr>
              <a:spLocks noChangeShapeType="1"/>
            </p:cNvSpPr>
            <p:nvPr/>
          </p:nvSpPr>
          <p:spPr bwMode="auto">
            <a:xfrm rot="5400000">
              <a:off x="1680" y="2496"/>
              <a:ext cx="384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3" name="Line 23"/>
            <p:cNvSpPr>
              <a:spLocks noChangeShapeType="1"/>
            </p:cNvSpPr>
            <p:nvPr/>
          </p:nvSpPr>
          <p:spPr bwMode="auto">
            <a:xfrm rot="5400000" flipH="1">
              <a:off x="1272" y="2472"/>
              <a:ext cx="384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836" name="Line 36"/>
          <p:cNvSpPr>
            <a:spLocks noChangeShapeType="1"/>
          </p:cNvSpPr>
          <p:nvPr/>
        </p:nvSpPr>
        <p:spPr bwMode="auto">
          <a:xfrm rot="16200000" flipV="1">
            <a:off x="1944688" y="4838700"/>
            <a:ext cx="1066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37" name="Line 37"/>
          <p:cNvSpPr>
            <a:spLocks noChangeShapeType="1"/>
          </p:cNvSpPr>
          <p:nvPr/>
        </p:nvSpPr>
        <p:spPr bwMode="auto">
          <a:xfrm rot="-5400000" flipH="1" flipV="1">
            <a:off x="1106488" y="4991100"/>
            <a:ext cx="609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6838" name="AutoShape 38"/>
          <p:cNvCxnSpPr>
            <a:cxnSpLocks noChangeShapeType="1"/>
            <a:stCxn id="76823" idx="0"/>
            <a:endCxn id="76837" idx="0"/>
          </p:cNvCxnSpPr>
          <p:nvPr/>
        </p:nvCxnSpPr>
        <p:spPr bwMode="auto">
          <a:xfrm>
            <a:off x="1754188" y="4572000"/>
            <a:ext cx="0" cy="457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6840" name="Line 40"/>
          <p:cNvSpPr>
            <a:spLocks noChangeShapeType="1"/>
          </p:cNvSpPr>
          <p:nvPr/>
        </p:nvSpPr>
        <p:spPr bwMode="auto">
          <a:xfrm flipH="1">
            <a:off x="1676400" y="54102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41" name="Line 41"/>
          <p:cNvSpPr>
            <a:spLocks noChangeShapeType="1"/>
          </p:cNvSpPr>
          <p:nvPr/>
        </p:nvSpPr>
        <p:spPr bwMode="auto">
          <a:xfrm flipH="1">
            <a:off x="1906588" y="5638800"/>
            <a:ext cx="685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42" name="Line 42"/>
          <p:cNvSpPr>
            <a:spLocks noChangeShapeType="1"/>
          </p:cNvSpPr>
          <p:nvPr/>
        </p:nvSpPr>
        <p:spPr bwMode="auto">
          <a:xfrm>
            <a:off x="2287588" y="5867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43" name="Text Box 43"/>
          <p:cNvSpPr txBox="1">
            <a:spLocks noChangeArrowheads="1"/>
          </p:cNvSpPr>
          <p:nvPr/>
        </p:nvSpPr>
        <p:spPr bwMode="auto">
          <a:xfrm>
            <a:off x="685800" y="36576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a</a:t>
            </a:r>
          </a:p>
        </p:txBody>
      </p:sp>
      <p:sp>
        <p:nvSpPr>
          <p:cNvPr id="76844" name="Text Box 44"/>
          <p:cNvSpPr txBox="1">
            <a:spLocks noChangeArrowheads="1"/>
          </p:cNvSpPr>
          <p:nvPr/>
        </p:nvSpPr>
        <p:spPr bwMode="auto">
          <a:xfrm>
            <a:off x="2362200" y="36576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b</a:t>
            </a:r>
          </a:p>
        </p:txBody>
      </p:sp>
      <p:sp>
        <p:nvSpPr>
          <p:cNvPr id="76845" name="Text Box 45"/>
          <p:cNvSpPr txBox="1">
            <a:spLocks noChangeArrowheads="1"/>
          </p:cNvSpPr>
          <p:nvPr/>
        </p:nvSpPr>
        <p:spPr bwMode="auto">
          <a:xfrm>
            <a:off x="763588" y="54387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c</a:t>
            </a:r>
          </a:p>
        </p:txBody>
      </p:sp>
      <p:sp>
        <p:nvSpPr>
          <p:cNvPr id="76846" name="Text Box 46"/>
          <p:cNvSpPr txBox="1">
            <a:spLocks noChangeArrowheads="1"/>
          </p:cNvSpPr>
          <p:nvPr/>
        </p:nvSpPr>
        <p:spPr bwMode="auto">
          <a:xfrm>
            <a:off x="3125788" y="5881688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</a:p>
        </p:txBody>
      </p:sp>
      <p:sp>
        <p:nvSpPr>
          <p:cNvPr id="76852" name="Text Box 52"/>
          <p:cNvSpPr txBox="1">
            <a:spLocks noChangeArrowheads="1"/>
          </p:cNvSpPr>
          <p:nvPr/>
        </p:nvSpPr>
        <p:spPr bwMode="auto">
          <a:xfrm>
            <a:off x="1296988" y="5715000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h</a:t>
            </a:r>
          </a:p>
        </p:txBody>
      </p:sp>
      <p:sp>
        <p:nvSpPr>
          <p:cNvPr id="76853" name="Text Box 53"/>
          <p:cNvSpPr txBox="1">
            <a:spLocks noChangeArrowheads="1"/>
          </p:cNvSpPr>
          <p:nvPr/>
        </p:nvSpPr>
        <p:spPr bwMode="auto">
          <a:xfrm>
            <a:off x="1677988" y="6019800"/>
            <a:ext cx="263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i</a:t>
            </a:r>
          </a:p>
        </p:txBody>
      </p:sp>
      <p:sp>
        <p:nvSpPr>
          <p:cNvPr id="76854" name="Text Box 54"/>
          <p:cNvSpPr txBox="1">
            <a:spLocks noChangeArrowheads="1"/>
          </p:cNvSpPr>
          <p:nvPr/>
        </p:nvSpPr>
        <p:spPr bwMode="auto">
          <a:xfrm>
            <a:off x="2557463" y="6019800"/>
            <a:ext cx="263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j</a:t>
            </a:r>
          </a:p>
        </p:txBody>
      </p:sp>
      <p:sp>
        <p:nvSpPr>
          <p:cNvPr id="76856" name="Line 56"/>
          <p:cNvSpPr>
            <a:spLocks noChangeShapeType="1"/>
          </p:cNvSpPr>
          <p:nvPr/>
        </p:nvSpPr>
        <p:spPr bwMode="auto">
          <a:xfrm flipH="1">
            <a:off x="2073275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57" name="Line 57"/>
          <p:cNvSpPr>
            <a:spLocks noChangeShapeType="1"/>
          </p:cNvSpPr>
          <p:nvPr/>
        </p:nvSpPr>
        <p:spPr bwMode="auto">
          <a:xfrm flipH="1">
            <a:off x="2454275" y="27432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6894" name="Group 94"/>
          <p:cNvGrpSpPr>
            <a:grpSpLocks/>
          </p:cNvGrpSpPr>
          <p:nvPr/>
        </p:nvGrpSpPr>
        <p:grpSpPr bwMode="auto">
          <a:xfrm>
            <a:off x="777875" y="1524000"/>
            <a:ext cx="2422525" cy="4572000"/>
            <a:chOff x="490" y="960"/>
            <a:chExt cx="1526" cy="2880"/>
          </a:xfrm>
        </p:grpSpPr>
        <p:grpSp>
          <p:nvGrpSpPr>
            <p:cNvPr id="76870" name="Group 70"/>
            <p:cNvGrpSpPr>
              <a:grpSpLocks/>
            </p:cNvGrpSpPr>
            <p:nvPr/>
          </p:nvGrpSpPr>
          <p:grpSpPr bwMode="auto">
            <a:xfrm>
              <a:off x="490" y="960"/>
              <a:ext cx="1440" cy="912"/>
              <a:chOff x="2736" y="1056"/>
              <a:chExt cx="1440" cy="912"/>
            </a:xfrm>
          </p:grpSpPr>
          <p:sp>
            <p:nvSpPr>
              <p:cNvPr id="76858" name="Line 58"/>
              <p:cNvSpPr>
                <a:spLocks noChangeShapeType="1"/>
              </p:cNvSpPr>
              <p:nvPr/>
            </p:nvSpPr>
            <p:spPr bwMode="auto">
              <a:xfrm>
                <a:off x="2736" y="1087"/>
                <a:ext cx="432" cy="43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59" name="Line 59"/>
              <p:cNvSpPr>
                <a:spLocks noChangeShapeType="1"/>
              </p:cNvSpPr>
              <p:nvPr/>
            </p:nvSpPr>
            <p:spPr bwMode="auto">
              <a:xfrm flipH="1">
                <a:off x="2784" y="1519"/>
                <a:ext cx="384" cy="43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60" name="Line 60"/>
              <p:cNvSpPr>
                <a:spLocks noChangeShapeType="1"/>
              </p:cNvSpPr>
              <p:nvPr/>
            </p:nvSpPr>
            <p:spPr bwMode="auto">
              <a:xfrm>
                <a:off x="3168" y="1519"/>
                <a:ext cx="576" cy="1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61" name="Line 61"/>
              <p:cNvSpPr>
                <a:spLocks noChangeShapeType="1"/>
              </p:cNvSpPr>
              <p:nvPr/>
            </p:nvSpPr>
            <p:spPr bwMode="auto">
              <a:xfrm flipH="1">
                <a:off x="3744" y="1056"/>
                <a:ext cx="414" cy="48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62" name="Line 62"/>
              <p:cNvSpPr>
                <a:spLocks noChangeShapeType="1"/>
              </p:cNvSpPr>
              <p:nvPr/>
            </p:nvSpPr>
            <p:spPr bwMode="auto">
              <a:xfrm>
                <a:off x="3744" y="1536"/>
                <a:ext cx="432" cy="43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6869" name="Group 69"/>
            <p:cNvGrpSpPr>
              <a:grpSpLocks/>
            </p:cNvGrpSpPr>
            <p:nvPr/>
          </p:nvGrpSpPr>
          <p:grpSpPr bwMode="auto">
            <a:xfrm>
              <a:off x="672" y="2496"/>
              <a:ext cx="1344" cy="1344"/>
              <a:chOff x="2928" y="2544"/>
              <a:chExt cx="1344" cy="1344"/>
            </a:xfrm>
          </p:grpSpPr>
          <p:grpSp>
            <p:nvGrpSpPr>
              <p:cNvPr id="76863" name="Group 63"/>
              <p:cNvGrpSpPr>
                <a:grpSpLocks/>
              </p:cNvGrpSpPr>
              <p:nvPr/>
            </p:nvGrpSpPr>
            <p:grpSpPr bwMode="auto">
              <a:xfrm>
                <a:off x="2928" y="2544"/>
                <a:ext cx="816" cy="384"/>
                <a:chOff x="1248" y="2496"/>
                <a:chExt cx="816" cy="384"/>
              </a:xfrm>
            </p:grpSpPr>
            <p:sp>
              <p:nvSpPr>
                <p:cNvPr id="76864" name="Line 64"/>
                <p:cNvSpPr>
                  <a:spLocks noChangeShapeType="1"/>
                </p:cNvSpPr>
                <p:nvPr/>
              </p:nvSpPr>
              <p:spPr bwMode="auto">
                <a:xfrm rot="5400000">
                  <a:off x="1680" y="2496"/>
                  <a:ext cx="384" cy="384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65" name="Line 65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1272" y="2472"/>
                  <a:ext cx="384" cy="432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6866" name="Line 66"/>
              <p:cNvSpPr>
                <a:spLocks noChangeShapeType="1"/>
              </p:cNvSpPr>
              <p:nvPr/>
            </p:nvSpPr>
            <p:spPr bwMode="auto">
              <a:xfrm rot="16200000" flipV="1">
                <a:off x="3480" y="3096"/>
                <a:ext cx="672" cy="91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67" name="Line 67"/>
              <p:cNvSpPr>
                <a:spLocks noChangeShapeType="1"/>
              </p:cNvSpPr>
              <p:nvPr/>
            </p:nvSpPr>
            <p:spPr bwMode="auto">
              <a:xfrm rot="-5400000" flipH="1" flipV="1">
                <a:off x="2952" y="3192"/>
                <a:ext cx="384" cy="43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76868" name="AutoShape 68"/>
              <p:cNvCxnSpPr>
                <a:cxnSpLocks noChangeShapeType="1"/>
                <a:stCxn id="76865" idx="0"/>
                <a:endCxn id="76867" idx="0"/>
              </p:cNvCxnSpPr>
              <p:nvPr/>
            </p:nvCxnSpPr>
            <p:spPr bwMode="auto">
              <a:xfrm>
                <a:off x="3360" y="2928"/>
                <a:ext cx="0" cy="288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76929" name="Group 129"/>
          <p:cNvGrpSpPr>
            <a:grpSpLocks/>
          </p:cNvGrpSpPr>
          <p:nvPr/>
        </p:nvGrpSpPr>
        <p:grpSpPr bwMode="auto">
          <a:xfrm>
            <a:off x="2971800" y="1066800"/>
            <a:ext cx="3140075" cy="5029200"/>
            <a:chOff x="1872" y="672"/>
            <a:chExt cx="1978" cy="3168"/>
          </a:xfrm>
        </p:grpSpPr>
        <p:sp>
          <p:nvSpPr>
            <p:cNvPr id="76872" name="Line 72"/>
            <p:cNvSpPr>
              <a:spLocks noChangeShapeType="1"/>
            </p:cNvSpPr>
            <p:nvPr/>
          </p:nvSpPr>
          <p:spPr bwMode="auto">
            <a:xfrm>
              <a:off x="2650" y="1065"/>
              <a:ext cx="998" cy="99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73" name="Line 73"/>
            <p:cNvSpPr>
              <a:spLocks noChangeShapeType="1"/>
            </p:cNvSpPr>
            <p:nvPr/>
          </p:nvSpPr>
          <p:spPr bwMode="auto">
            <a:xfrm rot="5400000">
              <a:off x="2664" y="898"/>
              <a:ext cx="777" cy="80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75" name="Line 75"/>
            <p:cNvSpPr>
              <a:spLocks noChangeShapeType="1"/>
            </p:cNvSpPr>
            <p:nvPr/>
          </p:nvSpPr>
          <p:spPr bwMode="auto">
            <a:xfrm>
              <a:off x="2640" y="2592"/>
              <a:ext cx="1008" cy="100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76" name="Line 76"/>
            <p:cNvSpPr>
              <a:spLocks noChangeShapeType="1"/>
            </p:cNvSpPr>
            <p:nvPr/>
          </p:nvSpPr>
          <p:spPr bwMode="auto">
            <a:xfrm rot="5400000">
              <a:off x="2640" y="2592"/>
              <a:ext cx="624" cy="62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77" name="Line 77"/>
            <p:cNvSpPr>
              <a:spLocks noChangeShapeType="1"/>
            </p:cNvSpPr>
            <p:nvPr/>
          </p:nvSpPr>
          <p:spPr bwMode="auto">
            <a:xfrm rot="5400000" flipH="1">
              <a:off x="3000" y="936"/>
              <a:ext cx="24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78" name="Text Box 78"/>
            <p:cNvSpPr txBox="1">
              <a:spLocks noChangeArrowheads="1"/>
            </p:cNvSpPr>
            <p:nvPr/>
          </p:nvSpPr>
          <p:spPr bwMode="auto">
            <a:xfrm>
              <a:off x="2831" y="67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e</a:t>
              </a:r>
            </a:p>
          </p:txBody>
        </p:sp>
        <p:sp>
          <p:nvSpPr>
            <p:cNvPr id="76880" name="Text Box 80"/>
            <p:cNvSpPr txBox="1">
              <a:spLocks noChangeArrowheads="1"/>
            </p:cNvSpPr>
            <p:nvPr/>
          </p:nvSpPr>
          <p:spPr bwMode="auto">
            <a:xfrm>
              <a:off x="2746" y="1824"/>
              <a:ext cx="1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f</a:t>
              </a:r>
            </a:p>
          </p:txBody>
        </p:sp>
        <p:sp>
          <p:nvSpPr>
            <p:cNvPr id="76881" name="Text Box 81"/>
            <p:cNvSpPr txBox="1">
              <a:spLocks noChangeArrowheads="1"/>
            </p:cNvSpPr>
            <p:nvPr/>
          </p:nvSpPr>
          <p:spPr bwMode="auto">
            <a:xfrm>
              <a:off x="2986" y="197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g</a:t>
              </a:r>
            </a:p>
          </p:txBody>
        </p:sp>
        <p:sp>
          <p:nvSpPr>
            <p:cNvPr id="76882" name="Line 82"/>
            <p:cNvSpPr>
              <a:spLocks noChangeShapeType="1"/>
            </p:cNvSpPr>
            <p:nvPr/>
          </p:nvSpPr>
          <p:spPr bwMode="auto">
            <a:xfrm flipH="1">
              <a:off x="2938" y="1728"/>
              <a:ext cx="33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3" name="Line 83"/>
            <p:cNvSpPr>
              <a:spLocks noChangeShapeType="1"/>
            </p:cNvSpPr>
            <p:nvPr/>
          </p:nvSpPr>
          <p:spPr bwMode="auto">
            <a:xfrm flipH="1">
              <a:off x="3178" y="1872"/>
              <a:ext cx="24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4" name="Line 84"/>
            <p:cNvSpPr>
              <a:spLocks noChangeShapeType="1"/>
            </p:cNvSpPr>
            <p:nvPr/>
          </p:nvSpPr>
          <p:spPr bwMode="auto">
            <a:xfrm flipH="1">
              <a:off x="2757" y="3120"/>
              <a:ext cx="384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5" name="Line 85"/>
            <p:cNvSpPr>
              <a:spLocks noChangeShapeType="1"/>
            </p:cNvSpPr>
            <p:nvPr/>
          </p:nvSpPr>
          <p:spPr bwMode="auto">
            <a:xfrm flipH="1">
              <a:off x="2902" y="3264"/>
              <a:ext cx="432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6" name="Line 86"/>
            <p:cNvSpPr>
              <a:spLocks noChangeShapeType="1"/>
            </p:cNvSpPr>
            <p:nvPr/>
          </p:nvSpPr>
          <p:spPr bwMode="auto">
            <a:xfrm>
              <a:off x="3142" y="3408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87" name="Text Box 87"/>
            <p:cNvSpPr txBox="1">
              <a:spLocks noChangeArrowheads="1"/>
            </p:cNvSpPr>
            <p:nvPr/>
          </p:nvSpPr>
          <p:spPr bwMode="auto">
            <a:xfrm>
              <a:off x="2518" y="331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h</a:t>
              </a:r>
            </a:p>
          </p:txBody>
        </p:sp>
        <p:sp>
          <p:nvSpPr>
            <p:cNvPr id="76888" name="Text Box 88"/>
            <p:cNvSpPr txBox="1">
              <a:spLocks noChangeArrowheads="1"/>
            </p:cNvSpPr>
            <p:nvPr/>
          </p:nvSpPr>
          <p:spPr bwMode="auto">
            <a:xfrm>
              <a:off x="2758" y="3504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i</a:t>
              </a:r>
            </a:p>
          </p:txBody>
        </p:sp>
        <p:sp>
          <p:nvSpPr>
            <p:cNvPr id="76889" name="Text Box 89"/>
            <p:cNvSpPr txBox="1">
              <a:spLocks noChangeArrowheads="1"/>
            </p:cNvSpPr>
            <p:nvPr/>
          </p:nvSpPr>
          <p:spPr bwMode="auto">
            <a:xfrm>
              <a:off x="3312" y="3504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j</a:t>
              </a:r>
            </a:p>
          </p:txBody>
        </p:sp>
        <p:sp>
          <p:nvSpPr>
            <p:cNvPr id="76890" name="Text Box 90"/>
            <p:cNvSpPr txBox="1">
              <a:spLocks noChangeArrowheads="1"/>
            </p:cNvSpPr>
            <p:nvPr/>
          </p:nvSpPr>
          <p:spPr bwMode="auto">
            <a:xfrm>
              <a:off x="2448" y="78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a</a:t>
              </a:r>
            </a:p>
          </p:txBody>
        </p:sp>
        <p:sp>
          <p:nvSpPr>
            <p:cNvPr id="76891" name="Text Box 91"/>
            <p:cNvSpPr txBox="1">
              <a:spLocks noChangeArrowheads="1"/>
            </p:cNvSpPr>
            <p:nvPr/>
          </p:nvSpPr>
          <p:spPr bwMode="auto">
            <a:xfrm>
              <a:off x="3455" y="68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b</a:t>
              </a:r>
            </a:p>
          </p:txBody>
        </p:sp>
        <p:sp>
          <p:nvSpPr>
            <p:cNvPr id="76892" name="Text Box 92"/>
            <p:cNvSpPr txBox="1">
              <a:spLocks noChangeArrowheads="1"/>
            </p:cNvSpPr>
            <p:nvPr/>
          </p:nvSpPr>
          <p:spPr bwMode="auto">
            <a:xfrm>
              <a:off x="2458" y="1593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c</a:t>
              </a:r>
            </a:p>
          </p:txBody>
        </p:sp>
        <p:sp>
          <p:nvSpPr>
            <p:cNvPr id="76893" name="Text Box 93"/>
            <p:cNvSpPr txBox="1">
              <a:spLocks noChangeArrowheads="1"/>
            </p:cNvSpPr>
            <p:nvPr/>
          </p:nvSpPr>
          <p:spPr bwMode="auto">
            <a:xfrm>
              <a:off x="3609" y="197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d</a:t>
              </a:r>
            </a:p>
          </p:txBody>
        </p:sp>
        <p:sp>
          <p:nvSpPr>
            <p:cNvPr id="76895" name="Text Box 95"/>
            <p:cNvSpPr txBox="1">
              <a:spLocks noChangeArrowheads="1"/>
            </p:cNvSpPr>
            <p:nvPr/>
          </p:nvSpPr>
          <p:spPr bwMode="auto">
            <a:xfrm>
              <a:off x="2399" y="236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a</a:t>
              </a:r>
            </a:p>
          </p:txBody>
        </p:sp>
        <p:sp>
          <p:nvSpPr>
            <p:cNvPr id="76896" name="Text Box 96"/>
            <p:cNvSpPr txBox="1">
              <a:spLocks noChangeArrowheads="1"/>
            </p:cNvSpPr>
            <p:nvPr/>
          </p:nvSpPr>
          <p:spPr bwMode="auto">
            <a:xfrm>
              <a:off x="3263" y="235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b</a:t>
              </a:r>
            </a:p>
          </p:txBody>
        </p:sp>
        <p:sp>
          <p:nvSpPr>
            <p:cNvPr id="76897" name="Text Box 97"/>
            <p:cNvSpPr txBox="1">
              <a:spLocks noChangeArrowheads="1"/>
            </p:cNvSpPr>
            <p:nvPr/>
          </p:nvSpPr>
          <p:spPr bwMode="auto">
            <a:xfrm>
              <a:off x="2364" y="3024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c</a:t>
              </a:r>
            </a:p>
          </p:txBody>
        </p:sp>
        <p:sp>
          <p:nvSpPr>
            <p:cNvPr id="76898" name="Text Box 98"/>
            <p:cNvSpPr txBox="1">
              <a:spLocks noChangeArrowheads="1"/>
            </p:cNvSpPr>
            <p:nvPr/>
          </p:nvSpPr>
          <p:spPr bwMode="auto">
            <a:xfrm>
              <a:off x="3599" y="351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d</a:t>
              </a:r>
            </a:p>
          </p:txBody>
        </p:sp>
        <p:sp>
          <p:nvSpPr>
            <p:cNvPr id="76899" name="Line 99"/>
            <p:cNvSpPr>
              <a:spLocks noChangeShapeType="1"/>
            </p:cNvSpPr>
            <p:nvPr/>
          </p:nvSpPr>
          <p:spPr bwMode="auto">
            <a:xfrm>
              <a:off x="2112" y="144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00" name="Line 100"/>
            <p:cNvSpPr>
              <a:spLocks noChangeShapeType="1"/>
            </p:cNvSpPr>
            <p:nvPr/>
          </p:nvSpPr>
          <p:spPr bwMode="auto">
            <a:xfrm>
              <a:off x="1872" y="292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6930" name="Group 130"/>
          <p:cNvGrpSpPr>
            <a:grpSpLocks/>
          </p:cNvGrpSpPr>
          <p:nvPr/>
        </p:nvGrpSpPr>
        <p:grpSpPr bwMode="auto">
          <a:xfrm>
            <a:off x="4724400" y="2209800"/>
            <a:ext cx="1066800" cy="3505200"/>
            <a:chOff x="2976" y="1392"/>
            <a:chExt cx="672" cy="2208"/>
          </a:xfrm>
        </p:grpSpPr>
        <p:sp>
          <p:nvSpPr>
            <p:cNvPr id="76921" name="Line 121"/>
            <p:cNvSpPr>
              <a:spLocks noChangeShapeType="1"/>
            </p:cNvSpPr>
            <p:nvPr/>
          </p:nvSpPr>
          <p:spPr bwMode="auto">
            <a:xfrm>
              <a:off x="2976" y="1392"/>
              <a:ext cx="672" cy="672"/>
            </a:xfrm>
            <a:prstGeom prst="line">
              <a:avLst/>
            </a:prstGeom>
            <a:noFill/>
            <a:ln w="1143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922" name="Line 122"/>
            <p:cNvSpPr>
              <a:spLocks noChangeShapeType="1"/>
            </p:cNvSpPr>
            <p:nvPr/>
          </p:nvSpPr>
          <p:spPr bwMode="auto">
            <a:xfrm>
              <a:off x="2976" y="2928"/>
              <a:ext cx="672" cy="672"/>
            </a:xfrm>
            <a:prstGeom prst="line">
              <a:avLst/>
            </a:prstGeom>
            <a:noFill/>
            <a:ln w="1143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6928" name="Group 128"/>
          <p:cNvGrpSpPr>
            <a:grpSpLocks/>
          </p:cNvGrpSpPr>
          <p:nvPr/>
        </p:nvGrpSpPr>
        <p:grpSpPr bwMode="auto">
          <a:xfrm>
            <a:off x="5791200" y="1828800"/>
            <a:ext cx="3124200" cy="3429000"/>
            <a:chOff x="3648" y="1152"/>
            <a:chExt cx="1968" cy="2160"/>
          </a:xfrm>
        </p:grpSpPr>
        <p:grpSp>
          <p:nvGrpSpPr>
            <p:cNvPr id="76924" name="Group 124"/>
            <p:cNvGrpSpPr>
              <a:grpSpLocks/>
            </p:cNvGrpSpPr>
            <p:nvPr/>
          </p:nvGrpSpPr>
          <p:grpSpPr bwMode="auto">
            <a:xfrm>
              <a:off x="4118" y="1584"/>
              <a:ext cx="1498" cy="1728"/>
              <a:chOff x="4118" y="1584"/>
              <a:chExt cx="1498" cy="1728"/>
            </a:xfrm>
          </p:grpSpPr>
          <p:sp>
            <p:nvSpPr>
              <p:cNvPr id="76902" name="Line 102"/>
              <p:cNvSpPr>
                <a:spLocks noChangeShapeType="1"/>
              </p:cNvSpPr>
              <p:nvPr/>
            </p:nvSpPr>
            <p:spPr bwMode="auto">
              <a:xfrm>
                <a:off x="4320" y="1977"/>
                <a:ext cx="1008" cy="10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03" name="Line 103"/>
              <p:cNvSpPr>
                <a:spLocks noChangeShapeType="1"/>
              </p:cNvSpPr>
              <p:nvPr/>
            </p:nvSpPr>
            <p:spPr bwMode="auto">
              <a:xfrm rot="5400000">
                <a:off x="4334" y="1810"/>
                <a:ext cx="777" cy="80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04" name="Line 104"/>
              <p:cNvSpPr>
                <a:spLocks noChangeShapeType="1"/>
              </p:cNvSpPr>
              <p:nvPr/>
            </p:nvSpPr>
            <p:spPr bwMode="auto">
              <a:xfrm rot="5400000" flipH="1">
                <a:off x="4670" y="1848"/>
                <a:ext cx="24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05" name="Text Box 105"/>
              <p:cNvSpPr txBox="1">
                <a:spLocks noChangeArrowheads="1"/>
              </p:cNvSpPr>
              <p:nvPr/>
            </p:nvSpPr>
            <p:spPr bwMode="auto">
              <a:xfrm>
                <a:off x="4501" y="1584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e</a:t>
                </a:r>
              </a:p>
            </p:txBody>
          </p:sp>
          <p:sp>
            <p:nvSpPr>
              <p:cNvPr id="76906" name="Text Box 106"/>
              <p:cNvSpPr txBox="1">
                <a:spLocks noChangeArrowheads="1"/>
              </p:cNvSpPr>
              <p:nvPr/>
            </p:nvSpPr>
            <p:spPr bwMode="auto">
              <a:xfrm>
                <a:off x="5184" y="2064"/>
                <a:ext cx="17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f</a:t>
                </a:r>
              </a:p>
            </p:txBody>
          </p:sp>
          <p:sp>
            <p:nvSpPr>
              <p:cNvPr id="76907" name="Text Box 107"/>
              <p:cNvSpPr txBox="1">
                <a:spLocks noChangeArrowheads="1"/>
              </p:cNvSpPr>
              <p:nvPr/>
            </p:nvSpPr>
            <p:spPr bwMode="auto">
              <a:xfrm>
                <a:off x="5375" y="2274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g</a:t>
                </a:r>
              </a:p>
            </p:txBody>
          </p:sp>
          <p:sp>
            <p:nvSpPr>
              <p:cNvPr id="76908" name="Line 108"/>
              <p:cNvSpPr>
                <a:spLocks noChangeShapeType="1"/>
              </p:cNvSpPr>
              <p:nvPr/>
            </p:nvSpPr>
            <p:spPr bwMode="auto">
              <a:xfrm flipH="1">
                <a:off x="4992" y="2313"/>
                <a:ext cx="144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09" name="Line 109"/>
              <p:cNvSpPr>
                <a:spLocks noChangeShapeType="1"/>
              </p:cNvSpPr>
              <p:nvPr/>
            </p:nvSpPr>
            <p:spPr bwMode="auto">
              <a:xfrm flipH="1">
                <a:off x="4992" y="2553"/>
                <a:ext cx="384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10" name="Text Box 110"/>
              <p:cNvSpPr txBox="1">
                <a:spLocks noChangeArrowheads="1"/>
              </p:cNvSpPr>
              <p:nvPr/>
            </p:nvSpPr>
            <p:spPr bwMode="auto">
              <a:xfrm>
                <a:off x="4118" y="169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a</a:t>
                </a:r>
              </a:p>
            </p:txBody>
          </p:sp>
          <p:sp>
            <p:nvSpPr>
              <p:cNvPr id="76911" name="Text Box 111"/>
              <p:cNvSpPr txBox="1">
                <a:spLocks noChangeArrowheads="1"/>
              </p:cNvSpPr>
              <p:nvPr/>
            </p:nvSpPr>
            <p:spPr bwMode="auto">
              <a:xfrm>
                <a:off x="5125" y="1593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b</a:t>
                </a:r>
              </a:p>
            </p:txBody>
          </p:sp>
          <p:sp>
            <p:nvSpPr>
              <p:cNvPr id="76912" name="Text Box 112"/>
              <p:cNvSpPr txBox="1">
                <a:spLocks noChangeArrowheads="1"/>
              </p:cNvSpPr>
              <p:nvPr/>
            </p:nvSpPr>
            <p:spPr bwMode="auto">
              <a:xfrm>
                <a:off x="4128" y="2505"/>
                <a:ext cx="2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c</a:t>
                </a:r>
              </a:p>
            </p:txBody>
          </p:sp>
          <p:sp>
            <p:nvSpPr>
              <p:cNvPr id="76913" name="Text Box 113"/>
              <p:cNvSpPr txBox="1">
                <a:spLocks noChangeArrowheads="1"/>
              </p:cNvSpPr>
              <p:nvPr/>
            </p:nvSpPr>
            <p:spPr bwMode="auto">
              <a:xfrm>
                <a:off x="5279" y="2889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d</a:t>
                </a:r>
              </a:p>
            </p:txBody>
          </p:sp>
          <p:sp>
            <p:nvSpPr>
              <p:cNvPr id="76914" name="Line 114"/>
              <p:cNvSpPr>
                <a:spLocks noChangeShapeType="1"/>
              </p:cNvSpPr>
              <p:nvPr/>
            </p:nvSpPr>
            <p:spPr bwMode="auto">
              <a:xfrm flipH="1">
                <a:off x="4560" y="2649"/>
                <a:ext cx="432" cy="1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15" name="Line 115"/>
              <p:cNvSpPr>
                <a:spLocks noChangeShapeType="1"/>
              </p:cNvSpPr>
              <p:nvPr/>
            </p:nvSpPr>
            <p:spPr bwMode="auto">
              <a:xfrm flipH="1">
                <a:off x="4656" y="2649"/>
                <a:ext cx="336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16" name="Line 116"/>
              <p:cNvSpPr>
                <a:spLocks noChangeShapeType="1"/>
              </p:cNvSpPr>
              <p:nvPr/>
            </p:nvSpPr>
            <p:spPr bwMode="auto">
              <a:xfrm>
                <a:off x="4800" y="2889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17" name="Text Box 117"/>
              <p:cNvSpPr txBox="1">
                <a:spLocks noChangeArrowheads="1"/>
              </p:cNvSpPr>
              <p:nvPr/>
            </p:nvSpPr>
            <p:spPr bwMode="auto">
              <a:xfrm>
                <a:off x="4368" y="2736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h</a:t>
                </a:r>
              </a:p>
            </p:txBody>
          </p:sp>
          <p:sp>
            <p:nvSpPr>
              <p:cNvPr id="76918" name="Text Box 118"/>
              <p:cNvSpPr txBox="1">
                <a:spLocks noChangeArrowheads="1"/>
              </p:cNvSpPr>
              <p:nvPr/>
            </p:nvSpPr>
            <p:spPr bwMode="auto">
              <a:xfrm>
                <a:off x="4512" y="2985"/>
                <a:ext cx="1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i</a:t>
                </a:r>
              </a:p>
            </p:txBody>
          </p:sp>
          <p:sp>
            <p:nvSpPr>
              <p:cNvPr id="76919" name="Text Box 119"/>
              <p:cNvSpPr txBox="1">
                <a:spLocks noChangeArrowheads="1"/>
              </p:cNvSpPr>
              <p:nvPr/>
            </p:nvSpPr>
            <p:spPr bwMode="auto">
              <a:xfrm>
                <a:off x="4970" y="2985"/>
                <a:ext cx="1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j</a:t>
                </a:r>
              </a:p>
            </p:txBody>
          </p:sp>
        </p:grpSp>
        <p:cxnSp>
          <p:nvCxnSpPr>
            <p:cNvPr id="76926" name="AutoShape 126"/>
            <p:cNvCxnSpPr>
              <a:cxnSpLocks noChangeShapeType="1"/>
            </p:cNvCxnSpPr>
            <p:nvPr/>
          </p:nvCxnSpPr>
          <p:spPr bwMode="auto">
            <a:xfrm>
              <a:off x="3648" y="1152"/>
              <a:ext cx="672" cy="288"/>
            </a:xfrm>
            <a:prstGeom prst="curvedConnector3">
              <a:avLst>
                <a:gd name="adj1" fmla="val 90921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927" name="AutoShape 127"/>
            <p:cNvCxnSpPr>
              <a:cxnSpLocks noChangeShapeType="1"/>
            </p:cNvCxnSpPr>
            <p:nvPr/>
          </p:nvCxnSpPr>
          <p:spPr bwMode="auto">
            <a:xfrm flipV="1">
              <a:off x="3840" y="3120"/>
              <a:ext cx="336" cy="192"/>
            </a:xfrm>
            <a:prstGeom prst="curvedConnector3">
              <a:avLst>
                <a:gd name="adj1" fmla="val 8690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1524000" y="1777360"/>
            <a:ext cx="5943600" cy="1447800"/>
            <a:chOff x="1104" y="1200"/>
            <a:chExt cx="3456" cy="1728"/>
          </a:xfrm>
        </p:grpSpPr>
        <p:sp>
          <p:nvSpPr>
            <p:cNvPr id="6148" name="Line 4"/>
            <p:cNvSpPr>
              <a:spLocks noChangeShapeType="1"/>
            </p:cNvSpPr>
            <p:nvPr/>
          </p:nvSpPr>
          <p:spPr bwMode="auto">
            <a:xfrm flipV="1">
              <a:off x="1104" y="1200"/>
              <a:ext cx="1728" cy="17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" name="Line 5"/>
            <p:cNvSpPr>
              <a:spLocks noChangeShapeType="1"/>
            </p:cNvSpPr>
            <p:nvPr/>
          </p:nvSpPr>
          <p:spPr bwMode="auto">
            <a:xfrm flipH="1" flipV="1">
              <a:off x="2832" y="1200"/>
              <a:ext cx="1728" cy="17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" name="Line 6"/>
            <p:cNvSpPr>
              <a:spLocks noChangeShapeType="1"/>
            </p:cNvSpPr>
            <p:nvPr/>
          </p:nvSpPr>
          <p:spPr bwMode="auto">
            <a:xfrm flipH="1">
              <a:off x="2256" y="1776"/>
              <a:ext cx="1152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" name="Line 7"/>
            <p:cNvSpPr>
              <a:spLocks noChangeShapeType="1"/>
            </p:cNvSpPr>
            <p:nvPr/>
          </p:nvSpPr>
          <p:spPr bwMode="auto">
            <a:xfrm flipH="1">
              <a:off x="3408" y="2352"/>
              <a:ext cx="576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6152" name="Picture 8" descr="orang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20448"/>
            <a:ext cx="1425575" cy="218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chimp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3645848"/>
            <a:ext cx="1441450" cy="218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14400" y="3152135"/>
            <a:ext cx="136366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200">
                <a:latin typeface="Times New Roman" charset="0"/>
              </a:rPr>
              <a:t>Orangutan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048000" y="3166423"/>
            <a:ext cx="9763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200">
                <a:latin typeface="Times New Roman" charset="0"/>
              </a:rPr>
              <a:t>Gorilla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648200" y="3166423"/>
            <a:ext cx="15811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200">
                <a:latin typeface="Times New Roman" charset="0"/>
              </a:rPr>
              <a:t>Chimpanzee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6992938" y="3152135"/>
            <a:ext cx="10064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200">
                <a:latin typeface="Times New Roman" charset="0"/>
              </a:rPr>
              <a:t>Human</a:t>
            </a:r>
          </a:p>
        </p:txBody>
      </p:sp>
      <p:pic>
        <p:nvPicPr>
          <p:cNvPr id="6158" name="Picture 14" descr="gorilla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088" y="3631560"/>
            <a:ext cx="1458912" cy="218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685800" y="5968360"/>
            <a:ext cx="26689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1" hangingPunct="1"/>
            <a:r>
              <a:rPr lang="en-US" sz="1200" i="1" dirty="0" smtClean="0">
                <a:solidFill>
                  <a:schemeClr val="tx2"/>
                </a:solidFill>
              </a:rPr>
              <a:t>(1-3) From </a:t>
            </a:r>
            <a:r>
              <a:rPr lang="en-US" sz="1200" i="1" dirty="0">
                <a:solidFill>
                  <a:schemeClr val="tx2"/>
                </a:solidFill>
              </a:rPr>
              <a:t>the Tree of the Life Website,</a:t>
            </a:r>
            <a:br>
              <a:rPr lang="en-US" sz="1200" i="1" dirty="0">
                <a:solidFill>
                  <a:schemeClr val="tx2"/>
                </a:solidFill>
              </a:rPr>
            </a:br>
            <a:r>
              <a:rPr lang="en-US" sz="1200" i="1" dirty="0">
                <a:solidFill>
                  <a:schemeClr val="tx2"/>
                </a:solidFill>
              </a:rPr>
              <a:t>University of Arizona</a:t>
            </a:r>
          </a:p>
        </p:txBody>
      </p:sp>
      <p:sp>
        <p:nvSpPr>
          <p:cNvPr id="6163" name="Rectangle 19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5336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/>
              <a:t>Phylogeny</a:t>
            </a:r>
            <a:br>
              <a:rPr lang="en-US"/>
            </a:br>
            <a:r>
              <a:rPr lang="en-US"/>
              <a:t>(evolutionary tree)</a:t>
            </a:r>
          </a:p>
        </p:txBody>
      </p:sp>
      <p:pic>
        <p:nvPicPr>
          <p:cNvPr id="6165" name="Picture 21" descr="mountain_icecream_cropped_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682360"/>
            <a:ext cx="1481138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63775" y="5598865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tx2"/>
                </a:solidFill>
              </a:rPr>
              <a:t>1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82341" y="5612765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99738" y="5618749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2508" y="4722241"/>
            <a:ext cx="8520281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“Nothing in Biology makes sense except in the light of evolution” – </a:t>
            </a:r>
            <a:r>
              <a:rPr lang="en-US" sz="2000" dirty="0" err="1" smtClean="0"/>
              <a:t>Dobhzhansky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5395"/>
            <a:ext cx="80772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/>
              <a:t>Property of SCM: Bipartitions in SCM tree correspond to bipartitions in the source trees</a:t>
            </a:r>
            <a:endParaRPr lang="en-US" sz="3200" dirty="0"/>
          </a:p>
        </p:txBody>
      </p:sp>
      <p:sp>
        <p:nvSpPr>
          <p:cNvPr id="178179" name="Line 3"/>
          <p:cNvSpPr>
            <a:spLocks noChangeShapeType="1"/>
          </p:cNvSpPr>
          <p:nvPr/>
        </p:nvSpPr>
        <p:spPr bwMode="auto">
          <a:xfrm>
            <a:off x="777875" y="1437749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0" name="Line 4"/>
          <p:cNvSpPr>
            <a:spLocks noChangeShapeType="1"/>
          </p:cNvSpPr>
          <p:nvPr/>
        </p:nvSpPr>
        <p:spPr bwMode="auto">
          <a:xfrm flipH="1">
            <a:off x="854075" y="2123549"/>
            <a:ext cx="609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1" name="Line 5"/>
          <p:cNvSpPr>
            <a:spLocks noChangeShapeType="1"/>
          </p:cNvSpPr>
          <p:nvPr/>
        </p:nvSpPr>
        <p:spPr bwMode="auto">
          <a:xfrm>
            <a:off x="1463675" y="2123549"/>
            <a:ext cx="914400" cy="26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2" name="Line 6"/>
          <p:cNvSpPr>
            <a:spLocks noChangeShapeType="1"/>
          </p:cNvSpPr>
          <p:nvPr/>
        </p:nvSpPr>
        <p:spPr bwMode="auto">
          <a:xfrm flipH="1">
            <a:off x="2378075" y="1388536"/>
            <a:ext cx="657225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3" name="Line 7"/>
          <p:cNvSpPr>
            <a:spLocks noChangeShapeType="1"/>
          </p:cNvSpPr>
          <p:nvPr/>
        </p:nvSpPr>
        <p:spPr bwMode="auto">
          <a:xfrm>
            <a:off x="2378075" y="2150536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4" name="Line 8"/>
          <p:cNvSpPr>
            <a:spLocks noChangeShapeType="1"/>
          </p:cNvSpPr>
          <p:nvPr/>
        </p:nvSpPr>
        <p:spPr bwMode="auto">
          <a:xfrm rot="5400000" flipH="1">
            <a:off x="2311400" y="1475849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381000" y="105516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a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3046413" y="945624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b</a:t>
            </a:r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549275" y="2607736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c</a:t>
            </a:r>
          </a:p>
        </p:txBody>
      </p:sp>
      <p:sp>
        <p:nvSpPr>
          <p:cNvPr id="178188" name="Text Box 12"/>
          <p:cNvSpPr txBox="1">
            <a:spLocks noChangeArrowheads="1"/>
          </p:cNvSpPr>
          <p:nvPr/>
        </p:nvSpPr>
        <p:spPr bwMode="auto">
          <a:xfrm>
            <a:off x="2987675" y="2683936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</a:p>
        </p:txBody>
      </p:sp>
      <p:sp>
        <p:nvSpPr>
          <p:cNvPr id="178189" name="Text Box 13"/>
          <p:cNvSpPr txBox="1">
            <a:spLocks noChangeArrowheads="1"/>
          </p:cNvSpPr>
          <p:nvPr/>
        </p:nvSpPr>
        <p:spPr bwMode="auto">
          <a:xfrm>
            <a:off x="2071688" y="1007536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e</a:t>
            </a:r>
          </a:p>
        </p:txBody>
      </p:sp>
      <p:sp>
        <p:nvSpPr>
          <p:cNvPr id="178190" name="Text Box 14"/>
          <p:cNvSpPr txBox="1">
            <a:spLocks noChangeArrowheads="1"/>
          </p:cNvSpPr>
          <p:nvPr/>
        </p:nvSpPr>
        <p:spPr bwMode="auto">
          <a:xfrm>
            <a:off x="1768475" y="2531536"/>
            <a:ext cx="28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f</a:t>
            </a:r>
          </a:p>
        </p:txBody>
      </p:sp>
      <p:sp>
        <p:nvSpPr>
          <p:cNvPr id="178191" name="Text Box 15"/>
          <p:cNvSpPr txBox="1">
            <a:spLocks noChangeArrowheads="1"/>
          </p:cNvSpPr>
          <p:nvPr/>
        </p:nvSpPr>
        <p:spPr bwMode="auto">
          <a:xfrm>
            <a:off x="2149475" y="2774424"/>
            <a:ext cx="38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g</a:t>
            </a:r>
          </a:p>
        </p:txBody>
      </p:sp>
      <p:grpSp>
        <p:nvGrpSpPr>
          <p:cNvPr id="178192" name="Group 16"/>
          <p:cNvGrpSpPr>
            <a:grpSpLocks/>
          </p:cNvGrpSpPr>
          <p:nvPr/>
        </p:nvGrpSpPr>
        <p:grpSpPr bwMode="auto">
          <a:xfrm>
            <a:off x="1068388" y="3826936"/>
            <a:ext cx="1295400" cy="609600"/>
            <a:chOff x="1248" y="2496"/>
            <a:chExt cx="816" cy="384"/>
          </a:xfrm>
        </p:grpSpPr>
        <p:sp>
          <p:nvSpPr>
            <p:cNvPr id="178193" name="Line 17"/>
            <p:cNvSpPr>
              <a:spLocks noChangeShapeType="1"/>
            </p:cNvSpPr>
            <p:nvPr/>
          </p:nvSpPr>
          <p:spPr bwMode="auto">
            <a:xfrm rot="5400000">
              <a:off x="1680" y="2496"/>
              <a:ext cx="384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4" name="Line 18"/>
            <p:cNvSpPr>
              <a:spLocks noChangeShapeType="1"/>
            </p:cNvSpPr>
            <p:nvPr/>
          </p:nvSpPr>
          <p:spPr bwMode="auto">
            <a:xfrm rot="5400000" flipH="1">
              <a:off x="1272" y="2472"/>
              <a:ext cx="384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8195" name="Line 19"/>
          <p:cNvSpPr>
            <a:spLocks noChangeShapeType="1"/>
          </p:cNvSpPr>
          <p:nvPr/>
        </p:nvSpPr>
        <p:spPr bwMode="auto">
          <a:xfrm rot="16200000" flipV="1">
            <a:off x="1944688" y="4703236"/>
            <a:ext cx="1066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6" name="Line 20"/>
          <p:cNvSpPr>
            <a:spLocks noChangeShapeType="1"/>
          </p:cNvSpPr>
          <p:nvPr/>
        </p:nvSpPr>
        <p:spPr bwMode="auto">
          <a:xfrm rot="-5400000" flipH="1" flipV="1">
            <a:off x="1106488" y="4855636"/>
            <a:ext cx="609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78197" name="AutoShape 21"/>
          <p:cNvCxnSpPr>
            <a:cxnSpLocks noChangeShapeType="1"/>
            <a:stCxn id="178194" idx="0"/>
            <a:endCxn id="178196" idx="0"/>
          </p:cNvCxnSpPr>
          <p:nvPr/>
        </p:nvCxnSpPr>
        <p:spPr bwMode="auto">
          <a:xfrm>
            <a:off x="1754188" y="4436536"/>
            <a:ext cx="0" cy="457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8198" name="Line 22"/>
          <p:cNvSpPr>
            <a:spLocks noChangeShapeType="1"/>
          </p:cNvSpPr>
          <p:nvPr/>
        </p:nvSpPr>
        <p:spPr bwMode="auto">
          <a:xfrm flipH="1">
            <a:off x="1676400" y="5274736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9" name="Line 23"/>
          <p:cNvSpPr>
            <a:spLocks noChangeShapeType="1"/>
          </p:cNvSpPr>
          <p:nvPr/>
        </p:nvSpPr>
        <p:spPr bwMode="auto">
          <a:xfrm flipH="1">
            <a:off x="1906588" y="5503336"/>
            <a:ext cx="685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0" name="Line 24"/>
          <p:cNvSpPr>
            <a:spLocks noChangeShapeType="1"/>
          </p:cNvSpPr>
          <p:nvPr/>
        </p:nvSpPr>
        <p:spPr bwMode="auto">
          <a:xfrm>
            <a:off x="2287588" y="5731936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1" name="Text Box 25"/>
          <p:cNvSpPr txBox="1">
            <a:spLocks noChangeArrowheads="1"/>
          </p:cNvSpPr>
          <p:nvPr/>
        </p:nvSpPr>
        <p:spPr bwMode="auto">
          <a:xfrm>
            <a:off x="685800" y="3522136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a</a:t>
            </a:r>
          </a:p>
        </p:txBody>
      </p:sp>
      <p:sp>
        <p:nvSpPr>
          <p:cNvPr id="178202" name="Text Box 26"/>
          <p:cNvSpPr txBox="1">
            <a:spLocks noChangeArrowheads="1"/>
          </p:cNvSpPr>
          <p:nvPr/>
        </p:nvSpPr>
        <p:spPr bwMode="auto">
          <a:xfrm>
            <a:off x="2362200" y="3522136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b</a:t>
            </a:r>
          </a:p>
        </p:txBody>
      </p:sp>
      <p:sp>
        <p:nvSpPr>
          <p:cNvPr id="178203" name="Text Box 27"/>
          <p:cNvSpPr txBox="1">
            <a:spLocks noChangeArrowheads="1"/>
          </p:cNvSpPr>
          <p:nvPr/>
        </p:nvSpPr>
        <p:spPr bwMode="auto">
          <a:xfrm>
            <a:off x="763588" y="5303311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c</a:t>
            </a:r>
          </a:p>
        </p:txBody>
      </p:sp>
      <p:sp>
        <p:nvSpPr>
          <p:cNvPr id="178204" name="Text Box 28"/>
          <p:cNvSpPr txBox="1">
            <a:spLocks noChangeArrowheads="1"/>
          </p:cNvSpPr>
          <p:nvPr/>
        </p:nvSpPr>
        <p:spPr bwMode="auto">
          <a:xfrm>
            <a:off x="3125788" y="5746224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</a:p>
        </p:txBody>
      </p:sp>
      <p:sp>
        <p:nvSpPr>
          <p:cNvPr id="178205" name="Text Box 29"/>
          <p:cNvSpPr txBox="1">
            <a:spLocks noChangeArrowheads="1"/>
          </p:cNvSpPr>
          <p:nvPr/>
        </p:nvSpPr>
        <p:spPr bwMode="auto">
          <a:xfrm>
            <a:off x="1296988" y="5579536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h</a:t>
            </a:r>
          </a:p>
        </p:txBody>
      </p:sp>
      <p:sp>
        <p:nvSpPr>
          <p:cNvPr id="178206" name="Text Box 30"/>
          <p:cNvSpPr txBox="1">
            <a:spLocks noChangeArrowheads="1"/>
          </p:cNvSpPr>
          <p:nvPr/>
        </p:nvSpPr>
        <p:spPr bwMode="auto">
          <a:xfrm>
            <a:off x="1677988" y="5884336"/>
            <a:ext cx="263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i</a:t>
            </a:r>
          </a:p>
        </p:txBody>
      </p:sp>
      <p:sp>
        <p:nvSpPr>
          <p:cNvPr id="178207" name="Text Box 31"/>
          <p:cNvSpPr txBox="1">
            <a:spLocks noChangeArrowheads="1"/>
          </p:cNvSpPr>
          <p:nvPr/>
        </p:nvSpPr>
        <p:spPr bwMode="auto">
          <a:xfrm>
            <a:off x="2557463" y="5884336"/>
            <a:ext cx="263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j</a:t>
            </a:r>
          </a:p>
        </p:txBody>
      </p:sp>
      <p:sp>
        <p:nvSpPr>
          <p:cNvPr id="178208" name="Line 32"/>
          <p:cNvSpPr>
            <a:spLocks noChangeShapeType="1"/>
          </p:cNvSpPr>
          <p:nvPr/>
        </p:nvSpPr>
        <p:spPr bwMode="auto">
          <a:xfrm flipH="1">
            <a:off x="2073275" y="2379136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9" name="Line 33"/>
          <p:cNvSpPr>
            <a:spLocks noChangeShapeType="1"/>
          </p:cNvSpPr>
          <p:nvPr/>
        </p:nvSpPr>
        <p:spPr bwMode="auto">
          <a:xfrm flipH="1">
            <a:off x="2454275" y="2607736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25" name="Line 49"/>
          <p:cNvSpPr>
            <a:spLocks noChangeShapeType="1"/>
          </p:cNvSpPr>
          <p:nvPr/>
        </p:nvSpPr>
        <p:spPr bwMode="auto">
          <a:xfrm>
            <a:off x="4206875" y="1555224"/>
            <a:ext cx="1584325" cy="1585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26" name="Line 50"/>
          <p:cNvSpPr>
            <a:spLocks noChangeShapeType="1"/>
          </p:cNvSpPr>
          <p:nvPr/>
        </p:nvSpPr>
        <p:spPr bwMode="auto">
          <a:xfrm rot="5400000">
            <a:off x="4229894" y="1289317"/>
            <a:ext cx="1233488" cy="1279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27" name="Line 51"/>
          <p:cNvSpPr>
            <a:spLocks noChangeShapeType="1"/>
          </p:cNvSpPr>
          <p:nvPr/>
        </p:nvSpPr>
        <p:spPr bwMode="auto">
          <a:xfrm>
            <a:off x="4191000" y="3979336"/>
            <a:ext cx="160020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28" name="Line 52"/>
          <p:cNvSpPr>
            <a:spLocks noChangeShapeType="1"/>
          </p:cNvSpPr>
          <p:nvPr/>
        </p:nvSpPr>
        <p:spPr bwMode="auto">
          <a:xfrm rot="5400000">
            <a:off x="4191000" y="3979336"/>
            <a:ext cx="990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29" name="Line 53"/>
          <p:cNvSpPr>
            <a:spLocks noChangeShapeType="1"/>
          </p:cNvSpPr>
          <p:nvPr/>
        </p:nvSpPr>
        <p:spPr bwMode="auto">
          <a:xfrm rot="5400000" flipH="1">
            <a:off x="4762500" y="1350436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30" name="Text Box 54"/>
          <p:cNvSpPr txBox="1">
            <a:spLocks noChangeArrowheads="1"/>
          </p:cNvSpPr>
          <p:nvPr/>
        </p:nvSpPr>
        <p:spPr bwMode="auto">
          <a:xfrm>
            <a:off x="4494213" y="931336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e</a:t>
            </a:r>
          </a:p>
        </p:txBody>
      </p:sp>
      <p:sp>
        <p:nvSpPr>
          <p:cNvPr id="178231" name="Text Box 55"/>
          <p:cNvSpPr txBox="1">
            <a:spLocks noChangeArrowheads="1"/>
          </p:cNvSpPr>
          <p:nvPr/>
        </p:nvSpPr>
        <p:spPr bwMode="auto">
          <a:xfrm>
            <a:off x="4359275" y="2760136"/>
            <a:ext cx="28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f</a:t>
            </a:r>
          </a:p>
        </p:txBody>
      </p:sp>
      <p:sp>
        <p:nvSpPr>
          <p:cNvPr id="178232" name="Text Box 56"/>
          <p:cNvSpPr txBox="1">
            <a:spLocks noChangeArrowheads="1"/>
          </p:cNvSpPr>
          <p:nvPr/>
        </p:nvSpPr>
        <p:spPr bwMode="auto">
          <a:xfrm>
            <a:off x="4740275" y="3003024"/>
            <a:ext cx="38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g</a:t>
            </a:r>
          </a:p>
        </p:txBody>
      </p:sp>
      <p:sp>
        <p:nvSpPr>
          <p:cNvPr id="178233" name="Line 57"/>
          <p:cNvSpPr>
            <a:spLocks noChangeShapeType="1"/>
          </p:cNvSpPr>
          <p:nvPr/>
        </p:nvSpPr>
        <p:spPr bwMode="auto">
          <a:xfrm flipH="1">
            <a:off x="4724400" y="2607736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34" name="Line 58"/>
          <p:cNvSpPr>
            <a:spLocks noChangeShapeType="1"/>
          </p:cNvSpPr>
          <p:nvPr/>
        </p:nvSpPr>
        <p:spPr bwMode="auto">
          <a:xfrm flipH="1">
            <a:off x="5105400" y="2836336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35" name="Line 59"/>
          <p:cNvSpPr>
            <a:spLocks noChangeShapeType="1"/>
          </p:cNvSpPr>
          <p:nvPr/>
        </p:nvSpPr>
        <p:spPr bwMode="auto">
          <a:xfrm flipH="1">
            <a:off x="4419600" y="4817536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36" name="Line 60"/>
          <p:cNvSpPr>
            <a:spLocks noChangeShapeType="1"/>
          </p:cNvSpPr>
          <p:nvPr/>
        </p:nvSpPr>
        <p:spPr bwMode="auto">
          <a:xfrm flipH="1">
            <a:off x="4606925" y="5046136"/>
            <a:ext cx="685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37" name="Line 61"/>
          <p:cNvSpPr>
            <a:spLocks noChangeShapeType="1"/>
          </p:cNvSpPr>
          <p:nvPr/>
        </p:nvSpPr>
        <p:spPr bwMode="auto">
          <a:xfrm>
            <a:off x="4987925" y="5274736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38" name="Text Box 62"/>
          <p:cNvSpPr txBox="1">
            <a:spLocks noChangeArrowheads="1"/>
          </p:cNvSpPr>
          <p:nvPr/>
        </p:nvSpPr>
        <p:spPr bwMode="auto">
          <a:xfrm>
            <a:off x="3997325" y="5122336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h</a:t>
            </a:r>
          </a:p>
        </p:txBody>
      </p:sp>
      <p:sp>
        <p:nvSpPr>
          <p:cNvPr id="178239" name="Text Box 63"/>
          <p:cNvSpPr txBox="1">
            <a:spLocks noChangeArrowheads="1"/>
          </p:cNvSpPr>
          <p:nvPr/>
        </p:nvSpPr>
        <p:spPr bwMode="auto">
          <a:xfrm>
            <a:off x="4378325" y="5427136"/>
            <a:ext cx="263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i</a:t>
            </a:r>
          </a:p>
        </p:txBody>
      </p:sp>
      <p:sp>
        <p:nvSpPr>
          <p:cNvPr id="178240" name="Text Box 64"/>
          <p:cNvSpPr txBox="1">
            <a:spLocks noChangeArrowheads="1"/>
          </p:cNvSpPr>
          <p:nvPr/>
        </p:nvSpPr>
        <p:spPr bwMode="auto">
          <a:xfrm>
            <a:off x="5257800" y="5427136"/>
            <a:ext cx="263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j</a:t>
            </a:r>
          </a:p>
        </p:txBody>
      </p:sp>
      <p:sp>
        <p:nvSpPr>
          <p:cNvPr id="178241" name="Text Box 65"/>
          <p:cNvSpPr txBox="1">
            <a:spLocks noChangeArrowheads="1"/>
          </p:cNvSpPr>
          <p:nvPr/>
        </p:nvSpPr>
        <p:spPr bwMode="auto">
          <a:xfrm>
            <a:off x="3886200" y="111231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a</a:t>
            </a:r>
          </a:p>
        </p:txBody>
      </p:sp>
      <p:sp>
        <p:nvSpPr>
          <p:cNvPr id="178242" name="Text Box 66"/>
          <p:cNvSpPr txBox="1">
            <a:spLocks noChangeArrowheads="1"/>
          </p:cNvSpPr>
          <p:nvPr/>
        </p:nvSpPr>
        <p:spPr bwMode="auto">
          <a:xfrm>
            <a:off x="5484813" y="945624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b</a:t>
            </a:r>
          </a:p>
        </p:txBody>
      </p:sp>
      <p:sp>
        <p:nvSpPr>
          <p:cNvPr id="178243" name="Text Box 67"/>
          <p:cNvSpPr txBox="1">
            <a:spLocks noChangeArrowheads="1"/>
          </p:cNvSpPr>
          <p:nvPr/>
        </p:nvSpPr>
        <p:spPr bwMode="auto">
          <a:xfrm>
            <a:off x="3902075" y="2393424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c</a:t>
            </a:r>
          </a:p>
        </p:txBody>
      </p:sp>
      <p:sp>
        <p:nvSpPr>
          <p:cNvPr id="178244" name="Text Box 68"/>
          <p:cNvSpPr txBox="1">
            <a:spLocks noChangeArrowheads="1"/>
          </p:cNvSpPr>
          <p:nvPr/>
        </p:nvSpPr>
        <p:spPr bwMode="auto">
          <a:xfrm>
            <a:off x="5729288" y="3003024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</a:p>
        </p:txBody>
      </p:sp>
      <p:sp>
        <p:nvSpPr>
          <p:cNvPr id="178245" name="Text Box 69"/>
          <p:cNvSpPr txBox="1">
            <a:spLocks noChangeArrowheads="1"/>
          </p:cNvSpPr>
          <p:nvPr/>
        </p:nvSpPr>
        <p:spPr bwMode="auto">
          <a:xfrm>
            <a:off x="3808413" y="3612624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a</a:t>
            </a:r>
          </a:p>
        </p:txBody>
      </p:sp>
      <p:sp>
        <p:nvSpPr>
          <p:cNvPr id="178246" name="Text Box 70"/>
          <p:cNvSpPr txBox="1">
            <a:spLocks noChangeArrowheads="1"/>
          </p:cNvSpPr>
          <p:nvPr/>
        </p:nvSpPr>
        <p:spPr bwMode="auto">
          <a:xfrm>
            <a:off x="5180013" y="3598336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b</a:t>
            </a:r>
          </a:p>
        </p:txBody>
      </p:sp>
      <p:sp>
        <p:nvSpPr>
          <p:cNvPr id="178247" name="Text Box 71"/>
          <p:cNvSpPr txBox="1">
            <a:spLocks noChangeArrowheads="1"/>
          </p:cNvSpPr>
          <p:nvPr/>
        </p:nvSpPr>
        <p:spPr bwMode="auto">
          <a:xfrm>
            <a:off x="3752850" y="4665136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c</a:t>
            </a:r>
          </a:p>
        </p:txBody>
      </p:sp>
      <p:sp>
        <p:nvSpPr>
          <p:cNvPr id="178248" name="Text Box 72"/>
          <p:cNvSpPr txBox="1">
            <a:spLocks noChangeArrowheads="1"/>
          </p:cNvSpPr>
          <p:nvPr/>
        </p:nvSpPr>
        <p:spPr bwMode="auto">
          <a:xfrm>
            <a:off x="5713413" y="5441424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</a:p>
        </p:txBody>
      </p:sp>
      <p:sp>
        <p:nvSpPr>
          <p:cNvPr id="178249" name="Line 73"/>
          <p:cNvSpPr>
            <a:spLocks noChangeShapeType="1"/>
          </p:cNvSpPr>
          <p:nvPr/>
        </p:nvSpPr>
        <p:spPr bwMode="auto">
          <a:xfrm>
            <a:off x="3352800" y="2150536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50" name="Line 74"/>
          <p:cNvSpPr>
            <a:spLocks noChangeShapeType="1"/>
          </p:cNvSpPr>
          <p:nvPr/>
        </p:nvSpPr>
        <p:spPr bwMode="auto">
          <a:xfrm>
            <a:off x="2971800" y="4512736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8254" name="Group 78"/>
          <p:cNvGrpSpPr>
            <a:grpSpLocks/>
          </p:cNvGrpSpPr>
          <p:nvPr/>
        </p:nvGrpSpPr>
        <p:grpSpPr bwMode="auto">
          <a:xfrm>
            <a:off x="5791200" y="1693336"/>
            <a:ext cx="3124200" cy="3429000"/>
            <a:chOff x="3648" y="1152"/>
            <a:chExt cx="1968" cy="2160"/>
          </a:xfrm>
        </p:grpSpPr>
        <p:grpSp>
          <p:nvGrpSpPr>
            <p:cNvPr id="178255" name="Group 79"/>
            <p:cNvGrpSpPr>
              <a:grpSpLocks/>
            </p:cNvGrpSpPr>
            <p:nvPr/>
          </p:nvGrpSpPr>
          <p:grpSpPr bwMode="auto">
            <a:xfrm>
              <a:off x="4118" y="1584"/>
              <a:ext cx="1498" cy="1728"/>
              <a:chOff x="4118" y="1584"/>
              <a:chExt cx="1498" cy="1728"/>
            </a:xfrm>
          </p:grpSpPr>
          <p:sp>
            <p:nvSpPr>
              <p:cNvPr id="178256" name="Line 80"/>
              <p:cNvSpPr>
                <a:spLocks noChangeShapeType="1"/>
              </p:cNvSpPr>
              <p:nvPr/>
            </p:nvSpPr>
            <p:spPr bwMode="auto">
              <a:xfrm>
                <a:off x="4320" y="1977"/>
                <a:ext cx="1008" cy="10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57" name="Line 81"/>
              <p:cNvSpPr>
                <a:spLocks noChangeShapeType="1"/>
              </p:cNvSpPr>
              <p:nvPr/>
            </p:nvSpPr>
            <p:spPr bwMode="auto">
              <a:xfrm rot="5400000">
                <a:off x="4334" y="1810"/>
                <a:ext cx="777" cy="80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58" name="Line 82"/>
              <p:cNvSpPr>
                <a:spLocks noChangeShapeType="1"/>
              </p:cNvSpPr>
              <p:nvPr/>
            </p:nvSpPr>
            <p:spPr bwMode="auto">
              <a:xfrm rot="5400000" flipH="1">
                <a:off x="4670" y="1848"/>
                <a:ext cx="24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59" name="Text Box 83"/>
              <p:cNvSpPr txBox="1">
                <a:spLocks noChangeArrowheads="1"/>
              </p:cNvSpPr>
              <p:nvPr/>
            </p:nvSpPr>
            <p:spPr bwMode="auto">
              <a:xfrm>
                <a:off x="4501" y="1584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e</a:t>
                </a:r>
              </a:p>
            </p:txBody>
          </p:sp>
          <p:sp>
            <p:nvSpPr>
              <p:cNvPr id="178260" name="Text Box 84"/>
              <p:cNvSpPr txBox="1">
                <a:spLocks noChangeArrowheads="1"/>
              </p:cNvSpPr>
              <p:nvPr/>
            </p:nvSpPr>
            <p:spPr bwMode="auto">
              <a:xfrm>
                <a:off x="5184" y="2064"/>
                <a:ext cx="17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f</a:t>
                </a:r>
              </a:p>
            </p:txBody>
          </p:sp>
          <p:sp>
            <p:nvSpPr>
              <p:cNvPr id="178261" name="Text Box 85"/>
              <p:cNvSpPr txBox="1">
                <a:spLocks noChangeArrowheads="1"/>
              </p:cNvSpPr>
              <p:nvPr/>
            </p:nvSpPr>
            <p:spPr bwMode="auto">
              <a:xfrm>
                <a:off x="5375" y="2274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g</a:t>
                </a:r>
              </a:p>
            </p:txBody>
          </p:sp>
          <p:sp>
            <p:nvSpPr>
              <p:cNvPr id="178262" name="Line 86"/>
              <p:cNvSpPr>
                <a:spLocks noChangeShapeType="1"/>
              </p:cNvSpPr>
              <p:nvPr/>
            </p:nvSpPr>
            <p:spPr bwMode="auto">
              <a:xfrm flipH="1">
                <a:off x="4992" y="2313"/>
                <a:ext cx="144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63" name="Line 87"/>
              <p:cNvSpPr>
                <a:spLocks noChangeShapeType="1"/>
              </p:cNvSpPr>
              <p:nvPr/>
            </p:nvSpPr>
            <p:spPr bwMode="auto">
              <a:xfrm flipH="1">
                <a:off x="4992" y="2553"/>
                <a:ext cx="384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64" name="Text Box 88"/>
              <p:cNvSpPr txBox="1">
                <a:spLocks noChangeArrowheads="1"/>
              </p:cNvSpPr>
              <p:nvPr/>
            </p:nvSpPr>
            <p:spPr bwMode="auto">
              <a:xfrm>
                <a:off x="4118" y="169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a</a:t>
                </a:r>
              </a:p>
            </p:txBody>
          </p:sp>
          <p:sp>
            <p:nvSpPr>
              <p:cNvPr id="178265" name="Text Box 89"/>
              <p:cNvSpPr txBox="1">
                <a:spLocks noChangeArrowheads="1"/>
              </p:cNvSpPr>
              <p:nvPr/>
            </p:nvSpPr>
            <p:spPr bwMode="auto">
              <a:xfrm>
                <a:off x="5125" y="1593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b</a:t>
                </a:r>
              </a:p>
            </p:txBody>
          </p:sp>
          <p:sp>
            <p:nvSpPr>
              <p:cNvPr id="178266" name="Text Box 90"/>
              <p:cNvSpPr txBox="1">
                <a:spLocks noChangeArrowheads="1"/>
              </p:cNvSpPr>
              <p:nvPr/>
            </p:nvSpPr>
            <p:spPr bwMode="auto">
              <a:xfrm>
                <a:off x="4128" y="2505"/>
                <a:ext cx="2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c</a:t>
                </a:r>
              </a:p>
            </p:txBody>
          </p:sp>
          <p:sp>
            <p:nvSpPr>
              <p:cNvPr id="178267" name="Text Box 91"/>
              <p:cNvSpPr txBox="1">
                <a:spLocks noChangeArrowheads="1"/>
              </p:cNvSpPr>
              <p:nvPr/>
            </p:nvSpPr>
            <p:spPr bwMode="auto">
              <a:xfrm>
                <a:off x="5279" y="2889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d</a:t>
                </a:r>
              </a:p>
            </p:txBody>
          </p:sp>
          <p:sp>
            <p:nvSpPr>
              <p:cNvPr id="178268" name="Line 92"/>
              <p:cNvSpPr>
                <a:spLocks noChangeShapeType="1"/>
              </p:cNvSpPr>
              <p:nvPr/>
            </p:nvSpPr>
            <p:spPr bwMode="auto">
              <a:xfrm flipH="1">
                <a:off x="4560" y="2649"/>
                <a:ext cx="432" cy="1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69" name="Line 93"/>
              <p:cNvSpPr>
                <a:spLocks noChangeShapeType="1"/>
              </p:cNvSpPr>
              <p:nvPr/>
            </p:nvSpPr>
            <p:spPr bwMode="auto">
              <a:xfrm flipH="1">
                <a:off x="4656" y="2649"/>
                <a:ext cx="336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70" name="Line 94"/>
              <p:cNvSpPr>
                <a:spLocks noChangeShapeType="1"/>
              </p:cNvSpPr>
              <p:nvPr/>
            </p:nvSpPr>
            <p:spPr bwMode="auto">
              <a:xfrm>
                <a:off x="4800" y="2889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71" name="Text Box 95"/>
              <p:cNvSpPr txBox="1">
                <a:spLocks noChangeArrowheads="1"/>
              </p:cNvSpPr>
              <p:nvPr/>
            </p:nvSpPr>
            <p:spPr bwMode="auto">
              <a:xfrm>
                <a:off x="4368" y="2736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h</a:t>
                </a:r>
              </a:p>
            </p:txBody>
          </p:sp>
          <p:sp>
            <p:nvSpPr>
              <p:cNvPr id="178272" name="Text Box 96"/>
              <p:cNvSpPr txBox="1">
                <a:spLocks noChangeArrowheads="1"/>
              </p:cNvSpPr>
              <p:nvPr/>
            </p:nvSpPr>
            <p:spPr bwMode="auto">
              <a:xfrm>
                <a:off x="4512" y="2985"/>
                <a:ext cx="1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i</a:t>
                </a:r>
              </a:p>
            </p:txBody>
          </p:sp>
          <p:sp>
            <p:nvSpPr>
              <p:cNvPr id="178273" name="Text Box 97"/>
              <p:cNvSpPr txBox="1">
                <a:spLocks noChangeArrowheads="1"/>
              </p:cNvSpPr>
              <p:nvPr/>
            </p:nvSpPr>
            <p:spPr bwMode="auto">
              <a:xfrm>
                <a:off x="4970" y="2985"/>
                <a:ext cx="1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j</a:t>
                </a:r>
              </a:p>
            </p:txBody>
          </p:sp>
        </p:grpSp>
        <p:cxnSp>
          <p:nvCxnSpPr>
            <p:cNvPr id="178274" name="AutoShape 98"/>
            <p:cNvCxnSpPr>
              <a:cxnSpLocks noChangeShapeType="1"/>
            </p:cNvCxnSpPr>
            <p:nvPr/>
          </p:nvCxnSpPr>
          <p:spPr bwMode="auto">
            <a:xfrm>
              <a:off x="3648" y="1152"/>
              <a:ext cx="672" cy="288"/>
            </a:xfrm>
            <a:prstGeom prst="curvedConnector3">
              <a:avLst>
                <a:gd name="adj1" fmla="val 90921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8275" name="AutoShape 99"/>
            <p:cNvCxnSpPr>
              <a:cxnSpLocks noChangeShapeType="1"/>
            </p:cNvCxnSpPr>
            <p:nvPr/>
          </p:nvCxnSpPr>
          <p:spPr bwMode="auto">
            <a:xfrm flipV="1">
              <a:off x="3840" y="3120"/>
              <a:ext cx="336" cy="192"/>
            </a:xfrm>
            <a:prstGeom prst="curvedConnector3">
              <a:avLst>
                <a:gd name="adj1" fmla="val 8690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8282" name="Line 106"/>
          <p:cNvSpPr>
            <a:spLocks noChangeShapeType="1"/>
          </p:cNvSpPr>
          <p:nvPr/>
        </p:nvSpPr>
        <p:spPr bwMode="auto">
          <a:xfrm flipH="1" flipV="1">
            <a:off x="7391400" y="3522136"/>
            <a:ext cx="533400" cy="533400"/>
          </a:xfrm>
          <a:prstGeom prst="line">
            <a:avLst/>
          </a:prstGeom>
          <a:noFill/>
          <a:ln w="1016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84" name="Line 108"/>
          <p:cNvSpPr>
            <a:spLocks noChangeShapeType="1"/>
          </p:cNvSpPr>
          <p:nvPr/>
        </p:nvSpPr>
        <p:spPr bwMode="auto">
          <a:xfrm flipH="1" flipV="1">
            <a:off x="2362200" y="2150536"/>
            <a:ext cx="228600" cy="228600"/>
          </a:xfrm>
          <a:prstGeom prst="line">
            <a:avLst/>
          </a:prstGeom>
          <a:noFill/>
          <a:ln w="1016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85" name="Line 109"/>
          <p:cNvSpPr>
            <a:spLocks noChangeShapeType="1"/>
          </p:cNvSpPr>
          <p:nvPr/>
        </p:nvSpPr>
        <p:spPr bwMode="auto">
          <a:xfrm flipH="1" flipV="1">
            <a:off x="1752600" y="4893736"/>
            <a:ext cx="533400" cy="381000"/>
          </a:xfrm>
          <a:prstGeom prst="line">
            <a:avLst/>
          </a:prstGeom>
          <a:noFill/>
          <a:ln w="1016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TextBox 90"/>
          <p:cNvSpPr txBox="1"/>
          <p:nvPr/>
        </p:nvSpPr>
        <p:spPr>
          <a:xfrm>
            <a:off x="690994" y="6398981"/>
            <a:ext cx="284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Swenson, Ph.D. Thesis, 2009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282" grpId="0" animBg="1"/>
      <p:bldP spid="178284" grpId="0" animBg="1"/>
      <p:bldP spid="17828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Performance of SCM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Low false positive (FP) rate</a:t>
            </a:r>
          </a:p>
          <a:p>
            <a:pPr lvl="1">
              <a:buFontTx/>
              <a:buNone/>
            </a:pPr>
            <a:r>
              <a:rPr lang="en-US" dirty="0"/>
              <a:t>(Estimated </a:t>
            </a:r>
            <a:r>
              <a:rPr lang="en-US" dirty="0" err="1"/>
              <a:t>supertree</a:t>
            </a:r>
            <a:r>
              <a:rPr lang="en-US" dirty="0"/>
              <a:t> has few false edges)</a:t>
            </a:r>
          </a:p>
          <a:p>
            <a:r>
              <a:rPr lang="en-US" dirty="0" smtClean="0"/>
              <a:t>High false negative (FN) rate</a:t>
            </a:r>
          </a:p>
          <a:p>
            <a:pPr lvl="1">
              <a:buFontTx/>
              <a:buNone/>
            </a:pPr>
            <a:r>
              <a:rPr lang="en-US" dirty="0" smtClean="0"/>
              <a:t>(Estimated </a:t>
            </a:r>
            <a:r>
              <a:rPr lang="en-US" dirty="0" err="1" smtClean="0"/>
              <a:t>supertree</a:t>
            </a:r>
            <a:r>
              <a:rPr lang="en-US" dirty="0" smtClean="0"/>
              <a:t> is missing many true edges)</a:t>
            </a:r>
          </a:p>
          <a:p>
            <a:r>
              <a:rPr lang="en-US" dirty="0" smtClean="0"/>
              <a:t>Runs in polynomial time </a:t>
            </a:r>
            <a:r>
              <a:rPr lang="en-US" sz="2800" dirty="0" smtClean="0"/>
              <a:t>(in the number of source trees and total number of species)</a:t>
            </a:r>
            <a:endParaRPr lang="en-US" sz="2800" dirty="0"/>
          </a:p>
          <a:p>
            <a:pPr lvl="1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behind SuperFine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010400" cy="41148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onstruct </a:t>
            </a:r>
            <a:r>
              <a:rPr lang="en-US" dirty="0"/>
              <a:t>a </a:t>
            </a:r>
            <a:r>
              <a:rPr lang="en-US" dirty="0" err="1"/>
              <a:t>supertree</a:t>
            </a:r>
            <a:r>
              <a:rPr lang="en-US" dirty="0"/>
              <a:t> with low </a:t>
            </a:r>
            <a:r>
              <a:rPr lang="en-US" dirty="0" smtClean="0"/>
              <a:t>FP </a:t>
            </a:r>
            <a:r>
              <a:rPr lang="en-US" dirty="0"/>
              <a:t>using </a:t>
            </a:r>
            <a:r>
              <a:rPr lang="en-US" dirty="0" smtClean="0"/>
              <a:t>SCM 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/>
              <a:t>Refine </a:t>
            </a:r>
            <a:r>
              <a:rPr lang="en-US" dirty="0"/>
              <a:t>the tree to reduce </a:t>
            </a:r>
            <a:r>
              <a:rPr lang="en-US" dirty="0" smtClean="0"/>
              <a:t>FN by </a:t>
            </a:r>
            <a:r>
              <a:rPr lang="en-US" dirty="0"/>
              <a:t>resolving each </a:t>
            </a:r>
            <a:r>
              <a:rPr lang="en-US" dirty="0" err="1"/>
              <a:t>polytomy</a:t>
            </a:r>
            <a:r>
              <a:rPr lang="en-US" dirty="0"/>
              <a:t> using </a:t>
            </a:r>
            <a:r>
              <a:rPr lang="en-US" dirty="0" smtClean="0"/>
              <a:t>a </a:t>
            </a:r>
            <a:r>
              <a:rPr lang="en-US" dirty="0" err="1" smtClean="0"/>
              <a:t>supertree</a:t>
            </a:r>
            <a:r>
              <a:rPr lang="en-US" dirty="0" smtClean="0"/>
              <a:t> method (</a:t>
            </a:r>
            <a:r>
              <a:rPr lang="en-US" dirty="0" err="1" smtClean="0"/>
              <a:t>eg</a:t>
            </a:r>
            <a:r>
              <a:rPr lang="en-US" dirty="0" smtClean="0"/>
              <a:t>. MRP)</a:t>
            </a:r>
            <a:r>
              <a:rPr lang="en-US" dirty="0"/>
              <a:t>							</a:t>
            </a:r>
            <a:r>
              <a:rPr lang="en-US" dirty="0">
                <a:solidFill>
                  <a:schemeClr val="bg1"/>
                </a:solidFill>
              </a:rPr>
              <a:t>Quartet Max Cut</a:t>
            </a:r>
          </a:p>
        </p:txBody>
      </p:sp>
    </p:spTree>
    <p:extLst>
      <p:ext uri="{BB962C8B-B14F-4D97-AF65-F5344CB8AC3E}">
        <p14:creationId xmlns:p14="http://schemas.microsoft.com/office/powerpoint/2010/main" val="2509922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Resolving a single polytomy, </a:t>
            </a:r>
            <a:r>
              <a:rPr lang="en-US" i="1"/>
              <a:t>v</a:t>
            </a:r>
            <a:endParaRPr lang="en-US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20000"/>
              </a:spcAft>
            </a:pPr>
            <a:r>
              <a:rPr lang="en-US" dirty="0"/>
              <a:t>Step 1: </a:t>
            </a:r>
            <a:r>
              <a:rPr lang="en-US" dirty="0" smtClean="0"/>
              <a:t>Reduce </a:t>
            </a:r>
            <a:r>
              <a:rPr lang="en-US" dirty="0"/>
              <a:t>each source tree </a:t>
            </a:r>
            <a:r>
              <a:rPr lang="en-US" dirty="0" smtClean="0"/>
              <a:t>to a tree </a:t>
            </a:r>
            <a:r>
              <a:rPr lang="en-US" dirty="0"/>
              <a:t>on {1,2,...,</a:t>
            </a:r>
            <a:r>
              <a:rPr lang="en-US" i="1" dirty="0"/>
              <a:t>d</a:t>
            </a:r>
            <a:r>
              <a:rPr lang="en-US" dirty="0"/>
              <a:t>}, where </a:t>
            </a:r>
            <a:r>
              <a:rPr lang="en-US" i="1" dirty="0"/>
              <a:t>d</a:t>
            </a:r>
            <a:r>
              <a:rPr lang="en-US" dirty="0"/>
              <a:t>=degree(</a:t>
            </a:r>
            <a:r>
              <a:rPr lang="en-US" i="1" dirty="0"/>
              <a:t>v</a:t>
            </a:r>
            <a:r>
              <a:rPr lang="en-US" dirty="0"/>
              <a:t>) </a:t>
            </a:r>
          </a:p>
          <a:p>
            <a:pPr>
              <a:spcAft>
                <a:spcPct val="20000"/>
              </a:spcAft>
            </a:pPr>
            <a:r>
              <a:rPr lang="en-US" dirty="0"/>
              <a:t>Step 2: Apply </a:t>
            </a:r>
            <a:r>
              <a:rPr lang="en-US" dirty="0" smtClean="0"/>
              <a:t>MRP to </a:t>
            </a:r>
            <a:r>
              <a:rPr lang="en-US" dirty="0"/>
              <a:t>the collection </a:t>
            </a:r>
            <a:r>
              <a:rPr lang="en-US" dirty="0" smtClean="0"/>
              <a:t>of reduced trees</a:t>
            </a:r>
            <a:r>
              <a:rPr lang="en-US" dirty="0"/>
              <a:t>, to produce a tree </a:t>
            </a:r>
            <a:r>
              <a:rPr lang="en-US" i="1" dirty="0"/>
              <a:t>t</a:t>
            </a:r>
            <a:r>
              <a:rPr lang="en-US" dirty="0"/>
              <a:t> on </a:t>
            </a:r>
            <a:r>
              <a:rPr lang="en-US" dirty="0" err="1"/>
              <a:t>leafset</a:t>
            </a:r>
            <a:r>
              <a:rPr lang="en-US" dirty="0"/>
              <a:t> {1,2,...,</a:t>
            </a:r>
            <a:r>
              <a:rPr lang="en-US" i="1" dirty="0"/>
              <a:t>d</a:t>
            </a:r>
            <a:r>
              <a:rPr lang="en-US" dirty="0"/>
              <a:t>}</a:t>
            </a:r>
          </a:p>
          <a:p>
            <a:pPr>
              <a:spcAft>
                <a:spcPct val="20000"/>
              </a:spcAft>
            </a:pPr>
            <a:r>
              <a:rPr lang="en-US" dirty="0"/>
              <a:t>Step 3: Replace the star tree at </a:t>
            </a:r>
            <a:r>
              <a:rPr lang="en-US" i="1" dirty="0"/>
              <a:t>v</a:t>
            </a:r>
            <a:r>
              <a:rPr lang="en-US" dirty="0"/>
              <a:t> by tree </a:t>
            </a:r>
            <a:r>
              <a:rPr lang="en-US" i="1" dirty="0"/>
              <a:t>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077200" cy="1143000"/>
          </a:xfrm>
        </p:spPr>
        <p:txBody>
          <a:bodyPr/>
          <a:lstStyle/>
          <a:p>
            <a:r>
              <a:rPr lang="en-US"/>
              <a:t>Back to Our Example</a:t>
            </a:r>
          </a:p>
        </p:txBody>
      </p:sp>
      <p:grpSp>
        <p:nvGrpSpPr>
          <p:cNvPr id="79921" name="Group 49"/>
          <p:cNvGrpSpPr>
            <a:grpSpLocks/>
          </p:cNvGrpSpPr>
          <p:nvPr/>
        </p:nvGrpSpPr>
        <p:grpSpPr bwMode="auto">
          <a:xfrm>
            <a:off x="1143000" y="1371600"/>
            <a:ext cx="2378075" cy="2743200"/>
            <a:chOff x="4118" y="1584"/>
            <a:chExt cx="1498" cy="1728"/>
          </a:xfrm>
        </p:grpSpPr>
        <p:sp>
          <p:nvSpPr>
            <p:cNvPr id="79922" name="Line 50"/>
            <p:cNvSpPr>
              <a:spLocks noChangeShapeType="1"/>
            </p:cNvSpPr>
            <p:nvPr/>
          </p:nvSpPr>
          <p:spPr bwMode="auto">
            <a:xfrm>
              <a:off x="4320" y="1977"/>
              <a:ext cx="1008" cy="10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3" name="Line 51"/>
            <p:cNvSpPr>
              <a:spLocks noChangeShapeType="1"/>
            </p:cNvSpPr>
            <p:nvPr/>
          </p:nvSpPr>
          <p:spPr bwMode="auto">
            <a:xfrm rot="5400000">
              <a:off x="4334" y="1810"/>
              <a:ext cx="777" cy="80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4" name="Line 52"/>
            <p:cNvSpPr>
              <a:spLocks noChangeShapeType="1"/>
            </p:cNvSpPr>
            <p:nvPr/>
          </p:nvSpPr>
          <p:spPr bwMode="auto">
            <a:xfrm rot="5400000" flipH="1">
              <a:off x="4670" y="1848"/>
              <a:ext cx="24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5" name="Text Box 53"/>
            <p:cNvSpPr txBox="1">
              <a:spLocks noChangeArrowheads="1"/>
            </p:cNvSpPr>
            <p:nvPr/>
          </p:nvSpPr>
          <p:spPr bwMode="auto">
            <a:xfrm>
              <a:off x="4501" y="158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e</a:t>
              </a:r>
            </a:p>
          </p:txBody>
        </p:sp>
        <p:sp>
          <p:nvSpPr>
            <p:cNvPr id="79926" name="Text Box 54"/>
            <p:cNvSpPr txBox="1">
              <a:spLocks noChangeArrowheads="1"/>
            </p:cNvSpPr>
            <p:nvPr/>
          </p:nvSpPr>
          <p:spPr bwMode="auto">
            <a:xfrm>
              <a:off x="5184" y="2064"/>
              <a:ext cx="1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f</a:t>
              </a:r>
            </a:p>
          </p:txBody>
        </p:sp>
        <p:sp>
          <p:nvSpPr>
            <p:cNvPr id="79927" name="Text Box 55"/>
            <p:cNvSpPr txBox="1">
              <a:spLocks noChangeArrowheads="1"/>
            </p:cNvSpPr>
            <p:nvPr/>
          </p:nvSpPr>
          <p:spPr bwMode="auto">
            <a:xfrm>
              <a:off x="5375" y="227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g</a:t>
              </a:r>
            </a:p>
          </p:txBody>
        </p:sp>
        <p:sp>
          <p:nvSpPr>
            <p:cNvPr id="79928" name="Line 56"/>
            <p:cNvSpPr>
              <a:spLocks noChangeShapeType="1"/>
            </p:cNvSpPr>
            <p:nvPr/>
          </p:nvSpPr>
          <p:spPr bwMode="auto">
            <a:xfrm flipH="1">
              <a:off x="4992" y="2313"/>
              <a:ext cx="144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9" name="Line 57"/>
            <p:cNvSpPr>
              <a:spLocks noChangeShapeType="1"/>
            </p:cNvSpPr>
            <p:nvPr/>
          </p:nvSpPr>
          <p:spPr bwMode="auto">
            <a:xfrm flipH="1">
              <a:off x="4992" y="2553"/>
              <a:ext cx="384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0" name="Text Box 58"/>
            <p:cNvSpPr txBox="1">
              <a:spLocks noChangeArrowheads="1"/>
            </p:cNvSpPr>
            <p:nvPr/>
          </p:nvSpPr>
          <p:spPr bwMode="auto">
            <a:xfrm>
              <a:off x="4118" y="169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a</a:t>
              </a:r>
            </a:p>
          </p:txBody>
        </p:sp>
        <p:sp>
          <p:nvSpPr>
            <p:cNvPr id="79931" name="Text Box 59"/>
            <p:cNvSpPr txBox="1">
              <a:spLocks noChangeArrowheads="1"/>
            </p:cNvSpPr>
            <p:nvPr/>
          </p:nvSpPr>
          <p:spPr bwMode="auto">
            <a:xfrm>
              <a:off x="5125" y="159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b</a:t>
              </a:r>
            </a:p>
          </p:txBody>
        </p:sp>
        <p:sp>
          <p:nvSpPr>
            <p:cNvPr id="79932" name="Text Box 60"/>
            <p:cNvSpPr txBox="1">
              <a:spLocks noChangeArrowheads="1"/>
            </p:cNvSpPr>
            <p:nvPr/>
          </p:nvSpPr>
          <p:spPr bwMode="auto">
            <a:xfrm>
              <a:off x="4128" y="2505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c</a:t>
              </a:r>
            </a:p>
          </p:txBody>
        </p:sp>
        <p:sp>
          <p:nvSpPr>
            <p:cNvPr id="79933" name="Text Box 61"/>
            <p:cNvSpPr txBox="1">
              <a:spLocks noChangeArrowheads="1"/>
            </p:cNvSpPr>
            <p:nvPr/>
          </p:nvSpPr>
          <p:spPr bwMode="auto">
            <a:xfrm>
              <a:off x="5279" y="288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d</a:t>
              </a:r>
            </a:p>
          </p:txBody>
        </p:sp>
        <p:sp>
          <p:nvSpPr>
            <p:cNvPr id="79934" name="Line 62"/>
            <p:cNvSpPr>
              <a:spLocks noChangeShapeType="1"/>
            </p:cNvSpPr>
            <p:nvPr/>
          </p:nvSpPr>
          <p:spPr bwMode="auto">
            <a:xfrm flipH="1">
              <a:off x="4560" y="2649"/>
              <a:ext cx="432" cy="1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5" name="Line 63"/>
            <p:cNvSpPr>
              <a:spLocks noChangeShapeType="1"/>
            </p:cNvSpPr>
            <p:nvPr/>
          </p:nvSpPr>
          <p:spPr bwMode="auto">
            <a:xfrm flipH="1">
              <a:off x="4656" y="2649"/>
              <a:ext cx="336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6" name="Line 64"/>
            <p:cNvSpPr>
              <a:spLocks noChangeShapeType="1"/>
            </p:cNvSpPr>
            <p:nvPr/>
          </p:nvSpPr>
          <p:spPr bwMode="auto">
            <a:xfrm>
              <a:off x="4800" y="2889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7" name="Text Box 65"/>
            <p:cNvSpPr txBox="1">
              <a:spLocks noChangeArrowheads="1"/>
            </p:cNvSpPr>
            <p:nvPr/>
          </p:nvSpPr>
          <p:spPr bwMode="auto">
            <a:xfrm>
              <a:off x="4368" y="273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h</a:t>
              </a:r>
            </a:p>
          </p:txBody>
        </p:sp>
        <p:sp>
          <p:nvSpPr>
            <p:cNvPr id="79938" name="Text Box 66"/>
            <p:cNvSpPr txBox="1">
              <a:spLocks noChangeArrowheads="1"/>
            </p:cNvSpPr>
            <p:nvPr/>
          </p:nvSpPr>
          <p:spPr bwMode="auto">
            <a:xfrm>
              <a:off x="4512" y="2985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i</a:t>
              </a:r>
            </a:p>
          </p:txBody>
        </p:sp>
        <p:sp>
          <p:nvSpPr>
            <p:cNvPr id="79939" name="Text Box 67"/>
            <p:cNvSpPr txBox="1">
              <a:spLocks noChangeArrowheads="1"/>
            </p:cNvSpPr>
            <p:nvPr/>
          </p:nvSpPr>
          <p:spPr bwMode="auto">
            <a:xfrm>
              <a:off x="4970" y="2985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j</a:t>
              </a:r>
            </a:p>
          </p:txBody>
        </p:sp>
      </p:grpSp>
      <p:sp>
        <p:nvSpPr>
          <p:cNvPr id="79943" name="Oval 71"/>
          <p:cNvSpPr>
            <a:spLocks noChangeArrowheads="1"/>
          </p:cNvSpPr>
          <p:nvPr/>
        </p:nvSpPr>
        <p:spPr bwMode="auto">
          <a:xfrm>
            <a:off x="2454275" y="2971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064" name="Group 192"/>
          <p:cNvGrpSpPr>
            <a:grpSpLocks/>
          </p:cNvGrpSpPr>
          <p:nvPr/>
        </p:nvGrpSpPr>
        <p:grpSpPr bwMode="auto">
          <a:xfrm>
            <a:off x="1828800" y="2438400"/>
            <a:ext cx="1371600" cy="1219200"/>
            <a:chOff x="1152" y="1536"/>
            <a:chExt cx="864" cy="768"/>
          </a:xfrm>
        </p:grpSpPr>
        <p:sp>
          <p:nvSpPr>
            <p:cNvPr id="79945" name="Oval 73"/>
            <p:cNvSpPr>
              <a:spLocks noChangeArrowheads="1"/>
            </p:cNvSpPr>
            <p:nvPr/>
          </p:nvSpPr>
          <p:spPr bwMode="auto">
            <a:xfrm>
              <a:off x="1200" y="15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6" name="Oval 74"/>
            <p:cNvSpPr>
              <a:spLocks noChangeArrowheads="1"/>
            </p:cNvSpPr>
            <p:nvPr/>
          </p:nvSpPr>
          <p:spPr bwMode="auto">
            <a:xfrm>
              <a:off x="1152" y="201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7" name="Oval 75"/>
            <p:cNvSpPr>
              <a:spLocks noChangeArrowheads="1"/>
            </p:cNvSpPr>
            <p:nvPr/>
          </p:nvSpPr>
          <p:spPr bwMode="auto">
            <a:xfrm>
              <a:off x="1680" y="1536"/>
              <a:ext cx="96" cy="96"/>
            </a:xfrm>
            <a:prstGeom prst="ellipse">
              <a:avLst/>
            </a:prstGeom>
            <a:solidFill>
              <a:srgbClr val="990099"/>
            </a:solidFill>
            <a:ln w="952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8" name="Oval 76"/>
            <p:cNvSpPr>
              <a:spLocks noChangeArrowheads="1"/>
            </p:cNvSpPr>
            <p:nvPr/>
          </p:nvSpPr>
          <p:spPr bwMode="auto">
            <a:xfrm>
              <a:off x="1920" y="1776"/>
              <a:ext cx="96" cy="96"/>
            </a:xfrm>
            <a:prstGeom prst="ellipse">
              <a:avLst/>
            </a:prstGeom>
            <a:solidFill>
              <a:srgbClr val="003399"/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49" name="Oval 77"/>
            <p:cNvSpPr>
              <a:spLocks noChangeArrowheads="1"/>
            </p:cNvSpPr>
            <p:nvPr/>
          </p:nvSpPr>
          <p:spPr bwMode="auto">
            <a:xfrm>
              <a:off x="1392" y="2112"/>
              <a:ext cx="96" cy="96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0" name="Oval 78"/>
            <p:cNvSpPr>
              <a:spLocks noChangeArrowheads="1"/>
            </p:cNvSpPr>
            <p:nvPr/>
          </p:nvSpPr>
          <p:spPr bwMode="auto">
            <a:xfrm>
              <a:off x="1872" y="2208"/>
              <a:ext cx="96" cy="96"/>
            </a:xfrm>
            <a:prstGeom prst="ellipse">
              <a:avLst/>
            </a:prstGeom>
            <a:solidFill>
              <a:srgbClr val="008004"/>
            </a:solidFill>
            <a:ln w="9525">
              <a:solidFill>
                <a:srgbClr val="008004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065" name="Group 193"/>
          <p:cNvGrpSpPr>
            <a:grpSpLocks/>
          </p:cNvGrpSpPr>
          <p:nvPr/>
        </p:nvGrpSpPr>
        <p:grpSpPr bwMode="auto">
          <a:xfrm>
            <a:off x="381000" y="4572000"/>
            <a:ext cx="3940175" cy="1752600"/>
            <a:chOff x="240" y="2880"/>
            <a:chExt cx="2482" cy="1104"/>
          </a:xfrm>
        </p:grpSpPr>
        <p:sp>
          <p:nvSpPr>
            <p:cNvPr id="79952" name="Oval 80"/>
            <p:cNvSpPr>
              <a:spLocks noChangeArrowheads="1"/>
            </p:cNvSpPr>
            <p:nvPr/>
          </p:nvSpPr>
          <p:spPr bwMode="auto">
            <a:xfrm>
              <a:off x="1392" y="2880"/>
              <a:ext cx="96" cy="96"/>
            </a:xfrm>
            <a:prstGeom prst="ellipse">
              <a:avLst/>
            </a:prstGeom>
            <a:solidFill>
              <a:srgbClr val="FF9933"/>
            </a:solidFill>
            <a:ln w="9525">
              <a:solidFill>
                <a:srgbClr val="FF99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3" name="Oval 81"/>
            <p:cNvSpPr>
              <a:spLocks noChangeArrowheads="1"/>
            </p:cNvSpPr>
            <p:nvPr/>
          </p:nvSpPr>
          <p:spPr bwMode="auto">
            <a:xfrm>
              <a:off x="2592" y="3609"/>
              <a:ext cx="96" cy="96"/>
            </a:xfrm>
            <a:prstGeom prst="ellipse">
              <a:avLst/>
            </a:prstGeom>
            <a:solidFill>
              <a:srgbClr val="990099"/>
            </a:solidFill>
            <a:ln w="952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4" name="Oval 82"/>
            <p:cNvSpPr>
              <a:spLocks noChangeArrowheads="1"/>
            </p:cNvSpPr>
            <p:nvPr/>
          </p:nvSpPr>
          <p:spPr bwMode="auto">
            <a:xfrm>
              <a:off x="2112" y="3609"/>
              <a:ext cx="96" cy="96"/>
            </a:xfrm>
            <a:prstGeom prst="ellipse">
              <a:avLst/>
            </a:prstGeom>
            <a:solidFill>
              <a:srgbClr val="003399"/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6" name="Oval 84"/>
            <p:cNvSpPr>
              <a:spLocks noChangeArrowheads="1"/>
            </p:cNvSpPr>
            <p:nvPr/>
          </p:nvSpPr>
          <p:spPr bwMode="auto">
            <a:xfrm>
              <a:off x="1632" y="3609"/>
              <a:ext cx="96" cy="96"/>
            </a:xfrm>
            <a:prstGeom prst="ellipse">
              <a:avLst/>
            </a:prstGeom>
            <a:solidFill>
              <a:srgbClr val="008004"/>
            </a:solidFill>
            <a:ln w="9525">
              <a:solidFill>
                <a:srgbClr val="008004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8" name="Line 86"/>
            <p:cNvSpPr>
              <a:spLocks noChangeShapeType="1"/>
            </p:cNvSpPr>
            <p:nvPr/>
          </p:nvSpPr>
          <p:spPr bwMode="auto">
            <a:xfrm flipH="1">
              <a:off x="384" y="2928"/>
              <a:ext cx="384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9" name="Line 87"/>
            <p:cNvSpPr>
              <a:spLocks noChangeShapeType="1"/>
            </p:cNvSpPr>
            <p:nvPr/>
          </p:nvSpPr>
          <p:spPr bwMode="auto">
            <a:xfrm flipH="1">
              <a:off x="624" y="2928"/>
              <a:ext cx="144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0" name="Line 88"/>
            <p:cNvSpPr>
              <a:spLocks noChangeShapeType="1"/>
            </p:cNvSpPr>
            <p:nvPr/>
          </p:nvSpPr>
          <p:spPr bwMode="auto">
            <a:xfrm>
              <a:off x="768" y="2928"/>
              <a:ext cx="288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1" name="Line 89"/>
            <p:cNvSpPr>
              <a:spLocks noChangeShapeType="1"/>
            </p:cNvSpPr>
            <p:nvPr/>
          </p:nvSpPr>
          <p:spPr bwMode="auto">
            <a:xfrm flipH="1">
              <a:off x="816" y="3216"/>
              <a:ext cx="96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2" name="Text Box 90"/>
            <p:cNvSpPr txBox="1">
              <a:spLocks noChangeArrowheads="1"/>
            </p:cNvSpPr>
            <p:nvPr/>
          </p:nvSpPr>
          <p:spPr bwMode="auto">
            <a:xfrm>
              <a:off x="240" y="350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79963" name="Text Box 91"/>
            <p:cNvSpPr txBox="1">
              <a:spLocks noChangeArrowheads="1"/>
            </p:cNvSpPr>
            <p:nvPr/>
          </p:nvSpPr>
          <p:spPr bwMode="auto">
            <a:xfrm>
              <a:off x="960" y="350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79964" name="Text Box 92"/>
            <p:cNvSpPr txBox="1">
              <a:spLocks noChangeArrowheads="1"/>
            </p:cNvSpPr>
            <p:nvPr/>
          </p:nvSpPr>
          <p:spPr bwMode="auto">
            <a:xfrm>
              <a:off x="480" y="3504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79965" name="Text Box 93"/>
            <p:cNvSpPr txBox="1">
              <a:spLocks noChangeArrowheads="1"/>
            </p:cNvSpPr>
            <p:nvPr/>
          </p:nvSpPr>
          <p:spPr bwMode="auto">
            <a:xfrm>
              <a:off x="720" y="350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79951" name="Oval 79"/>
            <p:cNvSpPr>
              <a:spLocks noChangeArrowheads="1"/>
            </p:cNvSpPr>
            <p:nvPr/>
          </p:nvSpPr>
          <p:spPr bwMode="auto">
            <a:xfrm>
              <a:off x="720" y="288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6" name="Text Box 94"/>
            <p:cNvSpPr txBox="1">
              <a:spLocks noChangeArrowheads="1"/>
            </p:cNvSpPr>
            <p:nvPr/>
          </p:nvSpPr>
          <p:spPr bwMode="auto">
            <a:xfrm>
              <a:off x="1296" y="292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9933"/>
                  </a:solidFill>
                </a:rPr>
                <a:t>h</a:t>
              </a:r>
            </a:p>
          </p:txBody>
        </p:sp>
        <p:sp>
          <p:nvSpPr>
            <p:cNvPr id="79968" name="Line 96"/>
            <p:cNvSpPr>
              <a:spLocks noChangeShapeType="1"/>
            </p:cNvSpPr>
            <p:nvPr/>
          </p:nvSpPr>
          <p:spPr bwMode="auto">
            <a:xfrm flipH="1">
              <a:off x="2016" y="2928"/>
              <a:ext cx="144" cy="288"/>
            </a:xfrm>
            <a:prstGeom prst="line">
              <a:avLst/>
            </a:prstGeom>
            <a:noFill/>
            <a:ln w="9525">
              <a:solidFill>
                <a:srgbClr val="99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69" name="Line 97"/>
            <p:cNvSpPr>
              <a:spLocks noChangeShapeType="1"/>
            </p:cNvSpPr>
            <p:nvPr/>
          </p:nvSpPr>
          <p:spPr bwMode="auto">
            <a:xfrm>
              <a:off x="2160" y="2928"/>
              <a:ext cx="144" cy="288"/>
            </a:xfrm>
            <a:prstGeom prst="line">
              <a:avLst/>
            </a:prstGeom>
            <a:noFill/>
            <a:ln w="9525">
              <a:solidFill>
                <a:srgbClr val="99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71" name="Text Box 99"/>
            <p:cNvSpPr txBox="1">
              <a:spLocks noChangeArrowheads="1"/>
            </p:cNvSpPr>
            <p:nvPr/>
          </p:nvSpPr>
          <p:spPr bwMode="auto">
            <a:xfrm>
              <a:off x="1872" y="3120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i</a:t>
              </a:r>
            </a:p>
          </p:txBody>
        </p:sp>
        <p:sp>
          <p:nvSpPr>
            <p:cNvPr id="79972" name="Text Box 100"/>
            <p:cNvSpPr txBox="1">
              <a:spLocks noChangeArrowheads="1"/>
            </p:cNvSpPr>
            <p:nvPr/>
          </p:nvSpPr>
          <p:spPr bwMode="auto">
            <a:xfrm>
              <a:off x="2304" y="3168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j</a:t>
              </a:r>
            </a:p>
          </p:txBody>
        </p:sp>
        <p:sp>
          <p:nvSpPr>
            <p:cNvPr id="79973" name="Text Box 101"/>
            <p:cNvSpPr txBox="1">
              <a:spLocks noChangeArrowheads="1"/>
            </p:cNvSpPr>
            <p:nvPr/>
          </p:nvSpPr>
          <p:spPr bwMode="auto">
            <a:xfrm>
              <a:off x="1536" y="365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d</a:t>
              </a:r>
            </a:p>
          </p:txBody>
        </p:sp>
        <p:sp>
          <p:nvSpPr>
            <p:cNvPr id="79974" name="Text Box 102"/>
            <p:cNvSpPr txBox="1">
              <a:spLocks noChangeArrowheads="1"/>
            </p:cNvSpPr>
            <p:nvPr/>
          </p:nvSpPr>
          <p:spPr bwMode="auto">
            <a:xfrm>
              <a:off x="2544" y="3657"/>
              <a:ext cx="1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0099"/>
                  </a:solidFill>
                </a:rPr>
                <a:t>f</a:t>
              </a:r>
            </a:p>
          </p:txBody>
        </p:sp>
        <p:sp>
          <p:nvSpPr>
            <p:cNvPr id="79975" name="Text Box 103"/>
            <p:cNvSpPr txBox="1">
              <a:spLocks noChangeArrowheads="1"/>
            </p:cNvSpPr>
            <p:nvPr/>
          </p:nvSpPr>
          <p:spPr bwMode="auto">
            <a:xfrm>
              <a:off x="2016" y="365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3399"/>
                  </a:solidFill>
                </a:rPr>
                <a:t>g</a:t>
              </a:r>
            </a:p>
          </p:txBody>
        </p:sp>
        <p:sp>
          <p:nvSpPr>
            <p:cNvPr id="79955" name="Oval 83"/>
            <p:cNvSpPr>
              <a:spLocks noChangeArrowheads="1"/>
            </p:cNvSpPr>
            <p:nvPr/>
          </p:nvSpPr>
          <p:spPr bwMode="auto">
            <a:xfrm>
              <a:off x="2112" y="2880"/>
              <a:ext cx="96" cy="96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983" name="Group 111"/>
          <p:cNvGrpSpPr>
            <a:grpSpLocks/>
          </p:cNvGrpSpPr>
          <p:nvPr/>
        </p:nvGrpSpPr>
        <p:grpSpPr bwMode="auto">
          <a:xfrm>
            <a:off x="788988" y="4343400"/>
            <a:ext cx="3375025" cy="1600200"/>
            <a:chOff x="2945" y="2688"/>
            <a:chExt cx="2126" cy="1008"/>
          </a:xfrm>
        </p:grpSpPr>
        <p:sp>
          <p:nvSpPr>
            <p:cNvPr id="79977" name="Text Box 105"/>
            <p:cNvSpPr txBox="1">
              <a:spLocks noChangeArrowheads="1"/>
            </p:cNvSpPr>
            <p:nvPr/>
          </p:nvSpPr>
          <p:spPr bwMode="auto">
            <a:xfrm>
              <a:off x="2945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79978" name="Text Box 106"/>
            <p:cNvSpPr txBox="1">
              <a:spLocks noChangeArrowheads="1"/>
            </p:cNvSpPr>
            <p:nvPr/>
          </p:nvSpPr>
          <p:spPr bwMode="auto">
            <a:xfrm>
              <a:off x="3600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79979" name="Text Box 107"/>
            <p:cNvSpPr txBox="1">
              <a:spLocks noChangeArrowheads="1"/>
            </p:cNvSpPr>
            <p:nvPr/>
          </p:nvSpPr>
          <p:spPr bwMode="auto">
            <a:xfrm>
              <a:off x="4368" y="268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79980" name="Text Box 108"/>
            <p:cNvSpPr txBox="1">
              <a:spLocks noChangeArrowheads="1"/>
            </p:cNvSpPr>
            <p:nvPr/>
          </p:nvSpPr>
          <p:spPr bwMode="auto">
            <a:xfrm>
              <a:off x="3888" y="340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79981" name="Text Box 109"/>
            <p:cNvSpPr txBox="1">
              <a:spLocks noChangeArrowheads="1"/>
            </p:cNvSpPr>
            <p:nvPr/>
          </p:nvSpPr>
          <p:spPr bwMode="auto">
            <a:xfrm>
              <a:off x="4368" y="340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79982" name="Text Box 110"/>
            <p:cNvSpPr txBox="1">
              <a:spLocks noChangeArrowheads="1"/>
            </p:cNvSpPr>
            <p:nvPr/>
          </p:nvSpPr>
          <p:spPr bwMode="auto">
            <a:xfrm>
              <a:off x="4848" y="3408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</p:grpSp>
      <p:grpSp>
        <p:nvGrpSpPr>
          <p:cNvPr id="80015" name="Group 143"/>
          <p:cNvGrpSpPr>
            <a:grpSpLocks/>
          </p:cNvGrpSpPr>
          <p:nvPr/>
        </p:nvGrpSpPr>
        <p:grpSpPr bwMode="auto">
          <a:xfrm>
            <a:off x="5089525" y="1128713"/>
            <a:ext cx="3127375" cy="5410200"/>
            <a:chOff x="3206" y="711"/>
            <a:chExt cx="1970" cy="3408"/>
          </a:xfrm>
        </p:grpSpPr>
        <p:sp>
          <p:nvSpPr>
            <p:cNvPr id="79990" name="Text Box 118"/>
            <p:cNvSpPr txBox="1">
              <a:spLocks noChangeArrowheads="1"/>
            </p:cNvSpPr>
            <p:nvPr/>
          </p:nvSpPr>
          <p:spPr bwMode="auto">
            <a:xfrm>
              <a:off x="3206" y="78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79991" name="Text Box 119"/>
            <p:cNvSpPr txBox="1">
              <a:spLocks noChangeArrowheads="1"/>
            </p:cNvSpPr>
            <p:nvPr/>
          </p:nvSpPr>
          <p:spPr bwMode="auto">
            <a:xfrm>
              <a:off x="4885" y="71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79992" name="Text Box 120"/>
            <p:cNvSpPr txBox="1">
              <a:spLocks noChangeArrowheads="1"/>
            </p:cNvSpPr>
            <p:nvPr/>
          </p:nvSpPr>
          <p:spPr bwMode="auto">
            <a:xfrm>
              <a:off x="3312" y="1758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79993" name="Text Box 121"/>
            <p:cNvSpPr txBox="1">
              <a:spLocks noChangeArrowheads="1"/>
            </p:cNvSpPr>
            <p:nvPr/>
          </p:nvSpPr>
          <p:spPr bwMode="auto">
            <a:xfrm>
              <a:off x="4848" y="177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d</a:t>
              </a:r>
            </a:p>
          </p:txBody>
        </p:sp>
        <p:sp>
          <p:nvSpPr>
            <p:cNvPr id="79994" name="Text Box 122"/>
            <p:cNvSpPr txBox="1">
              <a:spLocks noChangeArrowheads="1"/>
            </p:cNvSpPr>
            <p:nvPr/>
          </p:nvSpPr>
          <p:spPr bwMode="auto">
            <a:xfrm>
              <a:off x="4271" y="75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79995" name="Text Box 123"/>
            <p:cNvSpPr txBox="1">
              <a:spLocks noChangeArrowheads="1"/>
            </p:cNvSpPr>
            <p:nvPr/>
          </p:nvSpPr>
          <p:spPr bwMode="auto">
            <a:xfrm>
              <a:off x="4080" y="1680"/>
              <a:ext cx="1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0099"/>
                  </a:solidFill>
                </a:rPr>
                <a:t>f</a:t>
              </a:r>
            </a:p>
          </p:txBody>
        </p:sp>
        <p:sp>
          <p:nvSpPr>
            <p:cNvPr id="79996" name="Text Box 124"/>
            <p:cNvSpPr txBox="1">
              <a:spLocks noChangeArrowheads="1"/>
            </p:cNvSpPr>
            <p:nvPr/>
          </p:nvSpPr>
          <p:spPr bwMode="auto">
            <a:xfrm>
              <a:off x="4320" y="183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chemeClr val="accent2"/>
                  </a:solidFill>
                </a:rPr>
                <a:t>g</a:t>
              </a:r>
            </a:p>
          </p:txBody>
        </p:sp>
        <p:sp>
          <p:nvSpPr>
            <p:cNvPr id="80006" name="Text Box 134"/>
            <p:cNvSpPr txBox="1">
              <a:spLocks noChangeArrowheads="1"/>
            </p:cNvSpPr>
            <p:nvPr/>
          </p:nvSpPr>
          <p:spPr bwMode="auto">
            <a:xfrm>
              <a:off x="3398" y="233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80007" name="Text Box 135"/>
            <p:cNvSpPr txBox="1">
              <a:spLocks noChangeArrowheads="1"/>
            </p:cNvSpPr>
            <p:nvPr/>
          </p:nvSpPr>
          <p:spPr bwMode="auto">
            <a:xfrm>
              <a:off x="4454" y="233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0008" name="Text Box 136"/>
            <p:cNvSpPr txBox="1">
              <a:spLocks noChangeArrowheads="1"/>
            </p:cNvSpPr>
            <p:nvPr/>
          </p:nvSpPr>
          <p:spPr bwMode="auto">
            <a:xfrm>
              <a:off x="3447" y="3456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80009" name="Text Box 137"/>
            <p:cNvSpPr txBox="1">
              <a:spLocks noChangeArrowheads="1"/>
            </p:cNvSpPr>
            <p:nvPr/>
          </p:nvSpPr>
          <p:spPr bwMode="auto">
            <a:xfrm>
              <a:off x="4935" y="3705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d</a:t>
              </a:r>
            </a:p>
          </p:txBody>
        </p:sp>
        <p:sp>
          <p:nvSpPr>
            <p:cNvPr id="80010" name="Text Box 138"/>
            <p:cNvSpPr txBox="1">
              <a:spLocks noChangeArrowheads="1"/>
            </p:cNvSpPr>
            <p:nvPr/>
          </p:nvSpPr>
          <p:spPr bwMode="auto">
            <a:xfrm>
              <a:off x="3783" y="360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9933"/>
                  </a:solidFill>
                </a:rPr>
                <a:t>h</a:t>
              </a:r>
            </a:p>
          </p:txBody>
        </p:sp>
        <p:sp>
          <p:nvSpPr>
            <p:cNvPr id="80011" name="Text Box 139"/>
            <p:cNvSpPr txBox="1">
              <a:spLocks noChangeArrowheads="1"/>
            </p:cNvSpPr>
            <p:nvPr/>
          </p:nvSpPr>
          <p:spPr bwMode="auto">
            <a:xfrm>
              <a:off x="4032" y="3792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i</a:t>
              </a:r>
              <a:endParaRPr lang="en-US" sz="2800">
                <a:solidFill>
                  <a:srgbClr val="FFFF00"/>
                </a:solidFill>
              </a:endParaRPr>
            </a:p>
          </p:txBody>
        </p:sp>
        <p:sp>
          <p:nvSpPr>
            <p:cNvPr id="80012" name="Text Box 140"/>
            <p:cNvSpPr txBox="1">
              <a:spLocks noChangeArrowheads="1"/>
            </p:cNvSpPr>
            <p:nvPr/>
          </p:nvSpPr>
          <p:spPr bwMode="auto">
            <a:xfrm>
              <a:off x="4577" y="3792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j</a:t>
              </a:r>
              <a:endParaRPr lang="en-US" sz="2800">
                <a:solidFill>
                  <a:srgbClr val="FFFF00"/>
                </a:solidFill>
              </a:endParaRPr>
            </a:p>
          </p:txBody>
        </p:sp>
      </p:grpSp>
      <p:grpSp>
        <p:nvGrpSpPr>
          <p:cNvPr id="80047" name="Group 175"/>
          <p:cNvGrpSpPr>
            <a:grpSpLocks/>
          </p:cNvGrpSpPr>
          <p:nvPr/>
        </p:nvGrpSpPr>
        <p:grpSpPr bwMode="auto">
          <a:xfrm>
            <a:off x="5486400" y="1524000"/>
            <a:ext cx="2424113" cy="4648200"/>
            <a:chOff x="3456" y="960"/>
            <a:chExt cx="1527" cy="2928"/>
          </a:xfrm>
        </p:grpSpPr>
        <p:sp>
          <p:nvSpPr>
            <p:cNvPr id="79984" name="Line 112"/>
            <p:cNvSpPr>
              <a:spLocks noChangeShapeType="1"/>
            </p:cNvSpPr>
            <p:nvPr/>
          </p:nvSpPr>
          <p:spPr bwMode="auto">
            <a:xfrm>
              <a:off x="3456" y="991"/>
              <a:ext cx="432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5" name="Line 113"/>
            <p:cNvSpPr>
              <a:spLocks noChangeShapeType="1"/>
            </p:cNvSpPr>
            <p:nvPr/>
          </p:nvSpPr>
          <p:spPr bwMode="auto">
            <a:xfrm flipH="1">
              <a:off x="3504" y="1423"/>
              <a:ext cx="384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6" name="Line 114"/>
            <p:cNvSpPr>
              <a:spLocks noChangeShapeType="1"/>
            </p:cNvSpPr>
            <p:nvPr/>
          </p:nvSpPr>
          <p:spPr bwMode="auto">
            <a:xfrm>
              <a:off x="3888" y="1423"/>
              <a:ext cx="576" cy="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7" name="Line 115"/>
            <p:cNvSpPr>
              <a:spLocks noChangeShapeType="1"/>
            </p:cNvSpPr>
            <p:nvPr/>
          </p:nvSpPr>
          <p:spPr bwMode="auto">
            <a:xfrm flipH="1">
              <a:off x="4464" y="960"/>
              <a:ext cx="414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8" name="Line 116"/>
            <p:cNvSpPr>
              <a:spLocks noChangeShapeType="1"/>
            </p:cNvSpPr>
            <p:nvPr/>
          </p:nvSpPr>
          <p:spPr bwMode="auto">
            <a:xfrm>
              <a:off x="4464" y="1440"/>
              <a:ext cx="432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89" name="Line 117"/>
            <p:cNvSpPr>
              <a:spLocks noChangeShapeType="1"/>
            </p:cNvSpPr>
            <p:nvPr/>
          </p:nvSpPr>
          <p:spPr bwMode="auto">
            <a:xfrm rot="5400000" flipH="1">
              <a:off x="4422" y="1015"/>
              <a:ext cx="24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997" name="Group 125"/>
            <p:cNvGrpSpPr>
              <a:grpSpLocks/>
            </p:cNvGrpSpPr>
            <p:nvPr/>
          </p:nvGrpSpPr>
          <p:grpSpPr bwMode="auto">
            <a:xfrm>
              <a:off x="3639" y="2496"/>
              <a:ext cx="816" cy="384"/>
              <a:chOff x="1248" y="2496"/>
              <a:chExt cx="816" cy="384"/>
            </a:xfrm>
          </p:grpSpPr>
          <p:sp>
            <p:nvSpPr>
              <p:cNvPr id="79998" name="Line 126"/>
              <p:cNvSpPr>
                <a:spLocks noChangeShapeType="1"/>
              </p:cNvSpPr>
              <p:nvPr/>
            </p:nvSpPr>
            <p:spPr bwMode="auto">
              <a:xfrm rot="5400000">
                <a:off x="1680" y="2496"/>
                <a:ext cx="384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99" name="Line 127"/>
              <p:cNvSpPr>
                <a:spLocks noChangeShapeType="1"/>
              </p:cNvSpPr>
              <p:nvPr/>
            </p:nvSpPr>
            <p:spPr bwMode="auto">
              <a:xfrm rot="5400000" flipH="1">
                <a:off x="1272" y="2472"/>
                <a:ext cx="384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0000" name="Line 128"/>
            <p:cNvSpPr>
              <a:spLocks noChangeShapeType="1"/>
            </p:cNvSpPr>
            <p:nvPr/>
          </p:nvSpPr>
          <p:spPr bwMode="auto">
            <a:xfrm rot="16200000" flipV="1">
              <a:off x="4191" y="3048"/>
              <a:ext cx="672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1" name="Line 129"/>
            <p:cNvSpPr>
              <a:spLocks noChangeShapeType="1"/>
            </p:cNvSpPr>
            <p:nvPr/>
          </p:nvSpPr>
          <p:spPr bwMode="auto">
            <a:xfrm rot="-5400000" flipH="1" flipV="1">
              <a:off x="3663" y="3144"/>
              <a:ext cx="384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0002" name="AutoShape 130"/>
            <p:cNvCxnSpPr>
              <a:cxnSpLocks noChangeShapeType="1"/>
              <a:stCxn id="79999" idx="0"/>
              <a:endCxn id="80001" idx="0"/>
            </p:cNvCxnSpPr>
            <p:nvPr/>
          </p:nvCxnSpPr>
          <p:spPr bwMode="auto">
            <a:xfrm>
              <a:off x="4071" y="2880"/>
              <a:ext cx="0" cy="2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0003" name="Line 131"/>
            <p:cNvSpPr>
              <a:spLocks noChangeShapeType="1"/>
            </p:cNvSpPr>
            <p:nvPr/>
          </p:nvSpPr>
          <p:spPr bwMode="auto">
            <a:xfrm flipH="1">
              <a:off x="4022" y="3408"/>
              <a:ext cx="384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4" name="Line 132"/>
            <p:cNvSpPr>
              <a:spLocks noChangeShapeType="1"/>
            </p:cNvSpPr>
            <p:nvPr/>
          </p:nvSpPr>
          <p:spPr bwMode="auto">
            <a:xfrm flipH="1">
              <a:off x="4167" y="3552"/>
              <a:ext cx="432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05" name="Line 133"/>
            <p:cNvSpPr>
              <a:spLocks noChangeShapeType="1"/>
            </p:cNvSpPr>
            <p:nvPr/>
          </p:nvSpPr>
          <p:spPr bwMode="auto">
            <a:xfrm>
              <a:off x="4407" y="3696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3" name="Line 141"/>
            <p:cNvSpPr>
              <a:spLocks noChangeShapeType="1"/>
            </p:cNvSpPr>
            <p:nvPr/>
          </p:nvSpPr>
          <p:spPr bwMode="auto">
            <a:xfrm flipH="1">
              <a:off x="4272" y="1584"/>
              <a:ext cx="33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014" name="Line 142"/>
            <p:cNvSpPr>
              <a:spLocks noChangeShapeType="1"/>
            </p:cNvSpPr>
            <p:nvPr/>
          </p:nvSpPr>
          <p:spPr bwMode="auto">
            <a:xfrm flipH="1">
              <a:off x="4512" y="1728"/>
              <a:ext cx="24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081" name="Group 209"/>
          <p:cNvGrpSpPr>
            <a:grpSpLocks/>
          </p:cNvGrpSpPr>
          <p:nvPr/>
        </p:nvGrpSpPr>
        <p:grpSpPr bwMode="auto">
          <a:xfrm>
            <a:off x="5102225" y="1143000"/>
            <a:ext cx="3127375" cy="5410200"/>
            <a:chOff x="3214" y="720"/>
            <a:chExt cx="1970" cy="3408"/>
          </a:xfrm>
        </p:grpSpPr>
        <p:sp>
          <p:nvSpPr>
            <p:cNvPr id="80067" name="Text Box 195"/>
            <p:cNvSpPr txBox="1">
              <a:spLocks noChangeArrowheads="1"/>
            </p:cNvSpPr>
            <p:nvPr/>
          </p:nvSpPr>
          <p:spPr bwMode="auto">
            <a:xfrm>
              <a:off x="3214" y="78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0068" name="Text Box 196"/>
            <p:cNvSpPr txBox="1">
              <a:spLocks noChangeArrowheads="1"/>
            </p:cNvSpPr>
            <p:nvPr/>
          </p:nvSpPr>
          <p:spPr bwMode="auto">
            <a:xfrm>
              <a:off x="4893" y="72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0069" name="Text Box 197"/>
            <p:cNvSpPr txBox="1">
              <a:spLocks noChangeArrowheads="1"/>
            </p:cNvSpPr>
            <p:nvPr/>
          </p:nvSpPr>
          <p:spPr bwMode="auto">
            <a:xfrm>
              <a:off x="3320" y="176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0070" name="Text Box 198"/>
            <p:cNvSpPr txBox="1">
              <a:spLocks noChangeArrowheads="1"/>
            </p:cNvSpPr>
            <p:nvPr/>
          </p:nvSpPr>
          <p:spPr bwMode="auto">
            <a:xfrm>
              <a:off x="4856" y="1785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4</a:t>
              </a:r>
            </a:p>
          </p:txBody>
        </p:sp>
        <p:sp>
          <p:nvSpPr>
            <p:cNvPr id="80071" name="Text Box 199"/>
            <p:cNvSpPr txBox="1">
              <a:spLocks noChangeArrowheads="1"/>
            </p:cNvSpPr>
            <p:nvPr/>
          </p:nvSpPr>
          <p:spPr bwMode="auto">
            <a:xfrm>
              <a:off x="4279" y="75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0072" name="Text Box 200"/>
            <p:cNvSpPr txBox="1">
              <a:spLocks noChangeArrowheads="1"/>
            </p:cNvSpPr>
            <p:nvPr/>
          </p:nvSpPr>
          <p:spPr bwMode="auto">
            <a:xfrm>
              <a:off x="4088" y="168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0099"/>
                  </a:solidFill>
                </a:rPr>
                <a:t>6</a:t>
              </a:r>
            </a:p>
          </p:txBody>
        </p:sp>
        <p:sp>
          <p:nvSpPr>
            <p:cNvPr id="80073" name="Text Box 201"/>
            <p:cNvSpPr txBox="1">
              <a:spLocks noChangeArrowheads="1"/>
            </p:cNvSpPr>
            <p:nvPr/>
          </p:nvSpPr>
          <p:spPr bwMode="auto">
            <a:xfrm>
              <a:off x="4328" y="184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80074" name="Text Box 202"/>
            <p:cNvSpPr txBox="1">
              <a:spLocks noChangeArrowheads="1"/>
            </p:cNvSpPr>
            <p:nvPr/>
          </p:nvSpPr>
          <p:spPr bwMode="auto">
            <a:xfrm>
              <a:off x="3406" y="234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0075" name="Text Box 203"/>
            <p:cNvSpPr txBox="1">
              <a:spLocks noChangeArrowheads="1"/>
            </p:cNvSpPr>
            <p:nvPr/>
          </p:nvSpPr>
          <p:spPr bwMode="auto">
            <a:xfrm>
              <a:off x="4462" y="234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0076" name="Text Box 204"/>
            <p:cNvSpPr txBox="1">
              <a:spLocks noChangeArrowheads="1"/>
            </p:cNvSpPr>
            <p:nvPr/>
          </p:nvSpPr>
          <p:spPr bwMode="auto">
            <a:xfrm>
              <a:off x="3455" y="3465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0077" name="Text Box 205"/>
            <p:cNvSpPr txBox="1">
              <a:spLocks noChangeArrowheads="1"/>
            </p:cNvSpPr>
            <p:nvPr/>
          </p:nvSpPr>
          <p:spPr bwMode="auto">
            <a:xfrm>
              <a:off x="4943" y="371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4</a:t>
              </a:r>
            </a:p>
          </p:txBody>
        </p:sp>
        <p:sp>
          <p:nvSpPr>
            <p:cNvPr id="80078" name="Text Box 206"/>
            <p:cNvSpPr txBox="1">
              <a:spLocks noChangeArrowheads="1"/>
            </p:cNvSpPr>
            <p:nvPr/>
          </p:nvSpPr>
          <p:spPr bwMode="auto">
            <a:xfrm>
              <a:off x="3791" y="360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80079" name="Text Box 207"/>
            <p:cNvSpPr txBox="1">
              <a:spLocks noChangeArrowheads="1"/>
            </p:cNvSpPr>
            <p:nvPr/>
          </p:nvSpPr>
          <p:spPr bwMode="auto">
            <a:xfrm>
              <a:off x="3984" y="380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3</a:t>
              </a:r>
              <a:endParaRPr lang="en-US" sz="2800">
                <a:solidFill>
                  <a:srgbClr val="FFFF00"/>
                </a:solidFill>
              </a:endParaRPr>
            </a:p>
          </p:txBody>
        </p:sp>
        <p:sp>
          <p:nvSpPr>
            <p:cNvPr id="80080" name="Text Box 208"/>
            <p:cNvSpPr txBox="1">
              <a:spLocks noChangeArrowheads="1"/>
            </p:cNvSpPr>
            <p:nvPr/>
          </p:nvSpPr>
          <p:spPr bwMode="auto">
            <a:xfrm>
              <a:off x="4559" y="380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3</a:t>
              </a:r>
              <a:endParaRPr lang="en-US" sz="2800">
                <a:solidFill>
                  <a:srgbClr val="FFFF00"/>
                </a:solidFill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80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0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4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1143000"/>
          </a:xfrm>
        </p:spPr>
        <p:txBody>
          <a:bodyPr/>
          <a:lstStyle/>
          <a:p>
            <a:r>
              <a:rPr lang="en-US" dirty="0"/>
              <a:t>Where We </a:t>
            </a:r>
            <a:r>
              <a:rPr lang="en-US" dirty="0" smtClean="0"/>
              <a:t>Use </a:t>
            </a:r>
            <a:r>
              <a:rPr lang="en-US" dirty="0"/>
              <a:t>the </a:t>
            </a:r>
            <a:r>
              <a:rPr lang="en-US" dirty="0" smtClean="0"/>
              <a:t>Property</a:t>
            </a:r>
            <a:endParaRPr lang="en-US" dirty="0"/>
          </a:p>
        </p:txBody>
      </p:sp>
      <p:grpSp>
        <p:nvGrpSpPr>
          <p:cNvPr id="90115" name="Group 3"/>
          <p:cNvGrpSpPr>
            <a:grpSpLocks/>
          </p:cNvGrpSpPr>
          <p:nvPr/>
        </p:nvGrpSpPr>
        <p:grpSpPr bwMode="auto">
          <a:xfrm>
            <a:off x="1143000" y="1371600"/>
            <a:ext cx="2378075" cy="2743200"/>
            <a:chOff x="4118" y="1584"/>
            <a:chExt cx="1498" cy="1728"/>
          </a:xfrm>
        </p:grpSpPr>
        <p:sp>
          <p:nvSpPr>
            <p:cNvPr id="90116" name="Line 4"/>
            <p:cNvSpPr>
              <a:spLocks noChangeShapeType="1"/>
            </p:cNvSpPr>
            <p:nvPr/>
          </p:nvSpPr>
          <p:spPr bwMode="auto">
            <a:xfrm>
              <a:off x="4320" y="1977"/>
              <a:ext cx="1008" cy="10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17" name="Line 5"/>
            <p:cNvSpPr>
              <a:spLocks noChangeShapeType="1"/>
            </p:cNvSpPr>
            <p:nvPr/>
          </p:nvSpPr>
          <p:spPr bwMode="auto">
            <a:xfrm rot="5400000">
              <a:off x="4334" y="1810"/>
              <a:ext cx="777" cy="80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18" name="Line 6"/>
            <p:cNvSpPr>
              <a:spLocks noChangeShapeType="1"/>
            </p:cNvSpPr>
            <p:nvPr/>
          </p:nvSpPr>
          <p:spPr bwMode="auto">
            <a:xfrm rot="5400000" flipH="1">
              <a:off x="4670" y="1848"/>
              <a:ext cx="24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19" name="Text Box 7"/>
            <p:cNvSpPr txBox="1">
              <a:spLocks noChangeArrowheads="1"/>
            </p:cNvSpPr>
            <p:nvPr/>
          </p:nvSpPr>
          <p:spPr bwMode="auto">
            <a:xfrm>
              <a:off x="4501" y="158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e</a:t>
              </a:r>
            </a:p>
          </p:txBody>
        </p:sp>
        <p:sp>
          <p:nvSpPr>
            <p:cNvPr id="90120" name="Text Box 8"/>
            <p:cNvSpPr txBox="1">
              <a:spLocks noChangeArrowheads="1"/>
            </p:cNvSpPr>
            <p:nvPr/>
          </p:nvSpPr>
          <p:spPr bwMode="auto">
            <a:xfrm>
              <a:off x="5184" y="2064"/>
              <a:ext cx="1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f</a:t>
              </a:r>
            </a:p>
          </p:txBody>
        </p:sp>
        <p:sp>
          <p:nvSpPr>
            <p:cNvPr id="90121" name="Text Box 9"/>
            <p:cNvSpPr txBox="1">
              <a:spLocks noChangeArrowheads="1"/>
            </p:cNvSpPr>
            <p:nvPr/>
          </p:nvSpPr>
          <p:spPr bwMode="auto">
            <a:xfrm>
              <a:off x="5375" y="227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g</a:t>
              </a:r>
            </a:p>
          </p:txBody>
        </p:sp>
        <p:sp>
          <p:nvSpPr>
            <p:cNvPr id="90122" name="Line 10"/>
            <p:cNvSpPr>
              <a:spLocks noChangeShapeType="1"/>
            </p:cNvSpPr>
            <p:nvPr/>
          </p:nvSpPr>
          <p:spPr bwMode="auto">
            <a:xfrm flipH="1">
              <a:off x="4992" y="2313"/>
              <a:ext cx="144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23" name="Line 11"/>
            <p:cNvSpPr>
              <a:spLocks noChangeShapeType="1"/>
            </p:cNvSpPr>
            <p:nvPr/>
          </p:nvSpPr>
          <p:spPr bwMode="auto">
            <a:xfrm flipH="1">
              <a:off x="4992" y="2553"/>
              <a:ext cx="384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24" name="Text Box 12"/>
            <p:cNvSpPr txBox="1">
              <a:spLocks noChangeArrowheads="1"/>
            </p:cNvSpPr>
            <p:nvPr/>
          </p:nvSpPr>
          <p:spPr bwMode="auto">
            <a:xfrm>
              <a:off x="4118" y="169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a</a:t>
              </a:r>
            </a:p>
          </p:txBody>
        </p:sp>
        <p:sp>
          <p:nvSpPr>
            <p:cNvPr id="90125" name="Text Box 13"/>
            <p:cNvSpPr txBox="1">
              <a:spLocks noChangeArrowheads="1"/>
            </p:cNvSpPr>
            <p:nvPr/>
          </p:nvSpPr>
          <p:spPr bwMode="auto">
            <a:xfrm>
              <a:off x="5125" y="159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b</a:t>
              </a:r>
            </a:p>
          </p:txBody>
        </p:sp>
        <p:sp>
          <p:nvSpPr>
            <p:cNvPr id="90126" name="Text Box 14"/>
            <p:cNvSpPr txBox="1">
              <a:spLocks noChangeArrowheads="1"/>
            </p:cNvSpPr>
            <p:nvPr/>
          </p:nvSpPr>
          <p:spPr bwMode="auto">
            <a:xfrm>
              <a:off x="4128" y="2505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c</a:t>
              </a:r>
            </a:p>
          </p:txBody>
        </p:sp>
        <p:sp>
          <p:nvSpPr>
            <p:cNvPr id="90127" name="Text Box 15"/>
            <p:cNvSpPr txBox="1">
              <a:spLocks noChangeArrowheads="1"/>
            </p:cNvSpPr>
            <p:nvPr/>
          </p:nvSpPr>
          <p:spPr bwMode="auto">
            <a:xfrm>
              <a:off x="5279" y="288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d</a:t>
              </a:r>
            </a:p>
          </p:txBody>
        </p:sp>
        <p:sp>
          <p:nvSpPr>
            <p:cNvPr id="90128" name="Line 16"/>
            <p:cNvSpPr>
              <a:spLocks noChangeShapeType="1"/>
            </p:cNvSpPr>
            <p:nvPr/>
          </p:nvSpPr>
          <p:spPr bwMode="auto">
            <a:xfrm flipH="1">
              <a:off x="4560" y="2649"/>
              <a:ext cx="432" cy="1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29" name="Line 17"/>
            <p:cNvSpPr>
              <a:spLocks noChangeShapeType="1"/>
            </p:cNvSpPr>
            <p:nvPr/>
          </p:nvSpPr>
          <p:spPr bwMode="auto">
            <a:xfrm flipH="1">
              <a:off x="4656" y="2649"/>
              <a:ext cx="336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30" name="Line 18"/>
            <p:cNvSpPr>
              <a:spLocks noChangeShapeType="1"/>
            </p:cNvSpPr>
            <p:nvPr/>
          </p:nvSpPr>
          <p:spPr bwMode="auto">
            <a:xfrm>
              <a:off x="4800" y="2889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31" name="Text Box 19"/>
            <p:cNvSpPr txBox="1">
              <a:spLocks noChangeArrowheads="1"/>
            </p:cNvSpPr>
            <p:nvPr/>
          </p:nvSpPr>
          <p:spPr bwMode="auto">
            <a:xfrm>
              <a:off x="4368" y="273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h</a:t>
              </a:r>
            </a:p>
          </p:txBody>
        </p:sp>
        <p:sp>
          <p:nvSpPr>
            <p:cNvPr id="90132" name="Text Box 20"/>
            <p:cNvSpPr txBox="1">
              <a:spLocks noChangeArrowheads="1"/>
            </p:cNvSpPr>
            <p:nvPr/>
          </p:nvSpPr>
          <p:spPr bwMode="auto">
            <a:xfrm>
              <a:off x="4512" y="2985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i</a:t>
              </a:r>
            </a:p>
          </p:txBody>
        </p:sp>
        <p:sp>
          <p:nvSpPr>
            <p:cNvPr id="90133" name="Text Box 21"/>
            <p:cNvSpPr txBox="1">
              <a:spLocks noChangeArrowheads="1"/>
            </p:cNvSpPr>
            <p:nvPr/>
          </p:nvSpPr>
          <p:spPr bwMode="auto">
            <a:xfrm>
              <a:off x="4970" y="2985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/>
                <a:t>j</a:t>
              </a:r>
            </a:p>
          </p:txBody>
        </p:sp>
      </p:grpSp>
      <p:sp>
        <p:nvSpPr>
          <p:cNvPr id="90134" name="Oval 22"/>
          <p:cNvSpPr>
            <a:spLocks noChangeArrowheads="1"/>
          </p:cNvSpPr>
          <p:nvPr/>
        </p:nvSpPr>
        <p:spPr bwMode="auto">
          <a:xfrm>
            <a:off x="2454275" y="2971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0217" name="Group 105"/>
          <p:cNvGrpSpPr>
            <a:grpSpLocks/>
          </p:cNvGrpSpPr>
          <p:nvPr/>
        </p:nvGrpSpPr>
        <p:grpSpPr bwMode="auto">
          <a:xfrm>
            <a:off x="1828800" y="2438400"/>
            <a:ext cx="1371600" cy="1219200"/>
            <a:chOff x="1152" y="1536"/>
            <a:chExt cx="864" cy="768"/>
          </a:xfrm>
        </p:grpSpPr>
        <p:sp>
          <p:nvSpPr>
            <p:cNvPr id="90136" name="Oval 24"/>
            <p:cNvSpPr>
              <a:spLocks noChangeArrowheads="1"/>
            </p:cNvSpPr>
            <p:nvPr/>
          </p:nvSpPr>
          <p:spPr bwMode="auto">
            <a:xfrm>
              <a:off x="1200" y="15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37" name="Oval 25"/>
            <p:cNvSpPr>
              <a:spLocks noChangeArrowheads="1"/>
            </p:cNvSpPr>
            <p:nvPr/>
          </p:nvSpPr>
          <p:spPr bwMode="auto">
            <a:xfrm>
              <a:off x="1152" y="2016"/>
              <a:ext cx="96" cy="96"/>
            </a:xfrm>
            <a:prstGeom prst="ellipse">
              <a:avLst/>
            </a:prstGeom>
            <a:solidFill>
              <a:srgbClr val="FF9933"/>
            </a:solidFill>
            <a:ln w="9525">
              <a:solidFill>
                <a:srgbClr val="FF99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38" name="Oval 26"/>
            <p:cNvSpPr>
              <a:spLocks noChangeArrowheads="1"/>
            </p:cNvSpPr>
            <p:nvPr/>
          </p:nvSpPr>
          <p:spPr bwMode="auto">
            <a:xfrm>
              <a:off x="1680" y="1536"/>
              <a:ext cx="96" cy="96"/>
            </a:xfrm>
            <a:prstGeom prst="ellipse">
              <a:avLst/>
            </a:prstGeom>
            <a:solidFill>
              <a:srgbClr val="990099"/>
            </a:solidFill>
            <a:ln w="952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39" name="Oval 27"/>
            <p:cNvSpPr>
              <a:spLocks noChangeArrowheads="1"/>
            </p:cNvSpPr>
            <p:nvPr/>
          </p:nvSpPr>
          <p:spPr bwMode="auto">
            <a:xfrm>
              <a:off x="1920" y="1776"/>
              <a:ext cx="96" cy="96"/>
            </a:xfrm>
            <a:prstGeom prst="ellipse">
              <a:avLst/>
            </a:prstGeom>
            <a:solidFill>
              <a:srgbClr val="003399"/>
            </a:solidFill>
            <a:ln w="9525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40" name="Oval 28"/>
            <p:cNvSpPr>
              <a:spLocks noChangeArrowheads="1"/>
            </p:cNvSpPr>
            <p:nvPr/>
          </p:nvSpPr>
          <p:spPr bwMode="auto">
            <a:xfrm>
              <a:off x="1392" y="2112"/>
              <a:ext cx="96" cy="96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41" name="Oval 29"/>
            <p:cNvSpPr>
              <a:spLocks noChangeArrowheads="1"/>
            </p:cNvSpPr>
            <p:nvPr/>
          </p:nvSpPr>
          <p:spPr bwMode="auto">
            <a:xfrm>
              <a:off x="1872" y="2208"/>
              <a:ext cx="96" cy="96"/>
            </a:xfrm>
            <a:prstGeom prst="ellipse">
              <a:avLst/>
            </a:prstGeom>
            <a:solidFill>
              <a:srgbClr val="008004"/>
            </a:solidFill>
            <a:ln w="9525">
              <a:solidFill>
                <a:srgbClr val="008004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162" name="Line 50"/>
          <p:cNvSpPr>
            <a:spLocks noChangeShapeType="1"/>
          </p:cNvSpPr>
          <p:nvPr/>
        </p:nvSpPr>
        <p:spPr bwMode="auto">
          <a:xfrm>
            <a:off x="7086600" y="22860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7" name="Line 55"/>
          <p:cNvSpPr>
            <a:spLocks noChangeShapeType="1"/>
          </p:cNvSpPr>
          <p:nvPr/>
        </p:nvSpPr>
        <p:spPr bwMode="auto">
          <a:xfrm rot="16200000" flipV="1">
            <a:off x="6653213" y="4838700"/>
            <a:ext cx="1066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70" name="Line 58"/>
          <p:cNvSpPr>
            <a:spLocks noChangeShapeType="1"/>
          </p:cNvSpPr>
          <p:nvPr/>
        </p:nvSpPr>
        <p:spPr bwMode="auto">
          <a:xfrm flipH="1">
            <a:off x="6384925" y="54102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71" name="Line 59"/>
          <p:cNvSpPr>
            <a:spLocks noChangeShapeType="1"/>
          </p:cNvSpPr>
          <p:nvPr/>
        </p:nvSpPr>
        <p:spPr bwMode="auto">
          <a:xfrm flipH="1">
            <a:off x="7010400" y="5638800"/>
            <a:ext cx="29051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73" name="Line 61"/>
          <p:cNvSpPr>
            <a:spLocks noChangeShapeType="1"/>
          </p:cNvSpPr>
          <p:nvPr/>
        </p:nvSpPr>
        <p:spPr bwMode="auto">
          <a:xfrm flipH="1">
            <a:off x="67818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74" name="Line 62"/>
          <p:cNvSpPr>
            <a:spLocks noChangeShapeType="1"/>
          </p:cNvSpPr>
          <p:nvPr/>
        </p:nvSpPr>
        <p:spPr bwMode="auto">
          <a:xfrm flipH="1">
            <a:off x="7162800" y="27432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0216" name="Group 104"/>
          <p:cNvGrpSpPr>
            <a:grpSpLocks/>
          </p:cNvGrpSpPr>
          <p:nvPr/>
        </p:nvGrpSpPr>
        <p:grpSpPr bwMode="auto">
          <a:xfrm>
            <a:off x="6018213" y="1828800"/>
            <a:ext cx="2211387" cy="4586288"/>
            <a:chOff x="3791" y="1152"/>
            <a:chExt cx="1393" cy="2889"/>
          </a:xfrm>
        </p:grpSpPr>
        <p:sp>
          <p:nvSpPr>
            <p:cNvPr id="90204" name="Text Box 92"/>
            <p:cNvSpPr txBox="1">
              <a:spLocks noChangeArrowheads="1"/>
            </p:cNvSpPr>
            <p:nvPr/>
          </p:nvSpPr>
          <p:spPr bwMode="auto">
            <a:xfrm>
              <a:off x="4856" y="1785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4</a:t>
              </a:r>
            </a:p>
          </p:txBody>
        </p:sp>
        <p:sp>
          <p:nvSpPr>
            <p:cNvPr id="90205" name="Text Box 93"/>
            <p:cNvSpPr txBox="1">
              <a:spLocks noChangeArrowheads="1"/>
            </p:cNvSpPr>
            <p:nvPr/>
          </p:nvSpPr>
          <p:spPr bwMode="auto">
            <a:xfrm>
              <a:off x="4272" y="115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0206" name="Text Box 94"/>
            <p:cNvSpPr txBox="1">
              <a:spLocks noChangeArrowheads="1"/>
            </p:cNvSpPr>
            <p:nvPr/>
          </p:nvSpPr>
          <p:spPr bwMode="auto">
            <a:xfrm>
              <a:off x="4088" y="168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0099"/>
                  </a:solidFill>
                </a:rPr>
                <a:t>6</a:t>
              </a:r>
            </a:p>
          </p:txBody>
        </p:sp>
        <p:sp>
          <p:nvSpPr>
            <p:cNvPr id="90207" name="Text Box 95"/>
            <p:cNvSpPr txBox="1">
              <a:spLocks noChangeArrowheads="1"/>
            </p:cNvSpPr>
            <p:nvPr/>
          </p:nvSpPr>
          <p:spPr bwMode="auto">
            <a:xfrm>
              <a:off x="4328" y="184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90208" name="Text Box 96"/>
            <p:cNvSpPr txBox="1">
              <a:spLocks noChangeArrowheads="1"/>
            </p:cNvSpPr>
            <p:nvPr/>
          </p:nvSpPr>
          <p:spPr bwMode="auto">
            <a:xfrm>
              <a:off x="3887" y="292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0209" name="Text Box 97"/>
            <p:cNvSpPr txBox="1">
              <a:spLocks noChangeArrowheads="1"/>
            </p:cNvSpPr>
            <p:nvPr/>
          </p:nvSpPr>
          <p:spPr bwMode="auto">
            <a:xfrm>
              <a:off x="4943" y="371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4</a:t>
              </a:r>
            </a:p>
          </p:txBody>
        </p:sp>
        <p:sp>
          <p:nvSpPr>
            <p:cNvPr id="90210" name="Text Box 98"/>
            <p:cNvSpPr txBox="1">
              <a:spLocks noChangeArrowheads="1"/>
            </p:cNvSpPr>
            <p:nvPr/>
          </p:nvSpPr>
          <p:spPr bwMode="auto">
            <a:xfrm>
              <a:off x="3791" y="360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90211" name="Text Box 99"/>
            <p:cNvSpPr txBox="1">
              <a:spLocks noChangeArrowheads="1"/>
            </p:cNvSpPr>
            <p:nvPr/>
          </p:nvSpPr>
          <p:spPr bwMode="auto">
            <a:xfrm>
              <a:off x="4224" y="364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3</a:t>
              </a:r>
              <a:endParaRPr lang="en-US" sz="2800">
                <a:solidFill>
                  <a:srgbClr val="FFFF00"/>
                </a:solidFill>
              </a:endParaRPr>
            </a:p>
          </p:txBody>
        </p:sp>
      </p:grpSp>
      <p:grpSp>
        <p:nvGrpSpPr>
          <p:cNvPr id="90214" name="Group 102"/>
          <p:cNvGrpSpPr>
            <a:grpSpLocks/>
          </p:cNvGrpSpPr>
          <p:nvPr/>
        </p:nvGrpSpPr>
        <p:grpSpPr bwMode="auto">
          <a:xfrm>
            <a:off x="5105400" y="1143000"/>
            <a:ext cx="3127375" cy="5410200"/>
            <a:chOff x="3216" y="720"/>
            <a:chExt cx="1970" cy="3408"/>
          </a:xfrm>
        </p:grpSpPr>
        <p:grpSp>
          <p:nvGrpSpPr>
            <p:cNvPr id="90191" name="Group 79"/>
            <p:cNvGrpSpPr>
              <a:grpSpLocks/>
            </p:cNvGrpSpPr>
            <p:nvPr/>
          </p:nvGrpSpPr>
          <p:grpSpPr bwMode="auto">
            <a:xfrm>
              <a:off x="3216" y="720"/>
              <a:ext cx="1970" cy="3408"/>
              <a:chOff x="3206" y="711"/>
              <a:chExt cx="1970" cy="3408"/>
            </a:xfrm>
          </p:grpSpPr>
          <p:grpSp>
            <p:nvGrpSpPr>
              <p:cNvPr id="90142" name="Group 30"/>
              <p:cNvGrpSpPr>
                <a:grpSpLocks/>
              </p:cNvGrpSpPr>
              <p:nvPr/>
            </p:nvGrpSpPr>
            <p:grpSpPr bwMode="auto">
              <a:xfrm>
                <a:off x="3206" y="711"/>
                <a:ext cx="1970" cy="3408"/>
                <a:chOff x="3206" y="711"/>
                <a:chExt cx="1970" cy="3408"/>
              </a:xfrm>
            </p:grpSpPr>
            <p:sp>
              <p:nvSpPr>
                <p:cNvPr id="90143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206" y="780"/>
                  <a:ext cx="2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FF0000"/>
                      </a:solidFill>
                    </a:rPr>
                    <a:t>a</a:t>
                  </a:r>
                </a:p>
              </p:txBody>
            </p:sp>
            <p:sp>
              <p:nvSpPr>
                <p:cNvPr id="90144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885" y="711"/>
                  <a:ext cx="2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FF0000"/>
                      </a:solidFill>
                    </a:rPr>
                    <a:t>b</a:t>
                  </a:r>
                </a:p>
              </p:txBody>
            </p:sp>
            <p:sp>
              <p:nvSpPr>
                <p:cNvPr id="90145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312" y="1758"/>
                  <a:ext cx="22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FF0000"/>
                      </a:solidFill>
                    </a:rPr>
                    <a:t>c</a:t>
                  </a:r>
                </a:p>
              </p:txBody>
            </p:sp>
            <p:sp>
              <p:nvSpPr>
                <p:cNvPr id="90146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4848" y="1776"/>
                  <a:ext cx="2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008004"/>
                      </a:solidFill>
                    </a:rPr>
                    <a:t>d</a:t>
                  </a:r>
                </a:p>
              </p:txBody>
            </p:sp>
            <p:sp>
              <p:nvSpPr>
                <p:cNvPr id="90147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4271" y="750"/>
                  <a:ext cx="2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FF0000"/>
                      </a:solidFill>
                    </a:rPr>
                    <a:t>e</a:t>
                  </a:r>
                </a:p>
              </p:txBody>
            </p:sp>
            <p:sp>
              <p:nvSpPr>
                <p:cNvPr id="90148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080" y="1680"/>
                  <a:ext cx="17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990099"/>
                      </a:solidFill>
                    </a:rPr>
                    <a:t>f</a:t>
                  </a:r>
                </a:p>
              </p:txBody>
            </p:sp>
            <p:sp>
              <p:nvSpPr>
                <p:cNvPr id="9014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320" y="1833"/>
                  <a:ext cx="2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chemeClr val="accent2"/>
                      </a:solidFill>
                    </a:rPr>
                    <a:t>g</a:t>
                  </a:r>
                </a:p>
              </p:txBody>
            </p:sp>
            <p:sp>
              <p:nvSpPr>
                <p:cNvPr id="90150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3398" y="2334"/>
                  <a:ext cx="2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FF0000"/>
                      </a:solidFill>
                    </a:rPr>
                    <a:t>a</a:t>
                  </a:r>
                </a:p>
              </p:txBody>
            </p:sp>
            <p:sp>
              <p:nvSpPr>
                <p:cNvPr id="90151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4454" y="2334"/>
                  <a:ext cx="2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FF0000"/>
                      </a:solidFill>
                    </a:rPr>
                    <a:t>b</a:t>
                  </a:r>
                </a:p>
              </p:txBody>
            </p:sp>
            <p:sp>
              <p:nvSpPr>
                <p:cNvPr id="90152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3447" y="3456"/>
                  <a:ext cx="22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FF0000"/>
                      </a:solidFill>
                    </a:rPr>
                    <a:t>c</a:t>
                  </a:r>
                </a:p>
              </p:txBody>
            </p:sp>
            <p:sp>
              <p:nvSpPr>
                <p:cNvPr id="90153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4935" y="3705"/>
                  <a:ext cx="2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008004"/>
                      </a:solidFill>
                    </a:rPr>
                    <a:t>d</a:t>
                  </a:r>
                </a:p>
              </p:txBody>
            </p:sp>
            <p:sp>
              <p:nvSpPr>
                <p:cNvPr id="90154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783" y="3600"/>
                  <a:ext cx="2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FF9933"/>
                      </a:solidFill>
                    </a:rPr>
                    <a:t>h</a:t>
                  </a:r>
                </a:p>
              </p:txBody>
            </p:sp>
            <p:sp>
              <p:nvSpPr>
                <p:cNvPr id="9015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4032" y="3792"/>
                  <a:ext cx="166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99CC00"/>
                      </a:solidFill>
                    </a:rPr>
                    <a:t>i</a:t>
                  </a:r>
                  <a:endParaRPr lang="en-US" sz="280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9015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577" y="3792"/>
                  <a:ext cx="166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2800">
                      <a:solidFill>
                        <a:srgbClr val="99CC00"/>
                      </a:solidFill>
                    </a:rPr>
                    <a:t>j</a:t>
                  </a:r>
                  <a:endParaRPr lang="en-US" sz="280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90158" name="Line 46"/>
              <p:cNvSpPr>
                <a:spLocks noChangeShapeType="1"/>
              </p:cNvSpPr>
              <p:nvPr/>
            </p:nvSpPr>
            <p:spPr bwMode="auto">
              <a:xfrm>
                <a:off x="3456" y="991"/>
                <a:ext cx="432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159" name="Line 47"/>
              <p:cNvSpPr>
                <a:spLocks noChangeShapeType="1"/>
              </p:cNvSpPr>
              <p:nvPr/>
            </p:nvSpPr>
            <p:spPr bwMode="auto">
              <a:xfrm flipH="1">
                <a:off x="3504" y="1423"/>
                <a:ext cx="384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160" name="Line 48"/>
              <p:cNvSpPr>
                <a:spLocks noChangeShapeType="1"/>
              </p:cNvSpPr>
              <p:nvPr/>
            </p:nvSpPr>
            <p:spPr bwMode="auto">
              <a:xfrm>
                <a:off x="3888" y="1423"/>
                <a:ext cx="576" cy="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161" name="Line 49"/>
              <p:cNvSpPr>
                <a:spLocks noChangeShapeType="1"/>
              </p:cNvSpPr>
              <p:nvPr/>
            </p:nvSpPr>
            <p:spPr bwMode="auto">
              <a:xfrm flipH="1">
                <a:off x="4464" y="960"/>
                <a:ext cx="414" cy="4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163" name="Line 51"/>
              <p:cNvSpPr>
                <a:spLocks noChangeShapeType="1"/>
              </p:cNvSpPr>
              <p:nvPr/>
            </p:nvSpPr>
            <p:spPr bwMode="auto">
              <a:xfrm rot="5400000" flipH="1">
                <a:off x="4422" y="1015"/>
                <a:ext cx="24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0164" name="Group 52"/>
              <p:cNvGrpSpPr>
                <a:grpSpLocks/>
              </p:cNvGrpSpPr>
              <p:nvPr/>
            </p:nvGrpSpPr>
            <p:grpSpPr bwMode="auto">
              <a:xfrm>
                <a:off x="3639" y="2496"/>
                <a:ext cx="816" cy="384"/>
                <a:chOff x="1248" y="2496"/>
                <a:chExt cx="816" cy="384"/>
              </a:xfrm>
            </p:grpSpPr>
            <p:sp>
              <p:nvSpPr>
                <p:cNvPr id="90165" name="Line 53"/>
                <p:cNvSpPr>
                  <a:spLocks noChangeShapeType="1"/>
                </p:cNvSpPr>
                <p:nvPr/>
              </p:nvSpPr>
              <p:spPr bwMode="auto">
                <a:xfrm rot="5400000">
                  <a:off x="1680" y="2496"/>
                  <a:ext cx="384" cy="38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166" name="Line 54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1272" y="2472"/>
                  <a:ext cx="384" cy="4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0168" name="Line 56"/>
              <p:cNvSpPr>
                <a:spLocks noChangeShapeType="1"/>
              </p:cNvSpPr>
              <p:nvPr/>
            </p:nvSpPr>
            <p:spPr bwMode="auto">
              <a:xfrm rot="-5400000" flipH="1" flipV="1">
                <a:off x="3663" y="3144"/>
                <a:ext cx="384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90169" name="AutoShape 57"/>
              <p:cNvCxnSpPr>
                <a:cxnSpLocks noChangeShapeType="1"/>
                <a:stCxn id="90166" idx="0"/>
                <a:endCxn id="90168" idx="0"/>
              </p:cNvCxnSpPr>
              <p:nvPr/>
            </p:nvCxnSpPr>
            <p:spPr bwMode="auto">
              <a:xfrm>
                <a:off x="4071" y="2880"/>
                <a:ext cx="0" cy="288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0172" name="Line 60"/>
            <p:cNvSpPr>
              <a:spLocks noChangeShapeType="1"/>
            </p:cNvSpPr>
            <p:nvPr/>
          </p:nvSpPr>
          <p:spPr bwMode="auto">
            <a:xfrm>
              <a:off x="4416" y="3696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213" name="Line 101"/>
            <p:cNvSpPr>
              <a:spLocks noChangeShapeType="1"/>
            </p:cNvSpPr>
            <p:nvPr/>
          </p:nvSpPr>
          <p:spPr bwMode="auto">
            <a:xfrm flipH="1">
              <a:off x="4233" y="3696"/>
              <a:ext cx="183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Step 1: </a:t>
            </a:r>
            <a:r>
              <a:rPr lang="en-US" sz="3600" dirty="0" smtClean="0"/>
              <a:t>Reduce </a:t>
            </a:r>
            <a:r>
              <a:rPr lang="en-US" sz="3600" dirty="0"/>
              <a:t>each source </a:t>
            </a:r>
            <a:r>
              <a:rPr lang="en-US" sz="3600" dirty="0" smtClean="0"/>
              <a:t>tree to a tree </a:t>
            </a:r>
            <a:r>
              <a:rPr lang="en-US" sz="3600" dirty="0"/>
              <a:t>on </a:t>
            </a:r>
            <a:r>
              <a:rPr lang="en-US" sz="3600" dirty="0" smtClean="0"/>
              <a:t>the set {</a:t>
            </a:r>
            <a:r>
              <a:rPr lang="en-US" sz="3600" dirty="0"/>
              <a:t>1,2,...,</a:t>
            </a:r>
            <a:r>
              <a:rPr lang="en-US" sz="3600" i="1" dirty="0"/>
              <a:t>d</a:t>
            </a:r>
            <a:r>
              <a:rPr lang="en-US" sz="3600" dirty="0"/>
              <a:t>}</a:t>
            </a:r>
          </a:p>
        </p:txBody>
      </p:sp>
      <p:grpSp>
        <p:nvGrpSpPr>
          <p:cNvPr id="112872" name="Group 232"/>
          <p:cNvGrpSpPr>
            <a:grpSpLocks/>
          </p:cNvGrpSpPr>
          <p:nvPr/>
        </p:nvGrpSpPr>
        <p:grpSpPr bwMode="auto">
          <a:xfrm>
            <a:off x="457200" y="1433513"/>
            <a:ext cx="3051175" cy="5057775"/>
            <a:chOff x="288" y="903"/>
            <a:chExt cx="1922" cy="3186"/>
          </a:xfrm>
        </p:grpSpPr>
        <p:sp>
          <p:nvSpPr>
            <p:cNvPr id="112825" name="Text Box 185"/>
            <p:cNvSpPr txBox="1">
              <a:spLocks noChangeArrowheads="1"/>
            </p:cNvSpPr>
            <p:nvPr/>
          </p:nvSpPr>
          <p:spPr bwMode="auto">
            <a:xfrm>
              <a:off x="288" y="97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12826" name="Text Box 186"/>
            <p:cNvSpPr txBox="1">
              <a:spLocks noChangeArrowheads="1"/>
            </p:cNvSpPr>
            <p:nvPr/>
          </p:nvSpPr>
          <p:spPr bwMode="auto">
            <a:xfrm>
              <a:off x="1967" y="903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12827" name="Text Box 187"/>
            <p:cNvSpPr txBox="1">
              <a:spLocks noChangeArrowheads="1"/>
            </p:cNvSpPr>
            <p:nvPr/>
          </p:nvSpPr>
          <p:spPr bwMode="auto">
            <a:xfrm>
              <a:off x="394" y="1950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112828" name="Text Box 188"/>
            <p:cNvSpPr txBox="1">
              <a:spLocks noChangeArrowheads="1"/>
            </p:cNvSpPr>
            <p:nvPr/>
          </p:nvSpPr>
          <p:spPr bwMode="auto">
            <a:xfrm>
              <a:off x="1930" y="196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d</a:t>
              </a:r>
            </a:p>
          </p:txBody>
        </p:sp>
        <p:sp>
          <p:nvSpPr>
            <p:cNvPr id="112829" name="Text Box 189"/>
            <p:cNvSpPr txBox="1">
              <a:spLocks noChangeArrowheads="1"/>
            </p:cNvSpPr>
            <p:nvPr/>
          </p:nvSpPr>
          <p:spPr bwMode="auto">
            <a:xfrm>
              <a:off x="1353" y="942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112830" name="Text Box 190"/>
            <p:cNvSpPr txBox="1">
              <a:spLocks noChangeArrowheads="1"/>
            </p:cNvSpPr>
            <p:nvPr/>
          </p:nvSpPr>
          <p:spPr bwMode="auto">
            <a:xfrm>
              <a:off x="1162" y="1872"/>
              <a:ext cx="1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0099"/>
                  </a:solidFill>
                </a:rPr>
                <a:t>f</a:t>
              </a:r>
            </a:p>
          </p:txBody>
        </p:sp>
        <p:sp>
          <p:nvSpPr>
            <p:cNvPr id="112831" name="Text Box 191"/>
            <p:cNvSpPr txBox="1">
              <a:spLocks noChangeArrowheads="1"/>
            </p:cNvSpPr>
            <p:nvPr/>
          </p:nvSpPr>
          <p:spPr bwMode="auto">
            <a:xfrm>
              <a:off x="1402" y="2025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chemeClr val="accent2"/>
                  </a:solidFill>
                </a:rPr>
                <a:t>g</a:t>
              </a:r>
            </a:p>
          </p:txBody>
        </p:sp>
        <p:sp>
          <p:nvSpPr>
            <p:cNvPr id="112832" name="Text Box 192"/>
            <p:cNvSpPr txBox="1">
              <a:spLocks noChangeArrowheads="1"/>
            </p:cNvSpPr>
            <p:nvPr/>
          </p:nvSpPr>
          <p:spPr bwMode="auto">
            <a:xfrm>
              <a:off x="432" y="230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12833" name="Text Box 193"/>
            <p:cNvSpPr txBox="1">
              <a:spLocks noChangeArrowheads="1"/>
            </p:cNvSpPr>
            <p:nvPr/>
          </p:nvSpPr>
          <p:spPr bwMode="auto">
            <a:xfrm>
              <a:off x="1488" y="230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12834" name="Text Box 194"/>
            <p:cNvSpPr txBox="1">
              <a:spLocks noChangeArrowheads="1"/>
            </p:cNvSpPr>
            <p:nvPr/>
          </p:nvSpPr>
          <p:spPr bwMode="auto">
            <a:xfrm>
              <a:off x="481" y="3426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112835" name="Text Box 195"/>
            <p:cNvSpPr txBox="1">
              <a:spLocks noChangeArrowheads="1"/>
            </p:cNvSpPr>
            <p:nvPr/>
          </p:nvSpPr>
          <p:spPr bwMode="auto">
            <a:xfrm>
              <a:off x="1969" y="3675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d</a:t>
              </a:r>
            </a:p>
          </p:txBody>
        </p:sp>
        <p:sp>
          <p:nvSpPr>
            <p:cNvPr id="112836" name="Text Box 196"/>
            <p:cNvSpPr txBox="1">
              <a:spLocks noChangeArrowheads="1"/>
            </p:cNvSpPr>
            <p:nvPr/>
          </p:nvSpPr>
          <p:spPr bwMode="auto">
            <a:xfrm>
              <a:off x="817" y="357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9933"/>
                  </a:solidFill>
                </a:rPr>
                <a:t>h</a:t>
              </a:r>
            </a:p>
          </p:txBody>
        </p:sp>
        <p:sp>
          <p:nvSpPr>
            <p:cNvPr id="112837" name="Text Box 197"/>
            <p:cNvSpPr txBox="1">
              <a:spLocks noChangeArrowheads="1"/>
            </p:cNvSpPr>
            <p:nvPr/>
          </p:nvSpPr>
          <p:spPr bwMode="auto">
            <a:xfrm>
              <a:off x="1066" y="3762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i</a:t>
              </a:r>
              <a:endParaRPr lang="en-US" sz="2800">
                <a:solidFill>
                  <a:srgbClr val="FFFF00"/>
                </a:solidFill>
              </a:endParaRPr>
            </a:p>
          </p:txBody>
        </p:sp>
        <p:sp>
          <p:nvSpPr>
            <p:cNvPr id="112838" name="Text Box 198"/>
            <p:cNvSpPr txBox="1">
              <a:spLocks noChangeArrowheads="1"/>
            </p:cNvSpPr>
            <p:nvPr/>
          </p:nvSpPr>
          <p:spPr bwMode="auto">
            <a:xfrm>
              <a:off x="1611" y="3762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j</a:t>
              </a:r>
              <a:endParaRPr lang="en-US" sz="2800">
                <a:solidFill>
                  <a:srgbClr val="FFFF00"/>
                </a:solidFill>
              </a:endParaRPr>
            </a:p>
          </p:txBody>
        </p:sp>
      </p:grpSp>
      <p:grpSp>
        <p:nvGrpSpPr>
          <p:cNvPr id="112873" name="Group 233"/>
          <p:cNvGrpSpPr>
            <a:grpSpLocks/>
          </p:cNvGrpSpPr>
          <p:nvPr/>
        </p:nvGrpSpPr>
        <p:grpSpPr bwMode="auto">
          <a:xfrm>
            <a:off x="854075" y="1828800"/>
            <a:ext cx="2347913" cy="4295775"/>
            <a:chOff x="538" y="1152"/>
            <a:chExt cx="1479" cy="2706"/>
          </a:xfrm>
        </p:grpSpPr>
        <p:sp>
          <p:nvSpPr>
            <p:cNvPr id="112840" name="Line 200"/>
            <p:cNvSpPr>
              <a:spLocks noChangeShapeType="1"/>
            </p:cNvSpPr>
            <p:nvPr/>
          </p:nvSpPr>
          <p:spPr bwMode="auto">
            <a:xfrm>
              <a:off x="538" y="1183"/>
              <a:ext cx="432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1" name="Line 201"/>
            <p:cNvSpPr>
              <a:spLocks noChangeShapeType="1"/>
            </p:cNvSpPr>
            <p:nvPr/>
          </p:nvSpPr>
          <p:spPr bwMode="auto">
            <a:xfrm flipH="1">
              <a:off x="586" y="1615"/>
              <a:ext cx="384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2" name="Line 202"/>
            <p:cNvSpPr>
              <a:spLocks noChangeShapeType="1"/>
            </p:cNvSpPr>
            <p:nvPr/>
          </p:nvSpPr>
          <p:spPr bwMode="auto">
            <a:xfrm>
              <a:off x="970" y="1615"/>
              <a:ext cx="576" cy="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3" name="Line 203"/>
            <p:cNvSpPr>
              <a:spLocks noChangeShapeType="1"/>
            </p:cNvSpPr>
            <p:nvPr/>
          </p:nvSpPr>
          <p:spPr bwMode="auto">
            <a:xfrm flipH="1">
              <a:off x="1546" y="1152"/>
              <a:ext cx="414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4" name="Line 204"/>
            <p:cNvSpPr>
              <a:spLocks noChangeShapeType="1"/>
            </p:cNvSpPr>
            <p:nvPr/>
          </p:nvSpPr>
          <p:spPr bwMode="auto">
            <a:xfrm>
              <a:off x="1546" y="1632"/>
              <a:ext cx="432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5" name="Line 205"/>
            <p:cNvSpPr>
              <a:spLocks noChangeShapeType="1"/>
            </p:cNvSpPr>
            <p:nvPr/>
          </p:nvSpPr>
          <p:spPr bwMode="auto">
            <a:xfrm rot="5400000" flipH="1">
              <a:off x="1504" y="1207"/>
              <a:ext cx="24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846" name="Group 206"/>
            <p:cNvGrpSpPr>
              <a:grpSpLocks/>
            </p:cNvGrpSpPr>
            <p:nvPr/>
          </p:nvGrpSpPr>
          <p:grpSpPr bwMode="auto">
            <a:xfrm>
              <a:off x="673" y="2466"/>
              <a:ext cx="816" cy="384"/>
              <a:chOff x="1248" y="2496"/>
              <a:chExt cx="816" cy="384"/>
            </a:xfrm>
          </p:grpSpPr>
          <p:sp>
            <p:nvSpPr>
              <p:cNvPr id="112847" name="Line 207"/>
              <p:cNvSpPr>
                <a:spLocks noChangeShapeType="1"/>
              </p:cNvSpPr>
              <p:nvPr/>
            </p:nvSpPr>
            <p:spPr bwMode="auto">
              <a:xfrm rot="5400000">
                <a:off x="1680" y="2496"/>
                <a:ext cx="384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48" name="Line 208"/>
              <p:cNvSpPr>
                <a:spLocks noChangeShapeType="1"/>
              </p:cNvSpPr>
              <p:nvPr/>
            </p:nvSpPr>
            <p:spPr bwMode="auto">
              <a:xfrm rot="5400000" flipH="1">
                <a:off x="1272" y="2472"/>
                <a:ext cx="384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849" name="Line 209"/>
            <p:cNvSpPr>
              <a:spLocks noChangeShapeType="1"/>
            </p:cNvSpPr>
            <p:nvPr/>
          </p:nvSpPr>
          <p:spPr bwMode="auto">
            <a:xfrm rot="16200000" flipV="1">
              <a:off x="1225" y="3018"/>
              <a:ext cx="672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0" name="Line 210"/>
            <p:cNvSpPr>
              <a:spLocks noChangeShapeType="1"/>
            </p:cNvSpPr>
            <p:nvPr/>
          </p:nvSpPr>
          <p:spPr bwMode="auto">
            <a:xfrm rot="-5400000" flipH="1" flipV="1">
              <a:off x="697" y="3114"/>
              <a:ext cx="384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12851" name="AutoShape 211"/>
            <p:cNvCxnSpPr>
              <a:cxnSpLocks noChangeShapeType="1"/>
              <a:stCxn id="112848" idx="0"/>
              <a:endCxn id="112850" idx="0"/>
            </p:cNvCxnSpPr>
            <p:nvPr/>
          </p:nvCxnSpPr>
          <p:spPr bwMode="auto">
            <a:xfrm>
              <a:off x="1105" y="2850"/>
              <a:ext cx="0" cy="2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852" name="Line 212"/>
            <p:cNvSpPr>
              <a:spLocks noChangeShapeType="1"/>
            </p:cNvSpPr>
            <p:nvPr/>
          </p:nvSpPr>
          <p:spPr bwMode="auto">
            <a:xfrm flipH="1">
              <a:off x="1056" y="3378"/>
              <a:ext cx="384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3" name="Line 213"/>
            <p:cNvSpPr>
              <a:spLocks noChangeShapeType="1"/>
            </p:cNvSpPr>
            <p:nvPr/>
          </p:nvSpPr>
          <p:spPr bwMode="auto">
            <a:xfrm flipH="1">
              <a:off x="1201" y="3522"/>
              <a:ext cx="432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4" name="Line 214"/>
            <p:cNvSpPr>
              <a:spLocks noChangeShapeType="1"/>
            </p:cNvSpPr>
            <p:nvPr/>
          </p:nvSpPr>
          <p:spPr bwMode="auto">
            <a:xfrm>
              <a:off x="1441" y="3666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5" name="Line 215"/>
            <p:cNvSpPr>
              <a:spLocks noChangeShapeType="1"/>
            </p:cNvSpPr>
            <p:nvPr/>
          </p:nvSpPr>
          <p:spPr bwMode="auto">
            <a:xfrm flipH="1">
              <a:off x="1354" y="1776"/>
              <a:ext cx="33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6" name="Line 216"/>
            <p:cNvSpPr>
              <a:spLocks noChangeShapeType="1"/>
            </p:cNvSpPr>
            <p:nvPr/>
          </p:nvSpPr>
          <p:spPr bwMode="auto">
            <a:xfrm flipH="1">
              <a:off x="1594" y="1920"/>
              <a:ext cx="24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46463" y="2194606"/>
            <a:ext cx="4278313" cy="3795713"/>
            <a:chOff x="3446463" y="2194606"/>
            <a:chExt cx="4278313" cy="3795713"/>
          </a:xfrm>
        </p:grpSpPr>
        <p:sp>
          <p:nvSpPr>
            <p:cNvPr id="112759" name="Line 119"/>
            <p:cNvSpPr>
              <a:spLocks noChangeShapeType="1"/>
            </p:cNvSpPr>
            <p:nvPr/>
          </p:nvSpPr>
          <p:spPr bwMode="auto">
            <a:xfrm>
              <a:off x="6186488" y="2651806"/>
              <a:ext cx="68580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0" name="Line 120"/>
            <p:cNvSpPr>
              <a:spLocks noChangeShapeType="1"/>
            </p:cNvSpPr>
            <p:nvPr/>
          </p:nvSpPr>
          <p:spPr bwMode="auto">
            <a:xfrm rot="16200000" flipV="1">
              <a:off x="6148388" y="4366306"/>
              <a:ext cx="1066800" cy="1447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1" name="Line 121"/>
            <p:cNvSpPr>
              <a:spLocks noChangeShapeType="1"/>
            </p:cNvSpPr>
            <p:nvPr/>
          </p:nvSpPr>
          <p:spPr bwMode="auto">
            <a:xfrm flipH="1">
              <a:off x="5880101" y="4937806"/>
              <a:ext cx="6096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2" name="Line 122"/>
            <p:cNvSpPr>
              <a:spLocks noChangeShapeType="1"/>
            </p:cNvSpPr>
            <p:nvPr/>
          </p:nvSpPr>
          <p:spPr bwMode="auto">
            <a:xfrm flipH="1">
              <a:off x="6415088" y="5166406"/>
              <a:ext cx="38100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4" name="Line 124"/>
            <p:cNvSpPr>
              <a:spLocks noChangeShapeType="1"/>
            </p:cNvSpPr>
            <p:nvPr/>
          </p:nvSpPr>
          <p:spPr bwMode="auto">
            <a:xfrm flipH="1">
              <a:off x="5881688" y="2880406"/>
              <a:ext cx="53340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5" name="Line 125"/>
            <p:cNvSpPr>
              <a:spLocks noChangeShapeType="1"/>
            </p:cNvSpPr>
            <p:nvPr/>
          </p:nvSpPr>
          <p:spPr bwMode="auto">
            <a:xfrm flipH="1">
              <a:off x="6262688" y="3109006"/>
              <a:ext cx="38100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7" name="Text Box 127"/>
            <p:cNvSpPr txBox="1">
              <a:spLocks noChangeArrowheads="1"/>
            </p:cNvSpPr>
            <p:nvPr/>
          </p:nvSpPr>
          <p:spPr bwMode="auto">
            <a:xfrm>
              <a:off x="6808788" y="3199494"/>
              <a:ext cx="38258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4</a:t>
              </a:r>
            </a:p>
          </p:txBody>
        </p:sp>
        <p:sp>
          <p:nvSpPr>
            <p:cNvPr id="112768" name="Text Box 128"/>
            <p:cNvSpPr txBox="1">
              <a:spLocks noChangeArrowheads="1"/>
            </p:cNvSpPr>
            <p:nvPr/>
          </p:nvSpPr>
          <p:spPr bwMode="auto">
            <a:xfrm>
              <a:off x="5881688" y="2194606"/>
              <a:ext cx="38258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2769" name="Text Box 129"/>
            <p:cNvSpPr txBox="1">
              <a:spLocks noChangeArrowheads="1"/>
            </p:cNvSpPr>
            <p:nvPr/>
          </p:nvSpPr>
          <p:spPr bwMode="auto">
            <a:xfrm>
              <a:off x="5589588" y="3047094"/>
              <a:ext cx="38258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0099"/>
                  </a:solidFill>
                </a:rPr>
                <a:t>6</a:t>
              </a:r>
            </a:p>
          </p:txBody>
        </p:sp>
        <p:sp>
          <p:nvSpPr>
            <p:cNvPr id="112770" name="Text Box 130"/>
            <p:cNvSpPr txBox="1">
              <a:spLocks noChangeArrowheads="1"/>
            </p:cNvSpPr>
            <p:nvPr/>
          </p:nvSpPr>
          <p:spPr bwMode="auto">
            <a:xfrm>
              <a:off x="5970588" y="3289981"/>
              <a:ext cx="38258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112771" name="Text Box 131"/>
            <p:cNvSpPr txBox="1">
              <a:spLocks noChangeArrowheads="1"/>
            </p:cNvSpPr>
            <p:nvPr/>
          </p:nvSpPr>
          <p:spPr bwMode="auto">
            <a:xfrm>
              <a:off x="5665788" y="4175806"/>
              <a:ext cx="38258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2772" name="Text Box 132"/>
            <p:cNvSpPr txBox="1">
              <a:spLocks noChangeArrowheads="1"/>
            </p:cNvSpPr>
            <p:nvPr/>
          </p:nvSpPr>
          <p:spPr bwMode="auto">
            <a:xfrm>
              <a:off x="7342188" y="5423581"/>
              <a:ext cx="38258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4</a:t>
              </a:r>
            </a:p>
          </p:txBody>
        </p:sp>
        <p:sp>
          <p:nvSpPr>
            <p:cNvPr id="112773" name="Text Box 133"/>
            <p:cNvSpPr txBox="1">
              <a:spLocks noChangeArrowheads="1"/>
            </p:cNvSpPr>
            <p:nvPr/>
          </p:nvSpPr>
          <p:spPr bwMode="auto">
            <a:xfrm>
              <a:off x="5513388" y="5256894"/>
              <a:ext cx="38258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112774" name="Text Box 134"/>
            <p:cNvSpPr txBox="1">
              <a:spLocks noChangeArrowheads="1"/>
            </p:cNvSpPr>
            <p:nvPr/>
          </p:nvSpPr>
          <p:spPr bwMode="auto">
            <a:xfrm>
              <a:off x="6186488" y="5471206"/>
              <a:ext cx="38258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3</a:t>
              </a:r>
              <a:endParaRPr lang="en-US" sz="2800">
                <a:solidFill>
                  <a:srgbClr val="FFFF00"/>
                </a:solidFill>
              </a:endParaRPr>
            </a:p>
          </p:txBody>
        </p:sp>
        <p:cxnSp>
          <p:nvCxnSpPr>
            <p:cNvPr id="112874" name="AutoShape 234"/>
            <p:cNvCxnSpPr>
              <a:cxnSpLocks noChangeShapeType="1"/>
            </p:cNvCxnSpPr>
            <p:nvPr/>
          </p:nvCxnSpPr>
          <p:spPr bwMode="auto">
            <a:xfrm>
              <a:off x="3701143" y="2563813"/>
              <a:ext cx="1951945" cy="24039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875" name="AutoShape 235"/>
            <p:cNvCxnSpPr>
              <a:cxnSpLocks noChangeShapeType="1"/>
            </p:cNvCxnSpPr>
            <p:nvPr/>
          </p:nvCxnSpPr>
          <p:spPr bwMode="auto">
            <a:xfrm flipV="1">
              <a:off x="3446463" y="5014006"/>
              <a:ext cx="1901825" cy="1524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Step 2: Apply </a:t>
            </a:r>
            <a:r>
              <a:rPr lang="en-US" sz="3600" dirty="0" smtClean="0"/>
              <a:t>MRP to </a:t>
            </a:r>
            <a:r>
              <a:rPr lang="en-US" sz="3600" dirty="0"/>
              <a:t>the collection of </a:t>
            </a:r>
            <a:r>
              <a:rPr lang="en-US" sz="3600" dirty="0" smtClean="0"/>
              <a:t>reduced </a:t>
            </a:r>
            <a:r>
              <a:rPr lang="en-US" sz="3600" dirty="0"/>
              <a:t>trees</a:t>
            </a:r>
          </a:p>
        </p:txBody>
      </p:sp>
      <p:sp>
        <p:nvSpPr>
          <p:cNvPr id="114692" name="Oval 4"/>
          <p:cNvSpPr>
            <a:spLocks noChangeArrowheads="1"/>
          </p:cNvSpPr>
          <p:nvPr/>
        </p:nvSpPr>
        <p:spPr bwMode="auto">
          <a:xfrm>
            <a:off x="381000" y="1600200"/>
            <a:ext cx="2743200" cy="4876800"/>
          </a:xfrm>
          <a:prstGeom prst="ellipse">
            <a:avLst/>
          </a:prstGeom>
          <a:solidFill>
            <a:srgbClr val="BFCCE5">
              <a:alpha val="47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4693" name="Group 5"/>
          <p:cNvGrpSpPr>
            <a:grpSpLocks/>
          </p:cNvGrpSpPr>
          <p:nvPr/>
        </p:nvGrpSpPr>
        <p:grpSpPr bwMode="auto">
          <a:xfrm>
            <a:off x="685800" y="4129088"/>
            <a:ext cx="2135188" cy="1571625"/>
            <a:chOff x="3120" y="2457"/>
            <a:chExt cx="1345" cy="990"/>
          </a:xfrm>
        </p:grpSpPr>
        <p:sp>
          <p:nvSpPr>
            <p:cNvPr id="114694" name="Line 6"/>
            <p:cNvSpPr>
              <a:spLocks noChangeShapeType="1"/>
            </p:cNvSpPr>
            <p:nvPr/>
          </p:nvSpPr>
          <p:spPr bwMode="auto">
            <a:xfrm>
              <a:off x="3584" y="2920"/>
              <a:ext cx="4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695" name="Line 7"/>
            <p:cNvSpPr>
              <a:spLocks noChangeShapeType="1"/>
            </p:cNvSpPr>
            <p:nvPr/>
          </p:nvSpPr>
          <p:spPr bwMode="auto">
            <a:xfrm flipH="1" flipV="1">
              <a:off x="3359" y="2671"/>
              <a:ext cx="225" cy="2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696" name="Line 8"/>
            <p:cNvSpPr>
              <a:spLocks noChangeShapeType="1"/>
            </p:cNvSpPr>
            <p:nvPr/>
          </p:nvSpPr>
          <p:spPr bwMode="auto">
            <a:xfrm flipH="1">
              <a:off x="3359" y="2920"/>
              <a:ext cx="225" cy="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697" name="Line 9"/>
            <p:cNvSpPr>
              <a:spLocks noChangeShapeType="1"/>
            </p:cNvSpPr>
            <p:nvPr/>
          </p:nvSpPr>
          <p:spPr bwMode="auto">
            <a:xfrm flipV="1">
              <a:off x="3998" y="2671"/>
              <a:ext cx="225" cy="2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698" name="Line 10"/>
            <p:cNvSpPr>
              <a:spLocks noChangeShapeType="1"/>
            </p:cNvSpPr>
            <p:nvPr/>
          </p:nvSpPr>
          <p:spPr bwMode="auto">
            <a:xfrm>
              <a:off x="3998" y="2920"/>
              <a:ext cx="225" cy="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699" name="Text Box 11"/>
            <p:cNvSpPr txBox="1">
              <a:spLocks noChangeArrowheads="1"/>
            </p:cNvSpPr>
            <p:nvPr/>
          </p:nvSpPr>
          <p:spPr bwMode="auto">
            <a:xfrm>
              <a:off x="3120" y="245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4700" name="Text Box 12"/>
            <p:cNvSpPr txBox="1">
              <a:spLocks noChangeArrowheads="1"/>
            </p:cNvSpPr>
            <p:nvPr/>
          </p:nvSpPr>
          <p:spPr bwMode="auto">
            <a:xfrm>
              <a:off x="3167" y="312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114701" name="Text Box 13"/>
            <p:cNvSpPr txBox="1">
              <a:spLocks noChangeArrowheads="1"/>
            </p:cNvSpPr>
            <p:nvPr/>
          </p:nvSpPr>
          <p:spPr bwMode="auto">
            <a:xfrm>
              <a:off x="4224" y="312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3</a:t>
              </a:r>
              <a:endParaRPr lang="en-US" sz="2800">
                <a:solidFill>
                  <a:srgbClr val="FFFF00"/>
                </a:solidFill>
              </a:endParaRPr>
            </a:p>
          </p:txBody>
        </p:sp>
        <p:sp>
          <p:nvSpPr>
            <p:cNvPr id="114702" name="Text Box 14"/>
            <p:cNvSpPr txBox="1">
              <a:spLocks noChangeArrowheads="1"/>
            </p:cNvSpPr>
            <p:nvPr/>
          </p:nvSpPr>
          <p:spPr bwMode="auto">
            <a:xfrm>
              <a:off x="4224" y="245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8004"/>
                  </a:solidFill>
                </a:rPr>
                <a:t>4</a:t>
              </a:r>
            </a:p>
          </p:txBody>
        </p:sp>
      </p:grpSp>
      <p:grpSp>
        <p:nvGrpSpPr>
          <p:cNvPr id="114703" name="Group 15"/>
          <p:cNvGrpSpPr>
            <a:grpSpLocks/>
          </p:cNvGrpSpPr>
          <p:nvPr/>
        </p:nvGrpSpPr>
        <p:grpSpPr bwMode="auto">
          <a:xfrm>
            <a:off x="684213" y="2224088"/>
            <a:ext cx="2135187" cy="1571625"/>
            <a:chOff x="3119" y="1257"/>
            <a:chExt cx="1345" cy="990"/>
          </a:xfrm>
        </p:grpSpPr>
        <p:sp>
          <p:nvSpPr>
            <p:cNvPr id="114704" name="Line 16"/>
            <p:cNvSpPr>
              <a:spLocks noChangeShapeType="1"/>
            </p:cNvSpPr>
            <p:nvPr/>
          </p:nvSpPr>
          <p:spPr bwMode="auto">
            <a:xfrm>
              <a:off x="3585" y="1784"/>
              <a:ext cx="4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05" name="Line 17"/>
            <p:cNvSpPr>
              <a:spLocks noChangeShapeType="1"/>
            </p:cNvSpPr>
            <p:nvPr/>
          </p:nvSpPr>
          <p:spPr bwMode="auto">
            <a:xfrm flipH="1" flipV="1">
              <a:off x="3360" y="1536"/>
              <a:ext cx="225" cy="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06" name="Line 18"/>
            <p:cNvSpPr>
              <a:spLocks noChangeShapeType="1"/>
            </p:cNvSpPr>
            <p:nvPr/>
          </p:nvSpPr>
          <p:spPr bwMode="auto">
            <a:xfrm flipH="1">
              <a:off x="3360" y="1784"/>
              <a:ext cx="225" cy="2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07" name="Line 19"/>
            <p:cNvSpPr>
              <a:spLocks noChangeShapeType="1"/>
            </p:cNvSpPr>
            <p:nvPr/>
          </p:nvSpPr>
          <p:spPr bwMode="auto">
            <a:xfrm flipV="1">
              <a:off x="3999" y="1536"/>
              <a:ext cx="225" cy="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08" name="Line 20"/>
            <p:cNvSpPr>
              <a:spLocks noChangeShapeType="1"/>
            </p:cNvSpPr>
            <p:nvPr/>
          </p:nvSpPr>
          <p:spPr bwMode="auto">
            <a:xfrm>
              <a:off x="3999" y="1784"/>
              <a:ext cx="225" cy="2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4709" name="Group 21"/>
            <p:cNvGrpSpPr>
              <a:grpSpLocks/>
            </p:cNvGrpSpPr>
            <p:nvPr/>
          </p:nvGrpSpPr>
          <p:grpSpPr bwMode="auto">
            <a:xfrm>
              <a:off x="3119" y="1257"/>
              <a:ext cx="1345" cy="990"/>
              <a:chOff x="3119" y="1257"/>
              <a:chExt cx="1345" cy="990"/>
            </a:xfrm>
          </p:grpSpPr>
          <p:sp>
            <p:nvSpPr>
              <p:cNvPr id="114710" name="Text Box 22"/>
              <p:cNvSpPr txBox="1">
                <a:spLocks noChangeArrowheads="1"/>
              </p:cNvSpPr>
              <p:nvPr/>
            </p:nvSpPr>
            <p:spPr bwMode="auto">
              <a:xfrm>
                <a:off x="3119" y="1257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114711" name="Text Box 23"/>
              <p:cNvSpPr txBox="1">
                <a:spLocks noChangeArrowheads="1"/>
              </p:cNvSpPr>
              <p:nvPr/>
            </p:nvSpPr>
            <p:spPr bwMode="auto">
              <a:xfrm>
                <a:off x="4223" y="1305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>
                    <a:solidFill>
                      <a:srgbClr val="008004"/>
                    </a:solidFill>
                  </a:rPr>
                  <a:t>4</a:t>
                </a:r>
              </a:p>
            </p:txBody>
          </p:sp>
          <p:sp>
            <p:nvSpPr>
              <p:cNvPr id="114712" name="Text Box 24"/>
              <p:cNvSpPr txBox="1">
                <a:spLocks noChangeArrowheads="1"/>
              </p:cNvSpPr>
              <p:nvPr/>
            </p:nvSpPr>
            <p:spPr bwMode="auto">
              <a:xfrm>
                <a:off x="4223" y="1920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>
                    <a:solidFill>
                      <a:schemeClr val="accent2"/>
                    </a:solidFill>
                  </a:rPr>
                  <a:t>5</a:t>
                </a:r>
              </a:p>
            </p:txBody>
          </p:sp>
          <p:sp>
            <p:nvSpPr>
              <p:cNvPr id="114713" name="Text Box 25"/>
              <p:cNvSpPr txBox="1">
                <a:spLocks noChangeArrowheads="1"/>
              </p:cNvSpPr>
              <p:nvPr/>
            </p:nvSpPr>
            <p:spPr bwMode="auto">
              <a:xfrm>
                <a:off x="3120" y="1920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>
                    <a:solidFill>
                      <a:srgbClr val="990099"/>
                    </a:solidFill>
                  </a:rPr>
                  <a:t>6</a:t>
                </a:r>
              </a:p>
            </p:txBody>
          </p:sp>
        </p:grpSp>
      </p:grpSp>
      <p:sp>
        <p:nvSpPr>
          <p:cNvPr id="114717" name="Text Box 29"/>
          <p:cNvSpPr txBox="1">
            <a:spLocks noChangeArrowheads="1"/>
          </p:cNvSpPr>
          <p:nvPr/>
        </p:nvSpPr>
        <p:spPr bwMode="auto">
          <a:xfrm>
            <a:off x="4286250" y="3657600"/>
            <a:ext cx="8721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MRP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4719" name="Line 31"/>
          <p:cNvSpPr>
            <a:spLocks noChangeShapeType="1"/>
          </p:cNvSpPr>
          <p:nvPr/>
        </p:nvSpPr>
        <p:spPr bwMode="auto">
          <a:xfrm>
            <a:off x="3646713" y="3859213"/>
            <a:ext cx="2460171" cy="269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32" name="Line 44"/>
          <p:cNvSpPr>
            <a:spLocks noChangeShapeType="1"/>
          </p:cNvSpPr>
          <p:nvPr/>
        </p:nvSpPr>
        <p:spPr bwMode="auto">
          <a:xfrm>
            <a:off x="7061200" y="3859213"/>
            <a:ext cx="657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33" name="Line 45"/>
          <p:cNvSpPr>
            <a:spLocks noChangeShapeType="1"/>
          </p:cNvSpPr>
          <p:nvPr/>
        </p:nvSpPr>
        <p:spPr bwMode="auto">
          <a:xfrm flipH="1" flipV="1">
            <a:off x="6704013" y="3463925"/>
            <a:ext cx="357187" cy="395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34" name="Line 46"/>
          <p:cNvSpPr>
            <a:spLocks noChangeShapeType="1"/>
          </p:cNvSpPr>
          <p:nvPr/>
        </p:nvSpPr>
        <p:spPr bwMode="auto">
          <a:xfrm flipH="1">
            <a:off x="6704013" y="3859213"/>
            <a:ext cx="357187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35" name="Line 47"/>
          <p:cNvSpPr>
            <a:spLocks noChangeShapeType="1"/>
          </p:cNvSpPr>
          <p:nvPr/>
        </p:nvSpPr>
        <p:spPr bwMode="auto">
          <a:xfrm flipV="1">
            <a:off x="7718425" y="3463925"/>
            <a:ext cx="357188" cy="395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36" name="Line 48"/>
          <p:cNvSpPr>
            <a:spLocks noChangeShapeType="1"/>
          </p:cNvSpPr>
          <p:nvPr/>
        </p:nvSpPr>
        <p:spPr bwMode="auto">
          <a:xfrm>
            <a:off x="7718425" y="3859213"/>
            <a:ext cx="357188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37" name="Text Box 49"/>
          <p:cNvSpPr txBox="1">
            <a:spLocks noChangeArrowheads="1"/>
          </p:cNvSpPr>
          <p:nvPr/>
        </p:nvSpPr>
        <p:spPr bwMode="auto">
          <a:xfrm>
            <a:off x="6324600" y="31242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4738" name="Text Box 50"/>
          <p:cNvSpPr txBox="1">
            <a:spLocks noChangeArrowheads="1"/>
          </p:cNvSpPr>
          <p:nvPr/>
        </p:nvSpPr>
        <p:spPr bwMode="auto">
          <a:xfrm>
            <a:off x="6399213" y="4176713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114739" name="Text Box 51"/>
          <p:cNvSpPr txBox="1">
            <a:spLocks noChangeArrowheads="1"/>
          </p:cNvSpPr>
          <p:nvPr/>
        </p:nvSpPr>
        <p:spPr bwMode="auto">
          <a:xfrm>
            <a:off x="8077200" y="4176713"/>
            <a:ext cx="38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CC00"/>
                </a:solidFill>
              </a:rPr>
              <a:t>3</a:t>
            </a:r>
            <a:endParaRPr lang="en-US" sz="2800">
              <a:solidFill>
                <a:srgbClr val="FFFF00"/>
              </a:solidFill>
            </a:endParaRPr>
          </a:p>
        </p:txBody>
      </p:sp>
      <p:sp>
        <p:nvSpPr>
          <p:cNvPr id="114740" name="Text Box 52"/>
          <p:cNvSpPr txBox="1">
            <a:spLocks noChangeArrowheads="1"/>
          </p:cNvSpPr>
          <p:nvPr/>
        </p:nvSpPr>
        <p:spPr bwMode="auto">
          <a:xfrm>
            <a:off x="8077200" y="31242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8004"/>
                </a:solidFill>
              </a:rPr>
              <a:t>4</a:t>
            </a:r>
          </a:p>
        </p:txBody>
      </p:sp>
      <p:sp>
        <p:nvSpPr>
          <p:cNvPr id="114741" name="Line 53"/>
          <p:cNvSpPr>
            <a:spLocks noChangeShapeType="1"/>
          </p:cNvSpPr>
          <p:nvPr/>
        </p:nvSpPr>
        <p:spPr bwMode="auto">
          <a:xfrm>
            <a:off x="7239000" y="3868057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42" name="Line 54"/>
          <p:cNvSpPr>
            <a:spLocks noChangeShapeType="1"/>
          </p:cNvSpPr>
          <p:nvPr/>
        </p:nvSpPr>
        <p:spPr bwMode="auto">
          <a:xfrm>
            <a:off x="7543800" y="3410857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43" name="Rectangle 55"/>
          <p:cNvSpPr>
            <a:spLocks noChangeArrowheads="1"/>
          </p:cNvSpPr>
          <p:nvPr/>
        </p:nvSpPr>
        <p:spPr bwMode="auto">
          <a:xfrm>
            <a:off x="7046686" y="421277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990099"/>
                </a:solidFill>
              </a:rPr>
              <a:t>6</a:t>
            </a:r>
          </a:p>
        </p:txBody>
      </p:sp>
      <p:sp>
        <p:nvSpPr>
          <p:cNvPr id="114744" name="Rectangle 56"/>
          <p:cNvSpPr>
            <a:spLocks noChangeArrowheads="1"/>
          </p:cNvSpPr>
          <p:nvPr/>
        </p:nvSpPr>
        <p:spPr bwMode="auto">
          <a:xfrm>
            <a:off x="7391400" y="2935514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89838" y="3124200"/>
            <a:ext cx="7739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MRP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r>
              <a:rPr lang="en-US" sz="4000" dirty="0"/>
              <a:t>Replace </a:t>
            </a:r>
            <a:r>
              <a:rPr lang="en-US" sz="4000" dirty="0" err="1"/>
              <a:t>polytomy</a:t>
            </a:r>
            <a:r>
              <a:rPr lang="en-US" sz="4000" dirty="0"/>
              <a:t> using tree from </a:t>
            </a:r>
            <a:r>
              <a:rPr lang="en-US" sz="4000" dirty="0" smtClean="0"/>
              <a:t>MRP</a:t>
            </a:r>
            <a:endParaRPr lang="en-US" sz="4000" dirty="0"/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5106988" y="2576513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5092700" y="4106863"/>
            <a:ext cx="38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115722" name="Text Box 10"/>
          <p:cNvSpPr txBox="1">
            <a:spLocks noChangeArrowheads="1"/>
          </p:cNvSpPr>
          <p:nvPr/>
        </p:nvSpPr>
        <p:spPr bwMode="auto">
          <a:xfrm>
            <a:off x="7621588" y="4106863"/>
            <a:ext cx="3825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CC00"/>
                </a:solidFill>
              </a:rPr>
              <a:t>3</a:t>
            </a:r>
            <a:endParaRPr lang="en-US" sz="2800">
              <a:solidFill>
                <a:srgbClr val="FFFF00"/>
              </a:solidFill>
            </a:endParaRP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7621588" y="2527300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8004"/>
                </a:solidFill>
              </a:rPr>
              <a:t>4</a:t>
            </a:r>
          </a:p>
        </p:txBody>
      </p:sp>
      <p:grpSp>
        <p:nvGrpSpPr>
          <p:cNvPr id="115783" name="Group 71"/>
          <p:cNvGrpSpPr>
            <a:grpSpLocks/>
          </p:cNvGrpSpPr>
          <p:nvPr/>
        </p:nvGrpSpPr>
        <p:grpSpPr bwMode="auto">
          <a:xfrm>
            <a:off x="5562600" y="2957513"/>
            <a:ext cx="2057400" cy="1263650"/>
            <a:chOff x="3504" y="1863"/>
            <a:chExt cx="1296" cy="796"/>
          </a:xfrm>
        </p:grpSpPr>
        <p:sp>
          <p:nvSpPr>
            <p:cNvPr id="115715" name="Line 3"/>
            <p:cNvSpPr>
              <a:spLocks noChangeShapeType="1"/>
            </p:cNvSpPr>
            <p:nvPr/>
          </p:nvSpPr>
          <p:spPr bwMode="auto">
            <a:xfrm>
              <a:off x="3841" y="2287"/>
              <a:ext cx="6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16" name="Line 4"/>
            <p:cNvSpPr>
              <a:spLocks noChangeShapeType="1"/>
            </p:cNvSpPr>
            <p:nvPr/>
          </p:nvSpPr>
          <p:spPr bwMode="auto">
            <a:xfrm flipH="1" flipV="1">
              <a:off x="3504" y="1913"/>
              <a:ext cx="337" cy="3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17" name="Line 5"/>
            <p:cNvSpPr>
              <a:spLocks noChangeShapeType="1"/>
            </p:cNvSpPr>
            <p:nvPr/>
          </p:nvSpPr>
          <p:spPr bwMode="auto">
            <a:xfrm flipH="1">
              <a:off x="3504" y="2287"/>
              <a:ext cx="337" cy="3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18" name="Line 6"/>
            <p:cNvSpPr>
              <a:spLocks noChangeShapeType="1"/>
            </p:cNvSpPr>
            <p:nvPr/>
          </p:nvSpPr>
          <p:spPr bwMode="auto">
            <a:xfrm flipV="1">
              <a:off x="4462" y="1913"/>
              <a:ext cx="338" cy="3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19" name="Line 7"/>
            <p:cNvSpPr>
              <a:spLocks noChangeShapeType="1"/>
            </p:cNvSpPr>
            <p:nvPr/>
          </p:nvSpPr>
          <p:spPr bwMode="auto">
            <a:xfrm>
              <a:off x="4462" y="2287"/>
              <a:ext cx="338" cy="3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24" name="Line 12"/>
            <p:cNvSpPr>
              <a:spLocks noChangeShapeType="1"/>
            </p:cNvSpPr>
            <p:nvPr/>
          </p:nvSpPr>
          <p:spPr bwMode="auto">
            <a:xfrm>
              <a:off x="3993" y="2295"/>
              <a:ext cx="0" cy="3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25" name="Line 13"/>
            <p:cNvSpPr>
              <a:spLocks noChangeShapeType="1"/>
            </p:cNvSpPr>
            <p:nvPr/>
          </p:nvSpPr>
          <p:spPr bwMode="auto">
            <a:xfrm>
              <a:off x="4281" y="1863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5726" name="Rectangle 14"/>
          <p:cNvSpPr>
            <a:spLocks noChangeArrowheads="1"/>
          </p:cNvSpPr>
          <p:nvPr/>
        </p:nvSpPr>
        <p:spPr bwMode="auto">
          <a:xfrm>
            <a:off x="6096000" y="42418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0099"/>
                </a:solidFill>
              </a:rPr>
              <a:t>6</a:t>
            </a:r>
          </a:p>
        </p:txBody>
      </p:sp>
      <p:sp>
        <p:nvSpPr>
          <p:cNvPr id="115727" name="Rectangle 15"/>
          <p:cNvSpPr>
            <a:spLocks noChangeArrowheads="1"/>
          </p:cNvSpPr>
          <p:nvPr/>
        </p:nvSpPr>
        <p:spPr bwMode="auto">
          <a:xfrm>
            <a:off x="6642100" y="24384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115730" name="Oval 18"/>
          <p:cNvSpPr>
            <a:spLocks noChangeArrowheads="1"/>
          </p:cNvSpPr>
          <p:nvPr/>
        </p:nvSpPr>
        <p:spPr bwMode="auto">
          <a:xfrm>
            <a:off x="2209800" y="4572000"/>
            <a:ext cx="152400" cy="1524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31" name="Oval 19"/>
          <p:cNvSpPr>
            <a:spLocks noChangeArrowheads="1"/>
          </p:cNvSpPr>
          <p:nvPr/>
        </p:nvSpPr>
        <p:spPr bwMode="auto">
          <a:xfrm>
            <a:off x="4114800" y="5729288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32" name="Oval 20"/>
          <p:cNvSpPr>
            <a:spLocks noChangeArrowheads="1"/>
          </p:cNvSpPr>
          <p:nvPr/>
        </p:nvSpPr>
        <p:spPr bwMode="auto">
          <a:xfrm>
            <a:off x="3352800" y="5729288"/>
            <a:ext cx="152400" cy="152400"/>
          </a:xfrm>
          <a:prstGeom prst="ellipse">
            <a:avLst/>
          </a:prstGeom>
          <a:solidFill>
            <a:srgbClr val="003399"/>
          </a:solidFill>
          <a:ln w="9525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33" name="Oval 21"/>
          <p:cNvSpPr>
            <a:spLocks noChangeArrowheads="1"/>
          </p:cNvSpPr>
          <p:nvPr/>
        </p:nvSpPr>
        <p:spPr bwMode="auto">
          <a:xfrm>
            <a:off x="2590800" y="5729288"/>
            <a:ext cx="152400" cy="152400"/>
          </a:xfrm>
          <a:prstGeom prst="ellipse">
            <a:avLst/>
          </a:prstGeom>
          <a:solidFill>
            <a:srgbClr val="008004"/>
          </a:solidFill>
          <a:ln w="9525">
            <a:solidFill>
              <a:srgbClr val="0080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5786" name="Group 74"/>
          <p:cNvGrpSpPr>
            <a:grpSpLocks/>
          </p:cNvGrpSpPr>
          <p:nvPr/>
        </p:nvGrpSpPr>
        <p:grpSpPr bwMode="auto">
          <a:xfrm>
            <a:off x="381000" y="5562600"/>
            <a:ext cx="1525588" cy="519113"/>
            <a:chOff x="240" y="3504"/>
            <a:chExt cx="961" cy="327"/>
          </a:xfrm>
        </p:grpSpPr>
        <p:sp>
          <p:nvSpPr>
            <p:cNvPr id="115738" name="Text Box 26"/>
            <p:cNvSpPr txBox="1">
              <a:spLocks noChangeArrowheads="1"/>
            </p:cNvSpPr>
            <p:nvPr/>
          </p:nvSpPr>
          <p:spPr bwMode="auto">
            <a:xfrm>
              <a:off x="240" y="350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15739" name="Text Box 27"/>
            <p:cNvSpPr txBox="1">
              <a:spLocks noChangeArrowheads="1"/>
            </p:cNvSpPr>
            <p:nvPr/>
          </p:nvSpPr>
          <p:spPr bwMode="auto">
            <a:xfrm>
              <a:off x="960" y="350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15740" name="Text Box 28"/>
            <p:cNvSpPr txBox="1">
              <a:spLocks noChangeArrowheads="1"/>
            </p:cNvSpPr>
            <p:nvPr/>
          </p:nvSpPr>
          <p:spPr bwMode="auto">
            <a:xfrm>
              <a:off x="480" y="3504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115741" name="Text Box 29"/>
            <p:cNvSpPr txBox="1">
              <a:spLocks noChangeArrowheads="1"/>
            </p:cNvSpPr>
            <p:nvPr/>
          </p:nvSpPr>
          <p:spPr bwMode="auto">
            <a:xfrm>
              <a:off x="720" y="350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e</a:t>
              </a:r>
            </a:p>
          </p:txBody>
        </p:sp>
      </p:grpSp>
      <p:grpSp>
        <p:nvGrpSpPr>
          <p:cNvPr id="115784" name="Group 72"/>
          <p:cNvGrpSpPr>
            <a:grpSpLocks/>
          </p:cNvGrpSpPr>
          <p:nvPr/>
        </p:nvGrpSpPr>
        <p:grpSpPr bwMode="auto">
          <a:xfrm>
            <a:off x="609600" y="4572000"/>
            <a:ext cx="1066800" cy="914400"/>
            <a:chOff x="384" y="2880"/>
            <a:chExt cx="672" cy="576"/>
          </a:xfrm>
        </p:grpSpPr>
        <p:sp>
          <p:nvSpPr>
            <p:cNvPr id="115734" name="Line 22"/>
            <p:cNvSpPr>
              <a:spLocks noChangeShapeType="1"/>
            </p:cNvSpPr>
            <p:nvPr/>
          </p:nvSpPr>
          <p:spPr bwMode="auto">
            <a:xfrm flipH="1">
              <a:off x="384" y="2928"/>
              <a:ext cx="384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35" name="Line 23"/>
            <p:cNvSpPr>
              <a:spLocks noChangeShapeType="1"/>
            </p:cNvSpPr>
            <p:nvPr/>
          </p:nvSpPr>
          <p:spPr bwMode="auto">
            <a:xfrm flipH="1">
              <a:off x="624" y="2928"/>
              <a:ext cx="144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36" name="Line 24"/>
            <p:cNvSpPr>
              <a:spLocks noChangeShapeType="1"/>
            </p:cNvSpPr>
            <p:nvPr/>
          </p:nvSpPr>
          <p:spPr bwMode="auto">
            <a:xfrm>
              <a:off x="768" y="2928"/>
              <a:ext cx="288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37" name="Line 25"/>
            <p:cNvSpPr>
              <a:spLocks noChangeShapeType="1"/>
            </p:cNvSpPr>
            <p:nvPr/>
          </p:nvSpPr>
          <p:spPr bwMode="auto">
            <a:xfrm flipH="1">
              <a:off x="816" y="3216"/>
              <a:ext cx="96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42" name="Oval 30"/>
            <p:cNvSpPr>
              <a:spLocks noChangeArrowheads="1"/>
            </p:cNvSpPr>
            <p:nvPr/>
          </p:nvSpPr>
          <p:spPr bwMode="auto">
            <a:xfrm>
              <a:off x="720" y="288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5743" name="Text Box 31"/>
          <p:cNvSpPr txBox="1">
            <a:spLocks noChangeArrowheads="1"/>
          </p:cNvSpPr>
          <p:nvPr/>
        </p:nvSpPr>
        <p:spPr bwMode="auto">
          <a:xfrm>
            <a:off x="2057400" y="46482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9933"/>
                </a:solidFill>
              </a:rPr>
              <a:t>h</a:t>
            </a:r>
          </a:p>
        </p:txBody>
      </p:sp>
      <p:grpSp>
        <p:nvGrpSpPr>
          <p:cNvPr id="115787" name="Group 75"/>
          <p:cNvGrpSpPr>
            <a:grpSpLocks/>
          </p:cNvGrpSpPr>
          <p:nvPr/>
        </p:nvGrpSpPr>
        <p:grpSpPr bwMode="auto">
          <a:xfrm>
            <a:off x="2971800" y="4953000"/>
            <a:ext cx="949325" cy="595313"/>
            <a:chOff x="1872" y="3120"/>
            <a:chExt cx="598" cy="375"/>
          </a:xfrm>
        </p:grpSpPr>
        <p:sp>
          <p:nvSpPr>
            <p:cNvPr id="115746" name="Text Box 34"/>
            <p:cNvSpPr txBox="1">
              <a:spLocks noChangeArrowheads="1"/>
            </p:cNvSpPr>
            <p:nvPr/>
          </p:nvSpPr>
          <p:spPr bwMode="auto">
            <a:xfrm>
              <a:off x="1872" y="3120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i</a:t>
              </a:r>
              <a:endParaRPr lang="en-US" sz="2800">
                <a:solidFill>
                  <a:srgbClr val="FFFF00"/>
                </a:solidFill>
              </a:endParaRPr>
            </a:p>
          </p:txBody>
        </p:sp>
        <p:sp>
          <p:nvSpPr>
            <p:cNvPr id="115747" name="Text Box 35"/>
            <p:cNvSpPr txBox="1">
              <a:spLocks noChangeArrowheads="1"/>
            </p:cNvSpPr>
            <p:nvPr/>
          </p:nvSpPr>
          <p:spPr bwMode="auto">
            <a:xfrm>
              <a:off x="2304" y="3168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j</a:t>
              </a:r>
              <a:endParaRPr lang="en-US" sz="2800">
                <a:solidFill>
                  <a:srgbClr val="FFFF00"/>
                </a:solidFill>
              </a:endParaRPr>
            </a:p>
          </p:txBody>
        </p:sp>
      </p:grpSp>
      <p:sp>
        <p:nvSpPr>
          <p:cNvPr id="115748" name="Text Box 36"/>
          <p:cNvSpPr txBox="1">
            <a:spLocks noChangeArrowheads="1"/>
          </p:cNvSpPr>
          <p:nvPr/>
        </p:nvSpPr>
        <p:spPr bwMode="auto">
          <a:xfrm>
            <a:off x="2438400" y="5805488"/>
            <a:ext cx="38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8004"/>
                </a:solidFill>
              </a:rPr>
              <a:t>d</a:t>
            </a:r>
          </a:p>
        </p:txBody>
      </p:sp>
      <p:sp>
        <p:nvSpPr>
          <p:cNvPr id="115749" name="Text Box 37"/>
          <p:cNvSpPr txBox="1">
            <a:spLocks noChangeArrowheads="1"/>
          </p:cNvSpPr>
          <p:nvPr/>
        </p:nvSpPr>
        <p:spPr bwMode="auto">
          <a:xfrm>
            <a:off x="4038600" y="5805488"/>
            <a:ext cx="282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0099"/>
                </a:solidFill>
              </a:rPr>
              <a:t>f</a:t>
            </a:r>
          </a:p>
        </p:txBody>
      </p:sp>
      <p:sp>
        <p:nvSpPr>
          <p:cNvPr id="115750" name="Text Box 38"/>
          <p:cNvSpPr txBox="1">
            <a:spLocks noChangeArrowheads="1"/>
          </p:cNvSpPr>
          <p:nvPr/>
        </p:nvSpPr>
        <p:spPr bwMode="auto">
          <a:xfrm>
            <a:off x="3200400" y="5805488"/>
            <a:ext cx="382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3399"/>
                </a:solidFill>
              </a:rPr>
              <a:t>g</a:t>
            </a:r>
          </a:p>
        </p:txBody>
      </p:sp>
      <p:grpSp>
        <p:nvGrpSpPr>
          <p:cNvPr id="115785" name="Group 73"/>
          <p:cNvGrpSpPr>
            <a:grpSpLocks/>
          </p:cNvGrpSpPr>
          <p:nvPr/>
        </p:nvGrpSpPr>
        <p:grpSpPr bwMode="auto">
          <a:xfrm>
            <a:off x="3200400" y="4572000"/>
            <a:ext cx="457200" cy="533400"/>
            <a:chOff x="2016" y="2880"/>
            <a:chExt cx="288" cy="336"/>
          </a:xfrm>
        </p:grpSpPr>
        <p:sp>
          <p:nvSpPr>
            <p:cNvPr id="115744" name="Line 32"/>
            <p:cNvSpPr>
              <a:spLocks noChangeShapeType="1"/>
            </p:cNvSpPr>
            <p:nvPr/>
          </p:nvSpPr>
          <p:spPr bwMode="auto">
            <a:xfrm flipH="1">
              <a:off x="2016" y="2928"/>
              <a:ext cx="144" cy="288"/>
            </a:xfrm>
            <a:prstGeom prst="line">
              <a:avLst/>
            </a:prstGeom>
            <a:noFill/>
            <a:ln w="9525">
              <a:solidFill>
                <a:srgbClr val="99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45" name="Line 33"/>
            <p:cNvSpPr>
              <a:spLocks noChangeShapeType="1"/>
            </p:cNvSpPr>
            <p:nvPr/>
          </p:nvSpPr>
          <p:spPr bwMode="auto">
            <a:xfrm>
              <a:off x="2160" y="2928"/>
              <a:ext cx="144" cy="288"/>
            </a:xfrm>
            <a:prstGeom prst="line">
              <a:avLst/>
            </a:prstGeom>
            <a:noFill/>
            <a:ln w="9525">
              <a:solidFill>
                <a:srgbClr val="99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51" name="Oval 39"/>
            <p:cNvSpPr>
              <a:spLocks noChangeArrowheads="1"/>
            </p:cNvSpPr>
            <p:nvPr/>
          </p:nvSpPr>
          <p:spPr bwMode="auto">
            <a:xfrm>
              <a:off x="2112" y="2880"/>
              <a:ext cx="96" cy="96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5818" name="Group 106"/>
          <p:cNvGrpSpPr>
            <a:grpSpLocks/>
          </p:cNvGrpSpPr>
          <p:nvPr/>
        </p:nvGrpSpPr>
        <p:grpSpPr bwMode="auto">
          <a:xfrm>
            <a:off x="990600" y="1524000"/>
            <a:ext cx="2378075" cy="2743200"/>
            <a:chOff x="624" y="960"/>
            <a:chExt cx="1498" cy="1728"/>
          </a:xfrm>
        </p:grpSpPr>
        <p:grpSp>
          <p:nvGrpSpPr>
            <p:cNvPr id="115754" name="Group 42"/>
            <p:cNvGrpSpPr>
              <a:grpSpLocks/>
            </p:cNvGrpSpPr>
            <p:nvPr/>
          </p:nvGrpSpPr>
          <p:grpSpPr bwMode="auto">
            <a:xfrm>
              <a:off x="624" y="960"/>
              <a:ext cx="1498" cy="1728"/>
              <a:chOff x="4118" y="1584"/>
              <a:chExt cx="1498" cy="1728"/>
            </a:xfrm>
          </p:grpSpPr>
          <p:sp>
            <p:nvSpPr>
              <p:cNvPr id="115755" name="Line 43"/>
              <p:cNvSpPr>
                <a:spLocks noChangeShapeType="1"/>
              </p:cNvSpPr>
              <p:nvPr/>
            </p:nvSpPr>
            <p:spPr bwMode="auto">
              <a:xfrm>
                <a:off x="4320" y="1977"/>
                <a:ext cx="1008" cy="10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56" name="Line 44"/>
              <p:cNvSpPr>
                <a:spLocks noChangeShapeType="1"/>
              </p:cNvSpPr>
              <p:nvPr/>
            </p:nvSpPr>
            <p:spPr bwMode="auto">
              <a:xfrm rot="5400000">
                <a:off x="4334" y="1810"/>
                <a:ext cx="777" cy="80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57" name="Line 45"/>
              <p:cNvSpPr>
                <a:spLocks noChangeShapeType="1"/>
              </p:cNvSpPr>
              <p:nvPr/>
            </p:nvSpPr>
            <p:spPr bwMode="auto">
              <a:xfrm rot="5400000" flipH="1">
                <a:off x="4670" y="1848"/>
                <a:ext cx="24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58" name="Text Box 46"/>
              <p:cNvSpPr txBox="1">
                <a:spLocks noChangeArrowheads="1"/>
              </p:cNvSpPr>
              <p:nvPr/>
            </p:nvSpPr>
            <p:spPr bwMode="auto">
              <a:xfrm>
                <a:off x="4501" y="1584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e</a:t>
                </a:r>
              </a:p>
            </p:txBody>
          </p:sp>
          <p:sp>
            <p:nvSpPr>
              <p:cNvPr id="115759" name="Text Box 47"/>
              <p:cNvSpPr txBox="1">
                <a:spLocks noChangeArrowheads="1"/>
              </p:cNvSpPr>
              <p:nvPr/>
            </p:nvSpPr>
            <p:spPr bwMode="auto">
              <a:xfrm>
                <a:off x="5184" y="2064"/>
                <a:ext cx="17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f</a:t>
                </a:r>
              </a:p>
            </p:txBody>
          </p:sp>
          <p:sp>
            <p:nvSpPr>
              <p:cNvPr id="115760" name="Text Box 48"/>
              <p:cNvSpPr txBox="1">
                <a:spLocks noChangeArrowheads="1"/>
              </p:cNvSpPr>
              <p:nvPr/>
            </p:nvSpPr>
            <p:spPr bwMode="auto">
              <a:xfrm>
                <a:off x="5375" y="2274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g</a:t>
                </a:r>
              </a:p>
            </p:txBody>
          </p:sp>
          <p:sp>
            <p:nvSpPr>
              <p:cNvPr id="115761" name="Line 49"/>
              <p:cNvSpPr>
                <a:spLocks noChangeShapeType="1"/>
              </p:cNvSpPr>
              <p:nvPr/>
            </p:nvSpPr>
            <p:spPr bwMode="auto">
              <a:xfrm flipH="1">
                <a:off x="4992" y="2313"/>
                <a:ext cx="144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2" name="Line 50"/>
              <p:cNvSpPr>
                <a:spLocks noChangeShapeType="1"/>
              </p:cNvSpPr>
              <p:nvPr/>
            </p:nvSpPr>
            <p:spPr bwMode="auto">
              <a:xfrm flipH="1">
                <a:off x="4992" y="2553"/>
                <a:ext cx="384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3" name="Text Box 51"/>
              <p:cNvSpPr txBox="1">
                <a:spLocks noChangeArrowheads="1"/>
              </p:cNvSpPr>
              <p:nvPr/>
            </p:nvSpPr>
            <p:spPr bwMode="auto">
              <a:xfrm>
                <a:off x="4118" y="1698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a</a:t>
                </a:r>
              </a:p>
            </p:txBody>
          </p:sp>
          <p:sp>
            <p:nvSpPr>
              <p:cNvPr id="115764" name="Text Box 52"/>
              <p:cNvSpPr txBox="1">
                <a:spLocks noChangeArrowheads="1"/>
              </p:cNvSpPr>
              <p:nvPr/>
            </p:nvSpPr>
            <p:spPr bwMode="auto">
              <a:xfrm>
                <a:off x="5125" y="1593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b</a:t>
                </a:r>
              </a:p>
            </p:txBody>
          </p:sp>
          <p:sp>
            <p:nvSpPr>
              <p:cNvPr id="115765" name="Text Box 53"/>
              <p:cNvSpPr txBox="1">
                <a:spLocks noChangeArrowheads="1"/>
              </p:cNvSpPr>
              <p:nvPr/>
            </p:nvSpPr>
            <p:spPr bwMode="auto">
              <a:xfrm>
                <a:off x="4128" y="2505"/>
                <a:ext cx="2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c</a:t>
                </a:r>
              </a:p>
            </p:txBody>
          </p:sp>
          <p:sp>
            <p:nvSpPr>
              <p:cNvPr id="115766" name="Text Box 54"/>
              <p:cNvSpPr txBox="1">
                <a:spLocks noChangeArrowheads="1"/>
              </p:cNvSpPr>
              <p:nvPr/>
            </p:nvSpPr>
            <p:spPr bwMode="auto">
              <a:xfrm>
                <a:off x="5279" y="2889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d</a:t>
                </a:r>
              </a:p>
            </p:txBody>
          </p:sp>
          <p:sp>
            <p:nvSpPr>
              <p:cNvPr id="115767" name="Line 55"/>
              <p:cNvSpPr>
                <a:spLocks noChangeShapeType="1"/>
              </p:cNvSpPr>
              <p:nvPr/>
            </p:nvSpPr>
            <p:spPr bwMode="auto">
              <a:xfrm flipH="1">
                <a:off x="4560" y="2649"/>
                <a:ext cx="432" cy="1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8" name="Line 56"/>
              <p:cNvSpPr>
                <a:spLocks noChangeShapeType="1"/>
              </p:cNvSpPr>
              <p:nvPr/>
            </p:nvSpPr>
            <p:spPr bwMode="auto">
              <a:xfrm flipH="1">
                <a:off x="4656" y="2649"/>
                <a:ext cx="336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9" name="Line 57"/>
              <p:cNvSpPr>
                <a:spLocks noChangeShapeType="1"/>
              </p:cNvSpPr>
              <p:nvPr/>
            </p:nvSpPr>
            <p:spPr bwMode="auto">
              <a:xfrm>
                <a:off x="4800" y="2889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70" name="Text Box 58"/>
              <p:cNvSpPr txBox="1">
                <a:spLocks noChangeArrowheads="1"/>
              </p:cNvSpPr>
              <p:nvPr/>
            </p:nvSpPr>
            <p:spPr bwMode="auto">
              <a:xfrm>
                <a:off x="4368" y="2736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h</a:t>
                </a:r>
              </a:p>
            </p:txBody>
          </p:sp>
          <p:sp>
            <p:nvSpPr>
              <p:cNvPr id="115771" name="Text Box 59"/>
              <p:cNvSpPr txBox="1">
                <a:spLocks noChangeArrowheads="1"/>
              </p:cNvSpPr>
              <p:nvPr/>
            </p:nvSpPr>
            <p:spPr bwMode="auto">
              <a:xfrm>
                <a:off x="4512" y="2985"/>
                <a:ext cx="1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i</a:t>
                </a:r>
              </a:p>
            </p:txBody>
          </p:sp>
          <p:sp>
            <p:nvSpPr>
              <p:cNvPr id="115772" name="Text Box 60"/>
              <p:cNvSpPr txBox="1">
                <a:spLocks noChangeArrowheads="1"/>
              </p:cNvSpPr>
              <p:nvPr/>
            </p:nvSpPr>
            <p:spPr bwMode="auto">
              <a:xfrm>
                <a:off x="4970" y="2985"/>
                <a:ext cx="16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/>
                  <a:t>j</a:t>
                </a:r>
              </a:p>
            </p:txBody>
          </p:sp>
        </p:grpSp>
        <p:sp>
          <p:nvSpPr>
            <p:cNvPr id="115773" name="Oval 61"/>
            <p:cNvSpPr>
              <a:spLocks noChangeArrowheads="1"/>
            </p:cNvSpPr>
            <p:nvPr/>
          </p:nvSpPr>
          <p:spPr bwMode="auto">
            <a:xfrm>
              <a:off x="1450" y="1968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5817" name="Group 105"/>
            <p:cNvGrpSpPr>
              <a:grpSpLocks/>
            </p:cNvGrpSpPr>
            <p:nvPr/>
          </p:nvGrpSpPr>
          <p:grpSpPr bwMode="auto">
            <a:xfrm>
              <a:off x="1056" y="1632"/>
              <a:ext cx="864" cy="768"/>
              <a:chOff x="1056" y="1632"/>
              <a:chExt cx="864" cy="768"/>
            </a:xfrm>
          </p:grpSpPr>
          <p:sp>
            <p:nvSpPr>
              <p:cNvPr id="115775" name="Oval 63"/>
              <p:cNvSpPr>
                <a:spLocks noChangeArrowheads="1"/>
              </p:cNvSpPr>
              <p:nvPr/>
            </p:nvSpPr>
            <p:spPr bwMode="auto">
              <a:xfrm>
                <a:off x="1104" y="1632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76" name="Oval 64"/>
              <p:cNvSpPr>
                <a:spLocks noChangeArrowheads="1"/>
              </p:cNvSpPr>
              <p:nvPr/>
            </p:nvSpPr>
            <p:spPr bwMode="auto">
              <a:xfrm>
                <a:off x="1056" y="2112"/>
                <a:ext cx="96" cy="96"/>
              </a:xfrm>
              <a:prstGeom prst="ellipse">
                <a:avLst/>
              </a:prstGeom>
              <a:solidFill>
                <a:srgbClr val="FF9933"/>
              </a:solidFill>
              <a:ln w="9525">
                <a:solidFill>
                  <a:srgbClr val="FF99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77" name="Oval 65"/>
              <p:cNvSpPr>
                <a:spLocks noChangeArrowheads="1"/>
              </p:cNvSpPr>
              <p:nvPr/>
            </p:nvSpPr>
            <p:spPr bwMode="auto">
              <a:xfrm>
                <a:off x="1584" y="1632"/>
                <a:ext cx="96" cy="96"/>
              </a:xfrm>
              <a:prstGeom prst="ellipse">
                <a:avLst/>
              </a:prstGeom>
              <a:solidFill>
                <a:srgbClr val="990099"/>
              </a:solidFill>
              <a:ln w="9525">
                <a:solidFill>
                  <a:srgbClr val="99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78" name="Oval 66"/>
              <p:cNvSpPr>
                <a:spLocks noChangeArrowheads="1"/>
              </p:cNvSpPr>
              <p:nvPr/>
            </p:nvSpPr>
            <p:spPr bwMode="auto">
              <a:xfrm>
                <a:off x="1824" y="1872"/>
                <a:ext cx="96" cy="96"/>
              </a:xfrm>
              <a:prstGeom prst="ellipse">
                <a:avLst/>
              </a:prstGeom>
              <a:solidFill>
                <a:srgbClr val="003399"/>
              </a:solidFill>
              <a:ln w="952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79" name="Oval 67"/>
              <p:cNvSpPr>
                <a:spLocks noChangeArrowheads="1"/>
              </p:cNvSpPr>
              <p:nvPr/>
            </p:nvSpPr>
            <p:spPr bwMode="auto">
              <a:xfrm>
                <a:off x="1296" y="2208"/>
                <a:ext cx="96" cy="96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99CC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80" name="Oval 68"/>
              <p:cNvSpPr>
                <a:spLocks noChangeArrowheads="1"/>
              </p:cNvSpPr>
              <p:nvPr/>
            </p:nvSpPr>
            <p:spPr bwMode="auto">
              <a:xfrm>
                <a:off x="1776" y="2304"/>
                <a:ext cx="96" cy="96"/>
              </a:xfrm>
              <a:prstGeom prst="ellipse">
                <a:avLst/>
              </a:prstGeom>
              <a:solidFill>
                <a:srgbClr val="008004"/>
              </a:solidFill>
              <a:ln w="9525">
                <a:solidFill>
                  <a:srgbClr val="008004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5788" name="Group 76"/>
          <p:cNvGrpSpPr>
            <a:grpSpLocks/>
          </p:cNvGrpSpPr>
          <p:nvPr/>
        </p:nvGrpSpPr>
        <p:grpSpPr bwMode="auto">
          <a:xfrm rot="-1446866">
            <a:off x="7467600" y="4114800"/>
            <a:ext cx="457200" cy="533400"/>
            <a:chOff x="2016" y="2880"/>
            <a:chExt cx="288" cy="336"/>
          </a:xfrm>
        </p:grpSpPr>
        <p:sp>
          <p:nvSpPr>
            <p:cNvPr id="115789" name="Line 77"/>
            <p:cNvSpPr>
              <a:spLocks noChangeShapeType="1"/>
            </p:cNvSpPr>
            <p:nvPr/>
          </p:nvSpPr>
          <p:spPr bwMode="auto">
            <a:xfrm flipH="1">
              <a:off x="2016" y="2928"/>
              <a:ext cx="144" cy="288"/>
            </a:xfrm>
            <a:prstGeom prst="line">
              <a:avLst/>
            </a:prstGeom>
            <a:noFill/>
            <a:ln w="9525">
              <a:solidFill>
                <a:srgbClr val="99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0" name="Line 78"/>
            <p:cNvSpPr>
              <a:spLocks noChangeShapeType="1"/>
            </p:cNvSpPr>
            <p:nvPr/>
          </p:nvSpPr>
          <p:spPr bwMode="auto">
            <a:xfrm>
              <a:off x="2160" y="2928"/>
              <a:ext cx="144" cy="288"/>
            </a:xfrm>
            <a:prstGeom prst="line">
              <a:avLst/>
            </a:prstGeom>
            <a:noFill/>
            <a:ln w="9525">
              <a:solidFill>
                <a:srgbClr val="99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1" name="Oval 79"/>
            <p:cNvSpPr>
              <a:spLocks noChangeArrowheads="1"/>
            </p:cNvSpPr>
            <p:nvPr/>
          </p:nvSpPr>
          <p:spPr bwMode="auto">
            <a:xfrm>
              <a:off x="2112" y="2880"/>
              <a:ext cx="96" cy="96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5792" name="Group 80"/>
          <p:cNvGrpSpPr>
            <a:grpSpLocks/>
          </p:cNvGrpSpPr>
          <p:nvPr/>
        </p:nvGrpSpPr>
        <p:grpSpPr bwMode="auto">
          <a:xfrm rot="8523549" flipH="1">
            <a:off x="4724400" y="2362200"/>
            <a:ext cx="1066800" cy="914400"/>
            <a:chOff x="384" y="2880"/>
            <a:chExt cx="672" cy="576"/>
          </a:xfrm>
        </p:grpSpPr>
        <p:sp>
          <p:nvSpPr>
            <p:cNvPr id="115793" name="Line 81"/>
            <p:cNvSpPr>
              <a:spLocks noChangeShapeType="1"/>
            </p:cNvSpPr>
            <p:nvPr/>
          </p:nvSpPr>
          <p:spPr bwMode="auto">
            <a:xfrm flipH="1">
              <a:off x="384" y="2928"/>
              <a:ext cx="384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4" name="Line 82"/>
            <p:cNvSpPr>
              <a:spLocks noChangeShapeType="1"/>
            </p:cNvSpPr>
            <p:nvPr/>
          </p:nvSpPr>
          <p:spPr bwMode="auto">
            <a:xfrm flipH="1">
              <a:off x="624" y="2928"/>
              <a:ext cx="144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5" name="Line 83"/>
            <p:cNvSpPr>
              <a:spLocks noChangeShapeType="1"/>
            </p:cNvSpPr>
            <p:nvPr/>
          </p:nvSpPr>
          <p:spPr bwMode="auto">
            <a:xfrm>
              <a:off x="768" y="2928"/>
              <a:ext cx="288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6" name="Line 84"/>
            <p:cNvSpPr>
              <a:spLocks noChangeShapeType="1"/>
            </p:cNvSpPr>
            <p:nvPr/>
          </p:nvSpPr>
          <p:spPr bwMode="auto">
            <a:xfrm flipH="1">
              <a:off x="816" y="3216"/>
              <a:ext cx="96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7" name="Oval 85"/>
            <p:cNvSpPr>
              <a:spLocks noChangeArrowheads="1"/>
            </p:cNvSpPr>
            <p:nvPr/>
          </p:nvSpPr>
          <p:spPr bwMode="auto">
            <a:xfrm>
              <a:off x="720" y="288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5798" name="Oval 86"/>
          <p:cNvSpPr>
            <a:spLocks noChangeArrowheads="1"/>
          </p:cNvSpPr>
          <p:nvPr/>
        </p:nvSpPr>
        <p:spPr bwMode="auto">
          <a:xfrm>
            <a:off x="5486400" y="4191000"/>
            <a:ext cx="152400" cy="1524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99" name="Text Box 87"/>
          <p:cNvSpPr txBox="1">
            <a:spLocks noChangeArrowheads="1"/>
          </p:cNvSpPr>
          <p:nvPr/>
        </p:nvSpPr>
        <p:spPr bwMode="auto">
          <a:xfrm>
            <a:off x="5105400" y="41148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9933"/>
                </a:solidFill>
              </a:rPr>
              <a:t>h</a:t>
            </a:r>
          </a:p>
        </p:txBody>
      </p:sp>
      <p:sp>
        <p:nvSpPr>
          <p:cNvPr id="115800" name="Oval 88"/>
          <p:cNvSpPr>
            <a:spLocks noChangeArrowheads="1"/>
          </p:cNvSpPr>
          <p:nvPr/>
        </p:nvSpPr>
        <p:spPr bwMode="auto">
          <a:xfrm>
            <a:off x="7543800" y="2971800"/>
            <a:ext cx="152400" cy="152400"/>
          </a:xfrm>
          <a:prstGeom prst="ellipse">
            <a:avLst/>
          </a:prstGeom>
          <a:solidFill>
            <a:srgbClr val="008004"/>
          </a:solidFill>
          <a:ln w="9525">
            <a:solidFill>
              <a:srgbClr val="008004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801" name="Text Box 89"/>
          <p:cNvSpPr txBox="1">
            <a:spLocks noChangeArrowheads="1"/>
          </p:cNvSpPr>
          <p:nvPr/>
        </p:nvSpPr>
        <p:spPr bwMode="auto">
          <a:xfrm>
            <a:off x="7620000" y="25146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8004"/>
                </a:solidFill>
              </a:rPr>
              <a:t>d</a:t>
            </a:r>
          </a:p>
        </p:txBody>
      </p:sp>
      <p:sp>
        <p:nvSpPr>
          <p:cNvPr id="115802" name="Oval 90"/>
          <p:cNvSpPr>
            <a:spLocks noChangeArrowheads="1"/>
          </p:cNvSpPr>
          <p:nvPr/>
        </p:nvSpPr>
        <p:spPr bwMode="auto">
          <a:xfrm>
            <a:off x="6705600" y="2895600"/>
            <a:ext cx="152400" cy="152400"/>
          </a:xfrm>
          <a:prstGeom prst="ellipse">
            <a:avLst/>
          </a:prstGeom>
          <a:solidFill>
            <a:srgbClr val="003399"/>
          </a:solidFill>
          <a:ln w="9525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803" name="Text Box 91"/>
          <p:cNvSpPr txBox="1">
            <a:spLocks noChangeArrowheads="1"/>
          </p:cNvSpPr>
          <p:nvPr/>
        </p:nvSpPr>
        <p:spPr bwMode="auto">
          <a:xfrm>
            <a:off x="6629400" y="23622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3399"/>
                </a:solidFill>
              </a:rPr>
              <a:t>g</a:t>
            </a:r>
          </a:p>
        </p:txBody>
      </p:sp>
      <p:sp>
        <p:nvSpPr>
          <p:cNvPr id="115804" name="Oval 92"/>
          <p:cNvSpPr>
            <a:spLocks noChangeArrowheads="1"/>
          </p:cNvSpPr>
          <p:nvPr/>
        </p:nvSpPr>
        <p:spPr bwMode="auto">
          <a:xfrm>
            <a:off x="6248400" y="41910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805" name="Text Box 93"/>
          <p:cNvSpPr txBox="1">
            <a:spLocks noChangeArrowheads="1"/>
          </p:cNvSpPr>
          <p:nvPr/>
        </p:nvSpPr>
        <p:spPr bwMode="auto">
          <a:xfrm>
            <a:off x="6172200" y="4267200"/>
            <a:ext cx="28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0099"/>
                </a:solidFill>
              </a:rPr>
              <a:t>f</a:t>
            </a:r>
          </a:p>
        </p:txBody>
      </p:sp>
      <p:grpSp>
        <p:nvGrpSpPr>
          <p:cNvPr id="115815" name="Group 103"/>
          <p:cNvGrpSpPr>
            <a:grpSpLocks/>
          </p:cNvGrpSpPr>
          <p:nvPr/>
        </p:nvGrpSpPr>
        <p:grpSpPr bwMode="auto">
          <a:xfrm>
            <a:off x="7467600" y="4419600"/>
            <a:ext cx="873125" cy="900113"/>
            <a:chOff x="4704" y="2784"/>
            <a:chExt cx="550" cy="567"/>
          </a:xfrm>
        </p:grpSpPr>
        <p:sp>
          <p:nvSpPr>
            <p:cNvPr id="115807" name="Text Box 95"/>
            <p:cNvSpPr txBox="1">
              <a:spLocks noChangeArrowheads="1"/>
            </p:cNvSpPr>
            <p:nvPr/>
          </p:nvSpPr>
          <p:spPr bwMode="auto">
            <a:xfrm>
              <a:off x="4704" y="3024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i</a:t>
              </a:r>
              <a:endParaRPr lang="en-US" sz="2800">
                <a:solidFill>
                  <a:srgbClr val="FFFF00"/>
                </a:solidFill>
              </a:endParaRPr>
            </a:p>
          </p:txBody>
        </p:sp>
        <p:sp>
          <p:nvSpPr>
            <p:cNvPr id="115808" name="Text Box 96"/>
            <p:cNvSpPr txBox="1">
              <a:spLocks noChangeArrowheads="1"/>
            </p:cNvSpPr>
            <p:nvPr/>
          </p:nvSpPr>
          <p:spPr bwMode="auto">
            <a:xfrm>
              <a:off x="5088" y="2784"/>
              <a:ext cx="1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99CC00"/>
                  </a:solidFill>
                </a:rPr>
                <a:t>j</a:t>
              </a:r>
              <a:endParaRPr lang="en-US" sz="2800">
                <a:solidFill>
                  <a:srgbClr val="FFFF00"/>
                </a:solidFill>
              </a:endParaRPr>
            </a:p>
          </p:txBody>
        </p:sp>
      </p:grpSp>
      <p:grpSp>
        <p:nvGrpSpPr>
          <p:cNvPr id="115814" name="Group 102"/>
          <p:cNvGrpSpPr>
            <a:grpSpLocks/>
          </p:cNvGrpSpPr>
          <p:nvPr/>
        </p:nvGrpSpPr>
        <p:grpSpPr bwMode="auto">
          <a:xfrm>
            <a:off x="4191000" y="1600200"/>
            <a:ext cx="1296988" cy="1357313"/>
            <a:chOff x="2640" y="1008"/>
            <a:chExt cx="817" cy="855"/>
          </a:xfrm>
        </p:grpSpPr>
        <p:sp>
          <p:nvSpPr>
            <p:cNvPr id="115810" name="Text Box 98"/>
            <p:cNvSpPr txBox="1">
              <a:spLocks noChangeArrowheads="1"/>
            </p:cNvSpPr>
            <p:nvPr/>
          </p:nvSpPr>
          <p:spPr bwMode="auto">
            <a:xfrm>
              <a:off x="2640" y="153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15811" name="Text Box 99"/>
            <p:cNvSpPr txBox="1">
              <a:spLocks noChangeArrowheads="1"/>
            </p:cNvSpPr>
            <p:nvPr/>
          </p:nvSpPr>
          <p:spPr bwMode="auto">
            <a:xfrm>
              <a:off x="3216" y="100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15812" name="Text Box 100"/>
            <p:cNvSpPr txBox="1">
              <a:spLocks noChangeArrowheads="1"/>
            </p:cNvSpPr>
            <p:nvPr/>
          </p:nvSpPr>
          <p:spPr bwMode="auto">
            <a:xfrm>
              <a:off x="2832" y="1344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115813" name="Text Box 101"/>
            <p:cNvSpPr txBox="1">
              <a:spLocks noChangeArrowheads="1"/>
            </p:cNvSpPr>
            <p:nvPr/>
          </p:nvSpPr>
          <p:spPr bwMode="auto">
            <a:xfrm>
              <a:off x="3024" y="1200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e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0" grpId="0"/>
      <p:bldP spid="115720" grpId="1"/>
      <p:bldP spid="115721" grpId="0"/>
      <p:bldP spid="115721" grpId="1"/>
      <p:bldP spid="115722" grpId="0"/>
      <p:bldP spid="115722" grpId="1"/>
      <p:bldP spid="115723" grpId="0"/>
      <p:bldP spid="115723" grpId="1"/>
      <p:bldP spid="115726" grpId="0"/>
      <p:bldP spid="115726" grpId="1"/>
      <p:bldP spid="115727" grpId="0"/>
      <p:bldP spid="115727" grpId="1"/>
      <p:bldP spid="115798" grpId="0" animBg="1"/>
      <p:bldP spid="115799" grpId="0"/>
      <p:bldP spid="115800" grpId="0" animBg="1"/>
      <p:bldP spid="115801" grpId="0"/>
      <p:bldP spid="115802" grpId="0" animBg="1"/>
      <p:bldP spid="115803" grpId="0"/>
      <p:bldP spid="115804" grpId="0" animBg="1"/>
      <p:bldP spid="11580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FN Rate</a:t>
            </a:r>
            <a:br>
              <a:rPr lang="en-US" dirty="0" smtClean="0"/>
            </a:br>
            <a:r>
              <a:rPr lang="en-US" dirty="0" err="1" smtClean="0"/>
              <a:t>SuperFine</a:t>
            </a:r>
            <a:r>
              <a:rPr lang="en-US" dirty="0" smtClean="0"/>
              <a:t> vs. MRP and </a:t>
            </a:r>
            <a:r>
              <a:rPr lang="en-US" dirty="0"/>
              <a:t>Concatenation</a:t>
            </a:r>
          </a:p>
        </p:txBody>
      </p:sp>
      <p:pic>
        <p:nvPicPr>
          <p:cNvPr id="819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2209800"/>
            <a:ext cx="8810625" cy="317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4605338" y="5181600"/>
            <a:ext cx="1795462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 dirty="0"/>
              <a:t>Scaffold Density (%)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 rot="16200000">
            <a:off x="1118652" y="3534210"/>
            <a:ext cx="1064412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 smtClean="0"/>
              <a:t>FN Rate (%)</a:t>
            </a:r>
            <a:endParaRPr lang="en-US" sz="14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43694" y="2308824"/>
            <a:ext cx="1311805" cy="67762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dirty="0" smtClean="0"/>
              <a:t>MRP</a:t>
            </a:r>
          </a:p>
          <a:p>
            <a:pPr>
              <a:lnSpc>
                <a:spcPct val="90000"/>
              </a:lnSpc>
            </a:pPr>
            <a:r>
              <a:rPr lang="en-US" sz="1400" dirty="0" err="1" smtClean="0"/>
              <a:t>SuperFine</a:t>
            </a: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sz="1400" dirty="0" smtClean="0"/>
              <a:t>Concatenation  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nature-reviews-tree-of-lif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47" y="734765"/>
            <a:ext cx="3622534" cy="312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916804" y="145521"/>
            <a:ext cx="73141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3600" dirty="0" smtClean="0"/>
              <a:t>Tree </a:t>
            </a:r>
            <a:r>
              <a:rPr lang="en-US" sz="3600" dirty="0" smtClean="0"/>
              <a:t>of </a:t>
            </a:r>
            <a:r>
              <a:rPr lang="en-US" sz="3600" dirty="0" smtClean="0"/>
              <a:t>Life, </a:t>
            </a:r>
            <a:r>
              <a:rPr lang="en-US" sz="3600" dirty="0" smtClean="0"/>
              <a:t>Importance to Biology</a:t>
            </a:r>
            <a:endParaRPr lang="en-US" sz="36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516998" y="1233945"/>
            <a:ext cx="44818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Biomedical applications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Mechanisms of evolution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Tracking ancient </a:t>
            </a:r>
            <a:r>
              <a:rPr lang="en-US" sz="2400" dirty="0" smtClean="0"/>
              <a:t>migrations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Protein </a:t>
            </a:r>
            <a:r>
              <a:rPr lang="en-US" sz="2400" dirty="0"/>
              <a:t>structure and </a:t>
            </a:r>
            <a:r>
              <a:rPr lang="en-US" sz="2400" dirty="0" smtClean="0"/>
              <a:t>function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smtClean="0"/>
              <a:t>Drug design</a:t>
            </a:r>
            <a:endParaRPr lang="en-US" sz="2400" dirty="0"/>
          </a:p>
        </p:txBody>
      </p:sp>
      <p:pic>
        <p:nvPicPr>
          <p:cNvPr id="5" name="Picture 4" descr="africa_14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41" y="3838479"/>
            <a:ext cx="5802359" cy="2362311"/>
          </a:xfrm>
          <a:prstGeom prst="rect">
            <a:avLst/>
          </a:prstGeom>
        </p:spPr>
      </p:pic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140940" y="6195073"/>
            <a:ext cx="343525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 dirty="0">
                <a:solidFill>
                  <a:schemeClr val="tx2"/>
                </a:solidFill>
              </a:rPr>
              <a:t>1) Nature Reviews (</a:t>
            </a:r>
            <a:r>
              <a:rPr lang="en-US" sz="1200" i="1" dirty="0" smtClean="0">
                <a:solidFill>
                  <a:schemeClr val="tx2"/>
                </a:solidFill>
              </a:rPr>
              <a:t>Genetics)</a:t>
            </a:r>
          </a:p>
          <a:p>
            <a:r>
              <a:rPr lang="en-US" sz="1200" i="1" dirty="0" smtClean="0">
                <a:solidFill>
                  <a:schemeClr val="tx2"/>
                </a:solidFill>
              </a:rPr>
              <a:t>2</a:t>
            </a:r>
            <a:r>
              <a:rPr lang="en-US" sz="1200" i="1" dirty="0">
                <a:solidFill>
                  <a:schemeClr val="tx2"/>
                </a:solidFill>
              </a:rPr>
              <a:t>) Howard Hughes Medical Institute (</a:t>
            </a:r>
            <a:r>
              <a:rPr lang="en-US" sz="1200" i="1" dirty="0" err="1" smtClean="0">
                <a:solidFill>
                  <a:schemeClr val="tx2"/>
                </a:solidFill>
              </a:rPr>
              <a:t>BioInteractive</a:t>
            </a:r>
            <a:r>
              <a:rPr lang="en-US" sz="1200" i="1" dirty="0" smtClean="0">
                <a:solidFill>
                  <a:schemeClr val="tx2"/>
                </a:solidFill>
              </a:rPr>
              <a:t>)</a:t>
            </a:r>
          </a:p>
          <a:p>
            <a:r>
              <a:rPr lang="en-US" sz="1200" i="1" dirty="0" smtClean="0">
                <a:solidFill>
                  <a:schemeClr val="tx2"/>
                </a:solidFill>
              </a:rPr>
              <a:t>3) 1000 Genomes Project </a:t>
            </a:r>
            <a:endParaRPr lang="en-US" sz="1200" i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84093" y="3332357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tx2"/>
                </a:solidFill>
              </a:rPr>
              <a:t>1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24399" y="5923791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35307" y="5923791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2</a:t>
            </a:r>
          </a:p>
        </p:txBody>
      </p:sp>
      <p:pic>
        <p:nvPicPr>
          <p:cNvPr id="6" name="Picture 5" descr="rare-variants-human-1000g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703" y="3167433"/>
            <a:ext cx="2208755" cy="3033357"/>
          </a:xfrm>
          <a:prstGeom prst="rect">
            <a:avLst/>
          </a:prstGeom>
        </p:spPr>
      </p:pic>
      <p:sp>
        <p:nvSpPr>
          <p:cNvPr id="13" name="Line Callout 2 12"/>
          <p:cNvSpPr/>
          <p:nvPr/>
        </p:nvSpPr>
        <p:spPr>
          <a:xfrm>
            <a:off x="4295681" y="3223941"/>
            <a:ext cx="1509699" cy="385415"/>
          </a:xfrm>
          <a:prstGeom prst="borderCallout2">
            <a:avLst>
              <a:gd name="adj1" fmla="val 18750"/>
              <a:gd name="adj2" fmla="val -641"/>
              <a:gd name="adj3" fmla="val 19227"/>
              <a:gd name="adj4" fmla="val -14751"/>
              <a:gd name="adj5" fmla="val -110095"/>
              <a:gd name="adj6" fmla="val -40232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We are here </a:t>
            </a:r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403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9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667000"/>
            <a:ext cx="3362325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Running </a:t>
            </a:r>
            <a:r>
              <a:rPr lang="en-US" dirty="0" smtClean="0"/>
              <a:t>Time</a:t>
            </a:r>
            <a:br>
              <a:rPr lang="en-US" dirty="0" smtClean="0"/>
            </a:br>
            <a:r>
              <a:rPr lang="en-US" dirty="0" err="1" smtClean="0"/>
              <a:t>SuperFine</a:t>
            </a:r>
            <a:r>
              <a:rPr lang="en-US" dirty="0" smtClean="0"/>
              <a:t> vs. MRP</a:t>
            </a:r>
            <a:endParaRPr lang="en-US" dirty="0"/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2540504" y="1735430"/>
            <a:ext cx="41767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latin typeface="Gill Sans" charset="0"/>
              </a:rPr>
              <a:t>(Concatenation is much slower)</a:t>
            </a:r>
            <a:endParaRPr lang="en-US" sz="2400" dirty="0">
              <a:latin typeface="Gill Sans" charset="0"/>
            </a:endParaRPr>
          </a:p>
        </p:txBody>
      </p:sp>
      <p:pic>
        <p:nvPicPr>
          <p:cNvPr id="11879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238" y="2667000"/>
            <a:ext cx="2316162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2060575" y="4708525"/>
            <a:ext cx="1292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000"/>
              <a:t>      MRP</a:t>
            </a:r>
            <a:r>
              <a:rPr lang="en-US" sz="1000">
                <a:solidFill>
                  <a:srgbClr val="008004"/>
                </a:solidFill>
              </a:rPr>
              <a:t>  8-12 sec.</a:t>
            </a:r>
          </a:p>
          <a:p>
            <a:r>
              <a:rPr lang="en-US" sz="1000"/>
              <a:t>SuperFine  </a:t>
            </a:r>
            <a:r>
              <a:rPr lang="en-US" sz="1000">
                <a:solidFill>
                  <a:schemeClr val="folHlink"/>
                </a:solidFill>
              </a:rPr>
              <a:t>2-3 sec.</a:t>
            </a:r>
            <a:endParaRPr lang="en-US" sz="1000"/>
          </a:p>
        </p:txBody>
      </p:sp>
      <p:pic>
        <p:nvPicPr>
          <p:cNvPr id="11879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667000"/>
            <a:ext cx="2316163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18794" name="Text Box 10"/>
          <p:cNvSpPr txBox="1">
            <a:spLocks noChangeArrowheads="1"/>
          </p:cNvSpPr>
          <p:nvPr/>
        </p:nvSpPr>
        <p:spPr bwMode="auto">
          <a:xfrm>
            <a:off x="4071938" y="5562600"/>
            <a:ext cx="1795462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Scaffold Density (%)</a:t>
            </a:r>
          </a:p>
        </p:txBody>
      </p:sp>
      <p:sp>
        <p:nvSpPr>
          <p:cNvPr id="118795" name="Text Box 11"/>
          <p:cNvSpPr txBox="1">
            <a:spLocks noChangeArrowheads="1"/>
          </p:cNvSpPr>
          <p:nvPr/>
        </p:nvSpPr>
        <p:spPr bwMode="auto">
          <a:xfrm>
            <a:off x="6586538" y="5562600"/>
            <a:ext cx="1795462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Scaffold Density (%)</a:t>
            </a:r>
          </a:p>
        </p:txBody>
      </p:sp>
      <p:sp>
        <p:nvSpPr>
          <p:cNvPr id="118796" name="Text Box 12"/>
          <p:cNvSpPr txBox="1">
            <a:spLocks noChangeArrowheads="1"/>
          </p:cNvSpPr>
          <p:nvPr/>
        </p:nvSpPr>
        <p:spPr bwMode="auto">
          <a:xfrm>
            <a:off x="1514475" y="5562600"/>
            <a:ext cx="1795463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 dirty="0"/>
              <a:t>Scaffold Density (%)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 rot="16200000">
            <a:off x="621052" y="3884955"/>
            <a:ext cx="787708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 dirty="0" smtClean="0"/>
              <a:t>Minutes</a:t>
            </a:r>
            <a:endParaRPr lang="en-US" sz="1400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43695" y="2794348"/>
            <a:ext cx="90094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 smtClean="0"/>
              <a:t>MRP</a:t>
            </a:r>
          </a:p>
          <a:p>
            <a:r>
              <a:rPr lang="en-US" sz="1400" dirty="0" err="1" smtClean="0"/>
              <a:t>SuperFine</a:t>
            </a:r>
            <a:r>
              <a:rPr lang="en-US" sz="1400" dirty="0" smtClean="0"/>
              <a:t>  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442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SuperFine</a:t>
            </a:r>
            <a:r>
              <a:rPr lang="en-US" sz="3600" dirty="0" smtClean="0"/>
              <a:t>: Boosting </a:t>
            </a:r>
            <a:r>
              <a:rPr lang="en-US" sz="3600" dirty="0" err="1"/>
              <a:t>s</a:t>
            </a:r>
            <a:r>
              <a:rPr lang="en-US" sz="3600" dirty="0" err="1" smtClean="0"/>
              <a:t>upertree</a:t>
            </a:r>
            <a:r>
              <a:rPr lang="en-US" sz="3600" dirty="0" smtClean="0"/>
              <a:t> methods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867" y="1143009"/>
            <a:ext cx="8602133" cy="4525963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ct val="20000"/>
              </a:spcAft>
            </a:pPr>
            <a:r>
              <a:rPr lang="en-US" dirty="0" err="1" smtClean="0"/>
              <a:t>Superfine+MRP</a:t>
            </a:r>
            <a:r>
              <a:rPr lang="en-US" dirty="0" smtClean="0"/>
              <a:t> vs. </a:t>
            </a:r>
            <a:r>
              <a:rPr lang="en-US" dirty="0" smtClean="0"/>
              <a:t>MRP </a:t>
            </a:r>
            <a:r>
              <a:rPr lang="en-US" dirty="0">
                <a:solidFill>
                  <a:srgbClr val="000000"/>
                </a:solidFill>
              </a:rPr>
              <a:t>(Swenson et al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en-US" dirty="0">
                <a:solidFill>
                  <a:srgbClr val="000000"/>
                </a:solidFill>
              </a:rPr>
              <a:t>2011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dirty="0" smtClean="0"/>
          </a:p>
          <a:p>
            <a:pPr lvl="1">
              <a:spcAft>
                <a:spcPct val="20000"/>
              </a:spcAft>
            </a:pPr>
            <a:r>
              <a:rPr lang="en-US" dirty="0" err="1" smtClean="0"/>
              <a:t>SuperFine</a:t>
            </a:r>
            <a:r>
              <a:rPr lang="en-US" dirty="0" smtClean="0"/>
              <a:t> </a:t>
            </a:r>
            <a:r>
              <a:rPr lang="en-US" dirty="0"/>
              <a:t>combines the features of the SCM method (polynomial time, low false positive rates) with the lower false negative rate of MRP, to achieve greater accuracy in less time.</a:t>
            </a:r>
          </a:p>
          <a:p>
            <a:pPr lvl="1">
              <a:spcAft>
                <a:spcPct val="20000"/>
              </a:spcAft>
            </a:pPr>
            <a:r>
              <a:rPr lang="en-US" dirty="0"/>
              <a:t>Speed-up results from the re-encoding of source trees as smaller trees</a:t>
            </a:r>
            <a:r>
              <a:rPr lang="en-US" dirty="0" smtClean="0"/>
              <a:t>.</a:t>
            </a:r>
          </a:p>
          <a:p>
            <a:pPr>
              <a:spcAft>
                <a:spcPct val="20000"/>
              </a:spcAft>
            </a:pPr>
            <a:r>
              <a:rPr lang="en-US" dirty="0" err="1" smtClean="0"/>
              <a:t>SuperFine+QMC</a:t>
            </a:r>
            <a:r>
              <a:rPr lang="en-US" dirty="0" smtClean="0"/>
              <a:t> vs. QMC (quartet-based)</a:t>
            </a:r>
          </a:p>
          <a:p>
            <a:pPr lvl="1">
              <a:spcAft>
                <a:spcPct val="20000"/>
              </a:spcAft>
            </a:pPr>
            <a:r>
              <a:rPr lang="en-US" dirty="0" smtClean="0"/>
              <a:t>QMC (</a:t>
            </a:r>
            <a:r>
              <a:rPr lang="en-US" dirty="0" err="1" smtClean="0"/>
              <a:t>Snir</a:t>
            </a:r>
            <a:r>
              <a:rPr lang="en-US" dirty="0" smtClean="0"/>
              <a:t> 2008), polynomial time, but infeasible for 500+ taxa</a:t>
            </a:r>
          </a:p>
          <a:p>
            <a:pPr lvl="1">
              <a:spcAft>
                <a:spcPct val="20000"/>
              </a:spcAft>
            </a:pPr>
            <a:r>
              <a:rPr lang="en-US" dirty="0" err="1" smtClean="0"/>
              <a:t>SuperFine+QMC</a:t>
            </a:r>
            <a:r>
              <a:rPr lang="en-US" dirty="0" smtClean="0"/>
              <a:t>, runs where QMC cannot (Swenson et al. 2010)</a:t>
            </a:r>
          </a:p>
          <a:p>
            <a:pPr>
              <a:spcAft>
                <a:spcPct val="20000"/>
              </a:spcAft>
            </a:pPr>
            <a:r>
              <a:rPr lang="en-US" dirty="0" err="1" smtClean="0"/>
              <a:t>SuperFine+MRL</a:t>
            </a:r>
            <a:r>
              <a:rPr lang="en-US" dirty="0" smtClean="0"/>
              <a:t> vs. MRL (likelihood) (Nguyen et al. 2012)</a:t>
            </a:r>
          </a:p>
          <a:p>
            <a:pPr lvl="1">
              <a:spcAft>
                <a:spcPct val="20000"/>
              </a:spcAft>
            </a:pPr>
            <a:r>
              <a:rPr lang="en-US" dirty="0" err="1" smtClean="0"/>
              <a:t>SuperFine+MRL</a:t>
            </a:r>
            <a:r>
              <a:rPr lang="en-US" dirty="0" smtClean="0"/>
              <a:t>, faster and more accurate, similar likelihood scores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52397" y="5594677"/>
            <a:ext cx="8994535" cy="83099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DACTAL (</a:t>
            </a:r>
            <a:r>
              <a:rPr lang="en-US" dirty="0" err="1">
                <a:solidFill>
                  <a:srgbClr val="000000"/>
                </a:solidFill>
              </a:rPr>
              <a:t>Nelesen</a:t>
            </a:r>
            <a:r>
              <a:rPr lang="en-US" dirty="0">
                <a:solidFill>
                  <a:srgbClr val="000000"/>
                </a:solidFill>
              </a:rPr>
              <a:t>, et al. 2012</a:t>
            </a:r>
            <a:r>
              <a:rPr lang="en-US" dirty="0" smtClean="0">
                <a:solidFill>
                  <a:srgbClr val="000000"/>
                </a:solidFill>
              </a:rPr>
              <a:t>) Boosting concatenation methods;</a:t>
            </a: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   </a:t>
            </a:r>
            <a:r>
              <a:rPr lang="en-US" dirty="0" smtClean="0">
                <a:solidFill>
                  <a:srgbClr val="000000"/>
                </a:solidFill>
              </a:rPr>
              <a:t> uses </a:t>
            </a:r>
            <a:r>
              <a:rPr lang="en-US" dirty="0" err="1" smtClean="0">
                <a:solidFill>
                  <a:srgbClr val="000000"/>
                </a:solidFill>
              </a:rPr>
              <a:t>SuperFine</a:t>
            </a:r>
            <a:r>
              <a:rPr lang="en-US" dirty="0" smtClean="0">
                <a:solidFill>
                  <a:srgbClr val="000000"/>
                </a:solidFill>
              </a:rPr>
              <a:t> in its divide-and-conquer strategy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176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33863"/>
            <a:ext cx="8077200" cy="1143000"/>
          </a:xfrm>
        </p:spPr>
        <p:txBody>
          <a:bodyPr/>
          <a:lstStyle/>
          <a:p>
            <a:r>
              <a:rPr lang="en-US" dirty="0"/>
              <a:t>Ongoing and Future Work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3334" y="914400"/>
            <a:ext cx="8331199" cy="285773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en-US" sz="2400" dirty="0" err="1" smtClean="0"/>
              <a:t>Supertree</a:t>
            </a:r>
            <a:r>
              <a:rPr lang="en-US" sz="2400" dirty="0" smtClean="0"/>
              <a:t> Methods</a:t>
            </a:r>
          </a:p>
          <a:p>
            <a:pPr lvl="1">
              <a:lnSpc>
                <a:spcPct val="90000"/>
              </a:lnSpc>
              <a:spcAft>
                <a:spcPct val="20000"/>
              </a:spcAft>
            </a:pPr>
            <a:r>
              <a:rPr lang="en-US" sz="2000" dirty="0" smtClean="0"/>
              <a:t>Exploring </a:t>
            </a:r>
            <a:r>
              <a:rPr lang="en-US" sz="2000" dirty="0"/>
              <a:t>algorithm design space for </a:t>
            </a:r>
            <a:r>
              <a:rPr lang="en-US" sz="2000" dirty="0" err="1" smtClean="0"/>
              <a:t>SuperFine</a:t>
            </a:r>
            <a:endParaRPr lang="en-US" sz="2000" dirty="0" smtClean="0"/>
          </a:p>
          <a:p>
            <a:pPr lvl="1">
              <a:lnSpc>
                <a:spcPct val="90000"/>
              </a:lnSpc>
              <a:spcAft>
                <a:spcPct val="20000"/>
              </a:spcAft>
            </a:pPr>
            <a:r>
              <a:rPr lang="en-US" sz="2000" dirty="0"/>
              <a:t>I</a:t>
            </a:r>
            <a:r>
              <a:rPr lang="en-US" sz="2000" dirty="0" smtClean="0"/>
              <a:t>ncorporate confidence values from source trees</a:t>
            </a:r>
            <a:endParaRPr lang="en-US" sz="2000" dirty="0"/>
          </a:p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en-US" sz="2400" dirty="0" smtClean="0"/>
              <a:t>Species trees from incongruent gene trees </a:t>
            </a:r>
          </a:p>
          <a:p>
            <a:pPr lvl="1">
              <a:lnSpc>
                <a:spcPct val="90000"/>
              </a:lnSpc>
              <a:spcAft>
                <a:spcPct val="20000"/>
              </a:spcAft>
            </a:pPr>
            <a:r>
              <a:rPr lang="en-US" sz="2000" dirty="0"/>
              <a:t>ASTRAL (in progress) – </a:t>
            </a:r>
            <a:r>
              <a:rPr lang="en-US" sz="2000" dirty="0" smtClean="0"/>
              <a:t>statistically consistent method, genome-scale </a:t>
            </a:r>
          </a:p>
          <a:p>
            <a:pPr lvl="1">
              <a:lnSpc>
                <a:spcPct val="90000"/>
              </a:lnSpc>
              <a:spcAft>
                <a:spcPct val="20000"/>
              </a:spcAft>
            </a:pPr>
            <a:r>
              <a:rPr lang="en-US" sz="2000" dirty="0" smtClean="0"/>
              <a:t>Species tree estimation in the presence of missing data</a:t>
            </a:r>
          </a:p>
          <a:p>
            <a:pPr>
              <a:lnSpc>
                <a:spcPct val="90000"/>
              </a:lnSpc>
              <a:spcAft>
                <a:spcPct val="20000"/>
              </a:spcAft>
            </a:pP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389467" y="3434538"/>
            <a:ext cx="83650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Collaborators: </a:t>
            </a:r>
            <a:r>
              <a:rPr lang="en-US" sz="2000" dirty="0" smtClean="0"/>
              <a:t>Randy Linder, Rahul </a:t>
            </a:r>
            <a:r>
              <a:rPr lang="en-US" sz="2000" dirty="0" err="1" smtClean="0"/>
              <a:t>Suri</a:t>
            </a:r>
            <a:r>
              <a:rPr lang="en-US" sz="2000" dirty="0" smtClean="0"/>
              <a:t>, Tandy </a:t>
            </a:r>
            <a:r>
              <a:rPr lang="en-US" sz="2000" dirty="0" err="1" smtClean="0"/>
              <a:t>Warnow</a:t>
            </a:r>
            <a:r>
              <a:rPr lang="en-US" sz="2000" dirty="0" smtClean="0"/>
              <a:t> </a:t>
            </a:r>
          </a:p>
          <a:p>
            <a:r>
              <a:rPr lang="en-US" sz="2000" b="1" dirty="0" smtClean="0"/>
              <a:t>Acknowledgements</a:t>
            </a:r>
            <a:r>
              <a:rPr lang="en-US" sz="2000" dirty="0" smtClean="0"/>
              <a:t>: </a:t>
            </a:r>
            <a:r>
              <a:rPr lang="en-US" sz="2000" dirty="0" smtClean="0"/>
              <a:t>Kevin </a:t>
            </a:r>
            <a:r>
              <a:rPr lang="en-US" sz="2000" dirty="0" smtClean="0"/>
              <a:t>Liu, </a:t>
            </a:r>
            <a:r>
              <a:rPr lang="en-US" sz="2000" dirty="0" err="1"/>
              <a:t>Serita</a:t>
            </a:r>
            <a:r>
              <a:rPr lang="en-US" sz="2000" dirty="0"/>
              <a:t> </a:t>
            </a:r>
            <a:r>
              <a:rPr lang="en-US" sz="2000" dirty="0" err="1"/>
              <a:t>Nelesen</a:t>
            </a:r>
            <a:r>
              <a:rPr lang="en-US" sz="2000" dirty="0"/>
              <a:t>, </a:t>
            </a:r>
            <a:r>
              <a:rPr lang="en-US" sz="2000" dirty="0" smtClean="0"/>
              <a:t>Li-San Wang</a:t>
            </a:r>
          </a:p>
          <a:p>
            <a:r>
              <a:rPr lang="en-US" sz="2000" b="1" dirty="0" smtClean="0"/>
              <a:t>Funding</a:t>
            </a:r>
            <a:r>
              <a:rPr lang="en-US" sz="2000" b="1" dirty="0"/>
              <a:t>: </a:t>
            </a:r>
            <a:r>
              <a:rPr lang="en-US" sz="2000" dirty="0"/>
              <a:t>NSF DEB 0733029, NSF ITR 0331453</a:t>
            </a:r>
          </a:p>
        </p:txBody>
      </p:sp>
      <p:sp>
        <p:nvSpPr>
          <p:cNvPr id="5" name="Rectangle 4"/>
          <p:cNvSpPr/>
          <p:nvPr/>
        </p:nvSpPr>
        <p:spPr>
          <a:xfrm>
            <a:off x="415451" y="4552144"/>
            <a:ext cx="8339082" cy="212365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1F497D"/>
                </a:solidFill>
              </a:rPr>
              <a:t>Research Outside of </a:t>
            </a:r>
            <a:r>
              <a:rPr lang="en-US" sz="2400" dirty="0" err="1" smtClean="0">
                <a:solidFill>
                  <a:srgbClr val="1F497D"/>
                </a:solidFill>
              </a:rPr>
              <a:t>Phylogenetics</a:t>
            </a:r>
            <a:r>
              <a:rPr lang="en-US" sz="2400" dirty="0" smtClean="0">
                <a:solidFill>
                  <a:srgbClr val="1F497D"/>
                </a:solidFill>
              </a:rPr>
              <a:t>: </a:t>
            </a:r>
          </a:p>
          <a:p>
            <a:r>
              <a:rPr lang="en-US" sz="2400" dirty="0" smtClean="0"/>
              <a:t>Pattern </a:t>
            </a:r>
            <a:r>
              <a:rPr lang="en-US" sz="2400" dirty="0"/>
              <a:t>Discovery over Many Weighted Co-Expression </a:t>
            </a:r>
            <a:r>
              <a:rPr lang="en-US" sz="2400" dirty="0" smtClean="0"/>
              <a:t>Networks (using graph algorithms on distributed cyber-infrastructure)</a:t>
            </a:r>
            <a:endParaRPr lang="en-US" sz="2000" dirty="0" smtClean="0"/>
          </a:p>
          <a:p>
            <a:r>
              <a:rPr lang="en-US" sz="2000" b="1" dirty="0" smtClean="0"/>
              <a:t>Collaborators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Wenyuan</a:t>
            </a:r>
            <a:r>
              <a:rPr lang="en-US" sz="2000" dirty="0"/>
              <a:t> </a:t>
            </a:r>
            <a:r>
              <a:rPr lang="en-US" sz="2000" dirty="0" smtClean="0"/>
              <a:t>Li, Viktor </a:t>
            </a:r>
            <a:r>
              <a:rPr lang="en-US" sz="2000" dirty="0" err="1" smtClean="0"/>
              <a:t>Prasanna</a:t>
            </a:r>
            <a:r>
              <a:rPr lang="en-US" sz="2000" dirty="0" smtClean="0"/>
              <a:t>,</a:t>
            </a:r>
            <a:r>
              <a:rPr lang="en-US" sz="2000" dirty="0"/>
              <a:t> </a:t>
            </a:r>
            <a:r>
              <a:rPr lang="en-US" sz="2000" dirty="0" err="1"/>
              <a:t>Santosh</a:t>
            </a:r>
            <a:r>
              <a:rPr lang="en-US" sz="2000" dirty="0"/>
              <a:t> Ravi,</a:t>
            </a:r>
            <a:r>
              <a:rPr lang="en-US" sz="2000" dirty="0" smtClean="0"/>
              <a:t> </a:t>
            </a:r>
            <a:r>
              <a:rPr lang="en-US" sz="2000" dirty="0" err="1" smtClean="0"/>
              <a:t>Yogesh</a:t>
            </a:r>
            <a:r>
              <a:rPr lang="en-US" sz="2000" dirty="0" smtClean="0"/>
              <a:t> </a:t>
            </a:r>
            <a:r>
              <a:rPr lang="en-US" sz="2000" dirty="0" err="1" smtClean="0"/>
              <a:t>Simman</a:t>
            </a:r>
            <a:r>
              <a:rPr lang="en-US" sz="2000" dirty="0" smtClean="0"/>
              <a:t>, 			   and </a:t>
            </a:r>
            <a:r>
              <a:rPr lang="en-US" sz="2000" dirty="0" err="1" smtClean="0"/>
              <a:t>Xianghong</a:t>
            </a:r>
            <a:r>
              <a:rPr lang="en-US" sz="2000" dirty="0" smtClean="0"/>
              <a:t> </a:t>
            </a:r>
            <a:r>
              <a:rPr lang="en-US" sz="2000" dirty="0"/>
              <a:t>Jasmine </a:t>
            </a:r>
            <a:r>
              <a:rPr lang="en-US" sz="2000" dirty="0" smtClean="0"/>
              <a:t>Zhou</a:t>
            </a:r>
          </a:p>
          <a:p>
            <a:r>
              <a:rPr lang="en-US" sz="2000" b="1" dirty="0" smtClean="0"/>
              <a:t>Funding</a:t>
            </a:r>
            <a:r>
              <a:rPr lang="en-US" sz="2000" b="1" dirty="0"/>
              <a:t>: </a:t>
            </a:r>
            <a:r>
              <a:rPr lang="en-US" sz="2000" dirty="0"/>
              <a:t>NSF CCF 1216898, NSF </a:t>
            </a:r>
            <a:r>
              <a:rPr lang="en-US" sz="2000" dirty="0" smtClean="0"/>
              <a:t>CNS (EAGER) 1355377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1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1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1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1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1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1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26384" y="2057400"/>
            <a:ext cx="6565901" cy="3352800"/>
            <a:chOff x="628651" y="3124200"/>
            <a:chExt cx="6565901" cy="3352800"/>
          </a:xfrm>
        </p:grpSpPr>
        <p:sp>
          <p:nvSpPr>
            <p:cNvPr id="9386" name="Text Box 170"/>
            <p:cNvSpPr txBox="1">
              <a:spLocks noChangeArrowheads="1"/>
            </p:cNvSpPr>
            <p:nvPr/>
          </p:nvSpPr>
          <p:spPr bwMode="auto">
            <a:xfrm>
              <a:off x="3963989" y="3429000"/>
              <a:ext cx="115093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rgbClr val="BFCCE5"/>
                  </a:solidFill>
                  <a:latin typeface="Verdana" charset="0"/>
                </a:rPr>
                <a:t>AAGACTT</a:t>
              </a:r>
            </a:p>
          </p:txBody>
        </p:sp>
        <p:sp>
          <p:nvSpPr>
            <p:cNvPr id="9387" name="Line 171"/>
            <p:cNvSpPr>
              <a:spLocks noChangeShapeType="1"/>
            </p:cNvSpPr>
            <p:nvPr/>
          </p:nvSpPr>
          <p:spPr bwMode="auto">
            <a:xfrm flipH="1">
              <a:off x="3735389" y="3124200"/>
              <a:ext cx="0" cy="5334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88" name="Oval 172"/>
            <p:cNvSpPr>
              <a:spLocks noChangeArrowheads="1"/>
            </p:cNvSpPr>
            <p:nvPr/>
          </p:nvSpPr>
          <p:spPr bwMode="auto">
            <a:xfrm>
              <a:off x="3659189" y="3581400"/>
              <a:ext cx="152400" cy="152400"/>
            </a:xfrm>
            <a:prstGeom prst="ellipse">
              <a:avLst/>
            </a:prstGeom>
            <a:solidFill>
              <a:srgbClr val="BFCCE5"/>
            </a:solidFill>
            <a:ln w="9525">
              <a:solidFill>
                <a:srgbClr val="BFCCE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89" name="Line 173"/>
            <p:cNvSpPr>
              <a:spLocks noChangeShapeType="1"/>
            </p:cNvSpPr>
            <p:nvPr/>
          </p:nvSpPr>
          <p:spPr bwMode="auto">
            <a:xfrm>
              <a:off x="3735389" y="3657600"/>
              <a:ext cx="838200" cy="6096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90" name="Text Box 174"/>
            <p:cNvSpPr txBox="1">
              <a:spLocks noChangeArrowheads="1"/>
            </p:cNvSpPr>
            <p:nvPr/>
          </p:nvSpPr>
          <p:spPr bwMode="auto">
            <a:xfrm>
              <a:off x="4802189" y="4114800"/>
              <a:ext cx="11557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rgbClr val="BFCCE5"/>
                  </a:solidFill>
                  <a:latin typeface="Verdana" charset="0"/>
                </a:rPr>
                <a:t>TGGACTT</a:t>
              </a:r>
            </a:p>
          </p:txBody>
        </p:sp>
        <p:sp>
          <p:nvSpPr>
            <p:cNvPr id="9391" name="Oval 175"/>
            <p:cNvSpPr>
              <a:spLocks noChangeArrowheads="1"/>
            </p:cNvSpPr>
            <p:nvPr/>
          </p:nvSpPr>
          <p:spPr bwMode="auto">
            <a:xfrm>
              <a:off x="4497389" y="4191000"/>
              <a:ext cx="152400" cy="152400"/>
            </a:xfrm>
            <a:prstGeom prst="ellipse">
              <a:avLst/>
            </a:prstGeom>
            <a:solidFill>
              <a:srgbClr val="BFCCE5"/>
            </a:solidFill>
            <a:ln w="9525">
              <a:solidFill>
                <a:srgbClr val="BFCCE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92" name="Line 176"/>
            <p:cNvSpPr>
              <a:spLocks noChangeShapeType="1"/>
            </p:cNvSpPr>
            <p:nvPr/>
          </p:nvSpPr>
          <p:spPr bwMode="auto">
            <a:xfrm flipH="1">
              <a:off x="2668589" y="3657600"/>
              <a:ext cx="1066800" cy="6096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93" name="Text Box 177"/>
            <p:cNvSpPr txBox="1">
              <a:spLocks noChangeArrowheads="1"/>
            </p:cNvSpPr>
            <p:nvPr/>
          </p:nvSpPr>
          <p:spPr bwMode="auto">
            <a:xfrm>
              <a:off x="1220789" y="4114800"/>
              <a:ext cx="1185863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rgbClr val="BFCCE5"/>
                  </a:solidFill>
                  <a:latin typeface="Verdana" charset="0"/>
                </a:rPr>
                <a:t>AAGGCCT</a:t>
              </a:r>
            </a:p>
          </p:txBody>
        </p:sp>
        <p:sp>
          <p:nvSpPr>
            <p:cNvPr id="9394" name="Oval 178"/>
            <p:cNvSpPr>
              <a:spLocks noChangeArrowheads="1"/>
            </p:cNvSpPr>
            <p:nvPr/>
          </p:nvSpPr>
          <p:spPr bwMode="auto">
            <a:xfrm>
              <a:off x="2592389" y="4191000"/>
              <a:ext cx="152400" cy="152400"/>
            </a:xfrm>
            <a:prstGeom prst="ellipse">
              <a:avLst/>
            </a:prstGeom>
            <a:solidFill>
              <a:srgbClr val="BFCCE5"/>
            </a:solidFill>
            <a:ln w="9525">
              <a:solidFill>
                <a:srgbClr val="BFCCE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95" name="Oval 179"/>
            <p:cNvSpPr>
              <a:spLocks noChangeArrowheads="1"/>
            </p:cNvSpPr>
            <p:nvPr/>
          </p:nvSpPr>
          <p:spPr bwMode="auto">
            <a:xfrm>
              <a:off x="3278189" y="5045075"/>
              <a:ext cx="152400" cy="152400"/>
            </a:xfrm>
            <a:prstGeom prst="ellipse">
              <a:avLst/>
            </a:prstGeom>
            <a:solidFill>
              <a:srgbClr val="BFCCE5"/>
            </a:solidFill>
            <a:ln w="9525">
              <a:solidFill>
                <a:srgbClr val="BFCCE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96" name="Line 180"/>
            <p:cNvSpPr>
              <a:spLocks noChangeShapeType="1"/>
            </p:cNvSpPr>
            <p:nvPr/>
          </p:nvSpPr>
          <p:spPr bwMode="auto">
            <a:xfrm flipH="1">
              <a:off x="2058989" y="4267200"/>
              <a:ext cx="609600" cy="7620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97" name="Line 181"/>
            <p:cNvSpPr>
              <a:spLocks noChangeShapeType="1"/>
            </p:cNvSpPr>
            <p:nvPr/>
          </p:nvSpPr>
          <p:spPr bwMode="auto">
            <a:xfrm>
              <a:off x="2668589" y="4267200"/>
              <a:ext cx="685800" cy="8382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98" name="Text Box 182"/>
            <p:cNvSpPr txBox="1">
              <a:spLocks noChangeArrowheads="1"/>
            </p:cNvSpPr>
            <p:nvPr/>
          </p:nvSpPr>
          <p:spPr bwMode="auto">
            <a:xfrm>
              <a:off x="628651" y="4921250"/>
              <a:ext cx="120173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rgbClr val="BFCCE5"/>
                  </a:solidFill>
                  <a:latin typeface="Verdana" charset="0"/>
                </a:rPr>
                <a:t>AGGGCAT</a:t>
              </a:r>
            </a:p>
          </p:txBody>
        </p:sp>
        <p:sp>
          <p:nvSpPr>
            <p:cNvPr id="9399" name="Text Box 183"/>
            <p:cNvSpPr txBox="1">
              <a:spLocks noChangeArrowheads="1"/>
            </p:cNvSpPr>
            <p:nvPr/>
          </p:nvSpPr>
          <p:spPr bwMode="auto">
            <a:xfrm>
              <a:off x="3582989" y="4921250"/>
              <a:ext cx="11572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rgbClr val="BFCCE5"/>
                  </a:solidFill>
                  <a:latin typeface="Verdana" charset="0"/>
                </a:rPr>
                <a:t>TAGCCCT</a:t>
              </a:r>
            </a:p>
          </p:txBody>
        </p:sp>
        <p:sp>
          <p:nvSpPr>
            <p:cNvPr id="9400" name="Line 184"/>
            <p:cNvSpPr>
              <a:spLocks noChangeShapeType="1"/>
            </p:cNvSpPr>
            <p:nvPr/>
          </p:nvSpPr>
          <p:spPr bwMode="auto">
            <a:xfrm>
              <a:off x="4573589" y="4267200"/>
              <a:ext cx="914400" cy="8382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01" name="Text Box 185"/>
            <p:cNvSpPr txBox="1">
              <a:spLocks noChangeArrowheads="1"/>
            </p:cNvSpPr>
            <p:nvPr/>
          </p:nvSpPr>
          <p:spPr bwMode="auto">
            <a:xfrm>
              <a:off x="5716589" y="4921250"/>
              <a:ext cx="1154113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rgbClr val="BFCCE5"/>
                  </a:solidFill>
                  <a:latin typeface="Verdana" charset="0"/>
                </a:rPr>
                <a:t>AGCACTT</a:t>
              </a:r>
            </a:p>
          </p:txBody>
        </p:sp>
        <p:sp>
          <p:nvSpPr>
            <p:cNvPr id="9402" name="Oval 186"/>
            <p:cNvSpPr>
              <a:spLocks noChangeArrowheads="1"/>
            </p:cNvSpPr>
            <p:nvPr/>
          </p:nvSpPr>
          <p:spPr bwMode="auto">
            <a:xfrm>
              <a:off x="5411789" y="5045075"/>
              <a:ext cx="152400" cy="152400"/>
            </a:xfrm>
            <a:prstGeom prst="ellipse">
              <a:avLst/>
            </a:prstGeom>
            <a:solidFill>
              <a:srgbClr val="BFCCE5"/>
            </a:solidFill>
            <a:ln w="9525">
              <a:solidFill>
                <a:srgbClr val="BFCCE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03" name="Oval 187"/>
            <p:cNvSpPr>
              <a:spLocks noChangeArrowheads="1"/>
            </p:cNvSpPr>
            <p:nvPr/>
          </p:nvSpPr>
          <p:spPr bwMode="auto">
            <a:xfrm>
              <a:off x="1906589" y="5045075"/>
              <a:ext cx="152400" cy="152400"/>
            </a:xfrm>
            <a:prstGeom prst="ellipse">
              <a:avLst/>
            </a:prstGeom>
            <a:solidFill>
              <a:srgbClr val="BFCCE5"/>
            </a:solidFill>
            <a:ln w="9525">
              <a:solidFill>
                <a:srgbClr val="BFCCE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04" name="Rectangle 188"/>
            <p:cNvSpPr>
              <a:spLocks noChangeArrowheads="1"/>
            </p:cNvSpPr>
            <p:nvPr/>
          </p:nvSpPr>
          <p:spPr bwMode="auto">
            <a:xfrm>
              <a:off x="1220789" y="4114800"/>
              <a:ext cx="1185863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rgbClr val="BFCCE5"/>
                  </a:solidFill>
                  <a:latin typeface="Verdana" charset="0"/>
                </a:rPr>
                <a:t>AAGGCCT</a:t>
              </a:r>
            </a:p>
          </p:txBody>
        </p:sp>
        <p:sp>
          <p:nvSpPr>
            <p:cNvPr id="9405" name="Rectangle 189"/>
            <p:cNvSpPr>
              <a:spLocks noChangeArrowheads="1"/>
            </p:cNvSpPr>
            <p:nvPr/>
          </p:nvSpPr>
          <p:spPr bwMode="auto">
            <a:xfrm>
              <a:off x="4802189" y="4114800"/>
              <a:ext cx="11557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rgbClr val="BFCCE5"/>
                  </a:solidFill>
                  <a:latin typeface="Verdana" charset="0"/>
                </a:rPr>
                <a:t>TGGACTT</a:t>
              </a:r>
            </a:p>
          </p:txBody>
        </p:sp>
        <p:sp>
          <p:nvSpPr>
            <p:cNvPr id="9406" name="Line 190"/>
            <p:cNvSpPr>
              <a:spLocks noChangeShapeType="1"/>
            </p:cNvSpPr>
            <p:nvPr/>
          </p:nvSpPr>
          <p:spPr bwMode="auto">
            <a:xfrm>
              <a:off x="3354389" y="5105400"/>
              <a:ext cx="609600" cy="8382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07" name="Line 191"/>
            <p:cNvSpPr>
              <a:spLocks noChangeShapeType="1"/>
            </p:cNvSpPr>
            <p:nvPr/>
          </p:nvSpPr>
          <p:spPr bwMode="auto">
            <a:xfrm rot="16200000">
              <a:off x="2592389" y="5181600"/>
              <a:ext cx="838200" cy="6858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08" name="Line 192"/>
            <p:cNvSpPr>
              <a:spLocks noChangeShapeType="1"/>
            </p:cNvSpPr>
            <p:nvPr/>
          </p:nvSpPr>
          <p:spPr bwMode="auto">
            <a:xfrm rot="16200000">
              <a:off x="4954589" y="5410200"/>
              <a:ext cx="838200" cy="2286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09" name="Line 193"/>
            <p:cNvSpPr>
              <a:spLocks noChangeShapeType="1"/>
            </p:cNvSpPr>
            <p:nvPr/>
          </p:nvSpPr>
          <p:spPr bwMode="auto">
            <a:xfrm rot="5400000" flipH="1">
              <a:off x="5640389" y="4953000"/>
              <a:ext cx="838200" cy="11430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10" name="Line 194"/>
            <p:cNvSpPr>
              <a:spLocks noChangeShapeType="1"/>
            </p:cNvSpPr>
            <p:nvPr/>
          </p:nvSpPr>
          <p:spPr bwMode="auto">
            <a:xfrm rot="16200000">
              <a:off x="1220789" y="5105400"/>
              <a:ext cx="914400" cy="762000"/>
            </a:xfrm>
            <a:prstGeom prst="line">
              <a:avLst/>
            </a:prstGeom>
            <a:noFill/>
            <a:ln w="28575">
              <a:solidFill>
                <a:srgbClr val="BFCCE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11" name="Rectangle 195"/>
            <p:cNvSpPr>
              <a:spLocks noChangeArrowheads="1"/>
            </p:cNvSpPr>
            <p:nvPr/>
          </p:nvSpPr>
          <p:spPr bwMode="auto">
            <a:xfrm>
              <a:off x="6021389" y="6140450"/>
              <a:ext cx="1173163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AGCGCTT</a:t>
              </a:r>
              <a:endParaRPr lang="en-US" sz="1600">
                <a:solidFill>
                  <a:srgbClr val="BFCCE5"/>
                </a:solidFill>
                <a:latin typeface="Verdana" charset="0"/>
              </a:endParaRPr>
            </a:p>
          </p:txBody>
        </p:sp>
        <p:sp>
          <p:nvSpPr>
            <p:cNvPr id="9412" name="Rectangle 196"/>
            <p:cNvSpPr>
              <a:spLocks noChangeArrowheads="1"/>
            </p:cNvSpPr>
            <p:nvPr/>
          </p:nvSpPr>
          <p:spPr bwMode="auto">
            <a:xfrm>
              <a:off x="4725989" y="6140450"/>
              <a:ext cx="11811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AGCACAA</a:t>
              </a:r>
              <a:endParaRPr lang="en-US" sz="1600">
                <a:solidFill>
                  <a:srgbClr val="BFCCE5"/>
                </a:solidFill>
                <a:latin typeface="Verdana" charset="0"/>
              </a:endParaRPr>
            </a:p>
          </p:txBody>
        </p:sp>
        <p:sp>
          <p:nvSpPr>
            <p:cNvPr id="9413" name="Rectangle 197"/>
            <p:cNvSpPr>
              <a:spLocks noChangeArrowheads="1"/>
            </p:cNvSpPr>
            <p:nvPr/>
          </p:nvSpPr>
          <p:spPr bwMode="auto">
            <a:xfrm>
              <a:off x="3430589" y="6140450"/>
              <a:ext cx="113665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TAGACTT</a:t>
              </a:r>
              <a:endParaRPr lang="en-US" sz="1600">
                <a:solidFill>
                  <a:srgbClr val="BFCCE5"/>
                </a:solidFill>
                <a:latin typeface="Verdana" charset="0"/>
              </a:endParaRPr>
            </a:p>
          </p:txBody>
        </p:sp>
        <p:sp>
          <p:nvSpPr>
            <p:cNvPr id="9414" name="Rectangle 198"/>
            <p:cNvSpPr>
              <a:spLocks noChangeArrowheads="1"/>
            </p:cNvSpPr>
            <p:nvPr/>
          </p:nvSpPr>
          <p:spPr bwMode="auto">
            <a:xfrm>
              <a:off x="2058989" y="6140450"/>
              <a:ext cx="11699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TAGCCCA</a:t>
              </a:r>
              <a:endParaRPr lang="en-US" sz="1600">
                <a:solidFill>
                  <a:srgbClr val="BFCCE5"/>
                </a:solidFill>
                <a:latin typeface="Verdana" charset="0"/>
              </a:endParaRPr>
            </a:p>
          </p:txBody>
        </p:sp>
        <p:sp>
          <p:nvSpPr>
            <p:cNvPr id="9415" name="Rectangle 199"/>
            <p:cNvSpPr>
              <a:spLocks noChangeArrowheads="1"/>
            </p:cNvSpPr>
            <p:nvPr/>
          </p:nvSpPr>
          <p:spPr bwMode="auto">
            <a:xfrm>
              <a:off x="704851" y="6140450"/>
              <a:ext cx="120173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AGGGCAT</a:t>
              </a:r>
              <a:endParaRPr lang="en-US" sz="1600">
                <a:solidFill>
                  <a:srgbClr val="BFCCE5"/>
                </a:solidFill>
                <a:latin typeface="Verdana" charset="0"/>
              </a:endParaRPr>
            </a:p>
          </p:txBody>
        </p:sp>
        <p:sp>
          <p:nvSpPr>
            <p:cNvPr id="9416" name="Oval 200"/>
            <p:cNvSpPr>
              <a:spLocks noChangeArrowheads="1"/>
            </p:cNvSpPr>
            <p:nvPr/>
          </p:nvSpPr>
          <p:spPr bwMode="auto">
            <a:xfrm>
              <a:off x="1220789" y="5867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17" name="Oval 201"/>
            <p:cNvSpPr>
              <a:spLocks noChangeArrowheads="1"/>
            </p:cNvSpPr>
            <p:nvPr/>
          </p:nvSpPr>
          <p:spPr bwMode="auto">
            <a:xfrm>
              <a:off x="2554289" y="5867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18" name="Oval 202"/>
            <p:cNvSpPr>
              <a:spLocks noChangeArrowheads="1"/>
            </p:cNvSpPr>
            <p:nvPr/>
          </p:nvSpPr>
          <p:spPr bwMode="auto">
            <a:xfrm>
              <a:off x="3887789" y="5867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19" name="Oval 203"/>
            <p:cNvSpPr>
              <a:spLocks noChangeArrowheads="1"/>
            </p:cNvSpPr>
            <p:nvPr/>
          </p:nvSpPr>
          <p:spPr bwMode="auto">
            <a:xfrm>
              <a:off x="5183189" y="5867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0" name="Oval 204"/>
            <p:cNvSpPr>
              <a:spLocks noChangeArrowheads="1"/>
            </p:cNvSpPr>
            <p:nvPr/>
          </p:nvSpPr>
          <p:spPr bwMode="auto">
            <a:xfrm>
              <a:off x="6554789" y="5867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3657600" y="2057400"/>
            <a:ext cx="1455738" cy="641350"/>
            <a:chOff x="2304" y="1296"/>
            <a:chExt cx="917" cy="404"/>
          </a:xfrm>
        </p:grpSpPr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2496" y="1488"/>
              <a:ext cx="72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AAGACTT</a:t>
              </a:r>
            </a:p>
          </p:txBody>
        </p:sp>
        <p:sp>
          <p:nvSpPr>
            <p:cNvPr id="9221" name="Line 5"/>
            <p:cNvSpPr>
              <a:spLocks noChangeShapeType="1"/>
            </p:cNvSpPr>
            <p:nvPr/>
          </p:nvSpPr>
          <p:spPr bwMode="auto">
            <a:xfrm flipH="1">
              <a:off x="2352" y="1296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2" name="Oval 6"/>
            <p:cNvSpPr>
              <a:spLocks noChangeArrowheads="1"/>
            </p:cNvSpPr>
            <p:nvPr/>
          </p:nvSpPr>
          <p:spPr bwMode="auto">
            <a:xfrm>
              <a:off x="2304" y="158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7286625" y="1600200"/>
            <a:ext cx="1533525" cy="3765550"/>
            <a:chOff x="4590" y="1008"/>
            <a:chExt cx="966" cy="2372"/>
          </a:xfrm>
        </p:grpSpPr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>
              <a:off x="5280" y="1008"/>
              <a:ext cx="0" cy="2064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5136" y="1632"/>
              <a:ext cx="288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>
              <a:off x="5136" y="2016"/>
              <a:ext cx="288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5136" y="2544"/>
              <a:ext cx="288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90" y="1420"/>
              <a:ext cx="96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accent2"/>
                  </a:solidFill>
                  <a:latin typeface="Verdana" charset="0"/>
                </a:rPr>
                <a:t>-3 million yrs</a:t>
              </a:r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590" y="1804"/>
              <a:ext cx="96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accent2"/>
                  </a:solidFill>
                  <a:latin typeface="Verdana" charset="0"/>
                </a:rPr>
                <a:t>-2 million yrs</a:t>
              </a:r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590" y="2332"/>
              <a:ext cx="96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accent2"/>
                  </a:solidFill>
                  <a:latin typeface="Verdana" charset="0"/>
                </a:rPr>
                <a:t>-1 million yrs</a:t>
              </a:r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3168"/>
              <a:ext cx="47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accent2"/>
                  </a:solidFill>
                  <a:latin typeface="Verdana" charset="0"/>
                </a:rPr>
                <a:t>today</a:t>
              </a:r>
            </a:p>
          </p:txBody>
        </p:sp>
      </p:grpSp>
      <p:grpSp>
        <p:nvGrpSpPr>
          <p:cNvPr id="9344" name="Group 128"/>
          <p:cNvGrpSpPr>
            <a:grpSpLocks/>
          </p:cNvGrpSpPr>
          <p:nvPr/>
        </p:nvGrpSpPr>
        <p:grpSpPr bwMode="auto">
          <a:xfrm>
            <a:off x="1219200" y="2997200"/>
            <a:ext cx="4808538" cy="396875"/>
            <a:chOff x="768" y="1888"/>
            <a:chExt cx="3029" cy="250"/>
          </a:xfrm>
        </p:grpSpPr>
        <p:sp>
          <p:nvSpPr>
            <p:cNvPr id="9345" name="Text Box 129"/>
            <p:cNvSpPr txBox="1">
              <a:spLocks noChangeArrowheads="1"/>
            </p:cNvSpPr>
            <p:nvPr/>
          </p:nvSpPr>
          <p:spPr bwMode="auto">
            <a:xfrm>
              <a:off x="3024" y="1888"/>
              <a:ext cx="7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TG</a:t>
              </a:r>
              <a:r>
                <a:rPr lang="en-US" sz="1600">
                  <a:latin typeface="Verdana" charset="0"/>
                </a:rPr>
                <a:t>GACTT</a:t>
              </a:r>
            </a:p>
          </p:txBody>
        </p:sp>
        <p:sp>
          <p:nvSpPr>
            <p:cNvPr id="9346" name="Text Box 130"/>
            <p:cNvSpPr txBox="1">
              <a:spLocks noChangeArrowheads="1"/>
            </p:cNvSpPr>
            <p:nvPr/>
          </p:nvSpPr>
          <p:spPr bwMode="auto">
            <a:xfrm>
              <a:off x="768" y="1888"/>
              <a:ext cx="7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AAG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G</a:t>
              </a:r>
              <a:r>
                <a:rPr lang="en-US" sz="1600">
                  <a:latin typeface="Verdana" charset="0"/>
                </a:rPr>
                <a:t>C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C</a:t>
              </a:r>
              <a:r>
                <a:rPr lang="en-US" sz="1600">
                  <a:latin typeface="Verdana" charset="0"/>
                </a:rPr>
                <a:t>T</a:t>
              </a:r>
            </a:p>
          </p:txBody>
        </p:sp>
      </p:grpSp>
      <p:grpSp>
        <p:nvGrpSpPr>
          <p:cNvPr id="9347" name="Group 131"/>
          <p:cNvGrpSpPr>
            <a:grpSpLocks/>
          </p:cNvGrpSpPr>
          <p:nvPr/>
        </p:nvGrpSpPr>
        <p:grpSpPr bwMode="auto">
          <a:xfrm>
            <a:off x="2590800" y="2590800"/>
            <a:ext cx="2057400" cy="685800"/>
            <a:chOff x="1632" y="1632"/>
            <a:chExt cx="1296" cy="432"/>
          </a:xfrm>
        </p:grpSpPr>
        <p:sp>
          <p:nvSpPr>
            <p:cNvPr id="9348" name="Line 132"/>
            <p:cNvSpPr>
              <a:spLocks noChangeShapeType="1"/>
            </p:cNvSpPr>
            <p:nvPr/>
          </p:nvSpPr>
          <p:spPr bwMode="auto">
            <a:xfrm>
              <a:off x="2352" y="1632"/>
              <a:ext cx="528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9" name="Oval 133"/>
            <p:cNvSpPr>
              <a:spLocks noChangeArrowheads="1"/>
            </p:cNvSpPr>
            <p:nvPr/>
          </p:nvSpPr>
          <p:spPr bwMode="auto">
            <a:xfrm>
              <a:off x="2832" y="1968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50" name="Line 134"/>
            <p:cNvSpPr>
              <a:spLocks noChangeShapeType="1"/>
            </p:cNvSpPr>
            <p:nvPr/>
          </p:nvSpPr>
          <p:spPr bwMode="auto">
            <a:xfrm flipH="1">
              <a:off x="1680" y="1632"/>
              <a:ext cx="672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51" name="Oval 135"/>
            <p:cNvSpPr>
              <a:spLocks noChangeArrowheads="1"/>
            </p:cNvSpPr>
            <p:nvPr/>
          </p:nvSpPr>
          <p:spPr bwMode="auto">
            <a:xfrm>
              <a:off x="1632" y="1968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352" name="Group 136"/>
          <p:cNvGrpSpPr>
            <a:grpSpLocks/>
          </p:cNvGrpSpPr>
          <p:nvPr/>
        </p:nvGrpSpPr>
        <p:grpSpPr bwMode="auto">
          <a:xfrm>
            <a:off x="627063" y="3803650"/>
            <a:ext cx="6311900" cy="396875"/>
            <a:chOff x="395" y="2396"/>
            <a:chExt cx="3976" cy="250"/>
          </a:xfrm>
        </p:grpSpPr>
        <p:sp>
          <p:nvSpPr>
            <p:cNvPr id="9353" name="Text Box 137"/>
            <p:cNvSpPr txBox="1">
              <a:spLocks noChangeArrowheads="1"/>
            </p:cNvSpPr>
            <p:nvPr/>
          </p:nvSpPr>
          <p:spPr bwMode="auto">
            <a:xfrm>
              <a:off x="395" y="2396"/>
              <a:ext cx="8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G</a:t>
              </a:r>
              <a:r>
                <a:rPr lang="en-US" sz="1600">
                  <a:latin typeface="Verdana" charset="0"/>
                </a:rPr>
                <a:t>GGC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A</a:t>
              </a:r>
              <a:r>
                <a:rPr lang="en-US" sz="1600">
                  <a:latin typeface="Verdana" charset="0"/>
                </a:rPr>
                <a:t>T</a:t>
              </a:r>
            </a:p>
          </p:txBody>
        </p:sp>
        <p:sp>
          <p:nvSpPr>
            <p:cNvPr id="9354" name="Text Box 138"/>
            <p:cNvSpPr txBox="1">
              <a:spLocks noChangeArrowheads="1"/>
            </p:cNvSpPr>
            <p:nvPr/>
          </p:nvSpPr>
          <p:spPr bwMode="auto">
            <a:xfrm>
              <a:off x="2256" y="2396"/>
              <a:ext cx="7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T</a:t>
              </a:r>
              <a:r>
                <a:rPr lang="en-US" sz="1600">
                  <a:latin typeface="Verdana" charset="0"/>
                </a:rPr>
                <a:t>AG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C</a:t>
              </a:r>
              <a:r>
                <a:rPr lang="en-US" sz="1600">
                  <a:latin typeface="Verdana" charset="0"/>
                </a:rPr>
                <a:t>CCT</a:t>
              </a:r>
            </a:p>
          </p:txBody>
        </p:sp>
        <p:sp>
          <p:nvSpPr>
            <p:cNvPr id="9355" name="Text Box 139"/>
            <p:cNvSpPr txBox="1">
              <a:spLocks noChangeArrowheads="1"/>
            </p:cNvSpPr>
            <p:nvPr/>
          </p:nvSpPr>
          <p:spPr bwMode="auto">
            <a:xfrm>
              <a:off x="3600" y="2396"/>
              <a:ext cx="7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A</a:t>
              </a:r>
              <a:r>
                <a:rPr lang="en-US" sz="1600">
                  <a:latin typeface="Verdana" charset="0"/>
                </a:rPr>
                <a:t>G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C</a:t>
              </a:r>
              <a:r>
                <a:rPr lang="en-US" sz="1600">
                  <a:latin typeface="Verdana" charset="0"/>
                </a:rPr>
                <a:t>ACTT</a:t>
              </a:r>
            </a:p>
          </p:txBody>
        </p:sp>
      </p:grpSp>
      <p:grpSp>
        <p:nvGrpSpPr>
          <p:cNvPr id="9356" name="Group 140"/>
          <p:cNvGrpSpPr>
            <a:grpSpLocks/>
          </p:cNvGrpSpPr>
          <p:nvPr/>
        </p:nvGrpSpPr>
        <p:grpSpPr bwMode="auto">
          <a:xfrm>
            <a:off x="1219200" y="3048000"/>
            <a:ext cx="4737100" cy="1082675"/>
            <a:chOff x="768" y="1920"/>
            <a:chExt cx="2984" cy="682"/>
          </a:xfrm>
        </p:grpSpPr>
        <p:sp>
          <p:nvSpPr>
            <p:cNvPr id="9357" name="Oval 141"/>
            <p:cNvSpPr>
              <a:spLocks noChangeArrowheads="1"/>
            </p:cNvSpPr>
            <p:nvPr/>
          </p:nvSpPr>
          <p:spPr bwMode="auto">
            <a:xfrm>
              <a:off x="2064" y="250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58" name="Line 142"/>
            <p:cNvSpPr>
              <a:spLocks noChangeShapeType="1"/>
            </p:cNvSpPr>
            <p:nvPr/>
          </p:nvSpPr>
          <p:spPr bwMode="auto">
            <a:xfrm flipH="1">
              <a:off x="1296" y="2016"/>
              <a:ext cx="384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59" name="Line 143"/>
            <p:cNvSpPr>
              <a:spLocks noChangeShapeType="1"/>
            </p:cNvSpPr>
            <p:nvPr/>
          </p:nvSpPr>
          <p:spPr bwMode="auto">
            <a:xfrm>
              <a:off x="1680" y="2016"/>
              <a:ext cx="432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0" name="Line 144"/>
            <p:cNvSpPr>
              <a:spLocks noChangeShapeType="1"/>
            </p:cNvSpPr>
            <p:nvPr/>
          </p:nvSpPr>
          <p:spPr bwMode="auto">
            <a:xfrm>
              <a:off x="2880" y="2016"/>
              <a:ext cx="576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1" name="Oval 145"/>
            <p:cNvSpPr>
              <a:spLocks noChangeArrowheads="1"/>
            </p:cNvSpPr>
            <p:nvPr/>
          </p:nvSpPr>
          <p:spPr bwMode="auto">
            <a:xfrm>
              <a:off x="3408" y="250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62" name="Oval 146"/>
            <p:cNvSpPr>
              <a:spLocks noChangeArrowheads="1"/>
            </p:cNvSpPr>
            <p:nvPr/>
          </p:nvSpPr>
          <p:spPr bwMode="auto">
            <a:xfrm>
              <a:off x="1200" y="250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63" name="Rectangle 147"/>
            <p:cNvSpPr>
              <a:spLocks noChangeArrowheads="1"/>
            </p:cNvSpPr>
            <p:nvPr/>
          </p:nvSpPr>
          <p:spPr bwMode="auto">
            <a:xfrm>
              <a:off x="768" y="1920"/>
              <a:ext cx="74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AAGGCCT</a:t>
              </a:r>
            </a:p>
          </p:txBody>
        </p:sp>
        <p:sp>
          <p:nvSpPr>
            <p:cNvPr id="9364" name="Rectangle 148"/>
            <p:cNvSpPr>
              <a:spLocks noChangeArrowheads="1"/>
            </p:cNvSpPr>
            <p:nvPr/>
          </p:nvSpPr>
          <p:spPr bwMode="auto">
            <a:xfrm>
              <a:off x="3024" y="1920"/>
              <a:ext cx="72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TGGACTT</a:t>
              </a:r>
            </a:p>
          </p:txBody>
        </p:sp>
      </p:grpSp>
      <p:grpSp>
        <p:nvGrpSpPr>
          <p:cNvPr id="9365" name="Group 149"/>
          <p:cNvGrpSpPr>
            <a:grpSpLocks/>
          </p:cNvGrpSpPr>
          <p:nvPr/>
        </p:nvGrpSpPr>
        <p:grpSpPr bwMode="auto">
          <a:xfrm>
            <a:off x="703263" y="5029200"/>
            <a:ext cx="6527800" cy="396875"/>
            <a:chOff x="443" y="3168"/>
            <a:chExt cx="4112" cy="250"/>
          </a:xfrm>
        </p:grpSpPr>
        <p:sp>
          <p:nvSpPr>
            <p:cNvPr id="9366" name="Text Box 150"/>
            <p:cNvSpPr txBox="1">
              <a:spLocks noChangeArrowheads="1"/>
            </p:cNvSpPr>
            <p:nvPr/>
          </p:nvSpPr>
          <p:spPr bwMode="auto">
            <a:xfrm>
              <a:off x="1296" y="3168"/>
              <a:ext cx="7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TAGCCC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A</a:t>
              </a:r>
              <a:endParaRPr lang="en-US" sz="1600">
                <a:solidFill>
                  <a:srgbClr val="FF0000"/>
                </a:solidFill>
                <a:latin typeface="Verdana" charset="0"/>
              </a:endParaRPr>
            </a:p>
          </p:txBody>
        </p:sp>
        <p:sp>
          <p:nvSpPr>
            <p:cNvPr id="9367" name="Text Box 151"/>
            <p:cNvSpPr txBox="1">
              <a:spLocks noChangeArrowheads="1"/>
            </p:cNvSpPr>
            <p:nvPr/>
          </p:nvSpPr>
          <p:spPr bwMode="auto">
            <a:xfrm>
              <a:off x="2160" y="3168"/>
              <a:ext cx="7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TAG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A</a:t>
              </a:r>
              <a:r>
                <a:rPr lang="en-US" sz="1600">
                  <a:latin typeface="Verdana" charset="0"/>
                </a:rPr>
                <a:t>C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T</a:t>
              </a:r>
              <a:r>
                <a:rPr lang="en-US" sz="1600">
                  <a:latin typeface="Verdana" charset="0"/>
                </a:rPr>
                <a:t>T</a:t>
              </a:r>
            </a:p>
          </p:txBody>
        </p:sp>
        <p:sp>
          <p:nvSpPr>
            <p:cNvPr id="9368" name="Text Box 152"/>
            <p:cNvSpPr txBox="1">
              <a:spLocks noChangeArrowheads="1"/>
            </p:cNvSpPr>
            <p:nvPr/>
          </p:nvSpPr>
          <p:spPr bwMode="auto">
            <a:xfrm>
              <a:off x="3792" y="3168"/>
              <a:ext cx="7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AGC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G</a:t>
              </a:r>
              <a:r>
                <a:rPr lang="en-US" sz="1600">
                  <a:latin typeface="Verdana" charset="0"/>
                </a:rPr>
                <a:t>CTT</a:t>
              </a:r>
            </a:p>
          </p:txBody>
        </p:sp>
        <p:sp>
          <p:nvSpPr>
            <p:cNvPr id="9369" name="Text Box 153"/>
            <p:cNvSpPr txBox="1">
              <a:spLocks noChangeArrowheads="1"/>
            </p:cNvSpPr>
            <p:nvPr/>
          </p:nvSpPr>
          <p:spPr bwMode="auto">
            <a:xfrm>
              <a:off x="2976" y="3168"/>
              <a:ext cx="7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AGCAC</a:t>
              </a: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AA</a:t>
              </a:r>
              <a:endParaRPr lang="en-US" sz="1600">
                <a:solidFill>
                  <a:srgbClr val="FF0000"/>
                </a:solidFill>
                <a:latin typeface="Verdana" charset="0"/>
              </a:endParaRPr>
            </a:p>
          </p:txBody>
        </p:sp>
        <p:sp>
          <p:nvSpPr>
            <p:cNvPr id="9370" name="Text Box 154"/>
            <p:cNvSpPr txBox="1">
              <a:spLocks noChangeArrowheads="1"/>
            </p:cNvSpPr>
            <p:nvPr/>
          </p:nvSpPr>
          <p:spPr bwMode="auto">
            <a:xfrm>
              <a:off x="443" y="3200"/>
              <a:ext cx="75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AGGGCAT</a:t>
              </a:r>
            </a:p>
          </p:txBody>
        </p:sp>
      </p:grpSp>
      <p:grpSp>
        <p:nvGrpSpPr>
          <p:cNvPr id="9371" name="Group 155"/>
          <p:cNvGrpSpPr>
            <a:grpSpLocks/>
          </p:cNvGrpSpPr>
          <p:nvPr/>
        </p:nvGrpSpPr>
        <p:grpSpPr bwMode="auto">
          <a:xfrm>
            <a:off x="627063" y="3854450"/>
            <a:ext cx="6242050" cy="1098550"/>
            <a:chOff x="395" y="2428"/>
            <a:chExt cx="3932" cy="692"/>
          </a:xfrm>
        </p:grpSpPr>
        <p:sp>
          <p:nvSpPr>
            <p:cNvPr id="9372" name="Line 156"/>
            <p:cNvSpPr>
              <a:spLocks noChangeShapeType="1"/>
            </p:cNvSpPr>
            <p:nvPr/>
          </p:nvSpPr>
          <p:spPr bwMode="auto">
            <a:xfrm>
              <a:off x="2112" y="2544"/>
              <a:ext cx="384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3" name="Line 157"/>
            <p:cNvSpPr>
              <a:spLocks noChangeShapeType="1"/>
            </p:cNvSpPr>
            <p:nvPr/>
          </p:nvSpPr>
          <p:spPr bwMode="auto">
            <a:xfrm rot="-5400000">
              <a:off x="1632" y="2592"/>
              <a:ext cx="528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4" name="Line 158"/>
            <p:cNvSpPr>
              <a:spLocks noChangeShapeType="1"/>
            </p:cNvSpPr>
            <p:nvPr/>
          </p:nvSpPr>
          <p:spPr bwMode="auto">
            <a:xfrm rot="-5400000">
              <a:off x="3120" y="2736"/>
              <a:ext cx="528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5" name="Line 159"/>
            <p:cNvSpPr>
              <a:spLocks noChangeShapeType="1"/>
            </p:cNvSpPr>
            <p:nvPr/>
          </p:nvSpPr>
          <p:spPr bwMode="auto">
            <a:xfrm rot="5400000" flipH="1">
              <a:off x="3552" y="2448"/>
              <a:ext cx="528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6" name="Line 160"/>
            <p:cNvSpPr>
              <a:spLocks noChangeShapeType="1"/>
            </p:cNvSpPr>
            <p:nvPr/>
          </p:nvSpPr>
          <p:spPr bwMode="auto">
            <a:xfrm rot="-5400000">
              <a:off x="768" y="2544"/>
              <a:ext cx="576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7" name="Oval 161"/>
            <p:cNvSpPr>
              <a:spLocks noChangeArrowheads="1"/>
            </p:cNvSpPr>
            <p:nvPr/>
          </p:nvSpPr>
          <p:spPr bwMode="auto">
            <a:xfrm>
              <a:off x="768" y="30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78" name="Oval 162"/>
            <p:cNvSpPr>
              <a:spLocks noChangeArrowheads="1"/>
            </p:cNvSpPr>
            <p:nvPr/>
          </p:nvSpPr>
          <p:spPr bwMode="auto">
            <a:xfrm>
              <a:off x="1608" y="30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79" name="Oval 163"/>
            <p:cNvSpPr>
              <a:spLocks noChangeArrowheads="1"/>
            </p:cNvSpPr>
            <p:nvPr/>
          </p:nvSpPr>
          <p:spPr bwMode="auto">
            <a:xfrm>
              <a:off x="2448" y="30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80" name="Oval 164"/>
            <p:cNvSpPr>
              <a:spLocks noChangeArrowheads="1"/>
            </p:cNvSpPr>
            <p:nvPr/>
          </p:nvSpPr>
          <p:spPr bwMode="auto">
            <a:xfrm>
              <a:off x="3264" y="30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81" name="Oval 165"/>
            <p:cNvSpPr>
              <a:spLocks noChangeArrowheads="1"/>
            </p:cNvSpPr>
            <p:nvPr/>
          </p:nvSpPr>
          <p:spPr bwMode="auto">
            <a:xfrm>
              <a:off x="4128" y="30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82" name="Rectangle 166"/>
            <p:cNvSpPr>
              <a:spLocks noChangeArrowheads="1"/>
            </p:cNvSpPr>
            <p:nvPr/>
          </p:nvSpPr>
          <p:spPr bwMode="auto">
            <a:xfrm>
              <a:off x="395" y="2428"/>
              <a:ext cx="75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AGGGCAT</a:t>
              </a:r>
            </a:p>
          </p:txBody>
        </p:sp>
        <p:sp>
          <p:nvSpPr>
            <p:cNvPr id="9383" name="Rectangle 167"/>
            <p:cNvSpPr>
              <a:spLocks noChangeArrowheads="1"/>
            </p:cNvSpPr>
            <p:nvPr/>
          </p:nvSpPr>
          <p:spPr bwMode="auto">
            <a:xfrm>
              <a:off x="2256" y="2428"/>
              <a:ext cx="72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TAGCCCT</a:t>
              </a:r>
            </a:p>
          </p:txBody>
        </p:sp>
        <p:sp>
          <p:nvSpPr>
            <p:cNvPr id="9384" name="Rectangle 168"/>
            <p:cNvSpPr>
              <a:spLocks noChangeArrowheads="1"/>
            </p:cNvSpPr>
            <p:nvPr/>
          </p:nvSpPr>
          <p:spPr bwMode="auto">
            <a:xfrm>
              <a:off x="3600" y="2428"/>
              <a:ext cx="7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latin typeface="Verdana" charset="0"/>
                </a:rPr>
                <a:t>AGCACTT</a:t>
              </a:r>
            </a:p>
          </p:txBody>
        </p:sp>
      </p:grp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DNA sequence </a:t>
            </a:r>
            <a:r>
              <a:rPr lang="en-US" dirty="0" smtClean="0"/>
              <a:t>evolution (idealized)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2209800" y="2035626"/>
            <a:ext cx="11874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latin typeface="Verdana" charset="0"/>
              </a:rPr>
              <a:t>AGATTA</a:t>
            </a: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3698875" y="2019751"/>
            <a:ext cx="12366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latin typeface="Verdana" charset="0"/>
              </a:rPr>
              <a:t>AGACTA</a:t>
            </a:r>
          </a:p>
        </p:txBody>
      </p:sp>
      <p:sp>
        <p:nvSpPr>
          <p:cNvPr id="74762" name="Rectangle 10"/>
          <p:cNvSpPr>
            <a:spLocks noChangeArrowheads="1"/>
          </p:cNvSpPr>
          <p:nvPr/>
        </p:nvSpPr>
        <p:spPr bwMode="auto">
          <a:xfrm>
            <a:off x="5259388" y="2019751"/>
            <a:ext cx="12747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latin typeface="Verdana" charset="0"/>
              </a:rPr>
              <a:t>TGGACA</a:t>
            </a:r>
          </a:p>
        </p:txBody>
      </p:sp>
      <p:sp>
        <p:nvSpPr>
          <p:cNvPr id="74763" name="Rectangle 11"/>
          <p:cNvSpPr>
            <a:spLocks noChangeArrowheads="1"/>
          </p:cNvSpPr>
          <p:nvPr/>
        </p:nvSpPr>
        <p:spPr bwMode="auto">
          <a:xfrm>
            <a:off x="6858000" y="2019751"/>
            <a:ext cx="14287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latin typeface="Verdana" charset="0"/>
              </a:rPr>
              <a:t>TGCGACT</a:t>
            </a:r>
          </a:p>
        </p:txBody>
      </p: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515938" y="2035626"/>
            <a:ext cx="13128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latin typeface="Verdana" charset="0"/>
              </a:rPr>
              <a:t>AGGTCA</a:t>
            </a:r>
          </a:p>
        </p:txBody>
      </p:sp>
      <p:sp>
        <p:nvSpPr>
          <p:cNvPr id="74765" name="Oval 13"/>
          <p:cNvSpPr>
            <a:spLocks noChangeArrowheads="1"/>
          </p:cNvSpPr>
          <p:nvPr/>
        </p:nvSpPr>
        <p:spPr bwMode="auto">
          <a:xfrm>
            <a:off x="1143000" y="1654626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766" name="Oval 14"/>
          <p:cNvSpPr>
            <a:spLocks noChangeArrowheads="1"/>
          </p:cNvSpPr>
          <p:nvPr/>
        </p:nvSpPr>
        <p:spPr bwMode="auto">
          <a:xfrm>
            <a:off x="2724150" y="1654626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767" name="Oval 15"/>
          <p:cNvSpPr>
            <a:spLocks noChangeArrowheads="1"/>
          </p:cNvSpPr>
          <p:nvPr/>
        </p:nvSpPr>
        <p:spPr bwMode="auto">
          <a:xfrm>
            <a:off x="4305300" y="1654626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768" name="Oval 16"/>
          <p:cNvSpPr>
            <a:spLocks noChangeArrowheads="1"/>
          </p:cNvSpPr>
          <p:nvPr/>
        </p:nvSpPr>
        <p:spPr bwMode="auto">
          <a:xfrm>
            <a:off x="5886450" y="1654626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769" name="Oval 17"/>
          <p:cNvSpPr>
            <a:spLocks noChangeArrowheads="1"/>
          </p:cNvSpPr>
          <p:nvPr/>
        </p:nvSpPr>
        <p:spPr bwMode="auto">
          <a:xfrm>
            <a:off x="7467600" y="1654626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4770" name="Rectangle 18"/>
          <p:cNvSpPr>
            <a:spLocks noChangeArrowheads="1"/>
          </p:cNvSpPr>
          <p:nvPr/>
        </p:nvSpPr>
        <p:spPr bwMode="auto">
          <a:xfrm>
            <a:off x="838200" y="1349826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latin typeface="Times New Roman" charset="0"/>
              </a:rPr>
              <a:t>U</a:t>
            </a:r>
          </a:p>
        </p:txBody>
      </p:sp>
      <p:sp>
        <p:nvSpPr>
          <p:cNvPr id="74771" name="Rectangle 19"/>
          <p:cNvSpPr>
            <a:spLocks noChangeArrowheads="1"/>
          </p:cNvSpPr>
          <p:nvPr/>
        </p:nvSpPr>
        <p:spPr bwMode="auto">
          <a:xfrm>
            <a:off x="2438400" y="1349826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>
                <a:solidFill>
                  <a:schemeClr val="accent2"/>
                </a:solidFill>
                <a:latin typeface="Times New Roman" charset="0"/>
              </a:rPr>
              <a:t>V</a:t>
            </a:r>
          </a:p>
        </p:txBody>
      </p:sp>
      <p:sp>
        <p:nvSpPr>
          <p:cNvPr id="74772" name="Rectangle 20"/>
          <p:cNvSpPr>
            <a:spLocks noChangeArrowheads="1"/>
          </p:cNvSpPr>
          <p:nvPr/>
        </p:nvSpPr>
        <p:spPr bwMode="auto">
          <a:xfrm>
            <a:off x="3962400" y="1349826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>
                <a:solidFill>
                  <a:schemeClr val="accent2"/>
                </a:solidFill>
                <a:latin typeface="Times New Roman" charset="0"/>
              </a:rPr>
              <a:t>W</a:t>
            </a:r>
          </a:p>
        </p:txBody>
      </p:sp>
      <p:sp>
        <p:nvSpPr>
          <p:cNvPr id="74773" name="Rectangle 21"/>
          <p:cNvSpPr>
            <a:spLocks noChangeArrowheads="1"/>
          </p:cNvSpPr>
          <p:nvPr/>
        </p:nvSpPr>
        <p:spPr bwMode="auto">
          <a:xfrm>
            <a:off x="5530850" y="1349826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>
                <a:solidFill>
                  <a:schemeClr val="accent2"/>
                </a:solidFill>
                <a:latin typeface="Times New Roman" charset="0"/>
              </a:rPr>
              <a:t>X</a:t>
            </a:r>
          </a:p>
        </p:txBody>
      </p:sp>
      <p:sp>
        <p:nvSpPr>
          <p:cNvPr id="74774" name="Rectangle 22"/>
          <p:cNvSpPr>
            <a:spLocks noChangeArrowheads="1"/>
          </p:cNvSpPr>
          <p:nvPr/>
        </p:nvSpPr>
        <p:spPr bwMode="auto">
          <a:xfrm>
            <a:off x="7138988" y="1349826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>
                <a:solidFill>
                  <a:schemeClr val="accent2"/>
                </a:solidFill>
                <a:latin typeface="Times New Roman" charset="0"/>
              </a:rPr>
              <a:t>Y</a:t>
            </a:r>
          </a:p>
        </p:txBody>
      </p:sp>
      <p:sp>
        <p:nvSpPr>
          <p:cNvPr id="74775" name="AutoShape 23"/>
          <p:cNvSpPr>
            <a:spLocks noChangeArrowheads="1"/>
          </p:cNvSpPr>
          <p:nvPr/>
        </p:nvSpPr>
        <p:spPr bwMode="auto">
          <a:xfrm>
            <a:off x="3657600" y="2703283"/>
            <a:ext cx="1600200" cy="685800"/>
          </a:xfrm>
          <a:prstGeom prst="downArrow">
            <a:avLst>
              <a:gd name="adj1" fmla="val 67463"/>
              <a:gd name="adj2" fmla="val 53704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667000" y="3254826"/>
            <a:ext cx="3886200" cy="2362200"/>
            <a:chOff x="2667000" y="3254826"/>
            <a:chExt cx="3886200" cy="2362200"/>
          </a:xfrm>
        </p:grpSpPr>
        <p:sp>
          <p:nvSpPr>
            <p:cNvPr id="74754" name="Line 2"/>
            <p:cNvSpPr>
              <a:spLocks noChangeShapeType="1"/>
            </p:cNvSpPr>
            <p:nvPr/>
          </p:nvSpPr>
          <p:spPr bwMode="auto">
            <a:xfrm flipV="1">
              <a:off x="3702050" y="4321626"/>
              <a:ext cx="609600" cy="762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55" name="Line 3"/>
            <p:cNvSpPr>
              <a:spLocks noChangeShapeType="1"/>
            </p:cNvSpPr>
            <p:nvPr/>
          </p:nvSpPr>
          <p:spPr bwMode="auto">
            <a:xfrm flipH="1" flipV="1">
              <a:off x="4311650" y="4321626"/>
              <a:ext cx="609600" cy="762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56" name="Line 4"/>
            <p:cNvSpPr>
              <a:spLocks noChangeShapeType="1"/>
            </p:cNvSpPr>
            <p:nvPr/>
          </p:nvSpPr>
          <p:spPr bwMode="auto">
            <a:xfrm flipH="1" flipV="1">
              <a:off x="3352800" y="3940626"/>
              <a:ext cx="1828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57" name="Line 5"/>
            <p:cNvSpPr>
              <a:spLocks noChangeShapeType="1"/>
            </p:cNvSpPr>
            <p:nvPr/>
          </p:nvSpPr>
          <p:spPr bwMode="auto">
            <a:xfrm flipH="1">
              <a:off x="4311650" y="3940626"/>
              <a:ext cx="0" cy="381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58" name="Line 6"/>
            <p:cNvSpPr>
              <a:spLocks noChangeShapeType="1"/>
            </p:cNvSpPr>
            <p:nvPr/>
          </p:nvSpPr>
          <p:spPr bwMode="auto">
            <a:xfrm flipH="1" flipV="1">
              <a:off x="5157788" y="3940626"/>
              <a:ext cx="838200" cy="457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59" name="Line 7"/>
            <p:cNvSpPr>
              <a:spLocks noChangeShapeType="1"/>
            </p:cNvSpPr>
            <p:nvPr/>
          </p:nvSpPr>
          <p:spPr bwMode="auto">
            <a:xfrm flipH="1">
              <a:off x="5157788" y="3483426"/>
              <a:ext cx="838200" cy="457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76" name="Rectangle 24"/>
            <p:cNvSpPr>
              <a:spLocks noChangeArrowheads="1"/>
            </p:cNvSpPr>
            <p:nvPr/>
          </p:nvSpPr>
          <p:spPr bwMode="auto">
            <a:xfrm>
              <a:off x="2667000" y="3635826"/>
              <a:ext cx="4048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accent2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74777" name="Rectangle 25"/>
            <p:cNvSpPr>
              <a:spLocks noChangeArrowheads="1"/>
            </p:cNvSpPr>
            <p:nvPr/>
          </p:nvSpPr>
          <p:spPr bwMode="auto">
            <a:xfrm>
              <a:off x="3525838" y="5159826"/>
              <a:ext cx="404812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accent2"/>
                  </a:solidFill>
                  <a:latin typeface="Times New Roman" charset="0"/>
                </a:rPr>
                <a:t>V</a:t>
              </a:r>
            </a:p>
          </p:txBody>
        </p:sp>
        <p:sp>
          <p:nvSpPr>
            <p:cNvPr id="74778" name="Rectangle 26"/>
            <p:cNvSpPr>
              <a:spLocks noChangeArrowheads="1"/>
            </p:cNvSpPr>
            <p:nvPr/>
          </p:nvSpPr>
          <p:spPr bwMode="auto">
            <a:xfrm>
              <a:off x="4692650" y="5159826"/>
              <a:ext cx="4889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accent2"/>
                  </a:solidFill>
                  <a:latin typeface="Times New Roman" charset="0"/>
                </a:rPr>
                <a:t>W</a:t>
              </a:r>
            </a:p>
          </p:txBody>
        </p:sp>
        <p:sp>
          <p:nvSpPr>
            <p:cNvPr id="74779" name="Rectangle 27"/>
            <p:cNvSpPr>
              <a:spLocks noChangeArrowheads="1"/>
            </p:cNvSpPr>
            <p:nvPr/>
          </p:nvSpPr>
          <p:spPr bwMode="auto">
            <a:xfrm>
              <a:off x="6148388" y="3254826"/>
              <a:ext cx="404812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accent2"/>
                  </a:solidFill>
                  <a:latin typeface="Times New Roman" charset="0"/>
                </a:rPr>
                <a:t>X</a:t>
              </a:r>
            </a:p>
          </p:txBody>
        </p:sp>
        <p:sp>
          <p:nvSpPr>
            <p:cNvPr id="74780" name="Rectangle 28"/>
            <p:cNvSpPr>
              <a:spLocks noChangeArrowheads="1"/>
            </p:cNvSpPr>
            <p:nvPr/>
          </p:nvSpPr>
          <p:spPr bwMode="auto">
            <a:xfrm>
              <a:off x="6148388" y="4245426"/>
              <a:ext cx="404812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accent2"/>
                  </a:solidFill>
                  <a:latin typeface="Times New Roman" charset="0"/>
                </a:rPr>
                <a:t>Y</a:t>
              </a:r>
            </a:p>
          </p:txBody>
        </p:sp>
        <p:sp>
          <p:nvSpPr>
            <p:cNvPr id="74781" name="Oval 29"/>
            <p:cNvSpPr>
              <a:spLocks noChangeArrowheads="1"/>
            </p:cNvSpPr>
            <p:nvPr/>
          </p:nvSpPr>
          <p:spPr bwMode="auto">
            <a:xfrm>
              <a:off x="3200400" y="3788226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82" name="Oval 30"/>
            <p:cNvSpPr>
              <a:spLocks noChangeArrowheads="1"/>
            </p:cNvSpPr>
            <p:nvPr/>
          </p:nvSpPr>
          <p:spPr bwMode="auto">
            <a:xfrm>
              <a:off x="3625850" y="4931226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83" name="Oval 31"/>
            <p:cNvSpPr>
              <a:spLocks noChangeArrowheads="1"/>
            </p:cNvSpPr>
            <p:nvPr/>
          </p:nvSpPr>
          <p:spPr bwMode="auto">
            <a:xfrm>
              <a:off x="4768850" y="4931226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84" name="Oval 32"/>
            <p:cNvSpPr>
              <a:spLocks noChangeArrowheads="1"/>
            </p:cNvSpPr>
            <p:nvPr/>
          </p:nvSpPr>
          <p:spPr bwMode="auto">
            <a:xfrm>
              <a:off x="5919788" y="4321626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85" name="Oval 33"/>
            <p:cNvSpPr>
              <a:spLocks noChangeArrowheads="1"/>
            </p:cNvSpPr>
            <p:nvPr/>
          </p:nvSpPr>
          <p:spPr bwMode="auto">
            <a:xfrm>
              <a:off x="5919788" y="3407226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0929" name="Rectangle 34"/>
          <p:cNvSpPr>
            <a:spLocks noGrp="1" noChangeArrowheads="1"/>
          </p:cNvSpPr>
          <p:nvPr>
            <p:ph type="title"/>
          </p:nvPr>
        </p:nvSpPr>
        <p:spPr>
          <a:xfrm>
            <a:off x="457200" y="20636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Phylogeny Problem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795587" y="3581397"/>
            <a:ext cx="3272973" cy="2679699"/>
            <a:chOff x="2795587" y="3581397"/>
            <a:chExt cx="3272973" cy="2679699"/>
          </a:xfrm>
        </p:grpSpPr>
        <p:grpSp>
          <p:nvGrpSpPr>
            <p:cNvPr id="35" name="Group 87"/>
            <p:cNvGrpSpPr>
              <a:grpSpLocks/>
            </p:cNvGrpSpPr>
            <p:nvPr/>
          </p:nvGrpSpPr>
          <p:grpSpPr bwMode="auto">
            <a:xfrm>
              <a:off x="2887663" y="3581397"/>
              <a:ext cx="3048000" cy="2209800"/>
              <a:chOff x="3120" y="1680"/>
              <a:chExt cx="1920" cy="1392"/>
            </a:xfrm>
            <a:solidFill>
              <a:srgbClr val="4F81BD"/>
            </a:solidFill>
          </p:grpSpPr>
          <p:sp>
            <p:nvSpPr>
              <p:cNvPr id="36" name="Line 46"/>
              <p:cNvSpPr>
                <a:spLocks noChangeShapeType="1"/>
              </p:cNvSpPr>
              <p:nvPr/>
            </p:nvSpPr>
            <p:spPr bwMode="auto">
              <a:xfrm flipH="1">
                <a:off x="3168" y="1680"/>
                <a:ext cx="912" cy="12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50"/>
              <p:cNvSpPr>
                <a:spLocks noChangeShapeType="1"/>
              </p:cNvSpPr>
              <p:nvPr/>
            </p:nvSpPr>
            <p:spPr bwMode="auto">
              <a:xfrm>
                <a:off x="4080" y="1680"/>
                <a:ext cx="912" cy="12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51"/>
              <p:cNvSpPr>
                <a:spLocks noChangeShapeType="1"/>
              </p:cNvSpPr>
              <p:nvPr/>
            </p:nvSpPr>
            <p:spPr bwMode="auto">
              <a:xfrm flipH="1">
                <a:off x="4512" y="2640"/>
                <a:ext cx="240" cy="384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52"/>
              <p:cNvSpPr>
                <a:spLocks noChangeShapeType="1"/>
              </p:cNvSpPr>
              <p:nvPr/>
            </p:nvSpPr>
            <p:spPr bwMode="auto">
              <a:xfrm>
                <a:off x="3648" y="2304"/>
                <a:ext cx="432" cy="624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53"/>
              <p:cNvSpPr>
                <a:spLocks noChangeShapeType="1"/>
              </p:cNvSpPr>
              <p:nvPr/>
            </p:nvSpPr>
            <p:spPr bwMode="auto">
              <a:xfrm flipH="1">
                <a:off x="3600" y="2592"/>
                <a:ext cx="240" cy="33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Oval 54"/>
              <p:cNvSpPr>
                <a:spLocks noChangeArrowheads="1"/>
              </p:cNvSpPr>
              <p:nvPr/>
            </p:nvSpPr>
            <p:spPr bwMode="auto">
              <a:xfrm>
                <a:off x="3120" y="2928"/>
                <a:ext cx="144" cy="144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Oval 55"/>
              <p:cNvSpPr>
                <a:spLocks noChangeArrowheads="1"/>
              </p:cNvSpPr>
              <p:nvPr/>
            </p:nvSpPr>
            <p:spPr bwMode="auto">
              <a:xfrm>
                <a:off x="3552" y="2928"/>
                <a:ext cx="144" cy="144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Oval 56"/>
              <p:cNvSpPr>
                <a:spLocks noChangeArrowheads="1"/>
              </p:cNvSpPr>
              <p:nvPr/>
            </p:nvSpPr>
            <p:spPr bwMode="auto">
              <a:xfrm>
                <a:off x="4032" y="2928"/>
                <a:ext cx="144" cy="144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Oval 57"/>
              <p:cNvSpPr>
                <a:spLocks noChangeArrowheads="1"/>
              </p:cNvSpPr>
              <p:nvPr/>
            </p:nvSpPr>
            <p:spPr bwMode="auto">
              <a:xfrm>
                <a:off x="4464" y="2928"/>
                <a:ext cx="144" cy="144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Oval 58"/>
              <p:cNvSpPr>
                <a:spLocks noChangeArrowheads="1"/>
              </p:cNvSpPr>
              <p:nvPr/>
            </p:nvSpPr>
            <p:spPr bwMode="auto">
              <a:xfrm>
                <a:off x="4896" y="2928"/>
                <a:ext cx="144" cy="144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6" name="Rectangle 18"/>
            <p:cNvSpPr>
              <a:spLocks noChangeArrowheads="1"/>
            </p:cNvSpPr>
            <p:nvPr/>
          </p:nvSpPr>
          <p:spPr bwMode="auto">
            <a:xfrm>
              <a:off x="2795587" y="5803896"/>
              <a:ext cx="4048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 dirty="0">
                  <a:solidFill>
                    <a:schemeClr val="accent2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47" name="Rectangle 19"/>
            <p:cNvSpPr>
              <a:spLocks noChangeArrowheads="1"/>
            </p:cNvSpPr>
            <p:nvPr/>
          </p:nvSpPr>
          <p:spPr bwMode="auto">
            <a:xfrm>
              <a:off x="3496360" y="5803896"/>
              <a:ext cx="4048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 dirty="0">
                  <a:solidFill>
                    <a:schemeClr val="accent2"/>
                  </a:solidFill>
                  <a:latin typeface="Times New Roman" charset="0"/>
                </a:rPr>
                <a:t>V</a:t>
              </a:r>
            </a:p>
          </p:txBody>
        </p:sp>
        <p:sp>
          <p:nvSpPr>
            <p:cNvPr id="48" name="Rectangle 20"/>
            <p:cNvSpPr>
              <a:spLocks noChangeArrowheads="1"/>
            </p:cNvSpPr>
            <p:nvPr/>
          </p:nvSpPr>
          <p:spPr bwMode="auto">
            <a:xfrm>
              <a:off x="4276497" y="5803896"/>
              <a:ext cx="4889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 dirty="0">
                  <a:solidFill>
                    <a:schemeClr val="accent2"/>
                  </a:solidFill>
                  <a:latin typeface="Times New Roman" charset="0"/>
                </a:rPr>
                <a:t>W</a:t>
              </a:r>
            </a:p>
          </p:txBody>
        </p:sp>
        <p:sp>
          <p:nvSpPr>
            <p:cNvPr id="49" name="Rectangle 21"/>
            <p:cNvSpPr>
              <a:spLocks noChangeArrowheads="1"/>
            </p:cNvSpPr>
            <p:nvPr/>
          </p:nvSpPr>
          <p:spPr bwMode="auto">
            <a:xfrm>
              <a:off x="4971824" y="5803896"/>
              <a:ext cx="4048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 dirty="0">
                  <a:solidFill>
                    <a:schemeClr val="accent2"/>
                  </a:solidFill>
                  <a:latin typeface="Times New Roman" charset="0"/>
                </a:rPr>
                <a:t>X</a:t>
              </a:r>
            </a:p>
          </p:txBody>
        </p:sp>
        <p:sp>
          <p:nvSpPr>
            <p:cNvPr id="50" name="Rectangle 22"/>
            <p:cNvSpPr>
              <a:spLocks noChangeArrowheads="1"/>
            </p:cNvSpPr>
            <p:nvPr/>
          </p:nvSpPr>
          <p:spPr bwMode="auto">
            <a:xfrm>
              <a:off x="5663748" y="5803896"/>
              <a:ext cx="404812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 dirty="0">
                  <a:solidFill>
                    <a:schemeClr val="accent2"/>
                  </a:solidFill>
                  <a:latin typeface="Times New Roman" charset="0"/>
                </a:rPr>
                <a:t>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2545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basic approaches for </a:t>
            </a:r>
            <a:br>
              <a:rPr lang="en-US" dirty="0"/>
            </a:br>
            <a:r>
              <a:rPr lang="en-US" dirty="0" smtClean="0"/>
              <a:t>tree estimation on multi-gene datasets</a:t>
            </a:r>
            <a:endParaRPr lang="en-US" dirty="0"/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512" y="1981207"/>
            <a:ext cx="7772977" cy="4115360"/>
          </a:xfrm>
        </p:spPr>
        <p:txBody>
          <a:bodyPr/>
          <a:lstStyle/>
          <a:p>
            <a:r>
              <a:rPr lang="en-US" dirty="0" smtClean="0"/>
              <a:t>Apply </a:t>
            </a:r>
            <a:r>
              <a:rPr lang="en-US" dirty="0"/>
              <a:t>phylogeny estimation </a:t>
            </a:r>
            <a:r>
              <a:rPr lang="en-US" dirty="0" smtClean="0"/>
              <a:t>methods to concatenated </a:t>
            </a:r>
            <a:r>
              <a:rPr lang="en-US" dirty="0"/>
              <a:t>(</a:t>
            </a:r>
            <a:r>
              <a:rPr lang="ja-JP" altLang="en-US" dirty="0"/>
              <a:t>“</a:t>
            </a:r>
            <a:r>
              <a:rPr lang="en-US" dirty="0" smtClean="0"/>
              <a:t>combined</a:t>
            </a:r>
            <a:r>
              <a:rPr lang="ja-JP" altLang="en-US" dirty="0" smtClean="0"/>
              <a:t>”</a:t>
            </a:r>
            <a:r>
              <a:rPr lang="en-US" dirty="0"/>
              <a:t>) sequence alignments for different </a:t>
            </a:r>
            <a:r>
              <a:rPr lang="en-US" dirty="0" smtClean="0"/>
              <a:t>genes</a:t>
            </a:r>
            <a:endParaRPr lang="en-US" dirty="0"/>
          </a:p>
          <a:p>
            <a:r>
              <a:rPr lang="en-US" dirty="0"/>
              <a:t>Compute trees on individual genes and apply a </a:t>
            </a:r>
            <a:r>
              <a:rPr lang="en-US" dirty="0" err="1"/>
              <a:t>supertree</a:t>
            </a:r>
            <a:r>
              <a:rPr lang="en-US" dirty="0"/>
              <a:t> method 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14583" y="5239084"/>
            <a:ext cx="8679951" cy="83099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0000FF"/>
                </a:solidFill>
              </a:rPr>
              <a:t>This Talk: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SuperFine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/>
              <a:t>b</a:t>
            </a:r>
            <a:r>
              <a:rPr lang="en-US" dirty="0" smtClean="0"/>
              <a:t>oosts </a:t>
            </a:r>
            <a:r>
              <a:rPr lang="en-US" dirty="0" err="1" smtClean="0"/>
              <a:t>supertree</a:t>
            </a:r>
            <a:r>
              <a:rPr lang="en-US" dirty="0" smtClean="0"/>
              <a:t> methods, enabling</a:t>
            </a:r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aster</a:t>
            </a:r>
            <a:r>
              <a:rPr lang="en-US" dirty="0" smtClean="0">
                <a:solidFill>
                  <a:srgbClr val="000000"/>
                </a:solidFill>
              </a:rPr>
              <a:t>, more </a:t>
            </a:r>
            <a:r>
              <a:rPr lang="en-US" dirty="0" smtClean="0">
                <a:solidFill>
                  <a:srgbClr val="000000"/>
                </a:solidFill>
              </a:rPr>
              <a:t>accurate estimation for large scale problems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47146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multiple genes</a:t>
            </a:r>
            <a:endParaRPr lang="en-US" dirty="0"/>
          </a:p>
        </p:txBody>
      </p:sp>
      <p:grpSp>
        <p:nvGrpSpPr>
          <p:cNvPr id="390147" name="Group 3"/>
          <p:cNvGrpSpPr>
            <a:grpSpLocks/>
          </p:cNvGrpSpPr>
          <p:nvPr/>
        </p:nvGrpSpPr>
        <p:grpSpPr bwMode="auto">
          <a:xfrm>
            <a:off x="458788" y="2124075"/>
            <a:ext cx="2513012" cy="3057525"/>
            <a:chOff x="289" y="1338"/>
            <a:chExt cx="1583" cy="1926"/>
          </a:xfrm>
        </p:grpSpPr>
        <p:sp>
          <p:nvSpPr>
            <p:cNvPr id="390148" name="Line 4"/>
            <p:cNvSpPr>
              <a:spLocks noChangeShapeType="1"/>
            </p:cNvSpPr>
            <p:nvPr/>
          </p:nvSpPr>
          <p:spPr bwMode="auto">
            <a:xfrm>
              <a:off x="657" y="1338"/>
              <a:ext cx="15" cy="192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49" name="Line 5"/>
            <p:cNvSpPr>
              <a:spLocks noChangeShapeType="1"/>
            </p:cNvSpPr>
            <p:nvPr/>
          </p:nvSpPr>
          <p:spPr bwMode="auto">
            <a:xfrm>
              <a:off x="336" y="1728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50" name="Text Box 6"/>
            <p:cNvSpPr txBox="1">
              <a:spLocks noChangeArrowheads="1"/>
            </p:cNvSpPr>
            <p:nvPr/>
          </p:nvSpPr>
          <p:spPr bwMode="auto">
            <a:xfrm>
              <a:off x="700" y="1363"/>
              <a:ext cx="93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800">
                  <a:solidFill>
                    <a:schemeClr val="folHlink"/>
                  </a:solidFill>
                  <a:latin typeface="Helvetica" charset="0"/>
                </a:rPr>
                <a:t> </a:t>
              </a:r>
              <a:r>
                <a:rPr lang="en-US" sz="3200">
                  <a:solidFill>
                    <a:schemeClr val="folHlink"/>
                  </a:solidFill>
                  <a:latin typeface="Helvetica" charset="0"/>
                </a:rPr>
                <a:t>gene 1</a:t>
              </a:r>
            </a:p>
          </p:txBody>
        </p:sp>
        <p:sp>
          <p:nvSpPr>
            <p:cNvPr id="390151" name="Text Box 7"/>
            <p:cNvSpPr txBox="1">
              <a:spLocks noChangeArrowheads="1"/>
            </p:cNvSpPr>
            <p:nvPr/>
          </p:nvSpPr>
          <p:spPr bwMode="auto">
            <a:xfrm>
              <a:off x="306" y="1728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390152" name="Text Box 8"/>
            <p:cNvSpPr txBox="1">
              <a:spLocks noChangeArrowheads="1"/>
            </p:cNvSpPr>
            <p:nvPr/>
          </p:nvSpPr>
          <p:spPr bwMode="auto">
            <a:xfrm>
              <a:off x="289" y="1938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2</a:t>
              </a:r>
              <a:endParaRPr lang="en-US"/>
            </a:p>
          </p:txBody>
        </p:sp>
        <p:sp>
          <p:nvSpPr>
            <p:cNvPr id="390153" name="Text Box 9"/>
            <p:cNvSpPr txBox="1">
              <a:spLocks noChangeArrowheads="1"/>
            </p:cNvSpPr>
            <p:nvPr/>
          </p:nvSpPr>
          <p:spPr bwMode="auto">
            <a:xfrm>
              <a:off x="289" y="2160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3</a:t>
              </a:r>
              <a:endParaRPr lang="en-US"/>
            </a:p>
          </p:txBody>
        </p:sp>
        <p:sp>
          <p:nvSpPr>
            <p:cNvPr id="390154" name="Text Box 10"/>
            <p:cNvSpPr txBox="1">
              <a:spLocks noChangeArrowheads="1"/>
            </p:cNvSpPr>
            <p:nvPr/>
          </p:nvSpPr>
          <p:spPr bwMode="auto">
            <a:xfrm>
              <a:off x="289" y="2400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4</a:t>
              </a:r>
              <a:endParaRPr lang="en-US"/>
            </a:p>
          </p:txBody>
        </p:sp>
        <p:sp>
          <p:nvSpPr>
            <p:cNvPr id="390155" name="Text Box 11"/>
            <p:cNvSpPr txBox="1">
              <a:spLocks noChangeArrowheads="1"/>
            </p:cNvSpPr>
            <p:nvPr/>
          </p:nvSpPr>
          <p:spPr bwMode="auto">
            <a:xfrm>
              <a:off x="289" y="2640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7</a:t>
              </a:r>
              <a:endParaRPr lang="en-US"/>
            </a:p>
          </p:txBody>
        </p:sp>
        <p:sp>
          <p:nvSpPr>
            <p:cNvPr id="390156" name="Text Box 12"/>
            <p:cNvSpPr txBox="1">
              <a:spLocks noChangeArrowheads="1"/>
            </p:cNvSpPr>
            <p:nvPr/>
          </p:nvSpPr>
          <p:spPr bwMode="auto">
            <a:xfrm>
              <a:off x="289" y="2868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8</a:t>
              </a:r>
              <a:endParaRPr lang="en-US"/>
            </a:p>
          </p:txBody>
        </p:sp>
        <p:sp>
          <p:nvSpPr>
            <p:cNvPr id="390157" name="Text Box 13"/>
            <p:cNvSpPr txBox="1">
              <a:spLocks noChangeArrowheads="1"/>
            </p:cNvSpPr>
            <p:nvPr/>
          </p:nvSpPr>
          <p:spPr bwMode="auto">
            <a:xfrm>
              <a:off x="652" y="1790"/>
              <a:ext cx="101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folHlink"/>
                  </a:solidFill>
                  <a:latin typeface="Helvetica" charset="0"/>
                </a:rPr>
                <a:t> TCTAATGGAA</a:t>
              </a:r>
            </a:p>
          </p:txBody>
        </p:sp>
        <p:sp>
          <p:nvSpPr>
            <p:cNvPr id="390158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106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folHlink"/>
                  </a:solidFill>
                  <a:latin typeface="Helvetica" charset="0"/>
                </a:rPr>
                <a:t> GCTAAGGGAA</a:t>
              </a:r>
            </a:p>
          </p:txBody>
        </p:sp>
        <p:sp>
          <p:nvSpPr>
            <p:cNvPr id="390159" name="Text Box 15"/>
            <p:cNvSpPr txBox="1">
              <a:spLocks noChangeArrowheads="1"/>
            </p:cNvSpPr>
            <p:nvPr/>
          </p:nvSpPr>
          <p:spPr bwMode="auto">
            <a:xfrm>
              <a:off x="652" y="2236"/>
              <a:ext cx="10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folHlink"/>
                  </a:solidFill>
                  <a:latin typeface="Helvetica" charset="0"/>
                </a:rPr>
                <a:t> TCTAAGGGAA</a:t>
              </a:r>
            </a:p>
          </p:txBody>
        </p:sp>
        <p:sp>
          <p:nvSpPr>
            <p:cNvPr id="390160" name="Text Box 16"/>
            <p:cNvSpPr txBox="1">
              <a:spLocks noChangeArrowheads="1"/>
            </p:cNvSpPr>
            <p:nvPr/>
          </p:nvSpPr>
          <p:spPr bwMode="auto">
            <a:xfrm>
              <a:off x="652" y="2448"/>
              <a:ext cx="10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folHlink"/>
                  </a:solidFill>
                  <a:latin typeface="Helvetica" charset="0"/>
                </a:rPr>
                <a:t> TCTAACGGAA</a:t>
              </a:r>
            </a:p>
          </p:txBody>
        </p:sp>
        <p:sp>
          <p:nvSpPr>
            <p:cNvPr id="390161" name="Text Box 17"/>
            <p:cNvSpPr txBox="1">
              <a:spLocks noChangeArrowheads="1"/>
            </p:cNvSpPr>
            <p:nvPr/>
          </p:nvSpPr>
          <p:spPr bwMode="auto">
            <a:xfrm>
              <a:off x="667" y="2668"/>
              <a:ext cx="102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folHlink"/>
                  </a:solidFill>
                  <a:latin typeface="Helvetica" charset="0"/>
                </a:rPr>
                <a:t> TCTAATGGAC</a:t>
              </a:r>
            </a:p>
          </p:txBody>
        </p:sp>
        <p:sp>
          <p:nvSpPr>
            <p:cNvPr id="390162" name="Text Box 18"/>
            <p:cNvSpPr txBox="1">
              <a:spLocks noChangeArrowheads="1"/>
            </p:cNvSpPr>
            <p:nvPr/>
          </p:nvSpPr>
          <p:spPr bwMode="auto">
            <a:xfrm>
              <a:off x="667" y="2908"/>
              <a:ext cx="102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folHlink"/>
                  </a:solidFill>
                  <a:latin typeface="Helvetica" charset="0"/>
                </a:rPr>
                <a:t> TATAACGGAA</a:t>
              </a:r>
            </a:p>
          </p:txBody>
        </p:sp>
      </p:grpSp>
      <p:grpSp>
        <p:nvGrpSpPr>
          <p:cNvPr id="390163" name="Group 19"/>
          <p:cNvGrpSpPr>
            <a:grpSpLocks/>
          </p:cNvGrpSpPr>
          <p:nvPr/>
        </p:nvGrpSpPr>
        <p:grpSpPr bwMode="auto">
          <a:xfrm>
            <a:off x="6019800" y="2438400"/>
            <a:ext cx="2538413" cy="2819400"/>
            <a:chOff x="3792" y="1536"/>
            <a:chExt cx="1599" cy="1776"/>
          </a:xfrm>
        </p:grpSpPr>
        <p:sp>
          <p:nvSpPr>
            <p:cNvPr id="390164" name="Rectangle 20"/>
            <p:cNvSpPr>
              <a:spLocks noChangeArrowheads="1"/>
            </p:cNvSpPr>
            <p:nvPr/>
          </p:nvSpPr>
          <p:spPr bwMode="auto">
            <a:xfrm>
              <a:off x="4244" y="1556"/>
              <a:ext cx="8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CC0000"/>
                  </a:solidFill>
                  <a:latin typeface="Helvetica" charset="0"/>
                </a:rPr>
                <a:t>gene 3</a:t>
              </a:r>
              <a:endParaRPr lang="en-US" sz="3200" i="1">
                <a:solidFill>
                  <a:srgbClr val="CC0000"/>
                </a:solidFill>
                <a:latin typeface="Helvetica" charset="0"/>
              </a:endParaRPr>
            </a:p>
          </p:txBody>
        </p:sp>
        <p:sp>
          <p:nvSpPr>
            <p:cNvPr id="390165" name="Rectangle 21"/>
            <p:cNvSpPr>
              <a:spLocks noChangeArrowheads="1"/>
            </p:cNvSpPr>
            <p:nvPr/>
          </p:nvSpPr>
          <p:spPr bwMode="auto">
            <a:xfrm>
              <a:off x="4176" y="2016"/>
              <a:ext cx="96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CC0000"/>
                  </a:solidFill>
                  <a:latin typeface="Helvetica" charset="0"/>
                </a:rPr>
                <a:t>TATTGATACA</a:t>
              </a:r>
            </a:p>
          </p:txBody>
        </p:sp>
        <p:sp>
          <p:nvSpPr>
            <p:cNvPr id="390166" name="Rectangle 22"/>
            <p:cNvSpPr>
              <a:spLocks noChangeArrowheads="1"/>
            </p:cNvSpPr>
            <p:nvPr/>
          </p:nvSpPr>
          <p:spPr bwMode="auto">
            <a:xfrm>
              <a:off x="4176" y="2256"/>
              <a:ext cx="9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CC0000"/>
                  </a:solidFill>
                  <a:latin typeface="Helvetica" charset="0"/>
                </a:rPr>
                <a:t>TCTTGATACC</a:t>
              </a:r>
            </a:p>
          </p:txBody>
        </p:sp>
        <p:sp>
          <p:nvSpPr>
            <p:cNvPr id="390167" name="Rectangle 23"/>
            <p:cNvSpPr>
              <a:spLocks noChangeArrowheads="1"/>
            </p:cNvSpPr>
            <p:nvPr/>
          </p:nvSpPr>
          <p:spPr bwMode="auto">
            <a:xfrm>
              <a:off x="4176" y="2724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CC0000"/>
                  </a:solidFill>
                  <a:latin typeface="Helvetica" charset="0"/>
                </a:rPr>
                <a:t>TAGTGATGCA</a:t>
              </a:r>
            </a:p>
          </p:txBody>
        </p:sp>
        <p:sp>
          <p:nvSpPr>
            <p:cNvPr id="390168" name="Rectangle 24"/>
            <p:cNvSpPr>
              <a:spLocks noChangeArrowheads="1"/>
            </p:cNvSpPr>
            <p:nvPr/>
          </p:nvSpPr>
          <p:spPr bwMode="auto">
            <a:xfrm>
              <a:off x="4176" y="2964"/>
              <a:ext cx="9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CC0000"/>
                  </a:solidFill>
                  <a:latin typeface="Helvetica" charset="0"/>
                </a:rPr>
                <a:t>CATTCATACC</a:t>
              </a:r>
            </a:p>
          </p:txBody>
        </p:sp>
        <p:sp>
          <p:nvSpPr>
            <p:cNvPr id="390169" name="Rectangle 25"/>
            <p:cNvSpPr>
              <a:spLocks noChangeArrowheads="1"/>
            </p:cNvSpPr>
            <p:nvPr/>
          </p:nvSpPr>
          <p:spPr bwMode="auto">
            <a:xfrm>
              <a:off x="4176" y="246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CC0000"/>
                  </a:solidFill>
                  <a:latin typeface="Helvetica" charset="0"/>
                </a:rPr>
                <a:t>TAGTGATGCA</a:t>
              </a:r>
            </a:p>
          </p:txBody>
        </p:sp>
        <p:sp>
          <p:nvSpPr>
            <p:cNvPr id="390170" name="Text Box 26"/>
            <p:cNvSpPr txBox="1">
              <a:spLocks noChangeArrowheads="1"/>
            </p:cNvSpPr>
            <p:nvPr/>
          </p:nvSpPr>
          <p:spPr bwMode="auto">
            <a:xfrm>
              <a:off x="3857" y="1932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390171" name="Text Box 27"/>
            <p:cNvSpPr txBox="1">
              <a:spLocks noChangeArrowheads="1"/>
            </p:cNvSpPr>
            <p:nvPr/>
          </p:nvSpPr>
          <p:spPr bwMode="auto">
            <a:xfrm>
              <a:off x="3840" y="2172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3</a:t>
              </a:r>
              <a:endParaRPr lang="en-US"/>
            </a:p>
          </p:txBody>
        </p:sp>
        <p:sp>
          <p:nvSpPr>
            <p:cNvPr id="390172" name="Text Box 28"/>
            <p:cNvSpPr txBox="1">
              <a:spLocks noChangeArrowheads="1"/>
            </p:cNvSpPr>
            <p:nvPr/>
          </p:nvSpPr>
          <p:spPr bwMode="auto">
            <a:xfrm>
              <a:off x="3840" y="2412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4</a:t>
              </a:r>
              <a:endParaRPr lang="en-US"/>
            </a:p>
          </p:txBody>
        </p:sp>
        <p:sp>
          <p:nvSpPr>
            <p:cNvPr id="390173" name="Text Box 29"/>
            <p:cNvSpPr txBox="1">
              <a:spLocks noChangeArrowheads="1"/>
            </p:cNvSpPr>
            <p:nvPr/>
          </p:nvSpPr>
          <p:spPr bwMode="auto">
            <a:xfrm>
              <a:off x="3840" y="2688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7</a:t>
              </a:r>
              <a:endParaRPr lang="en-US"/>
            </a:p>
          </p:txBody>
        </p:sp>
        <p:sp>
          <p:nvSpPr>
            <p:cNvPr id="390174" name="Text Box 30"/>
            <p:cNvSpPr txBox="1">
              <a:spLocks noChangeArrowheads="1"/>
            </p:cNvSpPr>
            <p:nvPr/>
          </p:nvSpPr>
          <p:spPr bwMode="auto">
            <a:xfrm>
              <a:off x="3840" y="2916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8</a:t>
              </a:r>
              <a:endParaRPr lang="en-US"/>
            </a:p>
          </p:txBody>
        </p:sp>
        <p:sp>
          <p:nvSpPr>
            <p:cNvPr id="390175" name="Line 31"/>
            <p:cNvSpPr>
              <a:spLocks noChangeShapeType="1"/>
            </p:cNvSpPr>
            <p:nvPr/>
          </p:nvSpPr>
          <p:spPr bwMode="auto">
            <a:xfrm>
              <a:off x="4176" y="1536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76" name="Line 32"/>
            <p:cNvSpPr>
              <a:spLocks noChangeShapeType="1"/>
            </p:cNvSpPr>
            <p:nvPr/>
          </p:nvSpPr>
          <p:spPr bwMode="auto">
            <a:xfrm>
              <a:off x="3792" y="1920"/>
              <a:ext cx="1599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90177" name="Group 33"/>
          <p:cNvGrpSpPr>
            <a:grpSpLocks/>
          </p:cNvGrpSpPr>
          <p:nvPr/>
        </p:nvGrpSpPr>
        <p:grpSpPr bwMode="auto">
          <a:xfrm>
            <a:off x="3048000" y="3124200"/>
            <a:ext cx="2513013" cy="2362200"/>
            <a:chOff x="1920" y="1968"/>
            <a:chExt cx="1583" cy="1488"/>
          </a:xfrm>
        </p:grpSpPr>
        <p:sp>
          <p:nvSpPr>
            <p:cNvPr id="390178" name="Rectangle 34"/>
            <p:cNvSpPr>
              <a:spLocks noChangeArrowheads="1"/>
            </p:cNvSpPr>
            <p:nvPr/>
          </p:nvSpPr>
          <p:spPr bwMode="auto">
            <a:xfrm>
              <a:off x="2352" y="1974"/>
              <a:ext cx="8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accent1"/>
                  </a:solidFill>
                  <a:latin typeface="Helvetica" charset="0"/>
                </a:rPr>
                <a:t>gene 2</a:t>
              </a:r>
              <a:endParaRPr lang="en-US" sz="3200" i="1">
                <a:solidFill>
                  <a:schemeClr val="accent1"/>
                </a:solidFill>
                <a:latin typeface="Helvetica" charset="0"/>
              </a:endParaRPr>
            </a:p>
          </p:txBody>
        </p:sp>
        <p:sp>
          <p:nvSpPr>
            <p:cNvPr id="390179" name="Rectangle 35"/>
            <p:cNvSpPr>
              <a:spLocks noChangeArrowheads="1"/>
            </p:cNvSpPr>
            <p:nvPr/>
          </p:nvSpPr>
          <p:spPr bwMode="auto">
            <a:xfrm>
              <a:off x="2297" y="2448"/>
              <a:ext cx="10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  <a:latin typeface="Helvetica" charset="0"/>
                </a:rPr>
                <a:t>GGTAACCCTC</a:t>
              </a:r>
              <a:endParaRPr lang="en-US" sz="1600" i="1">
                <a:solidFill>
                  <a:schemeClr val="accent1"/>
                </a:solidFill>
                <a:latin typeface="Helvetica" charset="0"/>
              </a:endParaRPr>
            </a:p>
          </p:txBody>
        </p:sp>
        <p:sp>
          <p:nvSpPr>
            <p:cNvPr id="390180" name="Rectangle 36"/>
            <p:cNvSpPr>
              <a:spLocks noChangeArrowheads="1"/>
            </p:cNvSpPr>
            <p:nvPr/>
          </p:nvSpPr>
          <p:spPr bwMode="auto">
            <a:xfrm>
              <a:off x="2297" y="266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  <a:latin typeface="Helvetica" charset="0"/>
                </a:rPr>
                <a:t>GCTAAACCTC</a:t>
              </a:r>
              <a:endParaRPr lang="en-US" sz="1600" i="1">
                <a:solidFill>
                  <a:schemeClr val="accent1"/>
                </a:solidFill>
                <a:latin typeface="Helvetica" charset="0"/>
              </a:endParaRPr>
            </a:p>
          </p:txBody>
        </p:sp>
        <p:sp>
          <p:nvSpPr>
            <p:cNvPr id="390181" name="Rectangle 37"/>
            <p:cNvSpPr>
              <a:spLocks noChangeArrowheads="1"/>
            </p:cNvSpPr>
            <p:nvPr/>
          </p:nvSpPr>
          <p:spPr bwMode="auto">
            <a:xfrm>
              <a:off x="2293" y="2908"/>
              <a:ext cx="10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  <a:latin typeface="Helvetica" charset="0"/>
                </a:rPr>
                <a:t>GGTGACCATC</a:t>
              </a:r>
              <a:endParaRPr lang="en-US" sz="1600" i="1">
                <a:solidFill>
                  <a:schemeClr val="accent1"/>
                </a:solidFill>
                <a:latin typeface="Helvetica" charset="0"/>
              </a:endParaRPr>
            </a:p>
          </p:txBody>
        </p:sp>
        <p:sp>
          <p:nvSpPr>
            <p:cNvPr id="390182" name="Rectangle 38"/>
            <p:cNvSpPr>
              <a:spLocks noChangeArrowheads="1"/>
            </p:cNvSpPr>
            <p:nvPr/>
          </p:nvSpPr>
          <p:spPr bwMode="auto">
            <a:xfrm>
              <a:off x="2303" y="314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  <a:latin typeface="Helvetica" charset="0"/>
                </a:rPr>
                <a:t>GCTAAACCTC</a:t>
              </a:r>
              <a:endParaRPr lang="en-US" sz="1600" i="1">
                <a:solidFill>
                  <a:schemeClr val="accent1"/>
                </a:solidFill>
                <a:latin typeface="Helvetica" charset="0"/>
              </a:endParaRPr>
            </a:p>
          </p:txBody>
        </p:sp>
        <p:sp>
          <p:nvSpPr>
            <p:cNvPr id="390183" name="Line 39"/>
            <p:cNvSpPr>
              <a:spLocks noChangeShapeType="1"/>
            </p:cNvSpPr>
            <p:nvPr/>
          </p:nvSpPr>
          <p:spPr bwMode="auto">
            <a:xfrm>
              <a:off x="2288" y="1968"/>
              <a:ext cx="16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84" name="Line 40"/>
            <p:cNvSpPr>
              <a:spLocks noChangeShapeType="1"/>
            </p:cNvSpPr>
            <p:nvPr/>
          </p:nvSpPr>
          <p:spPr bwMode="auto">
            <a:xfrm>
              <a:off x="1967" y="2358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85" name="Text Box 41"/>
            <p:cNvSpPr txBox="1">
              <a:spLocks noChangeArrowheads="1"/>
            </p:cNvSpPr>
            <p:nvPr/>
          </p:nvSpPr>
          <p:spPr bwMode="auto">
            <a:xfrm>
              <a:off x="1920" y="2400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4</a:t>
              </a:r>
              <a:endParaRPr lang="en-US"/>
            </a:p>
          </p:txBody>
        </p:sp>
        <p:sp>
          <p:nvSpPr>
            <p:cNvPr id="390186" name="Text Box 42"/>
            <p:cNvSpPr txBox="1">
              <a:spLocks noChangeArrowheads="1"/>
            </p:cNvSpPr>
            <p:nvPr/>
          </p:nvSpPr>
          <p:spPr bwMode="auto">
            <a:xfrm>
              <a:off x="1920" y="2640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5</a:t>
              </a:r>
              <a:endParaRPr lang="en-US"/>
            </a:p>
          </p:txBody>
        </p:sp>
        <p:sp>
          <p:nvSpPr>
            <p:cNvPr id="390187" name="Text Box 43"/>
            <p:cNvSpPr txBox="1">
              <a:spLocks noChangeArrowheads="1"/>
            </p:cNvSpPr>
            <p:nvPr/>
          </p:nvSpPr>
          <p:spPr bwMode="auto">
            <a:xfrm>
              <a:off x="1920" y="2880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6</a:t>
              </a:r>
              <a:endParaRPr lang="en-US"/>
            </a:p>
          </p:txBody>
        </p:sp>
        <p:sp>
          <p:nvSpPr>
            <p:cNvPr id="390188" name="Text Box 44"/>
            <p:cNvSpPr txBox="1">
              <a:spLocks noChangeArrowheads="1"/>
            </p:cNvSpPr>
            <p:nvPr/>
          </p:nvSpPr>
          <p:spPr bwMode="auto">
            <a:xfrm>
              <a:off x="1920" y="3120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</a:t>
              </a:r>
              <a:r>
                <a:rPr lang="en-US" baseline="-25000"/>
                <a:t>7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75706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Concatenation</a:t>
            </a:r>
            <a:endParaRPr lang="en-US" dirty="0"/>
          </a:p>
        </p:txBody>
      </p:sp>
      <p:sp>
        <p:nvSpPr>
          <p:cNvPr id="392195" name="Line 3"/>
          <p:cNvSpPr>
            <a:spLocks noChangeShapeType="1"/>
          </p:cNvSpPr>
          <p:nvPr/>
        </p:nvSpPr>
        <p:spPr bwMode="auto">
          <a:xfrm>
            <a:off x="998538" y="1492250"/>
            <a:ext cx="0" cy="3581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2196" name="Line 4"/>
          <p:cNvSpPr>
            <a:spLocks noChangeShapeType="1"/>
          </p:cNvSpPr>
          <p:nvPr/>
        </p:nvSpPr>
        <p:spPr bwMode="auto">
          <a:xfrm>
            <a:off x="152400" y="2111375"/>
            <a:ext cx="548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2197" name="Text Box 5"/>
          <p:cNvSpPr txBox="1">
            <a:spLocks noChangeArrowheads="1"/>
          </p:cNvSpPr>
          <p:nvPr/>
        </p:nvSpPr>
        <p:spPr bwMode="auto">
          <a:xfrm>
            <a:off x="1219200" y="1531938"/>
            <a:ext cx="14906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folHlink"/>
                </a:solidFill>
                <a:latin typeface="Helvetica" charset="0"/>
              </a:rPr>
              <a:t> </a:t>
            </a:r>
            <a:r>
              <a:rPr lang="en-US" sz="3200">
                <a:solidFill>
                  <a:schemeClr val="folHlink"/>
                </a:solidFill>
                <a:latin typeface="Helvetica" charset="0"/>
              </a:rPr>
              <a:t>gene 1</a:t>
            </a:r>
          </a:p>
        </p:txBody>
      </p:sp>
      <p:sp>
        <p:nvSpPr>
          <p:cNvPr id="392198" name="Text Box 6"/>
          <p:cNvSpPr txBox="1">
            <a:spLocks noChangeArrowheads="1"/>
          </p:cNvSpPr>
          <p:nvPr/>
        </p:nvSpPr>
        <p:spPr bwMode="auto">
          <a:xfrm>
            <a:off x="441325" y="2111375"/>
            <a:ext cx="50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392199" name="Text Box 7"/>
          <p:cNvSpPr txBox="1">
            <a:spLocks noChangeArrowheads="1"/>
          </p:cNvSpPr>
          <p:nvPr/>
        </p:nvSpPr>
        <p:spPr bwMode="auto">
          <a:xfrm>
            <a:off x="414338" y="2444750"/>
            <a:ext cx="500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392200" name="Text Box 8"/>
          <p:cNvSpPr txBox="1">
            <a:spLocks noChangeArrowheads="1"/>
          </p:cNvSpPr>
          <p:nvPr/>
        </p:nvSpPr>
        <p:spPr bwMode="auto">
          <a:xfrm>
            <a:off x="414338" y="2797175"/>
            <a:ext cx="500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3</a:t>
            </a:r>
            <a:endParaRPr lang="en-US"/>
          </a:p>
        </p:txBody>
      </p:sp>
      <p:sp>
        <p:nvSpPr>
          <p:cNvPr id="392201" name="Text Box 9"/>
          <p:cNvSpPr txBox="1">
            <a:spLocks noChangeArrowheads="1"/>
          </p:cNvSpPr>
          <p:nvPr/>
        </p:nvSpPr>
        <p:spPr bwMode="auto">
          <a:xfrm>
            <a:off x="414338" y="3178175"/>
            <a:ext cx="500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4</a:t>
            </a:r>
            <a:endParaRPr lang="en-US"/>
          </a:p>
        </p:txBody>
      </p:sp>
      <p:sp>
        <p:nvSpPr>
          <p:cNvPr id="392202" name="Text Box 10"/>
          <p:cNvSpPr txBox="1">
            <a:spLocks noChangeArrowheads="1"/>
          </p:cNvSpPr>
          <p:nvPr/>
        </p:nvSpPr>
        <p:spPr bwMode="auto">
          <a:xfrm>
            <a:off x="414338" y="3559175"/>
            <a:ext cx="500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5</a:t>
            </a:r>
            <a:endParaRPr lang="en-US"/>
          </a:p>
        </p:txBody>
      </p:sp>
      <p:sp>
        <p:nvSpPr>
          <p:cNvPr id="392203" name="Text Box 11"/>
          <p:cNvSpPr txBox="1">
            <a:spLocks noChangeArrowheads="1"/>
          </p:cNvSpPr>
          <p:nvPr/>
        </p:nvSpPr>
        <p:spPr bwMode="auto">
          <a:xfrm>
            <a:off x="414338" y="3940175"/>
            <a:ext cx="500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6</a:t>
            </a:r>
            <a:endParaRPr lang="en-US"/>
          </a:p>
        </p:txBody>
      </p:sp>
      <p:sp>
        <p:nvSpPr>
          <p:cNvPr id="392204" name="Text Box 12"/>
          <p:cNvSpPr txBox="1">
            <a:spLocks noChangeArrowheads="1"/>
          </p:cNvSpPr>
          <p:nvPr/>
        </p:nvSpPr>
        <p:spPr bwMode="auto">
          <a:xfrm>
            <a:off x="414338" y="4321175"/>
            <a:ext cx="500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7</a:t>
            </a:r>
            <a:endParaRPr lang="en-US"/>
          </a:p>
        </p:txBody>
      </p:sp>
      <p:sp>
        <p:nvSpPr>
          <p:cNvPr id="392205" name="Text Box 13"/>
          <p:cNvSpPr txBox="1">
            <a:spLocks noChangeArrowheads="1"/>
          </p:cNvSpPr>
          <p:nvPr/>
        </p:nvSpPr>
        <p:spPr bwMode="auto">
          <a:xfrm>
            <a:off x="414338" y="4683125"/>
            <a:ext cx="500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</a:t>
            </a:r>
            <a:r>
              <a:rPr lang="en-US" baseline="-25000"/>
              <a:t>8</a:t>
            </a:r>
            <a:endParaRPr lang="en-US"/>
          </a:p>
        </p:txBody>
      </p:sp>
      <p:sp>
        <p:nvSpPr>
          <p:cNvPr id="392206" name="Rectangle 14"/>
          <p:cNvSpPr>
            <a:spLocks noChangeArrowheads="1"/>
          </p:cNvSpPr>
          <p:nvPr/>
        </p:nvSpPr>
        <p:spPr bwMode="auto">
          <a:xfrm>
            <a:off x="2743200" y="1501775"/>
            <a:ext cx="1427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accent1"/>
                </a:solidFill>
                <a:latin typeface="Helvetica" charset="0"/>
              </a:rPr>
              <a:t>gene 2</a:t>
            </a:r>
            <a:endParaRPr lang="en-US" sz="3200" i="1">
              <a:solidFill>
                <a:schemeClr val="accent1"/>
              </a:solidFill>
              <a:latin typeface="Helvetica" charset="0"/>
            </a:endParaRPr>
          </a:p>
        </p:txBody>
      </p:sp>
      <p:sp>
        <p:nvSpPr>
          <p:cNvPr id="392207" name="Rectangle 15"/>
          <p:cNvSpPr>
            <a:spLocks noChangeArrowheads="1"/>
          </p:cNvSpPr>
          <p:nvPr/>
        </p:nvSpPr>
        <p:spPr bwMode="auto">
          <a:xfrm>
            <a:off x="4222750" y="1501775"/>
            <a:ext cx="1427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0000"/>
                </a:solidFill>
                <a:latin typeface="Helvetica" charset="0"/>
              </a:rPr>
              <a:t>gene 3</a:t>
            </a:r>
            <a:endParaRPr lang="en-US" sz="3200" i="1">
              <a:solidFill>
                <a:srgbClr val="CC0000"/>
              </a:solidFill>
              <a:latin typeface="Helvetica" charset="0"/>
            </a:endParaRPr>
          </a:p>
        </p:txBody>
      </p:sp>
      <p:sp>
        <p:nvSpPr>
          <p:cNvPr id="392208" name="Text Box 16"/>
          <p:cNvSpPr txBox="1">
            <a:spLocks noChangeArrowheads="1"/>
          </p:cNvSpPr>
          <p:nvPr/>
        </p:nvSpPr>
        <p:spPr bwMode="auto">
          <a:xfrm>
            <a:off x="1143000" y="2209800"/>
            <a:ext cx="16176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olidFill>
                  <a:schemeClr val="folHlink"/>
                </a:solidFill>
                <a:latin typeface="Helvetica" charset="0"/>
              </a:rPr>
              <a:t> TCTAATGGAA</a:t>
            </a:r>
          </a:p>
        </p:txBody>
      </p:sp>
      <p:sp>
        <p:nvSpPr>
          <p:cNvPr id="392209" name="Text Box 17"/>
          <p:cNvSpPr txBox="1">
            <a:spLocks noChangeArrowheads="1"/>
          </p:cNvSpPr>
          <p:nvPr/>
        </p:nvSpPr>
        <p:spPr bwMode="auto">
          <a:xfrm>
            <a:off x="1098550" y="2568575"/>
            <a:ext cx="1685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olidFill>
                  <a:schemeClr val="folHlink"/>
                </a:solidFill>
                <a:latin typeface="Helvetica" charset="0"/>
              </a:rPr>
              <a:t> GCTAAGGGAA</a:t>
            </a:r>
          </a:p>
        </p:txBody>
      </p:sp>
      <p:sp>
        <p:nvSpPr>
          <p:cNvPr id="392210" name="Text Box 18"/>
          <p:cNvSpPr txBox="1">
            <a:spLocks noChangeArrowheads="1"/>
          </p:cNvSpPr>
          <p:nvPr/>
        </p:nvSpPr>
        <p:spPr bwMode="auto">
          <a:xfrm>
            <a:off x="1143000" y="2917825"/>
            <a:ext cx="1652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olidFill>
                  <a:schemeClr val="folHlink"/>
                </a:solidFill>
                <a:latin typeface="Helvetica" charset="0"/>
              </a:rPr>
              <a:t> TCTAAGGGAA</a:t>
            </a:r>
          </a:p>
        </p:txBody>
      </p:sp>
      <p:sp>
        <p:nvSpPr>
          <p:cNvPr id="392211" name="Text Box 19"/>
          <p:cNvSpPr txBox="1">
            <a:spLocks noChangeArrowheads="1"/>
          </p:cNvSpPr>
          <p:nvPr/>
        </p:nvSpPr>
        <p:spPr bwMode="auto">
          <a:xfrm>
            <a:off x="1143000" y="3254375"/>
            <a:ext cx="16398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olidFill>
                  <a:schemeClr val="folHlink"/>
                </a:solidFill>
                <a:latin typeface="Helvetica" charset="0"/>
              </a:rPr>
              <a:t> TCTAACGGAA</a:t>
            </a:r>
          </a:p>
        </p:txBody>
      </p:sp>
      <p:sp>
        <p:nvSpPr>
          <p:cNvPr id="392212" name="Text Box 20"/>
          <p:cNvSpPr txBox="1">
            <a:spLocks noChangeArrowheads="1"/>
          </p:cNvSpPr>
          <p:nvPr/>
        </p:nvSpPr>
        <p:spPr bwMode="auto">
          <a:xfrm>
            <a:off x="1166813" y="4365625"/>
            <a:ext cx="1628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olidFill>
                  <a:schemeClr val="folHlink"/>
                </a:solidFill>
                <a:latin typeface="Helvetica" charset="0"/>
              </a:rPr>
              <a:t> TCTAATGGAC</a:t>
            </a:r>
          </a:p>
        </p:txBody>
      </p:sp>
      <p:sp>
        <p:nvSpPr>
          <p:cNvPr id="392213" name="Text Box 21"/>
          <p:cNvSpPr txBox="1">
            <a:spLocks noChangeArrowheads="1"/>
          </p:cNvSpPr>
          <p:nvPr/>
        </p:nvSpPr>
        <p:spPr bwMode="auto">
          <a:xfrm>
            <a:off x="1166813" y="4746625"/>
            <a:ext cx="1628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olidFill>
                  <a:schemeClr val="folHlink"/>
                </a:solidFill>
                <a:latin typeface="Helvetica" charset="0"/>
              </a:rPr>
              <a:t> TATAACGGAA</a:t>
            </a:r>
          </a:p>
        </p:txBody>
      </p:sp>
      <p:sp>
        <p:nvSpPr>
          <p:cNvPr id="392214" name="Rectangle 22"/>
          <p:cNvSpPr>
            <a:spLocks noChangeArrowheads="1"/>
          </p:cNvSpPr>
          <p:nvPr/>
        </p:nvSpPr>
        <p:spPr bwMode="auto">
          <a:xfrm>
            <a:off x="2655888" y="3254375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accent1"/>
                </a:solidFill>
                <a:latin typeface="Helvetica" charset="0"/>
              </a:rPr>
              <a:t>GGTAACCCTC</a:t>
            </a:r>
            <a:endParaRPr lang="en-US" sz="1600" i="1">
              <a:solidFill>
                <a:schemeClr val="accent1"/>
              </a:solidFill>
              <a:latin typeface="Helvetica" charset="0"/>
            </a:endParaRPr>
          </a:p>
        </p:txBody>
      </p:sp>
      <p:sp>
        <p:nvSpPr>
          <p:cNvPr id="392215" name="Rectangle 23"/>
          <p:cNvSpPr>
            <a:spLocks noChangeArrowheads="1"/>
          </p:cNvSpPr>
          <p:nvPr/>
        </p:nvSpPr>
        <p:spPr bwMode="auto">
          <a:xfrm>
            <a:off x="2655888" y="3603625"/>
            <a:ext cx="1584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accent1"/>
                </a:solidFill>
                <a:latin typeface="Helvetica" charset="0"/>
              </a:rPr>
              <a:t>GCTAAACCTC</a:t>
            </a:r>
            <a:endParaRPr lang="en-US" sz="1600" i="1">
              <a:solidFill>
                <a:schemeClr val="accent1"/>
              </a:solidFill>
              <a:latin typeface="Helvetica" charset="0"/>
            </a:endParaRPr>
          </a:p>
        </p:txBody>
      </p:sp>
      <p:sp>
        <p:nvSpPr>
          <p:cNvPr id="392216" name="Rectangle 24"/>
          <p:cNvSpPr>
            <a:spLocks noChangeArrowheads="1"/>
          </p:cNvSpPr>
          <p:nvPr/>
        </p:nvSpPr>
        <p:spPr bwMode="auto">
          <a:xfrm>
            <a:off x="2649538" y="3984625"/>
            <a:ext cx="16176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accent1"/>
                </a:solidFill>
                <a:latin typeface="Helvetica" charset="0"/>
              </a:rPr>
              <a:t>GGTGACCATC</a:t>
            </a:r>
            <a:endParaRPr lang="en-US" sz="1600" i="1">
              <a:solidFill>
                <a:schemeClr val="accent1"/>
              </a:solidFill>
              <a:latin typeface="Helvetica" charset="0"/>
            </a:endParaRPr>
          </a:p>
        </p:txBody>
      </p:sp>
      <p:sp>
        <p:nvSpPr>
          <p:cNvPr id="392217" name="Rectangle 25"/>
          <p:cNvSpPr>
            <a:spLocks noChangeArrowheads="1"/>
          </p:cNvSpPr>
          <p:nvPr/>
        </p:nvSpPr>
        <p:spPr bwMode="auto">
          <a:xfrm>
            <a:off x="2665413" y="4365625"/>
            <a:ext cx="1584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accent1"/>
                </a:solidFill>
                <a:latin typeface="Helvetica" charset="0"/>
              </a:rPr>
              <a:t>GCTAAACCTC</a:t>
            </a:r>
            <a:endParaRPr lang="en-US" sz="1600" i="1">
              <a:solidFill>
                <a:schemeClr val="accent1"/>
              </a:solidFill>
              <a:latin typeface="Helvetica" charset="0"/>
            </a:endParaRPr>
          </a:p>
        </p:txBody>
      </p:sp>
      <p:sp>
        <p:nvSpPr>
          <p:cNvPr id="392218" name="Rectangle 26"/>
          <p:cNvSpPr>
            <a:spLocks noChangeArrowheads="1"/>
          </p:cNvSpPr>
          <p:nvPr/>
        </p:nvSpPr>
        <p:spPr bwMode="auto">
          <a:xfrm>
            <a:off x="4114800" y="2232025"/>
            <a:ext cx="1527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CC0000"/>
                </a:solidFill>
                <a:latin typeface="Helvetica" charset="0"/>
              </a:rPr>
              <a:t>TATTGATACA</a:t>
            </a:r>
          </a:p>
        </p:txBody>
      </p:sp>
      <p:sp>
        <p:nvSpPr>
          <p:cNvPr id="392219" name="Rectangle 27"/>
          <p:cNvSpPr>
            <a:spLocks noChangeArrowheads="1"/>
          </p:cNvSpPr>
          <p:nvPr/>
        </p:nvSpPr>
        <p:spPr bwMode="auto">
          <a:xfrm>
            <a:off x="4114800" y="2917825"/>
            <a:ext cx="1549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CC0000"/>
                </a:solidFill>
                <a:latin typeface="Helvetica" charset="0"/>
              </a:rPr>
              <a:t>TCTTGATACC</a:t>
            </a:r>
          </a:p>
        </p:txBody>
      </p:sp>
      <p:sp>
        <p:nvSpPr>
          <p:cNvPr id="392220" name="Rectangle 28"/>
          <p:cNvSpPr>
            <a:spLocks noChangeArrowheads="1"/>
          </p:cNvSpPr>
          <p:nvPr/>
        </p:nvSpPr>
        <p:spPr bwMode="auto">
          <a:xfrm>
            <a:off x="4114800" y="4365625"/>
            <a:ext cx="1584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CC0000"/>
                </a:solidFill>
                <a:latin typeface="Helvetica" charset="0"/>
              </a:rPr>
              <a:t>TAGTGATGCA</a:t>
            </a:r>
          </a:p>
        </p:txBody>
      </p:sp>
      <p:sp>
        <p:nvSpPr>
          <p:cNvPr id="392221" name="Rectangle 29"/>
          <p:cNvSpPr>
            <a:spLocks noChangeArrowheads="1"/>
          </p:cNvSpPr>
          <p:nvPr/>
        </p:nvSpPr>
        <p:spPr bwMode="auto">
          <a:xfrm>
            <a:off x="4114800" y="4746625"/>
            <a:ext cx="1549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CC0000"/>
                </a:solidFill>
                <a:latin typeface="Helvetica" charset="0"/>
              </a:rPr>
              <a:t>CATTCATACC</a:t>
            </a:r>
          </a:p>
        </p:txBody>
      </p:sp>
      <p:sp>
        <p:nvSpPr>
          <p:cNvPr id="392222" name="Rectangle 30"/>
          <p:cNvSpPr>
            <a:spLocks noChangeArrowheads="1"/>
          </p:cNvSpPr>
          <p:nvPr/>
        </p:nvSpPr>
        <p:spPr bwMode="auto">
          <a:xfrm>
            <a:off x="4114800" y="3254375"/>
            <a:ext cx="1584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CC0000"/>
                </a:solidFill>
                <a:latin typeface="Helvetica" charset="0"/>
              </a:rPr>
              <a:t>TAGTGATGCA</a:t>
            </a:r>
          </a:p>
        </p:txBody>
      </p:sp>
      <p:sp>
        <p:nvSpPr>
          <p:cNvPr id="392223" name="Text Box 31"/>
          <p:cNvSpPr txBox="1">
            <a:spLocks noChangeArrowheads="1"/>
          </p:cNvSpPr>
          <p:nvPr/>
        </p:nvSpPr>
        <p:spPr bwMode="auto">
          <a:xfrm>
            <a:off x="1143000" y="3649663"/>
            <a:ext cx="1606550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300">
                <a:solidFill>
                  <a:schemeClr val="folHlink"/>
                </a:solidFill>
                <a:latin typeface="Helvetica" charset="0"/>
              </a:rPr>
              <a:t> ? ? ? ? ? ? ? ? ? ? </a:t>
            </a:r>
          </a:p>
        </p:txBody>
      </p:sp>
      <p:sp>
        <p:nvSpPr>
          <p:cNvPr id="392224" name="Text Box 32"/>
          <p:cNvSpPr txBox="1">
            <a:spLocks noChangeArrowheads="1"/>
          </p:cNvSpPr>
          <p:nvPr/>
        </p:nvSpPr>
        <p:spPr bwMode="auto">
          <a:xfrm>
            <a:off x="1219200" y="4016375"/>
            <a:ext cx="1514475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300">
                <a:solidFill>
                  <a:schemeClr val="folHlink"/>
                </a:solidFill>
                <a:latin typeface="Helvetica" charset="0"/>
              </a:rPr>
              <a:t>? ? ? ? ? ? ? ? ? ?</a:t>
            </a:r>
          </a:p>
        </p:txBody>
      </p:sp>
      <p:sp>
        <p:nvSpPr>
          <p:cNvPr id="392225" name="Text Box 33"/>
          <p:cNvSpPr txBox="1">
            <a:spLocks noChangeArrowheads="1"/>
          </p:cNvSpPr>
          <p:nvPr/>
        </p:nvSpPr>
        <p:spPr bwMode="auto">
          <a:xfrm>
            <a:off x="2649538" y="2224088"/>
            <a:ext cx="1606550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300">
                <a:solidFill>
                  <a:schemeClr val="accent1"/>
                </a:solidFill>
                <a:latin typeface="Helvetica" charset="0"/>
              </a:rPr>
              <a:t> ? ? ? ? ? ? ? ? ? ? </a:t>
            </a:r>
          </a:p>
        </p:txBody>
      </p:sp>
      <p:sp>
        <p:nvSpPr>
          <p:cNvPr id="392226" name="Text Box 34"/>
          <p:cNvSpPr txBox="1">
            <a:spLocks noChangeArrowheads="1"/>
          </p:cNvSpPr>
          <p:nvPr/>
        </p:nvSpPr>
        <p:spPr bwMode="auto">
          <a:xfrm>
            <a:off x="2649538" y="2590800"/>
            <a:ext cx="160655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300">
                <a:solidFill>
                  <a:schemeClr val="accent1"/>
                </a:solidFill>
                <a:latin typeface="Helvetica" charset="0"/>
              </a:rPr>
              <a:t> ? ? ? ? ? ? ? ? ? ? </a:t>
            </a:r>
          </a:p>
        </p:txBody>
      </p:sp>
      <p:sp>
        <p:nvSpPr>
          <p:cNvPr id="392227" name="Text Box 35"/>
          <p:cNvSpPr txBox="1">
            <a:spLocks noChangeArrowheads="1"/>
          </p:cNvSpPr>
          <p:nvPr/>
        </p:nvSpPr>
        <p:spPr bwMode="auto">
          <a:xfrm>
            <a:off x="2649538" y="2949575"/>
            <a:ext cx="160655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300">
                <a:solidFill>
                  <a:schemeClr val="accent1"/>
                </a:solidFill>
                <a:latin typeface="Helvetica" charset="0"/>
              </a:rPr>
              <a:t> ? ? ? ? ? ? ? ? ? ? </a:t>
            </a:r>
          </a:p>
        </p:txBody>
      </p:sp>
      <p:sp>
        <p:nvSpPr>
          <p:cNvPr id="392228" name="Text Box 36"/>
          <p:cNvSpPr txBox="1">
            <a:spLocks noChangeArrowheads="1"/>
          </p:cNvSpPr>
          <p:nvPr/>
        </p:nvSpPr>
        <p:spPr bwMode="auto">
          <a:xfrm>
            <a:off x="2649538" y="4778375"/>
            <a:ext cx="160655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300">
                <a:solidFill>
                  <a:schemeClr val="accent1"/>
                </a:solidFill>
                <a:latin typeface="Helvetica" charset="0"/>
              </a:rPr>
              <a:t> ? ? ? ? ? ? ? ? ? ? </a:t>
            </a:r>
          </a:p>
        </p:txBody>
      </p:sp>
      <p:sp>
        <p:nvSpPr>
          <p:cNvPr id="392229" name="Rectangle 37"/>
          <p:cNvSpPr>
            <a:spLocks noChangeArrowheads="1"/>
          </p:cNvSpPr>
          <p:nvPr/>
        </p:nvSpPr>
        <p:spPr bwMode="auto">
          <a:xfrm>
            <a:off x="4114800" y="2568575"/>
            <a:ext cx="1514475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CC0000"/>
                </a:solidFill>
                <a:latin typeface="Helvetica" charset="0"/>
              </a:rPr>
              <a:t>? ? ? ? ? ? ? ? ? ?</a:t>
            </a:r>
          </a:p>
        </p:txBody>
      </p:sp>
      <p:sp>
        <p:nvSpPr>
          <p:cNvPr id="392230" name="Rectangle 38"/>
          <p:cNvSpPr>
            <a:spLocks noChangeArrowheads="1"/>
          </p:cNvSpPr>
          <p:nvPr/>
        </p:nvSpPr>
        <p:spPr bwMode="auto">
          <a:xfrm>
            <a:off x="4191000" y="3635375"/>
            <a:ext cx="1514475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CC0000"/>
                </a:solidFill>
                <a:latin typeface="Helvetica" charset="0"/>
              </a:rPr>
              <a:t>? ? ? ? ? ? ? ? ? ?</a:t>
            </a:r>
          </a:p>
        </p:txBody>
      </p:sp>
      <p:sp>
        <p:nvSpPr>
          <p:cNvPr id="392231" name="Rectangle 39"/>
          <p:cNvSpPr>
            <a:spLocks noChangeArrowheads="1"/>
          </p:cNvSpPr>
          <p:nvPr/>
        </p:nvSpPr>
        <p:spPr bwMode="auto">
          <a:xfrm>
            <a:off x="4184650" y="4016375"/>
            <a:ext cx="1514475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CC0000"/>
                </a:solidFill>
                <a:latin typeface="Helvetica" charset="0"/>
              </a:rPr>
              <a:t>? ? ? ? ? ? ? ? ? ?</a:t>
            </a:r>
          </a:p>
        </p:txBody>
      </p:sp>
      <p:grpSp>
        <p:nvGrpSpPr>
          <p:cNvPr id="392232" name="Group 40"/>
          <p:cNvGrpSpPr>
            <a:grpSpLocks/>
          </p:cNvGrpSpPr>
          <p:nvPr/>
        </p:nvGrpSpPr>
        <p:grpSpPr bwMode="auto">
          <a:xfrm>
            <a:off x="5791200" y="2743200"/>
            <a:ext cx="2841625" cy="3492500"/>
            <a:chOff x="3648" y="1728"/>
            <a:chExt cx="1790" cy="2200"/>
          </a:xfrm>
        </p:grpSpPr>
        <p:grpSp>
          <p:nvGrpSpPr>
            <p:cNvPr id="392233" name="Group 41"/>
            <p:cNvGrpSpPr>
              <a:grpSpLocks/>
            </p:cNvGrpSpPr>
            <p:nvPr/>
          </p:nvGrpSpPr>
          <p:grpSpPr bwMode="auto">
            <a:xfrm>
              <a:off x="3648" y="2592"/>
              <a:ext cx="1790" cy="1336"/>
              <a:chOff x="3648" y="2592"/>
              <a:chExt cx="1790" cy="1336"/>
            </a:xfrm>
          </p:grpSpPr>
          <p:sp>
            <p:nvSpPr>
              <p:cNvPr id="392234" name="Line 42"/>
              <p:cNvSpPr>
                <a:spLocks noChangeShapeType="1"/>
              </p:cNvSpPr>
              <p:nvPr/>
            </p:nvSpPr>
            <p:spPr bwMode="auto">
              <a:xfrm flipH="1">
                <a:off x="3648" y="2592"/>
                <a:ext cx="741" cy="1331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2235" name="Line 43"/>
              <p:cNvSpPr>
                <a:spLocks noChangeShapeType="1"/>
              </p:cNvSpPr>
              <p:nvPr/>
            </p:nvSpPr>
            <p:spPr bwMode="auto">
              <a:xfrm rot="18475779" flipH="1">
                <a:off x="4417" y="2517"/>
                <a:ext cx="628" cy="1415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2236" name="Line 44"/>
              <p:cNvSpPr>
                <a:spLocks noChangeShapeType="1"/>
              </p:cNvSpPr>
              <p:nvPr/>
            </p:nvSpPr>
            <p:spPr bwMode="auto">
              <a:xfrm>
                <a:off x="4191" y="2956"/>
                <a:ext cx="332" cy="968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2237" name="Line 45"/>
              <p:cNvSpPr>
                <a:spLocks noChangeShapeType="1"/>
              </p:cNvSpPr>
              <p:nvPr/>
            </p:nvSpPr>
            <p:spPr bwMode="auto">
              <a:xfrm flipV="1">
                <a:off x="4683" y="3398"/>
                <a:ext cx="134" cy="523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2238" name="Line 46"/>
              <p:cNvSpPr>
                <a:spLocks noChangeShapeType="1"/>
              </p:cNvSpPr>
              <p:nvPr/>
            </p:nvSpPr>
            <p:spPr bwMode="auto">
              <a:xfrm flipH="1">
                <a:off x="4832" y="3578"/>
                <a:ext cx="77" cy="339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2239" name="Line 47"/>
              <p:cNvSpPr>
                <a:spLocks noChangeShapeType="1"/>
              </p:cNvSpPr>
              <p:nvPr/>
            </p:nvSpPr>
            <p:spPr bwMode="auto">
              <a:xfrm>
                <a:off x="4090" y="3137"/>
                <a:ext cx="239" cy="791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2240" name="Line 48"/>
              <p:cNvSpPr>
                <a:spLocks noChangeShapeType="1"/>
              </p:cNvSpPr>
              <p:nvPr/>
            </p:nvSpPr>
            <p:spPr bwMode="auto">
              <a:xfrm>
                <a:off x="3871" y="3520"/>
                <a:ext cx="144" cy="408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2241" name="Line 49"/>
              <p:cNvSpPr>
                <a:spLocks noChangeShapeType="1"/>
              </p:cNvSpPr>
              <p:nvPr/>
            </p:nvSpPr>
            <p:spPr bwMode="auto">
              <a:xfrm>
                <a:off x="3759" y="3717"/>
                <a:ext cx="80" cy="211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2242" name="Line 50"/>
              <p:cNvSpPr>
                <a:spLocks noChangeShapeType="1"/>
              </p:cNvSpPr>
              <p:nvPr/>
            </p:nvSpPr>
            <p:spPr bwMode="auto">
              <a:xfrm flipH="1">
                <a:off x="4112" y="3592"/>
                <a:ext cx="116" cy="325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392243" name="AutoShape 51"/>
            <p:cNvCxnSpPr>
              <a:cxnSpLocks noChangeShapeType="1"/>
            </p:cNvCxnSpPr>
            <p:nvPr/>
          </p:nvCxnSpPr>
          <p:spPr bwMode="auto">
            <a:xfrm>
              <a:off x="3744" y="1728"/>
              <a:ext cx="624" cy="576"/>
            </a:xfrm>
            <a:prstGeom prst="bentConnector3">
              <a:avLst>
                <a:gd name="adj1" fmla="val 98556"/>
              </a:avLst>
            </a:prstGeom>
            <a:noFill/>
            <a:ln w="57150">
              <a:solidFill>
                <a:schemeClr val="accent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957163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4242" name="Group 2"/>
          <p:cNvGrpSpPr>
            <a:grpSpLocks/>
          </p:cNvGrpSpPr>
          <p:nvPr/>
        </p:nvGrpSpPr>
        <p:grpSpPr bwMode="auto">
          <a:xfrm>
            <a:off x="554038" y="3725863"/>
            <a:ext cx="4703762" cy="2728912"/>
            <a:chOff x="349" y="2347"/>
            <a:chExt cx="2963" cy="1719"/>
          </a:xfrm>
        </p:grpSpPr>
        <p:sp>
          <p:nvSpPr>
            <p:cNvPr id="394243" name="Line 3"/>
            <p:cNvSpPr>
              <a:spLocks noChangeShapeType="1"/>
            </p:cNvSpPr>
            <p:nvPr/>
          </p:nvSpPr>
          <p:spPr bwMode="auto">
            <a:xfrm>
              <a:off x="711" y="2347"/>
              <a:ext cx="0" cy="869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44" name="Line 4"/>
            <p:cNvSpPr>
              <a:spLocks noChangeShapeType="1"/>
            </p:cNvSpPr>
            <p:nvPr/>
          </p:nvSpPr>
          <p:spPr bwMode="auto">
            <a:xfrm>
              <a:off x="1383" y="2348"/>
              <a:ext cx="0" cy="869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45" name="Line 5"/>
            <p:cNvSpPr>
              <a:spLocks noChangeShapeType="1"/>
            </p:cNvSpPr>
            <p:nvPr/>
          </p:nvSpPr>
          <p:spPr bwMode="auto">
            <a:xfrm>
              <a:off x="2335" y="2348"/>
              <a:ext cx="0" cy="869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46" name="Text Box 6"/>
            <p:cNvSpPr txBox="1">
              <a:spLocks noChangeArrowheads="1"/>
            </p:cNvSpPr>
            <p:nvPr/>
          </p:nvSpPr>
          <p:spPr bwMode="auto">
            <a:xfrm>
              <a:off x="1723" y="3712"/>
              <a:ext cx="3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800">
                  <a:latin typeface="Helvetica" charset="0"/>
                </a:rPr>
                <a:t>. . .</a:t>
              </a:r>
            </a:p>
          </p:txBody>
        </p:sp>
        <p:sp>
          <p:nvSpPr>
            <p:cNvPr id="394247" name="Line 7"/>
            <p:cNvSpPr>
              <a:spLocks noChangeShapeType="1"/>
            </p:cNvSpPr>
            <p:nvPr/>
          </p:nvSpPr>
          <p:spPr bwMode="auto">
            <a:xfrm flipH="1">
              <a:off x="349" y="3562"/>
              <a:ext cx="362" cy="489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48" name="Line 8"/>
            <p:cNvSpPr>
              <a:spLocks noChangeShapeType="1"/>
            </p:cNvSpPr>
            <p:nvPr/>
          </p:nvSpPr>
          <p:spPr bwMode="auto">
            <a:xfrm rot="18475779" flipH="1">
              <a:off x="1416" y="3573"/>
              <a:ext cx="220" cy="507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49" name="Line 9"/>
            <p:cNvSpPr>
              <a:spLocks noChangeShapeType="1"/>
            </p:cNvSpPr>
            <p:nvPr/>
          </p:nvSpPr>
          <p:spPr bwMode="auto">
            <a:xfrm>
              <a:off x="697" y="3562"/>
              <a:ext cx="294" cy="492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0" name="Line 10"/>
            <p:cNvSpPr>
              <a:spLocks noChangeShapeType="1"/>
            </p:cNvSpPr>
            <p:nvPr/>
          </p:nvSpPr>
          <p:spPr bwMode="auto">
            <a:xfrm flipV="1">
              <a:off x="1119" y="3599"/>
              <a:ext cx="285" cy="455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1" name="Line 11"/>
            <p:cNvSpPr>
              <a:spLocks noChangeShapeType="1"/>
            </p:cNvSpPr>
            <p:nvPr/>
          </p:nvSpPr>
          <p:spPr bwMode="auto">
            <a:xfrm flipH="1">
              <a:off x="1383" y="3811"/>
              <a:ext cx="140" cy="25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2" name="Line 12"/>
            <p:cNvSpPr>
              <a:spLocks noChangeShapeType="1"/>
            </p:cNvSpPr>
            <p:nvPr/>
          </p:nvSpPr>
          <p:spPr bwMode="auto">
            <a:xfrm flipV="1">
              <a:off x="1516" y="3935"/>
              <a:ext cx="64" cy="121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3" name="Line 13"/>
            <p:cNvSpPr>
              <a:spLocks noChangeShapeType="1"/>
            </p:cNvSpPr>
            <p:nvPr/>
          </p:nvSpPr>
          <p:spPr bwMode="auto">
            <a:xfrm>
              <a:off x="646" y="3633"/>
              <a:ext cx="246" cy="417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4" name="Line 14"/>
            <p:cNvSpPr>
              <a:spLocks noChangeShapeType="1"/>
            </p:cNvSpPr>
            <p:nvPr/>
          </p:nvSpPr>
          <p:spPr bwMode="auto">
            <a:xfrm>
              <a:off x="535" y="3786"/>
              <a:ext cx="85" cy="26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5" name="Line 15"/>
            <p:cNvSpPr>
              <a:spLocks noChangeShapeType="1"/>
            </p:cNvSpPr>
            <p:nvPr/>
          </p:nvSpPr>
          <p:spPr bwMode="auto">
            <a:xfrm>
              <a:off x="455" y="3902"/>
              <a:ext cx="59" cy="149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6" name="Line 16"/>
            <p:cNvSpPr>
              <a:spLocks noChangeShapeType="1"/>
            </p:cNvSpPr>
            <p:nvPr/>
          </p:nvSpPr>
          <p:spPr bwMode="auto">
            <a:xfrm flipH="1">
              <a:off x="702" y="3862"/>
              <a:ext cx="78" cy="18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7" name="Line 17"/>
            <p:cNvSpPr>
              <a:spLocks noChangeShapeType="1"/>
            </p:cNvSpPr>
            <p:nvPr/>
          </p:nvSpPr>
          <p:spPr bwMode="auto">
            <a:xfrm flipH="1">
              <a:off x="792" y="3955"/>
              <a:ext cx="47" cy="100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8" name="Line 18"/>
            <p:cNvSpPr>
              <a:spLocks noChangeShapeType="1"/>
            </p:cNvSpPr>
            <p:nvPr/>
          </p:nvSpPr>
          <p:spPr bwMode="auto">
            <a:xfrm rot="18475779" flipH="1">
              <a:off x="2242" y="3716"/>
              <a:ext cx="167" cy="355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9" name="Line 19"/>
            <p:cNvSpPr>
              <a:spLocks noChangeShapeType="1"/>
            </p:cNvSpPr>
            <p:nvPr/>
          </p:nvSpPr>
          <p:spPr bwMode="auto">
            <a:xfrm flipV="1">
              <a:off x="2065" y="3553"/>
              <a:ext cx="267" cy="508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60" name="Line 20"/>
            <p:cNvSpPr>
              <a:spLocks noChangeShapeType="1"/>
            </p:cNvSpPr>
            <p:nvPr/>
          </p:nvSpPr>
          <p:spPr bwMode="auto">
            <a:xfrm flipH="1">
              <a:off x="2487" y="3951"/>
              <a:ext cx="65" cy="11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61" name="Line 21"/>
            <p:cNvSpPr>
              <a:spLocks noChangeShapeType="1"/>
            </p:cNvSpPr>
            <p:nvPr/>
          </p:nvSpPr>
          <p:spPr bwMode="auto">
            <a:xfrm flipV="1">
              <a:off x="2292" y="3942"/>
              <a:ext cx="57" cy="119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62" name="Line 22"/>
            <p:cNvSpPr>
              <a:spLocks noChangeShapeType="1"/>
            </p:cNvSpPr>
            <p:nvPr/>
          </p:nvSpPr>
          <p:spPr bwMode="auto">
            <a:xfrm>
              <a:off x="2333" y="3560"/>
              <a:ext cx="272" cy="493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63" name="Text Box 23"/>
            <p:cNvSpPr txBox="1">
              <a:spLocks noChangeArrowheads="1"/>
            </p:cNvSpPr>
            <p:nvPr/>
          </p:nvSpPr>
          <p:spPr bwMode="auto">
            <a:xfrm>
              <a:off x="2458" y="2552"/>
              <a:ext cx="85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000">
                  <a:latin typeface="Helvetica" charset="0"/>
                </a:rPr>
                <a:t>Analyze</a:t>
              </a:r>
            </a:p>
            <a:p>
              <a:pPr algn="ctr" eaLnBrk="1" hangingPunct="1"/>
              <a:r>
                <a:rPr lang="en-US" sz="2000">
                  <a:latin typeface="Helvetica" charset="0"/>
                </a:rPr>
                <a:t>separately</a:t>
              </a:r>
            </a:p>
          </p:txBody>
        </p:sp>
        <p:sp>
          <p:nvSpPr>
            <p:cNvPr id="394264" name="Line 24"/>
            <p:cNvSpPr>
              <a:spLocks noChangeShapeType="1"/>
            </p:cNvSpPr>
            <p:nvPr/>
          </p:nvSpPr>
          <p:spPr bwMode="auto">
            <a:xfrm flipH="1" flipV="1">
              <a:off x="397" y="3978"/>
              <a:ext cx="37" cy="77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65" name="Line 25"/>
            <p:cNvSpPr>
              <a:spLocks noChangeShapeType="1"/>
            </p:cNvSpPr>
            <p:nvPr/>
          </p:nvSpPr>
          <p:spPr bwMode="auto">
            <a:xfrm flipH="1">
              <a:off x="1245" y="3710"/>
              <a:ext cx="209" cy="35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66" name="Line 26"/>
            <p:cNvSpPr>
              <a:spLocks noChangeShapeType="1"/>
            </p:cNvSpPr>
            <p:nvPr/>
          </p:nvSpPr>
          <p:spPr bwMode="auto">
            <a:xfrm flipV="1">
              <a:off x="2176" y="3843"/>
              <a:ext cx="120" cy="223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94267" name="Group 27"/>
          <p:cNvGrpSpPr>
            <a:grpSpLocks/>
          </p:cNvGrpSpPr>
          <p:nvPr/>
        </p:nvGrpSpPr>
        <p:grpSpPr bwMode="auto">
          <a:xfrm>
            <a:off x="3951284" y="4348164"/>
            <a:ext cx="5268908" cy="2128838"/>
            <a:chOff x="2489" y="2739"/>
            <a:chExt cx="3319" cy="1341"/>
          </a:xfrm>
        </p:grpSpPr>
        <p:grpSp>
          <p:nvGrpSpPr>
            <p:cNvPr id="394268" name="Group 28"/>
            <p:cNvGrpSpPr>
              <a:grpSpLocks/>
            </p:cNvGrpSpPr>
            <p:nvPr/>
          </p:nvGrpSpPr>
          <p:grpSpPr bwMode="auto">
            <a:xfrm>
              <a:off x="3973" y="2739"/>
              <a:ext cx="1835" cy="1341"/>
              <a:chOff x="2108" y="2832"/>
              <a:chExt cx="1835" cy="1493"/>
            </a:xfrm>
          </p:grpSpPr>
          <p:sp>
            <p:nvSpPr>
              <p:cNvPr id="394269" name="Line 29"/>
              <p:cNvSpPr>
                <a:spLocks noChangeShapeType="1"/>
              </p:cNvSpPr>
              <p:nvPr/>
            </p:nvSpPr>
            <p:spPr bwMode="auto">
              <a:xfrm flipH="1">
                <a:off x="2108" y="2832"/>
                <a:ext cx="741" cy="1493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0" name="Line 30"/>
              <p:cNvSpPr>
                <a:spLocks noChangeShapeType="1"/>
              </p:cNvSpPr>
              <p:nvPr/>
            </p:nvSpPr>
            <p:spPr bwMode="auto">
              <a:xfrm rot="18475779" flipH="1">
                <a:off x="2833" y="2834"/>
                <a:ext cx="741" cy="1478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1" name="Line 31"/>
              <p:cNvSpPr>
                <a:spLocks noChangeShapeType="1"/>
              </p:cNvSpPr>
              <p:nvPr/>
            </p:nvSpPr>
            <p:spPr bwMode="auto">
              <a:xfrm>
                <a:off x="2651" y="3237"/>
                <a:ext cx="332" cy="1088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2" name="Line 32"/>
              <p:cNvSpPr>
                <a:spLocks noChangeShapeType="1"/>
              </p:cNvSpPr>
              <p:nvPr/>
            </p:nvSpPr>
            <p:spPr bwMode="auto">
              <a:xfrm flipV="1">
                <a:off x="3137" y="3793"/>
                <a:ext cx="172" cy="529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3" name="Line 33"/>
              <p:cNvSpPr>
                <a:spLocks noChangeShapeType="1"/>
              </p:cNvSpPr>
              <p:nvPr/>
            </p:nvSpPr>
            <p:spPr bwMode="auto">
              <a:xfrm>
                <a:off x="3198" y="4106"/>
                <a:ext cx="84" cy="213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4" name="Line 34"/>
              <p:cNvSpPr>
                <a:spLocks noChangeShapeType="1"/>
              </p:cNvSpPr>
              <p:nvPr/>
            </p:nvSpPr>
            <p:spPr bwMode="auto">
              <a:xfrm flipV="1">
                <a:off x="3406" y="4122"/>
                <a:ext cx="57" cy="198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5" name="Line 35"/>
              <p:cNvSpPr>
                <a:spLocks noChangeShapeType="1"/>
              </p:cNvSpPr>
              <p:nvPr/>
            </p:nvSpPr>
            <p:spPr bwMode="auto">
              <a:xfrm>
                <a:off x="2539" y="3456"/>
                <a:ext cx="250" cy="864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6" name="Line 36"/>
              <p:cNvSpPr>
                <a:spLocks noChangeShapeType="1"/>
              </p:cNvSpPr>
              <p:nvPr/>
            </p:nvSpPr>
            <p:spPr bwMode="auto">
              <a:xfrm>
                <a:off x="2326" y="3893"/>
                <a:ext cx="117" cy="427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7" name="Line 37"/>
              <p:cNvSpPr>
                <a:spLocks noChangeShapeType="1"/>
              </p:cNvSpPr>
              <p:nvPr/>
            </p:nvSpPr>
            <p:spPr bwMode="auto">
              <a:xfrm>
                <a:off x="2219" y="4085"/>
                <a:ext cx="80" cy="235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8" name="Line 38"/>
              <p:cNvSpPr>
                <a:spLocks noChangeShapeType="1"/>
              </p:cNvSpPr>
              <p:nvPr/>
            </p:nvSpPr>
            <p:spPr bwMode="auto">
              <a:xfrm>
                <a:off x="2400" y="3738"/>
                <a:ext cx="183" cy="586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279" name="Line 39"/>
              <p:cNvSpPr>
                <a:spLocks noChangeShapeType="1"/>
              </p:cNvSpPr>
              <p:nvPr/>
            </p:nvSpPr>
            <p:spPr bwMode="auto">
              <a:xfrm flipH="1">
                <a:off x="2678" y="4145"/>
                <a:ext cx="64" cy="176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94280" name="Line 40"/>
            <p:cNvSpPr>
              <a:spLocks noChangeShapeType="1"/>
            </p:cNvSpPr>
            <p:nvPr/>
          </p:nvSpPr>
          <p:spPr bwMode="auto">
            <a:xfrm rot="-5383472">
              <a:off x="3326" y="3230"/>
              <a:ext cx="3" cy="833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81" name="Text Box 41"/>
            <p:cNvSpPr txBox="1">
              <a:spLocks noChangeArrowheads="1"/>
            </p:cNvSpPr>
            <p:nvPr/>
          </p:nvSpPr>
          <p:spPr bwMode="auto">
            <a:xfrm>
              <a:off x="2489" y="3719"/>
              <a:ext cx="145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000" dirty="0">
                  <a:latin typeface="Helvetica" charset="0"/>
                </a:rPr>
                <a:t> </a:t>
              </a:r>
              <a:r>
                <a:rPr lang="en-US" sz="2000" dirty="0" err="1" smtClean="0">
                  <a:latin typeface="Helvetica" charset="0"/>
                </a:rPr>
                <a:t>Supertree</a:t>
              </a:r>
              <a:r>
                <a:rPr lang="en-US" sz="2000" dirty="0" smtClean="0">
                  <a:latin typeface="Helvetica" charset="0"/>
                </a:rPr>
                <a:t> Method</a:t>
              </a:r>
              <a:endParaRPr lang="en-US" sz="2000" dirty="0">
                <a:latin typeface="Helvetica" charset="0"/>
              </a:endParaRPr>
            </a:p>
          </p:txBody>
        </p:sp>
      </p:grpSp>
      <p:sp>
        <p:nvSpPr>
          <p:cNvPr id="394282" name="Rectangle 4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/>
              <a:t>Two competing approaches </a:t>
            </a:r>
          </a:p>
        </p:txBody>
      </p:sp>
      <p:sp>
        <p:nvSpPr>
          <p:cNvPr id="394284" name="Line 44"/>
          <p:cNvSpPr>
            <a:spLocks noChangeShapeType="1"/>
          </p:cNvSpPr>
          <p:nvPr/>
        </p:nvSpPr>
        <p:spPr bwMode="auto">
          <a:xfrm>
            <a:off x="614363" y="1473200"/>
            <a:ext cx="0" cy="195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85" name="Line 45"/>
          <p:cNvSpPr>
            <a:spLocks noChangeShapeType="1"/>
          </p:cNvSpPr>
          <p:nvPr/>
        </p:nvSpPr>
        <p:spPr bwMode="auto">
          <a:xfrm>
            <a:off x="173038" y="1790700"/>
            <a:ext cx="41735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86" name="Text Box 46"/>
          <p:cNvSpPr txBox="1">
            <a:spLocks noChangeArrowheads="1"/>
          </p:cNvSpPr>
          <p:nvPr/>
        </p:nvSpPr>
        <p:spPr bwMode="auto">
          <a:xfrm>
            <a:off x="638175" y="1484313"/>
            <a:ext cx="3475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rgbClr val="E68435"/>
                </a:solidFill>
                <a:latin typeface="Helvetica" charset="0"/>
              </a:rPr>
              <a:t> </a:t>
            </a:r>
            <a:r>
              <a:rPr lang="en-US" sz="1800">
                <a:solidFill>
                  <a:schemeClr val="folHlink"/>
                </a:solidFill>
                <a:latin typeface="Helvetica" charset="0"/>
              </a:rPr>
              <a:t>gene 1</a:t>
            </a:r>
            <a:r>
              <a:rPr lang="en-US" sz="1800">
                <a:latin typeface="Helvetica" charset="0"/>
              </a:rPr>
              <a:t>     </a:t>
            </a:r>
            <a:r>
              <a:rPr lang="en-US" sz="1800">
                <a:solidFill>
                  <a:schemeClr val="accent1"/>
                </a:solidFill>
                <a:latin typeface="Helvetica" charset="0"/>
              </a:rPr>
              <a:t>gene 2</a:t>
            </a:r>
            <a:r>
              <a:rPr lang="en-US" sz="1800">
                <a:latin typeface="Helvetica" charset="0"/>
              </a:rPr>
              <a:t>   . . .     </a:t>
            </a:r>
            <a:r>
              <a:rPr lang="en-US" sz="1800">
                <a:solidFill>
                  <a:srgbClr val="CC0000"/>
                </a:solidFill>
                <a:latin typeface="Helvetica" charset="0"/>
              </a:rPr>
              <a:t>gene </a:t>
            </a:r>
            <a:r>
              <a:rPr lang="en-US" sz="1800" i="1">
                <a:solidFill>
                  <a:srgbClr val="CC0000"/>
                </a:solidFill>
                <a:latin typeface="Helvetica" charset="0"/>
              </a:rPr>
              <a:t>k</a:t>
            </a:r>
            <a:endParaRPr lang="en-US" sz="1800">
              <a:latin typeface="Helvetica" charset="0"/>
            </a:endParaRPr>
          </a:p>
        </p:txBody>
      </p:sp>
      <p:sp>
        <p:nvSpPr>
          <p:cNvPr id="394287" name="Line 47"/>
          <p:cNvSpPr>
            <a:spLocks noChangeShapeType="1"/>
          </p:cNvSpPr>
          <p:nvPr/>
        </p:nvSpPr>
        <p:spPr bwMode="auto">
          <a:xfrm>
            <a:off x="749300" y="1973263"/>
            <a:ext cx="827087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88" name="Line 48"/>
          <p:cNvSpPr>
            <a:spLocks noChangeShapeType="1"/>
          </p:cNvSpPr>
          <p:nvPr/>
        </p:nvSpPr>
        <p:spPr bwMode="auto">
          <a:xfrm>
            <a:off x="749300" y="2109788"/>
            <a:ext cx="827087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89" name="Line 49"/>
          <p:cNvSpPr>
            <a:spLocks noChangeShapeType="1"/>
          </p:cNvSpPr>
          <p:nvPr/>
        </p:nvSpPr>
        <p:spPr bwMode="auto">
          <a:xfrm>
            <a:off x="747713" y="2247900"/>
            <a:ext cx="827087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0" name="Line 50"/>
          <p:cNvSpPr>
            <a:spLocks noChangeShapeType="1"/>
          </p:cNvSpPr>
          <p:nvPr/>
        </p:nvSpPr>
        <p:spPr bwMode="auto">
          <a:xfrm>
            <a:off x="749300" y="2384425"/>
            <a:ext cx="827087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1" name="Line 51"/>
          <p:cNvSpPr>
            <a:spLocks noChangeShapeType="1"/>
          </p:cNvSpPr>
          <p:nvPr/>
        </p:nvSpPr>
        <p:spPr bwMode="auto">
          <a:xfrm>
            <a:off x="749300" y="2520950"/>
            <a:ext cx="827087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2" name="Line 52"/>
          <p:cNvSpPr>
            <a:spLocks noChangeShapeType="1"/>
          </p:cNvSpPr>
          <p:nvPr/>
        </p:nvSpPr>
        <p:spPr bwMode="auto">
          <a:xfrm>
            <a:off x="749300" y="3068638"/>
            <a:ext cx="827087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3" name="Line 53"/>
          <p:cNvSpPr>
            <a:spLocks noChangeShapeType="1"/>
          </p:cNvSpPr>
          <p:nvPr/>
        </p:nvSpPr>
        <p:spPr bwMode="auto">
          <a:xfrm>
            <a:off x="749300" y="3205163"/>
            <a:ext cx="827087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4" name="Line 54"/>
          <p:cNvSpPr>
            <a:spLocks noChangeShapeType="1"/>
          </p:cNvSpPr>
          <p:nvPr/>
        </p:nvSpPr>
        <p:spPr bwMode="auto">
          <a:xfrm>
            <a:off x="749300" y="3341688"/>
            <a:ext cx="827087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5" name="Line 55"/>
          <p:cNvSpPr>
            <a:spLocks noChangeShapeType="1"/>
          </p:cNvSpPr>
          <p:nvPr/>
        </p:nvSpPr>
        <p:spPr bwMode="auto">
          <a:xfrm>
            <a:off x="1797050" y="2520950"/>
            <a:ext cx="82708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6" name="Line 56"/>
          <p:cNvSpPr>
            <a:spLocks noChangeShapeType="1"/>
          </p:cNvSpPr>
          <p:nvPr/>
        </p:nvSpPr>
        <p:spPr bwMode="auto">
          <a:xfrm>
            <a:off x="1797050" y="2657475"/>
            <a:ext cx="82708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7" name="Line 57"/>
          <p:cNvSpPr>
            <a:spLocks noChangeShapeType="1"/>
          </p:cNvSpPr>
          <p:nvPr/>
        </p:nvSpPr>
        <p:spPr bwMode="auto">
          <a:xfrm>
            <a:off x="1797050" y="2794000"/>
            <a:ext cx="82708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8" name="Line 58"/>
          <p:cNvSpPr>
            <a:spLocks noChangeShapeType="1"/>
          </p:cNvSpPr>
          <p:nvPr/>
        </p:nvSpPr>
        <p:spPr bwMode="auto">
          <a:xfrm>
            <a:off x="1797050" y="2932113"/>
            <a:ext cx="82708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299" name="Line 59"/>
          <p:cNvSpPr>
            <a:spLocks noChangeShapeType="1"/>
          </p:cNvSpPr>
          <p:nvPr/>
        </p:nvSpPr>
        <p:spPr bwMode="auto">
          <a:xfrm>
            <a:off x="1797050" y="3068638"/>
            <a:ext cx="82708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300" name="Line 60"/>
          <p:cNvSpPr>
            <a:spLocks noChangeShapeType="1"/>
          </p:cNvSpPr>
          <p:nvPr/>
        </p:nvSpPr>
        <p:spPr bwMode="auto">
          <a:xfrm>
            <a:off x="3321050" y="1973263"/>
            <a:ext cx="827087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301" name="Line 61"/>
          <p:cNvSpPr>
            <a:spLocks noChangeShapeType="1"/>
          </p:cNvSpPr>
          <p:nvPr/>
        </p:nvSpPr>
        <p:spPr bwMode="auto">
          <a:xfrm>
            <a:off x="3321050" y="2384425"/>
            <a:ext cx="827087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302" name="Line 62"/>
          <p:cNvSpPr>
            <a:spLocks noChangeShapeType="1"/>
          </p:cNvSpPr>
          <p:nvPr/>
        </p:nvSpPr>
        <p:spPr bwMode="auto">
          <a:xfrm>
            <a:off x="3321050" y="2520950"/>
            <a:ext cx="827087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303" name="Line 63"/>
          <p:cNvSpPr>
            <a:spLocks noChangeShapeType="1"/>
          </p:cNvSpPr>
          <p:nvPr/>
        </p:nvSpPr>
        <p:spPr bwMode="auto">
          <a:xfrm>
            <a:off x="3321050" y="2657475"/>
            <a:ext cx="827087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304" name="Line 64"/>
          <p:cNvSpPr>
            <a:spLocks noChangeShapeType="1"/>
          </p:cNvSpPr>
          <p:nvPr/>
        </p:nvSpPr>
        <p:spPr bwMode="auto">
          <a:xfrm>
            <a:off x="3321050" y="3205163"/>
            <a:ext cx="827087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305" name="Line 65"/>
          <p:cNvSpPr>
            <a:spLocks noChangeShapeType="1"/>
          </p:cNvSpPr>
          <p:nvPr/>
        </p:nvSpPr>
        <p:spPr bwMode="auto">
          <a:xfrm>
            <a:off x="3321050" y="3341688"/>
            <a:ext cx="827087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306" name="Text Box 66"/>
          <p:cNvSpPr txBox="1">
            <a:spLocks noChangeArrowheads="1"/>
          </p:cNvSpPr>
          <p:nvPr/>
        </p:nvSpPr>
        <p:spPr bwMode="auto">
          <a:xfrm>
            <a:off x="2692400" y="230187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Helvetica" charset="0"/>
              </a:rPr>
              <a:t>. . .</a:t>
            </a:r>
          </a:p>
        </p:txBody>
      </p:sp>
      <p:grpSp>
        <p:nvGrpSpPr>
          <p:cNvPr id="394307" name="Group 67"/>
          <p:cNvGrpSpPr>
            <a:grpSpLocks/>
          </p:cNvGrpSpPr>
          <p:nvPr/>
        </p:nvGrpSpPr>
        <p:grpSpPr bwMode="auto">
          <a:xfrm>
            <a:off x="6316663" y="1460500"/>
            <a:ext cx="2903537" cy="2120900"/>
            <a:chOff x="3934" y="2837"/>
            <a:chExt cx="1829" cy="1488"/>
          </a:xfrm>
        </p:grpSpPr>
        <p:sp>
          <p:nvSpPr>
            <p:cNvPr id="394308" name="Line 68"/>
            <p:cNvSpPr>
              <a:spLocks noChangeShapeType="1"/>
            </p:cNvSpPr>
            <p:nvPr/>
          </p:nvSpPr>
          <p:spPr bwMode="auto">
            <a:xfrm flipH="1">
              <a:off x="3934" y="2837"/>
              <a:ext cx="741" cy="1482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09" name="Line 69"/>
            <p:cNvSpPr>
              <a:spLocks noChangeShapeType="1"/>
            </p:cNvSpPr>
            <p:nvPr/>
          </p:nvSpPr>
          <p:spPr bwMode="auto">
            <a:xfrm rot="18475779" flipH="1">
              <a:off x="4663" y="2839"/>
              <a:ext cx="731" cy="1468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0" name="Line 70"/>
            <p:cNvSpPr>
              <a:spLocks noChangeShapeType="1"/>
            </p:cNvSpPr>
            <p:nvPr/>
          </p:nvSpPr>
          <p:spPr bwMode="auto">
            <a:xfrm>
              <a:off x="4477" y="3242"/>
              <a:ext cx="332" cy="1078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1" name="Line 71"/>
            <p:cNvSpPr>
              <a:spLocks noChangeShapeType="1"/>
            </p:cNvSpPr>
            <p:nvPr/>
          </p:nvSpPr>
          <p:spPr bwMode="auto">
            <a:xfrm flipV="1">
              <a:off x="4969" y="3735"/>
              <a:ext cx="134" cy="582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2" name="Line 72"/>
            <p:cNvSpPr>
              <a:spLocks noChangeShapeType="1"/>
            </p:cNvSpPr>
            <p:nvPr/>
          </p:nvSpPr>
          <p:spPr bwMode="auto">
            <a:xfrm flipH="1">
              <a:off x="5118" y="3935"/>
              <a:ext cx="77" cy="378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3" name="Line 73"/>
            <p:cNvSpPr>
              <a:spLocks noChangeShapeType="1"/>
            </p:cNvSpPr>
            <p:nvPr/>
          </p:nvSpPr>
          <p:spPr bwMode="auto">
            <a:xfrm flipV="1">
              <a:off x="5252" y="4127"/>
              <a:ext cx="42" cy="193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4" name="Line 74"/>
            <p:cNvSpPr>
              <a:spLocks noChangeShapeType="1"/>
            </p:cNvSpPr>
            <p:nvPr/>
          </p:nvSpPr>
          <p:spPr bwMode="auto">
            <a:xfrm>
              <a:off x="4376" y="3444"/>
              <a:ext cx="239" cy="881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5" name="Line 75"/>
            <p:cNvSpPr>
              <a:spLocks noChangeShapeType="1"/>
            </p:cNvSpPr>
            <p:nvPr/>
          </p:nvSpPr>
          <p:spPr bwMode="auto">
            <a:xfrm>
              <a:off x="4157" y="3871"/>
              <a:ext cx="144" cy="454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6" name="Line 76"/>
            <p:cNvSpPr>
              <a:spLocks noChangeShapeType="1"/>
            </p:cNvSpPr>
            <p:nvPr/>
          </p:nvSpPr>
          <p:spPr bwMode="auto">
            <a:xfrm>
              <a:off x="4045" y="4090"/>
              <a:ext cx="80" cy="235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7" name="Line 77"/>
            <p:cNvSpPr>
              <a:spLocks noChangeShapeType="1"/>
            </p:cNvSpPr>
            <p:nvPr/>
          </p:nvSpPr>
          <p:spPr bwMode="auto">
            <a:xfrm flipH="1">
              <a:off x="4398" y="3951"/>
              <a:ext cx="116" cy="362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8" name="Line 78"/>
            <p:cNvSpPr>
              <a:spLocks noChangeShapeType="1"/>
            </p:cNvSpPr>
            <p:nvPr/>
          </p:nvSpPr>
          <p:spPr bwMode="auto">
            <a:xfrm flipH="1">
              <a:off x="4504" y="4149"/>
              <a:ext cx="64" cy="176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4319" name="Line 79"/>
          <p:cNvSpPr>
            <a:spLocks noChangeShapeType="1"/>
          </p:cNvSpPr>
          <p:nvPr/>
        </p:nvSpPr>
        <p:spPr bwMode="auto">
          <a:xfrm>
            <a:off x="4495800" y="2209800"/>
            <a:ext cx="1676400" cy="1588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4320" name="Text Box 80"/>
          <p:cNvSpPr txBox="1">
            <a:spLocks noChangeArrowheads="1"/>
          </p:cNvSpPr>
          <p:nvPr/>
        </p:nvSpPr>
        <p:spPr bwMode="auto">
          <a:xfrm>
            <a:off x="4436547" y="2338388"/>
            <a:ext cx="18387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000" dirty="0" smtClean="0">
                <a:latin typeface="Helvetica" charset="0"/>
              </a:rPr>
              <a:t>Concatenation</a:t>
            </a:r>
            <a:endParaRPr lang="en-US" sz="2000" dirty="0">
              <a:latin typeface="Helvetica" charset="0"/>
            </a:endParaRPr>
          </a:p>
        </p:txBody>
      </p:sp>
      <p:sp>
        <p:nvSpPr>
          <p:cNvPr id="394321" name="Text Box 81"/>
          <p:cNvSpPr txBox="1">
            <a:spLocks noChangeArrowheads="1"/>
          </p:cNvSpPr>
          <p:nvPr/>
        </p:nvSpPr>
        <p:spPr bwMode="auto">
          <a:xfrm rot="-5400000">
            <a:off x="-111918" y="2198577"/>
            <a:ext cx="1087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Species</a:t>
            </a:r>
          </a:p>
        </p:txBody>
      </p:sp>
    </p:spTree>
    <p:extLst>
      <p:ext uri="{BB962C8B-B14F-4D97-AF65-F5344CB8AC3E}">
        <p14:creationId xmlns:p14="http://schemas.microsoft.com/office/powerpoint/2010/main" val="2844054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FF9933"/>
    </a:accent1>
    <a:accent2>
      <a:srgbClr val="003299"/>
    </a:accent2>
    <a:accent3>
      <a:srgbClr val="FFFFFF"/>
    </a:accent3>
    <a:accent4>
      <a:srgbClr val="000000"/>
    </a:accent4>
    <a:accent5>
      <a:srgbClr val="FFCAAD"/>
    </a:accent5>
    <a:accent6>
      <a:srgbClr val="002C8A"/>
    </a:accent6>
    <a:hlink>
      <a:srgbClr val="008004"/>
    </a:hlink>
    <a:folHlink>
      <a:srgbClr val="E44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18522</TotalTime>
  <Words>2050</Words>
  <Application>Microsoft Macintosh PowerPoint</Application>
  <PresentationFormat>On-screen Show (4:3)</PresentationFormat>
  <Paragraphs>611</Paragraphs>
  <Slides>32</Slides>
  <Notes>32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SuperFine, Enabling Large-Scale Phylogenetic Estimation</vt:lpstr>
      <vt:lpstr>Phylogeny (evolutionary tree)</vt:lpstr>
      <vt:lpstr>PowerPoint Presentation</vt:lpstr>
      <vt:lpstr>DNA sequence evolution (idealized)</vt:lpstr>
      <vt:lpstr>Phylogeny Problem</vt:lpstr>
      <vt:lpstr>Two basic approaches for  tree estimation on multi-gene datasets</vt:lpstr>
      <vt:lpstr>Using multiple genes</vt:lpstr>
      <vt:lpstr>Concatenation</vt:lpstr>
      <vt:lpstr>Two competing approaches </vt:lpstr>
      <vt:lpstr>Why use supertree methods?</vt:lpstr>
      <vt:lpstr>Many Supertree Methods</vt:lpstr>
      <vt:lpstr>Quantifying Error</vt:lpstr>
      <vt:lpstr>FN rate MRP vs. Concatenation</vt:lpstr>
      <vt:lpstr>FN Rate SuperFine vs. MRP and Concatenation</vt:lpstr>
      <vt:lpstr>Running Time SuperFine vs. MRP</vt:lpstr>
      <vt:lpstr>Idea behind SuperFine</vt:lpstr>
      <vt:lpstr>Bipartitions and refinement</vt:lpstr>
      <vt:lpstr>Idea behind SuperFine</vt:lpstr>
      <vt:lpstr>Strict Consensus Merger (SCM)</vt:lpstr>
      <vt:lpstr>Property of SCM: Bipartitions in SCM tree correspond to bipartitions in the source trees</vt:lpstr>
      <vt:lpstr>Performance of SCM</vt:lpstr>
      <vt:lpstr>Idea behind SuperFine</vt:lpstr>
      <vt:lpstr>Resolving a single polytomy, v</vt:lpstr>
      <vt:lpstr>Back to Our Example</vt:lpstr>
      <vt:lpstr>Where We Use the Property</vt:lpstr>
      <vt:lpstr>Step 1: Reduce each source tree to a tree on the set {1,2,...,d}</vt:lpstr>
      <vt:lpstr>Step 2: Apply MRP to the collection of reduced trees</vt:lpstr>
      <vt:lpstr>Replace polytomy using tree from MRP</vt:lpstr>
      <vt:lpstr>FN Rate SuperFine vs. MRP and Concatenation</vt:lpstr>
      <vt:lpstr>Running Time SuperFine vs. MRP</vt:lpstr>
      <vt:lpstr>SuperFine: Boosting supertree methods</vt:lpstr>
      <vt:lpstr>Ongoing and Future Work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Algorithms, Statistics, and  Big Data in Biology</dc:title>
  <dc:creator>Tandy Warnow</dc:creator>
  <cp:lastModifiedBy>Michelle Swenson</cp:lastModifiedBy>
  <cp:revision>473</cp:revision>
  <cp:lastPrinted>2014-03-23T14:09:32Z</cp:lastPrinted>
  <dcterms:created xsi:type="dcterms:W3CDTF">2013-06-06T22:08:54Z</dcterms:created>
  <dcterms:modified xsi:type="dcterms:W3CDTF">2014-05-30T23:29:16Z</dcterms:modified>
</cp:coreProperties>
</file>