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7" r:id="rId1"/>
  </p:sldMasterIdLst>
  <p:notesMasterIdLst>
    <p:notesMasterId r:id="rId58"/>
  </p:notesMasterIdLst>
  <p:sldIdLst>
    <p:sldId id="256" r:id="rId2"/>
    <p:sldId id="259" r:id="rId3"/>
    <p:sldId id="362" r:id="rId4"/>
    <p:sldId id="372" r:id="rId5"/>
    <p:sldId id="373" r:id="rId6"/>
    <p:sldId id="374" r:id="rId7"/>
    <p:sldId id="376" r:id="rId8"/>
    <p:sldId id="366" r:id="rId9"/>
    <p:sldId id="377" r:id="rId10"/>
    <p:sldId id="378" r:id="rId11"/>
    <p:sldId id="369" r:id="rId12"/>
    <p:sldId id="398" r:id="rId13"/>
    <p:sldId id="399" r:id="rId14"/>
    <p:sldId id="276" r:id="rId15"/>
    <p:sldId id="371" r:id="rId16"/>
    <p:sldId id="277" r:id="rId17"/>
    <p:sldId id="385" r:id="rId18"/>
    <p:sldId id="380" r:id="rId19"/>
    <p:sldId id="417" r:id="rId20"/>
    <p:sldId id="421" r:id="rId21"/>
    <p:sldId id="422" r:id="rId22"/>
    <p:sldId id="418" r:id="rId23"/>
    <p:sldId id="412" r:id="rId24"/>
    <p:sldId id="413" r:id="rId25"/>
    <p:sldId id="391" r:id="rId26"/>
    <p:sldId id="392" r:id="rId27"/>
    <p:sldId id="444" r:id="rId28"/>
    <p:sldId id="402" r:id="rId29"/>
    <p:sldId id="403" r:id="rId30"/>
    <p:sldId id="405" r:id="rId31"/>
    <p:sldId id="382" r:id="rId32"/>
    <p:sldId id="384" r:id="rId33"/>
    <p:sldId id="344" r:id="rId34"/>
    <p:sldId id="442" r:id="rId35"/>
    <p:sldId id="443" r:id="rId36"/>
    <p:sldId id="441" r:id="rId37"/>
    <p:sldId id="423" r:id="rId38"/>
    <p:sldId id="401" r:id="rId39"/>
    <p:sldId id="400" r:id="rId40"/>
    <p:sldId id="433" r:id="rId41"/>
    <p:sldId id="445" r:id="rId42"/>
    <p:sldId id="424" r:id="rId43"/>
    <p:sldId id="425" r:id="rId44"/>
    <p:sldId id="446" r:id="rId45"/>
    <p:sldId id="426" r:id="rId46"/>
    <p:sldId id="427" r:id="rId47"/>
    <p:sldId id="318" r:id="rId48"/>
    <p:sldId id="358" r:id="rId49"/>
    <p:sldId id="359" r:id="rId50"/>
    <p:sldId id="435" r:id="rId51"/>
    <p:sldId id="438" r:id="rId52"/>
    <p:sldId id="437" r:id="rId53"/>
    <p:sldId id="308" r:id="rId54"/>
    <p:sldId id="429" r:id="rId55"/>
    <p:sldId id="434" r:id="rId56"/>
    <p:sldId id="42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dy Warnow" initials="" lastIdx="16" clrIdx="0"/>
  <p:cmAuthor id="1" name="Siavash Mirarab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300" autoAdjust="0"/>
  </p:normalViewPr>
  <p:slideViewPr>
    <p:cSldViewPr snapToGrid="0" snapToObjects="1">
      <p:cViewPr varScale="1">
        <p:scale>
          <a:sx n="85" d="100"/>
          <a:sy n="85" d="100"/>
        </p:scale>
        <p:origin x="-17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4921-F1D3-3C4A-BDAE-AD0D2928ACD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BE5ED-9113-FA4C-8AF3-0F21F6B645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9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6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13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044C54BC-2E0B-7341-9FD1-21514E065477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B703D5-5972-B84E-AFE5-20D0915A3C1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17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18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31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model species</a:t>
            </a:r>
            <a:r>
              <a:rPr lang="en-US" baseline="0" dirty="0" smtClean="0"/>
              <a:t> tree are based on parameters estimated using real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3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 tree error matters</a:t>
            </a:r>
          </a:p>
          <a:p>
            <a:r>
              <a:rPr lang="en-US" dirty="0" smtClean="0"/>
              <a:t>Discordance due to error is not distinguished from discordance due to ILS; hence MP-EST over-estimates ILS (under-estimates branch length)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BE5ED-9113-FA4C-8AF3-0F21F6B645FE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65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C09FFCE-A962-904B-B60D-46B4F8244847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4F1C65-760F-354B-9470-14AA0D3BD1C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ED999-8405-8040-9772-EA63108B3A5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8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B1726B-2876-F143-943A-A71543FB042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BE7D38-3CB6-784B-8166-BF2223C6CE5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B26C87-240F-0246-9E91-4E2B9FB47F5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B72452-DF28-BC4E-9548-FD123E33F72B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7A91DD-23F5-AF46-878C-81EF2B4D43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 altLang="ja-JP"/>
              <a:t>supertree approach</a:t>
            </a:r>
            <a:r>
              <a:rPr lang="ja-JP" altLang="en-US"/>
              <a:t>”</a:t>
            </a:r>
            <a:r>
              <a:rPr lang="en-US" altLang="ja-JP"/>
              <a:t>.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F329E2-E3E2-B348-92DE-72FBDC49F0A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0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6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7638" cy="14335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059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3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3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2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1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609D-E2F9-2646-AA29-4E1CF212C9BF}" type="datetimeFigureOut">
              <a:rPr lang="en-US" smtClean="0"/>
              <a:t>6/9/14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8C57C-D9F3-CF43-9294-499088B060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  <p:sldLayoutId id="2147484179" r:id="rId12"/>
    <p:sldLayoutId id="2147484180" r:id="rId13"/>
    <p:sldLayoutId id="214748418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microsoft.com/office/2007/relationships/hdphoto" Target="../media/hdphoto1.wdp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users/phylo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7.jpeg"/><Relationship Id="rId7" Type="http://schemas.openxmlformats.org/officeDocument/2006/relationships/image" Target="../media/image16.jpeg"/><Relationship Id="rId8" Type="http://schemas.openxmlformats.org/officeDocument/2006/relationships/image" Target="../media/image38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5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Estimating species trees from multiple gene trees in the presence of ILS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Joint work with </a:t>
            </a:r>
            <a:r>
              <a:rPr lang="en-US" dirty="0" err="1" smtClean="0"/>
              <a:t>Siavash</a:t>
            </a:r>
            <a:r>
              <a:rPr lang="en-US" dirty="0" smtClean="0"/>
              <a:t> </a:t>
            </a:r>
            <a:r>
              <a:rPr lang="en-US" dirty="0" err="1" smtClean="0"/>
              <a:t>Mirarab</a:t>
            </a:r>
            <a:r>
              <a:rPr lang="en-US" dirty="0" smtClean="0"/>
              <a:t>, </a:t>
            </a:r>
          </a:p>
          <a:p>
            <a:r>
              <a:rPr lang="en-US" dirty="0" smtClean="0"/>
              <a:t>Md. S. </a:t>
            </a:r>
            <a:r>
              <a:rPr lang="en-US" dirty="0" err="1" smtClean="0"/>
              <a:t>Bayzid</a:t>
            </a:r>
            <a:r>
              <a:rPr lang="en-US" dirty="0" smtClean="0"/>
              <a:t>, and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290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268291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2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3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4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268295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6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7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8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299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0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1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2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3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4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5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6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7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8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09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10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11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>
                <a:defRPr/>
              </a:pPr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268312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13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14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8315" name="Group 27"/>
          <p:cNvGrpSpPr>
            <a:grpSpLocks/>
          </p:cNvGrpSpPr>
          <p:nvPr/>
        </p:nvGrpSpPr>
        <p:grpSpPr bwMode="auto">
          <a:xfrm>
            <a:off x="4421188" y="4348163"/>
            <a:ext cx="4799012" cy="2257425"/>
            <a:chOff x="2785" y="2739"/>
            <a:chExt cx="3023" cy="1422"/>
          </a:xfrm>
        </p:grpSpPr>
        <p:grpSp>
          <p:nvGrpSpPr>
            <p:cNvPr id="25643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268317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18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3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19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0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1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2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3" name="Line 35"/>
              <p:cNvSpPr>
                <a:spLocks noChangeShapeType="1"/>
              </p:cNvSpPr>
              <p:nvPr/>
            </p:nvSpPr>
            <p:spPr bwMode="auto">
              <a:xfrm>
                <a:off x="2539" y="3455"/>
                <a:ext cx="250" cy="86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4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5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6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8327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68328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29" name="Text Box 41"/>
            <p:cNvSpPr txBox="1">
              <a:spLocks noChangeArrowheads="1"/>
            </p:cNvSpPr>
            <p:nvPr/>
          </p:nvSpPr>
          <p:spPr bwMode="auto">
            <a:xfrm>
              <a:off x="2785" y="3719"/>
              <a:ext cx="8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2000">
                  <a:latin typeface="Helvetica" charset="0"/>
                </a:rPr>
                <a:t> Supertree</a:t>
              </a:r>
            </a:p>
            <a:p>
              <a:pPr algn="ctr" eaLnBrk="1" hangingPunct="1">
                <a:defRPr/>
              </a:pPr>
              <a:r>
                <a:rPr lang="en-US" sz="2000">
                  <a:latin typeface="Helvetica" charset="0"/>
                </a:rPr>
                <a:t>Method</a:t>
              </a:r>
            </a:p>
          </p:txBody>
        </p:sp>
      </p:grpSp>
      <p:sp>
        <p:nvSpPr>
          <p:cNvPr id="25603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Two competing approaches </a:t>
            </a:r>
          </a:p>
        </p:txBody>
      </p:sp>
      <p:grpSp>
        <p:nvGrpSpPr>
          <p:cNvPr id="25604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268332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3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4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268335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6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7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8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39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0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1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2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3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4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5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6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7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8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49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0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1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2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3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4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25605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268356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7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2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8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59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0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1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2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3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4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5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366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8367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8368" name="Text Box 80"/>
          <p:cNvSpPr txBox="1">
            <a:spLocks noChangeArrowheads="1"/>
          </p:cNvSpPr>
          <p:nvPr/>
        </p:nvSpPr>
        <p:spPr bwMode="auto">
          <a:xfrm>
            <a:off x="4648200" y="2338388"/>
            <a:ext cx="1341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Helvetica" charset="0"/>
              </a:rPr>
              <a:t>Combined</a:t>
            </a:r>
          </a:p>
          <a:p>
            <a:pPr eaLnBrk="1" hangingPunct="1">
              <a:defRPr/>
            </a:pPr>
            <a:r>
              <a:rPr lang="en-US" sz="2000">
                <a:latin typeface="Helvetica" charset="0"/>
              </a:rPr>
              <a:t> Analysis</a:t>
            </a:r>
          </a:p>
        </p:txBody>
      </p:sp>
      <p:sp>
        <p:nvSpPr>
          <p:cNvPr id="25608" name="Text Box 81"/>
          <p:cNvSpPr txBox="1">
            <a:spLocks noChangeArrowheads="1"/>
          </p:cNvSpPr>
          <p:nvPr/>
        </p:nvSpPr>
        <p:spPr bwMode="auto">
          <a:xfrm rot="-5400000">
            <a:off x="-111918" y="1832769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Species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Red gene tree </a:t>
            </a:r>
            <a:r>
              <a:rPr lang="en-US">
                <a:latin typeface="Lucida Grande CE" charset="0"/>
                <a:ea typeface="ＭＳ Ｐゴシック" charset="0"/>
                <a:cs typeface="ＭＳ Ｐゴシック" charset="0"/>
              </a:rPr>
              <a:t>≠</a:t>
            </a: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 species tree</a:t>
            </a:r>
            <a:br>
              <a:rPr lang="en-US">
                <a:latin typeface="Gill Sans" charset="0"/>
                <a:ea typeface="ＭＳ Ｐゴシック" charset="0"/>
                <a:cs typeface="ＭＳ Ｐゴシック" charset="0"/>
              </a:rPr>
            </a:br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(green gene tree okay)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</a:t>
            </a:r>
            <a:r>
              <a:rPr lang="en-US" sz="2000" dirty="0"/>
              <a:t>using </a:t>
            </a:r>
            <a:r>
              <a:rPr lang="en-US" sz="2000" dirty="0" err="1"/>
              <a:t>SATé</a:t>
            </a:r>
            <a:r>
              <a:rPr lang="en-US" sz="2000" dirty="0"/>
              <a:t> 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336033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727640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800"/>
            <a:ext cx="7772400" cy="1143000"/>
          </a:xfrm>
        </p:spPr>
        <p:txBody>
          <a:bodyPr/>
          <a:lstStyle/>
          <a:p>
            <a:r>
              <a:rPr lang="en-US" dirty="0"/>
              <a:t>Avian </a:t>
            </a:r>
            <a:r>
              <a:rPr lang="en-US" dirty="0" err="1"/>
              <a:t>Phylogenomics</a:t>
            </a:r>
            <a:r>
              <a:rPr lang="en-US" dirty="0"/>
              <a:t>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32" y="1269265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1" y="1263691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784491" y="2240954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627666" y="2306095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17" y="129739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2123101" y="2276049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46" y="1297399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386" y="1269265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2291672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649" y="1263691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2171" y="2240954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1098296" y="3705356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853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 trees inside </a:t>
            </a:r>
            <a:r>
              <a:rPr lang="en-US" dirty="0" smtClean="0"/>
              <a:t>the species tree (Coalescent Process)</a:t>
            </a:r>
            <a:endParaRPr lang="he-IL" dirty="0"/>
          </a:p>
        </p:txBody>
      </p:sp>
      <p:sp>
        <p:nvSpPr>
          <p:cNvPr id="625668" name="AutoShape 4"/>
          <p:cNvSpPr>
            <a:spLocks noChangeArrowheads="1"/>
          </p:cNvSpPr>
          <p:nvPr/>
        </p:nvSpPr>
        <p:spPr bwMode="auto">
          <a:xfrm>
            <a:off x="1176240" y="2051215"/>
            <a:ext cx="685800" cy="2057400"/>
          </a:xfrm>
          <a:prstGeom prst="upArrow">
            <a:avLst>
              <a:gd name="adj1" fmla="val 45428"/>
              <a:gd name="adj2" fmla="val 95578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dirty="0"/>
          </a:p>
        </p:txBody>
      </p:sp>
      <p:sp>
        <p:nvSpPr>
          <p:cNvPr id="625669" name="Rectangle 5"/>
          <p:cNvSpPr>
            <a:spLocks noChangeArrowheads="1"/>
          </p:cNvSpPr>
          <p:nvPr/>
        </p:nvSpPr>
        <p:spPr bwMode="auto">
          <a:xfrm>
            <a:off x="1023840" y="4138563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rtl="1" eaLnBrk="1" hangingPunct="1">
              <a:spcBef>
                <a:spcPct val="50000"/>
              </a:spcBef>
            </a:pPr>
            <a:r>
              <a:rPr lang="en-US" sz="1800" dirty="0">
                <a:cs typeface="Arial" charset="0"/>
              </a:rPr>
              <a:t>Present</a:t>
            </a:r>
          </a:p>
        </p:txBody>
      </p:sp>
      <p:sp>
        <p:nvSpPr>
          <p:cNvPr id="625670" name="Rectangle 6"/>
          <p:cNvSpPr>
            <a:spLocks noChangeArrowheads="1"/>
          </p:cNvSpPr>
          <p:nvPr/>
        </p:nvSpPr>
        <p:spPr bwMode="auto">
          <a:xfrm>
            <a:off x="1207596" y="1622771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1" eaLnBrk="1" hangingPunct="1"/>
            <a:r>
              <a:rPr lang="en-US" sz="1800" dirty="0">
                <a:cs typeface="Arial" charset="0"/>
              </a:rPr>
              <a:t>Past</a:t>
            </a:r>
            <a:endParaRPr lang="he-IL" sz="1800" dirty="0">
              <a:cs typeface="Arial" charset="0"/>
            </a:endParaRPr>
          </a:p>
        </p:txBody>
      </p:sp>
      <p:pic>
        <p:nvPicPr>
          <p:cNvPr id="6256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31" b="89988" l="10000" r="947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040" y="870255"/>
            <a:ext cx="50292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53820" y="4479897"/>
            <a:ext cx="18298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/>
              <a:t>Courtesy James Degnan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83580" y="5884561"/>
            <a:ext cx="56704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Gorilla and Orangutan are not siblings in the species tree, but they are in the gene tree.</a:t>
            </a:r>
          </a:p>
        </p:txBody>
      </p:sp>
      <p:pic>
        <p:nvPicPr>
          <p:cNvPr id="16" name="imag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67" y="4514504"/>
            <a:ext cx="907646" cy="1169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727" y="4505276"/>
            <a:ext cx="917753" cy="1152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2720" y="4510466"/>
            <a:ext cx="928871" cy="1161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527" y="4506060"/>
            <a:ext cx="873280" cy="11245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028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ill Sans" charset="0"/>
                <a:ea typeface="ＭＳ Ｐゴシック" charset="0"/>
                <a:cs typeface="ＭＳ Ｐゴシック" charset="0"/>
              </a:rPr>
              <a:t>Gene Tree inside a Species Tree</a:t>
            </a:r>
            <a:endParaRPr lang="en-US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858000" cy="425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25454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(or more) lineages fail to coalesce in their first common ancestral population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Probability of ILS increases for </a:t>
            </a:r>
            <a:r>
              <a:rPr lang="en-US" dirty="0" smtClean="0">
                <a:solidFill>
                  <a:srgbClr val="4E67C8"/>
                </a:solidFill>
              </a:rPr>
              <a:t>short branches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4E67C8"/>
                </a:solidFill>
              </a:rPr>
              <a:t>large population size </a:t>
            </a:r>
            <a:r>
              <a:rPr lang="en-US" dirty="0" smtClean="0"/>
              <a:t>(wider branches)</a:t>
            </a:r>
          </a:p>
          <a:p>
            <a:endParaRPr lang="en-US" dirty="0"/>
          </a:p>
          <a:p>
            <a:r>
              <a:rPr lang="en-US" dirty="0">
                <a:solidFill>
                  <a:srgbClr val="4E67C8"/>
                </a:solidFill>
              </a:rPr>
              <a:t>~</a:t>
            </a:r>
            <a:r>
              <a:rPr lang="en-US" dirty="0" smtClean="0">
                <a:solidFill>
                  <a:srgbClr val="4E67C8"/>
                </a:solidFill>
              </a:rPr>
              <a:t>960 </a:t>
            </a:r>
            <a:r>
              <a:rPr lang="en-US" dirty="0">
                <a:solidFill>
                  <a:srgbClr val="4E67C8"/>
                </a:solidFill>
              </a:rPr>
              <a:t>papers in </a:t>
            </a:r>
            <a:r>
              <a:rPr lang="en-US" dirty="0" smtClean="0">
                <a:solidFill>
                  <a:srgbClr val="4E67C8"/>
                </a:solidFill>
              </a:rPr>
              <a:t>2013 </a:t>
            </a:r>
            <a:r>
              <a:rPr lang="en-US" dirty="0" smtClean="0"/>
              <a:t>include phrase “</a:t>
            </a:r>
            <a:r>
              <a:rPr lang="en-US" dirty="0"/>
              <a:t>incomplete lineage sorting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2" r="9358"/>
          <a:stretch/>
        </p:blipFill>
        <p:spPr>
          <a:xfrm>
            <a:off x="5055655" y="1600200"/>
            <a:ext cx="3797348" cy="27288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2653" y="4491959"/>
            <a:ext cx="368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JH Degnan</a:t>
            </a:r>
            <a:r>
              <a:rPr lang="en-US" dirty="0"/>
              <a:t>, </a:t>
            </a:r>
            <a:r>
              <a:rPr lang="en-US" dirty="0" smtClean="0"/>
              <a:t>NA Rosenberg –</a:t>
            </a:r>
          </a:p>
          <a:p>
            <a:r>
              <a:rPr lang="en-US" dirty="0" smtClean="0"/>
              <a:t>Trends in ecology &amp; evolution,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763039" y="1734167"/>
            <a:ext cx="3581400" cy="814388"/>
            <a:chOff x="349" y="3553"/>
            <a:chExt cx="2256" cy="513"/>
          </a:xfrm>
        </p:grpSpPr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8" name="Group 28"/>
          <p:cNvGrpSpPr>
            <a:grpSpLocks/>
          </p:cNvGrpSpPr>
          <p:nvPr/>
        </p:nvGrpSpPr>
        <p:grpSpPr bwMode="auto">
          <a:xfrm>
            <a:off x="6307134" y="4348164"/>
            <a:ext cx="2913061" cy="2128838"/>
            <a:chOff x="2108" y="2832"/>
            <a:chExt cx="1835" cy="1493"/>
          </a:xfrm>
        </p:grpSpPr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2108" y="2832"/>
              <a:ext cx="741" cy="149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0" name="Line 30"/>
            <p:cNvSpPr>
              <a:spLocks noChangeShapeType="1"/>
            </p:cNvSpPr>
            <p:nvPr/>
          </p:nvSpPr>
          <p:spPr bwMode="auto">
            <a:xfrm rot="18475779" flipH="1">
              <a:off x="2833" y="2834"/>
              <a:ext cx="741" cy="147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51" y="3237"/>
              <a:ext cx="332" cy="10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 flipV="1">
              <a:off x="3137" y="3793"/>
              <a:ext cx="172" cy="5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>
              <a:off x="3198" y="4106"/>
              <a:ext cx="84" cy="21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4" name="Line 34"/>
            <p:cNvSpPr>
              <a:spLocks noChangeShapeType="1"/>
            </p:cNvSpPr>
            <p:nvPr/>
          </p:nvSpPr>
          <p:spPr bwMode="auto">
            <a:xfrm flipV="1">
              <a:off x="3406" y="4122"/>
              <a:ext cx="57" cy="19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5" name="Line 35"/>
            <p:cNvSpPr>
              <a:spLocks noChangeShapeType="1"/>
            </p:cNvSpPr>
            <p:nvPr/>
          </p:nvSpPr>
          <p:spPr bwMode="auto">
            <a:xfrm>
              <a:off x="2539" y="3456"/>
              <a:ext cx="250" cy="864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6" name="Line 36"/>
            <p:cNvSpPr>
              <a:spLocks noChangeShapeType="1"/>
            </p:cNvSpPr>
            <p:nvPr/>
          </p:nvSpPr>
          <p:spPr bwMode="auto">
            <a:xfrm>
              <a:off x="2326" y="3893"/>
              <a:ext cx="117" cy="427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7" name="Line 37"/>
            <p:cNvSpPr>
              <a:spLocks noChangeShapeType="1"/>
            </p:cNvSpPr>
            <p:nvPr/>
          </p:nvSpPr>
          <p:spPr bwMode="auto">
            <a:xfrm>
              <a:off x="2219" y="4085"/>
              <a:ext cx="80" cy="23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8" name="Line 38"/>
            <p:cNvSpPr>
              <a:spLocks noChangeShapeType="1"/>
            </p:cNvSpPr>
            <p:nvPr/>
          </p:nvSpPr>
          <p:spPr bwMode="auto">
            <a:xfrm>
              <a:off x="2400" y="3738"/>
              <a:ext cx="183" cy="58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79" name="Line 39"/>
            <p:cNvSpPr>
              <a:spLocks noChangeShapeType="1"/>
            </p:cNvSpPr>
            <p:nvPr/>
          </p:nvSpPr>
          <p:spPr bwMode="auto">
            <a:xfrm flipH="1">
              <a:off x="2678" y="4145"/>
              <a:ext cx="64" cy="17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 to compute a species tree?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039" y="3924300"/>
            <a:ext cx="440940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Techniques: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Most frequent gene tree?</a:t>
            </a:r>
          </a:p>
          <a:p>
            <a:r>
              <a:rPr lang="en-US" sz="2800" dirty="0" smtClean="0"/>
              <a:t>	Consensus of gene trees?</a:t>
            </a:r>
          </a:p>
          <a:p>
            <a:r>
              <a:rPr lang="en-US" sz="2800" dirty="0" smtClean="0"/>
              <a:t>	Other?</a:t>
            </a:r>
          </a:p>
        </p:txBody>
      </p:sp>
    </p:spTree>
    <p:extLst>
      <p:ext uri="{BB962C8B-B14F-4D97-AF65-F5344CB8AC3E}">
        <p14:creationId xmlns:p14="http://schemas.microsoft.com/office/powerpoint/2010/main" val="35031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Under the multi-species coalescent model, the most probable gene tree may not be the true species tree (the “anomaly zone”) – </a:t>
            </a:r>
            <a:r>
              <a:rPr lang="en-US" dirty="0" err="1" smtClean="0"/>
              <a:t>Degnan</a:t>
            </a:r>
            <a:r>
              <a:rPr lang="en-US" dirty="0" smtClean="0"/>
              <a:t> &amp; Rosenberg 2006, 2009.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Hence, selecting the most frequent gene tree is not a statistically consistent technique.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</a:rPr>
              <a:t>However, there are no anomalous rooted 3-taxon trees or </a:t>
            </a:r>
            <a:r>
              <a:rPr lang="en-US" dirty="0" err="1" smtClean="0">
                <a:solidFill>
                  <a:schemeClr val="bg1"/>
                </a:solidFill>
              </a:rPr>
              <a:t>unrooted</a:t>
            </a:r>
            <a:r>
              <a:rPr lang="en-US" dirty="0" smtClean="0">
                <a:solidFill>
                  <a:schemeClr val="bg1"/>
                </a:solidFill>
              </a:rPr>
              <a:t> 4-taxon trees – Allman et al. 2011, </a:t>
            </a:r>
            <a:r>
              <a:rPr lang="en-US" dirty="0" err="1" smtClean="0">
                <a:solidFill>
                  <a:schemeClr val="bg1"/>
                </a:solidFill>
              </a:rPr>
              <a:t>Degnan</a:t>
            </a:r>
            <a:r>
              <a:rPr lang="en-US" dirty="0" smtClean="0">
                <a:solidFill>
                  <a:schemeClr val="bg1"/>
                </a:solidFill>
              </a:rPr>
              <a:t> 2014. gene </a:t>
            </a:r>
            <a:r>
              <a:rPr lang="en-US" dirty="0" smtClean="0">
                <a:solidFill>
                  <a:srgbClr val="FFFFFF"/>
                </a:solidFill>
              </a:rPr>
              <a:t>trees). </a:t>
            </a:r>
          </a:p>
        </p:txBody>
      </p:sp>
    </p:spTree>
    <p:extLst>
      <p:ext uri="{BB962C8B-B14F-4D97-AF65-F5344CB8AC3E}">
        <p14:creationId xmlns:p14="http://schemas.microsoft.com/office/powerpoint/2010/main" val="33173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1523998" y="1925635"/>
            <a:ext cx="5946778" cy="1933235"/>
            <a:chOff x="-1" y="-1"/>
            <a:chExt cx="5946777" cy="1459235"/>
          </a:xfrm>
        </p:grpSpPr>
        <p:sp>
          <p:nvSpPr>
            <p:cNvPr id="35" name="Shape 35"/>
            <p:cNvSpPr/>
            <p:nvPr/>
          </p:nvSpPr>
          <p:spPr>
            <a:xfrm flipV="1">
              <a:off x="-1" y="-1"/>
              <a:ext cx="3016765" cy="1457325"/>
            </a:xfrm>
            <a:prstGeom prst="line">
              <a:avLst/>
            </a:prstGeom>
            <a:noFill/>
            <a:ln w="76200" cap="flat" cmpd="sng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ln w="7620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flipH="1" flipV="1">
              <a:off x="2965449" y="-1"/>
              <a:ext cx="2981327" cy="1457327"/>
            </a:xfrm>
            <a:prstGeom prst="line">
              <a:avLst/>
            </a:prstGeom>
            <a:noFill/>
            <a:ln w="76200" cap="flat" cmpd="sng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ln w="7620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1949091" y="562381"/>
              <a:ext cx="2147637" cy="896853"/>
            </a:xfrm>
            <a:prstGeom prst="line">
              <a:avLst/>
            </a:prstGeom>
            <a:noFill/>
            <a:ln w="76200" cap="flat" cmpd="sng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ln w="7620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38" name="Shape 38"/>
            <p:cNvSpPr/>
            <p:nvPr/>
          </p:nvSpPr>
          <p:spPr>
            <a:xfrm flipH="1">
              <a:off x="3671011" y="767575"/>
              <a:ext cx="892262" cy="401928"/>
            </a:xfrm>
            <a:prstGeom prst="line">
              <a:avLst/>
            </a:prstGeom>
            <a:noFill/>
            <a:ln w="76200" cap="flat" cmpd="sng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  <a:endParaRPr>
                <a:ln w="76200" cmpd="sng">
                  <a:solidFill>
                    <a:srgbClr val="000000"/>
                  </a:solidFill>
                </a:ln>
              </a:endParaRPr>
            </a:p>
          </p:txBody>
        </p:sp>
      </p:grpSp>
      <p:pic>
        <p:nvPicPr>
          <p:cNvPr id="40" name="imag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480" y="4310368"/>
            <a:ext cx="1425575" cy="1836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8872" y="4335767"/>
            <a:ext cx="1441450" cy="1810761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708267" y="3842055"/>
            <a:ext cx="1285565" cy="411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lvl1pPr>
          </a:lstStyle>
          <a:p>
            <a:pPr lvl="0">
              <a:defRPr sz="1800"/>
            </a:pPr>
            <a:r>
              <a:rPr sz="2200" dirty="0"/>
              <a:t>Orangutan</a:t>
            </a:r>
          </a:p>
        </p:txBody>
      </p:sp>
      <p:sp>
        <p:nvSpPr>
          <p:cNvPr id="43" name="Shape 43"/>
          <p:cNvSpPr/>
          <p:nvPr/>
        </p:nvSpPr>
        <p:spPr>
          <a:xfrm>
            <a:off x="2527749" y="3856342"/>
            <a:ext cx="897707" cy="41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lvl1pPr>
          </a:lstStyle>
          <a:p>
            <a:pPr lvl="0">
              <a:defRPr sz="1800"/>
            </a:pPr>
            <a:r>
              <a:rPr sz="2200"/>
              <a:t>Gorilla</a:t>
            </a:r>
          </a:p>
        </p:txBody>
      </p:sp>
      <p:sp>
        <p:nvSpPr>
          <p:cNvPr id="44" name="Shape 44"/>
          <p:cNvSpPr/>
          <p:nvPr/>
        </p:nvSpPr>
        <p:spPr>
          <a:xfrm>
            <a:off x="3783866" y="3856342"/>
            <a:ext cx="1502755" cy="411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lvl1pPr>
          </a:lstStyle>
          <a:p>
            <a:pPr lvl="0">
              <a:defRPr sz="1800"/>
            </a:pPr>
            <a:r>
              <a:rPr sz="2200" dirty="0"/>
              <a:t>Chimpanzee</a:t>
            </a:r>
          </a:p>
        </p:txBody>
      </p:sp>
      <p:sp>
        <p:nvSpPr>
          <p:cNvPr id="45" name="Shape 45"/>
          <p:cNvSpPr/>
          <p:nvPr/>
        </p:nvSpPr>
        <p:spPr>
          <a:xfrm>
            <a:off x="7132192" y="3842055"/>
            <a:ext cx="928812" cy="411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lvl1pPr>
          </a:lstStyle>
          <a:p>
            <a:pPr lvl="0">
              <a:defRPr sz="1800"/>
            </a:pPr>
            <a:r>
              <a:rPr sz="2200" dirty="0"/>
              <a:t>Human</a:t>
            </a:r>
          </a:p>
        </p:txBody>
      </p:sp>
      <p:pic>
        <p:nvPicPr>
          <p:cNvPr id="46" name="image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0249" y="4321480"/>
            <a:ext cx="1458913" cy="1825048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78083" y="6187880"/>
            <a:ext cx="2995008" cy="402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/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000" i="1" dirty="0"/>
              <a:t>From the Tree of the Life Website</a:t>
            </a:r>
            <a:r>
              <a:rPr sz="1000" i="1" dirty="0" smtClean="0"/>
              <a:t>,</a:t>
            </a:r>
            <a:r>
              <a:rPr lang="en-US" sz="1000" i="1" dirty="0" smtClean="0"/>
              <a:t> </a:t>
            </a:r>
            <a:r>
              <a:rPr sz="1000" i="1" dirty="0" smtClean="0"/>
              <a:t>University </a:t>
            </a:r>
            <a:r>
              <a:rPr sz="1000" i="1" dirty="0"/>
              <a:t>of </a:t>
            </a:r>
            <a:r>
              <a:rPr sz="1000" i="1" dirty="0" smtClean="0"/>
              <a:t>Arizona</a:t>
            </a:r>
            <a:endParaRPr lang="en-US" sz="1000" i="1" dirty="0" smtClean="0"/>
          </a:p>
          <a:p>
            <a:pPr lvl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lang="en-US" sz="1000" i="1" dirty="0" smtClean="0"/>
              <a:t>Dates from Lock et al. Nature, 2011</a:t>
            </a:r>
            <a:endParaRPr sz="1000" i="1" dirty="0"/>
          </a:p>
        </p:txBody>
      </p:sp>
      <p:pic>
        <p:nvPicPr>
          <p:cNvPr id="49" name="image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4080" y="4365099"/>
            <a:ext cx="1371600" cy="17663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			Species Tree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037" y="4335766"/>
            <a:ext cx="1441450" cy="1810761"/>
          </a:xfrm>
          <a:prstGeom prst="rect">
            <a:avLst/>
          </a:prstGeom>
        </p:spPr>
      </p:pic>
      <p:sp>
        <p:nvSpPr>
          <p:cNvPr id="20" name="Shape 38"/>
          <p:cNvSpPr/>
          <p:nvPr/>
        </p:nvSpPr>
        <p:spPr>
          <a:xfrm>
            <a:off x="5207973" y="3466288"/>
            <a:ext cx="796085" cy="392582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21" name="Shape 44"/>
          <p:cNvSpPr/>
          <p:nvPr/>
        </p:nvSpPr>
        <p:spPr>
          <a:xfrm>
            <a:off x="5667676" y="3858870"/>
            <a:ext cx="990766" cy="433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799" tIns="46799" rIns="46799" bIns="46799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/>
            </a:lvl1pPr>
          </a:lstStyle>
          <a:p>
            <a:pPr lvl="0">
              <a:defRPr sz="1800"/>
            </a:pPr>
            <a:r>
              <a:rPr lang="en-US" sz="2200" dirty="0" smtClean="0"/>
              <a:t>Bonobo</a:t>
            </a:r>
            <a:endParaRPr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387213" y="3255702"/>
            <a:ext cx="797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MYA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Shape 38"/>
          <p:cNvSpPr/>
          <p:nvPr/>
        </p:nvSpPr>
        <p:spPr>
          <a:xfrm flipH="1">
            <a:off x="4489448" y="3466288"/>
            <a:ext cx="718524" cy="392582"/>
          </a:xfrm>
          <a:prstGeom prst="line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>
              <a:ln w="76200" cmpd="sng">
                <a:solidFill>
                  <a:srgbClr val="000000"/>
                </a:solidFill>
              </a:ln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2369" y="2612839"/>
            <a:ext cx="98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5-</a:t>
            </a:r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 MYA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59674" y="2313285"/>
            <a:ext cx="984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6-8 MYA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89070" y="1550818"/>
            <a:ext cx="121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10-13 MYA</a:t>
            </a:r>
          </a:p>
        </p:txBody>
      </p:sp>
    </p:spTree>
    <p:extLst>
      <p:ext uri="{BB962C8B-B14F-4D97-AF65-F5344CB8AC3E}">
        <p14:creationId xmlns:p14="http://schemas.microsoft.com/office/powerpoint/2010/main" val="2135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Under the multi-species coalescent model, the most probable gene tree may not be the true species tree (the “anomaly zone”) – </a:t>
            </a:r>
            <a:r>
              <a:rPr lang="en-US" dirty="0" err="1" smtClean="0"/>
              <a:t>Degnan</a:t>
            </a:r>
            <a:r>
              <a:rPr lang="en-US" dirty="0" smtClean="0"/>
              <a:t> &amp; Rosenberg 2006, 2009.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Hence, selecting the most frequent gene tree is not a statistically consistent technique.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FF"/>
                </a:solidFill>
              </a:rPr>
              <a:t>However, there are no anomalous rooted 3-taxon trees or </a:t>
            </a:r>
            <a:r>
              <a:rPr lang="en-US" dirty="0" err="1" smtClean="0">
                <a:solidFill>
                  <a:srgbClr val="FFFFFF"/>
                </a:solidFill>
              </a:rPr>
              <a:t>unrooted</a:t>
            </a:r>
            <a:r>
              <a:rPr lang="en-US" dirty="0" smtClean="0">
                <a:solidFill>
                  <a:srgbClr val="FFFFFF"/>
                </a:solidFill>
              </a:rPr>
              <a:t> 4-taxon trees – Allman et al. 2011, </a:t>
            </a:r>
            <a:r>
              <a:rPr lang="en-US" dirty="0" err="1" smtClean="0">
                <a:solidFill>
                  <a:srgbClr val="FFFFFF"/>
                </a:solidFill>
              </a:rPr>
              <a:t>Degnan</a:t>
            </a:r>
            <a:r>
              <a:rPr lang="en-US" dirty="0" smtClean="0">
                <a:solidFill>
                  <a:srgbClr val="FFFFFF"/>
                </a:solidFill>
              </a:rPr>
              <a:t> 2014. gene trees). </a:t>
            </a:r>
          </a:p>
        </p:txBody>
      </p:sp>
    </p:spTree>
    <p:extLst>
      <p:ext uri="{BB962C8B-B14F-4D97-AF65-F5344CB8AC3E}">
        <p14:creationId xmlns:p14="http://schemas.microsoft.com/office/powerpoint/2010/main" val="12687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Under the multi-species coalescent model, the most probable gene tree may not be the true species tree (the “anomaly zone”) – </a:t>
            </a:r>
            <a:r>
              <a:rPr lang="en-US" dirty="0" err="1" smtClean="0"/>
              <a:t>Degnan</a:t>
            </a:r>
            <a:r>
              <a:rPr lang="en-US" dirty="0" smtClean="0"/>
              <a:t> &amp; Rosenberg 2006, 2009.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Hence, selecting the most frequent gene tree is not a statistically consistent technique.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However, there are no anomalous rooted       3-taxon trees or </a:t>
            </a:r>
            <a:r>
              <a:rPr lang="en-US" dirty="0" err="1" smtClean="0"/>
              <a:t>unrooted</a:t>
            </a:r>
            <a:r>
              <a:rPr lang="en-US" dirty="0" smtClean="0"/>
              <a:t> 4-taxon trees – Allman et al. 2011, </a:t>
            </a:r>
            <a:r>
              <a:rPr lang="en-US" dirty="0" err="1" smtClean="0"/>
              <a:t>Degnan</a:t>
            </a:r>
            <a:r>
              <a:rPr lang="en-US" dirty="0" smtClean="0"/>
              <a:t> 2014. </a:t>
            </a:r>
            <a:r>
              <a:rPr lang="en-US" dirty="0" smtClean="0">
                <a:solidFill>
                  <a:srgbClr val="FFFFFF"/>
                </a:solidFill>
              </a:rPr>
              <a:t>gene trees). </a:t>
            </a:r>
          </a:p>
        </p:txBody>
      </p:sp>
    </p:spTree>
    <p:extLst>
      <p:ext uri="{BB962C8B-B14F-4D97-AF65-F5344CB8AC3E}">
        <p14:creationId xmlns:p14="http://schemas.microsoft.com/office/powerpoint/2010/main" val="3296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Hence, for every 3 species, the most frequent rooted gene tree will be the true rooted species tree with high </a:t>
            </a:r>
            <a:r>
              <a:rPr lang="en-US" dirty="0" smtClean="0"/>
              <a:t>probability.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(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same thing is true for </a:t>
            </a:r>
            <a:r>
              <a:rPr lang="en-US" dirty="0" err="1" smtClean="0"/>
              <a:t>unrooted</a:t>
            </a:r>
            <a:r>
              <a:rPr lang="en-US" dirty="0" smtClean="0"/>
              <a:t> 4-leaf gene </a:t>
            </a:r>
            <a:r>
              <a:rPr lang="en-US" dirty="0" smtClean="0"/>
              <a:t>trees</a:t>
            </a:r>
            <a:r>
              <a:rPr lang="en-US" dirty="0" smtClean="0"/>
              <a:t>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9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Statistically consistent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94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Given set of rooted gene trees, for every three species: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Compute the </a:t>
            </a:r>
            <a:r>
              <a:rPr lang="en-US" dirty="0" smtClean="0">
                <a:solidFill>
                  <a:srgbClr val="0000FF"/>
                </a:solidFill>
              </a:rPr>
              <a:t>induced triplet trees </a:t>
            </a:r>
            <a:r>
              <a:rPr lang="en-US" dirty="0" smtClean="0"/>
              <a:t>in each gene tree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</a:t>
            </a:r>
            <a:r>
              <a:rPr lang="en-US" dirty="0" smtClean="0">
                <a:solidFill>
                  <a:srgbClr val="0000FF"/>
                </a:solidFill>
              </a:rPr>
              <a:t>dominant triplet tree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the triplet trees are compatible, it is easy to compute the tree they all agree with.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Otherwise, apply a heuristic to find a tree that satisfies the largest number of dominant triplet trees (NP-hard).</a:t>
            </a:r>
          </a:p>
        </p:txBody>
      </p:sp>
    </p:spTree>
    <p:extLst>
      <p:ext uri="{BB962C8B-B14F-4D97-AF65-F5344CB8AC3E}">
        <p14:creationId xmlns:p14="http://schemas.microsoft.com/office/powerpoint/2010/main" val="60619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algorithm to construct species tree from </a:t>
            </a:r>
            <a:r>
              <a:rPr lang="en-US" dirty="0" err="1" smtClean="0">
                <a:solidFill>
                  <a:srgbClr val="0000FF"/>
                </a:solidFill>
              </a:rPr>
              <a:t>unrooted</a:t>
            </a:r>
            <a:r>
              <a:rPr lang="en-US" dirty="0" smtClean="0"/>
              <a:t> gene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9138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Given set of gene trees, for every four species: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Compute the induced quartet trees in each gene tree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dominant quartet tree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the quartet trees are compatible, it is easy to compute the tree they all agree with.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Otherwise, apply a heuristic to find a tree that satisfies most of the dominant quartet trees.</a:t>
            </a:r>
          </a:p>
        </p:txBody>
      </p:sp>
    </p:spTree>
    <p:extLst>
      <p:ext uri="{BB962C8B-B14F-4D97-AF65-F5344CB8AC3E}">
        <p14:creationId xmlns:p14="http://schemas.microsoft.com/office/powerpoint/2010/main" val="209586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6332" y="5470702"/>
            <a:ext cx="7396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are gene trees, presumed to be randomly sampled </a:t>
            </a:r>
            <a:r>
              <a:rPr lang="en-US" sz="2800" u="sng" dirty="0" smtClean="0"/>
              <a:t>true gene trees.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0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statistically consistent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Rooted gene trees: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Simple triplet-based methods for rooted gene trees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MP-EST (Liu et al. 2010): maximum likelihood estimation of rooted species tree 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err="1" smtClean="0"/>
              <a:t>Unrooted</a:t>
            </a:r>
            <a:r>
              <a:rPr lang="en-US" sz="2400" dirty="0" smtClean="0"/>
              <a:t> gene trees: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Simple quartet-based methods for </a:t>
            </a:r>
            <a:r>
              <a:rPr lang="en-US" sz="2400" dirty="0" err="1" smtClean="0"/>
              <a:t>unrooted</a:t>
            </a:r>
            <a:r>
              <a:rPr lang="en-US" sz="2400" dirty="0" smtClean="0"/>
              <a:t> gene trees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BUCKy</a:t>
            </a:r>
            <a:r>
              <a:rPr lang="en-US" sz="2400" dirty="0" smtClean="0">
                <a:solidFill>
                  <a:srgbClr val="000000"/>
                </a:solidFill>
              </a:rPr>
              <a:t>-pop </a:t>
            </a:r>
            <a:r>
              <a:rPr lang="en-US" sz="2400" dirty="0" smtClean="0"/>
              <a:t>(</a:t>
            </a:r>
            <a:r>
              <a:rPr lang="en-US" sz="2400" dirty="0" err="1" smtClean="0"/>
              <a:t>Ané</a:t>
            </a:r>
            <a:r>
              <a:rPr lang="en-US" sz="2400" dirty="0" smtClean="0"/>
              <a:t> and </a:t>
            </a:r>
            <a:r>
              <a:rPr lang="en-US" sz="2400" dirty="0" err="1" smtClean="0"/>
              <a:t>Larget</a:t>
            </a:r>
            <a:r>
              <a:rPr lang="en-US" sz="2400" dirty="0" smtClean="0"/>
              <a:t> 2010): quartet-based Bayesian </a:t>
            </a:r>
            <a:r>
              <a:rPr lang="en-US" sz="2400" dirty="0" smtClean="0">
                <a:solidFill>
                  <a:srgbClr val="000000"/>
                </a:solidFill>
              </a:rPr>
              <a:t>species tree estimation– ?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Sequence alignments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*BEAST (</a:t>
            </a:r>
            <a:r>
              <a:rPr lang="en-US" sz="2000" dirty="0" err="1" smtClean="0">
                <a:solidFill>
                  <a:srgbClr val="000000"/>
                </a:solidFill>
              </a:rPr>
              <a:t>Heled</a:t>
            </a:r>
            <a:r>
              <a:rPr lang="en-US" sz="2000" dirty="0" smtClean="0">
                <a:solidFill>
                  <a:srgbClr val="000000"/>
                </a:solidFill>
              </a:rPr>
              <a:t> and Drummond): co-estimates gene trees and species tree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0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statistically consistent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Rooted gene trees: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Simple triplet-based methods for rooted gene trees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</a:rPr>
              <a:t>MP-EST (Liu et al. 2010): maximum likelihood estimation of rooted species tree </a:t>
            </a:r>
            <a:endParaRPr lang="en-US" sz="2400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Unrooted</a:t>
            </a:r>
            <a:r>
              <a:rPr lang="en-US" sz="2400" dirty="0" smtClean="0"/>
              <a:t> gene trees: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Simple quartet-based methods for </a:t>
            </a:r>
            <a:r>
              <a:rPr lang="en-US" sz="2400" dirty="0" err="1" smtClean="0"/>
              <a:t>unrooted</a:t>
            </a:r>
            <a:r>
              <a:rPr lang="en-US" sz="2400" dirty="0" smtClean="0"/>
              <a:t> gene trees</a:t>
            </a:r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rgbClr val="000000"/>
                </a:solidFill>
              </a:rPr>
              <a:t>BUCKy</a:t>
            </a:r>
            <a:r>
              <a:rPr lang="en-US" sz="2400" dirty="0" smtClean="0">
                <a:solidFill>
                  <a:srgbClr val="000000"/>
                </a:solidFill>
              </a:rPr>
              <a:t>-pop </a:t>
            </a:r>
            <a:r>
              <a:rPr lang="en-US" sz="2400" dirty="0" smtClean="0"/>
              <a:t>(</a:t>
            </a:r>
            <a:r>
              <a:rPr lang="en-US" sz="2400" dirty="0" err="1" smtClean="0"/>
              <a:t>Ané</a:t>
            </a:r>
            <a:r>
              <a:rPr lang="en-US" sz="2400" dirty="0" smtClean="0"/>
              <a:t> and </a:t>
            </a:r>
            <a:r>
              <a:rPr lang="en-US" sz="2400" dirty="0" err="1" smtClean="0"/>
              <a:t>Larget</a:t>
            </a:r>
            <a:r>
              <a:rPr lang="en-US" sz="2400" dirty="0" smtClean="0"/>
              <a:t> 2010): quartet-based Bayesian </a:t>
            </a:r>
            <a:r>
              <a:rPr lang="en-US" sz="2400" dirty="0" smtClean="0">
                <a:solidFill>
                  <a:srgbClr val="000000"/>
                </a:solidFill>
              </a:rPr>
              <a:t>species tree estimation– ?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Sequence alignments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*BEAST (</a:t>
            </a:r>
            <a:r>
              <a:rPr lang="en-US" sz="2000" dirty="0" err="1" smtClean="0">
                <a:solidFill>
                  <a:srgbClr val="000000"/>
                </a:solidFill>
              </a:rPr>
              <a:t>Heled</a:t>
            </a:r>
            <a:r>
              <a:rPr lang="en-US" sz="2000" dirty="0" smtClean="0">
                <a:solidFill>
                  <a:srgbClr val="000000"/>
                </a:solidFill>
              </a:rPr>
              <a:t> and Drummond): co-estimates gene trees and species tree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925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 from song-pn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" y="0"/>
            <a:ext cx="51237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9520" y="323948"/>
            <a:ext cx="36338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Song et al., PNAS 2012</a:t>
            </a:r>
          </a:p>
          <a:p>
            <a:endParaRPr lang="en-US" dirty="0" smtClean="0"/>
          </a:p>
          <a:p>
            <a:r>
              <a:rPr lang="en-US" dirty="0" smtClean="0"/>
              <a:t>Introduced statistically consistent</a:t>
            </a:r>
          </a:p>
          <a:p>
            <a:r>
              <a:rPr lang="en-US" dirty="0" smtClean="0"/>
              <a:t>method,</a:t>
            </a:r>
            <a:r>
              <a:rPr lang="en-US" dirty="0"/>
              <a:t> </a:t>
            </a:r>
            <a:r>
              <a:rPr lang="en-US" dirty="0" smtClean="0"/>
              <a:t>MP-EST</a:t>
            </a:r>
          </a:p>
          <a:p>
            <a:endParaRPr lang="en-US" dirty="0"/>
          </a:p>
          <a:p>
            <a:r>
              <a:rPr lang="en-US" dirty="0" smtClean="0"/>
              <a:t>Used MP-EST to analyze a mammalian dataset with 37 species and 447 genes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 et al. PNAS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This study demonstrates that the </a:t>
            </a:r>
            <a:r>
              <a:rPr lang="en-US" dirty="0" smtClean="0">
                <a:solidFill>
                  <a:srgbClr val="0000FF"/>
                </a:solidFill>
              </a:rPr>
              <a:t>incongruence introduced </a:t>
            </a:r>
            <a:r>
              <a:rPr lang="en-US" dirty="0">
                <a:solidFill>
                  <a:srgbClr val="0000FF"/>
                </a:solidFill>
              </a:rPr>
              <a:t>by concatenation methods is a major cause of </a:t>
            </a:r>
            <a:r>
              <a:rPr lang="en-US" dirty="0" smtClean="0">
                <a:solidFill>
                  <a:srgbClr val="0000FF"/>
                </a:solidFill>
              </a:rPr>
              <a:t>longstanding uncertainty </a:t>
            </a:r>
            <a:r>
              <a:rPr lang="en-US" dirty="0"/>
              <a:t>in the phylogeny of </a:t>
            </a:r>
            <a:r>
              <a:rPr lang="en-US" dirty="0" err="1"/>
              <a:t>eutherian</a:t>
            </a:r>
            <a:r>
              <a:rPr lang="en-US" dirty="0"/>
              <a:t> mammals, </a:t>
            </a:r>
            <a:r>
              <a:rPr lang="en-US" dirty="0" smtClean="0"/>
              <a:t>and the </a:t>
            </a:r>
            <a:r>
              <a:rPr lang="en-US" dirty="0"/>
              <a:t>same may apply to other clades. Our analyses suggest that </a:t>
            </a:r>
            <a:r>
              <a:rPr lang="en-US" dirty="0" smtClean="0"/>
              <a:t>such </a:t>
            </a:r>
            <a:r>
              <a:rPr lang="en-US" dirty="0" smtClean="0">
                <a:solidFill>
                  <a:srgbClr val="0000FF"/>
                </a:solidFill>
              </a:rPr>
              <a:t>incongruence </a:t>
            </a:r>
            <a:r>
              <a:rPr lang="en-US" dirty="0">
                <a:solidFill>
                  <a:srgbClr val="0000FF"/>
                </a:solidFill>
              </a:rPr>
              <a:t>can be resolved using </a:t>
            </a:r>
            <a:r>
              <a:rPr lang="en-US" dirty="0" err="1">
                <a:solidFill>
                  <a:srgbClr val="0000FF"/>
                </a:solidFill>
              </a:rPr>
              <a:t>phylogenomic</a:t>
            </a:r>
            <a:r>
              <a:rPr lang="en-US" dirty="0">
                <a:solidFill>
                  <a:srgbClr val="0000FF"/>
                </a:solidFill>
              </a:rPr>
              <a:t> data and </a:t>
            </a:r>
            <a:r>
              <a:rPr lang="en-US" dirty="0" smtClean="0">
                <a:solidFill>
                  <a:srgbClr val="0000FF"/>
                </a:solidFill>
              </a:rPr>
              <a:t>coalescent methods </a:t>
            </a:r>
            <a:r>
              <a:rPr lang="en-US" dirty="0"/>
              <a:t>that deal explicitly with gene tree heterogeneity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314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539652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AAGACTT</a:t>
              </a:r>
            </a:p>
          </p:txBody>
        </p:sp>
        <p:sp>
          <p:nvSpPr>
            <p:cNvPr id="539653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54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39655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539656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57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TG</a:t>
              </a:r>
              <a:r>
                <a:rPr lang="en-US" sz="1600">
                  <a:latin typeface="Verdana" charset="0"/>
                </a:rPr>
                <a:t>GACTT</a:t>
              </a:r>
            </a:p>
          </p:txBody>
        </p:sp>
        <p:sp>
          <p:nvSpPr>
            <p:cNvPr id="539658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59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60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539661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316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539663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64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65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66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67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-3 mil yrs</a:t>
              </a:r>
            </a:p>
          </p:txBody>
        </p:sp>
        <p:sp>
          <p:nvSpPr>
            <p:cNvPr id="539668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-2 mil yrs</a:t>
              </a:r>
            </a:p>
          </p:txBody>
        </p:sp>
        <p:sp>
          <p:nvSpPr>
            <p:cNvPr id="539669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-1 mil yrs</a:t>
              </a:r>
            </a:p>
          </p:txBody>
        </p:sp>
        <p:sp>
          <p:nvSpPr>
            <p:cNvPr id="539670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</a:rPr>
                <a:t>today</a:t>
              </a:r>
            </a:p>
          </p:txBody>
        </p:sp>
      </p:grpSp>
      <p:grpSp>
        <p:nvGrpSpPr>
          <p:cNvPr id="539671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539672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73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74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75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539676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CCT</a:t>
              </a:r>
            </a:p>
          </p:txBody>
        </p:sp>
        <p:sp>
          <p:nvSpPr>
            <p:cNvPr id="539677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78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C</a:t>
              </a:r>
              <a:r>
                <a:rPr lang="en-US" sz="1600">
                  <a:latin typeface="Verdana" charset="0"/>
                </a:rPr>
                <a:t>ACTT</a:t>
              </a:r>
            </a:p>
          </p:txBody>
        </p:sp>
        <p:sp>
          <p:nvSpPr>
            <p:cNvPr id="539679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80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81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AAGGCCT</a:t>
              </a:r>
            </a:p>
          </p:txBody>
        </p:sp>
        <p:sp>
          <p:nvSpPr>
            <p:cNvPr id="539682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TGGACTT</a:t>
              </a:r>
            </a:p>
          </p:txBody>
        </p:sp>
      </p:grpSp>
      <p:grpSp>
        <p:nvGrpSpPr>
          <p:cNvPr id="539683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539684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85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86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87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</a:p>
          </p:txBody>
        </p:sp>
        <p:sp>
          <p:nvSpPr>
            <p:cNvPr id="539688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</a:t>
              </a:r>
              <a:r>
                <a:rPr lang="en-US" sz="1600">
                  <a:latin typeface="Verdana" charset="0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T</a:t>
              </a:r>
              <a:r>
                <a:rPr lang="en-US" sz="1600">
                  <a:latin typeface="Verdana" charset="0"/>
                </a:rPr>
                <a:t>T</a:t>
              </a:r>
            </a:p>
          </p:txBody>
        </p:sp>
        <p:sp>
          <p:nvSpPr>
            <p:cNvPr id="539689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G</a:t>
              </a:r>
              <a:r>
                <a:rPr lang="en-US" sz="1600">
                  <a:latin typeface="Verdana" charset="0"/>
                </a:rPr>
                <a:t>CTT</a:t>
              </a:r>
            </a:p>
          </p:txBody>
        </p:sp>
        <p:sp>
          <p:nvSpPr>
            <p:cNvPr id="539690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</a:rPr>
                <a:t>AA</a:t>
              </a:r>
            </a:p>
          </p:txBody>
        </p:sp>
        <p:sp>
          <p:nvSpPr>
            <p:cNvPr id="539691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2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3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4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5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6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7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698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539699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AGGGCAT</a:t>
              </a:r>
            </a:p>
          </p:txBody>
        </p:sp>
        <p:sp>
          <p:nvSpPr>
            <p:cNvPr id="539700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TAGCCCT</a:t>
              </a:r>
            </a:p>
          </p:txBody>
        </p:sp>
        <p:sp>
          <p:nvSpPr>
            <p:cNvPr id="539701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latin typeface="Verdana" charset="0"/>
                </a:rPr>
                <a:t>AGCACTT</a:t>
              </a:r>
            </a:p>
          </p:txBody>
        </p:sp>
      </p:grpSp>
      <p:grpSp>
        <p:nvGrpSpPr>
          <p:cNvPr id="539702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13320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13326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539705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AAGACTT</a:t>
                  </a:r>
                </a:p>
              </p:txBody>
            </p:sp>
            <p:sp>
              <p:nvSpPr>
                <p:cNvPr id="53970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07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08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09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539710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1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2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539713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4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5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6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1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AGGGCAT</a:t>
                  </a:r>
                </a:p>
              </p:txBody>
            </p:sp>
            <p:sp>
              <p:nvSpPr>
                <p:cNvPr id="53971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TAGCCCT</a:t>
                  </a:r>
                </a:p>
              </p:txBody>
            </p:sp>
            <p:sp>
              <p:nvSpPr>
                <p:cNvPr id="539719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AGCACTT</a:t>
                  </a:r>
                </a:p>
              </p:txBody>
            </p:sp>
            <p:sp>
              <p:nvSpPr>
                <p:cNvPr id="539721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2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3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AAGGCCT</a:t>
                  </a:r>
                </a:p>
              </p:txBody>
            </p:sp>
            <p:sp>
              <p:nvSpPr>
                <p:cNvPr id="539724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</a:rPr>
                    <a:t>TGGACTT</a:t>
                  </a:r>
                </a:p>
              </p:txBody>
            </p:sp>
            <p:sp>
              <p:nvSpPr>
                <p:cNvPr id="539725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6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7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8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9729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539730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AGCGCTT</a:t>
                </a:r>
              </a:p>
            </p:txBody>
          </p:sp>
          <p:sp>
            <p:nvSpPr>
              <p:cNvPr id="539731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AGCACAA</a:t>
                </a:r>
              </a:p>
            </p:txBody>
          </p:sp>
          <p:sp>
            <p:nvSpPr>
              <p:cNvPr id="539732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TAGACTT</a:t>
                </a:r>
              </a:p>
            </p:txBody>
          </p:sp>
          <p:sp>
            <p:nvSpPr>
              <p:cNvPr id="539733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TAGCCCA</a:t>
                </a:r>
              </a:p>
            </p:txBody>
          </p:sp>
          <p:sp>
            <p:nvSpPr>
              <p:cNvPr id="539734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1600">
                    <a:latin typeface="Verdana" charset="0"/>
                  </a:rPr>
                  <a:t>AGGGCAT</a:t>
                </a:r>
              </a:p>
            </p:txBody>
          </p:sp>
        </p:grpSp>
        <p:sp>
          <p:nvSpPr>
            <p:cNvPr id="539735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736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737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738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9739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Springer and </a:t>
            </a:r>
            <a:r>
              <a:rPr lang="en-US" dirty="0" err="1" smtClean="0"/>
              <a:t>Gatesy</a:t>
            </a:r>
            <a:r>
              <a:rPr lang="en-US" dirty="0"/>
              <a:t> </a:t>
            </a:r>
            <a:r>
              <a:rPr lang="en-US" dirty="0" smtClean="0"/>
              <a:t>(TPS 2014)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“The </a:t>
            </a:r>
            <a:r>
              <a:rPr lang="en-US" dirty="0">
                <a:solidFill>
                  <a:srgbClr val="0000FF"/>
                </a:solidFill>
              </a:rPr>
              <a:t>poor performance of coalescence methods </a:t>
            </a:r>
            <a:r>
              <a:rPr lang="en-US" dirty="0"/>
              <a:t>[5–8] </a:t>
            </a:r>
            <a:r>
              <a:rPr lang="en-US" dirty="0">
                <a:solidFill>
                  <a:srgbClr val="0000FF"/>
                </a:solidFill>
              </a:rPr>
              <a:t>presumably reflects their incorrect assumption that all conflict among gene trees is attributable to deep coalescence</a:t>
            </a:r>
            <a:r>
              <a:rPr lang="en-US" dirty="0"/>
              <a:t>, whereas a multitude of other problems (long branches, mutational saturation, weak phylogenetic signal, model </a:t>
            </a:r>
            <a:r>
              <a:rPr lang="en-US" dirty="0" smtClean="0"/>
              <a:t>misspecification</a:t>
            </a:r>
            <a:r>
              <a:rPr lang="en-US" dirty="0"/>
              <a:t>, poor taxon sampling) negatively impact </a:t>
            </a:r>
            <a:r>
              <a:rPr lang="en-US" dirty="0" smtClean="0"/>
              <a:t>reconstruction </a:t>
            </a:r>
            <a:r>
              <a:rPr lang="en-US" dirty="0"/>
              <a:t>of accurate gene trees and provide more cogent explanations for incongruence [</a:t>
            </a:r>
            <a:r>
              <a:rPr lang="en-US" dirty="0" smtClean="0"/>
              <a:t>6,7].”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Shortcut </a:t>
            </a:r>
            <a:r>
              <a:rPr lang="en-US" dirty="0">
                <a:solidFill>
                  <a:srgbClr val="0000FF"/>
                </a:solidFill>
              </a:rPr>
              <a:t>coalescence </a:t>
            </a:r>
            <a:r>
              <a:rPr lang="en-US" dirty="0" smtClean="0">
                <a:solidFill>
                  <a:srgbClr val="0000FF"/>
                </a:solidFill>
              </a:rPr>
              <a:t>methods </a:t>
            </a:r>
            <a:r>
              <a:rPr lang="en-US" dirty="0">
                <a:solidFill>
                  <a:srgbClr val="0000FF"/>
                </a:solidFill>
              </a:rPr>
              <a:t>are not a reliable remedy for persistent phylogenetic problems that extend back to the Precambrian</a:t>
            </a:r>
            <a:r>
              <a:rPr lang="en-US" dirty="0"/>
              <a:t>. 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8608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Debate: </a:t>
            </a:r>
            <a:br>
              <a:rPr lang="en-US" sz="3200" dirty="0" smtClean="0"/>
            </a:br>
            <a:r>
              <a:rPr lang="en-US" sz="3200" dirty="0" smtClean="0"/>
              <a:t>Concatenation vs. Coalescent Estimation</a:t>
            </a:r>
            <a:endParaRPr lang="en-US" sz="32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/>
              <a:t>In favor of coalescent-based estimation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Statistical consistency guarantees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Addresses gene tree incongruence resulting from ILS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Some evidence that concatenation can be positively misleading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endParaRPr lang="en-US" sz="2000" dirty="0" smtClean="0"/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000" dirty="0" smtClean="0"/>
              <a:t>In favor of concatenation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Reasonable results on data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High bootstrap support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Summary methods (that combine gene trees) can have poor support or miss well-established clades entirely</a:t>
            </a:r>
          </a:p>
          <a:p>
            <a:pPr marL="857250" lvl="1" indent="-457200">
              <a:lnSpc>
                <a:spcPct val="90000"/>
              </a:lnSpc>
            </a:pPr>
            <a:r>
              <a:rPr lang="en-US" sz="2000" dirty="0" smtClean="0"/>
              <a:t>Some methods (such as *BEAST) are computationally too intensive to use</a:t>
            </a:r>
          </a:p>
        </p:txBody>
      </p:sp>
    </p:spTree>
    <p:extLst>
      <p:ext uri="{BB962C8B-B14F-4D97-AF65-F5344CB8AC3E}">
        <p14:creationId xmlns:p14="http://schemas.microsoft.com/office/powerpoint/2010/main" val="27645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Concatenation Evil?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Heled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Gatesy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5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Evaluating methods using simulation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615231"/>
            <a:ext cx="8229600" cy="17255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Summary method</a:t>
            </a:r>
          </a:p>
          <a:p>
            <a:pPr lvl="1"/>
            <a:r>
              <a:rPr lang="en-US" dirty="0" smtClean="0">
                <a:solidFill>
                  <a:srgbClr val="4E67C8"/>
                </a:solidFill>
              </a:rPr>
              <a:t>MP-EST</a:t>
            </a:r>
            <a:r>
              <a:rPr lang="en-US" dirty="0" smtClean="0"/>
              <a:t> (statistically consistent, increasingly popular)</a:t>
            </a:r>
          </a:p>
          <a:p>
            <a:r>
              <a:rPr lang="en-US" dirty="0" smtClean="0"/>
              <a:t>Concatenation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RAxML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(among many good tools for ML)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imulati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8" y="1281299"/>
            <a:ext cx="81280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quality: the flip side of phylogenomics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61363" cy="4525963"/>
          </a:xfrm>
        </p:spPr>
        <p:txBody>
          <a:bodyPr/>
          <a:lstStyle/>
          <a:p>
            <a:r>
              <a:rPr lang="en-US" dirty="0" smtClean="0"/>
              <a:t>As more genes are sampled, many of them have low quality</a:t>
            </a:r>
          </a:p>
          <a:p>
            <a:pPr lvl="1"/>
            <a:r>
              <a:rPr lang="en-US" dirty="0" smtClean="0"/>
              <a:t>Short sequences</a:t>
            </a:r>
          </a:p>
          <a:p>
            <a:pPr lvl="1"/>
            <a:r>
              <a:rPr lang="en-US" dirty="0" smtClean="0"/>
              <a:t>Uninformative sites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49" r="33017"/>
          <a:stretch/>
        </p:blipFill>
        <p:spPr>
          <a:xfrm>
            <a:off x="4896434" y="1554846"/>
            <a:ext cx="3644715" cy="4525963"/>
          </a:xfrm>
        </p:spPr>
      </p:pic>
      <p:sp>
        <p:nvSpPr>
          <p:cNvPr id="11" name="TextBox 10"/>
          <p:cNvSpPr txBox="1"/>
          <p:nvPr/>
        </p:nvSpPr>
        <p:spPr>
          <a:xfrm>
            <a:off x="5205897" y="6126163"/>
            <a:ext cx="348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8,500 exons from the Avian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0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Poorly resolved gene trees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76483" cy="4525963"/>
          </a:xfrm>
        </p:spPr>
        <p:txBody>
          <a:bodyPr/>
          <a:lstStyle/>
          <a:p>
            <a:r>
              <a:rPr lang="en-US" dirty="0" smtClean="0"/>
              <a:t>As more genes are sampled, many of them have low quality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which leads to gene trees with low support (and hence high error)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0" r="1789"/>
          <a:stretch/>
        </p:blipFill>
        <p:spPr>
          <a:xfrm>
            <a:off x="4702413" y="1600200"/>
            <a:ext cx="3984387" cy="4525963"/>
          </a:xfrm>
        </p:spPr>
      </p:pic>
      <p:sp>
        <p:nvSpPr>
          <p:cNvPr id="9" name="TextBox 8"/>
          <p:cNvSpPr txBox="1"/>
          <p:nvPr/>
        </p:nvSpPr>
        <p:spPr>
          <a:xfrm>
            <a:off x="5205897" y="6126163"/>
            <a:ext cx="348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8,500 exons from the Avian project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4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Avian-like simulation </a:t>
            </a:r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641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Avian-like simulation; 1000 genes, 48 taxa, high levels of ILS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559511" y="6129291"/>
            <a:ext cx="2347288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81093" y="609292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Better gene trees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21914" y="6129291"/>
            <a:ext cx="2347288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43496" y="6092926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Better gene trees</a:t>
            </a:r>
            <a:endParaRPr lang="en-US" b="1" dirty="0"/>
          </a:p>
        </p:txBody>
      </p:sp>
      <p:pic>
        <p:nvPicPr>
          <p:cNvPr id="3" name="Picture 2" descr="bin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08" y="2131609"/>
            <a:ext cx="7924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Concatenation Evil?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Heled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John </a:t>
            </a:r>
            <a:r>
              <a:rPr lang="en-US" dirty="0" err="1" smtClean="0"/>
              <a:t>Gatesy</a:t>
            </a:r>
            <a:endParaRPr lang="en-US" dirty="0" smtClean="0"/>
          </a:p>
          <a:p>
            <a:pPr lvl="1"/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Fast, and able to analyze genome-scale data (thousands of loci) quickly</a:t>
            </a:r>
          </a:p>
          <a:p>
            <a:r>
              <a:rPr lang="en-US" dirty="0" smtClean="0"/>
              <a:t>Highly accurate</a:t>
            </a:r>
          </a:p>
          <a:p>
            <a:r>
              <a:rPr lang="en-US" dirty="0" smtClean="0"/>
              <a:t>Statistically consistent</a:t>
            </a:r>
          </a:p>
          <a:p>
            <a:r>
              <a:rPr lang="en-US" dirty="0" smtClean="0"/>
              <a:t>Convince </a:t>
            </a:r>
            <a:r>
              <a:rPr lang="en-US" dirty="0" err="1" smtClean="0"/>
              <a:t>Gatesy</a:t>
            </a:r>
            <a:r>
              <a:rPr lang="en-US" dirty="0" smtClean="0"/>
              <a:t> that coalescent-based estimation is okay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ASTRAL = Accurate Species </a:t>
            </a:r>
            <a:r>
              <a:rPr lang="en-US" dirty="0" err="1" smtClean="0"/>
              <a:t>TRee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Authors: S. </a:t>
            </a:r>
            <a:r>
              <a:rPr lang="en-US" dirty="0" err="1" smtClean="0"/>
              <a:t>Mirarab</a:t>
            </a:r>
            <a:r>
              <a:rPr lang="en-US" dirty="0" smtClean="0"/>
              <a:t>, R. </a:t>
            </a:r>
            <a:r>
              <a:rPr lang="en-US" dirty="0" err="1" smtClean="0"/>
              <a:t>Reaz</a:t>
            </a:r>
            <a:r>
              <a:rPr lang="en-US" dirty="0" smtClean="0"/>
              <a:t>, Md. S. </a:t>
            </a:r>
            <a:r>
              <a:rPr lang="en-US" dirty="0" err="1" smtClean="0"/>
              <a:t>Bayzid</a:t>
            </a:r>
            <a:r>
              <a:rPr lang="en-US" dirty="0" smtClean="0"/>
              <a:t>, T. Zimmerman, S. Swenson, and T. Warnow</a:t>
            </a:r>
          </a:p>
          <a:p>
            <a:r>
              <a:rPr lang="en-US" dirty="0" smtClean="0"/>
              <a:t>To appear, Bioinformatics and ECCB 2014</a:t>
            </a:r>
          </a:p>
          <a:p>
            <a:r>
              <a:rPr lang="en-US" dirty="0" smtClean="0"/>
              <a:t>Tutorial on using ASTRAL at Evolution 2014</a:t>
            </a:r>
          </a:p>
          <a:p>
            <a:r>
              <a:rPr lang="en-US" dirty="0" smtClean="0"/>
              <a:t>Open source and freely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cs typeface="+mj-cs"/>
              </a:rPr>
              <a:t>Markov Model of Site Evolution</a:t>
            </a:r>
            <a:endParaRPr lang="en-US" smtClean="0">
              <a:cs typeface="+mj-cs"/>
            </a:endParaRP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4876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200" b="0" dirty="0" smtClean="0">
                <a:cs typeface="+mn-cs"/>
              </a:rPr>
              <a:t>Simplest (Jukes-Cantor):</a:t>
            </a:r>
          </a:p>
          <a:p>
            <a:pPr eaLnBrk="1" hangingPunct="1">
              <a:defRPr/>
            </a:pPr>
            <a:r>
              <a:rPr lang="en-US" sz="2200" b="0" dirty="0" smtClean="0">
                <a:cs typeface="+mn-cs"/>
              </a:rPr>
              <a:t>The model tree T is binary and has substitution probabilities p(e) on each edge e.</a:t>
            </a:r>
          </a:p>
          <a:p>
            <a:pPr eaLnBrk="1" hangingPunct="1">
              <a:defRPr/>
            </a:pPr>
            <a:r>
              <a:rPr lang="en-US" sz="2200" b="0" dirty="0" smtClean="0">
                <a:cs typeface="+mn-cs"/>
              </a:rPr>
              <a:t>The state at the root is randomly drawn from {A,C,T,G} (nucleotides)</a:t>
            </a:r>
          </a:p>
          <a:p>
            <a:pPr eaLnBrk="1" hangingPunct="1">
              <a:defRPr/>
            </a:pPr>
            <a:r>
              <a:rPr lang="en-US" sz="2200" b="0" dirty="0" smtClean="0">
                <a:cs typeface="+mn-cs"/>
              </a:rPr>
              <a:t>If a site (position) changes on an edge, it changes with equal probability to each of the remaining states.</a:t>
            </a:r>
          </a:p>
          <a:p>
            <a:pPr eaLnBrk="1" hangingPunct="1">
              <a:defRPr/>
            </a:pPr>
            <a:r>
              <a:rPr lang="en-US" sz="2200" b="0" dirty="0" smtClean="0">
                <a:cs typeface="+mn-cs"/>
              </a:rPr>
              <a:t>The evolutionary process is </a:t>
            </a:r>
            <a:r>
              <a:rPr lang="en-US" sz="2200" b="0" dirty="0" err="1" smtClean="0">
                <a:cs typeface="+mn-cs"/>
              </a:rPr>
              <a:t>Markovian</a:t>
            </a:r>
            <a:r>
              <a:rPr lang="en-US" sz="2200" b="0" dirty="0" smtClean="0">
                <a:cs typeface="+mn-cs"/>
              </a:rPr>
              <a:t>.</a:t>
            </a:r>
          </a:p>
          <a:p>
            <a:pPr eaLnBrk="1" hangingPunct="1">
              <a:defRPr/>
            </a:pPr>
            <a:endParaRPr lang="en-US" sz="2200" b="0" dirty="0" smtClean="0"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200" b="0" dirty="0" smtClean="0">
                <a:cs typeface="+mn-cs"/>
              </a:rPr>
              <a:t>More complex models (such as the General Markov model) are also considered, often with little change to the theory.</a:t>
            </a:r>
            <a:r>
              <a:rPr lang="en-US" sz="2200" dirty="0" smtClean="0">
                <a:cs typeface="+mn-cs"/>
              </a:rPr>
              <a:t>  </a:t>
            </a:r>
          </a:p>
          <a:p>
            <a:pPr eaLnBrk="1" hangingPunct="1">
              <a:buFontTx/>
              <a:buNone/>
              <a:defRPr/>
            </a:pPr>
            <a:endParaRPr lang="en-US" sz="2200" dirty="0"/>
          </a:p>
          <a:p>
            <a:pPr eaLnBrk="1" hangingPunct="1">
              <a:buFontTx/>
              <a:buNone/>
              <a:defRPr/>
            </a:pPr>
            <a:r>
              <a:rPr lang="en-US" sz="2200" dirty="0" smtClean="0">
                <a:cs typeface="+mn-cs"/>
              </a:rPr>
              <a:t>Maximum Likelihood is a statistically consistent method under the JC model.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0991" cy="376202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Given set of gene trees, for every four species: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Compute the induced quartet trees in each gene tree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which quartet tree is dominant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the quartet trees are compatible, it is easy to compute the tree they all agree with.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Otherwise, apply a heuristic to find a tree that satisfies most of the dominant quartet trees.</a:t>
            </a:r>
          </a:p>
        </p:txBody>
      </p:sp>
    </p:spTree>
    <p:extLst>
      <p:ext uri="{BB962C8B-B14F-4D97-AF65-F5344CB8AC3E}">
        <p14:creationId xmlns:p14="http://schemas.microsoft.com/office/powerpoint/2010/main" val="118265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0991" cy="376202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Given set of gene trees, for every four species: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Compute the induced quartet trees in each gene tree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Find which quartet tree is dominant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If the quartet trees are compatible, it is easy to compute the tree they all agree with.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Otherwise, apply a heuristic to find a tree that satisfies most of the dominant quartet trees.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6043" y="5805116"/>
            <a:ext cx="8242148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Problem: loss of information about confidence/support </a:t>
            </a:r>
          </a:p>
          <a:p>
            <a:r>
              <a:rPr lang="en-US" sz="2800" i="1" dirty="0" smtClean="0"/>
              <a:t>in the quartet tree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673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Define the cost of a species tree T on set S with respect to a set of </a:t>
            </a:r>
            <a:r>
              <a:rPr lang="en-US" dirty="0" err="1" smtClean="0"/>
              <a:t>unrooted</a:t>
            </a:r>
            <a:r>
              <a:rPr lang="en-US" dirty="0" smtClean="0"/>
              <a:t> gene trees {t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2</a:t>
            </a:r>
            <a:r>
              <a:rPr lang="en-US" dirty="0" smtClean="0"/>
              <a:t>,…</a:t>
            </a:r>
            <a:r>
              <a:rPr lang="en-US" dirty="0" err="1" smtClean="0"/>
              <a:t>t</a:t>
            </a:r>
            <a:r>
              <a:rPr lang="en-US" baseline="-25000" dirty="0" err="1" smtClean="0"/>
              <a:t>k</a:t>
            </a:r>
            <a:r>
              <a:rPr lang="en-US" dirty="0" smtClean="0"/>
              <a:t>} on set S by: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Cost(T,S) = d(T,t</a:t>
            </a:r>
            <a:r>
              <a:rPr lang="en-US" baseline="-25000" dirty="0" smtClean="0"/>
              <a:t>1</a:t>
            </a:r>
            <a:r>
              <a:rPr lang="en-US" dirty="0" smtClean="0"/>
              <a:t>) + d(T,t</a:t>
            </a:r>
            <a:r>
              <a:rPr lang="en-US" baseline="-25000" dirty="0" smtClean="0"/>
              <a:t>2</a:t>
            </a:r>
            <a:r>
              <a:rPr lang="en-US" dirty="0" smtClean="0"/>
              <a:t>) + … + d(</a:t>
            </a:r>
            <a:r>
              <a:rPr lang="en-US" dirty="0" err="1" smtClean="0"/>
              <a:t>T,t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3000" dirty="0"/>
              <a:t>w</a:t>
            </a:r>
            <a:r>
              <a:rPr lang="en-US" sz="3000" dirty="0" smtClean="0"/>
              <a:t>here d(</a:t>
            </a:r>
            <a:r>
              <a:rPr lang="en-US" sz="3000" dirty="0" err="1" smtClean="0"/>
              <a:t>T,t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) is the </a:t>
            </a:r>
            <a:r>
              <a:rPr lang="en-US" sz="3000" dirty="0" smtClean="0">
                <a:solidFill>
                  <a:srgbClr val="0000FF"/>
                </a:solidFill>
              </a:rPr>
              <a:t>number of quartets of taxa </a:t>
            </a:r>
            <a:r>
              <a:rPr lang="en-US" sz="3000" dirty="0" smtClean="0"/>
              <a:t>that 	  T and </a:t>
            </a:r>
            <a:r>
              <a:rPr lang="en-US" sz="3000" dirty="0" err="1" smtClean="0"/>
              <a:t>t</a:t>
            </a:r>
            <a:r>
              <a:rPr lang="en-US" sz="3000" baseline="-25000" dirty="0" err="1" smtClean="0"/>
              <a:t>i</a:t>
            </a:r>
            <a:r>
              <a:rPr lang="en-US" sz="3000" dirty="0" smtClean="0"/>
              <a:t> have </a:t>
            </a:r>
            <a:r>
              <a:rPr lang="en-US" sz="3000" dirty="0" smtClean="0">
                <a:solidFill>
                  <a:srgbClr val="0000FF"/>
                </a:solidFill>
              </a:rPr>
              <a:t>different topologie</a:t>
            </a:r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3000" dirty="0" smtClean="0"/>
              <a:t>The optimization problem is to find a tree T of minimum cost with respect to the input set of </a:t>
            </a:r>
            <a:r>
              <a:rPr lang="en-US" sz="3000" dirty="0" err="1" smtClean="0"/>
              <a:t>unrooted</a:t>
            </a:r>
            <a:r>
              <a:rPr lang="en-US" sz="3000" dirty="0" smtClean="0"/>
              <a:t> gene trees.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525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Theorem: Let {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,…</a:t>
            </a: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  <a:r>
              <a:rPr lang="en-US" dirty="0" smtClean="0"/>
              <a:t>be a set of </a:t>
            </a:r>
            <a:r>
              <a:rPr lang="en-US" dirty="0" err="1" smtClean="0"/>
              <a:t>unrooted</a:t>
            </a:r>
            <a:r>
              <a:rPr lang="en-US" dirty="0" smtClean="0"/>
              <a:t> gene trees on </a:t>
            </a:r>
            <a:r>
              <a:rPr lang="en-US" dirty="0"/>
              <a:t>set </a:t>
            </a:r>
            <a:r>
              <a:rPr lang="en-US" dirty="0" smtClean="0"/>
              <a:t>S. Then the </a:t>
            </a:r>
            <a:r>
              <a:rPr lang="en-US" dirty="0" smtClean="0">
                <a:solidFill>
                  <a:srgbClr val="0000FF"/>
                </a:solidFill>
              </a:rPr>
              <a:t>median tree is a statistically consistent</a:t>
            </a:r>
            <a:r>
              <a:rPr lang="en-US" dirty="0" smtClean="0"/>
              <a:t> estimator of the </a:t>
            </a:r>
            <a:r>
              <a:rPr lang="en-US" dirty="0" err="1" smtClean="0"/>
              <a:t>unrooted</a:t>
            </a:r>
            <a:r>
              <a:rPr lang="en-US" dirty="0" smtClean="0"/>
              <a:t> species tree, under the multi-species coalescent.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Proof: Given a large enough number of genes, then with high probability the most frequent gene </a:t>
            </a:r>
            <a:r>
              <a:rPr lang="en-US" dirty="0" smtClean="0">
                <a:solidFill>
                  <a:schemeClr val="bg1"/>
                </a:solidFill>
              </a:rPr>
              <a:t>tree on any four species </a:t>
            </a:r>
            <a:r>
              <a:rPr lang="en-US" dirty="0" smtClean="0">
                <a:solidFill>
                  <a:schemeClr val="bg1"/>
                </a:solidFill>
              </a:rPr>
              <a:t>is the true species tree. When this holds, then the true species tree has the minimum cost, because it agrees with the largest number of quartet trees.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Theorem: Let {</a:t>
            </a:r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,…</a:t>
            </a: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  <a:r>
              <a:rPr lang="en-US" dirty="0" smtClean="0"/>
              <a:t>be a set of </a:t>
            </a:r>
            <a:r>
              <a:rPr lang="en-US" dirty="0" err="1" smtClean="0"/>
              <a:t>unrooted</a:t>
            </a:r>
            <a:r>
              <a:rPr lang="en-US" dirty="0" smtClean="0"/>
              <a:t> gene trees on </a:t>
            </a:r>
            <a:r>
              <a:rPr lang="en-US" dirty="0"/>
              <a:t>set </a:t>
            </a:r>
            <a:r>
              <a:rPr lang="en-US" dirty="0" smtClean="0"/>
              <a:t>S. Then the </a:t>
            </a:r>
            <a:r>
              <a:rPr lang="en-US" dirty="0" smtClean="0">
                <a:solidFill>
                  <a:srgbClr val="0000FF"/>
                </a:solidFill>
              </a:rPr>
              <a:t>median tree is a statistically consistent</a:t>
            </a:r>
            <a:r>
              <a:rPr lang="en-US" dirty="0" smtClean="0"/>
              <a:t> estimator of the </a:t>
            </a:r>
            <a:r>
              <a:rPr lang="en-US" dirty="0" err="1" smtClean="0"/>
              <a:t>unrooted</a:t>
            </a:r>
            <a:r>
              <a:rPr lang="en-US" dirty="0" smtClean="0"/>
              <a:t> species tree, under the multi-species coalescent.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Proof: Given a large enough number of genes, then with high probability the most frequent gene </a:t>
            </a:r>
            <a:r>
              <a:rPr lang="en-US" dirty="0" smtClean="0"/>
              <a:t>tree on any four species </a:t>
            </a:r>
            <a:r>
              <a:rPr lang="en-US" dirty="0" smtClean="0"/>
              <a:t>is the true species tree. When this holds, then the true species tree has the minimum cost, because it agrees with the largest number of quartet trees.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median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likely to be an NP-hard problem, so we don’t try to solve it exactly. Instead, we solve a constrained version:</a:t>
            </a:r>
          </a:p>
          <a:p>
            <a:pPr lvl="1"/>
            <a:r>
              <a:rPr lang="en-US" dirty="0" smtClean="0"/>
              <a:t>Input: set of </a:t>
            </a:r>
            <a:r>
              <a:rPr lang="en-US" dirty="0" err="1"/>
              <a:t>unrooted</a:t>
            </a:r>
            <a:r>
              <a:rPr lang="en-US" dirty="0"/>
              <a:t> gene trees {t</a:t>
            </a:r>
            <a:r>
              <a:rPr lang="en-US" baseline="-25000" dirty="0"/>
              <a:t>1</a:t>
            </a:r>
            <a:r>
              <a:rPr lang="en-US" dirty="0"/>
              <a:t>,t</a:t>
            </a:r>
            <a:r>
              <a:rPr lang="en-US" baseline="-25000" dirty="0"/>
              <a:t>2</a:t>
            </a:r>
            <a:r>
              <a:rPr lang="en-US" dirty="0"/>
              <a:t>,…</a:t>
            </a:r>
            <a:r>
              <a:rPr lang="en-US" dirty="0" err="1"/>
              <a:t>t</a:t>
            </a:r>
            <a:r>
              <a:rPr lang="en-US" baseline="-25000" dirty="0" err="1"/>
              <a:t>k</a:t>
            </a:r>
            <a:r>
              <a:rPr lang="en-US" dirty="0"/>
              <a:t>} on set </a:t>
            </a:r>
            <a:r>
              <a:rPr lang="en-US" dirty="0" smtClean="0"/>
              <a:t>S, and set X of bipartitions on S.</a:t>
            </a:r>
          </a:p>
          <a:p>
            <a:pPr lvl="1"/>
            <a:r>
              <a:rPr lang="en-US" dirty="0" smtClean="0"/>
              <a:t>Output: tree T that has minimum cost, subject to T drawing its bipartitions from X.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This problem we can solve in time that is polynomial in n=|S|, k, and |X|.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ASTRAL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The default setting for ASTRAL sets X to be the bipartitions in the input set of gene trees.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Theorem: Default ASTRAL is statistically consistent under the multi-species coalescent model.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Proof: given a large enough number of gene trees, some gene tree will have the same topology as the species tree with high probability.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ASTRAL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ASTRAL has </a:t>
            </a:r>
            <a:r>
              <a:rPr lang="en-US" dirty="0" smtClean="0">
                <a:solidFill>
                  <a:srgbClr val="4E67C8"/>
                </a:solidFill>
              </a:rPr>
              <a:t>O(nk|X|</a:t>
            </a:r>
            <a:r>
              <a:rPr lang="en-US" baseline="30000" dirty="0" smtClean="0">
                <a:solidFill>
                  <a:srgbClr val="4E67C8"/>
                </a:solidFill>
              </a:rPr>
              <a:t>2</a:t>
            </a:r>
            <a:r>
              <a:rPr lang="en-US" dirty="0" smtClean="0">
                <a:solidFill>
                  <a:srgbClr val="4E67C8"/>
                </a:solidFill>
              </a:rPr>
              <a:t>) </a:t>
            </a:r>
            <a:r>
              <a:rPr lang="en-US" dirty="0" smtClean="0"/>
              <a:t>running time for k genes of n taxa and bipartitions from set X</a:t>
            </a:r>
          </a:p>
          <a:p>
            <a:pPr lvl="1"/>
            <a:r>
              <a:rPr lang="en-US" dirty="0">
                <a:solidFill>
                  <a:srgbClr val="4E67C8"/>
                </a:solidFill>
              </a:rPr>
              <a:t>O(</a:t>
            </a:r>
            <a:r>
              <a:rPr lang="en-US" dirty="0" smtClean="0">
                <a:solidFill>
                  <a:srgbClr val="4E67C8"/>
                </a:solidFill>
              </a:rPr>
              <a:t>n</a:t>
            </a:r>
            <a:r>
              <a:rPr lang="en-US" baseline="30000" dirty="0" smtClean="0">
                <a:solidFill>
                  <a:srgbClr val="4E67C8"/>
                </a:solidFill>
              </a:rPr>
              <a:t>3</a:t>
            </a:r>
            <a:r>
              <a:rPr lang="en-US" dirty="0" smtClean="0">
                <a:solidFill>
                  <a:srgbClr val="4E67C8"/>
                </a:solidFill>
              </a:rPr>
              <a:t>k</a:t>
            </a:r>
            <a:r>
              <a:rPr lang="en-US" baseline="30000" dirty="0" smtClean="0">
                <a:solidFill>
                  <a:srgbClr val="4E67C8"/>
                </a:solidFill>
              </a:rPr>
              <a:t>3</a:t>
            </a:r>
            <a:r>
              <a:rPr lang="en-US" dirty="0" smtClean="0">
                <a:solidFill>
                  <a:srgbClr val="4E67C8"/>
                </a:solidFill>
              </a:rPr>
              <a:t>) </a:t>
            </a:r>
            <a:r>
              <a:rPr lang="en-US" dirty="0" smtClean="0"/>
              <a:t>if X is the set of bipartitions from gene trees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uns in ~3 minutes for 800 genes and 103 taxa</a:t>
            </a:r>
          </a:p>
          <a:p>
            <a:pPr lvl="1"/>
            <a:r>
              <a:rPr lang="en-US" dirty="0" smtClean="0"/>
              <a:t>In contrast, MP-EST takes around a day and does not converge (multiple searches result in widely different trees)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7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ASTRAL vs. MP-EST </a:t>
            </a:r>
            <a:br>
              <a:rPr lang="en-US" dirty="0" smtClean="0"/>
            </a:br>
            <a:r>
              <a:rPr lang="en-US" dirty="0" smtClean="0"/>
              <a:t>(mammalian simulation)</a:t>
            </a:r>
            <a:endParaRPr lang="en-US" dirty="0"/>
          </a:p>
        </p:txBody>
      </p:sp>
      <p:pic>
        <p:nvPicPr>
          <p:cNvPr id="3" name="Picture 2" descr="mpest-astral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4671"/>
            <a:ext cx="9144000" cy="48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ASTRAL vs. Concatenation</a:t>
            </a:r>
            <a:br>
              <a:rPr lang="en-US" dirty="0" smtClean="0"/>
            </a:br>
            <a:r>
              <a:rPr lang="en-US" dirty="0" smtClean="0"/>
              <a:t>(mammalian simulation)</a:t>
            </a:r>
            <a:endParaRPr lang="en-US" dirty="0"/>
          </a:p>
        </p:txBody>
      </p:sp>
      <p:pic>
        <p:nvPicPr>
          <p:cNvPr id="5" name="Picture 4" descr="mpest-astral-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851"/>
            <a:ext cx="9144000" cy="48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7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cs typeface="+mj-cs"/>
              </a:rPr>
              <a:t>Quantifying Error</a:t>
            </a:r>
            <a:endParaRPr lang="en-US" sz="4000" smtClean="0">
              <a:cs typeface="+mj-cs"/>
            </a:endParaRPr>
          </a:p>
        </p:txBody>
      </p:sp>
      <p:pic>
        <p:nvPicPr>
          <p:cNvPr id="26627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784600"/>
            <a:ext cx="329565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0">
                <a:latin typeface="Verdana" charset="0"/>
                <a:cs typeface="+mn-cs"/>
              </a:rPr>
              <a:t>FN: false negative</a:t>
            </a:r>
          </a:p>
          <a:p>
            <a:pPr>
              <a:defRPr/>
            </a:pPr>
            <a:r>
              <a:rPr lang="en-US" b="0">
                <a:latin typeface="Verdana" charset="0"/>
                <a:cs typeface="+mn-cs"/>
              </a:rPr>
              <a:t>      (missing edge)</a:t>
            </a:r>
          </a:p>
          <a:p>
            <a:pPr>
              <a:defRPr/>
            </a:pPr>
            <a:r>
              <a:rPr lang="en-US" b="0">
                <a:latin typeface="Verdana" charset="0"/>
                <a:cs typeface="+mn-cs"/>
              </a:rPr>
              <a:t>FP: false positive</a:t>
            </a:r>
          </a:p>
          <a:p>
            <a:pPr>
              <a:defRPr/>
            </a:pPr>
            <a:r>
              <a:rPr lang="en-US" b="0">
                <a:latin typeface="Verdana" charset="0"/>
                <a:cs typeface="+mn-cs"/>
              </a:rPr>
              <a:t>      (incorrect edge)</a:t>
            </a:r>
          </a:p>
          <a:p>
            <a:pPr>
              <a:defRPr/>
            </a:pPr>
            <a:endParaRPr lang="en-US" b="0">
              <a:latin typeface="Verdana" charset="0"/>
              <a:cs typeface="+mn-cs"/>
            </a:endParaRPr>
          </a:p>
          <a:p>
            <a:pPr>
              <a:defRPr/>
            </a:pPr>
            <a:r>
              <a:rPr lang="en-US" b="0">
                <a:latin typeface="Verdana" charset="0"/>
                <a:cs typeface="+mn-cs"/>
              </a:rPr>
              <a:t>50% error rate</a:t>
            </a: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Verdana" charset="0"/>
                <a:cs typeface="+mn-cs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>
                <a:latin typeface="Verdana" charset="0"/>
                <a:cs typeface="+mn-cs"/>
              </a:rPr>
              <a:t>FP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mmals-bi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95400"/>
            <a:ext cx="5689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931" y="395977"/>
            <a:ext cx="79858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Analyses of the Song et al. Mammalian dataset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9066" y="5922246"/>
            <a:ext cx="8760857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The placement of </a:t>
            </a:r>
            <a:r>
              <a:rPr lang="en-US" dirty="0" err="1" smtClean="0"/>
              <a:t>Scandentia</a:t>
            </a:r>
            <a:r>
              <a:rPr lang="en-US" dirty="0" smtClean="0"/>
              <a:t> (Tree Shrew) is controversial. </a:t>
            </a:r>
          </a:p>
          <a:p>
            <a:r>
              <a:rPr lang="en-US" dirty="0" smtClean="0"/>
              <a:t>The ASTRAL analysis agrees with maximum likelihood concatenation analysis of this dataset.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400"/>
            <a:ext cx="9144000" cy="399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3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634" y="395977"/>
            <a:ext cx="67036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ASTRAL Analysis of </a:t>
            </a:r>
            <a:r>
              <a:rPr lang="en-US" sz="3200" dirty="0" err="1" smtClean="0"/>
              <a:t>Zhong</a:t>
            </a:r>
            <a:r>
              <a:rPr lang="en-US" sz="3200" dirty="0" smtClean="0"/>
              <a:t> et al. dataset</a:t>
            </a:r>
            <a:endParaRPr lang="en-US" sz="3200" dirty="0"/>
          </a:p>
        </p:txBody>
      </p:sp>
      <p:pic>
        <p:nvPicPr>
          <p:cNvPr id="4" name="Picture 3" descr="plants-zhong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94" y="1870620"/>
            <a:ext cx="5149783" cy="3004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273" y="5407976"/>
            <a:ext cx="7550001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MP-EST </a:t>
            </a:r>
            <a:r>
              <a:rPr lang="en-US" dirty="0" smtClean="0"/>
              <a:t>analysis supported </a:t>
            </a:r>
            <a:r>
              <a:rPr lang="en-US" dirty="0" err="1" smtClean="0"/>
              <a:t>Zygnematales</a:t>
            </a:r>
            <a:r>
              <a:rPr lang="en-US" dirty="0" smtClean="0"/>
              <a:t> as the sister to Land Plants.</a:t>
            </a:r>
          </a:p>
          <a:p>
            <a:r>
              <a:rPr lang="en-US" dirty="0" smtClean="0"/>
              <a:t>The ASTRAL </a:t>
            </a:r>
            <a:r>
              <a:rPr lang="en-US" dirty="0" smtClean="0"/>
              <a:t>analysis </a:t>
            </a:r>
            <a:r>
              <a:rPr lang="en-US" dirty="0" smtClean="0"/>
              <a:t>leaves </a:t>
            </a:r>
            <a:r>
              <a:rPr lang="en-US" dirty="0" smtClean="0"/>
              <a:t>the sister to Land Plants open: it </a:t>
            </a:r>
            <a:r>
              <a:rPr lang="en-US" dirty="0" smtClean="0"/>
              <a:t>produced </a:t>
            </a:r>
            <a:r>
              <a:rPr lang="en-US" dirty="0" smtClean="0"/>
              <a:t>one low </a:t>
            </a:r>
            <a:endParaRPr lang="en-US" dirty="0" smtClean="0"/>
          </a:p>
          <a:p>
            <a:r>
              <a:rPr lang="en-US" dirty="0" smtClean="0"/>
              <a:t>support </a:t>
            </a:r>
            <a:r>
              <a:rPr lang="en-US" dirty="0" smtClean="0"/>
              <a:t>branch (18% BS)</a:t>
            </a:r>
            <a:r>
              <a:rPr lang="en-US" dirty="0" smtClean="0"/>
              <a:t>; </a:t>
            </a:r>
            <a:r>
              <a:rPr lang="en-US" dirty="0" smtClean="0"/>
              <a:t>collapsing that branch rules out </a:t>
            </a:r>
            <a:r>
              <a:rPr lang="en-US" dirty="0" err="1" smtClean="0"/>
              <a:t>Charales</a:t>
            </a:r>
            <a:r>
              <a:rPr lang="en-US" dirty="0" smtClean="0"/>
              <a:t> as the </a:t>
            </a:r>
            <a:endParaRPr lang="en-US" dirty="0" smtClean="0"/>
          </a:p>
          <a:p>
            <a:r>
              <a:rPr lang="en-US" dirty="0" smtClean="0"/>
              <a:t>possible </a:t>
            </a:r>
            <a:r>
              <a:rPr lang="en-US" dirty="0" smtClean="0"/>
              <a:t>sister to </a:t>
            </a:r>
            <a:r>
              <a:rPr lang="en-US" dirty="0" smtClean="0"/>
              <a:t>land plants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6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ASTRAL </a:t>
            </a:r>
            <a:r>
              <a:rPr lang="en-US" dirty="0" smtClean="0"/>
              <a:t>is statistically consistent under the multi-species coalescent model.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 the datasets we studied, ASTRAL is</a:t>
            </a:r>
            <a:r>
              <a:rPr lang="en-US" dirty="0"/>
              <a:t> </a:t>
            </a:r>
            <a:r>
              <a:rPr lang="en-US" dirty="0" smtClean="0"/>
              <a:t>more than </a:t>
            </a:r>
            <a:r>
              <a:rPr lang="en-US" dirty="0" smtClean="0"/>
              <a:t>other summary methods, and typically more accurate than </a:t>
            </a:r>
            <a:r>
              <a:rPr lang="en-US" dirty="0" smtClean="0"/>
              <a:t>concatenation (except under low levels of ILS). </a:t>
            </a:r>
            <a:r>
              <a:rPr lang="en-US" dirty="0" smtClean="0"/>
              <a:t>It is also very fast and can analyze very large datasets. 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ASTRAL </a:t>
            </a:r>
            <a:r>
              <a:rPr lang="en-US" dirty="0" smtClean="0"/>
              <a:t>analyses of biological datasets </a:t>
            </a:r>
            <a:r>
              <a:rPr lang="en-US" dirty="0" smtClean="0"/>
              <a:t>are often </a:t>
            </a:r>
            <a:r>
              <a:rPr lang="en-US" dirty="0" smtClean="0"/>
              <a:t>closer to concatenation analyses than MP-EST analyses of the same datasets. </a:t>
            </a:r>
          </a:p>
          <a:p>
            <a:pPr>
              <a:spcAft>
                <a:spcPts val="600"/>
              </a:spcAft>
            </a:pPr>
            <a:r>
              <a:rPr lang="en-US" dirty="0"/>
              <a:t>Lots of low hanging </a:t>
            </a:r>
            <a:r>
              <a:rPr lang="en-US" dirty="0" smtClean="0"/>
              <a:t>fruit.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2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Warnow Laboratory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581400"/>
            <a:ext cx="8686800" cy="3048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/>
          <a:lstStyle/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 smtClean="0"/>
              <a:t>, Nam Nguyen, and Md. S. </a:t>
            </a:r>
            <a:r>
              <a:rPr lang="en-US" sz="2000" dirty="0" err="1" smtClean="0"/>
              <a:t>Bayzid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Undergrad: </a:t>
            </a:r>
            <a:r>
              <a:rPr lang="en-US" sz="2000" dirty="0" err="1" smtClean="0"/>
              <a:t>Keerthana</a:t>
            </a:r>
            <a:r>
              <a:rPr lang="en-US" sz="2000" dirty="0" smtClean="0"/>
              <a:t> Kumar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Lab Website: </a:t>
            </a:r>
            <a:r>
              <a:rPr lang="en-US" sz="2000" dirty="0" smtClean="0">
                <a:hlinkClick r:id="rId3"/>
              </a:rPr>
              <a:t>http://www.cs.utexas.edu/users/phylo</a:t>
            </a:r>
            <a:r>
              <a:rPr lang="en-US" sz="2000" dirty="0" smtClean="0"/>
              <a:t> 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Guggenheim Foundation, Packard Foundation, NSF, Microsoft Research New England, 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and TACC (Texas Advanced Computing Center). HHMI graduate fellowship to </a:t>
            </a:r>
            <a:r>
              <a:rPr lang="en-US" sz="2000" dirty="0" err="1" smtClean="0"/>
              <a:t>Siavash</a:t>
            </a:r>
            <a:r>
              <a:rPr lang="en-US" sz="2000" dirty="0" smtClean="0"/>
              <a:t> </a:t>
            </a:r>
            <a:r>
              <a:rPr lang="en-US" sz="2000" dirty="0" err="1" smtClean="0"/>
              <a:t>Mirarab</a:t>
            </a:r>
            <a:r>
              <a:rPr lang="en-US" sz="2000" dirty="0"/>
              <a:t> </a:t>
            </a:r>
            <a:r>
              <a:rPr lang="en-US" sz="2000" dirty="0" smtClean="0"/>
              <a:t>and Fulbright graduate fellowship to Md. S. </a:t>
            </a:r>
            <a:r>
              <a:rPr lang="en-US" sz="2000" dirty="0" err="1" smtClean="0"/>
              <a:t>Bayzid</a:t>
            </a:r>
            <a:r>
              <a:rPr lang="en-US" sz="2000" dirty="0" smtClean="0"/>
              <a:t>.</a:t>
            </a:r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 smtClean="0"/>
          </a:p>
        </p:txBody>
      </p:sp>
      <p:pic>
        <p:nvPicPr>
          <p:cNvPr id="182275" name="Picture 12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752600"/>
            <a:ext cx="1379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6" name="Picture 13" descr="war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1752600"/>
            <a:ext cx="1198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1" descr="nam-nguy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8" name="Picture 2" descr="bayzi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1262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9" name="Picture 1" descr="n021zsi2b1rwbredjb5g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0907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xed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94" y="1592559"/>
            <a:ext cx="4809095" cy="4087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2372" y="477901"/>
            <a:ext cx="8565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Impact of using bootstrap gene trees instead of best ML gene trees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52304" y="6123738"/>
            <a:ext cx="561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Mammalian simulated dataset with 400 genes, 1X ILS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5310" y="2076336"/>
            <a:ext cx="0" cy="2442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34160" y="4519079"/>
            <a:ext cx="6619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46198" y="4714510"/>
            <a:ext cx="23447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0" name="Freeform 9"/>
          <p:cNvSpPr/>
          <p:nvPr/>
        </p:nvSpPr>
        <p:spPr>
          <a:xfrm>
            <a:off x="2149374" y="2149614"/>
            <a:ext cx="6301575" cy="2272554"/>
          </a:xfrm>
          <a:custGeom>
            <a:avLst/>
            <a:gdLst>
              <a:gd name="connsiteX0" fmla="*/ 0 w 6301575"/>
              <a:gd name="connsiteY0" fmla="*/ 0 h 2272554"/>
              <a:gd name="connsiteX1" fmla="*/ 512919 w 6301575"/>
              <a:gd name="connsiteY1" fmla="*/ 1587782 h 2272554"/>
              <a:gd name="connsiteX2" fmla="*/ 2564595 w 6301575"/>
              <a:gd name="connsiteY2" fmla="*/ 2174040 h 2272554"/>
              <a:gd name="connsiteX3" fmla="*/ 6301575 w 6301575"/>
              <a:gd name="connsiteY3" fmla="*/ 2271750 h 227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1575" h="2272554">
                <a:moveTo>
                  <a:pt x="0" y="0"/>
                </a:moveTo>
                <a:cubicBezTo>
                  <a:pt x="42743" y="612721"/>
                  <a:pt x="85487" y="1225442"/>
                  <a:pt x="512919" y="1587782"/>
                </a:cubicBezTo>
                <a:cubicBezTo>
                  <a:pt x="940351" y="1950122"/>
                  <a:pt x="1599819" y="2060045"/>
                  <a:pt x="2564595" y="2174040"/>
                </a:cubicBezTo>
                <a:cubicBezTo>
                  <a:pt x="3529371" y="2288035"/>
                  <a:pt x="6301575" y="2271750"/>
                  <a:pt x="6301575" y="2271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9374" y="5676125"/>
            <a:ext cx="3965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sites in an alignment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13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925638"/>
            <a:ext cx="3328988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62000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     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3555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2054225"/>
            <a:ext cx="2670175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0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Not all genes present in all species</a:t>
            </a:r>
          </a:p>
        </p:txBody>
      </p:sp>
      <p:grpSp>
        <p:nvGrpSpPr>
          <p:cNvPr id="21506" name="Group 88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215048" name="Line 8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49" name="Line 9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050" name="Text Box 10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1537" name="Text Box 33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21538" name="Text Box 34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21539" name="Text Box 35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21540" name="Text Box 38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21541" name="Text Box 39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215083" name="Text Box 4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215084" name="Text Box 4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215085" name="Text Box 4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215086" name="Text Box 4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215087" name="Text Box 4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215088" name="Text Box 4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215130" name="Group 90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21520" name="Rectangle 41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21521" name="Rectangle 54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21522" name="Rectangle 55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21523" name="Rectangle 56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21524" name="Rectangle 57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21525" name="Rectangle 58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21526" name="Text Box 68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1527" name="Text Box 70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21528" name="Text Box 71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21529" name="Text Box 74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21530" name="Text Box 75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215116" name="Line 76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7" name="Line 77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5129" name="Group 89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21509" name="Rectangle 40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21510" name="Rectangle 49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21511" name="Rectangle 50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21512" name="Rectangle 51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21513" name="Rectangle 52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215118" name="Line 78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19" name="Line 79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6" name="Text Box 83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21517" name="Text Box 84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21518" name="Text Box 85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21519" name="Text Box 86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ill Sans" charset="0"/>
                <a:ea typeface="ＭＳ Ｐゴシック" charset="0"/>
                <a:cs typeface="ＭＳ Ｐゴシック" charset="0"/>
              </a:rPr>
              <a:t>Combined analysis </a:t>
            </a:r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254992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254993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254994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254995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255007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255008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255009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255010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255011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255012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23588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23589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23590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255031" name="Group 55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23592" name="Group 52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255017" name="Line 41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18" name="Line 42"/>
              <p:cNvSpPr>
                <a:spLocks noChangeShapeType="1"/>
              </p:cNvSpPr>
              <p:nvPr/>
            </p:nvSpPr>
            <p:spPr bwMode="auto">
              <a:xfrm rot="18475779" flipH="1">
                <a:off x="4417" y="2518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19" name="Line 43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0" name="Line 44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1" name="Line 45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3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4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5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5026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3593" name="AutoShape 54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11945</TotalTime>
  <Words>2970</Words>
  <Application>Microsoft Macintosh PowerPoint</Application>
  <PresentationFormat>On-screen Show (4:3)</PresentationFormat>
  <Paragraphs>417</Paragraphs>
  <Slides>56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Estimating species trees from multiple gene trees in the presence of ILS</vt:lpstr>
      <vt:lpstr>   Species Tree</vt:lpstr>
      <vt:lpstr>DNA Sequence Evolution</vt:lpstr>
      <vt:lpstr>Markov Model of Site Evolution</vt:lpstr>
      <vt:lpstr>Quantifying Error</vt:lpstr>
      <vt:lpstr>Statistical Consistency</vt:lpstr>
      <vt:lpstr>PowerPoint Presentation</vt:lpstr>
      <vt:lpstr>Not all genes present in all species</vt:lpstr>
      <vt:lpstr>Combined analysis </vt:lpstr>
      <vt:lpstr>Two competing approaches </vt:lpstr>
      <vt:lpstr>Red gene tree ≠ species tree (green gene tree okay)</vt:lpstr>
      <vt:lpstr>1KP: Thousand Transcriptome Project</vt:lpstr>
      <vt:lpstr>Avian Phylogenomics Project</vt:lpstr>
      <vt:lpstr>Gene trees inside the species tree (Coalescent Process)</vt:lpstr>
      <vt:lpstr>Gene Tree inside a Species Tree</vt:lpstr>
      <vt:lpstr>Incomplete Lineage Sorting (ILS)</vt:lpstr>
      <vt:lpstr>Species tree estimation: difficult, even for small datasets</vt:lpstr>
      <vt:lpstr>How to compute a species tree?</vt:lpstr>
      <vt:lpstr>Anomaly Zone</vt:lpstr>
      <vt:lpstr>Anomaly Zone</vt:lpstr>
      <vt:lpstr>Anomaly Zone</vt:lpstr>
      <vt:lpstr>Anomaly Zone</vt:lpstr>
      <vt:lpstr>Statistically consistent method</vt:lpstr>
      <vt:lpstr>Simple algorithm to construct species tree from unrooted gene trees</vt:lpstr>
      <vt:lpstr>Statistical Consistency</vt:lpstr>
      <vt:lpstr>Some statistically consistent methods</vt:lpstr>
      <vt:lpstr>Some statistically consistent methods</vt:lpstr>
      <vt:lpstr>PowerPoint Presentation</vt:lpstr>
      <vt:lpstr>Song et al. PNAS 2012</vt:lpstr>
      <vt:lpstr>Springer and Gatesy (TPS 2014)</vt:lpstr>
      <vt:lpstr>The Debate:  Concatenation vs. Coalescent Estimation</vt:lpstr>
      <vt:lpstr>Is Concatenation Evil?</vt:lpstr>
      <vt:lpstr>Evaluating methods using simulation </vt:lpstr>
      <vt:lpstr>Data quality: the flip side of phylogenomics</vt:lpstr>
      <vt:lpstr>Poorly resolved gene trees</vt:lpstr>
      <vt:lpstr>Avian-like simulation results</vt:lpstr>
      <vt:lpstr>Is Concatenation Evil?</vt:lpstr>
      <vt:lpstr>Objective</vt:lpstr>
      <vt:lpstr>ASTRAL</vt:lpstr>
      <vt:lpstr>Simple algorithm</vt:lpstr>
      <vt:lpstr>Simple algorithm</vt:lpstr>
      <vt:lpstr>Median Tree</vt:lpstr>
      <vt:lpstr>Statistical Consistency</vt:lpstr>
      <vt:lpstr>Statistical Consistency</vt:lpstr>
      <vt:lpstr>Computing the median tree</vt:lpstr>
      <vt:lpstr>Default ASTRAL</vt:lpstr>
      <vt:lpstr>ASTRAL running time</vt:lpstr>
      <vt:lpstr>ASTRAL vs. MP-EST  (mammalian simulation)</vt:lpstr>
      <vt:lpstr>ASTRAL vs. Concatenation (mammalian simulation)</vt:lpstr>
      <vt:lpstr>PowerPoint Presentation</vt:lpstr>
      <vt:lpstr>PowerPoint Presentation</vt:lpstr>
      <vt:lpstr>PowerPoint Presentation</vt:lpstr>
      <vt:lpstr>Summary</vt:lpstr>
      <vt:lpstr>Warnow Laboratory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Siavash Mirarab</dc:creator>
  <cp:lastModifiedBy>Tandy Warnow</cp:lastModifiedBy>
  <cp:revision>297</cp:revision>
  <dcterms:created xsi:type="dcterms:W3CDTF">2014-05-14T14:49:00Z</dcterms:created>
  <dcterms:modified xsi:type="dcterms:W3CDTF">2014-06-10T13:03:04Z</dcterms:modified>
</cp:coreProperties>
</file>