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64" r:id="rId4"/>
    <p:sldId id="267" r:id="rId5"/>
    <p:sldId id="282" r:id="rId6"/>
    <p:sldId id="265" r:id="rId7"/>
    <p:sldId id="281" r:id="rId8"/>
    <p:sldId id="268" r:id="rId9"/>
    <p:sldId id="269" r:id="rId10"/>
    <p:sldId id="270" r:id="rId11"/>
    <p:sldId id="271" r:id="rId12"/>
    <p:sldId id="272" r:id="rId13"/>
    <p:sldId id="273" r:id="rId14"/>
    <p:sldId id="266" r:id="rId15"/>
    <p:sldId id="274" r:id="rId16"/>
    <p:sldId id="275" r:id="rId17"/>
    <p:sldId id="284" r:id="rId18"/>
    <p:sldId id="262" r:id="rId19"/>
    <p:sldId id="263" r:id="rId20"/>
    <p:sldId id="283" r:id="rId21"/>
    <p:sldId id="288" r:id="rId22"/>
    <p:sldId id="260" r:id="rId23"/>
    <p:sldId id="276" r:id="rId24"/>
    <p:sldId id="261" r:id="rId25"/>
    <p:sldId id="286" r:id="rId26"/>
    <p:sldId id="287" r:id="rId27"/>
    <p:sldId id="285" r:id="rId28"/>
    <p:sldId id="278" r:id="rId29"/>
    <p:sldId id="279" r:id="rId30"/>
    <p:sldId id="27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200"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46CA5-8DE3-2B46-ADDC-6529395AA0B6}" type="datetimeFigureOut">
              <a:rPr lang="en-US" smtClean="0"/>
              <a:t>1/25/14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D0264-F79C-7441-A69D-563981CA0EEB}" type="slidenum">
              <a:rPr lang="en-US" smtClean="0"/>
              <a:t>‹#›</a:t>
            </a:fld>
            <a:endParaRPr lang="en-US"/>
          </a:p>
        </p:txBody>
      </p:sp>
    </p:spTree>
    <p:extLst>
      <p:ext uri="{BB962C8B-B14F-4D97-AF65-F5344CB8AC3E}">
        <p14:creationId xmlns:p14="http://schemas.microsoft.com/office/powerpoint/2010/main" val="211122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752A48-E815-7D48-A083-958B731EC48B}" type="slidenum">
              <a:rPr lang="en-US" sz="1200"/>
              <a:pPr/>
              <a:t>3</a:t>
            </a:fld>
            <a:endParaRPr lang="en-US" sz="1200"/>
          </a:p>
        </p:txBody>
      </p:sp>
      <p:sp>
        <p:nvSpPr>
          <p:cNvPr id="162818" name="PlaceHolder 1"/>
          <p:cNvSpPr>
            <a:spLocks noGrp="1"/>
          </p:cNvSpPr>
          <p:nvPr>
            <p:ph type="body"/>
          </p:nvPr>
        </p:nvSpPr>
        <p:spPr>
          <a:xfrm>
            <a:off x="685800" y="4343400"/>
            <a:ext cx="5486400" cy="4619625"/>
          </a:xfrm>
          <a:solidFill>
            <a:srgbClr val="FFFFFF"/>
          </a:solidFill>
          <a:ln>
            <a:solidFill>
              <a:srgbClr val="000000"/>
            </a:solidFill>
            <a:miter lim="800000"/>
            <a:headEnd/>
            <a:tailEnd/>
          </a:ln>
        </p:spPr>
        <p:txBody>
          <a:bodyPr lIns="0" tIns="0" rIns="0" bIns="0"/>
          <a:lstStyle/>
          <a:p>
            <a:pPr>
              <a:spcBef>
                <a:spcPct val="0"/>
              </a:spcBef>
              <a:buSzPct val="45000"/>
              <a:buFontTx/>
              <a:buChar char="•"/>
            </a:pPr>
            <a:r>
              <a:rPr lang="fi-FI" sz="1000">
                <a:solidFill>
                  <a:srgbClr val="000000"/>
                </a:solidFill>
              </a:rPr>
              <a:t>The two basic steps in phylogenetic placement is similar to the two phase methods we typically use, align and then place the fragment.</a:t>
            </a:r>
            <a:endParaRPr lang="en-US"/>
          </a:p>
          <a:p>
            <a:pPr>
              <a:spcBef>
                <a:spcPct val="0"/>
              </a:spcBef>
            </a:pPr>
            <a:endParaRPr lang="en-US"/>
          </a:p>
          <a:p>
            <a:pPr>
              <a:spcBef>
                <a:spcPct val="0"/>
              </a:spcBef>
              <a:buSzPct val="45000"/>
              <a:buFontTx/>
              <a:buChar char="•"/>
            </a:pPr>
            <a:r>
              <a:rPr lang="fi-FI" sz="1000">
                <a:solidFill>
                  <a:srgbClr val="000000"/>
                </a:solidFill>
              </a:rPr>
              <a:t>The differences are we align each fragment independently into the backbone tree.  We then take each extended alignment and place each fragment independently into the backbone tree.</a:t>
            </a:r>
            <a:endParaRPr lang="en-US"/>
          </a:p>
          <a:p>
            <a:pPr>
              <a:spcBef>
                <a:spcPct val="0"/>
              </a:spcBef>
            </a:pPr>
            <a:endParaRPr lang="en-US"/>
          </a:p>
          <a:p>
            <a:pPr>
              <a:spcBef>
                <a:spcPct val="0"/>
              </a:spcBef>
              <a:buSzPct val="45000"/>
              <a:buFontTx/>
              <a:buChar char="•"/>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endParaRPr lang="en-US"/>
          </a:p>
          <a:p>
            <a:pPr>
              <a:spcBef>
                <a:spcPct val="0"/>
              </a:spcBef>
              <a:buSzPct val="45000"/>
              <a:buFontTx/>
              <a:buChar char="•"/>
            </a:pPr>
            <a:r>
              <a:rPr lang="fi-FI" sz="1000">
                <a:solidFill>
                  <a:srgbClr val="000000"/>
                </a:solidFill>
              </a:rPr>
              <a:t>Two methods that place the query sequence try to optimize the same criterion: find the ML placement given the extended alignment</a:t>
            </a:r>
            <a:endParaRPr lang="en-US"/>
          </a:p>
          <a:p>
            <a:pPr>
              <a:spcBef>
                <a:spcPct val="0"/>
              </a:spcBef>
            </a:pPr>
            <a:endParaRPr lang="en-US"/>
          </a:p>
          <a:p>
            <a:pPr>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9DA326-D9E3-104E-9D65-8EAE9774D01F}" type="slidenum">
              <a:rPr lang="en-US" sz="1200"/>
              <a:pPr/>
              <a:t>13</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81251"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894449-6730-374B-A83C-0A1C3C7F4F9F}" type="slidenum">
              <a:rPr lang="en-US" sz="1200"/>
              <a:pPr/>
              <a:t>14</a:t>
            </a:fld>
            <a:endParaRPr lang="en-US" sz="1200"/>
          </a:p>
        </p:txBody>
      </p:sp>
      <p:sp>
        <p:nvSpPr>
          <p:cNvPr id="325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2BAC5A-F71D-A046-BEDF-27D347DA6F6A}" type="slidenum">
              <a:rPr lang="en-US" sz="1200"/>
              <a:pPr/>
              <a:t>15</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83299" name="Notes Placeholder 2"/>
          <p:cNvSpPr>
            <a:spLocks noGrp="1"/>
          </p:cNvSpPr>
          <p:nvPr>
            <p:ph type="body" sz="quarter" idx="1"/>
          </p:nvPr>
        </p:nvSpPr>
        <p:spPr>
          <a:xfrm>
            <a:off x="685800" y="4343400"/>
            <a:ext cx="5486400" cy="403701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6299FC-6A42-D947-911C-2641FE93DBB6}" type="slidenum">
              <a:rPr lang="en-US" sz="1200"/>
              <a:pPr/>
              <a:t>16</a:t>
            </a:fld>
            <a:endParaRPr lang="en-US" sz="1200"/>
          </a:p>
        </p:txBody>
      </p:sp>
      <p:sp>
        <p:nvSpPr>
          <p:cNvPr id="278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17</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20</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21</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2D3394-374C-5749-8C7A-E3BB778CBF0F}" type="slidenum">
              <a:rPr lang="en-US" sz="1200"/>
              <a:pPr/>
              <a:t>27</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AF5A1E-7B4C-F247-AEE4-375EF003258C}" type="slidenum">
              <a:rPr lang="en-US" sz="1200"/>
              <a:pPr/>
              <a:t>28</a:t>
            </a:fld>
            <a:endParaRPr lang="en-US" sz="1200"/>
          </a:p>
        </p:txBody>
      </p:sp>
      <p:sp>
        <p:nvSpPr>
          <p:cNvPr id="48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090280-D03D-364E-B95B-6CEA729F4502}" type="slidenum">
              <a:rPr lang="en-US" sz="1200"/>
              <a:pPr/>
              <a:t>29</a:t>
            </a:fld>
            <a:endParaRPr lang="en-US" sz="1200"/>
          </a:p>
        </p:txBody>
      </p:sp>
      <p:sp>
        <p:nvSpPr>
          <p:cNvPr id="48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4</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EFD327-44F9-6241-89E0-E8CB928C48A8}" type="slidenum">
              <a:rPr lang="en-US" sz="1200"/>
              <a:pPr/>
              <a:t>30</a:t>
            </a:fld>
            <a:endParaRPr lang="en-US" sz="1200"/>
          </a:p>
        </p:txBody>
      </p:sp>
      <p:sp>
        <p:nvSpPr>
          <p:cNvPr id="495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75C96E-5794-804C-B057-D440D0DD6234}" type="slidenum">
              <a:rPr lang="en-US" sz="1200"/>
              <a:pPr/>
              <a:t>6</a:t>
            </a:fld>
            <a:endParaRPr lang="en-US" sz="1200"/>
          </a:p>
        </p:txBody>
      </p:sp>
      <p:sp>
        <p:nvSpPr>
          <p:cNvPr id="164866" name="PlaceHolder 1"/>
          <p:cNvSpPr>
            <a:spLocks noGrp="1"/>
          </p:cNvSpPr>
          <p:nvPr>
            <p:ph type="body"/>
          </p:nvPr>
        </p:nvSpPr>
        <p:spPr>
          <a:xfrm>
            <a:off x="685800" y="4343400"/>
            <a:ext cx="5486400" cy="4597400"/>
          </a:xfrm>
          <a:solidFill>
            <a:srgbClr val="FFFFFF"/>
          </a:solidFill>
          <a:ln>
            <a:solidFill>
              <a:srgbClr val="000000"/>
            </a:solidFill>
            <a:miter lim="800000"/>
            <a:headEnd/>
            <a:tailEnd/>
          </a:ln>
        </p:spPr>
        <p:txBody>
          <a:bodyPr lIns="0" tIns="0" rIns="0" bIns="0"/>
          <a:lstStyle/>
          <a:p>
            <a:pPr eaLnBrk="1" hangingPunct="1">
              <a:spcBef>
                <a:spcPct val="0"/>
              </a:spcBef>
              <a:buSzPct val="45000"/>
              <a:buFontTx/>
              <a:buChar char="•"/>
            </a:pPr>
            <a:r>
              <a:rPr lang="fi-FI" sz="1000">
                <a:solidFill>
                  <a:srgbClr val="000000"/>
                </a:solidFill>
              </a:rPr>
              <a:t>The two basic steps in phylogenetic placement is similar to the two phase methods we typically use, align and then place the fragment.</a:t>
            </a:r>
            <a:endParaRPr lang="en-US"/>
          </a:p>
          <a:p>
            <a:pPr eaLnBrk="1" hangingPunct="1">
              <a:spcBef>
                <a:spcPct val="0"/>
              </a:spcBef>
            </a:pPr>
            <a:endParaRPr lang="en-US"/>
          </a:p>
          <a:p>
            <a:pPr eaLnBrk="1" hangingPunct="1">
              <a:spcBef>
                <a:spcPct val="0"/>
              </a:spcBef>
              <a:buSzPct val="45000"/>
              <a:buFontTx/>
              <a:buChar char="•"/>
            </a:pPr>
            <a:r>
              <a:rPr lang="fi-FI" sz="1000">
                <a:solidFill>
                  <a:srgbClr val="000000"/>
                </a:solidFill>
              </a:rPr>
              <a:t>The differences are we align each fragment independently into the backbone tree.  We then take each extended alignment and place each fragment independently into the backbone tree.</a:t>
            </a:r>
            <a:endParaRPr lang="en-US"/>
          </a:p>
          <a:p>
            <a:pPr eaLnBrk="1" hangingPunct="1">
              <a:spcBef>
                <a:spcPct val="0"/>
              </a:spcBef>
            </a:pPr>
            <a:endParaRPr lang="en-US"/>
          </a:p>
          <a:p>
            <a:pPr eaLnBrk="1" hangingPunct="1">
              <a:spcBef>
                <a:spcPct val="0"/>
              </a:spcBef>
              <a:buSzPct val="45000"/>
              <a:buFontTx/>
              <a:buChar char="•"/>
            </a:pPr>
            <a:r>
              <a:rPr lang="fi-FI" sz="1000">
                <a:solidFill>
                  <a:srgbClr val="000000"/>
                </a:solidFill>
              </a:rPr>
              <a:t>Two methods to align the query sequences are HMMALIGN, which estimates a hidden markov model profile for the backbone alignment, and then aligns the query sequence to the model, and PaPaRa, which estimates ancestoral parsimony state vectors for each each in the reference tree and aligns the query sequence against each state vector.  It selects the best scoring alignment.  </a:t>
            </a:r>
            <a:endParaRPr lang="en-US"/>
          </a:p>
          <a:p>
            <a:pPr eaLnBrk="1" hangingPunct="1">
              <a:spcBef>
                <a:spcPct val="0"/>
              </a:spcBef>
              <a:buSzPct val="45000"/>
              <a:buFontTx/>
              <a:buChar char="•"/>
            </a:pPr>
            <a:r>
              <a:rPr lang="fi-FI" sz="1000">
                <a:solidFill>
                  <a:srgbClr val="000000"/>
                </a:solidFill>
              </a:rPr>
              <a:t>Two methods that place the query sequence try to optimize the same criterion: find the ML placement given the extended alignment</a:t>
            </a:r>
            <a:endParaRPr lang="en-US"/>
          </a:p>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7</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342DFD-0AA6-7245-AB79-0BB99496770C}" type="slidenum">
              <a:rPr lang="en-US" sz="1200"/>
              <a:pPr/>
              <a:t>8</a:t>
            </a:fld>
            <a:endParaRPr lang="en-US" sz="1200"/>
          </a:p>
        </p:txBody>
      </p:sp>
      <p:sp>
        <p:nvSpPr>
          <p:cNvPr id="339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101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729D73-8701-6D49-B4B0-0CF4EA5E0176}" type="slidenum">
              <a:rPr lang="en-US" sz="1200"/>
              <a:pPr/>
              <a:t>9</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73059" name="Notes Placeholder 2"/>
          <p:cNvSpPr>
            <a:spLocks noGrp="1"/>
          </p:cNvSpPr>
          <p:nvPr>
            <p:ph type="body" sz="quarter" idx="1"/>
          </p:nvPr>
        </p:nvSpPr>
        <p:spPr>
          <a:xfrm>
            <a:off x="685800" y="4343400"/>
            <a:ext cx="5486400" cy="403701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FF69BE-26C5-644C-8B93-4CF81C0271BE}" type="slidenum">
              <a:rPr lang="en-US" sz="1200"/>
              <a:pPr/>
              <a:t>10</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75107"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503247-AAEB-0C45-8C7D-9C8A8635FC09}" type="slidenum">
              <a:rPr lang="en-US" sz="1200"/>
              <a:pPr/>
              <a:t>11</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77155"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C9D7F2-1BDC-0F4B-A2CC-725AA1520951}" type="slidenum">
              <a:rPr lang="en-US" sz="1200"/>
              <a:pPr/>
              <a:t>12</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79203"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164741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99847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18952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7CB8C0A-3026-CD4C-8DBB-FF24A980D8F9}" type="slidenum">
              <a:rPr lang="en-US"/>
              <a:pPr/>
              <a:t>‹#›</a:t>
            </a:fld>
            <a:endParaRPr lang="en-US"/>
          </a:p>
        </p:txBody>
      </p:sp>
    </p:spTree>
    <p:extLst>
      <p:ext uri="{BB962C8B-B14F-4D97-AF65-F5344CB8AC3E}">
        <p14:creationId xmlns:p14="http://schemas.microsoft.com/office/powerpoint/2010/main" val="75584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83088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66021-A087-AC44-99FA-E7DDCD9616C7}"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24181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A66021-A087-AC44-99FA-E7DDCD9616C7}" type="datetimeFigureOut">
              <a:rPr lang="en-US" smtClean="0"/>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54042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A66021-A087-AC44-99FA-E7DDCD9616C7}" type="datetimeFigureOut">
              <a:rPr lang="en-US" smtClean="0"/>
              <a:t>1/25/14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02511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66021-A087-AC44-99FA-E7DDCD9616C7}" type="datetimeFigureOut">
              <a:rPr lang="en-US" smtClean="0"/>
              <a:t>1/25/14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207689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66021-A087-AC44-99FA-E7DDCD9616C7}" type="datetimeFigureOut">
              <a:rPr lang="en-US" smtClean="0"/>
              <a:t>1/25/14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08796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66021-A087-AC44-99FA-E7DDCD9616C7}" type="datetimeFigureOut">
              <a:rPr lang="en-US" smtClean="0"/>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172466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66021-A087-AC44-99FA-E7DDCD9616C7}" type="datetimeFigureOut">
              <a:rPr lang="en-US" smtClean="0"/>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632178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66021-A087-AC44-99FA-E7DDCD9616C7}" type="datetimeFigureOut">
              <a:rPr lang="en-US" smtClean="0"/>
              <a:t>1/25/14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261A-707E-A946-9A16-8EB263176B53}" type="slidenum">
              <a:rPr lang="en-US" smtClean="0"/>
              <a:t>‹#›</a:t>
            </a:fld>
            <a:endParaRPr lang="en-US"/>
          </a:p>
        </p:txBody>
      </p:sp>
    </p:spTree>
    <p:extLst>
      <p:ext uri="{BB962C8B-B14F-4D97-AF65-F5344CB8AC3E}">
        <p14:creationId xmlns:p14="http://schemas.microsoft.com/office/powerpoint/2010/main" val="182637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s.utexas.edu/users/phylo" TargetMode="External"/><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TIPP: Taxon Identification and Phylogenetic Profiling</a:t>
            </a:r>
            <a:endParaRPr lang="en-US" dirty="0"/>
          </a:p>
        </p:txBody>
      </p:sp>
      <p:sp>
        <p:nvSpPr>
          <p:cNvPr id="3" name="Subtitle 2"/>
          <p:cNvSpPr>
            <a:spLocks noGrp="1"/>
          </p:cNvSpPr>
          <p:nvPr>
            <p:ph type="subTitle" idx="1"/>
          </p:nvPr>
        </p:nvSpPr>
        <p:spPr/>
        <p:txBody>
          <a:bodyPr/>
          <a:lstStyle/>
          <a:p>
            <a:r>
              <a:rPr lang="en-US" dirty="0" smtClean="0"/>
              <a:t>Tandy Warnow</a:t>
            </a:r>
          </a:p>
          <a:p>
            <a:r>
              <a:rPr lang="en-US" dirty="0" smtClean="0"/>
              <a:t>The Department of Computer Science</a:t>
            </a:r>
            <a:endParaRPr lang="en-US" dirty="0"/>
          </a:p>
        </p:txBody>
      </p:sp>
    </p:spTree>
    <p:extLst>
      <p:ext uri="{BB962C8B-B14F-4D97-AF65-F5344CB8AC3E}">
        <p14:creationId xmlns:p14="http://schemas.microsoft.com/office/powerpoint/2010/main" val="2917338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1" name="Group 2"/>
          <p:cNvGrpSpPr>
            <a:grpSpLocks/>
          </p:cNvGrpSpPr>
          <p:nvPr/>
        </p:nvGrpSpPr>
        <p:grpSpPr bwMode="auto">
          <a:xfrm>
            <a:off x="2011363" y="4470400"/>
            <a:ext cx="1535112" cy="1244600"/>
            <a:chOff x="2217960" y="4547520"/>
            <a:chExt cx="1692360" cy="1372679"/>
          </a:xfrm>
        </p:grpSpPr>
        <p:grpSp>
          <p:nvGrpSpPr>
            <p:cNvPr id="174114"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6"/>
                <a:ext cx="610790" cy="6828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115"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7"/>
                <a:ext cx="162760" cy="39044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7"/>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5"/>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82" name="Group 12"/>
          <p:cNvGrpSpPr>
            <a:grpSpLocks/>
          </p:cNvGrpSpPr>
          <p:nvPr/>
        </p:nvGrpSpPr>
        <p:grpSpPr bwMode="auto">
          <a:xfrm>
            <a:off x="5332413" y="4527550"/>
            <a:ext cx="1449387" cy="1339850"/>
            <a:chOff x="5843880" y="4532040"/>
            <a:chExt cx="1598760" cy="1477440"/>
          </a:xfrm>
        </p:grpSpPr>
        <p:grpSp>
          <p:nvGrpSpPr>
            <p:cNvPr id="174105"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106"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83" name="Group 22"/>
          <p:cNvGrpSpPr>
            <a:grpSpLocks/>
          </p:cNvGrpSpPr>
          <p:nvPr/>
        </p:nvGrpSpPr>
        <p:grpSpPr bwMode="auto">
          <a:xfrm>
            <a:off x="2085975" y="3143250"/>
            <a:ext cx="1444625" cy="1352550"/>
            <a:chOff x="2300040" y="3057840"/>
            <a:chExt cx="1592640" cy="1490399"/>
          </a:xfrm>
        </p:grpSpPr>
        <p:grpSp>
          <p:nvGrpSpPr>
            <p:cNvPr id="174096"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97"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4"/>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6"/>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4"/>
                <a:ext cx="610803" cy="6122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20"/>
              <a:ext cx="693061" cy="5720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84" name="Group 32"/>
          <p:cNvGrpSpPr>
            <a:grpSpLocks/>
          </p:cNvGrpSpPr>
          <p:nvPr/>
        </p:nvGrpSpPr>
        <p:grpSpPr bwMode="auto">
          <a:xfrm>
            <a:off x="5308600" y="3149600"/>
            <a:ext cx="1473200" cy="1346200"/>
            <a:chOff x="5851080" y="3072600"/>
            <a:chExt cx="1626120" cy="1481760"/>
          </a:xfrm>
        </p:grpSpPr>
        <p:grpSp>
          <p:nvGrpSpPr>
            <p:cNvPr id="174087"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8"/>
                <a:ext cx="213779" cy="36869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3"/>
                <a:ext cx="378493" cy="20793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3"/>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88"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4"/>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Straight Connector 42"/>
          <p:cNvSpPr/>
          <p:nvPr/>
        </p:nvSpPr>
        <p:spPr>
          <a:xfrm>
            <a:off x="3524250" y="4495800"/>
            <a:ext cx="1787525" cy="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4086" name="Text Box 45"/>
          <p:cNvSpPr>
            <a:spLocks noGrp="1" noChangeArrowheads="1"/>
          </p:cNvSpPr>
          <p:nvPr>
            <p:ph type="title" idx="4294967295"/>
          </p:nvPr>
        </p:nvSpPr>
        <p:spPr>
          <a:xfrm>
            <a:off x="685800" y="-76200"/>
            <a:ext cx="7848600" cy="3124200"/>
          </a:xfrm>
          <a:noFill/>
        </p:spPr>
        <p:txBody>
          <a:bodyPr lIns="0" tIns="0" rIns="0" bIns="0"/>
          <a:lstStyle/>
          <a:p>
            <a:pPr marL="457200" indent="-457200" algn="l"/>
            <a:r>
              <a:rPr lang="en-US" sz="2400" b="1" dirty="0">
                <a:solidFill>
                  <a:schemeClr val="tx1"/>
                </a:solidFill>
                <a:latin typeface="Arial" charset="0"/>
                <a:ea typeface="ＭＳ Ｐゴシック" charset="0"/>
                <a:cs typeface="ＭＳ Ｐゴシック" charset="0"/>
              </a:rPr>
              <a:t>			</a:t>
            </a:r>
            <a:r>
              <a:rPr lang="en-US" sz="2400" b="1" dirty="0" smtClean="0">
                <a:solidFill>
                  <a:schemeClr val="tx1"/>
                </a:solidFill>
                <a:latin typeface="Arial" charset="0"/>
                <a:ea typeface="ＭＳ Ｐゴシック" charset="0"/>
                <a:cs typeface="ＭＳ Ｐゴシック" charset="0"/>
              </a:rPr>
              <a:t>     </a:t>
            </a:r>
            <a:r>
              <a:rPr lang="en-US" sz="4000" dirty="0" err="1" smtClean="0">
                <a:solidFill>
                  <a:schemeClr val="tx1"/>
                </a:solidFill>
                <a:latin typeface="Arial" charset="0"/>
                <a:ea typeface="ＭＳ Ｐゴシック" charset="0"/>
                <a:cs typeface="ＭＳ Ｐゴシック" charset="0"/>
              </a:rPr>
              <a:t>HMMER</a:t>
            </a:r>
            <a:r>
              <a:rPr lang="en-US" sz="4000" dirty="0" err="1">
                <a:solidFill>
                  <a:schemeClr val="tx1"/>
                </a:solidFill>
                <a:latin typeface="Arial" charset="0"/>
                <a:ea typeface="ＭＳ Ｐゴシック" charset="0"/>
                <a:cs typeface="ＭＳ Ｐゴシック" charset="0"/>
              </a:rPr>
              <a:t>+</a:t>
            </a:r>
            <a:r>
              <a:rPr lang="en-US" sz="4000" dirty="0" err="1" smtClean="0">
                <a:solidFill>
                  <a:schemeClr val="tx1"/>
                </a:solidFill>
                <a:latin typeface="Arial" charset="0"/>
                <a:ea typeface="ＭＳ Ｐゴシック" charset="0"/>
                <a:cs typeface="ＭＳ Ｐゴシック" charset="0"/>
              </a:rPr>
              <a:t>pplacer</a:t>
            </a:r>
            <a:r>
              <a:rPr lang="en-US" sz="4000" dirty="0" smtClean="0">
                <a:latin typeface="Arial" charset="0"/>
                <a:ea typeface="ＭＳ Ｐゴシック" charset="0"/>
                <a:cs typeface="ＭＳ Ｐゴシック" charset="0"/>
              </a:rPr>
              <a:t/>
            </a:r>
            <a:br>
              <a:rPr lang="en-US" sz="4000" dirty="0" smtClean="0">
                <a:latin typeface="Arial" charset="0"/>
                <a:ea typeface="ＭＳ Ｐゴシック" charset="0"/>
                <a:cs typeface="ＭＳ Ｐゴシック" charset="0"/>
              </a:rPr>
            </a:br>
            <a:r>
              <a:rPr lang="en-US" sz="4000" dirty="0" smtClean="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Steps</a:t>
            </a:r>
            <a:r>
              <a:rPr lang="en-US" sz="1800" dirty="0">
                <a:solidFill>
                  <a:schemeClr val="tx1"/>
                </a:solidFill>
                <a:latin typeface="Arial" charset="0"/>
                <a:ea typeface="ＭＳ Ｐゴシック" charset="0"/>
                <a:cs typeface="ＭＳ Ｐゴシック" charset="0"/>
              </a:rPr>
              <a:t>:</a:t>
            </a:r>
            <a:br>
              <a:rPr lang="en-US" sz="1800" dirty="0">
                <a:solidFill>
                  <a:schemeClr val="tx1"/>
                </a:solidFill>
                <a:latin typeface="Arial" charset="0"/>
                <a:ea typeface="ＭＳ Ｐゴシック" charset="0"/>
                <a:cs typeface="ＭＳ Ｐゴシック" charset="0"/>
              </a:rPr>
            </a:br>
            <a:r>
              <a:rPr lang="en-US" sz="1800" dirty="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   1</a:t>
            </a:r>
            <a:r>
              <a:rPr lang="en-US" sz="1800" dirty="0">
                <a:solidFill>
                  <a:schemeClr val="tx1"/>
                </a:solidFill>
                <a:latin typeface="Arial" charset="0"/>
                <a:ea typeface="ＭＳ Ｐゴシック" charset="0"/>
                <a:cs typeface="ＭＳ Ｐゴシック" charset="0"/>
              </a:rPr>
              <a:t>) Build one HMM for the entire alignment</a:t>
            </a:r>
            <a:br>
              <a:rPr lang="en-US" sz="1800" dirty="0">
                <a:solidFill>
                  <a:schemeClr val="tx1"/>
                </a:solidFill>
                <a:latin typeface="Arial" charset="0"/>
                <a:ea typeface="ＭＳ Ｐゴシック" charset="0"/>
                <a:cs typeface="ＭＳ Ｐゴシック" charset="0"/>
              </a:rPr>
            </a:br>
            <a:r>
              <a:rPr lang="en-US" sz="1800" dirty="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   2</a:t>
            </a:r>
            <a:r>
              <a:rPr lang="en-US" sz="1800" dirty="0">
                <a:solidFill>
                  <a:schemeClr val="tx1"/>
                </a:solidFill>
                <a:latin typeface="Arial" charset="0"/>
                <a:ea typeface="ＭＳ Ｐゴシック" charset="0"/>
                <a:cs typeface="ＭＳ Ｐゴシック" charset="0"/>
              </a:rPr>
              <a:t>) Align fragment to the HMM, and insert into alignment</a:t>
            </a:r>
            <a:br>
              <a:rPr lang="en-US" sz="1800" dirty="0">
                <a:solidFill>
                  <a:schemeClr val="tx1"/>
                </a:solidFill>
                <a:latin typeface="Arial" charset="0"/>
                <a:ea typeface="ＭＳ Ｐゴシック" charset="0"/>
                <a:cs typeface="ＭＳ Ｐゴシック" charset="0"/>
              </a:rPr>
            </a:br>
            <a:r>
              <a:rPr lang="en-US" sz="1800" dirty="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   3</a:t>
            </a:r>
            <a:r>
              <a:rPr lang="en-US" sz="1800" dirty="0">
                <a:solidFill>
                  <a:schemeClr val="tx1"/>
                </a:solidFill>
                <a:latin typeface="Arial" charset="0"/>
                <a:ea typeface="ＭＳ Ｐゴシック" charset="0"/>
                <a:cs typeface="ＭＳ Ｐゴシック" charset="0"/>
              </a:rPr>
              <a:t>) Insert fragment into tree to optimize likelihood</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idx="4294967295"/>
          </p:nvPr>
        </p:nvSpPr>
        <p:spPr/>
        <p:txBody>
          <a:bodyPr lIns="0" tIns="0" rIns="0" bIns="0">
            <a:normAutofit fontScale="90000"/>
          </a:bodyPr>
          <a:lstStyle/>
          <a:p>
            <a:pPr eaLnBrk="1" hangingPunct="1">
              <a:buSzPct val="45000"/>
              <a:buFont typeface="StarSymbol" charset="0"/>
              <a:buNone/>
            </a:pPr>
            <a:r>
              <a:rPr lang="fi-FI">
                <a:latin typeface="Arial" charset="0"/>
                <a:ea typeface="ＭＳ Ｐゴシック" charset="0"/>
                <a:cs typeface="ＭＳ Ｐゴシック" charset="0"/>
              </a:rPr>
              <a:t>One Hidden Markov Model </a:t>
            </a:r>
            <a:br>
              <a:rPr lang="fi-FI">
                <a:latin typeface="Arial" charset="0"/>
                <a:ea typeface="ＭＳ Ｐゴシック" charset="0"/>
                <a:cs typeface="ＭＳ Ｐゴシック" charset="0"/>
              </a:rPr>
            </a:br>
            <a:r>
              <a:rPr lang="fi-FI">
                <a:latin typeface="Arial" charset="0"/>
                <a:ea typeface="ＭＳ Ｐゴシック" charset="0"/>
                <a:cs typeface="ＭＳ Ｐゴシック" charset="0"/>
              </a:rPr>
              <a:t>for the entire alignment?</a:t>
            </a:r>
            <a:endParaRPr lang="fi-FI">
              <a:latin typeface="Arial" charset="0"/>
              <a:ea typeface="ＭＳ Ｐゴシック" charset="0"/>
              <a:cs typeface="Arial" charset="0"/>
            </a:endParaRPr>
          </a:p>
        </p:txBody>
      </p:sp>
      <p:grpSp>
        <p:nvGrpSpPr>
          <p:cNvPr id="176130" name="Group 2"/>
          <p:cNvGrpSpPr>
            <a:grpSpLocks/>
          </p:cNvGrpSpPr>
          <p:nvPr/>
        </p:nvGrpSpPr>
        <p:grpSpPr bwMode="auto">
          <a:xfrm>
            <a:off x="2011363" y="4125913"/>
            <a:ext cx="1535112" cy="1244600"/>
            <a:chOff x="2217960" y="4547520"/>
            <a:chExt cx="1692360" cy="1372679"/>
          </a:xfrm>
        </p:grpSpPr>
        <p:grpSp>
          <p:nvGrpSpPr>
            <p:cNvPr id="176162"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5"/>
                <a:ext cx="610790" cy="6828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63"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6"/>
                <a:ext cx="162760" cy="39044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6"/>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4"/>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31" name="Group 12"/>
          <p:cNvGrpSpPr>
            <a:grpSpLocks/>
          </p:cNvGrpSpPr>
          <p:nvPr/>
        </p:nvGrpSpPr>
        <p:grpSpPr bwMode="auto">
          <a:xfrm>
            <a:off x="5300663" y="4111625"/>
            <a:ext cx="1449387" cy="1339850"/>
            <a:chOff x="5843880" y="4532040"/>
            <a:chExt cx="1598760" cy="1477440"/>
          </a:xfrm>
        </p:grpSpPr>
        <p:grpSp>
          <p:nvGrpSpPr>
            <p:cNvPr id="176153"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54"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32" name="Group 22"/>
          <p:cNvGrpSpPr>
            <a:grpSpLocks/>
          </p:cNvGrpSpPr>
          <p:nvPr/>
        </p:nvGrpSpPr>
        <p:grpSpPr bwMode="auto">
          <a:xfrm>
            <a:off x="2085975" y="2773363"/>
            <a:ext cx="1444625" cy="1352550"/>
            <a:chOff x="2300040" y="3057840"/>
            <a:chExt cx="1592640" cy="1490399"/>
          </a:xfrm>
        </p:grpSpPr>
        <p:grpSp>
          <p:nvGrpSpPr>
            <p:cNvPr id="176144"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2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45"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3"/>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5"/>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3"/>
                <a:ext cx="610803" cy="6122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19"/>
              <a:ext cx="693061" cy="5720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33" name="Group 32"/>
          <p:cNvGrpSpPr>
            <a:grpSpLocks/>
          </p:cNvGrpSpPr>
          <p:nvPr/>
        </p:nvGrpSpPr>
        <p:grpSpPr bwMode="auto">
          <a:xfrm>
            <a:off x="5308600" y="2786063"/>
            <a:ext cx="1473200" cy="1346200"/>
            <a:chOff x="5851080" y="3072600"/>
            <a:chExt cx="1626120" cy="1481760"/>
          </a:xfrm>
        </p:grpSpPr>
        <p:grpSp>
          <p:nvGrpSpPr>
            <p:cNvPr id="176135"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7"/>
                <a:ext cx="213779" cy="3686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2"/>
                <a:ext cx="378493" cy="2079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2"/>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36"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3"/>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Straight Connector 42"/>
          <p:cNvSpPr/>
          <p:nvPr/>
        </p:nvSpPr>
        <p:spPr>
          <a:xfrm>
            <a:off x="3524250" y="4133850"/>
            <a:ext cx="1787525" cy="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idx="4294967295"/>
          </p:nvPr>
        </p:nvSpPr>
        <p:spPr/>
        <p:txBody>
          <a:bodyPr lIns="0" tIns="0" rIns="0" bIns="0"/>
          <a:lstStyle/>
          <a:p>
            <a:pPr eaLnBrk="1" hangingPunct="1">
              <a:buSzPct val="45000"/>
              <a:buFont typeface="StarSymbol" charset="0"/>
              <a:buNone/>
            </a:pPr>
            <a:r>
              <a:rPr lang="fi-FI">
                <a:latin typeface="Arial" charset="0"/>
                <a:ea typeface="ＭＳ Ｐゴシック" charset="0"/>
                <a:cs typeface="ＭＳ Ｐゴシック" charset="0"/>
              </a:rPr>
              <a:t>Or 2 HMMs?</a:t>
            </a:r>
            <a:endParaRPr lang="fi-FI">
              <a:latin typeface="Arial" charset="0"/>
              <a:ea typeface="ＭＳ Ｐゴシック" charset="0"/>
              <a:cs typeface="Arial" charset="0"/>
            </a:endParaRPr>
          </a:p>
        </p:txBody>
      </p:sp>
      <p:grpSp>
        <p:nvGrpSpPr>
          <p:cNvPr id="178178" name="Group 2"/>
          <p:cNvGrpSpPr>
            <a:grpSpLocks/>
          </p:cNvGrpSpPr>
          <p:nvPr/>
        </p:nvGrpSpPr>
        <p:grpSpPr bwMode="auto">
          <a:xfrm>
            <a:off x="2011363" y="4125913"/>
            <a:ext cx="1535112" cy="1244600"/>
            <a:chOff x="2217960" y="4547520"/>
            <a:chExt cx="1692360" cy="1372679"/>
          </a:xfrm>
        </p:grpSpPr>
        <p:grpSp>
          <p:nvGrpSpPr>
            <p:cNvPr id="178211"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5"/>
                <a:ext cx="610790" cy="6828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212"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6"/>
                <a:ext cx="162760" cy="39044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6"/>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4"/>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79" name="Group 12"/>
          <p:cNvGrpSpPr>
            <a:grpSpLocks/>
          </p:cNvGrpSpPr>
          <p:nvPr/>
        </p:nvGrpSpPr>
        <p:grpSpPr bwMode="auto">
          <a:xfrm>
            <a:off x="5300663" y="4111625"/>
            <a:ext cx="1449387" cy="1339850"/>
            <a:chOff x="5843880" y="4532040"/>
            <a:chExt cx="1598760" cy="1477440"/>
          </a:xfrm>
        </p:grpSpPr>
        <p:grpSp>
          <p:nvGrpSpPr>
            <p:cNvPr id="178202"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203"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80" name="Group 22"/>
          <p:cNvGrpSpPr>
            <a:grpSpLocks/>
          </p:cNvGrpSpPr>
          <p:nvPr/>
        </p:nvGrpSpPr>
        <p:grpSpPr bwMode="auto">
          <a:xfrm>
            <a:off x="2085975" y="2773363"/>
            <a:ext cx="1444625" cy="1352550"/>
            <a:chOff x="2300040" y="3057840"/>
            <a:chExt cx="1592640" cy="1490399"/>
          </a:xfrm>
        </p:grpSpPr>
        <p:grpSp>
          <p:nvGrpSpPr>
            <p:cNvPr id="178193"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2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94"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3"/>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5"/>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3"/>
                <a:ext cx="610803" cy="6122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19"/>
              <a:ext cx="693061" cy="5720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81" name="Group 32"/>
          <p:cNvGrpSpPr>
            <a:grpSpLocks/>
          </p:cNvGrpSpPr>
          <p:nvPr/>
        </p:nvGrpSpPr>
        <p:grpSpPr bwMode="auto">
          <a:xfrm>
            <a:off x="5308600" y="2786063"/>
            <a:ext cx="1473200" cy="1346200"/>
            <a:chOff x="5851080" y="3072600"/>
            <a:chExt cx="1626120" cy="1481760"/>
          </a:xfrm>
        </p:grpSpPr>
        <p:grpSp>
          <p:nvGrpSpPr>
            <p:cNvPr id="178184"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7"/>
                <a:ext cx="213779" cy="3686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2"/>
                <a:ext cx="378493" cy="2079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2"/>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85"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3"/>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Freeform 42"/>
          <p:cNvSpPr/>
          <p:nvPr/>
        </p:nvSpPr>
        <p:spPr>
          <a:xfrm>
            <a:off x="1546225" y="2393950"/>
            <a:ext cx="2238375" cy="326548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4" name="Freeform 43"/>
          <p:cNvSpPr/>
          <p:nvPr/>
        </p:nvSpPr>
        <p:spPr>
          <a:xfrm>
            <a:off x="5114925" y="2574925"/>
            <a:ext cx="2055813" cy="2963863"/>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idx="4294967295"/>
          </p:nvPr>
        </p:nvSpPr>
        <p:spPr/>
        <p:txBody>
          <a:bodyPr lIns="0" tIns="0" rIns="0" bIns="0"/>
          <a:lstStyle/>
          <a:p>
            <a:pPr eaLnBrk="1" hangingPunct="1">
              <a:buSzPct val="45000"/>
              <a:buFont typeface="StarSymbol" charset="0"/>
              <a:buNone/>
            </a:pPr>
            <a:r>
              <a:rPr lang="fi-FI">
                <a:latin typeface="Arial" charset="0"/>
                <a:ea typeface="ＭＳ Ｐゴシック" charset="0"/>
                <a:cs typeface="ＭＳ Ｐゴシック" charset="0"/>
              </a:rPr>
              <a:t>Or 4 HMMs?</a:t>
            </a:r>
            <a:endParaRPr lang="fi-FI">
              <a:latin typeface="Arial" charset="0"/>
              <a:ea typeface="ＭＳ Ｐゴシック" charset="0"/>
              <a:cs typeface="Arial" charset="0"/>
            </a:endParaRPr>
          </a:p>
        </p:txBody>
      </p:sp>
      <p:grpSp>
        <p:nvGrpSpPr>
          <p:cNvPr id="180226" name="Group 2"/>
          <p:cNvGrpSpPr>
            <a:grpSpLocks/>
          </p:cNvGrpSpPr>
          <p:nvPr/>
        </p:nvGrpSpPr>
        <p:grpSpPr bwMode="auto">
          <a:xfrm>
            <a:off x="2011363" y="4379913"/>
            <a:ext cx="863600" cy="536575"/>
            <a:chOff x="2217960" y="4827240"/>
            <a:chExt cx="951120" cy="592920"/>
          </a:xfrm>
        </p:grpSpPr>
        <p:sp>
          <p:nvSpPr>
            <p:cNvPr id="4" name="Straight Connector 3"/>
            <p:cNvSpPr/>
            <p:nvPr/>
          </p:nvSpPr>
          <p:spPr>
            <a:xfrm flipH="1">
              <a:off x="2287895" y="5090370"/>
              <a:ext cx="270999" cy="32979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5" name="Straight Connector 4"/>
            <p:cNvSpPr/>
            <p:nvPr/>
          </p:nvSpPr>
          <p:spPr>
            <a:xfrm>
              <a:off x="2217960" y="4827240"/>
              <a:ext cx="340934" cy="2631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flipV="1">
              <a:off x="2558894" y="5021956"/>
              <a:ext cx="610186" cy="6841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27" name="Group 6"/>
          <p:cNvGrpSpPr>
            <a:grpSpLocks/>
          </p:cNvGrpSpPr>
          <p:nvPr/>
        </p:nvGrpSpPr>
        <p:grpSpPr bwMode="auto">
          <a:xfrm>
            <a:off x="2284413" y="4516438"/>
            <a:ext cx="582612" cy="854075"/>
            <a:chOff x="2518200" y="4979160"/>
            <a:chExt cx="642600" cy="941039"/>
          </a:xfrm>
        </p:grpSpPr>
        <p:sp>
          <p:nvSpPr>
            <p:cNvPr id="8" name="Straight Connector 7"/>
            <p:cNvSpPr/>
            <p:nvPr/>
          </p:nvSpPr>
          <p:spPr>
            <a:xfrm>
              <a:off x="2920920" y="5528391"/>
              <a:ext cx="162838" cy="39180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9" name="Straight Connector 8"/>
            <p:cNvSpPr/>
            <p:nvPr/>
          </p:nvSpPr>
          <p:spPr>
            <a:xfrm flipV="1">
              <a:off x="2518200" y="5528391"/>
              <a:ext cx="402720" cy="15917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920920" y="4979160"/>
              <a:ext cx="239880" cy="54923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28" name="Group 10"/>
          <p:cNvGrpSpPr>
            <a:grpSpLocks/>
          </p:cNvGrpSpPr>
          <p:nvPr/>
        </p:nvGrpSpPr>
        <p:grpSpPr bwMode="auto">
          <a:xfrm>
            <a:off x="5929313" y="4600575"/>
            <a:ext cx="601662" cy="850900"/>
            <a:chOff x="6537240" y="5070600"/>
            <a:chExt cx="662039" cy="938880"/>
          </a:xfrm>
        </p:grpSpPr>
        <p:sp>
          <p:nvSpPr>
            <p:cNvPr id="12" name="Straight Connector 11"/>
            <p:cNvSpPr/>
            <p:nvPr/>
          </p:nvSpPr>
          <p:spPr>
            <a:xfrm>
              <a:off x="6792274" y="5613609"/>
              <a:ext cx="407005" cy="1471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3" name="Straight Connector 12"/>
            <p:cNvSpPr/>
            <p:nvPr/>
          </p:nvSpPr>
          <p:spPr>
            <a:xfrm flipV="1">
              <a:off x="6640301" y="5613609"/>
              <a:ext cx="151973" cy="39587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4" name="Straight Connector 13"/>
            <p:cNvSpPr/>
            <p:nvPr/>
          </p:nvSpPr>
          <p:spPr>
            <a:xfrm flipH="1" flipV="1">
              <a:off x="6537240" y="5070600"/>
              <a:ext cx="255034" cy="54300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29" name="Group 14"/>
          <p:cNvGrpSpPr>
            <a:grpSpLocks/>
          </p:cNvGrpSpPr>
          <p:nvPr/>
        </p:nvGrpSpPr>
        <p:grpSpPr bwMode="auto">
          <a:xfrm>
            <a:off x="5894388" y="4419600"/>
            <a:ext cx="855662" cy="538163"/>
            <a:chOff x="6497640" y="4871520"/>
            <a:chExt cx="945000" cy="594720"/>
          </a:xfrm>
        </p:grpSpPr>
        <p:sp>
          <p:nvSpPr>
            <p:cNvPr id="16" name="Straight Connector 15"/>
            <p:cNvSpPr/>
            <p:nvPr/>
          </p:nvSpPr>
          <p:spPr>
            <a:xfrm flipV="1">
              <a:off x="7109523" y="4871520"/>
              <a:ext cx="333117" cy="27192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7109523" y="5143442"/>
              <a:ext cx="280520" cy="32279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8" name="Straight Connector 17"/>
            <p:cNvSpPr/>
            <p:nvPr/>
          </p:nvSpPr>
          <p:spPr>
            <a:xfrm flipH="1" flipV="1">
              <a:off x="6497640" y="5090812"/>
              <a:ext cx="611883" cy="5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30" name="Group 18"/>
          <p:cNvGrpSpPr>
            <a:grpSpLocks/>
          </p:cNvGrpSpPr>
          <p:nvPr/>
        </p:nvGrpSpPr>
        <p:grpSpPr bwMode="auto">
          <a:xfrm>
            <a:off x="2320925" y="2773363"/>
            <a:ext cx="588963" cy="852487"/>
            <a:chOff x="2558880" y="3057840"/>
            <a:chExt cx="650160" cy="939960"/>
          </a:xfrm>
        </p:grpSpPr>
        <p:sp>
          <p:nvSpPr>
            <p:cNvPr id="20" name="Straight Connector 19"/>
            <p:cNvSpPr/>
            <p:nvPr/>
          </p:nvSpPr>
          <p:spPr>
            <a:xfrm flipH="1" flipV="1">
              <a:off x="2558880" y="3295893"/>
              <a:ext cx="404817" cy="15403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a:off x="2963697" y="3057840"/>
              <a:ext cx="157721" cy="3938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2" name="Straight Connector 21"/>
            <p:cNvSpPr/>
            <p:nvPr/>
          </p:nvSpPr>
          <p:spPr>
            <a:xfrm>
              <a:off x="2963697" y="3449928"/>
              <a:ext cx="245343" cy="5478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31" name="Group 22"/>
          <p:cNvGrpSpPr>
            <a:grpSpLocks/>
          </p:cNvGrpSpPr>
          <p:nvPr/>
        </p:nvGrpSpPr>
        <p:grpSpPr bwMode="auto">
          <a:xfrm>
            <a:off x="2085975" y="3254375"/>
            <a:ext cx="860425" cy="539750"/>
            <a:chOff x="2300040" y="3588120"/>
            <a:chExt cx="948599" cy="593999"/>
          </a:xfrm>
        </p:grpSpPr>
        <p:sp>
          <p:nvSpPr>
            <p:cNvPr id="24" name="Straight Connector 23"/>
            <p:cNvSpPr/>
            <p:nvPr/>
          </p:nvSpPr>
          <p:spPr>
            <a:xfrm flipH="1">
              <a:off x="2300040" y="3916567"/>
              <a:ext cx="337786" cy="26555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5" name="Straight Connector 24"/>
            <p:cNvSpPr/>
            <p:nvPr/>
          </p:nvSpPr>
          <p:spPr>
            <a:xfrm>
              <a:off x="2363047" y="3588120"/>
              <a:ext cx="274779" cy="32844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a:off x="2637826" y="3916567"/>
              <a:ext cx="610813" cy="6114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32" name="Group 26"/>
          <p:cNvGrpSpPr>
            <a:grpSpLocks/>
          </p:cNvGrpSpPr>
          <p:nvPr/>
        </p:nvGrpSpPr>
        <p:grpSpPr bwMode="auto">
          <a:xfrm>
            <a:off x="5902325" y="3125788"/>
            <a:ext cx="879475" cy="520700"/>
            <a:chOff x="6506640" y="3444480"/>
            <a:chExt cx="970560" cy="574920"/>
          </a:xfrm>
        </p:grpSpPr>
        <p:sp>
          <p:nvSpPr>
            <p:cNvPr id="28" name="Straight Connector 27"/>
            <p:cNvSpPr/>
            <p:nvPr/>
          </p:nvSpPr>
          <p:spPr>
            <a:xfrm flipV="1">
              <a:off x="7098787" y="3444480"/>
              <a:ext cx="213733" cy="36808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9" name="Straight Connector 28"/>
            <p:cNvSpPr/>
            <p:nvPr/>
          </p:nvSpPr>
          <p:spPr>
            <a:xfrm flipH="1" flipV="1">
              <a:off x="7098787" y="3812569"/>
              <a:ext cx="378413" cy="20683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flipH="1">
              <a:off x="6506640" y="3812569"/>
              <a:ext cx="592147" cy="15950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33" name="Group 30"/>
          <p:cNvGrpSpPr>
            <a:grpSpLocks/>
          </p:cNvGrpSpPr>
          <p:nvPr/>
        </p:nvGrpSpPr>
        <p:grpSpPr bwMode="auto">
          <a:xfrm>
            <a:off x="5846763" y="2786063"/>
            <a:ext cx="541337" cy="854075"/>
            <a:chOff x="6444719" y="3072600"/>
            <a:chExt cx="596881" cy="941039"/>
          </a:xfrm>
        </p:grpSpPr>
        <p:sp>
          <p:nvSpPr>
            <p:cNvPr id="32" name="Straight Connector 31"/>
            <p:cNvSpPr/>
            <p:nvPr/>
          </p:nvSpPr>
          <p:spPr>
            <a:xfrm flipH="1" flipV="1">
              <a:off x="6444719" y="3072600"/>
              <a:ext cx="224049" cy="3620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3" name="Straight Connector 32"/>
            <p:cNvSpPr/>
            <p:nvPr/>
          </p:nvSpPr>
          <p:spPr>
            <a:xfrm flipH="1">
              <a:off x="6668768" y="3216030"/>
              <a:ext cx="372832" cy="21864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4" name="Straight Connector 33"/>
            <p:cNvSpPr/>
            <p:nvPr/>
          </p:nvSpPr>
          <p:spPr>
            <a:xfrm flipH="1">
              <a:off x="6521736" y="3434672"/>
              <a:ext cx="147032" cy="5789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5" name="Freeform 34"/>
          <p:cNvSpPr/>
          <p:nvPr/>
        </p:nvSpPr>
        <p:spPr>
          <a:xfrm>
            <a:off x="1546225" y="2393950"/>
            <a:ext cx="2238375" cy="326548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C0C0C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Freeform 35"/>
          <p:cNvSpPr/>
          <p:nvPr/>
        </p:nvSpPr>
        <p:spPr>
          <a:xfrm>
            <a:off x="5114925" y="2574925"/>
            <a:ext cx="2055813" cy="2963863"/>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C0C0C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Freeform 36"/>
          <p:cNvSpPr/>
          <p:nvPr/>
        </p:nvSpPr>
        <p:spPr>
          <a:xfrm>
            <a:off x="1822450" y="2695575"/>
            <a:ext cx="1512888"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8" name="Freeform 37"/>
          <p:cNvSpPr/>
          <p:nvPr/>
        </p:nvSpPr>
        <p:spPr>
          <a:xfrm>
            <a:off x="1676400" y="4208463"/>
            <a:ext cx="1511300"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9" name="Freeform 38"/>
          <p:cNvSpPr/>
          <p:nvPr/>
        </p:nvSpPr>
        <p:spPr>
          <a:xfrm>
            <a:off x="5478463" y="2635250"/>
            <a:ext cx="1511300"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Freeform 39"/>
          <p:cNvSpPr/>
          <p:nvPr/>
        </p:nvSpPr>
        <p:spPr>
          <a:xfrm>
            <a:off x="5511800" y="4208463"/>
            <a:ext cx="1512888"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SEPP</a:t>
            </a:r>
          </a:p>
        </p:txBody>
      </p:sp>
      <p:sp>
        <p:nvSpPr>
          <p:cNvPr id="165890" name="Rectangle 3"/>
          <p:cNvSpPr>
            <a:spLocks noGrp="1" noChangeArrowheads="1"/>
          </p:cNvSpPr>
          <p:nvPr>
            <p:ph type="body" idx="1"/>
          </p:nvPr>
        </p:nvSpPr>
        <p:spPr/>
        <p:txBody>
          <a:bodyPr/>
          <a:lstStyle/>
          <a:p>
            <a:pPr eaLnBrk="1" hangingPunct="1">
              <a:lnSpc>
                <a:spcPct val="90000"/>
              </a:lnSpc>
            </a:pPr>
            <a:r>
              <a:rPr lang="en-US" sz="2800" b="1">
                <a:solidFill>
                  <a:srgbClr val="1735B6"/>
                </a:solidFill>
                <a:latin typeface="Arial" charset="0"/>
                <a:ea typeface="ＭＳ Ｐゴシック" charset="0"/>
                <a:cs typeface="ＭＳ Ｐゴシック" charset="0"/>
              </a:rPr>
              <a:t>SEPP: SATé-enabled Phylogenetic Placement</a:t>
            </a:r>
            <a:r>
              <a:rPr lang="en-US" sz="2800">
                <a:solidFill>
                  <a:srgbClr val="1735B6"/>
                </a:solidFill>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by Mirarab, Nguyen, and Warnow</a:t>
            </a:r>
          </a:p>
          <a:p>
            <a:pPr eaLnBrk="1" hangingPunct="1">
              <a:lnSpc>
                <a:spcPct val="90000"/>
              </a:lnSpc>
            </a:pPr>
            <a:endParaRPr lang="en-US" sz="2800">
              <a:latin typeface="Arial" charset="0"/>
              <a:ea typeface="ＭＳ Ｐゴシック" charset="0"/>
              <a:cs typeface="ＭＳ Ｐゴシック" charset="0"/>
            </a:endParaRPr>
          </a:p>
          <a:p>
            <a:pPr eaLnBrk="1" hangingPunct="1">
              <a:lnSpc>
                <a:spcPct val="90000"/>
              </a:lnSpc>
            </a:pPr>
            <a:r>
              <a:rPr lang="en-US" sz="2800">
                <a:latin typeface="Arial" charset="0"/>
                <a:ea typeface="ＭＳ Ｐゴシック" charset="0"/>
                <a:cs typeface="ＭＳ Ｐゴシック" charset="0"/>
              </a:rPr>
              <a:t>Pacific Symposium on Biocomputing, 2012 (special session on the Human Microbiome)</a:t>
            </a:r>
          </a:p>
          <a:p>
            <a:pPr eaLnBrk="1" hangingPunct="1">
              <a:lnSpc>
                <a:spcPct val="90000"/>
              </a:lnSpc>
            </a:pPr>
            <a:endParaRPr lang="en-US" sz="28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idx="4294967295"/>
          </p:nvPr>
        </p:nvSpPr>
        <p:spPr>
          <a:xfrm>
            <a:off x="685800" y="228600"/>
            <a:ext cx="7772400" cy="549275"/>
          </a:xfrm>
        </p:spPr>
        <p:txBody>
          <a:bodyPr lIns="0" tIns="0" rIns="0" bIns="0">
            <a:spAutoFit/>
          </a:bodyPr>
          <a:lstStyle/>
          <a:p>
            <a:pPr eaLnBrk="1" hangingPunct="1">
              <a:buSzPct val="45000"/>
              <a:buFont typeface="StarSymbol" charset="0"/>
              <a:buNone/>
            </a:pPr>
            <a:r>
              <a:rPr lang="fi-FI" sz="3600">
                <a:latin typeface="Arial" charset="0"/>
                <a:ea typeface="ＭＳ Ｐゴシック" charset="0"/>
                <a:cs typeface="ＭＳ Ｐゴシック" charset="0"/>
              </a:rPr>
              <a:t>SEPP(10%), based on ~10 HMMs </a:t>
            </a:r>
            <a:endParaRPr lang="fi-FI">
              <a:latin typeface="Arial" charset="0"/>
              <a:ea typeface="ＭＳ Ｐゴシック" charset="0"/>
              <a:cs typeface="ＭＳ Ｐゴシック" charset="0"/>
            </a:endParaRPr>
          </a:p>
        </p:txBody>
      </p:sp>
      <p:sp>
        <p:nvSpPr>
          <p:cNvPr id="4" name="Straight Connector 3"/>
          <p:cNvSpPr/>
          <p:nvPr/>
        </p:nvSpPr>
        <p:spPr>
          <a:xfrm>
            <a:off x="1447800" y="6400800"/>
            <a:ext cx="6411913" cy="0"/>
          </a:xfrm>
          <a:prstGeom prst="line">
            <a:avLst/>
          </a:prstGeom>
          <a:noFill/>
          <a:ln w="54720">
            <a:solidFill>
              <a:srgbClr val="00000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5" name="Straight Connector 4"/>
          <p:cNvSpPr/>
          <p:nvPr/>
        </p:nvSpPr>
        <p:spPr>
          <a:xfrm>
            <a:off x="2643188" y="5608638"/>
            <a:ext cx="0" cy="339725"/>
          </a:xfrm>
          <a:prstGeom prst="line">
            <a:avLst/>
          </a:prstGeom>
          <a:noFill/>
          <a:ln w="54720">
            <a:solidFill>
              <a:srgbClr val="00008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82276" name="TextBox 5"/>
          <p:cNvSpPr txBox="1">
            <a:spLocks noChangeArrowheads="1"/>
          </p:cNvSpPr>
          <p:nvPr/>
        </p:nvSpPr>
        <p:spPr bwMode="auto">
          <a:xfrm>
            <a:off x="2428875" y="5310188"/>
            <a:ext cx="12525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a:solidFill>
                  <a:srgbClr val="000080"/>
                </a:solidFill>
              </a:rPr>
              <a:t>0.0</a:t>
            </a:r>
          </a:p>
        </p:txBody>
      </p:sp>
      <p:pic>
        <p:nvPicPr>
          <p:cNvPr id="1822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914400"/>
            <a:ext cx="5807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aight Connector 7"/>
          <p:cNvSpPr/>
          <p:nvPr/>
        </p:nvSpPr>
        <p:spPr>
          <a:xfrm>
            <a:off x="2643188" y="5181600"/>
            <a:ext cx="0" cy="339725"/>
          </a:xfrm>
          <a:prstGeom prst="line">
            <a:avLst/>
          </a:prstGeom>
          <a:noFill/>
          <a:ln w="54720">
            <a:solidFill>
              <a:srgbClr val="00008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82279" name="TextBox 8"/>
          <p:cNvSpPr txBox="1">
            <a:spLocks noChangeArrowheads="1"/>
          </p:cNvSpPr>
          <p:nvPr/>
        </p:nvSpPr>
        <p:spPr bwMode="auto">
          <a:xfrm>
            <a:off x="2428875" y="4800600"/>
            <a:ext cx="12525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a:solidFill>
                  <a:srgbClr val="000080"/>
                </a:solidFill>
              </a:rPr>
              <a:t>0.0</a:t>
            </a:r>
          </a:p>
        </p:txBody>
      </p:sp>
      <p:sp>
        <p:nvSpPr>
          <p:cNvPr id="182280" name="TextBox 9"/>
          <p:cNvSpPr txBox="1">
            <a:spLocks noChangeArrowheads="1"/>
          </p:cNvSpPr>
          <p:nvPr/>
        </p:nvSpPr>
        <p:spPr bwMode="auto">
          <a:xfrm>
            <a:off x="2667000" y="6019800"/>
            <a:ext cx="44688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b="1"/>
              <a:t>Increasing rate of evolution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TIPP: SEPP + statistics</a:t>
            </a:r>
          </a:p>
        </p:txBody>
      </p:sp>
      <p:sp>
        <p:nvSpPr>
          <p:cNvPr id="186370" name="Rectangle 3"/>
          <p:cNvSpPr>
            <a:spLocks noGrp="1" noChangeArrowheads="1"/>
          </p:cNvSpPr>
          <p:nvPr>
            <p:ph type="body" idx="1"/>
          </p:nvPr>
        </p:nvSpPr>
        <p:spPr/>
        <p:txBody>
          <a:bodyPr/>
          <a:lstStyle/>
          <a:p>
            <a:pPr>
              <a:spcBef>
                <a:spcPct val="0"/>
              </a:spcBef>
              <a:buFontTx/>
              <a:buNone/>
            </a:pPr>
            <a:r>
              <a:rPr lang="en-US" sz="2400" dirty="0">
                <a:latin typeface="Arial" charset="0"/>
                <a:ea typeface="ＭＳ Ｐゴシック" charset="0"/>
                <a:cs typeface="ＭＳ Ｐゴシック" charset="0"/>
              </a:rPr>
              <a:t>Using SEPP as a taxon identification technique has high recall but low precision (classifies almost everything)</a:t>
            </a:r>
          </a:p>
          <a:p>
            <a:pPr>
              <a:spcBef>
                <a:spcPct val="0"/>
              </a:spcBef>
              <a:buFontTx/>
              <a:buNone/>
            </a:pPr>
            <a:endParaRPr lang="en-US" sz="2400" dirty="0">
              <a:latin typeface="Arial" charset="0"/>
              <a:ea typeface="ＭＳ Ｐゴシック" charset="0"/>
              <a:cs typeface="ＭＳ Ｐゴシック" charset="0"/>
            </a:endParaRPr>
          </a:p>
          <a:p>
            <a:pPr>
              <a:spcBef>
                <a:spcPct val="0"/>
              </a:spcBef>
              <a:buFontTx/>
              <a:buNone/>
            </a:pPr>
            <a:r>
              <a:rPr lang="en-US" sz="2400" dirty="0">
                <a:latin typeface="Arial" charset="0"/>
                <a:ea typeface="ＭＳ Ｐゴシック" charset="0"/>
                <a:cs typeface="ＭＳ Ｐゴシック" charset="0"/>
              </a:rPr>
              <a:t>TIPP: dramatically reduces false positive rate with small reduction in true positive rate, by considering uncertainty in alignment (HMMER) and placement (</a:t>
            </a:r>
            <a:r>
              <a:rPr lang="en-US" sz="2400" dirty="0" err="1">
                <a:latin typeface="Arial" charset="0"/>
                <a:ea typeface="ＭＳ Ｐゴシック" charset="0"/>
                <a:cs typeface="ＭＳ Ｐゴシック" charset="0"/>
              </a:rPr>
              <a:t>pplacer</a:t>
            </a:r>
            <a:r>
              <a:rPr lang="en-US" sz="2400" dirty="0" smtClean="0">
                <a:latin typeface="Arial" charset="0"/>
                <a:ea typeface="ＭＳ Ｐゴシック" charset="0"/>
                <a:cs typeface="ＭＳ Ｐゴシック" charset="0"/>
              </a:rPr>
              <a:t>)</a:t>
            </a:r>
            <a:endParaRPr lang="en-US" sz="24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252964" y="1254581"/>
            <a:ext cx="8686800" cy="5136022"/>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1800" dirty="0" err="1" smtClean="0">
                <a:ea typeface="ＭＳ Ｐゴシック" charset="0"/>
                <a:cs typeface="ＭＳ Ｐゴシック" charset="0"/>
              </a:rPr>
              <a:t>Objective</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Identify</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species/genus/family</a:t>
            </a:r>
            <a:r>
              <a:rPr lang="fi-FI" sz="1800" dirty="0" smtClean="0">
                <a:ea typeface="ＭＳ Ｐゴシック" charset="0"/>
                <a:cs typeface="ＭＳ Ｐゴシック" charset="0"/>
              </a:rPr>
              <a:t> (etc.) for </a:t>
            </a:r>
            <a:r>
              <a:rPr lang="fi-FI" sz="1800" dirty="0" err="1" smtClean="0">
                <a:ea typeface="ＭＳ Ｐゴシック" charset="0"/>
                <a:cs typeface="ＭＳ Ｐゴシック" charset="0"/>
              </a:rPr>
              <a:t>each</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fragment</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within</a:t>
            </a:r>
            <a:r>
              <a:rPr lang="fi-FI" sz="1800" dirty="0" smtClean="0">
                <a:ea typeface="ＭＳ Ｐゴシック" charset="0"/>
                <a:cs typeface="ＭＳ Ｐゴシック" charset="0"/>
              </a:rPr>
              <a:t> </a:t>
            </a:r>
            <a:r>
              <a:rPr lang="fi-FI" sz="1800" dirty="0" smtClean="0">
                <a:ea typeface="ＭＳ Ｐゴシック" charset="0"/>
                <a:cs typeface="ＭＳ Ｐゴシック" charset="0"/>
              </a:rPr>
              <a:t>the </a:t>
            </a:r>
            <a:r>
              <a:rPr lang="fi-FI" sz="1800" dirty="0" err="1" smtClean="0">
                <a:ea typeface="ＭＳ Ｐゴシック" charset="0"/>
                <a:cs typeface="ＭＳ Ｐゴシック" charset="0"/>
              </a:rPr>
              <a:t>sample</a:t>
            </a:r>
            <a:r>
              <a:rPr lang="fi-FI" sz="1800" dirty="0" smtClean="0">
                <a:ea typeface="ＭＳ Ｐゴシック" charset="0"/>
                <a:cs typeface="ＭＳ Ｐゴシック" charset="0"/>
              </a:rPr>
              <a:t>.</a:t>
            </a:r>
          </a:p>
          <a:p>
            <a:pPr marL="431800" indent="-323850" eaLnBrk="1" hangingPunct="1">
              <a:spcBef>
                <a:spcPct val="0"/>
              </a:spcBef>
              <a:spcAft>
                <a:spcPts val="1413"/>
              </a:spcAft>
              <a:buSzPct val="45000"/>
              <a:buFont typeface="StarSymbol" charset="0"/>
              <a:buNone/>
            </a:pPr>
            <a:r>
              <a:rPr lang="fi-FI" sz="1800" dirty="0" err="1" smtClean="0">
                <a:ea typeface="ＭＳ Ｐゴシック" charset="0"/>
                <a:cs typeface="ＭＳ Ｐゴシック" charset="0"/>
              </a:rPr>
              <a:t>Methods</a:t>
            </a:r>
            <a:r>
              <a:rPr lang="fi-FI" sz="1800" dirty="0" smtClean="0">
                <a:ea typeface="ＭＳ Ｐゴシック" charset="0"/>
                <a:cs typeface="ＭＳ Ｐゴシック" charset="0"/>
              </a:rPr>
              <a:t>:</a:t>
            </a:r>
            <a:endParaRPr lang="fi-FI" sz="1800" dirty="0" smtClean="0">
              <a:ea typeface="ＭＳ Ｐゴシック" charset="0"/>
              <a:cs typeface="ＭＳ Ｐゴシック" charset="0"/>
            </a:endParaRPr>
          </a:p>
          <a:p>
            <a:pPr marL="508000" lvl="1" indent="0">
              <a:spcBef>
                <a:spcPct val="0"/>
              </a:spcBef>
              <a:spcAft>
                <a:spcPts val="1413"/>
              </a:spcAft>
              <a:buSzPct val="45000"/>
              <a:buNone/>
            </a:pPr>
            <a:r>
              <a:rPr lang="fi-FI" sz="1800" dirty="0" err="1" smtClean="0">
                <a:solidFill>
                  <a:srgbClr val="0000FF"/>
                </a:solidFill>
                <a:ea typeface="ＭＳ Ｐゴシック" charset="0"/>
                <a:cs typeface="ＭＳ Ｐゴシック" charset="0"/>
              </a:rPr>
              <a:t>PhymmBL</a:t>
            </a:r>
            <a:r>
              <a:rPr lang="fi-FI" sz="1800" dirty="0" smtClean="0">
                <a:solidFill>
                  <a:srgbClr val="0000FF"/>
                </a:solidFill>
                <a:ea typeface="ＭＳ Ｐゴシック" charset="0"/>
                <a:cs typeface="ＭＳ Ｐゴシック" charset="0"/>
              </a:rPr>
              <a:t> </a:t>
            </a:r>
            <a:r>
              <a:rPr lang="fi-FI" sz="1800" dirty="0" smtClean="0">
                <a:ea typeface="ＭＳ Ｐゴシック" charset="0"/>
                <a:cs typeface="ＭＳ Ｐゴシック" charset="0"/>
              </a:rPr>
              <a:t>(</a:t>
            </a:r>
            <a:r>
              <a:rPr lang="fi-FI" sz="1800" dirty="0" err="1" smtClean="0">
                <a:ea typeface="ＭＳ Ｐゴシック" charset="0"/>
                <a:cs typeface="ＭＳ Ｐゴシック" charset="0"/>
              </a:rPr>
              <a:t>Brady</a:t>
            </a:r>
            <a:r>
              <a:rPr lang="fi-FI" sz="1800" dirty="0" smtClean="0">
                <a:ea typeface="ＭＳ Ｐゴシック" charset="0"/>
                <a:cs typeface="ＭＳ Ｐゴシック" charset="0"/>
              </a:rPr>
              <a:t> &amp; </a:t>
            </a:r>
            <a:r>
              <a:rPr lang="fi-FI" sz="1800" dirty="0" err="1" smtClean="0">
                <a:ea typeface="ＭＳ Ｐゴシック" charset="0"/>
                <a:cs typeface="ＭＳ Ｐゴシック" charset="0"/>
              </a:rPr>
              <a:t>Salzberg</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Nature</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Methods</a:t>
            </a:r>
            <a:r>
              <a:rPr lang="fi-FI" sz="1800" dirty="0" smtClean="0">
                <a:ea typeface="ＭＳ Ｐゴシック" charset="0"/>
                <a:cs typeface="ＭＳ Ｐゴシック" charset="0"/>
              </a:rPr>
              <a:t> 2009) </a:t>
            </a:r>
          </a:p>
          <a:p>
            <a:pPr marL="508000" lvl="1" indent="0">
              <a:spcBef>
                <a:spcPct val="0"/>
              </a:spcBef>
              <a:spcAft>
                <a:spcPts val="1413"/>
              </a:spcAft>
              <a:buSzPct val="45000"/>
              <a:buNone/>
            </a:pPr>
            <a:r>
              <a:rPr lang="fi-FI" sz="1800" dirty="0" smtClean="0">
                <a:solidFill>
                  <a:srgbClr val="0000FF"/>
                </a:solidFill>
                <a:ea typeface="ＭＳ Ｐゴシック" charset="0"/>
                <a:cs typeface="ＭＳ Ｐゴシック" charset="0"/>
              </a:rPr>
              <a:t>NBC</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Rosen</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Reichenberger</a:t>
            </a:r>
            <a:r>
              <a:rPr lang="fi-FI" sz="1800" dirty="0" smtClean="0">
                <a:ea typeface="ＭＳ Ｐゴシック" charset="0"/>
                <a:cs typeface="ＭＳ Ｐゴシック" charset="0"/>
              </a:rPr>
              <a:t>, and </a:t>
            </a:r>
            <a:r>
              <a:rPr lang="fi-FI" sz="1800" dirty="0" err="1" smtClean="0">
                <a:ea typeface="ＭＳ Ｐゴシック" charset="0"/>
                <a:cs typeface="ＭＳ Ｐゴシック" charset="0"/>
              </a:rPr>
              <a:t>Rosenfeld</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Bioinformatics</a:t>
            </a:r>
            <a:r>
              <a:rPr lang="fi-FI" sz="1800" dirty="0" smtClean="0">
                <a:ea typeface="ＭＳ Ｐゴシック" charset="0"/>
                <a:cs typeface="ＭＳ Ｐゴシック" charset="0"/>
              </a:rPr>
              <a:t> 2011)</a:t>
            </a:r>
          </a:p>
          <a:p>
            <a:pPr marL="508000" lvl="1" indent="0">
              <a:spcBef>
                <a:spcPct val="0"/>
              </a:spcBef>
              <a:spcAft>
                <a:spcPts val="1413"/>
              </a:spcAft>
              <a:buSzPct val="45000"/>
              <a:buNone/>
            </a:pPr>
            <a:r>
              <a:rPr lang="fi-FI" sz="1800" dirty="0" err="1" smtClean="0">
                <a:solidFill>
                  <a:srgbClr val="0000FF"/>
                </a:solidFill>
                <a:ea typeface="ＭＳ Ｐゴシック" charset="0"/>
                <a:cs typeface="ＭＳ Ｐゴシック" charset="0"/>
              </a:rPr>
              <a:t>Metaphyler</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Liu</a:t>
            </a:r>
            <a:r>
              <a:rPr lang="fi-FI" sz="1800" dirty="0" smtClean="0">
                <a:ea typeface="ＭＳ Ｐゴシック" charset="0"/>
                <a:cs typeface="ＭＳ Ｐゴシック" charset="0"/>
              </a:rPr>
              <a:t> et al., BMC </a:t>
            </a:r>
            <a:r>
              <a:rPr lang="fi-FI" sz="1800" dirty="0" err="1" smtClean="0">
                <a:ea typeface="ＭＳ Ｐゴシック" charset="0"/>
                <a:cs typeface="ＭＳ Ｐゴシック" charset="0"/>
              </a:rPr>
              <a:t>Genomics</a:t>
            </a:r>
            <a:r>
              <a:rPr lang="fi-FI" sz="1800" dirty="0" smtClean="0">
                <a:ea typeface="ＭＳ Ｐゴシック" charset="0"/>
                <a:cs typeface="ＭＳ Ｐゴシック" charset="0"/>
              </a:rPr>
              <a:t> 2011), </a:t>
            </a:r>
            <a:r>
              <a:rPr lang="fi-FI" sz="1800" dirty="0" err="1" smtClean="0">
                <a:ea typeface="ＭＳ Ｐゴシック" charset="0"/>
                <a:cs typeface="ＭＳ Ｐゴシック" charset="0"/>
              </a:rPr>
              <a:t>from</a:t>
            </a:r>
            <a:r>
              <a:rPr lang="fi-FI" sz="1800" dirty="0" smtClean="0">
                <a:ea typeface="ＭＳ Ｐゴシック" charset="0"/>
                <a:cs typeface="ＭＳ Ｐゴシック" charset="0"/>
              </a:rPr>
              <a:t> the Pop </a:t>
            </a:r>
            <a:r>
              <a:rPr lang="fi-FI" sz="1800" dirty="0" err="1" smtClean="0">
                <a:ea typeface="ＭＳ Ｐゴシック" charset="0"/>
                <a:cs typeface="ＭＳ Ｐゴシック" charset="0"/>
              </a:rPr>
              <a:t>lab</a:t>
            </a:r>
            <a:r>
              <a:rPr lang="fi-FI" sz="1800" dirty="0" smtClean="0">
                <a:ea typeface="ＭＳ Ｐゴシック" charset="0"/>
                <a:cs typeface="ＭＳ Ｐゴシック" charset="0"/>
              </a:rPr>
              <a:t> at the </a:t>
            </a:r>
            <a:r>
              <a:rPr lang="fi-FI" sz="1800" dirty="0" err="1" smtClean="0">
                <a:ea typeface="ＭＳ Ｐゴシック" charset="0"/>
                <a:cs typeface="ＭＳ Ｐゴシック" charset="0"/>
              </a:rPr>
              <a:t>University</a:t>
            </a:r>
            <a:r>
              <a:rPr lang="fi-FI" sz="1800" dirty="0" smtClean="0">
                <a:ea typeface="ＭＳ Ｐゴシック" charset="0"/>
                <a:cs typeface="ＭＳ Ｐゴシック" charset="0"/>
              </a:rPr>
              <a:t> of Maryland</a:t>
            </a:r>
          </a:p>
          <a:p>
            <a:pPr marL="431800" indent="-323850" eaLnBrk="1" hangingPunct="1">
              <a:spcBef>
                <a:spcPct val="0"/>
              </a:spcBef>
              <a:spcAft>
                <a:spcPts val="1413"/>
              </a:spcAft>
              <a:buSzPct val="45000"/>
              <a:buFont typeface="StarSymbol" charset="0"/>
              <a:buNone/>
            </a:pPr>
            <a:r>
              <a:rPr lang="fi-FI" sz="1800" dirty="0">
                <a:ea typeface="ＭＳ Ｐゴシック" charset="0"/>
                <a:cs typeface="ＭＳ Ｐゴシック" charset="0"/>
              </a:rPr>
              <a:t>		</a:t>
            </a:r>
          </a:p>
          <a:p>
            <a:pPr marL="431800" indent="-323850" eaLnBrk="1" hangingPunct="1">
              <a:spcBef>
                <a:spcPct val="0"/>
              </a:spcBef>
              <a:spcAft>
                <a:spcPts val="1413"/>
              </a:spcAft>
              <a:buSzPct val="45000"/>
              <a:buFont typeface="StarSymbol" charset="0"/>
              <a:buNone/>
            </a:pPr>
            <a:r>
              <a:rPr lang="fi-FI" sz="1800" dirty="0" err="1" smtClean="0">
                <a:ea typeface="ＭＳ Ｐゴシック" charset="0"/>
                <a:cs typeface="ＭＳ Ｐゴシック" charset="0"/>
              </a:rPr>
              <a:t>Metaphyler</a:t>
            </a:r>
            <a:r>
              <a:rPr lang="fi-FI" sz="1800" dirty="0" smtClean="0">
                <a:ea typeface="ＭＳ Ｐゴシック" charset="0"/>
                <a:cs typeface="ＭＳ Ｐゴシック" charset="0"/>
              </a:rPr>
              <a:t> </a:t>
            </a:r>
            <a:r>
              <a:rPr lang="fi-FI" sz="1800" dirty="0" smtClean="0">
                <a:ea typeface="ＭＳ Ｐゴシック" charset="0"/>
                <a:cs typeface="ＭＳ Ｐゴシック" charset="0"/>
              </a:rPr>
              <a:t>is a </a:t>
            </a:r>
            <a:r>
              <a:rPr lang="fi-FI" sz="1800" dirty="0" err="1">
                <a:solidFill>
                  <a:srgbClr val="0000FF"/>
                </a:solidFill>
                <a:ea typeface="ＭＳ Ｐゴシック" charset="0"/>
                <a:cs typeface="ＭＳ Ｐゴシック" charset="0"/>
              </a:rPr>
              <a:t>m</a:t>
            </a:r>
            <a:r>
              <a:rPr lang="fi-FI" sz="1800" dirty="0" err="1" smtClean="0">
                <a:solidFill>
                  <a:srgbClr val="0000FF"/>
                </a:solidFill>
                <a:ea typeface="ＭＳ Ｐゴシック" charset="0"/>
                <a:cs typeface="ＭＳ Ｐゴシック" charset="0"/>
              </a:rPr>
              <a:t>arker-based</a:t>
            </a:r>
            <a:r>
              <a:rPr lang="fi-FI" sz="1800" dirty="0" smtClean="0">
                <a:solidFill>
                  <a:srgbClr val="0000FF"/>
                </a:solidFill>
                <a:ea typeface="ＭＳ Ｐゴシック" charset="0"/>
                <a:cs typeface="ＭＳ Ｐゴシック" charset="0"/>
              </a:rPr>
              <a:t> </a:t>
            </a:r>
            <a:r>
              <a:rPr lang="fi-FI" sz="1800" dirty="0" err="1" smtClean="0">
                <a:ea typeface="ＭＳ Ｐゴシック" charset="0"/>
                <a:cs typeface="ＭＳ Ｐゴシック" charset="0"/>
              </a:rPr>
              <a:t>method</a:t>
            </a:r>
            <a:r>
              <a:rPr lang="fi-FI" sz="1800" dirty="0" smtClean="0">
                <a:ea typeface="ＭＳ Ｐゴシック" charset="0"/>
                <a:cs typeface="ＭＳ Ｐゴシック" charset="0"/>
              </a:rPr>
              <a:t>.</a:t>
            </a:r>
            <a:endParaRPr lang="fi-FI" sz="1800" dirty="0" smtClean="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sz="1800" dirty="0" err="1" smtClean="0">
                <a:solidFill>
                  <a:srgbClr val="0000FF"/>
                </a:solidFill>
                <a:ea typeface="ＭＳ Ｐゴシック" charset="0"/>
                <a:cs typeface="ＭＳ Ｐゴシック" charset="0"/>
              </a:rPr>
              <a:t>Marker</a:t>
            </a:r>
            <a:r>
              <a:rPr lang="fi-FI" sz="1800" dirty="0" smtClean="0">
                <a:solidFill>
                  <a:srgbClr val="0000FF"/>
                </a:solidFill>
                <a:ea typeface="ＭＳ Ｐゴシック" charset="0"/>
                <a:cs typeface="ＭＳ Ｐゴシック" charset="0"/>
              </a:rPr>
              <a:t> </a:t>
            </a:r>
            <a:r>
              <a:rPr lang="fi-FI" sz="1800" dirty="0" err="1" smtClean="0">
                <a:solidFill>
                  <a:srgbClr val="0000FF"/>
                </a:solidFill>
                <a:ea typeface="ＭＳ Ｐゴシック" charset="0"/>
                <a:cs typeface="ＭＳ Ｐゴシック" charset="0"/>
              </a:rPr>
              <a:t>gene</a:t>
            </a:r>
            <a:r>
              <a:rPr lang="fi-FI" sz="1800" dirty="0" smtClean="0">
                <a:solidFill>
                  <a:srgbClr val="0000FF"/>
                </a:solidFill>
                <a:ea typeface="ＭＳ Ｐゴシック" charset="0"/>
                <a:cs typeface="ＭＳ Ｐゴシック" charset="0"/>
              </a:rPr>
              <a:t> </a:t>
            </a:r>
            <a:r>
              <a:rPr lang="fi-FI" sz="1800" dirty="0" err="1" smtClean="0">
                <a:ea typeface="ＭＳ Ｐゴシック" charset="0"/>
                <a:cs typeface="ＭＳ Ｐゴシック" charset="0"/>
              </a:rPr>
              <a:t>are</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single-copy</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universal</a:t>
            </a:r>
            <a:r>
              <a:rPr lang="fi-FI" sz="1800" dirty="0" smtClean="0">
                <a:ea typeface="ＭＳ Ｐゴシック" charset="0"/>
                <a:cs typeface="ＭＳ Ｐゴシック" charset="0"/>
              </a:rPr>
              <a:t>, </a:t>
            </a:r>
            <a:r>
              <a:rPr lang="fi-FI" sz="1800" dirty="0" smtClean="0">
                <a:ea typeface="ＭＳ Ｐゴシック" charset="0"/>
                <a:cs typeface="ＭＳ Ｐゴシック" charset="0"/>
              </a:rPr>
              <a:t>and </a:t>
            </a:r>
            <a:r>
              <a:rPr lang="fi-FI" sz="1800" dirty="0" err="1" smtClean="0">
                <a:ea typeface="ＭＳ Ｐゴシック" charset="0"/>
                <a:cs typeface="ＭＳ Ｐゴシック" charset="0"/>
              </a:rPr>
              <a:t>resistant</a:t>
            </a:r>
            <a:r>
              <a:rPr lang="fi-FI" sz="1800" dirty="0" smtClean="0">
                <a:ea typeface="ＭＳ Ｐゴシック" charset="0"/>
                <a:cs typeface="ＭＳ Ｐゴシック" charset="0"/>
              </a:rPr>
              <a:t> to </a:t>
            </a:r>
            <a:r>
              <a:rPr lang="fi-FI" sz="1800" dirty="0" err="1" smtClean="0">
                <a:ea typeface="ＭＳ Ｐゴシック" charset="0"/>
                <a:cs typeface="ＭＳ Ｐゴシック" charset="0"/>
              </a:rPr>
              <a:t>horizontal</a:t>
            </a:r>
            <a:r>
              <a:rPr lang="fi-FI" sz="1800" dirty="0" smtClean="0">
                <a:ea typeface="ＭＳ Ｐゴシック" charset="0"/>
                <a:cs typeface="ＭＳ Ｐゴシック" charset="0"/>
              </a:rPr>
              <a:t> transmission</a:t>
            </a:r>
            <a:r>
              <a:rPr lang="fi-FI" sz="1800" dirty="0" smtClean="0">
                <a:ea typeface="ＭＳ Ｐゴシック" charset="0"/>
                <a:cs typeface="ＭＳ Ｐゴシック" charset="0"/>
              </a:rPr>
              <a:t>.</a:t>
            </a:r>
          </a:p>
          <a:p>
            <a:pPr marL="431800" indent="-323850">
              <a:spcBef>
                <a:spcPct val="0"/>
              </a:spcBef>
              <a:spcAft>
                <a:spcPts val="1413"/>
              </a:spcAft>
              <a:buSzPct val="45000"/>
              <a:buNone/>
            </a:pPr>
            <a:r>
              <a:rPr lang="fi-FI" sz="1800" dirty="0" err="1">
                <a:ea typeface="ＭＳ Ｐゴシック" charset="0"/>
                <a:cs typeface="ＭＳ Ｐゴシック" charset="0"/>
              </a:rPr>
              <a:t>We</a:t>
            </a:r>
            <a:r>
              <a:rPr lang="fi-FI" sz="1800" dirty="0">
                <a:ea typeface="ＭＳ Ｐゴシック" charset="0"/>
                <a:cs typeface="ＭＳ Ｐゴシック" charset="0"/>
              </a:rPr>
              <a:t> </a:t>
            </a:r>
            <a:r>
              <a:rPr lang="fi-FI" sz="1800" dirty="0" err="1">
                <a:ea typeface="ＭＳ Ｐゴシック" charset="0"/>
                <a:cs typeface="ＭＳ Ｐゴシック" charset="0"/>
              </a:rPr>
              <a:t>test</a:t>
            </a:r>
            <a:r>
              <a:rPr lang="fi-FI" sz="1800" dirty="0">
                <a:ea typeface="ＭＳ Ｐゴシック" charset="0"/>
                <a:cs typeface="ＭＳ Ｐゴシック" charset="0"/>
              </a:rPr>
              <a:t> </a:t>
            </a:r>
            <a:r>
              <a:rPr lang="fi-FI" sz="1800" dirty="0" err="1">
                <a:ea typeface="ＭＳ Ｐゴシック" charset="0"/>
                <a:cs typeface="ＭＳ Ｐゴシック" charset="0"/>
              </a:rPr>
              <a:t>this</a:t>
            </a:r>
            <a:r>
              <a:rPr lang="fi-FI" sz="1800" dirty="0">
                <a:ea typeface="ＭＳ Ｐゴシック" charset="0"/>
                <a:cs typeface="ＭＳ Ｐゴシック" charset="0"/>
              </a:rPr>
              <a:t> for the 30 </a:t>
            </a:r>
            <a:r>
              <a:rPr lang="fi-FI" sz="1800" dirty="0" err="1">
                <a:ea typeface="ＭＳ Ｐゴシック" charset="0"/>
                <a:cs typeface="ＭＳ Ｐゴシック" charset="0"/>
              </a:rPr>
              <a:t>marker</a:t>
            </a:r>
            <a:r>
              <a:rPr lang="fi-FI" sz="1800" dirty="0">
                <a:ea typeface="ＭＳ Ｐゴシック" charset="0"/>
                <a:cs typeface="ＭＳ Ｐゴシック" charset="0"/>
              </a:rPr>
              <a:t> </a:t>
            </a:r>
            <a:r>
              <a:rPr lang="fi-FI" sz="1800" dirty="0" err="1">
                <a:ea typeface="ＭＳ Ｐゴシック" charset="0"/>
                <a:cs typeface="ＭＳ Ｐゴシック" charset="0"/>
              </a:rPr>
              <a:t>genes</a:t>
            </a:r>
            <a:r>
              <a:rPr lang="fi-FI" sz="1800" dirty="0">
                <a:ea typeface="ＭＳ Ｐゴシック" charset="0"/>
                <a:cs typeface="ＭＳ Ｐゴシック" charset="0"/>
              </a:rPr>
              <a:t> </a:t>
            </a:r>
            <a:r>
              <a:rPr lang="fi-FI" sz="1800" dirty="0" err="1">
                <a:ea typeface="ＭＳ Ｐゴシック" charset="0"/>
                <a:cs typeface="ＭＳ Ｐゴシック" charset="0"/>
              </a:rPr>
              <a:t>used</a:t>
            </a:r>
            <a:r>
              <a:rPr lang="fi-FI" sz="1800" dirty="0">
                <a:ea typeface="ＭＳ Ｐゴシック" charset="0"/>
                <a:cs typeface="ＭＳ Ｐゴシック" charset="0"/>
              </a:rPr>
              <a:t> in </a:t>
            </a:r>
            <a:r>
              <a:rPr lang="fi-FI" sz="1800" dirty="0" err="1">
                <a:ea typeface="ＭＳ Ｐゴシック" charset="0"/>
                <a:cs typeface="ＭＳ Ｐゴシック" charset="0"/>
              </a:rPr>
              <a:t>Metaphyler</a:t>
            </a:r>
            <a:r>
              <a:rPr lang="fi-FI" sz="1800" dirty="0" smtClean="0">
                <a:ea typeface="ＭＳ Ｐゴシック" charset="0"/>
                <a:cs typeface="ＭＳ Ｐゴシック" charset="0"/>
              </a:rPr>
              <a:t>.</a:t>
            </a:r>
          </a:p>
          <a:p>
            <a:pPr marL="431800" indent="-323850">
              <a:spcBef>
                <a:spcPct val="0"/>
              </a:spcBef>
              <a:spcAft>
                <a:spcPts val="1413"/>
              </a:spcAft>
              <a:buSzPct val="45000"/>
              <a:buNone/>
            </a:pPr>
            <a:r>
              <a:rPr lang="fi-FI" sz="1800" dirty="0" err="1" smtClean="0">
                <a:ea typeface="ＭＳ Ｐゴシック" charset="0"/>
                <a:cs typeface="ＭＳ Ｐゴシック" charset="0"/>
              </a:rPr>
              <a:t>Criteria</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Correct</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classification</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incorrect</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classification</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or</a:t>
            </a:r>
            <a:r>
              <a:rPr lang="fi-FI" sz="1800" dirty="0" smtClean="0">
                <a:ea typeface="ＭＳ Ｐゴシック" charset="0"/>
                <a:cs typeface="ＭＳ Ｐゴシック" charset="0"/>
              </a:rPr>
              <a:t> no </a:t>
            </a:r>
            <a:r>
              <a:rPr lang="fi-FI" sz="1800" dirty="0" err="1" smtClean="0">
                <a:ea typeface="ＭＳ Ｐゴシック" charset="0"/>
                <a:cs typeface="ＭＳ Ｐゴシック" charset="0"/>
              </a:rPr>
              <a:t>classification</a:t>
            </a:r>
            <a:r>
              <a:rPr lang="fi-FI" sz="1800" dirty="0" smtClean="0">
                <a:ea typeface="ＭＳ Ｐゴシック" charset="0"/>
                <a:cs typeface="ＭＳ Ｐゴシック" charset="0"/>
              </a:rPr>
              <a:t>, at </a:t>
            </a:r>
            <a:r>
              <a:rPr lang="fi-FI" sz="1800" dirty="0" err="1" smtClean="0">
                <a:ea typeface="ＭＳ Ｐゴシック" charset="0"/>
                <a:cs typeface="ＭＳ Ｐゴシック" charset="0"/>
              </a:rPr>
              <a:t>each</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level</a:t>
            </a:r>
            <a:r>
              <a:rPr lang="fi-FI" sz="1800" dirty="0" smtClean="0">
                <a:ea typeface="ＭＳ Ｐゴシック" charset="0"/>
                <a:cs typeface="ＭＳ Ｐゴシック" charset="0"/>
              </a:rPr>
              <a:t>.</a:t>
            </a:r>
            <a:endParaRPr lang="fi-FI" sz="1800"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endParaRPr lang="fi-FI" sz="1800" dirty="0" smtClean="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1596565" y="265113"/>
            <a:ext cx="6206622"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rPr>
              <a:t>Taxonomic Identification</a:t>
            </a:r>
            <a:endParaRPr lang="en-US" sz="4400" dirty="0">
              <a:solidFill>
                <a:schemeClr val="tx2"/>
              </a:solidFill>
            </a:endParaRPr>
          </a:p>
        </p:txBody>
      </p:sp>
    </p:spTree>
    <p:extLst>
      <p:ext uri="{BB962C8B-B14F-4D97-AF65-F5344CB8AC3E}">
        <p14:creationId xmlns:p14="http://schemas.microsoft.com/office/powerpoint/2010/main" val="18836517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figs-jan25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781"/>
            <a:ext cx="9152405" cy="6858001"/>
          </a:xfrm>
          <a:prstGeom prst="rect">
            <a:avLst/>
          </a:prstGeom>
        </p:spPr>
      </p:pic>
    </p:spTree>
    <p:extLst>
      <p:ext uri="{BB962C8B-B14F-4D97-AF65-F5344CB8AC3E}">
        <p14:creationId xmlns:p14="http://schemas.microsoft.com/office/powerpoint/2010/main" val="10714048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figs-jan25 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7" y="367130"/>
            <a:ext cx="9131043" cy="6841993"/>
          </a:xfrm>
          <a:prstGeom prst="rect">
            <a:avLst/>
          </a:prstGeom>
        </p:spPr>
      </p:pic>
    </p:spTree>
    <p:extLst>
      <p:ext uri="{BB962C8B-B14F-4D97-AF65-F5344CB8AC3E}">
        <p14:creationId xmlns:p14="http://schemas.microsoft.com/office/powerpoint/2010/main" val="18662971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TIPP</a:t>
            </a:r>
            <a:endParaRPr lang="en-US" dirty="0"/>
          </a:p>
        </p:txBody>
      </p:sp>
      <p:sp>
        <p:nvSpPr>
          <p:cNvPr id="3" name="Content Placeholder 2"/>
          <p:cNvSpPr>
            <a:spLocks noGrp="1"/>
          </p:cNvSpPr>
          <p:nvPr>
            <p:ph idx="1"/>
          </p:nvPr>
        </p:nvSpPr>
        <p:spPr/>
        <p:txBody>
          <a:bodyPr/>
          <a:lstStyle/>
          <a:p>
            <a:pPr>
              <a:spcAft>
                <a:spcPts val="1200"/>
              </a:spcAft>
            </a:pPr>
            <a:r>
              <a:rPr lang="en-US" dirty="0" smtClean="0"/>
              <a:t>Submitted for publication</a:t>
            </a:r>
          </a:p>
          <a:p>
            <a:pPr>
              <a:spcAft>
                <a:spcPts val="1200"/>
              </a:spcAft>
            </a:pPr>
            <a:r>
              <a:rPr lang="en-US" dirty="0" smtClean="0"/>
              <a:t>Developers Nam Nguyen and </a:t>
            </a:r>
            <a:r>
              <a:rPr lang="en-US" dirty="0" err="1" smtClean="0"/>
              <a:t>Siavash</a:t>
            </a:r>
            <a:r>
              <a:rPr lang="en-US" dirty="0" smtClean="0"/>
              <a:t> </a:t>
            </a:r>
            <a:r>
              <a:rPr lang="en-US" dirty="0" err="1" smtClean="0"/>
              <a:t>Mirarab</a:t>
            </a:r>
            <a:r>
              <a:rPr lang="en-US" dirty="0" smtClean="0"/>
              <a:t> (PhD students in Computer Science at UTCS) </a:t>
            </a:r>
          </a:p>
          <a:p>
            <a:pPr>
              <a:spcAft>
                <a:spcPts val="1200"/>
              </a:spcAft>
            </a:pPr>
            <a:r>
              <a:rPr lang="en-US" dirty="0" smtClean="0"/>
              <a:t>Other co-authors: </a:t>
            </a:r>
            <a:r>
              <a:rPr lang="en-US" dirty="0" err="1" smtClean="0"/>
              <a:t>Mihai</a:t>
            </a:r>
            <a:r>
              <a:rPr lang="en-US" dirty="0" smtClean="0"/>
              <a:t> Pop and Bo Liu (University of Maryland, College Park)</a:t>
            </a:r>
            <a:endParaRPr lang="en-US" dirty="0"/>
          </a:p>
        </p:txBody>
      </p:sp>
    </p:spTree>
    <p:extLst>
      <p:ext uri="{BB962C8B-B14F-4D97-AF65-F5344CB8AC3E}">
        <p14:creationId xmlns:p14="http://schemas.microsoft.com/office/powerpoint/2010/main" val="21082776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254581"/>
            <a:ext cx="8686800" cy="6332887"/>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2000" dirty="0" err="1" smtClean="0">
                <a:ea typeface="ＭＳ Ｐゴシック" charset="0"/>
                <a:cs typeface="ＭＳ Ｐゴシック" charset="0"/>
              </a:rPr>
              <a:t>Objective</a:t>
            </a:r>
            <a:r>
              <a:rPr lang="fi-FI" sz="2000" dirty="0" smtClean="0">
                <a:ea typeface="ＭＳ Ｐゴシック" charset="0"/>
                <a:cs typeface="ＭＳ Ｐゴシック" charset="0"/>
              </a:rPr>
              <a:t>: </a:t>
            </a:r>
            <a:r>
              <a:rPr lang="fi-FI" sz="2000" dirty="0" err="1" smtClean="0">
                <a:ea typeface="ＭＳ Ｐゴシック" charset="0"/>
                <a:cs typeface="ＭＳ Ｐゴシック" charset="0"/>
              </a:rPr>
              <a:t>Distribution</a:t>
            </a:r>
            <a:r>
              <a:rPr lang="fi-FI" sz="2000" dirty="0" smtClean="0">
                <a:ea typeface="ＭＳ Ｐゴシック" charset="0"/>
                <a:cs typeface="ＭＳ Ｐゴシック" charset="0"/>
              </a:rPr>
              <a:t> of the </a:t>
            </a:r>
            <a:r>
              <a:rPr lang="fi-FI" sz="2000" dirty="0" err="1" smtClean="0">
                <a:ea typeface="ＭＳ Ｐゴシック" charset="0"/>
                <a:cs typeface="ＭＳ Ｐゴシック" charset="0"/>
              </a:rPr>
              <a:t>species</a:t>
            </a:r>
            <a:r>
              <a:rPr lang="fi-FI" sz="2000" dirty="0" smtClean="0">
                <a:ea typeface="ＭＳ Ｐゴシック" charset="0"/>
                <a:cs typeface="ＭＳ Ｐゴシック" charset="0"/>
              </a:rPr>
              <a:t> (</a:t>
            </a:r>
            <a:r>
              <a:rPr lang="fi-FI" sz="2000" dirty="0" err="1" smtClean="0">
                <a:ea typeface="ＭＳ Ｐゴシック" charset="0"/>
                <a:cs typeface="ＭＳ Ｐゴシック" charset="0"/>
              </a:rPr>
              <a:t>or</a:t>
            </a:r>
            <a:r>
              <a:rPr lang="fi-FI" sz="2000" dirty="0" smtClean="0">
                <a:ea typeface="ＭＳ Ｐゴシック" charset="0"/>
                <a:cs typeface="ＭＳ Ｐゴシック" charset="0"/>
              </a:rPr>
              <a:t> </a:t>
            </a:r>
            <a:r>
              <a:rPr lang="fi-FI" sz="2000" dirty="0" err="1" smtClean="0">
                <a:ea typeface="ＭＳ Ｐゴシック" charset="0"/>
                <a:cs typeface="ＭＳ Ｐゴシック" charset="0"/>
              </a:rPr>
              <a:t>genera</a:t>
            </a:r>
            <a:r>
              <a:rPr lang="fi-FI" sz="2000" dirty="0" smtClean="0">
                <a:ea typeface="ＭＳ Ｐゴシック" charset="0"/>
                <a:cs typeface="ＭＳ Ｐゴシック" charset="0"/>
              </a:rPr>
              <a:t>, </a:t>
            </a:r>
            <a:r>
              <a:rPr lang="fi-FI" sz="2000" dirty="0" err="1" smtClean="0">
                <a:ea typeface="ＭＳ Ｐゴシック" charset="0"/>
                <a:cs typeface="ＭＳ Ｐゴシック" charset="0"/>
              </a:rPr>
              <a:t>or</a:t>
            </a:r>
            <a:r>
              <a:rPr lang="fi-FI" sz="2000" dirty="0" smtClean="0">
                <a:ea typeface="ＭＳ Ｐゴシック" charset="0"/>
                <a:cs typeface="ＭＳ Ｐゴシック" charset="0"/>
              </a:rPr>
              <a:t> </a:t>
            </a:r>
            <a:r>
              <a:rPr lang="fi-FI" sz="2000" dirty="0" err="1" smtClean="0">
                <a:ea typeface="ＭＳ Ｐゴシック" charset="0"/>
                <a:cs typeface="ＭＳ Ｐゴシック" charset="0"/>
              </a:rPr>
              <a:t>families</a:t>
            </a:r>
            <a:r>
              <a:rPr lang="fi-FI" sz="2000" dirty="0" smtClean="0">
                <a:ea typeface="ＭＳ Ｐゴシック" charset="0"/>
                <a:cs typeface="ＭＳ Ｐゴシック" charset="0"/>
              </a:rPr>
              <a:t>, etc.) </a:t>
            </a:r>
            <a:r>
              <a:rPr lang="fi-FI" sz="2000" dirty="0" err="1" smtClean="0">
                <a:ea typeface="ＭＳ Ｐゴシック" charset="0"/>
                <a:cs typeface="ＭＳ Ｐゴシック" charset="0"/>
              </a:rPr>
              <a:t>within</a:t>
            </a:r>
            <a:r>
              <a:rPr lang="fi-FI" sz="2000" dirty="0" smtClean="0">
                <a:ea typeface="ＭＳ Ｐゴシック" charset="0"/>
                <a:cs typeface="ＭＳ Ｐゴシック" charset="0"/>
              </a:rPr>
              <a:t> the </a:t>
            </a:r>
            <a:r>
              <a:rPr lang="fi-FI" sz="2000" dirty="0" err="1" smtClean="0">
                <a:ea typeface="ＭＳ Ｐゴシック" charset="0"/>
                <a:cs typeface="ＭＳ Ｐゴシック" charset="0"/>
              </a:rPr>
              <a:t>sample</a:t>
            </a:r>
            <a:r>
              <a:rPr lang="fi-FI" sz="2000" dirty="0" smtClean="0">
                <a:ea typeface="ＭＳ Ｐゴシック" charset="0"/>
                <a:cs typeface="ＭＳ Ｐゴシック" charset="0"/>
              </a:rPr>
              <a:t>.</a:t>
            </a:r>
          </a:p>
          <a:p>
            <a:pPr marL="431800" indent="-323850" eaLnBrk="1" hangingPunct="1">
              <a:spcBef>
                <a:spcPct val="0"/>
              </a:spcBef>
              <a:spcAft>
                <a:spcPts val="1413"/>
              </a:spcAft>
              <a:buSzPct val="45000"/>
              <a:buFont typeface="StarSymbol" charset="0"/>
              <a:buNone/>
            </a:pPr>
            <a:r>
              <a:rPr lang="fi-FI" sz="2000" dirty="0" smtClean="0">
                <a:ea typeface="ＭＳ Ｐゴシック" charset="0"/>
                <a:cs typeface="ＭＳ Ｐゴシック" charset="0"/>
              </a:rPr>
              <a:t>For </a:t>
            </a:r>
            <a:r>
              <a:rPr lang="fi-FI" sz="2000" dirty="0" err="1" smtClean="0">
                <a:ea typeface="ＭＳ Ｐゴシック" charset="0"/>
                <a:cs typeface="ＭＳ Ｐゴシック" charset="0"/>
              </a:rPr>
              <a:t>example</a:t>
            </a:r>
            <a:r>
              <a:rPr lang="fi-FI" sz="2000" dirty="0" smtClean="0">
                <a:ea typeface="ＭＳ Ｐゴシック" charset="0"/>
                <a:cs typeface="ＭＳ Ｐゴシック" charset="0"/>
              </a:rPr>
              <a:t>: The </a:t>
            </a:r>
            <a:r>
              <a:rPr lang="fi-FI" sz="2000" dirty="0" err="1" smtClean="0">
                <a:ea typeface="ＭＳ Ｐゴシック" charset="0"/>
                <a:cs typeface="ＭＳ Ｐゴシック" charset="0"/>
              </a:rPr>
              <a:t>distribution</a:t>
            </a:r>
            <a:r>
              <a:rPr lang="fi-FI" sz="2000" dirty="0" smtClean="0">
                <a:ea typeface="ＭＳ Ｐゴシック" charset="0"/>
                <a:cs typeface="ＭＳ Ｐゴシック" charset="0"/>
              </a:rPr>
              <a:t> of the </a:t>
            </a:r>
            <a:r>
              <a:rPr lang="fi-FI" sz="2000" dirty="0" err="1" smtClean="0">
                <a:ea typeface="ＭＳ Ｐゴシック" charset="0"/>
                <a:cs typeface="ＭＳ Ｐゴシック" charset="0"/>
              </a:rPr>
              <a:t>sample</a:t>
            </a:r>
            <a:r>
              <a:rPr lang="fi-FI" sz="2000" dirty="0" smtClean="0">
                <a:ea typeface="ＭＳ Ｐゴシック" charset="0"/>
                <a:cs typeface="ＭＳ Ｐゴシック" charset="0"/>
              </a:rPr>
              <a:t> at the </a:t>
            </a:r>
            <a:r>
              <a:rPr lang="fi-FI" sz="2000" dirty="0" err="1" smtClean="0">
                <a:ea typeface="ＭＳ Ｐゴシック" charset="0"/>
                <a:cs typeface="ＭＳ Ｐゴシック" charset="0"/>
              </a:rPr>
              <a:t>species-level</a:t>
            </a:r>
            <a:r>
              <a:rPr lang="fi-FI" sz="2000" dirty="0" smtClean="0">
                <a:ea typeface="ＭＳ Ｐゴシック" charset="0"/>
                <a:cs typeface="ＭＳ Ｐゴシック" charset="0"/>
              </a:rPr>
              <a:t> is:</a:t>
            </a:r>
          </a:p>
          <a:p>
            <a:pPr marL="431800" indent="-323850" eaLnBrk="1" hangingPunct="1">
              <a:spcBef>
                <a:spcPct val="0"/>
              </a:spcBef>
              <a:spcAft>
                <a:spcPts val="1413"/>
              </a:spcAft>
              <a:buSzPct val="45000"/>
              <a:buFont typeface="StarSymbol" charset="0"/>
              <a:buNone/>
            </a:pPr>
            <a:r>
              <a:rPr lang="fi-FI" sz="2000" dirty="0">
                <a:ea typeface="ＭＳ Ｐゴシック" charset="0"/>
                <a:cs typeface="ＭＳ Ｐゴシック" charset="0"/>
              </a:rPr>
              <a:t>	</a:t>
            </a:r>
            <a:r>
              <a:rPr lang="fi-FI" sz="2000" dirty="0" smtClean="0">
                <a:ea typeface="ＭＳ Ｐゴシック" charset="0"/>
                <a:cs typeface="ＭＳ Ｐゴシック" charset="0"/>
              </a:rPr>
              <a:t>		50% 	 </a:t>
            </a:r>
            <a:r>
              <a:rPr lang="fi-FI" sz="2000" dirty="0" err="1" smtClean="0">
                <a:ea typeface="ＭＳ Ｐゴシック" charset="0"/>
                <a:cs typeface="ＭＳ Ｐゴシック" charset="0"/>
              </a:rPr>
              <a:t>species</a:t>
            </a:r>
            <a:r>
              <a:rPr lang="fi-FI" sz="2000" dirty="0" smtClean="0">
                <a:ea typeface="ＭＳ Ｐゴシック" charset="0"/>
                <a:cs typeface="ＭＳ Ｐゴシック" charset="0"/>
              </a:rPr>
              <a:t> A</a:t>
            </a:r>
          </a:p>
          <a:p>
            <a:pPr marL="431800" indent="-323850" eaLnBrk="1" hangingPunct="1">
              <a:spcBef>
                <a:spcPct val="0"/>
              </a:spcBef>
              <a:spcAft>
                <a:spcPts val="1413"/>
              </a:spcAft>
              <a:buSzPct val="45000"/>
              <a:buFont typeface="StarSymbol" charset="0"/>
              <a:buNone/>
            </a:pPr>
            <a:r>
              <a:rPr lang="fi-FI" sz="2000" dirty="0">
                <a:ea typeface="ＭＳ Ｐゴシック" charset="0"/>
                <a:cs typeface="ＭＳ Ｐゴシック" charset="0"/>
              </a:rPr>
              <a:t>	</a:t>
            </a:r>
            <a:r>
              <a:rPr lang="fi-FI" sz="2000" dirty="0" smtClean="0">
                <a:ea typeface="ＭＳ Ｐゴシック" charset="0"/>
                <a:cs typeface="ＭＳ Ｐゴシック" charset="0"/>
              </a:rPr>
              <a:t>		20% 	 </a:t>
            </a:r>
            <a:r>
              <a:rPr lang="fi-FI" sz="2000" dirty="0" err="1" smtClean="0">
                <a:ea typeface="ＭＳ Ｐゴシック" charset="0"/>
                <a:cs typeface="ＭＳ Ｐゴシック" charset="0"/>
              </a:rPr>
              <a:t>species</a:t>
            </a:r>
            <a:r>
              <a:rPr lang="fi-FI" sz="2000" dirty="0" smtClean="0">
                <a:ea typeface="ＭＳ Ｐゴシック" charset="0"/>
                <a:cs typeface="ＭＳ Ｐゴシック" charset="0"/>
              </a:rPr>
              <a:t> B</a:t>
            </a:r>
          </a:p>
          <a:p>
            <a:pPr marL="431800" indent="-323850" eaLnBrk="1" hangingPunct="1">
              <a:spcBef>
                <a:spcPct val="0"/>
              </a:spcBef>
              <a:spcAft>
                <a:spcPts val="1413"/>
              </a:spcAft>
              <a:buSzPct val="45000"/>
              <a:buFont typeface="StarSymbol" charset="0"/>
              <a:buNone/>
            </a:pPr>
            <a:r>
              <a:rPr lang="fi-FI" sz="2000" dirty="0">
                <a:ea typeface="ＭＳ Ｐゴシック" charset="0"/>
                <a:cs typeface="ＭＳ Ｐゴシック" charset="0"/>
              </a:rPr>
              <a:t>	</a:t>
            </a:r>
            <a:r>
              <a:rPr lang="fi-FI" sz="2000" dirty="0" smtClean="0">
                <a:ea typeface="ＭＳ Ｐゴシック" charset="0"/>
                <a:cs typeface="ＭＳ Ｐゴシック" charset="0"/>
              </a:rPr>
              <a:t>		15% 	 </a:t>
            </a:r>
            <a:r>
              <a:rPr lang="fi-FI" sz="2000" dirty="0" err="1" smtClean="0">
                <a:ea typeface="ＭＳ Ｐゴシック" charset="0"/>
                <a:cs typeface="ＭＳ Ｐゴシック" charset="0"/>
              </a:rPr>
              <a:t>species</a:t>
            </a:r>
            <a:r>
              <a:rPr lang="fi-FI" sz="2000" dirty="0" smtClean="0">
                <a:ea typeface="ＭＳ Ｐゴシック" charset="0"/>
                <a:cs typeface="ＭＳ Ｐゴシック" charset="0"/>
              </a:rPr>
              <a:t> C</a:t>
            </a:r>
          </a:p>
          <a:p>
            <a:pPr marL="431800" indent="-323850" eaLnBrk="1" hangingPunct="1">
              <a:spcBef>
                <a:spcPct val="0"/>
              </a:spcBef>
              <a:spcAft>
                <a:spcPts val="1413"/>
              </a:spcAft>
              <a:buSzPct val="45000"/>
              <a:buFont typeface="StarSymbol" charset="0"/>
              <a:buNone/>
            </a:pPr>
            <a:r>
              <a:rPr lang="fi-FI" sz="2000" dirty="0">
                <a:ea typeface="ＭＳ Ｐゴシック" charset="0"/>
                <a:cs typeface="ＭＳ Ｐゴシック" charset="0"/>
              </a:rPr>
              <a:t>	</a:t>
            </a:r>
            <a:r>
              <a:rPr lang="fi-FI" sz="2000" dirty="0" smtClean="0">
                <a:ea typeface="ＭＳ Ｐゴシック" charset="0"/>
                <a:cs typeface="ＭＳ Ｐゴシック" charset="0"/>
              </a:rPr>
              <a:t>	         14% 	 </a:t>
            </a:r>
            <a:r>
              <a:rPr lang="fi-FI" sz="2000" dirty="0" err="1" smtClean="0">
                <a:ea typeface="ＭＳ Ｐゴシック" charset="0"/>
                <a:cs typeface="ＭＳ Ｐゴシック" charset="0"/>
              </a:rPr>
              <a:t>species</a:t>
            </a:r>
            <a:r>
              <a:rPr lang="fi-FI" sz="2000" dirty="0" smtClean="0">
                <a:ea typeface="ＭＳ Ｐゴシック" charset="0"/>
                <a:cs typeface="ＭＳ Ｐゴシック" charset="0"/>
              </a:rPr>
              <a:t> D</a:t>
            </a:r>
          </a:p>
          <a:p>
            <a:pPr marL="431800" indent="-323850" eaLnBrk="1" hangingPunct="1">
              <a:spcBef>
                <a:spcPct val="0"/>
              </a:spcBef>
              <a:spcAft>
                <a:spcPts val="1413"/>
              </a:spcAft>
              <a:buSzPct val="45000"/>
              <a:buFont typeface="StarSymbol" charset="0"/>
              <a:buNone/>
            </a:pPr>
            <a:r>
              <a:rPr lang="fi-FI" sz="2000" dirty="0">
                <a:ea typeface="ＭＳ Ｐゴシック" charset="0"/>
                <a:cs typeface="ＭＳ Ｐゴシック" charset="0"/>
              </a:rPr>
              <a:t>	</a:t>
            </a:r>
            <a:r>
              <a:rPr lang="fi-FI" sz="2000" dirty="0" smtClean="0">
                <a:ea typeface="ＭＳ Ｐゴシック" charset="0"/>
                <a:cs typeface="ＭＳ Ｐゴシック" charset="0"/>
              </a:rPr>
              <a:t>	           1% 	 </a:t>
            </a:r>
            <a:r>
              <a:rPr lang="fi-FI" sz="2000" dirty="0" err="1" smtClean="0">
                <a:ea typeface="ＭＳ Ｐゴシック" charset="0"/>
                <a:cs typeface="ＭＳ Ｐゴシック" charset="0"/>
              </a:rPr>
              <a:t>species</a:t>
            </a:r>
            <a:r>
              <a:rPr lang="fi-FI" sz="2000" dirty="0" smtClean="0">
                <a:ea typeface="ＭＳ Ｐゴシック" charset="0"/>
                <a:cs typeface="ＭＳ Ｐゴシック" charset="0"/>
              </a:rPr>
              <a:t> E</a:t>
            </a:r>
          </a:p>
          <a:p>
            <a:pPr marL="431800" indent="-323850" eaLnBrk="1" hangingPunct="1">
              <a:spcBef>
                <a:spcPct val="0"/>
              </a:spcBef>
              <a:spcAft>
                <a:spcPts val="1413"/>
              </a:spcAft>
              <a:buSzPct val="45000"/>
              <a:buFont typeface="StarSymbol" charset="0"/>
              <a:buNone/>
            </a:pPr>
            <a:endParaRPr lang="fi-FI" sz="1400" dirty="0">
              <a:latin typeface="Arial" charset="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sz="1400" dirty="0">
                <a:latin typeface="Arial" charset="0"/>
                <a:ea typeface="ＭＳ Ｐゴシック" charset="0"/>
                <a:cs typeface="ＭＳ Ｐゴシック" charset="0"/>
              </a:rPr>
              <a:t>	</a:t>
            </a:r>
            <a:r>
              <a:rPr lang="fi-FI" sz="1400" dirty="0" smtClean="0">
                <a:latin typeface="Arial" charset="0"/>
                <a:ea typeface="ＭＳ Ｐゴシック" charset="0"/>
                <a:cs typeface="ＭＳ Ｐゴシック" charset="0"/>
              </a:rPr>
              <a:t>			</a:t>
            </a:r>
          </a:p>
          <a:p>
            <a:pPr marL="431800" indent="-323850" eaLnBrk="1" hangingPunct="1">
              <a:spcBef>
                <a:spcPct val="0"/>
              </a:spcBef>
              <a:spcAft>
                <a:spcPts val="1413"/>
              </a:spcAft>
              <a:buSzPct val="45000"/>
              <a:buFont typeface="StarSymbol" charset="0"/>
              <a:buNone/>
            </a:pPr>
            <a:endParaRPr lang="fi-FI" sz="1400" dirty="0" smtClean="0">
              <a:latin typeface="Arial" charset="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sz="4000" dirty="0">
                <a:latin typeface="Arial" charset="0"/>
                <a:ea typeface="ＭＳ Ｐゴシック" charset="0"/>
                <a:cs typeface="ＭＳ Ｐゴシック" charset="0"/>
              </a:rPr>
              <a:t>	</a:t>
            </a:r>
            <a:r>
              <a:rPr lang="fi-FI" sz="4000" dirty="0" smtClean="0">
                <a:latin typeface="Arial" charset="0"/>
                <a:ea typeface="ＭＳ Ｐゴシック" charset="0"/>
                <a:cs typeface="ＭＳ Ｐゴシック" charset="0"/>
              </a:rPr>
              <a:t>	</a:t>
            </a:r>
            <a:endParaRPr lang="fi-FI" sz="4000" dirty="0">
              <a:latin typeface="Arial" charset="0"/>
              <a:ea typeface="ＭＳ Ｐゴシック" charset="0"/>
              <a:cs typeface="ＭＳ Ｐゴシック" charset="0"/>
            </a:endParaRPr>
          </a:p>
          <a:p>
            <a:pPr marL="431800" indent="-323850" eaLnBrk="1" hangingPunct="1">
              <a:spcBef>
                <a:spcPct val="0"/>
              </a:spcBef>
              <a:spcAft>
                <a:spcPts val="1138"/>
              </a:spcAft>
              <a:buSzPct val="45000"/>
              <a:buFont typeface="StarSymbol" charset="0"/>
              <a:buChar char="•"/>
            </a:pPr>
            <a:endParaRPr lang="fi-FI" sz="4000" dirty="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2387064" y="265113"/>
            <a:ext cx="5247976"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rPr>
              <a:t>Abundance Profiling</a:t>
            </a:r>
            <a:endParaRPr lang="en-US" sz="4400" dirty="0">
              <a:solidFill>
                <a:schemeClr val="tx2"/>
              </a:solidFill>
            </a:endParaRPr>
          </a:p>
        </p:txBody>
      </p:sp>
    </p:spTree>
    <p:extLst>
      <p:ext uri="{BB962C8B-B14F-4D97-AF65-F5344CB8AC3E}">
        <p14:creationId xmlns:p14="http://schemas.microsoft.com/office/powerpoint/2010/main" val="25208433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254581"/>
            <a:ext cx="8686800" cy="4219617"/>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1800" dirty="0" err="1" smtClean="0">
                <a:ea typeface="ＭＳ Ｐゴシック" charset="0"/>
                <a:cs typeface="ＭＳ Ｐゴシック" charset="0"/>
              </a:rPr>
              <a:t>Objective</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Distribution</a:t>
            </a:r>
            <a:r>
              <a:rPr lang="fi-FI" sz="1800" dirty="0" smtClean="0">
                <a:ea typeface="ＭＳ Ｐゴシック" charset="0"/>
                <a:cs typeface="ＭＳ Ｐゴシック" charset="0"/>
              </a:rPr>
              <a:t> of the </a:t>
            </a:r>
            <a:r>
              <a:rPr lang="fi-FI" sz="1800" dirty="0" err="1" smtClean="0">
                <a:ea typeface="ＭＳ Ｐゴシック" charset="0"/>
                <a:cs typeface="ＭＳ Ｐゴシック" charset="0"/>
              </a:rPr>
              <a:t>species</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or</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genera</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or</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families</a:t>
            </a:r>
            <a:r>
              <a:rPr lang="fi-FI" sz="1800" dirty="0" smtClean="0">
                <a:ea typeface="ＭＳ Ｐゴシック" charset="0"/>
                <a:cs typeface="ＭＳ Ｐゴシック" charset="0"/>
              </a:rPr>
              <a:t>, etc.) </a:t>
            </a:r>
            <a:r>
              <a:rPr lang="fi-FI" sz="1800" dirty="0" err="1" smtClean="0">
                <a:ea typeface="ＭＳ Ｐゴシック" charset="0"/>
                <a:cs typeface="ＭＳ Ｐゴシック" charset="0"/>
              </a:rPr>
              <a:t>within</a:t>
            </a:r>
            <a:r>
              <a:rPr lang="fi-FI" sz="1800" dirty="0" smtClean="0">
                <a:ea typeface="ＭＳ Ｐゴシック" charset="0"/>
                <a:cs typeface="ＭＳ Ｐゴシック" charset="0"/>
              </a:rPr>
              <a:t> the </a:t>
            </a:r>
            <a:r>
              <a:rPr lang="fi-FI" sz="1800" dirty="0" err="1" smtClean="0">
                <a:ea typeface="ＭＳ Ｐゴシック" charset="0"/>
                <a:cs typeface="ＭＳ Ｐゴシック" charset="0"/>
              </a:rPr>
              <a:t>sample</a:t>
            </a:r>
            <a:r>
              <a:rPr lang="fi-FI" sz="1800" dirty="0" smtClean="0">
                <a:ea typeface="ＭＳ Ｐゴシック" charset="0"/>
                <a:cs typeface="ＭＳ Ｐゴシック" charset="0"/>
              </a:rPr>
              <a:t>.</a:t>
            </a:r>
          </a:p>
          <a:p>
            <a:pPr marL="431800" indent="-323850" eaLnBrk="1" hangingPunct="1">
              <a:spcBef>
                <a:spcPct val="0"/>
              </a:spcBef>
              <a:spcAft>
                <a:spcPts val="1413"/>
              </a:spcAft>
              <a:buSzPct val="45000"/>
              <a:buFont typeface="StarSymbol" charset="0"/>
              <a:buNone/>
            </a:pPr>
            <a:r>
              <a:rPr lang="fi-FI" sz="1800" dirty="0" err="1" smtClean="0">
                <a:ea typeface="ＭＳ Ｐゴシック" charset="0"/>
                <a:cs typeface="ＭＳ Ｐゴシック" charset="0"/>
              </a:rPr>
              <a:t>Leading</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techniques</a:t>
            </a:r>
            <a:r>
              <a:rPr lang="fi-FI" sz="1800" dirty="0" smtClean="0">
                <a:ea typeface="ＭＳ Ｐゴシック" charset="0"/>
                <a:cs typeface="ＭＳ Ｐゴシック" charset="0"/>
              </a:rPr>
              <a:t>:</a:t>
            </a:r>
          </a:p>
          <a:p>
            <a:pPr marL="508000" lvl="1" indent="0">
              <a:spcBef>
                <a:spcPct val="0"/>
              </a:spcBef>
              <a:spcAft>
                <a:spcPts val="1413"/>
              </a:spcAft>
              <a:buSzPct val="45000"/>
              <a:buNone/>
            </a:pPr>
            <a:r>
              <a:rPr lang="fi-FI" sz="1800" dirty="0" err="1" smtClean="0">
                <a:solidFill>
                  <a:srgbClr val="0000FF"/>
                </a:solidFill>
                <a:ea typeface="ＭＳ Ｐゴシック" charset="0"/>
                <a:cs typeface="ＭＳ Ｐゴシック" charset="0"/>
              </a:rPr>
              <a:t>PhymmBL</a:t>
            </a:r>
            <a:r>
              <a:rPr lang="fi-FI" sz="1800" dirty="0" smtClean="0">
                <a:solidFill>
                  <a:srgbClr val="0000FF"/>
                </a:solidFill>
                <a:ea typeface="ＭＳ Ｐゴシック" charset="0"/>
                <a:cs typeface="ＭＳ Ｐゴシック" charset="0"/>
              </a:rPr>
              <a:t> </a:t>
            </a:r>
            <a:r>
              <a:rPr lang="fi-FI" sz="1800" dirty="0" smtClean="0">
                <a:ea typeface="ＭＳ Ｐゴシック" charset="0"/>
                <a:cs typeface="ＭＳ Ｐゴシック" charset="0"/>
              </a:rPr>
              <a:t>(</a:t>
            </a:r>
            <a:r>
              <a:rPr lang="fi-FI" sz="1800" dirty="0" err="1" smtClean="0">
                <a:ea typeface="ＭＳ Ｐゴシック" charset="0"/>
                <a:cs typeface="ＭＳ Ｐゴシック" charset="0"/>
              </a:rPr>
              <a:t>Brady</a:t>
            </a:r>
            <a:r>
              <a:rPr lang="fi-FI" sz="1800" dirty="0" smtClean="0">
                <a:ea typeface="ＭＳ Ｐゴシック" charset="0"/>
                <a:cs typeface="ＭＳ Ｐゴシック" charset="0"/>
              </a:rPr>
              <a:t> &amp; </a:t>
            </a:r>
            <a:r>
              <a:rPr lang="fi-FI" sz="1800" dirty="0" err="1" smtClean="0">
                <a:ea typeface="ＭＳ Ｐゴシック" charset="0"/>
                <a:cs typeface="ＭＳ Ｐゴシック" charset="0"/>
              </a:rPr>
              <a:t>Salzberg</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Nature</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Methods</a:t>
            </a:r>
            <a:r>
              <a:rPr lang="fi-FI" sz="1800" dirty="0" smtClean="0">
                <a:ea typeface="ＭＳ Ｐゴシック" charset="0"/>
                <a:cs typeface="ＭＳ Ｐゴシック" charset="0"/>
              </a:rPr>
              <a:t> 2009) </a:t>
            </a:r>
          </a:p>
          <a:p>
            <a:pPr marL="508000" lvl="1" indent="0">
              <a:spcBef>
                <a:spcPct val="0"/>
              </a:spcBef>
              <a:spcAft>
                <a:spcPts val="1413"/>
              </a:spcAft>
              <a:buSzPct val="45000"/>
              <a:buNone/>
            </a:pPr>
            <a:r>
              <a:rPr lang="fi-FI" sz="1800" dirty="0" smtClean="0">
                <a:solidFill>
                  <a:srgbClr val="0000FF"/>
                </a:solidFill>
                <a:ea typeface="ＭＳ Ｐゴシック" charset="0"/>
                <a:cs typeface="ＭＳ Ｐゴシック" charset="0"/>
              </a:rPr>
              <a:t>NBC</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Rosen</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Reichenberger</a:t>
            </a:r>
            <a:r>
              <a:rPr lang="fi-FI" sz="1800" dirty="0" smtClean="0">
                <a:ea typeface="ＭＳ Ｐゴシック" charset="0"/>
                <a:cs typeface="ＭＳ Ｐゴシック" charset="0"/>
              </a:rPr>
              <a:t>, and </a:t>
            </a:r>
            <a:r>
              <a:rPr lang="fi-FI" sz="1800" dirty="0" err="1" smtClean="0">
                <a:ea typeface="ＭＳ Ｐゴシック" charset="0"/>
                <a:cs typeface="ＭＳ Ｐゴシック" charset="0"/>
              </a:rPr>
              <a:t>Rosenfeld</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Bioinformatics</a:t>
            </a:r>
            <a:r>
              <a:rPr lang="fi-FI" sz="1800" dirty="0" smtClean="0">
                <a:ea typeface="ＭＳ Ｐゴシック" charset="0"/>
                <a:cs typeface="ＭＳ Ｐゴシック" charset="0"/>
              </a:rPr>
              <a:t> 2011)</a:t>
            </a:r>
          </a:p>
          <a:p>
            <a:pPr marL="508000" lvl="1" indent="0">
              <a:spcBef>
                <a:spcPct val="0"/>
              </a:spcBef>
              <a:spcAft>
                <a:spcPts val="1413"/>
              </a:spcAft>
              <a:buSzPct val="45000"/>
              <a:buNone/>
            </a:pPr>
            <a:r>
              <a:rPr lang="fi-FI" sz="1800" dirty="0" err="1" smtClean="0">
                <a:solidFill>
                  <a:srgbClr val="0000FF"/>
                </a:solidFill>
                <a:ea typeface="ＭＳ Ｐゴシック" charset="0"/>
                <a:cs typeface="ＭＳ Ｐゴシック" charset="0"/>
              </a:rPr>
              <a:t>Metaphyler</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Liu</a:t>
            </a:r>
            <a:r>
              <a:rPr lang="fi-FI" sz="1800" dirty="0" smtClean="0">
                <a:ea typeface="ＭＳ Ｐゴシック" charset="0"/>
                <a:cs typeface="ＭＳ Ｐゴシック" charset="0"/>
              </a:rPr>
              <a:t> et al., BMC </a:t>
            </a:r>
            <a:r>
              <a:rPr lang="fi-FI" sz="1800" dirty="0" err="1" smtClean="0">
                <a:ea typeface="ＭＳ Ｐゴシック" charset="0"/>
                <a:cs typeface="ＭＳ Ｐゴシック" charset="0"/>
              </a:rPr>
              <a:t>Genomics</a:t>
            </a:r>
            <a:r>
              <a:rPr lang="fi-FI" sz="1800" dirty="0" smtClean="0">
                <a:ea typeface="ＭＳ Ｐゴシック" charset="0"/>
                <a:cs typeface="ＭＳ Ｐゴシック" charset="0"/>
              </a:rPr>
              <a:t> 2011), </a:t>
            </a:r>
            <a:r>
              <a:rPr lang="fi-FI" sz="1800" dirty="0" err="1" smtClean="0">
                <a:ea typeface="ＭＳ Ｐゴシック" charset="0"/>
                <a:cs typeface="ＭＳ Ｐゴシック" charset="0"/>
              </a:rPr>
              <a:t>from</a:t>
            </a:r>
            <a:r>
              <a:rPr lang="fi-FI" sz="1800" dirty="0" smtClean="0">
                <a:ea typeface="ＭＳ Ｐゴシック" charset="0"/>
                <a:cs typeface="ＭＳ Ｐゴシック" charset="0"/>
              </a:rPr>
              <a:t> the Pop </a:t>
            </a:r>
            <a:r>
              <a:rPr lang="fi-FI" sz="1800" dirty="0" err="1" smtClean="0">
                <a:ea typeface="ＭＳ Ｐゴシック" charset="0"/>
                <a:cs typeface="ＭＳ Ｐゴシック" charset="0"/>
              </a:rPr>
              <a:t>lab</a:t>
            </a:r>
            <a:r>
              <a:rPr lang="fi-FI" sz="1800" dirty="0" smtClean="0">
                <a:ea typeface="ＭＳ Ｐゴシック" charset="0"/>
                <a:cs typeface="ＭＳ Ｐゴシック" charset="0"/>
              </a:rPr>
              <a:t> at the </a:t>
            </a:r>
            <a:r>
              <a:rPr lang="fi-FI" sz="1800" dirty="0" err="1" smtClean="0">
                <a:ea typeface="ＭＳ Ｐゴシック" charset="0"/>
                <a:cs typeface="ＭＳ Ｐゴシック" charset="0"/>
              </a:rPr>
              <a:t>University</a:t>
            </a:r>
            <a:r>
              <a:rPr lang="fi-FI" sz="1800" dirty="0" smtClean="0">
                <a:ea typeface="ＭＳ Ｐゴシック" charset="0"/>
                <a:cs typeface="ＭＳ Ｐゴシック" charset="0"/>
              </a:rPr>
              <a:t> of Maryland</a:t>
            </a:r>
          </a:p>
          <a:p>
            <a:pPr marL="508000" lvl="1" indent="0">
              <a:spcBef>
                <a:spcPct val="0"/>
              </a:spcBef>
              <a:spcAft>
                <a:spcPts val="1413"/>
              </a:spcAft>
              <a:buSzPct val="45000"/>
              <a:buNone/>
            </a:pPr>
            <a:r>
              <a:rPr lang="fi-FI" sz="1800" dirty="0" err="1" smtClean="0">
                <a:solidFill>
                  <a:srgbClr val="0000FF"/>
                </a:solidFill>
                <a:ea typeface="ＭＳ Ｐゴシック" charset="0"/>
                <a:cs typeface="ＭＳ Ｐゴシック" charset="0"/>
              </a:rPr>
              <a:t>MetaphlAn</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Segata</a:t>
            </a:r>
            <a:r>
              <a:rPr lang="fi-FI" sz="1800" dirty="0" smtClean="0">
                <a:ea typeface="ＭＳ Ｐゴシック" charset="0"/>
                <a:cs typeface="ＭＳ Ｐゴシック" charset="0"/>
              </a:rPr>
              <a:t> et al., </a:t>
            </a:r>
            <a:r>
              <a:rPr lang="fi-FI" sz="1800" dirty="0" err="1" smtClean="0">
                <a:ea typeface="ＭＳ Ｐゴシック" charset="0"/>
                <a:cs typeface="ＭＳ Ｐゴシック" charset="0"/>
              </a:rPr>
              <a:t>Nature</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Methods</a:t>
            </a:r>
            <a:r>
              <a:rPr lang="fi-FI" sz="1800" dirty="0" smtClean="0">
                <a:ea typeface="ＭＳ Ｐゴシック" charset="0"/>
                <a:cs typeface="ＭＳ Ｐゴシック" charset="0"/>
              </a:rPr>
              <a:t> 2012), </a:t>
            </a:r>
            <a:r>
              <a:rPr lang="fi-FI" sz="1800" dirty="0" err="1" smtClean="0">
                <a:ea typeface="ＭＳ Ｐゴシック" charset="0"/>
                <a:cs typeface="ＭＳ Ｐゴシック" charset="0"/>
              </a:rPr>
              <a:t>from</a:t>
            </a:r>
            <a:r>
              <a:rPr lang="fi-FI" sz="1800" dirty="0" smtClean="0">
                <a:ea typeface="ＭＳ Ｐゴシック" charset="0"/>
                <a:cs typeface="ＭＳ Ｐゴシック" charset="0"/>
              </a:rPr>
              <a:t> the </a:t>
            </a:r>
            <a:r>
              <a:rPr lang="fi-FI" sz="1800" dirty="0" err="1" smtClean="0">
                <a:ea typeface="ＭＳ Ｐゴシック" charset="0"/>
                <a:cs typeface="ＭＳ Ｐゴシック" charset="0"/>
              </a:rPr>
              <a:t>Huttenhower</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Lab</a:t>
            </a:r>
            <a:r>
              <a:rPr lang="fi-FI" sz="1800" dirty="0" smtClean="0">
                <a:ea typeface="ＭＳ Ｐゴシック" charset="0"/>
                <a:cs typeface="ＭＳ Ｐゴシック" charset="0"/>
              </a:rPr>
              <a:t> at Harvard</a:t>
            </a:r>
          </a:p>
          <a:p>
            <a:pPr marL="431800" indent="-323850" eaLnBrk="1" hangingPunct="1">
              <a:spcBef>
                <a:spcPct val="0"/>
              </a:spcBef>
              <a:spcAft>
                <a:spcPts val="1413"/>
              </a:spcAft>
              <a:buSzPct val="45000"/>
              <a:buFont typeface="StarSymbol" charset="0"/>
              <a:buNone/>
            </a:pPr>
            <a:r>
              <a:rPr lang="fi-FI" sz="1800" dirty="0">
                <a:ea typeface="ＭＳ Ｐゴシック" charset="0"/>
                <a:cs typeface="ＭＳ Ｐゴシック" charset="0"/>
              </a:rPr>
              <a:t>		</a:t>
            </a:r>
          </a:p>
          <a:p>
            <a:pPr marL="431800" indent="-323850" eaLnBrk="1" hangingPunct="1">
              <a:spcBef>
                <a:spcPct val="0"/>
              </a:spcBef>
              <a:spcAft>
                <a:spcPts val="1413"/>
              </a:spcAft>
              <a:buSzPct val="45000"/>
              <a:buFont typeface="StarSymbol" charset="0"/>
              <a:buNone/>
            </a:pPr>
            <a:r>
              <a:rPr lang="fi-FI" sz="1800" dirty="0" err="1" smtClean="0">
                <a:ea typeface="ＭＳ Ｐゴシック" charset="0"/>
                <a:cs typeface="ＭＳ Ｐゴシック" charset="0"/>
              </a:rPr>
              <a:t>Metaphyler</a:t>
            </a:r>
            <a:r>
              <a:rPr lang="fi-FI" sz="1800" dirty="0" smtClean="0">
                <a:ea typeface="ＭＳ Ｐゴシック" charset="0"/>
                <a:cs typeface="ＭＳ Ｐゴシック" charset="0"/>
              </a:rPr>
              <a:t> and </a:t>
            </a:r>
            <a:r>
              <a:rPr lang="fi-FI" sz="1800" dirty="0" err="1" smtClean="0">
                <a:ea typeface="ＭＳ Ｐゴシック" charset="0"/>
                <a:cs typeface="ＭＳ Ｐゴシック" charset="0"/>
              </a:rPr>
              <a:t>MetaphlAn</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are</a:t>
            </a:r>
            <a:r>
              <a:rPr lang="fi-FI" sz="1800" dirty="0" smtClean="0">
                <a:ea typeface="ＭＳ Ｐゴシック" charset="0"/>
                <a:cs typeface="ＭＳ Ｐゴシック" charset="0"/>
              </a:rPr>
              <a:t> </a:t>
            </a:r>
            <a:r>
              <a:rPr lang="fi-FI" sz="1800" dirty="0" err="1">
                <a:solidFill>
                  <a:srgbClr val="0000FF"/>
                </a:solidFill>
                <a:ea typeface="ＭＳ Ｐゴシック" charset="0"/>
                <a:cs typeface="ＭＳ Ｐゴシック" charset="0"/>
              </a:rPr>
              <a:t>m</a:t>
            </a:r>
            <a:r>
              <a:rPr lang="fi-FI" sz="1800" dirty="0" err="1" smtClean="0">
                <a:solidFill>
                  <a:srgbClr val="0000FF"/>
                </a:solidFill>
                <a:ea typeface="ＭＳ Ｐゴシック" charset="0"/>
                <a:cs typeface="ＭＳ Ｐゴシック" charset="0"/>
              </a:rPr>
              <a:t>arker-based</a:t>
            </a:r>
            <a:r>
              <a:rPr lang="fi-FI" sz="1800" dirty="0" smtClean="0">
                <a:solidFill>
                  <a:srgbClr val="0000FF"/>
                </a:solidFill>
                <a:ea typeface="ＭＳ Ｐゴシック" charset="0"/>
                <a:cs typeface="ＭＳ Ｐゴシック" charset="0"/>
              </a:rPr>
              <a:t> </a:t>
            </a:r>
            <a:r>
              <a:rPr lang="fi-FI" sz="1800" dirty="0" err="1" smtClean="0">
                <a:ea typeface="ＭＳ Ｐゴシック" charset="0"/>
                <a:cs typeface="ＭＳ Ｐゴシック" charset="0"/>
              </a:rPr>
              <a:t>techniques</a:t>
            </a:r>
            <a:r>
              <a:rPr lang="fi-FI" sz="1800" dirty="0">
                <a:ea typeface="ＭＳ Ｐゴシック" charset="0"/>
                <a:cs typeface="ＭＳ Ｐゴシック" charset="0"/>
              </a:rPr>
              <a:t> </a:t>
            </a:r>
            <a:r>
              <a:rPr lang="fi-FI" sz="1800" dirty="0" smtClean="0">
                <a:ea typeface="ＭＳ Ｐゴシック" charset="0"/>
                <a:cs typeface="ＭＳ Ｐゴシック" charset="0"/>
              </a:rPr>
              <a:t>(</a:t>
            </a:r>
            <a:r>
              <a:rPr lang="fi-FI" sz="1800" dirty="0" err="1" smtClean="0">
                <a:ea typeface="ＭＳ Ｐゴシック" charset="0"/>
                <a:cs typeface="ＭＳ Ｐゴシック" charset="0"/>
              </a:rPr>
              <a:t>but</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use</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different</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marker</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genes</a:t>
            </a:r>
            <a:r>
              <a:rPr lang="fi-FI" sz="1800" dirty="0" smtClean="0">
                <a:ea typeface="ＭＳ Ｐゴシック" charset="0"/>
                <a:cs typeface="ＭＳ Ｐゴシック" charset="0"/>
              </a:rPr>
              <a:t>).</a:t>
            </a:r>
          </a:p>
          <a:p>
            <a:pPr marL="431800" indent="-323850" eaLnBrk="1" hangingPunct="1">
              <a:spcBef>
                <a:spcPct val="0"/>
              </a:spcBef>
              <a:spcAft>
                <a:spcPts val="1413"/>
              </a:spcAft>
              <a:buSzPct val="45000"/>
              <a:buFont typeface="StarSymbol" charset="0"/>
              <a:buNone/>
            </a:pPr>
            <a:r>
              <a:rPr lang="fi-FI" sz="1800" dirty="0" err="1" smtClean="0">
                <a:solidFill>
                  <a:srgbClr val="0000FF"/>
                </a:solidFill>
                <a:ea typeface="ＭＳ Ｐゴシック" charset="0"/>
                <a:cs typeface="ＭＳ Ｐゴシック" charset="0"/>
              </a:rPr>
              <a:t>Marker</a:t>
            </a:r>
            <a:r>
              <a:rPr lang="fi-FI" sz="1800" dirty="0" smtClean="0">
                <a:solidFill>
                  <a:srgbClr val="0000FF"/>
                </a:solidFill>
                <a:ea typeface="ＭＳ Ｐゴシック" charset="0"/>
                <a:cs typeface="ＭＳ Ｐゴシック" charset="0"/>
              </a:rPr>
              <a:t> </a:t>
            </a:r>
            <a:r>
              <a:rPr lang="fi-FI" sz="1800" dirty="0" err="1" smtClean="0">
                <a:solidFill>
                  <a:srgbClr val="0000FF"/>
                </a:solidFill>
                <a:ea typeface="ＭＳ Ｐゴシック" charset="0"/>
                <a:cs typeface="ＭＳ Ｐゴシック" charset="0"/>
              </a:rPr>
              <a:t>gene</a:t>
            </a:r>
            <a:r>
              <a:rPr lang="fi-FI" sz="1800" dirty="0" smtClean="0">
                <a:solidFill>
                  <a:srgbClr val="0000FF"/>
                </a:solidFill>
                <a:ea typeface="ＭＳ Ｐゴシック" charset="0"/>
                <a:cs typeface="ＭＳ Ｐゴシック" charset="0"/>
              </a:rPr>
              <a:t> </a:t>
            </a:r>
            <a:r>
              <a:rPr lang="fi-FI" sz="1800" dirty="0" err="1" smtClean="0">
                <a:ea typeface="ＭＳ Ｐゴシック" charset="0"/>
                <a:cs typeface="ＭＳ Ｐゴシック" charset="0"/>
              </a:rPr>
              <a:t>are</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single-copy</a:t>
            </a:r>
            <a:r>
              <a:rPr lang="fi-FI" sz="1800" dirty="0" smtClean="0">
                <a:ea typeface="ＭＳ Ｐゴシック" charset="0"/>
                <a:cs typeface="ＭＳ Ｐゴシック" charset="0"/>
              </a:rPr>
              <a:t>, </a:t>
            </a:r>
            <a:r>
              <a:rPr lang="fi-FI" sz="1800" dirty="0" err="1" smtClean="0">
                <a:ea typeface="ＭＳ Ｐゴシック" charset="0"/>
                <a:cs typeface="ＭＳ Ｐゴシック" charset="0"/>
              </a:rPr>
              <a:t>universal</a:t>
            </a:r>
            <a:r>
              <a:rPr lang="fi-FI" sz="1800" dirty="0" smtClean="0">
                <a:ea typeface="ＭＳ Ｐゴシック" charset="0"/>
                <a:cs typeface="ＭＳ Ｐゴシック" charset="0"/>
              </a:rPr>
              <a:t>, and </a:t>
            </a:r>
            <a:r>
              <a:rPr lang="fi-FI" sz="1800" dirty="0" err="1" smtClean="0">
                <a:ea typeface="ＭＳ Ｐゴシック" charset="0"/>
                <a:cs typeface="ＭＳ Ｐゴシック" charset="0"/>
              </a:rPr>
              <a:t>resistant</a:t>
            </a:r>
            <a:r>
              <a:rPr lang="fi-FI" sz="1800" dirty="0" smtClean="0">
                <a:ea typeface="ＭＳ Ｐゴシック" charset="0"/>
                <a:cs typeface="ＭＳ Ｐゴシック" charset="0"/>
              </a:rPr>
              <a:t> to </a:t>
            </a:r>
            <a:r>
              <a:rPr lang="fi-FI" sz="1800" dirty="0" err="1" smtClean="0">
                <a:ea typeface="ＭＳ Ｐゴシック" charset="0"/>
                <a:cs typeface="ＭＳ Ｐゴシック" charset="0"/>
              </a:rPr>
              <a:t>horizontal</a:t>
            </a:r>
            <a:r>
              <a:rPr lang="fi-FI" sz="1800" dirty="0" smtClean="0">
                <a:ea typeface="ＭＳ Ｐゴシック" charset="0"/>
                <a:cs typeface="ＭＳ Ｐゴシック" charset="0"/>
              </a:rPr>
              <a:t> transmission.</a:t>
            </a:r>
            <a:endParaRPr lang="fi-FI" sz="1800" dirty="0" smtClean="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2387064" y="265113"/>
            <a:ext cx="5247976"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rPr>
              <a:t>Abundance Profiling</a:t>
            </a:r>
            <a:endParaRPr lang="en-US" sz="4400" dirty="0">
              <a:solidFill>
                <a:schemeClr val="tx2"/>
              </a:solidFill>
            </a:endParaRPr>
          </a:p>
        </p:txBody>
      </p:sp>
    </p:spTree>
    <p:extLst>
      <p:ext uri="{BB962C8B-B14F-4D97-AF65-F5344CB8AC3E}">
        <p14:creationId xmlns:p14="http://schemas.microsoft.com/office/powerpoint/2010/main" val="28063022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figs-jan25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50" y="511661"/>
            <a:ext cx="10250351" cy="7350558"/>
          </a:xfrm>
          <a:prstGeom prst="rect">
            <a:avLst/>
          </a:prstGeom>
        </p:spPr>
      </p:pic>
      <p:sp>
        <p:nvSpPr>
          <p:cNvPr id="2" name="TextBox 1"/>
          <p:cNvSpPr txBox="1"/>
          <p:nvPr/>
        </p:nvSpPr>
        <p:spPr>
          <a:xfrm>
            <a:off x="375803" y="5260932"/>
            <a:ext cx="5132234" cy="646331"/>
          </a:xfrm>
          <a:prstGeom prst="rect">
            <a:avLst/>
          </a:prstGeom>
          <a:noFill/>
        </p:spPr>
        <p:txBody>
          <a:bodyPr wrap="none" rtlCol="0">
            <a:spAutoFit/>
          </a:bodyPr>
          <a:lstStyle/>
          <a:p>
            <a:r>
              <a:rPr lang="en-US" dirty="0" smtClean="0"/>
              <a:t>Short fragment datasets: average length at most 100</a:t>
            </a:r>
          </a:p>
          <a:p>
            <a:r>
              <a:rPr lang="en-US" dirty="0" smtClean="0"/>
              <a:t>Long fragment datasets: average length 265 to 969</a:t>
            </a:r>
            <a:endParaRPr lang="en-US" dirty="0"/>
          </a:p>
        </p:txBody>
      </p:sp>
    </p:spTree>
    <p:extLst>
      <p:ext uri="{BB962C8B-B14F-4D97-AF65-F5344CB8AC3E}">
        <p14:creationId xmlns:p14="http://schemas.microsoft.com/office/powerpoint/2010/main" val="29866429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1" descr="profiles(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0716"/>
            <a:ext cx="83058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8" name="TextBox 2"/>
          <p:cNvSpPr txBox="1">
            <a:spLocks noChangeArrowheads="1"/>
          </p:cNvSpPr>
          <p:nvPr/>
        </p:nvSpPr>
        <p:spPr bwMode="auto">
          <a:xfrm>
            <a:off x="993775" y="4598988"/>
            <a:ext cx="70834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cs typeface="ＭＳ Ｐゴシック" charset="0"/>
              </a:defRPr>
            </a:lvl1pPr>
            <a:lvl2pPr>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2pPr>
            <a:lvl3pPr marL="1143000" indent="-228600">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3pPr>
            <a:lvl4pPr marL="1600200" indent="-228600">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4pPr>
            <a:lvl5pPr marL="2057400" indent="-228600">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9pPr>
          </a:lstStyle>
          <a:p>
            <a:pPr>
              <a:buFont typeface="Arial" charset="0"/>
              <a:buChar char="•"/>
            </a:pPr>
            <a:r>
              <a:rPr lang="en-US" sz="1800"/>
              <a:t> </a:t>
            </a:r>
            <a:r>
              <a:rPr lang="en-US" sz="1400"/>
              <a:t>FACs HC: Fragments simulated from 19 bacterial genomes, all in equal abundance </a:t>
            </a:r>
          </a:p>
          <a:p>
            <a:pPr lvl="1"/>
            <a:r>
              <a:rPr lang="en-US" sz="1400"/>
              <a:t>(Stranneheim et al. 2010)</a:t>
            </a:r>
          </a:p>
          <a:p>
            <a:pPr>
              <a:buFont typeface="Arial" charset="0"/>
              <a:buChar char="•"/>
            </a:pPr>
            <a:endParaRPr lang="en-US" sz="1400"/>
          </a:p>
          <a:p>
            <a:pPr>
              <a:buFont typeface="Arial" charset="0"/>
              <a:buChar char="•"/>
            </a:pPr>
            <a:r>
              <a:rPr lang="en-US" sz="1400"/>
              <a:t>  FAMeS: Fragments simulated from 113 bacterial and archael genomes, under 3 </a:t>
            </a:r>
          </a:p>
          <a:p>
            <a:pPr lvl="1"/>
            <a:r>
              <a:rPr lang="en-US" sz="1400"/>
              <a:t>different abundance complexity profiles.  (Mavromatis et al. 2007)</a:t>
            </a:r>
          </a:p>
          <a:p>
            <a:pPr>
              <a:buFont typeface="Arial" charset="0"/>
              <a:buChar char="•"/>
            </a:pPr>
            <a:endParaRPr lang="en-US" sz="1400"/>
          </a:p>
          <a:p>
            <a:pPr>
              <a:buFont typeface="Arial" charset="0"/>
              <a:buChar char="•"/>
            </a:pPr>
            <a:r>
              <a:rPr lang="en-US" sz="1400"/>
              <a:t>  WebCarma: Fragments simulated from 25 bacterial genomes, all in equal abundance </a:t>
            </a:r>
          </a:p>
          <a:p>
            <a:pPr lvl="1"/>
            <a:r>
              <a:rPr lang="en-US" sz="1400"/>
              <a:t>(Gerlach and Stoye 2011).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figs-jan25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10" y="576999"/>
            <a:ext cx="9918284" cy="7078677"/>
          </a:xfrm>
          <a:prstGeom prst="rect">
            <a:avLst/>
          </a:prstGeom>
        </p:spPr>
      </p:pic>
    </p:spTree>
    <p:extLst>
      <p:ext uri="{BB962C8B-B14F-4D97-AF65-F5344CB8AC3E}">
        <p14:creationId xmlns:p14="http://schemas.microsoft.com/office/powerpoint/2010/main" val="32734160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Autofit/>
          </a:bodyPr>
          <a:lstStyle/>
          <a:p>
            <a:pPr>
              <a:spcAft>
                <a:spcPts val="1200"/>
              </a:spcAft>
            </a:pPr>
            <a:r>
              <a:rPr lang="en-US" sz="1400" dirty="0" smtClean="0"/>
              <a:t>Classification of fragments: </a:t>
            </a:r>
          </a:p>
          <a:p>
            <a:pPr lvl="1">
              <a:spcAft>
                <a:spcPts val="1200"/>
              </a:spcAft>
            </a:pPr>
            <a:r>
              <a:rPr lang="en-US" sz="1400" dirty="0" smtClean="0"/>
              <a:t>TIPP and </a:t>
            </a:r>
            <a:r>
              <a:rPr lang="en-US" sz="1400" dirty="0" err="1" smtClean="0"/>
              <a:t>Metaphyler</a:t>
            </a:r>
            <a:r>
              <a:rPr lang="en-US" sz="1400" dirty="0" smtClean="0"/>
              <a:t> are </a:t>
            </a:r>
            <a:r>
              <a:rPr lang="en-US" sz="1400" dirty="0" smtClean="0"/>
              <a:t>methods </a:t>
            </a:r>
            <a:r>
              <a:rPr lang="en-US" sz="1400" dirty="0" smtClean="0"/>
              <a:t>that use </a:t>
            </a:r>
            <a:r>
              <a:rPr lang="en-US" sz="1400" dirty="0" smtClean="0">
                <a:solidFill>
                  <a:srgbClr val="0000FF"/>
                </a:solidFill>
              </a:rPr>
              <a:t>marker genes </a:t>
            </a:r>
            <a:r>
              <a:rPr lang="en-US" sz="1400" dirty="0" smtClean="0"/>
              <a:t>for taxon identification and phylogenetic profiling. These methods only classify fragments that are assigned to their marker genes</a:t>
            </a:r>
            <a:r>
              <a:rPr lang="en-US" sz="1400" dirty="0" smtClean="0"/>
              <a:t>.</a:t>
            </a:r>
            <a:r>
              <a:rPr lang="en-US" sz="1400" dirty="0" smtClean="0">
                <a:solidFill>
                  <a:srgbClr val="FF0000"/>
                </a:solidFill>
              </a:rPr>
              <a:t> They will fai</a:t>
            </a:r>
            <a:r>
              <a:rPr lang="en-US" sz="1400" dirty="0" smtClean="0">
                <a:solidFill>
                  <a:srgbClr val="FF0000"/>
                </a:solidFill>
              </a:rPr>
              <a:t>l to classify some fragments</a:t>
            </a:r>
            <a:r>
              <a:rPr lang="en-US" sz="1400" dirty="0" smtClean="0"/>
              <a:t>.</a:t>
            </a:r>
          </a:p>
          <a:p>
            <a:pPr lvl="1">
              <a:spcAft>
                <a:spcPts val="1200"/>
              </a:spcAft>
            </a:pPr>
            <a:r>
              <a:rPr lang="en-US" sz="1400" dirty="0" smtClean="0"/>
              <a:t>TIPP and </a:t>
            </a:r>
            <a:r>
              <a:rPr lang="en-US" sz="1400" dirty="0" err="1" smtClean="0"/>
              <a:t>Metaphlyler</a:t>
            </a:r>
            <a:r>
              <a:rPr lang="en-US" sz="1400" dirty="0" smtClean="0"/>
              <a:t> are both more accurate than </a:t>
            </a:r>
            <a:r>
              <a:rPr lang="en-US" sz="1400" dirty="0" err="1" smtClean="0"/>
              <a:t>PhymmBL</a:t>
            </a:r>
            <a:r>
              <a:rPr lang="en-US" sz="1400" dirty="0" smtClean="0"/>
              <a:t> at classifying fragments from the 30 marker genes (perhaps not surprisingly).</a:t>
            </a:r>
          </a:p>
          <a:p>
            <a:pPr lvl="1">
              <a:spcAft>
                <a:spcPts val="1200"/>
              </a:spcAft>
            </a:pPr>
            <a:r>
              <a:rPr lang="en-US" sz="1400" dirty="0" smtClean="0"/>
              <a:t>Most methods are affected by sequencing errors, and especially by </a:t>
            </a:r>
            <a:r>
              <a:rPr lang="en-US" sz="1400" dirty="0" err="1" smtClean="0"/>
              <a:t>indels</a:t>
            </a:r>
            <a:r>
              <a:rPr lang="en-US" sz="1400" dirty="0" smtClean="0"/>
              <a:t> (454 errors). TIPP is fairly </a:t>
            </a:r>
            <a:r>
              <a:rPr lang="en-US" sz="1400" dirty="0"/>
              <a:t>robust to 454 error (</a:t>
            </a:r>
            <a:r>
              <a:rPr lang="en-US" sz="1400" dirty="0" err="1"/>
              <a:t>indels</a:t>
            </a:r>
            <a:r>
              <a:rPr lang="en-US" sz="1400" dirty="0" smtClean="0"/>
              <a:t>).</a:t>
            </a:r>
          </a:p>
          <a:p>
            <a:pPr>
              <a:spcAft>
                <a:spcPts val="1200"/>
              </a:spcAft>
            </a:pPr>
            <a:r>
              <a:rPr lang="en-US" sz="1400" dirty="0" smtClean="0"/>
              <a:t>Taxonomic profiling:</a:t>
            </a:r>
          </a:p>
          <a:p>
            <a:pPr lvl="1">
              <a:spcAft>
                <a:spcPts val="1200"/>
              </a:spcAft>
            </a:pPr>
            <a:r>
              <a:rPr lang="en-US" sz="1400" dirty="0" smtClean="0"/>
              <a:t>Marker</a:t>
            </a:r>
            <a:r>
              <a:rPr lang="en-US" sz="1400" dirty="0" smtClean="0"/>
              <a:t>-based profiling can </a:t>
            </a:r>
            <a:r>
              <a:rPr lang="en-US" sz="1400" dirty="0" smtClean="0"/>
              <a:t>produce more </a:t>
            </a:r>
            <a:r>
              <a:rPr lang="en-US" sz="1400" dirty="0" smtClean="0"/>
              <a:t>accurate </a:t>
            </a:r>
            <a:r>
              <a:rPr lang="en-US" sz="1400" dirty="0" smtClean="0"/>
              <a:t>taxonomic profiles (distributions) than techniques that attempt </a:t>
            </a:r>
            <a:r>
              <a:rPr lang="en-US" sz="1400" dirty="0" smtClean="0"/>
              <a:t>to </a:t>
            </a:r>
            <a:r>
              <a:rPr lang="en-US" sz="1400" dirty="0" smtClean="0"/>
              <a:t>classify </a:t>
            </a:r>
            <a:r>
              <a:rPr lang="en-US" sz="1400" dirty="0" smtClean="0"/>
              <a:t>all fragments.</a:t>
            </a:r>
          </a:p>
          <a:p>
            <a:pPr lvl="1">
              <a:spcAft>
                <a:spcPts val="1200"/>
              </a:spcAft>
            </a:pPr>
            <a:r>
              <a:rPr lang="en-US" sz="1400" dirty="0" smtClean="0"/>
              <a:t>Using marker genes from </a:t>
            </a:r>
            <a:r>
              <a:rPr lang="en-US" sz="1400" dirty="0" err="1" smtClean="0"/>
              <a:t>Metaphyler</a:t>
            </a:r>
            <a:r>
              <a:rPr lang="en-US" sz="1400" dirty="0" smtClean="0"/>
              <a:t>, TIPP produces more accurate taxonomic distributions (profiles) than </a:t>
            </a:r>
            <a:r>
              <a:rPr lang="en-US" sz="1400" dirty="0" err="1" smtClean="0"/>
              <a:t>Metaphyler</a:t>
            </a:r>
            <a:r>
              <a:rPr lang="en-US" sz="1400" dirty="0" smtClean="0"/>
              <a:t>..</a:t>
            </a:r>
          </a:p>
          <a:p>
            <a:pPr>
              <a:spcAft>
                <a:spcPts val="1200"/>
              </a:spcAft>
            </a:pPr>
            <a:r>
              <a:rPr lang="en-US" sz="1400" dirty="0" smtClean="0"/>
              <a:t>TIPP uses multiple sequence alignment and phylogenetic placement to improve accuracy. This is probably why TIPP has better robustness to </a:t>
            </a:r>
            <a:r>
              <a:rPr lang="en-US" sz="1400" dirty="0" err="1" smtClean="0"/>
              <a:t>indel</a:t>
            </a:r>
            <a:r>
              <a:rPr lang="en-US" sz="1400" dirty="0" smtClean="0"/>
              <a:t> errors, and high sensitivity.</a:t>
            </a:r>
            <a:endParaRPr lang="en-US" sz="1400" dirty="0" smtClean="0"/>
          </a:p>
        </p:txBody>
      </p:sp>
    </p:spTree>
    <p:extLst>
      <p:ext uri="{BB962C8B-B14F-4D97-AF65-F5344CB8AC3E}">
        <p14:creationId xmlns:p14="http://schemas.microsoft.com/office/powerpoint/2010/main" val="3988577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FF"/>
                </a:solidFill>
              </a:rPr>
              <a:t>Extending TIPP to non-marker genes</a:t>
            </a:r>
            <a:r>
              <a:rPr lang="en-US" dirty="0" smtClean="0"/>
              <a:t>. TIPP easily extends as a fragment identification method (as long as the gene is represented in sufficient quantity in existing databases), and preliminary results on 16S genes show very good fragment identification. However, using non-marker genes for abundance profiling requires normalization for multi-copy and missing data. </a:t>
            </a:r>
          </a:p>
          <a:p>
            <a:r>
              <a:rPr lang="en-US" dirty="0" smtClean="0">
                <a:solidFill>
                  <a:srgbClr val="0000FF"/>
                </a:solidFill>
              </a:rPr>
              <a:t>Implementation for HPC </a:t>
            </a:r>
            <a:r>
              <a:rPr lang="en-US" dirty="0" smtClean="0"/>
              <a:t>(big data problems).</a:t>
            </a:r>
          </a:p>
        </p:txBody>
      </p:sp>
    </p:spTree>
    <p:extLst>
      <p:ext uri="{BB962C8B-B14F-4D97-AF65-F5344CB8AC3E}">
        <p14:creationId xmlns:p14="http://schemas.microsoft.com/office/powerpoint/2010/main" val="12681732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6880"/>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t>Warnow Laboratory</a:t>
            </a:r>
          </a:p>
        </p:txBody>
      </p:sp>
      <p:sp>
        <p:nvSpPr>
          <p:cNvPr id="247811" name="Rectangle 3"/>
          <p:cNvSpPr>
            <a:spLocks noGrp="1" noChangeArrowheads="1"/>
          </p:cNvSpPr>
          <p:nvPr>
            <p:ph type="body" idx="1"/>
          </p:nvPr>
        </p:nvSpPr>
        <p:spPr>
          <a:xfrm>
            <a:off x="228600" y="3189400"/>
            <a:ext cx="8763000" cy="274320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rmAutofit fontScale="92500" lnSpcReduction="20000"/>
          </a:bodyPr>
          <a:lstStyle/>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PhD students: </a:t>
            </a:r>
            <a:r>
              <a:rPr lang="en-US" sz="2000" dirty="0" err="1" smtClean="0"/>
              <a:t>Siavash</a:t>
            </a:r>
            <a:r>
              <a:rPr lang="en-US" sz="2000" dirty="0" smtClean="0"/>
              <a:t> </a:t>
            </a:r>
            <a:r>
              <a:rPr lang="en-US" sz="2000" dirty="0" err="1" smtClean="0"/>
              <a:t>Mirarab</a:t>
            </a:r>
            <a:r>
              <a:rPr lang="en-US" sz="2000" dirty="0" smtClean="0"/>
              <a:t>*, Nam Nguyen, and Md. S. </a:t>
            </a:r>
            <a:r>
              <a:rPr lang="en-US" sz="2000" dirty="0" err="1" smtClean="0"/>
              <a:t>Bayzid</a:t>
            </a:r>
            <a:r>
              <a:rPr lang="en-US" sz="2000" dirty="0" smtClean="0"/>
              <a:t>**</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Undergrad: </a:t>
            </a:r>
            <a:r>
              <a:rPr lang="en-US" sz="2000" dirty="0" err="1" smtClean="0"/>
              <a:t>Keerthana</a:t>
            </a:r>
            <a:r>
              <a:rPr lang="en-US" sz="2000" dirty="0" smtClean="0"/>
              <a:t> Kumar</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Lab Website: </a:t>
            </a:r>
            <a:r>
              <a:rPr lang="en-US" sz="2000" dirty="0" smtClean="0">
                <a:hlinkClick r:id="rId3"/>
              </a:rPr>
              <a:t>http://www.cs.utexas.edu/users/phylo</a:t>
            </a:r>
            <a:r>
              <a:rPr lang="en-US" sz="2000" dirty="0" smtClean="0"/>
              <a:t> </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t>Funding</a:t>
            </a:r>
            <a:r>
              <a:rPr lang="en-US" sz="2000" dirty="0" smtClean="0"/>
              <a:t>: Guggenheim Foundation, Packard, NSF, Microsoft Research New England, David </a:t>
            </a:r>
            <a:r>
              <a:rPr lang="en-US" sz="2000" dirty="0" err="1" smtClean="0"/>
              <a:t>Bruton</a:t>
            </a:r>
            <a:r>
              <a:rPr lang="en-US" sz="2000" dirty="0" smtClean="0"/>
              <a:t> Jr. Centennial Professorship, TACC (Texas Advanced Computing Center), and the University of Alberta (Canada)</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t/>
            </a:r>
            <a:br>
              <a:rPr lang="en-US" sz="2000" b="1" dirty="0" smtClean="0"/>
            </a:br>
            <a:r>
              <a:rPr lang="en-US" sz="2000" b="1" dirty="0" smtClean="0"/>
              <a:t>TACC </a:t>
            </a:r>
            <a:r>
              <a:rPr lang="en-US" sz="2000" dirty="0" smtClean="0"/>
              <a:t>and UTCS </a:t>
            </a:r>
            <a:r>
              <a:rPr lang="en-US" sz="2000" dirty="0"/>
              <a:t>c</a:t>
            </a:r>
            <a:r>
              <a:rPr lang="en-US" sz="2000" dirty="0" smtClean="0"/>
              <a:t>omputational resources</a:t>
            </a:r>
            <a:endParaRPr lang="en-US" sz="2000" b="1" dirty="0" smtClean="0"/>
          </a:p>
          <a:p>
            <a:pPr marL="107950" indent="0" defTabSz="449263" eaLnBrk="1" hangingPunct="1">
              <a:lnSpc>
                <a:spcPct val="9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smtClean="0"/>
              <a:t>*  </a:t>
            </a:r>
            <a:r>
              <a:rPr lang="en-US" sz="1600" dirty="0" smtClean="0"/>
              <a:t>Supported by HHMI </a:t>
            </a:r>
            <a:r>
              <a:rPr lang="en-US" sz="1600" dirty="0" err="1" smtClean="0"/>
              <a:t>Predoctoral</a:t>
            </a:r>
            <a:r>
              <a:rPr lang="en-US" sz="1600" dirty="0" smtClean="0"/>
              <a:t> Fellowship</a:t>
            </a:r>
          </a:p>
          <a:p>
            <a:pPr marL="107950" indent="0" defTabSz="449263" eaLnBrk="1" hangingPunct="1">
              <a:lnSpc>
                <a:spcPct val="9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smtClean="0"/>
              <a:t>** Supported by Fulbright Foundation </a:t>
            </a:r>
            <a:r>
              <a:rPr lang="en-US" sz="1600" dirty="0" err="1" smtClean="0"/>
              <a:t>Predoctoral</a:t>
            </a:r>
            <a:r>
              <a:rPr lang="en-US" sz="1600" dirty="0" smtClean="0"/>
              <a:t> Fellowship</a:t>
            </a:r>
            <a:endParaRPr lang="en-US" sz="1600" dirty="0"/>
          </a:p>
        </p:txBody>
      </p:sp>
      <p:pic>
        <p:nvPicPr>
          <p:cNvPr id="162819" name="Picture 12" descr="siav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423320"/>
            <a:ext cx="1379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0" name="Picture 13" descr="warn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6838" y="1439000"/>
            <a:ext cx="11985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1" descr="nam-nguye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439000"/>
            <a:ext cx="182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2" descr="bayzi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440588"/>
            <a:ext cx="1262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Picture 1" descr="n021zsi2b1rwbredjb5g.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423320"/>
            <a:ext cx="20907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UPP: Ultra-large alignment using SEPP</a:t>
            </a:r>
            <a:r>
              <a:rPr lang="en-US" baseline="30000">
                <a:latin typeface="Arial" charset="0"/>
                <a:ea typeface="ＭＳ Ｐゴシック" charset="0"/>
                <a:cs typeface="ＭＳ Ｐゴシック" charset="0"/>
              </a:rPr>
              <a:t>1</a:t>
            </a:r>
            <a:endParaRPr lang="en-US">
              <a:latin typeface="Arial" charset="0"/>
              <a:ea typeface="ＭＳ Ｐゴシック" charset="0"/>
              <a:cs typeface="ＭＳ Ｐゴシック" charset="0"/>
            </a:endParaRPr>
          </a:p>
        </p:txBody>
      </p:sp>
      <p:sp>
        <p:nvSpPr>
          <p:cNvPr id="117762" name="Rectangle 3"/>
          <p:cNvSpPr>
            <a:spLocks noGrp="1" noChangeArrowheads="1"/>
          </p:cNvSpPr>
          <p:nvPr>
            <p:ph type="body" idx="1"/>
          </p:nvPr>
        </p:nvSpPr>
        <p:spPr>
          <a:xfrm>
            <a:off x="685800" y="2286000"/>
            <a:ext cx="7772400" cy="4114800"/>
          </a:xfrm>
        </p:spPr>
        <p:txBody>
          <a:bodyPr>
            <a:normAutofit lnSpcReduction="10000"/>
          </a:bodyPr>
          <a:lstStyle/>
          <a:p>
            <a:pPr eaLnBrk="1" hangingPunct="1">
              <a:buFontTx/>
              <a:buNone/>
            </a:pPr>
            <a:r>
              <a:rPr lang="en-US" sz="2400" b="1" dirty="0">
                <a:solidFill>
                  <a:srgbClr val="0000FF"/>
                </a:solidFill>
                <a:latin typeface="Arial" charset="0"/>
                <a:ea typeface="ＭＳ Ｐゴシック" charset="0"/>
                <a:cs typeface="ＭＳ Ｐゴシック" charset="0"/>
              </a:rPr>
              <a:t>Objective: highly accurate multiple sequence alignments and trees on ultra-large datasets</a:t>
            </a:r>
          </a:p>
          <a:p>
            <a:pPr eaLnBrk="1" hangingPunct="1">
              <a:buFontTx/>
              <a:buNone/>
            </a:pPr>
            <a:endParaRPr lang="en-US" sz="2400" dirty="0">
              <a:solidFill>
                <a:srgbClr val="000000"/>
              </a:solidFill>
              <a:latin typeface="Arial" charset="0"/>
              <a:ea typeface="ＭＳ Ｐゴシック" charset="0"/>
              <a:cs typeface="ＭＳ Ｐゴシック" charset="0"/>
            </a:endParaRPr>
          </a:p>
          <a:p>
            <a:pPr eaLnBrk="1" hangingPunct="1">
              <a:buFontTx/>
              <a:buNone/>
            </a:pPr>
            <a:r>
              <a:rPr lang="en-US" sz="2400" dirty="0">
                <a:solidFill>
                  <a:srgbClr val="000000"/>
                </a:solidFill>
                <a:latin typeface="Arial" charset="0"/>
                <a:ea typeface="ＭＳ Ｐゴシック" charset="0"/>
                <a:cs typeface="ＭＳ Ｐゴシック" charset="0"/>
              </a:rPr>
              <a:t>Authors: Nam Nguyen, </a:t>
            </a:r>
            <a:r>
              <a:rPr lang="en-US" sz="2400" dirty="0" err="1">
                <a:solidFill>
                  <a:srgbClr val="000000"/>
                </a:solidFill>
                <a:latin typeface="Arial" charset="0"/>
                <a:ea typeface="ＭＳ Ｐゴシック" charset="0"/>
                <a:cs typeface="ＭＳ Ｐゴシック" charset="0"/>
              </a:rPr>
              <a:t>Siavash</a:t>
            </a:r>
            <a:r>
              <a:rPr lang="en-US" sz="2400" dirty="0">
                <a:solidFill>
                  <a:srgbClr val="000000"/>
                </a:solidFill>
                <a:latin typeface="Arial" charset="0"/>
                <a:ea typeface="ＭＳ Ｐゴシック" charset="0"/>
                <a:cs typeface="ＭＳ Ｐゴシック" charset="0"/>
              </a:rPr>
              <a:t> </a:t>
            </a:r>
            <a:r>
              <a:rPr lang="en-US" sz="2400" dirty="0" err="1">
                <a:solidFill>
                  <a:srgbClr val="000000"/>
                </a:solidFill>
                <a:latin typeface="Arial" charset="0"/>
                <a:ea typeface="ＭＳ Ｐゴシック" charset="0"/>
                <a:cs typeface="ＭＳ Ｐゴシック" charset="0"/>
              </a:rPr>
              <a:t>Mirarab</a:t>
            </a:r>
            <a:r>
              <a:rPr lang="en-US" sz="2400" dirty="0" smtClean="0">
                <a:solidFill>
                  <a:srgbClr val="000000"/>
                </a:solidFill>
                <a:latin typeface="Arial" charset="0"/>
                <a:ea typeface="ＭＳ Ｐゴシック" charset="0"/>
                <a:cs typeface="ＭＳ Ｐゴシック" charset="0"/>
              </a:rPr>
              <a:t>,  </a:t>
            </a:r>
            <a:r>
              <a:rPr lang="en-US" sz="2400" dirty="0">
                <a:solidFill>
                  <a:srgbClr val="000000"/>
                </a:solidFill>
                <a:latin typeface="Arial" charset="0"/>
                <a:ea typeface="ＭＳ Ｐゴシック" charset="0"/>
                <a:cs typeface="ＭＳ Ｐゴシック" charset="0"/>
              </a:rPr>
              <a:t>and Tandy Warnow</a:t>
            </a:r>
          </a:p>
          <a:p>
            <a:pPr eaLnBrk="1" hangingPunct="1">
              <a:buFontTx/>
              <a:buNone/>
            </a:pPr>
            <a:r>
              <a:rPr lang="en-US" sz="2400" dirty="0">
                <a:solidFill>
                  <a:srgbClr val="000000"/>
                </a:solidFill>
                <a:latin typeface="Arial" charset="0"/>
                <a:ea typeface="ＭＳ Ｐゴシック" charset="0"/>
                <a:cs typeface="ＭＳ Ｐゴシック" charset="0"/>
              </a:rPr>
              <a:t>In preparation – expected submission </a:t>
            </a:r>
            <a:r>
              <a:rPr lang="en-US" sz="2400" dirty="0" smtClean="0">
                <a:solidFill>
                  <a:srgbClr val="000000"/>
                </a:solidFill>
                <a:latin typeface="Arial" charset="0"/>
                <a:ea typeface="ＭＳ Ｐゴシック" charset="0"/>
                <a:cs typeface="ＭＳ Ｐゴシック" charset="0"/>
              </a:rPr>
              <a:t>February 2014</a:t>
            </a:r>
            <a:endParaRPr lang="en-US" sz="2400" dirty="0">
              <a:solidFill>
                <a:srgbClr val="000000"/>
              </a:solidFill>
              <a:latin typeface="Arial" charset="0"/>
              <a:ea typeface="ＭＳ Ｐゴシック" charset="0"/>
              <a:cs typeface="ＭＳ Ｐゴシック" charset="0"/>
            </a:endParaRPr>
          </a:p>
          <a:p>
            <a:pPr eaLnBrk="1" hangingPunct="1">
              <a:buFontTx/>
              <a:buNone/>
            </a:pPr>
            <a:endParaRPr lang="en-US" sz="2400" dirty="0">
              <a:solidFill>
                <a:srgbClr val="000000"/>
              </a:solidFill>
              <a:latin typeface="Arial" charset="0"/>
              <a:ea typeface="ＭＳ Ｐゴシック" charset="0"/>
              <a:cs typeface="ＭＳ Ｐゴシック" charset="0"/>
            </a:endParaRPr>
          </a:p>
          <a:p>
            <a:pPr eaLnBrk="1" hangingPunct="1">
              <a:buFontTx/>
              <a:buNone/>
            </a:pPr>
            <a:endParaRPr lang="en-US" sz="2400" baseline="30000" dirty="0">
              <a:solidFill>
                <a:srgbClr val="000000"/>
              </a:solidFill>
              <a:latin typeface="Arial" charset="0"/>
              <a:ea typeface="ＭＳ Ｐゴシック" charset="0"/>
              <a:cs typeface="ＭＳ Ｐゴシック" charset="0"/>
            </a:endParaRPr>
          </a:p>
          <a:p>
            <a:pPr eaLnBrk="1" hangingPunct="1">
              <a:buFontTx/>
              <a:buNone/>
            </a:pPr>
            <a:endParaRPr lang="en-US" sz="2400" baseline="30000" dirty="0">
              <a:solidFill>
                <a:srgbClr val="000000"/>
              </a:solidFill>
              <a:latin typeface="Arial" charset="0"/>
              <a:ea typeface="ＭＳ Ｐゴシック" charset="0"/>
              <a:cs typeface="ＭＳ Ｐゴシック" charset="0"/>
            </a:endParaRPr>
          </a:p>
          <a:p>
            <a:pPr eaLnBrk="1" hangingPunct="1">
              <a:buFontTx/>
              <a:buNone/>
            </a:pPr>
            <a:r>
              <a:rPr lang="en-US" sz="2400" baseline="30000" dirty="0">
                <a:solidFill>
                  <a:srgbClr val="000000"/>
                </a:solidFill>
                <a:latin typeface="Arial" charset="0"/>
                <a:ea typeface="ＭＳ Ｐゴシック" charset="0"/>
                <a:cs typeface="ＭＳ Ｐゴシック" charset="0"/>
              </a:rPr>
              <a:t>1 </a:t>
            </a:r>
            <a:r>
              <a:rPr lang="en-US" sz="1800" dirty="0">
                <a:solidFill>
                  <a:srgbClr val="000000"/>
                </a:solidFill>
                <a:latin typeface="Arial" charset="0"/>
                <a:ea typeface="ＭＳ Ｐゴシック" charset="0"/>
                <a:cs typeface="ＭＳ Ｐゴシック" charset="0"/>
              </a:rPr>
              <a:t>SEPP: </a:t>
            </a:r>
            <a:r>
              <a:rPr lang="en-US" sz="1800" dirty="0" err="1">
                <a:solidFill>
                  <a:srgbClr val="000000"/>
                </a:solidFill>
                <a:latin typeface="Arial" charset="0"/>
                <a:ea typeface="ＭＳ Ｐゴシック" charset="0"/>
                <a:cs typeface="ＭＳ Ｐゴシック" charset="0"/>
              </a:rPr>
              <a:t>SATe</a:t>
            </a:r>
            <a:r>
              <a:rPr lang="en-US" sz="1800" dirty="0">
                <a:solidFill>
                  <a:srgbClr val="000000"/>
                </a:solidFill>
                <a:latin typeface="Arial" charset="0"/>
                <a:ea typeface="ＭＳ Ｐゴシック" charset="0"/>
                <a:cs typeface="ＭＳ Ｐゴシック" charset="0"/>
              </a:rPr>
              <a:t>-enabled phylogenetic placement, Nguyen, </a:t>
            </a:r>
            <a:r>
              <a:rPr lang="en-US" sz="1800" dirty="0" err="1">
                <a:solidFill>
                  <a:srgbClr val="000000"/>
                </a:solidFill>
                <a:latin typeface="Arial" charset="0"/>
                <a:ea typeface="ＭＳ Ｐゴシック" charset="0"/>
                <a:cs typeface="ＭＳ Ｐゴシック" charset="0"/>
              </a:rPr>
              <a:t>Mirarab</a:t>
            </a:r>
            <a:r>
              <a:rPr lang="en-US" sz="1800" dirty="0">
                <a:solidFill>
                  <a:srgbClr val="000000"/>
                </a:solidFill>
                <a:latin typeface="Arial" charset="0"/>
                <a:ea typeface="ＭＳ Ｐゴシック" charset="0"/>
                <a:cs typeface="ＭＳ Ｐゴシック" charset="0"/>
              </a:rPr>
              <a:t>, and Warnow, PSB 2012</a:t>
            </a:r>
          </a:p>
          <a:p>
            <a:pPr eaLnBrk="1" hangingPunct="1">
              <a:buFontTx/>
              <a:buNone/>
            </a:pPr>
            <a:endParaRPr lang="en-US" sz="1800" dirty="0">
              <a:solidFill>
                <a:srgbClr val="1735B6"/>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UPP: basic idea</a:t>
            </a:r>
          </a:p>
        </p:txBody>
      </p:sp>
      <p:sp>
        <p:nvSpPr>
          <p:cNvPr id="118786" name="Rectangle 3"/>
          <p:cNvSpPr>
            <a:spLocks noGrp="1" noChangeArrowheads="1"/>
          </p:cNvSpPr>
          <p:nvPr>
            <p:ph type="body" idx="1"/>
          </p:nvPr>
        </p:nvSpPr>
        <p:spPr>
          <a:xfrm>
            <a:off x="685800" y="2286000"/>
            <a:ext cx="7772400" cy="4114800"/>
          </a:xfrm>
        </p:spPr>
        <p:txBody>
          <a:bodyPr/>
          <a:lstStyle/>
          <a:p>
            <a:pPr eaLnBrk="1" hangingPunct="1">
              <a:buFontTx/>
              <a:buNone/>
              <a:defRPr/>
            </a:pPr>
            <a:r>
              <a:rPr lang="en-US" sz="2400" dirty="0">
                <a:solidFill>
                  <a:srgbClr val="1735B6"/>
                </a:solidFill>
                <a:latin typeface="Arial" charset="0"/>
                <a:ea typeface="ＭＳ Ｐゴシック" charset="0"/>
                <a:cs typeface="ＭＳ Ｐゴシック" charset="0"/>
              </a:rPr>
              <a:t>Input: set S of unaligned sequences</a:t>
            </a:r>
          </a:p>
          <a:p>
            <a:pPr eaLnBrk="1" hangingPunct="1">
              <a:buFontTx/>
              <a:buNone/>
              <a:defRPr/>
            </a:pPr>
            <a:r>
              <a:rPr lang="en-US" sz="2400" dirty="0">
                <a:solidFill>
                  <a:srgbClr val="1735B6"/>
                </a:solidFill>
                <a:latin typeface="Arial" charset="0"/>
                <a:ea typeface="ＭＳ Ｐゴシック" charset="0"/>
                <a:cs typeface="ＭＳ Ｐゴシック" charset="0"/>
              </a:rPr>
              <a:t>Output: alignment on S</a:t>
            </a:r>
          </a:p>
          <a:p>
            <a:pPr eaLnBrk="1" hangingPunct="1">
              <a:buFontTx/>
              <a:buNone/>
              <a:defRPr/>
            </a:pPr>
            <a:endParaRPr lang="en-US" sz="2400" dirty="0">
              <a:solidFill>
                <a:srgbClr val="1735B6"/>
              </a:solidFill>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Select random subset X of S</a:t>
            </a:r>
          </a:p>
          <a:p>
            <a:pPr eaLnBrk="1" hangingPunct="1">
              <a:defRPr/>
            </a:pPr>
            <a:r>
              <a:rPr lang="en-US" sz="2400" dirty="0">
                <a:latin typeface="Arial" charset="0"/>
                <a:ea typeface="ＭＳ Ｐゴシック" charset="0"/>
                <a:cs typeface="ＭＳ Ｐゴシック" charset="0"/>
              </a:rPr>
              <a:t>Estimate “backbone” alignment A and tree T on X</a:t>
            </a:r>
          </a:p>
          <a:p>
            <a:pPr eaLnBrk="1" hangingPunct="1">
              <a:defRPr/>
            </a:pPr>
            <a:r>
              <a:rPr lang="en-US" sz="2400" dirty="0" smtClean="0">
                <a:latin typeface="Arial" charset="0"/>
                <a:ea typeface="ＭＳ Ｐゴシック" charset="0"/>
                <a:cs typeface="ＭＳ Ｐゴシック" charset="0"/>
              </a:rPr>
              <a:t>Independently align </a:t>
            </a:r>
            <a:r>
              <a:rPr lang="en-US" sz="2400" dirty="0">
                <a:latin typeface="Arial" charset="0"/>
                <a:ea typeface="ＭＳ Ｐゴシック" charset="0"/>
                <a:cs typeface="ＭＳ Ｐゴシック" charset="0"/>
              </a:rPr>
              <a:t>each sequence in S-X to </a:t>
            </a:r>
            <a:r>
              <a:rPr lang="en-US" sz="2400" dirty="0" smtClean="0">
                <a:latin typeface="Arial" charset="0"/>
                <a:ea typeface="ＭＳ Ｐゴシック" charset="0"/>
                <a:cs typeface="ＭＳ Ｐゴシック" charset="0"/>
              </a:rPr>
              <a:t>A</a:t>
            </a:r>
            <a:endParaRPr lang="en-US" sz="2400" dirty="0">
              <a:latin typeface="Arial" charset="0"/>
              <a:ea typeface="ＭＳ Ｐゴシック" charset="0"/>
              <a:cs typeface="ＭＳ Ｐゴシック" charset="0"/>
            </a:endParaRPr>
          </a:p>
          <a:p>
            <a:pPr eaLnBrk="1" hangingPunct="1">
              <a:defRPr/>
            </a:pPr>
            <a:r>
              <a:rPr lang="en-US" sz="2400" dirty="0" smtClean="0">
                <a:latin typeface="Arial" charset="0"/>
                <a:ea typeface="ＭＳ Ｐゴシック" charset="0"/>
                <a:cs typeface="ＭＳ Ｐゴシック" charset="0"/>
              </a:rPr>
              <a:t>Use transitivity to produce multiple sequence alignment A* for entire set S</a:t>
            </a:r>
            <a:endParaRPr lang="en-US" sz="2400" dirty="0">
              <a:latin typeface="Arial" charset="0"/>
              <a:ea typeface="ＭＳ Ｐゴシック" charset="0"/>
              <a:cs typeface="ＭＳ Ｐゴシック" charset="0"/>
            </a:endParaRPr>
          </a:p>
          <a:p>
            <a:pPr marL="0" indent="0" eaLnBrk="1" hangingPunct="1">
              <a:buFontTx/>
              <a:buNone/>
              <a:defRPr/>
            </a:pPr>
            <a:endParaRPr lang="en-US" sz="24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ustomShape 1"/>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457200" eaLnBrk="1" hangingPunct="1">
              <a:buSzPct val="45000"/>
              <a:buFont typeface="Arial" charset="0"/>
              <a:buNone/>
            </a:pPr>
            <a:r>
              <a:rPr lang="fi-FI" sz="4000" dirty="0" err="1" smtClean="0"/>
              <a:t>Metagenomic</a:t>
            </a:r>
            <a:r>
              <a:rPr lang="fi-FI" sz="4000" dirty="0" smtClean="0"/>
              <a:t> </a:t>
            </a:r>
            <a:r>
              <a:rPr lang="fi-FI" sz="4000" dirty="0" err="1"/>
              <a:t>Taxon</a:t>
            </a:r>
            <a:r>
              <a:rPr lang="fi-FI" sz="4000" dirty="0"/>
              <a:t> </a:t>
            </a:r>
            <a:r>
              <a:rPr lang="fi-FI" sz="4000" dirty="0" err="1"/>
              <a:t>Identification</a:t>
            </a:r>
            <a:endParaRPr lang="en-US" sz="4000" dirty="0"/>
          </a:p>
        </p:txBody>
      </p:sp>
      <p:sp>
        <p:nvSpPr>
          <p:cNvPr id="161794" name="CustomShape 2"/>
          <p:cNvSpPr>
            <a:spLocks noChangeArrowheads="1"/>
          </p:cNvSpPr>
          <p:nvPr/>
        </p:nvSpPr>
        <p:spPr bwMode="auto">
          <a:xfrm>
            <a:off x="304800" y="1371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eaLnBrk="1" hangingPunct="1"/>
            <a:endParaRPr lang="en-US" sz="1800"/>
          </a:p>
          <a:p>
            <a:pPr defTabSz="457200" eaLnBrk="1" hangingPunct="1">
              <a:lnSpc>
                <a:spcPct val="90000"/>
              </a:lnSpc>
              <a:buSzPct val="45000"/>
              <a:buFont typeface="Arial" charset="0"/>
              <a:buNone/>
            </a:pPr>
            <a:r>
              <a:rPr lang="fi-FI" sz="2800"/>
              <a:t>Objective: classify short reads in a metagenomic sample</a:t>
            </a:r>
            <a:endParaRPr lang="en-US" sz="1800"/>
          </a:p>
        </p:txBody>
      </p:sp>
      <p:pic>
        <p:nvPicPr>
          <p:cNvPr id="161795"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1143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6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213" y="3762375"/>
            <a:ext cx="29987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p:cTn id="2" dur="indefinite"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4"/>
          <p:cNvSpPr>
            <a:spLocks noGrp="1"/>
          </p:cNvSpPr>
          <p:nvPr>
            <p:ph type="title" idx="4294967295"/>
          </p:nvPr>
        </p:nvSpPr>
        <p:spPr>
          <a:xfrm>
            <a:off x="609600" y="76200"/>
            <a:ext cx="7162800" cy="715963"/>
          </a:xfrm>
        </p:spPr>
        <p:txBody>
          <a:bodyPr/>
          <a:lstStyle/>
          <a:p>
            <a:pPr algn="l" eaLnBrk="1" hangingPunct="1"/>
            <a:r>
              <a:rPr lang="en-US" sz="4000" b="1">
                <a:latin typeface="Arial" charset="0"/>
                <a:ea typeface="ＭＳ Ｐゴシック" charset="0"/>
                <a:cs typeface="ＭＳ Ｐゴシック" charset="0"/>
              </a:rPr>
              <a:t>      </a:t>
            </a:r>
            <a:r>
              <a:rPr lang="en-US" sz="2800">
                <a:latin typeface="Arial" charset="0"/>
                <a:ea typeface="ＭＳ Ｐゴシック" charset="0"/>
                <a:cs typeface="ＭＳ Ｐゴシック" charset="0"/>
              </a:rPr>
              <a:t>One Million Sequences: Tree Error </a:t>
            </a:r>
            <a:endParaRPr lang="en-US" sz="4000">
              <a:latin typeface="Arial" charset="0"/>
              <a:ea typeface="ＭＳ Ｐゴシック" charset="0"/>
              <a:cs typeface="ＭＳ Ｐゴシック" charset="0"/>
            </a:endParaRPr>
          </a:p>
        </p:txBody>
      </p:sp>
      <p:pic>
        <p:nvPicPr>
          <p:cNvPr id="494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066800"/>
            <a:ext cx="6937375"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6675" name="TextBox 1"/>
          <p:cNvSpPr txBox="1">
            <a:spLocks noChangeArrowheads="1"/>
          </p:cNvSpPr>
          <p:nvPr/>
        </p:nvSpPr>
        <p:spPr bwMode="auto">
          <a:xfrm>
            <a:off x="6629400" y="160020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UPP(100,100): </a:t>
            </a:r>
            <a:r>
              <a:rPr lang="en-US" sz="1400">
                <a:solidFill>
                  <a:srgbClr val="0000FF"/>
                </a:solidFill>
              </a:rPr>
              <a:t>1.6 days </a:t>
            </a:r>
          </a:p>
          <a:p>
            <a:r>
              <a:rPr lang="en-US" sz="1400">
                <a:solidFill>
                  <a:srgbClr val="0000FF"/>
                </a:solidFill>
              </a:rPr>
              <a:t>using 8 processors     (5.7 CPU days)</a:t>
            </a:r>
          </a:p>
          <a:p>
            <a:endParaRPr lang="en-US" sz="1400"/>
          </a:p>
          <a:p>
            <a:r>
              <a:rPr lang="en-US" sz="1400"/>
              <a:t>UPP(100,10): 7 days using 8 processors    (54.8  CPU days)</a:t>
            </a:r>
          </a:p>
        </p:txBody>
      </p:sp>
      <p:sp>
        <p:nvSpPr>
          <p:cNvPr id="156676" name="TextBox 1"/>
          <p:cNvSpPr txBox="1">
            <a:spLocks noChangeArrowheads="1"/>
          </p:cNvSpPr>
          <p:nvPr/>
        </p:nvSpPr>
        <p:spPr bwMode="auto">
          <a:xfrm>
            <a:off x="1143000" y="5867400"/>
            <a:ext cx="6592888"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Note: UPP Decomposition improves accuracy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630363"/>
            <a:ext cx="8686800" cy="3744487"/>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4000" dirty="0" smtClean="0">
                <a:latin typeface="Arial" charset="0"/>
                <a:ea typeface="ＭＳ Ｐゴシック" charset="0"/>
                <a:cs typeface="ＭＳ Ｐゴシック" charset="0"/>
              </a:rPr>
              <a:t>1.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a:t>
            </a:r>
            <a:r>
              <a:rPr lang="fi-FI" dirty="0" err="1" smtClean="0">
                <a:ea typeface="ＭＳ Ｐゴシック" charset="0"/>
                <a:cs typeface="ＭＳ Ｐゴシック" charset="0"/>
              </a:rPr>
              <a:t>this</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t>
            </a:r>
            <a:r>
              <a:rPr lang="fi-FI" dirty="0" err="1" smtClean="0">
                <a:ea typeface="ＭＳ Ｐゴシック" charset="0"/>
                <a:cs typeface="ＭＳ Ｐゴシック" charset="0"/>
              </a:rPr>
              <a:t>Classify</a:t>
            </a:r>
            <a:r>
              <a:rPr lang="fi-FI" dirty="0" smtClean="0">
                <a:ea typeface="ＭＳ Ｐゴシック" charset="0"/>
                <a:cs typeface="ＭＳ Ｐゴシック" charset="0"/>
              </a:rPr>
              <a:t> </a:t>
            </a:r>
            <a:r>
              <a:rPr lang="fi-FI" dirty="0" err="1" smtClean="0">
                <a:ea typeface="ＭＳ Ｐゴシック" charset="0"/>
                <a:cs typeface="ＭＳ Ｐゴシック" charset="0"/>
              </a:rPr>
              <a:t>each</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as </a:t>
            </a:r>
            <a:r>
              <a:rPr lang="fi-FI" dirty="0" err="1" smtClean="0">
                <a:ea typeface="ＭＳ Ｐゴシック" charset="0"/>
                <a:cs typeface="ＭＳ Ｐゴシック" charset="0"/>
              </a:rPr>
              <a:t>well</a:t>
            </a:r>
            <a:r>
              <a:rPr lang="fi-FI" dirty="0" smtClean="0">
                <a:ea typeface="ＭＳ Ｐゴシック" charset="0"/>
                <a:cs typeface="ＭＳ Ｐゴシック" charset="0"/>
              </a:rPr>
              <a:t> as </a:t>
            </a:r>
            <a:r>
              <a:rPr lang="fi-FI" dirty="0" err="1" smtClean="0">
                <a:ea typeface="ＭＳ Ｐゴシック" charset="0"/>
                <a:cs typeface="ＭＳ Ｐゴシック" charset="0"/>
              </a:rPr>
              <a:t>possible</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dirty="0" smtClean="0">
                <a:ea typeface="ＭＳ Ｐゴシック" charset="0"/>
                <a:cs typeface="ＭＳ Ｐゴシック" charset="0"/>
              </a:rPr>
              <a:t>2.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the </a:t>
            </a:r>
            <a:r>
              <a:rPr lang="fi-FI" dirty="0" err="1" smtClean="0">
                <a:ea typeface="ＭＳ Ｐゴシック" charset="0"/>
                <a:cs typeface="ＭＳ Ｐゴシック" charset="0"/>
              </a:rPr>
              <a:t>taxonomic</a:t>
            </a:r>
            <a:r>
              <a:rPr lang="fi-FI" dirty="0" smtClean="0">
                <a:ea typeface="ＭＳ Ｐゴシック" charset="0"/>
                <a:cs typeface="ＭＳ Ｐゴシック" charset="0"/>
              </a:rPr>
              <a:t> </a:t>
            </a:r>
            <a:r>
              <a:rPr lang="fi-FI" dirty="0" err="1" smtClean="0">
                <a:ea typeface="ＭＳ Ｐゴシック" charset="0"/>
                <a:cs typeface="ＭＳ Ｐゴシック" charset="0"/>
              </a:rPr>
              <a:t>distribution</a:t>
            </a:r>
            <a:r>
              <a:rPr lang="fi-FI" dirty="0" smtClean="0">
                <a:ea typeface="ＭＳ Ｐゴシック" charset="0"/>
                <a:cs typeface="ＭＳ Ｐゴシック" charset="0"/>
              </a:rPr>
              <a:t> in the </a:t>
            </a:r>
            <a:r>
              <a:rPr lang="fi-FI" dirty="0" err="1" smtClean="0">
                <a:ea typeface="ＭＳ Ｐゴシック" charset="0"/>
                <a:cs typeface="ＭＳ Ｐゴシック" charset="0"/>
              </a:rPr>
              <a:t>dataset</a:t>
            </a:r>
            <a:r>
              <a:rPr lang="fi-FI" dirty="0" smtClean="0">
                <a:ea typeface="ＭＳ Ｐゴシック" charset="0"/>
                <a:cs typeface="ＭＳ Ｐゴシック" charset="0"/>
              </a:rPr>
              <a:t>? (</a:t>
            </a:r>
            <a:r>
              <a:rPr lang="fi-FI" dirty="0" err="1" smtClean="0">
                <a:ea typeface="ＭＳ Ｐゴシック" charset="0"/>
                <a:cs typeface="ＭＳ Ｐゴシック" charset="0"/>
              </a:rPr>
              <a:t>Note</a:t>
            </a:r>
            <a:r>
              <a:rPr lang="fi-FI" dirty="0" smtClean="0">
                <a:ea typeface="ＭＳ Ｐゴシック" charset="0"/>
                <a:cs typeface="ＭＳ Ｐゴシック" charset="0"/>
              </a:rPr>
              <a:t>: </a:t>
            </a:r>
            <a:r>
              <a:rPr lang="fi-FI" dirty="0" err="1" smtClean="0">
                <a:ea typeface="ＭＳ Ｐゴシック" charset="0"/>
                <a:cs typeface="ＭＳ Ｐゴシック" charset="0"/>
              </a:rPr>
              <a:t>helpful</a:t>
            </a:r>
            <a:r>
              <a:rPr lang="fi-FI" dirty="0" smtClean="0">
                <a:ea typeface="ＭＳ Ｐゴシック" charset="0"/>
                <a:cs typeface="ＭＳ Ｐゴシック" charset="0"/>
              </a:rPr>
              <a:t> to </a:t>
            </a:r>
            <a:r>
              <a:rPr lang="fi-FI" dirty="0" err="1" smtClean="0">
                <a:ea typeface="ＭＳ Ｐゴシック" charset="0"/>
                <a:cs typeface="ＭＳ Ｐゴシック" charset="0"/>
              </a:rPr>
              <a:t>use</a:t>
            </a:r>
            <a:r>
              <a:rPr lang="fi-FI" dirty="0" smtClean="0">
                <a:ea typeface="ＭＳ Ｐゴシック" charset="0"/>
                <a:cs typeface="ＭＳ Ｐゴシック" charset="0"/>
              </a:rPr>
              <a:t> </a:t>
            </a:r>
            <a:r>
              <a:rPr lang="fi-FI" dirty="0" err="1" smtClean="0">
                <a:ea typeface="ＭＳ Ｐゴシック" charset="0"/>
                <a:cs typeface="ＭＳ Ｐゴシック" charset="0"/>
              </a:rPr>
              <a:t>marker</a:t>
            </a:r>
            <a:r>
              <a:rPr lang="fi-FI" dirty="0" smtClean="0">
                <a:ea typeface="ＭＳ Ｐゴシック" charset="0"/>
                <a:cs typeface="ＭＳ Ｐゴシック" charset="0"/>
              </a:rPr>
              <a:t> </a:t>
            </a:r>
            <a:r>
              <a:rPr lang="fi-FI" dirty="0" err="1" smtClean="0">
                <a:ea typeface="ＭＳ Ｐゴシック" charset="0"/>
                <a:cs typeface="ＭＳ Ｐゴシック" charset="0"/>
              </a:rPr>
              <a:t>genes</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138"/>
              </a:spcAft>
              <a:buSzPct val="45000"/>
              <a:buFont typeface="StarSymbol" charset="0"/>
              <a:buChar char="•"/>
            </a:pPr>
            <a:endParaRPr lang="fi-FI" sz="4000" dirty="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2270433" y="265113"/>
            <a:ext cx="4888277"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latin typeface="+mj-lt"/>
              </a:rPr>
              <a:t>Two Basic Questions</a:t>
            </a:r>
            <a:endParaRPr lang="en-US" sz="4400" dirty="0">
              <a:solidFill>
                <a:schemeClr val="tx2"/>
              </a:solidFill>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2" y="274638"/>
            <a:ext cx="9244037" cy="1143000"/>
          </a:xfrm>
        </p:spPr>
        <p:txBody>
          <a:bodyPr>
            <a:noAutofit/>
          </a:bodyPr>
          <a:lstStyle/>
          <a:p>
            <a:r>
              <a:rPr lang="en-US" sz="4000" dirty="0" smtClean="0"/>
              <a:t>Identifying Fragments using </a:t>
            </a:r>
            <a:r>
              <a:rPr lang="en-US" sz="4000" dirty="0"/>
              <a:t>M</a:t>
            </a:r>
            <a:r>
              <a:rPr lang="en-US" sz="4000" dirty="0" smtClean="0"/>
              <a:t>arker </a:t>
            </a:r>
            <a:r>
              <a:rPr lang="en-US" sz="4000" dirty="0"/>
              <a:t>G</a:t>
            </a:r>
            <a:r>
              <a:rPr lang="en-US" sz="4000" dirty="0" smtClean="0"/>
              <a:t>enes</a:t>
            </a:r>
            <a:endParaRPr lang="en-US" sz="4000" dirty="0"/>
          </a:p>
        </p:txBody>
      </p:sp>
      <p:sp>
        <p:nvSpPr>
          <p:cNvPr id="3" name="Content Placeholder 2"/>
          <p:cNvSpPr>
            <a:spLocks noGrp="1"/>
          </p:cNvSpPr>
          <p:nvPr>
            <p:ph idx="1"/>
          </p:nvPr>
        </p:nvSpPr>
        <p:spPr/>
        <p:txBody>
          <a:bodyPr/>
          <a:lstStyle/>
          <a:p>
            <a:r>
              <a:rPr lang="en-US" dirty="0" smtClean="0"/>
              <a:t>Approach:</a:t>
            </a:r>
          </a:p>
          <a:p>
            <a:pPr lvl="1"/>
            <a:r>
              <a:rPr lang="en-US" dirty="0"/>
              <a:t>D</a:t>
            </a:r>
            <a:r>
              <a:rPr lang="en-US" dirty="0" smtClean="0"/>
              <a:t>etermine the gene for the fragment (if possible), thus producing a set of “bins” (one for each gene, and a bin for “unclassified”)</a:t>
            </a:r>
          </a:p>
          <a:p>
            <a:pPr lvl="1"/>
            <a:r>
              <a:rPr lang="en-US" dirty="0" smtClean="0"/>
              <a:t>For each gene, classify each fragment:</a:t>
            </a:r>
          </a:p>
          <a:p>
            <a:pPr lvl="2"/>
            <a:r>
              <a:rPr lang="en-US" dirty="0" smtClean="0"/>
              <a:t>Construct a reference alignment and tree for full-length sequences for that gene</a:t>
            </a:r>
          </a:p>
          <a:p>
            <a:pPr lvl="2"/>
            <a:r>
              <a:rPr lang="en-US" dirty="0" smtClean="0"/>
              <a:t>Place each fragment within the tree</a:t>
            </a:r>
          </a:p>
          <a:p>
            <a:pPr lvl="2"/>
            <a:r>
              <a:rPr lang="en-US" dirty="0" smtClean="0"/>
              <a:t>Predict taxon identification (species, genus, etc.) from the placement</a:t>
            </a:r>
            <a:endParaRPr lang="en-US" dirty="0"/>
          </a:p>
        </p:txBody>
      </p:sp>
    </p:spTree>
    <p:extLst>
      <p:ext uri="{BB962C8B-B14F-4D97-AF65-F5344CB8AC3E}">
        <p14:creationId xmlns:p14="http://schemas.microsoft.com/office/powerpoint/2010/main" val="37314317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Shape 1"/>
          <p:cNvSpPr txBox="1">
            <a:spLocks noChangeArrowheads="1"/>
          </p:cNvSpPr>
          <p:nvPr/>
        </p:nvSpPr>
        <p:spPr bwMode="auto">
          <a:xfrm>
            <a:off x="685800" y="463550"/>
            <a:ext cx="7772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 typeface="Times New Roman" charset="0"/>
              <a:buNone/>
            </a:pPr>
            <a:r>
              <a:rPr lang="fi-FI" sz="3200" b="1"/>
              <a:t>Phylogenetic Placement</a:t>
            </a:r>
            <a:endParaRPr lang="en-US" sz="3200"/>
          </a:p>
        </p:txBody>
      </p:sp>
      <p:sp>
        <p:nvSpPr>
          <p:cNvPr id="163842" name="CustomShape 2"/>
          <p:cNvSpPr>
            <a:spLocks noChangeArrowheads="1"/>
          </p:cNvSpPr>
          <p:nvPr/>
        </p:nvSpPr>
        <p:spPr bwMode="auto">
          <a:xfrm>
            <a:off x="5649913" y="3433763"/>
            <a:ext cx="11461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43" name="Line 3"/>
          <p:cNvSpPr>
            <a:spLocks noChangeShapeType="1"/>
          </p:cNvSpPr>
          <p:nvPr/>
        </p:nvSpPr>
        <p:spPr bwMode="auto">
          <a:xfrm>
            <a:off x="5418138" y="3163888"/>
            <a:ext cx="1587" cy="471487"/>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44" name="CustomShape 4"/>
          <p:cNvSpPr>
            <a:spLocks noChangeArrowheads="1"/>
          </p:cNvSpPr>
          <p:nvPr/>
        </p:nvSpPr>
        <p:spPr bwMode="auto">
          <a:xfrm>
            <a:off x="5341938" y="3568700"/>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63845" name="Line 5"/>
          <p:cNvSpPr>
            <a:spLocks noChangeShapeType="1"/>
          </p:cNvSpPr>
          <p:nvPr/>
        </p:nvSpPr>
        <p:spPr bwMode="auto">
          <a:xfrm>
            <a:off x="5418138" y="3635375"/>
            <a:ext cx="838200" cy="5381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46" name="CustomShape 6"/>
          <p:cNvSpPr>
            <a:spLocks noChangeArrowheads="1"/>
          </p:cNvSpPr>
          <p:nvPr/>
        </p:nvSpPr>
        <p:spPr bwMode="auto">
          <a:xfrm>
            <a:off x="6488113" y="4040188"/>
            <a:ext cx="11493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47" name="CustomShape 7"/>
          <p:cNvSpPr>
            <a:spLocks noChangeArrowheads="1"/>
          </p:cNvSpPr>
          <p:nvPr/>
        </p:nvSpPr>
        <p:spPr bwMode="auto">
          <a:xfrm>
            <a:off x="6180138" y="4106863"/>
            <a:ext cx="152400" cy="134937"/>
          </a:xfrm>
          <a:prstGeom prst="ellipse">
            <a:avLst/>
          </a:prstGeom>
          <a:solidFill>
            <a:srgbClr val="99CC00"/>
          </a:solidFill>
          <a:ln w="9360">
            <a:solidFill>
              <a:srgbClr val="000080"/>
            </a:solidFill>
            <a:miter lim="800000"/>
            <a:headEnd/>
            <a:tailEnd/>
          </a:ln>
        </p:spPr>
        <p:txBody>
          <a:bodyPr/>
          <a:lstStyle/>
          <a:p>
            <a:endParaRPr lang="en-US"/>
          </a:p>
        </p:txBody>
      </p:sp>
      <p:sp>
        <p:nvSpPr>
          <p:cNvPr id="163848" name="Line 8"/>
          <p:cNvSpPr>
            <a:spLocks noChangeShapeType="1"/>
          </p:cNvSpPr>
          <p:nvPr/>
        </p:nvSpPr>
        <p:spPr bwMode="auto">
          <a:xfrm flipH="1">
            <a:off x="4346575" y="3635375"/>
            <a:ext cx="1076325" cy="5381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49" name="CustomShape 9"/>
          <p:cNvSpPr>
            <a:spLocks noChangeArrowheads="1"/>
          </p:cNvSpPr>
          <p:nvPr/>
        </p:nvSpPr>
        <p:spPr bwMode="auto">
          <a:xfrm>
            <a:off x="2906713" y="4040188"/>
            <a:ext cx="11811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0" name="CustomShape 10"/>
          <p:cNvSpPr>
            <a:spLocks noChangeArrowheads="1"/>
          </p:cNvSpPr>
          <p:nvPr/>
        </p:nvSpPr>
        <p:spPr bwMode="auto">
          <a:xfrm>
            <a:off x="4275138" y="4106863"/>
            <a:ext cx="152400" cy="134937"/>
          </a:xfrm>
          <a:prstGeom prst="ellipse">
            <a:avLst/>
          </a:prstGeom>
          <a:solidFill>
            <a:srgbClr val="99CC00"/>
          </a:solidFill>
          <a:ln w="9360">
            <a:solidFill>
              <a:srgbClr val="000080"/>
            </a:solidFill>
            <a:miter lim="800000"/>
            <a:headEnd/>
            <a:tailEnd/>
          </a:ln>
        </p:spPr>
        <p:txBody>
          <a:bodyPr/>
          <a:lstStyle/>
          <a:p>
            <a:endParaRPr lang="en-US"/>
          </a:p>
        </p:txBody>
      </p:sp>
      <p:sp>
        <p:nvSpPr>
          <p:cNvPr id="163851" name="CustomShape 11"/>
          <p:cNvSpPr>
            <a:spLocks noChangeArrowheads="1"/>
          </p:cNvSpPr>
          <p:nvPr/>
        </p:nvSpPr>
        <p:spPr bwMode="auto">
          <a:xfrm>
            <a:off x="49609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63852" name="Line 12"/>
          <p:cNvSpPr>
            <a:spLocks noChangeShapeType="1"/>
          </p:cNvSpPr>
          <p:nvPr/>
        </p:nvSpPr>
        <p:spPr bwMode="auto">
          <a:xfrm flipH="1">
            <a:off x="3736975" y="4173538"/>
            <a:ext cx="619125" cy="6731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53" name="Line 13"/>
          <p:cNvSpPr>
            <a:spLocks noChangeShapeType="1"/>
          </p:cNvSpPr>
          <p:nvPr/>
        </p:nvSpPr>
        <p:spPr bwMode="auto">
          <a:xfrm>
            <a:off x="4351338" y="4173538"/>
            <a:ext cx="6858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54" name="CustomShape 14"/>
          <p:cNvSpPr>
            <a:spLocks noChangeArrowheads="1"/>
          </p:cNvSpPr>
          <p:nvPr/>
        </p:nvSpPr>
        <p:spPr bwMode="auto">
          <a:xfrm>
            <a:off x="2314575" y="4751388"/>
            <a:ext cx="11953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5" name="CustomShape 15"/>
          <p:cNvSpPr>
            <a:spLocks noChangeArrowheads="1"/>
          </p:cNvSpPr>
          <p:nvPr/>
        </p:nvSpPr>
        <p:spPr bwMode="auto">
          <a:xfrm>
            <a:off x="5268913" y="4751388"/>
            <a:ext cx="11509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6" name="Line 16"/>
          <p:cNvSpPr>
            <a:spLocks noChangeShapeType="1"/>
          </p:cNvSpPr>
          <p:nvPr/>
        </p:nvSpPr>
        <p:spPr bwMode="auto">
          <a:xfrm>
            <a:off x="6256338" y="4173538"/>
            <a:ext cx="9144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57" name="CustomShape 17"/>
          <p:cNvSpPr>
            <a:spLocks noChangeArrowheads="1"/>
          </p:cNvSpPr>
          <p:nvPr/>
        </p:nvSpPr>
        <p:spPr bwMode="auto">
          <a:xfrm>
            <a:off x="7402513" y="4751388"/>
            <a:ext cx="11477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8" name="CustomShape 18"/>
          <p:cNvSpPr>
            <a:spLocks noChangeArrowheads="1"/>
          </p:cNvSpPr>
          <p:nvPr/>
        </p:nvSpPr>
        <p:spPr bwMode="auto">
          <a:xfrm>
            <a:off x="70945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63859" name="CustomShape 19"/>
          <p:cNvSpPr>
            <a:spLocks noChangeArrowheads="1"/>
          </p:cNvSpPr>
          <p:nvPr/>
        </p:nvSpPr>
        <p:spPr bwMode="auto">
          <a:xfrm>
            <a:off x="35893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63860" name="CustomShape 20"/>
          <p:cNvSpPr>
            <a:spLocks noChangeArrowheads="1"/>
          </p:cNvSpPr>
          <p:nvPr/>
        </p:nvSpPr>
        <p:spPr bwMode="auto">
          <a:xfrm>
            <a:off x="2906713" y="4040188"/>
            <a:ext cx="11811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61" name="CustomShape 21"/>
          <p:cNvSpPr>
            <a:spLocks noChangeArrowheads="1"/>
          </p:cNvSpPr>
          <p:nvPr/>
        </p:nvSpPr>
        <p:spPr bwMode="auto">
          <a:xfrm>
            <a:off x="6488113" y="4040188"/>
            <a:ext cx="11493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62" name="Line 22"/>
          <p:cNvSpPr>
            <a:spLocks noChangeShapeType="1"/>
          </p:cNvSpPr>
          <p:nvPr/>
        </p:nvSpPr>
        <p:spPr bwMode="auto">
          <a:xfrm>
            <a:off x="5037138" y="4914900"/>
            <a:ext cx="6096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3" name="Line 23"/>
          <p:cNvSpPr>
            <a:spLocks noChangeShapeType="1"/>
          </p:cNvSpPr>
          <p:nvPr/>
        </p:nvSpPr>
        <p:spPr bwMode="auto">
          <a:xfrm flipV="1">
            <a:off x="4351338" y="4908550"/>
            <a:ext cx="685800"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4" name="Line 24"/>
          <p:cNvSpPr>
            <a:spLocks noChangeShapeType="1"/>
          </p:cNvSpPr>
          <p:nvPr/>
        </p:nvSpPr>
        <p:spPr bwMode="auto">
          <a:xfrm flipV="1">
            <a:off x="6942138" y="4908550"/>
            <a:ext cx="228600"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5" name="Line 25"/>
          <p:cNvSpPr>
            <a:spLocks noChangeShapeType="1"/>
          </p:cNvSpPr>
          <p:nvPr/>
        </p:nvSpPr>
        <p:spPr bwMode="auto">
          <a:xfrm flipH="1" flipV="1">
            <a:off x="7165975" y="4908550"/>
            <a:ext cx="1152525"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6" name="Line 26"/>
          <p:cNvSpPr>
            <a:spLocks noChangeShapeType="1"/>
          </p:cNvSpPr>
          <p:nvPr/>
        </p:nvSpPr>
        <p:spPr bwMode="auto">
          <a:xfrm flipV="1">
            <a:off x="2979738" y="4841875"/>
            <a:ext cx="762000" cy="8175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7" name="CustomShape 27"/>
          <p:cNvSpPr>
            <a:spLocks noChangeArrowheads="1"/>
          </p:cNvSpPr>
          <p:nvPr/>
        </p:nvSpPr>
        <p:spPr bwMode="auto">
          <a:xfrm>
            <a:off x="7521575" y="5829300"/>
            <a:ext cx="1536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ACT..TAGA..A</a:t>
            </a:r>
            <a:endParaRPr lang="en-US" sz="1800"/>
          </a:p>
        </p:txBody>
      </p:sp>
      <p:sp>
        <p:nvSpPr>
          <p:cNvPr id="163868" name="CustomShape 28"/>
          <p:cNvSpPr>
            <a:spLocks noChangeArrowheads="1"/>
          </p:cNvSpPr>
          <p:nvPr/>
        </p:nvSpPr>
        <p:spPr bwMode="auto">
          <a:xfrm>
            <a:off x="6354763" y="5829300"/>
            <a:ext cx="1289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AGC...ACA</a:t>
            </a:r>
            <a:endParaRPr lang="en-US" sz="1800"/>
          </a:p>
        </p:txBody>
      </p:sp>
      <p:sp>
        <p:nvSpPr>
          <p:cNvPr id="163869" name="CustomShape 29"/>
          <p:cNvSpPr>
            <a:spLocks noChangeArrowheads="1"/>
          </p:cNvSpPr>
          <p:nvPr/>
        </p:nvSpPr>
        <p:spPr bwMode="auto">
          <a:xfrm>
            <a:off x="5024438" y="5829300"/>
            <a:ext cx="1319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TAGA...CTT</a:t>
            </a:r>
            <a:endParaRPr lang="en-US" sz="1800"/>
          </a:p>
        </p:txBody>
      </p:sp>
      <p:sp>
        <p:nvSpPr>
          <p:cNvPr id="163870" name="CustomShape 30"/>
          <p:cNvSpPr>
            <a:spLocks noChangeArrowheads="1"/>
          </p:cNvSpPr>
          <p:nvPr/>
        </p:nvSpPr>
        <p:spPr bwMode="auto">
          <a:xfrm>
            <a:off x="3649663" y="5829300"/>
            <a:ext cx="1355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TAGC...CCA</a:t>
            </a:r>
            <a:endParaRPr lang="en-US" sz="1800"/>
          </a:p>
        </p:txBody>
      </p:sp>
      <p:sp>
        <p:nvSpPr>
          <p:cNvPr id="163871" name="CustomShape 31"/>
          <p:cNvSpPr>
            <a:spLocks noChangeArrowheads="1"/>
          </p:cNvSpPr>
          <p:nvPr/>
        </p:nvSpPr>
        <p:spPr bwMode="auto">
          <a:xfrm>
            <a:off x="2297113" y="5829300"/>
            <a:ext cx="1385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AGG...GCAT</a:t>
            </a:r>
            <a:endParaRPr lang="en-US" sz="1800"/>
          </a:p>
          <a:p>
            <a:pPr defTabSz="457200" eaLnBrk="1" hangingPunct="1">
              <a:buFont typeface="Verdana" charset="0"/>
              <a:buNone/>
            </a:pPr>
            <a:endParaRPr lang="en-US" sz="1800"/>
          </a:p>
        </p:txBody>
      </p:sp>
      <p:sp>
        <p:nvSpPr>
          <p:cNvPr id="163872" name="CustomShape 32"/>
          <p:cNvSpPr>
            <a:spLocks noChangeArrowheads="1"/>
          </p:cNvSpPr>
          <p:nvPr/>
        </p:nvSpPr>
        <p:spPr bwMode="auto">
          <a:xfrm>
            <a:off x="28860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3" name="CustomShape 33"/>
          <p:cNvSpPr>
            <a:spLocks noChangeArrowheads="1"/>
          </p:cNvSpPr>
          <p:nvPr/>
        </p:nvSpPr>
        <p:spPr bwMode="auto">
          <a:xfrm>
            <a:off x="42195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4" name="CustomShape 34"/>
          <p:cNvSpPr>
            <a:spLocks noChangeArrowheads="1"/>
          </p:cNvSpPr>
          <p:nvPr/>
        </p:nvSpPr>
        <p:spPr bwMode="auto">
          <a:xfrm>
            <a:off x="5551488"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5" name="CustomShape 35"/>
          <p:cNvSpPr>
            <a:spLocks noChangeArrowheads="1"/>
          </p:cNvSpPr>
          <p:nvPr/>
        </p:nvSpPr>
        <p:spPr bwMode="auto">
          <a:xfrm>
            <a:off x="68484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6" name="CustomShape 36"/>
          <p:cNvSpPr>
            <a:spLocks noChangeArrowheads="1"/>
          </p:cNvSpPr>
          <p:nvPr/>
        </p:nvSpPr>
        <p:spPr bwMode="auto">
          <a:xfrm>
            <a:off x="82200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7" name="CustomShape 37"/>
          <p:cNvSpPr>
            <a:spLocks noChangeArrowheads="1"/>
          </p:cNvSpPr>
          <p:nvPr/>
        </p:nvSpPr>
        <p:spPr bwMode="auto">
          <a:xfrm>
            <a:off x="469900" y="2959100"/>
            <a:ext cx="1371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p>
            <a:pPr defTabSz="457200" eaLnBrk="1" hangingPunct="1">
              <a:buFont typeface="Arial" charset="0"/>
              <a:buNone/>
            </a:pPr>
            <a:r>
              <a:rPr lang="en-US" sz="1600"/>
              <a:t>ACCG</a:t>
            </a:r>
            <a:endParaRPr lang="en-US" sz="1800"/>
          </a:p>
          <a:p>
            <a:pPr defTabSz="457200" eaLnBrk="1" hangingPunct="1">
              <a:buFont typeface="Arial" charset="0"/>
              <a:buNone/>
            </a:pPr>
            <a:r>
              <a:rPr lang="en-US" sz="1600"/>
              <a:t>CGAG</a:t>
            </a:r>
            <a:endParaRPr lang="en-US" sz="1800"/>
          </a:p>
          <a:p>
            <a:pPr defTabSz="457200" eaLnBrk="1" hangingPunct="1">
              <a:buFont typeface="Arial" charset="0"/>
              <a:buNone/>
            </a:pPr>
            <a:r>
              <a:rPr lang="en-US" sz="1600"/>
              <a:t>CGG</a:t>
            </a:r>
            <a:endParaRPr lang="en-US" sz="1800"/>
          </a:p>
          <a:p>
            <a:pPr defTabSz="457200" eaLnBrk="1" hangingPunct="1">
              <a:buFont typeface="Arial" charset="0"/>
              <a:buNone/>
            </a:pPr>
            <a:r>
              <a:rPr lang="en-US" sz="1600"/>
              <a:t>GGCT</a:t>
            </a:r>
            <a:endParaRPr lang="en-US" sz="1800"/>
          </a:p>
          <a:p>
            <a:pPr defTabSz="457200" eaLnBrk="1" hangingPunct="1">
              <a:buFont typeface="Arial" charset="0"/>
              <a:buNone/>
            </a:pPr>
            <a:r>
              <a:rPr lang="en-US" sz="1600">
                <a:solidFill>
                  <a:srgbClr val="000000"/>
                </a:solidFill>
              </a:rPr>
              <a:t>TAGA</a:t>
            </a:r>
            <a:endParaRPr lang="en-US" sz="1800"/>
          </a:p>
          <a:p>
            <a:pPr defTabSz="457200" eaLnBrk="1" hangingPunct="1">
              <a:buFont typeface="Arial" charset="0"/>
              <a:buNone/>
            </a:pPr>
            <a:r>
              <a:rPr lang="en-US" sz="1600"/>
              <a:t>GGGGG</a:t>
            </a:r>
            <a:endParaRPr lang="en-US" sz="1800"/>
          </a:p>
          <a:p>
            <a:pPr defTabSz="457200" eaLnBrk="1" hangingPunct="1">
              <a:buFont typeface="Arial" charset="0"/>
              <a:buNone/>
            </a:pPr>
            <a:r>
              <a:rPr lang="en-US" sz="1600"/>
              <a:t>TCGAG</a:t>
            </a:r>
            <a:endParaRPr lang="en-US" sz="1800"/>
          </a:p>
          <a:p>
            <a:pPr defTabSz="457200" eaLnBrk="1" hangingPunct="1">
              <a:buFont typeface="Arial" charset="0"/>
              <a:buNone/>
            </a:pPr>
            <a:r>
              <a:rPr lang="en-US" sz="1600"/>
              <a:t>GGCG</a:t>
            </a:r>
            <a:endParaRPr lang="en-US" sz="1800"/>
          </a:p>
          <a:p>
            <a:pPr defTabSz="457200" eaLnBrk="1" hangingPunct="1">
              <a:buFont typeface="Arial" charset="0"/>
              <a:buNone/>
            </a:pPr>
            <a:r>
              <a:rPr lang="en-US" sz="1600"/>
              <a:t>GGG</a:t>
            </a:r>
            <a:endParaRPr lang="en-US" sz="1800"/>
          </a:p>
          <a:p>
            <a:pPr defTabSz="457200" eaLnBrk="1" hangingPunct="1">
              <a:buFont typeface="Arial" charset="0"/>
              <a:buChar char="•"/>
            </a:pPr>
            <a:r>
              <a:rPr lang="en-US" sz="1600"/>
              <a:t>.</a:t>
            </a:r>
            <a:endParaRPr lang="en-US" sz="1800"/>
          </a:p>
          <a:p>
            <a:pPr defTabSz="457200" eaLnBrk="1" hangingPunct="1">
              <a:buFont typeface="Arial" charset="0"/>
              <a:buChar char="•"/>
            </a:pPr>
            <a:r>
              <a:rPr lang="en-US" sz="1600"/>
              <a:t>.</a:t>
            </a:r>
            <a:endParaRPr lang="en-US" sz="1800"/>
          </a:p>
          <a:p>
            <a:pPr defTabSz="457200" eaLnBrk="1" hangingPunct="1">
              <a:buFont typeface="Arial" charset="0"/>
              <a:buChar char="•"/>
            </a:pPr>
            <a:r>
              <a:rPr lang="en-US" sz="1600"/>
              <a:t>.</a:t>
            </a:r>
            <a:endParaRPr lang="en-US" sz="1800"/>
          </a:p>
          <a:p>
            <a:pPr defTabSz="457200" eaLnBrk="1" hangingPunct="1">
              <a:buFont typeface="Arial" charset="0"/>
              <a:buNone/>
            </a:pPr>
            <a:r>
              <a:rPr lang="en-US" sz="1600"/>
              <a:t>ACCT</a:t>
            </a:r>
            <a:endParaRPr lang="en-US" sz="1800"/>
          </a:p>
        </p:txBody>
      </p:sp>
      <p:sp>
        <p:nvSpPr>
          <p:cNvPr id="163878" name="CustomShape 39"/>
          <p:cNvSpPr>
            <a:spLocks noChangeArrowheads="1"/>
          </p:cNvSpPr>
          <p:nvPr/>
        </p:nvSpPr>
        <p:spPr bwMode="auto">
          <a:xfrm>
            <a:off x="228600" y="2089150"/>
            <a:ext cx="3632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p>
            <a:pPr defTabSz="457200" eaLnBrk="1" hangingPunct="1">
              <a:buFont typeface="Times New Roman" charset="0"/>
              <a:buNone/>
            </a:pPr>
            <a:r>
              <a:rPr lang="en-US" sz="2000"/>
              <a:t>Fragmentary sequences</a:t>
            </a:r>
          </a:p>
          <a:p>
            <a:pPr defTabSz="457200" eaLnBrk="1" hangingPunct="1">
              <a:buFont typeface="Times New Roman" charset="0"/>
              <a:buNone/>
            </a:pPr>
            <a:r>
              <a:rPr lang="en-US" sz="2000"/>
              <a:t>from some gene</a:t>
            </a:r>
            <a:endParaRPr lang="en-US" sz="1800"/>
          </a:p>
        </p:txBody>
      </p:sp>
      <p:sp>
        <p:nvSpPr>
          <p:cNvPr id="163879" name="CustomShape 40"/>
          <p:cNvSpPr>
            <a:spLocks noChangeArrowheads="1"/>
          </p:cNvSpPr>
          <p:nvPr/>
        </p:nvSpPr>
        <p:spPr bwMode="auto">
          <a:xfrm>
            <a:off x="4319588" y="1971675"/>
            <a:ext cx="41386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defTabSz="457200" eaLnBrk="1" hangingPunct="1">
              <a:buFont typeface="Times New Roman" charset="0"/>
              <a:buNone/>
            </a:pPr>
            <a:r>
              <a:rPr lang="en-US" sz="2000"/>
              <a:t>Full-length sequences for same gene, and an alignment and a tree</a:t>
            </a:r>
            <a:endParaRPr lang="en-US" sz="1800"/>
          </a:p>
        </p:txBody>
      </p:sp>
      <p:sp>
        <p:nvSpPr>
          <p:cNvPr id="163880" name="Line 42"/>
          <p:cNvSpPr>
            <a:spLocks noChangeShapeType="1"/>
          </p:cNvSpPr>
          <p:nvPr/>
        </p:nvSpPr>
        <p:spPr bwMode="auto">
          <a:xfrm>
            <a:off x="1143000" y="3200400"/>
            <a:ext cx="2743200" cy="13716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1" name="Line 43"/>
          <p:cNvSpPr>
            <a:spLocks noChangeShapeType="1"/>
          </p:cNvSpPr>
          <p:nvPr/>
        </p:nvSpPr>
        <p:spPr bwMode="auto">
          <a:xfrm>
            <a:off x="1143000" y="3429000"/>
            <a:ext cx="2743200" cy="11430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2" name="Line 44"/>
          <p:cNvSpPr>
            <a:spLocks noChangeShapeType="1"/>
          </p:cNvSpPr>
          <p:nvPr/>
        </p:nvSpPr>
        <p:spPr bwMode="auto">
          <a:xfrm>
            <a:off x="1143000" y="3657600"/>
            <a:ext cx="3429000" cy="18288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3" name="Line 45"/>
          <p:cNvSpPr>
            <a:spLocks noChangeShapeType="1"/>
          </p:cNvSpPr>
          <p:nvPr/>
        </p:nvSpPr>
        <p:spPr bwMode="auto">
          <a:xfrm>
            <a:off x="1143000" y="3886200"/>
            <a:ext cx="3657600"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4" name="Line 46"/>
          <p:cNvSpPr>
            <a:spLocks noChangeShapeType="1"/>
          </p:cNvSpPr>
          <p:nvPr/>
        </p:nvSpPr>
        <p:spPr bwMode="auto">
          <a:xfrm>
            <a:off x="1143000" y="4114800"/>
            <a:ext cx="5486400" cy="4572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5" name="Line 47"/>
          <p:cNvSpPr>
            <a:spLocks noChangeShapeType="1"/>
          </p:cNvSpPr>
          <p:nvPr/>
        </p:nvSpPr>
        <p:spPr bwMode="auto">
          <a:xfrm flipV="1">
            <a:off x="1143000" y="5484813"/>
            <a:ext cx="5943600" cy="460375"/>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6" name="Line 48"/>
          <p:cNvSpPr>
            <a:spLocks noChangeShapeType="1"/>
          </p:cNvSpPr>
          <p:nvPr/>
        </p:nvSpPr>
        <p:spPr bwMode="auto">
          <a:xfrm>
            <a:off x="1143000" y="4800600"/>
            <a:ext cx="3657600" cy="4572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7" name="Line 49"/>
          <p:cNvSpPr>
            <a:spLocks noChangeShapeType="1"/>
          </p:cNvSpPr>
          <p:nvPr/>
        </p:nvSpPr>
        <p:spPr bwMode="auto">
          <a:xfrm>
            <a:off x="1143000" y="4800600"/>
            <a:ext cx="4343400" cy="6858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p:cTn id="2" dur="indefinite"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630363"/>
            <a:ext cx="8686800" cy="4949825"/>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4000">
                <a:latin typeface="Arial" charset="0"/>
                <a:ea typeface="ＭＳ Ｐゴシック" charset="0"/>
                <a:cs typeface="ＭＳ Ｐゴシック" charset="0"/>
              </a:rPr>
              <a:t>Step 1: Align each query sequence to backbone alignment</a:t>
            </a:r>
          </a:p>
          <a:p>
            <a:pPr marL="431800" indent="-323850" eaLnBrk="1" hangingPunct="1">
              <a:spcBef>
                <a:spcPct val="0"/>
              </a:spcBef>
              <a:spcAft>
                <a:spcPts val="1413"/>
              </a:spcAft>
              <a:buSzPct val="45000"/>
              <a:buFont typeface="StarSymbol" charset="0"/>
              <a:buNone/>
            </a:pPr>
            <a:endParaRPr lang="fi-FI" sz="4000">
              <a:latin typeface="Arial" charset="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sz="4000">
                <a:latin typeface="Arial" charset="0"/>
                <a:ea typeface="ＭＳ Ｐゴシック" charset="0"/>
                <a:cs typeface="ＭＳ Ｐゴシック" charset="0"/>
              </a:rPr>
              <a:t>Step 2: Place each query sequence into backbone tree, using extended alignment</a:t>
            </a:r>
          </a:p>
          <a:p>
            <a:pPr marL="431800" indent="-323850" eaLnBrk="1" hangingPunct="1">
              <a:spcBef>
                <a:spcPct val="0"/>
              </a:spcBef>
              <a:spcAft>
                <a:spcPts val="1138"/>
              </a:spcAft>
              <a:buSzPct val="45000"/>
              <a:buFont typeface="StarSymbol" charset="0"/>
              <a:buChar char="•"/>
            </a:pPr>
            <a:endParaRPr lang="fi-FI" sz="400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1246672" y="265113"/>
            <a:ext cx="6238875"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a:solidFill>
                  <a:schemeClr val="tx2"/>
                </a:solidFill>
              </a:rPr>
              <a:t>Phylogenetic Placement</a:t>
            </a:r>
          </a:p>
        </p:txBody>
      </p:sp>
    </p:spTree>
    <p:extLst>
      <p:ext uri="{BB962C8B-B14F-4D97-AF65-F5344CB8AC3E}">
        <p14:creationId xmlns:p14="http://schemas.microsoft.com/office/powerpoint/2010/main" val="42308055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Phylogenetic Placement</a:t>
            </a:r>
          </a:p>
        </p:txBody>
      </p:sp>
      <p:sp>
        <p:nvSpPr>
          <p:cNvPr id="169986" name="Rectangle 3"/>
          <p:cNvSpPr>
            <a:spLocks noGrp="1" noChangeArrowheads="1"/>
          </p:cNvSpPr>
          <p:nvPr>
            <p:ph type="body" idx="1"/>
          </p:nvPr>
        </p:nvSpPr>
        <p:spPr/>
        <p:txBody>
          <a:bodyPr/>
          <a:lstStyle/>
          <a:p>
            <a:pPr eaLnBrk="1" hangingPunct="1"/>
            <a:r>
              <a:rPr lang="en-US" sz="2400">
                <a:latin typeface="Arial" charset="0"/>
                <a:ea typeface="ＭＳ Ｐゴシック" charset="0"/>
                <a:cs typeface="ＭＳ Ｐゴシック" charset="0"/>
              </a:rPr>
              <a:t>Align each query sequence to backbone alignment</a:t>
            </a:r>
          </a:p>
          <a:p>
            <a:pPr lvl="1" eaLnBrk="1" hangingPunct="1"/>
            <a:r>
              <a:rPr lang="en-US" sz="2000">
                <a:solidFill>
                  <a:srgbClr val="FF0000"/>
                </a:solidFill>
                <a:latin typeface="Arial" charset="0"/>
                <a:ea typeface="ＭＳ Ｐゴシック" charset="0"/>
              </a:rPr>
              <a:t>HMMALIGN</a:t>
            </a:r>
            <a:r>
              <a:rPr lang="en-US" sz="2000">
                <a:latin typeface="Arial" charset="0"/>
                <a:ea typeface="ＭＳ Ｐゴシック" charset="0"/>
              </a:rPr>
              <a:t> (Eddy, Bioinformatics 1998)</a:t>
            </a:r>
          </a:p>
          <a:p>
            <a:pPr lvl="1" eaLnBrk="1" hangingPunct="1"/>
            <a:r>
              <a:rPr lang="en-US" sz="2000">
                <a:solidFill>
                  <a:srgbClr val="FF0000"/>
                </a:solidFill>
                <a:latin typeface="Arial" charset="0"/>
                <a:ea typeface="ＭＳ Ｐゴシック" charset="0"/>
              </a:rPr>
              <a:t>PaPaRa</a:t>
            </a:r>
            <a:r>
              <a:rPr lang="en-US" sz="2000">
                <a:latin typeface="Arial" charset="0"/>
                <a:ea typeface="ＭＳ Ｐゴシック" charset="0"/>
              </a:rPr>
              <a:t> (Berger and Stamatakis, Bioinformatics 2011)</a:t>
            </a:r>
          </a:p>
          <a:p>
            <a:pPr eaLnBrk="1" hangingPunct="1"/>
            <a:r>
              <a:rPr lang="en-US" sz="2400">
                <a:latin typeface="Arial" charset="0"/>
                <a:ea typeface="ＭＳ Ｐゴシック" charset="0"/>
                <a:cs typeface="ＭＳ Ｐゴシック" charset="0"/>
              </a:rPr>
              <a:t>Place each query sequence into backbone tree</a:t>
            </a:r>
          </a:p>
          <a:p>
            <a:pPr lvl="1" eaLnBrk="1" hangingPunct="1"/>
            <a:r>
              <a:rPr lang="en-US" sz="2000">
                <a:solidFill>
                  <a:schemeClr val="accent2"/>
                </a:solidFill>
                <a:latin typeface="Arial" charset="0"/>
                <a:ea typeface="ＭＳ Ｐゴシック" charset="0"/>
              </a:rPr>
              <a:t>Pplacer</a:t>
            </a:r>
            <a:r>
              <a:rPr lang="en-US" sz="2000">
                <a:latin typeface="Arial" charset="0"/>
                <a:ea typeface="ＭＳ Ｐゴシック" charset="0"/>
              </a:rPr>
              <a:t> (Matsen et al., BMC Bioinformatics, 2011)</a:t>
            </a:r>
          </a:p>
          <a:p>
            <a:pPr lvl="1" eaLnBrk="1" hangingPunct="1"/>
            <a:r>
              <a:rPr lang="en-US" sz="2000">
                <a:latin typeface="Arial" charset="0"/>
                <a:ea typeface="ＭＳ Ｐゴシック" charset="0"/>
              </a:rPr>
              <a:t>EPA (Berger and Stamatakis, Systematic Biology 2011)</a:t>
            </a:r>
          </a:p>
          <a:p>
            <a:pPr lvl="1" eaLnBrk="1" hangingPunct="1"/>
            <a:endParaRPr lang="en-US" sz="2000">
              <a:latin typeface="Arial" charset="0"/>
              <a:ea typeface="ＭＳ Ｐゴシック" charset="0"/>
            </a:endParaRPr>
          </a:p>
          <a:p>
            <a:pPr eaLnBrk="1" hangingPunct="1">
              <a:buFontTx/>
              <a:buNone/>
            </a:pPr>
            <a:r>
              <a:rPr lang="en-US" sz="2400">
                <a:latin typeface="Arial" charset="0"/>
                <a:ea typeface="ＭＳ Ｐゴシック" charset="0"/>
                <a:cs typeface="ＭＳ Ｐゴシック" charset="0"/>
              </a:rPr>
              <a:t>Note: pplacer and EPA use maximum likelihood, and are reported to have the same accuracy.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idx="4294967295"/>
          </p:nvPr>
        </p:nvSpPr>
        <p:spPr>
          <a:xfrm>
            <a:off x="685800" y="366713"/>
            <a:ext cx="7772400" cy="554037"/>
          </a:xfrm>
        </p:spPr>
        <p:txBody>
          <a:bodyPr lIns="0" tIns="0" rIns="0" bIns="0">
            <a:spAutoFit/>
          </a:bodyPr>
          <a:lstStyle/>
          <a:p>
            <a:pPr eaLnBrk="1" hangingPunct="1">
              <a:buSzPct val="45000"/>
              <a:buFont typeface="StarSymbol" charset="0"/>
              <a:buNone/>
            </a:pPr>
            <a:r>
              <a:rPr lang="fi-FI" sz="3600">
                <a:latin typeface="Arial" charset="0"/>
                <a:ea typeface="ＭＳ Ｐゴシック" charset="0"/>
                <a:cs typeface="ＭＳ Ｐゴシック" charset="0"/>
              </a:rPr>
              <a:t>HMMER vs. PaPaRa placement error </a:t>
            </a:r>
          </a:p>
        </p:txBody>
      </p:sp>
      <p:pic>
        <p:nvPicPr>
          <p:cNvPr id="1720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04913"/>
            <a:ext cx="5807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traight Connector 3"/>
          <p:cNvSpPr/>
          <p:nvPr/>
        </p:nvSpPr>
        <p:spPr>
          <a:xfrm>
            <a:off x="1539875" y="6699250"/>
            <a:ext cx="6411913" cy="0"/>
          </a:xfrm>
          <a:prstGeom prst="line">
            <a:avLst/>
          </a:prstGeom>
          <a:noFill/>
          <a:ln w="54720">
            <a:solidFill>
              <a:srgbClr val="00000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2036" name="TextBox 4"/>
          <p:cNvSpPr txBox="1">
            <a:spLocks noChangeArrowheads="1"/>
          </p:cNvSpPr>
          <p:nvPr/>
        </p:nvSpPr>
        <p:spPr bwMode="auto">
          <a:xfrm>
            <a:off x="3568700" y="6281738"/>
            <a:ext cx="44704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b="1"/>
              <a:t>Increasing rate of evolution</a:t>
            </a:r>
          </a:p>
        </p:txBody>
      </p:sp>
      <p:sp>
        <p:nvSpPr>
          <p:cNvPr id="6" name="Straight Connector 5"/>
          <p:cNvSpPr/>
          <p:nvPr/>
        </p:nvSpPr>
        <p:spPr>
          <a:xfrm>
            <a:off x="2643188" y="5562600"/>
            <a:ext cx="0" cy="339725"/>
          </a:xfrm>
          <a:prstGeom prst="line">
            <a:avLst/>
          </a:prstGeom>
          <a:noFill/>
          <a:ln w="54720">
            <a:solidFill>
              <a:srgbClr val="00008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2038" name="TextBox 6"/>
          <p:cNvSpPr txBox="1">
            <a:spLocks noChangeArrowheads="1"/>
          </p:cNvSpPr>
          <p:nvPr/>
        </p:nvSpPr>
        <p:spPr bwMode="auto">
          <a:xfrm>
            <a:off x="2428875" y="5257800"/>
            <a:ext cx="12525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a:solidFill>
                  <a:srgbClr val="000080"/>
                </a:solidFill>
              </a:rPr>
              <a:t>0.0</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TotalTime>
  <Words>2171</Words>
  <Application>Microsoft Macintosh PowerPoint</Application>
  <PresentationFormat>On-screen Show (4:3)</PresentationFormat>
  <Paragraphs>224</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TIPP: Taxon Identification and Phylogenetic Profiling</vt:lpstr>
      <vt:lpstr>TIPP</vt:lpstr>
      <vt:lpstr>PowerPoint Presentation</vt:lpstr>
      <vt:lpstr>PowerPoint Presentation</vt:lpstr>
      <vt:lpstr>Identifying Fragments using Marker Genes</vt:lpstr>
      <vt:lpstr>PowerPoint Presentation</vt:lpstr>
      <vt:lpstr>PowerPoint Presentation</vt:lpstr>
      <vt:lpstr>Phylogenetic Placement</vt:lpstr>
      <vt:lpstr>HMMER vs. PaPaRa placement error </vt:lpstr>
      <vt:lpstr>        HMMER+pplacer  Steps:     1) Build one HMM for the entire alignment     2) Align fragment to the HMM, and insert into alignment     3) Insert fragment into tree to optimize likelihood</vt:lpstr>
      <vt:lpstr>One Hidden Markov Model  for the entire alignment?</vt:lpstr>
      <vt:lpstr>Or 2 HMMs?</vt:lpstr>
      <vt:lpstr>Or 4 HMMs?</vt:lpstr>
      <vt:lpstr>SEPP</vt:lpstr>
      <vt:lpstr>SEPP(10%), based on ~10 HMMs </vt:lpstr>
      <vt:lpstr>TIPP: SEPP +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Observations</vt:lpstr>
      <vt:lpstr>Future Work</vt:lpstr>
      <vt:lpstr>Warnow Laboratory</vt:lpstr>
      <vt:lpstr>UPP: Ultra-large alignment using SEPP1</vt:lpstr>
      <vt:lpstr>UPP: basic idea</vt:lpstr>
      <vt:lpstr>      One Million Sequences: Tree Error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 Taxon Identification and Phylogenetic Profiling</dc:title>
  <dc:creator>Tandy Warnow</dc:creator>
  <cp:lastModifiedBy>Tandy Warnow</cp:lastModifiedBy>
  <cp:revision>14</cp:revision>
  <dcterms:created xsi:type="dcterms:W3CDTF">2014-01-24T11:41:56Z</dcterms:created>
  <dcterms:modified xsi:type="dcterms:W3CDTF">2014-01-25T17:37:45Z</dcterms:modified>
</cp:coreProperties>
</file>