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62" r:id="rId4"/>
    <p:sldId id="315" r:id="rId5"/>
    <p:sldId id="282" r:id="rId6"/>
    <p:sldId id="283" r:id="rId7"/>
    <p:sldId id="302" r:id="rId8"/>
    <p:sldId id="303" r:id="rId9"/>
    <p:sldId id="304" r:id="rId10"/>
    <p:sldId id="263" r:id="rId11"/>
    <p:sldId id="313" r:id="rId12"/>
    <p:sldId id="259" r:id="rId13"/>
    <p:sldId id="305" r:id="rId14"/>
    <p:sldId id="275" r:id="rId15"/>
    <p:sldId id="277" r:id="rId16"/>
    <p:sldId id="308" r:id="rId17"/>
    <p:sldId id="288" r:id="rId18"/>
    <p:sldId id="310" r:id="rId19"/>
    <p:sldId id="309" r:id="rId20"/>
    <p:sldId id="290" r:id="rId21"/>
    <p:sldId id="311" r:id="rId22"/>
    <p:sldId id="301" r:id="rId23"/>
    <p:sldId id="295" r:id="rId24"/>
    <p:sldId id="297" r:id="rId25"/>
    <p:sldId id="298" r:id="rId26"/>
    <p:sldId id="307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3" autoAdjust="0"/>
    <p:restoredTop sz="88750" autoAdjust="0"/>
  </p:normalViewPr>
  <p:slideViewPr>
    <p:cSldViewPr snapToGrid="0" snapToObjects="1">
      <p:cViewPr>
        <p:scale>
          <a:sx n="75" d="100"/>
          <a:sy n="75" d="100"/>
        </p:scale>
        <p:origin x="-9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9E3-2F6E-7546-A09F-C8D2FDCCB686}" type="datetimeFigureOut">
              <a:rPr lang="en-US" smtClean="0"/>
              <a:t>5/31/14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1BCAB5-1AC1-C546-BF3F-A5B8D01DB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Pearson</a:t>
            </a:r>
            <a:r>
              <a:rPr lang="en-US" baseline="0" dirty="0" smtClean="0"/>
              <a:t> and F-score very similar.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BCAB5-1AC1-C546-BF3F-A5B8D01DB85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96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Similar curves</a:t>
            </a:r>
            <a:r>
              <a:rPr lang="en-US" baseline="0" dirty="0" smtClean="0"/>
              <a:t> with Pearson</a:t>
            </a:r>
          </a:p>
          <a:p>
            <a:pPr marL="228600" indent="-228600">
              <a:buAutoNum type="arabicPeriod"/>
            </a:pPr>
            <a:r>
              <a:rPr lang="en-US" dirty="0" smtClean="0"/>
              <a:t>Small</a:t>
            </a:r>
            <a:r>
              <a:rPr lang="en-US" baseline="0" dirty="0" smtClean="0"/>
              <a:t> k better than large k (k = number of variants)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SNPs better than </a:t>
            </a:r>
            <a:r>
              <a:rPr lang="en-US" baseline="0" dirty="0" err="1" smtClean="0"/>
              <a:t>indels</a:t>
            </a: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Top 60 SNPs mostly in chromosome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BCAB5-1AC1-C546-BF3F-A5B8D01DB85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24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PCA of all SNPs </a:t>
            </a:r>
            <a:r>
              <a:rPr lang="en-US" dirty="0" err="1" smtClean="0"/>
              <a:t>vs</a:t>
            </a:r>
            <a:r>
              <a:rPr lang="en-US" dirty="0" smtClean="0"/>
              <a:t> chi-square</a:t>
            </a:r>
            <a:r>
              <a:rPr lang="en-US" baseline="0" dirty="0" smtClean="0"/>
              <a:t> ranked SNPs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BCAB5-1AC1-C546-BF3F-A5B8D01DB85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533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MaxSSmap</a:t>
            </a:r>
            <a:r>
              <a:rPr lang="en-US" baseline="0" dirty="0" smtClean="0"/>
              <a:t> reads have at 39% mismatches on the average</a:t>
            </a:r>
          </a:p>
          <a:p>
            <a:r>
              <a:rPr lang="en-US" baseline="0" dirty="0" smtClean="0"/>
              <a:t>Ran CUDASW++ for a maximum of one week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BCAB5-1AC1-C546-BF3F-A5B8D01DB85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68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1BA6-1D8F-0A4E-A234-BB6FAD548750}" type="datetimeFigureOut">
              <a:rPr lang="en-US" smtClean="0"/>
              <a:t>5/31/14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FB6-2DF6-E545-9AD9-89E9DE9FA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26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1BA6-1D8F-0A4E-A234-BB6FAD548750}" type="datetimeFigureOut">
              <a:rPr lang="en-US" smtClean="0"/>
              <a:t>5/31/14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FB6-2DF6-E545-9AD9-89E9DE9FA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921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1BA6-1D8F-0A4E-A234-BB6FAD548750}" type="datetimeFigureOut">
              <a:rPr lang="en-US" smtClean="0"/>
              <a:t>5/31/14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FB6-2DF6-E545-9AD9-89E9DE9FA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32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1BA6-1D8F-0A4E-A234-BB6FAD548750}" type="datetimeFigureOut">
              <a:rPr lang="en-US" smtClean="0"/>
              <a:t>5/31/14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FB6-2DF6-E545-9AD9-89E9DE9FA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54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1BA6-1D8F-0A4E-A234-BB6FAD548750}" type="datetimeFigureOut">
              <a:rPr lang="en-US" smtClean="0"/>
              <a:t>5/31/14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FB6-2DF6-E545-9AD9-89E9DE9FA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056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1BA6-1D8F-0A4E-A234-BB6FAD548750}" type="datetimeFigureOut">
              <a:rPr lang="en-US" smtClean="0"/>
              <a:t>5/31/14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FB6-2DF6-E545-9AD9-89E9DE9FA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8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1BA6-1D8F-0A4E-A234-BB6FAD548750}" type="datetimeFigureOut">
              <a:rPr lang="en-US" smtClean="0"/>
              <a:t>5/31/14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FB6-2DF6-E545-9AD9-89E9DE9FA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218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1BA6-1D8F-0A4E-A234-BB6FAD548750}" type="datetimeFigureOut">
              <a:rPr lang="en-US" smtClean="0"/>
              <a:t>5/31/14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FB6-2DF6-E545-9AD9-89E9DE9FA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41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1BA6-1D8F-0A4E-A234-BB6FAD548750}" type="datetimeFigureOut">
              <a:rPr lang="en-US" smtClean="0"/>
              <a:t>5/31/14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FB6-2DF6-E545-9AD9-89E9DE9FA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45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1BA6-1D8F-0A4E-A234-BB6FAD548750}" type="datetimeFigureOut">
              <a:rPr lang="en-US" smtClean="0"/>
              <a:t>5/31/14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FB6-2DF6-E545-9AD9-89E9DE9FA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80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1BA6-1D8F-0A4E-A234-BB6FAD548750}" type="datetimeFigureOut">
              <a:rPr lang="en-US" smtClean="0"/>
              <a:t>5/31/14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FB6-2DF6-E545-9AD9-89E9DE9FA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F1BA6-1D8F-0A4E-A234-BB6FAD548750}" type="datetimeFigureOut">
              <a:rPr lang="en-US" smtClean="0"/>
              <a:t>5/31/14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69FB6-2DF6-E545-9AD9-89E9DE9FA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53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njit.edu/usman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GPU and machine learning solutions for comparative genomics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Usman Roshan</a:t>
            </a:r>
          </a:p>
          <a:p>
            <a:r>
              <a:rPr lang="en-US" dirty="0" smtClean="0"/>
              <a:t>Department of Computer Science</a:t>
            </a:r>
          </a:p>
          <a:p>
            <a:r>
              <a:rPr lang="en-US" dirty="0" smtClean="0"/>
              <a:t>New Jersey Institute of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062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30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Perform cross-validation study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91067" y="1808675"/>
            <a:ext cx="1896534" cy="272626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212209" y="1715523"/>
            <a:ext cx="1832789" cy="242148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335869" y="2661733"/>
            <a:ext cx="1417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Training data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247211" y="4792113"/>
            <a:ext cx="1797787" cy="44026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352802" y="4795316"/>
            <a:ext cx="1607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Validation data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469468" y="2010424"/>
            <a:ext cx="32003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Split rows randomly into training validation sets (90:10 ratio).</a:t>
            </a:r>
          </a:p>
          <a:p>
            <a:pPr marL="342900" indent="-342900">
              <a:buAutoNum type="arabicPeriod"/>
            </a:pPr>
            <a:r>
              <a:rPr lang="en-US" dirty="0" smtClean="0"/>
              <a:t>Rank all variants on training</a:t>
            </a:r>
          </a:p>
          <a:p>
            <a:pPr marL="342900" indent="-342900">
              <a:buAutoNum type="arabicPeriod"/>
            </a:pPr>
            <a:r>
              <a:rPr lang="en-US" dirty="0" smtClean="0"/>
              <a:t>Learn support vector machine </a:t>
            </a:r>
            <a:r>
              <a:rPr lang="en-US" dirty="0" err="1" smtClean="0"/>
              <a:t>classifer</a:t>
            </a:r>
            <a:r>
              <a:rPr lang="en-US" dirty="0" smtClean="0"/>
              <a:t> on training data with top </a:t>
            </a:r>
            <a:r>
              <a:rPr lang="en-US" i="1" dirty="0" smtClean="0"/>
              <a:t>k</a:t>
            </a:r>
            <a:r>
              <a:rPr lang="en-US" dirty="0" smtClean="0"/>
              <a:t> ranked variants</a:t>
            </a:r>
          </a:p>
          <a:p>
            <a:pPr marL="342900" indent="-342900">
              <a:buAutoNum type="arabicPeriod"/>
            </a:pPr>
            <a:r>
              <a:rPr lang="en-US" dirty="0" smtClean="0"/>
              <a:t>Predict case and control on validation data.</a:t>
            </a:r>
          </a:p>
          <a:p>
            <a:pPr marL="342900" indent="-342900">
              <a:buAutoNum type="arabicPeriod"/>
            </a:pPr>
            <a:r>
              <a:rPr lang="en-US" dirty="0" smtClean="0"/>
              <a:t>Compute error and repeat 100 times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743200" y="3064931"/>
            <a:ext cx="321733" cy="2540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724130" y="4534942"/>
            <a:ext cx="340803" cy="2370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4145" y="5096907"/>
            <a:ext cx="224998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Full dataset: each row </a:t>
            </a:r>
          </a:p>
          <a:p>
            <a:r>
              <a:rPr lang="en-US" dirty="0" smtClean="0"/>
              <a:t>is a case or control </a:t>
            </a:r>
          </a:p>
          <a:p>
            <a:r>
              <a:rPr lang="en-US" dirty="0"/>
              <a:t>i</a:t>
            </a:r>
            <a:r>
              <a:rPr lang="en-US" dirty="0" smtClean="0"/>
              <a:t>ndividual and each</a:t>
            </a:r>
          </a:p>
          <a:p>
            <a:r>
              <a:rPr lang="en-US" dirty="0"/>
              <a:t>c</a:t>
            </a:r>
            <a:r>
              <a:rPr lang="en-US" dirty="0" smtClean="0"/>
              <a:t>olumn is a variant </a:t>
            </a:r>
          </a:p>
          <a:p>
            <a:r>
              <a:rPr lang="en-US" dirty="0" smtClean="0"/>
              <a:t>(SNP or </a:t>
            </a:r>
            <a:r>
              <a:rPr lang="en-US" dirty="0" err="1" smtClean="0"/>
              <a:t>indel</a:t>
            </a:r>
            <a:r>
              <a:rPr lang="en-US" dirty="0" smtClean="0"/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1066" y="1793385"/>
            <a:ext cx="130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0 0 1 2 0 . . .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1069" y="2047383"/>
            <a:ext cx="130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0 2 </a:t>
            </a:r>
            <a:r>
              <a:rPr lang="en-US" dirty="0"/>
              <a:t>2</a:t>
            </a:r>
            <a:r>
              <a:rPr lang="en-US" dirty="0" smtClean="0"/>
              <a:t> 2 1 . . . 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8005" y="2267515"/>
            <a:ext cx="242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8008" y="2453781"/>
            <a:ext cx="242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08011" y="2656980"/>
            <a:ext cx="242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337734" y="4772004"/>
            <a:ext cx="0" cy="3741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148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 ranking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F0  F1  F2                                   F1  F2  F0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C0      </a:t>
            </a:r>
            <a:r>
              <a:rPr lang="en-US" dirty="0" smtClean="0"/>
              <a:t>1    2    0                             C0    2    0    1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C1      </a:t>
            </a:r>
            <a:r>
              <a:rPr lang="en-US" dirty="0" smtClean="0"/>
              <a:t>1    2    1                             C1    2    1    1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C2      </a:t>
            </a:r>
            <a:r>
              <a:rPr lang="en-US" dirty="0" smtClean="0"/>
              <a:t>1    2    2                             C2    2    </a:t>
            </a:r>
            <a:r>
              <a:rPr lang="en-US" dirty="0"/>
              <a:t>2</a:t>
            </a:r>
            <a:r>
              <a:rPr lang="en-US" dirty="0" smtClean="0"/>
              <a:t>    1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Co1    1</a:t>
            </a:r>
            <a:r>
              <a:rPr lang="en-US" dirty="0" smtClean="0"/>
              <a:t>    0    1                           Co1    0   1    1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Co2    2</a:t>
            </a:r>
            <a:r>
              <a:rPr lang="en-US" dirty="0" smtClean="0"/>
              <a:t>    0    0                           Co2    0   0    2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539069" y="3386672"/>
            <a:ext cx="1286933" cy="32173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96909" y="3000406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Rank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149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feature rankings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7133"/>
            <a:ext cx="8229600" cy="4525963"/>
          </a:xfrm>
        </p:spPr>
        <p:txBody>
          <a:bodyPr/>
          <a:lstStyle/>
          <a:p>
            <a:r>
              <a:rPr lang="en-US" dirty="0" smtClean="0"/>
              <a:t>Correlation coefficients between rankings on SNPs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582532"/>
              </p:ext>
            </p:extLst>
          </p:nvPr>
        </p:nvGraphicFramePr>
        <p:xfrm>
          <a:off x="1761077" y="3462863"/>
          <a:ext cx="5600694" cy="219075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66898"/>
                <a:gridCol w="1866898"/>
                <a:gridCol w="1866898"/>
              </a:tblGrid>
              <a:tr h="73025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F-score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Chi-square</a:t>
                      </a:r>
                      <a:endParaRPr lang="en-US" sz="2800" dirty="0"/>
                    </a:p>
                  </a:txBody>
                  <a:tcPr/>
                </a:tc>
              </a:tr>
              <a:tr h="73025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Pearson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0.99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0.37</a:t>
                      </a:r>
                      <a:endParaRPr lang="en-US" sz="2800" dirty="0"/>
                    </a:p>
                  </a:txBody>
                  <a:tcPr/>
                </a:tc>
              </a:tr>
              <a:tr h="73025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F-score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0.37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83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Risk prediction with chi-square ranked SNPs</a:t>
            </a:r>
            <a:endParaRPr lang="en-US" sz="3200" dirty="0"/>
          </a:p>
        </p:txBody>
      </p:sp>
      <p:pic>
        <p:nvPicPr>
          <p:cNvPr id="5" name="Picture 4" descr="chisquaretop1000accuracy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91"/>
          <a:stretch/>
        </p:blipFill>
        <p:spPr>
          <a:xfrm>
            <a:off x="458635" y="1599896"/>
            <a:ext cx="8324792" cy="353091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19602" y="1330564"/>
            <a:ext cx="3364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Mean accuracy of 85.7% with top </a:t>
            </a:r>
          </a:p>
          <a:p>
            <a:r>
              <a:rPr lang="en-US" dirty="0" smtClean="0"/>
              <a:t>60 ranked SNPs (across 100 splits)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963335" y="1723383"/>
            <a:ext cx="1456267" cy="5418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0262" y="5300149"/>
            <a:ext cx="84666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Mean accuracy with significant SNPs only is 81% and significantly lower (</a:t>
            </a:r>
            <a:r>
              <a:rPr lang="en-US" sz="1600" smtClean="0"/>
              <a:t>Wilcoxon rank </a:t>
            </a:r>
            <a:r>
              <a:rPr lang="en-US" sz="1600" dirty="0" smtClean="0"/>
              <a:t>test p-value=10</a:t>
            </a:r>
            <a:r>
              <a:rPr lang="en-US" sz="1600" baseline="30000" dirty="0" smtClean="0"/>
              <a:t>-14</a:t>
            </a:r>
            <a:r>
              <a:rPr lang="en-US" sz="1600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S</a:t>
            </a:r>
            <a:r>
              <a:rPr lang="en-US" sz="1600" dirty="0" smtClean="0"/>
              <a:t>ignificant SNPs on chromosome 14 in IGH gene, </a:t>
            </a:r>
            <a:r>
              <a:rPr lang="en-US" sz="1600" i="1" dirty="0"/>
              <a:t>p</a:t>
            </a:r>
            <a:r>
              <a:rPr lang="en-US" sz="1600" i="1" dirty="0" smtClean="0"/>
              <a:t>redictive</a:t>
            </a:r>
            <a:r>
              <a:rPr lang="en-US" sz="1600" dirty="0" smtClean="0"/>
              <a:t> SNPs on chromosomes 2, 14, and 15</a:t>
            </a:r>
            <a:r>
              <a:rPr lang="en-US" sz="1600" dirty="0"/>
              <a:t> </a:t>
            </a:r>
            <a:r>
              <a:rPr lang="en-US" sz="1600" dirty="0" smtClean="0"/>
              <a:t>in intron and exons of IGK, IGH, and </a:t>
            </a:r>
            <a:r>
              <a:rPr lang="en-US" sz="1600" dirty="0" smtClean="0">
                <a:solidFill>
                  <a:srgbClr val="000000"/>
                </a:solidFill>
                <a:ea typeface="Calibri"/>
                <a:cs typeface="Calibri"/>
              </a:rPr>
              <a:t>LOC642131.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  <a:ea typeface="Calibri"/>
                <a:cs typeface="Calibri"/>
              </a:rPr>
              <a:t>One predictive SNP has mutations only in case individuals. Previous genes not significant.</a:t>
            </a:r>
          </a:p>
        </p:txBody>
      </p:sp>
    </p:spTree>
    <p:extLst>
      <p:ext uri="{BB962C8B-B14F-4D97-AF65-F5344CB8AC3E}">
        <p14:creationId xmlns:p14="http://schemas.microsoft.com/office/powerpoint/2010/main" val="1775957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Principal component analysis of SNP data</a:t>
            </a:r>
            <a:endParaRPr lang="en-US" dirty="0"/>
          </a:p>
        </p:txBody>
      </p:sp>
      <p:pic>
        <p:nvPicPr>
          <p:cNvPr id="7" name="Content Placeholder 6" descr="pca_snps_all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11" r="4215" b="13711"/>
          <a:stretch/>
        </p:blipFill>
        <p:spPr>
          <a:xfrm>
            <a:off x="67737" y="1904999"/>
            <a:ext cx="4484527" cy="2192867"/>
          </a:xfrm>
        </p:spPr>
      </p:pic>
      <p:pic>
        <p:nvPicPr>
          <p:cNvPr id="9" name="Picture 8" descr="pca_snps_top60_chisquare.pdf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28" r="4560" b="4224"/>
          <a:stretch/>
        </p:blipFill>
        <p:spPr>
          <a:xfrm>
            <a:off x="4572001" y="1871130"/>
            <a:ext cx="4580077" cy="249767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16006" y="4761466"/>
            <a:ext cx="2827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PCA plot of all 530,129 SNPs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04789" y="4744533"/>
            <a:ext cx="4147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PCA plot of top 60 chi-square ranked SNPs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359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predictive could be used for prognosis but </a:t>
            </a:r>
            <a:r>
              <a:rPr lang="en-US" dirty="0"/>
              <a:t>r</a:t>
            </a:r>
            <a:r>
              <a:rPr lang="en-US" dirty="0" smtClean="0"/>
              <a:t>eplication in a different sample is first required.</a:t>
            </a:r>
          </a:p>
          <a:p>
            <a:r>
              <a:rPr lang="en-US" dirty="0" smtClean="0"/>
              <a:t>Better alignments may yield more predictive variants. </a:t>
            </a:r>
            <a:r>
              <a:rPr lang="en-US" dirty="0" err="1" smtClean="0"/>
              <a:t>NextGenMap</a:t>
            </a:r>
            <a:r>
              <a:rPr lang="en-US" dirty="0" smtClean="0"/>
              <a:t> has a better mapping rate than BWA but is much slower</a:t>
            </a:r>
          </a:p>
          <a:p>
            <a:r>
              <a:rPr lang="en-US" dirty="0" smtClean="0"/>
              <a:t>Would our pipeline work other cancers?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446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10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Mapping divergent short reads to genomes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69530"/>
            <a:ext cx="8229600" cy="4783670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Recall the problem of mapping short read to genomes</a:t>
            </a:r>
          </a:p>
          <a:p>
            <a:r>
              <a:rPr lang="en-US" dirty="0"/>
              <a:t>Methods based on hash-tables and Burrows-Wheeler transform are fast but accuracy falls quickly at divergence increases</a:t>
            </a:r>
          </a:p>
          <a:p>
            <a:r>
              <a:rPr lang="en-US" dirty="0" smtClean="0"/>
              <a:t>High performance </a:t>
            </a:r>
            <a:r>
              <a:rPr lang="en-US" dirty="0"/>
              <a:t>Smith-Waterman </a:t>
            </a:r>
            <a:r>
              <a:rPr lang="en-US" dirty="0" smtClean="0"/>
              <a:t>implementations like CUDASW++ and SSW take </a:t>
            </a:r>
            <a:r>
              <a:rPr lang="en-US" dirty="0"/>
              <a:t>long to finish (even for bacterial genome mapping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Our objective: Align divergent reads faster than Smith-Waterman and more accurate than hash-tables and Burrows-Wheeler transform</a:t>
            </a:r>
            <a:r>
              <a:rPr lang="en-US" dirty="0"/>
              <a:t>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2269068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760133" y="3302004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387599" y="3454404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387599" y="3132671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167465" y="3572937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319865" y="3725337"/>
            <a:ext cx="44026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13463" y="3302004"/>
            <a:ext cx="44026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368793" y="3352803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334926" y="3183470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182533" y="3505203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013196" y="3115741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538130" y="3623736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11999" y="3098802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587066" y="3081863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264399" y="3217336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264399" y="3403605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807199" y="3352795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841066" y="3589870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16317" y="1569528"/>
            <a:ext cx="3594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Human genome reference sequence</a:t>
            </a:r>
            <a:endParaRPr lang="en-US" dirty="0"/>
          </a:p>
        </p:txBody>
      </p:sp>
      <p:sp>
        <p:nvSpPr>
          <p:cNvPr id="4" name="Up Arrow 3"/>
          <p:cNvSpPr/>
          <p:nvPr/>
        </p:nvSpPr>
        <p:spPr>
          <a:xfrm>
            <a:off x="6874933" y="2319860"/>
            <a:ext cx="484632" cy="643481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910665" y="2429473"/>
            <a:ext cx="19304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Short reads are aligned to human genome</a:t>
            </a:r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7433732" y="3572938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167465" y="1938860"/>
            <a:ext cx="592668" cy="194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Up Arrow 43"/>
          <p:cNvSpPr/>
          <p:nvPr/>
        </p:nvSpPr>
        <p:spPr>
          <a:xfrm>
            <a:off x="4143414" y="2353742"/>
            <a:ext cx="484632" cy="643481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Up Arrow 44"/>
          <p:cNvSpPr/>
          <p:nvPr/>
        </p:nvSpPr>
        <p:spPr>
          <a:xfrm>
            <a:off x="2213018" y="2336816"/>
            <a:ext cx="484632" cy="643481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4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04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MaxSSmap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4501052"/>
            <a:ext cx="8229600" cy="231090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Thread number </a:t>
            </a:r>
            <a:r>
              <a:rPr lang="en-US" sz="2800" i="1" dirty="0" err="1" smtClean="0"/>
              <a:t>i</a:t>
            </a:r>
            <a:r>
              <a:rPr lang="en-US" sz="2800" dirty="0" smtClean="0"/>
              <a:t> maps the read to fragment </a:t>
            </a:r>
            <a:r>
              <a:rPr lang="en-US" sz="2800" i="1" dirty="0" err="1" smtClean="0"/>
              <a:t>i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Threads run in parallel on a GPU (or CPU with many cores)</a:t>
            </a:r>
          </a:p>
          <a:p>
            <a:r>
              <a:rPr lang="en-US" sz="2800" dirty="0" smtClean="0"/>
              <a:t>We also account for junctions between fragments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982133" y="2002506"/>
            <a:ext cx="672253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71559" y="3131053"/>
            <a:ext cx="8556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871559" y="3401986"/>
            <a:ext cx="406400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81127" y="1232972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Input: Whole genome and a short read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89140" y="1613655"/>
            <a:ext cx="406400" cy="2788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20760" y="2997194"/>
            <a:ext cx="1033939" cy="12869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39915" y="3759194"/>
            <a:ext cx="10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0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2039939" y="3131056"/>
            <a:ext cx="8556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039939" y="3401989"/>
            <a:ext cx="406400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989140" y="2997197"/>
            <a:ext cx="1033939" cy="12869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008295" y="3759197"/>
            <a:ext cx="10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276084" y="3131056"/>
            <a:ext cx="8556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3276084" y="3401989"/>
            <a:ext cx="406400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225285" y="2997197"/>
            <a:ext cx="1033939" cy="12869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244440" y="3759197"/>
            <a:ext cx="10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4495293" y="3131056"/>
            <a:ext cx="8556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495293" y="3401989"/>
            <a:ext cx="406400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444494" y="2997197"/>
            <a:ext cx="1033939" cy="12869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463649" y="3759197"/>
            <a:ext cx="10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3</a:t>
            </a:r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5697559" y="3127852"/>
            <a:ext cx="8556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5697559" y="3398785"/>
            <a:ext cx="406400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5646760" y="2993993"/>
            <a:ext cx="1033939" cy="12869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5665915" y="375599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4</a:t>
            </a: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6865959" y="3127852"/>
            <a:ext cx="8556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6865959" y="3398785"/>
            <a:ext cx="406400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6815160" y="2993993"/>
            <a:ext cx="1033939" cy="12869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6834315" y="3755993"/>
            <a:ext cx="10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5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742133" y="2261144"/>
            <a:ext cx="344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Genome fragments of same length</a:t>
            </a:r>
            <a:endParaRPr lang="en-US" dirty="0"/>
          </a:p>
        </p:txBody>
      </p:sp>
      <p:cxnSp>
        <p:nvCxnSpPr>
          <p:cNvPr id="50" name="Straight Arrow Connector 49"/>
          <p:cNvCxnSpPr/>
          <p:nvPr/>
        </p:nvCxnSpPr>
        <p:spPr>
          <a:xfrm flipH="1">
            <a:off x="1727199" y="2630476"/>
            <a:ext cx="1548885" cy="3635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892800" y="2613543"/>
            <a:ext cx="1270000" cy="4078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341958" y="2644204"/>
            <a:ext cx="703240" cy="3264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2742133" y="2649017"/>
            <a:ext cx="1008033" cy="3264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3648611" y="2682886"/>
            <a:ext cx="483113" cy="2369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4504254" y="2665956"/>
            <a:ext cx="457210" cy="2804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5225653" y="1432960"/>
            <a:ext cx="406400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613804" y="1455987"/>
            <a:ext cx="406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468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10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Experimental study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2269068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946400" y="2675495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318934" y="2556952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353731" y="2506151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132667" y="2946414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506132" y="2861764"/>
            <a:ext cx="44026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690530" y="2489233"/>
            <a:ext cx="44026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691468" y="2810961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334926" y="2624681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182533" y="2946414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013196" y="2556952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910664" y="2861764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316132" y="2607765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435600" y="2523074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111998" y="2506151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316132" y="2980297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621867" y="2743215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180665" y="2506151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16317" y="1569528"/>
            <a:ext cx="1935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Genome sequence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72527" y="2472275"/>
            <a:ext cx="1930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Align reads with </a:t>
            </a:r>
            <a:r>
              <a:rPr lang="en-US" dirty="0" err="1" smtClean="0"/>
              <a:t>NextGenMap</a:t>
            </a:r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6739464" y="2827910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167465" y="1938860"/>
            <a:ext cx="592668" cy="194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57200" y="4064000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317996" y="4470425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098800" y="4470396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471334" y="4080925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506131" y="4080923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285067" y="4741315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658532" y="4656665"/>
            <a:ext cx="44026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842930" y="4080938"/>
            <a:ext cx="44026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843868" y="4605862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487326" y="4419582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334933" y="4741315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65596" y="4080925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063064" y="4656665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468532" y="4402666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588000" y="4080913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264398" y="4301052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468532" y="4775198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774267" y="4538116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333065" y="4080923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891864" y="4622811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37063" y="4130303"/>
            <a:ext cx="252307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Some reads are not</a:t>
            </a:r>
            <a:r>
              <a:rPr lang="en-US" dirty="0"/>
              <a:t> </a:t>
            </a:r>
            <a:r>
              <a:rPr lang="en-US" dirty="0" smtClean="0"/>
              <a:t>mapped due to mismatches and gaps. We realign them with </a:t>
            </a:r>
            <a:r>
              <a:rPr lang="en-US" dirty="0" err="1" smtClean="0"/>
              <a:t>MaxSSmap</a:t>
            </a:r>
            <a:r>
              <a:rPr lang="en-US" dirty="0" smtClean="0"/>
              <a:t> and Smith-Waterman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302929" y="4419582"/>
            <a:ext cx="5757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9883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0" grpId="0"/>
      <p:bldP spid="7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study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234805"/>
              </p:ext>
            </p:extLst>
          </p:nvPr>
        </p:nvGraphicFramePr>
        <p:xfrm>
          <a:off x="203213" y="1684887"/>
          <a:ext cx="8805330" cy="2738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188"/>
                <a:gridCol w="975842"/>
                <a:gridCol w="1579091"/>
                <a:gridCol w="1827486"/>
                <a:gridCol w="1738774"/>
                <a:gridCol w="1938949"/>
              </a:tblGrid>
              <a:tr h="910167">
                <a:tc>
                  <a:txBody>
                    <a:bodyPr/>
                    <a:lstStyle/>
                    <a:p>
                      <a:r>
                        <a:rPr lang="en-US" dirty="0" smtClean="0"/>
                        <a:t>Div.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BWA</a:t>
                      </a:r>
                    </a:p>
                    <a:p>
                      <a:r>
                        <a:rPr lang="en-US" dirty="0" smtClean="0"/>
                        <a:t>(multi-core)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NextGenMap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(GPU)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NextGenMap+MaxSSmap_fast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NextGenMAp+MaxSSmap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NextGenMap+CUDASW</a:t>
                      </a:r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</a:tr>
              <a:tr h="910167">
                <a:tc>
                  <a:txBody>
                    <a:bodyPr/>
                    <a:lstStyle/>
                    <a:p>
                      <a:r>
                        <a:rPr lang="en-US" dirty="0" smtClean="0"/>
                        <a:t>30% with gaps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 (0)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 (0.4)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 (2.9)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90.5 (3.5)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92.5</a:t>
                      </a:r>
                      <a:r>
                        <a:rPr lang="en-US" baseline="0" dirty="0" smtClean="0"/>
                        <a:t> (1.6)</a:t>
                      </a:r>
                      <a:endParaRPr lang="en-US" dirty="0"/>
                    </a:p>
                  </a:txBody>
                  <a:tcPr/>
                </a:tc>
              </a:tr>
              <a:tr h="910167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</a:p>
                    <a:p>
                      <a:r>
                        <a:rPr lang="en-US" dirty="0" err="1" smtClean="0"/>
                        <a:t>mins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1528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3336" y="4741351"/>
            <a:ext cx="81110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Simulated 1 million 251 </a:t>
            </a:r>
            <a:r>
              <a:rPr lang="en-US" sz="2400" dirty="0" err="1" smtClean="0"/>
              <a:t>bp</a:t>
            </a:r>
            <a:r>
              <a:rPr lang="en-US" sz="2400" dirty="0" smtClean="0"/>
              <a:t> </a:t>
            </a:r>
            <a:r>
              <a:rPr lang="en-US" sz="2400" dirty="0" err="1" smtClean="0"/>
              <a:t>E.coli</a:t>
            </a:r>
            <a:r>
              <a:rPr lang="en-US" sz="2400" dirty="0" smtClean="0"/>
              <a:t> reads with </a:t>
            </a:r>
            <a:r>
              <a:rPr lang="en-US" sz="2400" dirty="0" err="1" smtClean="0"/>
              <a:t>Stampy</a:t>
            </a:r>
            <a:r>
              <a:rPr lang="en-US" sz="2400" dirty="0" smtClean="0"/>
              <a:t> and aligned to </a:t>
            </a:r>
            <a:r>
              <a:rPr lang="en-US" sz="2400" dirty="0" err="1" smtClean="0"/>
              <a:t>Ecoli</a:t>
            </a:r>
            <a:r>
              <a:rPr lang="en-US" sz="2400" dirty="0" smtClean="0"/>
              <a:t> genome (approximately 4.6 </a:t>
            </a:r>
            <a:r>
              <a:rPr lang="en-US" sz="2400" dirty="0"/>
              <a:t>m</a:t>
            </a:r>
            <a:r>
              <a:rPr lang="en-US" sz="2400" dirty="0" smtClean="0"/>
              <a:t>illion base pairs). We know the true positions of the reads.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Shown above are percentage of reads that were correctly mapped by each program (incorrect in parenthesis)</a:t>
            </a:r>
          </a:p>
        </p:txBody>
      </p:sp>
    </p:spTree>
    <p:extLst>
      <p:ext uri="{BB962C8B-B14F-4D97-AF65-F5344CB8AC3E}">
        <p14:creationId xmlns:p14="http://schemas.microsoft.com/office/powerpoint/2010/main" val="3234818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Talk centered around problem of mapping DNA sequences to genome, analysis, and applications</a:t>
            </a:r>
          </a:p>
          <a:p>
            <a:r>
              <a:rPr lang="en-US" dirty="0" smtClean="0"/>
              <a:t>Prediction of chronic lymphocytic leukemia with whole </a:t>
            </a:r>
            <a:r>
              <a:rPr lang="en-US" dirty="0" err="1" smtClean="0"/>
              <a:t>exome</a:t>
            </a:r>
            <a:r>
              <a:rPr lang="en-US" dirty="0" smtClean="0"/>
              <a:t> sequences and machine learning</a:t>
            </a:r>
          </a:p>
          <a:p>
            <a:pPr lvl="1"/>
            <a:r>
              <a:rPr lang="en-US" dirty="0" smtClean="0"/>
              <a:t>Data processing</a:t>
            </a:r>
          </a:p>
          <a:p>
            <a:pPr lvl="1"/>
            <a:r>
              <a:rPr lang="en-US" dirty="0" smtClean="0"/>
              <a:t>Results</a:t>
            </a:r>
          </a:p>
          <a:p>
            <a:r>
              <a:rPr lang="en-US" dirty="0" smtClean="0"/>
              <a:t>Graphics Processing Unit program for mapping divergent reads to genomes and applications on real data</a:t>
            </a:r>
          </a:p>
          <a:p>
            <a:pPr lvl="1"/>
            <a:r>
              <a:rPr lang="en-US" dirty="0" smtClean="0"/>
              <a:t>Overview of program</a:t>
            </a:r>
          </a:p>
          <a:p>
            <a:pPr lvl="1"/>
            <a:r>
              <a:rPr lang="en-US" dirty="0" smtClean="0"/>
              <a:t>Results on simulated and real data</a:t>
            </a:r>
          </a:p>
        </p:txBody>
      </p:sp>
    </p:spTree>
    <p:extLst>
      <p:ext uri="{BB962C8B-B14F-4D97-AF65-F5344CB8AC3E}">
        <p14:creationId xmlns:p14="http://schemas.microsoft.com/office/powerpoint/2010/main" val="2364130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107"/>
            <a:ext cx="8229600" cy="1143000"/>
          </a:xfrm>
        </p:spPr>
        <p:txBody>
          <a:bodyPr/>
          <a:lstStyle/>
          <a:p>
            <a:r>
              <a:rPr lang="en-US" dirty="0" smtClean="0"/>
              <a:t>Ancient DNA mapping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0269" y="3894682"/>
            <a:ext cx="81110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Aligned 100,000 76bp ancient horse DNA reads to the horse genome (approximately 2.3 billion base pairs). Measure number of reads that were mapped.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Shown above are percentage of reads that were mapped by each program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err="1" smtClean="0"/>
              <a:t>MaxSSmap</a:t>
            </a:r>
            <a:r>
              <a:rPr lang="en-US" sz="2400" dirty="0" smtClean="0"/>
              <a:t> alignments contain 39% mismatches on the average</a:t>
            </a:r>
          </a:p>
        </p:txBody>
      </p:sp>
      <p:pic>
        <p:nvPicPr>
          <p:cNvPr id="4" name="Content Placeholder 3" descr="Screen Shot 2014-05-30 at 1.57.59 AM.pn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134" b="-1568"/>
          <a:stretch/>
        </p:blipFill>
        <p:spPr>
          <a:xfrm>
            <a:off x="169338" y="1603902"/>
            <a:ext cx="8867077" cy="1715031"/>
          </a:xfrm>
        </p:spPr>
      </p:pic>
    </p:spTree>
    <p:extLst>
      <p:ext uri="{BB962C8B-B14F-4D97-AF65-F5344CB8AC3E}">
        <p14:creationId xmlns:p14="http://schemas.microsoft.com/office/powerpoint/2010/main" val="407027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10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Mapping paired reads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2269068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16317" y="1569528"/>
            <a:ext cx="1935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Genome sequence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38661" y="2264975"/>
            <a:ext cx="2607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Reads come in pairs.</a:t>
            </a:r>
          </a:p>
          <a:p>
            <a:r>
              <a:rPr lang="en-US" dirty="0" smtClean="0"/>
              <a:t>We align them with</a:t>
            </a:r>
          </a:p>
          <a:p>
            <a:r>
              <a:rPr lang="en-US" dirty="0" err="1" smtClean="0"/>
              <a:t>NextGenMap</a:t>
            </a:r>
            <a:r>
              <a:rPr lang="en-US" dirty="0" smtClean="0"/>
              <a:t> and expect them to be mapped within 500 base pairs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167465" y="1938860"/>
            <a:ext cx="592668" cy="194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57200" y="4064000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37063" y="4231901"/>
            <a:ext cx="25230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realign pairs </a:t>
            </a:r>
          </a:p>
          <a:p>
            <a:r>
              <a:rPr lang="en-US" dirty="0" smtClean="0"/>
              <a:t>1. where both are mapped farther than 500 base pairs</a:t>
            </a:r>
          </a:p>
          <a:p>
            <a:r>
              <a:rPr lang="en-US" dirty="0" smtClean="0"/>
              <a:t>2. where at least one read in the pair is unmapped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3691463" y="2726290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2726260" y="2709350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3098794" y="2726273"/>
            <a:ext cx="592669" cy="10"/>
          </a:xfrm>
          <a:prstGeom prst="line">
            <a:avLst/>
          </a:prstGeom>
          <a:ln>
            <a:solidFill>
              <a:srgbClr val="008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164634" y="2489228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199431" y="2472288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4571965" y="2489211"/>
            <a:ext cx="592669" cy="10"/>
          </a:xfrm>
          <a:prstGeom prst="line">
            <a:avLst/>
          </a:prstGeom>
          <a:ln>
            <a:solidFill>
              <a:srgbClr val="008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7450667" y="2523091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6485464" y="2506151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6857998" y="2523074"/>
            <a:ext cx="592669" cy="10"/>
          </a:xfrm>
          <a:prstGeom prst="line">
            <a:avLst/>
          </a:prstGeom>
          <a:ln>
            <a:solidFill>
              <a:srgbClr val="008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256868" y="2827923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91665" y="2810983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5664199" y="2827906"/>
            <a:ext cx="592669" cy="10"/>
          </a:xfrm>
          <a:prstGeom prst="line">
            <a:avLst/>
          </a:prstGeom>
          <a:ln>
            <a:solidFill>
              <a:srgbClr val="008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4614330" y="2980291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3649127" y="2963351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4021661" y="2980274"/>
            <a:ext cx="592669" cy="10"/>
          </a:xfrm>
          <a:prstGeom prst="line">
            <a:avLst/>
          </a:prstGeom>
          <a:ln>
            <a:solidFill>
              <a:srgbClr val="008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588000" y="2675491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622797" y="2658551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4995331" y="2675474"/>
            <a:ext cx="592669" cy="10"/>
          </a:xfrm>
          <a:prstGeom prst="line">
            <a:avLst/>
          </a:prstGeom>
          <a:ln>
            <a:solidFill>
              <a:srgbClr val="008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4199431" y="4064000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26260" y="4063993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3344329" y="4198025"/>
            <a:ext cx="592669" cy="10"/>
          </a:xfrm>
          <a:prstGeom prst="line">
            <a:avLst/>
          </a:prstGeom>
          <a:ln>
            <a:solidFill>
              <a:srgbClr val="008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7078133" y="4080958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6112930" y="4334946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6485464" y="4334936"/>
            <a:ext cx="592669" cy="10"/>
          </a:xfrm>
          <a:prstGeom prst="line">
            <a:avLst/>
          </a:prstGeom>
          <a:ln>
            <a:solidFill>
              <a:srgbClr val="008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726260" y="4334946"/>
            <a:ext cx="491073" cy="4402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2480723" y="4605867"/>
            <a:ext cx="4004741" cy="1185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636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7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10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Realigning paired reads to human genome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9468" y="3800924"/>
            <a:ext cx="8483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Align 100,000 101 </a:t>
            </a:r>
            <a:r>
              <a:rPr lang="en-US" sz="2000" dirty="0" err="1" smtClean="0"/>
              <a:t>bp</a:t>
            </a:r>
            <a:r>
              <a:rPr lang="en-US" sz="2000" dirty="0" smtClean="0"/>
              <a:t> paired reads from NA18278 in 1000 genomes to human genome reference (3 billion base pairs).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Shown here are percent of paired reads whose mapped positions are within 500 base pairs (also known as concordant reads).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In </a:t>
            </a:r>
            <a:r>
              <a:rPr lang="en-US" sz="2000" dirty="0" err="1" smtClean="0"/>
              <a:t>MaxSSmap</a:t>
            </a:r>
            <a:r>
              <a:rPr lang="en-US" sz="2000" dirty="0" smtClean="0"/>
              <a:t> we realign discordant reads from </a:t>
            </a:r>
            <a:r>
              <a:rPr lang="en-US" sz="2000" dirty="0" err="1" smtClean="0"/>
              <a:t>NextGenMap</a:t>
            </a:r>
            <a:r>
              <a:rPr lang="en-US" sz="2000" dirty="0" smtClean="0"/>
              <a:t> as well.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err="1" smtClean="0"/>
              <a:t>MaxSSmap</a:t>
            </a:r>
            <a:r>
              <a:rPr lang="en-US" sz="2000" dirty="0" smtClean="0"/>
              <a:t> alignments have 19% mismatches on the average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Variant detection not performed yet</a:t>
            </a:r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</p:txBody>
      </p:sp>
      <p:pic>
        <p:nvPicPr>
          <p:cNvPr id="6" name="Content Placeholder 5" descr="Screen Shot 2014-05-30 at 1.58.23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44" b="-603"/>
          <a:stretch/>
        </p:blipFill>
        <p:spPr>
          <a:xfrm>
            <a:off x="1100663" y="1586971"/>
            <a:ext cx="6824133" cy="1867511"/>
          </a:xfrm>
        </p:spPr>
      </p:pic>
    </p:spTree>
    <p:extLst>
      <p:ext uri="{BB962C8B-B14F-4D97-AF65-F5344CB8AC3E}">
        <p14:creationId xmlns:p14="http://schemas.microsoft.com/office/powerpoint/2010/main" val="850706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accuracy and mapping rate than </a:t>
            </a:r>
            <a:r>
              <a:rPr lang="en-US" dirty="0" err="1" smtClean="0"/>
              <a:t>NextGenMap</a:t>
            </a:r>
            <a:r>
              <a:rPr lang="en-US" dirty="0" smtClean="0"/>
              <a:t> and BWA</a:t>
            </a:r>
          </a:p>
          <a:p>
            <a:r>
              <a:rPr lang="en-US" dirty="0" smtClean="0"/>
              <a:t>Runtime </a:t>
            </a:r>
            <a:r>
              <a:rPr lang="en-US" dirty="0"/>
              <a:t>for large genomes still </a:t>
            </a:r>
            <a:r>
              <a:rPr lang="en-US" dirty="0" smtClean="0"/>
              <a:t>very high relative to </a:t>
            </a:r>
            <a:r>
              <a:rPr lang="en-US" dirty="0" err="1" smtClean="0"/>
              <a:t>NextGenMap</a:t>
            </a:r>
            <a:r>
              <a:rPr lang="en-US" dirty="0" smtClean="0"/>
              <a:t> but </a:t>
            </a:r>
            <a:r>
              <a:rPr lang="en-US" dirty="0"/>
              <a:t>faster than Smith-</a:t>
            </a:r>
            <a:r>
              <a:rPr lang="en-US" dirty="0" smtClean="0"/>
              <a:t>Waterman (speedup increases with number of reads).</a:t>
            </a:r>
            <a:endParaRPr lang="en-US" dirty="0"/>
          </a:p>
          <a:p>
            <a:r>
              <a:rPr lang="en-US" dirty="0" smtClean="0"/>
              <a:t>More analysis needed on </a:t>
            </a:r>
            <a:r>
              <a:rPr lang="en-US" smtClean="0"/>
              <a:t>real data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6181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and 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Our software, data, and publications can be found at </a:t>
            </a:r>
            <a:r>
              <a:rPr lang="en-US" dirty="0" smtClean="0">
                <a:hlinkClick r:id="rId2"/>
              </a:rPr>
              <a:t>http://www.cs.njit.edu/usman</a:t>
            </a:r>
            <a:endParaRPr lang="en-US" dirty="0" smtClean="0"/>
          </a:p>
          <a:p>
            <a:r>
              <a:rPr lang="en-US" dirty="0" smtClean="0"/>
              <a:t>Students: </a:t>
            </a:r>
            <a:r>
              <a:rPr lang="en-US" dirty="0" err="1" smtClean="0"/>
              <a:t>Bharati</a:t>
            </a:r>
            <a:r>
              <a:rPr lang="en-US" dirty="0" smtClean="0"/>
              <a:t> </a:t>
            </a:r>
            <a:r>
              <a:rPr lang="en-US" dirty="0" err="1" smtClean="0"/>
              <a:t>Jhadev</a:t>
            </a:r>
            <a:r>
              <a:rPr lang="en-US" dirty="0" smtClean="0"/>
              <a:t>, </a:t>
            </a:r>
            <a:r>
              <a:rPr lang="en-US" dirty="0" err="1" smtClean="0"/>
              <a:t>Nihir</a:t>
            </a:r>
            <a:r>
              <a:rPr lang="en-US" dirty="0" smtClean="0"/>
              <a:t> Patel, and </a:t>
            </a:r>
            <a:r>
              <a:rPr lang="en-US" dirty="0" err="1" smtClean="0"/>
              <a:t>Turki</a:t>
            </a:r>
            <a:r>
              <a:rPr lang="en-US" dirty="0" smtClean="0"/>
              <a:t> </a:t>
            </a:r>
            <a:r>
              <a:rPr lang="en-US" dirty="0" err="1" smtClean="0"/>
              <a:t>Turki</a:t>
            </a:r>
            <a:endParaRPr lang="en-US" dirty="0" smtClean="0"/>
          </a:p>
          <a:p>
            <a:r>
              <a:rPr lang="en-US" dirty="0" smtClean="0"/>
              <a:t>Dennis R. </a:t>
            </a:r>
            <a:r>
              <a:rPr lang="en-US" dirty="0" err="1" smtClean="0"/>
              <a:t>Livesay</a:t>
            </a:r>
            <a:r>
              <a:rPr lang="en-US" dirty="0" smtClean="0"/>
              <a:t> for GPU cluster at University of North Caroline at Charlotte and </a:t>
            </a:r>
            <a:r>
              <a:rPr lang="en-US" dirty="0" err="1" smtClean="0"/>
              <a:t>Shahriar</a:t>
            </a:r>
            <a:r>
              <a:rPr lang="en-US" dirty="0" smtClean="0"/>
              <a:t> </a:t>
            </a:r>
            <a:r>
              <a:rPr lang="en-US" dirty="0" err="1" smtClean="0"/>
              <a:t>Afkhami</a:t>
            </a:r>
            <a:r>
              <a:rPr lang="en-US" dirty="0" smtClean="0"/>
              <a:t> for GPU machine at NJIT</a:t>
            </a:r>
          </a:p>
          <a:p>
            <a:r>
              <a:rPr lang="en-US" dirty="0" smtClean="0"/>
              <a:t>NJIT system admins David </a:t>
            </a:r>
            <a:r>
              <a:rPr lang="en-US" dirty="0" err="1" smtClean="0"/>
              <a:t>Perel</a:t>
            </a:r>
            <a:r>
              <a:rPr lang="en-US" dirty="0" smtClean="0"/>
              <a:t>, Kevin Walsh, and </a:t>
            </a:r>
            <a:r>
              <a:rPr lang="en-US" dirty="0" err="1" smtClean="0"/>
              <a:t>Gedaliah</a:t>
            </a:r>
            <a:r>
              <a:rPr lang="en-US" dirty="0" smtClean="0"/>
              <a:t> </a:t>
            </a:r>
            <a:r>
              <a:rPr lang="en-US" dirty="0" err="1" smtClean="0"/>
              <a:t>Wolosh</a:t>
            </a:r>
            <a:r>
              <a:rPr lang="en-US" dirty="0" smtClean="0"/>
              <a:t> for high performance computing support and storage of genomic data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5148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Turki</a:t>
            </a:r>
            <a:r>
              <a:rPr lang="en-US" dirty="0" smtClean="0"/>
              <a:t> </a:t>
            </a:r>
            <a:r>
              <a:rPr lang="en-US" dirty="0" err="1" smtClean="0"/>
              <a:t>Turki</a:t>
            </a:r>
            <a:r>
              <a:rPr lang="en-US" dirty="0" smtClean="0"/>
              <a:t> and Usman Roshan, </a:t>
            </a:r>
            <a:r>
              <a:rPr lang="en-US" dirty="0" err="1" smtClean="0"/>
              <a:t>MaxSSmap</a:t>
            </a:r>
            <a:r>
              <a:rPr lang="en-US" dirty="0" smtClean="0"/>
              <a:t>: A GPU program for mapping divergent short reads to genomes with the maximum scoring subsequence (submitted)</a:t>
            </a:r>
          </a:p>
          <a:p>
            <a:r>
              <a:rPr lang="en-US" dirty="0" err="1" smtClean="0"/>
              <a:t>Bharati</a:t>
            </a:r>
            <a:r>
              <a:rPr lang="en-US" dirty="0" smtClean="0"/>
              <a:t> </a:t>
            </a:r>
            <a:r>
              <a:rPr lang="en-US" dirty="0" err="1" smtClean="0"/>
              <a:t>Jhadav</a:t>
            </a:r>
            <a:r>
              <a:rPr lang="en-US" dirty="0" smtClean="0"/>
              <a:t>, </a:t>
            </a:r>
            <a:r>
              <a:rPr lang="en-US" dirty="0" err="1" smtClean="0"/>
              <a:t>Nihir</a:t>
            </a:r>
            <a:r>
              <a:rPr lang="en-US" dirty="0" smtClean="0"/>
              <a:t> Patel, and Usman Roshan, Prediction of chronic lymphocytic leukemia with </a:t>
            </a:r>
            <a:r>
              <a:rPr lang="en-US" dirty="0" err="1" smtClean="0"/>
              <a:t>exome</a:t>
            </a:r>
            <a:r>
              <a:rPr lang="en-US" dirty="0" smtClean="0"/>
              <a:t> sequences, machine learning (in preparation for submission)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817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088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Disease risk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067" y="1642532"/>
            <a:ext cx="3843865" cy="475102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Prediction of disease risk with genome wide association studies has yielded low accuracy for most </a:t>
            </a:r>
            <a:r>
              <a:rPr lang="en-US" sz="2400" dirty="0" smtClean="0"/>
              <a:t>diseases.</a:t>
            </a:r>
            <a:endParaRPr lang="en-US" sz="2400" dirty="0" smtClean="0"/>
          </a:p>
          <a:p>
            <a:r>
              <a:rPr lang="en-US" sz="2400" dirty="0"/>
              <a:t>Family history competitive in most cases except for cancer (Do et. </a:t>
            </a:r>
            <a:r>
              <a:rPr lang="en-US" sz="2400" dirty="0" smtClean="0"/>
              <a:t>al., </a:t>
            </a:r>
            <a:r>
              <a:rPr lang="en-US" sz="2400" dirty="0" err="1"/>
              <a:t>PLoS</a:t>
            </a:r>
            <a:r>
              <a:rPr lang="en-US" sz="2400" dirty="0"/>
              <a:t> Genetics, 2012</a:t>
            </a:r>
            <a:r>
              <a:rPr lang="en-US" sz="2400" dirty="0" smtClean="0"/>
              <a:t>) </a:t>
            </a:r>
            <a:endParaRPr lang="en-US" sz="2400" dirty="0"/>
          </a:p>
          <a:p>
            <a:endParaRPr lang="en-US" sz="2400" dirty="0" smtClean="0"/>
          </a:p>
        </p:txBody>
      </p:sp>
      <p:pic>
        <p:nvPicPr>
          <p:cNvPr id="4" name="Content Placeholder 3" descr="Screen Shot 2014-05-31 at 11.51.57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34" r="-3563"/>
          <a:stretch/>
        </p:blipFill>
        <p:spPr>
          <a:xfrm>
            <a:off x="4334939" y="1447803"/>
            <a:ext cx="4334928" cy="4847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865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Disease risk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2532"/>
            <a:ext cx="8229600" cy="4751023"/>
          </a:xfrm>
        </p:spPr>
        <p:txBody>
          <a:bodyPr>
            <a:normAutofit/>
          </a:bodyPr>
          <a:lstStyle/>
          <a:p>
            <a:r>
              <a:rPr lang="en-US" dirty="0" smtClean="0"/>
              <a:t>Our own studies have shown limited accuracy with various machine learning methods</a:t>
            </a:r>
          </a:p>
          <a:p>
            <a:pPr lvl="1"/>
            <a:r>
              <a:rPr lang="en-US" dirty="0" err="1" smtClean="0"/>
              <a:t>Univariate</a:t>
            </a:r>
            <a:r>
              <a:rPr lang="en-US" dirty="0" smtClean="0"/>
              <a:t> and multivariate feature selection</a:t>
            </a:r>
          </a:p>
          <a:p>
            <a:pPr lvl="1"/>
            <a:r>
              <a:rPr lang="en-US" dirty="0" smtClean="0"/>
              <a:t>Multiple kernel learning</a:t>
            </a:r>
          </a:p>
          <a:p>
            <a:r>
              <a:rPr lang="en-US" dirty="0"/>
              <a:t>What accuracy can we achieve with machine learning methods applied to variants detected from whole </a:t>
            </a:r>
            <a:r>
              <a:rPr lang="en-US" dirty="0" err="1"/>
              <a:t>exome</a:t>
            </a:r>
            <a:r>
              <a:rPr lang="en-US" dirty="0"/>
              <a:t> data</a:t>
            </a:r>
            <a:r>
              <a:rPr lang="en-US" dirty="0" smtClean="0"/>
              <a:t>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4101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Chronic lymphocytic leukemia prediction with </a:t>
            </a:r>
            <a:r>
              <a:rPr lang="en-US" sz="3200" dirty="0" err="1" smtClean="0"/>
              <a:t>exome</a:t>
            </a:r>
            <a:r>
              <a:rPr lang="en-US" sz="3200" dirty="0" smtClean="0"/>
              <a:t> sequences</a:t>
            </a:r>
            <a:r>
              <a:rPr lang="en-US" sz="3200" dirty="0"/>
              <a:t> </a:t>
            </a:r>
            <a:r>
              <a:rPr lang="en-US" sz="3200" dirty="0" smtClean="0"/>
              <a:t>and machine learning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759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selected </a:t>
            </a:r>
            <a:r>
              <a:rPr lang="en-US" dirty="0" err="1" smtClean="0"/>
              <a:t>exome</a:t>
            </a:r>
            <a:r>
              <a:rPr lang="en-US" dirty="0" smtClean="0"/>
              <a:t> sequences of chronic lymphocytic leukemia from </a:t>
            </a:r>
            <a:r>
              <a:rPr lang="en-US" dirty="0" err="1" smtClean="0"/>
              <a:t>dbGaP</a:t>
            </a:r>
            <a:r>
              <a:rPr lang="en-US" dirty="0" smtClean="0"/>
              <a:t>. Largest at the time of download in August 2013. </a:t>
            </a:r>
            <a:r>
              <a:rPr lang="en-US" dirty="0"/>
              <a:t>186 cases and 169 </a:t>
            </a:r>
            <a:r>
              <a:rPr lang="en-US" dirty="0" smtClean="0"/>
              <a:t>controls</a:t>
            </a:r>
          </a:p>
          <a:p>
            <a:r>
              <a:rPr lang="en-US" dirty="0" smtClean="0"/>
              <a:t>Case and control prediction accuracy with genetic variants unknown</a:t>
            </a:r>
          </a:p>
          <a:p>
            <a:r>
              <a:rPr lang="en-US" dirty="0" smtClean="0"/>
              <a:t>Same dataset previously studied in Wang </a:t>
            </a:r>
            <a:r>
              <a:rPr lang="en-US" i="1" dirty="0" smtClean="0"/>
              <a:t>et. </a:t>
            </a:r>
            <a:r>
              <a:rPr lang="en-US" i="1" dirty="0"/>
              <a:t>a</a:t>
            </a:r>
            <a:r>
              <a:rPr lang="en-US" i="1" dirty="0" smtClean="0"/>
              <a:t>l.</a:t>
            </a:r>
            <a:r>
              <a:rPr lang="en-US" dirty="0"/>
              <a:t>,</a:t>
            </a:r>
            <a:r>
              <a:rPr lang="en-US" dirty="0" smtClean="0"/>
              <a:t> NEJM, 2011 where new associated genes are reported but no risk prediction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329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whole </a:t>
            </a:r>
            <a:r>
              <a:rPr lang="en-US" dirty="0" err="1" smtClean="0"/>
              <a:t>exome</a:t>
            </a:r>
            <a:r>
              <a:rPr lang="en-US" dirty="0" smtClean="0"/>
              <a:t> data?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2319867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473200" y="2319867"/>
            <a:ext cx="1632035" cy="16933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860800" y="2336800"/>
            <a:ext cx="1270000" cy="1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383867" y="2319865"/>
            <a:ext cx="1405466" cy="2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913463" y="4317974"/>
            <a:ext cx="863589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13196" y="4317974"/>
            <a:ext cx="745067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587066" y="4317974"/>
            <a:ext cx="897467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760133" y="5079969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387599" y="5232369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387599" y="4910636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167465" y="5350902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319865" y="5503302"/>
            <a:ext cx="44026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13463" y="5079969"/>
            <a:ext cx="44026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368793" y="5079969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334926" y="4910636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182533" y="5232369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013196" y="4842907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538130" y="5350902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11999" y="4809035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587066" y="4775163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264399" y="4961435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264399" y="5232369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807199" y="4944497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841066" y="5350902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72535" y="1405478"/>
            <a:ext cx="2632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Human genome sequence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013196" y="5909740"/>
            <a:ext cx="45593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Illumina</a:t>
            </a:r>
            <a:r>
              <a:rPr lang="en-US" dirty="0" smtClean="0"/>
              <a:t> 76bp short reads (</a:t>
            </a:r>
            <a:r>
              <a:rPr lang="en-US" dirty="0" err="1" smtClean="0"/>
              <a:t>exome</a:t>
            </a:r>
            <a:r>
              <a:rPr lang="en-US" dirty="0" smtClean="0"/>
              <a:t> data).</a:t>
            </a:r>
          </a:p>
          <a:p>
            <a:r>
              <a:rPr lang="en-US" dirty="0" smtClean="0"/>
              <a:t>In practice flanking regions are also sequenced</a:t>
            </a:r>
          </a:p>
          <a:p>
            <a:r>
              <a:rPr lang="en-US" dirty="0" smtClean="0"/>
              <a:t>and so some </a:t>
            </a:r>
            <a:r>
              <a:rPr lang="en-US" dirty="0" err="1" smtClean="0"/>
              <a:t>intronic</a:t>
            </a:r>
            <a:r>
              <a:rPr lang="en-US" dirty="0" smtClean="0"/>
              <a:t> regions are included.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979329" y="3601993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Exons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1811865" y="2336809"/>
            <a:ext cx="254002" cy="0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252126" y="2353745"/>
            <a:ext cx="254002" cy="0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709320" y="2353748"/>
            <a:ext cx="254002" cy="0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767024" y="2910937"/>
            <a:ext cx="1576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Coding regions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4182533" y="2353763"/>
            <a:ext cx="254002" cy="0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521196" y="2353766"/>
            <a:ext cx="254002" cy="0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824129" y="2336833"/>
            <a:ext cx="254002" cy="0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213591" y="2353769"/>
            <a:ext cx="254002" cy="0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960006" y="2910937"/>
            <a:ext cx="85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Introns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 flipH="1" flipV="1">
            <a:off x="2065867" y="2489200"/>
            <a:ext cx="186259" cy="2693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 flipV="1">
            <a:off x="2404526" y="2523069"/>
            <a:ext cx="1" cy="269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2624660" y="2506139"/>
            <a:ext cx="152392" cy="269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 flipV="1">
            <a:off x="3132668" y="2523069"/>
            <a:ext cx="1049865" cy="3878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5130800" y="2489200"/>
            <a:ext cx="1456266" cy="4217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4453468" y="2523069"/>
            <a:ext cx="16933" cy="3878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3048005" y="3929450"/>
            <a:ext cx="863600" cy="2361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 flipV="1">
            <a:off x="3132668" y="5503302"/>
            <a:ext cx="1320801" cy="3894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4707460" y="5503302"/>
            <a:ext cx="0" cy="3894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V="1">
            <a:off x="4887939" y="5503302"/>
            <a:ext cx="1495928" cy="4572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4887939" y="3929450"/>
            <a:ext cx="1495928" cy="2361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931326" y="1774810"/>
            <a:ext cx="0" cy="41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4419602" y="3926920"/>
            <a:ext cx="4" cy="2894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441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4" grpId="0"/>
      <p:bldP spid="44" grpId="0"/>
      <p:bldP spid="48" grpId="0"/>
      <p:bldP spid="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107"/>
            <a:ext cx="8229600" cy="1143000"/>
          </a:xfrm>
        </p:spPr>
        <p:txBody>
          <a:bodyPr/>
          <a:lstStyle/>
          <a:p>
            <a:r>
              <a:rPr lang="en-US" dirty="0" smtClean="0"/>
              <a:t>Obtain structural variants (1)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Data of size 3.2 </a:t>
            </a:r>
            <a:r>
              <a:rPr lang="en-US" dirty="0" err="1" smtClean="0"/>
              <a:t>Terrabytes</a:t>
            </a:r>
            <a:r>
              <a:rPr lang="en-US" dirty="0" smtClean="0"/>
              <a:t> and 140X coverage</a:t>
            </a:r>
          </a:p>
          <a:p>
            <a:r>
              <a:rPr lang="en-US" dirty="0" smtClean="0"/>
              <a:t>Mapped to human genome reference with BWA MEM (popular short read mapper)</a:t>
            </a:r>
          </a:p>
          <a:p>
            <a:endParaRPr lang="en-US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930408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760133" y="2963344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387599" y="3115744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387599" y="2794011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167465" y="3234277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319865" y="3386677"/>
            <a:ext cx="44026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13463" y="2963344"/>
            <a:ext cx="44026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368793" y="3014143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334926" y="2844810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182533" y="3166543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013196" y="2777081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538130" y="3285076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11999" y="2760142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587066" y="2743203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264399" y="2878676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264399" y="3064945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807199" y="3014135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841066" y="3251210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16317" y="1230868"/>
            <a:ext cx="3594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Human genome reference sequence</a:t>
            </a:r>
            <a:endParaRPr lang="en-US" dirty="0"/>
          </a:p>
        </p:txBody>
      </p:sp>
      <p:sp>
        <p:nvSpPr>
          <p:cNvPr id="4" name="Up Arrow 3"/>
          <p:cNvSpPr/>
          <p:nvPr/>
        </p:nvSpPr>
        <p:spPr>
          <a:xfrm>
            <a:off x="6874933" y="1981200"/>
            <a:ext cx="484632" cy="643481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910665" y="2090813"/>
            <a:ext cx="19304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Short reads are aligned to human genome</a:t>
            </a:r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7433732" y="3234278"/>
            <a:ext cx="3725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167465" y="1600200"/>
            <a:ext cx="592668" cy="194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Up Arrow 43"/>
          <p:cNvSpPr/>
          <p:nvPr/>
        </p:nvSpPr>
        <p:spPr>
          <a:xfrm>
            <a:off x="4143414" y="2015082"/>
            <a:ext cx="484632" cy="643481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Up Arrow 44"/>
          <p:cNvSpPr/>
          <p:nvPr/>
        </p:nvSpPr>
        <p:spPr>
          <a:xfrm>
            <a:off x="2213018" y="1998156"/>
            <a:ext cx="484632" cy="643481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52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107"/>
            <a:ext cx="8229600" cy="1143000"/>
          </a:xfrm>
        </p:spPr>
        <p:txBody>
          <a:bodyPr/>
          <a:lstStyle/>
          <a:p>
            <a:r>
              <a:rPr lang="en-US" dirty="0"/>
              <a:t>Obtain structural </a:t>
            </a:r>
            <a:r>
              <a:rPr lang="en-US" dirty="0" smtClean="0"/>
              <a:t>variants (2)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2512" y="1625615"/>
            <a:ext cx="8229600" cy="4534929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Obtained SNPs and </a:t>
            </a:r>
            <a:r>
              <a:rPr lang="en-US" dirty="0" err="1" smtClean="0"/>
              <a:t>indels</a:t>
            </a:r>
            <a:r>
              <a:rPr lang="en-US" dirty="0" smtClean="0"/>
              <a:t> from the alignments for each individual</a:t>
            </a:r>
          </a:p>
          <a:p>
            <a:endParaRPr lang="en-US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659480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60133" y="1625609"/>
            <a:ext cx="84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60136" y="1828808"/>
            <a:ext cx="84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760139" y="2032007"/>
            <a:ext cx="84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60136" y="1337751"/>
            <a:ext cx="84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ACCAG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77075" y="2218273"/>
            <a:ext cx="833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</a:t>
            </a:r>
            <a:r>
              <a:rPr lang="en-US" dirty="0" smtClean="0">
                <a:solidFill>
                  <a:srgbClr val="0000FF"/>
                </a:solidFill>
              </a:rPr>
              <a:t>C</a:t>
            </a:r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60145" y="2421472"/>
            <a:ext cx="833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</a:t>
            </a:r>
            <a:r>
              <a:rPr lang="en-US" dirty="0" smtClean="0">
                <a:solidFill>
                  <a:srgbClr val="0000FF"/>
                </a:solidFill>
              </a:rPr>
              <a:t>C</a:t>
            </a:r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760148" y="2624671"/>
            <a:ext cx="833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</a:t>
            </a:r>
            <a:r>
              <a:rPr lang="en-US" dirty="0" smtClean="0">
                <a:solidFill>
                  <a:srgbClr val="0000FF"/>
                </a:solidFill>
              </a:rPr>
              <a:t>C</a:t>
            </a:r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116682" y="3146416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Heterozygous SNP A/C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34600" y="1625615"/>
            <a:ext cx="818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ATT</a:t>
            </a:r>
            <a:r>
              <a:rPr lang="en-US" dirty="0" smtClean="0">
                <a:solidFill>
                  <a:srgbClr val="FF0000"/>
                </a:solidFill>
              </a:rPr>
              <a:t>--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434603" y="1828814"/>
            <a:ext cx="818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ATT</a:t>
            </a:r>
            <a:r>
              <a:rPr lang="en-US" dirty="0" smtClean="0">
                <a:solidFill>
                  <a:srgbClr val="FF0000"/>
                </a:solidFill>
              </a:rPr>
              <a:t>--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451539" y="2015080"/>
            <a:ext cx="818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ATT</a:t>
            </a:r>
            <a:r>
              <a:rPr lang="en-US" dirty="0" smtClean="0">
                <a:solidFill>
                  <a:srgbClr val="FF0000"/>
                </a:solidFill>
              </a:rPr>
              <a:t>--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451542" y="2218279"/>
            <a:ext cx="82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ATT</a:t>
            </a:r>
            <a:r>
              <a:rPr lang="en-US" dirty="0" smtClean="0">
                <a:solidFill>
                  <a:srgbClr val="0000FF"/>
                </a:solidFill>
              </a:rPr>
              <a:t>G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451545" y="2421478"/>
            <a:ext cx="82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ATT</a:t>
            </a:r>
            <a:r>
              <a:rPr lang="en-US" dirty="0" smtClean="0">
                <a:solidFill>
                  <a:srgbClr val="0000FF"/>
                </a:solidFill>
              </a:rPr>
              <a:t>G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33718" y="1340947"/>
            <a:ext cx="82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ATTGA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817928" y="3129470"/>
            <a:ext cx="199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Heterozygous </a:t>
            </a:r>
            <a:r>
              <a:rPr lang="en-US" dirty="0" err="1" smtClean="0"/>
              <a:t>indel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451548" y="2607744"/>
            <a:ext cx="82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ATT</a:t>
            </a:r>
            <a:r>
              <a:rPr lang="en-US" dirty="0" smtClean="0">
                <a:solidFill>
                  <a:srgbClr val="0000FF"/>
                </a:solidFill>
              </a:rPr>
              <a:t>G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8533" y="2587605"/>
            <a:ext cx="1683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Human genome</a:t>
            </a:r>
          </a:p>
          <a:p>
            <a:r>
              <a:rPr lang="en-US" dirty="0" smtClean="0"/>
              <a:t>reference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711200" y="1828808"/>
            <a:ext cx="389467" cy="5926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050435" y="1994941"/>
            <a:ext cx="19331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Short reads from a </a:t>
            </a:r>
          </a:p>
          <a:p>
            <a:r>
              <a:rPr lang="en-US" dirty="0" smtClean="0"/>
              <a:t>Single individual</a:t>
            </a:r>
            <a:endParaRPr lang="en-US" dirty="0"/>
          </a:p>
        </p:txBody>
      </p:sp>
      <p:cxnSp>
        <p:nvCxnSpPr>
          <p:cNvPr id="22" name="Straight Arrow Connector 21"/>
          <p:cNvCxnSpPr>
            <a:endCxn id="15" idx="1"/>
          </p:cNvCxnSpPr>
          <p:nvPr/>
        </p:nvCxnSpPr>
        <p:spPr>
          <a:xfrm>
            <a:off x="5983589" y="2198140"/>
            <a:ext cx="467950" cy="16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3623730" y="2218279"/>
            <a:ext cx="372533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6122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9973"/>
            <a:ext cx="8229600" cy="1143000"/>
          </a:xfrm>
        </p:spPr>
        <p:txBody>
          <a:bodyPr/>
          <a:lstStyle/>
          <a:p>
            <a:r>
              <a:rPr lang="en-US" dirty="0"/>
              <a:t>Obtain </a:t>
            </a:r>
            <a:r>
              <a:rPr lang="en-US"/>
              <a:t>structural </a:t>
            </a:r>
            <a:r>
              <a:rPr lang="en-US" smtClean="0"/>
              <a:t>variants (3)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          A/C  C/G                                                            </a:t>
            </a:r>
            <a:r>
              <a:rPr lang="en-US" dirty="0"/>
              <a:t>A/C  C/G </a:t>
            </a:r>
          </a:p>
          <a:p>
            <a:pPr marL="0" indent="0">
              <a:buNone/>
            </a:pPr>
            <a:r>
              <a:rPr lang="en-US" dirty="0" smtClean="0"/>
              <a:t>C0      AA    CC                                                  C0        0      0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C1      AC    CG                                                  C1        1      1</a:t>
            </a:r>
          </a:p>
          <a:p>
            <a:pPr marL="0" indent="0">
              <a:buNone/>
            </a:pPr>
            <a:r>
              <a:rPr lang="en-US" dirty="0" smtClean="0"/>
              <a:t>C2      AA    GG                                                 C2        0      2</a:t>
            </a:r>
          </a:p>
          <a:p>
            <a:pPr marL="0" indent="0">
              <a:buNone/>
            </a:pPr>
            <a:r>
              <a:rPr lang="en-US" dirty="0" smtClean="0"/>
              <a:t>Co1    AC    CG                                                 Co1      1      1</a:t>
            </a:r>
          </a:p>
          <a:p>
            <a:pPr marL="0" indent="0">
              <a:buNone/>
            </a:pPr>
            <a:r>
              <a:rPr lang="en-US" dirty="0" smtClean="0"/>
              <a:t>Co2    CC    CG                                                 Co2      2      1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Combine variants from different individuals to form a data matrix</a:t>
            </a:r>
          </a:p>
          <a:p>
            <a:r>
              <a:rPr lang="en-US" dirty="0" smtClean="0"/>
              <a:t>Each row is a case or control and each column is a variant</a:t>
            </a:r>
          </a:p>
          <a:p>
            <a:r>
              <a:rPr lang="en-US" dirty="0" smtClean="0"/>
              <a:t>180 cases and 155 controls after excluding very large files and problematic datasets</a:t>
            </a:r>
          </a:p>
          <a:p>
            <a:r>
              <a:rPr lang="en-US" dirty="0" smtClean="0"/>
              <a:t>545,721 SNPs and </a:t>
            </a:r>
            <a:r>
              <a:rPr lang="en-US" dirty="0" err="1" smtClean="0"/>
              <a:t>indels</a:t>
            </a:r>
            <a:r>
              <a:rPr lang="en-US" dirty="0" smtClean="0"/>
              <a:t> (530,129 SNPs, 15,592 </a:t>
            </a:r>
            <a:r>
              <a:rPr lang="en-US" dirty="0" err="1" smtClean="0"/>
              <a:t>indels</a:t>
            </a:r>
            <a:r>
              <a:rPr lang="en-US" dirty="0" smtClean="0"/>
              <a:t>)</a:t>
            </a:r>
          </a:p>
        </p:txBody>
      </p:sp>
      <p:sp>
        <p:nvSpPr>
          <p:cNvPr id="3" name="Right Arrow 2"/>
          <p:cNvSpPr/>
          <p:nvPr/>
        </p:nvSpPr>
        <p:spPr>
          <a:xfrm>
            <a:off x="3031069" y="2472272"/>
            <a:ext cx="1286933" cy="32173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743208" y="2099729"/>
            <a:ext cx="2171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Numerically encoded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122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1493</Words>
  <Application>Microsoft Macintosh PowerPoint</Application>
  <PresentationFormat>On-screen Show (4:3)</PresentationFormat>
  <Paragraphs>230</Paragraphs>
  <Slides>26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GPU and machine learning solutions for comparative genomics</vt:lpstr>
      <vt:lpstr>Outline</vt:lpstr>
      <vt:lpstr>Disease risk prediction</vt:lpstr>
      <vt:lpstr>Disease risk prediction</vt:lpstr>
      <vt:lpstr>Chronic lymphocytic leukemia prediction with exome sequences and machine learning</vt:lpstr>
      <vt:lpstr>What is whole exome data?</vt:lpstr>
      <vt:lpstr>Obtain structural variants (1)</vt:lpstr>
      <vt:lpstr>Obtain structural variants (2)</vt:lpstr>
      <vt:lpstr>Obtain structural variants (3)</vt:lpstr>
      <vt:lpstr>Perform cross-validation study</vt:lpstr>
      <vt:lpstr>Variant ranking</vt:lpstr>
      <vt:lpstr>Different feature rankings</vt:lpstr>
      <vt:lpstr>Risk prediction with chi-square ranked SNPs</vt:lpstr>
      <vt:lpstr>Principal component analysis of SNP data</vt:lpstr>
      <vt:lpstr>Summary</vt:lpstr>
      <vt:lpstr>Mapping divergent short reads to genomes</vt:lpstr>
      <vt:lpstr>MaxSSmap algorithm</vt:lpstr>
      <vt:lpstr>Experimental study</vt:lpstr>
      <vt:lpstr>Simulation study</vt:lpstr>
      <vt:lpstr>Ancient DNA mapping</vt:lpstr>
      <vt:lpstr>Mapping paired reads</vt:lpstr>
      <vt:lpstr>Realigning paired reads to human genome</vt:lpstr>
      <vt:lpstr>Summary</vt:lpstr>
      <vt:lpstr>Software and acknowledgements</vt:lpstr>
      <vt:lpstr>References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GPU and machine learning solutions for comparative genomics</dc:title>
  <dc:creator>Usman Roshan</dc:creator>
  <cp:lastModifiedBy>Usman Roshan</cp:lastModifiedBy>
  <cp:revision>417</cp:revision>
  <dcterms:created xsi:type="dcterms:W3CDTF">2014-03-29T21:31:40Z</dcterms:created>
  <dcterms:modified xsi:type="dcterms:W3CDTF">2014-05-31T16:01:43Z</dcterms:modified>
</cp:coreProperties>
</file>