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sldIdLst>
    <p:sldId id="410" r:id="rId2"/>
    <p:sldId id="375" r:id="rId3"/>
    <p:sldId id="656" r:id="rId4"/>
    <p:sldId id="529" r:id="rId5"/>
    <p:sldId id="602" r:id="rId6"/>
    <p:sldId id="430" r:id="rId7"/>
    <p:sldId id="284" r:id="rId8"/>
    <p:sldId id="257" r:id="rId9"/>
    <p:sldId id="285" r:id="rId10"/>
    <p:sldId id="258" r:id="rId11"/>
    <p:sldId id="432" r:id="rId12"/>
    <p:sldId id="398" r:id="rId13"/>
    <p:sldId id="401" r:id="rId14"/>
    <p:sldId id="636" r:id="rId15"/>
    <p:sldId id="638" r:id="rId16"/>
    <p:sldId id="640" r:id="rId17"/>
    <p:sldId id="639" r:id="rId18"/>
    <p:sldId id="513" r:id="rId19"/>
    <p:sldId id="259" r:id="rId20"/>
    <p:sldId id="511" r:id="rId21"/>
    <p:sldId id="388" r:id="rId22"/>
    <p:sldId id="411" r:id="rId23"/>
    <p:sldId id="412" r:id="rId24"/>
    <p:sldId id="434" r:id="rId25"/>
    <p:sldId id="435" r:id="rId26"/>
    <p:sldId id="436" r:id="rId27"/>
    <p:sldId id="457" r:id="rId28"/>
    <p:sldId id="646" r:id="rId29"/>
    <p:sldId id="559" r:id="rId30"/>
    <p:sldId id="377" r:id="rId31"/>
    <p:sldId id="438" r:id="rId32"/>
    <p:sldId id="300" r:id="rId33"/>
    <p:sldId id="622" r:id="rId34"/>
    <p:sldId id="652" r:id="rId35"/>
    <p:sldId id="653" r:id="rId36"/>
    <p:sldId id="446" r:id="rId37"/>
    <p:sldId id="553" r:id="rId38"/>
    <p:sldId id="463" r:id="rId39"/>
    <p:sldId id="478" r:id="rId40"/>
    <p:sldId id="479" r:id="rId41"/>
    <p:sldId id="480" r:id="rId42"/>
    <p:sldId id="562" r:id="rId43"/>
    <p:sldId id="608" r:id="rId44"/>
    <p:sldId id="550" r:id="rId45"/>
    <p:sldId id="543" r:id="rId46"/>
    <p:sldId id="544" r:id="rId47"/>
    <p:sldId id="564" r:id="rId48"/>
    <p:sldId id="538" r:id="rId49"/>
    <p:sldId id="546" r:id="rId50"/>
    <p:sldId id="545" r:id="rId51"/>
    <p:sldId id="547" r:id="rId52"/>
    <p:sldId id="539" r:id="rId53"/>
    <p:sldId id="654" r:id="rId54"/>
    <p:sldId id="400" r:id="rId55"/>
    <p:sldId id="452" r:id="rId56"/>
    <p:sldId id="367" r:id="rId57"/>
    <p:sldId id="607" r:id="rId58"/>
    <p:sldId id="353" r:id="rId59"/>
    <p:sldId id="518" r:id="rId60"/>
    <p:sldId id="354" r:id="rId61"/>
    <p:sldId id="565" r:id="rId62"/>
    <p:sldId id="566" r:id="rId63"/>
    <p:sldId id="567" r:id="rId64"/>
    <p:sldId id="618" r:id="rId65"/>
    <p:sldId id="655" r:id="rId66"/>
    <p:sldId id="624" r:id="rId67"/>
    <p:sldId id="374" r:id="rId68"/>
    <p:sldId id="498" r:id="rId69"/>
    <p:sldId id="568" r:id="rId70"/>
    <p:sldId id="592" r:id="rId71"/>
    <p:sldId id="630" r:id="rId72"/>
    <p:sldId id="657" r:id="rId73"/>
    <p:sldId id="658" r:id="rId74"/>
    <p:sldId id="659" r:id="rId75"/>
    <p:sldId id="660" r:id="rId76"/>
    <p:sldId id="661" r:id="rId77"/>
    <p:sldId id="631" r:id="rId78"/>
    <p:sldId id="619" r:id="rId79"/>
    <p:sldId id="627" r:id="rId80"/>
    <p:sldId id="634" r:id="rId81"/>
    <p:sldId id="629" r:id="rId82"/>
    <p:sldId id="632" r:id="rId83"/>
    <p:sldId id="633" r:id="rId84"/>
    <p:sldId id="549" r:id="rId85"/>
    <p:sldId id="427" r:id="rId86"/>
    <p:sldId id="552" r:id="rId87"/>
    <p:sldId id="355" r:id="rId88"/>
    <p:sldId id="580" r:id="rId89"/>
    <p:sldId id="594" r:id="rId90"/>
    <p:sldId id="577" r:id="rId91"/>
    <p:sldId id="524" r:id="rId92"/>
    <p:sldId id="359" r:id="rId93"/>
    <p:sldId id="583" r:id="rId94"/>
    <p:sldId id="582" r:id="rId95"/>
    <p:sldId id="579" r:id="rId96"/>
    <p:sldId id="584" r:id="rId97"/>
    <p:sldId id="586" r:id="rId98"/>
    <p:sldId id="392" r:id="rId99"/>
    <p:sldId id="606" r:id="rId100"/>
    <p:sldId id="515" r:id="rId101"/>
    <p:sldId id="605" r:id="rId102"/>
    <p:sldId id="595" r:id="rId103"/>
    <p:sldId id="556" r:id="rId104"/>
    <p:sldId id="350" r:id="rId105"/>
    <p:sldId id="351" r:id="rId106"/>
    <p:sldId id="555" r:id="rId107"/>
    <p:sldId id="260" r:id="rId10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1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12/6/14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15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16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17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18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33CFD-8B4D-7149-8D50-1F48612C9841}" type="slidenum">
              <a:rPr lang="en-US"/>
              <a:pPr/>
              <a:t>19</a:t>
            </a:fld>
            <a:endParaRPr lang="en-US"/>
          </a:p>
        </p:txBody>
      </p:sp>
      <p:sp>
        <p:nvSpPr>
          <p:cNvPr id="6860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6B2461-D6A7-B649-BFA5-A77CEA3256C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D87A2-86B9-D74B-BABA-FFF96D8C72A3}" type="slidenum">
              <a:rPr lang="en-US"/>
              <a:pPr/>
              <a:t>21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28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29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22762-729E-C740-A34C-C776A071002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31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32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33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34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38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39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40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41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42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2D581D9-3B5B-4D4F-89B8-A58397FEA9FA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47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56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676C-A8DA-2046-9C8F-C9B25493A40C}" type="slidenum">
              <a:rPr lang="en-US"/>
              <a:pPr/>
              <a:t>57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58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59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60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61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62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63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66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168A2-DF8B-7C49-81BD-FC47704C493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E5ED-9113-FA4C-8AF3-0F21F6B645F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875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91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ECB3-3D3A-5B4D-A401-F57DF73EE8E9}" type="slidenum">
              <a:rPr lang="en-US" sz="1200"/>
              <a:pPr/>
              <a:t>101</a:t>
            </a:fld>
            <a:endParaRPr lang="en-US" sz="1200"/>
          </a:p>
        </p:txBody>
      </p:sp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107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8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10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14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46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3.jp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New methods for inferring species trees in the presence of incomplete lineage sorting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Illinois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2" y="-127000"/>
            <a:ext cx="2702983" cy="2024628"/>
          </a:xfrm>
          <a:prstGeom prst="rect">
            <a:avLst/>
          </a:prstGeom>
        </p:spPr>
      </p:pic>
      <p:pic>
        <p:nvPicPr>
          <p:cNvPr id="6" name="Picture 5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841"/>
            <a:ext cx="2638778" cy="1755986"/>
          </a:xfrm>
          <a:prstGeom prst="rect">
            <a:avLst/>
          </a:prstGeom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978682"/>
            <a:ext cx="2878667" cy="1898251"/>
          </a:xfrm>
          <a:prstGeom prst="rect">
            <a:avLst/>
          </a:prstGeom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58679"/>
            <a:ext cx="2432050" cy="2071746"/>
          </a:xfrm>
          <a:prstGeom prst="rect">
            <a:avLst/>
          </a:prstGeom>
        </p:spPr>
      </p:pic>
      <p:pic>
        <p:nvPicPr>
          <p:cNvPr id="9" name="Picture 8" descr="Unknown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1" y="0"/>
            <a:ext cx="2851626" cy="1897628"/>
          </a:xfrm>
          <a:prstGeom prst="rect">
            <a:avLst/>
          </a:prstGeom>
        </p:spPr>
      </p:pic>
      <p:pic>
        <p:nvPicPr>
          <p:cNvPr id="10" name="Picture 9" descr="Unknown-5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37" y="5011560"/>
            <a:ext cx="1435805" cy="1780398"/>
          </a:xfrm>
          <a:prstGeom prst="rect">
            <a:avLst/>
          </a:prstGeom>
        </p:spPr>
      </p:pic>
      <p:pic>
        <p:nvPicPr>
          <p:cNvPr id="11" name="Picture 10" descr="Unknown-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14700"/>
            <a:ext cx="1524000" cy="1143000"/>
          </a:xfrm>
          <a:prstGeom prst="rect">
            <a:avLst/>
          </a:prstGeom>
        </p:spPr>
      </p:pic>
      <p:pic>
        <p:nvPicPr>
          <p:cNvPr id="12" name="Picture 11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4081"/>
            <a:ext cx="2416528" cy="15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 in my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11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Method development for</a:t>
            </a:r>
          </a:p>
          <a:p>
            <a:pPr marL="285750"/>
            <a:r>
              <a:rPr lang="en-US" sz="2000" dirty="0" smtClean="0"/>
              <a:t>  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pPr marL="457200" indent="-457200"/>
            <a:r>
              <a:rPr lang="en-US" sz="2000" dirty="0"/>
              <a:t>M</a:t>
            </a:r>
            <a:r>
              <a:rPr lang="en-US" sz="2000" dirty="0" smtClean="0"/>
              <a:t>ultiple sequence alignment</a:t>
            </a:r>
          </a:p>
          <a:p>
            <a:pPr marL="457200" indent="-457200"/>
            <a:r>
              <a:rPr lang="en-US" sz="2000" dirty="0" err="1" smtClean="0"/>
              <a:t>Metagenomic</a:t>
            </a:r>
            <a:r>
              <a:rPr lang="en-US" sz="2000" dirty="0" smtClean="0"/>
              <a:t> taxon identification</a:t>
            </a:r>
          </a:p>
          <a:p>
            <a:pPr marL="457200" indent="-457200"/>
            <a:r>
              <a:rPr lang="en-US" sz="2000" dirty="0" smtClean="0"/>
              <a:t>Genome rearrangement phylogeny</a:t>
            </a:r>
          </a:p>
          <a:p>
            <a:pPr marL="457200" indent="-457200"/>
            <a:r>
              <a:rPr lang="en-US" sz="2000" dirty="0"/>
              <a:t>Historical </a:t>
            </a:r>
            <a:r>
              <a:rPr lang="en-US" sz="2000" dirty="0" smtClean="0"/>
              <a:t>Linguistics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Techniques: </a:t>
            </a:r>
          </a:p>
          <a:p>
            <a:r>
              <a:rPr lang="en-US" sz="2000" dirty="0" smtClean="0"/>
              <a:t>  Statistical estimation under Markov models of evolution</a:t>
            </a:r>
          </a:p>
          <a:p>
            <a:r>
              <a:rPr lang="en-US" sz="2000" dirty="0" smtClean="0"/>
              <a:t>  Graph theory and </a:t>
            </a:r>
            <a:r>
              <a:rPr lang="en-US" sz="2000" dirty="0" err="1" smtClean="0"/>
              <a:t>combinatorics</a:t>
            </a:r>
            <a:endParaRPr lang="en-US" sz="2000" dirty="0" smtClean="0"/>
          </a:p>
          <a:p>
            <a:r>
              <a:rPr lang="en-US" sz="2000" dirty="0" smtClean="0"/>
              <a:t>  Machine learning and data mining</a:t>
            </a:r>
          </a:p>
          <a:p>
            <a:r>
              <a:rPr lang="en-US" sz="2000" dirty="0" smtClean="0"/>
              <a:t>  Heuristics for NP-hard optimization problems</a:t>
            </a:r>
          </a:p>
          <a:p>
            <a:r>
              <a:rPr lang="en-US" sz="2000" dirty="0" smtClean="0"/>
              <a:t>  High performance computing</a:t>
            </a:r>
          </a:p>
          <a:p>
            <a:r>
              <a:rPr lang="en-US" sz="2000" dirty="0" smtClean="0"/>
              <a:t>  Massive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724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Agenda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715000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Major scientific goals: 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methods</a:t>
            </a:r>
            <a:r>
              <a:rPr lang="en-US" sz="1800" dirty="0" smtClean="0"/>
              <a:t> that produce more accurate alignments and phylogenetic estimations for </a:t>
            </a:r>
            <a:r>
              <a:rPr lang="en-US" sz="1800" i="1" dirty="0" smtClean="0"/>
              <a:t>difficult-to-analyze datasets</a:t>
            </a:r>
          </a:p>
          <a:p>
            <a:pPr eaLnBrk="1" hangingPunct="1">
              <a:defRPr/>
            </a:pPr>
            <a:r>
              <a:rPr lang="en-US" sz="1800" dirty="0" smtClean="0"/>
              <a:t>Produce </a:t>
            </a:r>
            <a:r>
              <a:rPr lang="en-US" sz="1800" dirty="0" smtClean="0">
                <a:solidFill>
                  <a:srgbClr val="0000FF"/>
                </a:solidFill>
              </a:rPr>
              <a:t>mathematical theory </a:t>
            </a:r>
            <a:r>
              <a:rPr lang="en-US" sz="1800" dirty="0" smtClean="0"/>
              <a:t>for statistical inference under complex models of evolution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novel machine learning techniques </a:t>
            </a:r>
            <a:r>
              <a:rPr lang="en-US" sz="1800" dirty="0" smtClean="0"/>
              <a:t>to boost the performance of classification methods 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Software that: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run efficiently on </a:t>
            </a:r>
            <a:r>
              <a:rPr lang="en-US" sz="1800" i="1" dirty="0" smtClean="0"/>
              <a:t>desktop</a:t>
            </a:r>
            <a:r>
              <a:rPr lang="en-US" sz="1800" dirty="0" smtClean="0"/>
              <a:t> computers on large datasets 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analyze ultra-large datasets (100,000+) using multiple processors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Is freely available in </a:t>
            </a:r>
            <a:r>
              <a:rPr lang="en-US" sz="1800" i="1" dirty="0" smtClean="0"/>
              <a:t>open source</a:t>
            </a:r>
            <a:r>
              <a:rPr lang="en-US" sz="1800" dirty="0" smtClean="0"/>
              <a:t> form, with biologist-friendly GUIs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076" y="4877410"/>
            <a:ext cx="8771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on: method, </a:t>
            </a:r>
          </a:p>
          <a:p>
            <a:r>
              <a:rPr lang="en-US" dirty="0" smtClean="0"/>
              <a:t>amount of ILS, and accuracy of gene trees.</a:t>
            </a:r>
          </a:p>
          <a:p>
            <a:endParaRPr lang="en-US" dirty="0"/>
          </a:p>
          <a:p>
            <a:r>
              <a:rPr lang="en-US" dirty="0" smtClean="0"/>
              <a:t>MP-EST is statistically consistent in the presence of ILS; Greedy is not, unknown for MRP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RAxML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 or alignments, one (or more) 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BEAST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and Drummond 2010): Bayesian co-estimation of gene trees and species trees given sequence alignments</a:t>
            </a:r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1132436" y="1578389"/>
            <a:ext cx="6086286" cy="3836653"/>
          </a:xfrm>
        </p:spPr>
      </p:pic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,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518119" y="1417639"/>
            <a:ext cx="7006083" cy="4473417"/>
          </a:xfrm>
        </p:spPr>
      </p:pic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0813" y="5993156"/>
            <a:ext cx="647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  <p:pic>
        <p:nvPicPr>
          <p:cNvPr id="5" name="Content Placeholder 4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>
          <a:xfrm>
            <a:off x="1691237" y="1397786"/>
            <a:ext cx="5202684" cy="4473285"/>
          </a:xfrm>
        </p:spPr>
      </p:pic>
    </p:spTree>
    <p:extLst>
      <p:ext uri="{BB962C8B-B14F-4D97-AF65-F5344CB8AC3E}">
        <p14:creationId xmlns:p14="http://schemas.microsoft.com/office/powerpoint/2010/main" val="3847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4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3070181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5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313818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5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313818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0033" y="3624306"/>
            <a:ext cx="290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Additive matrices satisfy the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“Four Point Condition”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6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5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313818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679" y="458090"/>
            <a:ext cx="3134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Four Point Method: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Construct tree AB|CD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If AB+CD &lt; min{AC+BD,AD+BC}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7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6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313818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679" y="458090"/>
            <a:ext cx="3134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Four Point Method: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Construct tree AB|CD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If AB+CD &lt; min{AC+BD,AD+BC}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5701" y="3438809"/>
            <a:ext cx="375490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Constructing larger trees: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(1) Compute quartet trees using FPM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(2) Determine if the quartet trees are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“compatible”; if so, return the</a:t>
            </a:r>
          </a:p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ree on which they agree. Else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Return FAIL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6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86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/>
              <a:t>Statistical consistency, exponential convergence, and absolute fast convergence (afc)</a:t>
            </a:r>
            <a:endParaRPr lang="en-US" sz="4000"/>
          </a:p>
        </p:txBody>
      </p:sp>
      <p:pic>
        <p:nvPicPr>
          <p:cNvPr id="685059" name="Picture 3" descr="convergen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4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400" dirty="0"/>
              <a:t> 8000+ genes, </a:t>
            </a:r>
            <a:r>
              <a:rPr lang="en-US" sz="2400" dirty="0" smtClean="0"/>
              <a:t>UCEs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sorting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Maximum likelihood estimation on a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million-site genome-scale alignment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2367" y="63649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Fast-converging methods (and related work)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(ICALP).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1999: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(RSA, TCS);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Huson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Nettles and Warnow (J. Comp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2001: Warnow, St. John,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Moret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(SODA);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Nakhleh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, St. John,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Roshan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, Sun, and Warnow (ISMB)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Cryan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Goldberg, and Goldberg (SICOMP);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and Kao (SODA)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;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2002: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(J. Comp.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2006: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(STOC), 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Hill, Jaffe,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Mihaescu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Rao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(RECOMB)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(IEEE TCBB)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2008: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Gronau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Moran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Snir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2010: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(Science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DCM1-boosting distance-based </a:t>
            </a:r>
            <a:r>
              <a:rPr lang="en-US" sz="2800" dirty="0" smtClean="0"/>
              <a:t>methods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i="1" dirty="0"/>
              <a:t>[</a:t>
            </a:r>
            <a:r>
              <a:rPr lang="en-US" sz="2400" i="1" dirty="0" err="1"/>
              <a:t>Nakhleh</a:t>
            </a:r>
            <a:r>
              <a:rPr lang="en-US" sz="2400" i="1" dirty="0"/>
              <a:t> et al. ISMB 2001]</a:t>
            </a:r>
          </a:p>
        </p:txBody>
      </p:sp>
      <p:sp>
        <p:nvSpPr>
          <p:cNvPr id="69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2600" y="1447800"/>
            <a:ext cx="3581400" cy="4279900"/>
          </a:xfrm>
        </p:spPr>
        <p:txBody>
          <a:bodyPr>
            <a:normAutofit fontScale="85000" lnSpcReduction="10000"/>
          </a:bodyPr>
          <a:lstStyle/>
          <a:p>
            <a:pPr marL="166688" indent="-166688">
              <a:buFontTx/>
              <a:buNone/>
            </a:pPr>
            <a:endParaRPr lang="en-US" sz="2800" dirty="0"/>
          </a:p>
          <a:p>
            <a:pPr marL="166688" indent="-166688"/>
            <a:r>
              <a:rPr lang="en-US" sz="2800" b="0" dirty="0"/>
              <a:t>Theorem (Warnow et al., SODA 2001): DCM1-NJ converges to the true tree from </a:t>
            </a:r>
            <a:r>
              <a:rPr lang="en-US" sz="2800" b="0" dirty="0">
                <a:solidFill>
                  <a:srgbClr val="0000FF"/>
                </a:solidFill>
              </a:rPr>
              <a:t>polynomial length </a:t>
            </a:r>
            <a:r>
              <a:rPr lang="en-US" sz="2800" b="0" dirty="0" smtClean="0"/>
              <a:t>sequences. Hence DCM1-NJ is </a:t>
            </a:r>
            <a:r>
              <a:rPr lang="en-US" sz="2800" b="0" dirty="0" err="1" smtClean="0"/>
              <a:t>afc</a:t>
            </a:r>
            <a:r>
              <a:rPr lang="en-US" sz="2800" b="0" dirty="0" smtClean="0"/>
              <a:t>.</a:t>
            </a:r>
          </a:p>
          <a:p>
            <a:pPr marL="166688" indent="-166688"/>
            <a:endParaRPr lang="en-US" sz="2800" dirty="0"/>
          </a:p>
          <a:p>
            <a:pPr marL="166688" indent="-166688"/>
            <a:r>
              <a:rPr lang="en-US" sz="2800" dirty="0" smtClean="0">
                <a:solidFill>
                  <a:srgbClr val="0000FF"/>
                </a:solidFill>
              </a:rPr>
              <a:t>Proof: uses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="0" dirty="0" err="1" smtClean="0">
                <a:solidFill>
                  <a:srgbClr val="0000FF"/>
                </a:solidFill>
              </a:rPr>
              <a:t>hordal</a:t>
            </a:r>
            <a:r>
              <a:rPr lang="en-US" sz="2800" b="0" dirty="0" smtClean="0">
                <a:solidFill>
                  <a:srgbClr val="0000FF"/>
                </a:solidFill>
              </a:rPr>
              <a:t> graph theory and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robabilistic analysis of algorithms</a:t>
            </a:r>
            <a:endParaRPr lang="en-US" sz="2800" b="0" dirty="0">
              <a:solidFill>
                <a:srgbClr val="0000FF"/>
              </a:solidFill>
            </a:endParaRPr>
          </a:p>
        </p:txBody>
      </p:sp>
      <p:pic>
        <p:nvPicPr>
          <p:cNvPr id="699396" name="Picture 1028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9397" name="Rectangle 1029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8" name="Rectangle 1030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9" name="Rectangle 1031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400" name="Group 1032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9401" name="Line 1033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2" name="Line 1034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3" name="Line 1035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4" name="Line 1036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5" name="Line 1037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406" name="Group 1038"/>
          <p:cNvGrpSpPr>
            <a:grpSpLocks/>
          </p:cNvGrpSpPr>
          <p:nvPr/>
        </p:nvGrpSpPr>
        <p:grpSpPr bwMode="auto">
          <a:xfrm>
            <a:off x="1490663" y="5727700"/>
            <a:ext cx="4014787" cy="33338"/>
            <a:chOff x="939" y="3648"/>
            <a:chExt cx="2529" cy="21"/>
          </a:xfrm>
        </p:grpSpPr>
        <p:sp>
          <p:nvSpPr>
            <p:cNvPr id="699407" name="Line 1039"/>
            <p:cNvSpPr>
              <a:spLocks noChangeShapeType="1"/>
            </p:cNvSpPr>
            <p:nvPr/>
          </p:nvSpPr>
          <p:spPr bwMode="auto">
            <a:xfrm flipV="1">
              <a:off x="939" y="3669"/>
              <a:ext cx="8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8" name="Line 1040"/>
            <p:cNvSpPr>
              <a:spLocks noChangeShapeType="1"/>
            </p:cNvSpPr>
            <p:nvPr/>
          </p:nvSpPr>
          <p:spPr bwMode="auto">
            <a:xfrm flipV="1">
              <a:off x="1020" y="3666"/>
              <a:ext cx="17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9" name="Line 1041"/>
            <p:cNvSpPr>
              <a:spLocks noChangeShapeType="1"/>
            </p:cNvSpPr>
            <p:nvPr/>
          </p:nvSpPr>
          <p:spPr bwMode="auto">
            <a:xfrm flipV="1">
              <a:off x="1179" y="3666"/>
              <a:ext cx="33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10" name="Line 1042"/>
            <p:cNvSpPr>
              <a:spLocks noChangeShapeType="1"/>
            </p:cNvSpPr>
            <p:nvPr/>
          </p:nvSpPr>
          <p:spPr bwMode="auto">
            <a:xfrm flipV="1">
              <a:off x="1500" y="3657"/>
              <a:ext cx="663" cy="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11" name="Line 1043"/>
            <p:cNvSpPr>
              <a:spLocks noChangeShapeType="1"/>
            </p:cNvSpPr>
            <p:nvPr/>
          </p:nvSpPr>
          <p:spPr bwMode="auto">
            <a:xfrm flipV="1">
              <a:off x="2157" y="3648"/>
              <a:ext cx="1311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412" name="Text Box 104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9413" name="Text Box 1045"/>
          <p:cNvSpPr txBox="1">
            <a:spLocks noChangeArrowheads="1"/>
          </p:cNvSpPr>
          <p:nvPr/>
        </p:nvSpPr>
        <p:spPr bwMode="auto">
          <a:xfrm>
            <a:off x="3960813" y="248285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DCM1-NJ</a:t>
            </a:r>
          </a:p>
        </p:txBody>
      </p:sp>
      <p:sp>
        <p:nvSpPr>
          <p:cNvPr id="699414" name="Rectangle 1046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15" name="Rectangle 1047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9416" name="Rectangle 1048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9417" name="Rectangle 1049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9418" name="Rectangle 1050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9419" name="Rectangle 1051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9420" name="Rectangle 1052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9421" name="Rectangle 1053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9422" name="Rectangle 1054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9423" name="Rectangle 1055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9424" name="Rectangle 1056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9425" name="Rectangle 1057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9426" name="Rectangle 1058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9427" name="Group 1059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9428" name="Line 1060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29" name="Line 1061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430" name="Group 1062"/>
          <p:cNvGrpSpPr>
            <a:grpSpLocks/>
          </p:cNvGrpSpPr>
          <p:nvPr/>
        </p:nvGrpSpPr>
        <p:grpSpPr bwMode="auto">
          <a:xfrm>
            <a:off x="3429000" y="2667000"/>
            <a:ext cx="457200" cy="0"/>
            <a:chOff x="2160" y="1680"/>
            <a:chExt cx="288" cy="0"/>
          </a:xfrm>
        </p:grpSpPr>
        <p:sp>
          <p:nvSpPr>
            <p:cNvPr id="699431" name="Line 1063"/>
            <p:cNvSpPr>
              <a:spLocks noChangeShapeType="1"/>
            </p:cNvSpPr>
            <p:nvPr/>
          </p:nvSpPr>
          <p:spPr bwMode="auto">
            <a:xfrm>
              <a:off x="2160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32" name="Line 1064"/>
            <p:cNvSpPr>
              <a:spLocks noChangeShapeType="1"/>
            </p:cNvSpPr>
            <p:nvPr/>
          </p:nvSpPr>
          <p:spPr bwMode="auto">
            <a:xfrm>
              <a:off x="2304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851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4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, and which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polynomial time </a:t>
            </a:r>
            <a:r>
              <a:rPr lang="en-US" dirty="0" err="1" smtClean="0">
                <a:solidFill>
                  <a:schemeClr val="bg1"/>
                </a:solidFill>
              </a:rPr>
              <a:t>afc</a:t>
            </a:r>
            <a:r>
              <a:rPr lang="en-US" dirty="0" smtClean="0">
                <a:solidFill>
                  <a:schemeClr val="bg1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Some polynomial time </a:t>
            </a:r>
            <a:r>
              <a:rPr lang="en-US" dirty="0" err="1" smtClean="0">
                <a:solidFill>
                  <a:srgbClr val="0000FF"/>
                </a:solidFill>
              </a:rPr>
              <a:t>afc</a:t>
            </a:r>
            <a:r>
              <a:rPr lang="en-US" dirty="0" smtClean="0">
                <a:solidFill>
                  <a:srgbClr val="0000FF"/>
                </a:solidFill>
              </a:rPr>
              <a:t> methods have been developed</a:t>
            </a:r>
            <a:r>
              <a:rPr lang="en-US" dirty="0" smtClean="0"/>
              <a:t>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Extensive studies show that even the best methods produce gene trees with some error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3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 consistency doesn’t guarantee accuracy </a:t>
            </a:r>
            <a:r>
              <a:rPr lang="en-US" sz="2800" dirty="0" err="1" smtClean="0"/>
              <a:t>w.h.p</a:t>
            </a:r>
            <a:r>
              <a:rPr lang="en-US" sz="2800" dirty="0" smtClean="0"/>
              <a:t>. unless the sequences </a:t>
            </a:r>
            <a:r>
              <a:rPr lang="en-US" sz="2800" b="1" i="1" dirty="0" smtClean="0">
                <a:solidFill>
                  <a:srgbClr val="0000FF"/>
                </a:solidFill>
              </a:rPr>
              <a:t>are long enough.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dirty="0" smtClean="0"/>
              <a:t>1kp: Thousand </a:t>
            </a:r>
            <a:r>
              <a:rPr lang="en-US" sz="3200" dirty="0" err="1" smtClean="0"/>
              <a:t>Transcriptome</a:t>
            </a:r>
            <a:r>
              <a:rPr lang="en-US" sz="3200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00400"/>
            <a:ext cx="7773987" cy="3371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46250"/>
            <a:ext cx="8048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722438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735138"/>
            <a:ext cx="7635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0975" y="1238250"/>
            <a:ext cx="14097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7300" y="1227138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463" y="1219200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735138"/>
            <a:ext cx="11461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350" y="1206500"/>
            <a:ext cx="8747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82955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675"/>
            <a:ext cx="896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733550"/>
            <a:ext cx="7794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4719638" y="1190625"/>
            <a:ext cx="4364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/>
              <a:t>T. Warnow,        S. Mirarab,                N. Nguyen,           Md. </a:t>
            </a:r>
            <a:r>
              <a:rPr lang="en-US" sz="1000" dirty="0" err="1"/>
              <a:t>S.Bayzid</a:t>
            </a:r>
            <a:endParaRPr lang="en-US" sz="1000" dirty="0"/>
          </a:p>
          <a:p>
            <a:r>
              <a:rPr lang="en-US" sz="1000" dirty="0" smtClean="0"/>
              <a:t>UIUC                  </a:t>
            </a:r>
            <a:r>
              <a:rPr lang="en-US" sz="1000" dirty="0"/>
              <a:t>UT-Austin                 UT-Austin              UT-Austin</a:t>
            </a:r>
          </a:p>
        </p:txBody>
      </p:sp>
      <p:pic>
        <p:nvPicPr>
          <p:cNvPr id="82958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1708150"/>
            <a:ext cx="8461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731963"/>
            <a:ext cx="1149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1" name="TextBox 5"/>
          <p:cNvSpPr txBox="1">
            <a:spLocks noChangeArrowheads="1"/>
          </p:cNvSpPr>
          <p:nvPr/>
        </p:nvSpPr>
        <p:spPr bwMode="auto">
          <a:xfrm>
            <a:off x="5997575" y="2828925"/>
            <a:ext cx="27384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Plus many many other people…</a:t>
            </a:r>
          </a:p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sorting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Multiple sequence alignment of &gt;100,000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sequences (with lots of fragments!)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2394" y="63875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8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845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6305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 (ILS)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2000" dirty="0" smtClean="0"/>
              <a:t>Large-scale statistical phylogeny estimation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Supertree</a:t>
            </a:r>
            <a:r>
              <a:rPr lang="en-US" sz="2000" dirty="0" smtClean="0">
                <a:solidFill>
                  <a:srgbClr val="000000"/>
                </a:solidFill>
              </a:rPr>
              <a:t> 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Reticulate evolution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 (Kingman, 1982)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</a:t>
            </a:r>
            <a:r>
              <a:rPr lang="en-US" sz="2700" dirty="0" smtClean="0"/>
              <a:t>or large population size; this is called “Incomplete Lineage Sorting”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trees, and is identifiable from the distribution on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457200" y="1511996"/>
            <a:ext cx="8229600" cy="5115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1- C</a:t>
            </a:r>
            <a:r>
              <a:rPr lang="en-US" sz="2600" b="1" dirty="0" smtClean="0">
                <a:solidFill>
                  <a:srgbClr val="4E67C8"/>
                </a:solidFill>
              </a:rPr>
              <a:t>oncatenation</a:t>
            </a:r>
            <a:r>
              <a:rPr lang="en-US" sz="2600" dirty="0" smtClean="0">
                <a:solidFill>
                  <a:srgbClr val="4E67C8"/>
                </a:solidFill>
              </a:rPr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statistically inconsistent (</a:t>
            </a:r>
            <a:r>
              <a:rPr lang="en-US" sz="2600" dirty="0" err="1" smtClean="0"/>
              <a:t>Roch</a:t>
            </a:r>
            <a:r>
              <a:rPr lang="en-US" sz="2600" dirty="0" smtClean="0"/>
              <a:t> &amp; Steel 2014)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4E67C8"/>
                </a:solidFill>
              </a:rPr>
              <a:t>2-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chemeClr val="accent1"/>
                </a:solidFill>
              </a:rPr>
              <a:t>S</a:t>
            </a:r>
            <a:r>
              <a:rPr lang="en-US" sz="2600" b="1" dirty="0" smtClean="0">
                <a:solidFill>
                  <a:schemeClr val="accent1"/>
                </a:solidFill>
              </a:rPr>
              <a:t>ummary methods</a:t>
            </a:r>
            <a:r>
              <a:rPr lang="en-US" sz="2600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/>
              <a:t>can be statistically consistent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3- Co-estimation </a:t>
            </a:r>
            <a:r>
              <a:rPr lang="en-US" sz="2600" b="1" dirty="0" smtClean="0">
                <a:solidFill>
                  <a:schemeClr val="accent1"/>
                </a:solidFill>
              </a:rPr>
              <a:t>methods:</a:t>
            </a:r>
            <a:r>
              <a:rPr lang="en-US" sz="2600" dirty="0" smtClean="0"/>
              <a:t>  too slow for large datasets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4453605"/>
            <a:ext cx="81026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134813"/>
            <a:ext cx="8128000" cy="1435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6079" y="3681307"/>
            <a:ext cx="8419253" cy="224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tree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9"/>
    </mc:Choice>
    <mc:Fallback xmlns="">
      <p:transition xmlns:p14="http://schemas.microsoft.com/office/powerpoint/2010/main" spd="slow" advTm="8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Under the multi-species coalescent model, the species tree defines a probability distribution on the gene trees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9" y="2292145"/>
            <a:ext cx="3259322" cy="3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776" y="261660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68250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	</a:t>
            </a:r>
            <a:r>
              <a:rPr lang="en-US" sz="2000" dirty="0" smtClean="0"/>
              <a:t>Large-scale statistical phylogeny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88697" y="4498228"/>
            <a:ext cx="156244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talk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9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/>
              <a:t>4</a:t>
            </a:r>
            <a:r>
              <a:rPr lang="en-US" sz="2000" dirty="0" smtClean="0"/>
              <a:t>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62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 err="1" smtClean="0"/>
              <a:t>unrooted</a:t>
            </a:r>
            <a:endParaRPr lang="en-US" sz="2000" dirty="0" smtClean="0"/>
          </a:p>
          <a:p>
            <a:r>
              <a:rPr lang="en-US" sz="2000" dirty="0"/>
              <a:t>4</a:t>
            </a:r>
            <a:r>
              <a:rPr lang="en-US" sz="2000" dirty="0" smtClean="0"/>
              <a:t>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(Allman et al., 2011, and others): For every four leaves {</a:t>
            </a:r>
            <a:r>
              <a:rPr lang="en-US" sz="2000" dirty="0" err="1" smtClean="0"/>
              <a:t>a,b,c,d</a:t>
            </a:r>
            <a:r>
              <a:rPr lang="en-US" sz="2000" dirty="0" smtClean="0"/>
              <a:t>}, the most probable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quartet tree on {</a:t>
            </a:r>
            <a:r>
              <a:rPr lang="en-US" sz="2000" dirty="0" err="1" smtClean="0"/>
              <a:t>a,b,c,d</a:t>
            </a:r>
            <a:r>
              <a:rPr lang="en-US" sz="2000" dirty="0" smtClean="0"/>
              <a:t>} is the true species tree. Hence,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105495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MP-EST </a:t>
            </a:r>
            <a:r>
              <a:rPr lang="en-US" dirty="0" smtClean="0">
                <a:solidFill>
                  <a:srgbClr val="0000FF"/>
                </a:solidFill>
              </a:rPr>
              <a:t>(Liu et al. 2010): maximum likelihood estimation of rooted species tree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YES</a:t>
            </a: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BUCKy</a:t>
            </a:r>
            <a:r>
              <a:rPr lang="en-US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 –YES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MDC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Greedy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-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68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11</a:t>
            </a:r>
            <a:r>
              <a:rPr lang="en-US" sz="3200" dirty="0"/>
              <a:t>-taxon </a:t>
            </a:r>
            <a:r>
              <a:rPr lang="en-US" sz="3200" dirty="0" smtClean="0"/>
              <a:t>datasets with weak ILS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9924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964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Results on 11</a:t>
            </a:r>
            <a:r>
              <a:rPr lang="en-US" sz="3200" b="1" dirty="0"/>
              <a:t>-</a:t>
            </a:r>
            <a:r>
              <a:rPr lang="en-US" sz="3200" b="1" dirty="0" smtClean="0"/>
              <a:t>taxon datasets with </a:t>
            </a:r>
            <a:r>
              <a:rPr lang="en-US" sz="3200" b="1" dirty="0" err="1" smtClean="0"/>
              <a:t>strongILS</a:t>
            </a:r>
            <a:endParaRPr lang="en-US" sz="3200" b="1" dirty="0"/>
          </a:p>
        </p:txBody>
      </p:sp>
      <p:pic>
        <p:nvPicPr>
          <p:cNvPr id="3" name="Content Placeholder 2" descr="11-taxon-strong_rax2.FN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137351" y="1346148"/>
            <a:ext cx="7061201" cy="3671824"/>
          </a:xfrm>
        </p:spPr>
      </p:pic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070491" y="5478417"/>
            <a:ext cx="6400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FF0000"/>
                </a:solidFill>
              </a:rPr>
              <a:t>BEAST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more accurate than summary methods (MP-EST, </a:t>
            </a:r>
            <a:r>
              <a:rPr lang="en-US" sz="1600" dirty="0" err="1"/>
              <a:t>BUCKy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dirty="0"/>
              <a:t>	 CA-ML: (concatenated </a:t>
            </a:r>
            <a:r>
              <a:rPr lang="en-US" sz="1600" dirty="0" smtClean="0"/>
              <a:t>analysis) also very accurate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							Datasets from Chung and </a:t>
            </a:r>
            <a:r>
              <a:rPr lang="en-US" sz="1200" dirty="0" err="1"/>
              <a:t>Ané</a:t>
            </a:r>
            <a:r>
              <a:rPr lang="en-US" sz="1200" dirty="0"/>
              <a:t>, 2011</a:t>
            </a:r>
          </a:p>
          <a:p>
            <a:r>
              <a:rPr lang="en-US" sz="1200" dirty="0"/>
              <a:t>							</a:t>
            </a:r>
            <a:r>
              <a:rPr lang="en-US" sz="1200" dirty="0" err="1"/>
              <a:t>Bayzid</a:t>
            </a:r>
            <a:r>
              <a:rPr lang="en-US" sz="1200" dirty="0"/>
              <a:t> &amp; Warnow, Bioinformatics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194" y="13470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*BEAST </a:t>
            </a:r>
            <a:r>
              <a:rPr lang="en-US" sz="2800" dirty="0" smtClean="0"/>
              <a:t>co-estimation produces more accurate gene trees than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375481"/>
            <a:ext cx="8345311" cy="12064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Nakhleh, JCB 2011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Bayzid &amp; Warnow, Bioinformatics 2013</a:t>
            </a: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98825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9769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2926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3053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Statistical gene tree estimation</a:t>
            </a:r>
          </a:p>
          <a:p>
            <a:pPr lvl="1"/>
            <a:r>
              <a:rPr lang="en-US" dirty="0" smtClean="0"/>
              <a:t>Models of evolution</a:t>
            </a:r>
          </a:p>
          <a:p>
            <a:pPr lvl="1"/>
            <a:r>
              <a:rPr lang="en-US" dirty="0" err="1" smtClean="0"/>
              <a:t>Identifiability</a:t>
            </a:r>
            <a:r>
              <a:rPr lang="en-US" dirty="0" smtClean="0"/>
              <a:t> and statistical consistency</a:t>
            </a:r>
          </a:p>
          <a:p>
            <a:pPr lvl="1"/>
            <a:r>
              <a:rPr lang="en-US" dirty="0" smtClean="0"/>
              <a:t>Absolute fast converging methods</a:t>
            </a:r>
          </a:p>
          <a:p>
            <a:r>
              <a:rPr lang="en-US" dirty="0" smtClean="0"/>
              <a:t>Statistical species tree estimation</a:t>
            </a:r>
          </a:p>
          <a:p>
            <a:pPr marL="857250" lvl="1" indent="-457200"/>
            <a:r>
              <a:rPr lang="en-US" dirty="0" smtClean="0"/>
              <a:t>Gene tree conflict due to incomplete lineage sorting</a:t>
            </a:r>
          </a:p>
          <a:p>
            <a:pPr marL="857250" lvl="1" indent="-457200"/>
            <a:r>
              <a:rPr lang="en-US" dirty="0" smtClean="0"/>
              <a:t>The multi-species </a:t>
            </a:r>
            <a:r>
              <a:rPr lang="en-US" dirty="0"/>
              <a:t>c</a:t>
            </a:r>
            <a:r>
              <a:rPr lang="en-US" dirty="0" smtClean="0"/>
              <a:t>oalescent model</a:t>
            </a:r>
          </a:p>
          <a:p>
            <a:pPr marL="857250" lvl="1" indent="-457200"/>
            <a:r>
              <a:rPr lang="en-US" dirty="0" err="1" smtClean="0"/>
              <a:t>Identifiability</a:t>
            </a:r>
            <a:r>
              <a:rPr lang="en-US" dirty="0" smtClean="0"/>
              <a:t> and statistical consistency</a:t>
            </a:r>
          </a:p>
          <a:p>
            <a:pPr marL="857250" lvl="1" indent="-457200"/>
            <a:r>
              <a:rPr lang="en-US" dirty="0" smtClean="0"/>
              <a:t>New methods for species tree estimation</a:t>
            </a:r>
          </a:p>
          <a:p>
            <a:pPr marL="1257300" lvl="2" indent="-457200"/>
            <a:r>
              <a:rPr lang="en-US" dirty="0" smtClean="0"/>
              <a:t>Statistical Binning (in press)</a:t>
            </a:r>
          </a:p>
          <a:p>
            <a:pPr marL="1257300" lvl="2" indent="-457200"/>
            <a:r>
              <a:rPr lang="en-US" dirty="0" smtClean="0"/>
              <a:t>ASTRAL (Bioinformatics 2014)</a:t>
            </a:r>
          </a:p>
          <a:p>
            <a:pPr marL="857250" lvl="1" indent="-457200"/>
            <a:r>
              <a:rPr lang="en-US" dirty="0" smtClean="0"/>
              <a:t>The challenge of gene tree estimation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Develop methods with greater robustness to gene tree error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ASTRAL. Bioinformatics 2014 (Mirarab et al.)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Statistical binning. Science, in press (Mirarab et al.)</a:t>
            </a:r>
          </a:p>
        </p:txBody>
      </p:sp>
    </p:spTree>
    <p:extLst>
      <p:ext uri="{BB962C8B-B14F-4D97-AF65-F5344CB8AC3E}">
        <p14:creationId xmlns:p14="http://schemas.microsoft.com/office/powerpoint/2010/main" val="95568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Develop methods with greater robustness to gene tree error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ASTRAL. Bioinformatics 2014 (Mirarab et al.)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Statistical binning. In press (Mirarab et al.)</a:t>
            </a:r>
          </a:p>
        </p:txBody>
      </p:sp>
    </p:spTree>
    <p:extLst>
      <p:ext uri="{BB962C8B-B14F-4D97-AF65-F5344CB8AC3E}">
        <p14:creationId xmlns:p14="http://schemas.microsoft.com/office/powerpoint/2010/main" val="10571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224229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7930" y="3181224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3197" y="4904952"/>
            <a:ext cx="659667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Species tree estimated using Statistical Binning with MP-EST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In press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5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082" y="4771379"/>
            <a:ext cx="65069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Species tree estimated using ASTRAL (Bioinformatics, 2014)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In press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0391" y="32003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87930" y="3052868"/>
            <a:ext cx="25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other people…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99966"/>
            <a:ext cx="8340625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Step 1: partition of the estimated gene trees into sets, so that no two gene trees in the same set are strongly incompatible, and the sets have approximately the same size.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2: estimate “supergene” trees on each set using concatenation (maximum likelihood)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3: combine supergene trees using coalescent-based method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Note: Step 1 requires solving the NP-hard “balanced vertex coloring problem”, for which we developed a good heuristic (modified 1979 </a:t>
            </a:r>
            <a:r>
              <a:rPr lang="en-US" dirty="0" err="1" smtClean="0">
                <a:solidFill>
                  <a:srgbClr val="0000FF"/>
                </a:solidFill>
              </a:rPr>
              <a:t>Brelaz</a:t>
            </a:r>
            <a:r>
              <a:rPr lang="en-US" dirty="0" smtClean="0">
                <a:solidFill>
                  <a:srgbClr val="0000FF"/>
                </a:solidFill>
              </a:rPr>
              <a:t> algorithm)</a:t>
            </a:r>
          </a:p>
        </p:txBody>
      </p:sp>
      <p:pic>
        <p:nvPicPr>
          <p:cNvPr id="4" name="Picture 3" descr="bayz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44" y="142522"/>
            <a:ext cx="1345578" cy="14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av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4" y="142522"/>
            <a:ext cx="1466114" cy="14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693" y="5900081"/>
            <a:ext cx="85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Mirarab, et al., to appear (Science 2014)</a:t>
            </a:r>
          </a:p>
          <a:p>
            <a:r>
              <a:rPr lang="en-US" dirty="0" smtClean="0"/>
              <a:t>Binning produces bins with approximate 5 to 7 genes each</a:t>
            </a:r>
          </a:p>
          <a:p>
            <a:r>
              <a:rPr lang="en-US" dirty="0" smtClean="0"/>
              <a:t>Datasets: 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/>
              <a:t>Ané</a:t>
            </a:r>
            <a:r>
              <a:rPr lang="en-US" dirty="0"/>
              <a:t>,  </a:t>
            </a:r>
            <a:r>
              <a:rPr lang="en-US" dirty="0" smtClean="0"/>
              <a:t>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DNA Sequence Evolution (Idealized)</a:t>
            </a: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0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3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4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64566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46088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46094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645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1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2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74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0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64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64583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64585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6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89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0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1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3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64599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0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1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2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3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4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Mammalian Simulation Study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613" y="6601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847" y="4508660"/>
            <a:ext cx="80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r>
              <a:rPr lang="en-US" dirty="0"/>
              <a:t>	</a:t>
            </a:r>
            <a:r>
              <a:rPr lang="en-US" dirty="0" smtClean="0"/>
              <a:t>Binning can improve accuracy, but impact depends on accuracy of estimated gene trees and phylogenetic estimation method. </a:t>
            </a:r>
          </a:p>
          <a:p>
            <a:r>
              <a:rPr lang="en-US" dirty="0"/>
              <a:t>	</a:t>
            </a:r>
            <a:r>
              <a:rPr lang="en-US" dirty="0" smtClean="0"/>
              <a:t>Binned methods can be more accurate than </a:t>
            </a:r>
            <a:r>
              <a:rPr lang="en-US" dirty="0" err="1" smtClean="0"/>
              <a:t>RAxML</a:t>
            </a:r>
            <a:r>
              <a:rPr lang="en-US" dirty="0" smtClean="0"/>
              <a:t> (maximum likelihood), even when </a:t>
            </a:r>
            <a:r>
              <a:rPr lang="en-US" dirty="0" err="1" smtClean="0"/>
              <a:t>unbinned</a:t>
            </a:r>
            <a:r>
              <a:rPr lang="en-US" dirty="0" smtClean="0"/>
              <a:t> methods are less accurate.</a:t>
            </a:r>
          </a:p>
          <a:p>
            <a:endParaRPr lang="en-US" dirty="0" smtClean="0"/>
          </a:p>
          <a:p>
            <a:r>
              <a:rPr lang="en-US" dirty="0" smtClean="0"/>
              <a:t>Data: 200 genes, 20 replicate datasets, based on Song et al. PNAS 2012</a:t>
            </a:r>
          </a:p>
          <a:p>
            <a:endParaRPr lang="en-US" dirty="0" smtClean="0"/>
          </a:p>
        </p:txBody>
      </p:sp>
      <p:pic>
        <p:nvPicPr>
          <p:cNvPr id="10" name="Picture 9" descr="binning.mammal.t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81" y="1064402"/>
            <a:ext cx="6228149" cy="346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054" y="6446773"/>
            <a:ext cx="24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Mirarab et al., to appear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01" y="4877410"/>
            <a:ext cx="89845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 method, </a:t>
            </a:r>
          </a:p>
          <a:p>
            <a:r>
              <a:rPr lang="en-US" dirty="0" smtClean="0"/>
              <a:t>amount of ILS, number of gene trees, and gene tree estimation error.</a:t>
            </a:r>
          </a:p>
          <a:p>
            <a:endParaRPr lang="en-US" dirty="0"/>
          </a:p>
          <a:p>
            <a:r>
              <a:rPr lang="en-US" dirty="0" smtClean="0"/>
              <a:t>MP-EST is statistically consistent; Greedy and Maximum </a:t>
            </a:r>
            <a:r>
              <a:rPr lang="en-US" dirty="0"/>
              <a:t>L</a:t>
            </a:r>
            <a:r>
              <a:rPr lang="en-US" dirty="0" smtClean="0"/>
              <a:t>ikelihood are not; unknown for MRP. </a:t>
            </a:r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7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Species Trees Algorithm</a:t>
            </a:r>
          </a:p>
          <a:p>
            <a:r>
              <a:rPr lang="en-US" dirty="0" smtClean="0"/>
              <a:t>Mirarab et al., ECCB 2014 and Bioinformatics 2014 </a:t>
            </a:r>
          </a:p>
          <a:p>
            <a:r>
              <a:rPr lang="en-US" dirty="0" smtClean="0"/>
              <a:t>Statistically-consistent estimation of the species tree from </a:t>
            </a:r>
            <a:r>
              <a:rPr lang="en-US" dirty="0" err="1" smtClean="0"/>
              <a:t>unrooted</a:t>
            </a:r>
            <a:r>
              <a:rPr lang="en-US" dirty="0" smtClean="0"/>
              <a:t> gene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would be a statistically consistent algorithm in the presence of ILS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5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is NP-</a:t>
            </a:r>
            <a:r>
              <a:rPr lang="en-US" dirty="0" smtClean="0">
                <a:latin typeface="Calibri"/>
                <a:cs typeface="Calibri"/>
              </a:rPr>
              <a:t>hard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Comment: unknown computational complexity if all trees T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are on the same leaf set</a:t>
            </a:r>
            <a:endParaRPr lang="en-US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69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is achievable in polynomial time!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96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u="sng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Letting X be the set of bipartitions from the input gene trees is statistically consistent and polynomial time.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9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26" y="1640115"/>
            <a:ext cx="57531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ASTRAL vs. Concatenation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04472" y="1440060"/>
            <a:ext cx="2025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200 genes, 500bp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26417" y="6404691"/>
            <a:ext cx="4370843" cy="3602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13415" y="6404691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Less ILS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89"/>
    </mc:Choice>
    <mc:Fallback xmlns="">
      <p:transition xmlns:p14="http://schemas.microsoft.com/office/powerpoint/2010/main" spd="slow" advTm="87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to estimate the species tree with high probability given a large enough set of estimated gene trees, each with some 	     non-zero probability of error?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0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Roch</a:t>
            </a:r>
            <a:r>
              <a:rPr lang="en-US" dirty="0" smtClean="0"/>
              <a:t> &amp; Warnow, in preparation): If gene sequence evolution obeys the strong molecular clock, then statistically consistent estimation is possible – even where all gene trees are estimated based on a single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Proof (sketch): Under the multi-species coalescent model, the most probable rooted triplet gene tree on {</a:t>
            </a:r>
            <a:r>
              <a:rPr lang="en-US" dirty="0" err="1" smtClean="0">
                <a:solidFill>
                  <a:srgbClr val="FFFFFF"/>
                </a:solidFill>
              </a:rPr>
              <a:t>a,b,c</a:t>
            </a:r>
            <a:r>
              <a:rPr lang="en-US" dirty="0" smtClean="0">
                <a:solidFill>
                  <a:srgbClr val="FFFFFF"/>
                </a:solidFill>
              </a:rPr>
              <a:t>} is the true species tree for {</a:t>
            </a:r>
            <a:r>
              <a:rPr lang="en-US" dirty="0" err="1" smtClean="0">
                <a:solidFill>
                  <a:srgbClr val="FFFFFF"/>
                </a:solidFill>
              </a:rPr>
              <a:t>a,b,c</a:t>
            </a:r>
            <a:r>
              <a:rPr lang="en-US" dirty="0" smtClean="0">
                <a:solidFill>
                  <a:srgbClr val="FFFFFF"/>
                </a:solidFill>
              </a:rPr>
              <a:t>}, and this remains true </a:t>
            </a:r>
            <a:r>
              <a:rPr lang="en-US" i="1" dirty="0" smtClean="0">
                <a:solidFill>
                  <a:srgbClr val="FFFFFF"/>
                </a:solidFill>
              </a:rPr>
              <a:t>even for triplet gene trees estimated on a single site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1" y="79072"/>
            <a:ext cx="1012242" cy="1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0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Markov Model of Site Evolution</a:t>
            </a:r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200" b="0" dirty="0"/>
              <a:t>Simplest (Jukes-</a:t>
            </a:r>
            <a:r>
              <a:rPr lang="en-US" sz="2200" b="0" dirty="0" smtClean="0"/>
              <a:t>Cantor, 1969)</a:t>
            </a:r>
            <a:r>
              <a:rPr lang="en-US" sz="2200" b="0" dirty="0"/>
              <a:t>:</a:t>
            </a:r>
          </a:p>
          <a:p>
            <a:r>
              <a:rPr lang="en-US" sz="2200" b="0" dirty="0"/>
              <a:t>The model tree T is binary and has substitution probabilities p(e) on each edge e.</a:t>
            </a:r>
          </a:p>
          <a:p>
            <a:r>
              <a:rPr lang="en-US" sz="2200" b="0" dirty="0"/>
              <a:t>The state at the root is randomly drawn from {A,C,T,G} (nucleotides)</a:t>
            </a:r>
          </a:p>
          <a:p>
            <a:r>
              <a:rPr lang="en-US" sz="2200" b="0" dirty="0"/>
              <a:t>If a site (position) changes on an edge</a:t>
            </a:r>
            <a:r>
              <a:rPr lang="en-US" sz="2200" b="0" i="1" dirty="0">
                <a:solidFill>
                  <a:srgbClr val="0000FF"/>
                </a:solidFill>
              </a:rPr>
              <a:t>, it changes with equal probability to each of the remaining states.</a:t>
            </a:r>
          </a:p>
          <a:p>
            <a:r>
              <a:rPr lang="en-US" sz="2200" b="0" dirty="0"/>
              <a:t>The evolutionary process is </a:t>
            </a:r>
            <a:r>
              <a:rPr lang="en-US" sz="2200" b="0" dirty="0" err="1"/>
              <a:t>Markovian</a:t>
            </a:r>
            <a:r>
              <a:rPr lang="en-US" sz="2200" b="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0" dirty="0" smtClean="0"/>
              <a:t>The different sites are assumed to evolve independently and identically down the tree (with rates that are drawn from a gamma distribution).</a:t>
            </a:r>
            <a:endParaRPr lang="en-US" sz="2200" b="0" dirty="0"/>
          </a:p>
          <a:p>
            <a:endParaRPr lang="en-US" sz="2200" b="0" dirty="0"/>
          </a:p>
          <a:p>
            <a:pPr>
              <a:buFontTx/>
              <a:buNone/>
            </a:pPr>
            <a:r>
              <a:rPr lang="en-US" sz="2200" b="0" dirty="0"/>
              <a:t>More complex models (such as the General Markov model) are </a:t>
            </a:r>
            <a:r>
              <a:rPr lang="en-US" sz="2200" b="0" dirty="0" smtClean="0"/>
              <a:t>also considered</a:t>
            </a:r>
            <a:r>
              <a:rPr lang="en-US" sz="2200" b="0" dirty="0"/>
              <a:t>, often with little change to the theory.</a:t>
            </a:r>
            <a:r>
              <a:rPr lang="en-US" sz="2200" dirty="0"/>
              <a:t>  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Roch</a:t>
            </a:r>
            <a:r>
              <a:rPr lang="en-US" dirty="0" smtClean="0"/>
              <a:t> &amp; Warnow, in preparation): If gene sequence evolution obeys the strong molecular clock, then statistically consistent estimation is possible – even where all gene trees are estimated based on a single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Proof (sketch): Under the multi-species coalescent model, the most probable rooted triplet gene tree on {</a:t>
            </a:r>
            <a:r>
              <a:rPr lang="en-US" dirty="0" err="1" smtClean="0"/>
              <a:t>a,b,c</a:t>
            </a:r>
            <a:r>
              <a:rPr lang="en-US" dirty="0" smtClean="0"/>
              <a:t>} is the true species tree for {</a:t>
            </a:r>
            <a:r>
              <a:rPr lang="en-US" dirty="0" err="1" smtClean="0"/>
              <a:t>a,b,c</a:t>
            </a:r>
            <a:r>
              <a:rPr lang="en-US" dirty="0" smtClean="0"/>
              <a:t>}, and this remains true (when the molecular clock holds) </a:t>
            </a:r>
            <a:r>
              <a:rPr lang="en-US" i="1" dirty="0" smtClean="0"/>
              <a:t>even for triplet gene trees estimated on a single site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1" y="79072"/>
            <a:ext cx="1012242" cy="1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</a:rPr>
              <a:t>Although the most probable quartet tree is still the true species tree, this is </a:t>
            </a:r>
            <a:r>
              <a:rPr lang="en-US" i="1" dirty="0" smtClean="0">
                <a:solidFill>
                  <a:srgbClr val="FFFFFF"/>
                </a:solidFill>
              </a:rPr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No positive results established for any of the current coalescent-based methods 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Although the most probable quartet tree is still the true species tree, this is </a:t>
            </a:r>
            <a:r>
              <a:rPr lang="en-US" i="1" dirty="0" smtClean="0"/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No positive results established for any of the current coalescent-based methods 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Although the most probable quartet tree is still the true species tree, this is </a:t>
            </a:r>
            <a:r>
              <a:rPr lang="en-US" i="1" dirty="0" smtClean="0"/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No positive results established for any of the current coalescent</a:t>
            </a:r>
            <a:r>
              <a:rPr lang="en-US" i="1" smtClean="0"/>
              <a:t>-based methods </a:t>
            </a:r>
            <a:r>
              <a:rPr lang="en-US" i="1" dirty="0" smtClean="0"/>
              <a:t>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7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Gene tree estimation under Markov models of evolution:</a:t>
            </a:r>
          </a:p>
          <a:p>
            <a:r>
              <a:rPr lang="en-US" dirty="0" smtClean="0"/>
              <a:t>Absolute fast converging (</a:t>
            </a:r>
            <a:r>
              <a:rPr lang="en-US" dirty="0" err="1" smtClean="0"/>
              <a:t>afc</a:t>
            </a:r>
            <a:r>
              <a:rPr lang="en-US" dirty="0" smtClean="0"/>
              <a:t>) methods: true trees from polynomial length sequences.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Coalescent-based species tree estimation:</a:t>
            </a:r>
          </a:p>
          <a:p>
            <a:r>
              <a:rPr lang="en-US" dirty="0" smtClean="0"/>
              <a:t>Gene tree estimation error impacts species tree estimation.</a:t>
            </a:r>
          </a:p>
          <a:p>
            <a:r>
              <a:rPr lang="en-US" dirty="0" smtClean="0"/>
              <a:t>Statistical binning (in press) improves coalescent-based species tree estimation from multiple genes, used in Avian Tree (in press).</a:t>
            </a:r>
          </a:p>
          <a:p>
            <a:r>
              <a:rPr lang="en-US" dirty="0" smtClean="0"/>
              <a:t>ASTRAL (Bioinformatics, 2014) more robust to gene tree estimation error, used in Plant Tree (in press).</a:t>
            </a:r>
            <a:endParaRPr lang="en-US" dirty="0"/>
          </a:p>
          <a:p>
            <a:r>
              <a:rPr lang="en-US" dirty="0" err="1" smtClean="0"/>
              <a:t>Identifiability</a:t>
            </a:r>
            <a:r>
              <a:rPr lang="en-US" dirty="0" smtClean="0"/>
              <a:t> in the presence of gene tree estimation error? </a:t>
            </a:r>
            <a:r>
              <a:rPr lang="en-US" dirty="0"/>
              <a:t>Y</a:t>
            </a:r>
            <a:r>
              <a:rPr lang="en-US" dirty="0" smtClean="0"/>
              <a:t>es under the strong molecular clock, very limited results otherwise.</a:t>
            </a:r>
          </a:p>
          <a:p>
            <a:r>
              <a:rPr lang="en-US" dirty="0" smtClean="0"/>
              <a:t>New questions about statistical inference, focusing on the impact of input error.</a:t>
            </a:r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Interesting combination of different mathematics and computer science:</a:t>
            </a:r>
          </a:p>
          <a:p>
            <a:pPr lvl="1"/>
            <a:r>
              <a:rPr lang="en-US" dirty="0" smtClean="0"/>
              <a:t>statistical estimation under Markov models of evolution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theory and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/>
            <a:r>
              <a:rPr lang="en-US" dirty="0" smtClean="0"/>
              <a:t>machine learning and data mining</a:t>
            </a:r>
          </a:p>
          <a:p>
            <a:pPr lvl="1"/>
            <a:r>
              <a:rPr lang="en-US" dirty="0" smtClean="0"/>
              <a:t>heuristics for NP-hard optimization problems</a:t>
            </a:r>
          </a:p>
          <a:p>
            <a:pPr lvl="1"/>
            <a:r>
              <a:rPr lang="en-US" dirty="0" smtClean="0"/>
              <a:t>high performance computing</a:t>
            </a:r>
          </a:p>
          <a:p>
            <a:pPr marL="0" indent="0">
              <a:buNone/>
            </a:pPr>
            <a:r>
              <a:rPr lang="en-US" dirty="0" smtClean="0"/>
              <a:t>Testing involves massive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Acknowledgments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fontScale="92500" lnSpcReduction="1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Siavash Mirarab*</a:t>
            </a:r>
            <a:r>
              <a:rPr lang="en-US" sz="2000" dirty="0"/>
              <a:t> </a:t>
            </a:r>
            <a:r>
              <a:rPr lang="en-US" sz="2000" dirty="0" smtClean="0"/>
              <a:t>and Md. S. Bayzid**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Sebastien</a:t>
            </a:r>
            <a:r>
              <a:rPr lang="en-US" sz="2000" dirty="0" smtClean="0"/>
              <a:t> </a:t>
            </a:r>
            <a:r>
              <a:rPr lang="en-US" sz="2000" dirty="0" err="1" smtClean="0"/>
              <a:t>Roch</a:t>
            </a:r>
            <a:r>
              <a:rPr lang="en-US" sz="2000" dirty="0" smtClean="0"/>
              <a:t> (Wisconsin) – work began at IPAM (UCLA)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TACC (Texas Advanced Computing Center), and GEBI.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UTCS </a:t>
            </a:r>
            <a:r>
              <a:rPr lang="en-US" sz="2000" dirty="0"/>
              <a:t>c</a:t>
            </a:r>
            <a:r>
              <a:rPr lang="en-US" sz="2000" dirty="0" smtClean="0"/>
              <a:t>omputational 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18356"/>
            <a:ext cx="1615138" cy="1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6" y="1518356"/>
            <a:ext cx="1477600" cy="1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489" y="1363135"/>
            <a:ext cx="1171909" cy="17610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chemeClr val="bg1"/>
                </a:solidFill>
              </a:rPr>
              <a:t>) 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Statistical binning (Mirarab, Bayzid, and Warnow, to appear, Science)</a:t>
            </a:r>
            <a:endParaRPr lang="en-US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chemeClr val="bg1"/>
                </a:solidFill>
              </a:rPr>
              <a:t>Brelaz</a:t>
            </a:r>
            <a:r>
              <a:rPr lang="en-US" dirty="0" smtClean="0">
                <a:solidFill>
                  <a:schemeClr val="bg1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/>
          <p:nvPr/>
        </p:nvSpPr>
        <p:spPr>
          <a:xfrm>
            <a:off x="866186" y="1675374"/>
            <a:ext cx="7306638" cy="3434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Statistical 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472" y="5468473"/>
            <a:ext cx="592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 </a:t>
            </a:r>
          </a:p>
          <a:p>
            <a:r>
              <a:rPr lang="en-US" dirty="0" smtClean="0"/>
              <a:t>Modification of </a:t>
            </a:r>
            <a:r>
              <a:rPr lang="en-US" dirty="0" err="1" smtClean="0"/>
              <a:t>Brelaz</a:t>
            </a:r>
            <a:r>
              <a:rPr lang="en-US" dirty="0" smtClean="0"/>
              <a:t> Heuristic for minimum vertex coloring.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Strong evidence for substantial ILS, suggesting need for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 MP-EST on full set of 14,000 gene trees was considered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unreliable, due to poorly estimated exon trees (very low phylogenetic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signal in exon sequence alignments).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Unbinned</a:t>
            </a:r>
            <a:r>
              <a:rPr lang="en-US" dirty="0" smtClean="0">
                <a:solidFill>
                  <a:schemeClr val="bg1"/>
                </a:solidFill>
              </a:rPr>
              <a:t> MP-EST on 14000+ genes: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binning: faster than concatenated analysis, highly parallelized.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>
                <a:solidFill>
                  <a:srgbClr val="FFFFFF"/>
                </a:solidFill>
              </a:rPr>
              <a:t>Binned</a:t>
            </a:r>
            <a:r>
              <a:rPr lang="en-US" sz="2600" dirty="0" smtClean="0">
                <a:solidFill>
                  <a:srgbClr val="FFFFFF"/>
                </a:solidFill>
              </a:rPr>
              <a:t>          </a:t>
            </a:r>
            <a:r>
              <a:rPr lang="en" sz="2600" dirty="0" smtClean="0">
                <a:solidFill>
                  <a:srgbClr val="FFFFFF"/>
                </a:solidFill>
              </a:rPr>
              <a:t> </a:t>
            </a:r>
            <a:r>
              <a:rPr lang="en" sz="2600" dirty="0">
                <a:solidFill>
                  <a:srgbClr val="FFFF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>
                <a:solidFill>
                  <a:srgbClr val="FFFFFF"/>
                </a:solidFill>
              </a:rPr>
              <a:t>Binned </a:t>
            </a:r>
            <a:r>
              <a:rPr lang="en-US" sz="2600" dirty="0" smtClean="0">
                <a:solidFill>
                  <a:srgbClr val="FFFFFF"/>
                </a:solidFill>
              </a:rPr>
              <a:t>        </a:t>
            </a:r>
            <a:r>
              <a:rPr lang="en" sz="2600" dirty="0" smtClean="0">
                <a:solidFill>
                  <a:srgbClr val="FFFFFF"/>
                </a:solidFill>
              </a:rPr>
              <a:t>~ </a:t>
            </a:r>
            <a:r>
              <a:rPr lang="en" sz="2600" dirty="0">
                <a:solidFill>
                  <a:srgbClr val="FFFFFF"/>
                </a:solidFill>
              </a:rPr>
              <a:t>13.3% </a:t>
            </a:r>
            <a:r>
              <a:rPr lang="en" sz="2600" dirty="0" smtClean="0">
                <a:solidFill>
                  <a:srgbClr val="FFFFFF"/>
                </a:solidFill>
              </a:rPr>
              <a:t>error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259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Binned</a:t>
            </a:r>
            <a:r>
              <a:rPr lang="en-US" sz="2600" dirty="0" smtClean="0"/>
              <a:t>       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0000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Binned </a:t>
            </a:r>
            <a:r>
              <a:rPr lang="en-US" sz="2600" dirty="0" smtClean="0"/>
              <a:t>        </a:t>
            </a:r>
            <a:r>
              <a:rPr lang="en" sz="2600" dirty="0" smtClean="0">
                <a:solidFill>
                  <a:srgbClr val="0000FF"/>
                </a:solidFill>
              </a:rPr>
              <a:t>~ </a:t>
            </a:r>
            <a:r>
              <a:rPr lang="en" sz="2600" dirty="0">
                <a:solidFill>
                  <a:srgbClr val="0000FF"/>
                </a:solidFill>
              </a:rPr>
              <a:t>13.3% </a:t>
            </a:r>
            <a:r>
              <a:rPr lang="en" sz="2600" dirty="0" smtClean="0">
                <a:solidFill>
                  <a:srgbClr val="0000FF"/>
                </a:solidFill>
              </a:rPr>
              <a:t>error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/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07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</a:t>
            </a:r>
            <a:r>
              <a:rPr lang="en-US" dirty="0" smtClean="0">
                <a:solidFill>
                  <a:srgbClr val="FF0000"/>
                </a:solidFill>
              </a:rPr>
              <a:t>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ASTRAL: statistically consistent method for species tree estimation under the multi-species coalescent (Mirarab et al., Bioinformatics 2014)</a:t>
            </a:r>
          </a:p>
          <a:p>
            <a:endParaRPr lang="en-US" dirty="0"/>
          </a:p>
          <a:p>
            <a:r>
              <a:rPr lang="en-US" dirty="0" smtClean="0"/>
              <a:t>DCM-boosting coalescent-based methods (Bayzid et al., RECOMB-CG and BMC  Genomics 2014)</a:t>
            </a:r>
          </a:p>
          <a:p>
            <a:endParaRPr lang="en-US" dirty="0"/>
          </a:p>
          <a:p>
            <a:r>
              <a:rPr lang="en-US" dirty="0" smtClean="0"/>
              <a:t>Weighted Statistical Binning (Bayzid et al., in preparation) – statistically consistent version of statistical binning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23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16483</TotalTime>
  <Words>6350</Words>
  <Application>Microsoft Macintosh PowerPoint</Application>
  <PresentationFormat>On-screen Show (4:3)</PresentationFormat>
  <Paragraphs>945</Paragraphs>
  <Slides>107</Slides>
  <Notes>57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New methods for inferring species trees in the presence of incomplete lineage sorting</vt:lpstr>
      <vt:lpstr>Avian Phylogenomics Project</vt:lpstr>
      <vt:lpstr>1kp: Thousand Transcriptome Project</vt:lpstr>
      <vt:lpstr>PowerPoint Presentation</vt:lpstr>
      <vt:lpstr>PowerPoint Presentation</vt:lpstr>
      <vt:lpstr>This talk</vt:lpstr>
      <vt:lpstr>DNA Sequence Evolution (Idealized)</vt:lpstr>
      <vt:lpstr>Markov Model of Site Evolution</vt:lpstr>
      <vt:lpstr>PowerPoint Presentation</vt:lpstr>
      <vt:lpstr>Quantifying Error</vt:lpstr>
      <vt:lpstr>Questions </vt:lpstr>
      <vt:lpstr>Statistical Consistency</vt:lpstr>
      <vt:lpstr>Statistical Consistency</vt:lpstr>
      <vt:lpstr>PowerPoint Presentation</vt:lpstr>
      <vt:lpstr>PowerPoint Presentation</vt:lpstr>
      <vt:lpstr>PowerPoint Presentation</vt:lpstr>
      <vt:lpstr>PowerPoint Presentation</vt:lpstr>
      <vt:lpstr>Neighbor Joining on large diameter trees</vt:lpstr>
      <vt:lpstr>Statistical consistency, exponential convergence, and absolute fast convergence (afc)</vt:lpstr>
      <vt:lpstr>Fast-converging methods (and related work)</vt:lpstr>
      <vt:lpstr>DCM1-boosting distance-based methods  [Nakhleh et al. ISMB 2001]</vt:lpstr>
      <vt:lpstr>Questions </vt:lpstr>
      <vt:lpstr>Answers?</vt:lpstr>
      <vt:lpstr>Answers?</vt:lpstr>
      <vt:lpstr>Answers?</vt:lpstr>
      <vt:lpstr>Answers?</vt:lpstr>
      <vt:lpstr>In other words…</vt:lpstr>
      <vt:lpstr>Phylogeny (evolutionary tree)</vt:lpstr>
      <vt:lpstr>Sampling multiple genes from multiple species</vt:lpstr>
      <vt:lpstr>PowerPoint Presentation</vt:lpstr>
      <vt:lpstr>Using multiple genes</vt:lpstr>
      <vt:lpstr>Concatenation</vt:lpstr>
      <vt:lpstr>Red gene tree ≠ species tree (green gene tree okay)</vt:lpstr>
      <vt:lpstr>Avian Phylogenomics Project</vt:lpstr>
      <vt:lpstr>1KP: Thousand Transcriptome Project</vt:lpstr>
      <vt:lpstr>Gene Tree Incongruence</vt:lpstr>
      <vt:lpstr>Incomplete Lineage Sorting (ILS)</vt:lpstr>
      <vt:lpstr>Species tree estimation: difficult, even for small datasets!</vt:lpstr>
      <vt:lpstr>The Coalescent</vt:lpstr>
      <vt:lpstr>Gene tree in a species tree</vt:lpstr>
      <vt:lpstr>Lineage Sorting</vt:lpstr>
      <vt:lpstr>Key observation:  Under the multi-species coalescent model, the species tree  defines a probability distribution on the gene trees, and is identifiable from the distribution on gene trees</vt:lpstr>
      <vt:lpstr>Species tree estimation</vt:lpstr>
      <vt:lpstr>Two competing approaches </vt:lpstr>
      <vt:lpstr>How to compute a species tree?</vt:lpstr>
      <vt:lpstr>How to compute a species tree?</vt:lpstr>
      <vt:lpstr>Under the multi-species coalescent model, the species tree defines a probability distribution on the gene trees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Statistically consistent under ILS? </vt:lpstr>
      <vt:lpstr>Results on 11-taxon datasets with weak ILS</vt:lpstr>
      <vt:lpstr>Results on 11-taxon datasets with strongILS</vt:lpstr>
      <vt:lpstr>*BEAST co-estimation produces more accurate gene trees than Maximum Likelihood</vt:lpstr>
      <vt:lpstr>Impact of Gene Tree Estimation Error on MP-EST</vt:lpstr>
      <vt:lpstr>Problem: poor gene trees</vt:lpstr>
      <vt:lpstr>Problem: poor gene trees</vt:lpstr>
      <vt:lpstr>Problem: poor gene trees</vt:lpstr>
      <vt:lpstr>PowerPoint Presentation</vt:lpstr>
      <vt:lpstr>Addressing gene tree estimation error</vt:lpstr>
      <vt:lpstr>Addressing gene tree estimation error</vt:lpstr>
      <vt:lpstr>Avian Phylogenomics Project</vt:lpstr>
      <vt:lpstr>1KP: Thousand Transcriptome Project</vt:lpstr>
      <vt:lpstr>Statistical binning</vt:lpstr>
      <vt:lpstr>Statistical binning vs. unbinned</vt:lpstr>
      <vt:lpstr>Mammalian Simulation Study</vt:lpstr>
      <vt:lpstr>Mammalian simulation</vt:lpstr>
      <vt:lpstr>ASTRAL</vt:lpstr>
      <vt:lpstr>ASTRAL’s approach</vt:lpstr>
      <vt:lpstr>ASTRAL’s approach</vt:lpstr>
      <vt:lpstr>ASTRAL’s approach</vt:lpstr>
      <vt:lpstr>ASTRAL’s approach</vt:lpstr>
      <vt:lpstr>ASTRAL vs. Concatenation</vt:lpstr>
      <vt:lpstr>Basic Question</vt:lpstr>
      <vt:lpstr>Partial answers</vt:lpstr>
      <vt:lpstr>Partial answers</vt:lpstr>
      <vt:lpstr>When molecular clock fails</vt:lpstr>
      <vt:lpstr>When molecular clock fails</vt:lpstr>
      <vt:lpstr>When molecular clock fails</vt:lpstr>
      <vt:lpstr>Summary</vt:lpstr>
      <vt:lpstr>Computational Phylogenetics</vt:lpstr>
      <vt:lpstr>Acknowledgments</vt:lpstr>
      <vt:lpstr>Bin-and-Conquer?</vt:lpstr>
      <vt:lpstr>Bin-and-Conquer?</vt:lpstr>
      <vt:lpstr>Statistical binning</vt:lpstr>
      <vt:lpstr>Balanced Statistical Binning</vt:lpstr>
      <vt:lpstr>Avian Phylogenomics Project</vt:lpstr>
      <vt:lpstr>Avian Phylogeny</vt:lpstr>
      <vt:lpstr>Avian Phylogeny</vt:lpstr>
      <vt:lpstr>Avian Simulation – 14,000 genes</vt:lpstr>
      <vt:lpstr>Avian Simulation – 14,000 genes</vt:lpstr>
      <vt:lpstr>Avian Phylogeny</vt:lpstr>
      <vt:lpstr>Avian Phylogeny</vt:lpstr>
      <vt:lpstr>To consider</vt:lpstr>
      <vt:lpstr>Other recent related work</vt:lpstr>
      <vt:lpstr>Other Research in my lab</vt:lpstr>
      <vt:lpstr>Research Agenda</vt:lpstr>
      <vt:lpstr>Mammalian simulation</vt:lpstr>
      <vt:lpstr>Statistically consistent methods </vt:lpstr>
      <vt:lpstr>Naïve binning vs. unbinned: 50 genes</vt:lpstr>
      <vt:lpstr>Naïve binning vs. unbinned, 100 genes</vt:lpstr>
      <vt:lpstr>Naïve binning vs. unbinned: 50 genes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359</cp:revision>
  <cp:lastPrinted>2014-10-02T12:59:02Z</cp:lastPrinted>
  <dcterms:created xsi:type="dcterms:W3CDTF">2013-06-06T22:08:54Z</dcterms:created>
  <dcterms:modified xsi:type="dcterms:W3CDTF">2014-12-06T14:53:32Z</dcterms:modified>
</cp:coreProperties>
</file>