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1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3"/>
  </p:notesMasterIdLst>
  <p:sldIdLst>
    <p:sldId id="410" r:id="rId2"/>
    <p:sldId id="375" r:id="rId3"/>
    <p:sldId id="656" r:id="rId4"/>
    <p:sldId id="529" r:id="rId5"/>
    <p:sldId id="602" r:id="rId6"/>
    <p:sldId id="430" r:id="rId7"/>
    <p:sldId id="284" r:id="rId8"/>
    <p:sldId id="257" r:id="rId9"/>
    <p:sldId id="285" r:id="rId10"/>
    <p:sldId id="258" r:id="rId11"/>
    <p:sldId id="432" r:id="rId12"/>
    <p:sldId id="398" r:id="rId13"/>
    <p:sldId id="401" r:id="rId14"/>
    <p:sldId id="636" r:id="rId15"/>
    <p:sldId id="411" r:id="rId16"/>
    <p:sldId id="412" r:id="rId17"/>
    <p:sldId id="434" r:id="rId18"/>
    <p:sldId id="435" r:id="rId19"/>
    <p:sldId id="436" r:id="rId20"/>
    <p:sldId id="457" r:id="rId21"/>
    <p:sldId id="646" r:id="rId22"/>
    <p:sldId id="559" r:id="rId23"/>
    <p:sldId id="377" r:id="rId24"/>
    <p:sldId id="438" r:id="rId25"/>
    <p:sldId id="300" r:id="rId26"/>
    <p:sldId id="622" r:id="rId27"/>
    <p:sldId id="652" r:id="rId28"/>
    <p:sldId id="653" r:id="rId29"/>
    <p:sldId id="446" r:id="rId30"/>
    <p:sldId id="553" r:id="rId31"/>
    <p:sldId id="463" r:id="rId32"/>
    <p:sldId id="478" r:id="rId33"/>
    <p:sldId id="479" r:id="rId34"/>
    <p:sldId id="480" r:id="rId35"/>
    <p:sldId id="562" r:id="rId36"/>
    <p:sldId id="608" r:id="rId37"/>
    <p:sldId id="550" r:id="rId38"/>
    <p:sldId id="543" r:id="rId39"/>
    <p:sldId id="544" r:id="rId40"/>
    <p:sldId id="564" r:id="rId41"/>
    <p:sldId id="538" r:id="rId42"/>
    <p:sldId id="546" r:id="rId43"/>
    <p:sldId id="545" r:id="rId44"/>
    <p:sldId id="547" r:id="rId45"/>
    <p:sldId id="539" r:id="rId46"/>
    <p:sldId id="654" r:id="rId47"/>
    <p:sldId id="400" r:id="rId48"/>
    <p:sldId id="452" r:id="rId49"/>
    <p:sldId id="367" r:id="rId50"/>
    <p:sldId id="607" r:id="rId51"/>
    <p:sldId id="353" r:id="rId52"/>
    <p:sldId id="518" r:id="rId53"/>
    <p:sldId id="354" r:id="rId54"/>
    <p:sldId id="565" r:id="rId55"/>
    <p:sldId id="566" r:id="rId56"/>
    <p:sldId id="567" r:id="rId57"/>
    <p:sldId id="655" r:id="rId58"/>
    <p:sldId id="662" r:id="rId59"/>
    <p:sldId id="624" r:id="rId60"/>
    <p:sldId id="374" r:id="rId61"/>
    <p:sldId id="498" r:id="rId62"/>
    <p:sldId id="568" r:id="rId63"/>
    <p:sldId id="657" r:id="rId64"/>
    <p:sldId id="658" r:id="rId65"/>
    <p:sldId id="659" r:id="rId66"/>
    <p:sldId id="660" r:id="rId67"/>
    <p:sldId id="663" r:id="rId68"/>
    <p:sldId id="661" r:id="rId69"/>
    <p:sldId id="630" r:id="rId70"/>
    <p:sldId id="631" r:id="rId71"/>
    <p:sldId id="619" r:id="rId72"/>
    <p:sldId id="627" r:id="rId73"/>
    <p:sldId id="634" r:id="rId74"/>
    <p:sldId id="629" r:id="rId75"/>
    <p:sldId id="632" r:id="rId76"/>
    <p:sldId id="633" r:id="rId77"/>
    <p:sldId id="549" r:id="rId78"/>
    <p:sldId id="427" r:id="rId79"/>
    <p:sldId id="552" r:id="rId80"/>
    <p:sldId id="592" r:id="rId81"/>
    <p:sldId id="355" r:id="rId82"/>
    <p:sldId id="580" r:id="rId83"/>
    <p:sldId id="594" r:id="rId84"/>
    <p:sldId id="577" r:id="rId85"/>
    <p:sldId id="524" r:id="rId86"/>
    <p:sldId id="359" r:id="rId87"/>
    <p:sldId id="583" r:id="rId88"/>
    <p:sldId id="582" r:id="rId89"/>
    <p:sldId id="579" r:id="rId90"/>
    <p:sldId id="584" r:id="rId91"/>
    <p:sldId id="586" r:id="rId92"/>
    <p:sldId id="392" r:id="rId93"/>
    <p:sldId id="606" r:id="rId94"/>
    <p:sldId id="515" r:id="rId95"/>
    <p:sldId id="605" r:id="rId96"/>
    <p:sldId id="595" r:id="rId97"/>
    <p:sldId id="556" r:id="rId98"/>
    <p:sldId id="350" r:id="rId99"/>
    <p:sldId id="351" r:id="rId100"/>
    <p:sldId id="555" r:id="rId101"/>
    <p:sldId id="260" r:id="rId10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6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110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notesMaster" Target="notesMasters/notesMaster1.xml"/><Relationship Id="rId104" Type="http://schemas.openxmlformats.org/officeDocument/2006/relationships/printerSettings" Target="printerSettings/printerSettings1.bin"/><Relationship Id="rId105" Type="http://schemas.openxmlformats.org/officeDocument/2006/relationships/presProps" Target="presProps.xml"/><Relationship Id="rId106" Type="http://schemas.openxmlformats.org/officeDocument/2006/relationships/viewProps" Target="viewProps.xml"/><Relationship Id="rId10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71780-020F-4449-ADD9-16163682AB0F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2ABEC-2478-0944-B382-0B8D23099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6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62682-04DE-2D49-8A0A-2618D4E3E512}" type="slidenum">
              <a:rPr lang="en-US"/>
              <a:pPr/>
              <a:t>2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3EFEA-9C2D-9243-9D51-53090BE3ADBF}" type="slidenum">
              <a:rPr lang="en-US"/>
              <a:pPr/>
              <a:t>21</a:t>
            </a:fld>
            <a:endParaRPr lang="en-US"/>
          </a:p>
        </p:txBody>
      </p:sp>
      <p:sp>
        <p:nvSpPr>
          <p:cNvPr id="706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3EFEA-9C2D-9243-9D51-53090BE3ADBF}" type="slidenum">
              <a:rPr lang="en-US"/>
              <a:pPr/>
              <a:t>22</a:t>
            </a:fld>
            <a:endParaRPr lang="en-US"/>
          </a:p>
        </p:txBody>
      </p:sp>
      <p:sp>
        <p:nvSpPr>
          <p:cNvPr id="706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4A12EF-874D-0D4E-B7FD-785409825519}" type="slidenum">
              <a:rPr lang="en-US"/>
              <a:pPr/>
              <a:t>24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0BC881-E4BE-174E-BAC8-1B369BB7E071}" type="slidenum">
              <a:rPr lang="en-US"/>
              <a:pPr/>
              <a:t>25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5E37A-B0AC-BB47-9E55-191FE8CE41CD}" type="slidenum">
              <a:rPr lang="en-US"/>
              <a:pPr/>
              <a:t>26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62682-04DE-2D49-8A0A-2618D4E3E512}" type="slidenum">
              <a:rPr lang="en-US"/>
              <a:pPr/>
              <a:t>27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6F8A43-743B-F040-A32A-778A9F74F97C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3EFEA-9C2D-9243-9D51-53090BE3ADBF}" type="slidenum">
              <a:rPr lang="en-US"/>
              <a:pPr/>
              <a:t>31</a:t>
            </a:fld>
            <a:endParaRPr lang="en-US"/>
          </a:p>
        </p:txBody>
      </p:sp>
      <p:sp>
        <p:nvSpPr>
          <p:cNvPr id="706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4C54BC-2E0B-7341-9FD1-21514E065477}" type="slidenum">
              <a:rPr lang="en-US"/>
              <a:pPr/>
              <a:t>32</a:t>
            </a:fld>
            <a:endParaRPr lang="en-US"/>
          </a:p>
        </p:txBody>
      </p:sp>
      <p:sp>
        <p:nvSpPr>
          <p:cNvPr id="6277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77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B22762-729E-C740-A34C-C776A071002D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671FB-50CD-A343-9635-ACD91D5BD9F6}" type="slidenum">
              <a:rPr lang="en-US"/>
              <a:pPr/>
              <a:t>33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EA532-C49A-3A4A-AB3C-4535C799535A}" type="slidenum">
              <a:rPr lang="en-US"/>
              <a:pPr/>
              <a:t>34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671FB-50CD-A343-9635-ACD91D5BD9F6}" type="slidenum">
              <a:rPr lang="en-US"/>
              <a:pPr/>
              <a:t>35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D2D581D9-3B5B-4D4F-89B8-A58397FEA9FA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37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38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39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671FB-50CD-A343-9635-ACD91D5BD9F6}" type="slidenum">
              <a:rPr lang="en-US"/>
              <a:pPr/>
              <a:t>40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41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42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43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44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45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46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6C6E3-6284-1144-966C-E7D46015AE2E}" type="slidenum">
              <a:rPr lang="en-US"/>
              <a:pPr/>
              <a:t>49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8676C-A8DA-2046-9C8F-C9B25493A40C}" type="slidenum">
              <a:rPr lang="en-US"/>
              <a:pPr/>
              <a:t>50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88F2A-FA63-8949-9D8C-7D421E29D857}" type="slidenum">
              <a:rPr lang="en-US"/>
              <a:pPr/>
              <a:t>51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6C6E3-6284-1144-966C-E7D46015AE2E}" type="slidenum">
              <a:rPr lang="en-US"/>
              <a:pPr/>
              <a:t>52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53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54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55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56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62682-04DE-2D49-8A0A-2618D4E3E512}" type="slidenum">
              <a:rPr lang="en-US"/>
              <a:pPr/>
              <a:t>59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6F8A43-743B-F040-A32A-778A9F74F97C}" type="slidenum">
              <a:rPr lang="en-US" sz="1200"/>
              <a:pPr/>
              <a:t>60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E5ED-9113-FA4C-8AF3-0F21F6B645FE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7875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2D3394-374C-5749-8C7A-E3BB778CBF0F}" type="slidenum">
              <a:rPr lang="en-US" sz="1200"/>
              <a:pPr/>
              <a:t>79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81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82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62682-04DE-2D49-8A0A-2618D4E3E512}" type="slidenum">
              <a:rPr lang="en-US"/>
              <a:pPr/>
              <a:t>85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B2ECB3-3D3A-5B4D-A401-F57DF73EE8E9}" type="slidenum">
              <a:rPr lang="en-US" sz="1200"/>
              <a:pPr/>
              <a:t>95</a:t>
            </a:fld>
            <a:endParaRPr lang="en-US" sz="1200"/>
          </a:p>
        </p:txBody>
      </p:sp>
      <p:sp>
        <p:nvSpPr>
          <p:cNvPr id="7219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19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3168A2-DF8B-7C49-81BD-FC47704C4938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348BE-24D7-8442-9A73-D38E41AE461D}" type="slidenum">
              <a:rPr lang="en-US"/>
              <a:pPr/>
              <a:t>101</a:t>
            </a:fld>
            <a:endParaRPr lang="en-US"/>
          </a:p>
        </p:txBody>
      </p:sp>
      <p:sp>
        <p:nvSpPr>
          <p:cNvPr id="6881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81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930152-68F9-8F40-8E5C-FD2145E13A5E}" type="slidenum">
              <a:rPr lang="en-US"/>
              <a:pPr/>
              <a:t>8</a:t>
            </a:fld>
            <a:endParaRPr lang="en-US"/>
          </a:p>
        </p:txBody>
      </p:sp>
      <p:sp>
        <p:nvSpPr>
          <p:cNvPr id="68403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403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9C4C2EB-5C07-3245-B7DB-18A7C85F84F5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49AAD-6166-9145-A447-8D446A3DCDE5}" type="slidenum">
              <a:rPr lang="en-US"/>
              <a:pPr/>
              <a:t>10</a:t>
            </a:fld>
            <a:endParaRPr lang="en-US"/>
          </a:p>
        </p:txBody>
      </p:sp>
      <p:sp>
        <p:nvSpPr>
          <p:cNvPr id="6369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69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348BE-24D7-8442-9A73-D38E41AE461D}" type="slidenum">
              <a:rPr lang="en-US"/>
              <a:pPr/>
              <a:t>14</a:t>
            </a:fld>
            <a:endParaRPr lang="en-US"/>
          </a:p>
        </p:txBody>
      </p:sp>
      <p:sp>
        <p:nvSpPr>
          <p:cNvPr id="6881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81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0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9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02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7CB8C0A-3026-CD4C-8DBB-FF24A980D8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4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5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4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1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0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5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8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DC6EC-E6EC-F74C-ADD8-F4BD72EB30AE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2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g"/><Relationship Id="rId10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g"/><Relationship Id="rId10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7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0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g"/><Relationship Id="rId10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11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4" Type="http://schemas.openxmlformats.org/officeDocument/2006/relationships/image" Target="../media/image43.e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3.jp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e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New methods for inferring species trees in the presence of incomplete lineage sorting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Tandy Warnow</a:t>
            </a:r>
          </a:p>
          <a:p>
            <a:r>
              <a:rPr lang="en-US" dirty="0" smtClean="0"/>
              <a:t>The University of Illinois</a:t>
            </a:r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82" y="-127000"/>
            <a:ext cx="2702983" cy="2024628"/>
          </a:xfrm>
          <a:prstGeom prst="rect">
            <a:avLst/>
          </a:prstGeom>
        </p:spPr>
      </p:pic>
      <p:pic>
        <p:nvPicPr>
          <p:cNvPr id="6" name="Picture 5" descr="Unknown-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5841"/>
            <a:ext cx="2638778" cy="1755986"/>
          </a:xfrm>
          <a:prstGeom prst="rect">
            <a:avLst/>
          </a:prstGeom>
        </p:spPr>
      </p:pic>
      <p:pic>
        <p:nvPicPr>
          <p:cNvPr id="7" name="Picture 6" descr="Unknown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4978682"/>
            <a:ext cx="2878667" cy="1898251"/>
          </a:xfrm>
          <a:prstGeom prst="rect">
            <a:avLst/>
          </a:prstGeom>
        </p:spPr>
      </p:pic>
      <p:pic>
        <p:nvPicPr>
          <p:cNvPr id="8" name="Picture 7" descr="Unknown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" y="58679"/>
            <a:ext cx="2432050" cy="2071746"/>
          </a:xfrm>
          <a:prstGeom prst="rect">
            <a:avLst/>
          </a:prstGeom>
        </p:spPr>
      </p:pic>
      <p:pic>
        <p:nvPicPr>
          <p:cNvPr id="9" name="Picture 8" descr="Unknown-2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71" y="0"/>
            <a:ext cx="2851626" cy="1897628"/>
          </a:xfrm>
          <a:prstGeom prst="rect">
            <a:avLst/>
          </a:prstGeom>
        </p:spPr>
      </p:pic>
      <p:pic>
        <p:nvPicPr>
          <p:cNvPr id="10" name="Picture 9" descr="Unknown-5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37" y="5011560"/>
            <a:ext cx="1435805" cy="1780398"/>
          </a:xfrm>
          <a:prstGeom prst="rect">
            <a:avLst/>
          </a:prstGeom>
        </p:spPr>
      </p:pic>
      <p:pic>
        <p:nvPicPr>
          <p:cNvPr id="11" name="Picture 10" descr="Unknown-4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314700"/>
            <a:ext cx="1524000" cy="1143000"/>
          </a:xfrm>
          <a:prstGeom prst="rect">
            <a:avLst/>
          </a:prstGeom>
        </p:spPr>
      </p:pic>
      <p:pic>
        <p:nvPicPr>
          <p:cNvPr id="12" name="Picture 11" descr="Unknown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4081"/>
            <a:ext cx="2416528" cy="159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31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r>
              <a:rPr lang="en-US" sz="4000" b="0"/>
              <a:t>Quantifying Error</a:t>
            </a:r>
            <a:endParaRPr lang="en-US" sz="4000"/>
          </a:p>
        </p:txBody>
      </p:sp>
      <p:pic>
        <p:nvPicPr>
          <p:cNvPr id="635908" name="Picture 4" descr="intr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55638"/>
            <a:ext cx="6324600" cy="567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909" name="Rectangle 5"/>
          <p:cNvSpPr>
            <a:spLocks noChangeArrowheads="1"/>
          </p:cNvSpPr>
          <p:nvPr/>
        </p:nvSpPr>
        <p:spPr bwMode="auto">
          <a:xfrm>
            <a:off x="914400" y="3669135"/>
            <a:ext cx="33258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>
                <a:latin typeface="Verdana" charset="0"/>
              </a:rPr>
              <a:t>FN: false negative</a:t>
            </a:r>
          </a:p>
          <a:p>
            <a:r>
              <a:rPr lang="en-US" sz="2400" b="0" dirty="0">
                <a:latin typeface="Verdana" charset="0"/>
              </a:rPr>
              <a:t>      (missing edge)</a:t>
            </a:r>
          </a:p>
          <a:p>
            <a:r>
              <a:rPr lang="en-US" sz="2400" b="0" dirty="0">
                <a:latin typeface="Verdana" charset="0"/>
              </a:rPr>
              <a:t>FP: false positive</a:t>
            </a:r>
          </a:p>
          <a:p>
            <a:r>
              <a:rPr lang="en-US" sz="2400" b="0" dirty="0">
                <a:latin typeface="Verdana" charset="0"/>
              </a:rPr>
              <a:t>      (incorrect edge)</a:t>
            </a:r>
          </a:p>
          <a:p>
            <a:endParaRPr lang="en-US" sz="2400" b="0" dirty="0">
              <a:latin typeface="Verdana" charset="0"/>
            </a:endParaRPr>
          </a:p>
        </p:txBody>
      </p:sp>
      <p:sp>
        <p:nvSpPr>
          <p:cNvPr id="635910" name="Line 6"/>
          <p:cNvSpPr>
            <a:spLocks noChangeShapeType="1"/>
          </p:cNvSpPr>
          <p:nvPr/>
        </p:nvSpPr>
        <p:spPr bwMode="auto">
          <a:xfrm>
            <a:off x="2895600" y="15240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11" name="Rectangle 7"/>
          <p:cNvSpPr>
            <a:spLocks noChangeArrowheads="1"/>
          </p:cNvSpPr>
          <p:nvPr/>
        </p:nvSpPr>
        <p:spPr bwMode="auto">
          <a:xfrm>
            <a:off x="3048000" y="1473200"/>
            <a:ext cx="52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latin typeface="Verdana" charset="0"/>
              </a:rPr>
              <a:t>FN</a:t>
            </a:r>
          </a:p>
        </p:txBody>
      </p:sp>
      <p:sp>
        <p:nvSpPr>
          <p:cNvPr id="635912" name="Line 8"/>
          <p:cNvSpPr>
            <a:spLocks noChangeShapeType="1"/>
          </p:cNvSpPr>
          <p:nvPr/>
        </p:nvSpPr>
        <p:spPr bwMode="auto">
          <a:xfrm>
            <a:off x="6518275" y="5105400"/>
            <a:ext cx="415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13" name="Rectangle 9"/>
          <p:cNvSpPr>
            <a:spLocks noChangeArrowheads="1"/>
          </p:cNvSpPr>
          <p:nvPr/>
        </p:nvSpPr>
        <p:spPr bwMode="auto">
          <a:xfrm>
            <a:off x="6375400" y="5181600"/>
            <a:ext cx="48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latin typeface="Verdana" charset="0"/>
              </a:rPr>
              <a:t>FP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5132" y="5443177"/>
            <a:ext cx="2138140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Verdana" charset="0"/>
              </a:rPr>
              <a:t>50% error rate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Naïve binning vs. </a:t>
            </a:r>
            <a:r>
              <a:rPr lang="en-US" dirty="0" err="1" smtClean="0"/>
              <a:t>unbinned</a:t>
            </a:r>
            <a:r>
              <a:rPr lang="en-US" dirty="0" smtClean="0"/>
              <a:t>: 50 genes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591258" y="4973532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6054981"/>
            <a:ext cx="5680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Bayzid</a:t>
            </a:r>
            <a:r>
              <a:rPr lang="en-US" dirty="0" smtClean="0"/>
              <a:t> and Warnow, Bioinformatics 2013</a:t>
            </a:r>
          </a:p>
          <a:p>
            <a:r>
              <a:rPr lang="en-US" dirty="0" smtClean="0"/>
              <a:t>11-taxon </a:t>
            </a:r>
            <a:r>
              <a:rPr lang="en-US" dirty="0" err="1" smtClean="0"/>
              <a:t>strongILS</a:t>
            </a:r>
            <a:r>
              <a:rPr lang="en-US" dirty="0" smtClean="0"/>
              <a:t> datasets with 50 genes, 5 genes per bin</a:t>
            </a:r>
            <a:endParaRPr lang="en-US" dirty="0"/>
          </a:p>
        </p:txBody>
      </p:sp>
      <p:pic>
        <p:nvPicPr>
          <p:cNvPr id="5" name="Content Placeholder 4" descr="11_50-strong-exp3-clustered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r="8056"/>
          <a:stretch>
            <a:fillRect/>
          </a:stretch>
        </p:blipFill>
        <p:spPr>
          <a:xfrm>
            <a:off x="1691237" y="1397786"/>
            <a:ext cx="5202684" cy="4473285"/>
          </a:xfrm>
        </p:spPr>
      </p:pic>
    </p:spTree>
    <p:extLst>
      <p:ext uri="{BB962C8B-B14F-4D97-AF65-F5344CB8AC3E}">
        <p14:creationId xmlns:p14="http://schemas.microsoft.com/office/powerpoint/2010/main" val="38475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7108" name="Picture 4" descr="n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24" y="401015"/>
            <a:ext cx="7168241" cy="452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7109" name="AutoShape 5"/>
          <p:cNvSpPr>
            <a:spLocks noChangeArrowheads="1"/>
          </p:cNvSpPr>
          <p:nvPr/>
        </p:nvSpPr>
        <p:spPr bwMode="auto">
          <a:xfrm rot="10800000">
            <a:off x="3070181" y="4126916"/>
            <a:ext cx="1025525" cy="123825"/>
          </a:xfrm>
          <a:prstGeom prst="rightArrow">
            <a:avLst>
              <a:gd name="adj1" fmla="val 50000"/>
              <a:gd name="adj2" fmla="val 20705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0794" y="5508034"/>
            <a:ext cx="8135076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Neighbor Joining (and many other distance-based methods) are statistically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consistent under Jukes-Cantor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model tree </a:t>
            </a:r>
            <a:r>
              <a:rPr lang="en-US" dirty="0" smtClean="0">
                <a:solidFill>
                  <a:srgbClr val="0000FF"/>
                </a:solidFill>
              </a:rPr>
              <a:t>identifiable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Which estimation methods are </a:t>
            </a:r>
            <a:r>
              <a:rPr lang="en-US" dirty="0" smtClean="0">
                <a:solidFill>
                  <a:srgbClr val="0000FF"/>
                </a:solidFill>
              </a:rPr>
              <a:t>statistically consistent </a:t>
            </a:r>
            <a:r>
              <a:rPr lang="en-US" dirty="0" smtClean="0"/>
              <a:t>under this model?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How much data </a:t>
            </a:r>
            <a:r>
              <a:rPr lang="en-US" dirty="0" smtClean="0"/>
              <a:t>does the method need to estimate the model tree correctly (with high probability)?</a:t>
            </a:r>
          </a:p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rgbClr val="0000FF"/>
                </a:solidFill>
              </a:rPr>
              <a:t>computational complexity </a:t>
            </a:r>
            <a:r>
              <a:rPr lang="en-US" dirty="0" smtClean="0"/>
              <a:t>of an estimation problem?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08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149374" y="2149614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7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149374" y="2149614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9374" y="5676125"/>
            <a:ext cx="3965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are sites in an alignment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4877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7108" name="Picture 4" descr="n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5" y="401015"/>
            <a:ext cx="7168241" cy="452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7109" name="AutoShape 5"/>
          <p:cNvSpPr>
            <a:spLocks noChangeArrowheads="1"/>
          </p:cNvSpPr>
          <p:nvPr/>
        </p:nvSpPr>
        <p:spPr bwMode="auto">
          <a:xfrm rot="10800000">
            <a:off x="2313818" y="4126916"/>
            <a:ext cx="1025525" cy="123825"/>
          </a:xfrm>
          <a:prstGeom prst="rightArrow">
            <a:avLst>
              <a:gd name="adj1" fmla="val 50000"/>
              <a:gd name="adj2" fmla="val 20705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0794" y="5508034"/>
            <a:ext cx="8135076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Neighbor Joining (and many other distance-based methods) are statistically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consistent under Jukes-Cantor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1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model tree </a:t>
            </a:r>
            <a:r>
              <a:rPr lang="en-US" dirty="0" smtClean="0">
                <a:solidFill>
                  <a:srgbClr val="0000FF"/>
                </a:solidFill>
              </a:rPr>
              <a:t>identifiable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Which estimation methods are </a:t>
            </a:r>
            <a:r>
              <a:rPr lang="en-US" dirty="0" smtClean="0">
                <a:solidFill>
                  <a:srgbClr val="0000FF"/>
                </a:solidFill>
              </a:rPr>
              <a:t>statistically consistent </a:t>
            </a:r>
            <a:r>
              <a:rPr lang="en-US" dirty="0" smtClean="0"/>
              <a:t>under this model?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How much data </a:t>
            </a:r>
            <a:r>
              <a:rPr lang="en-US" dirty="0" smtClean="0"/>
              <a:t>does the method need to estimate the model tree correctly (with high probability)?</a:t>
            </a:r>
          </a:p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rgbClr val="0000FF"/>
                </a:solidFill>
              </a:rPr>
              <a:t>computational complexity </a:t>
            </a:r>
            <a:r>
              <a:rPr lang="en-US" dirty="0" smtClean="0"/>
              <a:t>of an estimation problem?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44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58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know a lot about which site evolution models are </a:t>
            </a:r>
            <a:r>
              <a:rPr lang="en-US" dirty="0" smtClean="0">
                <a:solidFill>
                  <a:srgbClr val="0000FF"/>
                </a:solidFill>
              </a:rPr>
              <a:t>identifiable</a:t>
            </a:r>
            <a:r>
              <a:rPr lang="en-US" dirty="0" smtClean="0"/>
              <a:t>, and which methods are </a:t>
            </a:r>
            <a:r>
              <a:rPr lang="en-US" dirty="0" smtClean="0">
                <a:solidFill>
                  <a:srgbClr val="0000FF"/>
                </a:solidFill>
              </a:rPr>
              <a:t>statistically consistent.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Some polynomial time </a:t>
            </a:r>
            <a:r>
              <a:rPr lang="en-US" dirty="0" err="1" smtClean="0">
                <a:solidFill>
                  <a:schemeClr val="bg1"/>
                </a:solidFill>
              </a:rPr>
              <a:t>afc</a:t>
            </a:r>
            <a:r>
              <a:rPr lang="en-US" dirty="0" smtClean="0">
                <a:solidFill>
                  <a:schemeClr val="bg1"/>
                </a:solidFill>
              </a:rPr>
              <a:t> methods have been developed, and we know a little bit about the sequence length requirements for standard methods.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Just about everything is NP-hard, and the datasets are big.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Extensive studies show that even the best methods produce gene trees with some error.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1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58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know a lot about which site evolution models are identifiable, and which methods are statistically consistent.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Some polynomial time </a:t>
            </a:r>
            <a:r>
              <a:rPr lang="en-US" dirty="0" err="1" smtClean="0">
                <a:solidFill>
                  <a:srgbClr val="0000FF"/>
                </a:solidFill>
              </a:rPr>
              <a:t>afc</a:t>
            </a:r>
            <a:r>
              <a:rPr lang="en-US" dirty="0" smtClean="0">
                <a:solidFill>
                  <a:srgbClr val="0000FF"/>
                </a:solidFill>
              </a:rPr>
              <a:t> methods have been developed</a:t>
            </a:r>
            <a:r>
              <a:rPr lang="en-US" dirty="0" smtClean="0"/>
              <a:t>, and we know a little bit about the sequence length requirements for standard methods.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Just about everything is NP-hard, and the datasets are big.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Extensive studies show that even the best methods produce gene trees with some error.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7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58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We know a lot about which site evolution models are identifiable, and which methods are statistically consistent.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Some polynomial time </a:t>
            </a:r>
            <a:r>
              <a:rPr lang="en-US" dirty="0" err="1" smtClean="0">
                <a:solidFill>
                  <a:srgbClr val="000000"/>
                </a:solidFill>
              </a:rPr>
              <a:t>afc</a:t>
            </a:r>
            <a:r>
              <a:rPr lang="en-US" dirty="0" smtClean="0">
                <a:solidFill>
                  <a:srgbClr val="000000"/>
                </a:solidFill>
              </a:rPr>
              <a:t> methods have been developed, and we know a little bit about the sequence length requirements for standard methods.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Just about everything is NP-hard, and the datasets are big.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Extensive studies show that even the best methods produce gene trees with some error.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8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58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We know a lot about which site evolution models are identifiable, and which methods are statistically consistent.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Some polynomial time </a:t>
            </a:r>
            <a:r>
              <a:rPr lang="en-US" dirty="0" err="1" smtClean="0">
                <a:solidFill>
                  <a:srgbClr val="000000"/>
                </a:solidFill>
              </a:rPr>
              <a:t>afc</a:t>
            </a:r>
            <a:r>
              <a:rPr lang="en-US" dirty="0" smtClean="0">
                <a:solidFill>
                  <a:srgbClr val="000000"/>
                </a:solidFill>
              </a:rPr>
              <a:t> methods have been developed, and we know a little bit about the sequence length requirements for standard methods.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Just about everything is NP-hard, and the datasets are big.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Extensive studies show that even the best methods produce gene trees with some error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4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2525"/>
            <a:ext cx="7772400" cy="1143000"/>
          </a:xfrm>
        </p:spPr>
        <p:txBody>
          <a:bodyPr/>
          <a:lstStyle/>
          <a:p>
            <a:r>
              <a:rPr lang="en-US" dirty="0"/>
              <a:t>Avian </a:t>
            </a:r>
            <a:r>
              <a:rPr lang="en-US" dirty="0" err="1"/>
              <a:t>Phylogenomics</a:t>
            </a:r>
            <a:r>
              <a:rPr lang="en-US" dirty="0"/>
              <a:t> Project</a:t>
            </a:r>
          </a:p>
        </p:txBody>
      </p:sp>
      <p:pic>
        <p:nvPicPr>
          <p:cNvPr id="217092" name="Picture 4" descr="Erich Jarvis Grey Letter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920450"/>
            <a:ext cx="1670297" cy="9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5" name="Picture 7" descr="guoj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97" y="1953370"/>
            <a:ext cx="775318" cy="93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36971" y="1359942"/>
            <a:ext cx="10334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G </a:t>
            </a:r>
            <a:r>
              <a:rPr lang="en-US" sz="1600" dirty="0"/>
              <a:t>Zhang, </a:t>
            </a:r>
          </a:p>
          <a:p>
            <a:r>
              <a:rPr lang="en-US" sz="1600" dirty="0"/>
              <a:t>BGI</a:t>
            </a: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368537" y="3102700"/>
            <a:ext cx="80896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sz="2400" dirty="0"/>
              <a:t>Approx. 50 species, whole genomes</a:t>
            </a:r>
          </a:p>
          <a:p>
            <a:pPr>
              <a:buFontTx/>
              <a:buChar char="•"/>
            </a:pPr>
            <a:r>
              <a:rPr lang="en-US" sz="2400" dirty="0"/>
              <a:t> 8000+ genes, </a:t>
            </a:r>
            <a:r>
              <a:rPr lang="en-US" sz="2400" dirty="0" smtClean="0"/>
              <a:t>UCEs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217099" name="Picture 11" descr="tom gilb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78" y="1986854"/>
            <a:ext cx="945123" cy="94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1914060" y="1345623"/>
            <a:ext cx="1347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MTP Gilbert,</a:t>
            </a:r>
          </a:p>
          <a:p>
            <a:r>
              <a:rPr lang="en-US" sz="1600" dirty="0"/>
              <a:t>Copenhagen</a:t>
            </a:r>
            <a:endParaRPr lang="en-US" sz="1800" dirty="0"/>
          </a:p>
        </p:txBody>
      </p:sp>
      <p:pic>
        <p:nvPicPr>
          <p:cNvPr id="217101" name="Picture 13" descr="siav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51" y="1992444"/>
            <a:ext cx="905322" cy="90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2" name="Picture 14" descr="war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42" y="1992444"/>
            <a:ext cx="808026" cy="92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6563646" y="1396015"/>
            <a:ext cx="232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Mirarab</a:t>
            </a:r>
            <a:r>
              <a:rPr lang="en-US" sz="1600" dirty="0" smtClean="0"/>
              <a:t>   Md</a:t>
            </a:r>
            <a:r>
              <a:rPr lang="en-US" sz="1600" dirty="0"/>
              <a:t>. S. </a:t>
            </a:r>
            <a:r>
              <a:rPr lang="en-US" sz="1600" dirty="0" err="1"/>
              <a:t>Bayzid</a:t>
            </a:r>
            <a:r>
              <a:rPr lang="en-US" sz="1600" dirty="0"/>
              <a:t>, UT-</a:t>
            </a:r>
            <a:r>
              <a:rPr lang="en-US" sz="1600" dirty="0" smtClean="0"/>
              <a:t>Austin        UT-Austin</a:t>
            </a:r>
            <a:endParaRPr lang="en-US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1969445"/>
            <a:ext cx="836854" cy="908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0559" y="1356393"/>
            <a:ext cx="121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Warnow</a:t>
            </a:r>
          </a:p>
          <a:p>
            <a:r>
              <a:rPr lang="en-US" dirty="0" smtClean="0"/>
              <a:t>UT-Austin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39138" y="2986416"/>
            <a:ext cx="315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many many other people…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3315" y="1318151"/>
            <a:ext cx="11508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Erich Jarvis,</a:t>
            </a:r>
          </a:p>
          <a:p>
            <a:r>
              <a:rPr lang="en-US" sz="1600" dirty="0" smtClean="0"/>
              <a:t>HHMI 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382484" y="4266702"/>
            <a:ext cx="576311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Challenges:  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Massive gene tree conflict consistent with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	incomplete lineage sorting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Maximum likelihood estimation on a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smtClean="0"/>
              <a:t>million</a:t>
            </a:r>
            <a:r>
              <a:rPr lang="en-US" sz="2400" dirty="0" smtClean="0"/>
              <a:t>-site </a:t>
            </a:r>
            <a:r>
              <a:rPr lang="en-US" sz="2400" dirty="0" smtClean="0"/>
              <a:t>genome</a:t>
            </a:r>
            <a:r>
              <a:rPr lang="en-US" sz="2400" dirty="0" smtClean="0"/>
              <a:t>-scale alignment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2367" y="636498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1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other words…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068989" y="2133539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556353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Statistical consistency doesn’t guarantee accuracy </a:t>
            </a:r>
            <a:r>
              <a:rPr lang="en-US" sz="2800" dirty="0" err="1" smtClean="0"/>
              <a:t>w.h.p</a:t>
            </a:r>
            <a:r>
              <a:rPr lang="en-US" sz="2800" dirty="0" smtClean="0"/>
              <a:t>. unless the sequences </a:t>
            </a:r>
            <a:r>
              <a:rPr lang="en-US" sz="2800" b="1" i="1" dirty="0" smtClean="0">
                <a:solidFill>
                  <a:srgbClr val="0000FF"/>
                </a:solidFill>
              </a:rPr>
              <a:t>are long enough.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3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538" name="Group 1026"/>
          <p:cNvGrpSpPr>
            <a:grpSpLocks/>
          </p:cNvGrpSpPr>
          <p:nvPr/>
        </p:nvGrpSpPr>
        <p:grpSpPr bwMode="auto">
          <a:xfrm>
            <a:off x="1524000" y="1981200"/>
            <a:ext cx="5943600" cy="1447800"/>
            <a:chOff x="1104" y="1200"/>
            <a:chExt cx="3456" cy="1728"/>
          </a:xfrm>
        </p:grpSpPr>
        <p:sp>
          <p:nvSpPr>
            <p:cNvPr id="705539" name="Line 1027"/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0" name="Line 1028"/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1" name="Line 1029"/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2" name="Line 1030"/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5543" name="Picture 1031" descr="or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4288"/>
            <a:ext cx="142557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44" name="Picture 1032" descr="chi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49688"/>
            <a:ext cx="144145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45" name="Text Box 1033"/>
          <p:cNvSpPr txBox="1">
            <a:spLocks noChangeArrowheads="1"/>
          </p:cNvSpPr>
          <p:nvPr/>
        </p:nvSpPr>
        <p:spPr bwMode="auto">
          <a:xfrm>
            <a:off x="914400" y="3355975"/>
            <a:ext cx="13636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Orangutan</a:t>
            </a:r>
          </a:p>
        </p:txBody>
      </p:sp>
      <p:sp>
        <p:nvSpPr>
          <p:cNvPr id="705546" name="Text Box 1034"/>
          <p:cNvSpPr txBox="1">
            <a:spLocks noChangeArrowheads="1"/>
          </p:cNvSpPr>
          <p:nvPr/>
        </p:nvSpPr>
        <p:spPr bwMode="auto">
          <a:xfrm>
            <a:off x="3048000" y="3370263"/>
            <a:ext cx="976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Gorilla</a:t>
            </a:r>
          </a:p>
        </p:txBody>
      </p:sp>
      <p:sp>
        <p:nvSpPr>
          <p:cNvPr id="705547" name="Text Box 1035"/>
          <p:cNvSpPr txBox="1">
            <a:spLocks noChangeArrowheads="1"/>
          </p:cNvSpPr>
          <p:nvPr/>
        </p:nvSpPr>
        <p:spPr bwMode="auto">
          <a:xfrm>
            <a:off x="4648200" y="3370263"/>
            <a:ext cx="1581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Chimpanzee</a:t>
            </a:r>
          </a:p>
        </p:txBody>
      </p:sp>
      <p:sp>
        <p:nvSpPr>
          <p:cNvPr id="705548" name="Text Box 1036"/>
          <p:cNvSpPr txBox="1">
            <a:spLocks noChangeArrowheads="1"/>
          </p:cNvSpPr>
          <p:nvPr/>
        </p:nvSpPr>
        <p:spPr bwMode="auto">
          <a:xfrm>
            <a:off x="6992938" y="3355975"/>
            <a:ext cx="1006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Human</a:t>
            </a:r>
          </a:p>
        </p:txBody>
      </p:sp>
      <p:pic>
        <p:nvPicPr>
          <p:cNvPr id="705549" name="Picture 1037" descr="gorill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835400"/>
            <a:ext cx="1458912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50" name="Text Box 1038"/>
          <p:cNvSpPr txBox="1">
            <a:spLocks noChangeArrowheads="1"/>
          </p:cNvSpPr>
          <p:nvPr/>
        </p:nvSpPr>
        <p:spPr bwMode="auto">
          <a:xfrm>
            <a:off x="1198563" y="6172200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 i="1">
                <a:latin typeface="Times New Roman" charset="0"/>
              </a:rPr>
              <a:t>From the Tree of the Life Website,</a:t>
            </a:r>
            <a:br>
              <a:rPr lang="en-US" sz="1000" i="1">
                <a:latin typeface="Times New Roman" charset="0"/>
              </a:rPr>
            </a:br>
            <a:r>
              <a:rPr lang="en-US" sz="1000" i="1">
                <a:latin typeface="Times New Roman" charset="0"/>
              </a:rPr>
              <a:t>University of Arizona</a:t>
            </a:r>
          </a:p>
        </p:txBody>
      </p:sp>
      <p:sp>
        <p:nvSpPr>
          <p:cNvPr id="705551" name="Rectangle 103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Phylogeny</a:t>
            </a:r>
            <a:br>
              <a:rPr lang="en-US"/>
            </a:br>
            <a:r>
              <a:rPr lang="en-US"/>
              <a:t>(evolutionary tree)</a:t>
            </a:r>
          </a:p>
        </p:txBody>
      </p:sp>
      <p:pic>
        <p:nvPicPr>
          <p:cNvPr id="705552" name="Picture 1040" descr="mountain_icecream_cropped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4811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93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538" name="Group 1026"/>
          <p:cNvGrpSpPr>
            <a:grpSpLocks/>
          </p:cNvGrpSpPr>
          <p:nvPr/>
        </p:nvGrpSpPr>
        <p:grpSpPr bwMode="auto">
          <a:xfrm>
            <a:off x="1524000" y="1981200"/>
            <a:ext cx="5943600" cy="1447800"/>
            <a:chOff x="1104" y="1200"/>
            <a:chExt cx="3456" cy="1728"/>
          </a:xfrm>
        </p:grpSpPr>
        <p:sp>
          <p:nvSpPr>
            <p:cNvPr id="705539" name="Line 1027"/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0" name="Line 1028"/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1" name="Line 1029"/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2" name="Line 1030"/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5543" name="Picture 1031" descr="or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4288"/>
            <a:ext cx="142557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44" name="Picture 1032" descr="chi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49688"/>
            <a:ext cx="144145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45" name="Text Box 1033"/>
          <p:cNvSpPr txBox="1">
            <a:spLocks noChangeArrowheads="1"/>
          </p:cNvSpPr>
          <p:nvPr/>
        </p:nvSpPr>
        <p:spPr bwMode="auto">
          <a:xfrm>
            <a:off x="914400" y="3355975"/>
            <a:ext cx="13636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Orangutan</a:t>
            </a:r>
          </a:p>
        </p:txBody>
      </p:sp>
      <p:sp>
        <p:nvSpPr>
          <p:cNvPr id="705546" name="Text Box 1034"/>
          <p:cNvSpPr txBox="1">
            <a:spLocks noChangeArrowheads="1"/>
          </p:cNvSpPr>
          <p:nvPr/>
        </p:nvSpPr>
        <p:spPr bwMode="auto">
          <a:xfrm>
            <a:off x="3048000" y="3370263"/>
            <a:ext cx="976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Gorilla</a:t>
            </a:r>
          </a:p>
        </p:txBody>
      </p:sp>
      <p:sp>
        <p:nvSpPr>
          <p:cNvPr id="705547" name="Text Box 1035"/>
          <p:cNvSpPr txBox="1">
            <a:spLocks noChangeArrowheads="1"/>
          </p:cNvSpPr>
          <p:nvPr/>
        </p:nvSpPr>
        <p:spPr bwMode="auto">
          <a:xfrm>
            <a:off x="4648200" y="3370263"/>
            <a:ext cx="1581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Chimpanzee</a:t>
            </a:r>
          </a:p>
        </p:txBody>
      </p:sp>
      <p:sp>
        <p:nvSpPr>
          <p:cNvPr id="705548" name="Text Box 1036"/>
          <p:cNvSpPr txBox="1">
            <a:spLocks noChangeArrowheads="1"/>
          </p:cNvSpPr>
          <p:nvPr/>
        </p:nvSpPr>
        <p:spPr bwMode="auto">
          <a:xfrm>
            <a:off x="6992938" y="3355975"/>
            <a:ext cx="1006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Human</a:t>
            </a:r>
          </a:p>
        </p:txBody>
      </p:sp>
      <p:pic>
        <p:nvPicPr>
          <p:cNvPr id="705549" name="Picture 1037" descr="gorill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835400"/>
            <a:ext cx="1458912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50" name="Text Box 1038"/>
          <p:cNvSpPr txBox="1">
            <a:spLocks noChangeArrowheads="1"/>
          </p:cNvSpPr>
          <p:nvPr/>
        </p:nvSpPr>
        <p:spPr bwMode="auto">
          <a:xfrm>
            <a:off x="1198563" y="6172200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 i="1">
                <a:latin typeface="Times New Roman" charset="0"/>
              </a:rPr>
              <a:t>From the Tree of the Life Website,</a:t>
            </a:r>
            <a:br>
              <a:rPr lang="en-US" sz="1000" i="1">
                <a:latin typeface="Times New Roman" charset="0"/>
              </a:rPr>
            </a:br>
            <a:r>
              <a:rPr lang="en-US" sz="1000" i="1">
                <a:latin typeface="Times New Roman" charset="0"/>
              </a:rPr>
              <a:t>University of Arizona</a:t>
            </a:r>
          </a:p>
        </p:txBody>
      </p:sp>
      <p:sp>
        <p:nvSpPr>
          <p:cNvPr id="705551" name="Rectangle 103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Sampling multiple genes from multiple species</a:t>
            </a:r>
            <a:endParaRPr lang="en-US" dirty="0"/>
          </a:p>
        </p:txBody>
      </p:sp>
      <p:pic>
        <p:nvPicPr>
          <p:cNvPr id="705552" name="Picture 1040" descr="mountain_icecream_cropped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4811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53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6" y="1539489"/>
            <a:ext cx="3330289" cy="287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935038" y="179389"/>
            <a:ext cx="7740382" cy="111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dirty="0" smtClean="0"/>
              <a:t>				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Phylogenomics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(Phylogenetic estimation from whole genomes)</a:t>
            </a:r>
            <a:endParaRPr lang="en-US" dirty="0"/>
          </a:p>
        </p:txBody>
      </p:sp>
      <p:pic>
        <p:nvPicPr>
          <p:cNvPr id="2" name="Picture 1" descr="genome-10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88" y="1570131"/>
            <a:ext cx="2670117" cy="26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4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multiple genes</a:t>
            </a:r>
            <a:endParaRPr lang="en-US" dirty="0"/>
          </a:p>
        </p:txBody>
      </p:sp>
      <p:grpSp>
        <p:nvGrpSpPr>
          <p:cNvPr id="390147" name="Group 3"/>
          <p:cNvGrpSpPr>
            <a:grpSpLocks/>
          </p:cNvGrpSpPr>
          <p:nvPr/>
        </p:nvGrpSpPr>
        <p:grpSpPr bwMode="auto">
          <a:xfrm>
            <a:off x="458788" y="2124075"/>
            <a:ext cx="2513012" cy="3057525"/>
            <a:chOff x="289" y="1338"/>
            <a:chExt cx="1583" cy="1926"/>
          </a:xfrm>
        </p:grpSpPr>
        <p:sp>
          <p:nvSpPr>
            <p:cNvPr id="390148" name="Line 4"/>
            <p:cNvSpPr>
              <a:spLocks noChangeShapeType="1"/>
            </p:cNvSpPr>
            <p:nvPr/>
          </p:nvSpPr>
          <p:spPr bwMode="auto">
            <a:xfrm>
              <a:off x="657" y="1338"/>
              <a:ext cx="15" cy="19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49" name="Line 5"/>
            <p:cNvSpPr>
              <a:spLocks noChangeShapeType="1"/>
            </p:cNvSpPr>
            <p:nvPr/>
          </p:nvSpPr>
          <p:spPr bwMode="auto">
            <a:xfrm>
              <a:off x="336" y="172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50" name="Text Box 6"/>
            <p:cNvSpPr txBox="1">
              <a:spLocks noChangeArrowheads="1"/>
            </p:cNvSpPr>
            <p:nvPr/>
          </p:nvSpPr>
          <p:spPr bwMode="auto">
            <a:xfrm>
              <a:off x="700" y="1363"/>
              <a:ext cx="93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chemeClr val="folHlink"/>
                  </a:solidFill>
                  <a:latin typeface="Helvetica" charset="0"/>
                </a:rPr>
                <a:t> </a:t>
              </a:r>
              <a:r>
                <a:rPr lang="en-US" sz="3200">
                  <a:solidFill>
                    <a:schemeClr val="folHlink"/>
                  </a:solidFill>
                  <a:latin typeface="Helvetica" charset="0"/>
                </a:rPr>
                <a:t>gene 1</a:t>
              </a:r>
            </a:p>
          </p:txBody>
        </p:sp>
        <p:sp>
          <p:nvSpPr>
            <p:cNvPr id="390151" name="Text Box 7"/>
            <p:cNvSpPr txBox="1">
              <a:spLocks noChangeArrowheads="1"/>
            </p:cNvSpPr>
            <p:nvPr/>
          </p:nvSpPr>
          <p:spPr bwMode="auto">
            <a:xfrm>
              <a:off x="306" y="172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390152" name="Text Box 8"/>
            <p:cNvSpPr txBox="1">
              <a:spLocks noChangeArrowheads="1"/>
            </p:cNvSpPr>
            <p:nvPr/>
          </p:nvSpPr>
          <p:spPr bwMode="auto">
            <a:xfrm>
              <a:off x="289" y="193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390153" name="Text Box 9"/>
            <p:cNvSpPr txBox="1">
              <a:spLocks noChangeArrowheads="1"/>
            </p:cNvSpPr>
            <p:nvPr/>
          </p:nvSpPr>
          <p:spPr bwMode="auto">
            <a:xfrm>
              <a:off x="289" y="216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390154" name="Text Box 10"/>
            <p:cNvSpPr txBox="1">
              <a:spLocks noChangeArrowheads="1"/>
            </p:cNvSpPr>
            <p:nvPr/>
          </p:nvSpPr>
          <p:spPr bwMode="auto">
            <a:xfrm>
              <a:off x="289" y="240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55" name="Text Box 11"/>
            <p:cNvSpPr txBox="1">
              <a:spLocks noChangeArrowheads="1"/>
            </p:cNvSpPr>
            <p:nvPr/>
          </p:nvSpPr>
          <p:spPr bwMode="auto">
            <a:xfrm>
              <a:off x="289" y="264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  <p:sp>
          <p:nvSpPr>
            <p:cNvPr id="390156" name="Text Box 12"/>
            <p:cNvSpPr txBox="1">
              <a:spLocks noChangeArrowheads="1"/>
            </p:cNvSpPr>
            <p:nvPr/>
          </p:nvSpPr>
          <p:spPr bwMode="auto">
            <a:xfrm>
              <a:off x="289" y="286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8</a:t>
              </a:r>
              <a:endParaRPr lang="en-US"/>
            </a:p>
          </p:txBody>
        </p:sp>
        <p:sp>
          <p:nvSpPr>
            <p:cNvPr id="390157" name="Text Box 13"/>
            <p:cNvSpPr txBox="1">
              <a:spLocks noChangeArrowheads="1"/>
            </p:cNvSpPr>
            <p:nvPr/>
          </p:nvSpPr>
          <p:spPr bwMode="auto">
            <a:xfrm>
              <a:off x="652" y="1790"/>
              <a:ext cx="10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TCTAATGGAA</a:t>
              </a:r>
            </a:p>
          </p:txBody>
        </p:sp>
        <p:sp>
          <p:nvSpPr>
            <p:cNvPr id="390158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10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GCTAAGGGAA</a:t>
              </a:r>
            </a:p>
          </p:txBody>
        </p:sp>
        <p:sp>
          <p:nvSpPr>
            <p:cNvPr id="390159" name="Text Box 15"/>
            <p:cNvSpPr txBox="1">
              <a:spLocks noChangeArrowheads="1"/>
            </p:cNvSpPr>
            <p:nvPr/>
          </p:nvSpPr>
          <p:spPr bwMode="auto">
            <a:xfrm>
              <a:off x="652" y="2236"/>
              <a:ext cx="10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TCTAAGGGAA</a:t>
              </a:r>
            </a:p>
          </p:txBody>
        </p:sp>
        <p:sp>
          <p:nvSpPr>
            <p:cNvPr id="390160" name="Text Box 16"/>
            <p:cNvSpPr txBox="1">
              <a:spLocks noChangeArrowheads="1"/>
            </p:cNvSpPr>
            <p:nvPr/>
          </p:nvSpPr>
          <p:spPr bwMode="auto">
            <a:xfrm>
              <a:off x="652" y="2448"/>
              <a:ext cx="10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TCTAACGGAA</a:t>
              </a:r>
            </a:p>
          </p:txBody>
        </p:sp>
        <p:sp>
          <p:nvSpPr>
            <p:cNvPr id="390161" name="Text Box 17"/>
            <p:cNvSpPr txBox="1">
              <a:spLocks noChangeArrowheads="1"/>
            </p:cNvSpPr>
            <p:nvPr/>
          </p:nvSpPr>
          <p:spPr bwMode="auto">
            <a:xfrm>
              <a:off x="667" y="2668"/>
              <a:ext cx="10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TCTAATGGAC</a:t>
              </a:r>
            </a:p>
          </p:txBody>
        </p:sp>
        <p:sp>
          <p:nvSpPr>
            <p:cNvPr id="390162" name="Text Box 18"/>
            <p:cNvSpPr txBox="1">
              <a:spLocks noChangeArrowheads="1"/>
            </p:cNvSpPr>
            <p:nvPr/>
          </p:nvSpPr>
          <p:spPr bwMode="auto">
            <a:xfrm>
              <a:off x="667" y="2908"/>
              <a:ext cx="10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TATAACGGAA</a:t>
              </a:r>
            </a:p>
          </p:txBody>
        </p:sp>
      </p:grpSp>
      <p:grpSp>
        <p:nvGrpSpPr>
          <p:cNvPr id="390163" name="Group 19"/>
          <p:cNvGrpSpPr>
            <a:grpSpLocks/>
          </p:cNvGrpSpPr>
          <p:nvPr/>
        </p:nvGrpSpPr>
        <p:grpSpPr bwMode="auto">
          <a:xfrm>
            <a:off x="6019800" y="2438400"/>
            <a:ext cx="2538413" cy="2819400"/>
            <a:chOff x="3792" y="1536"/>
            <a:chExt cx="1599" cy="1776"/>
          </a:xfrm>
        </p:grpSpPr>
        <p:sp>
          <p:nvSpPr>
            <p:cNvPr id="390164" name="Rectangle 20"/>
            <p:cNvSpPr>
              <a:spLocks noChangeArrowheads="1"/>
            </p:cNvSpPr>
            <p:nvPr/>
          </p:nvSpPr>
          <p:spPr bwMode="auto">
            <a:xfrm>
              <a:off x="4244" y="1556"/>
              <a:ext cx="89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CC0000"/>
                  </a:solidFill>
                  <a:latin typeface="Helvetica" charset="0"/>
                </a:rPr>
                <a:t>gene 3</a:t>
              </a:r>
              <a:endParaRPr lang="en-US" sz="3200" i="1">
                <a:solidFill>
                  <a:srgbClr val="CC0000"/>
                </a:solidFill>
                <a:latin typeface="Helvetica" charset="0"/>
              </a:endParaRPr>
            </a:p>
          </p:txBody>
        </p:sp>
        <p:sp>
          <p:nvSpPr>
            <p:cNvPr id="390165" name="Rectangle 21"/>
            <p:cNvSpPr>
              <a:spLocks noChangeArrowheads="1"/>
            </p:cNvSpPr>
            <p:nvPr/>
          </p:nvSpPr>
          <p:spPr bwMode="auto">
            <a:xfrm>
              <a:off x="4176" y="2016"/>
              <a:ext cx="96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TATTGATACA</a:t>
              </a:r>
            </a:p>
          </p:txBody>
        </p:sp>
        <p:sp>
          <p:nvSpPr>
            <p:cNvPr id="390166" name="Rectangle 22"/>
            <p:cNvSpPr>
              <a:spLocks noChangeArrowheads="1"/>
            </p:cNvSpPr>
            <p:nvPr/>
          </p:nvSpPr>
          <p:spPr bwMode="auto">
            <a:xfrm>
              <a:off x="4176" y="2256"/>
              <a:ext cx="9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TCTTGATACC</a:t>
              </a:r>
            </a:p>
          </p:txBody>
        </p:sp>
        <p:sp>
          <p:nvSpPr>
            <p:cNvPr id="390167" name="Rectangle 23"/>
            <p:cNvSpPr>
              <a:spLocks noChangeArrowheads="1"/>
            </p:cNvSpPr>
            <p:nvPr/>
          </p:nvSpPr>
          <p:spPr bwMode="auto">
            <a:xfrm>
              <a:off x="4176" y="2724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TAGTGATGCA</a:t>
              </a:r>
            </a:p>
          </p:txBody>
        </p:sp>
        <p:sp>
          <p:nvSpPr>
            <p:cNvPr id="390168" name="Rectangle 24"/>
            <p:cNvSpPr>
              <a:spLocks noChangeArrowheads="1"/>
            </p:cNvSpPr>
            <p:nvPr/>
          </p:nvSpPr>
          <p:spPr bwMode="auto">
            <a:xfrm>
              <a:off x="4176" y="2964"/>
              <a:ext cx="9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CATTCATACC</a:t>
              </a:r>
            </a:p>
          </p:txBody>
        </p:sp>
        <p:sp>
          <p:nvSpPr>
            <p:cNvPr id="390169" name="Rectangle 25"/>
            <p:cNvSpPr>
              <a:spLocks noChangeArrowheads="1"/>
            </p:cNvSpPr>
            <p:nvPr/>
          </p:nvSpPr>
          <p:spPr bwMode="auto">
            <a:xfrm>
              <a:off x="4176" y="24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TAGTGATGCA</a:t>
              </a:r>
            </a:p>
          </p:txBody>
        </p:sp>
        <p:sp>
          <p:nvSpPr>
            <p:cNvPr id="390170" name="Text Box 26"/>
            <p:cNvSpPr txBox="1">
              <a:spLocks noChangeArrowheads="1"/>
            </p:cNvSpPr>
            <p:nvPr/>
          </p:nvSpPr>
          <p:spPr bwMode="auto">
            <a:xfrm>
              <a:off x="3857" y="193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390171" name="Text Box 27"/>
            <p:cNvSpPr txBox="1">
              <a:spLocks noChangeArrowheads="1"/>
            </p:cNvSpPr>
            <p:nvPr/>
          </p:nvSpPr>
          <p:spPr bwMode="auto">
            <a:xfrm>
              <a:off x="3840" y="217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390172" name="Text Box 28"/>
            <p:cNvSpPr txBox="1">
              <a:spLocks noChangeArrowheads="1"/>
            </p:cNvSpPr>
            <p:nvPr/>
          </p:nvSpPr>
          <p:spPr bwMode="auto">
            <a:xfrm>
              <a:off x="3840" y="241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73" name="Text Box 29"/>
            <p:cNvSpPr txBox="1">
              <a:spLocks noChangeArrowheads="1"/>
            </p:cNvSpPr>
            <p:nvPr/>
          </p:nvSpPr>
          <p:spPr bwMode="auto">
            <a:xfrm>
              <a:off x="3840" y="268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  <p:sp>
          <p:nvSpPr>
            <p:cNvPr id="390174" name="Text Box 30"/>
            <p:cNvSpPr txBox="1">
              <a:spLocks noChangeArrowheads="1"/>
            </p:cNvSpPr>
            <p:nvPr/>
          </p:nvSpPr>
          <p:spPr bwMode="auto">
            <a:xfrm>
              <a:off x="3840" y="2916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8</a:t>
              </a:r>
              <a:endParaRPr lang="en-US"/>
            </a:p>
          </p:txBody>
        </p:sp>
        <p:sp>
          <p:nvSpPr>
            <p:cNvPr id="390175" name="Line 31"/>
            <p:cNvSpPr>
              <a:spLocks noChangeShapeType="1"/>
            </p:cNvSpPr>
            <p:nvPr/>
          </p:nvSpPr>
          <p:spPr bwMode="auto">
            <a:xfrm>
              <a:off x="4176" y="1536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76" name="Line 32"/>
            <p:cNvSpPr>
              <a:spLocks noChangeShapeType="1"/>
            </p:cNvSpPr>
            <p:nvPr/>
          </p:nvSpPr>
          <p:spPr bwMode="auto">
            <a:xfrm>
              <a:off x="3792" y="1920"/>
              <a:ext cx="1599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0177" name="Group 33"/>
          <p:cNvGrpSpPr>
            <a:grpSpLocks/>
          </p:cNvGrpSpPr>
          <p:nvPr/>
        </p:nvGrpSpPr>
        <p:grpSpPr bwMode="auto">
          <a:xfrm>
            <a:off x="3048000" y="3124200"/>
            <a:ext cx="2513013" cy="2362200"/>
            <a:chOff x="1920" y="1968"/>
            <a:chExt cx="1583" cy="1488"/>
          </a:xfrm>
        </p:grpSpPr>
        <p:sp>
          <p:nvSpPr>
            <p:cNvPr id="390178" name="Rectangle 34"/>
            <p:cNvSpPr>
              <a:spLocks noChangeArrowheads="1"/>
            </p:cNvSpPr>
            <p:nvPr/>
          </p:nvSpPr>
          <p:spPr bwMode="auto">
            <a:xfrm>
              <a:off x="2352" y="1974"/>
              <a:ext cx="89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accent1"/>
                  </a:solidFill>
                  <a:latin typeface="Helvetica" charset="0"/>
                </a:rPr>
                <a:t>gene 2</a:t>
              </a:r>
              <a:endParaRPr lang="en-US" sz="32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79" name="Rectangle 35"/>
            <p:cNvSpPr>
              <a:spLocks noChangeArrowheads="1"/>
            </p:cNvSpPr>
            <p:nvPr/>
          </p:nvSpPr>
          <p:spPr bwMode="auto">
            <a:xfrm>
              <a:off x="2297" y="2448"/>
              <a:ext cx="10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GGTAACCCTC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0" name="Rectangle 36"/>
            <p:cNvSpPr>
              <a:spLocks noChangeArrowheads="1"/>
            </p:cNvSpPr>
            <p:nvPr/>
          </p:nvSpPr>
          <p:spPr bwMode="auto">
            <a:xfrm>
              <a:off x="2297" y="26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GCTAAACCTC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1" name="Rectangle 37"/>
            <p:cNvSpPr>
              <a:spLocks noChangeArrowheads="1"/>
            </p:cNvSpPr>
            <p:nvPr/>
          </p:nvSpPr>
          <p:spPr bwMode="auto">
            <a:xfrm>
              <a:off x="2293" y="2908"/>
              <a:ext cx="101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GGTGACCATC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2" name="Rectangle 38"/>
            <p:cNvSpPr>
              <a:spLocks noChangeArrowheads="1"/>
            </p:cNvSpPr>
            <p:nvPr/>
          </p:nvSpPr>
          <p:spPr bwMode="auto">
            <a:xfrm>
              <a:off x="2303" y="314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GCTAAACCTC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3" name="Line 39"/>
            <p:cNvSpPr>
              <a:spLocks noChangeShapeType="1"/>
            </p:cNvSpPr>
            <p:nvPr/>
          </p:nvSpPr>
          <p:spPr bwMode="auto">
            <a:xfrm>
              <a:off x="2288" y="1968"/>
              <a:ext cx="16" cy="1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84" name="Line 40"/>
            <p:cNvSpPr>
              <a:spLocks noChangeShapeType="1"/>
            </p:cNvSpPr>
            <p:nvPr/>
          </p:nvSpPr>
          <p:spPr bwMode="auto">
            <a:xfrm>
              <a:off x="1967" y="235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85" name="Text Box 41"/>
            <p:cNvSpPr txBox="1">
              <a:spLocks noChangeArrowheads="1"/>
            </p:cNvSpPr>
            <p:nvPr/>
          </p:nvSpPr>
          <p:spPr bwMode="auto">
            <a:xfrm>
              <a:off x="1920" y="240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86" name="Text Box 42"/>
            <p:cNvSpPr txBox="1">
              <a:spLocks noChangeArrowheads="1"/>
            </p:cNvSpPr>
            <p:nvPr/>
          </p:nvSpPr>
          <p:spPr bwMode="auto">
            <a:xfrm>
              <a:off x="1920" y="264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5</a:t>
              </a:r>
              <a:endParaRPr lang="en-US"/>
            </a:p>
          </p:txBody>
        </p:sp>
        <p:sp>
          <p:nvSpPr>
            <p:cNvPr id="390187" name="Text Box 43"/>
            <p:cNvSpPr txBox="1">
              <a:spLocks noChangeArrowheads="1"/>
            </p:cNvSpPr>
            <p:nvPr/>
          </p:nvSpPr>
          <p:spPr bwMode="auto">
            <a:xfrm>
              <a:off x="1920" y="288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6</a:t>
              </a:r>
              <a:endParaRPr lang="en-US"/>
            </a:p>
          </p:txBody>
        </p:sp>
        <p:sp>
          <p:nvSpPr>
            <p:cNvPr id="390188" name="Text Box 44"/>
            <p:cNvSpPr txBox="1">
              <a:spLocks noChangeArrowheads="1"/>
            </p:cNvSpPr>
            <p:nvPr/>
          </p:nvSpPr>
          <p:spPr bwMode="auto">
            <a:xfrm>
              <a:off x="1920" y="312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198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Concatenation</a:t>
            </a:r>
            <a:endParaRPr lang="en-US" dirty="0"/>
          </a:p>
        </p:txBody>
      </p:sp>
      <p:sp>
        <p:nvSpPr>
          <p:cNvPr id="392195" name="Line 3"/>
          <p:cNvSpPr>
            <a:spLocks noChangeShapeType="1"/>
          </p:cNvSpPr>
          <p:nvPr/>
        </p:nvSpPr>
        <p:spPr bwMode="auto">
          <a:xfrm>
            <a:off x="998538" y="1492250"/>
            <a:ext cx="0" cy="358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2196" name="Line 4"/>
          <p:cNvSpPr>
            <a:spLocks noChangeShapeType="1"/>
          </p:cNvSpPr>
          <p:nvPr/>
        </p:nvSpPr>
        <p:spPr bwMode="auto">
          <a:xfrm>
            <a:off x="152400" y="2111375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2197" name="Text Box 5"/>
          <p:cNvSpPr txBox="1">
            <a:spLocks noChangeArrowheads="1"/>
          </p:cNvSpPr>
          <p:nvPr/>
        </p:nvSpPr>
        <p:spPr bwMode="auto">
          <a:xfrm>
            <a:off x="1219200" y="1531938"/>
            <a:ext cx="14906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folHlink"/>
                </a:solidFill>
                <a:latin typeface="Helvetica" charset="0"/>
              </a:rPr>
              <a:t> </a:t>
            </a:r>
            <a:r>
              <a:rPr lang="en-US" sz="3200">
                <a:solidFill>
                  <a:schemeClr val="folHlink"/>
                </a:solidFill>
                <a:latin typeface="Helvetica" charset="0"/>
              </a:rPr>
              <a:t>gene 1</a:t>
            </a:r>
          </a:p>
        </p:txBody>
      </p:sp>
      <p:sp>
        <p:nvSpPr>
          <p:cNvPr id="392198" name="Text Box 6"/>
          <p:cNvSpPr txBox="1">
            <a:spLocks noChangeArrowheads="1"/>
          </p:cNvSpPr>
          <p:nvPr/>
        </p:nvSpPr>
        <p:spPr bwMode="auto">
          <a:xfrm>
            <a:off x="441325" y="2111375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392199" name="Text Box 7"/>
          <p:cNvSpPr txBox="1">
            <a:spLocks noChangeArrowheads="1"/>
          </p:cNvSpPr>
          <p:nvPr/>
        </p:nvSpPr>
        <p:spPr bwMode="auto">
          <a:xfrm>
            <a:off x="414338" y="2444750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392200" name="Text Box 8"/>
          <p:cNvSpPr txBox="1">
            <a:spLocks noChangeArrowheads="1"/>
          </p:cNvSpPr>
          <p:nvPr/>
        </p:nvSpPr>
        <p:spPr bwMode="auto">
          <a:xfrm>
            <a:off x="414338" y="2797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392201" name="Text Box 9"/>
          <p:cNvSpPr txBox="1">
            <a:spLocks noChangeArrowheads="1"/>
          </p:cNvSpPr>
          <p:nvPr/>
        </p:nvSpPr>
        <p:spPr bwMode="auto">
          <a:xfrm>
            <a:off x="414338" y="3178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4</a:t>
            </a:r>
            <a:endParaRPr lang="en-US"/>
          </a:p>
        </p:txBody>
      </p:sp>
      <p:sp>
        <p:nvSpPr>
          <p:cNvPr id="392202" name="Text Box 10"/>
          <p:cNvSpPr txBox="1">
            <a:spLocks noChangeArrowheads="1"/>
          </p:cNvSpPr>
          <p:nvPr/>
        </p:nvSpPr>
        <p:spPr bwMode="auto">
          <a:xfrm>
            <a:off x="414338" y="3559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5</a:t>
            </a:r>
            <a:endParaRPr lang="en-US"/>
          </a:p>
        </p:txBody>
      </p:sp>
      <p:sp>
        <p:nvSpPr>
          <p:cNvPr id="392203" name="Text Box 11"/>
          <p:cNvSpPr txBox="1">
            <a:spLocks noChangeArrowheads="1"/>
          </p:cNvSpPr>
          <p:nvPr/>
        </p:nvSpPr>
        <p:spPr bwMode="auto">
          <a:xfrm>
            <a:off x="414338" y="3940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6</a:t>
            </a:r>
            <a:endParaRPr lang="en-US"/>
          </a:p>
        </p:txBody>
      </p:sp>
      <p:sp>
        <p:nvSpPr>
          <p:cNvPr id="392204" name="Text Box 12"/>
          <p:cNvSpPr txBox="1">
            <a:spLocks noChangeArrowheads="1"/>
          </p:cNvSpPr>
          <p:nvPr/>
        </p:nvSpPr>
        <p:spPr bwMode="auto">
          <a:xfrm>
            <a:off x="414338" y="4321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7</a:t>
            </a:r>
            <a:endParaRPr lang="en-US"/>
          </a:p>
        </p:txBody>
      </p:sp>
      <p:sp>
        <p:nvSpPr>
          <p:cNvPr id="392205" name="Text Box 13"/>
          <p:cNvSpPr txBox="1">
            <a:spLocks noChangeArrowheads="1"/>
          </p:cNvSpPr>
          <p:nvPr/>
        </p:nvSpPr>
        <p:spPr bwMode="auto">
          <a:xfrm>
            <a:off x="414338" y="468312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8</a:t>
            </a:r>
            <a:endParaRPr lang="en-US"/>
          </a:p>
        </p:txBody>
      </p:sp>
      <p:sp>
        <p:nvSpPr>
          <p:cNvPr id="392206" name="Rectangle 14"/>
          <p:cNvSpPr>
            <a:spLocks noChangeArrowheads="1"/>
          </p:cNvSpPr>
          <p:nvPr/>
        </p:nvSpPr>
        <p:spPr bwMode="auto">
          <a:xfrm>
            <a:off x="2743200" y="1501775"/>
            <a:ext cx="1427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Helvetica" charset="0"/>
              </a:rPr>
              <a:t>gene 2</a:t>
            </a:r>
            <a:endParaRPr lang="en-US" sz="32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07" name="Rectangle 15"/>
          <p:cNvSpPr>
            <a:spLocks noChangeArrowheads="1"/>
          </p:cNvSpPr>
          <p:nvPr/>
        </p:nvSpPr>
        <p:spPr bwMode="auto">
          <a:xfrm>
            <a:off x="4222750" y="1501775"/>
            <a:ext cx="1427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C0000"/>
                </a:solidFill>
                <a:latin typeface="Helvetica" charset="0"/>
              </a:rPr>
              <a:t>gene 3</a:t>
            </a:r>
            <a:endParaRPr lang="en-US" sz="3200" i="1">
              <a:solidFill>
                <a:srgbClr val="CC0000"/>
              </a:solidFill>
              <a:latin typeface="Helvetica" charset="0"/>
            </a:endParaRPr>
          </a:p>
        </p:txBody>
      </p:sp>
      <p:sp>
        <p:nvSpPr>
          <p:cNvPr id="392208" name="Text Box 16"/>
          <p:cNvSpPr txBox="1">
            <a:spLocks noChangeArrowheads="1"/>
          </p:cNvSpPr>
          <p:nvPr/>
        </p:nvSpPr>
        <p:spPr bwMode="auto">
          <a:xfrm>
            <a:off x="1143000" y="2209800"/>
            <a:ext cx="1617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TCTAATGGAA</a:t>
            </a:r>
          </a:p>
        </p:txBody>
      </p:sp>
      <p:sp>
        <p:nvSpPr>
          <p:cNvPr id="392209" name="Text Box 17"/>
          <p:cNvSpPr txBox="1">
            <a:spLocks noChangeArrowheads="1"/>
          </p:cNvSpPr>
          <p:nvPr/>
        </p:nvSpPr>
        <p:spPr bwMode="auto">
          <a:xfrm>
            <a:off x="1098550" y="2568575"/>
            <a:ext cx="1685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GCTAAGGGAA</a:t>
            </a:r>
          </a:p>
        </p:txBody>
      </p:sp>
      <p:sp>
        <p:nvSpPr>
          <p:cNvPr id="392210" name="Text Box 18"/>
          <p:cNvSpPr txBox="1">
            <a:spLocks noChangeArrowheads="1"/>
          </p:cNvSpPr>
          <p:nvPr/>
        </p:nvSpPr>
        <p:spPr bwMode="auto">
          <a:xfrm>
            <a:off x="1143000" y="2917825"/>
            <a:ext cx="1652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TCTAAGGGAA</a:t>
            </a:r>
          </a:p>
        </p:txBody>
      </p:sp>
      <p:sp>
        <p:nvSpPr>
          <p:cNvPr id="392211" name="Text Box 19"/>
          <p:cNvSpPr txBox="1">
            <a:spLocks noChangeArrowheads="1"/>
          </p:cNvSpPr>
          <p:nvPr/>
        </p:nvSpPr>
        <p:spPr bwMode="auto">
          <a:xfrm>
            <a:off x="1143000" y="3254375"/>
            <a:ext cx="1639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TCTAACGGAA</a:t>
            </a:r>
          </a:p>
        </p:txBody>
      </p:sp>
      <p:sp>
        <p:nvSpPr>
          <p:cNvPr id="392212" name="Text Box 20"/>
          <p:cNvSpPr txBox="1">
            <a:spLocks noChangeArrowheads="1"/>
          </p:cNvSpPr>
          <p:nvPr/>
        </p:nvSpPr>
        <p:spPr bwMode="auto">
          <a:xfrm>
            <a:off x="1166813" y="4365625"/>
            <a:ext cx="162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TCTAATGGAC</a:t>
            </a:r>
          </a:p>
        </p:txBody>
      </p:sp>
      <p:sp>
        <p:nvSpPr>
          <p:cNvPr id="392213" name="Text Box 21"/>
          <p:cNvSpPr txBox="1">
            <a:spLocks noChangeArrowheads="1"/>
          </p:cNvSpPr>
          <p:nvPr/>
        </p:nvSpPr>
        <p:spPr bwMode="auto">
          <a:xfrm>
            <a:off x="1166813" y="4746625"/>
            <a:ext cx="162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TATAACGGAA</a:t>
            </a:r>
          </a:p>
        </p:txBody>
      </p:sp>
      <p:sp>
        <p:nvSpPr>
          <p:cNvPr id="392214" name="Rectangle 22"/>
          <p:cNvSpPr>
            <a:spLocks noChangeArrowheads="1"/>
          </p:cNvSpPr>
          <p:nvPr/>
        </p:nvSpPr>
        <p:spPr bwMode="auto">
          <a:xfrm>
            <a:off x="2655888" y="3254375"/>
            <a:ext cx="160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GGTAACCCTC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5" name="Rectangle 23"/>
          <p:cNvSpPr>
            <a:spLocks noChangeArrowheads="1"/>
          </p:cNvSpPr>
          <p:nvPr/>
        </p:nvSpPr>
        <p:spPr bwMode="auto">
          <a:xfrm>
            <a:off x="2655888" y="360362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GCTAAACCTC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6" name="Rectangle 24"/>
          <p:cNvSpPr>
            <a:spLocks noChangeArrowheads="1"/>
          </p:cNvSpPr>
          <p:nvPr/>
        </p:nvSpPr>
        <p:spPr bwMode="auto">
          <a:xfrm>
            <a:off x="2649538" y="3984625"/>
            <a:ext cx="1617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GGTGACCATC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7" name="Rectangle 25"/>
          <p:cNvSpPr>
            <a:spLocks noChangeArrowheads="1"/>
          </p:cNvSpPr>
          <p:nvPr/>
        </p:nvSpPr>
        <p:spPr bwMode="auto">
          <a:xfrm>
            <a:off x="2665413" y="436562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GCTAAACCTC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8" name="Rectangle 26"/>
          <p:cNvSpPr>
            <a:spLocks noChangeArrowheads="1"/>
          </p:cNvSpPr>
          <p:nvPr/>
        </p:nvSpPr>
        <p:spPr bwMode="auto">
          <a:xfrm>
            <a:off x="4114800" y="2232025"/>
            <a:ext cx="1527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TATTGATACA</a:t>
            </a:r>
          </a:p>
        </p:txBody>
      </p:sp>
      <p:sp>
        <p:nvSpPr>
          <p:cNvPr id="392219" name="Rectangle 27"/>
          <p:cNvSpPr>
            <a:spLocks noChangeArrowheads="1"/>
          </p:cNvSpPr>
          <p:nvPr/>
        </p:nvSpPr>
        <p:spPr bwMode="auto">
          <a:xfrm>
            <a:off x="4114800" y="2917825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TCTTGATACC</a:t>
            </a:r>
          </a:p>
        </p:txBody>
      </p:sp>
      <p:sp>
        <p:nvSpPr>
          <p:cNvPr id="392220" name="Rectangle 28"/>
          <p:cNvSpPr>
            <a:spLocks noChangeArrowheads="1"/>
          </p:cNvSpPr>
          <p:nvPr/>
        </p:nvSpPr>
        <p:spPr bwMode="auto">
          <a:xfrm>
            <a:off x="4114800" y="436562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TAGTGATGCA</a:t>
            </a:r>
          </a:p>
        </p:txBody>
      </p:sp>
      <p:sp>
        <p:nvSpPr>
          <p:cNvPr id="392221" name="Rectangle 29"/>
          <p:cNvSpPr>
            <a:spLocks noChangeArrowheads="1"/>
          </p:cNvSpPr>
          <p:nvPr/>
        </p:nvSpPr>
        <p:spPr bwMode="auto">
          <a:xfrm>
            <a:off x="4114800" y="4746625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CATTCATACC</a:t>
            </a:r>
          </a:p>
        </p:txBody>
      </p:sp>
      <p:sp>
        <p:nvSpPr>
          <p:cNvPr id="392222" name="Rectangle 30"/>
          <p:cNvSpPr>
            <a:spLocks noChangeArrowheads="1"/>
          </p:cNvSpPr>
          <p:nvPr/>
        </p:nvSpPr>
        <p:spPr bwMode="auto">
          <a:xfrm>
            <a:off x="4114800" y="325437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TAGTGATGCA</a:t>
            </a:r>
          </a:p>
        </p:txBody>
      </p:sp>
      <p:sp>
        <p:nvSpPr>
          <p:cNvPr id="392223" name="Text Box 31"/>
          <p:cNvSpPr txBox="1">
            <a:spLocks noChangeArrowheads="1"/>
          </p:cNvSpPr>
          <p:nvPr/>
        </p:nvSpPr>
        <p:spPr bwMode="auto">
          <a:xfrm>
            <a:off x="1143000" y="3649663"/>
            <a:ext cx="16065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folHlink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4" name="Text Box 32"/>
          <p:cNvSpPr txBox="1">
            <a:spLocks noChangeArrowheads="1"/>
          </p:cNvSpPr>
          <p:nvPr/>
        </p:nvSpPr>
        <p:spPr bwMode="auto">
          <a:xfrm>
            <a:off x="1219200" y="4016375"/>
            <a:ext cx="151447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folHlink"/>
                </a:solidFill>
                <a:latin typeface="Helvetica" charset="0"/>
              </a:rPr>
              <a:t>? ? ? ? ? ? ? ? ? ?</a:t>
            </a:r>
          </a:p>
        </p:txBody>
      </p:sp>
      <p:sp>
        <p:nvSpPr>
          <p:cNvPr id="392225" name="Text Box 33"/>
          <p:cNvSpPr txBox="1">
            <a:spLocks noChangeArrowheads="1"/>
          </p:cNvSpPr>
          <p:nvPr/>
        </p:nvSpPr>
        <p:spPr bwMode="auto">
          <a:xfrm>
            <a:off x="2649538" y="2224088"/>
            <a:ext cx="16065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6" name="Text Box 34"/>
          <p:cNvSpPr txBox="1">
            <a:spLocks noChangeArrowheads="1"/>
          </p:cNvSpPr>
          <p:nvPr/>
        </p:nvSpPr>
        <p:spPr bwMode="auto">
          <a:xfrm>
            <a:off x="2649538" y="2590800"/>
            <a:ext cx="16065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7" name="Text Box 35"/>
          <p:cNvSpPr txBox="1">
            <a:spLocks noChangeArrowheads="1"/>
          </p:cNvSpPr>
          <p:nvPr/>
        </p:nvSpPr>
        <p:spPr bwMode="auto">
          <a:xfrm>
            <a:off x="2649538" y="2949575"/>
            <a:ext cx="16065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8" name="Text Box 36"/>
          <p:cNvSpPr txBox="1">
            <a:spLocks noChangeArrowheads="1"/>
          </p:cNvSpPr>
          <p:nvPr/>
        </p:nvSpPr>
        <p:spPr bwMode="auto">
          <a:xfrm>
            <a:off x="2649538" y="4778375"/>
            <a:ext cx="16065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9" name="Rectangle 37"/>
          <p:cNvSpPr>
            <a:spLocks noChangeArrowheads="1"/>
          </p:cNvSpPr>
          <p:nvPr/>
        </p:nvSpPr>
        <p:spPr bwMode="auto">
          <a:xfrm>
            <a:off x="4114800" y="2568575"/>
            <a:ext cx="15144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CC0000"/>
                </a:solidFill>
                <a:latin typeface="Helvetica" charset="0"/>
              </a:rPr>
              <a:t>? ? ? ? ? ? ? ? ? ?</a:t>
            </a:r>
          </a:p>
        </p:txBody>
      </p:sp>
      <p:sp>
        <p:nvSpPr>
          <p:cNvPr id="392230" name="Rectangle 38"/>
          <p:cNvSpPr>
            <a:spLocks noChangeArrowheads="1"/>
          </p:cNvSpPr>
          <p:nvPr/>
        </p:nvSpPr>
        <p:spPr bwMode="auto">
          <a:xfrm>
            <a:off x="4191000" y="3635375"/>
            <a:ext cx="15144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CC0000"/>
                </a:solidFill>
                <a:latin typeface="Helvetica" charset="0"/>
              </a:rPr>
              <a:t>? ? ? ? ? ? ? ? ? ?</a:t>
            </a:r>
          </a:p>
        </p:txBody>
      </p:sp>
      <p:sp>
        <p:nvSpPr>
          <p:cNvPr id="392231" name="Rectangle 39"/>
          <p:cNvSpPr>
            <a:spLocks noChangeArrowheads="1"/>
          </p:cNvSpPr>
          <p:nvPr/>
        </p:nvSpPr>
        <p:spPr bwMode="auto">
          <a:xfrm>
            <a:off x="4184650" y="4016375"/>
            <a:ext cx="15144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CC0000"/>
                </a:solidFill>
                <a:latin typeface="Helvetica" charset="0"/>
              </a:rPr>
              <a:t>? ? ? ? ? ? ? ? ? ?</a:t>
            </a:r>
          </a:p>
        </p:txBody>
      </p:sp>
      <p:grpSp>
        <p:nvGrpSpPr>
          <p:cNvPr id="392232" name="Group 40"/>
          <p:cNvGrpSpPr>
            <a:grpSpLocks/>
          </p:cNvGrpSpPr>
          <p:nvPr/>
        </p:nvGrpSpPr>
        <p:grpSpPr bwMode="auto">
          <a:xfrm>
            <a:off x="5791200" y="2743200"/>
            <a:ext cx="2841625" cy="3492500"/>
            <a:chOff x="3648" y="1728"/>
            <a:chExt cx="1790" cy="2200"/>
          </a:xfrm>
        </p:grpSpPr>
        <p:grpSp>
          <p:nvGrpSpPr>
            <p:cNvPr id="392233" name="Group 41"/>
            <p:cNvGrpSpPr>
              <a:grpSpLocks/>
            </p:cNvGrpSpPr>
            <p:nvPr/>
          </p:nvGrpSpPr>
          <p:grpSpPr bwMode="auto">
            <a:xfrm>
              <a:off x="3648" y="2592"/>
              <a:ext cx="1790" cy="1336"/>
              <a:chOff x="3648" y="2592"/>
              <a:chExt cx="1790" cy="1336"/>
            </a:xfrm>
          </p:grpSpPr>
          <p:sp>
            <p:nvSpPr>
              <p:cNvPr id="392234" name="Line 42"/>
              <p:cNvSpPr>
                <a:spLocks noChangeShapeType="1"/>
              </p:cNvSpPr>
              <p:nvPr/>
            </p:nvSpPr>
            <p:spPr bwMode="auto">
              <a:xfrm flipH="1">
                <a:off x="3648" y="2592"/>
                <a:ext cx="741" cy="1331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5" name="Line 43"/>
              <p:cNvSpPr>
                <a:spLocks noChangeShapeType="1"/>
              </p:cNvSpPr>
              <p:nvPr/>
            </p:nvSpPr>
            <p:spPr bwMode="auto">
              <a:xfrm rot="18475779" flipH="1">
                <a:off x="4417" y="2517"/>
                <a:ext cx="628" cy="1415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6" name="Line 44"/>
              <p:cNvSpPr>
                <a:spLocks noChangeShapeType="1"/>
              </p:cNvSpPr>
              <p:nvPr/>
            </p:nvSpPr>
            <p:spPr bwMode="auto">
              <a:xfrm>
                <a:off x="4191" y="2956"/>
                <a:ext cx="332" cy="968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7" name="Line 45"/>
              <p:cNvSpPr>
                <a:spLocks noChangeShapeType="1"/>
              </p:cNvSpPr>
              <p:nvPr/>
            </p:nvSpPr>
            <p:spPr bwMode="auto">
              <a:xfrm flipV="1">
                <a:off x="4683" y="3398"/>
                <a:ext cx="134" cy="52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8" name="Line 46"/>
              <p:cNvSpPr>
                <a:spLocks noChangeShapeType="1"/>
              </p:cNvSpPr>
              <p:nvPr/>
            </p:nvSpPr>
            <p:spPr bwMode="auto">
              <a:xfrm flipH="1">
                <a:off x="4832" y="3578"/>
                <a:ext cx="77" cy="339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9" name="Line 47"/>
              <p:cNvSpPr>
                <a:spLocks noChangeShapeType="1"/>
              </p:cNvSpPr>
              <p:nvPr/>
            </p:nvSpPr>
            <p:spPr bwMode="auto">
              <a:xfrm>
                <a:off x="4090" y="3137"/>
                <a:ext cx="239" cy="791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40" name="Line 48"/>
              <p:cNvSpPr>
                <a:spLocks noChangeShapeType="1"/>
              </p:cNvSpPr>
              <p:nvPr/>
            </p:nvSpPr>
            <p:spPr bwMode="auto">
              <a:xfrm>
                <a:off x="3871" y="3520"/>
                <a:ext cx="144" cy="408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41" name="Line 49"/>
              <p:cNvSpPr>
                <a:spLocks noChangeShapeType="1"/>
              </p:cNvSpPr>
              <p:nvPr/>
            </p:nvSpPr>
            <p:spPr bwMode="auto">
              <a:xfrm>
                <a:off x="3759" y="3717"/>
                <a:ext cx="80" cy="211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42" name="Line 50"/>
              <p:cNvSpPr>
                <a:spLocks noChangeShapeType="1"/>
              </p:cNvSpPr>
              <p:nvPr/>
            </p:nvSpPr>
            <p:spPr bwMode="auto">
              <a:xfrm flipH="1">
                <a:off x="4112" y="3592"/>
                <a:ext cx="116" cy="325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392243" name="AutoShape 51"/>
            <p:cNvCxnSpPr>
              <a:cxnSpLocks noChangeShapeType="1"/>
            </p:cNvCxnSpPr>
            <p:nvPr/>
          </p:nvCxnSpPr>
          <p:spPr bwMode="auto">
            <a:xfrm>
              <a:off x="3744" y="1728"/>
              <a:ext cx="624" cy="576"/>
            </a:xfrm>
            <a:prstGeom prst="bentConnector3">
              <a:avLst>
                <a:gd name="adj1" fmla="val 98556"/>
              </a:avLst>
            </a:prstGeom>
            <a:noFill/>
            <a:ln w="57150">
              <a:solidFill>
                <a:schemeClr val="accent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5716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Red gene tree </a:t>
            </a:r>
            <a:r>
              <a:rPr lang="en-US">
                <a:latin typeface="Lucida Grande CE" charset="0"/>
              </a:rPr>
              <a:t>≠</a:t>
            </a:r>
            <a:r>
              <a:rPr lang="en-US"/>
              <a:t> species tree</a:t>
            </a:r>
            <a:br>
              <a:rPr lang="en-US"/>
            </a:br>
            <a:r>
              <a:rPr lang="en-US"/>
              <a:t>(green gene tree okay)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0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6400800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4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Avian Phylogenomics Project</a:t>
            </a:r>
          </a:p>
        </p:txBody>
      </p:sp>
      <p:pic>
        <p:nvPicPr>
          <p:cNvPr id="217092" name="Picture 4" descr="Erich Jarvis Grey Letter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09800"/>
            <a:ext cx="1426169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5" name="Picture 7" descr="guoj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05" y="2242720"/>
            <a:ext cx="642734" cy="7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6" name="Text Box 8"/>
          <p:cNvSpPr txBox="1"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772400" cy="4114800"/>
          </a:xfrm>
          <a:noFill/>
          <a:ln/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/>
              <a:t>E </a:t>
            </a:r>
            <a:r>
              <a:rPr lang="en-US" sz="1600" dirty="0"/>
              <a:t>Jarvis,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/>
              <a:t>HHMI</a:t>
            </a:r>
            <a:endParaRPr lang="en-US" sz="2400" dirty="0"/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36971" y="1568917"/>
            <a:ext cx="10334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G </a:t>
            </a:r>
            <a:r>
              <a:rPr lang="en-US" sz="1600" dirty="0"/>
              <a:t>Zhang, </a:t>
            </a:r>
          </a:p>
          <a:p>
            <a:r>
              <a:rPr lang="en-US" sz="1600" dirty="0"/>
              <a:t>BGI</a:t>
            </a: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754062" y="3810000"/>
            <a:ext cx="80896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Approx. 50 species, whole genomes</a:t>
            </a:r>
          </a:p>
          <a:p>
            <a:pPr>
              <a:buFontTx/>
              <a:buChar char="•"/>
            </a:pPr>
            <a:r>
              <a:rPr lang="en-US" sz="2000" dirty="0"/>
              <a:t> 8000+ genes, UCEs</a:t>
            </a:r>
          </a:p>
          <a:p>
            <a:pPr>
              <a:buFontTx/>
              <a:buChar char="•"/>
            </a:pPr>
            <a:r>
              <a:rPr lang="en-US" sz="2000" dirty="0"/>
              <a:t> Gene </a:t>
            </a:r>
            <a:r>
              <a:rPr lang="en-US" sz="2000" dirty="0" smtClean="0"/>
              <a:t>sequence </a:t>
            </a:r>
            <a:r>
              <a:rPr lang="en-US" sz="2000" dirty="0"/>
              <a:t>alignments computed using </a:t>
            </a:r>
            <a:r>
              <a:rPr lang="en-US" sz="2000" dirty="0" err="1" smtClean="0"/>
              <a:t>SATé</a:t>
            </a:r>
            <a:r>
              <a:rPr lang="en-US" sz="2000" dirty="0" smtClean="0"/>
              <a:t> (Liu et al., Science 2009 and Systematic Biology 2012)</a:t>
            </a:r>
            <a:endParaRPr lang="en-US" sz="2000" dirty="0"/>
          </a:p>
        </p:txBody>
      </p:sp>
      <p:pic>
        <p:nvPicPr>
          <p:cNvPr id="217099" name="Picture 11" descr="tom gilb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78" y="2227979"/>
            <a:ext cx="804201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1914060" y="1554598"/>
            <a:ext cx="1347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MTP Gilbert,</a:t>
            </a:r>
          </a:p>
          <a:p>
            <a:r>
              <a:rPr lang="en-US" sz="1600" dirty="0"/>
              <a:t>Copenhagen</a:t>
            </a:r>
            <a:endParaRPr lang="en-US" sz="1800" dirty="0"/>
          </a:p>
        </p:txBody>
      </p:sp>
      <p:pic>
        <p:nvPicPr>
          <p:cNvPr id="217101" name="Picture 13" descr="siav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51" y="2249644"/>
            <a:ext cx="768512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2" name="Picture 14" descr="war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573" y="2249644"/>
            <a:ext cx="669994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6563646" y="1572840"/>
            <a:ext cx="232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Mirarab</a:t>
            </a:r>
            <a:r>
              <a:rPr lang="en-US" sz="1600" dirty="0" smtClean="0"/>
              <a:t>   Md</a:t>
            </a:r>
            <a:r>
              <a:rPr lang="en-US" sz="1600" dirty="0"/>
              <a:t>. S. </a:t>
            </a:r>
            <a:r>
              <a:rPr lang="en-US" sz="1600" dirty="0" err="1"/>
              <a:t>Bayzid</a:t>
            </a:r>
            <a:r>
              <a:rPr lang="en-US" sz="1600" dirty="0"/>
              <a:t>, UT-</a:t>
            </a:r>
            <a:r>
              <a:rPr lang="en-US" sz="1600" dirty="0" smtClean="0"/>
              <a:t>Austin        UT-Austin</a:t>
            </a:r>
            <a:endParaRPr lang="en-US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2242720"/>
            <a:ext cx="726848" cy="789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0559" y="1565368"/>
            <a:ext cx="121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Warnow</a:t>
            </a:r>
          </a:p>
          <a:p>
            <a:r>
              <a:rPr lang="en-US" dirty="0" smtClean="0"/>
              <a:t>UT-Austin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365890"/>
            <a:ext cx="315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many many other people…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0040000">
            <a:off x="975975" y="2699654"/>
            <a:ext cx="6812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Gene Tree Incongruence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9845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>
            <a:normAutofit fontScale="90000"/>
          </a:bodyPr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/>
              <a:t>1KP: Thousand </a:t>
            </a:r>
            <a:r>
              <a:rPr lang="en-US" dirty="0" err="1" smtClean="0"/>
              <a:t>Transcriptome</a:t>
            </a:r>
            <a:r>
              <a:rPr lang="en-US" dirty="0" smtClean="0"/>
              <a:t> Project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00399"/>
            <a:ext cx="7773988" cy="337185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>
            <a:noAutofit/>
          </a:bodyPr>
          <a:lstStyle/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1200 plant </a:t>
            </a:r>
            <a:r>
              <a:rPr lang="en-US" sz="2000" dirty="0" err="1" smtClean="0"/>
              <a:t>transcriptomes</a:t>
            </a:r>
            <a:r>
              <a:rPr lang="en-US" sz="2000" dirty="0" smtClean="0"/>
              <a:t> 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More than 13,000 gene families (most not single copy)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Multi-institutional project (10+ universities)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err="1" smtClean="0"/>
              <a:t>iPLANT</a:t>
            </a:r>
            <a:r>
              <a:rPr lang="en-US" sz="2000" dirty="0" smtClean="0"/>
              <a:t> (NSF-funded cooperative)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Gene sequence alignments and trees computed using </a:t>
            </a:r>
            <a:r>
              <a:rPr lang="en-US" sz="2000" dirty="0" err="1" smtClean="0"/>
              <a:t>SATe</a:t>
            </a:r>
            <a:r>
              <a:rPr lang="en-US" sz="2000" dirty="0" smtClean="0"/>
              <a:t> (Liu et al., Science 2009 and Systematic Biology 2012)</a:t>
            </a:r>
          </a:p>
        </p:txBody>
      </p:sp>
      <p:pic>
        <p:nvPicPr>
          <p:cNvPr id="2478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2226"/>
            <a:ext cx="803485" cy="94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91" y="1283168"/>
            <a:ext cx="967882" cy="96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32" y="1359368"/>
            <a:ext cx="713169" cy="89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228600" y="2633663"/>
            <a:ext cx="14097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G.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Ka-Shu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 Wong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Alberta</a:t>
            </a:r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2526735" y="2653936"/>
            <a:ext cx="1219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Wickett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Northwestern</a:t>
            </a:r>
          </a:p>
        </p:txBody>
      </p:sp>
      <p:sp>
        <p:nvSpPr>
          <p:cNvPr id="247817" name="Text Box 9"/>
          <p:cNvSpPr txBox="1">
            <a:spLocks noChangeArrowheads="1"/>
          </p:cNvSpPr>
          <p:nvPr/>
        </p:nvSpPr>
        <p:spPr bwMode="auto">
          <a:xfrm>
            <a:off x="1287082" y="2662343"/>
            <a:ext cx="13271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J.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Leebens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-Mack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Georgia</a:t>
            </a:r>
          </a:p>
        </p:txBody>
      </p:sp>
      <p:pic>
        <p:nvPicPr>
          <p:cNvPr id="24781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69" y="1359368"/>
            <a:ext cx="1042702" cy="78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9" name="Text Box 11"/>
          <p:cNvSpPr txBox="1">
            <a:spLocks noChangeArrowheads="1"/>
          </p:cNvSpPr>
          <p:nvPr/>
        </p:nvSpPr>
        <p:spPr bwMode="auto">
          <a:xfrm>
            <a:off x="3562769" y="2664876"/>
            <a:ext cx="874395" cy="4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Matasci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iPlant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</p:txBody>
      </p:sp>
      <p:pic>
        <p:nvPicPr>
          <p:cNvPr id="78859" name="Picture 12" descr="siava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1372789"/>
            <a:ext cx="896992" cy="8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0" name="Picture 13" descr="warn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12" y="1372789"/>
            <a:ext cx="780155" cy="8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1" name="Text Box 14"/>
          <p:cNvSpPr txBox="1">
            <a:spLocks noChangeArrowheads="1"/>
          </p:cNvSpPr>
          <p:nvPr/>
        </p:nvSpPr>
        <p:spPr bwMode="auto">
          <a:xfrm>
            <a:off x="4437164" y="2616781"/>
            <a:ext cx="4364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 smtClean="0"/>
              <a:t>T. Warnow,                S. </a:t>
            </a:r>
            <a:r>
              <a:rPr lang="en-US" sz="1000" dirty="0" err="1"/>
              <a:t>Mirarab</a:t>
            </a:r>
            <a:r>
              <a:rPr lang="en-US" sz="1000" dirty="0" smtClean="0"/>
              <a:t>,                N. Nguyen,           Md</a:t>
            </a:r>
            <a:r>
              <a:rPr lang="en-US" sz="1000" dirty="0"/>
              <a:t>. </a:t>
            </a:r>
            <a:r>
              <a:rPr lang="en-US" sz="1000" dirty="0" err="1" smtClean="0"/>
              <a:t>S.Bayzid</a:t>
            </a:r>
            <a:endParaRPr lang="en-US" sz="1000" dirty="0"/>
          </a:p>
          <a:p>
            <a:r>
              <a:rPr lang="en-US" sz="1000" dirty="0" smtClean="0"/>
              <a:t>UT</a:t>
            </a:r>
            <a:r>
              <a:rPr lang="en-US" sz="1000" dirty="0"/>
              <a:t>-</a:t>
            </a:r>
            <a:r>
              <a:rPr lang="en-US" sz="1000" dirty="0" smtClean="0"/>
              <a:t>Austin                  UT-Austin                 UT-Austin              UT-Austin</a:t>
            </a:r>
            <a:endParaRPr lang="en-US" sz="1000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76" y="1347857"/>
            <a:ext cx="845152" cy="917955"/>
          </a:xfrm>
          <a:prstGeom prst="rect">
            <a:avLst/>
          </a:prstGeom>
        </p:spPr>
      </p:pic>
      <p:pic>
        <p:nvPicPr>
          <p:cNvPr id="3" name="Picture 2" descr="nam-nguye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35" y="1434006"/>
            <a:ext cx="1044241" cy="7841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040000">
            <a:off x="1188682" y="1494414"/>
            <a:ext cx="73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Gene Tree Incongruence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916305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 Tree Incongruence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 trees can differ from the species tree due to:</a:t>
            </a:r>
          </a:p>
          <a:p>
            <a:pPr lvl="1"/>
            <a:r>
              <a:rPr lang="en-US" dirty="0" smtClean="0"/>
              <a:t>Duplication and loss</a:t>
            </a:r>
          </a:p>
          <a:p>
            <a:pPr lvl="1"/>
            <a:r>
              <a:rPr lang="en-US" dirty="0" smtClean="0"/>
              <a:t>Horizontal gene transfer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Incomplete lineage sorting (ILS)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2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>
            <a:normAutofit/>
          </a:bodyPr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3200" dirty="0" smtClean="0"/>
              <a:t>1kp: Thousand </a:t>
            </a:r>
            <a:r>
              <a:rPr lang="en-US" sz="3200" dirty="0" err="1" smtClean="0"/>
              <a:t>Transcriptome</a:t>
            </a:r>
            <a:r>
              <a:rPr lang="en-US" sz="3200" dirty="0" smtClean="0"/>
              <a:t> Project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3200400"/>
            <a:ext cx="7773987" cy="33718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>
            <a:noAutofit/>
          </a:bodyPr>
          <a:lstStyle/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Plant Tree of Life based on </a:t>
            </a:r>
            <a:r>
              <a:rPr lang="en-US" sz="2000" dirty="0" err="1" smtClean="0"/>
              <a:t>transcriptomes</a:t>
            </a:r>
            <a:r>
              <a:rPr lang="en-US" sz="2000" dirty="0" smtClean="0"/>
              <a:t> of ~1200 species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More than 13,000 gene families (most not single copy)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Gene Tree Incongruence</a:t>
            </a:r>
          </a:p>
        </p:txBody>
      </p:sp>
      <p:pic>
        <p:nvPicPr>
          <p:cNvPr id="2478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746250"/>
            <a:ext cx="80486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722438"/>
            <a:ext cx="96837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1735138"/>
            <a:ext cx="763587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180975" y="1238250"/>
            <a:ext cx="1409700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G.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Ka-Shu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 Wong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Alberta</a:t>
            </a:r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2527300" y="1227138"/>
            <a:ext cx="1219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Wickett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Northwestern</a:t>
            </a:r>
          </a:p>
        </p:txBody>
      </p:sp>
      <p:sp>
        <p:nvSpPr>
          <p:cNvPr id="247817" name="Text Box 9"/>
          <p:cNvSpPr txBox="1">
            <a:spLocks noChangeArrowheads="1"/>
          </p:cNvSpPr>
          <p:nvPr/>
        </p:nvSpPr>
        <p:spPr bwMode="auto">
          <a:xfrm>
            <a:off x="1287463" y="1219200"/>
            <a:ext cx="13271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J.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Leebens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-Mack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Georgia</a:t>
            </a:r>
          </a:p>
        </p:txBody>
      </p:sp>
      <p:pic>
        <p:nvPicPr>
          <p:cNvPr id="24781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735138"/>
            <a:ext cx="114617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9" name="Text Box 11"/>
          <p:cNvSpPr txBox="1">
            <a:spLocks noChangeArrowheads="1"/>
          </p:cNvSpPr>
          <p:nvPr/>
        </p:nvSpPr>
        <p:spPr bwMode="auto">
          <a:xfrm>
            <a:off x="3562350" y="1206500"/>
            <a:ext cx="874713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Matasci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iPlant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</p:txBody>
      </p:sp>
      <p:pic>
        <p:nvPicPr>
          <p:cNvPr id="82955" name="Picture 12" descr="siava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1717675"/>
            <a:ext cx="896937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6" name="Picture 13" descr="warn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1733550"/>
            <a:ext cx="7794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7" name="Text Box 14"/>
          <p:cNvSpPr txBox="1">
            <a:spLocks noChangeArrowheads="1"/>
          </p:cNvSpPr>
          <p:nvPr/>
        </p:nvSpPr>
        <p:spPr bwMode="auto">
          <a:xfrm>
            <a:off x="4719638" y="1190625"/>
            <a:ext cx="4364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/>
              <a:t>T. Warnow,        S. Mirarab,                N. Nguyen,           Md. </a:t>
            </a:r>
            <a:r>
              <a:rPr lang="en-US" sz="1000" dirty="0" err="1"/>
              <a:t>S.Bayzid</a:t>
            </a:r>
            <a:endParaRPr lang="en-US" sz="1000" dirty="0"/>
          </a:p>
          <a:p>
            <a:r>
              <a:rPr lang="en-US" sz="1000" dirty="0" smtClean="0"/>
              <a:t>UIUC                  </a:t>
            </a:r>
            <a:r>
              <a:rPr lang="en-US" sz="1000" dirty="0"/>
              <a:t>UT-Austin                 UT-Austin              UT-Austin</a:t>
            </a:r>
          </a:p>
        </p:txBody>
      </p:sp>
      <p:pic>
        <p:nvPicPr>
          <p:cNvPr id="82958" name="Picture 1" descr="bayzid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1708150"/>
            <a:ext cx="846137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9" name="Picture 2" descr="nam-nguye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1731963"/>
            <a:ext cx="1149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61" name="TextBox 5"/>
          <p:cNvSpPr txBox="1">
            <a:spLocks noChangeArrowheads="1"/>
          </p:cNvSpPr>
          <p:nvPr/>
        </p:nvSpPr>
        <p:spPr bwMode="auto">
          <a:xfrm>
            <a:off x="5997575" y="2828925"/>
            <a:ext cx="273843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Plus many many other people…</a:t>
            </a:r>
          </a:p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382484" y="4266702"/>
            <a:ext cx="576311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Challenges:  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Massive gene tree conflict consistent with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	incomplete lineage sorting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Multiple sequence alignment of &gt;100,000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sequences (with lots of fragments!)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42394" y="638758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884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Lineage Sorting (ILS)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1000+ papers in 2013 alone </a:t>
            </a:r>
          </a:p>
          <a:p>
            <a:r>
              <a:rPr lang="en-US" dirty="0" smtClean="0"/>
              <a:t>Confounds phylogenetic analysis for many groups:</a:t>
            </a:r>
          </a:p>
          <a:p>
            <a:pPr lvl="1"/>
            <a:r>
              <a:rPr lang="en-US" dirty="0" smtClean="0"/>
              <a:t>Hominids</a:t>
            </a:r>
          </a:p>
          <a:p>
            <a:pPr lvl="1"/>
            <a:r>
              <a:rPr lang="en-US" dirty="0" smtClean="0"/>
              <a:t>Birds</a:t>
            </a:r>
          </a:p>
          <a:p>
            <a:pPr lvl="1"/>
            <a:r>
              <a:rPr lang="en-US" dirty="0" smtClean="0"/>
              <a:t>Yeast</a:t>
            </a:r>
          </a:p>
          <a:p>
            <a:pPr lvl="1"/>
            <a:r>
              <a:rPr lang="en-US" dirty="0" smtClean="0"/>
              <a:t>Animals</a:t>
            </a:r>
          </a:p>
          <a:p>
            <a:pPr lvl="1"/>
            <a:r>
              <a:rPr lang="en-US" dirty="0" smtClean="0"/>
              <a:t>Toads</a:t>
            </a:r>
          </a:p>
          <a:p>
            <a:pPr lvl="1"/>
            <a:r>
              <a:rPr lang="en-US" dirty="0" smtClean="0"/>
              <a:t>Fish</a:t>
            </a:r>
          </a:p>
          <a:p>
            <a:pPr lvl="1"/>
            <a:r>
              <a:rPr lang="en-US" dirty="0" smtClean="0"/>
              <a:t>Fungi</a:t>
            </a:r>
          </a:p>
          <a:p>
            <a:r>
              <a:rPr lang="en-US" dirty="0" smtClean="0"/>
              <a:t>There is substantial debate about how to analyze </a:t>
            </a:r>
            <a:r>
              <a:rPr lang="en-US" dirty="0" err="1" smtClean="0"/>
              <a:t>phylogenomic</a:t>
            </a:r>
            <a:r>
              <a:rPr lang="en-US" dirty="0" smtClean="0"/>
              <a:t> datasets in the presence of ILS.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07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538" name="Group 1026"/>
          <p:cNvGrpSpPr>
            <a:grpSpLocks/>
          </p:cNvGrpSpPr>
          <p:nvPr/>
        </p:nvGrpSpPr>
        <p:grpSpPr bwMode="auto">
          <a:xfrm>
            <a:off x="1524000" y="1981200"/>
            <a:ext cx="5943600" cy="1447800"/>
            <a:chOff x="1104" y="1200"/>
            <a:chExt cx="3456" cy="1728"/>
          </a:xfrm>
        </p:grpSpPr>
        <p:sp>
          <p:nvSpPr>
            <p:cNvPr id="705539" name="Line 1027"/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0" name="Line 1028"/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1" name="Line 1029"/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2" name="Line 1030"/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5543" name="Picture 1031" descr="or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4288"/>
            <a:ext cx="142557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44" name="Picture 1032" descr="chi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49688"/>
            <a:ext cx="144145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45" name="Text Box 1033"/>
          <p:cNvSpPr txBox="1">
            <a:spLocks noChangeArrowheads="1"/>
          </p:cNvSpPr>
          <p:nvPr/>
        </p:nvSpPr>
        <p:spPr bwMode="auto">
          <a:xfrm>
            <a:off x="914400" y="3355975"/>
            <a:ext cx="13636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Orangutan</a:t>
            </a:r>
          </a:p>
        </p:txBody>
      </p:sp>
      <p:sp>
        <p:nvSpPr>
          <p:cNvPr id="705546" name="Text Box 1034"/>
          <p:cNvSpPr txBox="1">
            <a:spLocks noChangeArrowheads="1"/>
          </p:cNvSpPr>
          <p:nvPr/>
        </p:nvSpPr>
        <p:spPr bwMode="auto">
          <a:xfrm>
            <a:off x="3048000" y="3370263"/>
            <a:ext cx="976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Gorilla</a:t>
            </a:r>
          </a:p>
        </p:txBody>
      </p:sp>
      <p:sp>
        <p:nvSpPr>
          <p:cNvPr id="705547" name="Text Box 1035"/>
          <p:cNvSpPr txBox="1">
            <a:spLocks noChangeArrowheads="1"/>
          </p:cNvSpPr>
          <p:nvPr/>
        </p:nvSpPr>
        <p:spPr bwMode="auto">
          <a:xfrm>
            <a:off x="4648200" y="3370263"/>
            <a:ext cx="1581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Chimpanzee</a:t>
            </a:r>
          </a:p>
        </p:txBody>
      </p:sp>
      <p:sp>
        <p:nvSpPr>
          <p:cNvPr id="705548" name="Text Box 1036"/>
          <p:cNvSpPr txBox="1">
            <a:spLocks noChangeArrowheads="1"/>
          </p:cNvSpPr>
          <p:nvPr/>
        </p:nvSpPr>
        <p:spPr bwMode="auto">
          <a:xfrm>
            <a:off x="6992938" y="3355975"/>
            <a:ext cx="1006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Human</a:t>
            </a:r>
          </a:p>
        </p:txBody>
      </p:sp>
      <p:pic>
        <p:nvPicPr>
          <p:cNvPr id="705549" name="Picture 1037" descr="gorill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835400"/>
            <a:ext cx="1458912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50" name="Text Box 1038"/>
          <p:cNvSpPr txBox="1">
            <a:spLocks noChangeArrowheads="1"/>
          </p:cNvSpPr>
          <p:nvPr/>
        </p:nvSpPr>
        <p:spPr bwMode="auto">
          <a:xfrm>
            <a:off x="1198563" y="6172200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 i="1">
                <a:latin typeface="Times New Roman" charset="0"/>
              </a:rPr>
              <a:t>From the Tree of the Life Website,</a:t>
            </a:r>
            <a:br>
              <a:rPr lang="en-US" sz="1000" i="1">
                <a:latin typeface="Times New Roman" charset="0"/>
              </a:rPr>
            </a:br>
            <a:r>
              <a:rPr lang="en-US" sz="1000" i="1">
                <a:latin typeface="Times New Roman" charset="0"/>
              </a:rPr>
              <a:t>University of Arizona</a:t>
            </a:r>
          </a:p>
        </p:txBody>
      </p:sp>
      <p:sp>
        <p:nvSpPr>
          <p:cNvPr id="705551" name="Rectangle 103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Species tree estimation: difficult, even for small datasets!</a:t>
            </a:r>
            <a:endParaRPr lang="en-US" dirty="0"/>
          </a:p>
        </p:txBody>
      </p:sp>
      <p:pic>
        <p:nvPicPr>
          <p:cNvPr id="705552" name="Picture 1040" descr="mountain_icecream_cropped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4811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Coalescent</a:t>
            </a:r>
            <a:endParaRPr lang="he-IL" dirty="0"/>
          </a:p>
        </p:txBody>
      </p:sp>
      <p:grpSp>
        <p:nvGrpSpPr>
          <p:cNvPr id="625667" name="Group 3"/>
          <p:cNvGrpSpPr>
            <a:grpSpLocks/>
          </p:cNvGrpSpPr>
          <p:nvPr/>
        </p:nvGrpSpPr>
        <p:grpSpPr bwMode="auto">
          <a:xfrm>
            <a:off x="1371600" y="1676400"/>
            <a:ext cx="6248400" cy="5022850"/>
            <a:chOff x="864" y="1056"/>
            <a:chExt cx="3936" cy="3164"/>
          </a:xfrm>
        </p:grpSpPr>
        <p:sp>
          <p:nvSpPr>
            <p:cNvPr id="625668" name="AutoShape 4"/>
            <p:cNvSpPr>
              <a:spLocks noChangeArrowheads="1"/>
            </p:cNvSpPr>
            <p:nvPr/>
          </p:nvSpPr>
          <p:spPr bwMode="auto">
            <a:xfrm>
              <a:off x="960" y="1632"/>
              <a:ext cx="432" cy="1296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25669" name="Rectangle 5"/>
            <p:cNvSpPr>
              <a:spLocks noChangeArrowheads="1"/>
            </p:cNvSpPr>
            <p:nvPr/>
          </p:nvSpPr>
          <p:spPr bwMode="auto">
            <a:xfrm>
              <a:off x="864" y="3120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1" eaLnBrk="1" hangingPunct="1">
                <a:spcBef>
                  <a:spcPct val="50000"/>
                </a:spcBef>
              </a:pPr>
              <a:r>
                <a:rPr lang="en-US" sz="1800">
                  <a:cs typeface="Arial" charset="0"/>
                </a:rPr>
                <a:t>Present</a:t>
              </a:r>
            </a:p>
          </p:txBody>
        </p:sp>
        <p:sp>
          <p:nvSpPr>
            <p:cNvPr id="625670" name="Rectangle 6"/>
            <p:cNvSpPr>
              <a:spLocks noChangeArrowheads="1"/>
            </p:cNvSpPr>
            <p:nvPr/>
          </p:nvSpPr>
          <p:spPr bwMode="auto">
            <a:xfrm>
              <a:off x="960" y="1296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1" eaLnBrk="1" hangingPunct="1"/>
              <a:r>
                <a:rPr lang="en-US" sz="1800">
                  <a:cs typeface="Arial" charset="0"/>
                </a:rPr>
                <a:t>Past</a:t>
              </a:r>
              <a:endParaRPr lang="he-IL" sz="1800">
                <a:cs typeface="Arial" charset="0"/>
              </a:endParaRPr>
            </a:p>
          </p:txBody>
        </p:sp>
        <p:pic>
          <p:nvPicPr>
            <p:cNvPr id="62567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056"/>
              <a:ext cx="3168" cy="3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625672" name="Rectangle 8"/>
          <p:cNvSpPr>
            <a:spLocks noChangeArrowheads="1"/>
          </p:cNvSpPr>
          <p:nvPr/>
        </p:nvSpPr>
        <p:spPr bwMode="auto">
          <a:xfrm>
            <a:off x="533400" y="5410200"/>
            <a:ext cx="8305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56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34000"/>
            <a:ext cx="1143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567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0"/>
            <a:ext cx="1143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567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0"/>
            <a:ext cx="7397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567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334000"/>
            <a:ext cx="1219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5677" name="Text Box 13"/>
          <p:cNvSpPr txBox="1">
            <a:spLocks noChangeArrowheads="1"/>
          </p:cNvSpPr>
          <p:nvPr/>
        </p:nvSpPr>
        <p:spPr bwMode="auto">
          <a:xfrm>
            <a:off x="762000" y="6400800"/>
            <a:ext cx="182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0"/>
          </a:p>
        </p:txBody>
      </p:sp>
      <p:sp>
        <p:nvSpPr>
          <p:cNvPr id="625678" name="Text Box 14"/>
          <p:cNvSpPr txBox="1">
            <a:spLocks noChangeArrowheads="1"/>
          </p:cNvSpPr>
          <p:nvPr/>
        </p:nvSpPr>
        <p:spPr bwMode="auto">
          <a:xfrm>
            <a:off x="6705600" y="1752600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Courtesy James Degnan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62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 tree in a species tree</a:t>
            </a:r>
          </a:p>
        </p:txBody>
      </p:sp>
      <p:pic>
        <p:nvPicPr>
          <p:cNvPr id="626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5029200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6613525" y="1714500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Courtesy James Degnan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Lineage Sorting</a:t>
            </a:r>
            <a:endParaRPr lang="en-US" dirty="0"/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772400" cy="4495800"/>
          </a:xfrm>
        </p:spPr>
        <p:txBody>
          <a:bodyPr/>
          <a:lstStyle/>
          <a:p>
            <a:pPr>
              <a:spcAft>
                <a:spcPct val="25000"/>
              </a:spcAft>
            </a:pPr>
            <a:r>
              <a:rPr lang="en-US" sz="2700" dirty="0"/>
              <a:t>Population-level </a:t>
            </a:r>
            <a:r>
              <a:rPr lang="en-US" sz="2700" dirty="0" smtClean="0"/>
              <a:t>process, also called the   	   “Multi-species coalescent” (Kingman, 1982)</a:t>
            </a:r>
          </a:p>
          <a:p>
            <a:pPr>
              <a:spcAft>
                <a:spcPct val="25000"/>
              </a:spcAft>
            </a:pPr>
            <a:r>
              <a:rPr lang="en-US" sz="2700" dirty="0" smtClean="0"/>
              <a:t>Gene </a:t>
            </a:r>
            <a:r>
              <a:rPr lang="en-US" sz="2700" dirty="0"/>
              <a:t>trees can differ from species trees due to short times between speciation events </a:t>
            </a:r>
            <a:r>
              <a:rPr lang="en-US" sz="2700" dirty="0" smtClean="0"/>
              <a:t>or large population size; this is called “Incomplete Lineage Sorting” or “Deep Coalescence”.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1205"/>
            <a:ext cx="8229600" cy="132356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Key observation</a:t>
            </a:r>
            <a:r>
              <a:rPr lang="en-US" sz="2400" dirty="0" smtClean="0"/>
              <a:t>: </a:t>
            </a:r>
            <a:br>
              <a:rPr lang="en-US" sz="2400" dirty="0" smtClean="0"/>
            </a:br>
            <a:r>
              <a:rPr lang="en-US" sz="2400" dirty="0" smtClean="0"/>
              <a:t>Under the multi-species coalescent model, the species tree </a:t>
            </a:r>
            <a:br>
              <a:rPr lang="en-US" sz="2400" dirty="0" smtClean="0"/>
            </a:br>
            <a:r>
              <a:rPr lang="en-US" sz="2400" dirty="0" smtClean="0"/>
              <a:t>defines a </a:t>
            </a:r>
            <a:r>
              <a:rPr lang="en-US" sz="2400" i="1" dirty="0" smtClean="0">
                <a:solidFill>
                  <a:srgbClr val="0000FF"/>
                </a:solidFill>
              </a:rPr>
              <a:t>probability distribution on the gene trees, and is identifiable from the distribution on gene trees</a:t>
            </a:r>
            <a:endParaRPr lang="en-US" sz="2400" i="1" dirty="0">
              <a:solidFill>
                <a:srgbClr val="0000FF"/>
              </a:solidFill>
            </a:endParaRPr>
          </a:p>
        </p:txBody>
      </p:sp>
      <p:pic>
        <p:nvPicPr>
          <p:cNvPr id="626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116" y="2292145"/>
            <a:ext cx="4003406" cy="39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6613525" y="5319168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/>
              <a:t>Courtesy James </a:t>
            </a:r>
            <a:r>
              <a:rPr lang="en-US" sz="1200" dirty="0" err="1"/>
              <a:t>Degnan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72384" y="27707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5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ontent Placeholder 2"/>
          <p:cNvSpPr>
            <a:spLocks noGrp="1"/>
          </p:cNvSpPr>
          <p:nvPr>
            <p:ph idx="1"/>
          </p:nvPr>
        </p:nvSpPr>
        <p:spPr>
          <a:xfrm>
            <a:off x="457200" y="1511996"/>
            <a:ext cx="8229600" cy="5115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1- C</a:t>
            </a:r>
            <a:r>
              <a:rPr lang="en-US" sz="2600" b="1" dirty="0" smtClean="0">
                <a:solidFill>
                  <a:srgbClr val="4E67C8"/>
                </a:solidFill>
              </a:rPr>
              <a:t>oncatenation</a:t>
            </a:r>
            <a:r>
              <a:rPr lang="en-US" sz="2600" dirty="0" smtClean="0">
                <a:solidFill>
                  <a:srgbClr val="4E67C8"/>
                </a:solidFill>
              </a:rPr>
              <a:t>:</a:t>
            </a:r>
            <a:r>
              <a:rPr lang="en-US" sz="2600" b="1" dirty="0" smtClean="0"/>
              <a:t> </a:t>
            </a:r>
            <a:r>
              <a:rPr lang="en-US" sz="2600" dirty="0" smtClean="0"/>
              <a:t>statistically inconsistent (</a:t>
            </a:r>
            <a:r>
              <a:rPr lang="en-US" sz="2600" dirty="0" err="1" smtClean="0"/>
              <a:t>Roch</a:t>
            </a:r>
            <a:r>
              <a:rPr lang="en-US" sz="2600" dirty="0" smtClean="0"/>
              <a:t> &amp; Steel 2014)</a:t>
            </a:r>
          </a:p>
          <a:p>
            <a:pPr marL="0" indent="0">
              <a:buNone/>
            </a:pPr>
            <a:endParaRPr lang="en-US" sz="28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600" b="1" dirty="0" smtClean="0">
              <a:solidFill>
                <a:srgbClr val="4E67C8"/>
              </a:solidFill>
            </a:endParaRPr>
          </a:p>
          <a:p>
            <a:pPr marL="0" indent="0">
              <a:buNone/>
            </a:pPr>
            <a:endParaRPr lang="en-US" sz="2600" b="1" dirty="0" smtClean="0">
              <a:solidFill>
                <a:srgbClr val="4E67C8"/>
              </a:solidFill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rgbClr val="4E67C8"/>
                </a:solidFill>
              </a:rPr>
              <a:t>2-</a:t>
            </a:r>
            <a:r>
              <a:rPr lang="en-US" sz="2600" b="1" dirty="0" smtClean="0">
                <a:solidFill>
                  <a:srgbClr val="000000"/>
                </a:solidFill>
              </a:rPr>
              <a:t> </a:t>
            </a:r>
            <a:r>
              <a:rPr lang="en-US" sz="2600" b="1" dirty="0">
                <a:solidFill>
                  <a:schemeClr val="accent1"/>
                </a:solidFill>
              </a:rPr>
              <a:t>S</a:t>
            </a:r>
            <a:r>
              <a:rPr lang="en-US" sz="2600" b="1" dirty="0" smtClean="0">
                <a:solidFill>
                  <a:schemeClr val="accent1"/>
                </a:solidFill>
              </a:rPr>
              <a:t>ummary methods</a:t>
            </a:r>
            <a:r>
              <a:rPr lang="en-US" sz="2600" dirty="0" smtClean="0">
                <a:solidFill>
                  <a:schemeClr val="accent1"/>
                </a:solidFill>
              </a:rPr>
              <a:t>: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smtClean="0"/>
              <a:t>can be statistically consistent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b="1" dirty="0">
                <a:solidFill>
                  <a:schemeClr val="accent1"/>
                </a:solidFill>
              </a:rPr>
              <a:t>3- Co-estimation </a:t>
            </a:r>
            <a:r>
              <a:rPr lang="en-US" sz="2600" b="1" dirty="0" smtClean="0">
                <a:solidFill>
                  <a:schemeClr val="accent1"/>
                </a:solidFill>
              </a:rPr>
              <a:t>methods:</a:t>
            </a:r>
            <a:r>
              <a:rPr lang="en-US" sz="2600" dirty="0" smtClean="0"/>
              <a:t>  too slow for large datasets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4453605"/>
            <a:ext cx="810260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2134813"/>
            <a:ext cx="8128000" cy="1435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6079" y="3681307"/>
            <a:ext cx="8419253" cy="22453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Species tree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6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9"/>
    </mc:Choice>
    <mc:Fallback xmlns="">
      <p:transition xmlns:p14="http://schemas.microsoft.com/office/powerpoint/2010/main" spd="slow" advTm="818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554038" y="3725863"/>
            <a:ext cx="4703762" cy="2728912"/>
            <a:chOff x="349" y="2347"/>
            <a:chExt cx="2963" cy="1719"/>
          </a:xfrm>
        </p:grpSpPr>
        <p:sp>
          <p:nvSpPr>
            <p:cNvPr id="394243" name="Line 3"/>
            <p:cNvSpPr>
              <a:spLocks noChangeShapeType="1"/>
            </p:cNvSpPr>
            <p:nvPr/>
          </p:nvSpPr>
          <p:spPr bwMode="auto">
            <a:xfrm>
              <a:off x="711" y="2347"/>
              <a:ext cx="0" cy="8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4" name="Line 4"/>
            <p:cNvSpPr>
              <a:spLocks noChangeShapeType="1"/>
            </p:cNvSpPr>
            <p:nvPr/>
          </p:nvSpPr>
          <p:spPr bwMode="auto">
            <a:xfrm>
              <a:off x="1383" y="2348"/>
              <a:ext cx="0" cy="86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5" name="Line 5"/>
            <p:cNvSpPr>
              <a:spLocks noChangeShapeType="1"/>
            </p:cNvSpPr>
            <p:nvPr/>
          </p:nvSpPr>
          <p:spPr bwMode="auto">
            <a:xfrm>
              <a:off x="2335" y="2348"/>
              <a:ext cx="0" cy="86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3" name="Text Box 23"/>
            <p:cNvSpPr txBox="1">
              <a:spLocks noChangeArrowheads="1"/>
            </p:cNvSpPr>
            <p:nvPr/>
          </p:nvSpPr>
          <p:spPr bwMode="auto">
            <a:xfrm>
              <a:off x="2458" y="2552"/>
              <a:ext cx="85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>
                  <a:latin typeface="Helvetica" charset="0"/>
                </a:rPr>
                <a:t>Analyze</a:t>
              </a:r>
            </a:p>
            <a:p>
              <a:pPr algn="ctr" eaLnBrk="1" hangingPunct="1"/>
              <a:r>
                <a:rPr lang="en-US" sz="2000">
                  <a:latin typeface="Helvetica" charset="0"/>
                </a:rPr>
                <a:t>separately</a:t>
              </a:r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7" name="Group 27"/>
          <p:cNvGrpSpPr>
            <a:grpSpLocks/>
          </p:cNvGrpSpPr>
          <p:nvPr/>
        </p:nvGrpSpPr>
        <p:grpSpPr bwMode="auto">
          <a:xfrm>
            <a:off x="3967160" y="4348164"/>
            <a:ext cx="5253034" cy="2128838"/>
            <a:chOff x="2499" y="2739"/>
            <a:chExt cx="3309" cy="1341"/>
          </a:xfrm>
        </p:grpSpPr>
        <p:grpSp>
          <p:nvGrpSpPr>
            <p:cNvPr id="394268" name="Group 28"/>
            <p:cNvGrpSpPr>
              <a:grpSpLocks/>
            </p:cNvGrpSpPr>
            <p:nvPr/>
          </p:nvGrpSpPr>
          <p:grpSpPr bwMode="auto">
            <a:xfrm>
              <a:off x="3973" y="2739"/>
              <a:ext cx="1835" cy="1341"/>
              <a:chOff x="2108" y="2832"/>
              <a:chExt cx="1835" cy="1493"/>
            </a:xfrm>
          </p:grpSpPr>
          <p:sp>
            <p:nvSpPr>
              <p:cNvPr id="394269" name="Line 29"/>
              <p:cNvSpPr>
                <a:spLocks noChangeShapeType="1"/>
              </p:cNvSpPr>
              <p:nvPr/>
            </p:nvSpPr>
            <p:spPr bwMode="auto">
              <a:xfrm flipH="1">
                <a:off x="2108" y="2832"/>
                <a:ext cx="741" cy="149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0" name="Line 30"/>
              <p:cNvSpPr>
                <a:spLocks noChangeShapeType="1"/>
              </p:cNvSpPr>
              <p:nvPr/>
            </p:nvSpPr>
            <p:spPr bwMode="auto">
              <a:xfrm rot="18475779" flipH="1">
                <a:off x="2833" y="2834"/>
                <a:ext cx="741" cy="147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1" name="Line 31"/>
              <p:cNvSpPr>
                <a:spLocks noChangeShapeType="1"/>
              </p:cNvSpPr>
              <p:nvPr/>
            </p:nvSpPr>
            <p:spPr bwMode="auto">
              <a:xfrm>
                <a:off x="2651" y="3237"/>
                <a:ext cx="332" cy="10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2" name="Line 32"/>
              <p:cNvSpPr>
                <a:spLocks noChangeShapeType="1"/>
              </p:cNvSpPr>
              <p:nvPr/>
            </p:nvSpPr>
            <p:spPr bwMode="auto">
              <a:xfrm flipV="1">
                <a:off x="3137" y="3793"/>
                <a:ext cx="172" cy="529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3" name="Line 33"/>
              <p:cNvSpPr>
                <a:spLocks noChangeShapeType="1"/>
              </p:cNvSpPr>
              <p:nvPr/>
            </p:nvSpPr>
            <p:spPr bwMode="auto">
              <a:xfrm>
                <a:off x="3198" y="4106"/>
                <a:ext cx="84" cy="21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4" name="Line 34"/>
              <p:cNvSpPr>
                <a:spLocks noChangeShapeType="1"/>
              </p:cNvSpPr>
              <p:nvPr/>
            </p:nvSpPr>
            <p:spPr bwMode="auto">
              <a:xfrm flipV="1">
                <a:off x="3406" y="4122"/>
                <a:ext cx="57" cy="19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5" name="Line 35"/>
              <p:cNvSpPr>
                <a:spLocks noChangeShapeType="1"/>
              </p:cNvSpPr>
              <p:nvPr/>
            </p:nvSpPr>
            <p:spPr bwMode="auto">
              <a:xfrm>
                <a:off x="2539" y="3456"/>
                <a:ext cx="250" cy="864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6" name="Line 36"/>
              <p:cNvSpPr>
                <a:spLocks noChangeShapeType="1"/>
              </p:cNvSpPr>
              <p:nvPr/>
            </p:nvSpPr>
            <p:spPr bwMode="auto">
              <a:xfrm>
                <a:off x="2326" y="3893"/>
                <a:ext cx="117" cy="427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7" name="Line 37"/>
              <p:cNvSpPr>
                <a:spLocks noChangeShapeType="1"/>
              </p:cNvSpPr>
              <p:nvPr/>
            </p:nvSpPr>
            <p:spPr bwMode="auto">
              <a:xfrm>
                <a:off x="2219" y="4085"/>
                <a:ext cx="80" cy="23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8" name="Line 38"/>
              <p:cNvSpPr>
                <a:spLocks noChangeShapeType="1"/>
              </p:cNvSpPr>
              <p:nvPr/>
            </p:nvSpPr>
            <p:spPr bwMode="auto">
              <a:xfrm>
                <a:off x="2400" y="3738"/>
                <a:ext cx="183" cy="58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9" name="Line 39"/>
              <p:cNvSpPr>
                <a:spLocks noChangeShapeType="1"/>
              </p:cNvSpPr>
              <p:nvPr/>
            </p:nvSpPr>
            <p:spPr bwMode="auto">
              <a:xfrm flipH="1">
                <a:off x="2678" y="4145"/>
                <a:ext cx="64" cy="17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4280" name="Line 40"/>
            <p:cNvSpPr>
              <a:spLocks noChangeShapeType="1"/>
            </p:cNvSpPr>
            <p:nvPr/>
          </p:nvSpPr>
          <p:spPr bwMode="auto">
            <a:xfrm rot="-5383472">
              <a:off x="3326" y="3230"/>
              <a:ext cx="3" cy="83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1" name="Text Box 41"/>
            <p:cNvSpPr txBox="1">
              <a:spLocks noChangeArrowheads="1"/>
            </p:cNvSpPr>
            <p:nvPr/>
          </p:nvSpPr>
          <p:spPr bwMode="auto">
            <a:xfrm>
              <a:off x="2499" y="3719"/>
              <a:ext cx="14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latin typeface="Helvetica" charset="0"/>
                </a:rPr>
                <a:t> </a:t>
              </a:r>
              <a:r>
                <a:rPr lang="en-US" sz="2000" dirty="0" smtClean="0">
                  <a:latin typeface="Helvetica" charset="0"/>
                </a:rPr>
                <a:t>Summary Method</a:t>
              </a:r>
              <a:endParaRPr lang="en-US" sz="2000" dirty="0">
                <a:latin typeface="Helvetica" charset="0"/>
              </a:endParaRPr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Two competing approaches </a:t>
            </a:r>
          </a:p>
        </p:txBody>
      </p:sp>
      <p:grpSp>
        <p:nvGrpSpPr>
          <p:cNvPr id="394283" name="Group 43"/>
          <p:cNvGrpSpPr>
            <a:grpSpLocks/>
          </p:cNvGrpSpPr>
          <p:nvPr/>
        </p:nvGrpSpPr>
        <p:grpSpPr bwMode="auto">
          <a:xfrm>
            <a:off x="173038" y="1473200"/>
            <a:ext cx="4173537" cy="1955800"/>
            <a:chOff x="109" y="928"/>
            <a:chExt cx="2629" cy="1232"/>
          </a:xfrm>
        </p:grpSpPr>
        <p:sp>
          <p:nvSpPr>
            <p:cNvPr id="394284" name="Line 44"/>
            <p:cNvSpPr>
              <a:spLocks noChangeShapeType="1"/>
            </p:cNvSpPr>
            <p:nvPr/>
          </p:nvSpPr>
          <p:spPr bwMode="auto">
            <a:xfrm>
              <a:off x="387" y="928"/>
              <a:ext cx="0" cy="1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5" name="Line 45"/>
            <p:cNvSpPr>
              <a:spLocks noChangeShapeType="1"/>
            </p:cNvSpPr>
            <p:nvPr/>
          </p:nvSpPr>
          <p:spPr bwMode="auto">
            <a:xfrm>
              <a:off x="109" y="1128"/>
              <a:ext cx="26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6" name="Text Box 46"/>
            <p:cNvSpPr txBox="1">
              <a:spLocks noChangeArrowheads="1"/>
            </p:cNvSpPr>
            <p:nvPr/>
          </p:nvSpPr>
          <p:spPr bwMode="auto">
            <a:xfrm>
              <a:off x="402" y="935"/>
              <a:ext cx="21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E68435"/>
                  </a:solidFill>
                  <a:latin typeface="Helvetica" charset="0"/>
                </a:rPr>
                <a:t> </a:t>
              </a:r>
              <a:r>
                <a:rPr lang="en-US" sz="1800">
                  <a:solidFill>
                    <a:schemeClr val="folHlink"/>
                  </a:solidFill>
                  <a:latin typeface="Helvetica" charset="0"/>
                </a:rPr>
                <a:t>gene 1</a:t>
              </a:r>
              <a:r>
                <a:rPr lang="en-US" sz="1800">
                  <a:latin typeface="Helvetica" charset="0"/>
                </a:rPr>
                <a:t>     </a:t>
              </a:r>
              <a:r>
                <a:rPr lang="en-US" sz="1800">
                  <a:solidFill>
                    <a:schemeClr val="accent1"/>
                  </a:solidFill>
                  <a:latin typeface="Helvetica" charset="0"/>
                </a:rPr>
                <a:t>gene 2</a:t>
              </a:r>
              <a:r>
                <a:rPr lang="en-US" sz="1800">
                  <a:latin typeface="Helvetica" charset="0"/>
                </a:rPr>
                <a:t>   . . .     </a:t>
              </a:r>
              <a:r>
                <a:rPr lang="en-US" sz="1800">
                  <a:solidFill>
                    <a:srgbClr val="CC0000"/>
                  </a:solidFill>
                  <a:latin typeface="Helvetica" charset="0"/>
                </a:rPr>
                <a:t>gene </a:t>
              </a:r>
              <a:r>
                <a:rPr lang="en-US" sz="1800" i="1">
                  <a:solidFill>
                    <a:srgbClr val="CC0000"/>
                  </a:solidFill>
                  <a:latin typeface="Helvetica" charset="0"/>
                </a:rPr>
                <a:t>k</a:t>
              </a:r>
              <a:endParaRPr lang="en-US" sz="1800">
                <a:latin typeface="Helvetica" charset="0"/>
              </a:endParaRPr>
            </a:p>
          </p:txBody>
        </p:sp>
        <p:sp>
          <p:nvSpPr>
            <p:cNvPr id="394287" name="Line 47"/>
            <p:cNvSpPr>
              <a:spLocks noChangeShapeType="1"/>
            </p:cNvSpPr>
            <p:nvPr/>
          </p:nvSpPr>
          <p:spPr bwMode="auto">
            <a:xfrm>
              <a:off x="472" y="1243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8" name="Line 48"/>
            <p:cNvSpPr>
              <a:spLocks noChangeShapeType="1"/>
            </p:cNvSpPr>
            <p:nvPr/>
          </p:nvSpPr>
          <p:spPr bwMode="auto">
            <a:xfrm>
              <a:off x="472" y="1329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9" name="Line 49"/>
            <p:cNvSpPr>
              <a:spLocks noChangeShapeType="1"/>
            </p:cNvSpPr>
            <p:nvPr/>
          </p:nvSpPr>
          <p:spPr bwMode="auto">
            <a:xfrm>
              <a:off x="471" y="1416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0" name="Line 50"/>
            <p:cNvSpPr>
              <a:spLocks noChangeShapeType="1"/>
            </p:cNvSpPr>
            <p:nvPr/>
          </p:nvSpPr>
          <p:spPr bwMode="auto">
            <a:xfrm>
              <a:off x="472" y="1502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1" name="Line 51"/>
            <p:cNvSpPr>
              <a:spLocks noChangeShapeType="1"/>
            </p:cNvSpPr>
            <p:nvPr/>
          </p:nvSpPr>
          <p:spPr bwMode="auto">
            <a:xfrm>
              <a:off x="472" y="1588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2" name="Line 52"/>
            <p:cNvSpPr>
              <a:spLocks noChangeShapeType="1"/>
            </p:cNvSpPr>
            <p:nvPr/>
          </p:nvSpPr>
          <p:spPr bwMode="auto">
            <a:xfrm>
              <a:off x="472" y="1933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3" name="Line 53"/>
            <p:cNvSpPr>
              <a:spLocks noChangeShapeType="1"/>
            </p:cNvSpPr>
            <p:nvPr/>
          </p:nvSpPr>
          <p:spPr bwMode="auto">
            <a:xfrm>
              <a:off x="472" y="2019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4" name="Line 54"/>
            <p:cNvSpPr>
              <a:spLocks noChangeShapeType="1"/>
            </p:cNvSpPr>
            <p:nvPr/>
          </p:nvSpPr>
          <p:spPr bwMode="auto">
            <a:xfrm>
              <a:off x="472" y="2105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5" name="Line 55"/>
            <p:cNvSpPr>
              <a:spLocks noChangeShapeType="1"/>
            </p:cNvSpPr>
            <p:nvPr/>
          </p:nvSpPr>
          <p:spPr bwMode="auto">
            <a:xfrm>
              <a:off x="1132" y="1588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6" name="Line 56"/>
            <p:cNvSpPr>
              <a:spLocks noChangeShapeType="1"/>
            </p:cNvSpPr>
            <p:nvPr/>
          </p:nvSpPr>
          <p:spPr bwMode="auto">
            <a:xfrm>
              <a:off x="1132" y="1674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7" name="Line 57"/>
            <p:cNvSpPr>
              <a:spLocks noChangeShapeType="1"/>
            </p:cNvSpPr>
            <p:nvPr/>
          </p:nvSpPr>
          <p:spPr bwMode="auto">
            <a:xfrm>
              <a:off x="1132" y="1760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8" name="Line 58"/>
            <p:cNvSpPr>
              <a:spLocks noChangeShapeType="1"/>
            </p:cNvSpPr>
            <p:nvPr/>
          </p:nvSpPr>
          <p:spPr bwMode="auto">
            <a:xfrm>
              <a:off x="1132" y="1847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9" name="Line 59"/>
            <p:cNvSpPr>
              <a:spLocks noChangeShapeType="1"/>
            </p:cNvSpPr>
            <p:nvPr/>
          </p:nvSpPr>
          <p:spPr bwMode="auto">
            <a:xfrm>
              <a:off x="1132" y="1933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0" name="Line 60"/>
            <p:cNvSpPr>
              <a:spLocks noChangeShapeType="1"/>
            </p:cNvSpPr>
            <p:nvPr/>
          </p:nvSpPr>
          <p:spPr bwMode="auto">
            <a:xfrm>
              <a:off x="2092" y="1243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1" name="Line 61"/>
            <p:cNvSpPr>
              <a:spLocks noChangeShapeType="1"/>
            </p:cNvSpPr>
            <p:nvPr/>
          </p:nvSpPr>
          <p:spPr bwMode="auto">
            <a:xfrm>
              <a:off x="2092" y="1502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2" name="Line 62"/>
            <p:cNvSpPr>
              <a:spLocks noChangeShapeType="1"/>
            </p:cNvSpPr>
            <p:nvPr/>
          </p:nvSpPr>
          <p:spPr bwMode="auto">
            <a:xfrm>
              <a:off x="2092" y="1588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3" name="Line 63"/>
            <p:cNvSpPr>
              <a:spLocks noChangeShapeType="1"/>
            </p:cNvSpPr>
            <p:nvPr/>
          </p:nvSpPr>
          <p:spPr bwMode="auto">
            <a:xfrm>
              <a:off x="2092" y="1674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4" name="Line 64"/>
            <p:cNvSpPr>
              <a:spLocks noChangeShapeType="1"/>
            </p:cNvSpPr>
            <p:nvPr/>
          </p:nvSpPr>
          <p:spPr bwMode="auto">
            <a:xfrm>
              <a:off x="2092" y="2019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5" name="Line 65"/>
            <p:cNvSpPr>
              <a:spLocks noChangeShapeType="1"/>
            </p:cNvSpPr>
            <p:nvPr/>
          </p:nvSpPr>
          <p:spPr bwMode="auto">
            <a:xfrm>
              <a:off x="2092" y="2105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6" name="Text Box 66"/>
            <p:cNvSpPr txBox="1">
              <a:spLocks noChangeArrowheads="1"/>
            </p:cNvSpPr>
            <p:nvPr/>
          </p:nvSpPr>
          <p:spPr bwMode="auto">
            <a:xfrm>
              <a:off x="1696" y="1450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</p:grpSp>
      <p:grpSp>
        <p:nvGrpSpPr>
          <p:cNvPr id="394307" name="Group 67"/>
          <p:cNvGrpSpPr>
            <a:grpSpLocks/>
          </p:cNvGrpSpPr>
          <p:nvPr/>
        </p:nvGrpSpPr>
        <p:grpSpPr bwMode="auto">
          <a:xfrm>
            <a:off x="6316663" y="1460500"/>
            <a:ext cx="2903537" cy="2120900"/>
            <a:chOff x="3934" y="2837"/>
            <a:chExt cx="1829" cy="1488"/>
          </a:xfrm>
        </p:grpSpPr>
        <p:sp>
          <p:nvSpPr>
            <p:cNvPr id="394308" name="Line 68"/>
            <p:cNvSpPr>
              <a:spLocks noChangeShapeType="1"/>
            </p:cNvSpPr>
            <p:nvPr/>
          </p:nvSpPr>
          <p:spPr bwMode="auto">
            <a:xfrm flipH="1">
              <a:off x="3934" y="2837"/>
              <a:ext cx="741" cy="148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9" name="Line 69"/>
            <p:cNvSpPr>
              <a:spLocks noChangeShapeType="1"/>
            </p:cNvSpPr>
            <p:nvPr/>
          </p:nvSpPr>
          <p:spPr bwMode="auto">
            <a:xfrm rot="18475779" flipH="1">
              <a:off x="4663" y="2839"/>
              <a:ext cx="731" cy="146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0" name="Line 70"/>
            <p:cNvSpPr>
              <a:spLocks noChangeShapeType="1"/>
            </p:cNvSpPr>
            <p:nvPr/>
          </p:nvSpPr>
          <p:spPr bwMode="auto">
            <a:xfrm>
              <a:off x="4477" y="3242"/>
              <a:ext cx="332" cy="107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1" name="Line 71"/>
            <p:cNvSpPr>
              <a:spLocks noChangeShapeType="1"/>
            </p:cNvSpPr>
            <p:nvPr/>
          </p:nvSpPr>
          <p:spPr bwMode="auto">
            <a:xfrm flipV="1">
              <a:off x="4969" y="3735"/>
              <a:ext cx="134" cy="58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2" name="Line 72"/>
            <p:cNvSpPr>
              <a:spLocks noChangeShapeType="1"/>
            </p:cNvSpPr>
            <p:nvPr/>
          </p:nvSpPr>
          <p:spPr bwMode="auto">
            <a:xfrm flipH="1">
              <a:off x="5118" y="3935"/>
              <a:ext cx="77" cy="37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3" name="Line 73"/>
            <p:cNvSpPr>
              <a:spLocks noChangeShapeType="1"/>
            </p:cNvSpPr>
            <p:nvPr/>
          </p:nvSpPr>
          <p:spPr bwMode="auto">
            <a:xfrm flipV="1">
              <a:off x="5252" y="4127"/>
              <a:ext cx="42" cy="193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4" name="Line 74"/>
            <p:cNvSpPr>
              <a:spLocks noChangeShapeType="1"/>
            </p:cNvSpPr>
            <p:nvPr/>
          </p:nvSpPr>
          <p:spPr bwMode="auto">
            <a:xfrm>
              <a:off x="4376" y="3444"/>
              <a:ext cx="239" cy="881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5" name="Line 75"/>
            <p:cNvSpPr>
              <a:spLocks noChangeShapeType="1"/>
            </p:cNvSpPr>
            <p:nvPr/>
          </p:nvSpPr>
          <p:spPr bwMode="auto">
            <a:xfrm>
              <a:off x="4157" y="3871"/>
              <a:ext cx="144" cy="454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6" name="Line 76"/>
            <p:cNvSpPr>
              <a:spLocks noChangeShapeType="1"/>
            </p:cNvSpPr>
            <p:nvPr/>
          </p:nvSpPr>
          <p:spPr bwMode="auto">
            <a:xfrm>
              <a:off x="4045" y="4090"/>
              <a:ext cx="80" cy="235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7" name="Line 77"/>
            <p:cNvSpPr>
              <a:spLocks noChangeShapeType="1"/>
            </p:cNvSpPr>
            <p:nvPr/>
          </p:nvSpPr>
          <p:spPr bwMode="auto">
            <a:xfrm flipH="1">
              <a:off x="4398" y="3951"/>
              <a:ext cx="116" cy="36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8" name="Line 78"/>
            <p:cNvSpPr>
              <a:spLocks noChangeShapeType="1"/>
            </p:cNvSpPr>
            <p:nvPr/>
          </p:nvSpPr>
          <p:spPr bwMode="auto">
            <a:xfrm flipH="1">
              <a:off x="4504" y="4149"/>
              <a:ext cx="64" cy="17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95800" y="220980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8387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>
                <a:latin typeface="Helvetica" charset="0"/>
              </a:rPr>
              <a:t>Concatenation</a:t>
            </a:r>
            <a:endParaRPr lang="en-US" sz="2000" dirty="0">
              <a:latin typeface="Helvetica" charset="0"/>
            </a:endParaRPr>
          </a:p>
        </p:txBody>
      </p:sp>
      <p:sp>
        <p:nvSpPr>
          <p:cNvPr id="394321" name="Text Box 81"/>
          <p:cNvSpPr txBox="1">
            <a:spLocks noChangeArrowheads="1"/>
          </p:cNvSpPr>
          <p:nvPr/>
        </p:nvSpPr>
        <p:spPr bwMode="auto">
          <a:xfrm rot="-5400000">
            <a:off x="-111918" y="1799431"/>
            <a:ext cx="108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Species</a:t>
            </a:r>
          </a:p>
        </p:txBody>
      </p:sp>
    </p:spTree>
    <p:extLst>
      <p:ext uri="{BB962C8B-B14F-4D97-AF65-F5344CB8AC3E}">
        <p14:creationId xmlns:p14="http://schemas.microsoft.com/office/powerpoint/2010/main" val="42731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7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3039" y="3924300"/>
            <a:ext cx="440940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Techniques: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Most frequent gene tree?</a:t>
            </a:r>
          </a:p>
          <a:p>
            <a:r>
              <a:rPr lang="en-US" sz="2800" dirty="0" smtClean="0"/>
              <a:t>	Consensus of gene trees?</a:t>
            </a:r>
          </a:p>
          <a:p>
            <a:r>
              <a:rPr lang="en-US" sz="2800" dirty="0" smtClean="0"/>
              <a:t>	Other?</a:t>
            </a:r>
          </a:p>
        </p:txBody>
      </p:sp>
    </p:spTree>
    <p:extLst>
      <p:ext uri="{BB962C8B-B14F-4D97-AF65-F5344CB8AC3E}">
        <p14:creationId xmlns:p14="http://schemas.microsoft.com/office/powerpoint/2010/main" val="307036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99" y="1146790"/>
            <a:ext cx="3382487" cy="29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683516" y="4014999"/>
            <a:ext cx="670518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/>
            <a:r>
              <a:rPr lang="en-US" sz="2000" dirty="0" smtClean="0"/>
              <a:t>Large-scale statistical phylogeny estimation</a:t>
            </a:r>
          </a:p>
          <a:p>
            <a:r>
              <a:rPr lang="en-US" sz="2000" dirty="0"/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Ultra-large multiple-sequence alignment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	Estimating species trees from incongruent gene trees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</a:rPr>
              <a:t>Supertree</a:t>
            </a:r>
            <a:r>
              <a:rPr lang="en-US" sz="2000" dirty="0" smtClean="0">
                <a:solidFill>
                  <a:srgbClr val="000000"/>
                </a:solidFill>
              </a:rPr>
              <a:t> estimation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Genome rearrangement phylogeny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Reticulate evolution</a:t>
            </a:r>
          </a:p>
          <a:p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   Visualization of large trees and alignments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Data mining techniques to explore multiple optima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500958" y="179388"/>
            <a:ext cx="835766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/>
              <a:t>The Tree of Life: </a:t>
            </a:r>
            <a:r>
              <a:rPr lang="en-US" sz="3200" i="1" dirty="0" smtClean="0">
                <a:solidFill>
                  <a:srgbClr val="0000FF"/>
                </a:solidFill>
              </a:rPr>
              <a:t>Multiple</a:t>
            </a:r>
            <a:r>
              <a:rPr lang="en-US" sz="3200" dirty="0" smtClean="0"/>
              <a:t> </a:t>
            </a:r>
            <a:r>
              <a:rPr lang="en-US" sz="3200" i="1" dirty="0" smtClean="0"/>
              <a:t>Challenges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080458" y="1382451"/>
            <a:ext cx="33619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Large datasets: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100,000+ sequences</a:t>
            </a:r>
          </a:p>
          <a:p>
            <a:r>
              <a:rPr lang="en-US" sz="2400" dirty="0" smtClean="0"/>
              <a:t>         10,000+ genes</a:t>
            </a:r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BigData</a:t>
            </a:r>
            <a:r>
              <a:rPr lang="en-US" sz="2400" dirty="0" smtClean="0"/>
              <a:t>” complexity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83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Under the multi-species coalescent model, the species tree defines a probability distribution on the gene trees</a:t>
            </a:r>
            <a:endParaRPr lang="en-US" dirty="0"/>
          </a:p>
        </p:txBody>
      </p:sp>
      <p:pic>
        <p:nvPicPr>
          <p:cNvPr id="626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429" y="2292145"/>
            <a:ext cx="3259322" cy="325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6613525" y="1714500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Courtesy James Degnan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72384" y="27707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776" y="2616605"/>
            <a:ext cx="5173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Degnan</a:t>
            </a:r>
            <a:r>
              <a:rPr lang="en-US" sz="2400" dirty="0" smtClean="0"/>
              <a:t> et al., 2006, 2009): Under the multi-species coalescent model, for any three taxa A, B, and C, the </a:t>
            </a:r>
            <a:r>
              <a:rPr lang="en-US" sz="2400" dirty="0" smtClean="0">
                <a:solidFill>
                  <a:srgbClr val="0000FF"/>
                </a:solidFill>
              </a:rPr>
              <a:t>most probable rooted gene tree </a:t>
            </a:r>
            <a:r>
              <a:rPr lang="en-US" sz="2400" dirty="0" smtClean="0"/>
              <a:t>on {A,B,C} </a:t>
            </a:r>
            <a:r>
              <a:rPr lang="en-US" sz="2400" dirty="0" smtClean="0">
                <a:solidFill>
                  <a:srgbClr val="0000FF"/>
                </a:solidFill>
              </a:rPr>
              <a:t>is identical to the rooted species tree </a:t>
            </a:r>
            <a:r>
              <a:rPr lang="en-US" sz="2400" dirty="0" smtClean="0"/>
              <a:t>induced on {A,B,C}.</a:t>
            </a:r>
          </a:p>
        </p:txBody>
      </p:sp>
    </p:spTree>
    <p:extLst>
      <p:ext uri="{BB962C8B-B14F-4D97-AF65-F5344CB8AC3E}">
        <p14:creationId xmlns:p14="http://schemas.microsoft.com/office/powerpoint/2010/main" val="3682503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776" y="3322145"/>
            <a:ext cx="5173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Degnan</a:t>
            </a:r>
            <a:r>
              <a:rPr lang="en-US" sz="2400" dirty="0" smtClean="0"/>
              <a:t> et al., 2006, 2009): Under the multi-species coalescent model, for any three taxa A, B, and C, the </a:t>
            </a:r>
            <a:r>
              <a:rPr lang="en-US" sz="2400" dirty="0" smtClean="0">
                <a:solidFill>
                  <a:srgbClr val="0000FF"/>
                </a:solidFill>
              </a:rPr>
              <a:t>most probable rooted gene tree </a:t>
            </a:r>
            <a:r>
              <a:rPr lang="en-US" sz="2400" dirty="0" smtClean="0"/>
              <a:t>on {A,B,C} </a:t>
            </a:r>
            <a:r>
              <a:rPr lang="en-US" sz="2400" dirty="0" smtClean="0">
                <a:solidFill>
                  <a:srgbClr val="0000FF"/>
                </a:solidFill>
              </a:rPr>
              <a:t>is identical to the rooted species tree </a:t>
            </a:r>
            <a:r>
              <a:rPr lang="en-US" sz="2400" dirty="0" smtClean="0"/>
              <a:t>induced on {A,B,C}.</a:t>
            </a:r>
          </a:p>
        </p:txBody>
      </p:sp>
    </p:spTree>
    <p:extLst>
      <p:ext uri="{BB962C8B-B14F-4D97-AF65-F5344CB8AC3E}">
        <p14:creationId xmlns:p14="http://schemas.microsoft.com/office/powerpoint/2010/main" val="62983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776" y="3322145"/>
            <a:ext cx="5173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Degnan</a:t>
            </a:r>
            <a:r>
              <a:rPr lang="en-US" sz="2400" dirty="0" smtClean="0"/>
              <a:t> et al., 2006, 2009): Under the multi-species coalescent model, for any three taxa A, B, and C, the </a:t>
            </a:r>
            <a:r>
              <a:rPr lang="en-US" sz="2400" dirty="0" smtClean="0">
                <a:solidFill>
                  <a:srgbClr val="0000FF"/>
                </a:solidFill>
              </a:rPr>
              <a:t>most probable rooted gene tree </a:t>
            </a:r>
            <a:r>
              <a:rPr lang="en-US" sz="2400" dirty="0" smtClean="0"/>
              <a:t>on {A,B,C} </a:t>
            </a:r>
            <a:r>
              <a:rPr lang="en-US" sz="2400" dirty="0" smtClean="0">
                <a:solidFill>
                  <a:srgbClr val="0000FF"/>
                </a:solidFill>
              </a:rPr>
              <a:t>is identical to the rooted species tree </a:t>
            </a:r>
            <a:r>
              <a:rPr lang="en-US" sz="2400" dirty="0" smtClean="0"/>
              <a:t>induced on {A,B,C}.</a:t>
            </a:r>
          </a:p>
        </p:txBody>
      </p:sp>
    </p:spTree>
    <p:extLst>
      <p:ext uri="{BB962C8B-B14F-4D97-AF65-F5344CB8AC3E}">
        <p14:creationId xmlns:p14="http://schemas.microsoft.com/office/powerpoint/2010/main" val="319593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776" y="3322145"/>
            <a:ext cx="5173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Aho</a:t>
            </a:r>
            <a:r>
              <a:rPr lang="en-US" sz="2400" dirty="0" smtClean="0"/>
              <a:t> et al.): The rooted tree on n species can be computed from its set of 3-taxon rooted </a:t>
            </a:r>
            <a:r>
              <a:rPr lang="en-US" sz="2400" dirty="0" err="1" smtClean="0"/>
              <a:t>subtrees</a:t>
            </a:r>
            <a:r>
              <a:rPr lang="en-US" sz="2400" dirty="0"/>
              <a:t> </a:t>
            </a:r>
            <a:r>
              <a:rPr lang="en-US" sz="2400" dirty="0" smtClean="0"/>
              <a:t>in polynomial time.</a:t>
            </a:r>
          </a:p>
        </p:txBody>
      </p:sp>
    </p:spTree>
    <p:extLst>
      <p:ext uri="{BB962C8B-B14F-4D97-AF65-F5344CB8AC3E}">
        <p14:creationId xmlns:p14="http://schemas.microsoft.com/office/powerpoint/2010/main" val="399117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79901" y="2572001"/>
            <a:ext cx="1117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Combine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ooted</a:t>
            </a:r>
          </a:p>
          <a:p>
            <a:r>
              <a:rPr lang="en-US" sz="2000" dirty="0" smtClean="0"/>
              <a:t>3-taxon </a:t>
            </a:r>
          </a:p>
          <a:p>
            <a:r>
              <a:rPr lang="en-US" sz="2000" dirty="0" smtClean="0"/>
              <a:t>trees</a:t>
            </a:r>
            <a:endParaRPr lang="en-US" sz="2000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7483471" y="2553459"/>
            <a:ext cx="0" cy="13795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776" y="3322145"/>
            <a:ext cx="5173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Aho</a:t>
            </a:r>
            <a:r>
              <a:rPr lang="en-US" sz="2400" dirty="0" smtClean="0"/>
              <a:t> et al.): The rooted tree on n species can be computed from its set of 3-taxon rooted </a:t>
            </a:r>
            <a:r>
              <a:rPr lang="en-US" sz="2400" dirty="0" err="1" smtClean="0"/>
              <a:t>subtrees</a:t>
            </a:r>
            <a:r>
              <a:rPr lang="en-US" sz="2400" dirty="0"/>
              <a:t> </a:t>
            </a:r>
            <a:r>
              <a:rPr lang="en-US" sz="2400" dirty="0" smtClean="0"/>
              <a:t>in polynomial time.</a:t>
            </a:r>
          </a:p>
        </p:txBody>
      </p:sp>
    </p:spTree>
    <p:extLst>
      <p:ext uri="{BB962C8B-B14F-4D97-AF65-F5344CB8AC3E}">
        <p14:creationId xmlns:p14="http://schemas.microsoft.com/office/powerpoint/2010/main" val="42519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79901" y="2572001"/>
            <a:ext cx="1117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Combine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ooted</a:t>
            </a:r>
          </a:p>
          <a:p>
            <a:r>
              <a:rPr lang="en-US" sz="2000" dirty="0" smtClean="0"/>
              <a:t>3-taxon </a:t>
            </a:r>
          </a:p>
          <a:p>
            <a:r>
              <a:rPr lang="en-US" sz="2000" dirty="0" smtClean="0"/>
              <a:t>trees</a:t>
            </a:r>
            <a:endParaRPr lang="en-US" sz="2000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7483471" y="2553459"/>
            <a:ext cx="0" cy="13795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376" y="3322145"/>
            <a:ext cx="5173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Theorem (</a:t>
            </a:r>
            <a:r>
              <a:rPr lang="en-US" sz="2000" dirty="0" err="1" smtClean="0"/>
              <a:t>Degnan</a:t>
            </a:r>
            <a:r>
              <a:rPr lang="en-US" sz="2000" dirty="0" smtClean="0"/>
              <a:t> et al., 2009): Under the multi-species coalescent, the rooted species tree can be estimated correctly (with high probability) given a large enough number of true rooted gene trees</a:t>
            </a:r>
            <a:r>
              <a:rPr lang="en-US" sz="2000" dirty="0" smtClean="0">
                <a:solidFill>
                  <a:srgbClr val="0000FF"/>
                </a:solidFill>
              </a:rPr>
              <a:t>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FFFF"/>
                </a:solidFill>
              </a:rPr>
              <a:t>Theorem (Allman et al., 2011): the </a:t>
            </a:r>
            <a:r>
              <a:rPr lang="en-US" sz="2000" dirty="0" err="1" smtClean="0">
                <a:solidFill>
                  <a:srgbClr val="FFFFFF"/>
                </a:solidFill>
              </a:rPr>
              <a:t>unrooted</a:t>
            </a:r>
            <a:r>
              <a:rPr lang="en-US" sz="2000" dirty="0" smtClean="0">
                <a:solidFill>
                  <a:srgbClr val="FFFFFF"/>
                </a:solidFill>
              </a:rPr>
              <a:t> species tree can be estimated from a large enough number of true </a:t>
            </a:r>
            <a:r>
              <a:rPr lang="en-US" sz="2000" dirty="0" err="1" smtClean="0">
                <a:solidFill>
                  <a:srgbClr val="FFFFFF"/>
                </a:solidFill>
              </a:rPr>
              <a:t>unrooted</a:t>
            </a:r>
            <a:r>
              <a:rPr lang="en-US" sz="2000" dirty="0" smtClean="0">
                <a:solidFill>
                  <a:srgbClr val="FFFFFF"/>
                </a:solidFill>
              </a:rPr>
              <a:t> gene trees.</a:t>
            </a:r>
          </a:p>
        </p:txBody>
      </p:sp>
    </p:spTree>
    <p:extLst>
      <p:ext uri="{BB962C8B-B14F-4D97-AF65-F5344CB8AC3E}">
        <p14:creationId xmlns:p14="http://schemas.microsoft.com/office/powerpoint/2010/main" val="423795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/>
              <a:t>4</a:t>
            </a:r>
            <a:r>
              <a:rPr lang="en-US" sz="2000" dirty="0" smtClean="0"/>
              <a:t>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79901" y="2572001"/>
            <a:ext cx="11623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Combine</a:t>
            </a:r>
          </a:p>
          <a:p>
            <a:r>
              <a:rPr lang="en-US" sz="2000" dirty="0" err="1" smtClean="0"/>
              <a:t>unrooted</a:t>
            </a:r>
            <a:endParaRPr lang="en-US" sz="2000" dirty="0" smtClean="0"/>
          </a:p>
          <a:p>
            <a:r>
              <a:rPr lang="en-US" sz="2000" dirty="0"/>
              <a:t>4</a:t>
            </a:r>
            <a:r>
              <a:rPr lang="en-US" sz="2000" dirty="0" smtClean="0"/>
              <a:t>-taxon </a:t>
            </a:r>
          </a:p>
          <a:p>
            <a:r>
              <a:rPr lang="en-US" sz="2000" dirty="0" smtClean="0"/>
              <a:t>trees</a:t>
            </a:r>
            <a:endParaRPr lang="en-US" sz="2000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7483471" y="2553459"/>
            <a:ext cx="0" cy="13795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376" y="3322145"/>
            <a:ext cx="51736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Theorem (Allman et al., 2011, and others): For every four leaves {</a:t>
            </a:r>
            <a:r>
              <a:rPr lang="en-US" sz="2000" dirty="0" err="1" smtClean="0"/>
              <a:t>a,b,c,d</a:t>
            </a:r>
            <a:r>
              <a:rPr lang="en-US" sz="2000" dirty="0" smtClean="0"/>
              <a:t>}, the most probable </a:t>
            </a:r>
            <a:r>
              <a:rPr lang="en-US" sz="2000" dirty="0" err="1" smtClean="0"/>
              <a:t>unrooted</a:t>
            </a:r>
            <a:r>
              <a:rPr lang="en-US" sz="2000" dirty="0" smtClean="0"/>
              <a:t> quartet tree on {</a:t>
            </a:r>
            <a:r>
              <a:rPr lang="en-US" sz="2000" dirty="0" err="1" smtClean="0"/>
              <a:t>a,b,c,d</a:t>
            </a:r>
            <a:r>
              <a:rPr lang="en-US" sz="2000" dirty="0" smtClean="0"/>
              <a:t>} is the true species tree. Hence, the </a:t>
            </a:r>
            <a:r>
              <a:rPr lang="en-US" sz="2000" dirty="0" err="1" smtClean="0"/>
              <a:t>unrooted</a:t>
            </a:r>
            <a:r>
              <a:rPr lang="en-US" sz="2000" dirty="0" smtClean="0"/>
              <a:t> species tree can be estimated from a large enough number of true </a:t>
            </a:r>
            <a:r>
              <a:rPr lang="en-US" sz="2000" dirty="0" err="1" smtClean="0"/>
              <a:t>unrooted</a:t>
            </a:r>
            <a:r>
              <a:rPr lang="en-US" sz="2000" dirty="0" smtClean="0"/>
              <a:t> gene trees.</a:t>
            </a:r>
          </a:p>
        </p:txBody>
      </p:sp>
    </p:spTree>
    <p:extLst>
      <p:ext uri="{BB962C8B-B14F-4D97-AF65-F5344CB8AC3E}">
        <p14:creationId xmlns:p14="http://schemas.microsoft.com/office/powerpoint/2010/main" val="1054959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149374" y="2149614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6332" y="5470702"/>
            <a:ext cx="7396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 are gene trees, presumed to be randomly sampled </a:t>
            </a:r>
            <a:r>
              <a:rPr lang="en-US" sz="2800" u="sng" dirty="0" smtClean="0"/>
              <a:t>true gene trees.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269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tatistically consistent under ILS?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645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0000FF"/>
                </a:solidFill>
              </a:rPr>
              <a:t>MP-EST </a:t>
            </a:r>
            <a:r>
              <a:rPr lang="en-US" dirty="0" smtClean="0">
                <a:solidFill>
                  <a:srgbClr val="0000FF"/>
                </a:solidFill>
              </a:rPr>
              <a:t>(Liu et al. 2010): maximum likelihood estimation of rooted species tree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0000FF"/>
                </a:solidFill>
              </a:rPr>
              <a:t>YES</a:t>
            </a:r>
            <a:endParaRPr lang="en-US" dirty="0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err="1" smtClean="0">
                <a:solidFill>
                  <a:srgbClr val="000000"/>
                </a:solidFill>
              </a:rPr>
              <a:t>BUCKy</a:t>
            </a:r>
            <a:r>
              <a:rPr lang="en-US" dirty="0" smtClean="0">
                <a:solidFill>
                  <a:srgbClr val="000000"/>
                </a:solidFill>
              </a:rPr>
              <a:t>-pop </a:t>
            </a:r>
            <a:r>
              <a:rPr lang="en-US" dirty="0" smtClean="0"/>
              <a:t>(</a:t>
            </a:r>
            <a:r>
              <a:rPr lang="en-US" dirty="0" err="1" smtClean="0"/>
              <a:t>Ané</a:t>
            </a:r>
            <a:r>
              <a:rPr lang="en-US" dirty="0" smtClean="0"/>
              <a:t> and </a:t>
            </a:r>
            <a:r>
              <a:rPr lang="en-US" dirty="0" err="1" smtClean="0"/>
              <a:t>Larget</a:t>
            </a:r>
            <a:r>
              <a:rPr lang="en-US" dirty="0" smtClean="0"/>
              <a:t> 2010): quartet-based Bayesian species tree estimation –YES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MDC –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Greedy –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Concatenation under maximum likelihood -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MRP (</a:t>
            </a:r>
            <a:r>
              <a:rPr lang="en-US" dirty="0" err="1" smtClean="0"/>
              <a:t>supertree</a:t>
            </a:r>
            <a:r>
              <a:rPr lang="en-US" dirty="0" smtClean="0"/>
              <a:t> method) – open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2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568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Results on 11</a:t>
            </a:r>
            <a:r>
              <a:rPr lang="en-US" sz="3200" dirty="0"/>
              <a:t>-taxon </a:t>
            </a:r>
            <a:r>
              <a:rPr lang="en-US" sz="3200" dirty="0" smtClean="0"/>
              <a:t>datasets with weak ILS</a:t>
            </a:r>
            <a:endParaRPr lang="en-US" sz="3200" dirty="0"/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914400" y="5155963"/>
            <a:ext cx="7543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	</a:t>
            </a:r>
            <a:r>
              <a:rPr lang="en-US" sz="1600" dirty="0" smtClean="0">
                <a:solidFill>
                  <a:srgbClr val="FF0000"/>
                </a:solidFill>
              </a:rPr>
              <a:t>*</a:t>
            </a:r>
            <a:r>
              <a:rPr lang="en-US" sz="2000" b="1" dirty="0" smtClean="0">
                <a:solidFill>
                  <a:srgbClr val="FF0000"/>
                </a:solidFill>
              </a:rPr>
              <a:t>BEAST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more accurate than summary methods (MP-EST, </a:t>
            </a:r>
            <a:r>
              <a:rPr lang="en-US" sz="2000" dirty="0" err="1" smtClean="0"/>
              <a:t>BUCKy</a:t>
            </a:r>
            <a:r>
              <a:rPr lang="en-US" sz="2000" dirty="0" smtClean="0"/>
              <a:t>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	 CA-ML: concatenated analysis) most accurate</a:t>
            </a:r>
          </a:p>
          <a:p>
            <a:endParaRPr lang="en-US" sz="1600" dirty="0" smtClean="0"/>
          </a:p>
          <a:p>
            <a:r>
              <a:rPr lang="en-US" sz="1600" dirty="0" smtClean="0"/>
              <a:t>							Datasets from Chung and </a:t>
            </a:r>
            <a:r>
              <a:rPr lang="en-US" sz="1600" dirty="0" err="1" smtClean="0"/>
              <a:t>Ané</a:t>
            </a:r>
            <a:r>
              <a:rPr lang="en-US" sz="1600" dirty="0" smtClean="0"/>
              <a:t>, 2011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			</a:t>
            </a:r>
            <a:r>
              <a:rPr lang="en-US" sz="1600" dirty="0"/>
              <a:t>	</a:t>
            </a:r>
            <a:r>
              <a:rPr lang="en-US" sz="1600" dirty="0" err="1" smtClean="0"/>
              <a:t>Bayzid</a:t>
            </a:r>
            <a:r>
              <a:rPr lang="en-US" sz="1600" dirty="0" smtClean="0"/>
              <a:t> &amp; Warnow, Bioinformatics 2013</a:t>
            </a:r>
            <a:endParaRPr lang="en-US" sz="1600" dirty="0"/>
          </a:p>
        </p:txBody>
      </p:sp>
      <p:pic>
        <p:nvPicPr>
          <p:cNvPr id="3" name="Content Placeholder 2" descr="11-taxon-weak_rax2.FN.pdf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" r="1007"/>
          <a:stretch>
            <a:fillRect/>
          </a:stretch>
        </p:blipFill>
        <p:spPr>
          <a:xfrm>
            <a:off x="1073750" y="1299249"/>
            <a:ext cx="7118483" cy="3701611"/>
          </a:xfrm>
        </p:spPr>
      </p:pic>
    </p:spTree>
    <p:extLst>
      <p:ext uri="{BB962C8B-B14F-4D97-AF65-F5344CB8AC3E}">
        <p14:creationId xmlns:p14="http://schemas.microsoft.com/office/powerpoint/2010/main" val="420105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99" y="1146790"/>
            <a:ext cx="3382487" cy="29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683516" y="4014999"/>
            <a:ext cx="670518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	</a:t>
            </a:r>
            <a:r>
              <a:rPr lang="en-US" sz="2000" dirty="0" smtClean="0"/>
              <a:t>Large-scale statistical phylogeny estimation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Ultra-large multiple-sequence alignment</a:t>
            </a:r>
          </a:p>
          <a:p>
            <a:r>
              <a:rPr lang="en-US" sz="2000" dirty="0" smtClean="0"/>
              <a:t>	</a:t>
            </a:r>
            <a:r>
              <a:rPr lang="en-US" sz="2000" u="sng" dirty="0" smtClean="0">
                <a:solidFill>
                  <a:srgbClr val="0000FF"/>
                </a:solidFill>
              </a:rPr>
              <a:t>Estimating species trees from incongruent gene trees</a:t>
            </a:r>
          </a:p>
          <a:p>
            <a:r>
              <a:rPr lang="en-US" sz="2000" dirty="0"/>
              <a:t>	</a:t>
            </a:r>
            <a:r>
              <a:rPr lang="en-US" sz="2000" dirty="0" err="1" smtClean="0"/>
              <a:t>Supertree</a:t>
            </a:r>
            <a:r>
              <a:rPr lang="en-US" sz="2000" dirty="0" smtClean="0"/>
              <a:t> estimation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Genome rearrangement phylogeny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Reticulate evolution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Visualization of large trees and alignments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Data mining techniques to explore multiple optima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500958" y="179388"/>
            <a:ext cx="835766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/>
              <a:t>The Tree of Life: </a:t>
            </a:r>
            <a:r>
              <a:rPr lang="en-US" sz="3200" i="1" dirty="0" smtClean="0">
                <a:solidFill>
                  <a:srgbClr val="0000FF"/>
                </a:solidFill>
              </a:rPr>
              <a:t>Multiple</a:t>
            </a:r>
            <a:r>
              <a:rPr lang="en-US" sz="3200" dirty="0" smtClean="0"/>
              <a:t> </a:t>
            </a:r>
            <a:r>
              <a:rPr lang="en-US" sz="3200" i="1" dirty="0" smtClean="0"/>
              <a:t>Challenges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080458" y="1382451"/>
            <a:ext cx="33619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Large datasets: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100,000+ sequences</a:t>
            </a:r>
          </a:p>
          <a:p>
            <a:r>
              <a:rPr lang="en-US" sz="2400" dirty="0" smtClean="0"/>
              <a:t>         10,000+ genes</a:t>
            </a:r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BigData</a:t>
            </a:r>
            <a:r>
              <a:rPr lang="en-US" sz="2400" dirty="0" smtClean="0"/>
              <a:t>” complexity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88697" y="4498228"/>
            <a:ext cx="1562447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This talk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93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3964"/>
            <a:ext cx="77724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Results on 11</a:t>
            </a:r>
            <a:r>
              <a:rPr lang="en-US" sz="3200" b="1" dirty="0"/>
              <a:t>-</a:t>
            </a:r>
            <a:r>
              <a:rPr lang="en-US" sz="3200" b="1" dirty="0" smtClean="0"/>
              <a:t>taxon datasets with </a:t>
            </a:r>
            <a:r>
              <a:rPr lang="en-US" sz="3200" b="1" dirty="0" err="1" smtClean="0"/>
              <a:t>strongILS</a:t>
            </a:r>
            <a:endParaRPr lang="en-US" sz="3200" b="1" dirty="0"/>
          </a:p>
        </p:txBody>
      </p:sp>
      <p:pic>
        <p:nvPicPr>
          <p:cNvPr id="3" name="Content Placeholder 2" descr="11-taxon-strong_rax2.FN.pd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" r="1007"/>
          <a:stretch>
            <a:fillRect/>
          </a:stretch>
        </p:blipFill>
        <p:spPr>
          <a:xfrm>
            <a:off x="1137351" y="1346148"/>
            <a:ext cx="7061201" cy="3671824"/>
          </a:xfrm>
        </p:spPr>
      </p:pic>
      <p:sp>
        <p:nvSpPr>
          <p:cNvPr id="350215" name="Text Box 7"/>
          <p:cNvSpPr txBox="1">
            <a:spLocks noChangeArrowheads="1"/>
          </p:cNvSpPr>
          <p:nvPr/>
        </p:nvSpPr>
        <p:spPr bwMode="auto">
          <a:xfrm>
            <a:off x="1070491" y="5478417"/>
            <a:ext cx="64008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*</a:t>
            </a:r>
            <a:r>
              <a:rPr lang="en-US" sz="1600" b="1" dirty="0">
                <a:solidFill>
                  <a:srgbClr val="FF0000"/>
                </a:solidFill>
              </a:rPr>
              <a:t>BEAST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more accurate than summary methods (MP-EST, </a:t>
            </a:r>
            <a:r>
              <a:rPr lang="en-US" sz="1600" dirty="0" err="1"/>
              <a:t>BUCKy</a:t>
            </a:r>
            <a:r>
              <a:rPr lang="en-US" sz="1600" dirty="0"/>
              <a:t>, </a:t>
            </a:r>
            <a:r>
              <a:rPr lang="en-US" sz="1600" dirty="0" err="1"/>
              <a:t>etc</a:t>
            </a:r>
            <a:r>
              <a:rPr lang="en-US" sz="1600" dirty="0"/>
              <a:t>)</a:t>
            </a:r>
          </a:p>
          <a:p>
            <a:r>
              <a:rPr lang="en-US" sz="1600" dirty="0"/>
              <a:t>	 CA-ML: (concatenated </a:t>
            </a:r>
            <a:r>
              <a:rPr lang="en-US" sz="1600" dirty="0" smtClean="0"/>
              <a:t>analysis) also very accurate</a:t>
            </a:r>
            <a:endParaRPr lang="en-US" sz="1600" dirty="0"/>
          </a:p>
          <a:p>
            <a:endParaRPr lang="en-US" sz="1200" dirty="0"/>
          </a:p>
          <a:p>
            <a:r>
              <a:rPr lang="en-US" sz="1200" dirty="0"/>
              <a:t>							Datasets from Chung and </a:t>
            </a:r>
            <a:r>
              <a:rPr lang="en-US" sz="1200" dirty="0" err="1"/>
              <a:t>Ané</a:t>
            </a:r>
            <a:r>
              <a:rPr lang="en-US" sz="1200" dirty="0"/>
              <a:t>, 2011</a:t>
            </a:r>
          </a:p>
          <a:p>
            <a:r>
              <a:rPr lang="en-US" sz="1200" dirty="0"/>
              <a:t>							</a:t>
            </a:r>
            <a:r>
              <a:rPr lang="en-US" sz="1200" dirty="0" err="1"/>
              <a:t>Bayzid</a:t>
            </a:r>
            <a:r>
              <a:rPr lang="en-US" sz="1200" dirty="0"/>
              <a:t> &amp; Warnow, Bioinformatics 2013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6194" y="13470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3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*BEAST </a:t>
            </a:r>
            <a:r>
              <a:rPr lang="en-US" sz="2800" dirty="0" smtClean="0"/>
              <a:t>co-estimation produces more accurate gene trees than Maximum Likelihood</a:t>
            </a:r>
            <a:endParaRPr lang="en-US" sz="2800" dirty="0"/>
          </a:p>
        </p:txBody>
      </p:sp>
      <p:sp>
        <p:nvSpPr>
          <p:cNvPr id="35840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88245" y="5375481"/>
            <a:ext cx="8345311" cy="120649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11-taxon datasets from Chung and </a:t>
            </a:r>
            <a:r>
              <a:rPr lang="en-US" sz="1900" dirty="0" err="1" smtClean="0"/>
              <a:t>Ané</a:t>
            </a:r>
            <a:r>
              <a:rPr lang="en-US" sz="1900" dirty="0" smtClean="0"/>
              <a:t>, </a:t>
            </a:r>
            <a:r>
              <a:rPr lang="en-US" sz="1900" dirty="0" err="1" smtClean="0"/>
              <a:t>Syst</a:t>
            </a:r>
            <a:r>
              <a:rPr lang="en-US" sz="1900" dirty="0" smtClean="0"/>
              <a:t> </a:t>
            </a:r>
            <a:r>
              <a:rPr lang="en-US" sz="1900" dirty="0" err="1" smtClean="0"/>
              <a:t>Biol</a:t>
            </a:r>
            <a:r>
              <a:rPr lang="en-US" sz="1900" dirty="0" smtClean="0"/>
              <a:t> 2012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17-taxon datasets from Yu, Warnow, and Nakhleh, JCB 2011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Bayzid &amp; Warnow, Bioinformatics 2013</a:t>
            </a:r>
            <a:endParaRPr lang="en-US" sz="1900" dirty="0"/>
          </a:p>
        </p:txBody>
      </p:sp>
      <p:pic>
        <p:nvPicPr>
          <p:cNvPr id="3" name="Picture 2" descr="17-taxon_gene_tree.F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57" y="1988255"/>
            <a:ext cx="3945730" cy="2055676"/>
          </a:xfrm>
          <a:prstGeom prst="rect">
            <a:avLst/>
          </a:prstGeom>
        </p:spPr>
      </p:pic>
      <p:pic>
        <p:nvPicPr>
          <p:cNvPr id="4" name="Picture 3" descr="11-taxon_weak_gene_tree.F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92" y="1976967"/>
            <a:ext cx="3918641" cy="2041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0778" y="4292603"/>
            <a:ext cx="267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11-taxon </a:t>
            </a:r>
            <a:r>
              <a:rPr lang="en-US" dirty="0" err="1" smtClean="0"/>
              <a:t>weakILS</a:t>
            </a:r>
            <a:r>
              <a:rPr lang="en-US" dirty="0" smtClean="0"/>
              <a:t> datasets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8227" y="4305303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17-taxon (very high ILS) datasets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183" y="513150"/>
            <a:ext cx="8558676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Impact of Gene Tree Estimation Error on MP-EST</a:t>
            </a:r>
            <a:endParaRPr lang="en-US" sz="3200" dirty="0"/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914400" y="4631003"/>
            <a:ext cx="7543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/>
              <a:t>MP-EST has </a:t>
            </a:r>
            <a:r>
              <a:rPr lang="en-US" sz="2000" dirty="0" smtClean="0">
                <a:solidFill>
                  <a:srgbClr val="0000FF"/>
                </a:solidFill>
              </a:rPr>
              <a:t>no error on true gene trees</a:t>
            </a:r>
            <a:r>
              <a:rPr lang="en-US" sz="2000" dirty="0" smtClean="0"/>
              <a:t>, but </a:t>
            </a:r>
          </a:p>
          <a:p>
            <a:r>
              <a:rPr lang="en-US" sz="2000" dirty="0" smtClean="0"/>
              <a:t>MP-EST has </a:t>
            </a:r>
            <a:r>
              <a:rPr lang="en-US" sz="2000" dirty="0" smtClean="0">
                <a:solidFill>
                  <a:srgbClr val="0000FF"/>
                </a:solidFill>
              </a:rPr>
              <a:t>9</a:t>
            </a:r>
            <a:r>
              <a:rPr lang="en-US" sz="2000" dirty="0">
                <a:solidFill>
                  <a:srgbClr val="0000FF"/>
                </a:solidFill>
              </a:rPr>
              <a:t>% error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on estimated gene trees</a:t>
            </a:r>
          </a:p>
          <a:p>
            <a:endParaRPr lang="en-US" sz="2000" dirty="0" smtClean="0"/>
          </a:p>
          <a:p>
            <a:r>
              <a:rPr lang="en-US" sz="2000" dirty="0" smtClean="0"/>
              <a:t>Datasets: </a:t>
            </a:r>
            <a:r>
              <a:rPr lang="en-US" sz="2000" dirty="0"/>
              <a:t>11-taxon </a:t>
            </a:r>
            <a:r>
              <a:rPr lang="en-US" sz="2000" dirty="0" err="1"/>
              <a:t>strongILS</a:t>
            </a:r>
            <a:r>
              <a:rPr lang="en-US" sz="2000" dirty="0"/>
              <a:t> conditions with 50 </a:t>
            </a:r>
            <a:r>
              <a:rPr lang="en-US" sz="2000" dirty="0" smtClean="0"/>
              <a:t>genes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Similar results for other summary methods (MDC, Greedy, etc.).</a:t>
            </a:r>
            <a:endParaRPr lang="en-US" sz="2000" dirty="0"/>
          </a:p>
        </p:txBody>
      </p:sp>
      <p:pic>
        <p:nvPicPr>
          <p:cNvPr id="2" name="Picture 1" descr="mpest-estimated-1.vs.true-binar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61" y="1675536"/>
            <a:ext cx="5171307" cy="24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4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Problem: poor gene trees</a:t>
            </a:r>
            <a:endParaRPr lang="en-US" sz="4000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The individual gene sequence alignments in the 11-taxon datasets have </a:t>
            </a:r>
            <a:r>
              <a:rPr lang="en-US" sz="2800" dirty="0">
                <a:solidFill>
                  <a:schemeClr val="bg1"/>
                </a:solidFill>
              </a:rPr>
              <a:t>poor phylogenetic </a:t>
            </a:r>
            <a:r>
              <a:rPr lang="en-US" sz="2800" dirty="0" smtClean="0">
                <a:solidFill>
                  <a:schemeClr val="bg1"/>
                </a:solidFill>
              </a:rPr>
              <a:t>signal, and result in poorly estimated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chemeClr val="bg1"/>
                </a:solidFill>
              </a:rPr>
              <a:t>gene trees </a:t>
            </a:r>
            <a:r>
              <a:rPr lang="en-US" sz="2800" dirty="0" smtClean="0">
                <a:solidFill>
                  <a:schemeClr val="bg1"/>
                </a:solidFill>
              </a:rPr>
              <a:t>have poor accuracy.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Problem: poor gene trees</a:t>
            </a:r>
            <a:endParaRPr lang="en-US" sz="4000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The individual gene sequence alignments in the 11-taxon datasets have </a:t>
            </a:r>
            <a:r>
              <a:rPr lang="en-US" sz="2800" dirty="0">
                <a:solidFill>
                  <a:srgbClr val="0000FF"/>
                </a:solidFill>
              </a:rPr>
              <a:t>poor phylogenetic </a:t>
            </a:r>
            <a:r>
              <a:rPr lang="en-US" sz="2800" dirty="0" smtClean="0">
                <a:solidFill>
                  <a:srgbClr val="0000FF"/>
                </a:solidFill>
              </a:rPr>
              <a:t>signal</a:t>
            </a:r>
            <a:r>
              <a:rPr lang="en-US" sz="2800" dirty="0" smtClean="0"/>
              <a:t>, and result in </a:t>
            </a:r>
            <a:r>
              <a:rPr lang="en-US" sz="2800" dirty="0" smtClean="0">
                <a:solidFill>
                  <a:srgbClr val="0000FF"/>
                </a:solidFill>
              </a:rPr>
              <a:t>poorly estimated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rgbClr val="FFFFFF"/>
                </a:solidFill>
              </a:rPr>
              <a:t>gene trees </a:t>
            </a:r>
            <a:r>
              <a:rPr lang="en-US" sz="2800" dirty="0" smtClean="0">
                <a:solidFill>
                  <a:srgbClr val="FFFFFF"/>
                </a:solidFill>
              </a:rPr>
              <a:t>have poor accuracy.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7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Problem: poor gene trees</a:t>
            </a:r>
            <a:endParaRPr lang="en-US" sz="4000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The individual gene sequence alignments in the 11-taxon datasets have </a:t>
            </a:r>
            <a:r>
              <a:rPr lang="en-US" sz="2800" dirty="0"/>
              <a:t>poor phylogenetic </a:t>
            </a:r>
            <a:r>
              <a:rPr lang="en-US" sz="2800" dirty="0" smtClean="0"/>
              <a:t>signal, and result in poorly estimated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0000FF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rgbClr val="0000FF"/>
                </a:solidFill>
              </a:rPr>
              <a:t>gene trees </a:t>
            </a:r>
            <a:r>
              <a:rPr lang="en-US" sz="2800" dirty="0" smtClean="0">
                <a:solidFill>
                  <a:srgbClr val="0000FF"/>
                </a:solidFill>
              </a:rPr>
              <a:t>have poor accuracy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42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The individual gene sequence alignments in the 11-taxon datasets have </a:t>
            </a:r>
            <a:r>
              <a:rPr lang="en-US" sz="2800" dirty="0">
                <a:solidFill>
                  <a:srgbClr val="000000"/>
                </a:solidFill>
              </a:rPr>
              <a:t>poor phylogenetic </a:t>
            </a:r>
            <a:r>
              <a:rPr lang="en-US" sz="2800" dirty="0" smtClean="0">
                <a:solidFill>
                  <a:srgbClr val="000000"/>
                </a:solidFill>
              </a:rPr>
              <a:t>signal, and result in poorly estimated gene trees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rgbClr val="000000"/>
                </a:solidFill>
              </a:rPr>
              <a:t>gene trees </a:t>
            </a:r>
            <a:r>
              <a:rPr lang="en-US" sz="2800" dirty="0" smtClean="0">
                <a:solidFill>
                  <a:srgbClr val="000000"/>
                </a:solidFill>
              </a:rPr>
              <a:t>have poor accuracy.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		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7502" y="508368"/>
            <a:ext cx="5664206" cy="95410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TYPICAL PHYLOGENOMICS PROBLEM: </a:t>
            </a:r>
            <a:br>
              <a:rPr lang="en-US" sz="2800" dirty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>		many </a:t>
            </a:r>
            <a:r>
              <a:rPr lang="en-US" sz="2800" dirty="0">
                <a:solidFill>
                  <a:srgbClr val="0000FF"/>
                </a:solidFill>
              </a:rPr>
              <a:t>poor gene trees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892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Addressing gene tree estimation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better estimates of the gene trees</a:t>
            </a:r>
          </a:p>
          <a:p>
            <a:r>
              <a:rPr lang="en-US" dirty="0" smtClean="0"/>
              <a:t>Restrict to subset of estimated gene trees </a:t>
            </a:r>
          </a:p>
          <a:p>
            <a:r>
              <a:rPr lang="en-US" dirty="0" smtClean="0"/>
              <a:t>Model error in the estimated gene trees</a:t>
            </a:r>
          </a:p>
          <a:p>
            <a:r>
              <a:rPr lang="en-US" dirty="0" smtClean="0"/>
              <a:t>Modify gene trees to reduce error</a:t>
            </a:r>
          </a:p>
          <a:p>
            <a:r>
              <a:rPr lang="en-US" dirty="0" smtClean="0"/>
              <a:t>Develop methods with greater robustness to gene tree error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ASTRAL. Bioinformatics 2014 (Mirarab et al.)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Statistical binning. </a:t>
            </a:r>
            <a:r>
              <a:rPr lang="en-US" dirty="0" smtClean="0">
                <a:solidFill>
                  <a:schemeClr val="bg1"/>
                </a:solidFill>
              </a:rPr>
              <a:t>In press </a:t>
            </a:r>
            <a:r>
              <a:rPr lang="en-US" dirty="0" smtClean="0">
                <a:solidFill>
                  <a:schemeClr val="bg1"/>
                </a:solidFill>
              </a:rPr>
              <a:t>(Mirarab et al.)</a:t>
            </a:r>
          </a:p>
        </p:txBody>
      </p:sp>
    </p:spTree>
    <p:extLst>
      <p:ext uri="{BB962C8B-B14F-4D97-AF65-F5344CB8AC3E}">
        <p14:creationId xmlns:p14="http://schemas.microsoft.com/office/powerpoint/2010/main" val="105710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Addressing gene tree estimation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better estimates of the gene trees</a:t>
            </a:r>
          </a:p>
          <a:p>
            <a:r>
              <a:rPr lang="en-US" dirty="0" smtClean="0"/>
              <a:t>Restrict to subset of estimated gene trees </a:t>
            </a:r>
          </a:p>
          <a:p>
            <a:r>
              <a:rPr lang="en-US" dirty="0" smtClean="0"/>
              <a:t>Model error in the estimated gene trees</a:t>
            </a:r>
          </a:p>
          <a:p>
            <a:r>
              <a:rPr lang="en-US" dirty="0" smtClean="0"/>
              <a:t>Modify gene trees to reduce error</a:t>
            </a:r>
          </a:p>
          <a:p>
            <a:r>
              <a:rPr lang="en-US" dirty="0" smtClean="0"/>
              <a:t>Develop methods with greater robustness to gene tree error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ASTRAL. Bioinformatics 2014 (Mirarab et al.)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Statistical binning. </a:t>
            </a:r>
            <a:r>
              <a:rPr lang="en-US" dirty="0" smtClean="0">
                <a:solidFill>
                  <a:srgbClr val="0000FF"/>
                </a:solidFill>
              </a:rPr>
              <a:t>In press </a:t>
            </a:r>
            <a:r>
              <a:rPr lang="en-US" dirty="0" smtClean="0">
                <a:solidFill>
                  <a:srgbClr val="0000FF"/>
                </a:solidFill>
              </a:rPr>
              <a:t>(Mirarab et al.)</a:t>
            </a:r>
          </a:p>
        </p:txBody>
      </p:sp>
    </p:spTree>
    <p:extLst>
      <p:ext uri="{BB962C8B-B14F-4D97-AF65-F5344CB8AC3E}">
        <p14:creationId xmlns:p14="http://schemas.microsoft.com/office/powerpoint/2010/main" val="4051352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Avian Phylogenomics Project</a:t>
            </a:r>
          </a:p>
        </p:txBody>
      </p:sp>
      <p:pic>
        <p:nvPicPr>
          <p:cNvPr id="217092" name="Picture 4" descr="Erich Jarvis Grey Letter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09800"/>
            <a:ext cx="1426169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5" name="Picture 7" descr="guoj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05" y="2242720"/>
            <a:ext cx="642734" cy="7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6" name="Text Box 8"/>
          <p:cNvSpPr txBox="1"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772400" cy="4114800"/>
          </a:xfrm>
          <a:noFill/>
          <a:ln/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/>
              <a:t>E </a:t>
            </a:r>
            <a:r>
              <a:rPr lang="en-US" sz="1600" dirty="0"/>
              <a:t>Jarvis,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/>
              <a:t>HHMI</a:t>
            </a:r>
            <a:endParaRPr lang="en-US" sz="2400" dirty="0"/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36971" y="1568917"/>
            <a:ext cx="10334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G </a:t>
            </a:r>
            <a:r>
              <a:rPr lang="en-US" sz="1600" dirty="0"/>
              <a:t>Zhang, </a:t>
            </a:r>
          </a:p>
          <a:p>
            <a:r>
              <a:rPr lang="en-US" sz="1600" dirty="0"/>
              <a:t>BGI</a:t>
            </a: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754062" y="3224229"/>
            <a:ext cx="80896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Approx. 50 species, whole genomes</a:t>
            </a:r>
          </a:p>
          <a:p>
            <a:pPr>
              <a:buFontTx/>
              <a:buChar char="•"/>
            </a:pPr>
            <a:r>
              <a:rPr lang="en-US" sz="2000" dirty="0"/>
              <a:t> 8000+ genes, UCEs</a:t>
            </a:r>
          </a:p>
          <a:p>
            <a:pPr>
              <a:buFontTx/>
              <a:buChar char="•"/>
            </a:pPr>
            <a:r>
              <a:rPr lang="en-US" sz="2000" dirty="0"/>
              <a:t> Gene </a:t>
            </a:r>
            <a:r>
              <a:rPr lang="en-US" sz="2000" dirty="0" smtClean="0"/>
              <a:t>sequence </a:t>
            </a:r>
            <a:r>
              <a:rPr lang="en-US" sz="2000" dirty="0"/>
              <a:t>alignments computed using </a:t>
            </a:r>
            <a:r>
              <a:rPr lang="en-US" sz="2000" dirty="0" err="1" smtClean="0"/>
              <a:t>SATé</a:t>
            </a:r>
            <a:r>
              <a:rPr lang="en-US" sz="2000" dirty="0" smtClean="0"/>
              <a:t> (Liu et al., Science 2009 and Systematic Biology 2012)</a:t>
            </a:r>
            <a:endParaRPr lang="en-US" sz="2000" dirty="0"/>
          </a:p>
        </p:txBody>
      </p:sp>
      <p:pic>
        <p:nvPicPr>
          <p:cNvPr id="217099" name="Picture 11" descr="tom gilb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78" y="2227979"/>
            <a:ext cx="804201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1914060" y="1554598"/>
            <a:ext cx="1347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MTP Gilbert,</a:t>
            </a:r>
          </a:p>
          <a:p>
            <a:r>
              <a:rPr lang="en-US" sz="1600" dirty="0"/>
              <a:t>Copenhagen</a:t>
            </a:r>
            <a:endParaRPr lang="en-US" sz="1800" dirty="0"/>
          </a:p>
        </p:txBody>
      </p:sp>
      <p:pic>
        <p:nvPicPr>
          <p:cNvPr id="217101" name="Picture 13" descr="siav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51" y="2249644"/>
            <a:ext cx="768512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2" name="Picture 14" descr="war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573" y="2249644"/>
            <a:ext cx="669994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6563646" y="1572840"/>
            <a:ext cx="232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Mirarab</a:t>
            </a:r>
            <a:r>
              <a:rPr lang="en-US" sz="1600" dirty="0" smtClean="0"/>
              <a:t>   Md</a:t>
            </a:r>
            <a:r>
              <a:rPr lang="en-US" sz="1600" dirty="0"/>
              <a:t>. S. </a:t>
            </a:r>
            <a:r>
              <a:rPr lang="en-US" sz="1600" dirty="0" err="1"/>
              <a:t>Bayzid</a:t>
            </a:r>
            <a:r>
              <a:rPr lang="en-US" sz="1600" dirty="0"/>
              <a:t>, UT-</a:t>
            </a:r>
            <a:r>
              <a:rPr lang="en-US" sz="1600" dirty="0" smtClean="0"/>
              <a:t>Austin        UT-Austin</a:t>
            </a:r>
            <a:endParaRPr lang="en-US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2242720"/>
            <a:ext cx="726848" cy="789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0559" y="1565368"/>
            <a:ext cx="121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Warnow</a:t>
            </a:r>
          </a:p>
          <a:p>
            <a:r>
              <a:rPr lang="en-US" dirty="0" smtClean="0"/>
              <a:t>UT-Austin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87930" y="3181224"/>
            <a:ext cx="315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many many other people…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3197" y="4904952"/>
            <a:ext cx="659667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Species tree estimated using Statistical Binning with MP-EST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In press</a:t>
            </a:r>
            <a:endParaRPr lang="en-US" sz="20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653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</a:t>
            </a:r>
            <a:r>
              <a:rPr lang="en-US" dirty="0" smtClean="0"/>
              <a:t>species tree estimation</a:t>
            </a:r>
          </a:p>
          <a:p>
            <a:pPr marL="857250" lvl="1" indent="-457200"/>
            <a:r>
              <a:rPr lang="en-US" dirty="0" smtClean="0"/>
              <a:t>Gene tree conflict due to incomplete lineage sorting</a:t>
            </a:r>
          </a:p>
          <a:p>
            <a:pPr marL="857250" lvl="1" indent="-457200"/>
            <a:r>
              <a:rPr lang="en-US" dirty="0" smtClean="0"/>
              <a:t>The multi-species </a:t>
            </a:r>
            <a:r>
              <a:rPr lang="en-US" dirty="0"/>
              <a:t>c</a:t>
            </a:r>
            <a:r>
              <a:rPr lang="en-US" dirty="0" smtClean="0"/>
              <a:t>oalescent model</a:t>
            </a:r>
          </a:p>
          <a:p>
            <a:pPr marL="857250" lvl="1" indent="-457200"/>
            <a:r>
              <a:rPr lang="en-US" dirty="0" err="1" smtClean="0"/>
              <a:t>Identifiability</a:t>
            </a:r>
            <a:r>
              <a:rPr lang="en-US" dirty="0" smtClean="0"/>
              <a:t> and statistical </a:t>
            </a:r>
            <a:r>
              <a:rPr lang="en-US" dirty="0" smtClean="0"/>
              <a:t>consistency</a:t>
            </a:r>
          </a:p>
          <a:p>
            <a:pPr marL="857250" lvl="1" indent="-457200"/>
            <a:r>
              <a:rPr lang="en-US" dirty="0" smtClean="0"/>
              <a:t>New methods for species tree estimation</a:t>
            </a:r>
            <a:endParaRPr lang="en-US" dirty="0" smtClean="0"/>
          </a:p>
          <a:p>
            <a:pPr marL="1257300" lvl="2" indent="-457200"/>
            <a:r>
              <a:rPr lang="en-US" dirty="0" smtClean="0"/>
              <a:t>Statistical Binning (in press)</a:t>
            </a:r>
          </a:p>
          <a:p>
            <a:pPr marL="1257300" lvl="2" indent="-457200"/>
            <a:r>
              <a:rPr lang="en-US" dirty="0" smtClean="0"/>
              <a:t>ASTRAL (Bioinformatics 2014)</a:t>
            </a:r>
            <a:endParaRPr lang="en-US" dirty="0" smtClean="0"/>
          </a:p>
          <a:p>
            <a:pPr marL="857250" lvl="1" indent="-457200"/>
            <a:r>
              <a:rPr lang="en-US" dirty="0" smtClean="0"/>
              <a:t>The challenge of gene tree estimation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8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>
            <a:normAutofit fontScale="90000"/>
          </a:bodyPr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/>
              <a:t>1KP: Thousand </a:t>
            </a:r>
            <a:r>
              <a:rPr lang="en-US" dirty="0" err="1" smtClean="0"/>
              <a:t>Transcriptome</a:t>
            </a:r>
            <a:r>
              <a:rPr lang="en-US" dirty="0" smtClean="0"/>
              <a:t> Project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00399"/>
            <a:ext cx="7773988" cy="337185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>
            <a:noAutofit/>
          </a:bodyPr>
          <a:lstStyle/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1200 plant </a:t>
            </a:r>
            <a:r>
              <a:rPr lang="en-US" sz="2000" dirty="0" err="1" smtClean="0"/>
              <a:t>transcriptomes</a:t>
            </a:r>
            <a:r>
              <a:rPr lang="en-US" sz="2000" dirty="0" smtClean="0"/>
              <a:t> 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More than 13,000 gene families (most not single copy)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Gene sequence alignments and trees computed using </a:t>
            </a:r>
            <a:r>
              <a:rPr lang="en-US" sz="2000" dirty="0" err="1" smtClean="0"/>
              <a:t>SATe</a:t>
            </a:r>
            <a:r>
              <a:rPr lang="en-US" sz="2000" dirty="0" smtClean="0"/>
              <a:t> (Liu et al., Science 2009 and Systematic Biology 2012)</a:t>
            </a:r>
          </a:p>
        </p:txBody>
      </p:sp>
      <p:pic>
        <p:nvPicPr>
          <p:cNvPr id="2478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2226"/>
            <a:ext cx="803485" cy="94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91" y="1283168"/>
            <a:ext cx="967882" cy="96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32" y="1359368"/>
            <a:ext cx="713169" cy="89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228600" y="2633663"/>
            <a:ext cx="14097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G.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Ka-Shu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 Wong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Alberta</a:t>
            </a:r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2526735" y="2653936"/>
            <a:ext cx="1219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Wickett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Northwestern</a:t>
            </a:r>
          </a:p>
        </p:txBody>
      </p:sp>
      <p:sp>
        <p:nvSpPr>
          <p:cNvPr id="247817" name="Text Box 9"/>
          <p:cNvSpPr txBox="1">
            <a:spLocks noChangeArrowheads="1"/>
          </p:cNvSpPr>
          <p:nvPr/>
        </p:nvSpPr>
        <p:spPr bwMode="auto">
          <a:xfrm>
            <a:off x="1287082" y="2662343"/>
            <a:ext cx="13271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J.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Leebens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-Mack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Georgia</a:t>
            </a:r>
          </a:p>
        </p:txBody>
      </p:sp>
      <p:pic>
        <p:nvPicPr>
          <p:cNvPr id="24781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69" y="1359368"/>
            <a:ext cx="1042702" cy="78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9" name="Text Box 11"/>
          <p:cNvSpPr txBox="1">
            <a:spLocks noChangeArrowheads="1"/>
          </p:cNvSpPr>
          <p:nvPr/>
        </p:nvSpPr>
        <p:spPr bwMode="auto">
          <a:xfrm>
            <a:off x="3562769" y="2664876"/>
            <a:ext cx="874395" cy="4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Matasci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iPlant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</p:txBody>
      </p:sp>
      <p:pic>
        <p:nvPicPr>
          <p:cNvPr id="78859" name="Picture 12" descr="siava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1372789"/>
            <a:ext cx="896992" cy="8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0" name="Picture 13" descr="warn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12" y="1372789"/>
            <a:ext cx="780155" cy="8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1" name="Text Box 14"/>
          <p:cNvSpPr txBox="1">
            <a:spLocks noChangeArrowheads="1"/>
          </p:cNvSpPr>
          <p:nvPr/>
        </p:nvSpPr>
        <p:spPr bwMode="auto">
          <a:xfrm>
            <a:off x="4437164" y="2616781"/>
            <a:ext cx="4364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 smtClean="0"/>
              <a:t>T. Warnow,                S. </a:t>
            </a:r>
            <a:r>
              <a:rPr lang="en-US" sz="1000" dirty="0" err="1"/>
              <a:t>Mirarab</a:t>
            </a:r>
            <a:r>
              <a:rPr lang="en-US" sz="1000" dirty="0" smtClean="0"/>
              <a:t>,                N. Nguyen,           Md</a:t>
            </a:r>
            <a:r>
              <a:rPr lang="en-US" sz="1000" dirty="0"/>
              <a:t>. </a:t>
            </a:r>
            <a:r>
              <a:rPr lang="en-US" sz="1000" dirty="0" err="1" smtClean="0"/>
              <a:t>S.Bayzid</a:t>
            </a:r>
            <a:endParaRPr lang="en-US" sz="1000" dirty="0"/>
          </a:p>
          <a:p>
            <a:r>
              <a:rPr lang="en-US" sz="1000" dirty="0" smtClean="0"/>
              <a:t>UT</a:t>
            </a:r>
            <a:r>
              <a:rPr lang="en-US" sz="1000" dirty="0"/>
              <a:t>-</a:t>
            </a:r>
            <a:r>
              <a:rPr lang="en-US" sz="1000" dirty="0" smtClean="0"/>
              <a:t>Austin                  UT-Austin                 UT-Austin              UT-Austin</a:t>
            </a:r>
            <a:endParaRPr lang="en-US" sz="1000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76" y="1347857"/>
            <a:ext cx="845152" cy="917955"/>
          </a:xfrm>
          <a:prstGeom prst="rect">
            <a:avLst/>
          </a:prstGeom>
        </p:spPr>
      </p:pic>
      <p:pic>
        <p:nvPicPr>
          <p:cNvPr id="3" name="Picture 2" descr="nam-nguye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35" y="1434006"/>
            <a:ext cx="1044241" cy="784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7082" y="4771379"/>
            <a:ext cx="650690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Species tree estimated using ASTRAL (Bioinformatics, 2014)</a:t>
            </a:r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b="1" dirty="0" smtClean="0">
                <a:solidFill>
                  <a:srgbClr val="0000FF"/>
                </a:solidFill>
              </a:rPr>
              <a:t>In </a:t>
            </a:r>
            <a:r>
              <a:rPr lang="en-US" sz="2000" b="1" dirty="0" smtClean="0">
                <a:solidFill>
                  <a:srgbClr val="0000FF"/>
                </a:solidFill>
              </a:rPr>
              <a:t>press</a:t>
            </a:r>
            <a:endParaRPr lang="en-US" sz="2000" b="1" i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0391" y="32003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87930" y="3052868"/>
            <a:ext cx="25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many other people…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6417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binning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799966"/>
            <a:ext cx="8340625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Input: estimated gene trees with bootstrap support, and minimum </a:t>
            </a:r>
            <a:r>
              <a:rPr lang="en-US" dirty="0" smtClean="0">
                <a:solidFill>
                  <a:srgbClr val="0000FF"/>
                </a:solidFill>
              </a:rPr>
              <a:t>support threshold t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/>
              <a:t>Step 1: partition of the estimated gene trees into sets, so that no two gene trees in the same set are strongly incompatible, and the sets have approximately the same size.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Step 2: estimate “supergene” trees on each set using concatenation (maximum likelihood)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Step 3: combine supergene trees using coalescent-based method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Note: Step 1 requires solving the NP-hard “balanced vertex coloring problem”, for which we developed a good heuristic (modified 1979 </a:t>
            </a:r>
            <a:r>
              <a:rPr lang="en-US" dirty="0" err="1" smtClean="0">
                <a:solidFill>
                  <a:srgbClr val="0000FF"/>
                </a:solidFill>
              </a:rPr>
              <a:t>Brelaz</a:t>
            </a:r>
            <a:r>
              <a:rPr lang="en-US" dirty="0" smtClean="0">
                <a:solidFill>
                  <a:srgbClr val="0000FF"/>
                </a:solidFill>
              </a:rPr>
              <a:t> algorithm)</a:t>
            </a:r>
          </a:p>
        </p:txBody>
      </p:sp>
      <p:pic>
        <p:nvPicPr>
          <p:cNvPr id="4" name="Picture 3" descr="bayz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44" y="142522"/>
            <a:ext cx="1345578" cy="146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iav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4" y="142522"/>
            <a:ext cx="1466114" cy="145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85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binning vs. </a:t>
            </a:r>
            <a:r>
              <a:rPr lang="en-US" dirty="0" err="1" smtClean="0"/>
              <a:t>unbinned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591258" y="4973532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7693" y="5900081"/>
            <a:ext cx="8511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Mirarab, et al., to appear (Science 2014)</a:t>
            </a:r>
          </a:p>
          <a:p>
            <a:r>
              <a:rPr lang="en-US" dirty="0" smtClean="0"/>
              <a:t>Binning produces bins with approximate 5 to 7 genes each</a:t>
            </a:r>
          </a:p>
          <a:p>
            <a:r>
              <a:rPr lang="en-US" dirty="0" smtClean="0"/>
              <a:t>Datasets: 11-taxon </a:t>
            </a:r>
            <a:r>
              <a:rPr lang="en-US" dirty="0" err="1" smtClean="0"/>
              <a:t>strongILS</a:t>
            </a:r>
            <a:r>
              <a:rPr lang="en-US" dirty="0" smtClean="0"/>
              <a:t> datasets with 50 genes, Chung and </a:t>
            </a:r>
            <a:r>
              <a:rPr lang="en-US" dirty="0" err="1"/>
              <a:t>Ané</a:t>
            </a:r>
            <a:r>
              <a:rPr lang="en-US" dirty="0"/>
              <a:t>,  </a:t>
            </a:r>
            <a:r>
              <a:rPr lang="en-US" dirty="0" smtClean="0"/>
              <a:t>Systematic Biology</a:t>
            </a:r>
            <a:endParaRPr lang="en-US" dirty="0"/>
          </a:p>
        </p:txBody>
      </p:sp>
      <p:pic>
        <p:nvPicPr>
          <p:cNvPr id="4" name="Picture 3" descr="11_50-strong-stat-binn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72" y="1729320"/>
            <a:ext cx="7747938" cy="34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Accurate Species Trees Algorithm</a:t>
            </a:r>
          </a:p>
          <a:p>
            <a:r>
              <a:rPr lang="en-US" dirty="0" smtClean="0"/>
              <a:t>Mirarab et al., ECCB 2014 and Bioinformatics 2014 </a:t>
            </a:r>
          </a:p>
          <a:p>
            <a:r>
              <a:rPr lang="en-US" dirty="0" smtClean="0"/>
              <a:t>Statistically-consistent estimation of the species tree from </a:t>
            </a:r>
            <a:r>
              <a:rPr lang="en-US" dirty="0" err="1" smtClean="0"/>
              <a:t>unrooted</a:t>
            </a:r>
            <a:r>
              <a:rPr lang="en-US" dirty="0" smtClean="0"/>
              <a:t> gene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078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ASTRAL’s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Input: set of </a:t>
            </a:r>
            <a:r>
              <a:rPr lang="en-US" dirty="0" err="1" smtClean="0">
                <a:latin typeface="Calibri"/>
                <a:cs typeface="Calibri"/>
              </a:rPr>
              <a:t>unrooted</a:t>
            </a:r>
            <a:r>
              <a:rPr lang="en-US" dirty="0" smtClean="0">
                <a:latin typeface="Calibri"/>
                <a:cs typeface="Calibri"/>
              </a:rPr>
              <a:t> gene trees T</a:t>
            </a:r>
            <a:r>
              <a:rPr lang="en-US" baseline="-25000" dirty="0" smtClean="0">
                <a:latin typeface="Calibri"/>
                <a:cs typeface="Calibri"/>
              </a:rPr>
              <a:t>1</a:t>
            </a:r>
            <a:r>
              <a:rPr lang="en-US" dirty="0" smtClean="0">
                <a:latin typeface="Calibri"/>
                <a:cs typeface="Calibri"/>
              </a:rPr>
              <a:t>, T</a:t>
            </a:r>
            <a:r>
              <a:rPr lang="en-US" baseline="-25000" dirty="0" smtClean="0">
                <a:latin typeface="Calibri"/>
                <a:cs typeface="Calibri"/>
              </a:rPr>
              <a:t>2</a:t>
            </a:r>
            <a:r>
              <a:rPr lang="en-US" dirty="0" smtClean="0">
                <a:latin typeface="Calibri"/>
                <a:cs typeface="Calibri"/>
              </a:rPr>
              <a:t>, …, </a:t>
            </a:r>
            <a:r>
              <a:rPr lang="en-US" dirty="0" err="1" smtClean="0">
                <a:latin typeface="Calibri"/>
                <a:cs typeface="Calibri"/>
              </a:rPr>
              <a:t>T</a:t>
            </a:r>
            <a:r>
              <a:rPr lang="en-US" baseline="-25000" dirty="0" err="1" smtClean="0">
                <a:latin typeface="Calibri"/>
                <a:cs typeface="Calibri"/>
              </a:rPr>
              <a:t>k</a:t>
            </a:r>
            <a:endParaRPr lang="en-US" baseline="-25000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Output: Tree T</a:t>
            </a:r>
            <a:r>
              <a:rPr lang="en-US" baseline="30000" dirty="0" smtClean="0">
                <a:latin typeface="Calibri"/>
                <a:cs typeface="Calibri"/>
              </a:rPr>
              <a:t>*</a:t>
            </a:r>
            <a:r>
              <a:rPr lang="en-US" dirty="0" smtClean="0">
                <a:latin typeface="Calibri"/>
                <a:cs typeface="Calibri"/>
              </a:rPr>
              <a:t> maximizing the total quartet-similarity score to the </a:t>
            </a:r>
            <a:r>
              <a:rPr lang="en-US" dirty="0" err="1" smtClean="0">
                <a:latin typeface="Calibri"/>
                <a:cs typeface="Calibri"/>
              </a:rPr>
              <a:t>unrooted</a:t>
            </a:r>
            <a:r>
              <a:rPr lang="en-US" dirty="0" smtClean="0">
                <a:latin typeface="Calibri"/>
                <a:cs typeface="Calibri"/>
              </a:rPr>
              <a:t> gene trees</a:t>
            </a:r>
          </a:p>
          <a:p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Theorem:</a:t>
            </a:r>
          </a:p>
          <a:p>
            <a:r>
              <a:rPr lang="en-US" dirty="0" smtClean="0">
                <a:latin typeface="Calibri"/>
                <a:cs typeface="Calibri"/>
              </a:rPr>
              <a:t>An exact solution to this problem would be a statistically consistent algorithm in the presence of ILS</a:t>
            </a: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85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ASTRAL’s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Input: set of </a:t>
            </a:r>
            <a:r>
              <a:rPr lang="en-US" dirty="0" err="1" smtClean="0">
                <a:latin typeface="Calibri"/>
                <a:cs typeface="Calibri"/>
              </a:rPr>
              <a:t>unrooted</a:t>
            </a:r>
            <a:r>
              <a:rPr lang="en-US" dirty="0" smtClean="0">
                <a:latin typeface="Calibri"/>
                <a:cs typeface="Calibri"/>
              </a:rPr>
              <a:t> gene trees T</a:t>
            </a:r>
            <a:r>
              <a:rPr lang="en-US" baseline="-25000" dirty="0" smtClean="0">
                <a:latin typeface="Calibri"/>
                <a:cs typeface="Calibri"/>
              </a:rPr>
              <a:t>1</a:t>
            </a:r>
            <a:r>
              <a:rPr lang="en-US" dirty="0" smtClean="0">
                <a:latin typeface="Calibri"/>
                <a:cs typeface="Calibri"/>
              </a:rPr>
              <a:t>, T</a:t>
            </a:r>
            <a:r>
              <a:rPr lang="en-US" baseline="-25000" dirty="0" smtClean="0">
                <a:latin typeface="Calibri"/>
                <a:cs typeface="Calibri"/>
              </a:rPr>
              <a:t>2</a:t>
            </a:r>
            <a:r>
              <a:rPr lang="en-US" dirty="0" smtClean="0">
                <a:latin typeface="Calibri"/>
                <a:cs typeface="Calibri"/>
              </a:rPr>
              <a:t>, …, </a:t>
            </a:r>
            <a:r>
              <a:rPr lang="en-US" dirty="0" err="1" smtClean="0">
                <a:latin typeface="Calibri"/>
                <a:cs typeface="Calibri"/>
              </a:rPr>
              <a:t>T</a:t>
            </a:r>
            <a:r>
              <a:rPr lang="en-US" baseline="-25000" dirty="0" err="1" smtClean="0">
                <a:latin typeface="Calibri"/>
                <a:cs typeface="Calibri"/>
              </a:rPr>
              <a:t>k</a:t>
            </a:r>
            <a:endParaRPr lang="en-US" baseline="-25000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Output: Tree T</a:t>
            </a:r>
            <a:r>
              <a:rPr lang="en-US" baseline="30000" dirty="0" smtClean="0">
                <a:latin typeface="Calibri"/>
                <a:cs typeface="Calibri"/>
              </a:rPr>
              <a:t>*</a:t>
            </a:r>
            <a:r>
              <a:rPr lang="en-US" dirty="0" smtClean="0">
                <a:latin typeface="Calibri"/>
                <a:cs typeface="Calibri"/>
              </a:rPr>
              <a:t> maximizing the total quartet-similarity score to the </a:t>
            </a:r>
            <a:r>
              <a:rPr lang="en-US" dirty="0" err="1" smtClean="0">
                <a:latin typeface="Calibri"/>
                <a:cs typeface="Calibri"/>
              </a:rPr>
              <a:t>unrooted</a:t>
            </a:r>
            <a:r>
              <a:rPr lang="en-US" dirty="0" smtClean="0">
                <a:latin typeface="Calibri"/>
                <a:cs typeface="Calibri"/>
              </a:rPr>
              <a:t> gene trees</a:t>
            </a:r>
          </a:p>
          <a:p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Theorem:</a:t>
            </a:r>
          </a:p>
          <a:p>
            <a:r>
              <a:rPr lang="en-US" dirty="0" smtClean="0">
                <a:latin typeface="Calibri"/>
                <a:cs typeface="Calibri"/>
              </a:rPr>
              <a:t>An exact solution to this problem is NP-hard</a:t>
            </a: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369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ASTRAL’s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libri"/>
                <a:cs typeface="Calibri"/>
              </a:rPr>
              <a:t>Input: set of </a:t>
            </a:r>
            <a:r>
              <a:rPr lang="en-US" dirty="0" err="1" smtClean="0">
                <a:latin typeface="Calibri"/>
                <a:cs typeface="Calibri"/>
              </a:rPr>
              <a:t>unrooted</a:t>
            </a:r>
            <a:r>
              <a:rPr lang="en-US" dirty="0" smtClean="0">
                <a:latin typeface="Calibri"/>
                <a:cs typeface="Calibri"/>
              </a:rPr>
              <a:t> gene trees T</a:t>
            </a:r>
            <a:r>
              <a:rPr lang="en-US" baseline="-25000" dirty="0" smtClean="0">
                <a:latin typeface="Calibri"/>
                <a:cs typeface="Calibri"/>
              </a:rPr>
              <a:t>1</a:t>
            </a:r>
            <a:r>
              <a:rPr lang="en-US" dirty="0" smtClean="0">
                <a:latin typeface="Calibri"/>
                <a:cs typeface="Calibri"/>
              </a:rPr>
              <a:t>, T</a:t>
            </a:r>
            <a:r>
              <a:rPr lang="en-US" baseline="-25000" dirty="0" smtClean="0">
                <a:latin typeface="Calibri"/>
                <a:cs typeface="Calibri"/>
              </a:rPr>
              <a:t>2</a:t>
            </a:r>
            <a:r>
              <a:rPr lang="en-US" dirty="0" smtClean="0">
                <a:latin typeface="Calibri"/>
                <a:cs typeface="Calibri"/>
              </a:rPr>
              <a:t>, …, </a:t>
            </a:r>
            <a:r>
              <a:rPr lang="en-US" dirty="0" err="1" smtClean="0">
                <a:latin typeface="Calibri"/>
                <a:cs typeface="Calibri"/>
              </a:rPr>
              <a:t>T</a:t>
            </a:r>
            <a:r>
              <a:rPr lang="en-US" baseline="-25000" dirty="0" err="1" smtClean="0">
                <a:latin typeface="Calibri"/>
                <a:cs typeface="Calibri"/>
              </a:rPr>
              <a:t>k</a:t>
            </a:r>
            <a:r>
              <a:rPr lang="en-US" dirty="0" smtClean="0">
                <a:latin typeface="Calibri"/>
                <a:cs typeface="Calibri"/>
              </a:rPr>
              <a:t> and set X of bipartitions on species set S</a:t>
            </a:r>
            <a:endParaRPr lang="en-US" baseline="-25000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Output: Tree T</a:t>
            </a:r>
            <a:r>
              <a:rPr lang="en-US" baseline="30000" dirty="0" smtClean="0">
                <a:latin typeface="Calibri"/>
                <a:cs typeface="Calibri"/>
              </a:rPr>
              <a:t>*</a:t>
            </a:r>
            <a:r>
              <a:rPr lang="en-US" dirty="0" smtClean="0">
                <a:latin typeface="Calibri"/>
                <a:cs typeface="Calibri"/>
              </a:rPr>
              <a:t> maximizing the total quartet-similarity score to the </a:t>
            </a:r>
            <a:r>
              <a:rPr lang="en-US" dirty="0" err="1" smtClean="0">
                <a:latin typeface="Calibri"/>
                <a:cs typeface="Calibri"/>
              </a:rPr>
              <a:t>unrooted</a:t>
            </a:r>
            <a:r>
              <a:rPr lang="en-US" dirty="0" smtClean="0">
                <a:latin typeface="Calibri"/>
                <a:cs typeface="Calibri"/>
              </a:rPr>
              <a:t> gene trees, </a:t>
            </a:r>
            <a:r>
              <a:rPr lang="en-US" u="sng" dirty="0" smtClean="0">
                <a:latin typeface="Calibri"/>
                <a:cs typeface="Calibri"/>
              </a:rPr>
              <a:t>subject to Bipartitions(T</a:t>
            </a:r>
            <a:r>
              <a:rPr lang="en-US" u="sng" baseline="30000" dirty="0" smtClean="0">
                <a:latin typeface="Calibri"/>
                <a:cs typeface="Calibri"/>
              </a:rPr>
              <a:t>*</a:t>
            </a:r>
            <a:r>
              <a:rPr lang="en-US" u="sng" dirty="0" smtClean="0">
                <a:latin typeface="Calibri"/>
                <a:cs typeface="Calibri"/>
              </a:rPr>
              <a:t>) drawn from X</a:t>
            </a:r>
          </a:p>
          <a:p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Theorem:</a:t>
            </a:r>
          </a:p>
          <a:p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An exact solution to this problem is achievable in polynomial time!</a:t>
            </a: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796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ASTRAL’s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libri"/>
                <a:cs typeface="Calibri"/>
              </a:rPr>
              <a:t>Input: set of </a:t>
            </a:r>
            <a:r>
              <a:rPr lang="en-US" dirty="0" err="1" smtClean="0">
                <a:latin typeface="Calibri"/>
                <a:cs typeface="Calibri"/>
              </a:rPr>
              <a:t>unrooted</a:t>
            </a:r>
            <a:r>
              <a:rPr lang="en-US" dirty="0" smtClean="0">
                <a:latin typeface="Calibri"/>
                <a:cs typeface="Calibri"/>
              </a:rPr>
              <a:t> gene trees T</a:t>
            </a:r>
            <a:r>
              <a:rPr lang="en-US" baseline="-25000" dirty="0" smtClean="0">
                <a:latin typeface="Calibri"/>
                <a:cs typeface="Calibri"/>
              </a:rPr>
              <a:t>1</a:t>
            </a:r>
            <a:r>
              <a:rPr lang="en-US" dirty="0" smtClean="0">
                <a:latin typeface="Calibri"/>
                <a:cs typeface="Calibri"/>
              </a:rPr>
              <a:t>, T</a:t>
            </a:r>
            <a:r>
              <a:rPr lang="en-US" baseline="-25000" dirty="0" smtClean="0">
                <a:latin typeface="Calibri"/>
                <a:cs typeface="Calibri"/>
              </a:rPr>
              <a:t>2</a:t>
            </a:r>
            <a:r>
              <a:rPr lang="en-US" dirty="0" smtClean="0">
                <a:latin typeface="Calibri"/>
                <a:cs typeface="Calibri"/>
              </a:rPr>
              <a:t>, …, </a:t>
            </a:r>
            <a:r>
              <a:rPr lang="en-US" dirty="0" err="1" smtClean="0">
                <a:latin typeface="Calibri"/>
                <a:cs typeface="Calibri"/>
              </a:rPr>
              <a:t>T</a:t>
            </a:r>
            <a:r>
              <a:rPr lang="en-US" baseline="-25000" dirty="0" err="1" smtClean="0">
                <a:latin typeface="Calibri"/>
                <a:cs typeface="Calibri"/>
              </a:rPr>
              <a:t>k</a:t>
            </a:r>
            <a:r>
              <a:rPr lang="en-US" dirty="0" smtClean="0">
                <a:latin typeface="Calibri"/>
                <a:cs typeface="Calibri"/>
              </a:rPr>
              <a:t> and set X of bipartitions on species set S</a:t>
            </a:r>
            <a:endParaRPr lang="en-US" baseline="-25000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Output: Tree T</a:t>
            </a:r>
            <a:r>
              <a:rPr lang="en-US" baseline="30000" dirty="0" smtClean="0">
                <a:latin typeface="Calibri"/>
                <a:cs typeface="Calibri"/>
              </a:rPr>
              <a:t>*</a:t>
            </a:r>
            <a:r>
              <a:rPr lang="en-US" dirty="0" smtClean="0">
                <a:latin typeface="Calibri"/>
                <a:cs typeface="Calibri"/>
              </a:rPr>
              <a:t> maximizing the total quartet-similarity score to the </a:t>
            </a:r>
            <a:r>
              <a:rPr lang="en-US" dirty="0" err="1" smtClean="0">
                <a:latin typeface="Calibri"/>
                <a:cs typeface="Calibri"/>
              </a:rPr>
              <a:t>unrooted</a:t>
            </a:r>
            <a:r>
              <a:rPr lang="en-US" dirty="0" smtClean="0">
                <a:latin typeface="Calibri"/>
                <a:cs typeface="Calibri"/>
              </a:rPr>
              <a:t> gene trees, </a:t>
            </a:r>
            <a:r>
              <a:rPr lang="en-US" u="sng" dirty="0" smtClean="0">
                <a:latin typeface="Calibri"/>
                <a:cs typeface="Calibri"/>
              </a:rPr>
              <a:t>subject to Bipartitions(T</a:t>
            </a:r>
            <a:r>
              <a:rPr lang="en-US" u="sng" baseline="30000" dirty="0" smtClean="0">
                <a:latin typeface="Calibri"/>
                <a:cs typeface="Calibri"/>
              </a:rPr>
              <a:t>*</a:t>
            </a:r>
            <a:r>
              <a:rPr lang="en-US" u="sng" dirty="0" smtClean="0">
                <a:latin typeface="Calibri"/>
                <a:cs typeface="Calibri"/>
              </a:rPr>
              <a:t>) drawn from X</a:t>
            </a:r>
          </a:p>
          <a:p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Theorem:</a:t>
            </a:r>
          </a:p>
          <a:p>
            <a:r>
              <a:rPr lang="en-US" dirty="0" smtClean="0">
                <a:latin typeface="Calibri"/>
                <a:cs typeface="Calibri"/>
              </a:rPr>
              <a:t>An exact solution to this problem is achievable in polynomial time!</a:t>
            </a: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9524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ASTRAL’s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libri"/>
                <a:cs typeface="Calibri"/>
              </a:rPr>
              <a:t>Input: set of </a:t>
            </a:r>
            <a:r>
              <a:rPr lang="en-US" dirty="0" err="1" smtClean="0">
                <a:latin typeface="Calibri"/>
                <a:cs typeface="Calibri"/>
              </a:rPr>
              <a:t>unrooted</a:t>
            </a:r>
            <a:r>
              <a:rPr lang="en-US" dirty="0" smtClean="0">
                <a:latin typeface="Calibri"/>
                <a:cs typeface="Calibri"/>
              </a:rPr>
              <a:t> gene trees T</a:t>
            </a:r>
            <a:r>
              <a:rPr lang="en-US" baseline="-25000" dirty="0" smtClean="0">
                <a:latin typeface="Calibri"/>
                <a:cs typeface="Calibri"/>
              </a:rPr>
              <a:t>1</a:t>
            </a:r>
            <a:r>
              <a:rPr lang="en-US" dirty="0" smtClean="0">
                <a:latin typeface="Calibri"/>
                <a:cs typeface="Calibri"/>
              </a:rPr>
              <a:t>, T</a:t>
            </a:r>
            <a:r>
              <a:rPr lang="en-US" baseline="-25000" dirty="0" smtClean="0">
                <a:latin typeface="Calibri"/>
                <a:cs typeface="Calibri"/>
              </a:rPr>
              <a:t>2</a:t>
            </a:r>
            <a:r>
              <a:rPr lang="en-US" dirty="0" smtClean="0">
                <a:latin typeface="Calibri"/>
                <a:cs typeface="Calibri"/>
              </a:rPr>
              <a:t>, …, </a:t>
            </a:r>
            <a:r>
              <a:rPr lang="en-US" dirty="0" err="1" smtClean="0">
                <a:latin typeface="Calibri"/>
                <a:cs typeface="Calibri"/>
              </a:rPr>
              <a:t>T</a:t>
            </a:r>
            <a:r>
              <a:rPr lang="en-US" baseline="-25000" dirty="0" err="1" smtClean="0">
                <a:latin typeface="Calibri"/>
                <a:cs typeface="Calibri"/>
              </a:rPr>
              <a:t>k</a:t>
            </a:r>
            <a:r>
              <a:rPr lang="en-US" dirty="0" smtClean="0">
                <a:latin typeface="Calibri"/>
                <a:cs typeface="Calibri"/>
              </a:rPr>
              <a:t> and set X of bipartitions on species set S</a:t>
            </a:r>
            <a:endParaRPr lang="en-US" baseline="-25000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Output: Tree T</a:t>
            </a:r>
            <a:r>
              <a:rPr lang="en-US" baseline="30000" dirty="0" smtClean="0">
                <a:latin typeface="Calibri"/>
                <a:cs typeface="Calibri"/>
              </a:rPr>
              <a:t>*</a:t>
            </a:r>
            <a:r>
              <a:rPr lang="en-US" dirty="0" smtClean="0">
                <a:latin typeface="Calibri"/>
                <a:cs typeface="Calibri"/>
              </a:rPr>
              <a:t> maximizing the total quartet-similarity score to the </a:t>
            </a:r>
            <a:r>
              <a:rPr lang="en-US" dirty="0" err="1" smtClean="0">
                <a:latin typeface="Calibri"/>
                <a:cs typeface="Calibri"/>
              </a:rPr>
              <a:t>unrooted</a:t>
            </a:r>
            <a:r>
              <a:rPr lang="en-US" dirty="0" smtClean="0">
                <a:latin typeface="Calibri"/>
                <a:cs typeface="Calibri"/>
              </a:rPr>
              <a:t> gene trees, </a:t>
            </a:r>
            <a:r>
              <a:rPr lang="en-US" u="sng" dirty="0" smtClean="0">
                <a:latin typeface="Calibri"/>
                <a:cs typeface="Calibri"/>
              </a:rPr>
              <a:t>subject to Bipartitions(T</a:t>
            </a:r>
            <a:r>
              <a:rPr lang="en-US" u="sng" baseline="30000" dirty="0" smtClean="0">
                <a:latin typeface="Calibri"/>
                <a:cs typeface="Calibri"/>
              </a:rPr>
              <a:t>*</a:t>
            </a:r>
            <a:r>
              <a:rPr lang="en-US" u="sng" dirty="0" smtClean="0">
                <a:latin typeface="Calibri"/>
                <a:cs typeface="Calibri"/>
              </a:rPr>
              <a:t>) drawn from X</a:t>
            </a:r>
          </a:p>
          <a:p>
            <a:endParaRPr lang="en-US" u="sng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Theorem:</a:t>
            </a:r>
          </a:p>
          <a:p>
            <a:r>
              <a:rPr lang="en-US" dirty="0" smtClean="0">
                <a:latin typeface="Calibri"/>
                <a:cs typeface="Calibri"/>
              </a:rPr>
              <a:t>Letting X be the set of bipartitions from the input gene trees is statistically consistent and polynomial time.</a:t>
            </a:r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192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290" y="71166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Mammalian simulation</a:t>
            </a:r>
            <a:endParaRPr lang="en-US" sz="2800" dirty="0"/>
          </a:p>
        </p:txBody>
      </p:sp>
      <p:sp>
        <p:nvSpPr>
          <p:cNvPr id="6" name="Shape 65"/>
          <p:cNvSpPr/>
          <p:nvPr/>
        </p:nvSpPr>
        <p:spPr>
          <a:xfrm>
            <a:off x="1220461" y="951183"/>
            <a:ext cx="5806218" cy="387851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2730" y="6088325"/>
            <a:ext cx="8200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301" y="4877410"/>
            <a:ext cx="898458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Observation: </a:t>
            </a:r>
          </a:p>
          <a:p>
            <a:r>
              <a:rPr lang="en-US" dirty="0" smtClean="0"/>
              <a:t>Binning can improve summary methods, but amount of improvement depends on method, </a:t>
            </a:r>
          </a:p>
          <a:p>
            <a:r>
              <a:rPr lang="en-US" dirty="0" smtClean="0"/>
              <a:t>amount of ILS, number of gene trees, and gene tree estimation error.</a:t>
            </a:r>
          </a:p>
          <a:p>
            <a:endParaRPr lang="en-US" dirty="0"/>
          </a:p>
          <a:p>
            <a:r>
              <a:rPr lang="en-US" dirty="0" smtClean="0"/>
              <a:t>MP-EST is statistically consistent; Greedy and Maximum </a:t>
            </a:r>
            <a:r>
              <a:rPr lang="en-US" dirty="0"/>
              <a:t>L</a:t>
            </a:r>
            <a:r>
              <a:rPr lang="en-US" dirty="0" smtClean="0"/>
              <a:t>ikelihood are not; unknown for MRP. </a:t>
            </a:r>
          </a:p>
          <a:p>
            <a:r>
              <a:rPr lang="en-US" dirty="0" smtClean="0"/>
              <a:t>Data (200 genes, 20 replicate datasets) based on Song et al. PNAS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975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DNA Sequence Evolution (Idealized)</a:t>
            </a:r>
          </a:p>
        </p:txBody>
      </p:sp>
      <p:grpSp>
        <p:nvGrpSpPr>
          <p:cNvPr id="46082" name="Group 3"/>
          <p:cNvGrpSpPr>
            <a:grpSpLocks/>
          </p:cNvGrpSpPr>
          <p:nvPr/>
        </p:nvGrpSpPr>
        <p:grpSpPr bwMode="auto">
          <a:xfrm>
            <a:off x="3657600" y="2057400"/>
            <a:ext cx="1455738" cy="641350"/>
            <a:chOff x="2304" y="1296"/>
            <a:chExt cx="917" cy="404"/>
          </a:xfrm>
        </p:grpSpPr>
        <p:sp>
          <p:nvSpPr>
            <p:cNvPr id="64516" name="Text Box 4"/>
            <p:cNvSpPr txBox="1">
              <a:spLocks noChangeArrowheads="1"/>
            </p:cNvSpPr>
            <p:nvPr/>
          </p:nvSpPr>
          <p:spPr bwMode="auto">
            <a:xfrm>
              <a:off x="2496" y="1488"/>
              <a:ext cx="7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AAGACTT</a:t>
              </a:r>
            </a:p>
          </p:txBody>
        </p:sp>
        <p:sp>
          <p:nvSpPr>
            <p:cNvPr id="64517" name="Line 5"/>
            <p:cNvSpPr>
              <a:spLocks noChangeShapeType="1"/>
            </p:cNvSpPr>
            <p:nvPr/>
          </p:nvSpPr>
          <p:spPr bwMode="auto">
            <a:xfrm flipH="1">
              <a:off x="2352" y="129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18" name="Oval 6"/>
            <p:cNvSpPr>
              <a:spLocks noChangeArrowheads="1"/>
            </p:cNvSpPr>
            <p:nvPr/>
          </p:nvSpPr>
          <p:spPr bwMode="auto">
            <a:xfrm>
              <a:off x="2304" y="15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4519" name="Group 7"/>
          <p:cNvGrpSpPr>
            <a:grpSpLocks/>
          </p:cNvGrpSpPr>
          <p:nvPr/>
        </p:nvGrpSpPr>
        <p:grpSpPr bwMode="auto">
          <a:xfrm>
            <a:off x="1219200" y="2590800"/>
            <a:ext cx="4737100" cy="793750"/>
            <a:chOff x="768" y="1632"/>
            <a:chExt cx="2984" cy="500"/>
          </a:xfrm>
        </p:grpSpPr>
        <p:sp>
          <p:nvSpPr>
            <p:cNvPr id="64520" name="Line 8"/>
            <p:cNvSpPr>
              <a:spLocks noChangeShapeType="1"/>
            </p:cNvSpPr>
            <p:nvPr/>
          </p:nvSpPr>
          <p:spPr bwMode="auto">
            <a:xfrm>
              <a:off x="2352" y="1632"/>
              <a:ext cx="52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1" name="Text Box 9"/>
            <p:cNvSpPr txBox="1">
              <a:spLocks noChangeArrowheads="1"/>
            </p:cNvSpPr>
            <p:nvPr/>
          </p:nvSpPr>
          <p:spPr bwMode="auto">
            <a:xfrm>
              <a:off x="3024" y="1920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TG</a:t>
              </a:r>
              <a:r>
                <a:rPr lang="en-US" sz="1600">
                  <a:latin typeface="Verdana" charset="0"/>
                </a:rPr>
                <a:t>GACTT</a:t>
              </a:r>
            </a:p>
          </p:txBody>
        </p:sp>
        <p:sp>
          <p:nvSpPr>
            <p:cNvPr id="64522" name="Oval 10"/>
            <p:cNvSpPr>
              <a:spLocks noChangeArrowheads="1"/>
            </p:cNvSpPr>
            <p:nvPr/>
          </p:nvSpPr>
          <p:spPr bwMode="auto">
            <a:xfrm>
              <a:off x="2832" y="19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3" name="Line 11"/>
            <p:cNvSpPr>
              <a:spLocks noChangeShapeType="1"/>
            </p:cNvSpPr>
            <p:nvPr/>
          </p:nvSpPr>
          <p:spPr bwMode="auto">
            <a:xfrm flipH="1">
              <a:off x="1680" y="1632"/>
              <a:ext cx="67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4" name="Text Box 12"/>
            <p:cNvSpPr txBox="1">
              <a:spLocks noChangeArrowheads="1"/>
            </p:cNvSpPr>
            <p:nvPr/>
          </p:nvSpPr>
          <p:spPr bwMode="auto">
            <a:xfrm>
              <a:off x="768" y="1920"/>
              <a:ext cx="7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G</a:t>
              </a:r>
              <a:r>
                <a:rPr lang="en-US" sz="1600">
                  <a:latin typeface="Verdana" charset="0"/>
                </a:rPr>
                <a:t>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C</a:t>
              </a:r>
              <a:r>
                <a:rPr lang="en-US" sz="1600">
                  <a:latin typeface="Verdana" charset="0"/>
                </a:rPr>
                <a:t>T</a:t>
              </a:r>
            </a:p>
          </p:txBody>
        </p:sp>
        <p:sp>
          <p:nvSpPr>
            <p:cNvPr id="64525" name="Oval 13"/>
            <p:cNvSpPr>
              <a:spLocks noChangeArrowheads="1"/>
            </p:cNvSpPr>
            <p:nvPr/>
          </p:nvSpPr>
          <p:spPr bwMode="auto">
            <a:xfrm>
              <a:off x="1632" y="19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6084" name="Group 14"/>
          <p:cNvGrpSpPr>
            <a:grpSpLocks/>
          </p:cNvGrpSpPr>
          <p:nvPr/>
        </p:nvGrpSpPr>
        <p:grpSpPr bwMode="auto">
          <a:xfrm>
            <a:off x="7286625" y="1600200"/>
            <a:ext cx="1471613" cy="3765550"/>
            <a:chOff x="4590" y="1008"/>
            <a:chExt cx="927" cy="2372"/>
          </a:xfrm>
        </p:grpSpPr>
        <p:sp>
          <p:nvSpPr>
            <p:cNvPr id="64527" name="Line 15"/>
            <p:cNvSpPr>
              <a:spLocks noChangeShapeType="1"/>
            </p:cNvSpPr>
            <p:nvPr/>
          </p:nvSpPr>
          <p:spPr bwMode="auto">
            <a:xfrm>
              <a:off x="5280" y="1008"/>
              <a:ext cx="0" cy="206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8" name="Line 16"/>
            <p:cNvSpPr>
              <a:spLocks noChangeShapeType="1"/>
            </p:cNvSpPr>
            <p:nvPr/>
          </p:nvSpPr>
          <p:spPr bwMode="auto">
            <a:xfrm>
              <a:off x="5136" y="1632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9" name="Line 17"/>
            <p:cNvSpPr>
              <a:spLocks noChangeShapeType="1"/>
            </p:cNvSpPr>
            <p:nvPr/>
          </p:nvSpPr>
          <p:spPr bwMode="auto">
            <a:xfrm>
              <a:off x="5136" y="2016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0" name="Line 18"/>
            <p:cNvSpPr>
              <a:spLocks noChangeShapeType="1"/>
            </p:cNvSpPr>
            <p:nvPr/>
          </p:nvSpPr>
          <p:spPr bwMode="auto">
            <a:xfrm>
              <a:off x="5136" y="2544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1" name="Rectangle 19"/>
            <p:cNvSpPr>
              <a:spLocks noChangeArrowheads="1"/>
            </p:cNvSpPr>
            <p:nvPr/>
          </p:nvSpPr>
          <p:spPr bwMode="auto">
            <a:xfrm>
              <a:off x="4590" y="1420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</a:rPr>
                <a:t>-3 mil yrs</a:t>
              </a:r>
            </a:p>
          </p:txBody>
        </p:sp>
        <p:sp>
          <p:nvSpPr>
            <p:cNvPr id="64532" name="Rectangle 20"/>
            <p:cNvSpPr>
              <a:spLocks noChangeArrowheads="1"/>
            </p:cNvSpPr>
            <p:nvPr/>
          </p:nvSpPr>
          <p:spPr bwMode="auto">
            <a:xfrm>
              <a:off x="4590" y="1804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</a:rPr>
                <a:t>-2 mil yrs</a:t>
              </a:r>
            </a:p>
          </p:txBody>
        </p:sp>
        <p:sp>
          <p:nvSpPr>
            <p:cNvPr id="64533" name="Rectangle 21"/>
            <p:cNvSpPr>
              <a:spLocks noChangeArrowheads="1"/>
            </p:cNvSpPr>
            <p:nvPr/>
          </p:nvSpPr>
          <p:spPr bwMode="auto">
            <a:xfrm>
              <a:off x="4590" y="2332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</a:rPr>
                <a:t>-1 mil yrs</a:t>
              </a:r>
            </a:p>
          </p:txBody>
        </p:sp>
        <p:sp>
          <p:nvSpPr>
            <p:cNvPr id="64534" name="Rectangle 22"/>
            <p:cNvSpPr>
              <a:spLocks noChangeArrowheads="1"/>
            </p:cNvSpPr>
            <p:nvPr/>
          </p:nvSpPr>
          <p:spPr bwMode="auto">
            <a:xfrm>
              <a:off x="5040" y="3168"/>
              <a:ext cx="47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</a:rPr>
                <a:t>today</a:t>
              </a:r>
            </a:p>
          </p:txBody>
        </p:sp>
      </p:grpSp>
      <p:grpSp>
        <p:nvGrpSpPr>
          <p:cNvPr id="64535" name="Group 23"/>
          <p:cNvGrpSpPr>
            <a:grpSpLocks/>
          </p:cNvGrpSpPr>
          <p:nvPr/>
        </p:nvGrpSpPr>
        <p:grpSpPr bwMode="auto">
          <a:xfrm>
            <a:off x="627063" y="3048000"/>
            <a:ext cx="6242050" cy="1143000"/>
            <a:chOff x="395" y="1920"/>
            <a:chExt cx="3932" cy="720"/>
          </a:xfrm>
        </p:grpSpPr>
        <p:sp>
          <p:nvSpPr>
            <p:cNvPr id="64536" name="Oval 24"/>
            <p:cNvSpPr>
              <a:spLocks noChangeArrowheads="1"/>
            </p:cNvSpPr>
            <p:nvPr/>
          </p:nvSpPr>
          <p:spPr bwMode="auto">
            <a:xfrm>
              <a:off x="2064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7" name="Line 25"/>
            <p:cNvSpPr>
              <a:spLocks noChangeShapeType="1"/>
            </p:cNvSpPr>
            <p:nvPr/>
          </p:nvSpPr>
          <p:spPr bwMode="auto">
            <a:xfrm flipH="1">
              <a:off x="1296" y="2016"/>
              <a:ext cx="38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8" name="Line 26"/>
            <p:cNvSpPr>
              <a:spLocks noChangeShapeType="1"/>
            </p:cNvSpPr>
            <p:nvPr/>
          </p:nvSpPr>
          <p:spPr bwMode="auto">
            <a:xfrm>
              <a:off x="1680" y="2016"/>
              <a:ext cx="43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9" name="Text Box 27"/>
            <p:cNvSpPr txBox="1">
              <a:spLocks noChangeArrowheads="1"/>
            </p:cNvSpPr>
            <p:nvPr/>
          </p:nvSpPr>
          <p:spPr bwMode="auto">
            <a:xfrm>
              <a:off x="395" y="2428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G</a:t>
              </a:r>
              <a:r>
                <a:rPr lang="en-US" sz="1600">
                  <a:latin typeface="Verdana" charset="0"/>
                </a:rPr>
                <a:t>GGC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</a:t>
              </a:r>
              <a:r>
                <a:rPr lang="en-US" sz="1600">
                  <a:latin typeface="Verdana" charset="0"/>
                </a:rPr>
                <a:t>T</a:t>
              </a:r>
            </a:p>
          </p:txBody>
        </p:sp>
        <p:sp>
          <p:nvSpPr>
            <p:cNvPr id="64540" name="Text Box 28"/>
            <p:cNvSpPr txBox="1">
              <a:spLocks noChangeArrowheads="1"/>
            </p:cNvSpPr>
            <p:nvPr/>
          </p:nvSpPr>
          <p:spPr bwMode="auto">
            <a:xfrm>
              <a:off x="2256" y="2428"/>
              <a:ext cx="7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T</a:t>
              </a:r>
              <a:r>
                <a:rPr lang="en-US" sz="1600">
                  <a:latin typeface="Verdana" charset="0"/>
                </a:rPr>
                <a:t>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C</a:t>
              </a:r>
              <a:r>
                <a:rPr lang="en-US" sz="1600">
                  <a:latin typeface="Verdana" charset="0"/>
                </a:rPr>
                <a:t>CCT</a:t>
              </a:r>
            </a:p>
          </p:txBody>
        </p:sp>
        <p:sp>
          <p:nvSpPr>
            <p:cNvPr id="64541" name="Line 29"/>
            <p:cNvSpPr>
              <a:spLocks noChangeShapeType="1"/>
            </p:cNvSpPr>
            <p:nvPr/>
          </p:nvSpPr>
          <p:spPr bwMode="auto">
            <a:xfrm>
              <a:off x="2880" y="2016"/>
              <a:ext cx="576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2" name="Text Box 30"/>
            <p:cNvSpPr txBox="1">
              <a:spLocks noChangeArrowheads="1"/>
            </p:cNvSpPr>
            <p:nvPr/>
          </p:nvSpPr>
          <p:spPr bwMode="auto">
            <a:xfrm>
              <a:off x="3600" y="2428"/>
              <a:ext cx="7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</a:t>
              </a:r>
              <a:r>
                <a:rPr lang="en-US" sz="1600">
                  <a:latin typeface="Verdana" charset="0"/>
                </a:rPr>
                <a:t>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C</a:t>
              </a:r>
              <a:r>
                <a:rPr lang="en-US" sz="1600">
                  <a:latin typeface="Verdana" charset="0"/>
                </a:rPr>
                <a:t>ACTT</a:t>
              </a:r>
            </a:p>
          </p:txBody>
        </p:sp>
        <p:sp>
          <p:nvSpPr>
            <p:cNvPr id="64543" name="Oval 31"/>
            <p:cNvSpPr>
              <a:spLocks noChangeArrowheads="1"/>
            </p:cNvSpPr>
            <p:nvPr/>
          </p:nvSpPr>
          <p:spPr bwMode="auto">
            <a:xfrm>
              <a:off x="3408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4" name="Oval 32"/>
            <p:cNvSpPr>
              <a:spLocks noChangeArrowheads="1"/>
            </p:cNvSpPr>
            <p:nvPr/>
          </p:nvSpPr>
          <p:spPr bwMode="auto">
            <a:xfrm>
              <a:off x="1200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5" name="Rectangle 33"/>
            <p:cNvSpPr>
              <a:spLocks noChangeArrowheads="1"/>
            </p:cNvSpPr>
            <p:nvPr/>
          </p:nvSpPr>
          <p:spPr bwMode="auto">
            <a:xfrm>
              <a:off x="768" y="1920"/>
              <a:ext cx="7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AAGGCCT</a:t>
              </a:r>
            </a:p>
          </p:txBody>
        </p:sp>
        <p:sp>
          <p:nvSpPr>
            <p:cNvPr id="64546" name="Rectangle 34"/>
            <p:cNvSpPr>
              <a:spLocks noChangeArrowheads="1"/>
            </p:cNvSpPr>
            <p:nvPr/>
          </p:nvSpPr>
          <p:spPr bwMode="auto">
            <a:xfrm>
              <a:off x="3024" y="1920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TGGACTT</a:t>
              </a:r>
            </a:p>
          </p:txBody>
        </p:sp>
      </p:grpSp>
      <p:grpSp>
        <p:nvGrpSpPr>
          <p:cNvPr id="64547" name="Group 35"/>
          <p:cNvGrpSpPr>
            <a:grpSpLocks/>
          </p:cNvGrpSpPr>
          <p:nvPr/>
        </p:nvGrpSpPr>
        <p:grpSpPr bwMode="auto">
          <a:xfrm>
            <a:off x="627063" y="3854450"/>
            <a:ext cx="6565900" cy="1562100"/>
            <a:chOff x="395" y="2428"/>
            <a:chExt cx="4136" cy="984"/>
          </a:xfrm>
        </p:grpSpPr>
        <p:sp>
          <p:nvSpPr>
            <p:cNvPr id="64548" name="Line 36"/>
            <p:cNvSpPr>
              <a:spLocks noChangeShapeType="1"/>
            </p:cNvSpPr>
            <p:nvPr/>
          </p:nvSpPr>
          <p:spPr bwMode="auto">
            <a:xfrm>
              <a:off x="2112" y="2544"/>
              <a:ext cx="384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9" name="Line 37"/>
            <p:cNvSpPr>
              <a:spLocks noChangeShapeType="1"/>
            </p:cNvSpPr>
            <p:nvPr/>
          </p:nvSpPr>
          <p:spPr bwMode="auto">
            <a:xfrm rot="-5400000">
              <a:off x="1632" y="2592"/>
              <a:ext cx="528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0" name="Line 38"/>
            <p:cNvSpPr>
              <a:spLocks noChangeShapeType="1"/>
            </p:cNvSpPr>
            <p:nvPr/>
          </p:nvSpPr>
          <p:spPr bwMode="auto">
            <a:xfrm rot="-5400000">
              <a:off x="3120" y="2736"/>
              <a:ext cx="52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1" name="Text Box 39"/>
            <p:cNvSpPr txBox="1">
              <a:spLocks noChangeArrowheads="1"/>
            </p:cNvSpPr>
            <p:nvPr/>
          </p:nvSpPr>
          <p:spPr bwMode="auto">
            <a:xfrm>
              <a:off x="1296" y="3200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TAGCCC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</a:t>
              </a:r>
            </a:p>
          </p:txBody>
        </p:sp>
        <p:sp>
          <p:nvSpPr>
            <p:cNvPr id="64552" name="Text Box 40"/>
            <p:cNvSpPr txBox="1">
              <a:spLocks noChangeArrowheads="1"/>
            </p:cNvSpPr>
            <p:nvPr/>
          </p:nvSpPr>
          <p:spPr bwMode="auto">
            <a:xfrm>
              <a:off x="2160" y="3200"/>
              <a:ext cx="7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TAG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</a:t>
              </a:r>
              <a:r>
                <a:rPr lang="en-US" sz="1600">
                  <a:latin typeface="Verdana" charset="0"/>
                </a:rPr>
                <a:t>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T</a:t>
              </a:r>
              <a:r>
                <a:rPr lang="en-US" sz="1600">
                  <a:latin typeface="Verdana" charset="0"/>
                </a:rPr>
                <a:t>T</a:t>
              </a:r>
            </a:p>
          </p:txBody>
        </p:sp>
        <p:sp>
          <p:nvSpPr>
            <p:cNvPr id="64553" name="Text Box 41"/>
            <p:cNvSpPr txBox="1">
              <a:spLocks noChangeArrowheads="1"/>
            </p:cNvSpPr>
            <p:nvPr/>
          </p:nvSpPr>
          <p:spPr bwMode="auto">
            <a:xfrm>
              <a:off x="3792" y="3200"/>
              <a:ext cx="7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G</a:t>
              </a:r>
              <a:r>
                <a:rPr lang="en-US" sz="1600">
                  <a:latin typeface="Verdana" charset="0"/>
                </a:rPr>
                <a:t>CTT</a:t>
              </a:r>
            </a:p>
          </p:txBody>
        </p:sp>
        <p:sp>
          <p:nvSpPr>
            <p:cNvPr id="64554" name="Text Box 42"/>
            <p:cNvSpPr txBox="1">
              <a:spLocks noChangeArrowheads="1"/>
            </p:cNvSpPr>
            <p:nvPr/>
          </p:nvSpPr>
          <p:spPr bwMode="auto">
            <a:xfrm>
              <a:off x="2976" y="3200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AGCAC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AA</a:t>
              </a:r>
            </a:p>
          </p:txBody>
        </p:sp>
        <p:sp>
          <p:nvSpPr>
            <p:cNvPr id="64555" name="Line 43"/>
            <p:cNvSpPr>
              <a:spLocks noChangeShapeType="1"/>
            </p:cNvSpPr>
            <p:nvPr/>
          </p:nvSpPr>
          <p:spPr bwMode="auto">
            <a:xfrm rot="5400000" flipH="1">
              <a:off x="3552" y="2448"/>
              <a:ext cx="528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6" name="Line 44"/>
            <p:cNvSpPr>
              <a:spLocks noChangeShapeType="1"/>
            </p:cNvSpPr>
            <p:nvPr/>
          </p:nvSpPr>
          <p:spPr bwMode="auto">
            <a:xfrm rot="-5400000">
              <a:off x="768" y="2544"/>
              <a:ext cx="576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7" name="Oval 45"/>
            <p:cNvSpPr>
              <a:spLocks noChangeArrowheads="1"/>
            </p:cNvSpPr>
            <p:nvPr/>
          </p:nvSpPr>
          <p:spPr bwMode="auto">
            <a:xfrm>
              <a:off x="76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8" name="Oval 46"/>
            <p:cNvSpPr>
              <a:spLocks noChangeArrowheads="1"/>
            </p:cNvSpPr>
            <p:nvPr/>
          </p:nvSpPr>
          <p:spPr bwMode="auto">
            <a:xfrm>
              <a:off x="160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9" name="Oval 47"/>
            <p:cNvSpPr>
              <a:spLocks noChangeArrowheads="1"/>
            </p:cNvSpPr>
            <p:nvPr/>
          </p:nvSpPr>
          <p:spPr bwMode="auto">
            <a:xfrm>
              <a:off x="24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60" name="Oval 48"/>
            <p:cNvSpPr>
              <a:spLocks noChangeArrowheads="1"/>
            </p:cNvSpPr>
            <p:nvPr/>
          </p:nvSpPr>
          <p:spPr bwMode="auto">
            <a:xfrm>
              <a:off x="326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61" name="Oval 49"/>
            <p:cNvSpPr>
              <a:spLocks noChangeArrowheads="1"/>
            </p:cNvSpPr>
            <p:nvPr/>
          </p:nvSpPr>
          <p:spPr bwMode="auto">
            <a:xfrm>
              <a:off x="412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62" name="Text Box 50"/>
            <p:cNvSpPr txBox="1">
              <a:spLocks noChangeArrowheads="1"/>
            </p:cNvSpPr>
            <p:nvPr/>
          </p:nvSpPr>
          <p:spPr bwMode="auto">
            <a:xfrm>
              <a:off x="443" y="3200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AGGGCAT</a:t>
              </a:r>
            </a:p>
          </p:txBody>
        </p:sp>
        <p:sp>
          <p:nvSpPr>
            <p:cNvPr id="64563" name="Rectangle 51"/>
            <p:cNvSpPr>
              <a:spLocks noChangeArrowheads="1"/>
            </p:cNvSpPr>
            <p:nvPr/>
          </p:nvSpPr>
          <p:spPr bwMode="auto">
            <a:xfrm>
              <a:off x="395" y="2428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AGGGCAT</a:t>
              </a:r>
            </a:p>
          </p:txBody>
        </p:sp>
        <p:sp>
          <p:nvSpPr>
            <p:cNvPr id="64564" name="Rectangle 52"/>
            <p:cNvSpPr>
              <a:spLocks noChangeArrowheads="1"/>
            </p:cNvSpPr>
            <p:nvPr/>
          </p:nvSpPr>
          <p:spPr bwMode="auto">
            <a:xfrm>
              <a:off x="2256" y="2428"/>
              <a:ext cx="7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TAGCCCT</a:t>
              </a:r>
            </a:p>
          </p:txBody>
        </p:sp>
        <p:sp>
          <p:nvSpPr>
            <p:cNvPr id="64565" name="Rectangle 53"/>
            <p:cNvSpPr>
              <a:spLocks noChangeArrowheads="1"/>
            </p:cNvSpPr>
            <p:nvPr/>
          </p:nvSpPr>
          <p:spPr bwMode="auto">
            <a:xfrm>
              <a:off x="3600" y="2428"/>
              <a:ext cx="7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AGCACTT</a:t>
              </a:r>
            </a:p>
          </p:txBody>
        </p:sp>
      </p:grpSp>
      <p:grpSp>
        <p:nvGrpSpPr>
          <p:cNvPr id="64566" name="Group 54"/>
          <p:cNvGrpSpPr>
            <a:grpSpLocks/>
          </p:cNvGrpSpPr>
          <p:nvPr/>
        </p:nvGrpSpPr>
        <p:grpSpPr bwMode="auto">
          <a:xfrm>
            <a:off x="628650" y="2057400"/>
            <a:ext cx="6565900" cy="3352800"/>
            <a:chOff x="395" y="1296"/>
            <a:chExt cx="4136" cy="2112"/>
          </a:xfrm>
        </p:grpSpPr>
        <p:grpSp>
          <p:nvGrpSpPr>
            <p:cNvPr id="46088" name="Group 55"/>
            <p:cNvGrpSpPr>
              <a:grpSpLocks/>
            </p:cNvGrpSpPr>
            <p:nvPr/>
          </p:nvGrpSpPr>
          <p:grpSpPr bwMode="auto">
            <a:xfrm>
              <a:off x="395" y="1296"/>
              <a:ext cx="4136" cy="2112"/>
              <a:chOff x="395" y="1296"/>
              <a:chExt cx="4136" cy="2112"/>
            </a:xfrm>
          </p:grpSpPr>
          <p:grpSp>
            <p:nvGrpSpPr>
              <p:cNvPr id="46094" name="Group 56"/>
              <p:cNvGrpSpPr>
                <a:grpSpLocks/>
              </p:cNvGrpSpPr>
              <p:nvPr/>
            </p:nvGrpSpPr>
            <p:grpSpPr bwMode="auto">
              <a:xfrm>
                <a:off x="395" y="1296"/>
                <a:ext cx="3932" cy="1776"/>
                <a:chOff x="395" y="1296"/>
                <a:chExt cx="3932" cy="1776"/>
              </a:xfrm>
            </p:grpSpPr>
            <p:sp>
              <p:nvSpPr>
                <p:cNvPr id="64569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496" y="1488"/>
                  <a:ext cx="725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AAGACTT</a:t>
                  </a:r>
                </a:p>
              </p:txBody>
            </p:sp>
            <p:sp>
              <p:nvSpPr>
                <p:cNvPr id="64570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2352" y="1296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1" name="Oval 59"/>
                <p:cNvSpPr>
                  <a:spLocks noChangeArrowheads="1"/>
                </p:cNvSpPr>
                <p:nvPr/>
              </p:nvSpPr>
              <p:spPr bwMode="auto">
                <a:xfrm>
                  <a:off x="2304" y="1584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2" name="Line 60"/>
                <p:cNvSpPr>
                  <a:spLocks noChangeShapeType="1"/>
                </p:cNvSpPr>
                <p:nvPr/>
              </p:nvSpPr>
              <p:spPr bwMode="auto">
                <a:xfrm>
                  <a:off x="2352" y="1632"/>
                  <a:ext cx="528" cy="38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3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3024" y="1920"/>
                  <a:ext cx="72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TGGACTT</a:t>
                  </a:r>
                </a:p>
              </p:txBody>
            </p:sp>
            <p:sp>
              <p:nvSpPr>
                <p:cNvPr id="64574" name="Oval 62"/>
                <p:cNvSpPr>
                  <a:spLocks noChangeArrowheads="1"/>
                </p:cNvSpPr>
                <p:nvPr/>
              </p:nvSpPr>
              <p:spPr bwMode="auto">
                <a:xfrm>
                  <a:off x="2832" y="1968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5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680" y="1632"/>
                  <a:ext cx="672" cy="38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6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768" y="1920"/>
                  <a:ext cx="74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AAGGCCT</a:t>
                  </a:r>
                </a:p>
              </p:txBody>
            </p:sp>
            <p:sp>
              <p:nvSpPr>
                <p:cNvPr id="64577" name="Oval 65"/>
                <p:cNvSpPr>
                  <a:spLocks noChangeArrowheads="1"/>
                </p:cNvSpPr>
                <p:nvPr/>
              </p:nvSpPr>
              <p:spPr bwMode="auto">
                <a:xfrm>
                  <a:off x="1632" y="1968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8" name="Oval 66"/>
                <p:cNvSpPr>
                  <a:spLocks noChangeArrowheads="1"/>
                </p:cNvSpPr>
                <p:nvPr/>
              </p:nvSpPr>
              <p:spPr bwMode="auto">
                <a:xfrm>
                  <a:off x="2064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9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1296" y="2016"/>
                  <a:ext cx="384" cy="48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0" name="Line 68"/>
                <p:cNvSpPr>
                  <a:spLocks noChangeShapeType="1"/>
                </p:cNvSpPr>
                <p:nvPr/>
              </p:nvSpPr>
              <p:spPr bwMode="auto">
                <a:xfrm>
                  <a:off x="1680" y="2016"/>
                  <a:ext cx="432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1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95" y="2428"/>
                  <a:ext cx="75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AGGGCAT</a:t>
                  </a:r>
                </a:p>
              </p:txBody>
            </p:sp>
            <p:sp>
              <p:nvSpPr>
                <p:cNvPr id="64582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256" y="2428"/>
                  <a:ext cx="729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TAGCCCT</a:t>
                  </a:r>
                </a:p>
              </p:txBody>
            </p:sp>
            <p:sp>
              <p:nvSpPr>
                <p:cNvPr id="64583" name="Line 71"/>
                <p:cNvSpPr>
                  <a:spLocks noChangeShapeType="1"/>
                </p:cNvSpPr>
                <p:nvPr/>
              </p:nvSpPr>
              <p:spPr bwMode="auto">
                <a:xfrm>
                  <a:off x="2880" y="2016"/>
                  <a:ext cx="576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4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3600" y="2428"/>
                  <a:ext cx="72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AGCACTT</a:t>
                  </a:r>
                </a:p>
              </p:txBody>
            </p:sp>
            <p:sp>
              <p:nvSpPr>
                <p:cNvPr id="64585" name="Oval 73"/>
                <p:cNvSpPr>
                  <a:spLocks noChangeArrowheads="1"/>
                </p:cNvSpPr>
                <p:nvPr/>
              </p:nvSpPr>
              <p:spPr bwMode="auto">
                <a:xfrm>
                  <a:off x="3408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6" name="Oval 74"/>
                <p:cNvSpPr>
                  <a:spLocks noChangeArrowheads="1"/>
                </p:cNvSpPr>
                <p:nvPr/>
              </p:nvSpPr>
              <p:spPr bwMode="auto">
                <a:xfrm>
                  <a:off x="1200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7" name="Rectangle 75"/>
                <p:cNvSpPr>
                  <a:spLocks noChangeArrowheads="1"/>
                </p:cNvSpPr>
                <p:nvPr/>
              </p:nvSpPr>
              <p:spPr bwMode="auto">
                <a:xfrm>
                  <a:off x="768" y="1920"/>
                  <a:ext cx="74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AAGGCCT</a:t>
                  </a:r>
                </a:p>
              </p:txBody>
            </p:sp>
            <p:sp>
              <p:nvSpPr>
                <p:cNvPr id="64588" name="Rectangle 76"/>
                <p:cNvSpPr>
                  <a:spLocks noChangeArrowheads="1"/>
                </p:cNvSpPr>
                <p:nvPr/>
              </p:nvSpPr>
              <p:spPr bwMode="auto">
                <a:xfrm>
                  <a:off x="3024" y="1920"/>
                  <a:ext cx="72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TGGACTT</a:t>
                  </a:r>
                </a:p>
              </p:txBody>
            </p:sp>
            <p:sp>
              <p:nvSpPr>
                <p:cNvPr id="64589" name="Line 77"/>
                <p:cNvSpPr>
                  <a:spLocks noChangeShapeType="1"/>
                </p:cNvSpPr>
                <p:nvPr/>
              </p:nvSpPr>
              <p:spPr bwMode="auto">
                <a:xfrm>
                  <a:off x="2112" y="2544"/>
                  <a:ext cx="384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90" name="Line 78"/>
                <p:cNvSpPr>
                  <a:spLocks noChangeShapeType="1"/>
                </p:cNvSpPr>
                <p:nvPr/>
              </p:nvSpPr>
              <p:spPr bwMode="auto">
                <a:xfrm rot="-5400000">
                  <a:off x="1632" y="2592"/>
                  <a:ext cx="528" cy="43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91" name="Line 79"/>
                <p:cNvSpPr>
                  <a:spLocks noChangeShapeType="1"/>
                </p:cNvSpPr>
                <p:nvPr/>
              </p:nvSpPr>
              <p:spPr bwMode="auto">
                <a:xfrm rot="-5400000">
                  <a:off x="3120" y="2736"/>
                  <a:ext cx="528" cy="14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92" name="Line 8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552" y="2448"/>
                  <a:ext cx="528" cy="72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93" name="Line 81"/>
                <p:cNvSpPr>
                  <a:spLocks noChangeShapeType="1"/>
                </p:cNvSpPr>
                <p:nvPr/>
              </p:nvSpPr>
              <p:spPr bwMode="auto">
                <a:xfrm rot="-5400000">
                  <a:off x="768" y="2544"/>
                  <a:ext cx="576" cy="48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64594" name="Rectangle 82"/>
              <p:cNvSpPr>
                <a:spLocks noChangeArrowheads="1"/>
              </p:cNvSpPr>
              <p:nvPr/>
            </p:nvSpPr>
            <p:spPr bwMode="auto">
              <a:xfrm>
                <a:off x="3792" y="3196"/>
                <a:ext cx="73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AGCGCTT</a:t>
                </a:r>
              </a:p>
            </p:txBody>
          </p:sp>
          <p:sp>
            <p:nvSpPr>
              <p:cNvPr id="64595" name="Rectangle 83"/>
              <p:cNvSpPr>
                <a:spLocks noChangeArrowheads="1"/>
              </p:cNvSpPr>
              <p:nvPr/>
            </p:nvSpPr>
            <p:spPr bwMode="auto">
              <a:xfrm>
                <a:off x="2976" y="3196"/>
                <a:ext cx="74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AGCACAA</a:t>
                </a:r>
              </a:p>
            </p:txBody>
          </p:sp>
          <p:sp>
            <p:nvSpPr>
              <p:cNvPr id="64596" name="Rectangle 84"/>
              <p:cNvSpPr>
                <a:spLocks noChangeArrowheads="1"/>
              </p:cNvSpPr>
              <p:nvPr/>
            </p:nvSpPr>
            <p:spPr bwMode="auto">
              <a:xfrm>
                <a:off x="2160" y="3196"/>
                <a:ext cx="7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TAGACTT</a:t>
                </a:r>
              </a:p>
            </p:txBody>
          </p:sp>
          <p:sp>
            <p:nvSpPr>
              <p:cNvPr id="64597" name="Rectangle 85"/>
              <p:cNvSpPr>
                <a:spLocks noChangeArrowheads="1"/>
              </p:cNvSpPr>
              <p:nvPr/>
            </p:nvSpPr>
            <p:spPr bwMode="auto">
              <a:xfrm>
                <a:off x="1296" y="3196"/>
                <a:ext cx="73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TAGCCCA</a:t>
                </a:r>
              </a:p>
            </p:txBody>
          </p:sp>
          <p:sp>
            <p:nvSpPr>
              <p:cNvPr id="64598" name="Rectangle 86"/>
              <p:cNvSpPr>
                <a:spLocks noChangeArrowheads="1"/>
              </p:cNvSpPr>
              <p:nvPr/>
            </p:nvSpPr>
            <p:spPr bwMode="auto">
              <a:xfrm>
                <a:off x="443" y="3196"/>
                <a:ext cx="75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AGGGCAT</a:t>
                </a:r>
              </a:p>
            </p:txBody>
          </p:sp>
        </p:grpSp>
        <p:sp>
          <p:nvSpPr>
            <p:cNvPr id="64599" name="Oval 87"/>
            <p:cNvSpPr>
              <a:spLocks noChangeArrowheads="1"/>
            </p:cNvSpPr>
            <p:nvPr/>
          </p:nvSpPr>
          <p:spPr bwMode="auto">
            <a:xfrm>
              <a:off x="76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600" name="Oval 88"/>
            <p:cNvSpPr>
              <a:spLocks noChangeArrowheads="1"/>
            </p:cNvSpPr>
            <p:nvPr/>
          </p:nvSpPr>
          <p:spPr bwMode="auto">
            <a:xfrm>
              <a:off x="160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601" name="Oval 89"/>
            <p:cNvSpPr>
              <a:spLocks noChangeArrowheads="1"/>
            </p:cNvSpPr>
            <p:nvPr/>
          </p:nvSpPr>
          <p:spPr bwMode="auto">
            <a:xfrm>
              <a:off x="24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602" name="Oval 90"/>
            <p:cNvSpPr>
              <a:spLocks noChangeArrowheads="1"/>
            </p:cNvSpPr>
            <p:nvPr/>
          </p:nvSpPr>
          <p:spPr bwMode="auto">
            <a:xfrm>
              <a:off x="326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603" name="Oval 91"/>
            <p:cNvSpPr>
              <a:spLocks noChangeArrowheads="1"/>
            </p:cNvSpPr>
            <p:nvPr/>
          </p:nvSpPr>
          <p:spPr bwMode="auto">
            <a:xfrm>
              <a:off x="412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13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26" y="1640115"/>
            <a:ext cx="5753100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ASTRAL vs. Concatenation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04472" y="1440060"/>
            <a:ext cx="2025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200 genes, 500bp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26417" y="6404691"/>
            <a:ext cx="4370843" cy="36024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13415" y="6404691"/>
            <a:ext cx="982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Less ILS</a:t>
            </a:r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76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189"/>
    </mc:Choice>
    <mc:Fallback xmlns="">
      <p:transition xmlns:p14="http://schemas.microsoft.com/office/powerpoint/2010/main" spd="slow" advTm="8718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possible to estimate the species tree with high probability given a large enough set of estimated gene trees, each with some 	     non-zero probability of error?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109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Theorem (</a:t>
            </a:r>
            <a:r>
              <a:rPr lang="en-US" dirty="0" err="1" smtClean="0"/>
              <a:t>Roch</a:t>
            </a:r>
            <a:r>
              <a:rPr lang="en-US" dirty="0" smtClean="0"/>
              <a:t> &amp; Warnow, in preparation): If gene sequence evolution obeys the strong molecular clock, then statistically consistent estimation is possible – even where all gene trees are estimated based on a single site.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Proof (sketch): Under the multi-species coalescent model, the most probable rooted triplet gene tree on {</a:t>
            </a:r>
            <a:r>
              <a:rPr lang="en-US" dirty="0" err="1" smtClean="0">
                <a:solidFill>
                  <a:srgbClr val="FFFFFF"/>
                </a:solidFill>
              </a:rPr>
              <a:t>a,b,c</a:t>
            </a:r>
            <a:r>
              <a:rPr lang="en-US" dirty="0" smtClean="0">
                <a:solidFill>
                  <a:srgbClr val="FFFFFF"/>
                </a:solidFill>
              </a:rPr>
              <a:t>} is the true species tree for {</a:t>
            </a:r>
            <a:r>
              <a:rPr lang="en-US" dirty="0" err="1" smtClean="0">
                <a:solidFill>
                  <a:srgbClr val="FFFFFF"/>
                </a:solidFill>
              </a:rPr>
              <a:t>a,b,c</a:t>
            </a:r>
            <a:r>
              <a:rPr lang="en-US" dirty="0" smtClean="0">
                <a:solidFill>
                  <a:srgbClr val="FFFFFF"/>
                </a:solidFill>
              </a:rPr>
              <a:t>}, and this remains true </a:t>
            </a:r>
            <a:r>
              <a:rPr lang="en-US" i="1" dirty="0" smtClean="0">
                <a:solidFill>
                  <a:srgbClr val="FFFFFF"/>
                </a:solidFill>
              </a:rPr>
              <a:t>even for triplet gene trees estimated on a single site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11" y="79072"/>
            <a:ext cx="1012242" cy="152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09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Theorem (</a:t>
            </a:r>
            <a:r>
              <a:rPr lang="en-US" dirty="0" err="1" smtClean="0"/>
              <a:t>Roch</a:t>
            </a:r>
            <a:r>
              <a:rPr lang="en-US" dirty="0" smtClean="0"/>
              <a:t> &amp; Warnow, in preparation): If gene sequence evolution obeys the strong molecular clock, then statistically consistent estimation is possible – even where all gene trees are estimated based on a single site.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Proof (sketch): Under the multi-species coalescent model, the most probable rooted triplet gene tree on {</a:t>
            </a:r>
            <a:r>
              <a:rPr lang="en-US" dirty="0" err="1" smtClean="0"/>
              <a:t>a,b,c</a:t>
            </a:r>
            <a:r>
              <a:rPr lang="en-US" dirty="0" smtClean="0"/>
              <a:t>} is the true species tree for {</a:t>
            </a:r>
            <a:r>
              <a:rPr lang="en-US" dirty="0" err="1" smtClean="0"/>
              <a:t>a,b,c</a:t>
            </a:r>
            <a:r>
              <a:rPr lang="en-US" dirty="0" smtClean="0"/>
              <a:t>}, and this remains true (when the molecular clock holds) </a:t>
            </a:r>
            <a:r>
              <a:rPr lang="en-US" i="1" dirty="0" smtClean="0"/>
              <a:t>even for triplet gene trees estimated on a single site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11" y="79072"/>
            <a:ext cx="1012242" cy="152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11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molecular clock fails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Without the molecular clock, the estimation of the species tree is based on quartet trees.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FFFF"/>
                </a:solidFill>
              </a:rPr>
              <a:t>Although the most probable quartet tree is still the true species tree, this is </a:t>
            </a:r>
            <a:r>
              <a:rPr lang="en-US" i="1" dirty="0" smtClean="0">
                <a:solidFill>
                  <a:srgbClr val="FFFFFF"/>
                </a:solidFill>
              </a:rPr>
              <a:t>no longer true for estimated quartet trees – except for very long sequences. </a:t>
            </a:r>
          </a:p>
          <a:p>
            <a:pPr>
              <a:spcAft>
                <a:spcPts val="600"/>
              </a:spcAft>
            </a:pPr>
            <a:r>
              <a:rPr lang="en-US" i="1" dirty="0" smtClean="0">
                <a:solidFill>
                  <a:srgbClr val="FFFFFF"/>
                </a:solidFill>
              </a:rPr>
              <a:t>No positive results established for any of the current coalescent-based methods in use!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072444" cy="161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1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molecular clock fails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Without the molecular clock, the estimation of the species tree is based on quartet trees.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Although the most probable quartet tree is still the true species tree, this is </a:t>
            </a:r>
            <a:r>
              <a:rPr lang="en-US" i="1" dirty="0" smtClean="0"/>
              <a:t>no longer true for estimated quartet trees – except for very long sequences. </a:t>
            </a:r>
          </a:p>
          <a:p>
            <a:pPr>
              <a:spcAft>
                <a:spcPts val="600"/>
              </a:spcAft>
            </a:pPr>
            <a:r>
              <a:rPr lang="en-US" i="1" dirty="0" smtClean="0">
                <a:solidFill>
                  <a:srgbClr val="FFFFFF"/>
                </a:solidFill>
              </a:rPr>
              <a:t>No positive results established for any of the current coalescent-based methods in use!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072444" cy="161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39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molecular clock fails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Without the molecular clock, the estimation of the species tree is based on quartet trees.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Although the most probable quartet tree is still the true species tree, this is </a:t>
            </a:r>
            <a:r>
              <a:rPr lang="en-US" i="1" dirty="0" smtClean="0"/>
              <a:t>no longer true for estimated quartet trees – except for very long sequences. </a:t>
            </a:r>
          </a:p>
          <a:p>
            <a:pPr>
              <a:spcAft>
                <a:spcPts val="600"/>
              </a:spcAft>
            </a:pPr>
            <a:r>
              <a:rPr lang="en-US" i="1" dirty="0" smtClean="0"/>
              <a:t>No positive results established for any of the current coalescent</a:t>
            </a:r>
            <a:r>
              <a:rPr lang="en-US" i="1" smtClean="0"/>
              <a:t>-based methods </a:t>
            </a:r>
            <a:r>
              <a:rPr lang="en-US" i="1" dirty="0" smtClean="0"/>
              <a:t>in use!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072444" cy="161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7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Gene tree estimation under Markov models of evolution:</a:t>
            </a:r>
          </a:p>
          <a:p>
            <a:r>
              <a:rPr lang="en-US" dirty="0" smtClean="0"/>
              <a:t>Absolute fast converging (</a:t>
            </a:r>
            <a:r>
              <a:rPr lang="en-US" dirty="0" err="1" smtClean="0"/>
              <a:t>afc</a:t>
            </a:r>
            <a:r>
              <a:rPr lang="en-US" dirty="0" smtClean="0"/>
              <a:t>) methods: true trees from polynomial length sequences.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Coalescent-based species tree estimation:</a:t>
            </a:r>
          </a:p>
          <a:p>
            <a:r>
              <a:rPr lang="en-US" dirty="0" smtClean="0"/>
              <a:t>Gene tree estimation error impacts species tree estimation.</a:t>
            </a:r>
          </a:p>
          <a:p>
            <a:r>
              <a:rPr lang="en-US" dirty="0" smtClean="0"/>
              <a:t>Statistical binning </a:t>
            </a:r>
            <a:r>
              <a:rPr lang="en-US" dirty="0" smtClean="0"/>
              <a:t>(in </a:t>
            </a:r>
            <a:r>
              <a:rPr lang="en-US" dirty="0" smtClean="0"/>
              <a:t>press) improves coalescent-based species tree estimation from multiple genes, used in Avian Tree </a:t>
            </a:r>
            <a:r>
              <a:rPr lang="en-US" dirty="0" smtClean="0"/>
              <a:t>(in press)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ASTRAL (Bioinformatics, 2014) more robust to gene tree estimation error, used in Plant Tree </a:t>
            </a:r>
            <a:r>
              <a:rPr lang="en-US" dirty="0" smtClean="0"/>
              <a:t>(in </a:t>
            </a:r>
            <a:r>
              <a:rPr lang="en-US" dirty="0" smtClean="0"/>
              <a:t>press).</a:t>
            </a:r>
            <a:endParaRPr lang="en-US" dirty="0"/>
          </a:p>
          <a:p>
            <a:r>
              <a:rPr lang="en-US" dirty="0" err="1" smtClean="0"/>
              <a:t>Identifiability</a:t>
            </a:r>
            <a:r>
              <a:rPr lang="en-US" dirty="0" smtClean="0"/>
              <a:t> in the presence of gene tree estimation error? </a:t>
            </a:r>
            <a:r>
              <a:rPr lang="en-US" dirty="0"/>
              <a:t>Y</a:t>
            </a:r>
            <a:r>
              <a:rPr lang="en-US" dirty="0" smtClean="0"/>
              <a:t>es under the strong molecular clock, very limited results otherwise.</a:t>
            </a:r>
          </a:p>
          <a:p>
            <a:r>
              <a:rPr lang="en-US" dirty="0" smtClean="0"/>
              <a:t>New questions about statistical inference, focusing on the impact of input error.</a:t>
            </a:r>
          </a:p>
        </p:txBody>
      </p:sp>
    </p:spTree>
    <p:extLst>
      <p:ext uri="{BB962C8B-B14F-4D97-AF65-F5344CB8AC3E}">
        <p14:creationId xmlns:p14="http://schemas.microsoft.com/office/powerpoint/2010/main" val="4228374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</a:t>
            </a:r>
            <a:r>
              <a:rPr lang="en-US" dirty="0" err="1" smtClean="0"/>
              <a:t>Phylogenetics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Interesting combination of different mathematics and computer science:</a:t>
            </a:r>
          </a:p>
          <a:p>
            <a:pPr lvl="1"/>
            <a:r>
              <a:rPr lang="en-US" dirty="0" smtClean="0"/>
              <a:t>statistical estimation under Markov models of evolution</a:t>
            </a:r>
          </a:p>
          <a:p>
            <a:pPr lvl="1"/>
            <a:r>
              <a:rPr lang="en-US" dirty="0" smtClean="0"/>
              <a:t>mathematical </a:t>
            </a:r>
            <a:r>
              <a:rPr lang="en-US" dirty="0" err="1" smtClean="0"/>
              <a:t>modelling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raph theory and </a:t>
            </a:r>
            <a:r>
              <a:rPr lang="en-US" dirty="0" err="1" smtClean="0"/>
              <a:t>combinatorics</a:t>
            </a:r>
            <a:endParaRPr lang="en-US" dirty="0" smtClean="0"/>
          </a:p>
          <a:p>
            <a:pPr lvl="1"/>
            <a:r>
              <a:rPr lang="en-US" dirty="0" smtClean="0"/>
              <a:t>machine learning and data mining</a:t>
            </a:r>
          </a:p>
          <a:p>
            <a:pPr lvl="1"/>
            <a:r>
              <a:rPr lang="en-US" dirty="0" smtClean="0"/>
              <a:t>heuristics for NP-hard optimization problems</a:t>
            </a:r>
          </a:p>
          <a:p>
            <a:pPr lvl="1"/>
            <a:r>
              <a:rPr lang="en-US" dirty="0" smtClean="0"/>
              <a:t>high performance computing</a:t>
            </a:r>
          </a:p>
          <a:p>
            <a:pPr marL="0" indent="0">
              <a:buNone/>
            </a:pPr>
            <a:r>
              <a:rPr lang="en-US" dirty="0" smtClean="0"/>
              <a:t>Testing involves massive simulations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5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/>
              <a:t>Acknowledgments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581400"/>
            <a:ext cx="8763000" cy="27432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>
            <a:normAutofit fontScale="92500" lnSpcReduction="10000"/>
          </a:bodyPr>
          <a:lstStyle/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PhD students: Siavash Mirarab*</a:t>
            </a:r>
            <a:r>
              <a:rPr lang="en-US" sz="2000" dirty="0"/>
              <a:t> </a:t>
            </a:r>
            <a:r>
              <a:rPr lang="en-US" sz="2000" dirty="0" smtClean="0"/>
              <a:t>and Md. S. Bayzid** 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err="1" smtClean="0"/>
              <a:t>Sebastien</a:t>
            </a:r>
            <a:r>
              <a:rPr lang="en-US" sz="2000" dirty="0" smtClean="0"/>
              <a:t> </a:t>
            </a:r>
            <a:r>
              <a:rPr lang="en-US" sz="2000" dirty="0" err="1" smtClean="0"/>
              <a:t>Roch</a:t>
            </a:r>
            <a:r>
              <a:rPr lang="en-US" sz="2000" dirty="0" smtClean="0"/>
              <a:t> (Wisconsin) – work began at IPAM (UCLA)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000" b="1" dirty="0" smtClean="0"/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b="1" dirty="0" smtClean="0"/>
              <a:t>Funding</a:t>
            </a:r>
            <a:r>
              <a:rPr lang="en-US" sz="2000" dirty="0" smtClean="0"/>
              <a:t>: Guggenheim Foundation, Packard, NSF, Microsoft Research New England, David </a:t>
            </a:r>
            <a:r>
              <a:rPr lang="en-US" sz="2000" dirty="0" err="1" smtClean="0"/>
              <a:t>Bruton</a:t>
            </a:r>
            <a:r>
              <a:rPr lang="en-US" sz="2000" dirty="0" smtClean="0"/>
              <a:t> Jr. Centennial Professorship, TACC (Texas Advanced Computing Center), and GEBI.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TACC </a:t>
            </a:r>
            <a:r>
              <a:rPr lang="en-US" sz="2000" dirty="0" smtClean="0"/>
              <a:t>and UTCS </a:t>
            </a:r>
            <a:r>
              <a:rPr lang="en-US" sz="2000" dirty="0"/>
              <a:t>c</a:t>
            </a:r>
            <a:r>
              <a:rPr lang="en-US" sz="2000" dirty="0" smtClean="0"/>
              <a:t>omputational resources</a:t>
            </a:r>
            <a:endParaRPr lang="en-US" sz="2000" b="1" dirty="0" smtClean="0"/>
          </a:p>
          <a:p>
            <a:pPr marL="107950" indent="0" defTabSz="449263" eaLnBrk="1" hangingPunct="1">
              <a:lnSpc>
                <a:spcPct val="90000"/>
              </a:lnSpc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/>
              <a:t>*  </a:t>
            </a:r>
            <a:r>
              <a:rPr lang="en-US" sz="1600" dirty="0" smtClean="0"/>
              <a:t>Supported by HHMI </a:t>
            </a:r>
            <a:r>
              <a:rPr lang="en-US" sz="1600" dirty="0" err="1" smtClean="0"/>
              <a:t>Predoctoral</a:t>
            </a:r>
            <a:r>
              <a:rPr lang="en-US" sz="1600" dirty="0" smtClean="0"/>
              <a:t> Fellowship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1600" dirty="0" smtClean="0"/>
              <a:t>** Supported by Fulbright Foundation </a:t>
            </a:r>
            <a:r>
              <a:rPr lang="en-US" sz="1600" dirty="0" err="1" smtClean="0"/>
              <a:t>Predoctoral</a:t>
            </a:r>
            <a:r>
              <a:rPr lang="en-US" sz="1600" dirty="0" smtClean="0"/>
              <a:t> Fellowship</a:t>
            </a:r>
            <a:endParaRPr lang="en-US" sz="1600" dirty="0"/>
          </a:p>
        </p:txBody>
      </p:sp>
      <p:pic>
        <p:nvPicPr>
          <p:cNvPr id="162819" name="Picture 12" descr="siav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518356"/>
            <a:ext cx="1615138" cy="160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2" name="Picture 2" descr="bayzi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66" y="1518356"/>
            <a:ext cx="1477600" cy="160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5489" y="1363135"/>
            <a:ext cx="1171909" cy="176106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Markov Model of Site Evolution</a:t>
            </a:r>
            <a:endParaRPr lang="en-US"/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86800" cy="48768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200" b="0" dirty="0"/>
              <a:t>Simplest (Jukes-</a:t>
            </a:r>
            <a:r>
              <a:rPr lang="en-US" sz="2200" b="0" dirty="0" smtClean="0"/>
              <a:t>Cantor, 1969)</a:t>
            </a:r>
            <a:r>
              <a:rPr lang="en-US" sz="2200" b="0" dirty="0"/>
              <a:t>:</a:t>
            </a:r>
          </a:p>
          <a:p>
            <a:r>
              <a:rPr lang="en-US" sz="2200" b="0" dirty="0"/>
              <a:t>The model tree T is binary and has substitution probabilities p(e) on each edge e.</a:t>
            </a:r>
          </a:p>
          <a:p>
            <a:r>
              <a:rPr lang="en-US" sz="2200" b="0" dirty="0"/>
              <a:t>The state at the root is randomly drawn from {A,C,T,G} (nucleotides)</a:t>
            </a:r>
          </a:p>
          <a:p>
            <a:r>
              <a:rPr lang="en-US" sz="2200" b="0" dirty="0"/>
              <a:t>If a site (position) changes on an edge</a:t>
            </a:r>
            <a:r>
              <a:rPr lang="en-US" sz="2200" b="0" i="1" dirty="0">
                <a:solidFill>
                  <a:srgbClr val="0000FF"/>
                </a:solidFill>
              </a:rPr>
              <a:t>, it changes with equal probability to each of the remaining states.</a:t>
            </a:r>
          </a:p>
          <a:p>
            <a:r>
              <a:rPr lang="en-US" sz="2200" b="0" dirty="0"/>
              <a:t>The evolutionary process is </a:t>
            </a:r>
            <a:r>
              <a:rPr lang="en-US" sz="2200" b="0" dirty="0" err="1"/>
              <a:t>Markovian</a:t>
            </a:r>
            <a:r>
              <a:rPr lang="en-US" sz="2200" b="0" dirty="0" smtClean="0"/>
              <a:t>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0" dirty="0" smtClean="0"/>
              <a:t>The different sites are assumed to evolve independently and identically down the tree (with rates that are drawn from a gamma distribution).</a:t>
            </a:r>
            <a:endParaRPr lang="en-US" sz="2200" b="0" dirty="0"/>
          </a:p>
          <a:p>
            <a:endParaRPr lang="en-US" sz="2200" b="0" dirty="0"/>
          </a:p>
          <a:p>
            <a:pPr>
              <a:buFontTx/>
              <a:buNone/>
            </a:pPr>
            <a:r>
              <a:rPr lang="en-US" sz="2200" b="0" dirty="0"/>
              <a:t>More complex models (such as the General Markov model) are </a:t>
            </a:r>
            <a:r>
              <a:rPr lang="en-US" sz="2200" b="0" dirty="0" smtClean="0"/>
              <a:t>also considered</a:t>
            </a:r>
            <a:r>
              <a:rPr lang="en-US" sz="2200" b="0" dirty="0"/>
              <a:t>, often with little change to the theory.</a:t>
            </a:r>
            <a:r>
              <a:rPr lang="en-US" sz="2200" dirty="0"/>
              <a:t>  </a:t>
            </a:r>
            <a:endParaRPr lang="en-US" sz="2200" dirty="0" smtClean="0"/>
          </a:p>
          <a:p>
            <a:pPr>
              <a:buFontTx/>
              <a:buNone/>
            </a:pPr>
            <a:endParaRPr lang="en-US" sz="2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49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Mammalian Simulation Study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600613" y="66016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1847" y="4508660"/>
            <a:ext cx="80742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Observations:</a:t>
            </a:r>
          </a:p>
          <a:p>
            <a:r>
              <a:rPr lang="en-US" dirty="0"/>
              <a:t>	</a:t>
            </a:r>
            <a:r>
              <a:rPr lang="en-US" dirty="0" smtClean="0"/>
              <a:t>Binning can improve accuracy, but impact depends on accuracy of estimated gene trees and phylogenetic estimation method. </a:t>
            </a:r>
          </a:p>
          <a:p>
            <a:r>
              <a:rPr lang="en-US" dirty="0"/>
              <a:t>	</a:t>
            </a:r>
            <a:r>
              <a:rPr lang="en-US" dirty="0" smtClean="0"/>
              <a:t>Binned methods can be more accurate than </a:t>
            </a:r>
            <a:r>
              <a:rPr lang="en-US" dirty="0" err="1" smtClean="0"/>
              <a:t>RAxML</a:t>
            </a:r>
            <a:r>
              <a:rPr lang="en-US" dirty="0" smtClean="0"/>
              <a:t> (maximum likelihood), even when </a:t>
            </a:r>
            <a:r>
              <a:rPr lang="en-US" dirty="0" err="1" smtClean="0"/>
              <a:t>unbinned</a:t>
            </a:r>
            <a:r>
              <a:rPr lang="en-US" dirty="0" smtClean="0"/>
              <a:t> methods are less accurate.</a:t>
            </a:r>
          </a:p>
          <a:p>
            <a:endParaRPr lang="en-US" dirty="0" smtClean="0"/>
          </a:p>
          <a:p>
            <a:r>
              <a:rPr lang="en-US" dirty="0" smtClean="0"/>
              <a:t>Data: 200 genes, 20 replicate datasets, based on Song et al. PNAS 2012</a:t>
            </a:r>
          </a:p>
          <a:p>
            <a:endParaRPr lang="en-US" dirty="0" smtClean="0"/>
          </a:p>
        </p:txBody>
      </p:sp>
      <p:pic>
        <p:nvPicPr>
          <p:cNvPr id="10" name="Picture 9" descr="binning.mammal.t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81" y="1064402"/>
            <a:ext cx="6228149" cy="3460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7054" y="6446773"/>
            <a:ext cx="24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Mirarab et al., to appear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52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Bin-and-Conquer?</a:t>
            </a:r>
            <a:endParaRPr lang="en-US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799" y="2057398"/>
            <a:ext cx="7772401" cy="4143190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Assign genes </a:t>
            </a:r>
            <a:r>
              <a:rPr lang="en-US" sz="9600" dirty="0">
                <a:cs typeface="Calibri"/>
              </a:rPr>
              <a:t>to </a:t>
            </a:r>
            <a:r>
              <a:rPr lang="ja-JP" altLang="en-US" sz="9600" dirty="0">
                <a:cs typeface="Calibri"/>
              </a:rPr>
              <a:t>“</a:t>
            </a:r>
            <a:r>
              <a:rPr lang="en-US" sz="9600" dirty="0">
                <a:cs typeface="Calibri"/>
              </a:rPr>
              <a:t>bins</a:t>
            </a:r>
            <a:r>
              <a:rPr lang="ja-JP" altLang="en-US" sz="9600" dirty="0" smtClean="0">
                <a:cs typeface="Calibri"/>
              </a:rPr>
              <a:t>”</a:t>
            </a:r>
            <a:r>
              <a:rPr lang="en-US" altLang="ja-JP" sz="9600" dirty="0" smtClean="0">
                <a:cs typeface="Calibri"/>
              </a:rPr>
              <a:t>, creating “supergene alignments”</a:t>
            </a:r>
            <a:endParaRPr lang="en-US" sz="9600" dirty="0" smtClean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>
                <a:cs typeface="Calibri"/>
              </a:rPr>
              <a:t>Estimate trees on each supergene alignment </a:t>
            </a:r>
            <a:r>
              <a:rPr lang="en-US" sz="9600" dirty="0" smtClean="0">
                <a:cs typeface="Calibri"/>
              </a:rPr>
              <a:t>using maximum likelihood</a:t>
            </a: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Combine </a:t>
            </a:r>
            <a:r>
              <a:rPr lang="en-US" sz="9600" dirty="0">
                <a:cs typeface="Calibri"/>
              </a:rPr>
              <a:t>the supergene trees together using </a:t>
            </a:r>
            <a:r>
              <a:rPr lang="en-US" sz="9600" dirty="0" smtClean="0">
                <a:cs typeface="Calibri"/>
              </a:rPr>
              <a:t>a summary method</a:t>
            </a:r>
          </a:p>
          <a:p>
            <a:pPr marL="0" indent="0">
              <a:lnSpc>
                <a:spcPct val="90000"/>
              </a:lnSpc>
              <a:buNone/>
            </a:pPr>
            <a:endParaRPr lang="en-US" sz="9600" dirty="0" smtClean="0">
              <a:solidFill>
                <a:schemeClr val="bg1"/>
              </a:solidFill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9600" dirty="0" smtClean="0">
                <a:solidFill>
                  <a:schemeClr val="bg1"/>
                </a:solidFill>
                <a:cs typeface="Calibri"/>
              </a:rPr>
              <a:t>Variants:</a:t>
            </a: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solidFill>
                <a:schemeClr val="bg1"/>
              </a:solidFill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9600" dirty="0" smtClean="0">
                <a:solidFill>
                  <a:schemeClr val="bg1"/>
                </a:solidFill>
                <a:cs typeface="Calibri"/>
              </a:rPr>
              <a:t>Naïve binning (</a:t>
            </a:r>
            <a:r>
              <a:rPr lang="en-US" sz="9600" dirty="0" err="1" smtClean="0">
                <a:solidFill>
                  <a:schemeClr val="bg1"/>
                </a:solidFill>
                <a:cs typeface="Calibri"/>
              </a:rPr>
              <a:t>Bayzid</a:t>
            </a:r>
            <a:r>
              <a:rPr lang="en-US" sz="9600" dirty="0" smtClean="0">
                <a:solidFill>
                  <a:schemeClr val="bg1"/>
                </a:solidFill>
                <a:cs typeface="Calibri"/>
              </a:rPr>
              <a:t> and Warnow, Bioinformatics 2013)</a:t>
            </a:r>
          </a:p>
          <a:p>
            <a:pPr>
              <a:lnSpc>
                <a:spcPct val="90000"/>
              </a:lnSpc>
            </a:pPr>
            <a:r>
              <a:rPr lang="en-US" sz="9600" dirty="0" smtClean="0">
                <a:solidFill>
                  <a:schemeClr val="bg1"/>
                </a:solidFill>
                <a:cs typeface="Calibri"/>
              </a:rPr>
              <a:t>Statistical binning (</a:t>
            </a:r>
            <a:r>
              <a:rPr lang="en-US" sz="9600" dirty="0" err="1" smtClean="0">
                <a:solidFill>
                  <a:schemeClr val="bg1"/>
                </a:solidFill>
                <a:cs typeface="Calibri"/>
              </a:rPr>
              <a:t>Mirarab</a:t>
            </a:r>
            <a:r>
              <a:rPr lang="en-US" sz="9600" dirty="0" smtClean="0">
                <a:solidFill>
                  <a:schemeClr val="bg1"/>
                </a:solidFill>
                <a:cs typeface="Calibri"/>
              </a:rPr>
              <a:t>, </a:t>
            </a:r>
            <a:r>
              <a:rPr lang="en-US" sz="9600" dirty="0" err="1" smtClean="0">
                <a:solidFill>
                  <a:schemeClr val="bg1"/>
                </a:solidFill>
                <a:cs typeface="Calibri"/>
              </a:rPr>
              <a:t>Bayzid</a:t>
            </a:r>
            <a:r>
              <a:rPr lang="en-US" sz="9600" dirty="0" smtClean="0">
                <a:solidFill>
                  <a:schemeClr val="bg1"/>
                </a:solidFill>
                <a:cs typeface="Calibri"/>
              </a:rPr>
              <a:t>, and Warnow, in preparation</a:t>
            </a:r>
            <a:r>
              <a:rPr lang="en-US" sz="9600" dirty="0" smtClean="0">
                <a:solidFill>
                  <a:schemeClr val="bg1"/>
                </a:solidFill>
              </a:rPr>
              <a:t>)  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8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Bin-and-Conquer?</a:t>
            </a:r>
            <a:endParaRPr lang="en-US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799" y="2057398"/>
            <a:ext cx="7772401" cy="4143190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Assign genes </a:t>
            </a:r>
            <a:r>
              <a:rPr lang="en-US" sz="9600" dirty="0">
                <a:cs typeface="Calibri"/>
              </a:rPr>
              <a:t>to </a:t>
            </a:r>
            <a:r>
              <a:rPr lang="ja-JP" altLang="en-US" sz="9600" dirty="0">
                <a:cs typeface="Calibri"/>
              </a:rPr>
              <a:t>“</a:t>
            </a:r>
            <a:r>
              <a:rPr lang="en-US" sz="9600" dirty="0">
                <a:cs typeface="Calibri"/>
              </a:rPr>
              <a:t>bins</a:t>
            </a:r>
            <a:r>
              <a:rPr lang="ja-JP" altLang="en-US" sz="9600" dirty="0" smtClean="0">
                <a:cs typeface="Calibri"/>
              </a:rPr>
              <a:t>”</a:t>
            </a:r>
            <a:r>
              <a:rPr lang="en-US" altLang="ja-JP" sz="9600" dirty="0" smtClean="0">
                <a:cs typeface="Calibri"/>
              </a:rPr>
              <a:t>, creating “supergene alignments”</a:t>
            </a:r>
            <a:endParaRPr lang="en-US" sz="9600" dirty="0" smtClean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>
                <a:cs typeface="Calibri"/>
              </a:rPr>
              <a:t>Estimate trees on each supergene alignment </a:t>
            </a:r>
            <a:r>
              <a:rPr lang="en-US" sz="9600" dirty="0" smtClean="0">
                <a:cs typeface="Calibri"/>
              </a:rPr>
              <a:t>using maximum likelihood</a:t>
            </a: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Combine </a:t>
            </a:r>
            <a:r>
              <a:rPr lang="en-US" sz="9600" dirty="0">
                <a:cs typeface="Calibri"/>
              </a:rPr>
              <a:t>the supergene trees together using </a:t>
            </a:r>
            <a:r>
              <a:rPr lang="en-US" sz="9600" dirty="0" smtClean="0">
                <a:cs typeface="Calibri"/>
              </a:rPr>
              <a:t>a summary method</a:t>
            </a:r>
          </a:p>
          <a:p>
            <a:pPr marL="0" indent="0">
              <a:lnSpc>
                <a:spcPct val="90000"/>
              </a:lnSpc>
              <a:buNone/>
            </a:pPr>
            <a:endParaRPr lang="en-US" sz="9600" dirty="0" smtClean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9600" dirty="0" smtClean="0">
                <a:cs typeface="Calibri"/>
              </a:rPr>
              <a:t>Variants:</a:t>
            </a: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9600" dirty="0" smtClean="0">
                <a:cs typeface="Calibri"/>
              </a:rPr>
              <a:t>Naïve binning (</a:t>
            </a:r>
            <a:r>
              <a:rPr lang="en-US" sz="9600" dirty="0" err="1" smtClean="0">
                <a:cs typeface="Calibri"/>
              </a:rPr>
              <a:t>Bayzid</a:t>
            </a:r>
            <a:r>
              <a:rPr lang="en-US" sz="9600" dirty="0" smtClean="0">
                <a:cs typeface="Calibri"/>
              </a:rPr>
              <a:t> and Warnow, Bioinformatics 2013)</a:t>
            </a:r>
          </a:p>
          <a:p>
            <a:pPr>
              <a:lnSpc>
                <a:spcPct val="90000"/>
              </a:lnSpc>
            </a:pPr>
            <a:r>
              <a:rPr lang="en-US" sz="9600" dirty="0" smtClean="0">
                <a:solidFill>
                  <a:srgbClr val="0000FF"/>
                </a:solidFill>
                <a:cs typeface="Calibri"/>
              </a:rPr>
              <a:t>Statistical binning (Mirarab, Bayzid, and Warnow, to appear, Science)</a:t>
            </a:r>
            <a:endParaRPr lang="en-US" sz="9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8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binning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340625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Input: estimated gene trees with bootstrap support, and minimum </a:t>
            </a:r>
            <a:r>
              <a:rPr lang="en-US" dirty="0" smtClean="0">
                <a:solidFill>
                  <a:srgbClr val="0000FF"/>
                </a:solidFill>
              </a:rPr>
              <a:t>support threshold t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/>
              <a:t>Output: partition of the estimated gene trees into sets, so that no two gene trees in the same set are strongly incompatible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Vertex coloring problem (NP-hard),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but good heuristics are available (e.g., </a:t>
            </a:r>
            <a:r>
              <a:rPr lang="en-US" dirty="0" err="1" smtClean="0">
                <a:solidFill>
                  <a:schemeClr val="bg1"/>
                </a:solidFill>
              </a:rPr>
              <a:t>Brelaz</a:t>
            </a:r>
            <a:r>
              <a:rPr lang="en-US" dirty="0" smtClean="0">
                <a:solidFill>
                  <a:schemeClr val="bg1"/>
                </a:solidFill>
              </a:rPr>
              <a:t> 1979)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However, for statistical inference reasons, we need balanced vertex color classes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20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/>
          <p:nvPr/>
        </p:nvSpPr>
        <p:spPr>
          <a:xfrm>
            <a:off x="866186" y="1675374"/>
            <a:ext cx="7306638" cy="343450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Statistical Binning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3472" y="5468473"/>
            <a:ext cx="5924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Mirarab</a:t>
            </a:r>
            <a:r>
              <a:rPr lang="en-US" dirty="0" smtClean="0"/>
              <a:t>, </a:t>
            </a:r>
            <a:r>
              <a:rPr lang="en-US" dirty="0" err="1" smtClean="0"/>
              <a:t>Bayzid</a:t>
            </a:r>
            <a:r>
              <a:rPr lang="en-US" dirty="0" smtClean="0"/>
              <a:t>, and Warnow, in preparation </a:t>
            </a:r>
          </a:p>
          <a:p>
            <a:r>
              <a:rPr lang="en-US" dirty="0" smtClean="0"/>
              <a:t>Modification of </a:t>
            </a:r>
            <a:r>
              <a:rPr lang="en-US" dirty="0" err="1" smtClean="0"/>
              <a:t>Brelaz</a:t>
            </a:r>
            <a:r>
              <a:rPr lang="en-US" dirty="0" smtClean="0"/>
              <a:t> Heuristic for minimum vertex coloring.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99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Avian Phylogenomics Project</a:t>
            </a:r>
          </a:p>
        </p:txBody>
      </p:sp>
      <p:pic>
        <p:nvPicPr>
          <p:cNvPr id="217092" name="Picture 4" descr="Erich Jarvis Grey Letter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09800"/>
            <a:ext cx="1426169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5" name="Picture 7" descr="guoj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05" y="2242720"/>
            <a:ext cx="642734" cy="7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6" name="Text Box 8"/>
          <p:cNvSpPr txBox="1"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772400" cy="4114800"/>
          </a:xfrm>
          <a:noFill/>
          <a:ln/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/>
              <a:t>E </a:t>
            </a:r>
            <a:r>
              <a:rPr lang="en-US" sz="1600" dirty="0"/>
              <a:t>Jarvis,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/>
              <a:t>HHMI</a:t>
            </a:r>
            <a:endParaRPr lang="en-US" sz="2400" dirty="0"/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36971" y="1568917"/>
            <a:ext cx="10334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G </a:t>
            </a:r>
            <a:r>
              <a:rPr lang="en-US" sz="1600" dirty="0"/>
              <a:t>Zhang, </a:t>
            </a:r>
          </a:p>
          <a:p>
            <a:r>
              <a:rPr lang="en-US" sz="1600" dirty="0"/>
              <a:t>BGI</a:t>
            </a:r>
          </a:p>
        </p:txBody>
      </p:sp>
      <p:pic>
        <p:nvPicPr>
          <p:cNvPr id="217099" name="Picture 11" descr="tom gilb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78" y="2227979"/>
            <a:ext cx="804201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1914060" y="1554598"/>
            <a:ext cx="1347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MTP Gilbert,</a:t>
            </a:r>
          </a:p>
          <a:p>
            <a:r>
              <a:rPr lang="en-US" sz="1600" dirty="0"/>
              <a:t>Copenhagen</a:t>
            </a:r>
            <a:endParaRPr lang="en-US" sz="1800" dirty="0"/>
          </a:p>
        </p:txBody>
      </p:sp>
      <p:pic>
        <p:nvPicPr>
          <p:cNvPr id="217101" name="Picture 13" descr="siav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51" y="2249644"/>
            <a:ext cx="768512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2" name="Picture 14" descr="war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573" y="2249644"/>
            <a:ext cx="669994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6563646" y="1572840"/>
            <a:ext cx="232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Mirarab</a:t>
            </a:r>
            <a:r>
              <a:rPr lang="en-US" sz="1600" dirty="0" smtClean="0"/>
              <a:t>   Md</a:t>
            </a:r>
            <a:r>
              <a:rPr lang="en-US" sz="1600" dirty="0"/>
              <a:t>. S. </a:t>
            </a:r>
            <a:r>
              <a:rPr lang="en-US" sz="1600" dirty="0" err="1"/>
              <a:t>Bayzid</a:t>
            </a:r>
            <a:r>
              <a:rPr lang="en-US" sz="1600" dirty="0"/>
              <a:t>, UT-</a:t>
            </a:r>
            <a:r>
              <a:rPr lang="en-US" sz="1600" dirty="0" smtClean="0"/>
              <a:t>Austin        UT-Austin</a:t>
            </a:r>
            <a:endParaRPr lang="en-US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2242720"/>
            <a:ext cx="726848" cy="789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0559" y="1565368"/>
            <a:ext cx="121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Warnow</a:t>
            </a:r>
          </a:p>
          <a:p>
            <a:r>
              <a:rPr lang="en-US" dirty="0" smtClean="0"/>
              <a:t>UT-Austin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60653" y="3365890"/>
            <a:ext cx="315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many many other people…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0040000">
            <a:off x="975975" y="1905904"/>
            <a:ext cx="6812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Gene Tree Incongruence</a:t>
            </a:r>
          </a:p>
          <a:p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36550" y="4285205"/>
            <a:ext cx="88900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Strong evidence for substantial ILS, suggesting need for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coalescent-based species tree estimation.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But MP-EST on full set of 14,000 gene trees was considered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unreliable, due to poorly estimated exon trees (very low phylogenetic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signal in exon sequence alignments).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0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Phylogeny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GTRGAMMA Maximum likelihood analysis (</a:t>
            </a:r>
            <a:r>
              <a:rPr lang="en-US" dirty="0" err="1" smtClean="0">
                <a:solidFill>
                  <a:srgbClr val="0000FF"/>
                </a:solidFill>
              </a:rPr>
              <a:t>RAxML</a:t>
            </a:r>
            <a:r>
              <a:rPr lang="en-US" dirty="0" smtClean="0">
                <a:solidFill>
                  <a:srgbClr val="0000FF"/>
                </a:solidFill>
              </a:rPr>
              <a:t>) of  37 million </a:t>
            </a:r>
            <a:r>
              <a:rPr lang="en-US" dirty="0" err="1" smtClean="0">
                <a:solidFill>
                  <a:srgbClr val="0000FF"/>
                </a:solidFill>
              </a:rPr>
              <a:t>basepair</a:t>
            </a:r>
            <a:r>
              <a:rPr lang="en-US" dirty="0" smtClean="0">
                <a:solidFill>
                  <a:srgbClr val="0000FF"/>
                </a:solidFill>
              </a:rPr>
              <a:t> alignment </a:t>
            </a:r>
            <a:r>
              <a:rPr lang="en-US" dirty="0" smtClean="0"/>
              <a:t>(exons, introns, UCEs)  – highly resolved tree with near 100% bootstrap support. </a:t>
            </a:r>
          </a:p>
          <a:p>
            <a:endParaRPr lang="en-US" dirty="0" smtClean="0"/>
          </a:p>
          <a:p>
            <a:r>
              <a:rPr lang="en-US" dirty="0" smtClean="0"/>
              <a:t>More than </a:t>
            </a:r>
            <a:r>
              <a:rPr lang="en-US" dirty="0" smtClean="0">
                <a:solidFill>
                  <a:srgbClr val="FF0000"/>
                </a:solidFill>
              </a:rPr>
              <a:t>17 years of compute time, </a:t>
            </a:r>
            <a:r>
              <a:rPr lang="en-US" dirty="0" smtClean="0"/>
              <a:t>and used 256 GB.  Run at HPC centers.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Unbinned</a:t>
            </a:r>
            <a:r>
              <a:rPr lang="en-US" dirty="0" smtClean="0">
                <a:solidFill>
                  <a:schemeClr val="bg1"/>
                </a:solidFill>
              </a:rPr>
              <a:t> MP-EST on 14000+ genes: highly incongruent with the concatenated maximum likelihood analysis, poor bootstrap support.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Statistical binning version of MP-EST on 14000+ gene trees – highly resolved tree, largely congruent with the concatenated analysis, good bootstrap support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Statistical binning: faster than concatenated analysis, highly parallelized.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9" y="6126163"/>
            <a:ext cx="433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Avian </a:t>
            </a:r>
            <a:r>
              <a:rPr lang="en-US" dirty="0" err="1" smtClean="0"/>
              <a:t>Phylogenomics</a:t>
            </a:r>
            <a:r>
              <a:rPr lang="en-US" dirty="0" smtClean="0"/>
              <a:t> Project, in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0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Phylogeny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GTRGAMMA Maximum likelihood analysis (</a:t>
            </a:r>
            <a:r>
              <a:rPr lang="en-US" dirty="0" err="1" smtClean="0">
                <a:solidFill>
                  <a:srgbClr val="0000FF"/>
                </a:solidFill>
              </a:rPr>
              <a:t>RAxML</a:t>
            </a:r>
            <a:r>
              <a:rPr lang="en-US" dirty="0" smtClean="0">
                <a:solidFill>
                  <a:srgbClr val="0000FF"/>
                </a:solidFill>
              </a:rPr>
              <a:t>) of  37 million </a:t>
            </a:r>
            <a:r>
              <a:rPr lang="en-US" dirty="0" err="1" smtClean="0">
                <a:solidFill>
                  <a:srgbClr val="0000FF"/>
                </a:solidFill>
              </a:rPr>
              <a:t>basepair</a:t>
            </a:r>
            <a:r>
              <a:rPr lang="en-US" dirty="0" smtClean="0">
                <a:solidFill>
                  <a:srgbClr val="0000FF"/>
                </a:solidFill>
              </a:rPr>
              <a:t> alignment </a:t>
            </a:r>
            <a:r>
              <a:rPr lang="en-US" dirty="0" smtClean="0"/>
              <a:t>(exons, introns, UCEs)  – highly resolved tree with near 100% bootstrap support. </a:t>
            </a:r>
          </a:p>
          <a:p>
            <a:endParaRPr lang="en-US" dirty="0" smtClean="0"/>
          </a:p>
          <a:p>
            <a:r>
              <a:rPr lang="en-US" dirty="0" smtClean="0"/>
              <a:t>More than </a:t>
            </a:r>
            <a:r>
              <a:rPr lang="en-US" dirty="0" smtClean="0">
                <a:solidFill>
                  <a:srgbClr val="FF0000"/>
                </a:solidFill>
              </a:rPr>
              <a:t>17 years of compute time, </a:t>
            </a:r>
            <a:r>
              <a:rPr lang="en-US" dirty="0" smtClean="0"/>
              <a:t>and used 256 GB.  Run at HPC centers.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Unbinned</a:t>
            </a:r>
            <a:r>
              <a:rPr lang="en-US" dirty="0" smtClean="0">
                <a:solidFill>
                  <a:srgbClr val="0000FF"/>
                </a:solidFill>
              </a:rPr>
              <a:t> MP-EST on 14000+ genes</a:t>
            </a:r>
            <a:r>
              <a:rPr lang="en-US" dirty="0" smtClean="0">
                <a:solidFill>
                  <a:srgbClr val="FF0000"/>
                </a:solidFill>
              </a:rPr>
              <a:t>: highly incongruent with the concatenated maximum likelihood analysis, poor bootstrap support.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Statistical binning version of MP-EST on 14000+ gene trees – highly resolved tree, largely congruent with the concatenated analysis, good bootstrap support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Statistical binning: faster than concatenated analysis, highly parallelized.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9" y="6126163"/>
            <a:ext cx="424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Avian </a:t>
            </a:r>
            <a:r>
              <a:rPr lang="en-US" dirty="0" err="1" smtClean="0"/>
              <a:t>Phylogenomics</a:t>
            </a:r>
            <a:r>
              <a:rPr lang="en-US" dirty="0" smtClean="0"/>
              <a:t> Project, under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6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Avian Simulation – 14,000 genes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552" y="1537166"/>
            <a:ext cx="7155329" cy="4525963"/>
          </a:xfrm>
        </p:spPr>
        <p:txBody>
          <a:bodyPr>
            <a:normAutofit fontScale="92500"/>
          </a:bodyPr>
          <a:lstStyle/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b="1" dirty="0"/>
              <a:t>MP-EST: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 smtClean="0"/>
              <a:t>Unbinned</a:t>
            </a:r>
            <a:r>
              <a:rPr lang="en-US" sz="2600" dirty="0" smtClean="0"/>
              <a:t>   </a:t>
            </a:r>
            <a:r>
              <a:rPr lang="en" sz="2600" dirty="0" smtClean="0"/>
              <a:t> </a:t>
            </a:r>
            <a:r>
              <a:rPr lang="en" sz="2600" dirty="0">
                <a:solidFill>
                  <a:srgbClr val="FF0000"/>
                </a:solidFill>
              </a:rPr>
              <a:t>~ 11.1% error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 smtClean="0">
                <a:solidFill>
                  <a:srgbClr val="FFFFFF"/>
                </a:solidFill>
              </a:rPr>
              <a:t>Binned</a:t>
            </a:r>
            <a:r>
              <a:rPr lang="en-US" sz="2600" dirty="0" smtClean="0">
                <a:solidFill>
                  <a:srgbClr val="FFFFFF"/>
                </a:solidFill>
              </a:rPr>
              <a:t>          </a:t>
            </a:r>
            <a:r>
              <a:rPr lang="en" sz="2600" dirty="0" smtClean="0">
                <a:solidFill>
                  <a:srgbClr val="FFFFFF"/>
                </a:solidFill>
              </a:rPr>
              <a:t> </a:t>
            </a:r>
            <a:r>
              <a:rPr lang="en" sz="2600" dirty="0">
                <a:solidFill>
                  <a:srgbClr val="FFFFFF"/>
                </a:solidFill>
              </a:rPr>
              <a:t>~ 6.6% error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b="1" dirty="0"/>
              <a:t>Greedy: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/>
              <a:t>Unbinned </a:t>
            </a:r>
            <a:r>
              <a:rPr lang="en-US" sz="2600" dirty="0" smtClean="0"/>
              <a:t>   </a:t>
            </a:r>
            <a:r>
              <a:rPr lang="en" sz="2600" dirty="0" smtClean="0">
                <a:solidFill>
                  <a:srgbClr val="FF0000"/>
                </a:solidFill>
              </a:rPr>
              <a:t>~ </a:t>
            </a:r>
            <a:r>
              <a:rPr lang="en" sz="2600" dirty="0">
                <a:solidFill>
                  <a:srgbClr val="FF0000"/>
                </a:solidFill>
              </a:rPr>
              <a:t>26.6% error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>
                <a:solidFill>
                  <a:srgbClr val="FFFFFF"/>
                </a:solidFill>
              </a:rPr>
              <a:t>Binned </a:t>
            </a:r>
            <a:r>
              <a:rPr lang="en-US" sz="2600" dirty="0" smtClean="0">
                <a:solidFill>
                  <a:srgbClr val="FFFFFF"/>
                </a:solidFill>
              </a:rPr>
              <a:t>        </a:t>
            </a:r>
            <a:r>
              <a:rPr lang="en" sz="2600" dirty="0" smtClean="0">
                <a:solidFill>
                  <a:srgbClr val="FFFFFF"/>
                </a:solidFill>
              </a:rPr>
              <a:t>~ </a:t>
            </a:r>
            <a:r>
              <a:rPr lang="en" sz="2600" dirty="0">
                <a:solidFill>
                  <a:srgbClr val="FFFFFF"/>
                </a:solidFill>
              </a:rPr>
              <a:t>13.3% </a:t>
            </a:r>
            <a:r>
              <a:rPr lang="en" sz="2600" dirty="0" smtClean="0">
                <a:solidFill>
                  <a:srgbClr val="FFFFFF"/>
                </a:solidFill>
              </a:rPr>
              <a:t>error</a:t>
            </a:r>
            <a:endParaRPr lang="en-US" sz="2600" dirty="0" smtClean="0">
              <a:solidFill>
                <a:srgbClr val="FFFFFF"/>
              </a:solidFill>
            </a:endParaRP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-US" sz="2600" dirty="0" smtClean="0">
              <a:solidFill>
                <a:srgbClr val="FFFFFF"/>
              </a:solidFill>
            </a:endParaRP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>
                <a:solidFill>
                  <a:srgbClr val="FF0000"/>
                </a:solidFill>
              </a:rPr>
              <a:t>8250 exon-like</a:t>
            </a:r>
            <a:r>
              <a:rPr lang="en-US" sz="2600" dirty="0">
                <a:solidFill>
                  <a:srgbClr val="FF0000"/>
                </a:solidFill>
              </a:rPr>
              <a:t> genes (27% avg. bootstrap support)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>
                <a:solidFill>
                  <a:srgbClr val="FF0000"/>
                </a:solidFill>
              </a:rPr>
              <a:t>3600 UCE-like</a:t>
            </a:r>
            <a:r>
              <a:rPr lang="en-US" sz="2600" dirty="0">
                <a:solidFill>
                  <a:srgbClr val="FF0000"/>
                </a:solidFill>
              </a:rPr>
              <a:t> genes (37% avg. bootstrap support)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/>
              <a:t>2500 intron-like genes</a:t>
            </a:r>
            <a:r>
              <a:rPr lang="en-US" sz="2600" dirty="0"/>
              <a:t> (</a:t>
            </a:r>
            <a:r>
              <a:rPr lang="en" sz="2600" dirty="0"/>
              <a:t>51% </a:t>
            </a:r>
            <a:r>
              <a:rPr lang="en-US" sz="2600" dirty="0"/>
              <a:t>avg. bootstrap support)</a:t>
            </a:r>
            <a:endParaRPr lang="en" sz="2600" dirty="0"/>
          </a:p>
          <a:p>
            <a:pPr marL="514350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32593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Avian Simulation – 14,000 genes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552" y="1537166"/>
            <a:ext cx="7155329" cy="4525963"/>
          </a:xfrm>
        </p:spPr>
        <p:txBody>
          <a:bodyPr>
            <a:normAutofit fontScale="92500"/>
          </a:bodyPr>
          <a:lstStyle/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b="1" dirty="0"/>
              <a:t>MP-EST: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 smtClean="0"/>
              <a:t>Unbinned</a:t>
            </a:r>
            <a:r>
              <a:rPr lang="en-US" sz="2600" dirty="0" smtClean="0"/>
              <a:t>   </a:t>
            </a:r>
            <a:r>
              <a:rPr lang="en" sz="2600" dirty="0" smtClean="0"/>
              <a:t> </a:t>
            </a:r>
            <a:r>
              <a:rPr lang="en" sz="2600" dirty="0">
                <a:solidFill>
                  <a:srgbClr val="FF0000"/>
                </a:solidFill>
              </a:rPr>
              <a:t>~ 11.1% error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 smtClean="0"/>
              <a:t>Binned</a:t>
            </a:r>
            <a:r>
              <a:rPr lang="en-US" sz="2600" dirty="0" smtClean="0"/>
              <a:t>          </a:t>
            </a:r>
            <a:r>
              <a:rPr lang="en" sz="2600" dirty="0" smtClean="0"/>
              <a:t> </a:t>
            </a:r>
            <a:r>
              <a:rPr lang="en" sz="2600" dirty="0">
                <a:solidFill>
                  <a:srgbClr val="0000FF"/>
                </a:solidFill>
              </a:rPr>
              <a:t>~ 6.6% error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b="1" dirty="0"/>
              <a:t>Greedy: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/>
              <a:t>Unbinned </a:t>
            </a:r>
            <a:r>
              <a:rPr lang="en-US" sz="2600" dirty="0" smtClean="0"/>
              <a:t>   </a:t>
            </a:r>
            <a:r>
              <a:rPr lang="en" sz="2600" dirty="0" smtClean="0">
                <a:solidFill>
                  <a:srgbClr val="FF0000"/>
                </a:solidFill>
              </a:rPr>
              <a:t>~ </a:t>
            </a:r>
            <a:r>
              <a:rPr lang="en" sz="2600" dirty="0">
                <a:solidFill>
                  <a:srgbClr val="FF0000"/>
                </a:solidFill>
              </a:rPr>
              <a:t>26.6% error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/>
              <a:t>Binned </a:t>
            </a:r>
            <a:r>
              <a:rPr lang="en-US" sz="2600" dirty="0" smtClean="0"/>
              <a:t>        </a:t>
            </a:r>
            <a:r>
              <a:rPr lang="en" sz="2600" dirty="0" smtClean="0">
                <a:solidFill>
                  <a:srgbClr val="0000FF"/>
                </a:solidFill>
              </a:rPr>
              <a:t>~ </a:t>
            </a:r>
            <a:r>
              <a:rPr lang="en" sz="2600" dirty="0">
                <a:solidFill>
                  <a:srgbClr val="0000FF"/>
                </a:solidFill>
              </a:rPr>
              <a:t>13.3% </a:t>
            </a:r>
            <a:r>
              <a:rPr lang="en" sz="2600" dirty="0" smtClean="0">
                <a:solidFill>
                  <a:srgbClr val="0000FF"/>
                </a:solidFill>
              </a:rPr>
              <a:t>error</a:t>
            </a:r>
            <a:endParaRPr lang="en-US" sz="2600" dirty="0" smtClean="0">
              <a:solidFill>
                <a:srgbClr val="0000FF"/>
              </a:solidFill>
            </a:endParaRP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-US" sz="2600" dirty="0" smtClean="0"/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>
                <a:solidFill>
                  <a:srgbClr val="FF0000"/>
                </a:solidFill>
              </a:rPr>
              <a:t>8250 exon-like</a:t>
            </a:r>
            <a:r>
              <a:rPr lang="en-US" sz="2600" dirty="0">
                <a:solidFill>
                  <a:srgbClr val="FF0000"/>
                </a:solidFill>
              </a:rPr>
              <a:t> genes (27% avg. bootstrap support)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>
                <a:solidFill>
                  <a:srgbClr val="FF0000"/>
                </a:solidFill>
              </a:rPr>
              <a:t>3600 UCE-like</a:t>
            </a:r>
            <a:r>
              <a:rPr lang="en-US" sz="2600" dirty="0">
                <a:solidFill>
                  <a:srgbClr val="FF0000"/>
                </a:solidFill>
              </a:rPr>
              <a:t> genes (37% avg. bootstrap support)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/>
              <a:t>2500 intron-like genes</a:t>
            </a:r>
            <a:r>
              <a:rPr lang="en-US" sz="2600" dirty="0"/>
              <a:t> (</a:t>
            </a:r>
            <a:r>
              <a:rPr lang="en" sz="2600" dirty="0"/>
              <a:t>51% </a:t>
            </a:r>
            <a:r>
              <a:rPr lang="en-US" sz="2600" dirty="0"/>
              <a:t>avg. bootstrap support)</a:t>
            </a:r>
            <a:endParaRPr lang="en" sz="2600" dirty="0"/>
          </a:p>
          <a:p>
            <a:pPr marL="514350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9071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2"/>
          <p:cNvSpPr>
            <a:spLocks noChangeShapeType="1"/>
          </p:cNvSpPr>
          <p:nvPr/>
        </p:nvSpPr>
        <p:spPr bwMode="auto">
          <a:xfrm flipV="1">
            <a:off x="37020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5" name="Line 3"/>
          <p:cNvSpPr>
            <a:spLocks noChangeShapeType="1"/>
          </p:cNvSpPr>
          <p:nvPr/>
        </p:nvSpPr>
        <p:spPr bwMode="auto">
          <a:xfrm flipH="1" flipV="1">
            <a:off x="43116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 flipH="1" flipV="1">
            <a:off x="3352800" y="42672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 flipH="1">
            <a:off x="4311650" y="4267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 flipH="1" flipV="1">
            <a:off x="5157788" y="42672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 flipH="1">
            <a:off x="5157788" y="38100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2209800" y="2362200"/>
            <a:ext cx="11874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AGATTA</a:t>
            </a: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3698875" y="2346325"/>
            <a:ext cx="12366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AGACTA</a:t>
            </a: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5259388" y="2346325"/>
            <a:ext cx="1274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TGGACA</a:t>
            </a: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6858000" y="2346325"/>
            <a:ext cx="14287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TGCGACT</a:t>
            </a: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515938" y="2362200"/>
            <a:ext cx="13128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AGGTCA</a:t>
            </a:r>
          </a:p>
        </p:txBody>
      </p:sp>
      <p:sp>
        <p:nvSpPr>
          <p:cNvPr id="74765" name="Oval 13"/>
          <p:cNvSpPr>
            <a:spLocks noChangeArrowheads="1"/>
          </p:cNvSpPr>
          <p:nvPr/>
        </p:nvSpPr>
        <p:spPr bwMode="auto">
          <a:xfrm>
            <a:off x="11430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66" name="Oval 14"/>
          <p:cNvSpPr>
            <a:spLocks noChangeArrowheads="1"/>
          </p:cNvSpPr>
          <p:nvPr/>
        </p:nvSpPr>
        <p:spPr bwMode="auto">
          <a:xfrm>
            <a:off x="27241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67" name="Oval 15"/>
          <p:cNvSpPr>
            <a:spLocks noChangeArrowheads="1"/>
          </p:cNvSpPr>
          <p:nvPr/>
        </p:nvSpPr>
        <p:spPr bwMode="auto">
          <a:xfrm>
            <a:off x="43053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68" name="Oval 16"/>
          <p:cNvSpPr>
            <a:spLocks noChangeArrowheads="1"/>
          </p:cNvSpPr>
          <p:nvPr/>
        </p:nvSpPr>
        <p:spPr bwMode="auto">
          <a:xfrm>
            <a:off x="58864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69" name="Oval 17"/>
          <p:cNvSpPr>
            <a:spLocks noChangeArrowheads="1"/>
          </p:cNvSpPr>
          <p:nvPr/>
        </p:nvSpPr>
        <p:spPr bwMode="auto">
          <a:xfrm>
            <a:off x="74676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70" name="Rectangle 18"/>
          <p:cNvSpPr>
            <a:spLocks noChangeArrowheads="1"/>
          </p:cNvSpPr>
          <p:nvPr/>
        </p:nvSpPr>
        <p:spPr bwMode="auto">
          <a:xfrm>
            <a:off x="8382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24384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3962400" y="167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74773" name="Rectangle 21"/>
          <p:cNvSpPr>
            <a:spLocks noChangeArrowheads="1"/>
          </p:cNvSpPr>
          <p:nvPr/>
        </p:nvSpPr>
        <p:spPr bwMode="auto">
          <a:xfrm>
            <a:off x="553085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74774" name="Rectangle 22"/>
          <p:cNvSpPr>
            <a:spLocks noChangeArrowheads="1"/>
          </p:cNvSpPr>
          <p:nvPr/>
        </p:nvSpPr>
        <p:spPr bwMode="auto">
          <a:xfrm>
            <a:off x="7138988" y="1676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74775" name="AutoShape 23"/>
          <p:cNvSpPr>
            <a:spLocks noChangeArrowheads="1"/>
          </p:cNvSpPr>
          <p:nvPr/>
        </p:nvSpPr>
        <p:spPr bwMode="auto">
          <a:xfrm>
            <a:off x="3657600" y="3048000"/>
            <a:ext cx="1600200" cy="685800"/>
          </a:xfrm>
          <a:prstGeom prst="downArrow">
            <a:avLst>
              <a:gd name="adj1" fmla="val 67463"/>
              <a:gd name="adj2" fmla="val 53704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76" name="Rectangle 24"/>
          <p:cNvSpPr>
            <a:spLocks noChangeArrowheads="1"/>
          </p:cNvSpPr>
          <p:nvPr/>
        </p:nvSpPr>
        <p:spPr bwMode="auto">
          <a:xfrm>
            <a:off x="2667000" y="3962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74777" name="Rectangle 25"/>
          <p:cNvSpPr>
            <a:spLocks noChangeArrowheads="1"/>
          </p:cNvSpPr>
          <p:nvPr/>
        </p:nvSpPr>
        <p:spPr bwMode="auto">
          <a:xfrm>
            <a:off x="3525838" y="5486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74778" name="Rectangle 26"/>
          <p:cNvSpPr>
            <a:spLocks noChangeArrowheads="1"/>
          </p:cNvSpPr>
          <p:nvPr/>
        </p:nvSpPr>
        <p:spPr bwMode="auto">
          <a:xfrm>
            <a:off x="469265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74779" name="Rectangle 27"/>
          <p:cNvSpPr>
            <a:spLocks noChangeArrowheads="1"/>
          </p:cNvSpPr>
          <p:nvPr/>
        </p:nvSpPr>
        <p:spPr bwMode="auto">
          <a:xfrm>
            <a:off x="6148388" y="3581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74780" name="Rectangle 28"/>
          <p:cNvSpPr>
            <a:spLocks noChangeArrowheads="1"/>
          </p:cNvSpPr>
          <p:nvPr/>
        </p:nvSpPr>
        <p:spPr bwMode="auto">
          <a:xfrm>
            <a:off x="6148388" y="4572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74781" name="Oval 29"/>
          <p:cNvSpPr>
            <a:spLocks noChangeArrowheads="1"/>
          </p:cNvSpPr>
          <p:nvPr/>
        </p:nvSpPr>
        <p:spPr bwMode="auto">
          <a:xfrm>
            <a:off x="3200400" y="4114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82" name="Oval 30"/>
          <p:cNvSpPr>
            <a:spLocks noChangeArrowheads="1"/>
          </p:cNvSpPr>
          <p:nvPr/>
        </p:nvSpPr>
        <p:spPr bwMode="auto">
          <a:xfrm>
            <a:off x="3625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83" name="Oval 31"/>
          <p:cNvSpPr>
            <a:spLocks noChangeArrowheads="1"/>
          </p:cNvSpPr>
          <p:nvPr/>
        </p:nvSpPr>
        <p:spPr bwMode="auto">
          <a:xfrm>
            <a:off x="4768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84" name="Oval 32"/>
          <p:cNvSpPr>
            <a:spLocks noChangeArrowheads="1"/>
          </p:cNvSpPr>
          <p:nvPr/>
        </p:nvSpPr>
        <p:spPr bwMode="auto">
          <a:xfrm>
            <a:off x="5919788" y="464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85" name="Oval 33"/>
          <p:cNvSpPr>
            <a:spLocks noChangeArrowheads="1"/>
          </p:cNvSpPr>
          <p:nvPr/>
        </p:nvSpPr>
        <p:spPr bwMode="auto">
          <a:xfrm>
            <a:off x="5919788" y="3733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0929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4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Phylogeny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GTRGAMMA Maximum likelihood analysis (</a:t>
            </a:r>
            <a:r>
              <a:rPr lang="en-US" dirty="0" err="1" smtClean="0">
                <a:solidFill>
                  <a:srgbClr val="0000FF"/>
                </a:solidFill>
              </a:rPr>
              <a:t>RAxML</a:t>
            </a:r>
            <a:r>
              <a:rPr lang="en-US" dirty="0" smtClean="0">
                <a:solidFill>
                  <a:srgbClr val="0000FF"/>
                </a:solidFill>
              </a:rPr>
              <a:t>) of  37 million </a:t>
            </a:r>
            <a:r>
              <a:rPr lang="en-US" dirty="0" err="1" smtClean="0">
                <a:solidFill>
                  <a:srgbClr val="0000FF"/>
                </a:solidFill>
              </a:rPr>
              <a:t>basepair</a:t>
            </a:r>
            <a:r>
              <a:rPr lang="en-US" dirty="0" smtClean="0">
                <a:solidFill>
                  <a:srgbClr val="0000FF"/>
                </a:solidFill>
              </a:rPr>
              <a:t> alignment </a:t>
            </a:r>
            <a:r>
              <a:rPr lang="en-US" dirty="0" smtClean="0"/>
              <a:t>(exons, introns, UCEs)  – highly resolved tree with near 100% bootstrap support. </a:t>
            </a:r>
          </a:p>
          <a:p>
            <a:endParaRPr lang="en-US" dirty="0" smtClean="0"/>
          </a:p>
          <a:p>
            <a:r>
              <a:rPr lang="en-US" dirty="0" smtClean="0"/>
              <a:t>More than </a:t>
            </a:r>
            <a:r>
              <a:rPr lang="en-US" dirty="0" smtClean="0">
                <a:solidFill>
                  <a:srgbClr val="FF0000"/>
                </a:solidFill>
              </a:rPr>
              <a:t>17 years of compute time, </a:t>
            </a:r>
            <a:r>
              <a:rPr lang="en-US" dirty="0" smtClean="0"/>
              <a:t>and used 256 GB.  Run at HPC centers.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Unbinned</a:t>
            </a:r>
            <a:r>
              <a:rPr lang="en-US" dirty="0" smtClean="0">
                <a:solidFill>
                  <a:srgbClr val="0000FF"/>
                </a:solidFill>
              </a:rPr>
              <a:t> MP-EST on 14000+ genes</a:t>
            </a:r>
            <a:r>
              <a:rPr lang="en-US" dirty="0" smtClean="0">
                <a:solidFill>
                  <a:srgbClr val="FF0000"/>
                </a:solidFill>
              </a:rPr>
              <a:t>: highly incongruent with the concatenated maximum likelihood analysis, poor bootstrap support.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Statistical binning version of MP-EST on 14000+ gene trees – highly resolved tree, largely congruent with the concatenated analysis, good bootstrap support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Statistical binning: faster than concatenated analysis, highly parallelized.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9" y="6126163"/>
            <a:ext cx="424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Avian </a:t>
            </a:r>
            <a:r>
              <a:rPr lang="en-US" dirty="0" err="1" smtClean="0"/>
              <a:t>Phylogenomics</a:t>
            </a:r>
            <a:r>
              <a:rPr lang="en-US" dirty="0" smtClean="0"/>
              <a:t> Project, under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86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Phylogeny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GTRGAMMA Maximum likelihood analysis (</a:t>
            </a:r>
            <a:r>
              <a:rPr lang="en-US" dirty="0" err="1" smtClean="0">
                <a:solidFill>
                  <a:srgbClr val="0000FF"/>
                </a:solidFill>
              </a:rPr>
              <a:t>RAxML</a:t>
            </a:r>
            <a:r>
              <a:rPr lang="en-US" dirty="0" smtClean="0">
                <a:solidFill>
                  <a:srgbClr val="0000FF"/>
                </a:solidFill>
              </a:rPr>
              <a:t>) of  37 million </a:t>
            </a:r>
            <a:r>
              <a:rPr lang="en-US" dirty="0" err="1" smtClean="0">
                <a:solidFill>
                  <a:srgbClr val="0000FF"/>
                </a:solidFill>
              </a:rPr>
              <a:t>basepair</a:t>
            </a:r>
            <a:r>
              <a:rPr lang="en-US" dirty="0" smtClean="0">
                <a:solidFill>
                  <a:srgbClr val="0000FF"/>
                </a:solidFill>
              </a:rPr>
              <a:t> alignment </a:t>
            </a:r>
            <a:r>
              <a:rPr lang="en-US" dirty="0" smtClean="0"/>
              <a:t>(exons, introns, UCEs)  – highly resolved tree with near 100% bootstrap support. </a:t>
            </a:r>
          </a:p>
          <a:p>
            <a:endParaRPr lang="en-US" dirty="0" smtClean="0"/>
          </a:p>
          <a:p>
            <a:r>
              <a:rPr lang="en-US" dirty="0" smtClean="0"/>
              <a:t>More than </a:t>
            </a:r>
            <a:r>
              <a:rPr lang="en-US" dirty="0" smtClean="0">
                <a:solidFill>
                  <a:srgbClr val="FF0000"/>
                </a:solidFill>
              </a:rPr>
              <a:t>17 years of compute time, </a:t>
            </a:r>
            <a:r>
              <a:rPr lang="en-US" dirty="0" smtClean="0"/>
              <a:t>and used 256 GB.  Run at HPC centers.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Unbinned</a:t>
            </a:r>
            <a:r>
              <a:rPr lang="en-US" dirty="0" smtClean="0">
                <a:solidFill>
                  <a:srgbClr val="0000FF"/>
                </a:solidFill>
              </a:rPr>
              <a:t> MP-EST on 14000+ genes</a:t>
            </a:r>
            <a:r>
              <a:rPr lang="en-US" dirty="0" smtClean="0">
                <a:solidFill>
                  <a:srgbClr val="FF0000"/>
                </a:solidFill>
              </a:rPr>
              <a:t>: highly incongruent with the concatenated maximum likelihood analysis, poor bootstrap support.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Statistical binning version of MP-EST on 14000+ gene trees – highly resolved tree, largely congruent with the concatenated analysis, good bootstrap support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Statistical binning: faster than concatenated analysis, highly parallelized.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9" y="6126163"/>
            <a:ext cx="424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Avian </a:t>
            </a:r>
            <a:r>
              <a:rPr lang="en-US" dirty="0" err="1" smtClean="0"/>
              <a:t>Phylogenomics</a:t>
            </a:r>
            <a:r>
              <a:rPr lang="en-US" dirty="0" smtClean="0"/>
              <a:t> Project, under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9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340625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Binning </a:t>
            </a:r>
            <a:r>
              <a:rPr lang="en-US" i="1" dirty="0" smtClean="0"/>
              <a:t>reduces the amount </a:t>
            </a:r>
            <a:r>
              <a:rPr lang="en-US" dirty="0" smtClean="0"/>
              <a:t>of data (number of gene trees) but can improve the accuracy of individual “supergene trees”.  The response to binning differs between methods</a:t>
            </a:r>
            <a:r>
              <a:rPr lang="en-US" dirty="0"/>
              <a:t>. Thus, there is a </a:t>
            </a:r>
            <a:r>
              <a:rPr lang="en-US" dirty="0">
                <a:solidFill>
                  <a:srgbClr val="0000FF"/>
                </a:solidFill>
              </a:rPr>
              <a:t>trade-off between data </a:t>
            </a:r>
            <a:r>
              <a:rPr lang="en-US" i="1" dirty="0">
                <a:solidFill>
                  <a:srgbClr val="0000FF"/>
                </a:solidFill>
              </a:rPr>
              <a:t>quantity</a:t>
            </a:r>
            <a:r>
              <a:rPr lang="en-US" dirty="0">
                <a:solidFill>
                  <a:srgbClr val="0000FF"/>
                </a:solidFill>
              </a:rPr>
              <a:t> and </a:t>
            </a:r>
            <a:r>
              <a:rPr lang="en-US" i="1" dirty="0">
                <a:solidFill>
                  <a:srgbClr val="0000FF"/>
                </a:solidFill>
              </a:rPr>
              <a:t>quality,</a:t>
            </a:r>
            <a:r>
              <a:rPr lang="en-US" i="1" dirty="0"/>
              <a:t> and not all methods respond the same to the trade-off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know very little about the </a:t>
            </a:r>
            <a:r>
              <a:rPr lang="en-US" dirty="0" smtClean="0">
                <a:solidFill>
                  <a:srgbClr val="0000FF"/>
                </a:solidFill>
              </a:rPr>
              <a:t>impact of data </a:t>
            </a:r>
            <a:r>
              <a:rPr lang="en-US" i="1" dirty="0" smtClean="0">
                <a:solidFill>
                  <a:srgbClr val="0000FF"/>
                </a:solidFill>
              </a:rPr>
              <a:t>error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on methods.  </a:t>
            </a:r>
            <a:r>
              <a:rPr lang="en-US" dirty="0" smtClean="0">
                <a:solidFill>
                  <a:srgbClr val="FF0000"/>
                </a:solidFill>
              </a:rPr>
              <a:t>We do not even have proofs of statistical consistency in the presence of data error.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65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recent 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ASTRAL: statistically consistent method for species tree estimation under the multi-species coalescent (Mirarab et al., Bioinformatics 2014)</a:t>
            </a:r>
          </a:p>
          <a:p>
            <a:endParaRPr lang="en-US" dirty="0"/>
          </a:p>
          <a:p>
            <a:r>
              <a:rPr lang="en-US" dirty="0" smtClean="0"/>
              <a:t>DCM-boosting coalescent-based methods (Bayzid et al., RECOMB-CG and BMC  Genomics 2014)</a:t>
            </a:r>
          </a:p>
          <a:p>
            <a:endParaRPr lang="en-US" dirty="0"/>
          </a:p>
          <a:p>
            <a:r>
              <a:rPr lang="en-US" dirty="0" smtClean="0"/>
              <a:t>Weighted Statistical Binning (Bayzid et al., in preparation) – statistically consistent version of statistical binning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8233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Other Research in my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295400"/>
            <a:ext cx="8229600" cy="51191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Method development for</a:t>
            </a:r>
          </a:p>
          <a:p>
            <a:pPr marL="285750"/>
            <a:r>
              <a:rPr lang="en-US" sz="2000" dirty="0" smtClean="0"/>
              <a:t>  </a:t>
            </a:r>
            <a:r>
              <a:rPr lang="en-US" sz="2000" dirty="0" err="1" smtClean="0"/>
              <a:t>Supertree</a:t>
            </a:r>
            <a:r>
              <a:rPr lang="en-US" sz="2000" dirty="0" smtClean="0"/>
              <a:t> estimation</a:t>
            </a:r>
          </a:p>
          <a:p>
            <a:pPr marL="457200" indent="-457200"/>
            <a:r>
              <a:rPr lang="en-US" sz="2000" dirty="0"/>
              <a:t>M</a:t>
            </a:r>
            <a:r>
              <a:rPr lang="en-US" sz="2000" dirty="0" smtClean="0"/>
              <a:t>ultiple sequence alignment</a:t>
            </a:r>
          </a:p>
          <a:p>
            <a:pPr marL="457200" indent="-457200"/>
            <a:r>
              <a:rPr lang="en-US" sz="2000" dirty="0" err="1" smtClean="0"/>
              <a:t>Metagenomic</a:t>
            </a:r>
            <a:r>
              <a:rPr lang="en-US" sz="2000" dirty="0" smtClean="0"/>
              <a:t> taxon identification</a:t>
            </a:r>
          </a:p>
          <a:p>
            <a:pPr marL="457200" indent="-457200"/>
            <a:r>
              <a:rPr lang="en-US" sz="2000" dirty="0" smtClean="0"/>
              <a:t>Genome rearrangement phylogeny</a:t>
            </a:r>
          </a:p>
          <a:p>
            <a:pPr marL="457200" indent="-457200"/>
            <a:r>
              <a:rPr lang="en-US" sz="2000" dirty="0"/>
              <a:t>Historical </a:t>
            </a:r>
            <a:r>
              <a:rPr lang="en-US" sz="2000" dirty="0" smtClean="0"/>
              <a:t>Linguistics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000" dirty="0" smtClean="0"/>
              <a:t>Techniques: </a:t>
            </a:r>
          </a:p>
          <a:p>
            <a:r>
              <a:rPr lang="en-US" sz="2000" dirty="0" smtClean="0"/>
              <a:t>  Statistical estimation under Markov models of evolution</a:t>
            </a:r>
          </a:p>
          <a:p>
            <a:r>
              <a:rPr lang="en-US" sz="2000" dirty="0" smtClean="0"/>
              <a:t>  Graph theory and </a:t>
            </a:r>
            <a:r>
              <a:rPr lang="en-US" sz="2000" dirty="0" err="1" smtClean="0"/>
              <a:t>combinatorics</a:t>
            </a:r>
            <a:endParaRPr lang="en-US" sz="2000" dirty="0" smtClean="0"/>
          </a:p>
          <a:p>
            <a:r>
              <a:rPr lang="en-US" sz="2000" dirty="0" smtClean="0"/>
              <a:t>  Machine learning and data mining</a:t>
            </a:r>
          </a:p>
          <a:p>
            <a:r>
              <a:rPr lang="en-US" sz="2000" dirty="0" smtClean="0"/>
              <a:t>  Heuristics for NP-hard optimization problems</a:t>
            </a:r>
          </a:p>
          <a:p>
            <a:r>
              <a:rPr lang="en-US" sz="2000" dirty="0" smtClean="0"/>
              <a:t>  High performance computing</a:t>
            </a:r>
          </a:p>
          <a:p>
            <a:r>
              <a:rPr lang="en-US" sz="2000" dirty="0" smtClean="0"/>
              <a:t>  Massive simulations</a:t>
            </a:r>
          </a:p>
        </p:txBody>
      </p:sp>
    </p:spTree>
    <p:extLst>
      <p:ext uri="{BB962C8B-B14F-4D97-AF65-F5344CB8AC3E}">
        <p14:creationId xmlns:p14="http://schemas.microsoft.com/office/powerpoint/2010/main" val="257242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Research Agenda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5715000"/>
          </a:xfrm>
        </p:spPr>
        <p:txBody>
          <a:bodyPr/>
          <a:lstStyle/>
          <a:p>
            <a:pPr marL="533400" indent="-533400" eaLnBrk="1" hangingPunct="1">
              <a:buFontTx/>
              <a:buNone/>
              <a:defRPr/>
            </a:pPr>
            <a:endParaRPr lang="en-US" sz="1800" dirty="0" smtClean="0"/>
          </a:p>
          <a:p>
            <a:pPr marL="533400" indent="-533400" eaLnBrk="1" hangingPunct="1">
              <a:buFontTx/>
              <a:buNone/>
              <a:defRPr/>
            </a:pPr>
            <a:r>
              <a:rPr lang="en-US" sz="1800" dirty="0" smtClean="0"/>
              <a:t>Major scientific goals: </a:t>
            </a:r>
          </a:p>
          <a:p>
            <a:pPr eaLnBrk="1" hangingPunct="1">
              <a:defRPr/>
            </a:pPr>
            <a:r>
              <a:rPr lang="en-US" sz="1800" dirty="0" smtClean="0"/>
              <a:t>Develop </a:t>
            </a:r>
            <a:r>
              <a:rPr lang="en-US" sz="1800" dirty="0" smtClean="0">
                <a:solidFill>
                  <a:srgbClr val="0000FF"/>
                </a:solidFill>
              </a:rPr>
              <a:t>methods</a:t>
            </a:r>
            <a:r>
              <a:rPr lang="en-US" sz="1800" dirty="0" smtClean="0"/>
              <a:t> that produce more accurate alignments and phylogenetic estimations for </a:t>
            </a:r>
            <a:r>
              <a:rPr lang="en-US" sz="1800" i="1" dirty="0" smtClean="0"/>
              <a:t>difficult-to-analyze datasets</a:t>
            </a:r>
          </a:p>
          <a:p>
            <a:pPr eaLnBrk="1" hangingPunct="1">
              <a:defRPr/>
            </a:pPr>
            <a:r>
              <a:rPr lang="en-US" sz="1800" dirty="0" smtClean="0"/>
              <a:t>Produce </a:t>
            </a:r>
            <a:r>
              <a:rPr lang="en-US" sz="1800" dirty="0" smtClean="0">
                <a:solidFill>
                  <a:srgbClr val="0000FF"/>
                </a:solidFill>
              </a:rPr>
              <a:t>mathematical theory </a:t>
            </a:r>
            <a:r>
              <a:rPr lang="en-US" sz="1800" dirty="0" smtClean="0"/>
              <a:t>for statistical inference under complex models of evolution</a:t>
            </a:r>
          </a:p>
          <a:p>
            <a:pPr eaLnBrk="1" hangingPunct="1">
              <a:defRPr/>
            </a:pPr>
            <a:r>
              <a:rPr lang="en-US" sz="1800" dirty="0" smtClean="0"/>
              <a:t>Develop </a:t>
            </a:r>
            <a:r>
              <a:rPr lang="en-US" sz="1800" dirty="0" smtClean="0">
                <a:solidFill>
                  <a:srgbClr val="0000FF"/>
                </a:solidFill>
              </a:rPr>
              <a:t>novel machine learning techniques </a:t>
            </a:r>
            <a:r>
              <a:rPr lang="en-US" sz="1800" dirty="0" smtClean="0"/>
              <a:t>to boost the performance of classification methods </a:t>
            </a:r>
          </a:p>
          <a:p>
            <a:pPr marL="533400" indent="-533400" eaLnBrk="1" hangingPunct="1">
              <a:buFontTx/>
              <a:buNone/>
              <a:defRPr/>
            </a:pPr>
            <a:endParaRPr lang="en-US" sz="1800" dirty="0" smtClean="0"/>
          </a:p>
          <a:p>
            <a:pPr marL="533400" indent="-533400" eaLnBrk="1" hangingPunct="1">
              <a:buFontTx/>
              <a:buNone/>
              <a:defRPr/>
            </a:pPr>
            <a:r>
              <a:rPr lang="en-US" sz="1800" dirty="0" smtClean="0"/>
              <a:t>Software that:</a:t>
            </a:r>
          </a:p>
          <a:p>
            <a:pPr marL="514350" indent="-457200" eaLnBrk="1" hangingPunct="1">
              <a:defRPr/>
            </a:pPr>
            <a:r>
              <a:rPr lang="en-US" sz="1800" dirty="0" smtClean="0"/>
              <a:t>Can run efficiently on </a:t>
            </a:r>
            <a:r>
              <a:rPr lang="en-US" sz="1800" i="1" dirty="0" smtClean="0"/>
              <a:t>desktop</a:t>
            </a:r>
            <a:r>
              <a:rPr lang="en-US" sz="1800" dirty="0" smtClean="0"/>
              <a:t> computers on large datasets </a:t>
            </a:r>
          </a:p>
          <a:p>
            <a:pPr marL="514350" indent="-457200" eaLnBrk="1" hangingPunct="1">
              <a:defRPr/>
            </a:pPr>
            <a:r>
              <a:rPr lang="en-US" sz="1800" dirty="0" smtClean="0"/>
              <a:t>Can analyze ultra-large datasets (100,000+) using multiple processors</a:t>
            </a:r>
          </a:p>
          <a:p>
            <a:pPr marL="514350" indent="-457200" eaLnBrk="1" hangingPunct="1">
              <a:defRPr/>
            </a:pPr>
            <a:r>
              <a:rPr lang="en-US" sz="1800" dirty="0" smtClean="0"/>
              <a:t>Is freely available in </a:t>
            </a:r>
            <a:r>
              <a:rPr lang="en-US" sz="1800" i="1" dirty="0" smtClean="0"/>
              <a:t>open source</a:t>
            </a:r>
            <a:r>
              <a:rPr lang="en-US" sz="1800" dirty="0" smtClean="0"/>
              <a:t> form, with biologist-friendly GUIs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290" y="71166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Mammalian simulation</a:t>
            </a:r>
            <a:endParaRPr lang="en-US" sz="2800" dirty="0"/>
          </a:p>
        </p:txBody>
      </p:sp>
      <p:sp>
        <p:nvSpPr>
          <p:cNvPr id="6" name="Shape 65"/>
          <p:cNvSpPr/>
          <p:nvPr/>
        </p:nvSpPr>
        <p:spPr>
          <a:xfrm>
            <a:off x="1220461" y="951183"/>
            <a:ext cx="5806218" cy="387851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2730" y="6088325"/>
            <a:ext cx="8200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9076" y="4877410"/>
            <a:ext cx="87714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Observation: </a:t>
            </a:r>
          </a:p>
          <a:p>
            <a:r>
              <a:rPr lang="en-US" dirty="0" smtClean="0"/>
              <a:t>Binning can improve summary methods, but amount of improvement depends on: method, </a:t>
            </a:r>
          </a:p>
          <a:p>
            <a:r>
              <a:rPr lang="en-US" dirty="0" smtClean="0"/>
              <a:t>amount of ILS, and accuracy of gene trees.</a:t>
            </a:r>
          </a:p>
          <a:p>
            <a:endParaRPr lang="en-US" dirty="0"/>
          </a:p>
          <a:p>
            <a:r>
              <a:rPr lang="en-US" dirty="0" smtClean="0"/>
              <a:t>MP-EST is statistically consistent in the presence of ILS; Greedy is not, unknown for MRP 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RAxML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Data (200 genes, 20 replicate datasets) based on Song et al. PNAS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9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Statistically consistent methods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645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Set of estimated gene trees or alignments, one (or more) for each gene</a:t>
            </a:r>
          </a:p>
          <a:p>
            <a:pPr marL="0" indent="0">
              <a:buNone/>
            </a:pPr>
            <a:r>
              <a:rPr lang="en-US" b="1" dirty="0" smtClean="0"/>
              <a:t>Output</a:t>
            </a:r>
            <a:r>
              <a:rPr lang="en-US" dirty="0" smtClean="0"/>
              <a:t>: estimated species tree</a:t>
            </a:r>
          </a:p>
          <a:p>
            <a:pPr marL="0" indent="0">
              <a:buNone/>
            </a:pPr>
            <a:endParaRPr lang="en-US" dirty="0"/>
          </a:p>
          <a:p>
            <a:pPr lvl="1">
              <a:spcAft>
                <a:spcPts val="3600"/>
              </a:spcAft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b="1" dirty="0" smtClean="0">
                <a:solidFill>
                  <a:srgbClr val="FF0000"/>
                </a:solidFill>
              </a:rPr>
              <a:t>BEAST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Heled</a:t>
            </a:r>
            <a:r>
              <a:rPr lang="en-US" dirty="0" smtClean="0"/>
              <a:t> and Drummond 2010): Bayesian co-estimation of gene trees and species trees given sequence alignments</a:t>
            </a:r>
          </a:p>
          <a:p>
            <a:pPr lvl="1">
              <a:spcAft>
                <a:spcPts val="3600"/>
              </a:spcAft>
            </a:pPr>
            <a:r>
              <a:rPr lang="en-US" b="1" dirty="0" smtClean="0"/>
              <a:t>MP-EST </a:t>
            </a:r>
            <a:r>
              <a:rPr lang="en-US" dirty="0" smtClean="0"/>
              <a:t>(Liu et al. 2010): maximum likelihood estimation of rooted species tree</a:t>
            </a:r>
          </a:p>
          <a:p>
            <a:pPr lvl="1">
              <a:spcAft>
                <a:spcPts val="3600"/>
              </a:spcAft>
            </a:pPr>
            <a:r>
              <a:rPr lang="en-US" b="1" dirty="0" err="1" smtClean="0">
                <a:solidFill>
                  <a:srgbClr val="000000"/>
                </a:solidFill>
              </a:rPr>
              <a:t>BUCKy</a:t>
            </a:r>
            <a:r>
              <a:rPr lang="en-US" b="1" dirty="0" smtClean="0">
                <a:solidFill>
                  <a:srgbClr val="000000"/>
                </a:solidFill>
              </a:rPr>
              <a:t>-pop </a:t>
            </a:r>
            <a:r>
              <a:rPr lang="en-US" dirty="0" smtClean="0"/>
              <a:t>(</a:t>
            </a:r>
            <a:r>
              <a:rPr lang="en-US" dirty="0" err="1" smtClean="0"/>
              <a:t>Ané</a:t>
            </a:r>
            <a:r>
              <a:rPr lang="en-US" dirty="0" smtClean="0"/>
              <a:t> and </a:t>
            </a:r>
            <a:r>
              <a:rPr lang="en-US" dirty="0" err="1" smtClean="0"/>
              <a:t>Larget</a:t>
            </a:r>
            <a:r>
              <a:rPr lang="en-US" dirty="0" smtClean="0"/>
              <a:t> 2010): quartet-based Bayesian species tree estimation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5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Naïve binning vs. </a:t>
            </a:r>
            <a:r>
              <a:rPr lang="en-US" dirty="0" err="1" smtClean="0"/>
              <a:t>unbinned</a:t>
            </a:r>
            <a:r>
              <a:rPr lang="en-US" dirty="0" smtClean="0"/>
              <a:t>: 50 genes</a:t>
            </a:r>
            <a:endParaRPr lang="en-US" dirty="0"/>
          </a:p>
        </p:txBody>
      </p:sp>
      <p:pic>
        <p:nvPicPr>
          <p:cNvPr id="9" name="Content Placeholder 8" descr="11_50-strong-exp3-clustered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" b="842"/>
          <a:stretch>
            <a:fillRect/>
          </a:stretch>
        </p:blipFill>
        <p:spPr>
          <a:xfrm>
            <a:off x="1132436" y="1578389"/>
            <a:ext cx="6086286" cy="3836653"/>
          </a:xfrm>
        </p:spPr>
      </p:pic>
      <p:sp>
        <p:nvSpPr>
          <p:cNvPr id="11" name="Rounded Rectangle 10"/>
          <p:cNvSpPr/>
          <p:nvPr/>
        </p:nvSpPr>
        <p:spPr>
          <a:xfrm>
            <a:off x="1591258" y="4973532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6054981"/>
            <a:ext cx="5680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Bayzid</a:t>
            </a:r>
            <a:r>
              <a:rPr lang="en-US" dirty="0" smtClean="0"/>
              <a:t> and Warnow, Bioinformatics 2013</a:t>
            </a:r>
          </a:p>
          <a:p>
            <a:r>
              <a:rPr lang="en-US" dirty="0" smtClean="0"/>
              <a:t>11-taxon </a:t>
            </a:r>
            <a:r>
              <a:rPr lang="en-US" dirty="0" err="1" smtClean="0"/>
              <a:t>strongILS</a:t>
            </a:r>
            <a:r>
              <a:rPr lang="en-US" dirty="0" smtClean="0"/>
              <a:t> datasets with 50 genes, 5 genes per 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2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2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Naïve binning vs. </a:t>
            </a:r>
            <a:r>
              <a:rPr lang="en-US" dirty="0" err="1" smtClean="0"/>
              <a:t>unbinned</a:t>
            </a:r>
            <a:r>
              <a:rPr lang="en-US" dirty="0" smtClean="0"/>
              <a:t>, 100 genes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98363" y="5125345"/>
            <a:ext cx="914400" cy="970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11_100-strong-exp3-clustered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" r="251"/>
          <a:stretch>
            <a:fillRect/>
          </a:stretch>
        </p:blipFill>
        <p:spPr>
          <a:xfrm>
            <a:off x="518119" y="1417639"/>
            <a:ext cx="7006083" cy="4473417"/>
          </a:xfrm>
        </p:spPr>
      </p:pic>
      <p:sp>
        <p:nvSpPr>
          <p:cNvPr id="8" name="Rectangle 7"/>
          <p:cNvSpPr/>
          <p:nvPr/>
        </p:nvSpPr>
        <p:spPr>
          <a:xfrm>
            <a:off x="1147542" y="5033565"/>
            <a:ext cx="914400" cy="914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80813" y="5993156"/>
            <a:ext cx="6475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*BEAST did not converge on these datasets, even with 150 hours. </a:t>
            </a:r>
          </a:p>
          <a:p>
            <a:r>
              <a:rPr lang="en-US" dirty="0" smtClean="0"/>
              <a:t>With binning, it converged  in 10 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646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16485</TotalTime>
  <Words>5923</Words>
  <Application>Microsoft Macintosh PowerPoint</Application>
  <PresentationFormat>On-screen Show (4:3)</PresentationFormat>
  <Paragraphs>869</Paragraphs>
  <Slides>101</Slides>
  <Notes>50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2" baseType="lpstr">
      <vt:lpstr>Office Theme</vt:lpstr>
      <vt:lpstr>New methods for inferring species trees in the presence of incomplete lineage sorting</vt:lpstr>
      <vt:lpstr>Avian Phylogenomics Project</vt:lpstr>
      <vt:lpstr>1kp: Thousand Transcriptome Project</vt:lpstr>
      <vt:lpstr>PowerPoint Presentation</vt:lpstr>
      <vt:lpstr>PowerPoint Presentation</vt:lpstr>
      <vt:lpstr>This talk</vt:lpstr>
      <vt:lpstr>DNA Sequence Evolution (Idealized)</vt:lpstr>
      <vt:lpstr>Markov Model of Site Evolution</vt:lpstr>
      <vt:lpstr>PowerPoint Presentation</vt:lpstr>
      <vt:lpstr>Quantifying Error</vt:lpstr>
      <vt:lpstr>Questions </vt:lpstr>
      <vt:lpstr>Statistical Consistency</vt:lpstr>
      <vt:lpstr>Statistical Consistency</vt:lpstr>
      <vt:lpstr>PowerPoint Presentation</vt:lpstr>
      <vt:lpstr>Questions </vt:lpstr>
      <vt:lpstr>Answers?</vt:lpstr>
      <vt:lpstr>Answers?</vt:lpstr>
      <vt:lpstr>Answers?</vt:lpstr>
      <vt:lpstr>Answers?</vt:lpstr>
      <vt:lpstr>In other words…</vt:lpstr>
      <vt:lpstr>Phylogeny (evolutionary tree)</vt:lpstr>
      <vt:lpstr>Sampling multiple genes from multiple species</vt:lpstr>
      <vt:lpstr>PowerPoint Presentation</vt:lpstr>
      <vt:lpstr>Using multiple genes</vt:lpstr>
      <vt:lpstr>Concatenation</vt:lpstr>
      <vt:lpstr>Red gene tree ≠ species tree (green gene tree okay)</vt:lpstr>
      <vt:lpstr>Avian Phylogenomics Project</vt:lpstr>
      <vt:lpstr>1KP: Thousand Transcriptome Project</vt:lpstr>
      <vt:lpstr>Gene Tree Incongruence</vt:lpstr>
      <vt:lpstr>Incomplete Lineage Sorting (ILS)</vt:lpstr>
      <vt:lpstr>Species tree estimation: difficult, even for small datasets!</vt:lpstr>
      <vt:lpstr>The Coalescent</vt:lpstr>
      <vt:lpstr>Gene tree in a species tree</vt:lpstr>
      <vt:lpstr>Lineage Sorting</vt:lpstr>
      <vt:lpstr>Key observation:  Under the multi-species coalescent model, the species tree  defines a probability distribution on the gene trees, and is identifiable from the distribution on gene trees</vt:lpstr>
      <vt:lpstr>Species tree estimation</vt:lpstr>
      <vt:lpstr>Two competing approaches </vt:lpstr>
      <vt:lpstr>How to compute a species tree?</vt:lpstr>
      <vt:lpstr>How to compute a species tree?</vt:lpstr>
      <vt:lpstr>Under the multi-species coalescent model, the species tree defines a probability distribution on the gene trees</vt:lpstr>
      <vt:lpstr>How to compute a species tree?</vt:lpstr>
      <vt:lpstr>How to compute a species tree?</vt:lpstr>
      <vt:lpstr>How to compute a species tree?</vt:lpstr>
      <vt:lpstr>How to compute a species tree?</vt:lpstr>
      <vt:lpstr>How to compute a species tree?</vt:lpstr>
      <vt:lpstr>How to compute a species tree?</vt:lpstr>
      <vt:lpstr>Statistical Consistency</vt:lpstr>
      <vt:lpstr>Statistically consistent under ILS? </vt:lpstr>
      <vt:lpstr>Results on 11-taxon datasets with weak ILS</vt:lpstr>
      <vt:lpstr>Results on 11-taxon datasets with strongILS</vt:lpstr>
      <vt:lpstr>*BEAST co-estimation produces more accurate gene trees than Maximum Likelihood</vt:lpstr>
      <vt:lpstr>Impact of Gene Tree Estimation Error on MP-EST</vt:lpstr>
      <vt:lpstr>Problem: poor gene trees</vt:lpstr>
      <vt:lpstr>Problem: poor gene trees</vt:lpstr>
      <vt:lpstr>Problem: poor gene trees</vt:lpstr>
      <vt:lpstr>PowerPoint Presentation</vt:lpstr>
      <vt:lpstr>Addressing gene tree estimation error</vt:lpstr>
      <vt:lpstr>Addressing gene tree estimation error</vt:lpstr>
      <vt:lpstr>Avian Phylogenomics Project</vt:lpstr>
      <vt:lpstr>1KP: Thousand Transcriptome Project</vt:lpstr>
      <vt:lpstr>Statistical binning</vt:lpstr>
      <vt:lpstr>Statistical binning vs. unbinned</vt:lpstr>
      <vt:lpstr>ASTRAL</vt:lpstr>
      <vt:lpstr>ASTRAL’s approach</vt:lpstr>
      <vt:lpstr>ASTRAL’s approach</vt:lpstr>
      <vt:lpstr>ASTRAL’s approach</vt:lpstr>
      <vt:lpstr>ASTRAL’s approach</vt:lpstr>
      <vt:lpstr>ASTRAL’s approach</vt:lpstr>
      <vt:lpstr>Mammalian simulation</vt:lpstr>
      <vt:lpstr>ASTRAL vs. Concatenation</vt:lpstr>
      <vt:lpstr>Basic Question</vt:lpstr>
      <vt:lpstr>Partial answers</vt:lpstr>
      <vt:lpstr>Partial answers</vt:lpstr>
      <vt:lpstr>When molecular clock fails</vt:lpstr>
      <vt:lpstr>When molecular clock fails</vt:lpstr>
      <vt:lpstr>When molecular clock fails</vt:lpstr>
      <vt:lpstr>Summary</vt:lpstr>
      <vt:lpstr>Computational Phylogenetics</vt:lpstr>
      <vt:lpstr>Acknowledgments</vt:lpstr>
      <vt:lpstr>Mammalian Simulation Study</vt:lpstr>
      <vt:lpstr>Bin-and-Conquer?</vt:lpstr>
      <vt:lpstr>Bin-and-Conquer?</vt:lpstr>
      <vt:lpstr>Statistical binning</vt:lpstr>
      <vt:lpstr>Balanced Statistical Binning</vt:lpstr>
      <vt:lpstr>Avian Phylogenomics Project</vt:lpstr>
      <vt:lpstr>Avian Phylogeny</vt:lpstr>
      <vt:lpstr>Avian Phylogeny</vt:lpstr>
      <vt:lpstr>Avian Simulation – 14,000 genes</vt:lpstr>
      <vt:lpstr>Avian Simulation – 14,000 genes</vt:lpstr>
      <vt:lpstr>Avian Phylogeny</vt:lpstr>
      <vt:lpstr>Avian Phylogeny</vt:lpstr>
      <vt:lpstr>To consider</vt:lpstr>
      <vt:lpstr>Other recent related work</vt:lpstr>
      <vt:lpstr>Other Research in my lab</vt:lpstr>
      <vt:lpstr>Research Agenda</vt:lpstr>
      <vt:lpstr>Mammalian simulation</vt:lpstr>
      <vt:lpstr>Statistically consistent methods </vt:lpstr>
      <vt:lpstr>Naïve binning vs. unbinned: 50 genes</vt:lpstr>
      <vt:lpstr>Naïve binning vs. unbinned, 100 genes</vt:lpstr>
      <vt:lpstr>Naïve binning vs. unbinned: 50 genes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Algorithms, Statistics, and  Big Data in Biology</dc:title>
  <dc:creator>Tandy Warnow</dc:creator>
  <cp:lastModifiedBy>Tandy Warnow</cp:lastModifiedBy>
  <cp:revision>360</cp:revision>
  <cp:lastPrinted>2014-10-02T12:59:02Z</cp:lastPrinted>
  <dcterms:created xsi:type="dcterms:W3CDTF">2013-06-06T22:08:54Z</dcterms:created>
  <dcterms:modified xsi:type="dcterms:W3CDTF">2014-10-23T22:06:44Z</dcterms:modified>
</cp:coreProperties>
</file>