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1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6"/>
  </p:notesMasterIdLst>
  <p:sldIdLst>
    <p:sldId id="410" r:id="rId2"/>
    <p:sldId id="646" r:id="rId3"/>
    <p:sldId id="529" r:id="rId4"/>
    <p:sldId id="602" r:id="rId5"/>
    <p:sldId id="377" r:id="rId6"/>
    <p:sldId id="375" r:id="rId7"/>
    <p:sldId id="669" r:id="rId8"/>
    <p:sldId id="670" r:id="rId9"/>
    <p:sldId id="671" r:id="rId10"/>
    <p:sldId id="656" r:id="rId11"/>
    <p:sldId id="672" r:id="rId12"/>
    <p:sldId id="674" r:id="rId13"/>
    <p:sldId id="430" r:id="rId14"/>
    <p:sldId id="284" r:id="rId15"/>
    <p:sldId id="257" r:id="rId16"/>
    <p:sldId id="676" r:id="rId17"/>
    <p:sldId id="285" r:id="rId18"/>
    <p:sldId id="258" r:id="rId19"/>
    <p:sldId id="398" r:id="rId20"/>
    <p:sldId id="401" r:id="rId21"/>
    <p:sldId id="675" r:id="rId22"/>
    <p:sldId id="559" r:id="rId23"/>
    <p:sldId id="438" r:id="rId24"/>
    <p:sldId id="300" r:id="rId25"/>
    <p:sldId id="622" r:id="rId26"/>
    <p:sldId id="652" r:id="rId27"/>
    <p:sldId id="653" r:id="rId28"/>
    <p:sldId id="446" r:id="rId29"/>
    <p:sldId id="553" r:id="rId30"/>
    <p:sldId id="463" r:id="rId31"/>
    <p:sldId id="478" r:id="rId32"/>
    <p:sldId id="479" r:id="rId33"/>
    <p:sldId id="480" r:id="rId34"/>
    <p:sldId id="562" r:id="rId35"/>
    <p:sldId id="608" r:id="rId36"/>
    <p:sldId id="550" r:id="rId37"/>
    <p:sldId id="543" r:id="rId38"/>
    <p:sldId id="544" r:id="rId39"/>
    <p:sldId id="564" r:id="rId40"/>
    <p:sldId id="538" r:id="rId41"/>
    <p:sldId id="546" r:id="rId42"/>
    <p:sldId id="545" r:id="rId43"/>
    <p:sldId id="547" r:id="rId44"/>
    <p:sldId id="539" r:id="rId45"/>
    <p:sldId id="654" r:id="rId46"/>
    <p:sldId id="400" r:id="rId47"/>
    <p:sldId id="452" r:id="rId48"/>
    <p:sldId id="367" r:id="rId49"/>
    <p:sldId id="607" r:id="rId50"/>
    <p:sldId id="353" r:id="rId51"/>
    <p:sldId id="518" r:id="rId52"/>
    <p:sldId id="354" r:id="rId53"/>
    <p:sldId id="565" r:id="rId54"/>
    <p:sldId id="566" r:id="rId55"/>
    <p:sldId id="567" r:id="rId56"/>
    <p:sldId id="655" r:id="rId57"/>
    <p:sldId id="667" r:id="rId58"/>
    <p:sldId id="624" r:id="rId59"/>
    <p:sldId id="498" r:id="rId60"/>
    <p:sldId id="666" r:id="rId61"/>
    <p:sldId id="568" r:id="rId62"/>
    <p:sldId id="592" r:id="rId63"/>
    <p:sldId id="630" r:id="rId64"/>
    <p:sldId id="664" r:id="rId65"/>
    <p:sldId id="665" r:id="rId66"/>
    <p:sldId id="374" r:id="rId67"/>
    <p:sldId id="657" r:id="rId68"/>
    <p:sldId id="658" r:id="rId69"/>
    <p:sldId id="659" r:id="rId70"/>
    <p:sldId id="660" r:id="rId71"/>
    <p:sldId id="661" r:id="rId72"/>
    <p:sldId id="631" r:id="rId73"/>
    <p:sldId id="663" r:id="rId74"/>
    <p:sldId id="552" r:id="rId75"/>
    <p:sldId id="619" r:id="rId76"/>
    <p:sldId id="627" r:id="rId77"/>
    <p:sldId id="634" r:id="rId78"/>
    <p:sldId id="629" r:id="rId79"/>
    <p:sldId id="632" r:id="rId80"/>
    <p:sldId id="633" r:id="rId81"/>
    <p:sldId id="549" r:id="rId82"/>
    <p:sldId id="427" r:id="rId83"/>
    <p:sldId id="355" r:id="rId84"/>
    <p:sldId id="580" r:id="rId85"/>
    <p:sldId id="594" r:id="rId86"/>
    <p:sldId id="577" r:id="rId87"/>
    <p:sldId id="524" r:id="rId88"/>
    <p:sldId id="359" r:id="rId89"/>
    <p:sldId id="583" r:id="rId90"/>
    <p:sldId id="582" r:id="rId91"/>
    <p:sldId id="579" r:id="rId92"/>
    <p:sldId id="584" r:id="rId93"/>
    <p:sldId id="586" r:id="rId94"/>
    <p:sldId id="392" r:id="rId95"/>
    <p:sldId id="606" r:id="rId96"/>
    <p:sldId id="515" r:id="rId97"/>
    <p:sldId id="605" r:id="rId98"/>
    <p:sldId id="595" r:id="rId99"/>
    <p:sldId id="556" r:id="rId100"/>
    <p:sldId id="350" r:id="rId101"/>
    <p:sldId id="351" r:id="rId102"/>
    <p:sldId id="662" r:id="rId103"/>
    <p:sldId id="555" r:id="rId104"/>
    <p:sldId id="260" r:id="rId10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notesMaster" Target="notesMasters/notesMaster1.xml"/><Relationship Id="rId10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1780-020F-4449-ADD9-16163682AB0F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ABEC-2478-0944-B382-0B8D2309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22762-729E-C740-A34C-C776A071002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22762-729E-C740-A34C-C776A071002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168A2-DF8B-7C49-81BD-FC47704C493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30152-68F9-8F40-8E5C-FD2145E13A5E}" type="slidenum">
              <a:rPr lang="en-US"/>
              <a:pPr/>
              <a:t>15</a:t>
            </a:fld>
            <a:endParaRPr lang="en-US"/>
          </a:p>
        </p:txBody>
      </p:sp>
      <p:sp>
        <p:nvSpPr>
          <p:cNvPr id="6840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30152-68F9-8F40-8E5C-FD2145E13A5E}" type="slidenum">
              <a:rPr lang="en-US"/>
              <a:pPr/>
              <a:t>16</a:t>
            </a:fld>
            <a:endParaRPr lang="en-US"/>
          </a:p>
        </p:txBody>
      </p:sp>
      <p:sp>
        <p:nvSpPr>
          <p:cNvPr id="6840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C4C2EB-5C07-3245-B7DB-18A7C85F84F5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49AAD-6166-9145-A447-8D446A3DCDE5}" type="slidenum">
              <a:rPr lang="en-US"/>
              <a:pPr/>
              <a:t>18</a:t>
            </a:fld>
            <a:endParaRPr lang="en-US"/>
          </a:p>
        </p:txBody>
      </p:sp>
      <p:sp>
        <p:nvSpPr>
          <p:cNvPr id="636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21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22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23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BC881-E4BE-174E-BAC8-1B369BB7E071}" type="slidenum">
              <a:rPr lang="en-US"/>
              <a:pPr/>
              <a:t>24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E37A-B0AC-BB47-9E55-191FE8CE41CD}" type="slidenum">
              <a:rPr lang="en-US"/>
              <a:pPr/>
              <a:t>25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26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30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54BC-2E0B-7341-9FD1-21514E065477}" type="slidenum">
              <a:rPr lang="en-US"/>
              <a:pPr/>
              <a:t>31</a:t>
            </a:fld>
            <a:endParaRPr lang="en-US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32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A532-C49A-3A4A-AB3C-4535C799535A}" type="slidenum">
              <a:rPr lang="en-US"/>
              <a:pPr/>
              <a:t>33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34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2D581D9-3B5B-4D4F-89B8-A58397FEA9FA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39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48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676C-A8DA-2046-9C8F-C9B25493A40C}" type="slidenum">
              <a:rPr lang="en-US"/>
              <a:pPr/>
              <a:t>49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88F2A-FA63-8949-9D8C-7D421E29D857}" type="slidenum">
              <a:rPr lang="en-US"/>
              <a:pPr/>
              <a:t>50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51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58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E5ED-9113-FA4C-8AF3-0F21F6B645F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875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D3394-374C-5749-8C7A-E3BB778CBF0F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83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84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87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B2ECB3-3D3A-5B4D-A401-F57DF73EE8E9}" type="slidenum">
              <a:rPr lang="en-US" sz="1200"/>
              <a:pPr/>
              <a:t>97</a:t>
            </a:fld>
            <a:endParaRPr lang="en-US" sz="1200"/>
          </a:p>
        </p:txBody>
      </p:sp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104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22762-729E-C740-A34C-C776A071002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C6EC-E6EC-F74C-ADD8-F4BD72EB30AE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g"/><Relationship Id="rId10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g"/><Relationship Id="rId10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46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New methods for inferring species trees in the presence of incomplete lineage sorting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The University of Illinois</a:t>
            </a: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82" y="-127000"/>
            <a:ext cx="2702983" cy="2024628"/>
          </a:xfrm>
          <a:prstGeom prst="rect">
            <a:avLst/>
          </a:prstGeom>
        </p:spPr>
      </p:pic>
      <p:pic>
        <p:nvPicPr>
          <p:cNvPr id="6" name="Picture 5" descr="Unknown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841"/>
            <a:ext cx="2638778" cy="1755986"/>
          </a:xfrm>
          <a:prstGeom prst="rect">
            <a:avLst/>
          </a:prstGeom>
        </p:spPr>
      </p:pic>
      <p:pic>
        <p:nvPicPr>
          <p:cNvPr id="7" name="Picture 6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978682"/>
            <a:ext cx="2878667" cy="1898251"/>
          </a:xfrm>
          <a:prstGeom prst="rect">
            <a:avLst/>
          </a:prstGeom>
        </p:spPr>
      </p:pic>
      <p:pic>
        <p:nvPicPr>
          <p:cNvPr id="8" name="Picture 7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58679"/>
            <a:ext cx="2432050" cy="2071746"/>
          </a:xfrm>
          <a:prstGeom prst="rect">
            <a:avLst/>
          </a:prstGeom>
        </p:spPr>
      </p:pic>
      <p:pic>
        <p:nvPicPr>
          <p:cNvPr id="9" name="Picture 8" descr="Unknown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71" y="0"/>
            <a:ext cx="2851626" cy="1897628"/>
          </a:xfrm>
          <a:prstGeom prst="rect">
            <a:avLst/>
          </a:prstGeom>
        </p:spPr>
      </p:pic>
      <p:pic>
        <p:nvPicPr>
          <p:cNvPr id="10" name="Picture 9" descr="Unknown-5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37" y="5011560"/>
            <a:ext cx="1435805" cy="1780398"/>
          </a:xfrm>
          <a:prstGeom prst="rect">
            <a:avLst/>
          </a:prstGeom>
        </p:spPr>
      </p:pic>
      <p:pic>
        <p:nvPicPr>
          <p:cNvPr id="11" name="Picture 10" descr="Unknown-4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14700"/>
            <a:ext cx="1524000" cy="1143000"/>
          </a:xfrm>
          <a:prstGeom prst="rect">
            <a:avLst/>
          </a:prstGeom>
        </p:spPr>
      </p:pic>
      <p:pic>
        <p:nvPicPr>
          <p:cNvPr id="12" name="Picture 11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4081"/>
            <a:ext cx="2416528" cy="15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200" dirty="0" smtClean="0"/>
              <a:t>1kp: Thousand </a:t>
            </a:r>
            <a:r>
              <a:rPr lang="en-US" sz="3200" dirty="0" err="1" smtClean="0"/>
              <a:t>Transcriptome</a:t>
            </a:r>
            <a:r>
              <a:rPr lang="en-US" sz="3200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00400"/>
            <a:ext cx="7773987" cy="3371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Plant Tree of Life based on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of ~1200 species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Gene Tree Incongruence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746250"/>
            <a:ext cx="8048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722438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735138"/>
            <a:ext cx="76358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80975" y="1238250"/>
            <a:ext cx="14097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7300" y="1227138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463" y="1219200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735138"/>
            <a:ext cx="11461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350" y="1206500"/>
            <a:ext cx="8747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82955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717675"/>
            <a:ext cx="8969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733550"/>
            <a:ext cx="7794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7" name="Text Box 14"/>
          <p:cNvSpPr txBox="1">
            <a:spLocks noChangeArrowheads="1"/>
          </p:cNvSpPr>
          <p:nvPr/>
        </p:nvSpPr>
        <p:spPr bwMode="auto">
          <a:xfrm>
            <a:off x="4958550" y="1224491"/>
            <a:ext cx="301704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/>
              <a:t>T. Warnow,        S. Mirarab,                N. Nguyen, </a:t>
            </a:r>
            <a:endParaRPr lang="en-US" sz="1000" dirty="0" smtClean="0"/>
          </a:p>
          <a:p>
            <a:r>
              <a:rPr lang="en-US" sz="1000" dirty="0" smtClean="0"/>
              <a:t>UIUC                  </a:t>
            </a:r>
            <a:r>
              <a:rPr lang="en-US" sz="1000" dirty="0"/>
              <a:t>UT-Austin                 UT-</a:t>
            </a:r>
            <a:r>
              <a:rPr lang="en-US" sz="1000" dirty="0" smtClean="0"/>
              <a:t>Austin</a:t>
            </a:r>
            <a:endParaRPr lang="en-US" sz="1000" dirty="0"/>
          </a:p>
        </p:txBody>
      </p:sp>
      <p:pic>
        <p:nvPicPr>
          <p:cNvPr id="82959" name="Picture 2" descr="nam-nguye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731963"/>
            <a:ext cx="1149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1" name="TextBox 5"/>
          <p:cNvSpPr txBox="1">
            <a:spLocks noChangeArrowheads="1"/>
          </p:cNvSpPr>
          <p:nvPr/>
        </p:nvSpPr>
        <p:spPr bwMode="auto">
          <a:xfrm>
            <a:off x="5997575" y="2828925"/>
            <a:ext cx="27384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Plus many many other people…</a:t>
            </a:r>
          </a:p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82484" y="4266702"/>
            <a:ext cx="57631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Multiple sequence alignment of &gt;100,000 </a:t>
            </a:r>
          </a:p>
          <a:p>
            <a:r>
              <a:rPr lang="en-US" sz="2400" dirty="0"/>
              <a:t>     sequences (with lots of fragments!)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Massive </a:t>
            </a:r>
            <a:r>
              <a:rPr lang="en-US" sz="2400" dirty="0" smtClean="0"/>
              <a:t>gene tree conflict consistent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incomplete lineage </a:t>
            </a:r>
            <a:r>
              <a:rPr lang="en-US" sz="2400" dirty="0" smtClean="0"/>
              <a:t>sorting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2394" y="638758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Wickett</a:t>
            </a:r>
            <a:r>
              <a:rPr lang="en-US" dirty="0" smtClean="0"/>
              <a:t>, Mirarab et al., PNAS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88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pic>
        <p:nvPicPr>
          <p:cNvPr id="9" name="Content Placeholder 8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>
            <a:fillRect/>
          </a:stretch>
        </p:blipFill>
        <p:spPr>
          <a:xfrm>
            <a:off x="1132436" y="1578389"/>
            <a:ext cx="6086286" cy="3836653"/>
          </a:xfrm>
        </p:spPr>
      </p:pic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, 100 genes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363" y="5125345"/>
            <a:ext cx="914400" cy="9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11_100-strong-exp3-cluster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>
            <a:fillRect/>
          </a:stretch>
        </p:blipFill>
        <p:spPr>
          <a:xfrm>
            <a:off x="518119" y="1417639"/>
            <a:ext cx="7006083" cy="4473417"/>
          </a:xfrm>
        </p:spPr>
      </p:pic>
      <p:sp>
        <p:nvSpPr>
          <p:cNvPr id="8" name="Rectangle 7"/>
          <p:cNvSpPr/>
          <p:nvPr/>
        </p:nvSpPr>
        <p:spPr>
          <a:xfrm>
            <a:off x="1147542" y="5033565"/>
            <a:ext cx="914400" cy="914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0813" y="5993156"/>
            <a:ext cx="647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*BEAST did not converge on these datasets, even with 150 hours. </a:t>
            </a:r>
          </a:p>
          <a:p>
            <a:r>
              <a:rPr lang="en-US" dirty="0" smtClean="0"/>
              <a:t>With binning, it converged  in 10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4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xed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4" y="1109132"/>
            <a:ext cx="5621867" cy="47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545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  <p:pic>
        <p:nvPicPr>
          <p:cNvPr id="5" name="Content Placeholder 4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8056"/>
          <a:stretch>
            <a:fillRect/>
          </a:stretch>
        </p:blipFill>
        <p:spPr>
          <a:xfrm>
            <a:off x="1691237" y="1397786"/>
            <a:ext cx="5202684" cy="4473285"/>
          </a:xfrm>
        </p:spPr>
      </p:pic>
    </p:spTree>
    <p:extLst>
      <p:ext uri="{BB962C8B-B14F-4D97-AF65-F5344CB8AC3E}">
        <p14:creationId xmlns:p14="http://schemas.microsoft.com/office/powerpoint/2010/main" val="38475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4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3070181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200" dirty="0" smtClean="0"/>
              <a:t>1kp: Thousand </a:t>
            </a:r>
            <a:r>
              <a:rPr lang="en-US" sz="3200" dirty="0" err="1" smtClean="0"/>
              <a:t>Transcriptome</a:t>
            </a:r>
            <a:r>
              <a:rPr lang="en-US" sz="3200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00400"/>
            <a:ext cx="7773987" cy="3371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Plant Tree of Life based on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of ~1200 species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Gene Tree Incongruence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746250"/>
            <a:ext cx="8048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722438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735138"/>
            <a:ext cx="76358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80975" y="1238250"/>
            <a:ext cx="14097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7300" y="1227138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463" y="1219200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735138"/>
            <a:ext cx="11461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350" y="1206500"/>
            <a:ext cx="8747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82955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717675"/>
            <a:ext cx="8969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733550"/>
            <a:ext cx="7794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7" name="Text Box 14"/>
          <p:cNvSpPr txBox="1">
            <a:spLocks noChangeArrowheads="1"/>
          </p:cNvSpPr>
          <p:nvPr/>
        </p:nvSpPr>
        <p:spPr bwMode="auto">
          <a:xfrm>
            <a:off x="4958550" y="1224491"/>
            <a:ext cx="301704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/>
              <a:t>T. Warnow,        S. Mirarab,                N. Nguyen, </a:t>
            </a:r>
            <a:endParaRPr lang="en-US" sz="1000" dirty="0" smtClean="0"/>
          </a:p>
          <a:p>
            <a:r>
              <a:rPr lang="en-US" sz="1000" dirty="0" smtClean="0"/>
              <a:t>UIUC                  </a:t>
            </a:r>
            <a:r>
              <a:rPr lang="en-US" sz="1000" dirty="0"/>
              <a:t>UT-Austin                 UT-</a:t>
            </a:r>
            <a:r>
              <a:rPr lang="en-US" sz="1000" dirty="0" smtClean="0"/>
              <a:t>Austin</a:t>
            </a:r>
            <a:endParaRPr lang="en-US" sz="1000" dirty="0"/>
          </a:p>
        </p:txBody>
      </p:sp>
      <p:pic>
        <p:nvPicPr>
          <p:cNvPr id="82959" name="Picture 2" descr="nam-nguye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731963"/>
            <a:ext cx="1149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1" name="TextBox 5"/>
          <p:cNvSpPr txBox="1">
            <a:spLocks noChangeArrowheads="1"/>
          </p:cNvSpPr>
          <p:nvPr/>
        </p:nvSpPr>
        <p:spPr bwMode="auto">
          <a:xfrm>
            <a:off x="5997575" y="2828925"/>
            <a:ext cx="27384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Plus many many other people…</a:t>
            </a:r>
          </a:p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82484" y="4266702"/>
            <a:ext cx="57631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Multiple sequence alignment of &gt;100,000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    sequences (with lots of fragments!)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Massive </a:t>
            </a:r>
            <a:r>
              <a:rPr lang="en-US" sz="2400" dirty="0" smtClean="0"/>
              <a:t>gene tree conflict consistent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incomplete lineage </a:t>
            </a:r>
            <a:r>
              <a:rPr lang="en-US" sz="2400" dirty="0" smtClean="0"/>
              <a:t>sorting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2394" y="638758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Wickett</a:t>
            </a:r>
            <a:r>
              <a:rPr lang="en-US" dirty="0" smtClean="0"/>
              <a:t>, Mirarab et al., PNAS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542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200" dirty="0" smtClean="0"/>
              <a:t>1kp: Thousand </a:t>
            </a:r>
            <a:r>
              <a:rPr lang="en-US" sz="3200" dirty="0" err="1" smtClean="0"/>
              <a:t>Transcriptome</a:t>
            </a:r>
            <a:r>
              <a:rPr lang="en-US" sz="3200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00400"/>
            <a:ext cx="7773987" cy="3371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Plant Tree of Life based on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of ~1200 species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Gene Tree Incongruence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746250"/>
            <a:ext cx="8048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722438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735138"/>
            <a:ext cx="76358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80975" y="1238250"/>
            <a:ext cx="14097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7300" y="1227138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463" y="1219200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735138"/>
            <a:ext cx="11461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350" y="1206500"/>
            <a:ext cx="8747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82955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717675"/>
            <a:ext cx="8969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733550"/>
            <a:ext cx="7794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7" name="Text Box 14"/>
          <p:cNvSpPr txBox="1">
            <a:spLocks noChangeArrowheads="1"/>
          </p:cNvSpPr>
          <p:nvPr/>
        </p:nvSpPr>
        <p:spPr bwMode="auto">
          <a:xfrm>
            <a:off x="4958550" y="1224491"/>
            <a:ext cx="301704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/>
              <a:t>T. Warnow,        S. Mirarab,                N. Nguyen, </a:t>
            </a:r>
            <a:endParaRPr lang="en-US" sz="1000" dirty="0" smtClean="0"/>
          </a:p>
          <a:p>
            <a:r>
              <a:rPr lang="en-US" sz="1000" dirty="0" smtClean="0"/>
              <a:t>UIUC                  </a:t>
            </a:r>
            <a:r>
              <a:rPr lang="en-US" sz="1000" dirty="0"/>
              <a:t>UT-Austin                 UT-</a:t>
            </a:r>
            <a:r>
              <a:rPr lang="en-US" sz="1000" dirty="0" smtClean="0"/>
              <a:t>Austin</a:t>
            </a:r>
            <a:endParaRPr lang="en-US" sz="1000" dirty="0"/>
          </a:p>
        </p:txBody>
      </p:sp>
      <p:pic>
        <p:nvPicPr>
          <p:cNvPr id="82959" name="Picture 2" descr="nam-nguye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731963"/>
            <a:ext cx="1149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1" name="TextBox 5"/>
          <p:cNvSpPr txBox="1">
            <a:spLocks noChangeArrowheads="1"/>
          </p:cNvSpPr>
          <p:nvPr/>
        </p:nvSpPr>
        <p:spPr bwMode="auto">
          <a:xfrm>
            <a:off x="5997575" y="2828925"/>
            <a:ext cx="27384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Plus many many other people…</a:t>
            </a:r>
          </a:p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82484" y="4266702"/>
            <a:ext cx="57631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Multiple sequence alignment of &gt;100,000 </a:t>
            </a:r>
          </a:p>
          <a:p>
            <a:r>
              <a:rPr lang="en-US" sz="2400" dirty="0"/>
              <a:t>     sequences (with lots of fragments!)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Massive </a:t>
            </a:r>
            <a:r>
              <a:rPr lang="en-US" sz="2400" dirty="0" smtClean="0">
                <a:solidFill>
                  <a:srgbClr val="0000FF"/>
                </a:solidFill>
              </a:rPr>
              <a:t>gene tree conflict consistent with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	incomplete lineage </a:t>
            </a:r>
            <a:r>
              <a:rPr lang="en-US" sz="2400" dirty="0" smtClean="0">
                <a:solidFill>
                  <a:srgbClr val="0000FF"/>
                </a:solidFill>
              </a:rPr>
              <a:t>sorting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394" y="638758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Wickett</a:t>
            </a:r>
            <a:r>
              <a:rPr lang="en-US" dirty="0" smtClean="0"/>
              <a:t>, Mirarab et al., PNAS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605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Gene tree estimation and statistical consistency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Gene </a:t>
            </a:r>
            <a:r>
              <a:rPr lang="en-US" dirty="0" smtClean="0"/>
              <a:t>tree conflict due to incomplete lineage </a:t>
            </a:r>
            <a:r>
              <a:rPr lang="en-US" dirty="0" smtClean="0"/>
              <a:t>sorting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 smtClean="0"/>
              <a:t>multi-species </a:t>
            </a:r>
            <a:r>
              <a:rPr lang="en-US" dirty="0"/>
              <a:t>c</a:t>
            </a:r>
            <a:r>
              <a:rPr lang="en-US" dirty="0" smtClean="0"/>
              <a:t>oalescent model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dirty="0" err="1" smtClean="0"/>
              <a:t>Identifiability</a:t>
            </a:r>
            <a:r>
              <a:rPr lang="en-US" dirty="0" smtClean="0"/>
              <a:t> and statistical </a:t>
            </a:r>
            <a:r>
              <a:rPr lang="en-US" dirty="0" smtClean="0"/>
              <a:t>consistency</a:t>
            </a:r>
          </a:p>
          <a:p>
            <a:pPr marL="457200" indent="-457200">
              <a:spcAft>
                <a:spcPts val="600"/>
              </a:spcAft>
            </a:pPr>
            <a:r>
              <a:rPr lang="en-US" dirty="0"/>
              <a:t>The challenge of gene tree estimation error</a:t>
            </a:r>
          </a:p>
          <a:p>
            <a:pPr marL="457200" indent="-457200">
              <a:spcAft>
                <a:spcPts val="600"/>
              </a:spcAft>
            </a:pPr>
            <a:r>
              <a:rPr lang="en-US" dirty="0" smtClean="0"/>
              <a:t>New </a:t>
            </a:r>
            <a:r>
              <a:rPr lang="en-US" dirty="0" smtClean="0"/>
              <a:t>methods for species tree estimation</a:t>
            </a:r>
          </a:p>
          <a:p>
            <a:pPr marL="857250" lvl="1" indent="-457200">
              <a:spcAft>
                <a:spcPts val="600"/>
              </a:spcAft>
            </a:pPr>
            <a:r>
              <a:rPr lang="en-US" dirty="0" smtClean="0"/>
              <a:t>Statistical Binning </a:t>
            </a:r>
            <a:r>
              <a:rPr lang="en-US" dirty="0" smtClean="0"/>
              <a:t>(Science 2014)</a:t>
            </a:r>
            <a:endParaRPr lang="en-US" dirty="0" smtClean="0"/>
          </a:p>
          <a:p>
            <a:pPr marL="857250" lvl="1" indent="-457200">
              <a:spcAft>
                <a:spcPts val="600"/>
              </a:spcAft>
            </a:pPr>
            <a:r>
              <a:rPr lang="en-US" dirty="0" smtClean="0"/>
              <a:t>ASTRAL (Bioinformatics 2014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88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DNA Sequence Evolution (Idealized)</a:t>
            </a:r>
          </a:p>
        </p:txBody>
      </p:sp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AAGACTT</a:t>
              </a: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TG</a:t>
              </a:r>
              <a:r>
                <a:rPr lang="en-US" sz="1600">
                  <a:latin typeface="Verdana" charset="0"/>
                </a:rPr>
                <a:t>GACTT</a:t>
              </a: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25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6084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-3 mil yrs</a:t>
              </a:r>
            </a:p>
          </p:txBody>
        </p:sp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-2 mil yrs</a:t>
              </a:r>
            </a:p>
          </p:txBody>
        </p:sp>
        <p:sp>
          <p:nvSpPr>
            <p:cNvPr id="64533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-1 mil yrs</a:t>
              </a:r>
            </a:p>
          </p:txBody>
        </p:sp>
        <p:sp>
          <p:nvSpPr>
            <p:cNvPr id="64534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today</a:t>
              </a:r>
            </a:p>
          </p:txBody>
        </p:sp>
      </p:grpSp>
      <p:grpSp>
        <p:nvGrpSpPr>
          <p:cNvPr id="64535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8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CCT</a:t>
              </a:r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ACTT</a:t>
              </a:r>
            </a:p>
          </p:txBody>
        </p:sp>
        <p:sp>
          <p:nvSpPr>
            <p:cNvPr id="64543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4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AAGGCCT</a:t>
              </a:r>
            </a:p>
          </p:txBody>
        </p:sp>
        <p:sp>
          <p:nvSpPr>
            <p:cNvPr id="64546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TGGACTT</a:t>
              </a:r>
            </a:p>
          </p:txBody>
        </p:sp>
      </p:grpSp>
      <p:grpSp>
        <p:nvGrpSpPr>
          <p:cNvPr id="64547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9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64552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53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CTT</a:t>
              </a:r>
            </a:p>
          </p:txBody>
        </p:sp>
        <p:sp>
          <p:nvSpPr>
            <p:cNvPr id="64554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AA</a:t>
              </a:r>
            </a:p>
          </p:txBody>
        </p:sp>
        <p:sp>
          <p:nvSpPr>
            <p:cNvPr id="64555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6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7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8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9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0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1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2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3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4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TAGCCCT</a:t>
              </a:r>
            </a:p>
          </p:txBody>
        </p:sp>
        <p:sp>
          <p:nvSpPr>
            <p:cNvPr id="64565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AGCACTT</a:t>
              </a:r>
            </a:p>
          </p:txBody>
        </p:sp>
      </p:grpSp>
      <p:grpSp>
        <p:nvGrpSpPr>
          <p:cNvPr id="64566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46088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46094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456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AAGACTT</a:t>
                  </a:r>
                </a:p>
              </p:txBody>
            </p:sp>
            <p:sp>
              <p:nvSpPr>
                <p:cNvPr id="6457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1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2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74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0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AGGGCAT</a:t>
                  </a:r>
                </a:p>
              </p:txBody>
            </p:sp>
            <p:sp>
              <p:nvSpPr>
                <p:cNvPr id="6458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TAGCCCT</a:t>
                  </a:r>
                </a:p>
              </p:txBody>
            </p:sp>
            <p:sp>
              <p:nvSpPr>
                <p:cNvPr id="64583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AGCACTT</a:t>
                  </a:r>
                </a:p>
              </p:txBody>
            </p:sp>
            <p:sp>
              <p:nvSpPr>
                <p:cNvPr id="64585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6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88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89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0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1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2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3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4594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AGCGCTT</a:t>
                </a:r>
              </a:p>
            </p:txBody>
          </p:sp>
          <p:sp>
            <p:nvSpPr>
              <p:cNvPr id="64595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AGCACAA</a:t>
                </a:r>
              </a:p>
            </p:txBody>
          </p:sp>
          <p:sp>
            <p:nvSpPr>
              <p:cNvPr id="64596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TAGACTT</a:t>
                </a:r>
              </a:p>
            </p:txBody>
          </p:sp>
          <p:sp>
            <p:nvSpPr>
              <p:cNvPr id="64597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TAGCCCA</a:t>
                </a:r>
              </a:p>
            </p:txBody>
          </p:sp>
          <p:sp>
            <p:nvSpPr>
              <p:cNvPr id="64598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AGGGCAT</a:t>
                </a:r>
              </a:p>
            </p:txBody>
          </p:sp>
        </p:grpSp>
        <p:sp>
          <p:nvSpPr>
            <p:cNvPr id="64599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0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1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2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3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Markov Model of Site Evolution</a:t>
            </a:r>
            <a:endParaRPr lang="en-US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876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200" b="0" dirty="0"/>
              <a:t>Simplest (Jukes-</a:t>
            </a:r>
            <a:r>
              <a:rPr lang="en-US" sz="2200" b="0" dirty="0" smtClean="0"/>
              <a:t>Cantor, 1969)</a:t>
            </a:r>
            <a:r>
              <a:rPr lang="en-US" sz="2200" b="0" dirty="0"/>
              <a:t>:</a:t>
            </a:r>
          </a:p>
          <a:p>
            <a:r>
              <a:rPr lang="en-US" sz="2200" b="0" dirty="0"/>
              <a:t>The model tree T is binary and has substitution probabilities p(e) on each edge e.</a:t>
            </a:r>
          </a:p>
          <a:p>
            <a:r>
              <a:rPr lang="en-US" sz="2200" b="0" dirty="0"/>
              <a:t>The state at the root is randomly drawn from {A,C,T,G} (nucleotides)</a:t>
            </a:r>
          </a:p>
          <a:p>
            <a:r>
              <a:rPr lang="en-US" sz="2200" b="0" dirty="0"/>
              <a:t>If a site (position) changes on an edge</a:t>
            </a:r>
            <a:r>
              <a:rPr lang="en-US" sz="2200" b="0" i="1" dirty="0"/>
              <a:t>, it changes with equal probability to each of the remaining states.</a:t>
            </a:r>
          </a:p>
          <a:p>
            <a:r>
              <a:rPr lang="en-US" sz="2200" b="0" dirty="0"/>
              <a:t>The evolutionary process is </a:t>
            </a:r>
            <a:r>
              <a:rPr lang="en-US" sz="2200" b="0" dirty="0" err="1"/>
              <a:t>Markovian</a:t>
            </a:r>
            <a:r>
              <a:rPr lang="en-US" sz="2200" b="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0" dirty="0" smtClean="0"/>
              <a:t>The different sites are assumed to evolve </a:t>
            </a:r>
            <a:r>
              <a:rPr lang="en-US" sz="2200" i="1" dirty="0" err="1" smtClean="0"/>
              <a:t>i.i.d</a:t>
            </a:r>
            <a:r>
              <a:rPr lang="en-US" sz="2200" i="1" dirty="0" smtClean="0"/>
              <a:t>. </a:t>
            </a:r>
            <a:r>
              <a:rPr lang="en-US" sz="2200" dirty="0" smtClean="0"/>
              <a:t>(</a:t>
            </a:r>
            <a:r>
              <a:rPr lang="en-US" sz="2200" b="0" dirty="0" smtClean="0"/>
              <a:t>independently </a:t>
            </a:r>
            <a:r>
              <a:rPr lang="en-US" sz="2200" b="0" dirty="0" smtClean="0"/>
              <a:t>and </a:t>
            </a:r>
            <a:r>
              <a:rPr lang="en-US" sz="2200" b="0" dirty="0" smtClean="0"/>
              <a:t>identically) </a:t>
            </a:r>
            <a:r>
              <a:rPr lang="en-US" sz="2200" b="0" dirty="0" smtClean="0"/>
              <a:t>down the tree (with rates that are drawn from a gamma distribution).</a:t>
            </a:r>
            <a:endParaRPr lang="en-US" sz="2200" b="0" dirty="0"/>
          </a:p>
          <a:p>
            <a:endParaRPr lang="en-US" sz="2200" b="0" dirty="0"/>
          </a:p>
          <a:p>
            <a:pPr>
              <a:buFontTx/>
              <a:buNone/>
            </a:pPr>
            <a:r>
              <a:rPr lang="en-US" sz="2200" b="0" dirty="0"/>
              <a:t>More complex models (such as the General Markov model) are </a:t>
            </a:r>
            <a:r>
              <a:rPr lang="en-US" sz="2200" b="0" dirty="0" smtClean="0"/>
              <a:t>also considered</a:t>
            </a:r>
            <a:r>
              <a:rPr lang="en-US" sz="2200" b="0" dirty="0"/>
              <a:t>, often with little change to the theory.</a:t>
            </a:r>
            <a:r>
              <a:rPr lang="en-US" sz="2200" dirty="0"/>
              <a:t>  </a:t>
            </a:r>
            <a:endParaRPr lang="en-US" sz="2200" dirty="0" smtClean="0"/>
          </a:p>
          <a:p>
            <a:pPr>
              <a:buFontTx/>
              <a:buNone/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/>
              <a:t>Maximum Likelihood Phylogeny Estimation</a:t>
            </a:r>
            <a:endParaRPr lang="en-US" sz="3600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200" b="0" dirty="0" smtClean="0"/>
              <a:t>Input: Sequence set S</a:t>
            </a:r>
          </a:p>
          <a:p>
            <a:pPr>
              <a:buFontTx/>
              <a:buNone/>
            </a:pPr>
            <a:r>
              <a:rPr lang="en-US" sz="2200" dirty="0" smtClean="0"/>
              <a:t>Output: Jukes-Cantor model tree T (with substitution probabilities on edges) such that  </a:t>
            </a:r>
            <a:r>
              <a:rPr lang="en-US" sz="2200" dirty="0" err="1" smtClean="0"/>
              <a:t>Pr</a:t>
            </a:r>
            <a:r>
              <a:rPr lang="en-US" sz="2200" dirty="0" smtClean="0"/>
              <a:t>(S|T) is maximized</a:t>
            </a:r>
          </a:p>
          <a:p>
            <a:pPr>
              <a:buFontTx/>
              <a:buNone/>
            </a:pPr>
            <a:endParaRPr lang="en-US" sz="2200" dirty="0" smtClean="0"/>
          </a:p>
          <a:p>
            <a:pPr>
              <a:buFontTx/>
              <a:buNone/>
            </a:pPr>
            <a:r>
              <a:rPr lang="en-US" sz="2200" dirty="0" smtClean="0"/>
              <a:t>ML tree estimation is usually performed under other more realistic models (e.g., the Generalized Time Reversible model)</a:t>
            </a:r>
            <a:endParaRPr lang="en-US" sz="2200" dirty="0"/>
          </a:p>
          <a:p>
            <a:pPr>
              <a:buFontTx/>
              <a:buNone/>
            </a:pPr>
            <a:endParaRPr lang="en-US" sz="2200" dirty="0" smtClean="0"/>
          </a:p>
          <a:p>
            <a:pPr>
              <a:buFontTx/>
              <a:buNone/>
            </a:pPr>
            <a:r>
              <a:rPr lang="en-US" sz="2200" dirty="0" smtClean="0"/>
              <a:t>Maximum Likelihood is NP-hard, and the number of trees grows exponentially with the number of leaves, but good heuristics (e.g., </a:t>
            </a:r>
            <a:r>
              <a:rPr lang="en-US" sz="2200" dirty="0" err="1" smtClean="0"/>
              <a:t>RAxML</a:t>
            </a:r>
            <a:r>
              <a:rPr lang="en-US" sz="2200" dirty="0" smtClean="0"/>
              <a:t>) are available.</a:t>
            </a:r>
          </a:p>
          <a:p>
            <a:pPr>
              <a:buFontTx/>
              <a:buNone/>
            </a:pPr>
            <a:r>
              <a:rPr lang="en-US" sz="2200" b="0" dirty="0" smtClean="0"/>
              <a:t>Even moderate-sized datasets can take multiple CPU years (e.g., the Avian phylogeny with 50 species and multi-million sites took &gt;200 CPU years)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930048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09800" y="2362200"/>
            <a:ext cx="1187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AGATTA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698875" y="2346325"/>
            <a:ext cx="1236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AGACTA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59388" y="2346325"/>
            <a:ext cx="1274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TGGACA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858000" y="2346325"/>
            <a:ext cx="142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TGCGACT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515938" y="2362200"/>
            <a:ext cx="1312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AGGTCA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sz="4000" b="0"/>
              <a:t>Quantifying Error</a:t>
            </a:r>
            <a:endParaRPr lang="en-US" sz="4000"/>
          </a:p>
        </p:txBody>
      </p:sp>
      <p:pic>
        <p:nvPicPr>
          <p:cNvPr id="635908" name="Picture 4" descr="intr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638"/>
            <a:ext cx="63246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914400" y="3669135"/>
            <a:ext cx="3325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Verdana" charset="0"/>
              </a:rPr>
              <a:t>FN: false negative</a:t>
            </a:r>
          </a:p>
          <a:p>
            <a:r>
              <a:rPr lang="en-US" sz="2400" b="0" dirty="0">
                <a:latin typeface="Verdana" charset="0"/>
              </a:rPr>
              <a:t>      (missing edge)</a:t>
            </a:r>
          </a:p>
          <a:p>
            <a:r>
              <a:rPr lang="en-US" sz="2400" b="0" dirty="0">
                <a:latin typeface="Verdana" charset="0"/>
              </a:rPr>
              <a:t>FP: false positive</a:t>
            </a:r>
          </a:p>
          <a:p>
            <a:r>
              <a:rPr lang="en-US" sz="2400" b="0" dirty="0">
                <a:latin typeface="Verdana" charset="0"/>
              </a:rPr>
              <a:t>      (incorrect edge)</a:t>
            </a:r>
          </a:p>
          <a:p>
            <a:endParaRPr lang="en-US" sz="2400" b="0" dirty="0">
              <a:latin typeface="Verdana" charset="0"/>
            </a:endParaRPr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>
            <a:off x="2895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3048000" y="147320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6518275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375400" y="518160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132" y="5443177"/>
            <a:ext cx="213814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charset="0"/>
              </a:rPr>
              <a:t>50% error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is </a:t>
            </a:r>
            <a:br>
              <a:rPr lang="en-US" dirty="0" smtClean="0"/>
            </a:br>
            <a:r>
              <a:rPr lang="en-US" dirty="0" smtClean="0"/>
              <a:t>Statistically Consistent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Phylogeny</a:t>
            </a:r>
            <a:br>
              <a:rPr lang="en-US"/>
            </a:br>
            <a:r>
              <a:rPr lang="en-US"/>
              <a:t>(evolutionary tree)</a:t>
            </a:r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3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is </a:t>
            </a:r>
            <a:br>
              <a:rPr lang="en-US" dirty="0" smtClean="0"/>
            </a:br>
            <a:r>
              <a:rPr lang="en-US" dirty="0" smtClean="0"/>
              <a:t>Statistically Consistent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9374" y="5676125"/>
            <a:ext cx="396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sites in an alignment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Phylogeny</a:t>
            </a:r>
            <a:br>
              <a:rPr lang="en-US"/>
            </a:br>
            <a:r>
              <a:rPr lang="en-US"/>
              <a:t>(evolutionary tree)</a:t>
            </a:r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7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multiple genes from multiple species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9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7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8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25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6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0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1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392233" name="Group 41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 rot="18475779" flipH="1">
                <a:off x="4417" y="2517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8" name="Line 46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2243" name="AutoShape 51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1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 gene tree </a:t>
            </a:r>
            <a:r>
              <a:rPr lang="en-US">
                <a:latin typeface="Lucida Grande CE" charset="0"/>
              </a:rPr>
              <a:t>≠</a:t>
            </a:r>
            <a:r>
              <a:rPr lang="en-US"/>
              <a:t> species tree</a:t>
            </a:r>
            <a:br>
              <a:rPr lang="en-US"/>
            </a:br>
            <a:r>
              <a:rPr lang="en-US"/>
              <a:t>(green gene tree okay)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8100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269965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845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Multi-institutional project (10+ universities)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iPLANT</a:t>
            </a:r>
            <a:r>
              <a:rPr lang="en-US" sz="20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0000">
            <a:off x="1188682" y="1494414"/>
            <a:ext cx="73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16305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Tree Incongruence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trees can differ from the species tree due to:</a:t>
            </a:r>
          </a:p>
          <a:p>
            <a:pPr lvl="1"/>
            <a:r>
              <a:rPr lang="en-US" dirty="0" smtClean="0"/>
              <a:t>Duplication and loss</a:t>
            </a:r>
          </a:p>
          <a:p>
            <a:pPr lvl="1"/>
            <a:r>
              <a:rPr lang="en-US" dirty="0" smtClean="0"/>
              <a:t>Horizontal gene transfer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Incomplete lineage sorting (ILS)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1000+ papers in 2013 alone </a:t>
            </a:r>
          </a:p>
          <a:p>
            <a:r>
              <a:rPr lang="en-US" dirty="0" smtClean="0"/>
              <a:t>Confounds phylogenetic analysis for many groups:</a:t>
            </a:r>
          </a:p>
          <a:p>
            <a:pPr lvl="1"/>
            <a:r>
              <a:rPr lang="en-US" dirty="0" smtClean="0"/>
              <a:t>Hominids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Toads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Fungi</a:t>
            </a:r>
          </a:p>
          <a:p>
            <a:r>
              <a:rPr lang="en-US" dirty="0" smtClean="0"/>
              <a:t>There is substantial debate about how to analyze </a:t>
            </a:r>
            <a:r>
              <a:rPr lang="en-US" dirty="0" err="1" smtClean="0"/>
              <a:t>phylogenomic</a:t>
            </a:r>
            <a:r>
              <a:rPr lang="en-US" dirty="0" smtClean="0"/>
              <a:t> datasets in the presence of ILS.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2000" dirty="0" smtClean="0"/>
              <a:t>Large-scale statistical phylogeny estimation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Ultra-large multiple-sequence alignment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Estimating species trees from incongruent gene trees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Supertree</a:t>
            </a:r>
            <a:r>
              <a:rPr lang="en-US" sz="2000" dirty="0" smtClean="0">
                <a:solidFill>
                  <a:srgbClr val="000000"/>
                </a:solidFill>
              </a:rPr>
              <a:t> estimation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Genome rearrangement phylogeny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Reticulate evolution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Visualization of large trees and alignments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8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tree estimation: difficult, even for small datasets!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Coalescent</a:t>
            </a:r>
            <a:endParaRPr lang="he-IL" dirty="0"/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1371600" y="1676400"/>
            <a:ext cx="6248400" cy="5022850"/>
            <a:chOff x="864" y="1056"/>
            <a:chExt cx="3936" cy="3164"/>
          </a:xfrm>
        </p:grpSpPr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>
              <a:off x="960" y="1632"/>
              <a:ext cx="432" cy="129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864" y="3120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Present</a:t>
              </a:r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960" y="12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 eaLnBrk="1" hangingPunct="1"/>
              <a:r>
                <a:rPr lang="en-US" sz="1800">
                  <a:cs typeface="Arial" charset="0"/>
                </a:rPr>
                <a:t>Past</a:t>
              </a:r>
              <a:endParaRPr lang="he-IL" sz="1800">
                <a:cs typeface="Arial" charset="0"/>
              </a:endParaRPr>
            </a:p>
          </p:txBody>
        </p:sp>
        <p:pic>
          <p:nvPicPr>
            <p:cNvPr id="6256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3168" cy="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533400" y="5410200"/>
            <a:ext cx="8305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43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739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762000" y="6400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705600" y="17526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tree in a species tree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029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Sorting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700" dirty="0"/>
              <a:t>Population-level </a:t>
            </a:r>
            <a:r>
              <a:rPr lang="en-US" sz="2700" dirty="0" smtClean="0"/>
              <a:t>process, also called the   	   “Multi-species coalescent” (Kingman, 1982)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Gene </a:t>
            </a:r>
            <a:r>
              <a:rPr lang="en-US" sz="2700" dirty="0"/>
              <a:t>trees can differ from species trees due to short times between speciation events </a:t>
            </a:r>
            <a:r>
              <a:rPr lang="en-US" sz="2700" dirty="0" smtClean="0"/>
              <a:t>or large population size; this is called “Incomplete Lineage Sorting” or “Deep Coalescence”.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205"/>
            <a:ext cx="8229600" cy="132356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 observation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Under the multi-species coalescent model, the species tree </a:t>
            </a:r>
            <a:br>
              <a:rPr lang="en-US" sz="2400" dirty="0" smtClean="0"/>
            </a:br>
            <a:r>
              <a:rPr lang="en-US" sz="2400" dirty="0" smtClean="0"/>
              <a:t>defines a </a:t>
            </a:r>
            <a:r>
              <a:rPr lang="en-US" sz="2400" i="1" dirty="0" smtClean="0">
                <a:solidFill>
                  <a:srgbClr val="0000FF"/>
                </a:solidFill>
              </a:rPr>
              <a:t>probability distribution on the gene trees, and is identifiable from the distribution on gene trees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16" y="2292145"/>
            <a:ext cx="4003406" cy="39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5319168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457200" y="1511996"/>
            <a:ext cx="8229600" cy="5115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1- C</a:t>
            </a:r>
            <a:r>
              <a:rPr lang="en-US" sz="2600" b="1" dirty="0" smtClean="0">
                <a:solidFill>
                  <a:srgbClr val="4E67C8"/>
                </a:solidFill>
              </a:rPr>
              <a:t>oncatenation</a:t>
            </a:r>
            <a:r>
              <a:rPr lang="en-US" sz="2600" dirty="0" smtClean="0">
                <a:solidFill>
                  <a:srgbClr val="4E67C8"/>
                </a:solidFill>
              </a:rPr>
              <a:t>:</a:t>
            </a:r>
            <a:r>
              <a:rPr lang="en-US" sz="2600" b="1" dirty="0" smtClean="0"/>
              <a:t> </a:t>
            </a:r>
            <a:r>
              <a:rPr lang="en-US" sz="2600" dirty="0" smtClean="0"/>
              <a:t>statistically inconsistent (</a:t>
            </a:r>
            <a:r>
              <a:rPr lang="en-US" sz="2600" dirty="0" err="1" smtClean="0"/>
              <a:t>Roch</a:t>
            </a:r>
            <a:r>
              <a:rPr lang="en-US" sz="2600" dirty="0" smtClean="0"/>
              <a:t> &amp; Steel 2014)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4E67C8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4E67C8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4E67C8"/>
                </a:solidFill>
              </a:rPr>
              <a:t>2-</a:t>
            </a: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chemeClr val="accent1"/>
                </a:solidFill>
              </a:rPr>
              <a:t>S</a:t>
            </a:r>
            <a:r>
              <a:rPr lang="en-US" sz="2600" b="1" dirty="0" smtClean="0">
                <a:solidFill>
                  <a:schemeClr val="accent1"/>
                </a:solidFill>
              </a:rPr>
              <a:t>ummary methods</a:t>
            </a:r>
            <a:r>
              <a:rPr lang="en-US" sz="2600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/>
              <a:t>can be statistically consistent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3- Co-estimation </a:t>
            </a:r>
            <a:r>
              <a:rPr lang="en-US" sz="2600" b="1" dirty="0" smtClean="0">
                <a:solidFill>
                  <a:schemeClr val="accent1"/>
                </a:solidFill>
              </a:rPr>
              <a:t>methods:</a:t>
            </a:r>
            <a:r>
              <a:rPr lang="en-US" sz="2600" dirty="0" smtClean="0"/>
              <a:t>  too slow for large datasets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4453605"/>
            <a:ext cx="810260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134813"/>
            <a:ext cx="8128000" cy="1435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6079" y="3681307"/>
            <a:ext cx="8419253" cy="22453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 tree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9"/>
    </mc:Choice>
    <mc:Fallback xmlns="">
      <p:transition xmlns:p14="http://schemas.microsoft.com/office/powerpoint/2010/main" spd="slow" advTm="8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4273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039" y="3924300"/>
            <a:ext cx="44094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Most frequent gene tree?</a:t>
            </a:r>
          </a:p>
          <a:p>
            <a:r>
              <a:rPr lang="en-US" sz="2800" dirty="0" smtClean="0"/>
              <a:t>	Consensus of gene trees?</a:t>
            </a:r>
          </a:p>
          <a:p>
            <a:r>
              <a:rPr lang="en-US" sz="2800" dirty="0" smtClean="0"/>
              <a:t>	Other?</a:t>
            </a:r>
          </a:p>
        </p:txBody>
      </p:sp>
    </p:spTree>
    <p:extLst>
      <p:ext uri="{BB962C8B-B14F-4D97-AF65-F5344CB8AC3E}">
        <p14:creationId xmlns:p14="http://schemas.microsoft.com/office/powerpoint/2010/main" val="3070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Under the multi-species coalescent model, the species tree defines a probability distribution on the gene trees</a:t>
            </a:r>
            <a:endParaRPr lang="en-US" dirty="0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29" y="2292145"/>
            <a:ext cx="3259322" cy="32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776" y="261660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68250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	</a:t>
            </a:r>
            <a:r>
              <a:rPr lang="en-US" sz="2000" dirty="0" smtClean="0"/>
              <a:t>Large-scale statistical phylogeny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Ultra-large multiple-sequence alignment</a:t>
            </a:r>
          </a:p>
          <a:p>
            <a:r>
              <a:rPr lang="en-US" sz="2000" dirty="0" smtClean="0"/>
              <a:t>	</a:t>
            </a:r>
            <a:r>
              <a:rPr lang="en-US" sz="2000" u="sng" dirty="0" smtClean="0">
                <a:solidFill>
                  <a:srgbClr val="0000FF"/>
                </a:solidFill>
              </a:rPr>
              <a:t>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88697" y="4498228"/>
            <a:ext cx="1562447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talk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9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6298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9593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39911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4251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FFFF"/>
                </a:solidFill>
              </a:rPr>
              <a:t>Theorem (Allman et al., 2011): the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species tree can be estimated from a large enough number of true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2379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/>
              <a:t>4</a:t>
            </a:r>
            <a:r>
              <a:rPr lang="en-US" sz="2000" dirty="0" smtClean="0"/>
              <a:t>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62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 err="1" smtClean="0"/>
              <a:t>unrooted</a:t>
            </a:r>
            <a:endParaRPr lang="en-US" sz="2000" dirty="0" smtClean="0"/>
          </a:p>
          <a:p>
            <a:r>
              <a:rPr lang="en-US" sz="2000" dirty="0"/>
              <a:t>4</a:t>
            </a:r>
            <a:r>
              <a:rPr lang="en-US" sz="2000" dirty="0" smtClean="0"/>
              <a:t>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(Allman et al., 2011, and others): For every four leaves {</a:t>
            </a:r>
            <a:r>
              <a:rPr lang="en-US" sz="2000" dirty="0" err="1" smtClean="0"/>
              <a:t>a,b,c,d</a:t>
            </a:r>
            <a:r>
              <a:rPr lang="en-US" sz="2000" dirty="0" smtClean="0"/>
              <a:t>}, the most probable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quartet tree on {</a:t>
            </a:r>
            <a:r>
              <a:rPr lang="en-US" sz="2000" dirty="0" err="1" smtClean="0"/>
              <a:t>a,b,c,d</a:t>
            </a:r>
            <a:r>
              <a:rPr lang="en-US" sz="2000" dirty="0" smtClean="0"/>
              <a:t>} is the true species tree. Hence,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large enough number of true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105495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6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tatistically consistent under ILS?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MP-EST </a:t>
            </a:r>
            <a:r>
              <a:rPr lang="en-US" dirty="0" smtClean="0">
                <a:solidFill>
                  <a:srgbClr val="0000FF"/>
                </a:solidFill>
              </a:rPr>
              <a:t>(Liu et al. 2010): maximum likelihood estimation of rooted species tree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</a:rPr>
              <a:t>YES</a:t>
            </a: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BUCKy</a:t>
            </a:r>
            <a:r>
              <a:rPr lang="en-US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 –YES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MDC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Greedy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Concatenation under maximum likelihood -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MRP (</a:t>
            </a:r>
            <a:r>
              <a:rPr lang="en-US" dirty="0" err="1" smtClean="0"/>
              <a:t>supertree</a:t>
            </a:r>
            <a:r>
              <a:rPr lang="en-US" dirty="0" smtClean="0"/>
              <a:t> method) – open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568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 on 11</a:t>
            </a:r>
            <a:r>
              <a:rPr lang="en-US" sz="3200" dirty="0"/>
              <a:t>-taxon </a:t>
            </a:r>
            <a:r>
              <a:rPr lang="en-US" sz="3200" dirty="0" smtClean="0"/>
              <a:t>datasets with weak ILS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5155963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BEAST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more accurate than summary methods (MP-EST, </a:t>
            </a:r>
            <a:r>
              <a:rPr lang="en-US" sz="2000" dirty="0" err="1" smtClean="0"/>
              <a:t>BUCKy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 CA-ML: concatenated analysis) most accurate</a:t>
            </a:r>
          </a:p>
          <a:p>
            <a:endParaRPr lang="en-US" sz="1600" dirty="0" smtClean="0"/>
          </a:p>
          <a:p>
            <a:r>
              <a:rPr lang="en-US" sz="1600" dirty="0" smtClean="0"/>
              <a:t>							Datasets from Chung and </a:t>
            </a:r>
            <a:r>
              <a:rPr lang="en-US" sz="1600" dirty="0" err="1" smtClean="0"/>
              <a:t>Ané</a:t>
            </a:r>
            <a:r>
              <a:rPr lang="en-US" sz="1600" dirty="0" smtClean="0"/>
              <a:t>, 2011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</a:t>
            </a:r>
            <a:r>
              <a:rPr lang="en-US" sz="1600" dirty="0"/>
              <a:t>	</a:t>
            </a:r>
            <a:r>
              <a:rPr lang="en-US" sz="1600" dirty="0" err="1" smtClean="0"/>
              <a:t>Bayzid</a:t>
            </a:r>
            <a:r>
              <a:rPr lang="en-US" sz="1600" dirty="0" smtClean="0"/>
              <a:t> &amp; Warnow, Bioinformatics 2013</a:t>
            </a:r>
            <a:endParaRPr lang="en-US" sz="1600" dirty="0"/>
          </a:p>
        </p:txBody>
      </p:sp>
      <p:pic>
        <p:nvPicPr>
          <p:cNvPr id="3" name="Content Placeholder 2" descr="11-taxon-weak_rax2.FN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073750" y="1299249"/>
            <a:ext cx="7118483" cy="3701611"/>
          </a:xfrm>
        </p:spPr>
      </p:pic>
    </p:spTree>
    <p:extLst>
      <p:ext uri="{BB962C8B-B14F-4D97-AF65-F5344CB8AC3E}">
        <p14:creationId xmlns:p14="http://schemas.microsoft.com/office/powerpoint/2010/main" val="42010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964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Results on 11</a:t>
            </a:r>
            <a:r>
              <a:rPr lang="en-US" sz="3200" b="1" dirty="0"/>
              <a:t>-</a:t>
            </a:r>
            <a:r>
              <a:rPr lang="en-US" sz="3200" b="1" dirty="0" smtClean="0"/>
              <a:t>taxon datasets with </a:t>
            </a:r>
            <a:r>
              <a:rPr lang="en-US" sz="3200" b="1" dirty="0" err="1" smtClean="0"/>
              <a:t>strongILS</a:t>
            </a:r>
            <a:endParaRPr lang="en-US" sz="3200" b="1" dirty="0"/>
          </a:p>
        </p:txBody>
      </p:sp>
      <p:pic>
        <p:nvPicPr>
          <p:cNvPr id="3" name="Content Placeholder 2" descr="11-taxon-strong_rax2.FN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137351" y="1346148"/>
            <a:ext cx="7061201" cy="3671824"/>
          </a:xfrm>
        </p:spPr>
      </p:pic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070491" y="5478417"/>
            <a:ext cx="6400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FF0000"/>
                </a:solidFill>
              </a:rPr>
              <a:t>BEAST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more accurate than summary methods (MP-EST, </a:t>
            </a:r>
            <a:r>
              <a:rPr lang="en-US" sz="1600" dirty="0" err="1"/>
              <a:t>BUCKy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r>
              <a:rPr lang="en-US" sz="1600" dirty="0"/>
              <a:t>	 CA-ML: (concatenated </a:t>
            </a:r>
            <a:r>
              <a:rPr lang="en-US" sz="1600" dirty="0" smtClean="0"/>
              <a:t>analysis) also very accurate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/>
              <a:t>							Datasets from Chung and </a:t>
            </a:r>
            <a:r>
              <a:rPr lang="en-US" sz="1200" dirty="0" err="1"/>
              <a:t>Ané</a:t>
            </a:r>
            <a:r>
              <a:rPr lang="en-US" sz="1200" dirty="0"/>
              <a:t>, 2011</a:t>
            </a:r>
          </a:p>
          <a:p>
            <a:r>
              <a:rPr lang="en-US" sz="1200" dirty="0"/>
              <a:t>							</a:t>
            </a:r>
            <a:r>
              <a:rPr lang="en-US" sz="1200" dirty="0" err="1"/>
              <a:t>Bayzid</a:t>
            </a:r>
            <a:r>
              <a:rPr lang="en-US" sz="1200" dirty="0"/>
              <a:t> &amp; Warnow, Bioinformatics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6194" y="13470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*BEAST </a:t>
            </a:r>
            <a:r>
              <a:rPr lang="en-US" sz="2800" dirty="0" smtClean="0"/>
              <a:t>co-estimation produces more accurate gene trees than Maximum Likelihood</a:t>
            </a:r>
            <a:endParaRPr lang="en-US" sz="2800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245" y="5375481"/>
            <a:ext cx="8345311" cy="120649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11-taxon datasets from Chung and </a:t>
            </a:r>
            <a:r>
              <a:rPr lang="en-US" sz="1900" dirty="0" err="1" smtClean="0"/>
              <a:t>Ané</a:t>
            </a:r>
            <a:r>
              <a:rPr lang="en-US" sz="1900" dirty="0" smtClean="0"/>
              <a:t>, </a:t>
            </a:r>
            <a:r>
              <a:rPr lang="en-US" sz="1900" dirty="0" err="1" smtClean="0"/>
              <a:t>Syst</a:t>
            </a:r>
            <a:r>
              <a:rPr lang="en-US" sz="1900" dirty="0" smtClean="0"/>
              <a:t> </a:t>
            </a:r>
            <a:r>
              <a:rPr lang="en-US" sz="1900" dirty="0" err="1" smtClean="0"/>
              <a:t>Biol</a:t>
            </a:r>
            <a:r>
              <a:rPr lang="en-US" sz="1900" dirty="0" smtClean="0"/>
              <a:t> 2012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17-taxon datasets from Yu, Warnow, and Nakhleh, JCB 2011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Bayzid &amp; Warnow, Bioinformatics 2013</a:t>
            </a:r>
            <a:endParaRPr lang="en-US" sz="1900" dirty="0"/>
          </a:p>
        </p:txBody>
      </p:sp>
      <p:pic>
        <p:nvPicPr>
          <p:cNvPr id="3" name="Picture 2" descr="17-taxon_gene_tree.F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7" y="1988255"/>
            <a:ext cx="3945730" cy="2055676"/>
          </a:xfrm>
          <a:prstGeom prst="rect">
            <a:avLst/>
          </a:prstGeom>
        </p:spPr>
      </p:pic>
      <p:pic>
        <p:nvPicPr>
          <p:cNvPr id="4" name="Picture 3" descr="11-taxon_weak_gene_tree.F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" y="1976967"/>
            <a:ext cx="3918641" cy="204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78" y="4292603"/>
            <a:ext cx="267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11-taxon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227" y="430530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17-taxon (very high ILS) datasets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51315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Gene Tree Estimation Error on MP-EST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4631003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no error on true gene trees</a:t>
            </a:r>
            <a:r>
              <a:rPr lang="en-US" sz="2000" dirty="0" smtClean="0"/>
              <a:t>, but </a:t>
            </a:r>
          </a:p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% error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on estimated gene trees</a:t>
            </a:r>
          </a:p>
          <a:p>
            <a:endParaRPr lang="en-US" sz="2000" dirty="0" smtClean="0"/>
          </a:p>
          <a:p>
            <a:r>
              <a:rPr lang="en-US" sz="2000" dirty="0" smtClean="0"/>
              <a:t>Datasets: </a:t>
            </a:r>
            <a:r>
              <a:rPr lang="en-US" sz="2000" dirty="0"/>
              <a:t>11-taxon </a:t>
            </a:r>
            <a:r>
              <a:rPr lang="en-US" sz="2000" dirty="0" err="1"/>
              <a:t>strongILS</a:t>
            </a:r>
            <a:r>
              <a:rPr lang="en-US" sz="2000" dirty="0"/>
              <a:t> conditions with 50 </a:t>
            </a:r>
            <a:r>
              <a:rPr lang="en-US" sz="2000" dirty="0" smtClean="0"/>
              <a:t>genes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Similar results for other summary methods (MDC, Greedy, etc.).</a:t>
            </a:r>
            <a:endParaRPr lang="en-US" sz="2000" dirty="0"/>
          </a:p>
        </p:txBody>
      </p:sp>
      <p:pic>
        <p:nvPicPr>
          <p:cNvPr id="2" name="Picture 1" descr="mpest-estimated-1.vs.true-bin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1" y="1675536"/>
            <a:ext cx="5171307" cy="2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chemeClr val="bg1"/>
                </a:solidFill>
              </a:rPr>
              <a:t>poor phylogenetic </a:t>
            </a:r>
            <a:r>
              <a:rPr lang="en-US" sz="2800" dirty="0" smtClean="0">
                <a:solidFill>
                  <a:schemeClr val="bg1"/>
                </a:solidFill>
              </a:rPr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chemeClr val="bg1"/>
                </a:solidFill>
              </a:rPr>
              <a:t>gene trees </a:t>
            </a:r>
            <a:r>
              <a:rPr lang="en-US" sz="2800" dirty="0" smtClean="0">
                <a:solidFill>
                  <a:schemeClr val="bg1"/>
                </a:solidFill>
              </a:rPr>
              <a:t>have poor accuracy.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FFFFFF"/>
                </a:solidFill>
              </a:rPr>
              <a:t>gene trees </a:t>
            </a:r>
            <a:r>
              <a:rPr lang="en-US" sz="2800" dirty="0" smtClean="0">
                <a:solidFill>
                  <a:srgbClr val="FFFFFF"/>
                </a:solidFill>
              </a:rPr>
              <a:t>have poor accuracy.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/>
              <a:t>poor phylogenetic </a:t>
            </a:r>
            <a:r>
              <a:rPr lang="en-US" sz="2800" dirty="0" smtClean="0"/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FF"/>
                </a:solidFill>
              </a:rPr>
              <a:t>gene trees </a:t>
            </a:r>
            <a:r>
              <a:rPr lang="en-US" sz="2800" dirty="0" smtClean="0">
                <a:solidFill>
                  <a:srgbClr val="0000FF"/>
                </a:solidFill>
              </a:rPr>
              <a:t>have poor accuracy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rgbClr val="000000"/>
                </a:solidFill>
              </a:rPr>
              <a:t>poor phylogenetic </a:t>
            </a:r>
            <a:r>
              <a:rPr lang="en-US" sz="2800" dirty="0" smtClean="0">
                <a:solidFill>
                  <a:srgbClr val="000000"/>
                </a:solidFill>
              </a:rPr>
              <a:t>signal, and result in poorly estimated gene trees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00"/>
                </a:solidFill>
              </a:rPr>
              <a:t>gene trees </a:t>
            </a:r>
            <a:r>
              <a:rPr lang="en-US" sz="2800" dirty="0" smtClean="0">
                <a:solidFill>
                  <a:srgbClr val="000000"/>
                </a:solidFill>
              </a:rPr>
              <a:t>have poor accuracy.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02" y="508368"/>
            <a:ext cx="566420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TYPICAL PHYLOGENOMICS PROBLEM: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		many </a:t>
            </a:r>
            <a:r>
              <a:rPr lang="en-US" sz="2800" dirty="0">
                <a:solidFill>
                  <a:srgbClr val="0000FF"/>
                </a:solidFill>
              </a:rPr>
              <a:t>poor gene trees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9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Develop methods with greater robustness to gene tree error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ASTRAL. Bioinformatics 2014 (Mirarab et al.)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Statistical binning. </a:t>
            </a:r>
            <a:r>
              <a:rPr lang="en-US" dirty="0" smtClean="0">
                <a:solidFill>
                  <a:schemeClr val="bg1"/>
                </a:solidFill>
              </a:rPr>
              <a:t>Science 2014 (</a:t>
            </a:r>
            <a:r>
              <a:rPr lang="en-US" dirty="0" smtClean="0">
                <a:solidFill>
                  <a:schemeClr val="bg1"/>
                </a:solidFill>
              </a:rPr>
              <a:t>Mirarab et al.)</a:t>
            </a:r>
          </a:p>
        </p:txBody>
      </p:sp>
    </p:spTree>
    <p:extLst>
      <p:ext uri="{BB962C8B-B14F-4D97-AF65-F5344CB8AC3E}">
        <p14:creationId xmlns:p14="http://schemas.microsoft.com/office/powerpoint/2010/main" val="105710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Develop methods with greater robustness to gene tree error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ASTRAL. Bioinformatics 2014 (Mirarab et al.)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Statistical binning. </a:t>
            </a:r>
            <a:r>
              <a:rPr lang="en-US" dirty="0" smtClean="0">
                <a:solidFill>
                  <a:srgbClr val="0000FF"/>
                </a:solidFill>
              </a:rPr>
              <a:t>Science 2014 (</a:t>
            </a:r>
            <a:r>
              <a:rPr lang="en-US" dirty="0" smtClean="0">
                <a:solidFill>
                  <a:srgbClr val="0000FF"/>
                </a:solidFill>
              </a:rPr>
              <a:t>Mirarab et al.)</a:t>
            </a:r>
          </a:p>
        </p:txBody>
      </p:sp>
    </p:spTree>
    <p:extLst>
      <p:ext uri="{BB962C8B-B14F-4D97-AF65-F5344CB8AC3E}">
        <p14:creationId xmlns:p14="http://schemas.microsoft.com/office/powerpoint/2010/main" val="229430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224229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7930" y="3181224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3197" y="4904952"/>
            <a:ext cx="659667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Species tree estimated using Statistical Binning with MP-EST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(Jarvis, Mirarab, et al., Science 2014)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5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99966"/>
            <a:ext cx="8340625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Step 1: partition of the estimated gene trees into sets, so that no two gene trees in the same set are strongly incompatible, and the sets have approximately the same size.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2: estimate “supergene” trees on each set using concatenation (maximum likelihood)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3: combine supergene trees using coalescent-based method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Note: Step 1 requires solving the NP-hard “balanced vertex coloring problem”, for which we developed a good heuristic (modified 1979 </a:t>
            </a:r>
            <a:r>
              <a:rPr lang="en-US" dirty="0" err="1" smtClean="0">
                <a:solidFill>
                  <a:srgbClr val="0000FF"/>
                </a:solidFill>
              </a:rPr>
              <a:t>Brelaz</a:t>
            </a:r>
            <a:r>
              <a:rPr lang="en-US" dirty="0" smtClean="0">
                <a:solidFill>
                  <a:srgbClr val="0000FF"/>
                </a:solidFill>
              </a:rPr>
              <a:t> algorithm)</a:t>
            </a:r>
          </a:p>
        </p:txBody>
      </p:sp>
      <p:pic>
        <p:nvPicPr>
          <p:cNvPr id="4" name="Picture 3" descr="bayz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44" y="142522"/>
            <a:ext cx="1345578" cy="146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iav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4" y="142522"/>
            <a:ext cx="1466114" cy="145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5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25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0450"/>
            <a:ext cx="1670297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1953370"/>
            <a:ext cx="775318" cy="9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359942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68537" y="3102700"/>
            <a:ext cx="8089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4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400" dirty="0"/>
              <a:t> 8000+ genes, </a:t>
            </a:r>
            <a:r>
              <a:rPr lang="en-US" sz="2400" dirty="0" smtClean="0"/>
              <a:t>UCEs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1986854"/>
            <a:ext cx="945123" cy="9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345623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1992444"/>
            <a:ext cx="905322" cy="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2" y="1992444"/>
            <a:ext cx="808026" cy="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396015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1969445"/>
            <a:ext cx="836854" cy="9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356393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UIUC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138" y="2986416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15" y="1318151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Erich Jarvis,</a:t>
            </a:r>
          </a:p>
          <a:p>
            <a:r>
              <a:rPr lang="en-US" sz="1600" dirty="0" smtClean="0"/>
              <a:t>HHMI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82484" y="4266702"/>
            <a:ext cx="57631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Maximum likelihood estimation on a </a:t>
            </a:r>
          </a:p>
          <a:p>
            <a:r>
              <a:rPr lang="en-US" sz="2400" dirty="0"/>
              <a:t>      million-site genome-scale alignment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Massive </a:t>
            </a:r>
            <a:r>
              <a:rPr lang="en-US" sz="2400" dirty="0" smtClean="0"/>
              <a:t>gene tree conflict consistent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incomplete lineage </a:t>
            </a:r>
            <a:r>
              <a:rPr lang="en-US" sz="2400" dirty="0" smtClean="0"/>
              <a:t>sorting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2367" y="6364982"/>
            <a:ext cx="34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Jarvis, Mirarab, et al., Science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9900"/>
            <a:ext cx="80772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8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 vs. </a:t>
            </a:r>
            <a:r>
              <a:rPr lang="en-US" dirty="0" err="1" smtClean="0"/>
              <a:t>unbinned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693" y="5900081"/>
            <a:ext cx="85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Mirarab, et al., </a:t>
            </a:r>
            <a:r>
              <a:rPr lang="en-US" dirty="0" smtClean="0"/>
              <a:t>Science 2014</a:t>
            </a:r>
            <a:endParaRPr lang="en-US" dirty="0" smtClean="0"/>
          </a:p>
          <a:p>
            <a:r>
              <a:rPr lang="en-US" dirty="0" smtClean="0"/>
              <a:t>Binning produces bins with approximate 5 to 7 genes each</a:t>
            </a:r>
          </a:p>
          <a:p>
            <a:r>
              <a:rPr lang="en-US" dirty="0" smtClean="0"/>
              <a:t>Datasets: 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Chung and </a:t>
            </a:r>
            <a:r>
              <a:rPr lang="en-US" dirty="0" err="1"/>
              <a:t>Ané</a:t>
            </a:r>
            <a:r>
              <a:rPr lang="en-US" dirty="0"/>
              <a:t>,  </a:t>
            </a:r>
            <a:r>
              <a:rPr lang="en-US" dirty="0" smtClean="0"/>
              <a:t>Systematic Biology</a:t>
            </a:r>
            <a:endParaRPr lang="en-US" dirty="0"/>
          </a:p>
        </p:txBody>
      </p:sp>
      <p:pic>
        <p:nvPicPr>
          <p:cNvPr id="4" name="Picture 3" descr="11_50-strong-stat-bin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" y="1729320"/>
            <a:ext cx="7747938" cy="3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49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Mammalian Simulation Study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00613" y="66016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847" y="4508660"/>
            <a:ext cx="8074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Observations:</a:t>
            </a:r>
          </a:p>
          <a:p>
            <a:r>
              <a:rPr lang="en-US" dirty="0"/>
              <a:t>	</a:t>
            </a:r>
            <a:r>
              <a:rPr lang="en-US" dirty="0" smtClean="0"/>
              <a:t>Binning can improve accuracy, but impact depends on accuracy of estimated gene trees and phylogenetic estimation method. </a:t>
            </a:r>
          </a:p>
          <a:p>
            <a:r>
              <a:rPr lang="en-US" dirty="0"/>
              <a:t>	</a:t>
            </a:r>
            <a:r>
              <a:rPr lang="en-US" dirty="0" smtClean="0"/>
              <a:t>Binned methods can be more accurate than </a:t>
            </a:r>
            <a:r>
              <a:rPr lang="en-US" dirty="0" err="1" smtClean="0"/>
              <a:t>RAxML</a:t>
            </a:r>
            <a:r>
              <a:rPr lang="en-US" dirty="0" smtClean="0"/>
              <a:t> (maximum likelihood), even when </a:t>
            </a:r>
            <a:r>
              <a:rPr lang="en-US" dirty="0" err="1" smtClean="0"/>
              <a:t>unbinned</a:t>
            </a:r>
            <a:r>
              <a:rPr lang="en-US" dirty="0" smtClean="0"/>
              <a:t> methods are less accurate.</a:t>
            </a:r>
          </a:p>
          <a:p>
            <a:endParaRPr lang="en-US" dirty="0" smtClean="0"/>
          </a:p>
          <a:p>
            <a:r>
              <a:rPr lang="en-US" dirty="0" smtClean="0"/>
              <a:t>Data: 200 genes, 20 replicate datasets, based on Song et al. PNAS 2012</a:t>
            </a:r>
          </a:p>
          <a:p>
            <a:endParaRPr lang="en-US" dirty="0" smtClean="0"/>
          </a:p>
        </p:txBody>
      </p:sp>
      <p:pic>
        <p:nvPicPr>
          <p:cNvPr id="10" name="Picture 9" descr="binning.mammal.t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81" y="1064402"/>
            <a:ext cx="6228149" cy="346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054" y="6446773"/>
            <a:ext cx="279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Mirarab et al., </a:t>
            </a:r>
            <a:r>
              <a:rPr lang="en-US" dirty="0" smtClean="0"/>
              <a:t>Science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90" y="71166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Mammalian simulation</a:t>
            </a:r>
            <a:endParaRPr lang="en-US" sz="2800" dirty="0"/>
          </a:p>
        </p:txBody>
      </p:sp>
      <p:sp>
        <p:nvSpPr>
          <p:cNvPr id="6" name="Shape 65"/>
          <p:cNvSpPr/>
          <p:nvPr/>
        </p:nvSpPr>
        <p:spPr>
          <a:xfrm>
            <a:off x="1220461" y="951183"/>
            <a:ext cx="5806218" cy="38785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30" y="6088325"/>
            <a:ext cx="820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01" y="4877410"/>
            <a:ext cx="89845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</a:t>
            </a:r>
          </a:p>
          <a:p>
            <a:r>
              <a:rPr lang="en-US" dirty="0" smtClean="0"/>
              <a:t>Binning can improve summary methods, but amount of improvement depends on method, </a:t>
            </a:r>
          </a:p>
          <a:p>
            <a:r>
              <a:rPr lang="en-US" dirty="0" smtClean="0"/>
              <a:t>amount of ILS, number of gene trees, and gene tree estimation error.</a:t>
            </a:r>
          </a:p>
          <a:p>
            <a:endParaRPr lang="en-US" dirty="0"/>
          </a:p>
          <a:p>
            <a:r>
              <a:rPr lang="en-US" dirty="0" smtClean="0"/>
              <a:t>MP-EST is statistically consistent; Greedy and Maximum </a:t>
            </a:r>
            <a:r>
              <a:rPr lang="en-US" dirty="0"/>
              <a:t>L</a:t>
            </a:r>
            <a:r>
              <a:rPr lang="en-US" dirty="0" smtClean="0"/>
              <a:t>ikelihood are not; unknown for MRP. </a:t>
            </a:r>
          </a:p>
          <a:p>
            <a:r>
              <a:rPr lang="en-US" dirty="0" smtClean="0"/>
              <a:t>Data (200 genes, 20 replicate datasets) based on Song et al. PNAS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7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ian-bpILS-all-with-concat-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1300"/>
            <a:ext cx="10122989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8" y="643467"/>
            <a:ext cx="7299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Avian Simulation: Impact of binning with MP-EST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18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vian-bi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" y="825492"/>
            <a:ext cx="7191798" cy="5558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22" y="270936"/>
            <a:ext cx="831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Comparing Binned and Un-binned MP-EST on the Avian Dataset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98680" y="2032000"/>
            <a:ext cx="20840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Unbinned</a:t>
            </a:r>
            <a:r>
              <a:rPr lang="en-US" dirty="0"/>
              <a:t> </a:t>
            </a:r>
            <a:r>
              <a:rPr lang="en-US" dirty="0" smtClean="0"/>
              <a:t>MP-EST</a:t>
            </a:r>
          </a:p>
          <a:p>
            <a:r>
              <a:rPr lang="en-US" u="sng" dirty="0" smtClean="0"/>
              <a:t>Strongly rejects </a:t>
            </a:r>
          </a:p>
          <a:p>
            <a:r>
              <a:rPr lang="en-US" dirty="0" err="1" smtClean="0"/>
              <a:t>Columbea</a:t>
            </a:r>
            <a:r>
              <a:rPr lang="en-US" dirty="0" smtClean="0"/>
              <a:t>, a major</a:t>
            </a:r>
          </a:p>
          <a:p>
            <a:r>
              <a:rPr lang="en-US" dirty="0" smtClean="0"/>
              <a:t>finding by </a:t>
            </a:r>
          </a:p>
          <a:p>
            <a:r>
              <a:rPr lang="en-US" dirty="0" smtClean="0"/>
              <a:t>Jarvis, </a:t>
            </a:r>
            <a:r>
              <a:rPr lang="en-US" dirty="0" err="1" smtClean="0"/>
              <a:t>Mirarab,et</a:t>
            </a:r>
            <a:r>
              <a:rPr lang="en-US" dirty="0" smtClean="0"/>
              <a:t>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7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082" y="4771379"/>
            <a:ext cx="65069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Species tree estimated using ASTRAL (Bioinformatics, 2014)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Wickett</a:t>
            </a:r>
            <a:r>
              <a:rPr lang="en-US" sz="2000" b="1" dirty="0" smtClean="0">
                <a:solidFill>
                  <a:srgbClr val="0000FF"/>
                </a:solidFill>
              </a:rPr>
              <a:t>, Mirarab et al., PNAS 2014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0391" y="32003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87930" y="3052868"/>
            <a:ext cx="25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other people…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41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Species Trees Algorithm</a:t>
            </a:r>
          </a:p>
          <a:p>
            <a:r>
              <a:rPr lang="en-US" dirty="0" smtClean="0"/>
              <a:t>Mirarab et al., ECCB 2014 and Bioinformatics 2014 </a:t>
            </a:r>
          </a:p>
          <a:p>
            <a:r>
              <a:rPr lang="en-US" dirty="0" smtClean="0"/>
              <a:t>Statistically-consistent estimation of the species tree from </a:t>
            </a:r>
            <a:r>
              <a:rPr lang="en-US" dirty="0" err="1" smtClean="0"/>
              <a:t>unrooted</a:t>
            </a:r>
            <a:r>
              <a:rPr lang="en-US" dirty="0" smtClean="0"/>
              <a:t> gene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7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would be a statistically consistent algorithm in the presence of ILS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5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is NP-hard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Comment: unknown computational complexity if all trees T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are on the same leaf set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69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25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0450"/>
            <a:ext cx="1670297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1953370"/>
            <a:ext cx="775318" cy="9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359942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68537" y="3102700"/>
            <a:ext cx="8089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4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400" dirty="0"/>
              <a:t> 8000+ genes, </a:t>
            </a:r>
            <a:r>
              <a:rPr lang="en-US" sz="2400" dirty="0" smtClean="0"/>
              <a:t>UCEs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1986854"/>
            <a:ext cx="945123" cy="9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345623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1992444"/>
            <a:ext cx="905322" cy="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2" y="1992444"/>
            <a:ext cx="808026" cy="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396015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1969445"/>
            <a:ext cx="836854" cy="9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356393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UIUC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138" y="2986416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15" y="1318151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Erich Jarvis,</a:t>
            </a:r>
          </a:p>
          <a:p>
            <a:r>
              <a:rPr lang="en-US" sz="1600" dirty="0" smtClean="0"/>
              <a:t>HHMI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82484" y="4266702"/>
            <a:ext cx="57631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Maximum likelihood estimation on a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     million-site genome-scale alignment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Massive </a:t>
            </a:r>
            <a:r>
              <a:rPr lang="en-US" sz="2400" dirty="0" smtClean="0"/>
              <a:t>gene tree conflict consistent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incomplete lineage </a:t>
            </a:r>
            <a:r>
              <a:rPr lang="en-US" sz="2400" dirty="0" smtClean="0"/>
              <a:t>sorting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2367" y="6364982"/>
            <a:ext cx="34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Jarvis, Mirarab, et al., Science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8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r>
              <a:rPr lang="en-US" dirty="0" smtClean="0">
                <a:latin typeface="Calibri"/>
                <a:cs typeface="Calibri"/>
              </a:rPr>
              <a:t> and set X of bipartitions on species set S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trees, </a:t>
            </a:r>
            <a:r>
              <a:rPr lang="en-US" u="sng" dirty="0" smtClean="0">
                <a:latin typeface="Calibri"/>
                <a:cs typeface="Calibri"/>
              </a:rPr>
              <a:t>subject to Bipartitions(T</a:t>
            </a:r>
            <a:r>
              <a:rPr lang="en-US" u="sng" baseline="30000" dirty="0" smtClean="0">
                <a:latin typeface="Calibri"/>
                <a:cs typeface="Calibri"/>
              </a:rPr>
              <a:t>*</a:t>
            </a:r>
            <a:r>
              <a:rPr lang="en-US" u="sng" dirty="0" smtClean="0">
                <a:latin typeface="Calibri"/>
                <a:cs typeface="Calibri"/>
              </a:rPr>
              <a:t>) drawn from X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is achievable in polynomial time!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96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r>
              <a:rPr lang="en-US" dirty="0" smtClean="0">
                <a:latin typeface="Calibri"/>
                <a:cs typeface="Calibri"/>
              </a:rPr>
              <a:t> and set X of bipartitions on species set S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trees, </a:t>
            </a:r>
            <a:r>
              <a:rPr lang="en-US" u="sng" dirty="0" smtClean="0">
                <a:latin typeface="Calibri"/>
                <a:cs typeface="Calibri"/>
              </a:rPr>
              <a:t>subject to Bipartitions(T</a:t>
            </a:r>
            <a:r>
              <a:rPr lang="en-US" u="sng" baseline="30000" dirty="0" smtClean="0">
                <a:latin typeface="Calibri"/>
                <a:cs typeface="Calibri"/>
              </a:rPr>
              <a:t>*</a:t>
            </a:r>
            <a:r>
              <a:rPr lang="en-US" u="sng" dirty="0" smtClean="0">
                <a:latin typeface="Calibri"/>
                <a:cs typeface="Calibri"/>
              </a:rPr>
              <a:t>) drawn from X</a:t>
            </a:r>
          </a:p>
          <a:p>
            <a:endParaRPr lang="en-US" u="sng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Letting X be the set of bipartitions from the input gene trees is statistically consistent and polynomial time.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92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26" y="1640115"/>
            <a:ext cx="57531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ASTRAL vs. </a:t>
            </a:r>
            <a:r>
              <a:rPr lang="en-US" dirty="0" smtClean="0"/>
              <a:t>MP-EST and Concatenation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04472" y="1440060"/>
            <a:ext cx="2025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200 genes, 500bp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26417" y="6404691"/>
            <a:ext cx="4370843" cy="3602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13415" y="6404691"/>
            <a:ext cx="9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Less ILS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98267" y="2590801"/>
            <a:ext cx="13097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Mammalian</a:t>
            </a:r>
          </a:p>
          <a:p>
            <a:r>
              <a:rPr lang="en-US" dirty="0" smtClean="0"/>
              <a:t>Simulation</a:t>
            </a:r>
          </a:p>
          <a:p>
            <a:r>
              <a:rPr lang="en-US" dirty="0" smtClean="0"/>
              <a:t>Study,</a:t>
            </a:r>
          </a:p>
          <a:p>
            <a:r>
              <a:rPr lang="en-US" dirty="0" smtClean="0"/>
              <a:t>Varying</a:t>
            </a:r>
          </a:p>
          <a:p>
            <a:r>
              <a:rPr lang="en-US" dirty="0" smtClean="0"/>
              <a:t>ILS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89"/>
    </mc:Choice>
    <mc:Fallback xmlns="">
      <p:transition xmlns:p14="http://schemas.microsoft.com/office/powerpoint/2010/main" spd="slow" advTm="87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hods-size-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7" y="770467"/>
            <a:ext cx="5503333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Acknowledgments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Siavash Mirarab*</a:t>
            </a:r>
            <a:r>
              <a:rPr lang="en-US" sz="2000" dirty="0"/>
              <a:t> </a:t>
            </a:r>
            <a:r>
              <a:rPr lang="en-US" sz="2000" dirty="0" smtClean="0"/>
              <a:t>and Md. S. Bayzid**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</a:t>
            </a:r>
            <a:r>
              <a:rPr lang="en-US" sz="2000" dirty="0" smtClean="0"/>
              <a:t>NSF, </a:t>
            </a:r>
            <a:r>
              <a:rPr lang="en-US" sz="2000" dirty="0" smtClean="0"/>
              <a:t>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TACC (Texas Advanced Computing Center), and GEBI.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TACC </a:t>
            </a:r>
            <a:r>
              <a:rPr lang="en-US" sz="2000" dirty="0" smtClean="0"/>
              <a:t>and UTCS </a:t>
            </a:r>
            <a:r>
              <a:rPr lang="en-US" sz="2000" dirty="0"/>
              <a:t>c</a:t>
            </a:r>
            <a:r>
              <a:rPr lang="en-US" sz="2000" dirty="0" smtClean="0"/>
              <a:t>omputational resources</a:t>
            </a: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*  </a:t>
            </a:r>
            <a:r>
              <a:rPr lang="en-US" sz="1600" dirty="0" smtClean="0"/>
              <a:t>Supported by HHMI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600" dirty="0" smtClean="0"/>
              <a:t>** Supported by Fulbright Foundation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  <a:endParaRPr lang="en-US" sz="1600" dirty="0"/>
          </a:p>
        </p:txBody>
      </p:sp>
      <p:pic>
        <p:nvPicPr>
          <p:cNvPr id="162819" name="Picture 12" descr="siav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18356"/>
            <a:ext cx="1615138" cy="16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2" descr="bayzi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6" y="1518356"/>
            <a:ext cx="1477600" cy="16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possible to estimate the species tree with high probability given a large enough set of estimated gene trees, each with some 	     non-zero probability of error?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0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Theorem (</a:t>
            </a:r>
            <a:r>
              <a:rPr lang="en-US" dirty="0" err="1" smtClean="0"/>
              <a:t>Roch</a:t>
            </a:r>
            <a:r>
              <a:rPr lang="en-US" dirty="0" smtClean="0"/>
              <a:t> &amp; Warnow, in preparation): If gene sequence evolution obeys the strong molecular clock, then statistically consistent estimation is possible – even where all gene trees are estimated based on a single 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Proof (sketch): Under the multi-species coalescent model, the most probable rooted triplet gene tree on {</a:t>
            </a:r>
            <a:r>
              <a:rPr lang="en-US" dirty="0" err="1" smtClean="0">
                <a:solidFill>
                  <a:srgbClr val="FFFFFF"/>
                </a:solidFill>
              </a:rPr>
              <a:t>a,b,c</a:t>
            </a:r>
            <a:r>
              <a:rPr lang="en-US" dirty="0" smtClean="0">
                <a:solidFill>
                  <a:srgbClr val="FFFFFF"/>
                </a:solidFill>
              </a:rPr>
              <a:t>} is the true species tree for {</a:t>
            </a:r>
            <a:r>
              <a:rPr lang="en-US" dirty="0" err="1" smtClean="0">
                <a:solidFill>
                  <a:srgbClr val="FFFFFF"/>
                </a:solidFill>
              </a:rPr>
              <a:t>a,b,c</a:t>
            </a:r>
            <a:r>
              <a:rPr lang="en-US" dirty="0" smtClean="0">
                <a:solidFill>
                  <a:srgbClr val="FFFFFF"/>
                </a:solidFill>
              </a:rPr>
              <a:t>}, and this remains true </a:t>
            </a:r>
            <a:r>
              <a:rPr lang="en-US" i="1" dirty="0" smtClean="0">
                <a:solidFill>
                  <a:srgbClr val="FFFFFF"/>
                </a:solidFill>
              </a:rPr>
              <a:t>even for triplet gene trees estimated on a single site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1" y="79072"/>
            <a:ext cx="1012242" cy="15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0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Theorem (</a:t>
            </a:r>
            <a:r>
              <a:rPr lang="en-US" dirty="0" err="1" smtClean="0"/>
              <a:t>Roch</a:t>
            </a:r>
            <a:r>
              <a:rPr lang="en-US" dirty="0" smtClean="0"/>
              <a:t> &amp; Warnow, in preparation): If gene sequence evolution obeys the strong molecular clock, then statistically consistent estimation is possible – even where all gene trees are estimated based on a single 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Proof (sketch): Under the multi-species coalescent model, the most probable rooted triplet gene tree on {</a:t>
            </a:r>
            <a:r>
              <a:rPr lang="en-US" dirty="0" err="1" smtClean="0"/>
              <a:t>a,b,c</a:t>
            </a:r>
            <a:r>
              <a:rPr lang="en-US" dirty="0" smtClean="0"/>
              <a:t>} is the true species tree for {</a:t>
            </a:r>
            <a:r>
              <a:rPr lang="en-US" dirty="0" err="1" smtClean="0"/>
              <a:t>a,b,c</a:t>
            </a:r>
            <a:r>
              <a:rPr lang="en-US" dirty="0" smtClean="0"/>
              <a:t>}, and this remains true (when the molecular clock holds) </a:t>
            </a:r>
            <a:r>
              <a:rPr lang="en-US" i="1" dirty="0" smtClean="0"/>
              <a:t>even for triplet gene trees estimated on a single site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1" y="79072"/>
            <a:ext cx="1012242" cy="15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FF"/>
                </a:solidFill>
              </a:rPr>
              <a:t>Although the most probable quartet tree is still the true species tree, this is </a:t>
            </a:r>
            <a:r>
              <a:rPr lang="en-US" i="1" dirty="0" smtClean="0">
                <a:solidFill>
                  <a:srgbClr val="FFFFFF"/>
                </a:solidFill>
              </a:rPr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FFFFFF"/>
                </a:solidFill>
              </a:rPr>
              <a:t>No positive results established for any of the current coalescent-based methods 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1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Although the most probable quartet tree is still the true species tree, this is </a:t>
            </a:r>
            <a:r>
              <a:rPr lang="en-US" i="1" dirty="0" smtClean="0"/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FFFFFF"/>
                </a:solidFill>
              </a:rPr>
              <a:t>No positive results established for any of the current coalescent-based methods 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25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0450"/>
            <a:ext cx="1670297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1953370"/>
            <a:ext cx="775318" cy="9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359942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68537" y="3102700"/>
            <a:ext cx="8089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4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400" dirty="0"/>
              <a:t> 8000+ genes, </a:t>
            </a:r>
            <a:r>
              <a:rPr lang="en-US" sz="2400" dirty="0" smtClean="0"/>
              <a:t>UCEs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1986854"/>
            <a:ext cx="945123" cy="9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345623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1992444"/>
            <a:ext cx="905322" cy="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2" y="1992444"/>
            <a:ext cx="808026" cy="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396015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1969445"/>
            <a:ext cx="836854" cy="9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356393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UIUC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138" y="2986416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15" y="1318151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Erich Jarvis,</a:t>
            </a:r>
          </a:p>
          <a:p>
            <a:r>
              <a:rPr lang="en-US" sz="1600" dirty="0" smtClean="0"/>
              <a:t>HHMI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82484" y="4266702"/>
            <a:ext cx="57631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Maximum likelihood estimation on a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     million-site genome-scale alignment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Massive </a:t>
            </a:r>
            <a:r>
              <a:rPr lang="en-US" sz="2400" dirty="0" smtClean="0"/>
              <a:t>gene tree conflict consistent with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incomplete lineage </a:t>
            </a:r>
            <a:r>
              <a:rPr lang="en-US" sz="2400" dirty="0" smtClean="0"/>
              <a:t>sorting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2367" y="6364982"/>
            <a:ext cx="34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Jarvis, Mirarab, et al., Science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07575" y="4602958"/>
            <a:ext cx="141915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 CPU</a:t>
            </a:r>
          </a:p>
          <a:p>
            <a:r>
              <a:rPr lang="en-US" sz="2800" dirty="0" smtClean="0"/>
              <a:t>years</a:t>
            </a:r>
            <a:endParaRPr lang="en-US" sz="2800" dirty="0"/>
          </a:p>
        </p:txBody>
      </p:sp>
      <p:sp>
        <p:nvSpPr>
          <p:cNvPr id="9" name="Left Arrow 8"/>
          <p:cNvSpPr/>
          <p:nvPr/>
        </p:nvSpPr>
        <p:spPr>
          <a:xfrm>
            <a:off x="6563646" y="4978414"/>
            <a:ext cx="734621" cy="1354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0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Although the most probable quartet tree is still the true species tree, this is </a:t>
            </a:r>
            <a:r>
              <a:rPr lang="en-US" i="1" dirty="0" smtClean="0"/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No positive results established for any of the current coalescent</a:t>
            </a:r>
            <a:r>
              <a:rPr lang="en-US" i="1" smtClean="0"/>
              <a:t>-based methods </a:t>
            </a:r>
            <a:r>
              <a:rPr lang="en-US" i="1" dirty="0" smtClean="0"/>
              <a:t>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7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Coalescent-based species tree estimation:</a:t>
            </a:r>
          </a:p>
          <a:p>
            <a:r>
              <a:rPr lang="en-US" dirty="0" smtClean="0"/>
              <a:t>Gene tree estimation error impacts species tree estimation.</a:t>
            </a:r>
          </a:p>
          <a:p>
            <a:r>
              <a:rPr lang="en-US" dirty="0" smtClean="0"/>
              <a:t>Statistical binning </a:t>
            </a:r>
            <a:r>
              <a:rPr lang="en-US" dirty="0" smtClean="0"/>
              <a:t>(Mirarab et al., Science 2014) </a:t>
            </a:r>
            <a:r>
              <a:rPr lang="en-US" dirty="0" smtClean="0"/>
              <a:t>improves coalescent-based species tree estimation from multiple genes, used in Avian Tree </a:t>
            </a:r>
            <a:r>
              <a:rPr lang="en-US" dirty="0" smtClean="0"/>
              <a:t>(Jarvis, Mirarab et al., Science 2014)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ASTRAL (Bioinformatics, 2014) more robust to gene tree estimation error, used in Plant Tree </a:t>
            </a:r>
            <a:r>
              <a:rPr lang="en-US" dirty="0" smtClean="0"/>
              <a:t>(</a:t>
            </a:r>
            <a:r>
              <a:rPr lang="en-US" dirty="0" err="1" smtClean="0"/>
              <a:t>Wickett</a:t>
            </a:r>
            <a:r>
              <a:rPr lang="en-US" dirty="0" smtClean="0"/>
              <a:t>, Mirarab et al., PNAS 2014)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Identifiability</a:t>
            </a:r>
            <a:r>
              <a:rPr lang="en-US" dirty="0" smtClean="0"/>
              <a:t> in the presence of gene tree estimation error? </a:t>
            </a:r>
            <a:r>
              <a:rPr lang="en-US" dirty="0"/>
              <a:t>Y</a:t>
            </a:r>
            <a:r>
              <a:rPr lang="en-US" dirty="0" smtClean="0"/>
              <a:t>es under the strong molecular clock, very limited results otherwise.</a:t>
            </a:r>
          </a:p>
          <a:p>
            <a:r>
              <a:rPr lang="en-US" dirty="0" smtClean="0"/>
              <a:t>New questions about statistical inference, focusing on the impact of input error.</a:t>
            </a:r>
          </a:p>
        </p:txBody>
      </p:sp>
    </p:spTree>
    <p:extLst>
      <p:ext uri="{BB962C8B-B14F-4D97-AF65-F5344CB8AC3E}">
        <p14:creationId xmlns:p14="http://schemas.microsoft.com/office/powerpoint/2010/main" val="422837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Interesting combination of different mathematics and computer science:</a:t>
            </a:r>
          </a:p>
          <a:p>
            <a:pPr lvl="1"/>
            <a:r>
              <a:rPr lang="en-US" dirty="0" smtClean="0"/>
              <a:t>statistical estimation under Markov models of evolution</a:t>
            </a:r>
          </a:p>
          <a:p>
            <a:pPr lvl="1"/>
            <a:r>
              <a:rPr lang="en-US" dirty="0" smtClean="0"/>
              <a:t>mathematical </a:t>
            </a:r>
            <a:r>
              <a:rPr lang="en-US" dirty="0" err="1" smtClean="0"/>
              <a:t>modelling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raph theory and </a:t>
            </a:r>
            <a:r>
              <a:rPr lang="en-US" dirty="0" err="1" smtClean="0"/>
              <a:t>combinatorics</a:t>
            </a:r>
            <a:endParaRPr lang="en-US" dirty="0" smtClean="0"/>
          </a:p>
          <a:p>
            <a:pPr lvl="1"/>
            <a:r>
              <a:rPr lang="en-US" dirty="0" smtClean="0"/>
              <a:t>machine learning and data mining</a:t>
            </a:r>
          </a:p>
          <a:p>
            <a:pPr lvl="1"/>
            <a:r>
              <a:rPr lang="en-US" dirty="0" smtClean="0"/>
              <a:t>heuristics for NP-hard optimization problems</a:t>
            </a:r>
          </a:p>
          <a:p>
            <a:pPr lvl="1"/>
            <a:r>
              <a:rPr lang="en-US" dirty="0" smtClean="0"/>
              <a:t>high performance computing</a:t>
            </a:r>
          </a:p>
          <a:p>
            <a:pPr marL="0" indent="0">
              <a:buNone/>
            </a:pPr>
            <a:r>
              <a:rPr lang="en-US" dirty="0" smtClean="0"/>
              <a:t>Testing involves massive simulations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Naïve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Statistical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Mirarab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and Warnow, in preparation</a:t>
            </a:r>
            <a:r>
              <a:rPr lang="en-US" sz="9600" dirty="0" smtClean="0">
                <a:solidFill>
                  <a:schemeClr val="bg1"/>
                </a:solidFill>
              </a:rPr>
              <a:t>)  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cs typeface="Calibri"/>
              </a:rPr>
              <a:t>Naïve binning (</a:t>
            </a:r>
            <a:r>
              <a:rPr lang="en-US" sz="9600" dirty="0" err="1" smtClean="0">
                <a:cs typeface="Calibri"/>
              </a:rPr>
              <a:t>Bayzid</a:t>
            </a:r>
            <a:r>
              <a:rPr lang="en-US" sz="9600" dirty="0" smtClean="0"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rgbClr val="0000FF"/>
                </a:solidFill>
                <a:cs typeface="Calibri"/>
              </a:rPr>
              <a:t>Statistical binning (Mirarab, Bayzid, and Warnow, to appear, Science)</a:t>
            </a:r>
            <a:endParaRPr lang="en-US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Output: partition of the estimated gene trees into sets, so that no two gene trees in the same set are strongly incompatible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Vertex coloring problem (NP-hard),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but good heuristics are available (e.g., </a:t>
            </a:r>
            <a:r>
              <a:rPr lang="en-US" dirty="0" err="1" smtClean="0">
                <a:solidFill>
                  <a:schemeClr val="bg1"/>
                </a:solidFill>
              </a:rPr>
              <a:t>Brelaz</a:t>
            </a:r>
            <a:r>
              <a:rPr lang="en-US" dirty="0" smtClean="0">
                <a:solidFill>
                  <a:schemeClr val="bg1"/>
                </a:solidFill>
              </a:rPr>
              <a:t> 1979)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However, for statistical inference reasons, we need balanced vertex color classes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2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/>
          <p:nvPr/>
        </p:nvSpPr>
        <p:spPr>
          <a:xfrm>
            <a:off x="866186" y="1675374"/>
            <a:ext cx="7306638" cy="3434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Statistical Binning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472" y="5468473"/>
            <a:ext cx="592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</a:t>
            </a:r>
            <a:r>
              <a:rPr lang="en-US" dirty="0" err="1" smtClean="0"/>
              <a:t>Bayzid</a:t>
            </a:r>
            <a:r>
              <a:rPr lang="en-US" dirty="0" smtClean="0"/>
              <a:t>, and Warnow, in preparation </a:t>
            </a:r>
          </a:p>
          <a:p>
            <a:r>
              <a:rPr lang="en-US" dirty="0" smtClean="0"/>
              <a:t>Modification of </a:t>
            </a:r>
            <a:r>
              <a:rPr lang="en-US" dirty="0" err="1" smtClean="0"/>
              <a:t>Brelaz</a:t>
            </a:r>
            <a:r>
              <a:rPr lang="en-US" dirty="0" smtClean="0"/>
              <a:t> Heuristic for minimum vertex coloring.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9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0653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190590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36550" y="4285205"/>
            <a:ext cx="8890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Strong evidence for substantial ILS, suggesting need for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coalescent-based species tree estimation.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But MP-EST on full set of 14,000 gene trees was considered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unreliable, due to poorly estimated exon trees (very low phylogenetic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signal in exon sequence alignments).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0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Unbinned</a:t>
            </a:r>
            <a:r>
              <a:rPr lang="en-US" dirty="0" smtClean="0">
                <a:solidFill>
                  <a:schemeClr val="bg1"/>
                </a:solidFill>
              </a:rPr>
              <a:t> MP-EST on 14000+ genes: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binning: faster than concatenated analysis, highly parallelized.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25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0450"/>
            <a:ext cx="1670297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1953370"/>
            <a:ext cx="775318" cy="9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359942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68537" y="3102700"/>
            <a:ext cx="8089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4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400" dirty="0"/>
              <a:t> 8000+ genes, </a:t>
            </a:r>
            <a:r>
              <a:rPr lang="en-US" sz="2400" dirty="0" smtClean="0"/>
              <a:t>UCEs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1986854"/>
            <a:ext cx="945123" cy="9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345623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1992444"/>
            <a:ext cx="905322" cy="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2" y="1992444"/>
            <a:ext cx="808026" cy="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396015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1969445"/>
            <a:ext cx="836854" cy="9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356393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UIUC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138" y="2986416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15" y="1318151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Erich Jarvis,</a:t>
            </a:r>
          </a:p>
          <a:p>
            <a:r>
              <a:rPr lang="en-US" sz="1600" dirty="0" smtClean="0"/>
              <a:t>HHMI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82484" y="4266702"/>
            <a:ext cx="576311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Maximum likelihood estimation on a </a:t>
            </a:r>
          </a:p>
          <a:p>
            <a:r>
              <a:rPr lang="en-US" sz="2400" dirty="0"/>
              <a:t>      million-site genome-scale alignment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Massive </a:t>
            </a:r>
            <a:r>
              <a:rPr lang="en-US" sz="2400" dirty="0" smtClean="0">
                <a:solidFill>
                  <a:srgbClr val="0000FF"/>
                </a:solidFill>
              </a:rPr>
              <a:t>gene tree conflict consistent with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	incomplete lineage </a:t>
            </a:r>
            <a:r>
              <a:rPr lang="en-US" sz="2400" dirty="0" smtClean="0">
                <a:solidFill>
                  <a:srgbClr val="0000FF"/>
                </a:solidFill>
              </a:rPr>
              <a:t>sorting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367" y="6364982"/>
            <a:ext cx="34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Jarvis, Mirarab, et al., Science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8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>
                <a:solidFill>
                  <a:srgbClr val="FFFFFF"/>
                </a:solidFill>
              </a:rPr>
              <a:t>Binned</a:t>
            </a:r>
            <a:r>
              <a:rPr lang="en-US" sz="2600" dirty="0" smtClean="0">
                <a:solidFill>
                  <a:srgbClr val="FFFFFF"/>
                </a:solidFill>
              </a:rPr>
              <a:t>          </a:t>
            </a:r>
            <a:r>
              <a:rPr lang="en" sz="2600" dirty="0" smtClean="0">
                <a:solidFill>
                  <a:srgbClr val="FFFFFF"/>
                </a:solidFill>
              </a:rPr>
              <a:t> </a:t>
            </a:r>
            <a:r>
              <a:rPr lang="en" sz="2600" dirty="0">
                <a:solidFill>
                  <a:srgbClr val="FFFF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>
                <a:solidFill>
                  <a:srgbClr val="FFFFFF"/>
                </a:solidFill>
              </a:rPr>
              <a:t>Binned </a:t>
            </a:r>
            <a:r>
              <a:rPr lang="en-US" sz="2600" dirty="0" smtClean="0">
                <a:solidFill>
                  <a:srgbClr val="FFFFFF"/>
                </a:solidFill>
              </a:rPr>
              <a:t>        </a:t>
            </a:r>
            <a:r>
              <a:rPr lang="en" sz="2600" dirty="0" smtClean="0">
                <a:solidFill>
                  <a:srgbClr val="FFFFFF"/>
                </a:solidFill>
              </a:rPr>
              <a:t>~ </a:t>
            </a:r>
            <a:r>
              <a:rPr lang="en" sz="2600" dirty="0">
                <a:solidFill>
                  <a:srgbClr val="FFFFFF"/>
                </a:solidFill>
              </a:rPr>
              <a:t>13.3% </a:t>
            </a:r>
            <a:r>
              <a:rPr lang="en" sz="2600" dirty="0" smtClean="0">
                <a:solidFill>
                  <a:srgbClr val="FFFFFF"/>
                </a:solidFill>
              </a:rPr>
              <a:t>error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>
              <a:solidFill>
                <a:srgbClr val="FFFFFF"/>
              </a:solidFill>
            </a:endParaRP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3259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Binned</a:t>
            </a:r>
            <a:r>
              <a:rPr lang="en-US" sz="2600" dirty="0" smtClean="0"/>
              <a:t>       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0000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Binned </a:t>
            </a:r>
            <a:r>
              <a:rPr lang="en-US" sz="2600" dirty="0" smtClean="0"/>
              <a:t>        </a:t>
            </a:r>
            <a:r>
              <a:rPr lang="en" sz="2600" dirty="0" smtClean="0">
                <a:solidFill>
                  <a:srgbClr val="0000FF"/>
                </a:solidFill>
              </a:rPr>
              <a:t>~ </a:t>
            </a:r>
            <a:r>
              <a:rPr lang="en" sz="2600" dirty="0">
                <a:solidFill>
                  <a:srgbClr val="0000FF"/>
                </a:solidFill>
              </a:rPr>
              <a:t>13.3% </a:t>
            </a:r>
            <a:r>
              <a:rPr lang="en" sz="2600" dirty="0" smtClean="0">
                <a:solidFill>
                  <a:srgbClr val="0000FF"/>
                </a:solidFill>
              </a:rPr>
              <a:t>error</a:t>
            </a:r>
            <a:endParaRPr lang="en-US" sz="2600" dirty="0" smtClean="0">
              <a:solidFill>
                <a:srgbClr val="0000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/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071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8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Binning </a:t>
            </a:r>
            <a:r>
              <a:rPr lang="en-US" i="1" dirty="0" smtClean="0"/>
              <a:t>reduces the amount </a:t>
            </a:r>
            <a:r>
              <a:rPr lang="en-US" dirty="0" smtClean="0"/>
              <a:t>of data (number of gene trees) but can improve the accuracy of individual “supergene trees”.  The response to binning differs between methods</a:t>
            </a:r>
            <a:r>
              <a:rPr lang="en-US" dirty="0"/>
              <a:t>. Thus, there is a </a:t>
            </a:r>
            <a:r>
              <a:rPr lang="en-US" dirty="0">
                <a:solidFill>
                  <a:srgbClr val="0000FF"/>
                </a:solidFill>
              </a:rPr>
              <a:t>trade-off between data </a:t>
            </a:r>
            <a:r>
              <a:rPr lang="en-US" i="1" dirty="0">
                <a:solidFill>
                  <a:srgbClr val="0000FF"/>
                </a:solidFill>
              </a:rPr>
              <a:t>quantity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quality,</a:t>
            </a:r>
            <a:r>
              <a:rPr lang="en-US" i="1" dirty="0"/>
              <a:t> and not all methods respond the same to the trade-off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know very little about the </a:t>
            </a:r>
            <a:r>
              <a:rPr lang="en-US" dirty="0" smtClean="0">
                <a:solidFill>
                  <a:srgbClr val="0000FF"/>
                </a:solidFill>
              </a:rPr>
              <a:t>impact of data </a:t>
            </a:r>
            <a:r>
              <a:rPr lang="en-US" i="1" dirty="0" smtClean="0">
                <a:solidFill>
                  <a:srgbClr val="0000FF"/>
                </a:solidFill>
              </a:rPr>
              <a:t>error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methods.  </a:t>
            </a:r>
            <a:r>
              <a:rPr lang="en-US" dirty="0" smtClean="0">
                <a:solidFill>
                  <a:srgbClr val="FF0000"/>
                </a:solidFill>
              </a:rPr>
              <a:t>We do not even have proofs of statistical consistency in the presence of data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recent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ASTRAL: statistically consistent method for species tree estimation under the multi-species coalescent (Mirarab et al., Bioinformatics 2014)</a:t>
            </a:r>
          </a:p>
          <a:p>
            <a:endParaRPr lang="en-US" dirty="0"/>
          </a:p>
          <a:p>
            <a:r>
              <a:rPr lang="en-US" dirty="0" smtClean="0"/>
              <a:t>DCM-boosting coalescent-based methods (Bayzid et al., RECOMB-CG and BMC  Genomics 2014)</a:t>
            </a:r>
          </a:p>
          <a:p>
            <a:endParaRPr lang="en-US" dirty="0"/>
          </a:p>
          <a:p>
            <a:r>
              <a:rPr lang="en-US" dirty="0" smtClean="0"/>
              <a:t>Weighted Statistical Binning (Bayzid et al., in preparation) – statistically consistent version of statistical binning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23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Research in my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95400"/>
            <a:ext cx="8229600" cy="5119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Method development for</a:t>
            </a:r>
          </a:p>
          <a:p>
            <a:pPr marL="285750"/>
            <a:r>
              <a:rPr lang="en-US" sz="2000" dirty="0" smtClean="0"/>
              <a:t>  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pPr marL="457200" indent="-457200"/>
            <a:r>
              <a:rPr lang="en-US" sz="2000" dirty="0"/>
              <a:t>M</a:t>
            </a:r>
            <a:r>
              <a:rPr lang="en-US" sz="2000" dirty="0" smtClean="0"/>
              <a:t>ultiple sequence alignment</a:t>
            </a:r>
          </a:p>
          <a:p>
            <a:pPr marL="457200" indent="-457200"/>
            <a:r>
              <a:rPr lang="en-US" sz="2000" dirty="0" err="1" smtClean="0"/>
              <a:t>Metagenomic</a:t>
            </a:r>
            <a:r>
              <a:rPr lang="en-US" sz="2000" dirty="0" smtClean="0"/>
              <a:t> taxon identification</a:t>
            </a:r>
          </a:p>
          <a:p>
            <a:pPr marL="457200" indent="-457200"/>
            <a:r>
              <a:rPr lang="en-US" sz="2000" dirty="0" smtClean="0"/>
              <a:t>Genome rearrangement phylogeny</a:t>
            </a:r>
          </a:p>
          <a:p>
            <a:pPr marL="457200" indent="-457200"/>
            <a:r>
              <a:rPr lang="en-US" sz="2000" dirty="0"/>
              <a:t>Historical </a:t>
            </a:r>
            <a:r>
              <a:rPr lang="en-US" sz="2000" dirty="0" smtClean="0"/>
              <a:t>Linguistics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Techniques: </a:t>
            </a:r>
          </a:p>
          <a:p>
            <a:r>
              <a:rPr lang="en-US" sz="2000" dirty="0" smtClean="0"/>
              <a:t>  Statistical estimation under Markov models of evolution</a:t>
            </a:r>
          </a:p>
          <a:p>
            <a:r>
              <a:rPr lang="en-US" sz="2000" dirty="0" smtClean="0"/>
              <a:t>  Graph theory and </a:t>
            </a:r>
            <a:r>
              <a:rPr lang="en-US" sz="2000" dirty="0" err="1" smtClean="0"/>
              <a:t>combinatorics</a:t>
            </a:r>
            <a:endParaRPr lang="en-US" sz="2000" dirty="0" smtClean="0"/>
          </a:p>
          <a:p>
            <a:r>
              <a:rPr lang="en-US" sz="2000" dirty="0" smtClean="0"/>
              <a:t>  Machine learning and data mining</a:t>
            </a:r>
          </a:p>
          <a:p>
            <a:r>
              <a:rPr lang="en-US" sz="2000" dirty="0" smtClean="0"/>
              <a:t>  Heuristics for NP-hard optimization problems</a:t>
            </a:r>
          </a:p>
          <a:p>
            <a:r>
              <a:rPr lang="en-US" sz="2000" dirty="0" smtClean="0"/>
              <a:t>  High performance computing</a:t>
            </a:r>
          </a:p>
          <a:p>
            <a:r>
              <a:rPr lang="en-US" sz="2000" dirty="0" smtClean="0"/>
              <a:t>  Massive simulations</a:t>
            </a:r>
          </a:p>
        </p:txBody>
      </p:sp>
    </p:spTree>
    <p:extLst>
      <p:ext uri="{BB962C8B-B14F-4D97-AF65-F5344CB8AC3E}">
        <p14:creationId xmlns:p14="http://schemas.microsoft.com/office/powerpoint/2010/main" val="25724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Research Agenda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5715000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Major scientific goals: 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methods</a:t>
            </a:r>
            <a:r>
              <a:rPr lang="en-US" sz="1800" dirty="0" smtClean="0"/>
              <a:t> that produce more accurate alignments and phylogenetic estimations for </a:t>
            </a:r>
            <a:r>
              <a:rPr lang="en-US" sz="1800" i="1" dirty="0" smtClean="0"/>
              <a:t>difficult-to-analyze datasets</a:t>
            </a:r>
          </a:p>
          <a:p>
            <a:pPr eaLnBrk="1" hangingPunct="1">
              <a:defRPr/>
            </a:pPr>
            <a:r>
              <a:rPr lang="en-US" sz="1800" dirty="0" smtClean="0"/>
              <a:t>Produce </a:t>
            </a:r>
            <a:r>
              <a:rPr lang="en-US" sz="1800" dirty="0" smtClean="0">
                <a:solidFill>
                  <a:srgbClr val="0000FF"/>
                </a:solidFill>
              </a:rPr>
              <a:t>mathematical theory </a:t>
            </a:r>
            <a:r>
              <a:rPr lang="en-US" sz="1800" dirty="0" smtClean="0"/>
              <a:t>for statistical inference under complex models of evolution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novel machine learning techniques </a:t>
            </a:r>
            <a:r>
              <a:rPr lang="en-US" sz="1800" dirty="0" smtClean="0"/>
              <a:t>to boost the performance of classification methods 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Software that: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run efficiently on </a:t>
            </a:r>
            <a:r>
              <a:rPr lang="en-US" sz="1800" i="1" dirty="0" smtClean="0"/>
              <a:t>desktop</a:t>
            </a:r>
            <a:r>
              <a:rPr lang="en-US" sz="1800" dirty="0" smtClean="0"/>
              <a:t> computers on large datasets 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analyze ultra-large datasets (100,000+) using multiple processors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Is freely available in </a:t>
            </a:r>
            <a:r>
              <a:rPr lang="en-US" sz="1800" i="1" dirty="0" smtClean="0"/>
              <a:t>open source</a:t>
            </a:r>
            <a:r>
              <a:rPr lang="en-US" sz="1800" dirty="0" smtClean="0"/>
              <a:t> form, with biologist-friendly GUIs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90" y="71166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Mammalian simulation</a:t>
            </a:r>
            <a:endParaRPr lang="en-US" sz="2800" dirty="0"/>
          </a:p>
        </p:txBody>
      </p:sp>
      <p:sp>
        <p:nvSpPr>
          <p:cNvPr id="6" name="Shape 65"/>
          <p:cNvSpPr/>
          <p:nvPr/>
        </p:nvSpPr>
        <p:spPr>
          <a:xfrm>
            <a:off x="1220461" y="951183"/>
            <a:ext cx="5806218" cy="38785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30" y="6088325"/>
            <a:ext cx="820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076" y="4877410"/>
            <a:ext cx="87714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</a:t>
            </a:r>
          </a:p>
          <a:p>
            <a:r>
              <a:rPr lang="en-US" dirty="0" smtClean="0"/>
              <a:t>Binning can improve summary methods, but amount of improvement depends on: method, </a:t>
            </a:r>
          </a:p>
          <a:p>
            <a:r>
              <a:rPr lang="en-US" dirty="0" smtClean="0"/>
              <a:t>amount of ILS, and accuracy of gene trees.</a:t>
            </a:r>
          </a:p>
          <a:p>
            <a:endParaRPr lang="en-US" dirty="0"/>
          </a:p>
          <a:p>
            <a:r>
              <a:rPr lang="en-US" dirty="0" smtClean="0"/>
              <a:t>MP-EST is statistically consistent in the presence of ILS; Greedy is not, unknown for MRP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RAxML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Data (200 genes, 20 replicate datasets) based on Song et al. PNAS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9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Statistically consistent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Set of estimated gene trees or alignments, one (or more) for each gene</a:t>
            </a:r>
          </a:p>
          <a:p>
            <a:pPr marL="0" indent="0">
              <a:buNone/>
            </a:pPr>
            <a:r>
              <a:rPr lang="en-US" b="1" dirty="0" smtClean="0"/>
              <a:t>Output</a:t>
            </a:r>
            <a:r>
              <a:rPr lang="en-US" dirty="0" smtClean="0"/>
              <a:t>: estimated species tree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BEAST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Heled</a:t>
            </a:r>
            <a:r>
              <a:rPr lang="en-US" dirty="0" smtClean="0"/>
              <a:t> and Drummond 2010): Bayesian co-estimation of gene trees and species trees given sequence alignments</a:t>
            </a:r>
          </a:p>
          <a:p>
            <a:pPr lvl="1">
              <a:spcAft>
                <a:spcPts val="3600"/>
              </a:spcAft>
            </a:pPr>
            <a:r>
              <a:rPr lang="en-US" b="1" dirty="0" smtClean="0"/>
              <a:t>MP-EST </a:t>
            </a:r>
            <a:r>
              <a:rPr lang="en-US" dirty="0" smtClean="0"/>
              <a:t>(Liu et al. 2010): maximum likelihood estimation of rooted species tree</a:t>
            </a:r>
          </a:p>
          <a:p>
            <a:pPr lvl="1">
              <a:spcAft>
                <a:spcPts val="360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BUCKy</a:t>
            </a:r>
            <a:r>
              <a:rPr lang="en-US" b="1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5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17459</TotalTime>
  <Words>6149</Words>
  <Application>Microsoft Macintosh PowerPoint</Application>
  <PresentationFormat>On-screen Show (4:3)</PresentationFormat>
  <Paragraphs>959</Paragraphs>
  <Slides>104</Slides>
  <Notes>56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New methods for inferring species trees in the presence of incomplete lineage sorting</vt:lpstr>
      <vt:lpstr>Phylogeny (evolutionary tree)</vt:lpstr>
      <vt:lpstr>PowerPoint Presentation</vt:lpstr>
      <vt:lpstr>PowerPoint Presentation</vt:lpstr>
      <vt:lpstr>PowerPoint Presentation</vt:lpstr>
      <vt:lpstr>Avian Phylogenomics Project</vt:lpstr>
      <vt:lpstr>Avian Phylogenomics Project</vt:lpstr>
      <vt:lpstr>Avian Phylogenomics Project</vt:lpstr>
      <vt:lpstr>Avian Phylogenomics Project</vt:lpstr>
      <vt:lpstr>1kp: Thousand Transcriptome Project</vt:lpstr>
      <vt:lpstr>1kp: Thousand Transcriptome Project</vt:lpstr>
      <vt:lpstr>1kp: Thousand Transcriptome Project</vt:lpstr>
      <vt:lpstr>This talk</vt:lpstr>
      <vt:lpstr>DNA Sequence Evolution (Idealized)</vt:lpstr>
      <vt:lpstr>Markov Model of Site Evolution</vt:lpstr>
      <vt:lpstr>Maximum Likelihood Phylogeny Estimation</vt:lpstr>
      <vt:lpstr>PowerPoint Presentation</vt:lpstr>
      <vt:lpstr>Quantifying Error</vt:lpstr>
      <vt:lpstr>Maximum Likelihood is  Statistically Consistent</vt:lpstr>
      <vt:lpstr>Maximum Likelihood is  Statistically Consistent</vt:lpstr>
      <vt:lpstr>Phylogeny (evolutionary tree)</vt:lpstr>
      <vt:lpstr>Sampling multiple genes from multiple species</vt:lpstr>
      <vt:lpstr>Using multiple genes</vt:lpstr>
      <vt:lpstr>Concatenation</vt:lpstr>
      <vt:lpstr>Red gene tree ≠ species tree (green gene tree okay)</vt:lpstr>
      <vt:lpstr>Avian Phylogenomics Project</vt:lpstr>
      <vt:lpstr>1KP: Thousand Transcriptome Project</vt:lpstr>
      <vt:lpstr>Gene Tree Incongruence</vt:lpstr>
      <vt:lpstr>Incomplete Lineage Sorting (ILS)</vt:lpstr>
      <vt:lpstr>Species tree estimation: difficult, even for small datasets!</vt:lpstr>
      <vt:lpstr>The Coalescent</vt:lpstr>
      <vt:lpstr>Gene tree in a species tree</vt:lpstr>
      <vt:lpstr>Lineage Sorting</vt:lpstr>
      <vt:lpstr>Key observation:  Under the multi-species coalescent model, the species tree  defines a probability distribution on the gene trees, and is identifiable from the distribution on gene trees</vt:lpstr>
      <vt:lpstr>Species tree estimation</vt:lpstr>
      <vt:lpstr>Two competing approaches </vt:lpstr>
      <vt:lpstr>How to compute a species tree?</vt:lpstr>
      <vt:lpstr>How to compute a species tree?</vt:lpstr>
      <vt:lpstr>Under the multi-species coalescent model, the species tree defines a probability distribution on the gene trees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Statistical Consistency</vt:lpstr>
      <vt:lpstr>Statistically consistent under ILS? </vt:lpstr>
      <vt:lpstr>Results on 11-taxon datasets with weak ILS</vt:lpstr>
      <vt:lpstr>Results on 11-taxon datasets with strongILS</vt:lpstr>
      <vt:lpstr>*BEAST co-estimation produces more accurate gene trees than Maximum Likelihood</vt:lpstr>
      <vt:lpstr>Impact of Gene Tree Estimation Error on MP-EST</vt:lpstr>
      <vt:lpstr>Problem: poor gene trees</vt:lpstr>
      <vt:lpstr>Problem: poor gene trees</vt:lpstr>
      <vt:lpstr>Problem: poor gene trees</vt:lpstr>
      <vt:lpstr>PowerPoint Presentation</vt:lpstr>
      <vt:lpstr>Addressing gene tree estimation error</vt:lpstr>
      <vt:lpstr>Addressing gene tree estimation error</vt:lpstr>
      <vt:lpstr>Avian Phylogenomics Project</vt:lpstr>
      <vt:lpstr>Statistical binning</vt:lpstr>
      <vt:lpstr>PowerPoint Presentation</vt:lpstr>
      <vt:lpstr>Statistical binning vs. unbinned</vt:lpstr>
      <vt:lpstr>Mammalian Simulation Study</vt:lpstr>
      <vt:lpstr>Mammalian simulation</vt:lpstr>
      <vt:lpstr>PowerPoint Presentation</vt:lpstr>
      <vt:lpstr>PowerPoint Presentation</vt:lpstr>
      <vt:lpstr>1KP: Thousand Transcriptome Project</vt:lpstr>
      <vt:lpstr>ASTRAL</vt:lpstr>
      <vt:lpstr>ASTRAL’s approach</vt:lpstr>
      <vt:lpstr>ASTRAL’s approach</vt:lpstr>
      <vt:lpstr>ASTRAL’s approach</vt:lpstr>
      <vt:lpstr>ASTRAL’s approach</vt:lpstr>
      <vt:lpstr>ASTRAL vs. MP-EST and Concatenation</vt:lpstr>
      <vt:lpstr>PowerPoint Presentation</vt:lpstr>
      <vt:lpstr>Acknowledgments</vt:lpstr>
      <vt:lpstr>Basic Question</vt:lpstr>
      <vt:lpstr>Partial answers</vt:lpstr>
      <vt:lpstr>Partial answers</vt:lpstr>
      <vt:lpstr>When molecular clock fails</vt:lpstr>
      <vt:lpstr>When molecular clock fails</vt:lpstr>
      <vt:lpstr>When molecular clock fails</vt:lpstr>
      <vt:lpstr>Summary</vt:lpstr>
      <vt:lpstr>Computational Phylogenetics</vt:lpstr>
      <vt:lpstr>Bin-and-Conquer?</vt:lpstr>
      <vt:lpstr>Bin-and-Conquer?</vt:lpstr>
      <vt:lpstr>Statistical binning</vt:lpstr>
      <vt:lpstr>Balanced Statistical Binning</vt:lpstr>
      <vt:lpstr>Avian Phylogenomics Project</vt:lpstr>
      <vt:lpstr>Avian Phylogeny</vt:lpstr>
      <vt:lpstr>Avian Phylogeny</vt:lpstr>
      <vt:lpstr>Avian Simulation – 14,000 genes</vt:lpstr>
      <vt:lpstr>Avian Simulation – 14,000 genes</vt:lpstr>
      <vt:lpstr>Avian Phylogeny</vt:lpstr>
      <vt:lpstr>Avian Phylogeny</vt:lpstr>
      <vt:lpstr>To consider</vt:lpstr>
      <vt:lpstr>Other recent related work</vt:lpstr>
      <vt:lpstr>Other Research in my lab</vt:lpstr>
      <vt:lpstr>Research Agenda</vt:lpstr>
      <vt:lpstr>Mammalian simulation</vt:lpstr>
      <vt:lpstr>Statistically consistent methods </vt:lpstr>
      <vt:lpstr>Naïve binning vs. unbinned: 50 genes</vt:lpstr>
      <vt:lpstr>Naïve binning vs. unbinned, 100 genes</vt:lpstr>
      <vt:lpstr>PowerPoint Presentation</vt:lpstr>
      <vt:lpstr>Naïve binning vs. unbinned: 50 genes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Statistics, and  Big Data in Biology</dc:title>
  <dc:creator>Tandy Warnow</dc:creator>
  <cp:lastModifiedBy>Tandy Warnow</cp:lastModifiedBy>
  <cp:revision>374</cp:revision>
  <cp:lastPrinted>2015-02-13T14:31:59Z</cp:lastPrinted>
  <dcterms:created xsi:type="dcterms:W3CDTF">2013-06-06T22:08:54Z</dcterms:created>
  <dcterms:modified xsi:type="dcterms:W3CDTF">2015-02-13T14:50:48Z</dcterms:modified>
</cp:coreProperties>
</file>