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tags/tag1.xml" ContentType="application/vnd.openxmlformats-officedocument.presentationml.tags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1"/>
  </p:notesMasterIdLst>
  <p:sldIdLst>
    <p:sldId id="410" r:id="rId2"/>
    <p:sldId id="375" r:id="rId3"/>
    <p:sldId id="529" r:id="rId4"/>
    <p:sldId id="665" r:id="rId5"/>
    <p:sldId id="430" r:id="rId6"/>
    <p:sldId id="284" r:id="rId7"/>
    <p:sldId id="285" r:id="rId8"/>
    <p:sldId id="257" r:id="rId9"/>
    <p:sldId id="258" r:id="rId10"/>
    <p:sldId id="432" r:id="rId11"/>
    <p:sldId id="398" r:id="rId12"/>
    <p:sldId id="401" r:id="rId13"/>
    <p:sldId id="636" r:id="rId14"/>
    <p:sldId id="411" r:id="rId15"/>
    <p:sldId id="412" r:id="rId16"/>
    <p:sldId id="434" r:id="rId17"/>
    <p:sldId id="435" r:id="rId18"/>
    <p:sldId id="436" r:id="rId19"/>
    <p:sldId id="457" r:id="rId20"/>
    <p:sldId id="646" r:id="rId21"/>
    <p:sldId id="559" r:id="rId22"/>
    <p:sldId id="377" r:id="rId23"/>
    <p:sldId id="438" r:id="rId24"/>
    <p:sldId id="300" r:id="rId25"/>
    <p:sldId id="622" r:id="rId26"/>
    <p:sldId id="446" r:id="rId27"/>
    <p:sldId id="553" r:id="rId28"/>
    <p:sldId id="463" r:id="rId29"/>
    <p:sldId id="478" r:id="rId30"/>
    <p:sldId id="479" r:id="rId31"/>
    <p:sldId id="480" r:id="rId32"/>
    <p:sldId id="562" r:id="rId33"/>
    <p:sldId id="608" r:id="rId34"/>
    <p:sldId id="550" r:id="rId35"/>
    <p:sldId id="543" r:id="rId36"/>
    <p:sldId id="544" r:id="rId37"/>
    <p:sldId id="564" r:id="rId38"/>
    <p:sldId id="538" r:id="rId39"/>
    <p:sldId id="546" r:id="rId40"/>
    <p:sldId id="545" r:id="rId41"/>
    <p:sldId id="547" r:id="rId42"/>
    <p:sldId id="539" r:id="rId43"/>
    <p:sldId id="654" r:id="rId44"/>
    <p:sldId id="400" r:id="rId45"/>
    <p:sldId id="452" r:id="rId46"/>
    <p:sldId id="367" r:id="rId47"/>
    <p:sldId id="607" r:id="rId48"/>
    <p:sldId id="353" r:id="rId49"/>
    <p:sldId id="518" r:id="rId50"/>
    <p:sldId id="354" r:id="rId51"/>
    <p:sldId id="565" r:id="rId52"/>
    <p:sldId id="566" r:id="rId53"/>
    <p:sldId id="567" r:id="rId54"/>
    <p:sldId id="655" r:id="rId55"/>
    <p:sldId id="662" r:id="rId56"/>
    <p:sldId id="624" r:id="rId57"/>
    <p:sldId id="667" r:id="rId58"/>
    <p:sldId id="568" r:id="rId59"/>
    <p:sldId id="668" r:id="rId60"/>
    <p:sldId id="669" r:id="rId61"/>
    <p:sldId id="619" r:id="rId62"/>
    <p:sldId id="634" r:id="rId63"/>
    <p:sldId id="670" r:id="rId64"/>
    <p:sldId id="629" r:id="rId65"/>
    <p:sldId id="632" r:id="rId66"/>
    <p:sldId id="633" r:id="rId67"/>
    <p:sldId id="549" r:id="rId68"/>
    <p:sldId id="427" r:id="rId69"/>
    <p:sldId id="552" r:id="rId70"/>
    <p:sldId id="630" r:id="rId71"/>
    <p:sldId id="657" r:id="rId72"/>
    <p:sldId id="658" r:id="rId73"/>
    <p:sldId id="659" r:id="rId74"/>
    <p:sldId id="660" r:id="rId75"/>
    <p:sldId id="663" r:id="rId76"/>
    <p:sldId id="661" r:id="rId77"/>
    <p:sldId id="631" r:id="rId78"/>
    <p:sldId id="592" r:id="rId79"/>
    <p:sldId id="355" r:id="rId80"/>
    <p:sldId id="580" r:id="rId81"/>
    <p:sldId id="594" r:id="rId82"/>
    <p:sldId id="577" r:id="rId83"/>
    <p:sldId id="524" r:id="rId84"/>
    <p:sldId id="359" r:id="rId85"/>
    <p:sldId id="583" r:id="rId86"/>
    <p:sldId id="582" r:id="rId87"/>
    <p:sldId id="579" r:id="rId88"/>
    <p:sldId id="584" r:id="rId89"/>
    <p:sldId id="586" r:id="rId90"/>
    <p:sldId id="392" r:id="rId91"/>
    <p:sldId id="606" r:id="rId92"/>
    <p:sldId id="515" r:id="rId93"/>
    <p:sldId id="605" r:id="rId94"/>
    <p:sldId id="595" r:id="rId95"/>
    <p:sldId id="556" r:id="rId96"/>
    <p:sldId id="350" r:id="rId97"/>
    <p:sldId id="351" r:id="rId98"/>
    <p:sldId id="555" r:id="rId99"/>
    <p:sldId id="260" r:id="rId10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79" d="100"/>
          <a:sy n="79" d="100"/>
        </p:scale>
        <p:origin x="-126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9" d="100"/>
        <a:sy n="8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notesMaster" Target="notesMasters/notesMaster1.xml"/><Relationship Id="rId102" Type="http://schemas.openxmlformats.org/officeDocument/2006/relationships/printerSettings" Target="printerSettings/printerSettings1.bin"/><Relationship Id="rId103" Type="http://schemas.openxmlformats.org/officeDocument/2006/relationships/presProps" Target="presProps.xml"/><Relationship Id="rId104" Type="http://schemas.openxmlformats.org/officeDocument/2006/relationships/viewProps" Target="viewProps.xml"/><Relationship Id="rId105" Type="http://schemas.openxmlformats.org/officeDocument/2006/relationships/theme" Target="theme/theme1.xml"/><Relationship Id="rId10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00" Type="http://schemas.openxmlformats.org/officeDocument/2006/relationships/slide" Target="slides/slide99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371780-020F-4449-ADD9-16163682AB0F}" type="datetimeFigureOut">
              <a:rPr lang="en-US" smtClean="0"/>
              <a:t>11/19/14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22ABEC-2478-0944-B382-0B8D230992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066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3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3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362682-04DE-2D49-8A0A-2618D4E3E512}" type="slidenum">
              <a:rPr lang="en-US"/>
              <a:pPr/>
              <a:t>2</a:t>
            </a:fld>
            <a:endParaRPr lang="en-US"/>
          </a:p>
        </p:txBody>
      </p:sp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D3EFEA-9C2D-9243-9D51-53090BE3ADBF}" type="slidenum">
              <a:rPr lang="en-US"/>
              <a:pPr/>
              <a:t>21</a:t>
            </a:fld>
            <a:endParaRPr lang="en-US"/>
          </a:p>
        </p:txBody>
      </p:sp>
      <p:sp>
        <p:nvSpPr>
          <p:cNvPr id="70656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0656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D935A52-DEF1-2040-B8A2-9141E2EC15C0}" type="slidenum">
              <a:rPr lang="en-US" sz="1200"/>
              <a:pPr/>
              <a:t>22</a:t>
            </a:fld>
            <a:endParaRPr lang="en-US" sz="1200"/>
          </a:p>
        </p:txBody>
      </p:sp>
      <p:sp>
        <p:nvSpPr>
          <p:cNvPr id="331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4A12EF-874D-0D4E-B7FD-785409825519}" type="slidenum">
              <a:rPr lang="en-US"/>
              <a:pPr/>
              <a:t>23</a:t>
            </a:fld>
            <a:endParaRPr lang="en-US"/>
          </a:p>
        </p:txBody>
      </p:sp>
      <p:sp>
        <p:nvSpPr>
          <p:cNvPr id="3911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1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0BC881-E4BE-174E-BAC8-1B369BB7E071}" type="slidenum">
              <a:rPr lang="en-US"/>
              <a:pPr/>
              <a:t>24</a:t>
            </a:fld>
            <a:endParaRPr lang="en-US"/>
          </a:p>
        </p:txBody>
      </p:sp>
      <p:sp>
        <p:nvSpPr>
          <p:cNvPr id="3932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3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55E37A-B0AC-BB47-9E55-191FE8CE41CD}" type="slidenum">
              <a:rPr lang="en-US"/>
              <a:pPr/>
              <a:t>25</a:t>
            </a:fld>
            <a:endParaRPr lang="en-US"/>
          </a:p>
        </p:txBody>
      </p:sp>
      <p:sp>
        <p:nvSpPr>
          <p:cNvPr id="40141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D3EFEA-9C2D-9243-9D51-53090BE3ADBF}" type="slidenum">
              <a:rPr lang="en-US"/>
              <a:pPr/>
              <a:t>28</a:t>
            </a:fld>
            <a:endParaRPr lang="en-US"/>
          </a:p>
        </p:txBody>
      </p:sp>
      <p:sp>
        <p:nvSpPr>
          <p:cNvPr id="70656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0656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4C54BC-2E0B-7341-9FD1-21514E065477}" type="slidenum">
              <a:rPr lang="en-US"/>
              <a:pPr/>
              <a:t>29</a:t>
            </a:fld>
            <a:endParaRPr lang="en-US"/>
          </a:p>
        </p:txBody>
      </p:sp>
      <p:sp>
        <p:nvSpPr>
          <p:cNvPr id="62771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2771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F671FB-50CD-A343-9635-ACD91D5BD9F6}" type="slidenum">
              <a:rPr lang="en-US"/>
              <a:pPr/>
              <a:t>30</a:t>
            </a:fld>
            <a:endParaRPr lang="en-US"/>
          </a:p>
        </p:txBody>
      </p:sp>
      <p:sp>
        <p:nvSpPr>
          <p:cNvPr id="628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28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EEA532-C49A-3A4A-AB3C-4535C799535A}" type="slidenum">
              <a:rPr lang="en-US"/>
              <a:pPr/>
              <a:t>31</a:t>
            </a:fld>
            <a:endParaRPr lang="en-US"/>
          </a:p>
        </p:txBody>
      </p:sp>
      <p:sp>
        <p:nvSpPr>
          <p:cNvPr id="462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62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F671FB-50CD-A343-9635-ACD91D5BD9F6}" type="slidenum">
              <a:rPr lang="en-US"/>
              <a:pPr/>
              <a:t>32</a:t>
            </a:fld>
            <a:endParaRPr lang="en-US"/>
          </a:p>
        </p:txBody>
      </p:sp>
      <p:sp>
        <p:nvSpPr>
          <p:cNvPr id="628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28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D935A52-DEF1-2040-B8A2-9141E2EC15C0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331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D2D581D9-3B5B-4D4F-89B8-A58397FEA9FA}" type="slidenum">
              <a:rPr lang="en-US"/>
              <a:pPr/>
              <a:t>33</a:t>
            </a:fld>
            <a:endParaRPr lang="en-US" dirty="0"/>
          </a:p>
        </p:txBody>
      </p:sp>
      <p:sp>
        <p:nvSpPr>
          <p:cNvPr id="3952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D581D9-3B5B-4D4F-89B8-A58397FEA9FA}" type="slidenum">
              <a:rPr lang="en-US"/>
              <a:pPr/>
              <a:t>34</a:t>
            </a:fld>
            <a:endParaRPr lang="en-US"/>
          </a:p>
        </p:txBody>
      </p:sp>
      <p:sp>
        <p:nvSpPr>
          <p:cNvPr id="3952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point out that supertree methods take overlaping trees and produce a tree, and that the whole process of first generating small trees and then applying a supertree method is often referred to as the </a:t>
            </a:r>
            <a:r>
              <a:rPr lang="ja-JP" altLang="en-US"/>
              <a:t>“</a:t>
            </a:r>
            <a:r>
              <a:rPr lang="en-US"/>
              <a:t>supertree approach</a:t>
            </a:r>
            <a:r>
              <a:rPr lang="ja-JP" altLang="en-US"/>
              <a:t>”</a:t>
            </a:r>
            <a:r>
              <a:rPr lang="en-US"/>
              <a:t>.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D581D9-3B5B-4D4F-89B8-A58397FEA9FA}" type="slidenum">
              <a:rPr lang="en-US"/>
              <a:pPr/>
              <a:t>35</a:t>
            </a:fld>
            <a:endParaRPr lang="en-US"/>
          </a:p>
        </p:txBody>
      </p:sp>
      <p:sp>
        <p:nvSpPr>
          <p:cNvPr id="3952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point out that supertree methods take overlaping trees and produce a tree, and that the whole process of first generating small trees and then applying a supertree method is often referred to as the </a:t>
            </a:r>
            <a:r>
              <a:rPr lang="ja-JP" altLang="en-US"/>
              <a:t>“</a:t>
            </a:r>
            <a:r>
              <a:rPr lang="en-US"/>
              <a:t>supertree approach</a:t>
            </a:r>
            <a:r>
              <a:rPr lang="ja-JP" altLang="en-US"/>
              <a:t>”</a:t>
            </a:r>
            <a:r>
              <a:rPr lang="en-US"/>
              <a:t>.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D581D9-3B5B-4D4F-89B8-A58397FEA9FA}" type="slidenum">
              <a:rPr lang="en-US"/>
              <a:pPr/>
              <a:t>36</a:t>
            </a:fld>
            <a:endParaRPr lang="en-US"/>
          </a:p>
        </p:txBody>
      </p:sp>
      <p:sp>
        <p:nvSpPr>
          <p:cNvPr id="3952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point out that supertree methods take overlaping trees and produce a tree, and that the whole process of first generating small trees and then applying a supertree method is often referred to as the </a:t>
            </a:r>
            <a:r>
              <a:rPr lang="ja-JP" altLang="en-US"/>
              <a:t>“</a:t>
            </a:r>
            <a:r>
              <a:rPr lang="en-US"/>
              <a:t>supertree approach</a:t>
            </a:r>
            <a:r>
              <a:rPr lang="ja-JP" altLang="en-US"/>
              <a:t>”</a:t>
            </a:r>
            <a:r>
              <a:rPr lang="en-US"/>
              <a:t>.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F671FB-50CD-A343-9635-ACD91D5BD9F6}" type="slidenum">
              <a:rPr lang="en-US"/>
              <a:pPr/>
              <a:t>37</a:t>
            </a:fld>
            <a:endParaRPr lang="en-US"/>
          </a:p>
        </p:txBody>
      </p:sp>
      <p:sp>
        <p:nvSpPr>
          <p:cNvPr id="628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28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D581D9-3B5B-4D4F-89B8-A58397FEA9FA}" type="slidenum">
              <a:rPr lang="en-US"/>
              <a:pPr/>
              <a:t>38</a:t>
            </a:fld>
            <a:endParaRPr lang="en-US"/>
          </a:p>
        </p:txBody>
      </p:sp>
      <p:sp>
        <p:nvSpPr>
          <p:cNvPr id="3952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point out that supertree methods take overlaping trees and produce a tree, and that the whole process of first generating small trees and then applying a supertree method is often referred to as the </a:t>
            </a:r>
            <a:r>
              <a:rPr lang="ja-JP" altLang="en-US"/>
              <a:t>“</a:t>
            </a:r>
            <a:r>
              <a:rPr lang="en-US"/>
              <a:t>supertree approach</a:t>
            </a:r>
            <a:r>
              <a:rPr lang="ja-JP" altLang="en-US"/>
              <a:t>”</a:t>
            </a:r>
            <a:r>
              <a:rPr lang="en-US"/>
              <a:t>.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D581D9-3B5B-4D4F-89B8-A58397FEA9FA}" type="slidenum">
              <a:rPr lang="en-US"/>
              <a:pPr/>
              <a:t>39</a:t>
            </a:fld>
            <a:endParaRPr lang="en-US"/>
          </a:p>
        </p:txBody>
      </p:sp>
      <p:sp>
        <p:nvSpPr>
          <p:cNvPr id="3952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point out that supertree methods take overlaping trees and produce a tree, and that the whole process of first generating small trees and then applying a supertree method is often referred to as the </a:t>
            </a:r>
            <a:r>
              <a:rPr lang="ja-JP" altLang="en-US"/>
              <a:t>“</a:t>
            </a:r>
            <a:r>
              <a:rPr lang="en-US"/>
              <a:t>supertree approach</a:t>
            </a:r>
            <a:r>
              <a:rPr lang="ja-JP" altLang="en-US"/>
              <a:t>”</a:t>
            </a:r>
            <a:r>
              <a:rPr lang="en-US"/>
              <a:t>.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D581D9-3B5B-4D4F-89B8-A58397FEA9FA}" type="slidenum">
              <a:rPr lang="en-US"/>
              <a:pPr/>
              <a:t>40</a:t>
            </a:fld>
            <a:endParaRPr lang="en-US"/>
          </a:p>
        </p:txBody>
      </p:sp>
      <p:sp>
        <p:nvSpPr>
          <p:cNvPr id="3952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point out that supertree methods take overlaping trees and produce a tree, and that the whole process of first generating small trees and then applying a supertree method is often referred to as the </a:t>
            </a:r>
            <a:r>
              <a:rPr lang="ja-JP" altLang="en-US"/>
              <a:t>“</a:t>
            </a:r>
            <a:r>
              <a:rPr lang="en-US"/>
              <a:t>supertree approach</a:t>
            </a:r>
            <a:r>
              <a:rPr lang="ja-JP" altLang="en-US"/>
              <a:t>”</a:t>
            </a:r>
            <a:r>
              <a:rPr lang="en-US"/>
              <a:t>.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D581D9-3B5B-4D4F-89B8-A58397FEA9FA}" type="slidenum">
              <a:rPr lang="en-US"/>
              <a:pPr/>
              <a:t>41</a:t>
            </a:fld>
            <a:endParaRPr lang="en-US"/>
          </a:p>
        </p:txBody>
      </p:sp>
      <p:sp>
        <p:nvSpPr>
          <p:cNvPr id="3952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point out that supertree methods take overlaping trees and produce a tree, and that the whole process of first generating small trees and then applying a supertree method is often referred to as the </a:t>
            </a:r>
            <a:r>
              <a:rPr lang="ja-JP" altLang="en-US"/>
              <a:t>“</a:t>
            </a:r>
            <a:r>
              <a:rPr lang="en-US"/>
              <a:t>supertree approach</a:t>
            </a:r>
            <a:r>
              <a:rPr lang="ja-JP" altLang="en-US"/>
              <a:t>”</a:t>
            </a:r>
            <a:r>
              <a:rPr lang="en-US"/>
              <a:t>.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D581D9-3B5B-4D4F-89B8-A58397FEA9FA}" type="slidenum">
              <a:rPr lang="en-US"/>
              <a:pPr/>
              <a:t>42</a:t>
            </a:fld>
            <a:endParaRPr lang="en-US"/>
          </a:p>
        </p:txBody>
      </p:sp>
      <p:sp>
        <p:nvSpPr>
          <p:cNvPr id="3952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point out that supertree methods take overlaping trees and produce a tree, and that the whole process of first generating small trees and then applying a supertree method is often referred to as the </a:t>
            </a:r>
            <a:r>
              <a:rPr lang="ja-JP" altLang="en-US"/>
              <a:t>“</a:t>
            </a:r>
            <a:r>
              <a:rPr lang="en-US"/>
              <a:t>supertree approach</a:t>
            </a:r>
            <a:r>
              <a:rPr lang="ja-JP" altLang="en-US"/>
              <a:t>”</a:t>
            </a:r>
            <a:r>
              <a:rPr lang="en-US"/>
              <a:t>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D935A52-DEF1-2040-B8A2-9141E2EC15C0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331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D581D9-3B5B-4D4F-89B8-A58397FEA9FA}" type="slidenum">
              <a:rPr lang="en-US"/>
              <a:pPr/>
              <a:t>43</a:t>
            </a:fld>
            <a:endParaRPr lang="en-US"/>
          </a:p>
        </p:txBody>
      </p:sp>
      <p:sp>
        <p:nvSpPr>
          <p:cNvPr id="3952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point out that supertree methods take overlaping trees and produce a tree, and that the whole process of first generating small trees and then applying a supertree method is often referred to as the </a:t>
            </a:r>
            <a:r>
              <a:rPr lang="ja-JP" altLang="en-US"/>
              <a:t>“</a:t>
            </a:r>
            <a:r>
              <a:rPr lang="en-US"/>
              <a:t>supertree approach</a:t>
            </a:r>
            <a:r>
              <a:rPr lang="ja-JP" altLang="en-US"/>
              <a:t>”</a:t>
            </a:r>
            <a:r>
              <a:rPr lang="en-US"/>
              <a:t>.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06C6E3-6284-1144-966C-E7D46015AE2E}" type="slidenum">
              <a:rPr lang="en-US"/>
              <a:pPr/>
              <a:t>46</a:t>
            </a:fld>
            <a:endParaRPr lang="en-US"/>
          </a:p>
        </p:txBody>
      </p:sp>
      <p:sp>
        <p:nvSpPr>
          <p:cNvPr id="356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C8676C-A8DA-2046-9C8F-C9B25493A40C}" type="slidenum">
              <a:rPr lang="en-US"/>
              <a:pPr/>
              <a:t>47</a:t>
            </a:fld>
            <a:endParaRPr lang="en-US"/>
          </a:p>
        </p:txBody>
      </p:sp>
      <p:sp>
        <p:nvSpPr>
          <p:cNvPr id="355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5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388F2A-FA63-8949-9D8C-7D421E29D857}" type="slidenum">
              <a:rPr lang="en-US"/>
              <a:pPr/>
              <a:t>48</a:t>
            </a:fld>
            <a:endParaRPr lang="en-US"/>
          </a:p>
        </p:txBody>
      </p:sp>
      <p:sp>
        <p:nvSpPr>
          <p:cNvPr id="366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6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06C6E3-6284-1144-966C-E7D46015AE2E}" type="slidenum">
              <a:rPr lang="en-US"/>
              <a:pPr/>
              <a:t>49</a:t>
            </a:fld>
            <a:endParaRPr lang="en-US"/>
          </a:p>
        </p:txBody>
      </p:sp>
      <p:sp>
        <p:nvSpPr>
          <p:cNvPr id="356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5EE2B3-BEA7-E746-A1A3-6CB9434A7847}" type="slidenum">
              <a:rPr lang="en-US"/>
              <a:pPr/>
              <a:t>50</a:t>
            </a:fld>
            <a:endParaRPr lang="en-US"/>
          </a:p>
        </p:txBody>
      </p:sp>
      <p:sp>
        <p:nvSpPr>
          <p:cNvPr id="430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5EE2B3-BEA7-E746-A1A3-6CB9434A7847}" type="slidenum">
              <a:rPr lang="en-US"/>
              <a:pPr/>
              <a:t>51</a:t>
            </a:fld>
            <a:endParaRPr lang="en-US"/>
          </a:p>
        </p:txBody>
      </p:sp>
      <p:sp>
        <p:nvSpPr>
          <p:cNvPr id="430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5EE2B3-BEA7-E746-A1A3-6CB9434A7847}" type="slidenum">
              <a:rPr lang="en-US"/>
              <a:pPr/>
              <a:t>52</a:t>
            </a:fld>
            <a:endParaRPr lang="en-US"/>
          </a:p>
        </p:txBody>
      </p:sp>
      <p:sp>
        <p:nvSpPr>
          <p:cNvPr id="430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5EE2B3-BEA7-E746-A1A3-6CB9434A7847}" type="slidenum">
              <a:rPr lang="en-US"/>
              <a:pPr/>
              <a:t>53</a:t>
            </a:fld>
            <a:endParaRPr lang="en-US"/>
          </a:p>
        </p:txBody>
      </p:sp>
      <p:sp>
        <p:nvSpPr>
          <p:cNvPr id="430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362682-04DE-2D49-8A0A-2618D4E3E512}" type="slidenum">
              <a:rPr lang="en-US"/>
              <a:pPr/>
              <a:t>56</a:t>
            </a:fld>
            <a:endParaRPr lang="en-US"/>
          </a:p>
        </p:txBody>
      </p:sp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F3168A2-DF8B-7C49-81BD-FC47704C4938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6553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A2D3394-374C-5749-8C7A-E3BB778CBF0F}" type="slidenum">
              <a:rPr lang="en-US" sz="1200"/>
              <a:pPr/>
              <a:t>69</a:t>
            </a:fld>
            <a:endParaRPr lang="en-US" sz="1200"/>
          </a:p>
        </p:txBody>
      </p:sp>
      <p:sp>
        <p:nvSpPr>
          <p:cNvPr id="248834" name="Text Box 2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8835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87988" cy="41148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BE5ED-9113-FA4C-8AF3-0F21F6B645FE}" type="slidenum">
              <a:rPr lang="en-US" smtClean="0"/>
              <a:t>77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78750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5EE2B3-BEA7-E746-A1A3-6CB9434A7847}" type="slidenum">
              <a:rPr lang="en-US"/>
              <a:pPr/>
              <a:t>79</a:t>
            </a:fld>
            <a:endParaRPr lang="en-US"/>
          </a:p>
        </p:txBody>
      </p:sp>
      <p:sp>
        <p:nvSpPr>
          <p:cNvPr id="430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5EE2B3-BEA7-E746-A1A3-6CB9434A7847}" type="slidenum">
              <a:rPr lang="en-US"/>
              <a:pPr/>
              <a:t>80</a:t>
            </a:fld>
            <a:endParaRPr lang="en-US"/>
          </a:p>
        </p:txBody>
      </p:sp>
      <p:sp>
        <p:nvSpPr>
          <p:cNvPr id="430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362682-04DE-2D49-8A0A-2618D4E3E512}" type="slidenum">
              <a:rPr lang="en-US"/>
              <a:pPr/>
              <a:t>83</a:t>
            </a:fld>
            <a:endParaRPr lang="en-US"/>
          </a:p>
        </p:txBody>
      </p:sp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9B2ECB3-3D3A-5B4D-A401-F57DF73EE8E9}" type="slidenum">
              <a:rPr lang="en-US" sz="1200"/>
              <a:pPr/>
              <a:t>93</a:t>
            </a:fld>
            <a:endParaRPr lang="en-US" sz="1200"/>
          </a:p>
        </p:txBody>
      </p:sp>
      <p:sp>
        <p:nvSpPr>
          <p:cNvPr id="72192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2192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2348BE-24D7-8442-9A73-D38E41AE461D}" type="slidenum">
              <a:rPr lang="en-US"/>
              <a:pPr/>
              <a:t>99</a:t>
            </a:fld>
            <a:endParaRPr lang="en-US"/>
          </a:p>
        </p:txBody>
      </p:sp>
      <p:sp>
        <p:nvSpPr>
          <p:cNvPr id="688130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88131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9C4C2EB-5C07-3245-B7DB-18A7C85F84F5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757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930152-68F9-8F40-8E5C-FD2145E13A5E}" type="slidenum">
              <a:rPr lang="en-US"/>
              <a:pPr/>
              <a:t>8</a:t>
            </a:fld>
            <a:endParaRPr lang="en-US"/>
          </a:p>
        </p:txBody>
      </p:sp>
      <p:sp>
        <p:nvSpPr>
          <p:cNvPr id="684034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84035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449AAD-6166-9145-A447-8D446A3DCDE5}" type="slidenum">
              <a:rPr lang="en-US"/>
              <a:pPr/>
              <a:t>9</a:t>
            </a:fld>
            <a:endParaRPr lang="en-US"/>
          </a:p>
        </p:txBody>
      </p:sp>
      <p:sp>
        <p:nvSpPr>
          <p:cNvPr id="636930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36931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2348BE-24D7-8442-9A73-D38E41AE461D}" type="slidenum">
              <a:rPr lang="en-US"/>
              <a:pPr/>
              <a:t>13</a:t>
            </a:fld>
            <a:endParaRPr lang="en-US"/>
          </a:p>
        </p:txBody>
      </p:sp>
      <p:sp>
        <p:nvSpPr>
          <p:cNvPr id="688130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88131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D3EFEA-9C2D-9243-9D51-53090BE3ADBF}" type="slidenum">
              <a:rPr lang="en-US"/>
              <a:pPr/>
              <a:t>20</a:t>
            </a:fld>
            <a:endParaRPr lang="en-US"/>
          </a:p>
        </p:txBody>
      </p:sp>
      <p:sp>
        <p:nvSpPr>
          <p:cNvPr id="70656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0656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DC6EC-E6EC-F74C-ADD8-F4BD72EB30AE}" type="datetimeFigureOut">
              <a:rPr lang="en-US" smtClean="0"/>
              <a:t>11/19/14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068FA-DDFF-CA4B-ACBD-CE27D2589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205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DC6EC-E6EC-F74C-ADD8-F4BD72EB30AE}" type="datetimeFigureOut">
              <a:rPr lang="en-US" smtClean="0"/>
              <a:t>11/19/14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068FA-DDFF-CA4B-ACBD-CE27D2589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990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DC6EC-E6EC-F74C-ADD8-F4BD72EB30AE}" type="datetimeFigureOut">
              <a:rPr lang="en-US" smtClean="0"/>
              <a:t>11/19/14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068FA-DDFF-CA4B-ACBD-CE27D2589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6026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7CB8C0A-3026-CD4C-8DBB-FF24A980D8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843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DC6EC-E6EC-F74C-ADD8-F4BD72EB30AE}" type="datetimeFigureOut">
              <a:rPr lang="en-US" smtClean="0"/>
              <a:t>11/19/14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068FA-DDFF-CA4B-ACBD-CE27D2589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758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DC6EC-E6EC-F74C-ADD8-F4BD72EB30AE}" type="datetimeFigureOut">
              <a:rPr lang="en-US" smtClean="0"/>
              <a:t>11/19/14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068FA-DDFF-CA4B-ACBD-CE27D2589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14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DC6EC-E6EC-F74C-ADD8-F4BD72EB30AE}" type="datetimeFigureOut">
              <a:rPr lang="en-US" smtClean="0"/>
              <a:t>11/19/14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068FA-DDFF-CA4B-ACBD-CE27D2589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85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DC6EC-E6EC-F74C-ADD8-F4BD72EB30AE}" type="datetimeFigureOut">
              <a:rPr lang="en-US" smtClean="0"/>
              <a:t>11/19/14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068FA-DDFF-CA4B-ACBD-CE27D2589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644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DC6EC-E6EC-F74C-ADD8-F4BD72EB30AE}" type="datetimeFigureOut">
              <a:rPr lang="en-US" smtClean="0"/>
              <a:t>11/19/14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068FA-DDFF-CA4B-ACBD-CE27D2589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614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DC6EC-E6EC-F74C-ADD8-F4BD72EB30AE}" type="datetimeFigureOut">
              <a:rPr lang="en-US" smtClean="0"/>
              <a:t>11/19/14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068FA-DDFF-CA4B-ACBD-CE27D2589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205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DC6EC-E6EC-F74C-ADD8-F4BD72EB30AE}" type="datetimeFigureOut">
              <a:rPr lang="en-US" smtClean="0"/>
              <a:t>11/19/14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068FA-DDFF-CA4B-ACBD-CE27D2589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654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DC6EC-E6EC-F74C-ADD8-F4BD72EB30AE}" type="datetimeFigureOut">
              <a:rPr lang="en-US" smtClean="0"/>
              <a:t>11/19/14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068FA-DDFF-CA4B-ACBD-CE27D2589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684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DC6EC-E6EC-F74C-ADD8-F4BD72EB30AE}" type="datetimeFigureOut">
              <a:rPr lang="en-US" smtClean="0"/>
              <a:t>11/19/14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6068FA-DDFF-CA4B-ACBD-CE27D2589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721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6.jpeg"/><Relationship Id="rId8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jpeg"/><Relationship Id="rId6" Type="http://schemas.openxmlformats.org/officeDocument/2006/relationships/image" Target="../media/image11.jpeg"/><Relationship Id="rId7" Type="http://schemas.openxmlformats.org/officeDocument/2006/relationships/image" Target="../media/image12.jpeg"/><Relationship Id="rId8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5" Type="http://schemas.openxmlformats.org/officeDocument/2006/relationships/image" Target="../media/image19.jpeg"/><Relationship Id="rId6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5" Type="http://schemas.openxmlformats.org/officeDocument/2006/relationships/image" Target="../media/image19.jpeg"/><Relationship Id="rId6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5" Type="http://schemas.openxmlformats.org/officeDocument/2006/relationships/image" Target="../media/image19.jpeg"/><Relationship Id="rId6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4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8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1.em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2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4" Type="http://schemas.openxmlformats.org/officeDocument/2006/relationships/image" Target="../media/image34.em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jpeg"/><Relationship Id="rId6" Type="http://schemas.openxmlformats.org/officeDocument/2006/relationships/image" Target="../media/image11.jpeg"/><Relationship Id="rId7" Type="http://schemas.openxmlformats.org/officeDocument/2006/relationships/image" Target="../media/image12.jpeg"/><Relationship Id="rId8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6.jpe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emf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3.jpg"/><Relationship Id="rId5" Type="http://schemas.openxmlformats.org/officeDocument/2006/relationships/image" Target="../media/image39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0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4" Type="http://schemas.openxmlformats.org/officeDocument/2006/relationships/image" Target="../media/image41.emf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2.emf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3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3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jpeg"/><Relationship Id="rId6" Type="http://schemas.openxmlformats.org/officeDocument/2006/relationships/image" Target="../media/image11.jpeg"/><Relationship Id="rId7" Type="http://schemas.openxmlformats.org/officeDocument/2006/relationships/image" Target="../media/image12.jpeg"/><Relationship Id="rId8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0.png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emf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emf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emf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/>
              <a:t>New methods for inferring species trees in the presence of incomplete lineage sorting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Tandy Warnow</a:t>
            </a:r>
          </a:p>
          <a:p>
            <a:r>
              <a:rPr lang="en-US" dirty="0" smtClean="0"/>
              <a:t>The University of Illinois</a:t>
            </a:r>
          </a:p>
        </p:txBody>
      </p:sp>
      <p:pic>
        <p:nvPicPr>
          <p:cNvPr id="5" name="Picture 4" descr="imag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682" y="-127000"/>
            <a:ext cx="2702983" cy="2024628"/>
          </a:xfrm>
          <a:prstGeom prst="rect">
            <a:avLst/>
          </a:prstGeom>
        </p:spPr>
      </p:pic>
      <p:pic>
        <p:nvPicPr>
          <p:cNvPr id="6" name="Picture 5" descr="Unknown-3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65841"/>
            <a:ext cx="2638778" cy="1755986"/>
          </a:xfrm>
          <a:prstGeom prst="rect">
            <a:avLst/>
          </a:prstGeom>
        </p:spPr>
      </p:pic>
      <p:pic>
        <p:nvPicPr>
          <p:cNvPr id="7" name="Picture 6" descr="Unknown-1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8" y="4978682"/>
            <a:ext cx="2878667" cy="1898251"/>
          </a:xfrm>
          <a:prstGeom prst="rect">
            <a:avLst/>
          </a:prstGeom>
        </p:spPr>
      </p:pic>
      <p:pic>
        <p:nvPicPr>
          <p:cNvPr id="8" name="Picture 7" descr="Unknown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8" y="58679"/>
            <a:ext cx="2432050" cy="2071746"/>
          </a:xfrm>
          <a:prstGeom prst="rect">
            <a:avLst/>
          </a:prstGeom>
        </p:spPr>
      </p:pic>
      <p:pic>
        <p:nvPicPr>
          <p:cNvPr id="9" name="Picture 8" descr="Unknown-2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471" y="0"/>
            <a:ext cx="2851626" cy="1897628"/>
          </a:xfrm>
          <a:prstGeom prst="rect">
            <a:avLst/>
          </a:prstGeom>
        </p:spPr>
      </p:pic>
      <p:pic>
        <p:nvPicPr>
          <p:cNvPr id="10" name="Picture 9" descr="Unknown-5.jpe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237" y="5011560"/>
            <a:ext cx="1435805" cy="1780398"/>
          </a:xfrm>
          <a:prstGeom prst="rect">
            <a:avLst/>
          </a:prstGeom>
        </p:spPr>
      </p:pic>
      <p:pic>
        <p:nvPicPr>
          <p:cNvPr id="11" name="Picture 10" descr="Unknown-4.jpe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3314700"/>
            <a:ext cx="1524000" cy="1143000"/>
          </a:xfrm>
          <a:prstGeom prst="rect">
            <a:avLst/>
          </a:prstGeom>
        </p:spPr>
      </p:pic>
      <p:pic>
        <p:nvPicPr>
          <p:cNvPr id="12" name="Picture 11" descr="Unknown-1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04081"/>
            <a:ext cx="2416528" cy="1593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531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Questions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the model tree </a:t>
            </a:r>
            <a:r>
              <a:rPr lang="en-US" dirty="0" smtClean="0">
                <a:solidFill>
                  <a:srgbClr val="0000FF"/>
                </a:solidFill>
              </a:rPr>
              <a:t>identifiable</a:t>
            </a:r>
            <a:r>
              <a:rPr lang="en-US" dirty="0" smtClean="0"/>
              <a:t>?</a:t>
            </a:r>
          </a:p>
          <a:p>
            <a:r>
              <a:rPr lang="en-US" dirty="0" smtClean="0"/>
              <a:t>Which estimation methods are </a:t>
            </a:r>
            <a:r>
              <a:rPr lang="en-US" dirty="0" smtClean="0">
                <a:solidFill>
                  <a:srgbClr val="0000FF"/>
                </a:solidFill>
              </a:rPr>
              <a:t>statistically consistent </a:t>
            </a:r>
            <a:r>
              <a:rPr lang="en-US" dirty="0" smtClean="0"/>
              <a:t>under this model?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How much data </a:t>
            </a:r>
            <a:r>
              <a:rPr lang="en-US" dirty="0" smtClean="0"/>
              <a:t>does the method need to estimate the model tree correctly (with high probability)?</a:t>
            </a:r>
          </a:p>
          <a:p>
            <a:r>
              <a:rPr lang="en-US" dirty="0" smtClean="0"/>
              <a:t>What is the </a:t>
            </a:r>
            <a:r>
              <a:rPr lang="en-US" dirty="0" smtClean="0">
                <a:solidFill>
                  <a:srgbClr val="0000FF"/>
                </a:solidFill>
              </a:rPr>
              <a:t>computational complexity </a:t>
            </a:r>
            <a:r>
              <a:rPr lang="en-US" dirty="0" smtClean="0"/>
              <a:t>of an estimation problem?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108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Statistical Consistency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error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685310" y="2076336"/>
            <a:ext cx="0" cy="244274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734160" y="4519079"/>
            <a:ext cx="661909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346198" y="4714510"/>
            <a:ext cx="234477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Data</a:t>
            </a:r>
            <a:endParaRPr lang="en-US" sz="3200" dirty="0"/>
          </a:p>
        </p:txBody>
      </p:sp>
      <p:sp>
        <p:nvSpPr>
          <p:cNvPr id="10" name="Freeform 9"/>
          <p:cNvSpPr/>
          <p:nvPr/>
        </p:nvSpPr>
        <p:spPr>
          <a:xfrm>
            <a:off x="2149374" y="2149614"/>
            <a:ext cx="6301575" cy="2272554"/>
          </a:xfrm>
          <a:custGeom>
            <a:avLst/>
            <a:gdLst>
              <a:gd name="connsiteX0" fmla="*/ 0 w 6301575"/>
              <a:gd name="connsiteY0" fmla="*/ 0 h 2272554"/>
              <a:gd name="connsiteX1" fmla="*/ 512919 w 6301575"/>
              <a:gd name="connsiteY1" fmla="*/ 1587782 h 2272554"/>
              <a:gd name="connsiteX2" fmla="*/ 2564595 w 6301575"/>
              <a:gd name="connsiteY2" fmla="*/ 2174040 h 2272554"/>
              <a:gd name="connsiteX3" fmla="*/ 6301575 w 6301575"/>
              <a:gd name="connsiteY3" fmla="*/ 2271750 h 2272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01575" h="2272554">
                <a:moveTo>
                  <a:pt x="0" y="0"/>
                </a:moveTo>
                <a:cubicBezTo>
                  <a:pt x="42743" y="612721"/>
                  <a:pt x="85487" y="1225442"/>
                  <a:pt x="512919" y="1587782"/>
                </a:cubicBezTo>
                <a:cubicBezTo>
                  <a:pt x="940351" y="1950122"/>
                  <a:pt x="1599819" y="2060045"/>
                  <a:pt x="2564595" y="2174040"/>
                </a:cubicBezTo>
                <a:cubicBezTo>
                  <a:pt x="3529371" y="2288035"/>
                  <a:pt x="6301575" y="2271750"/>
                  <a:pt x="6301575" y="227175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976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Statistical Consistency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error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685310" y="2076336"/>
            <a:ext cx="0" cy="244274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734160" y="4519079"/>
            <a:ext cx="661909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346198" y="4714510"/>
            <a:ext cx="234477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Data</a:t>
            </a:r>
            <a:endParaRPr lang="en-US" sz="3200" dirty="0"/>
          </a:p>
        </p:txBody>
      </p:sp>
      <p:sp>
        <p:nvSpPr>
          <p:cNvPr id="10" name="Freeform 9"/>
          <p:cNvSpPr/>
          <p:nvPr/>
        </p:nvSpPr>
        <p:spPr>
          <a:xfrm>
            <a:off x="2149374" y="2149614"/>
            <a:ext cx="6301575" cy="2272554"/>
          </a:xfrm>
          <a:custGeom>
            <a:avLst/>
            <a:gdLst>
              <a:gd name="connsiteX0" fmla="*/ 0 w 6301575"/>
              <a:gd name="connsiteY0" fmla="*/ 0 h 2272554"/>
              <a:gd name="connsiteX1" fmla="*/ 512919 w 6301575"/>
              <a:gd name="connsiteY1" fmla="*/ 1587782 h 2272554"/>
              <a:gd name="connsiteX2" fmla="*/ 2564595 w 6301575"/>
              <a:gd name="connsiteY2" fmla="*/ 2174040 h 2272554"/>
              <a:gd name="connsiteX3" fmla="*/ 6301575 w 6301575"/>
              <a:gd name="connsiteY3" fmla="*/ 2271750 h 2272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01575" h="2272554">
                <a:moveTo>
                  <a:pt x="0" y="0"/>
                </a:moveTo>
                <a:cubicBezTo>
                  <a:pt x="42743" y="612721"/>
                  <a:pt x="85487" y="1225442"/>
                  <a:pt x="512919" y="1587782"/>
                </a:cubicBezTo>
                <a:cubicBezTo>
                  <a:pt x="940351" y="1950122"/>
                  <a:pt x="1599819" y="2060045"/>
                  <a:pt x="2564595" y="2174040"/>
                </a:cubicBezTo>
                <a:cubicBezTo>
                  <a:pt x="3529371" y="2288035"/>
                  <a:pt x="6301575" y="2271750"/>
                  <a:pt x="6301575" y="227175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149374" y="5676125"/>
            <a:ext cx="39654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Data are sites in an alignment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24877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10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87108" name="Picture 4" descr="nj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35" y="401015"/>
            <a:ext cx="7168241" cy="4523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7109" name="AutoShape 5"/>
          <p:cNvSpPr>
            <a:spLocks noChangeArrowheads="1"/>
          </p:cNvSpPr>
          <p:nvPr/>
        </p:nvSpPr>
        <p:spPr bwMode="auto">
          <a:xfrm rot="10800000">
            <a:off x="2313818" y="4126916"/>
            <a:ext cx="1025525" cy="123825"/>
          </a:xfrm>
          <a:prstGeom prst="rightArrow">
            <a:avLst>
              <a:gd name="adj1" fmla="val 50000"/>
              <a:gd name="adj2" fmla="val 207051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80794" y="5508034"/>
            <a:ext cx="8135076" cy="83099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Neighbor Joining (and many other distance-based methods) are statistically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smtClean="0">
                <a:solidFill>
                  <a:srgbClr val="0000FF"/>
                </a:solidFill>
              </a:rPr>
              <a:t>consistent under Jukes-Cantor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11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Questions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the model tree </a:t>
            </a:r>
            <a:r>
              <a:rPr lang="en-US" dirty="0" smtClean="0">
                <a:solidFill>
                  <a:srgbClr val="0000FF"/>
                </a:solidFill>
              </a:rPr>
              <a:t>identifiable</a:t>
            </a:r>
            <a:r>
              <a:rPr lang="en-US" dirty="0" smtClean="0"/>
              <a:t>?</a:t>
            </a:r>
          </a:p>
          <a:p>
            <a:r>
              <a:rPr lang="en-US" dirty="0" smtClean="0"/>
              <a:t>Which estimation methods are </a:t>
            </a:r>
            <a:r>
              <a:rPr lang="en-US" dirty="0" smtClean="0">
                <a:solidFill>
                  <a:srgbClr val="0000FF"/>
                </a:solidFill>
              </a:rPr>
              <a:t>statistically consistent </a:t>
            </a:r>
            <a:r>
              <a:rPr lang="en-US" dirty="0" smtClean="0"/>
              <a:t>under this model?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How much data </a:t>
            </a:r>
            <a:r>
              <a:rPr lang="en-US" dirty="0" smtClean="0"/>
              <a:t>does the method need to estimate the model tree correctly (with high probability)?</a:t>
            </a:r>
          </a:p>
          <a:p>
            <a:r>
              <a:rPr lang="en-US" dirty="0" smtClean="0"/>
              <a:t>What is the </a:t>
            </a:r>
            <a:r>
              <a:rPr lang="en-US" dirty="0" smtClean="0">
                <a:solidFill>
                  <a:srgbClr val="0000FF"/>
                </a:solidFill>
              </a:rPr>
              <a:t>computational complexity </a:t>
            </a:r>
            <a:r>
              <a:rPr lang="en-US" dirty="0" smtClean="0"/>
              <a:t>of an estimation problem?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044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Answers?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4587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We know a lot about which site evolution models are </a:t>
            </a:r>
            <a:r>
              <a:rPr lang="en-US" dirty="0" smtClean="0">
                <a:solidFill>
                  <a:srgbClr val="0000FF"/>
                </a:solidFill>
              </a:rPr>
              <a:t>identifiable</a:t>
            </a:r>
            <a:r>
              <a:rPr lang="en-US" dirty="0" smtClean="0"/>
              <a:t>, and which methods are </a:t>
            </a:r>
            <a:r>
              <a:rPr lang="en-US" dirty="0" smtClean="0">
                <a:solidFill>
                  <a:srgbClr val="0000FF"/>
                </a:solidFill>
              </a:rPr>
              <a:t>statistically consistent.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Some polynomial time </a:t>
            </a:r>
            <a:r>
              <a:rPr lang="en-US" dirty="0" err="1" smtClean="0">
                <a:solidFill>
                  <a:schemeClr val="bg1"/>
                </a:solidFill>
              </a:rPr>
              <a:t>afc</a:t>
            </a:r>
            <a:r>
              <a:rPr lang="en-US" dirty="0" smtClean="0">
                <a:solidFill>
                  <a:schemeClr val="bg1"/>
                </a:solidFill>
              </a:rPr>
              <a:t> methods have been developed, and we know a little bit about the sequence length requirements for standard methods.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Just about everything is NP-hard, and the datasets are big.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Extensive studies show that even the best methods produce gene trees with some error.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114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Answers?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4587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We know a lot about which site evolution models are identifiable, and which methods are statistically consistent.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Some polynomial time </a:t>
            </a:r>
            <a:r>
              <a:rPr lang="en-US" dirty="0" err="1" smtClean="0">
                <a:solidFill>
                  <a:srgbClr val="0000FF"/>
                </a:solidFill>
              </a:rPr>
              <a:t>afc</a:t>
            </a:r>
            <a:r>
              <a:rPr lang="en-US" dirty="0" smtClean="0">
                <a:solidFill>
                  <a:srgbClr val="0000FF"/>
                </a:solidFill>
              </a:rPr>
              <a:t> methods have been developed</a:t>
            </a:r>
            <a:r>
              <a:rPr lang="en-US" dirty="0" smtClean="0"/>
              <a:t>, and we know a little bit about the sequence length requirements for standard methods. 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Just about everything is NP-hard, and the datasets are big.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Extensive studies show that even the best methods produce gene trees with some error.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175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Answers?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4587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We know a lot about which site evolution models are identifiable, and which methods are statistically consistent.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Some polynomial time </a:t>
            </a:r>
            <a:r>
              <a:rPr lang="en-US" dirty="0" err="1" smtClean="0">
                <a:solidFill>
                  <a:srgbClr val="000000"/>
                </a:solidFill>
              </a:rPr>
              <a:t>afc</a:t>
            </a:r>
            <a:r>
              <a:rPr lang="en-US" dirty="0" smtClean="0">
                <a:solidFill>
                  <a:srgbClr val="000000"/>
                </a:solidFill>
              </a:rPr>
              <a:t> methods have been developed, and we know a little bit about the sequence length requirements for standard methods.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Just about everything is NP-hard, and the datasets are big.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Extensive studies show that even the best methods produce gene trees with some error.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088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Answers?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4587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We know a lot about which site evolution models are identifiable, and which methods are statistically consistent.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Some polynomial time </a:t>
            </a:r>
            <a:r>
              <a:rPr lang="en-US" dirty="0" err="1" smtClean="0">
                <a:solidFill>
                  <a:srgbClr val="000000"/>
                </a:solidFill>
              </a:rPr>
              <a:t>afc</a:t>
            </a:r>
            <a:r>
              <a:rPr lang="en-US" dirty="0" smtClean="0">
                <a:solidFill>
                  <a:srgbClr val="000000"/>
                </a:solidFill>
              </a:rPr>
              <a:t> methods have been developed, and we know a little bit about the sequence length requirements for standard methods. 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Just about everything is NP-hard, and the datasets are big.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Extensive studies show that even the best methods produce gene trees with some error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247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other words…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error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685310" y="2076336"/>
            <a:ext cx="0" cy="244274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734160" y="4519079"/>
            <a:ext cx="661909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346198" y="4714510"/>
            <a:ext cx="234477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Data</a:t>
            </a:r>
            <a:endParaRPr lang="en-US" sz="3200" dirty="0"/>
          </a:p>
        </p:txBody>
      </p:sp>
      <p:sp>
        <p:nvSpPr>
          <p:cNvPr id="10" name="Freeform 9"/>
          <p:cNvSpPr/>
          <p:nvPr/>
        </p:nvSpPr>
        <p:spPr>
          <a:xfrm>
            <a:off x="2068989" y="2133539"/>
            <a:ext cx="6301575" cy="2272554"/>
          </a:xfrm>
          <a:custGeom>
            <a:avLst/>
            <a:gdLst>
              <a:gd name="connsiteX0" fmla="*/ 0 w 6301575"/>
              <a:gd name="connsiteY0" fmla="*/ 0 h 2272554"/>
              <a:gd name="connsiteX1" fmla="*/ 512919 w 6301575"/>
              <a:gd name="connsiteY1" fmla="*/ 1587782 h 2272554"/>
              <a:gd name="connsiteX2" fmla="*/ 2564595 w 6301575"/>
              <a:gd name="connsiteY2" fmla="*/ 2174040 h 2272554"/>
              <a:gd name="connsiteX3" fmla="*/ 6301575 w 6301575"/>
              <a:gd name="connsiteY3" fmla="*/ 2271750 h 2272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01575" h="2272554">
                <a:moveTo>
                  <a:pt x="0" y="0"/>
                </a:moveTo>
                <a:cubicBezTo>
                  <a:pt x="42743" y="612721"/>
                  <a:pt x="85487" y="1225442"/>
                  <a:pt x="512919" y="1587782"/>
                </a:cubicBezTo>
                <a:cubicBezTo>
                  <a:pt x="940351" y="1950122"/>
                  <a:pt x="1599819" y="2060045"/>
                  <a:pt x="2564595" y="2174040"/>
                </a:cubicBezTo>
                <a:cubicBezTo>
                  <a:pt x="3529371" y="2288035"/>
                  <a:pt x="6301575" y="2271750"/>
                  <a:pt x="6301575" y="227175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" y="5563538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Statistical consistency doesn’t guarantee accuracy </a:t>
            </a:r>
            <a:r>
              <a:rPr lang="en-US" sz="2800" dirty="0" err="1" smtClean="0"/>
              <a:t>w.h.p</a:t>
            </a:r>
            <a:r>
              <a:rPr lang="en-US" sz="2800" dirty="0" smtClean="0"/>
              <a:t>. unless the sequences </a:t>
            </a:r>
            <a:r>
              <a:rPr lang="en-US" sz="2800" b="1" i="1" dirty="0" smtClean="0">
                <a:solidFill>
                  <a:srgbClr val="0000FF"/>
                </a:solidFill>
              </a:rPr>
              <a:t>are long enough.</a:t>
            </a:r>
            <a:endParaRPr lang="en-US" sz="2800" b="1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536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2525"/>
            <a:ext cx="7772400" cy="1143000"/>
          </a:xfrm>
        </p:spPr>
        <p:txBody>
          <a:bodyPr/>
          <a:lstStyle/>
          <a:p>
            <a:r>
              <a:rPr lang="en-US" dirty="0"/>
              <a:t>Avian </a:t>
            </a:r>
            <a:r>
              <a:rPr lang="en-US" dirty="0" err="1"/>
              <a:t>Phylogenomics</a:t>
            </a:r>
            <a:r>
              <a:rPr lang="en-US" dirty="0"/>
              <a:t> Project</a:t>
            </a:r>
          </a:p>
        </p:txBody>
      </p:sp>
      <p:pic>
        <p:nvPicPr>
          <p:cNvPr id="217092" name="Picture 4" descr="Erich Jarvis Grey Letter Bo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920450"/>
            <a:ext cx="1670297" cy="941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7095" name="Picture 7" descr="guoji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197" y="1953370"/>
            <a:ext cx="775318" cy="930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7097" name="Text Box 9"/>
          <p:cNvSpPr txBox="1">
            <a:spLocks noChangeArrowheads="1"/>
          </p:cNvSpPr>
          <p:nvPr/>
        </p:nvSpPr>
        <p:spPr bwMode="auto">
          <a:xfrm>
            <a:off x="3736971" y="1359942"/>
            <a:ext cx="1033457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600" dirty="0" smtClean="0"/>
              <a:t>G </a:t>
            </a:r>
            <a:r>
              <a:rPr lang="en-US" sz="1600" dirty="0"/>
              <a:t>Zhang, </a:t>
            </a:r>
          </a:p>
          <a:p>
            <a:r>
              <a:rPr lang="en-US" sz="1600" dirty="0"/>
              <a:t>BGI</a:t>
            </a:r>
          </a:p>
        </p:txBody>
      </p:sp>
      <p:sp>
        <p:nvSpPr>
          <p:cNvPr id="217098" name="Text Box 10"/>
          <p:cNvSpPr txBox="1">
            <a:spLocks noChangeArrowheads="1"/>
          </p:cNvSpPr>
          <p:nvPr/>
        </p:nvSpPr>
        <p:spPr bwMode="auto">
          <a:xfrm>
            <a:off x="368537" y="3102700"/>
            <a:ext cx="80896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dirty="0"/>
              <a:t> </a:t>
            </a:r>
            <a:r>
              <a:rPr lang="en-US" sz="2400" dirty="0"/>
              <a:t>Approx. 50 species, whole genomes</a:t>
            </a:r>
          </a:p>
          <a:p>
            <a:pPr>
              <a:buFontTx/>
              <a:buChar char="•"/>
            </a:pPr>
            <a:r>
              <a:rPr lang="en-US" sz="2400" dirty="0"/>
              <a:t> 8000+ genes, </a:t>
            </a:r>
            <a:r>
              <a:rPr lang="en-US" sz="2400" dirty="0" smtClean="0"/>
              <a:t>UCEs</a:t>
            </a:r>
            <a:endParaRPr lang="en-US" sz="2400" dirty="0">
              <a:solidFill>
                <a:srgbClr val="FFFFFF"/>
              </a:solidFill>
            </a:endParaRPr>
          </a:p>
        </p:txBody>
      </p:sp>
      <p:pic>
        <p:nvPicPr>
          <p:cNvPr id="217099" name="Picture 11" descr="tom gilbe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378" y="1986854"/>
            <a:ext cx="945123" cy="945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7100" name="Text Box 12"/>
          <p:cNvSpPr txBox="1">
            <a:spLocks noChangeArrowheads="1"/>
          </p:cNvSpPr>
          <p:nvPr/>
        </p:nvSpPr>
        <p:spPr bwMode="auto">
          <a:xfrm>
            <a:off x="1914060" y="1345623"/>
            <a:ext cx="134778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dirty="0"/>
              <a:t>MTP Gilbert,</a:t>
            </a:r>
          </a:p>
          <a:p>
            <a:r>
              <a:rPr lang="en-US" sz="1600" dirty="0"/>
              <a:t>Copenhagen</a:t>
            </a:r>
            <a:endParaRPr lang="en-US" sz="1800" dirty="0"/>
          </a:p>
        </p:txBody>
      </p:sp>
      <p:pic>
        <p:nvPicPr>
          <p:cNvPr id="217101" name="Picture 13" descr="siavash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851" y="1992444"/>
            <a:ext cx="905322" cy="902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7102" name="Picture 14" descr="warnow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342" y="1992444"/>
            <a:ext cx="808026" cy="923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7103" name="Text Box 15"/>
          <p:cNvSpPr txBox="1">
            <a:spLocks noChangeArrowheads="1"/>
          </p:cNvSpPr>
          <p:nvPr/>
        </p:nvSpPr>
        <p:spPr bwMode="auto">
          <a:xfrm>
            <a:off x="6563646" y="1396015"/>
            <a:ext cx="23272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600" dirty="0" smtClean="0"/>
              <a:t>S. </a:t>
            </a:r>
            <a:r>
              <a:rPr lang="en-US" sz="1600" dirty="0" err="1" smtClean="0"/>
              <a:t>Mirarab</a:t>
            </a:r>
            <a:r>
              <a:rPr lang="en-US" sz="1600" dirty="0" smtClean="0"/>
              <a:t>   Md</a:t>
            </a:r>
            <a:r>
              <a:rPr lang="en-US" sz="1600" dirty="0"/>
              <a:t>. S. </a:t>
            </a:r>
            <a:r>
              <a:rPr lang="en-US" sz="1600" dirty="0" err="1"/>
              <a:t>Bayzid</a:t>
            </a:r>
            <a:r>
              <a:rPr lang="en-US" sz="1600" dirty="0"/>
              <a:t>, UT-</a:t>
            </a:r>
            <a:r>
              <a:rPr lang="en-US" sz="1600" dirty="0" smtClean="0"/>
              <a:t>Austin        UT-Austin</a:t>
            </a:r>
            <a:endParaRPr lang="en-US" dirty="0"/>
          </a:p>
        </p:txBody>
      </p:sp>
      <p:pic>
        <p:nvPicPr>
          <p:cNvPr id="2" name="Picture 1" descr="bayzid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875" y="1969445"/>
            <a:ext cx="836854" cy="9089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70559" y="1356393"/>
            <a:ext cx="12120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T. Warnow</a:t>
            </a:r>
          </a:p>
          <a:p>
            <a:r>
              <a:rPr lang="en-US" dirty="0" smtClean="0"/>
              <a:t>UT-Austin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939138" y="2986416"/>
            <a:ext cx="3156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Plus many many other people…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73315" y="1318151"/>
            <a:ext cx="115087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Erich Jarvis,</a:t>
            </a:r>
          </a:p>
          <a:p>
            <a:r>
              <a:rPr lang="en-US" sz="1600" dirty="0" smtClean="0"/>
              <a:t>HHMI 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1003122" y="4266702"/>
            <a:ext cx="7276351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Challenges:   </a:t>
            </a:r>
          </a:p>
          <a:p>
            <a:pPr marL="342900" indent="-342900">
              <a:buFont typeface="Arial"/>
              <a:buChar char="•"/>
            </a:pPr>
            <a:r>
              <a:rPr lang="en-US" sz="2400" b="1" dirty="0" smtClean="0">
                <a:solidFill>
                  <a:srgbClr val="0000FF"/>
                </a:solidFill>
              </a:rPr>
              <a:t>Species tree estimation from conflicting gene trees</a:t>
            </a:r>
            <a:endParaRPr lang="en-US" sz="2400" b="1" dirty="0" smtClean="0">
              <a:solidFill>
                <a:srgbClr val="0000FF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Maximum likelihood estimation </a:t>
            </a:r>
            <a:r>
              <a:rPr lang="en-US" sz="2400" dirty="0" smtClean="0"/>
              <a:t>on a multi-million</a:t>
            </a:r>
            <a:r>
              <a:rPr lang="en-US" sz="2400" dirty="0"/>
              <a:t> </a:t>
            </a:r>
            <a:r>
              <a:rPr lang="en-US" sz="2400" dirty="0" smtClean="0"/>
              <a:t>site </a:t>
            </a:r>
          </a:p>
          <a:p>
            <a:r>
              <a:rPr lang="en-US" sz="2400" dirty="0" smtClean="0"/>
              <a:t>     </a:t>
            </a:r>
            <a:r>
              <a:rPr lang="en-US" sz="2400" dirty="0" smtClean="0"/>
              <a:t>genome</a:t>
            </a:r>
            <a:r>
              <a:rPr lang="en-US" sz="2400" dirty="0" smtClean="0"/>
              <a:t>-scale alignment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42367" y="6364982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press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617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5538" name="Group 1026"/>
          <p:cNvGrpSpPr>
            <a:grpSpLocks/>
          </p:cNvGrpSpPr>
          <p:nvPr/>
        </p:nvGrpSpPr>
        <p:grpSpPr bwMode="auto">
          <a:xfrm>
            <a:off x="1524000" y="1981200"/>
            <a:ext cx="5943600" cy="1447800"/>
            <a:chOff x="1104" y="1200"/>
            <a:chExt cx="3456" cy="1728"/>
          </a:xfrm>
        </p:grpSpPr>
        <p:sp>
          <p:nvSpPr>
            <p:cNvPr id="705539" name="Line 1027"/>
            <p:cNvSpPr>
              <a:spLocks noChangeShapeType="1"/>
            </p:cNvSpPr>
            <p:nvPr/>
          </p:nvSpPr>
          <p:spPr bwMode="auto">
            <a:xfrm flipV="1">
              <a:off x="1104" y="1200"/>
              <a:ext cx="1728" cy="17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5540" name="Line 1028"/>
            <p:cNvSpPr>
              <a:spLocks noChangeShapeType="1"/>
            </p:cNvSpPr>
            <p:nvPr/>
          </p:nvSpPr>
          <p:spPr bwMode="auto">
            <a:xfrm flipH="1" flipV="1">
              <a:off x="2832" y="1200"/>
              <a:ext cx="1728" cy="17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5541" name="Line 1029"/>
            <p:cNvSpPr>
              <a:spLocks noChangeShapeType="1"/>
            </p:cNvSpPr>
            <p:nvPr/>
          </p:nvSpPr>
          <p:spPr bwMode="auto">
            <a:xfrm flipH="1">
              <a:off x="2256" y="1776"/>
              <a:ext cx="1152" cy="115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5542" name="Line 1030"/>
            <p:cNvSpPr>
              <a:spLocks noChangeShapeType="1"/>
            </p:cNvSpPr>
            <p:nvPr/>
          </p:nvSpPr>
          <p:spPr bwMode="auto">
            <a:xfrm flipH="1">
              <a:off x="3408" y="2352"/>
              <a:ext cx="576" cy="5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05543" name="Picture 1031" descr="orang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24288"/>
            <a:ext cx="1425575" cy="218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5544" name="Picture 1032" descr="chimp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0" y="3849688"/>
            <a:ext cx="1441450" cy="218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5545" name="Text Box 1033"/>
          <p:cNvSpPr txBox="1">
            <a:spLocks noChangeArrowheads="1"/>
          </p:cNvSpPr>
          <p:nvPr/>
        </p:nvSpPr>
        <p:spPr bwMode="auto">
          <a:xfrm>
            <a:off x="914400" y="3355975"/>
            <a:ext cx="1363663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200">
                <a:latin typeface="Times New Roman" charset="0"/>
              </a:rPr>
              <a:t>Orangutan</a:t>
            </a:r>
          </a:p>
        </p:txBody>
      </p:sp>
      <p:sp>
        <p:nvSpPr>
          <p:cNvPr id="705546" name="Text Box 1034"/>
          <p:cNvSpPr txBox="1">
            <a:spLocks noChangeArrowheads="1"/>
          </p:cNvSpPr>
          <p:nvPr/>
        </p:nvSpPr>
        <p:spPr bwMode="auto">
          <a:xfrm>
            <a:off x="3048000" y="3370263"/>
            <a:ext cx="976313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200">
                <a:latin typeface="Times New Roman" charset="0"/>
              </a:rPr>
              <a:t>Gorilla</a:t>
            </a:r>
          </a:p>
        </p:txBody>
      </p:sp>
      <p:sp>
        <p:nvSpPr>
          <p:cNvPr id="705547" name="Text Box 1035"/>
          <p:cNvSpPr txBox="1">
            <a:spLocks noChangeArrowheads="1"/>
          </p:cNvSpPr>
          <p:nvPr/>
        </p:nvSpPr>
        <p:spPr bwMode="auto">
          <a:xfrm>
            <a:off x="4648200" y="3370263"/>
            <a:ext cx="158115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200">
                <a:latin typeface="Times New Roman" charset="0"/>
              </a:rPr>
              <a:t>Chimpanzee</a:t>
            </a:r>
          </a:p>
        </p:txBody>
      </p:sp>
      <p:sp>
        <p:nvSpPr>
          <p:cNvPr id="705548" name="Text Box 1036"/>
          <p:cNvSpPr txBox="1">
            <a:spLocks noChangeArrowheads="1"/>
          </p:cNvSpPr>
          <p:nvPr/>
        </p:nvSpPr>
        <p:spPr bwMode="auto">
          <a:xfrm>
            <a:off x="6992938" y="3355975"/>
            <a:ext cx="1006475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200">
                <a:latin typeface="Times New Roman" charset="0"/>
              </a:rPr>
              <a:t>Human</a:t>
            </a:r>
          </a:p>
        </p:txBody>
      </p:sp>
      <p:pic>
        <p:nvPicPr>
          <p:cNvPr id="705549" name="Picture 1037" descr="gorilla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088" y="3835400"/>
            <a:ext cx="1458912" cy="218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5550" name="Text Box 1038"/>
          <p:cNvSpPr txBox="1">
            <a:spLocks noChangeArrowheads="1"/>
          </p:cNvSpPr>
          <p:nvPr/>
        </p:nvSpPr>
        <p:spPr bwMode="auto">
          <a:xfrm>
            <a:off x="1198563" y="6172200"/>
            <a:ext cx="1930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1000" i="1">
                <a:latin typeface="Times New Roman" charset="0"/>
              </a:rPr>
              <a:t>From the Tree of the Life Website,</a:t>
            </a:r>
            <a:br>
              <a:rPr lang="en-US" sz="1000" i="1">
                <a:latin typeface="Times New Roman" charset="0"/>
              </a:rPr>
            </a:br>
            <a:r>
              <a:rPr lang="en-US" sz="1000" i="1">
                <a:latin typeface="Times New Roman" charset="0"/>
              </a:rPr>
              <a:t>University of Arizona</a:t>
            </a:r>
          </a:p>
        </p:txBody>
      </p:sp>
      <p:sp>
        <p:nvSpPr>
          <p:cNvPr id="705551" name="Rectangle 1039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4572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/>
              <a:t>Phylogeny</a:t>
            </a:r>
            <a:br>
              <a:rPr lang="en-US"/>
            </a:br>
            <a:r>
              <a:rPr lang="en-US"/>
              <a:t>(evolutionary tree)</a:t>
            </a:r>
          </a:p>
        </p:txBody>
      </p:sp>
      <p:pic>
        <p:nvPicPr>
          <p:cNvPr id="705552" name="Picture 1040" descr="mountain_icecream_cropped_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886200"/>
            <a:ext cx="1481138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5932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5538" name="Group 1026"/>
          <p:cNvGrpSpPr>
            <a:grpSpLocks/>
          </p:cNvGrpSpPr>
          <p:nvPr/>
        </p:nvGrpSpPr>
        <p:grpSpPr bwMode="auto">
          <a:xfrm>
            <a:off x="1524000" y="1981200"/>
            <a:ext cx="5943600" cy="1447800"/>
            <a:chOff x="1104" y="1200"/>
            <a:chExt cx="3456" cy="1728"/>
          </a:xfrm>
        </p:grpSpPr>
        <p:sp>
          <p:nvSpPr>
            <p:cNvPr id="705539" name="Line 1027"/>
            <p:cNvSpPr>
              <a:spLocks noChangeShapeType="1"/>
            </p:cNvSpPr>
            <p:nvPr/>
          </p:nvSpPr>
          <p:spPr bwMode="auto">
            <a:xfrm flipV="1">
              <a:off x="1104" y="1200"/>
              <a:ext cx="1728" cy="17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5540" name="Line 1028"/>
            <p:cNvSpPr>
              <a:spLocks noChangeShapeType="1"/>
            </p:cNvSpPr>
            <p:nvPr/>
          </p:nvSpPr>
          <p:spPr bwMode="auto">
            <a:xfrm flipH="1" flipV="1">
              <a:off x="2832" y="1200"/>
              <a:ext cx="1728" cy="17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5541" name="Line 1029"/>
            <p:cNvSpPr>
              <a:spLocks noChangeShapeType="1"/>
            </p:cNvSpPr>
            <p:nvPr/>
          </p:nvSpPr>
          <p:spPr bwMode="auto">
            <a:xfrm flipH="1">
              <a:off x="2256" y="1776"/>
              <a:ext cx="1152" cy="115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5542" name="Line 1030"/>
            <p:cNvSpPr>
              <a:spLocks noChangeShapeType="1"/>
            </p:cNvSpPr>
            <p:nvPr/>
          </p:nvSpPr>
          <p:spPr bwMode="auto">
            <a:xfrm flipH="1">
              <a:off x="3408" y="2352"/>
              <a:ext cx="576" cy="5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05543" name="Picture 1031" descr="orang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24288"/>
            <a:ext cx="1425575" cy="218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5544" name="Picture 1032" descr="chimp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0" y="3849688"/>
            <a:ext cx="1441450" cy="218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5545" name="Text Box 1033"/>
          <p:cNvSpPr txBox="1">
            <a:spLocks noChangeArrowheads="1"/>
          </p:cNvSpPr>
          <p:nvPr/>
        </p:nvSpPr>
        <p:spPr bwMode="auto">
          <a:xfrm>
            <a:off x="914400" y="3355975"/>
            <a:ext cx="1363663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200">
                <a:latin typeface="Times New Roman" charset="0"/>
              </a:rPr>
              <a:t>Orangutan</a:t>
            </a:r>
          </a:p>
        </p:txBody>
      </p:sp>
      <p:sp>
        <p:nvSpPr>
          <p:cNvPr id="705546" name="Text Box 1034"/>
          <p:cNvSpPr txBox="1">
            <a:spLocks noChangeArrowheads="1"/>
          </p:cNvSpPr>
          <p:nvPr/>
        </p:nvSpPr>
        <p:spPr bwMode="auto">
          <a:xfrm>
            <a:off x="3048000" y="3370263"/>
            <a:ext cx="976313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200">
                <a:latin typeface="Times New Roman" charset="0"/>
              </a:rPr>
              <a:t>Gorilla</a:t>
            </a:r>
          </a:p>
        </p:txBody>
      </p:sp>
      <p:sp>
        <p:nvSpPr>
          <p:cNvPr id="705547" name="Text Box 1035"/>
          <p:cNvSpPr txBox="1">
            <a:spLocks noChangeArrowheads="1"/>
          </p:cNvSpPr>
          <p:nvPr/>
        </p:nvSpPr>
        <p:spPr bwMode="auto">
          <a:xfrm>
            <a:off x="4648200" y="3370263"/>
            <a:ext cx="158115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200">
                <a:latin typeface="Times New Roman" charset="0"/>
              </a:rPr>
              <a:t>Chimpanzee</a:t>
            </a:r>
          </a:p>
        </p:txBody>
      </p:sp>
      <p:sp>
        <p:nvSpPr>
          <p:cNvPr id="705548" name="Text Box 1036"/>
          <p:cNvSpPr txBox="1">
            <a:spLocks noChangeArrowheads="1"/>
          </p:cNvSpPr>
          <p:nvPr/>
        </p:nvSpPr>
        <p:spPr bwMode="auto">
          <a:xfrm>
            <a:off x="6992938" y="3355975"/>
            <a:ext cx="1006475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200">
                <a:latin typeface="Times New Roman" charset="0"/>
              </a:rPr>
              <a:t>Human</a:t>
            </a:r>
          </a:p>
        </p:txBody>
      </p:sp>
      <p:pic>
        <p:nvPicPr>
          <p:cNvPr id="705549" name="Picture 1037" descr="gorilla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088" y="3835400"/>
            <a:ext cx="1458912" cy="218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5550" name="Text Box 1038"/>
          <p:cNvSpPr txBox="1">
            <a:spLocks noChangeArrowheads="1"/>
          </p:cNvSpPr>
          <p:nvPr/>
        </p:nvSpPr>
        <p:spPr bwMode="auto">
          <a:xfrm>
            <a:off x="1198563" y="6172200"/>
            <a:ext cx="1930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1000" i="1">
                <a:latin typeface="Times New Roman" charset="0"/>
              </a:rPr>
              <a:t>From the Tree of the Life Website,</a:t>
            </a:r>
            <a:br>
              <a:rPr lang="en-US" sz="1000" i="1">
                <a:latin typeface="Times New Roman" charset="0"/>
              </a:rPr>
            </a:br>
            <a:r>
              <a:rPr lang="en-US" sz="1000" i="1">
                <a:latin typeface="Times New Roman" charset="0"/>
              </a:rPr>
              <a:t>University of Arizona</a:t>
            </a:r>
          </a:p>
        </p:txBody>
      </p:sp>
      <p:sp>
        <p:nvSpPr>
          <p:cNvPr id="705551" name="Rectangle 1039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4572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Sampling multiple genes from multiple species</a:t>
            </a:r>
            <a:endParaRPr lang="en-US" dirty="0"/>
          </a:p>
        </p:txBody>
      </p:sp>
      <p:pic>
        <p:nvPicPr>
          <p:cNvPr id="705552" name="Picture 1040" descr="mountain_icecream_cropped_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886200"/>
            <a:ext cx="1481138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6537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 descr="nature-reviews-tree-of-lif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56" y="1539489"/>
            <a:ext cx="3330289" cy="2875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Text Box 4"/>
          <p:cNvSpPr txBox="1">
            <a:spLocks noChangeArrowheads="1"/>
          </p:cNvSpPr>
          <p:nvPr/>
        </p:nvSpPr>
        <p:spPr bwMode="auto">
          <a:xfrm>
            <a:off x="935038" y="179389"/>
            <a:ext cx="7740382" cy="1112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2800" dirty="0" smtClean="0"/>
              <a:t>				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Phylogenomics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2800" dirty="0" smtClean="0"/>
              <a:t>(Phylogenetic estimation from whole genomes)</a:t>
            </a:r>
            <a:endParaRPr lang="en-US" dirty="0"/>
          </a:p>
        </p:txBody>
      </p:sp>
      <p:pic>
        <p:nvPicPr>
          <p:cNvPr id="2" name="Picture 1" descr="genome-10K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788" y="1570131"/>
            <a:ext cx="2670117" cy="267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14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multiple genes</a:t>
            </a:r>
            <a:endParaRPr lang="en-US" dirty="0"/>
          </a:p>
        </p:txBody>
      </p:sp>
      <p:grpSp>
        <p:nvGrpSpPr>
          <p:cNvPr id="390147" name="Group 3"/>
          <p:cNvGrpSpPr>
            <a:grpSpLocks/>
          </p:cNvGrpSpPr>
          <p:nvPr/>
        </p:nvGrpSpPr>
        <p:grpSpPr bwMode="auto">
          <a:xfrm>
            <a:off x="458788" y="2124075"/>
            <a:ext cx="2513012" cy="3057525"/>
            <a:chOff x="289" y="1338"/>
            <a:chExt cx="1583" cy="1926"/>
          </a:xfrm>
        </p:grpSpPr>
        <p:sp>
          <p:nvSpPr>
            <p:cNvPr id="390148" name="Line 4"/>
            <p:cNvSpPr>
              <a:spLocks noChangeShapeType="1"/>
            </p:cNvSpPr>
            <p:nvPr/>
          </p:nvSpPr>
          <p:spPr bwMode="auto">
            <a:xfrm>
              <a:off x="657" y="1338"/>
              <a:ext cx="15" cy="192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149" name="Line 5"/>
            <p:cNvSpPr>
              <a:spLocks noChangeShapeType="1"/>
            </p:cNvSpPr>
            <p:nvPr/>
          </p:nvSpPr>
          <p:spPr bwMode="auto">
            <a:xfrm>
              <a:off x="336" y="1728"/>
              <a:ext cx="15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150" name="Text Box 6"/>
            <p:cNvSpPr txBox="1">
              <a:spLocks noChangeArrowheads="1"/>
            </p:cNvSpPr>
            <p:nvPr/>
          </p:nvSpPr>
          <p:spPr bwMode="auto">
            <a:xfrm>
              <a:off x="700" y="1363"/>
              <a:ext cx="939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solidFill>
                    <a:schemeClr val="folHlink"/>
                  </a:solidFill>
                  <a:latin typeface="Helvetica" charset="0"/>
                </a:rPr>
                <a:t> </a:t>
              </a:r>
              <a:r>
                <a:rPr lang="en-US" sz="3200">
                  <a:solidFill>
                    <a:schemeClr val="folHlink"/>
                  </a:solidFill>
                  <a:latin typeface="Helvetica" charset="0"/>
                </a:rPr>
                <a:t>gene 1</a:t>
              </a:r>
            </a:p>
          </p:txBody>
        </p:sp>
        <p:sp>
          <p:nvSpPr>
            <p:cNvPr id="390151" name="Text Box 7"/>
            <p:cNvSpPr txBox="1">
              <a:spLocks noChangeArrowheads="1"/>
            </p:cNvSpPr>
            <p:nvPr/>
          </p:nvSpPr>
          <p:spPr bwMode="auto">
            <a:xfrm>
              <a:off x="306" y="1728"/>
              <a:ext cx="3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1</a:t>
              </a:r>
              <a:endParaRPr lang="en-US"/>
            </a:p>
          </p:txBody>
        </p:sp>
        <p:sp>
          <p:nvSpPr>
            <p:cNvPr id="390152" name="Text Box 8"/>
            <p:cNvSpPr txBox="1">
              <a:spLocks noChangeArrowheads="1"/>
            </p:cNvSpPr>
            <p:nvPr/>
          </p:nvSpPr>
          <p:spPr bwMode="auto">
            <a:xfrm>
              <a:off x="289" y="1938"/>
              <a:ext cx="3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2</a:t>
              </a:r>
              <a:endParaRPr lang="en-US"/>
            </a:p>
          </p:txBody>
        </p:sp>
        <p:sp>
          <p:nvSpPr>
            <p:cNvPr id="390153" name="Text Box 9"/>
            <p:cNvSpPr txBox="1">
              <a:spLocks noChangeArrowheads="1"/>
            </p:cNvSpPr>
            <p:nvPr/>
          </p:nvSpPr>
          <p:spPr bwMode="auto">
            <a:xfrm>
              <a:off x="289" y="2160"/>
              <a:ext cx="3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3</a:t>
              </a:r>
              <a:endParaRPr lang="en-US"/>
            </a:p>
          </p:txBody>
        </p:sp>
        <p:sp>
          <p:nvSpPr>
            <p:cNvPr id="390154" name="Text Box 10"/>
            <p:cNvSpPr txBox="1">
              <a:spLocks noChangeArrowheads="1"/>
            </p:cNvSpPr>
            <p:nvPr/>
          </p:nvSpPr>
          <p:spPr bwMode="auto">
            <a:xfrm>
              <a:off x="289" y="2400"/>
              <a:ext cx="3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4</a:t>
              </a:r>
              <a:endParaRPr lang="en-US"/>
            </a:p>
          </p:txBody>
        </p:sp>
        <p:sp>
          <p:nvSpPr>
            <p:cNvPr id="390155" name="Text Box 11"/>
            <p:cNvSpPr txBox="1">
              <a:spLocks noChangeArrowheads="1"/>
            </p:cNvSpPr>
            <p:nvPr/>
          </p:nvSpPr>
          <p:spPr bwMode="auto">
            <a:xfrm>
              <a:off x="289" y="2640"/>
              <a:ext cx="3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7</a:t>
              </a:r>
              <a:endParaRPr lang="en-US"/>
            </a:p>
          </p:txBody>
        </p:sp>
        <p:sp>
          <p:nvSpPr>
            <p:cNvPr id="390156" name="Text Box 12"/>
            <p:cNvSpPr txBox="1">
              <a:spLocks noChangeArrowheads="1"/>
            </p:cNvSpPr>
            <p:nvPr/>
          </p:nvSpPr>
          <p:spPr bwMode="auto">
            <a:xfrm>
              <a:off x="289" y="2868"/>
              <a:ext cx="3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8</a:t>
              </a:r>
              <a:endParaRPr lang="en-US"/>
            </a:p>
          </p:txBody>
        </p:sp>
        <p:sp>
          <p:nvSpPr>
            <p:cNvPr id="390157" name="Text Box 13"/>
            <p:cNvSpPr txBox="1">
              <a:spLocks noChangeArrowheads="1"/>
            </p:cNvSpPr>
            <p:nvPr/>
          </p:nvSpPr>
          <p:spPr bwMode="auto">
            <a:xfrm>
              <a:off x="652" y="1790"/>
              <a:ext cx="101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>
                  <a:solidFill>
                    <a:schemeClr val="folHlink"/>
                  </a:solidFill>
                  <a:latin typeface="Helvetica" charset="0"/>
                </a:rPr>
                <a:t> TCTAATGGAA</a:t>
              </a:r>
            </a:p>
          </p:txBody>
        </p:sp>
        <p:sp>
          <p:nvSpPr>
            <p:cNvPr id="390158" name="Text Box 14"/>
            <p:cNvSpPr txBox="1">
              <a:spLocks noChangeArrowheads="1"/>
            </p:cNvSpPr>
            <p:nvPr/>
          </p:nvSpPr>
          <p:spPr bwMode="auto">
            <a:xfrm>
              <a:off x="624" y="2016"/>
              <a:ext cx="106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>
                  <a:solidFill>
                    <a:schemeClr val="folHlink"/>
                  </a:solidFill>
                  <a:latin typeface="Helvetica" charset="0"/>
                </a:rPr>
                <a:t> GCTAAGGGAA</a:t>
              </a:r>
            </a:p>
          </p:txBody>
        </p:sp>
        <p:sp>
          <p:nvSpPr>
            <p:cNvPr id="390159" name="Text Box 15"/>
            <p:cNvSpPr txBox="1">
              <a:spLocks noChangeArrowheads="1"/>
            </p:cNvSpPr>
            <p:nvPr/>
          </p:nvSpPr>
          <p:spPr bwMode="auto">
            <a:xfrm>
              <a:off x="652" y="2236"/>
              <a:ext cx="104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>
                  <a:solidFill>
                    <a:schemeClr val="folHlink"/>
                  </a:solidFill>
                  <a:latin typeface="Helvetica" charset="0"/>
                </a:rPr>
                <a:t> TCTAAGGGAA</a:t>
              </a:r>
            </a:p>
          </p:txBody>
        </p:sp>
        <p:sp>
          <p:nvSpPr>
            <p:cNvPr id="390160" name="Text Box 16"/>
            <p:cNvSpPr txBox="1">
              <a:spLocks noChangeArrowheads="1"/>
            </p:cNvSpPr>
            <p:nvPr/>
          </p:nvSpPr>
          <p:spPr bwMode="auto">
            <a:xfrm>
              <a:off x="652" y="2448"/>
              <a:ext cx="103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>
                  <a:solidFill>
                    <a:schemeClr val="folHlink"/>
                  </a:solidFill>
                  <a:latin typeface="Helvetica" charset="0"/>
                </a:rPr>
                <a:t> TCTAACGGAA</a:t>
              </a:r>
            </a:p>
          </p:txBody>
        </p:sp>
        <p:sp>
          <p:nvSpPr>
            <p:cNvPr id="390161" name="Text Box 17"/>
            <p:cNvSpPr txBox="1">
              <a:spLocks noChangeArrowheads="1"/>
            </p:cNvSpPr>
            <p:nvPr/>
          </p:nvSpPr>
          <p:spPr bwMode="auto">
            <a:xfrm>
              <a:off x="667" y="2668"/>
              <a:ext cx="102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>
                  <a:solidFill>
                    <a:schemeClr val="folHlink"/>
                  </a:solidFill>
                  <a:latin typeface="Helvetica" charset="0"/>
                </a:rPr>
                <a:t> TCTAATGGAC</a:t>
              </a:r>
            </a:p>
          </p:txBody>
        </p:sp>
        <p:sp>
          <p:nvSpPr>
            <p:cNvPr id="390162" name="Text Box 18"/>
            <p:cNvSpPr txBox="1">
              <a:spLocks noChangeArrowheads="1"/>
            </p:cNvSpPr>
            <p:nvPr/>
          </p:nvSpPr>
          <p:spPr bwMode="auto">
            <a:xfrm>
              <a:off x="667" y="2908"/>
              <a:ext cx="102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>
                  <a:solidFill>
                    <a:schemeClr val="folHlink"/>
                  </a:solidFill>
                  <a:latin typeface="Helvetica" charset="0"/>
                </a:rPr>
                <a:t> TATAACGGAA</a:t>
              </a:r>
            </a:p>
          </p:txBody>
        </p:sp>
      </p:grpSp>
      <p:grpSp>
        <p:nvGrpSpPr>
          <p:cNvPr id="390163" name="Group 19"/>
          <p:cNvGrpSpPr>
            <a:grpSpLocks/>
          </p:cNvGrpSpPr>
          <p:nvPr/>
        </p:nvGrpSpPr>
        <p:grpSpPr bwMode="auto">
          <a:xfrm>
            <a:off x="6019800" y="2438400"/>
            <a:ext cx="2538413" cy="2819400"/>
            <a:chOff x="3792" y="1536"/>
            <a:chExt cx="1599" cy="1776"/>
          </a:xfrm>
        </p:grpSpPr>
        <p:sp>
          <p:nvSpPr>
            <p:cNvPr id="390164" name="Rectangle 20"/>
            <p:cNvSpPr>
              <a:spLocks noChangeArrowheads="1"/>
            </p:cNvSpPr>
            <p:nvPr/>
          </p:nvSpPr>
          <p:spPr bwMode="auto">
            <a:xfrm>
              <a:off x="4244" y="1556"/>
              <a:ext cx="899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>
                  <a:solidFill>
                    <a:srgbClr val="CC0000"/>
                  </a:solidFill>
                  <a:latin typeface="Helvetica" charset="0"/>
                </a:rPr>
                <a:t>gene 3</a:t>
              </a:r>
              <a:endParaRPr lang="en-US" sz="3200" i="1">
                <a:solidFill>
                  <a:srgbClr val="CC0000"/>
                </a:solidFill>
                <a:latin typeface="Helvetica" charset="0"/>
              </a:endParaRPr>
            </a:p>
          </p:txBody>
        </p:sp>
        <p:sp>
          <p:nvSpPr>
            <p:cNvPr id="390165" name="Rectangle 21"/>
            <p:cNvSpPr>
              <a:spLocks noChangeArrowheads="1"/>
            </p:cNvSpPr>
            <p:nvPr/>
          </p:nvSpPr>
          <p:spPr bwMode="auto">
            <a:xfrm>
              <a:off x="4176" y="2016"/>
              <a:ext cx="96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CC0000"/>
                  </a:solidFill>
                  <a:latin typeface="Helvetica" charset="0"/>
                </a:rPr>
                <a:t>TATTGATACA</a:t>
              </a:r>
            </a:p>
          </p:txBody>
        </p:sp>
        <p:sp>
          <p:nvSpPr>
            <p:cNvPr id="390166" name="Rectangle 22"/>
            <p:cNvSpPr>
              <a:spLocks noChangeArrowheads="1"/>
            </p:cNvSpPr>
            <p:nvPr/>
          </p:nvSpPr>
          <p:spPr bwMode="auto">
            <a:xfrm>
              <a:off x="4176" y="2256"/>
              <a:ext cx="97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CC0000"/>
                  </a:solidFill>
                  <a:latin typeface="Helvetica" charset="0"/>
                </a:rPr>
                <a:t>TCTTGATACC</a:t>
              </a:r>
            </a:p>
          </p:txBody>
        </p:sp>
        <p:sp>
          <p:nvSpPr>
            <p:cNvPr id="390167" name="Rectangle 23"/>
            <p:cNvSpPr>
              <a:spLocks noChangeArrowheads="1"/>
            </p:cNvSpPr>
            <p:nvPr/>
          </p:nvSpPr>
          <p:spPr bwMode="auto">
            <a:xfrm>
              <a:off x="4176" y="2724"/>
              <a:ext cx="99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CC0000"/>
                  </a:solidFill>
                  <a:latin typeface="Helvetica" charset="0"/>
                </a:rPr>
                <a:t>TAGTGATGCA</a:t>
              </a:r>
            </a:p>
          </p:txBody>
        </p:sp>
        <p:sp>
          <p:nvSpPr>
            <p:cNvPr id="390168" name="Rectangle 24"/>
            <p:cNvSpPr>
              <a:spLocks noChangeArrowheads="1"/>
            </p:cNvSpPr>
            <p:nvPr/>
          </p:nvSpPr>
          <p:spPr bwMode="auto">
            <a:xfrm>
              <a:off x="4176" y="2964"/>
              <a:ext cx="97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CC0000"/>
                  </a:solidFill>
                  <a:latin typeface="Helvetica" charset="0"/>
                </a:rPr>
                <a:t>CATTCATACC</a:t>
              </a:r>
            </a:p>
          </p:txBody>
        </p:sp>
        <p:sp>
          <p:nvSpPr>
            <p:cNvPr id="390169" name="Rectangle 25"/>
            <p:cNvSpPr>
              <a:spLocks noChangeArrowheads="1"/>
            </p:cNvSpPr>
            <p:nvPr/>
          </p:nvSpPr>
          <p:spPr bwMode="auto">
            <a:xfrm>
              <a:off x="4176" y="2468"/>
              <a:ext cx="99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CC0000"/>
                  </a:solidFill>
                  <a:latin typeface="Helvetica" charset="0"/>
                </a:rPr>
                <a:t>TAGTGATGCA</a:t>
              </a:r>
            </a:p>
          </p:txBody>
        </p:sp>
        <p:sp>
          <p:nvSpPr>
            <p:cNvPr id="390170" name="Text Box 26"/>
            <p:cNvSpPr txBox="1">
              <a:spLocks noChangeArrowheads="1"/>
            </p:cNvSpPr>
            <p:nvPr/>
          </p:nvSpPr>
          <p:spPr bwMode="auto">
            <a:xfrm>
              <a:off x="3857" y="1932"/>
              <a:ext cx="3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1</a:t>
              </a:r>
              <a:endParaRPr lang="en-US"/>
            </a:p>
          </p:txBody>
        </p:sp>
        <p:sp>
          <p:nvSpPr>
            <p:cNvPr id="390171" name="Text Box 27"/>
            <p:cNvSpPr txBox="1">
              <a:spLocks noChangeArrowheads="1"/>
            </p:cNvSpPr>
            <p:nvPr/>
          </p:nvSpPr>
          <p:spPr bwMode="auto">
            <a:xfrm>
              <a:off x="3840" y="2172"/>
              <a:ext cx="3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3</a:t>
              </a:r>
              <a:endParaRPr lang="en-US"/>
            </a:p>
          </p:txBody>
        </p:sp>
        <p:sp>
          <p:nvSpPr>
            <p:cNvPr id="390172" name="Text Box 28"/>
            <p:cNvSpPr txBox="1">
              <a:spLocks noChangeArrowheads="1"/>
            </p:cNvSpPr>
            <p:nvPr/>
          </p:nvSpPr>
          <p:spPr bwMode="auto">
            <a:xfrm>
              <a:off x="3840" y="2412"/>
              <a:ext cx="3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4</a:t>
              </a:r>
              <a:endParaRPr lang="en-US"/>
            </a:p>
          </p:txBody>
        </p:sp>
        <p:sp>
          <p:nvSpPr>
            <p:cNvPr id="390173" name="Text Box 29"/>
            <p:cNvSpPr txBox="1">
              <a:spLocks noChangeArrowheads="1"/>
            </p:cNvSpPr>
            <p:nvPr/>
          </p:nvSpPr>
          <p:spPr bwMode="auto">
            <a:xfrm>
              <a:off x="3840" y="2688"/>
              <a:ext cx="3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7</a:t>
              </a:r>
              <a:endParaRPr lang="en-US"/>
            </a:p>
          </p:txBody>
        </p:sp>
        <p:sp>
          <p:nvSpPr>
            <p:cNvPr id="390174" name="Text Box 30"/>
            <p:cNvSpPr txBox="1">
              <a:spLocks noChangeArrowheads="1"/>
            </p:cNvSpPr>
            <p:nvPr/>
          </p:nvSpPr>
          <p:spPr bwMode="auto">
            <a:xfrm>
              <a:off x="3840" y="2916"/>
              <a:ext cx="3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8</a:t>
              </a:r>
              <a:endParaRPr lang="en-US"/>
            </a:p>
          </p:txBody>
        </p:sp>
        <p:sp>
          <p:nvSpPr>
            <p:cNvPr id="390175" name="Line 31"/>
            <p:cNvSpPr>
              <a:spLocks noChangeShapeType="1"/>
            </p:cNvSpPr>
            <p:nvPr/>
          </p:nvSpPr>
          <p:spPr bwMode="auto">
            <a:xfrm>
              <a:off x="4176" y="1536"/>
              <a:ext cx="0" cy="17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176" name="Line 32"/>
            <p:cNvSpPr>
              <a:spLocks noChangeShapeType="1"/>
            </p:cNvSpPr>
            <p:nvPr/>
          </p:nvSpPr>
          <p:spPr bwMode="auto">
            <a:xfrm>
              <a:off x="3792" y="1920"/>
              <a:ext cx="1599" cy="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0177" name="Group 33"/>
          <p:cNvGrpSpPr>
            <a:grpSpLocks/>
          </p:cNvGrpSpPr>
          <p:nvPr/>
        </p:nvGrpSpPr>
        <p:grpSpPr bwMode="auto">
          <a:xfrm>
            <a:off x="3048000" y="3124200"/>
            <a:ext cx="2513013" cy="2362200"/>
            <a:chOff x="1920" y="1968"/>
            <a:chExt cx="1583" cy="1488"/>
          </a:xfrm>
        </p:grpSpPr>
        <p:sp>
          <p:nvSpPr>
            <p:cNvPr id="390178" name="Rectangle 34"/>
            <p:cNvSpPr>
              <a:spLocks noChangeArrowheads="1"/>
            </p:cNvSpPr>
            <p:nvPr/>
          </p:nvSpPr>
          <p:spPr bwMode="auto">
            <a:xfrm>
              <a:off x="2352" y="1974"/>
              <a:ext cx="899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>
                  <a:solidFill>
                    <a:schemeClr val="accent1"/>
                  </a:solidFill>
                  <a:latin typeface="Helvetica" charset="0"/>
                </a:rPr>
                <a:t>gene 2</a:t>
              </a:r>
              <a:endParaRPr lang="en-US" sz="3200" i="1">
                <a:solidFill>
                  <a:schemeClr val="accent1"/>
                </a:solidFill>
                <a:latin typeface="Helvetica" charset="0"/>
              </a:endParaRPr>
            </a:p>
          </p:txBody>
        </p:sp>
        <p:sp>
          <p:nvSpPr>
            <p:cNvPr id="390179" name="Rectangle 35"/>
            <p:cNvSpPr>
              <a:spLocks noChangeArrowheads="1"/>
            </p:cNvSpPr>
            <p:nvPr/>
          </p:nvSpPr>
          <p:spPr bwMode="auto">
            <a:xfrm>
              <a:off x="2297" y="2448"/>
              <a:ext cx="101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chemeClr val="accent1"/>
                  </a:solidFill>
                  <a:latin typeface="Helvetica" charset="0"/>
                </a:rPr>
                <a:t>GGTAACCCTC</a:t>
              </a:r>
              <a:endParaRPr lang="en-US" sz="1600" i="1">
                <a:solidFill>
                  <a:schemeClr val="accent1"/>
                </a:solidFill>
                <a:latin typeface="Helvetica" charset="0"/>
              </a:endParaRPr>
            </a:p>
          </p:txBody>
        </p:sp>
        <p:sp>
          <p:nvSpPr>
            <p:cNvPr id="390180" name="Rectangle 36"/>
            <p:cNvSpPr>
              <a:spLocks noChangeArrowheads="1"/>
            </p:cNvSpPr>
            <p:nvPr/>
          </p:nvSpPr>
          <p:spPr bwMode="auto">
            <a:xfrm>
              <a:off x="2297" y="2668"/>
              <a:ext cx="99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chemeClr val="accent1"/>
                  </a:solidFill>
                  <a:latin typeface="Helvetica" charset="0"/>
                </a:rPr>
                <a:t>GCTAAACCTC</a:t>
              </a:r>
              <a:endParaRPr lang="en-US" sz="1600" i="1">
                <a:solidFill>
                  <a:schemeClr val="accent1"/>
                </a:solidFill>
                <a:latin typeface="Helvetica" charset="0"/>
              </a:endParaRPr>
            </a:p>
          </p:txBody>
        </p:sp>
        <p:sp>
          <p:nvSpPr>
            <p:cNvPr id="390181" name="Rectangle 37"/>
            <p:cNvSpPr>
              <a:spLocks noChangeArrowheads="1"/>
            </p:cNvSpPr>
            <p:nvPr/>
          </p:nvSpPr>
          <p:spPr bwMode="auto">
            <a:xfrm>
              <a:off x="2293" y="2908"/>
              <a:ext cx="101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chemeClr val="accent1"/>
                  </a:solidFill>
                  <a:latin typeface="Helvetica" charset="0"/>
                </a:rPr>
                <a:t>GGTGACCATC</a:t>
              </a:r>
              <a:endParaRPr lang="en-US" sz="1600" i="1">
                <a:solidFill>
                  <a:schemeClr val="accent1"/>
                </a:solidFill>
                <a:latin typeface="Helvetica" charset="0"/>
              </a:endParaRPr>
            </a:p>
          </p:txBody>
        </p:sp>
        <p:sp>
          <p:nvSpPr>
            <p:cNvPr id="390182" name="Rectangle 38"/>
            <p:cNvSpPr>
              <a:spLocks noChangeArrowheads="1"/>
            </p:cNvSpPr>
            <p:nvPr/>
          </p:nvSpPr>
          <p:spPr bwMode="auto">
            <a:xfrm>
              <a:off x="2303" y="3148"/>
              <a:ext cx="99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chemeClr val="accent1"/>
                  </a:solidFill>
                  <a:latin typeface="Helvetica" charset="0"/>
                </a:rPr>
                <a:t>GCTAAACCTC</a:t>
              </a:r>
              <a:endParaRPr lang="en-US" sz="1600" i="1">
                <a:solidFill>
                  <a:schemeClr val="accent1"/>
                </a:solidFill>
                <a:latin typeface="Helvetica" charset="0"/>
              </a:endParaRPr>
            </a:p>
          </p:txBody>
        </p:sp>
        <p:sp>
          <p:nvSpPr>
            <p:cNvPr id="390183" name="Line 39"/>
            <p:cNvSpPr>
              <a:spLocks noChangeShapeType="1"/>
            </p:cNvSpPr>
            <p:nvPr/>
          </p:nvSpPr>
          <p:spPr bwMode="auto">
            <a:xfrm>
              <a:off x="2288" y="1968"/>
              <a:ext cx="16" cy="14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184" name="Line 40"/>
            <p:cNvSpPr>
              <a:spLocks noChangeShapeType="1"/>
            </p:cNvSpPr>
            <p:nvPr/>
          </p:nvSpPr>
          <p:spPr bwMode="auto">
            <a:xfrm>
              <a:off x="1967" y="2358"/>
              <a:ext cx="15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185" name="Text Box 41"/>
            <p:cNvSpPr txBox="1">
              <a:spLocks noChangeArrowheads="1"/>
            </p:cNvSpPr>
            <p:nvPr/>
          </p:nvSpPr>
          <p:spPr bwMode="auto">
            <a:xfrm>
              <a:off x="1920" y="2400"/>
              <a:ext cx="3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4</a:t>
              </a:r>
              <a:endParaRPr lang="en-US"/>
            </a:p>
          </p:txBody>
        </p:sp>
        <p:sp>
          <p:nvSpPr>
            <p:cNvPr id="390186" name="Text Box 42"/>
            <p:cNvSpPr txBox="1">
              <a:spLocks noChangeArrowheads="1"/>
            </p:cNvSpPr>
            <p:nvPr/>
          </p:nvSpPr>
          <p:spPr bwMode="auto">
            <a:xfrm>
              <a:off x="1920" y="2640"/>
              <a:ext cx="3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5</a:t>
              </a:r>
              <a:endParaRPr lang="en-US"/>
            </a:p>
          </p:txBody>
        </p:sp>
        <p:sp>
          <p:nvSpPr>
            <p:cNvPr id="390187" name="Text Box 43"/>
            <p:cNvSpPr txBox="1">
              <a:spLocks noChangeArrowheads="1"/>
            </p:cNvSpPr>
            <p:nvPr/>
          </p:nvSpPr>
          <p:spPr bwMode="auto">
            <a:xfrm>
              <a:off x="1920" y="2880"/>
              <a:ext cx="3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6</a:t>
              </a:r>
              <a:endParaRPr lang="en-US"/>
            </a:p>
          </p:txBody>
        </p:sp>
        <p:sp>
          <p:nvSpPr>
            <p:cNvPr id="390188" name="Text Box 44"/>
            <p:cNvSpPr txBox="1">
              <a:spLocks noChangeArrowheads="1"/>
            </p:cNvSpPr>
            <p:nvPr/>
          </p:nvSpPr>
          <p:spPr bwMode="auto">
            <a:xfrm>
              <a:off x="1920" y="3120"/>
              <a:ext cx="3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7</a:t>
              </a: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11989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0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0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Concatenation</a:t>
            </a:r>
            <a:endParaRPr lang="en-US" dirty="0"/>
          </a:p>
        </p:txBody>
      </p:sp>
      <p:sp>
        <p:nvSpPr>
          <p:cNvPr id="392195" name="Line 3"/>
          <p:cNvSpPr>
            <a:spLocks noChangeShapeType="1"/>
          </p:cNvSpPr>
          <p:nvPr/>
        </p:nvSpPr>
        <p:spPr bwMode="auto">
          <a:xfrm>
            <a:off x="998538" y="1492250"/>
            <a:ext cx="0" cy="3581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2196" name="Line 4"/>
          <p:cNvSpPr>
            <a:spLocks noChangeShapeType="1"/>
          </p:cNvSpPr>
          <p:nvPr/>
        </p:nvSpPr>
        <p:spPr bwMode="auto">
          <a:xfrm>
            <a:off x="152400" y="2111375"/>
            <a:ext cx="5486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2197" name="Text Box 5"/>
          <p:cNvSpPr txBox="1">
            <a:spLocks noChangeArrowheads="1"/>
          </p:cNvSpPr>
          <p:nvPr/>
        </p:nvSpPr>
        <p:spPr bwMode="auto">
          <a:xfrm>
            <a:off x="1219200" y="1531938"/>
            <a:ext cx="14906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>
                <a:solidFill>
                  <a:schemeClr val="folHlink"/>
                </a:solidFill>
                <a:latin typeface="Helvetica" charset="0"/>
              </a:rPr>
              <a:t> </a:t>
            </a:r>
            <a:r>
              <a:rPr lang="en-US" sz="3200">
                <a:solidFill>
                  <a:schemeClr val="folHlink"/>
                </a:solidFill>
                <a:latin typeface="Helvetica" charset="0"/>
              </a:rPr>
              <a:t>gene 1</a:t>
            </a:r>
          </a:p>
        </p:txBody>
      </p:sp>
      <p:sp>
        <p:nvSpPr>
          <p:cNvPr id="392198" name="Text Box 6"/>
          <p:cNvSpPr txBox="1">
            <a:spLocks noChangeArrowheads="1"/>
          </p:cNvSpPr>
          <p:nvPr/>
        </p:nvSpPr>
        <p:spPr bwMode="auto">
          <a:xfrm>
            <a:off x="441325" y="2111375"/>
            <a:ext cx="500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S</a:t>
            </a:r>
            <a:r>
              <a:rPr lang="en-US" baseline="-25000"/>
              <a:t>1</a:t>
            </a:r>
            <a:endParaRPr lang="en-US"/>
          </a:p>
        </p:txBody>
      </p:sp>
      <p:sp>
        <p:nvSpPr>
          <p:cNvPr id="392199" name="Text Box 7"/>
          <p:cNvSpPr txBox="1">
            <a:spLocks noChangeArrowheads="1"/>
          </p:cNvSpPr>
          <p:nvPr/>
        </p:nvSpPr>
        <p:spPr bwMode="auto">
          <a:xfrm>
            <a:off x="414338" y="2444750"/>
            <a:ext cx="500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S</a:t>
            </a:r>
            <a:r>
              <a:rPr lang="en-US" baseline="-25000"/>
              <a:t>2</a:t>
            </a:r>
            <a:endParaRPr lang="en-US"/>
          </a:p>
        </p:txBody>
      </p:sp>
      <p:sp>
        <p:nvSpPr>
          <p:cNvPr id="392200" name="Text Box 8"/>
          <p:cNvSpPr txBox="1">
            <a:spLocks noChangeArrowheads="1"/>
          </p:cNvSpPr>
          <p:nvPr/>
        </p:nvSpPr>
        <p:spPr bwMode="auto">
          <a:xfrm>
            <a:off x="414338" y="2797175"/>
            <a:ext cx="500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S</a:t>
            </a:r>
            <a:r>
              <a:rPr lang="en-US" baseline="-25000"/>
              <a:t>3</a:t>
            </a:r>
            <a:endParaRPr lang="en-US"/>
          </a:p>
        </p:txBody>
      </p:sp>
      <p:sp>
        <p:nvSpPr>
          <p:cNvPr id="392201" name="Text Box 9"/>
          <p:cNvSpPr txBox="1">
            <a:spLocks noChangeArrowheads="1"/>
          </p:cNvSpPr>
          <p:nvPr/>
        </p:nvSpPr>
        <p:spPr bwMode="auto">
          <a:xfrm>
            <a:off x="414338" y="3178175"/>
            <a:ext cx="500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S</a:t>
            </a:r>
            <a:r>
              <a:rPr lang="en-US" baseline="-25000"/>
              <a:t>4</a:t>
            </a:r>
            <a:endParaRPr lang="en-US"/>
          </a:p>
        </p:txBody>
      </p:sp>
      <p:sp>
        <p:nvSpPr>
          <p:cNvPr id="392202" name="Text Box 10"/>
          <p:cNvSpPr txBox="1">
            <a:spLocks noChangeArrowheads="1"/>
          </p:cNvSpPr>
          <p:nvPr/>
        </p:nvSpPr>
        <p:spPr bwMode="auto">
          <a:xfrm>
            <a:off x="414338" y="3559175"/>
            <a:ext cx="500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S</a:t>
            </a:r>
            <a:r>
              <a:rPr lang="en-US" baseline="-25000"/>
              <a:t>5</a:t>
            </a:r>
            <a:endParaRPr lang="en-US"/>
          </a:p>
        </p:txBody>
      </p:sp>
      <p:sp>
        <p:nvSpPr>
          <p:cNvPr id="392203" name="Text Box 11"/>
          <p:cNvSpPr txBox="1">
            <a:spLocks noChangeArrowheads="1"/>
          </p:cNvSpPr>
          <p:nvPr/>
        </p:nvSpPr>
        <p:spPr bwMode="auto">
          <a:xfrm>
            <a:off x="414338" y="3940175"/>
            <a:ext cx="500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S</a:t>
            </a:r>
            <a:r>
              <a:rPr lang="en-US" baseline="-25000"/>
              <a:t>6</a:t>
            </a:r>
            <a:endParaRPr lang="en-US"/>
          </a:p>
        </p:txBody>
      </p:sp>
      <p:sp>
        <p:nvSpPr>
          <p:cNvPr id="392204" name="Text Box 12"/>
          <p:cNvSpPr txBox="1">
            <a:spLocks noChangeArrowheads="1"/>
          </p:cNvSpPr>
          <p:nvPr/>
        </p:nvSpPr>
        <p:spPr bwMode="auto">
          <a:xfrm>
            <a:off x="414338" y="4321175"/>
            <a:ext cx="500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S</a:t>
            </a:r>
            <a:r>
              <a:rPr lang="en-US" baseline="-25000"/>
              <a:t>7</a:t>
            </a:r>
            <a:endParaRPr lang="en-US"/>
          </a:p>
        </p:txBody>
      </p:sp>
      <p:sp>
        <p:nvSpPr>
          <p:cNvPr id="392205" name="Text Box 13"/>
          <p:cNvSpPr txBox="1">
            <a:spLocks noChangeArrowheads="1"/>
          </p:cNvSpPr>
          <p:nvPr/>
        </p:nvSpPr>
        <p:spPr bwMode="auto">
          <a:xfrm>
            <a:off x="414338" y="4683125"/>
            <a:ext cx="500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S</a:t>
            </a:r>
            <a:r>
              <a:rPr lang="en-US" baseline="-25000"/>
              <a:t>8</a:t>
            </a:r>
            <a:endParaRPr lang="en-US"/>
          </a:p>
        </p:txBody>
      </p:sp>
      <p:sp>
        <p:nvSpPr>
          <p:cNvPr id="392206" name="Rectangle 14"/>
          <p:cNvSpPr>
            <a:spLocks noChangeArrowheads="1"/>
          </p:cNvSpPr>
          <p:nvPr/>
        </p:nvSpPr>
        <p:spPr bwMode="auto">
          <a:xfrm>
            <a:off x="2743200" y="1501775"/>
            <a:ext cx="14271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chemeClr val="accent1"/>
                </a:solidFill>
                <a:latin typeface="Helvetica" charset="0"/>
              </a:rPr>
              <a:t>gene 2</a:t>
            </a:r>
            <a:endParaRPr lang="en-US" sz="3200" i="1">
              <a:solidFill>
                <a:schemeClr val="accent1"/>
              </a:solidFill>
              <a:latin typeface="Helvetica" charset="0"/>
            </a:endParaRPr>
          </a:p>
        </p:txBody>
      </p:sp>
      <p:sp>
        <p:nvSpPr>
          <p:cNvPr id="392207" name="Rectangle 15"/>
          <p:cNvSpPr>
            <a:spLocks noChangeArrowheads="1"/>
          </p:cNvSpPr>
          <p:nvPr/>
        </p:nvSpPr>
        <p:spPr bwMode="auto">
          <a:xfrm>
            <a:off x="4222750" y="1501775"/>
            <a:ext cx="14271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CC0000"/>
                </a:solidFill>
                <a:latin typeface="Helvetica" charset="0"/>
              </a:rPr>
              <a:t>gene 3</a:t>
            </a:r>
            <a:endParaRPr lang="en-US" sz="3200" i="1">
              <a:solidFill>
                <a:srgbClr val="CC0000"/>
              </a:solidFill>
              <a:latin typeface="Helvetica" charset="0"/>
            </a:endParaRPr>
          </a:p>
        </p:txBody>
      </p:sp>
      <p:sp>
        <p:nvSpPr>
          <p:cNvPr id="392208" name="Text Box 16"/>
          <p:cNvSpPr txBox="1">
            <a:spLocks noChangeArrowheads="1"/>
          </p:cNvSpPr>
          <p:nvPr/>
        </p:nvSpPr>
        <p:spPr bwMode="auto">
          <a:xfrm>
            <a:off x="1143000" y="2209800"/>
            <a:ext cx="16176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solidFill>
                  <a:schemeClr val="folHlink"/>
                </a:solidFill>
                <a:latin typeface="Helvetica" charset="0"/>
              </a:rPr>
              <a:t> TCTAATGGAA</a:t>
            </a:r>
          </a:p>
        </p:txBody>
      </p:sp>
      <p:sp>
        <p:nvSpPr>
          <p:cNvPr id="392209" name="Text Box 17"/>
          <p:cNvSpPr txBox="1">
            <a:spLocks noChangeArrowheads="1"/>
          </p:cNvSpPr>
          <p:nvPr/>
        </p:nvSpPr>
        <p:spPr bwMode="auto">
          <a:xfrm>
            <a:off x="1098550" y="2568575"/>
            <a:ext cx="1685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solidFill>
                  <a:schemeClr val="folHlink"/>
                </a:solidFill>
                <a:latin typeface="Helvetica" charset="0"/>
              </a:rPr>
              <a:t> GCTAAGGGAA</a:t>
            </a:r>
          </a:p>
        </p:txBody>
      </p:sp>
      <p:sp>
        <p:nvSpPr>
          <p:cNvPr id="392210" name="Text Box 18"/>
          <p:cNvSpPr txBox="1">
            <a:spLocks noChangeArrowheads="1"/>
          </p:cNvSpPr>
          <p:nvPr/>
        </p:nvSpPr>
        <p:spPr bwMode="auto">
          <a:xfrm>
            <a:off x="1143000" y="2917825"/>
            <a:ext cx="16525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solidFill>
                  <a:schemeClr val="folHlink"/>
                </a:solidFill>
                <a:latin typeface="Helvetica" charset="0"/>
              </a:rPr>
              <a:t> TCTAAGGGAA</a:t>
            </a:r>
          </a:p>
        </p:txBody>
      </p:sp>
      <p:sp>
        <p:nvSpPr>
          <p:cNvPr id="392211" name="Text Box 19"/>
          <p:cNvSpPr txBox="1">
            <a:spLocks noChangeArrowheads="1"/>
          </p:cNvSpPr>
          <p:nvPr/>
        </p:nvSpPr>
        <p:spPr bwMode="auto">
          <a:xfrm>
            <a:off x="1143000" y="3254375"/>
            <a:ext cx="16398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solidFill>
                  <a:schemeClr val="folHlink"/>
                </a:solidFill>
                <a:latin typeface="Helvetica" charset="0"/>
              </a:rPr>
              <a:t> TCTAACGGAA</a:t>
            </a:r>
          </a:p>
        </p:txBody>
      </p:sp>
      <p:sp>
        <p:nvSpPr>
          <p:cNvPr id="392212" name="Text Box 20"/>
          <p:cNvSpPr txBox="1">
            <a:spLocks noChangeArrowheads="1"/>
          </p:cNvSpPr>
          <p:nvPr/>
        </p:nvSpPr>
        <p:spPr bwMode="auto">
          <a:xfrm>
            <a:off x="1166813" y="4365625"/>
            <a:ext cx="16287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solidFill>
                  <a:schemeClr val="folHlink"/>
                </a:solidFill>
                <a:latin typeface="Helvetica" charset="0"/>
              </a:rPr>
              <a:t> TCTAATGGAC</a:t>
            </a:r>
          </a:p>
        </p:txBody>
      </p:sp>
      <p:sp>
        <p:nvSpPr>
          <p:cNvPr id="392213" name="Text Box 21"/>
          <p:cNvSpPr txBox="1">
            <a:spLocks noChangeArrowheads="1"/>
          </p:cNvSpPr>
          <p:nvPr/>
        </p:nvSpPr>
        <p:spPr bwMode="auto">
          <a:xfrm>
            <a:off x="1166813" y="4746625"/>
            <a:ext cx="16287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solidFill>
                  <a:schemeClr val="folHlink"/>
                </a:solidFill>
                <a:latin typeface="Helvetica" charset="0"/>
              </a:rPr>
              <a:t> TATAACGGAA</a:t>
            </a:r>
          </a:p>
        </p:txBody>
      </p:sp>
      <p:sp>
        <p:nvSpPr>
          <p:cNvPr id="392214" name="Rectangle 22"/>
          <p:cNvSpPr>
            <a:spLocks noChangeArrowheads="1"/>
          </p:cNvSpPr>
          <p:nvPr/>
        </p:nvSpPr>
        <p:spPr bwMode="auto">
          <a:xfrm>
            <a:off x="2655888" y="3254375"/>
            <a:ext cx="1606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accent1"/>
                </a:solidFill>
                <a:latin typeface="Helvetica" charset="0"/>
              </a:rPr>
              <a:t>GGTAACCCTC</a:t>
            </a:r>
            <a:endParaRPr lang="en-US" sz="1600" i="1">
              <a:solidFill>
                <a:schemeClr val="accent1"/>
              </a:solidFill>
              <a:latin typeface="Helvetica" charset="0"/>
            </a:endParaRPr>
          </a:p>
        </p:txBody>
      </p:sp>
      <p:sp>
        <p:nvSpPr>
          <p:cNvPr id="392215" name="Rectangle 23"/>
          <p:cNvSpPr>
            <a:spLocks noChangeArrowheads="1"/>
          </p:cNvSpPr>
          <p:nvPr/>
        </p:nvSpPr>
        <p:spPr bwMode="auto">
          <a:xfrm>
            <a:off x="2655888" y="3603625"/>
            <a:ext cx="1584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accent1"/>
                </a:solidFill>
                <a:latin typeface="Helvetica" charset="0"/>
              </a:rPr>
              <a:t>GCTAAACCTC</a:t>
            </a:r>
            <a:endParaRPr lang="en-US" sz="1600" i="1">
              <a:solidFill>
                <a:schemeClr val="accent1"/>
              </a:solidFill>
              <a:latin typeface="Helvetica" charset="0"/>
            </a:endParaRPr>
          </a:p>
        </p:txBody>
      </p:sp>
      <p:sp>
        <p:nvSpPr>
          <p:cNvPr id="392216" name="Rectangle 24"/>
          <p:cNvSpPr>
            <a:spLocks noChangeArrowheads="1"/>
          </p:cNvSpPr>
          <p:nvPr/>
        </p:nvSpPr>
        <p:spPr bwMode="auto">
          <a:xfrm>
            <a:off x="2649538" y="3984625"/>
            <a:ext cx="16176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accent1"/>
                </a:solidFill>
                <a:latin typeface="Helvetica" charset="0"/>
              </a:rPr>
              <a:t>GGTGACCATC</a:t>
            </a:r>
            <a:endParaRPr lang="en-US" sz="1600" i="1">
              <a:solidFill>
                <a:schemeClr val="accent1"/>
              </a:solidFill>
              <a:latin typeface="Helvetica" charset="0"/>
            </a:endParaRPr>
          </a:p>
        </p:txBody>
      </p:sp>
      <p:sp>
        <p:nvSpPr>
          <p:cNvPr id="392217" name="Rectangle 25"/>
          <p:cNvSpPr>
            <a:spLocks noChangeArrowheads="1"/>
          </p:cNvSpPr>
          <p:nvPr/>
        </p:nvSpPr>
        <p:spPr bwMode="auto">
          <a:xfrm>
            <a:off x="2665413" y="4365625"/>
            <a:ext cx="1584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accent1"/>
                </a:solidFill>
                <a:latin typeface="Helvetica" charset="0"/>
              </a:rPr>
              <a:t>GCTAAACCTC</a:t>
            </a:r>
            <a:endParaRPr lang="en-US" sz="1600" i="1">
              <a:solidFill>
                <a:schemeClr val="accent1"/>
              </a:solidFill>
              <a:latin typeface="Helvetica" charset="0"/>
            </a:endParaRPr>
          </a:p>
        </p:txBody>
      </p:sp>
      <p:sp>
        <p:nvSpPr>
          <p:cNvPr id="392218" name="Rectangle 26"/>
          <p:cNvSpPr>
            <a:spLocks noChangeArrowheads="1"/>
          </p:cNvSpPr>
          <p:nvPr/>
        </p:nvSpPr>
        <p:spPr bwMode="auto">
          <a:xfrm>
            <a:off x="4114800" y="2232025"/>
            <a:ext cx="15271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CC0000"/>
                </a:solidFill>
                <a:latin typeface="Helvetica" charset="0"/>
              </a:rPr>
              <a:t>TATTGATACA</a:t>
            </a:r>
          </a:p>
        </p:txBody>
      </p:sp>
      <p:sp>
        <p:nvSpPr>
          <p:cNvPr id="392219" name="Rectangle 27"/>
          <p:cNvSpPr>
            <a:spLocks noChangeArrowheads="1"/>
          </p:cNvSpPr>
          <p:nvPr/>
        </p:nvSpPr>
        <p:spPr bwMode="auto">
          <a:xfrm>
            <a:off x="4114800" y="2917825"/>
            <a:ext cx="1549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CC0000"/>
                </a:solidFill>
                <a:latin typeface="Helvetica" charset="0"/>
              </a:rPr>
              <a:t>TCTTGATACC</a:t>
            </a:r>
          </a:p>
        </p:txBody>
      </p:sp>
      <p:sp>
        <p:nvSpPr>
          <p:cNvPr id="392220" name="Rectangle 28"/>
          <p:cNvSpPr>
            <a:spLocks noChangeArrowheads="1"/>
          </p:cNvSpPr>
          <p:nvPr/>
        </p:nvSpPr>
        <p:spPr bwMode="auto">
          <a:xfrm>
            <a:off x="4114800" y="4365625"/>
            <a:ext cx="1584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CC0000"/>
                </a:solidFill>
                <a:latin typeface="Helvetica" charset="0"/>
              </a:rPr>
              <a:t>TAGTGATGCA</a:t>
            </a:r>
          </a:p>
        </p:txBody>
      </p:sp>
      <p:sp>
        <p:nvSpPr>
          <p:cNvPr id="392221" name="Rectangle 29"/>
          <p:cNvSpPr>
            <a:spLocks noChangeArrowheads="1"/>
          </p:cNvSpPr>
          <p:nvPr/>
        </p:nvSpPr>
        <p:spPr bwMode="auto">
          <a:xfrm>
            <a:off x="4114800" y="4746625"/>
            <a:ext cx="1549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CC0000"/>
                </a:solidFill>
                <a:latin typeface="Helvetica" charset="0"/>
              </a:rPr>
              <a:t>CATTCATACC</a:t>
            </a:r>
          </a:p>
        </p:txBody>
      </p:sp>
      <p:sp>
        <p:nvSpPr>
          <p:cNvPr id="392222" name="Rectangle 30"/>
          <p:cNvSpPr>
            <a:spLocks noChangeArrowheads="1"/>
          </p:cNvSpPr>
          <p:nvPr/>
        </p:nvSpPr>
        <p:spPr bwMode="auto">
          <a:xfrm>
            <a:off x="4114800" y="3254375"/>
            <a:ext cx="1584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CC0000"/>
                </a:solidFill>
                <a:latin typeface="Helvetica" charset="0"/>
              </a:rPr>
              <a:t>TAGTGATGCA</a:t>
            </a:r>
          </a:p>
        </p:txBody>
      </p:sp>
      <p:sp>
        <p:nvSpPr>
          <p:cNvPr id="392223" name="Text Box 31"/>
          <p:cNvSpPr txBox="1">
            <a:spLocks noChangeArrowheads="1"/>
          </p:cNvSpPr>
          <p:nvPr/>
        </p:nvSpPr>
        <p:spPr bwMode="auto">
          <a:xfrm>
            <a:off x="1143000" y="3649663"/>
            <a:ext cx="1606550" cy="29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300">
                <a:solidFill>
                  <a:schemeClr val="folHlink"/>
                </a:solidFill>
                <a:latin typeface="Helvetica" charset="0"/>
              </a:rPr>
              <a:t> ? ? ? ? ? ? ? ? ? ? </a:t>
            </a:r>
          </a:p>
        </p:txBody>
      </p:sp>
      <p:sp>
        <p:nvSpPr>
          <p:cNvPr id="392224" name="Text Box 32"/>
          <p:cNvSpPr txBox="1">
            <a:spLocks noChangeArrowheads="1"/>
          </p:cNvSpPr>
          <p:nvPr/>
        </p:nvSpPr>
        <p:spPr bwMode="auto">
          <a:xfrm>
            <a:off x="1219200" y="4016375"/>
            <a:ext cx="1514475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300">
                <a:solidFill>
                  <a:schemeClr val="folHlink"/>
                </a:solidFill>
                <a:latin typeface="Helvetica" charset="0"/>
              </a:rPr>
              <a:t>? ? ? ? ? ? ? ? ? ?</a:t>
            </a:r>
          </a:p>
        </p:txBody>
      </p:sp>
      <p:sp>
        <p:nvSpPr>
          <p:cNvPr id="392225" name="Text Box 33"/>
          <p:cNvSpPr txBox="1">
            <a:spLocks noChangeArrowheads="1"/>
          </p:cNvSpPr>
          <p:nvPr/>
        </p:nvSpPr>
        <p:spPr bwMode="auto">
          <a:xfrm>
            <a:off x="2649538" y="2224088"/>
            <a:ext cx="1606550" cy="29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300">
                <a:solidFill>
                  <a:schemeClr val="accent1"/>
                </a:solidFill>
                <a:latin typeface="Helvetica" charset="0"/>
              </a:rPr>
              <a:t> ? ? ? ? ? ? ? ? ? ? </a:t>
            </a:r>
          </a:p>
        </p:txBody>
      </p:sp>
      <p:sp>
        <p:nvSpPr>
          <p:cNvPr id="392226" name="Text Box 34"/>
          <p:cNvSpPr txBox="1">
            <a:spLocks noChangeArrowheads="1"/>
          </p:cNvSpPr>
          <p:nvPr/>
        </p:nvSpPr>
        <p:spPr bwMode="auto">
          <a:xfrm>
            <a:off x="2649538" y="2590800"/>
            <a:ext cx="1606550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300">
                <a:solidFill>
                  <a:schemeClr val="accent1"/>
                </a:solidFill>
                <a:latin typeface="Helvetica" charset="0"/>
              </a:rPr>
              <a:t> ? ? ? ? ? ? ? ? ? ? </a:t>
            </a:r>
          </a:p>
        </p:txBody>
      </p:sp>
      <p:sp>
        <p:nvSpPr>
          <p:cNvPr id="392227" name="Text Box 35"/>
          <p:cNvSpPr txBox="1">
            <a:spLocks noChangeArrowheads="1"/>
          </p:cNvSpPr>
          <p:nvPr/>
        </p:nvSpPr>
        <p:spPr bwMode="auto">
          <a:xfrm>
            <a:off x="2649538" y="2949575"/>
            <a:ext cx="1606550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300">
                <a:solidFill>
                  <a:schemeClr val="accent1"/>
                </a:solidFill>
                <a:latin typeface="Helvetica" charset="0"/>
              </a:rPr>
              <a:t> ? ? ? ? ? ? ? ? ? ? </a:t>
            </a:r>
          </a:p>
        </p:txBody>
      </p:sp>
      <p:sp>
        <p:nvSpPr>
          <p:cNvPr id="392228" name="Text Box 36"/>
          <p:cNvSpPr txBox="1">
            <a:spLocks noChangeArrowheads="1"/>
          </p:cNvSpPr>
          <p:nvPr/>
        </p:nvSpPr>
        <p:spPr bwMode="auto">
          <a:xfrm>
            <a:off x="2649538" y="4778375"/>
            <a:ext cx="1606550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300">
                <a:solidFill>
                  <a:schemeClr val="accent1"/>
                </a:solidFill>
                <a:latin typeface="Helvetica" charset="0"/>
              </a:rPr>
              <a:t> ? ? ? ? ? ? ? ? ? ? </a:t>
            </a:r>
          </a:p>
        </p:txBody>
      </p:sp>
      <p:sp>
        <p:nvSpPr>
          <p:cNvPr id="392229" name="Rectangle 37"/>
          <p:cNvSpPr>
            <a:spLocks noChangeArrowheads="1"/>
          </p:cNvSpPr>
          <p:nvPr/>
        </p:nvSpPr>
        <p:spPr bwMode="auto">
          <a:xfrm>
            <a:off x="4114800" y="2568575"/>
            <a:ext cx="1514475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300">
                <a:solidFill>
                  <a:srgbClr val="CC0000"/>
                </a:solidFill>
                <a:latin typeface="Helvetica" charset="0"/>
              </a:rPr>
              <a:t>? ? ? ? ? ? ? ? ? ?</a:t>
            </a:r>
          </a:p>
        </p:txBody>
      </p:sp>
      <p:sp>
        <p:nvSpPr>
          <p:cNvPr id="392230" name="Rectangle 38"/>
          <p:cNvSpPr>
            <a:spLocks noChangeArrowheads="1"/>
          </p:cNvSpPr>
          <p:nvPr/>
        </p:nvSpPr>
        <p:spPr bwMode="auto">
          <a:xfrm>
            <a:off x="4191000" y="3635375"/>
            <a:ext cx="1514475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300">
                <a:solidFill>
                  <a:srgbClr val="CC0000"/>
                </a:solidFill>
                <a:latin typeface="Helvetica" charset="0"/>
              </a:rPr>
              <a:t>? ? ? ? ? ? ? ? ? ?</a:t>
            </a:r>
          </a:p>
        </p:txBody>
      </p:sp>
      <p:sp>
        <p:nvSpPr>
          <p:cNvPr id="392231" name="Rectangle 39"/>
          <p:cNvSpPr>
            <a:spLocks noChangeArrowheads="1"/>
          </p:cNvSpPr>
          <p:nvPr/>
        </p:nvSpPr>
        <p:spPr bwMode="auto">
          <a:xfrm>
            <a:off x="4184650" y="4016375"/>
            <a:ext cx="1514475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300">
                <a:solidFill>
                  <a:srgbClr val="CC0000"/>
                </a:solidFill>
                <a:latin typeface="Helvetica" charset="0"/>
              </a:rPr>
              <a:t>? ? ? ? ? ? ? ? ? ?</a:t>
            </a:r>
          </a:p>
        </p:txBody>
      </p:sp>
      <p:grpSp>
        <p:nvGrpSpPr>
          <p:cNvPr id="392232" name="Group 40"/>
          <p:cNvGrpSpPr>
            <a:grpSpLocks/>
          </p:cNvGrpSpPr>
          <p:nvPr/>
        </p:nvGrpSpPr>
        <p:grpSpPr bwMode="auto">
          <a:xfrm>
            <a:off x="5791200" y="2743200"/>
            <a:ext cx="2841625" cy="3492500"/>
            <a:chOff x="3648" y="1728"/>
            <a:chExt cx="1790" cy="2200"/>
          </a:xfrm>
        </p:grpSpPr>
        <p:grpSp>
          <p:nvGrpSpPr>
            <p:cNvPr id="392233" name="Group 41"/>
            <p:cNvGrpSpPr>
              <a:grpSpLocks/>
            </p:cNvGrpSpPr>
            <p:nvPr/>
          </p:nvGrpSpPr>
          <p:grpSpPr bwMode="auto">
            <a:xfrm>
              <a:off x="3648" y="2592"/>
              <a:ext cx="1790" cy="1336"/>
              <a:chOff x="3648" y="2592"/>
              <a:chExt cx="1790" cy="1336"/>
            </a:xfrm>
          </p:grpSpPr>
          <p:sp>
            <p:nvSpPr>
              <p:cNvPr id="392234" name="Line 42"/>
              <p:cNvSpPr>
                <a:spLocks noChangeShapeType="1"/>
              </p:cNvSpPr>
              <p:nvPr/>
            </p:nvSpPr>
            <p:spPr bwMode="auto">
              <a:xfrm flipH="1">
                <a:off x="3648" y="2592"/>
                <a:ext cx="741" cy="1331"/>
              </a:xfrm>
              <a:prstGeom prst="line">
                <a:avLst/>
              </a:prstGeom>
              <a:noFill/>
              <a:ln w="28575">
                <a:solidFill>
                  <a:srgbClr val="0033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2235" name="Line 43"/>
              <p:cNvSpPr>
                <a:spLocks noChangeShapeType="1"/>
              </p:cNvSpPr>
              <p:nvPr/>
            </p:nvSpPr>
            <p:spPr bwMode="auto">
              <a:xfrm rot="18475779" flipH="1">
                <a:off x="4417" y="2517"/>
                <a:ext cx="628" cy="1415"/>
              </a:xfrm>
              <a:prstGeom prst="line">
                <a:avLst/>
              </a:prstGeom>
              <a:noFill/>
              <a:ln w="28575">
                <a:solidFill>
                  <a:srgbClr val="0033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2236" name="Line 44"/>
              <p:cNvSpPr>
                <a:spLocks noChangeShapeType="1"/>
              </p:cNvSpPr>
              <p:nvPr/>
            </p:nvSpPr>
            <p:spPr bwMode="auto">
              <a:xfrm>
                <a:off x="4191" y="2956"/>
                <a:ext cx="332" cy="968"/>
              </a:xfrm>
              <a:prstGeom prst="line">
                <a:avLst/>
              </a:prstGeom>
              <a:noFill/>
              <a:ln w="28575">
                <a:solidFill>
                  <a:srgbClr val="0033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2237" name="Line 45"/>
              <p:cNvSpPr>
                <a:spLocks noChangeShapeType="1"/>
              </p:cNvSpPr>
              <p:nvPr/>
            </p:nvSpPr>
            <p:spPr bwMode="auto">
              <a:xfrm flipV="1">
                <a:off x="4683" y="3398"/>
                <a:ext cx="134" cy="523"/>
              </a:xfrm>
              <a:prstGeom prst="line">
                <a:avLst/>
              </a:prstGeom>
              <a:noFill/>
              <a:ln w="28575">
                <a:solidFill>
                  <a:srgbClr val="0033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2238" name="Line 46"/>
              <p:cNvSpPr>
                <a:spLocks noChangeShapeType="1"/>
              </p:cNvSpPr>
              <p:nvPr/>
            </p:nvSpPr>
            <p:spPr bwMode="auto">
              <a:xfrm flipH="1">
                <a:off x="4832" y="3578"/>
                <a:ext cx="77" cy="339"/>
              </a:xfrm>
              <a:prstGeom prst="line">
                <a:avLst/>
              </a:prstGeom>
              <a:noFill/>
              <a:ln w="28575">
                <a:solidFill>
                  <a:srgbClr val="0033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2239" name="Line 47"/>
              <p:cNvSpPr>
                <a:spLocks noChangeShapeType="1"/>
              </p:cNvSpPr>
              <p:nvPr/>
            </p:nvSpPr>
            <p:spPr bwMode="auto">
              <a:xfrm>
                <a:off x="4090" y="3137"/>
                <a:ext cx="239" cy="791"/>
              </a:xfrm>
              <a:prstGeom prst="line">
                <a:avLst/>
              </a:prstGeom>
              <a:noFill/>
              <a:ln w="28575">
                <a:solidFill>
                  <a:srgbClr val="0033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2240" name="Line 48"/>
              <p:cNvSpPr>
                <a:spLocks noChangeShapeType="1"/>
              </p:cNvSpPr>
              <p:nvPr/>
            </p:nvSpPr>
            <p:spPr bwMode="auto">
              <a:xfrm>
                <a:off x="3871" y="3520"/>
                <a:ext cx="144" cy="408"/>
              </a:xfrm>
              <a:prstGeom prst="line">
                <a:avLst/>
              </a:prstGeom>
              <a:noFill/>
              <a:ln w="28575">
                <a:solidFill>
                  <a:srgbClr val="0033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2241" name="Line 49"/>
              <p:cNvSpPr>
                <a:spLocks noChangeShapeType="1"/>
              </p:cNvSpPr>
              <p:nvPr/>
            </p:nvSpPr>
            <p:spPr bwMode="auto">
              <a:xfrm>
                <a:off x="3759" y="3717"/>
                <a:ext cx="80" cy="211"/>
              </a:xfrm>
              <a:prstGeom prst="line">
                <a:avLst/>
              </a:prstGeom>
              <a:noFill/>
              <a:ln w="28575">
                <a:solidFill>
                  <a:srgbClr val="0033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2242" name="Line 50"/>
              <p:cNvSpPr>
                <a:spLocks noChangeShapeType="1"/>
              </p:cNvSpPr>
              <p:nvPr/>
            </p:nvSpPr>
            <p:spPr bwMode="auto">
              <a:xfrm flipH="1">
                <a:off x="4112" y="3592"/>
                <a:ext cx="116" cy="325"/>
              </a:xfrm>
              <a:prstGeom prst="line">
                <a:avLst/>
              </a:prstGeom>
              <a:noFill/>
              <a:ln w="28575">
                <a:solidFill>
                  <a:srgbClr val="0033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cxnSp>
          <p:nvCxnSpPr>
            <p:cNvPr id="392243" name="AutoShape 51"/>
            <p:cNvCxnSpPr>
              <a:cxnSpLocks noChangeShapeType="1"/>
            </p:cNvCxnSpPr>
            <p:nvPr/>
          </p:nvCxnSpPr>
          <p:spPr bwMode="auto">
            <a:xfrm>
              <a:off x="3744" y="1728"/>
              <a:ext cx="624" cy="576"/>
            </a:xfrm>
            <a:prstGeom prst="bentConnector3">
              <a:avLst>
                <a:gd name="adj1" fmla="val 98556"/>
              </a:avLst>
            </a:prstGeom>
            <a:noFill/>
            <a:ln w="57150">
              <a:solidFill>
                <a:schemeClr val="accent2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957163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Red gene tree </a:t>
            </a:r>
            <a:r>
              <a:rPr lang="en-US">
                <a:latin typeface="Lucida Grande CE" charset="0"/>
              </a:rPr>
              <a:t>≠</a:t>
            </a:r>
            <a:r>
              <a:rPr lang="en-US"/>
              <a:t> species tree</a:t>
            </a:r>
            <a:br>
              <a:rPr lang="en-US"/>
            </a:br>
            <a:r>
              <a:rPr lang="en-US"/>
              <a:t>(green gene tree okay)</a:t>
            </a:r>
          </a:p>
        </p:txBody>
      </p:sp>
      <p:sp>
        <p:nvSpPr>
          <p:cNvPr id="400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03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057400"/>
            <a:ext cx="6400800" cy="448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54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Gene Tree Incongruence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 trees can differ from the species tree due to:</a:t>
            </a:r>
          </a:p>
          <a:p>
            <a:pPr lvl="1"/>
            <a:r>
              <a:rPr lang="en-US" dirty="0" smtClean="0"/>
              <a:t>Duplication and loss</a:t>
            </a:r>
          </a:p>
          <a:p>
            <a:pPr lvl="1"/>
            <a:r>
              <a:rPr lang="en-US" dirty="0" smtClean="0"/>
              <a:t>Horizontal gene transfer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Incomplete lineage sorting (ILS)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329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Incomplete Lineage Sorting (ILS)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1000+ papers in 2013 alone </a:t>
            </a:r>
          </a:p>
          <a:p>
            <a:r>
              <a:rPr lang="en-US" dirty="0" smtClean="0"/>
              <a:t>Confounds phylogenetic analysis for many groups:</a:t>
            </a:r>
          </a:p>
          <a:p>
            <a:pPr lvl="1"/>
            <a:r>
              <a:rPr lang="en-US" dirty="0" smtClean="0"/>
              <a:t>Hominids</a:t>
            </a:r>
          </a:p>
          <a:p>
            <a:pPr lvl="1"/>
            <a:r>
              <a:rPr lang="en-US" dirty="0" smtClean="0"/>
              <a:t>Birds</a:t>
            </a:r>
          </a:p>
          <a:p>
            <a:pPr lvl="1"/>
            <a:r>
              <a:rPr lang="en-US" dirty="0" smtClean="0"/>
              <a:t>Yeast</a:t>
            </a:r>
          </a:p>
          <a:p>
            <a:pPr lvl="1"/>
            <a:r>
              <a:rPr lang="en-US" dirty="0" smtClean="0"/>
              <a:t>Animals</a:t>
            </a:r>
          </a:p>
          <a:p>
            <a:pPr lvl="1"/>
            <a:r>
              <a:rPr lang="en-US" dirty="0" smtClean="0"/>
              <a:t>Toads</a:t>
            </a:r>
          </a:p>
          <a:p>
            <a:pPr lvl="1"/>
            <a:r>
              <a:rPr lang="en-US" dirty="0" smtClean="0"/>
              <a:t>Fish</a:t>
            </a:r>
          </a:p>
          <a:p>
            <a:pPr lvl="1"/>
            <a:r>
              <a:rPr lang="en-US" dirty="0" smtClean="0"/>
              <a:t>Fungi</a:t>
            </a:r>
          </a:p>
          <a:p>
            <a:r>
              <a:rPr lang="en-US" dirty="0" smtClean="0"/>
              <a:t>There is substantial debate about how to analyze </a:t>
            </a:r>
            <a:r>
              <a:rPr lang="en-US" dirty="0" err="1" smtClean="0"/>
              <a:t>phylogenomic</a:t>
            </a:r>
            <a:r>
              <a:rPr lang="en-US" dirty="0" smtClean="0"/>
              <a:t> datasets in the presence of ILS.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072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5538" name="Group 1026"/>
          <p:cNvGrpSpPr>
            <a:grpSpLocks/>
          </p:cNvGrpSpPr>
          <p:nvPr/>
        </p:nvGrpSpPr>
        <p:grpSpPr bwMode="auto">
          <a:xfrm>
            <a:off x="1524000" y="1981200"/>
            <a:ext cx="5943600" cy="1447800"/>
            <a:chOff x="1104" y="1200"/>
            <a:chExt cx="3456" cy="1728"/>
          </a:xfrm>
        </p:grpSpPr>
        <p:sp>
          <p:nvSpPr>
            <p:cNvPr id="705539" name="Line 1027"/>
            <p:cNvSpPr>
              <a:spLocks noChangeShapeType="1"/>
            </p:cNvSpPr>
            <p:nvPr/>
          </p:nvSpPr>
          <p:spPr bwMode="auto">
            <a:xfrm flipV="1">
              <a:off x="1104" y="1200"/>
              <a:ext cx="1728" cy="17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5540" name="Line 1028"/>
            <p:cNvSpPr>
              <a:spLocks noChangeShapeType="1"/>
            </p:cNvSpPr>
            <p:nvPr/>
          </p:nvSpPr>
          <p:spPr bwMode="auto">
            <a:xfrm flipH="1" flipV="1">
              <a:off x="2832" y="1200"/>
              <a:ext cx="1728" cy="17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5541" name="Line 1029"/>
            <p:cNvSpPr>
              <a:spLocks noChangeShapeType="1"/>
            </p:cNvSpPr>
            <p:nvPr/>
          </p:nvSpPr>
          <p:spPr bwMode="auto">
            <a:xfrm flipH="1">
              <a:off x="2256" y="1776"/>
              <a:ext cx="1152" cy="115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5542" name="Line 1030"/>
            <p:cNvSpPr>
              <a:spLocks noChangeShapeType="1"/>
            </p:cNvSpPr>
            <p:nvPr/>
          </p:nvSpPr>
          <p:spPr bwMode="auto">
            <a:xfrm flipH="1">
              <a:off x="3408" y="2352"/>
              <a:ext cx="576" cy="5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05543" name="Picture 1031" descr="orang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24288"/>
            <a:ext cx="1425575" cy="218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5544" name="Picture 1032" descr="chimp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0" y="3849688"/>
            <a:ext cx="1441450" cy="218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5545" name="Text Box 1033"/>
          <p:cNvSpPr txBox="1">
            <a:spLocks noChangeArrowheads="1"/>
          </p:cNvSpPr>
          <p:nvPr/>
        </p:nvSpPr>
        <p:spPr bwMode="auto">
          <a:xfrm>
            <a:off x="914400" y="3355975"/>
            <a:ext cx="1363663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200">
                <a:latin typeface="Times New Roman" charset="0"/>
              </a:rPr>
              <a:t>Orangutan</a:t>
            </a:r>
          </a:p>
        </p:txBody>
      </p:sp>
      <p:sp>
        <p:nvSpPr>
          <p:cNvPr id="705546" name="Text Box 1034"/>
          <p:cNvSpPr txBox="1">
            <a:spLocks noChangeArrowheads="1"/>
          </p:cNvSpPr>
          <p:nvPr/>
        </p:nvSpPr>
        <p:spPr bwMode="auto">
          <a:xfrm>
            <a:off x="3048000" y="3370263"/>
            <a:ext cx="976313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200">
                <a:latin typeface="Times New Roman" charset="0"/>
              </a:rPr>
              <a:t>Gorilla</a:t>
            </a:r>
          </a:p>
        </p:txBody>
      </p:sp>
      <p:sp>
        <p:nvSpPr>
          <p:cNvPr id="705547" name="Text Box 1035"/>
          <p:cNvSpPr txBox="1">
            <a:spLocks noChangeArrowheads="1"/>
          </p:cNvSpPr>
          <p:nvPr/>
        </p:nvSpPr>
        <p:spPr bwMode="auto">
          <a:xfrm>
            <a:off x="4648200" y="3370263"/>
            <a:ext cx="158115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200">
                <a:latin typeface="Times New Roman" charset="0"/>
              </a:rPr>
              <a:t>Chimpanzee</a:t>
            </a:r>
          </a:p>
        </p:txBody>
      </p:sp>
      <p:sp>
        <p:nvSpPr>
          <p:cNvPr id="705548" name="Text Box 1036"/>
          <p:cNvSpPr txBox="1">
            <a:spLocks noChangeArrowheads="1"/>
          </p:cNvSpPr>
          <p:nvPr/>
        </p:nvSpPr>
        <p:spPr bwMode="auto">
          <a:xfrm>
            <a:off x="6992938" y="3355975"/>
            <a:ext cx="1006475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200">
                <a:latin typeface="Times New Roman" charset="0"/>
              </a:rPr>
              <a:t>Human</a:t>
            </a:r>
          </a:p>
        </p:txBody>
      </p:sp>
      <p:pic>
        <p:nvPicPr>
          <p:cNvPr id="705549" name="Picture 1037" descr="gorilla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088" y="3835400"/>
            <a:ext cx="1458912" cy="218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5550" name="Text Box 1038"/>
          <p:cNvSpPr txBox="1">
            <a:spLocks noChangeArrowheads="1"/>
          </p:cNvSpPr>
          <p:nvPr/>
        </p:nvSpPr>
        <p:spPr bwMode="auto">
          <a:xfrm>
            <a:off x="1198563" y="6172200"/>
            <a:ext cx="1930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1000" i="1">
                <a:latin typeface="Times New Roman" charset="0"/>
              </a:rPr>
              <a:t>From the Tree of the Life Website,</a:t>
            </a:r>
            <a:br>
              <a:rPr lang="en-US" sz="1000" i="1">
                <a:latin typeface="Times New Roman" charset="0"/>
              </a:rPr>
            </a:br>
            <a:r>
              <a:rPr lang="en-US" sz="1000" i="1">
                <a:latin typeface="Times New Roman" charset="0"/>
              </a:rPr>
              <a:t>University of Arizona</a:t>
            </a:r>
          </a:p>
        </p:txBody>
      </p:sp>
      <p:sp>
        <p:nvSpPr>
          <p:cNvPr id="705551" name="Rectangle 1039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4572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Species tree estimation: difficult, even for small datasets!</a:t>
            </a:r>
            <a:endParaRPr lang="en-US" dirty="0"/>
          </a:p>
        </p:txBody>
      </p:sp>
      <p:pic>
        <p:nvPicPr>
          <p:cNvPr id="705552" name="Picture 1040" descr="mountain_icecream_cropped_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886200"/>
            <a:ext cx="1481138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Coalescent</a:t>
            </a:r>
            <a:endParaRPr lang="he-IL" dirty="0"/>
          </a:p>
        </p:txBody>
      </p:sp>
      <p:grpSp>
        <p:nvGrpSpPr>
          <p:cNvPr id="625667" name="Group 3"/>
          <p:cNvGrpSpPr>
            <a:grpSpLocks/>
          </p:cNvGrpSpPr>
          <p:nvPr/>
        </p:nvGrpSpPr>
        <p:grpSpPr bwMode="auto">
          <a:xfrm>
            <a:off x="1371600" y="1676400"/>
            <a:ext cx="6248400" cy="5022850"/>
            <a:chOff x="864" y="1056"/>
            <a:chExt cx="3936" cy="3164"/>
          </a:xfrm>
        </p:grpSpPr>
        <p:sp>
          <p:nvSpPr>
            <p:cNvPr id="625668" name="AutoShape 4"/>
            <p:cNvSpPr>
              <a:spLocks noChangeArrowheads="1"/>
            </p:cNvSpPr>
            <p:nvPr/>
          </p:nvSpPr>
          <p:spPr bwMode="auto">
            <a:xfrm>
              <a:off x="960" y="1632"/>
              <a:ext cx="432" cy="1296"/>
            </a:xfrm>
            <a:prstGeom prst="upArrow">
              <a:avLst>
                <a:gd name="adj1" fmla="val 50000"/>
                <a:gd name="adj2" fmla="val 7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625669" name="Rectangle 5"/>
            <p:cNvSpPr>
              <a:spLocks noChangeArrowheads="1"/>
            </p:cNvSpPr>
            <p:nvPr/>
          </p:nvSpPr>
          <p:spPr bwMode="auto">
            <a:xfrm>
              <a:off x="864" y="3120"/>
              <a:ext cx="6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rtl="1" eaLnBrk="1" hangingPunct="1">
                <a:spcBef>
                  <a:spcPct val="50000"/>
                </a:spcBef>
              </a:pPr>
              <a:r>
                <a:rPr lang="en-US" sz="1800">
                  <a:cs typeface="Arial" charset="0"/>
                </a:rPr>
                <a:t>Present</a:t>
              </a:r>
            </a:p>
          </p:txBody>
        </p:sp>
        <p:sp>
          <p:nvSpPr>
            <p:cNvPr id="625670" name="Rectangle 6"/>
            <p:cNvSpPr>
              <a:spLocks noChangeArrowheads="1"/>
            </p:cNvSpPr>
            <p:nvPr/>
          </p:nvSpPr>
          <p:spPr bwMode="auto">
            <a:xfrm>
              <a:off x="960" y="1296"/>
              <a:ext cx="4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rtl="1" eaLnBrk="1" hangingPunct="1"/>
              <a:r>
                <a:rPr lang="en-US" sz="1800">
                  <a:cs typeface="Arial" charset="0"/>
                </a:rPr>
                <a:t>Past</a:t>
              </a:r>
              <a:endParaRPr lang="he-IL" sz="1800">
                <a:cs typeface="Arial" charset="0"/>
              </a:endParaRPr>
            </a:p>
          </p:txBody>
        </p:sp>
        <p:pic>
          <p:nvPicPr>
            <p:cNvPr id="625671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1056"/>
              <a:ext cx="3168" cy="3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sp>
        <p:nvSpPr>
          <p:cNvPr id="625672" name="Rectangle 8"/>
          <p:cNvSpPr>
            <a:spLocks noChangeArrowheads="1"/>
          </p:cNvSpPr>
          <p:nvPr/>
        </p:nvSpPr>
        <p:spPr bwMode="auto">
          <a:xfrm>
            <a:off x="533400" y="5410200"/>
            <a:ext cx="8305800" cy="1295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2567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334000"/>
            <a:ext cx="1143000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2567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334000"/>
            <a:ext cx="1143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25675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334000"/>
            <a:ext cx="739775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25676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334000"/>
            <a:ext cx="12192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25677" name="Text Box 13"/>
          <p:cNvSpPr txBox="1">
            <a:spLocks noChangeArrowheads="1"/>
          </p:cNvSpPr>
          <p:nvPr/>
        </p:nvSpPr>
        <p:spPr bwMode="auto">
          <a:xfrm>
            <a:off x="762000" y="6400800"/>
            <a:ext cx="1828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000"/>
          </a:p>
        </p:txBody>
      </p:sp>
      <p:sp>
        <p:nvSpPr>
          <p:cNvPr id="625678" name="Text Box 14"/>
          <p:cNvSpPr txBox="1">
            <a:spLocks noChangeArrowheads="1"/>
          </p:cNvSpPr>
          <p:nvPr/>
        </p:nvSpPr>
        <p:spPr bwMode="auto">
          <a:xfrm>
            <a:off x="6705600" y="1752600"/>
            <a:ext cx="18621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Courtesy James Degnan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625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 descr="nature-reviews-tree-of-lif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799" y="1146790"/>
            <a:ext cx="3382487" cy="292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8" name="Text Box 3"/>
          <p:cNvSpPr txBox="1">
            <a:spLocks noChangeArrowheads="1"/>
          </p:cNvSpPr>
          <p:nvPr/>
        </p:nvSpPr>
        <p:spPr bwMode="auto">
          <a:xfrm>
            <a:off x="683516" y="4014999"/>
            <a:ext cx="6705181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1"/>
            <a:r>
              <a:rPr lang="en-US" sz="2000" dirty="0" smtClean="0"/>
              <a:t>Large-scale statistical phylogeny estimation</a:t>
            </a:r>
          </a:p>
          <a:p>
            <a:r>
              <a:rPr lang="en-US" sz="2000" dirty="0"/>
              <a:t>	</a:t>
            </a:r>
            <a:r>
              <a:rPr lang="en-US" sz="2000" dirty="0" smtClean="0">
                <a:solidFill>
                  <a:srgbClr val="000000"/>
                </a:solidFill>
              </a:rPr>
              <a:t>Ultra-large multiple-sequence alignment</a:t>
            </a:r>
          </a:p>
          <a:p>
            <a:r>
              <a:rPr lang="en-US" sz="2000" dirty="0" smtClean="0">
                <a:solidFill>
                  <a:srgbClr val="000000"/>
                </a:solidFill>
              </a:rPr>
              <a:t>	Estimating species trees from incongruent gene trees</a:t>
            </a:r>
          </a:p>
          <a:p>
            <a:r>
              <a:rPr lang="en-US" sz="2000" dirty="0">
                <a:solidFill>
                  <a:srgbClr val="000000"/>
                </a:solidFill>
              </a:rPr>
              <a:t>	</a:t>
            </a:r>
            <a:r>
              <a:rPr lang="en-US" sz="2000" dirty="0" err="1" smtClean="0">
                <a:solidFill>
                  <a:srgbClr val="000000"/>
                </a:solidFill>
              </a:rPr>
              <a:t>Supertree</a:t>
            </a:r>
            <a:r>
              <a:rPr lang="en-US" sz="2000" dirty="0" smtClean="0">
                <a:solidFill>
                  <a:srgbClr val="000000"/>
                </a:solidFill>
              </a:rPr>
              <a:t> estimation</a:t>
            </a:r>
          </a:p>
          <a:p>
            <a:r>
              <a:rPr lang="en-US" sz="2000" dirty="0">
                <a:solidFill>
                  <a:srgbClr val="000000"/>
                </a:solidFill>
              </a:rPr>
              <a:t>	</a:t>
            </a:r>
            <a:r>
              <a:rPr lang="en-US" sz="2000" dirty="0" smtClean="0">
                <a:solidFill>
                  <a:srgbClr val="000000"/>
                </a:solidFill>
              </a:rPr>
              <a:t>Genome rearrangement phylogeny</a:t>
            </a:r>
          </a:p>
          <a:p>
            <a:r>
              <a:rPr lang="en-US" sz="2000" dirty="0">
                <a:solidFill>
                  <a:srgbClr val="000000"/>
                </a:solidFill>
              </a:rPr>
              <a:t>	</a:t>
            </a:r>
            <a:r>
              <a:rPr lang="en-US" sz="2000" dirty="0" smtClean="0">
                <a:solidFill>
                  <a:srgbClr val="000000"/>
                </a:solidFill>
              </a:rPr>
              <a:t>Reticulate evolution</a:t>
            </a:r>
          </a:p>
          <a:p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     Visualization of large trees and alignments</a:t>
            </a:r>
          </a:p>
          <a:p>
            <a:r>
              <a:rPr lang="en-US" sz="2000" dirty="0">
                <a:solidFill>
                  <a:srgbClr val="000000"/>
                </a:solidFill>
              </a:rPr>
              <a:t>	</a:t>
            </a:r>
            <a:r>
              <a:rPr lang="en-US" sz="2000" dirty="0" smtClean="0">
                <a:solidFill>
                  <a:srgbClr val="000000"/>
                </a:solidFill>
              </a:rPr>
              <a:t>Data mining techniques to explore multiple optima</a:t>
            </a:r>
          </a:p>
        </p:txBody>
      </p:sp>
      <p:sp>
        <p:nvSpPr>
          <p:cNvPr id="39939" name="Text Box 4"/>
          <p:cNvSpPr txBox="1">
            <a:spLocks noChangeArrowheads="1"/>
          </p:cNvSpPr>
          <p:nvPr/>
        </p:nvSpPr>
        <p:spPr bwMode="auto">
          <a:xfrm>
            <a:off x="500958" y="179388"/>
            <a:ext cx="8357669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200" dirty="0" smtClean="0"/>
              <a:t>The Tree of Life: </a:t>
            </a:r>
            <a:r>
              <a:rPr lang="en-US" sz="3200" i="1" dirty="0" smtClean="0">
                <a:solidFill>
                  <a:srgbClr val="0000FF"/>
                </a:solidFill>
              </a:rPr>
              <a:t>Multiple</a:t>
            </a:r>
            <a:r>
              <a:rPr lang="en-US" sz="3200" dirty="0" smtClean="0"/>
              <a:t> </a:t>
            </a:r>
            <a:r>
              <a:rPr lang="en-US" sz="3200" i="1" dirty="0" smtClean="0"/>
              <a:t>Challenges</a:t>
            </a:r>
            <a:endParaRPr lang="en-US" sz="32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5080458" y="1382451"/>
            <a:ext cx="336191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Large datasets: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100,000+ sequences</a:t>
            </a:r>
          </a:p>
          <a:p>
            <a:r>
              <a:rPr lang="en-US" sz="2400" dirty="0" smtClean="0"/>
              <a:t>         10,000+ genes</a:t>
            </a:r>
          </a:p>
          <a:p>
            <a:r>
              <a:rPr lang="en-US" sz="2400" dirty="0" smtClean="0"/>
              <a:t>Statistical estimation</a:t>
            </a:r>
          </a:p>
          <a:p>
            <a:r>
              <a:rPr lang="en-US" sz="2400" dirty="0" smtClean="0"/>
              <a:t>“</a:t>
            </a:r>
            <a:r>
              <a:rPr lang="en-US" sz="2400" dirty="0" err="1" smtClean="0"/>
              <a:t>BigData</a:t>
            </a:r>
            <a:r>
              <a:rPr lang="en-US" sz="2400" dirty="0" smtClean="0"/>
              <a:t>” </a:t>
            </a:r>
            <a:r>
              <a:rPr lang="en-US" sz="2400" dirty="0" smtClean="0"/>
              <a:t>complexity</a:t>
            </a:r>
          </a:p>
          <a:p>
            <a:r>
              <a:rPr lang="en-US" sz="2400" dirty="0" smtClean="0"/>
              <a:t>NP-hard problems</a:t>
            </a:r>
            <a:endParaRPr lang="en-US" sz="2400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783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 tree in a species tree</a:t>
            </a:r>
          </a:p>
        </p:txBody>
      </p:sp>
      <p:pic>
        <p:nvPicPr>
          <p:cNvPr id="6266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676400"/>
            <a:ext cx="5029200" cy="502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26692" name="Text Box 4"/>
          <p:cNvSpPr txBox="1">
            <a:spLocks noChangeArrowheads="1"/>
          </p:cNvSpPr>
          <p:nvPr/>
        </p:nvSpPr>
        <p:spPr bwMode="auto">
          <a:xfrm>
            <a:off x="6613525" y="1714500"/>
            <a:ext cx="18621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Courtesy James Degnan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Lineage Sorting</a:t>
            </a:r>
            <a:endParaRPr lang="en-US" dirty="0"/>
          </a:p>
        </p:txBody>
      </p:sp>
      <p:sp>
        <p:nvSpPr>
          <p:cNvPr id="455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057400"/>
            <a:ext cx="7772400" cy="4495800"/>
          </a:xfrm>
        </p:spPr>
        <p:txBody>
          <a:bodyPr/>
          <a:lstStyle/>
          <a:p>
            <a:pPr>
              <a:spcAft>
                <a:spcPct val="25000"/>
              </a:spcAft>
            </a:pPr>
            <a:r>
              <a:rPr lang="en-US" sz="2700" dirty="0"/>
              <a:t>Population-level </a:t>
            </a:r>
            <a:r>
              <a:rPr lang="en-US" sz="2700" dirty="0" smtClean="0"/>
              <a:t>process, also called the   	   “Multi-species coalescent” (Kingman, 1982)</a:t>
            </a:r>
          </a:p>
          <a:p>
            <a:pPr>
              <a:spcAft>
                <a:spcPct val="25000"/>
              </a:spcAft>
            </a:pPr>
            <a:r>
              <a:rPr lang="en-US" sz="2700" dirty="0" smtClean="0"/>
              <a:t>Gene </a:t>
            </a:r>
            <a:r>
              <a:rPr lang="en-US" sz="2700" dirty="0"/>
              <a:t>trees can differ from species trees due to short times between speciation events </a:t>
            </a:r>
            <a:r>
              <a:rPr lang="en-US" sz="2700" dirty="0" smtClean="0"/>
              <a:t>or large population size; this is called “Incomplete Lineage Sorting” or “Deep Coalescence”.</a:t>
            </a:r>
            <a:endParaRPr lang="en-US" sz="27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6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1205"/>
            <a:ext cx="8229600" cy="1323566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Key observation</a:t>
            </a:r>
            <a:r>
              <a:rPr lang="en-US" sz="2400" dirty="0" smtClean="0"/>
              <a:t>: </a:t>
            </a:r>
            <a:br>
              <a:rPr lang="en-US" sz="2400" dirty="0" smtClean="0"/>
            </a:br>
            <a:r>
              <a:rPr lang="en-US" sz="2400" dirty="0" smtClean="0"/>
              <a:t>Under the multi-species coalescent model, the species tree </a:t>
            </a:r>
            <a:br>
              <a:rPr lang="en-US" sz="2400" dirty="0" smtClean="0"/>
            </a:br>
            <a:r>
              <a:rPr lang="en-US" sz="2400" dirty="0" smtClean="0"/>
              <a:t>defines a </a:t>
            </a:r>
            <a:r>
              <a:rPr lang="en-US" sz="2400" i="1" dirty="0" smtClean="0">
                <a:solidFill>
                  <a:srgbClr val="0000FF"/>
                </a:solidFill>
              </a:rPr>
              <a:t>probability distribution on the gene trees, and is identifiable from the distribution on gene trees</a:t>
            </a:r>
            <a:endParaRPr lang="en-US" sz="2400" i="1" dirty="0">
              <a:solidFill>
                <a:srgbClr val="0000FF"/>
              </a:solidFill>
            </a:endParaRPr>
          </a:p>
        </p:txBody>
      </p:sp>
      <p:pic>
        <p:nvPicPr>
          <p:cNvPr id="6266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116" y="2292145"/>
            <a:ext cx="4003406" cy="3997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26692" name="Text Box 4"/>
          <p:cNvSpPr txBox="1">
            <a:spLocks noChangeArrowheads="1"/>
          </p:cNvSpPr>
          <p:nvPr/>
        </p:nvSpPr>
        <p:spPr bwMode="auto">
          <a:xfrm>
            <a:off x="6613525" y="5319168"/>
            <a:ext cx="18621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dirty="0"/>
              <a:t>Courtesy James </a:t>
            </a:r>
            <a:r>
              <a:rPr lang="en-US" sz="1200" dirty="0" err="1"/>
              <a:t>Degnan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872384" y="277078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357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Content Placeholder 2"/>
          <p:cNvSpPr>
            <a:spLocks noGrp="1"/>
          </p:cNvSpPr>
          <p:nvPr>
            <p:ph idx="1"/>
          </p:nvPr>
        </p:nvSpPr>
        <p:spPr>
          <a:xfrm>
            <a:off x="457200" y="1511996"/>
            <a:ext cx="8229600" cy="511552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600" b="1" dirty="0" smtClean="0">
                <a:solidFill>
                  <a:schemeClr val="accent1"/>
                </a:solidFill>
              </a:rPr>
              <a:t>1- C</a:t>
            </a:r>
            <a:r>
              <a:rPr lang="en-US" sz="2600" b="1" dirty="0" smtClean="0">
                <a:solidFill>
                  <a:srgbClr val="4E67C8"/>
                </a:solidFill>
              </a:rPr>
              <a:t>oncatenation</a:t>
            </a:r>
            <a:r>
              <a:rPr lang="en-US" sz="2600" dirty="0" smtClean="0">
                <a:solidFill>
                  <a:srgbClr val="4E67C8"/>
                </a:solidFill>
              </a:rPr>
              <a:t>:</a:t>
            </a:r>
            <a:r>
              <a:rPr lang="en-US" sz="2600" b="1" dirty="0" smtClean="0"/>
              <a:t> </a:t>
            </a:r>
            <a:r>
              <a:rPr lang="en-US" sz="2600" dirty="0" smtClean="0"/>
              <a:t>statistically inconsistent (</a:t>
            </a:r>
            <a:r>
              <a:rPr lang="en-US" sz="2600" dirty="0" err="1" smtClean="0"/>
              <a:t>Roch</a:t>
            </a:r>
            <a:r>
              <a:rPr lang="en-US" sz="2600" dirty="0" smtClean="0"/>
              <a:t> &amp; Steel 2014)</a:t>
            </a:r>
          </a:p>
          <a:p>
            <a:pPr marL="0" indent="0">
              <a:buNone/>
            </a:pPr>
            <a:endParaRPr lang="en-US" sz="2800" b="1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800" b="1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400" b="1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1600" b="1" dirty="0" smtClean="0">
              <a:solidFill>
                <a:srgbClr val="4E67C8"/>
              </a:solidFill>
            </a:endParaRPr>
          </a:p>
          <a:p>
            <a:pPr marL="0" indent="0">
              <a:buNone/>
            </a:pPr>
            <a:endParaRPr lang="en-US" sz="2600" b="1" dirty="0" smtClean="0">
              <a:solidFill>
                <a:srgbClr val="4E67C8"/>
              </a:solidFill>
            </a:endParaRPr>
          </a:p>
          <a:p>
            <a:pPr marL="0" indent="0">
              <a:buNone/>
            </a:pPr>
            <a:r>
              <a:rPr lang="en-US" sz="2600" b="1" dirty="0" smtClean="0">
                <a:solidFill>
                  <a:srgbClr val="4E67C8"/>
                </a:solidFill>
              </a:rPr>
              <a:t>2-</a:t>
            </a:r>
            <a:r>
              <a:rPr lang="en-US" sz="2600" b="1" dirty="0" smtClean="0">
                <a:solidFill>
                  <a:srgbClr val="000000"/>
                </a:solidFill>
              </a:rPr>
              <a:t> </a:t>
            </a:r>
            <a:r>
              <a:rPr lang="en-US" sz="2600" b="1" dirty="0">
                <a:solidFill>
                  <a:schemeClr val="accent1"/>
                </a:solidFill>
              </a:rPr>
              <a:t>S</a:t>
            </a:r>
            <a:r>
              <a:rPr lang="en-US" sz="2600" b="1" dirty="0" smtClean="0">
                <a:solidFill>
                  <a:schemeClr val="accent1"/>
                </a:solidFill>
              </a:rPr>
              <a:t>ummary methods</a:t>
            </a:r>
            <a:r>
              <a:rPr lang="en-US" sz="2600" dirty="0" smtClean="0">
                <a:solidFill>
                  <a:schemeClr val="accent1"/>
                </a:solidFill>
              </a:rPr>
              <a:t>:</a:t>
            </a:r>
            <a:r>
              <a:rPr lang="en-US" sz="2600" dirty="0" smtClean="0">
                <a:solidFill>
                  <a:srgbClr val="000000"/>
                </a:solidFill>
              </a:rPr>
              <a:t> </a:t>
            </a:r>
            <a:r>
              <a:rPr lang="en-US" sz="2600" dirty="0" smtClean="0"/>
              <a:t>can be statistically consistent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r>
              <a:rPr lang="en-US" sz="2600" b="1" dirty="0">
                <a:solidFill>
                  <a:schemeClr val="accent1"/>
                </a:solidFill>
              </a:rPr>
              <a:t>3- Co-estimation </a:t>
            </a:r>
            <a:r>
              <a:rPr lang="en-US" sz="2600" b="1" dirty="0" smtClean="0">
                <a:solidFill>
                  <a:schemeClr val="accent1"/>
                </a:solidFill>
              </a:rPr>
              <a:t>methods:</a:t>
            </a:r>
            <a:r>
              <a:rPr lang="en-US" sz="2600" dirty="0" smtClean="0"/>
              <a:t>  too slow for large datasets</a:t>
            </a:r>
            <a:endParaRPr lang="en-US" sz="2600" b="1" dirty="0">
              <a:solidFill>
                <a:schemeClr val="accent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700" y="4453605"/>
            <a:ext cx="8102600" cy="13335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000" y="2134813"/>
            <a:ext cx="8128000" cy="14351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86079" y="3681307"/>
            <a:ext cx="8419253" cy="224536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4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Species tree estimation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468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89"/>
    </mc:Choice>
    <mc:Fallback xmlns="">
      <p:transition xmlns:p14="http://schemas.microsoft.com/office/powerpoint/2010/main" spd="slow" advTm="8189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4242" name="Group 2"/>
          <p:cNvGrpSpPr>
            <a:grpSpLocks/>
          </p:cNvGrpSpPr>
          <p:nvPr/>
        </p:nvGrpSpPr>
        <p:grpSpPr bwMode="auto">
          <a:xfrm>
            <a:off x="554038" y="3725863"/>
            <a:ext cx="4703762" cy="2728912"/>
            <a:chOff x="349" y="2347"/>
            <a:chExt cx="2963" cy="1719"/>
          </a:xfrm>
        </p:grpSpPr>
        <p:sp>
          <p:nvSpPr>
            <p:cNvPr id="394243" name="Line 3"/>
            <p:cNvSpPr>
              <a:spLocks noChangeShapeType="1"/>
            </p:cNvSpPr>
            <p:nvPr/>
          </p:nvSpPr>
          <p:spPr bwMode="auto">
            <a:xfrm>
              <a:off x="711" y="2347"/>
              <a:ext cx="0" cy="8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4" name="Line 4"/>
            <p:cNvSpPr>
              <a:spLocks noChangeShapeType="1"/>
            </p:cNvSpPr>
            <p:nvPr/>
          </p:nvSpPr>
          <p:spPr bwMode="auto">
            <a:xfrm>
              <a:off x="1383" y="2348"/>
              <a:ext cx="0" cy="869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5" name="Line 5"/>
            <p:cNvSpPr>
              <a:spLocks noChangeShapeType="1"/>
            </p:cNvSpPr>
            <p:nvPr/>
          </p:nvSpPr>
          <p:spPr bwMode="auto">
            <a:xfrm>
              <a:off x="2335" y="2348"/>
              <a:ext cx="0" cy="869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6" name="Text Box 6"/>
            <p:cNvSpPr txBox="1">
              <a:spLocks noChangeArrowheads="1"/>
            </p:cNvSpPr>
            <p:nvPr/>
          </p:nvSpPr>
          <p:spPr bwMode="auto">
            <a:xfrm>
              <a:off x="1723" y="3712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latin typeface="Helvetica" charset="0"/>
                </a:rPr>
                <a:t>. . .</a:t>
              </a:r>
            </a:p>
          </p:txBody>
        </p:sp>
        <p:sp>
          <p:nvSpPr>
            <p:cNvPr id="394247" name="Line 7"/>
            <p:cNvSpPr>
              <a:spLocks noChangeShapeType="1"/>
            </p:cNvSpPr>
            <p:nvPr/>
          </p:nvSpPr>
          <p:spPr bwMode="auto">
            <a:xfrm flipH="1">
              <a:off x="349" y="3562"/>
              <a:ext cx="362" cy="48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8" name="Line 8"/>
            <p:cNvSpPr>
              <a:spLocks noChangeShapeType="1"/>
            </p:cNvSpPr>
            <p:nvPr/>
          </p:nvSpPr>
          <p:spPr bwMode="auto">
            <a:xfrm rot="18475779" flipH="1">
              <a:off x="1416" y="3573"/>
              <a:ext cx="220" cy="507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9" name="Line 9"/>
            <p:cNvSpPr>
              <a:spLocks noChangeShapeType="1"/>
            </p:cNvSpPr>
            <p:nvPr/>
          </p:nvSpPr>
          <p:spPr bwMode="auto">
            <a:xfrm>
              <a:off x="697" y="3562"/>
              <a:ext cx="294" cy="492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0" name="Line 10"/>
            <p:cNvSpPr>
              <a:spLocks noChangeShapeType="1"/>
            </p:cNvSpPr>
            <p:nvPr/>
          </p:nvSpPr>
          <p:spPr bwMode="auto">
            <a:xfrm flipV="1">
              <a:off x="1119" y="3599"/>
              <a:ext cx="285" cy="45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1" name="Line 11"/>
            <p:cNvSpPr>
              <a:spLocks noChangeShapeType="1"/>
            </p:cNvSpPr>
            <p:nvPr/>
          </p:nvSpPr>
          <p:spPr bwMode="auto">
            <a:xfrm flipH="1">
              <a:off x="1383" y="3811"/>
              <a:ext cx="140" cy="2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2" name="Line 12"/>
            <p:cNvSpPr>
              <a:spLocks noChangeShapeType="1"/>
            </p:cNvSpPr>
            <p:nvPr/>
          </p:nvSpPr>
          <p:spPr bwMode="auto">
            <a:xfrm flipV="1">
              <a:off x="1516" y="3935"/>
              <a:ext cx="64" cy="121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3" name="Line 13"/>
            <p:cNvSpPr>
              <a:spLocks noChangeShapeType="1"/>
            </p:cNvSpPr>
            <p:nvPr/>
          </p:nvSpPr>
          <p:spPr bwMode="auto">
            <a:xfrm>
              <a:off x="646" y="3633"/>
              <a:ext cx="246" cy="417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4" name="Line 14"/>
            <p:cNvSpPr>
              <a:spLocks noChangeShapeType="1"/>
            </p:cNvSpPr>
            <p:nvPr/>
          </p:nvSpPr>
          <p:spPr bwMode="auto">
            <a:xfrm>
              <a:off x="535" y="3786"/>
              <a:ext cx="85" cy="26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5" name="Line 15"/>
            <p:cNvSpPr>
              <a:spLocks noChangeShapeType="1"/>
            </p:cNvSpPr>
            <p:nvPr/>
          </p:nvSpPr>
          <p:spPr bwMode="auto">
            <a:xfrm>
              <a:off x="455" y="3902"/>
              <a:ext cx="59" cy="14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6" name="Line 16"/>
            <p:cNvSpPr>
              <a:spLocks noChangeShapeType="1"/>
            </p:cNvSpPr>
            <p:nvPr/>
          </p:nvSpPr>
          <p:spPr bwMode="auto">
            <a:xfrm flipH="1">
              <a:off x="702" y="3862"/>
              <a:ext cx="78" cy="18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7" name="Line 17"/>
            <p:cNvSpPr>
              <a:spLocks noChangeShapeType="1"/>
            </p:cNvSpPr>
            <p:nvPr/>
          </p:nvSpPr>
          <p:spPr bwMode="auto">
            <a:xfrm flipH="1">
              <a:off x="792" y="3955"/>
              <a:ext cx="47" cy="10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8" name="Line 18"/>
            <p:cNvSpPr>
              <a:spLocks noChangeShapeType="1"/>
            </p:cNvSpPr>
            <p:nvPr/>
          </p:nvSpPr>
          <p:spPr bwMode="auto">
            <a:xfrm rot="18475779" flipH="1">
              <a:off x="2242" y="3716"/>
              <a:ext cx="167" cy="355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9" name="Line 19"/>
            <p:cNvSpPr>
              <a:spLocks noChangeShapeType="1"/>
            </p:cNvSpPr>
            <p:nvPr/>
          </p:nvSpPr>
          <p:spPr bwMode="auto">
            <a:xfrm flipV="1">
              <a:off x="2065" y="3553"/>
              <a:ext cx="267" cy="508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0" name="Line 20"/>
            <p:cNvSpPr>
              <a:spLocks noChangeShapeType="1"/>
            </p:cNvSpPr>
            <p:nvPr/>
          </p:nvSpPr>
          <p:spPr bwMode="auto">
            <a:xfrm flipH="1">
              <a:off x="2487" y="3951"/>
              <a:ext cx="65" cy="11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1" name="Line 21"/>
            <p:cNvSpPr>
              <a:spLocks noChangeShapeType="1"/>
            </p:cNvSpPr>
            <p:nvPr/>
          </p:nvSpPr>
          <p:spPr bwMode="auto">
            <a:xfrm flipV="1">
              <a:off x="2292" y="3942"/>
              <a:ext cx="57" cy="119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2" name="Line 22"/>
            <p:cNvSpPr>
              <a:spLocks noChangeShapeType="1"/>
            </p:cNvSpPr>
            <p:nvPr/>
          </p:nvSpPr>
          <p:spPr bwMode="auto">
            <a:xfrm>
              <a:off x="2333" y="3560"/>
              <a:ext cx="272" cy="49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3" name="Text Box 23"/>
            <p:cNvSpPr txBox="1">
              <a:spLocks noChangeArrowheads="1"/>
            </p:cNvSpPr>
            <p:nvPr/>
          </p:nvSpPr>
          <p:spPr bwMode="auto">
            <a:xfrm>
              <a:off x="2458" y="2552"/>
              <a:ext cx="854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2000">
                  <a:latin typeface="Helvetica" charset="0"/>
                </a:rPr>
                <a:t>Analyze</a:t>
              </a:r>
            </a:p>
            <a:p>
              <a:pPr algn="ctr" eaLnBrk="1" hangingPunct="1"/>
              <a:r>
                <a:rPr lang="en-US" sz="2000">
                  <a:latin typeface="Helvetica" charset="0"/>
                </a:rPr>
                <a:t>separately</a:t>
              </a:r>
            </a:p>
          </p:txBody>
        </p:sp>
        <p:sp>
          <p:nvSpPr>
            <p:cNvPr id="394264" name="Line 24"/>
            <p:cNvSpPr>
              <a:spLocks noChangeShapeType="1"/>
            </p:cNvSpPr>
            <p:nvPr/>
          </p:nvSpPr>
          <p:spPr bwMode="auto">
            <a:xfrm flipH="1" flipV="1">
              <a:off x="397" y="3978"/>
              <a:ext cx="37" cy="77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5" name="Line 25"/>
            <p:cNvSpPr>
              <a:spLocks noChangeShapeType="1"/>
            </p:cNvSpPr>
            <p:nvPr/>
          </p:nvSpPr>
          <p:spPr bwMode="auto">
            <a:xfrm flipH="1">
              <a:off x="1245" y="3710"/>
              <a:ext cx="209" cy="3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6" name="Line 26"/>
            <p:cNvSpPr>
              <a:spLocks noChangeShapeType="1"/>
            </p:cNvSpPr>
            <p:nvPr/>
          </p:nvSpPr>
          <p:spPr bwMode="auto">
            <a:xfrm flipV="1">
              <a:off x="2176" y="3843"/>
              <a:ext cx="120" cy="22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4267" name="Group 27"/>
          <p:cNvGrpSpPr>
            <a:grpSpLocks/>
          </p:cNvGrpSpPr>
          <p:nvPr/>
        </p:nvGrpSpPr>
        <p:grpSpPr bwMode="auto">
          <a:xfrm>
            <a:off x="3967160" y="4348164"/>
            <a:ext cx="5253034" cy="2128838"/>
            <a:chOff x="2499" y="2739"/>
            <a:chExt cx="3309" cy="1341"/>
          </a:xfrm>
        </p:grpSpPr>
        <p:grpSp>
          <p:nvGrpSpPr>
            <p:cNvPr id="394268" name="Group 28"/>
            <p:cNvGrpSpPr>
              <a:grpSpLocks/>
            </p:cNvGrpSpPr>
            <p:nvPr/>
          </p:nvGrpSpPr>
          <p:grpSpPr bwMode="auto">
            <a:xfrm>
              <a:off x="3973" y="2739"/>
              <a:ext cx="1835" cy="1341"/>
              <a:chOff x="2108" y="2832"/>
              <a:chExt cx="1835" cy="1493"/>
            </a:xfrm>
          </p:grpSpPr>
          <p:sp>
            <p:nvSpPr>
              <p:cNvPr id="394269" name="Line 29"/>
              <p:cNvSpPr>
                <a:spLocks noChangeShapeType="1"/>
              </p:cNvSpPr>
              <p:nvPr/>
            </p:nvSpPr>
            <p:spPr bwMode="auto">
              <a:xfrm flipH="1">
                <a:off x="2108" y="2832"/>
                <a:ext cx="741" cy="1493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4270" name="Line 30"/>
              <p:cNvSpPr>
                <a:spLocks noChangeShapeType="1"/>
              </p:cNvSpPr>
              <p:nvPr/>
            </p:nvSpPr>
            <p:spPr bwMode="auto">
              <a:xfrm rot="18475779" flipH="1">
                <a:off x="2833" y="2834"/>
                <a:ext cx="741" cy="1478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4271" name="Line 31"/>
              <p:cNvSpPr>
                <a:spLocks noChangeShapeType="1"/>
              </p:cNvSpPr>
              <p:nvPr/>
            </p:nvSpPr>
            <p:spPr bwMode="auto">
              <a:xfrm>
                <a:off x="2651" y="3237"/>
                <a:ext cx="332" cy="1088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4272" name="Line 32"/>
              <p:cNvSpPr>
                <a:spLocks noChangeShapeType="1"/>
              </p:cNvSpPr>
              <p:nvPr/>
            </p:nvSpPr>
            <p:spPr bwMode="auto">
              <a:xfrm flipV="1">
                <a:off x="3137" y="3793"/>
                <a:ext cx="172" cy="529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4273" name="Line 33"/>
              <p:cNvSpPr>
                <a:spLocks noChangeShapeType="1"/>
              </p:cNvSpPr>
              <p:nvPr/>
            </p:nvSpPr>
            <p:spPr bwMode="auto">
              <a:xfrm>
                <a:off x="3198" y="4106"/>
                <a:ext cx="84" cy="213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4274" name="Line 34"/>
              <p:cNvSpPr>
                <a:spLocks noChangeShapeType="1"/>
              </p:cNvSpPr>
              <p:nvPr/>
            </p:nvSpPr>
            <p:spPr bwMode="auto">
              <a:xfrm flipV="1">
                <a:off x="3406" y="4122"/>
                <a:ext cx="57" cy="198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4275" name="Line 35"/>
              <p:cNvSpPr>
                <a:spLocks noChangeShapeType="1"/>
              </p:cNvSpPr>
              <p:nvPr/>
            </p:nvSpPr>
            <p:spPr bwMode="auto">
              <a:xfrm>
                <a:off x="2539" y="3456"/>
                <a:ext cx="250" cy="864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4276" name="Line 36"/>
              <p:cNvSpPr>
                <a:spLocks noChangeShapeType="1"/>
              </p:cNvSpPr>
              <p:nvPr/>
            </p:nvSpPr>
            <p:spPr bwMode="auto">
              <a:xfrm>
                <a:off x="2326" y="3893"/>
                <a:ext cx="117" cy="427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4277" name="Line 37"/>
              <p:cNvSpPr>
                <a:spLocks noChangeShapeType="1"/>
              </p:cNvSpPr>
              <p:nvPr/>
            </p:nvSpPr>
            <p:spPr bwMode="auto">
              <a:xfrm>
                <a:off x="2219" y="4085"/>
                <a:ext cx="80" cy="235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4278" name="Line 38"/>
              <p:cNvSpPr>
                <a:spLocks noChangeShapeType="1"/>
              </p:cNvSpPr>
              <p:nvPr/>
            </p:nvSpPr>
            <p:spPr bwMode="auto">
              <a:xfrm>
                <a:off x="2400" y="3738"/>
                <a:ext cx="183" cy="586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4279" name="Line 39"/>
              <p:cNvSpPr>
                <a:spLocks noChangeShapeType="1"/>
              </p:cNvSpPr>
              <p:nvPr/>
            </p:nvSpPr>
            <p:spPr bwMode="auto">
              <a:xfrm flipH="1">
                <a:off x="2678" y="4145"/>
                <a:ext cx="64" cy="176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94280" name="Line 40"/>
            <p:cNvSpPr>
              <a:spLocks noChangeShapeType="1"/>
            </p:cNvSpPr>
            <p:nvPr/>
          </p:nvSpPr>
          <p:spPr bwMode="auto">
            <a:xfrm rot="-5383472">
              <a:off x="3326" y="3230"/>
              <a:ext cx="3" cy="833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81" name="Text Box 41"/>
            <p:cNvSpPr txBox="1">
              <a:spLocks noChangeArrowheads="1"/>
            </p:cNvSpPr>
            <p:nvPr/>
          </p:nvSpPr>
          <p:spPr bwMode="auto">
            <a:xfrm>
              <a:off x="2499" y="3719"/>
              <a:ext cx="1436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2000" dirty="0">
                  <a:latin typeface="Helvetica" charset="0"/>
                </a:rPr>
                <a:t> </a:t>
              </a:r>
              <a:r>
                <a:rPr lang="en-US" sz="2000" dirty="0" smtClean="0">
                  <a:latin typeface="Helvetica" charset="0"/>
                </a:rPr>
                <a:t>Summary Method</a:t>
              </a:r>
              <a:endParaRPr lang="en-US" sz="2000" dirty="0">
                <a:latin typeface="Helvetica" charset="0"/>
              </a:endParaRPr>
            </a:p>
          </p:txBody>
        </p:sp>
      </p:grpSp>
      <p:sp>
        <p:nvSpPr>
          <p:cNvPr id="394282" name="Rectangle 4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/>
              <a:t>Two competing approaches </a:t>
            </a:r>
          </a:p>
        </p:txBody>
      </p:sp>
      <p:grpSp>
        <p:nvGrpSpPr>
          <p:cNvPr id="394283" name="Group 43"/>
          <p:cNvGrpSpPr>
            <a:grpSpLocks/>
          </p:cNvGrpSpPr>
          <p:nvPr/>
        </p:nvGrpSpPr>
        <p:grpSpPr bwMode="auto">
          <a:xfrm>
            <a:off x="173038" y="1473200"/>
            <a:ext cx="4173537" cy="1955800"/>
            <a:chOff x="109" y="928"/>
            <a:chExt cx="2629" cy="1232"/>
          </a:xfrm>
        </p:grpSpPr>
        <p:sp>
          <p:nvSpPr>
            <p:cNvPr id="394284" name="Line 44"/>
            <p:cNvSpPr>
              <a:spLocks noChangeShapeType="1"/>
            </p:cNvSpPr>
            <p:nvPr/>
          </p:nvSpPr>
          <p:spPr bwMode="auto">
            <a:xfrm>
              <a:off x="387" y="928"/>
              <a:ext cx="0" cy="12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85" name="Line 45"/>
            <p:cNvSpPr>
              <a:spLocks noChangeShapeType="1"/>
            </p:cNvSpPr>
            <p:nvPr/>
          </p:nvSpPr>
          <p:spPr bwMode="auto">
            <a:xfrm>
              <a:off x="109" y="1128"/>
              <a:ext cx="262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86" name="Text Box 46"/>
            <p:cNvSpPr txBox="1">
              <a:spLocks noChangeArrowheads="1"/>
            </p:cNvSpPr>
            <p:nvPr/>
          </p:nvSpPr>
          <p:spPr bwMode="auto">
            <a:xfrm>
              <a:off x="402" y="935"/>
              <a:ext cx="218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E68435"/>
                  </a:solidFill>
                  <a:latin typeface="Helvetica" charset="0"/>
                </a:rPr>
                <a:t> </a:t>
              </a:r>
              <a:r>
                <a:rPr lang="en-US" sz="1800">
                  <a:solidFill>
                    <a:schemeClr val="folHlink"/>
                  </a:solidFill>
                  <a:latin typeface="Helvetica" charset="0"/>
                </a:rPr>
                <a:t>gene 1</a:t>
              </a:r>
              <a:r>
                <a:rPr lang="en-US" sz="1800">
                  <a:latin typeface="Helvetica" charset="0"/>
                </a:rPr>
                <a:t>     </a:t>
              </a:r>
              <a:r>
                <a:rPr lang="en-US" sz="1800">
                  <a:solidFill>
                    <a:schemeClr val="accent1"/>
                  </a:solidFill>
                  <a:latin typeface="Helvetica" charset="0"/>
                </a:rPr>
                <a:t>gene 2</a:t>
              </a:r>
              <a:r>
                <a:rPr lang="en-US" sz="1800">
                  <a:latin typeface="Helvetica" charset="0"/>
                </a:rPr>
                <a:t>   . . .     </a:t>
              </a:r>
              <a:r>
                <a:rPr lang="en-US" sz="1800">
                  <a:solidFill>
                    <a:srgbClr val="CC0000"/>
                  </a:solidFill>
                  <a:latin typeface="Helvetica" charset="0"/>
                </a:rPr>
                <a:t>gene </a:t>
              </a:r>
              <a:r>
                <a:rPr lang="en-US" sz="1800" i="1">
                  <a:solidFill>
                    <a:srgbClr val="CC0000"/>
                  </a:solidFill>
                  <a:latin typeface="Helvetica" charset="0"/>
                </a:rPr>
                <a:t>k</a:t>
              </a:r>
              <a:endParaRPr lang="en-US" sz="1800">
                <a:latin typeface="Helvetica" charset="0"/>
              </a:endParaRPr>
            </a:p>
          </p:txBody>
        </p:sp>
        <p:sp>
          <p:nvSpPr>
            <p:cNvPr id="394287" name="Line 47"/>
            <p:cNvSpPr>
              <a:spLocks noChangeShapeType="1"/>
            </p:cNvSpPr>
            <p:nvPr/>
          </p:nvSpPr>
          <p:spPr bwMode="auto">
            <a:xfrm>
              <a:off x="472" y="1243"/>
              <a:ext cx="521" cy="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88" name="Line 48"/>
            <p:cNvSpPr>
              <a:spLocks noChangeShapeType="1"/>
            </p:cNvSpPr>
            <p:nvPr/>
          </p:nvSpPr>
          <p:spPr bwMode="auto">
            <a:xfrm>
              <a:off x="472" y="1329"/>
              <a:ext cx="521" cy="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89" name="Line 49"/>
            <p:cNvSpPr>
              <a:spLocks noChangeShapeType="1"/>
            </p:cNvSpPr>
            <p:nvPr/>
          </p:nvSpPr>
          <p:spPr bwMode="auto">
            <a:xfrm>
              <a:off x="471" y="1416"/>
              <a:ext cx="521" cy="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90" name="Line 50"/>
            <p:cNvSpPr>
              <a:spLocks noChangeShapeType="1"/>
            </p:cNvSpPr>
            <p:nvPr/>
          </p:nvSpPr>
          <p:spPr bwMode="auto">
            <a:xfrm>
              <a:off x="472" y="1502"/>
              <a:ext cx="521" cy="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91" name="Line 51"/>
            <p:cNvSpPr>
              <a:spLocks noChangeShapeType="1"/>
            </p:cNvSpPr>
            <p:nvPr/>
          </p:nvSpPr>
          <p:spPr bwMode="auto">
            <a:xfrm>
              <a:off x="472" y="1588"/>
              <a:ext cx="521" cy="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92" name="Line 52"/>
            <p:cNvSpPr>
              <a:spLocks noChangeShapeType="1"/>
            </p:cNvSpPr>
            <p:nvPr/>
          </p:nvSpPr>
          <p:spPr bwMode="auto">
            <a:xfrm>
              <a:off x="472" y="1933"/>
              <a:ext cx="521" cy="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93" name="Line 53"/>
            <p:cNvSpPr>
              <a:spLocks noChangeShapeType="1"/>
            </p:cNvSpPr>
            <p:nvPr/>
          </p:nvSpPr>
          <p:spPr bwMode="auto">
            <a:xfrm>
              <a:off x="472" y="2019"/>
              <a:ext cx="521" cy="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94" name="Line 54"/>
            <p:cNvSpPr>
              <a:spLocks noChangeShapeType="1"/>
            </p:cNvSpPr>
            <p:nvPr/>
          </p:nvSpPr>
          <p:spPr bwMode="auto">
            <a:xfrm>
              <a:off x="472" y="2105"/>
              <a:ext cx="521" cy="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95" name="Line 55"/>
            <p:cNvSpPr>
              <a:spLocks noChangeShapeType="1"/>
            </p:cNvSpPr>
            <p:nvPr/>
          </p:nvSpPr>
          <p:spPr bwMode="auto">
            <a:xfrm>
              <a:off x="1132" y="1588"/>
              <a:ext cx="521" cy="0"/>
            </a:xfrm>
            <a:prstGeom prst="line">
              <a:avLst/>
            </a:prstGeom>
            <a:noFill/>
            <a:ln w="19050">
              <a:solidFill>
                <a:srgbClr val="FF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96" name="Line 56"/>
            <p:cNvSpPr>
              <a:spLocks noChangeShapeType="1"/>
            </p:cNvSpPr>
            <p:nvPr/>
          </p:nvSpPr>
          <p:spPr bwMode="auto">
            <a:xfrm>
              <a:off x="1132" y="1674"/>
              <a:ext cx="521" cy="0"/>
            </a:xfrm>
            <a:prstGeom prst="line">
              <a:avLst/>
            </a:prstGeom>
            <a:noFill/>
            <a:ln w="19050">
              <a:solidFill>
                <a:srgbClr val="FF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97" name="Line 57"/>
            <p:cNvSpPr>
              <a:spLocks noChangeShapeType="1"/>
            </p:cNvSpPr>
            <p:nvPr/>
          </p:nvSpPr>
          <p:spPr bwMode="auto">
            <a:xfrm>
              <a:off x="1132" y="1760"/>
              <a:ext cx="521" cy="0"/>
            </a:xfrm>
            <a:prstGeom prst="line">
              <a:avLst/>
            </a:prstGeom>
            <a:noFill/>
            <a:ln w="19050">
              <a:solidFill>
                <a:srgbClr val="FF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98" name="Line 58"/>
            <p:cNvSpPr>
              <a:spLocks noChangeShapeType="1"/>
            </p:cNvSpPr>
            <p:nvPr/>
          </p:nvSpPr>
          <p:spPr bwMode="auto">
            <a:xfrm>
              <a:off x="1132" y="1847"/>
              <a:ext cx="521" cy="0"/>
            </a:xfrm>
            <a:prstGeom prst="line">
              <a:avLst/>
            </a:prstGeom>
            <a:noFill/>
            <a:ln w="19050">
              <a:solidFill>
                <a:srgbClr val="FF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99" name="Line 59"/>
            <p:cNvSpPr>
              <a:spLocks noChangeShapeType="1"/>
            </p:cNvSpPr>
            <p:nvPr/>
          </p:nvSpPr>
          <p:spPr bwMode="auto">
            <a:xfrm>
              <a:off x="1132" y="1933"/>
              <a:ext cx="521" cy="0"/>
            </a:xfrm>
            <a:prstGeom prst="line">
              <a:avLst/>
            </a:prstGeom>
            <a:noFill/>
            <a:ln w="19050">
              <a:solidFill>
                <a:srgbClr val="FF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00" name="Line 60"/>
            <p:cNvSpPr>
              <a:spLocks noChangeShapeType="1"/>
            </p:cNvSpPr>
            <p:nvPr/>
          </p:nvSpPr>
          <p:spPr bwMode="auto">
            <a:xfrm>
              <a:off x="2092" y="1243"/>
              <a:ext cx="521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01" name="Line 61"/>
            <p:cNvSpPr>
              <a:spLocks noChangeShapeType="1"/>
            </p:cNvSpPr>
            <p:nvPr/>
          </p:nvSpPr>
          <p:spPr bwMode="auto">
            <a:xfrm>
              <a:off x="2092" y="1502"/>
              <a:ext cx="521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02" name="Line 62"/>
            <p:cNvSpPr>
              <a:spLocks noChangeShapeType="1"/>
            </p:cNvSpPr>
            <p:nvPr/>
          </p:nvSpPr>
          <p:spPr bwMode="auto">
            <a:xfrm>
              <a:off x="2092" y="1588"/>
              <a:ext cx="521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03" name="Line 63"/>
            <p:cNvSpPr>
              <a:spLocks noChangeShapeType="1"/>
            </p:cNvSpPr>
            <p:nvPr/>
          </p:nvSpPr>
          <p:spPr bwMode="auto">
            <a:xfrm>
              <a:off x="2092" y="1674"/>
              <a:ext cx="521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04" name="Line 64"/>
            <p:cNvSpPr>
              <a:spLocks noChangeShapeType="1"/>
            </p:cNvSpPr>
            <p:nvPr/>
          </p:nvSpPr>
          <p:spPr bwMode="auto">
            <a:xfrm>
              <a:off x="2092" y="2019"/>
              <a:ext cx="521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05" name="Line 65"/>
            <p:cNvSpPr>
              <a:spLocks noChangeShapeType="1"/>
            </p:cNvSpPr>
            <p:nvPr/>
          </p:nvSpPr>
          <p:spPr bwMode="auto">
            <a:xfrm>
              <a:off x="2092" y="2105"/>
              <a:ext cx="521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06" name="Text Box 66"/>
            <p:cNvSpPr txBox="1">
              <a:spLocks noChangeArrowheads="1"/>
            </p:cNvSpPr>
            <p:nvPr/>
          </p:nvSpPr>
          <p:spPr bwMode="auto">
            <a:xfrm>
              <a:off x="1696" y="1450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latin typeface="Helvetica" charset="0"/>
                </a:rPr>
                <a:t>. . .</a:t>
              </a:r>
            </a:p>
          </p:txBody>
        </p:sp>
      </p:grpSp>
      <p:grpSp>
        <p:nvGrpSpPr>
          <p:cNvPr id="394307" name="Group 67"/>
          <p:cNvGrpSpPr>
            <a:grpSpLocks/>
          </p:cNvGrpSpPr>
          <p:nvPr/>
        </p:nvGrpSpPr>
        <p:grpSpPr bwMode="auto">
          <a:xfrm>
            <a:off x="6316663" y="1460500"/>
            <a:ext cx="2903537" cy="2120900"/>
            <a:chOff x="3934" y="2837"/>
            <a:chExt cx="1829" cy="1488"/>
          </a:xfrm>
        </p:grpSpPr>
        <p:sp>
          <p:nvSpPr>
            <p:cNvPr id="394308" name="Line 68"/>
            <p:cNvSpPr>
              <a:spLocks noChangeShapeType="1"/>
            </p:cNvSpPr>
            <p:nvPr/>
          </p:nvSpPr>
          <p:spPr bwMode="auto">
            <a:xfrm flipH="1">
              <a:off x="3934" y="2837"/>
              <a:ext cx="741" cy="1482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09" name="Line 69"/>
            <p:cNvSpPr>
              <a:spLocks noChangeShapeType="1"/>
            </p:cNvSpPr>
            <p:nvPr/>
          </p:nvSpPr>
          <p:spPr bwMode="auto">
            <a:xfrm rot="18475779" flipH="1">
              <a:off x="4663" y="2839"/>
              <a:ext cx="731" cy="1468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10" name="Line 70"/>
            <p:cNvSpPr>
              <a:spLocks noChangeShapeType="1"/>
            </p:cNvSpPr>
            <p:nvPr/>
          </p:nvSpPr>
          <p:spPr bwMode="auto">
            <a:xfrm>
              <a:off x="4477" y="3242"/>
              <a:ext cx="332" cy="1078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11" name="Line 71"/>
            <p:cNvSpPr>
              <a:spLocks noChangeShapeType="1"/>
            </p:cNvSpPr>
            <p:nvPr/>
          </p:nvSpPr>
          <p:spPr bwMode="auto">
            <a:xfrm flipV="1">
              <a:off x="4969" y="3735"/>
              <a:ext cx="134" cy="582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12" name="Line 72"/>
            <p:cNvSpPr>
              <a:spLocks noChangeShapeType="1"/>
            </p:cNvSpPr>
            <p:nvPr/>
          </p:nvSpPr>
          <p:spPr bwMode="auto">
            <a:xfrm flipH="1">
              <a:off x="5118" y="3935"/>
              <a:ext cx="77" cy="378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13" name="Line 73"/>
            <p:cNvSpPr>
              <a:spLocks noChangeShapeType="1"/>
            </p:cNvSpPr>
            <p:nvPr/>
          </p:nvSpPr>
          <p:spPr bwMode="auto">
            <a:xfrm flipV="1">
              <a:off x="5252" y="4127"/>
              <a:ext cx="42" cy="193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14" name="Line 74"/>
            <p:cNvSpPr>
              <a:spLocks noChangeShapeType="1"/>
            </p:cNvSpPr>
            <p:nvPr/>
          </p:nvSpPr>
          <p:spPr bwMode="auto">
            <a:xfrm>
              <a:off x="4376" y="3444"/>
              <a:ext cx="239" cy="881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15" name="Line 75"/>
            <p:cNvSpPr>
              <a:spLocks noChangeShapeType="1"/>
            </p:cNvSpPr>
            <p:nvPr/>
          </p:nvSpPr>
          <p:spPr bwMode="auto">
            <a:xfrm>
              <a:off x="4157" y="3871"/>
              <a:ext cx="144" cy="454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16" name="Line 76"/>
            <p:cNvSpPr>
              <a:spLocks noChangeShapeType="1"/>
            </p:cNvSpPr>
            <p:nvPr/>
          </p:nvSpPr>
          <p:spPr bwMode="auto">
            <a:xfrm>
              <a:off x="4045" y="4090"/>
              <a:ext cx="80" cy="235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17" name="Line 77"/>
            <p:cNvSpPr>
              <a:spLocks noChangeShapeType="1"/>
            </p:cNvSpPr>
            <p:nvPr/>
          </p:nvSpPr>
          <p:spPr bwMode="auto">
            <a:xfrm flipH="1">
              <a:off x="4398" y="3951"/>
              <a:ext cx="116" cy="362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18" name="Line 78"/>
            <p:cNvSpPr>
              <a:spLocks noChangeShapeType="1"/>
            </p:cNvSpPr>
            <p:nvPr/>
          </p:nvSpPr>
          <p:spPr bwMode="auto">
            <a:xfrm flipH="1">
              <a:off x="4504" y="4149"/>
              <a:ext cx="64" cy="176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4319" name="Line 79"/>
          <p:cNvSpPr>
            <a:spLocks noChangeShapeType="1"/>
          </p:cNvSpPr>
          <p:nvPr/>
        </p:nvSpPr>
        <p:spPr bwMode="auto">
          <a:xfrm>
            <a:off x="4495800" y="2209800"/>
            <a:ext cx="1676400" cy="1588"/>
          </a:xfrm>
          <a:prstGeom prst="line">
            <a:avLst/>
          </a:prstGeom>
          <a:noFill/>
          <a:ln w="57150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4320" name="Text Box 80"/>
          <p:cNvSpPr txBox="1">
            <a:spLocks noChangeArrowheads="1"/>
          </p:cNvSpPr>
          <p:nvPr/>
        </p:nvSpPr>
        <p:spPr bwMode="auto">
          <a:xfrm>
            <a:off x="4436547" y="2338388"/>
            <a:ext cx="183876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dirty="0" smtClean="0">
                <a:latin typeface="Helvetica" charset="0"/>
              </a:rPr>
              <a:t>Concatenation</a:t>
            </a:r>
            <a:endParaRPr lang="en-US" sz="2000" dirty="0">
              <a:latin typeface="Helvetica" charset="0"/>
            </a:endParaRPr>
          </a:p>
        </p:txBody>
      </p:sp>
      <p:sp>
        <p:nvSpPr>
          <p:cNvPr id="394321" name="Text Box 81"/>
          <p:cNvSpPr txBox="1">
            <a:spLocks noChangeArrowheads="1"/>
          </p:cNvSpPr>
          <p:nvPr/>
        </p:nvSpPr>
        <p:spPr bwMode="auto">
          <a:xfrm rot="-5400000">
            <a:off x="-111918" y="1799431"/>
            <a:ext cx="1087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Species</a:t>
            </a:r>
          </a:p>
        </p:txBody>
      </p:sp>
    </p:spTree>
    <p:extLst>
      <p:ext uri="{BB962C8B-B14F-4D97-AF65-F5344CB8AC3E}">
        <p14:creationId xmlns:p14="http://schemas.microsoft.com/office/powerpoint/2010/main" val="427310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4242" name="Group 2"/>
          <p:cNvGrpSpPr>
            <a:grpSpLocks/>
          </p:cNvGrpSpPr>
          <p:nvPr/>
        </p:nvGrpSpPr>
        <p:grpSpPr bwMode="auto">
          <a:xfrm>
            <a:off x="763039" y="1734167"/>
            <a:ext cx="3581400" cy="814388"/>
            <a:chOff x="349" y="3553"/>
            <a:chExt cx="2256" cy="513"/>
          </a:xfrm>
        </p:grpSpPr>
        <p:sp>
          <p:nvSpPr>
            <p:cNvPr id="394246" name="Text Box 6"/>
            <p:cNvSpPr txBox="1">
              <a:spLocks noChangeArrowheads="1"/>
            </p:cNvSpPr>
            <p:nvPr/>
          </p:nvSpPr>
          <p:spPr bwMode="auto">
            <a:xfrm>
              <a:off x="1723" y="3712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latin typeface="Helvetica" charset="0"/>
                </a:rPr>
                <a:t>. . .</a:t>
              </a:r>
            </a:p>
          </p:txBody>
        </p:sp>
        <p:sp>
          <p:nvSpPr>
            <p:cNvPr id="394247" name="Line 7"/>
            <p:cNvSpPr>
              <a:spLocks noChangeShapeType="1"/>
            </p:cNvSpPr>
            <p:nvPr/>
          </p:nvSpPr>
          <p:spPr bwMode="auto">
            <a:xfrm flipH="1">
              <a:off x="349" y="3562"/>
              <a:ext cx="362" cy="48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8" name="Line 8"/>
            <p:cNvSpPr>
              <a:spLocks noChangeShapeType="1"/>
            </p:cNvSpPr>
            <p:nvPr/>
          </p:nvSpPr>
          <p:spPr bwMode="auto">
            <a:xfrm rot="18475779" flipH="1">
              <a:off x="1416" y="3573"/>
              <a:ext cx="220" cy="507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9" name="Line 9"/>
            <p:cNvSpPr>
              <a:spLocks noChangeShapeType="1"/>
            </p:cNvSpPr>
            <p:nvPr/>
          </p:nvSpPr>
          <p:spPr bwMode="auto">
            <a:xfrm>
              <a:off x="697" y="3562"/>
              <a:ext cx="294" cy="492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0" name="Line 10"/>
            <p:cNvSpPr>
              <a:spLocks noChangeShapeType="1"/>
            </p:cNvSpPr>
            <p:nvPr/>
          </p:nvSpPr>
          <p:spPr bwMode="auto">
            <a:xfrm flipV="1">
              <a:off x="1119" y="3599"/>
              <a:ext cx="285" cy="45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1" name="Line 11"/>
            <p:cNvSpPr>
              <a:spLocks noChangeShapeType="1"/>
            </p:cNvSpPr>
            <p:nvPr/>
          </p:nvSpPr>
          <p:spPr bwMode="auto">
            <a:xfrm flipH="1">
              <a:off x="1383" y="3811"/>
              <a:ext cx="140" cy="2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2" name="Line 12"/>
            <p:cNvSpPr>
              <a:spLocks noChangeShapeType="1"/>
            </p:cNvSpPr>
            <p:nvPr/>
          </p:nvSpPr>
          <p:spPr bwMode="auto">
            <a:xfrm flipV="1">
              <a:off x="1516" y="3935"/>
              <a:ext cx="64" cy="121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3" name="Line 13"/>
            <p:cNvSpPr>
              <a:spLocks noChangeShapeType="1"/>
            </p:cNvSpPr>
            <p:nvPr/>
          </p:nvSpPr>
          <p:spPr bwMode="auto">
            <a:xfrm>
              <a:off x="646" y="3633"/>
              <a:ext cx="246" cy="417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4" name="Line 14"/>
            <p:cNvSpPr>
              <a:spLocks noChangeShapeType="1"/>
            </p:cNvSpPr>
            <p:nvPr/>
          </p:nvSpPr>
          <p:spPr bwMode="auto">
            <a:xfrm>
              <a:off x="535" y="3786"/>
              <a:ext cx="85" cy="26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5" name="Line 15"/>
            <p:cNvSpPr>
              <a:spLocks noChangeShapeType="1"/>
            </p:cNvSpPr>
            <p:nvPr/>
          </p:nvSpPr>
          <p:spPr bwMode="auto">
            <a:xfrm>
              <a:off x="455" y="3902"/>
              <a:ext cx="59" cy="14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6" name="Line 16"/>
            <p:cNvSpPr>
              <a:spLocks noChangeShapeType="1"/>
            </p:cNvSpPr>
            <p:nvPr/>
          </p:nvSpPr>
          <p:spPr bwMode="auto">
            <a:xfrm flipH="1">
              <a:off x="702" y="3862"/>
              <a:ext cx="78" cy="18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7" name="Line 17"/>
            <p:cNvSpPr>
              <a:spLocks noChangeShapeType="1"/>
            </p:cNvSpPr>
            <p:nvPr/>
          </p:nvSpPr>
          <p:spPr bwMode="auto">
            <a:xfrm flipH="1">
              <a:off x="792" y="3955"/>
              <a:ext cx="47" cy="10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8" name="Line 18"/>
            <p:cNvSpPr>
              <a:spLocks noChangeShapeType="1"/>
            </p:cNvSpPr>
            <p:nvPr/>
          </p:nvSpPr>
          <p:spPr bwMode="auto">
            <a:xfrm rot="18475779" flipH="1">
              <a:off x="2242" y="3716"/>
              <a:ext cx="167" cy="355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9" name="Line 19"/>
            <p:cNvSpPr>
              <a:spLocks noChangeShapeType="1"/>
            </p:cNvSpPr>
            <p:nvPr/>
          </p:nvSpPr>
          <p:spPr bwMode="auto">
            <a:xfrm flipV="1">
              <a:off x="2065" y="3553"/>
              <a:ext cx="267" cy="508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0" name="Line 20"/>
            <p:cNvSpPr>
              <a:spLocks noChangeShapeType="1"/>
            </p:cNvSpPr>
            <p:nvPr/>
          </p:nvSpPr>
          <p:spPr bwMode="auto">
            <a:xfrm flipH="1">
              <a:off x="2487" y="3951"/>
              <a:ext cx="65" cy="11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1" name="Line 21"/>
            <p:cNvSpPr>
              <a:spLocks noChangeShapeType="1"/>
            </p:cNvSpPr>
            <p:nvPr/>
          </p:nvSpPr>
          <p:spPr bwMode="auto">
            <a:xfrm flipV="1">
              <a:off x="2292" y="3942"/>
              <a:ext cx="57" cy="119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2" name="Line 22"/>
            <p:cNvSpPr>
              <a:spLocks noChangeShapeType="1"/>
            </p:cNvSpPr>
            <p:nvPr/>
          </p:nvSpPr>
          <p:spPr bwMode="auto">
            <a:xfrm>
              <a:off x="2333" y="3560"/>
              <a:ext cx="272" cy="49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4" name="Line 24"/>
            <p:cNvSpPr>
              <a:spLocks noChangeShapeType="1"/>
            </p:cNvSpPr>
            <p:nvPr/>
          </p:nvSpPr>
          <p:spPr bwMode="auto">
            <a:xfrm flipH="1" flipV="1">
              <a:off x="397" y="3978"/>
              <a:ext cx="37" cy="77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5" name="Line 25"/>
            <p:cNvSpPr>
              <a:spLocks noChangeShapeType="1"/>
            </p:cNvSpPr>
            <p:nvPr/>
          </p:nvSpPr>
          <p:spPr bwMode="auto">
            <a:xfrm flipH="1">
              <a:off x="1245" y="3710"/>
              <a:ext cx="209" cy="3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6" name="Line 26"/>
            <p:cNvSpPr>
              <a:spLocks noChangeShapeType="1"/>
            </p:cNvSpPr>
            <p:nvPr/>
          </p:nvSpPr>
          <p:spPr bwMode="auto">
            <a:xfrm flipV="1">
              <a:off x="2176" y="3843"/>
              <a:ext cx="120" cy="22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4268" name="Group 28"/>
          <p:cNvGrpSpPr>
            <a:grpSpLocks/>
          </p:cNvGrpSpPr>
          <p:nvPr/>
        </p:nvGrpSpPr>
        <p:grpSpPr bwMode="auto">
          <a:xfrm>
            <a:off x="6307134" y="4348164"/>
            <a:ext cx="2913061" cy="2128838"/>
            <a:chOff x="2108" y="2832"/>
            <a:chExt cx="1835" cy="1493"/>
          </a:xfrm>
        </p:grpSpPr>
        <p:sp>
          <p:nvSpPr>
            <p:cNvPr id="394269" name="Line 29"/>
            <p:cNvSpPr>
              <a:spLocks noChangeShapeType="1"/>
            </p:cNvSpPr>
            <p:nvPr/>
          </p:nvSpPr>
          <p:spPr bwMode="auto">
            <a:xfrm flipH="1">
              <a:off x="2108" y="2832"/>
              <a:ext cx="741" cy="1493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0" name="Line 30"/>
            <p:cNvSpPr>
              <a:spLocks noChangeShapeType="1"/>
            </p:cNvSpPr>
            <p:nvPr/>
          </p:nvSpPr>
          <p:spPr bwMode="auto">
            <a:xfrm rot="18475779" flipH="1">
              <a:off x="2833" y="2834"/>
              <a:ext cx="741" cy="147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1" name="Line 31"/>
            <p:cNvSpPr>
              <a:spLocks noChangeShapeType="1"/>
            </p:cNvSpPr>
            <p:nvPr/>
          </p:nvSpPr>
          <p:spPr bwMode="auto">
            <a:xfrm>
              <a:off x="2651" y="3237"/>
              <a:ext cx="332" cy="108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2" name="Line 32"/>
            <p:cNvSpPr>
              <a:spLocks noChangeShapeType="1"/>
            </p:cNvSpPr>
            <p:nvPr/>
          </p:nvSpPr>
          <p:spPr bwMode="auto">
            <a:xfrm flipV="1">
              <a:off x="3137" y="3793"/>
              <a:ext cx="172" cy="529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3" name="Line 33"/>
            <p:cNvSpPr>
              <a:spLocks noChangeShapeType="1"/>
            </p:cNvSpPr>
            <p:nvPr/>
          </p:nvSpPr>
          <p:spPr bwMode="auto">
            <a:xfrm>
              <a:off x="3198" y="4106"/>
              <a:ext cx="84" cy="213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4" name="Line 34"/>
            <p:cNvSpPr>
              <a:spLocks noChangeShapeType="1"/>
            </p:cNvSpPr>
            <p:nvPr/>
          </p:nvSpPr>
          <p:spPr bwMode="auto">
            <a:xfrm flipV="1">
              <a:off x="3406" y="4122"/>
              <a:ext cx="57" cy="19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5" name="Line 35"/>
            <p:cNvSpPr>
              <a:spLocks noChangeShapeType="1"/>
            </p:cNvSpPr>
            <p:nvPr/>
          </p:nvSpPr>
          <p:spPr bwMode="auto">
            <a:xfrm>
              <a:off x="2539" y="3456"/>
              <a:ext cx="250" cy="864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6" name="Line 36"/>
            <p:cNvSpPr>
              <a:spLocks noChangeShapeType="1"/>
            </p:cNvSpPr>
            <p:nvPr/>
          </p:nvSpPr>
          <p:spPr bwMode="auto">
            <a:xfrm>
              <a:off x="2326" y="3893"/>
              <a:ext cx="117" cy="427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7" name="Line 37"/>
            <p:cNvSpPr>
              <a:spLocks noChangeShapeType="1"/>
            </p:cNvSpPr>
            <p:nvPr/>
          </p:nvSpPr>
          <p:spPr bwMode="auto">
            <a:xfrm>
              <a:off x="2219" y="4085"/>
              <a:ext cx="80" cy="23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8" name="Line 38"/>
            <p:cNvSpPr>
              <a:spLocks noChangeShapeType="1"/>
            </p:cNvSpPr>
            <p:nvPr/>
          </p:nvSpPr>
          <p:spPr bwMode="auto">
            <a:xfrm>
              <a:off x="2400" y="3738"/>
              <a:ext cx="183" cy="586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9" name="Line 39"/>
            <p:cNvSpPr>
              <a:spLocks noChangeShapeType="1"/>
            </p:cNvSpPr>
            <p:nvPr/>
          </p:nvSpPr>
          <p:spPr bwMode="auto">
            <a:xfrm flipH="1">
              <a:off x="2678" y="4145"/>
              <a:ext cx="64" cy="176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4282" name="Rectangle 4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How to compute a species tree?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475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4242" name="Group 2"/>
          <p:cNvGrpSpPr>
            <a:grpSpLocks/>
          </p:cNvGrpSpPr>
          <p:nvPr/>
        </p:nvGrpSpPr>
        <p:grpSpPr bwMode="auto">
          <a:xfrm>
            <a:off x="763039" y="1734167"/>
            <a:ext cx="3581400" cy="814388"/>
            <a:chOff x="349" y="3553"/>
            <a:chExt cx="2256" cy="513"/>
          </a:xfrm>
        </p:grpSpPr>
        <p:sp>
          <p:nvSpPr>
            <p:cNvPr id="394246" name="Text Box 6"/>
            <p:cNvSpPr txBox="1">
              <a:spLocks noChangeArrowheads="1"/>
            </p:cNvSpPr>
            <p:nvPr/>
          </p:nvSpPr>
          <p:spPr bwMode="auto">
            <a:xfrm>
              <a:off x="1723" y="3712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latin typeface="Helvetica" charset="0"/>
                </a:rPr>
                <a:t>. . .</a:t>
              </a:r>
            </a:p>
          </p:txBody>
        </p:sp>
        <p:sp>
          <p:nvSpPr>
            <p:cNvPr id="394247" name="Line 7"/>
            <p:cNvSpPr>
              <a:spLocks noChangeShapeType="1"/>
            </p:cNvSpPr>
            <p:nvPr/>
          </p:nvSpPr>
          <p:spPr bwMode="auto">
            <a:xfrm flipH="1">
              <a:off x="349" y="3562"/>
              <a:ext cx="362" cy="48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8" name="Line 8"/>
            <p:cNvSpPr>
              <a:spLocks noChangeShapeType="1"/>
            </p:cNvSpPr>
            <p:nvPr/>
          </p:nvSpPr>
          <p:spPr bwMode="auto">
            <a:xfrm rot="18475779" flipH="1">
              <a:off x="1416" y="3573"/>
              <a:ext cx="220" cy="507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9" name="Line 9"/>
            <p:cNvSpPr>
              <a:spLocks noChangeShapeType="1"/>
            </p:cNvSpPr>
            <p:nvPr/>
          </p:nvSpPr>
          <p:spPr bwMode="auto">
            <a:xfrm>
              <a:off x="697" y="3562"/>
              <a:ext cx="294" cy="492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0" name="Line 10"/>
            <p:cNvSpPr>
              <a:spLocks noChangeShapeType="1"/>
            </p:cNvSpPr>
            <p:nvPr/>
          </p:nvSpPr>
          <p:spPr bwMode="auto">
            <a:xfrm flipV="1">
              <a:off x="1119" y="3599"/>
              <a:ext cx="285" cy="45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1" name="Line 11"/>
            <p:cNvSpPr>
              <a:spLocks noChangeShapeType="1"/>
            </p:cNvSpPr>
            <p:nvPr/>
          </p:nvSpPr>
          <p:spPr bwMode="auto">
            <a:xfrm flipH="1">
              <a:off x="1383" y="3811"/>
              <a:ext cx="140" cy="2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2" name="Line 12"/>
            <p:cNvSpPr>
              <a:spLocks noChangeShapeType="1"/>
            </p:cNvSpPr>
            <p:nvPr/>
          </p:nvSpPr>
          <p:spPr bwMode="auto">
            <a:xfrm flipV="1">
              <a:off x="1516" y="3935"/>
              <a:ext cx="64" cy="121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3" name="Line 13"/>
            <p:cNvSpPr>
              <a:spLocks noChangeShapeType="1"/>
            </p:cNvSpPr>
            <p:nvPr/>
          </p:nvSpPr>
          <p:spPr bwMode="auto">
            <a:xfrm>
              <a:off x="646" y="3633"/>
              <a:ext cx="246" cy="417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4" name="Line 14"/>
            <p:cNvSpPr>
              <a:spLocks noChangeShapeType="1"/>
            </p:cNvSpPr>
            <p:nvPr/>
          </p:nvSpPr>
          <p:spPr bwMode="auto">
            <a:xfrm>
              <a:off x="535" y="3786"/>
              <a:ext cx="85" cy="26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5" name="Line 15"/>
            <p:cNvSpPr>
              <a:spLocks noChangeShapeType="1"/>
            </p:cNvSpPr>
            <p:nvPr/>
          </p:nvSpPr>
          <p:spPr bwMode="auto">
            <a:xfrm>
              <a:off x="455" y="3902"/>
              <a:ext cx="59" cy="14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6" name="Line 16"/>
            <p:cNvSpPr>
              <a:spLocks noChangeShapeType="1"/>
            </p:cNvSpPr>
            <p:nvPr/>
          </p:nvSpPr>
          <p:spPr bwMode="auto">
            <a:xfrm flipH="1">
              <a:off x="702" y="3862"/>
              <a:ext cx="78" cy="18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7" name="Line 17"/>
            <p:cNvSpPr>
              <a:spLocks noChangeShapeType="1"/>
            </p:cNvSpPr>
            <p:nvPr/>
          </p:nvSpPr>
          <p:spPr bwMode="auto">
            <a:xfrm flipH="1">
              <a:off x="792" y="3955"/>
              <a:ext cx="47" cy="10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8" name="Line 18"/>
            <p:cNvSpPr>
              <a:spLocks noChangeShapeType="1"/>
            </p:cNvSpPr>
            <p:nvPr/>
          </p:nvSpPr>
          <p:spPr bwMode="auto">
            <a:xfrm rot="18475779" flipH="1">
              <a:off x="2242" y="3716"/>
              <a:ext cx="167" cy="355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9" name="Line 19"/>
            <p:cNvSpPr>
              <a:spLocks noChangeShapeType="1"/>
            </p:cNvSpPr>
            <p:nvPr/>
          </p:nvSpPr>
          <p:spPr bwMode="auto">
            <a:xfrm flipV="1">
              <a:off x="2065" y="3553"/>
              <a:ext cx="267" cy="508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0" name="Line 20"/>
            <p:cNvSpPr>
              <a:spLocks noChangeShapeType="1"/>
            </p:cNvSpPr>
            <p:nvPr/>
          </p:nvSpPr>
          <p:spPr bwMode="auto">
            <a:xfrm flipH="1">
              <a:off x="2487" y="3951"/>
              <a:ext cx="65" cy="11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1" name="Line 21"/>
            <p:cNvSpPr>
              <a:spLocks noChangeShapeType="1"/>
            </p:cNvSpPr>
            <p:nvPr/>
          </p:nvSpPr>
          <p:spPr bwMode="auto">
            <a:xfrm flipV="1">
              <a:off x="2292" y="3942"/>
              <a:ext cx="57" cy="119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2" name="Line 22"/>
            <p:cNvSpPr>
              <a:spLocks noChangeShapeType="1"/>
            </p:cNvSpPr>
            <p:nvPr/>
          </p:nvSpPr>
          <p:spPr bwMode="auto">
            <a:xfrm>
              <a:off x="2333" y="3560"/>
              <a:ext cx="272" cy="49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4" name="Line 24"/>
            <p:cNvSpPr>
              <a:spLocks noChangeShapeType="1"/>
            </p:cNvSpPr>
            <p:nvPr/>
          </p:nvSpPr>
          <p:spPr bwMode="auto">
            <a:xfrm flipH="1" flipV="1">
              <a:off x="397" y="3978"/>
              <a:ext cx="37" cy="77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5" name="Line 25"/>
            <p:cNvSpPr>
              <a:spLocks noChangeShapeType="1"/>
            </p:cNvSpPr>
            <p:nvPr/>
          </p:nvSpPr>
          <p:spPr bwMode="auto">
            <a:xfrm flipH="1">
              <a:off x="1245" y="3710"/>
              <a:ext cx="209" cy="3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6" name="Line 26"/>
            <p:cNvSpPr>
              <a:spLocks noChangeShapeType="1"/>
            </p:cNvSpPr>
            <p:nvPr/>
          </p:nvSpPr>
          <p:spPr bwMode="auto">
            <a:xfrm flipV="1">
              <a:off x="2176" y="3843"/>
              <a:ext cx="120" cy="22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4268" name="Group 28"/>
          <p:cNvGrpSpPr>
            <a:grpSpLocks/>
          </p:cNvGrpSpPr>
          <p:nvPr/>
        </p:nvGrpSpPr>
        <p:grpSpPr bwMode="auto">
          <a:xfrm>
            <a:off x="6307134" y="4348164"/>
            <a:ext cx="2913061" cy="2128838"/>
            <a:chOff x="2108" y="2832"/>
            <a:chExt cx="1835" cy="1493"/>
          </a:xfrm>
        </p:grpSpPr>
        <p:sp>
          <p:nvSpPr>
            <p:cNvPr id="394269" name="Line 29"/>
            <p:cNvSpPr>
              <a:spLocks noChangeShapeType="1"/>
            </p:cNvSpPr>
            <p:nvPr/>
          </p:nvSpPr>
          <p:spPr bwMode="auto">
            <a:xfrm flipH="1">
              <a:off x="2108" y="2832"/>
              <a:ext cx="741" cy="1493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0" name="Line 30"/>
            <p:cNvSpPr>
              <a:spLocks noChangeShapeType="1"/>
            </p:cNvSpPr>
            <p:nvPr/>
          </p:nvSpPr>
          <p:spPr bwMode="auto">
            <a:xfrm rot="18475779" flipH="1">
              <a:off x="2833" y="2834"/>
              <a:ext cx="741" cy="147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1" name="Line 31"/>
            <p:cNvSpPr>
              <a:spLocks noChangeShapeType="1"/>
            </p:cNvSpPr>
            <p:nvPr/>
          </p:nvSpPr>
          <p:spPr bwMode="auto">
            <a:xfrm>
              <a:off x="2651" y="3237"/>
              <a:ext cx="332" cy="108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2" name="Line 32"/>
            <p:cNvSpPr>
              <a:spLocks noChangeShapeType="1"/>
            </p:cNvSpPr>
            <p:nvPr/>
          </p:nvSpPr>
          <p:spPr bwMode="auto">
            <a:xfrm flipV="1">
              <a:off x="3137" y="3793"/>
              <a:ext cx="172" cy="529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3" name="Line 33"/>
            <p:cNvSpPr>
              <a:spLocks noChangeShapeType="1"/>
            </p:cNvSpPr>
            <p:nvPr/>
          </p:nvSpPr>
          <p:spPr bwMode="auto">
            <a:xfrm>
              <a:off x="3198" y="4106"/>
              <a:ext cx="84" cy="213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4" name="Line 34"/>
            <p:cNvSpPr>
              <a:spLocks noChangeShapeType="1"/>
            </p:cNvSpPr>
            <p:nvPr/>
          </p:nvSpPr>
          <p:spPr bwMode="auto">
            <a:xfrm flipV="1">
              <a:off x="3406" y="4122"/>
              <a:ext cx="57" cy="19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5" name="Line 35"/>
            <p:cNvSpPr>
              <a:spLocks noChangeShapeType="1"/>
            </p:cNvSpPr>
            <p:nvPr/>
          </p:nvSpPr>
          <p:spPr bwMode="auto">
            <a:xfrm>
              <a:off x="2539" y="3456"/>
              <a:ext cx="250" cy="864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6" name="Line 36"/>
            <p:cNvSpPr>
              <a:spLocks noChangeShapeType="1"/>
            </p:cNvSpPr>
            <p:nvPr/>
          </p:nvSpPr>
          <p:spPr bwMode="auto">
            <a:xfrm>
              <a:off x="2326" y="3893"/>
              <a:ext cx="117" cy="427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7" name="Line 37"/>
            <p:cNvSpPr>
              <a:spLocks noChangeShapeType="1"/>
            </p:cNvSpPr>
            <p:nvPr/>
          </p:nvSpPr>
          <p:spPr bwMode="auto">
            <a:xfrm>
              <a:off x="2219" y="4085"/>
              <a:ext cx="80" cy="23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8" name="Line 38"/>
            <p:cNvSpPr>
              <a:spLocks noChangeShapeType="1"/>
            </p:cNvSpPr>
            <p:nvPr/>
          </p:nvSpPr>
          <p:spPr bwMode="auto">
            <a:xfrm>
              <a:off x="2400" y="3738"/>
              <a:ext cx="183" cy="586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9" name="Line 39"/>
            <p:cNvSpPr>
              <a:spLocks noChangeShapeType="1"/>
            </p:cNvSpPr>
            <p:nvPr/>
          </p:nvSpPr>
          <p:spPr bwMode="auto">
            <a:xfrm flipH="1">
              <a:off x="2678" y="4145"/>
              <a:ext cx="64" cy="176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4282" name="Rectangle 4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How to compute a species tree?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63039" y="3924300"/>
            <a:ext cx="440940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Techniques: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Most frequent gene tree?</a:t>
            </a:r>
          </a:p>
          <a:p>
            <a:r>
              <a:rPr lang="en-US" sz="2800" dirty="0" smtClean="0"/>
              <a:t>	Consensus of gene trees?</a:t>
            </a:r>
          </a:p>
          <a:p>
            <a:r>
              <a:rPr lang="en-US" sz="2800" dirty="0" smtClean="0"/>
              <a:t>	Other?</a:t>
            </a:r>
          </a:p>
        </p:txBody>
      </p:sp>
    </p:spTree>
    <p:extLst>
      <p:ext uri="{BB962C8B-B14F-4D97-AF65-F5344CB8AC3E}">
        <p14:creationId xmlns:p14="http://schemas.microsoft.com/office/powerpoint/2010/main" val="3070366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6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513968" cy="1143000"/>
          </a:xfrm>
        </p:spPr>
        <p:txBody>
          <a:bodyPr>
            <a:normAutofit fontScale="90000"/>
          </a:bodyPr>
          <a:lstStyle/>
          <a:p>
            <a:r>
              <a:rPr lang="en-US" sz="3100" dirty="0" smtClean="0"/>
              <a:t>Under the multi-species coalescent model, the species tree defines a probability distribution on the gene </a:t>
            </a:r>
            <a:r>
              <a:rPr lang="en-US" sz="3100" dirty="0" smtClean="0"/>
              <a:t>trees, and is defined by this distribution.</a:t>
            </a:r>
            <a:endParaRPr lang="en-US" dirty="0"/>
          </a:p>
        </p:txBody>
      </p:sp>
      <p:pic>
        <p:nvPicPr>
          <p:cNvPr id="6266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429" y="2292145"/>
            <a:ext cx="3259322" cy="3254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26692" name="Text Box 4"/>
          <p:cNvSpPr txBox="1">
            <a:spLocks noChangeArrowheads="1"/>
          </p:cNvSpPr>
          <p:nvPr/>
        </p:nvSpPr>
        <p:spPr bwMode="auto">
          <a:xfrm>
            <a:off x="6613525" y="1714500"/>
            <a:ext cx="18621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Courtesy James Degnan</a:t>
            </a: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872384" y="277078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776" y="2616605"/>
            <a:ext cx="51736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Theorem (</a:t>
            </a:r>
            <a:r>
              <a:rPr lang="en-US" sz="2400" dirty="0" err="1" smtClean="0"/>
              <a:t>Degnan</a:t>
            </a:r>
            <a:r>
              <a:rPr lang="en-US" sz="2400" dirty="0" smtClean="0"/>
              <a:t> et al., 2006, 2009): Under the multi-species coalescent model, for any three taxa A, B, and C, the </a:t>
            </a:r>
            <a:r>
              <a:rPr lang="en-US" sz="2400" dirty="0" smtClean="0">
                <a:solidFill>
                  <a:srgbClr val="0000FF"/>
                </a:solidFill>
              </a:rPr>
              <a:t>most probable rooted gene tree </a:t>
            </a:r>
            <a:r>
              <a:rPr lang="en-US" sz="2400" dirty="0" smtClean="0"/>
              <a:t>on {A,B,C} </a:t>
            </a:r>
            <a:r>
              <a:rPr lang="en-US" sz="2400" dirty="0" smtClean="0">
                <a:solidFill>
                  <a:srgbClr val="0000FF"/>
                </a:solidFill>
              </a:rPr>
              <a:t>is identical to the rooted species tree </a:t>
            </a:r>
            <a:r>
              <a:rPr lang="en-US" sz="2400" dirty="0" smtClean="0"/>
              <a:t>induced on {A,B,C}.</a:t>
            </a:r>
          </a:p>
        </p:txBody>
      </p:sp>
    </p:spTree>
    <p:extLst>
      <p:ext uri="{BB962C8B-B14F-4D97-AF65-F5344CB8AC3E}">
        <p14:creationId xmlns:p14="http://schemas.microsoft.com/office/powerpoint/2010/main" val="3682503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4242" name="Group 2"/>
          <p:cNvGrpSpPr>
            <a:grpSpLocks/>
          </p:cNvGrpSpPr>
          <p:nvPr/>
        </p:nvGrpSpPr>
        <p:grpSpPr bwMode="auto">
          <a:xfrm>
            <a:off x="763039" y="1734167"/>
            <a:ext cx="3581400" cy="814388"/>
            <a:chOff x="349" y="3553"/>
            <a:chExt cx="2256" cy="513"/>
          </a:xfrm>
        </p:grpSpPr>
        <p:sp>
          <p:nvSpPr>
            <p:cNvPr id="394246" name="Text Box 6"/>
            <p:cNvSpPr txBox="1">
              <a:spLocks noChangeArrowheads="1"/>
            </p:cNvSpPr>
            <p:nvPr/>
          </p:nvSpPr>
          <p:spPr bwMode="auto">
            <a:xfrm>
              <a:off x="1723" y="3712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latin typeface="Helvetica" charset="0"/>
                </a:rPr>
                <a:t>. . .</a:t>
              </a:r>
            </a:p>
          </p:txBody>
        </p:sp>
        <p:sp>
          <p:nvSpPr>
            <p:cNvPr id="394247" name="Line 7"/>
            <p:cNvSpPr>
              <a:spLocks noChangeShapeType="1"/>
            </p:cNvSpPr>
            <p:nvPr/>
          </p:nvSpPr>
          <p:spPr bwMode="auto">
            <a:xfrm flipH="1">
              <a:off x="349" y="3562"/>
              <a:ext cx="362" cy="48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8" name="Line 8"/>
            <p:cNvSpPr>
              <a:spLocks noChangeShapeType="1"/>
            </p:cNvSpPr>
            <p:nvPr/>
          </p:nvSpPr>
          <p:spPr bwMode="auto">
            <a:xfrm rot="18475779" flipH="1">
              <a:off x="1416" y="3573"/>
              <a:ext cx="220" cy="507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9" name="Line 9"/>
            <p:cNvSpPr>
              <a:spLocks noChangeShapeType="1"/>
            </p:cNvSpPr>
            <p:nvPr/>
          </p:nvSpPr>
          <p:spPr bwMode="auto">
            <a:xfrm>
              <a:off x="697" y="3562"/>
              <a:ext cx="294" cy="492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0" name="Line 10"/>
            <p:cNvSpPr>
              <a:spLocks noChangeShapeType="1"/>
            </p:cNvSpPr>
            <p:nvPr/>
          </p:nvSpPr>
          <p:spPr bwMode="auto">
            <a:xfrm flipV="1">
              <a:off x="1119" y="3599"/>
              <a:ext cx="285" cy="45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1" name="Line 11"/>
            <p:cNvSpPr>
              <a:spLocks noChangeShapeType="1"/>
            </p:cNvSpPr>
            <p:nvPr/>
          </p:nvSpPr>
          <p:spPr bwMode="auto">
            <a:xfrm flipH="1">
              <a:off x="1383" y="3811"/>
              <a:ext cx="140" cy="2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2" name="Line 12"/>
            <p:cNvSpPr>
              <a:spLocks noChangeShapeType="1"/>
            </p:cNvSpPr>
            <p:nvPr/>
          </p:nvSpPr>
          <p:spPr bwMode="auto">
            <a:xfrm flipV="1">
              <a:off x="1516" y="3935"/>
              <a:ext cx="64" cy="121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3" name="Line 13"/>
            <p:cNvSpPr>
              <a:spLocks noChangeShapeType="1"/>
            </p:cNvSpPr>
            <p:nvPr/>
          </p:nvSpPr>
          <p:spPr bwMode="auto">
            <a:xfrm>
              <a:off x="646" y="3633"/>
              <a:ext cx="246" cy="417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4" name="Line 14"/>
            <p:cNvSpPr>
              <a:spLocks noChangeShapeType="1"/>
            </p:cNvSpPr>
            <p:nvPr/>
          </p:nvSpPr>
          <p:spPr bwMode="auto">
            <a:xfrm>
              <a:off x="535" y="3786"/>
              <a:ext cx="85" cy="26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5" name="Line 15"/>
            <p:cNvSpPr>
              <a:spLocks noChangeShapeType="1"/>
            </p:cNvSpPr>
            <p:nvPr/>
          </p:nvSpPr>
          <p:spPr bwMode="auto">
            <a:xfrm>
              <a:off x="455" y="3902"/>
              <a:ext cx="59" cy="14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6" name="Line 16"/>
            <p:cNvSpPr>
              <a:spLocks noChangeShapeType="1"/>
            </p:cNvSpPr>
            <p:nvPr/>
          </p:nvSpPr>
          <p:spPr bwMode="auto">
            <a:xfrm flipH="1">
              <a:off x="702" y="3862"/>
              <a:ext cx="78" cy="18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7" name="Line 17"/>
            <p:cNvSpPr>
              <a:spLocks noChangeShapeType="1"/>
            </p:cNvSpPr>
            <p:nvPr/>
          </p:nvSpPr>
          <p:spPr bwMode="auto">
            <a:xfrm flipH="1">
              <a:off x="792" y="3955"/>
              <a:ext cx="47" cy="10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8" name="Line 18"/>
            <p:cNvSpPr>
              <a:spLocks noChangeShapeType="1"/>
            </p:cNvSpPr>
            <p:nvPr/>
          </p:nvSpPr>
          <p:spPr bwMode="auto">
            <a:xfrm rot="18475779" flipH="1">
              <a:off x="2242" y="3716"/>
              <a:ext cx="167" cy="355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9" name="Line 19"/>
            <p:cNvSpPr>
              <a:spLocks noChangeShapeType="1"/>
            </p:cNvSpPr>
            <p:nvPr/>
          </p:nvSpPr>
          <p:spPr bwMode="auto">
            <a:xfrm flipV="1">
              <a:off x="2065" y="3553"/>
              <a:ext cx="267" cy="508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0" name="Line 20"/>
            <p:cNvSpPr>
              <a:spLocks noChangeShapeType="1"/>
            </p:cNvSpPr>
            <p:nvPr/>
          </p:nvSpPr>
          <p:spPr bwMode="auto">
            <a:xfrm flipH="1">
              <a:off x="2487" y="3951"/>
              <a:ext cx="65" cy="11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1" name="Line 21"/>
            <p:cNvSpPr>
              <a:spLocks noChangeShapeType="1"/>
            </p:cNvSpPr>
            <p:nvPr/>
          </p:nvSpPr>
          <p:spPr bwMode="auto">
            <a:xfrm flipV="1">
              <a:off x="2292" y="3942"/>
              <a:ext cx="57" cy="119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2" name="Line 22"/>
            <p:cNvSpPr>
              <a:spLocks noChangeShapeType="1"/>
            </p:cNvSpPr>
            <p:nvPr/>
          </p:nvSpPr>
          <p:spPr bwMode="auto">
            <a:xfrm>
              <a:off x="2333" y="3560"/>
              <a:ext cx="272" cy="49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4" name="Line 24"/>
            <p:cNvSpPr>
              <a:spLocks noChangeShapeType="1"/>
            </p:cNvSpPr>
            <p:nvPr/>
          </p:nvSpPr>
          <p:spPr bwMode="auto">
            <a:xfrm flipH="1" flipV="1">
              <a:off x="397" y="3978"/>
              <a:ext cx="37" cy="77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5" name="Line 25"/>
            <p:cNvSpPr>
              <a:spLocks noChangeShapeType="1"/>
            </p:cNvSpPr>
            <p:nvPr/>
          </p:nvSpPr>
          <p:spPr bwMode="auto">
            <a:xfrm flipH="1">
              <a:off x="1245" y="3710"/>
              <a:ext cx="209" cy="3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6" name="Line 26"/>
            <p:cNvSpPr>
              <a:spLocks noChangeShapeType="1"/>
            </p:cNvSpPr>
            <p:nvPr/>
          </p:nvSpPr>
          <p:spPr bwMode="auto">
            <a:xfrm flipV="1">
              <a:off x="2176" y="3843"/>
              <a:ext cx="120" cy="22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4282" name="Rectangle 4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How to compute a species tree?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3776" y="3322145"/>
            <a:ext cx="51736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Theorem (</a:t>
            </a:r>
            <a:r>
              <a:rPr lang="en-US" sz="2400" dirty="0" err="1" smtClean="0"/>
              <a:t>Degnan</a:t>
            </a:r>
            <a:r>
              <a:rPr lang="en-US" sz="2400" dirty="0" smtClean="0"/>
              <a:t> et al., 2006, 2009): Under the multi-species coalescent model, for any three taxa A, B, and C, the </a:t>
            </a:r>
            <a:r>
              <a:rPr lang="en-US" sz="2400" dirty="0" smtClean="0">
                <a:solidFill>
                  <a:srgbClr val="0000FF"/>
                </a:solidFill>
              </a:rPr>
              <a:t>most probable rooted gene tree </a:t>
            </a:r>
            <a:r>
              <a:rPr lang="en-US" sz="2400" dirty="0" smtClean="0"/>
              <a:t>on {A,B,C} </a:t>
            </a:r>
            <a:r>
              <a:rPr lang="en-US" sz="2400" dirty="0" smtClean="0">
                <a:solidFill>
                  <a:srgbClr val="0000FF"/>
                </a:solidFill>
              </a:rPr>
              <a:t>is identical to the rooted species tree </a:t>
            </a:r>
            <a:r>
              <a:rPr lang="en-US" sz="2400" dirty="0" smtClean="0"/>
              <a:t>induced on {A,B,C}.</a:t>
            </a:r>
          </a:p>
        </p:txBody>
      </p:sp>
    </p:spTree>
    <p:extLst>
      <p:ext uri="{BB962C8B-B14F-4D97-AF65-F5344CB8AC3E}">
        <p14:creationId xmlns:p14="http://schemas.microsoft.com/office/powerpoint/2010/main" val="629837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4242" name="Group 2"/>
          <p:cNvGrpSpPr>
            <a:grpSpLocks/>
          </p:cNvGrpSpPr>
          <p:nvPr/>
        </p:nvGrpSpPr>
        <p:grpSpPr bwMode="auto">
          <a:xfrm>
            <a:off x="763039" y="1734167"/>
            <a:ext cx="3581400" cy="814388"/>
            <a:chOff x="349" y="3553"/>
            <a:chExt cx="2256" cy="513"/>
          </a:xfrm>
        </p:grpSpPr>
        <p:sp>
          <p:nvSpPr>
            <p:cNvPr id="394246" name="Text Box 6"/>
            <p:cNvSpPr txBox="1">
              <a:spLocks noChangeArrowheads="1"/>
            </p:cNvSpPr>
            <p:nvPr/>
          </p:nvSpPr>
          <p:spPr bwMode="auto">
            <a:xfrm>
              <a:off x="1723" y="3712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latin typeface="Helvetica" charset="0"/>
                </a:rPr>
                <a:t>. . .</a:t>
              </a:r>
            </a:p>
          </p:txBody>
        </p:sp>
        <p:sp>
          <p:nvSpPr>
            <p:cNvPr id="394247" name="Line 7"/>
            <p:cNvSpPr>
              <a:spLocks noChangeShapeType="1"/>
            </p:cNvSpPr>
            <p:nvPr/>
          </p:nvSpPr>
          <p:spPr bwMode="auto">
            <a:xfrm flipH="1">
              <a:off x="349" y="3562"/>
              <a:ext cx="362" cy="48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8" name="Line 8"/>
            <p:cNvSpPr>
              <a:spLocks noChangeShapeType="1"/>
            </p:cNvSpPr>
            <p:nvPr/>
          </p:nvSpPr>
          <p:spPr bwMode="auto">
            <a:xfrm rot="18475779" flipH="1">
              <a:off x="1416" y="3573"/>
              <a:ext cx="220" cy="507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9" name="Line 9"/>
            <p:cNvSpPr>
              <a:spLocks noChangeShapeType="1"/>
            </p:cNvSpPr>
            <p:nvPr/>
          </p:nvSpPr>
          <p:spPr bwMode="auto">
            <a:xfrm>
              <a:off x="697" y="3562"/>
              <a:ext cx="294" cy="492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0" name="Line 10"/>
            <p:cNvSpPr>
              <a:spLocks noChangeShapeType="1"/>
            </p:cNvSpPr>
            <p:nvPr/>
          </p:nvSpPr>
          <p:spPr bwMode="auto">
            <a:xfrm flipV="1">
              <a:off x="1119" y="3599"/>
              <a:ext cx="285" cy="45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1" name="Line 11"/>
            <p:cNvSpPr>
              <a:spLocks noChangeShapeType="1"/>
            </p:cNvSpPr>
            <p:nvPr/>
          </p:nvSpPr>
          <p:spPr bwMode="auto">
            <a:xfrm flipH="1">
              <a:off x="1383" y="3811"/>
              <a:ext cx="140" cy="2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2" name="Line 12"/>
            <p:cNvSpPr>
              <a:spLocks noChangeShapeType="1"/>
            </p:cNvSpPr>
            <p:nvPr/>
          </p:nvSpPr>
          <p:spPr bwMode="auto">
            <a:xfrm flipV="1">
              <a:off x="1516" y="3935"/>
              <a:ext cx="64" cy="121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3" name="Line 13"/>
            <p:cNvSpPr>
              <a:spLocks noChangeShapeType="1"/>
            </p:cNvSpPr>
            <p:nvPr/>
          </p:nvSpPr>
          <p:spPr bwMode="auto">
            <a:xfrm>
              <a:off x="646" y="3633"/>
              <a:ext cx="246" cy="417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4" name="Line 14"/>
            <p:cNvSpPr>
              <a:spLocks noChangeShapeType="1"/>
            </p:cNvSpPr>
            <p:nvPr/>
          </p:nvSpPr>
          <p:spPr bwMode="auto">
            <a:xfrm>
              <a:off x="535" y="3786"/>
              <a:ext cx="85" cy="26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5" name="Line 15"/>
            <p:cNvSpPr>
              <a:spLocks noChangeShapeType="1"/>
            </p:cNvSpPr>
            <p:nvPr/>
          </p:nvSpPr>
          <p:spPr bwMode="auto">
            <a:xfrm>
              <a:off x="455" y="3902"/>
              <a:ext cx="59" cy="14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6" name="Line 16"/>
            <p:cNvSpPr>
              <a:spLocks noChangeShapeType="1"/>
            </p:cNvSpPr>
            <p:nvPr/>
          </p:nvSpPr>
          <p:spPr bwMode="auto">
            <a:xfrm flipH="1">
              <a:off x="702" y="3862"/>
              <a:ext cx="78" cy="18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7" name="Line 17"/>
            <p:cNvSpPr>
              <a:spLocks noChangeShapeType="1"/>
            </p:cNvSpPr>
            <p:nvPr/>
          </p:nvSpPr>
          <p:spPr bwMode="auto">
            <a:xfrm flipH="1">
              <a:off x="792" y="3955"/>
              <a:ext cx="47" cy="10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8" name="Line 18"/>
            <p:cNvSpPr>
              <a:spLocks noChangeShapeType="1"/>
            </p:cNvSpPr>
            <p:nvPr/>
          </p:nvSpPr>
          <p:spPr bwMode="auto">
            <a:xfrm rot="18475779" flipH="1">
              <a:off x="2242" y="3716"/>
              <a:ext cx="167" cy="355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9" name="Line 19"/>
            <p:cNvSpPr>
              <a:spLocks noChangeShapeType="1"/>
            </p:cNvSpPr>
            <p:nvPr/>
          </p:nvSpPr>
          <p:spPr bwMode="auto">
            <a:xfrm flipV="1">
              <a:off x="2065" y="3553"/>
              <a:ext cx="267" cy="508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0" name="Line 20"/>
            <p:cNvSpPr>
              <a:spLocks noChangeShapeType="1"/>
            </p:cNvSpPr>
            <p:nvPr/>
          </p:nvSpPr>
          <p:spPr bwMode="auto">
            <a:xfrm flipH="1">
              <a:off x="2487" y="3951"/>
              <a:ext cx="65" cy="11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1" name="Line 21"/>
            <p:cNvSpPr>
              <a:spLocks noChangeShapeType="1"/>
            </p:cNvSpPr>
            <p:nvPr/>
          </p:nvSpPr>
          <p:spPr bwMode="auto">
            <a:xfrm flipV="1">
              <a:off x="2292" y="3942"/>
              <a:ext cx="57" cy="119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2" name="Line 22"/>
            <p:cNvSpPr>
              <a:spLocks noChangeShapeType="1"/>
            </p:cNvSpPr>
            <p:nvPr/>
          </p:nvSpPr>
          <p:spPr bwMode="auto">
            <a:xfrm>
              <a:off x="2333" y="3560"/>
              <a:ext cx="272" cy="49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4" name="Line 24"/>
            <p:cNvSpPr>
              <a:spLocks noChangeShapeType="1"/>
            </p:cNvSpPr>
            <p:nvPr/>
          </p:nvSpPr>
          <p:spPr bwMode="auto">
            <a:xfrm flipH="1" flipV="1">
              <a:off x="397" y="3978"/>
              <a:ext cx="37" cy="77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5" name="Line 25"/>
            <p:cNvSpPr>
              <a:spLocks noChangeShapeType="1"/>
            </p:cNvSpPr>
            <p:nvPr/>
          </p:nvSpPr>
          <p:spPr bwMode="auto">
            <a:xfrm flipH="1">
              <a:off x="1245" y="3710"/>
              <a:ext cx="209" cy="3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6" name="Line 26"/>
            <p:cNvSpPr>
              <a:spLocks noChangeShapeType="1"/>
            </p:cNvSpPr>
            <p:nvPr/>
          </p:nvSpPr>
          <p:spPr bwMode="auto">
            <a:xfrm flipV="1">
              <a:off x="2176" y="3843"/>
              <a:ext cx="120" cy="22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4282" name="Rectangle 4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How to compute a species tree?</a:t>
            </a:r>
            <a:endParaRPr lang="en-US" dirty="0"/>
          </a:p>
        </p:txBody>
      </p:sp>
      <p:sp>
        <p:nvSpPr>
          <p:cNvPr id="394319" name="Line 79"/>
          <p:cNvSpPr>
            <a:spLocks noChangeShapeType="1"/>
          </p:cNvSpPr>
          <p:nvPr/>
        </p:nvSpPr>
        <p:spPr bwMode="auto">
          <a:xfrm>
            <a:off x="4461706" y="2112180"/>
            <a:ext cx="1676400" cy="1588"/>
          </a:xfrm>
          <a:prstGeom prst="line">
            <a:avLst/>
          </a:prstGeom>
          <a:noFill/>
          <a:ln w="57150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4320" name="Text Box 80"/>
          <p:cNvSpPr txBox="1">
            <a:spLocks noChangeArrowheads="1"/>
          </p:cNvSpPr>
          <p:nvPr/>
        </p:nvSpPr>
        <p:spPr bwMode="auto">
          <a:xfrm>
            <a:off x="4436547" y="2338388"/>
            <a:ext cx="191027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dirty="0" smtClean="0"/>
              <a:t>Estimate species</a:t>
            </a:r>
          </a:p>
          <a:p>
            <a:pPr eaLnBrk="1" hangingPunct="1"/>
            <a:r>
              <a:rPr lang="en-US" sz="2000" dirty="0"/>
              <a:t>t</a:t>
            </a:r>
            <a:r>
              <a:rPr lang="en-US" sz="2000" dirty="0" smtClean="0"/>
              <a:t>ree for every </a:t>
            </a:r>
          </a:p>
          <a:p>
            <a:pPr eaLnBrk="1" hangingPunct="1"/>
            <a:r>
              <a:rPr lang="en-US" sz="2000" dirty="0" smtClean="0"/>
              <a:t>3 species</a:t>
            </a:r>
            <a:endParaRPr lang="en-US" sz="2000" dirty="0"/>
          </a:p>
        </p:txBody>
      </p:sp>
      <p:grpSp>
        <p:nvGrpSpPr>
          <p:cNvPr id="82" name="Group 2"/>
          <p:cNvGrpSpPr>
            <a:grpSpLocks/>
          </p:cNvGrpSpPr>
          <p:nvPr/>
        </p:nvGrpSpPr>
        <p:grpSpPr bwMode="auto">
          <a:xfrm>
            <a:off x="6471451" y="1548876"/>
            <a:ext cx="2327519" cy="760466"/>
            <a:chOff x="349" y="3553"/>
            <a:chExt cx="2256" cy="508"/>
          </a:xfrm>
        </p:grpSpPr>
        <p:sp>
          <p:nvSpPr>
            <p:cNvPr id="83" name="Text Box 6"/>
            <p:cNvSpPr txBox="1">
              <a:spLocks noChangeArrowheads="1"/>
            </p:cNvSpPr>
            <p:nvPr/>
          </p:nvSpPr>
          <p:spPr bwMode="auto">
            <a:xfrm>
              <a:off x="1723" y="3712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latin typeface="Helvetica" charset="0"/>
                </a:rPr>
                <a:t>. . .</a:t>
              </a:r>
            </a:p>
          </p:txBody>
        </p:sp>
        <p:sp>
          <p:nvSpPr>
            <p:cNvPr id="84" name="Line 7"/>
            <p:cNvSpPr>
              <a:spLocks noChangeShapeType="1"/>
            </p:cNvSpPr>
            <p:nvPr/>
          </p:nvSpPr>
          <p:spPr bwMode="auto">
            <a:xfrm flipH="1">
              <a:off x="349" y="3562"/>
              <a:ext cx="362" cy="48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Line 8"/>
            <p:cNvSpPr>
              <a:spLocks noChangeShapeType="1"/>
            </p:cNvSpPr>
            <p:nvPr/>
          </p:nvSpPr>
          <p:spPr bwMode="auto">
            <a:xfrm rot="18475779" flipH="1">
              <a:off x="1416" y="3573"/>
              <a:ext cx="220" cy="507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Line 9"/>
            <p:cNvSpPr>
              <a:spLocks noChangeShapeType="1"/>
            </p:cNvSpPr>
            <p:nvPr/>
          </p:nvSpPr>
          <p:spPr bwMode="auto">
            <a:xfrm>
              <a:off x="697" y="3562"/>
              <a:ext cx="294" cy="492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Line 10"/>
            <p:cNvSpPr>
              <a:spLocks noChangeShapeType="1"/>
            </p:cNvSpPr>
            <p:nvPr/>
          </p:nvSpPr>
          <p:spPr bwMode="auto">
            <a:xfrm flipV="1">
              <a:off x="1119" y="3599"/>
              <a:ext cx="285" cy="45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Line 11"/>
            <p:cNvSpPr>
              <a:spLocks noChangeShapeType="1"/>
            </p:cNvSpPr>
            <p:nvPr/>
          </p:nvSpPr>
          <p:spPr bwMode="auto">
            <a:xfrm flipH="1">
              <a:off x="1383" y="3811"/>
              <a:ext cx="140" cy="2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Line 14"/>
            <p:cNvSpPr>
              <a:spLocks noChangeShapeType="1"/>
            </p:cNvSpPr>
            <p:nvPr/>
          </p:nvSpPr>
          <p:spPr bwMode="auto">
            <a:xfrm>
              <a:off x="535" y="3786"/>
              <a:ext cx="85" cy="26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Line 18"/>
            <p:cNvSpPr>
              <a:spLocks noChangeShapeType="1"/>
            </p:cNvSpPr>
            <p:nvPr/>
          </p:nvSpPr>
          <p:spPr bwMode="auto">
            <a:xfrm rot="18475779" flipH="1">
              <a:off x="2242" y="3716"/>
              <a:ext cx="167" cy="355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Line 19"/>
            <p:cNvSpPr>
              <a:spLocks noChangeShapeType="1"/>
            </p:cNvSpPr>
            <p:nvPr/>
          </p:nvSpPr>
          <p:spPr bwMode="auto">
            <a:xfrm flipV="1">
              <a:off x="2065" y="3553"/>
              <a:ext cx="267" cy="508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Line 22"/>
            <p:cNvSpPr>
              <a:spLocks noChangeShapeType="1"/>
            </p:cNvSpPr>
            <p:nvPr/>
          </p:nvSpPr>
          <p:spPr bwMode="auto">
            <a:xfrm>
              <a:off x="2333" y="3560"/>
              <a:ext cx="272" cy="49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33776" y="3322145"/>
            <a:ext cx="51736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Theorem (</a:t>
            </a:r>
            <a:r>
              <a:rPr lang="en-US" sz="2400" dirty="0" err="1" smtClean="0"/>
              <a:t>Degnan</a:t>
            </a:r>
            <a:r>
              <a:rPr lang="en-US" sz="2400" dirty="0" smtClean="0"/>
              <a:t> et al., 2006, 2009): Under the multi-species coalescent model, for any three taxa A, B, and C, the </a:t>
            </a:r>
            <a:r>
              <a:rPr lang="en-US" sz="2400" dirty="0" smtClean="0">
                <a:solidFill>
                  <a:srgbClr val="0000FF"/>
                </a:solidFill>
              </a:rPr>
              <a:t>most probable rooted gene tree </a:t>
            </a:r>
            <a:r>
              <a:rPr lang="en-US" sz="2400" dirty="0" smtClean="0"/>
              <a:t>on {A,B,C} </a:t>
            </a:r>
            <a:r>
              <a:rPr lang="en-US" sz="2400" dirty="0" smtClean="0">
                <a:solidFill>
                  <a:srgbClr val="0000FF"/>
                </a:solidFill>
              </a:rPr>
              <a:t>is identical to the rooted species tree </a:t>
            </a:r>
            <a:r>
              <a:rPr lang="en-US" sz="2400" dirty="0" smtClean="0"/>
              <a:t>induced on {A,B,C}.</a:t>
            </a:r>
          </a:p>
        </p:txBody>
      </p:sp>
    </p:spTree>
    <p:extLst>
      <p:ext uri="{BB962C8B-B14F-4D97-AF65-F5344CB8AC3E}">
        <p14:creationId xmlns:p14="http://schemas.microsoft.com/office/powerpoint/2010/main" val="3195937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 descr="nature-reviews-tree-of-lif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799" y="1146790"/>
            <a:ext cx="3382487" cy="292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8" name="Text Box 3"/>
          <p:cNvSpPr txBox="1">
            <a:spLocks noChangeArrowheads="1"/>
          </p:cNvSpPr>
          <p:nvPr/>
        </p:nvSpPr>
        <p:spPr bwMode="auto">
          <a:xfrm>
            <a:off x="683516" y="4014999"/>
            <a:ext cx="6705181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1"/>
            <a:r>
              <a:rPr lang="en-US" sz="2000" dirty="0" smtClean="0"/>
              <a:t>Large-scale statistical phylogeny estimation</a:t>
            </a:r>
          </a:p>
          <a:p>
            <a:r>
              <a:rPr lang="en-US" sz="2000" dirty="0"/>
              <a:t>	</a:t>
            </a:r>
            <a:r>
              <a:rPr lang="en-US" sz="2000" dirty="0" smtClean="0">
                <a:solidFill>
                  <a:srgbClr val="000000"/>
                </a:solidFill>
              </a:rPr>
              <a:t>Ultra-large multiple-sequence alignment</a:t>
            </a:r>
          </a:p>
          <a:p>
            <a:r>
              <a:rPr lang="en-US" sz="2000" dirty="0" smtClean="0">
                <a:solidFill>
                  <a:srgbClr val="000000"/>
                </a:solidFill>
              </a:rPr>
              <a:t>	</a:t>
            </a:r>
            <a:r>
              <a:rPr lang="en-US" sz="2000" dirty="0" smtClean="0">
                <a:solidFill>
                  <a:srgbClr val="0000FF"/>
                </a:solidFill>
              </a:rPr>
              <a:t>Estimating species trees from incongruent gene trees</a:t>
            </a:r>
          </a:p>
          <a:p>
            <a:r>
              <a:rPr lang="en-US" sz="2000" dirty="0">
                <a:solidFill>
                  <a:srgbClr val="000000"/>
                </a:solidFill>
              </a:rPr>
              <a:t>	</a:t>
            </a:r>
            <a:r>
              <a:rPr lang="en-US" sz="2000" dirty="0" err="1" smtClean="0">
                <a:solidFill>
                  <a:srgbClr val="000000"/>
                </a:solidFill>
              </a:rPr>
              <a:t>Supertree</a:t>
            </a:r>
            <a:r>
              <a:rPr lang="en-US" sz="2000" dirty="0" smtClean="0">
                <a:solidFill>
                  <a:srgbClr val="000000"/>
                </a:solidFill>
              </a:rPr>
              <a:t> estimation</a:t>
            </a:r>
          </a:p>
          <a:p>
            <a:r>
              <a:rPr lang="en-US" sz="2000" dirty="0">
                <a:solidFill>
                  <a:srgbClr val="000000"/>
                </a:solidFill>
              </a:rPr>
              <a:t>	</a:t>
            </a:r>
            <a:r>
              <a:rPr lang="en-US" sz="2000" dirty="0" smtClean="0">
                <a:solidFill>
                  <a:srgbClr val="000000"/>
                </a:solidFill>
              </a:rPr>
              <a:t>Genome rearrangement phylogeny</a:t>
            </a:r>
          </a:p>
          <a:p>
            <a:r>
              <a:rPr lang="en-US" sz="2000" dirty="0">
                <a:solidFill>
                  <a:srgbClr val="000000"/>
                </a:solidFill>
              </a:rPr>
              <a:t>	</a:t>
            </a:r>
            <a:r>
              <a:rPr lang="en-US" sz="2000" dirty="0" smtClean="0">
                <a:solidFill>
                  <a:srgbClr val="000000"/>
                </a:solidFill>
              </a:rPr>
              <a:t>Reticulate evolution</a:t>
            </a:r>
          </a:p>
          <a:p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     Visualization of large trees and alignments</a:t>
            </a:r>
          </a:p>
          <a:p>
            <a:r>
              <a:rPr lang="en-US" sz="2000" dirty="0">
                <a:solidFill>
                  <a:srgbClr val="000000"/>
                </a:solidFill>
              </a:rPr>
              <a:t>	</a:t>
            </a:r>
            <a:r>
              <a:rPr lang="en-US" sz="2000" dirty="0" smtClean="0">
                <a:solidFill>
                  <a:srgbClr val="000000"/>
                </a:solidFill>
              </a:rPr>
              <a:t>Data mining techniques to explore multiple optima</a:t>
            </a:r>
          </a:p>
        </p:txBody>
      </p:sp>
      <p:sp>
        <p:nvSpPr>
          <p:cNvPr id="39939" name="Text Box 4"/>
          <p:cNvSpPr txBox="1">
            <a:spLocks noChangeArrowheads="1"/>
          </p:cNvSpPr>
          <p:nvPr/>
        </p:nvSpPr>
        <p:spPr bwMode="auto">
          <a:xfrm>
            <a:off x="500958" y="179388"/>
            <a:ext cx="8357669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200" dirty="0" smtClean="0"/>
              <a:t>The Tree of Life: </a:t>
            </a:r>
            <a:r>
              <a:rPr lang="en-US" sz="3200" i="1" dirty="0" smtClean="0">
                <a:solidFill>
                  <a:srgbClr val="0000FF"/>
                </a:solidFill>
              </a:rPr>
              <a:t>Multiple</a:t>
            </a:r>
            <a:r>
              <a:rPr lang="en-US" sz="3200" dirty="0" smtClean="0"/>
              <a:t> </a:t>
            </a:r>
            <a:r>
              <a:rPr lang="en-US" sz="3200" i="1" dirty="0" smtClean="0"/>
              <a:t>Challenges</a:t>
            </a:r>
            <a:endParaRPr lang="en-US" sz="32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5080458" y="1382451"/>
            <a:ext cx="336191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Large datasets: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100,000+ sequences</a:t>
            </a:r>
          </a:p>
          <a:p>
            <a:r>
              <a:rPr lang="en-US" sz="2400" dirty="0" smtClean="0"/>
              <a:t>         10,000+ genes</a:t>
            </a:r>
          </a:p>
          <a:p>
            <a:r>
              <a:rPr lang="en-US" sz="2400" dirty="0" smtClean="0"/>
              <a:t>Statistical estimation</a:t>
            </a:r>
          </a:p>
          <a:p>
            <a:r>
              <a:rPr lang="en-US" sz="2400" dirty="0" smtClean="0"/>
              <a:t>“</a:t>
            </a:r>
            <a:r>
              <a:rPr lang="en-US" sz="2400" dirty="0" err="1" smtClean="0"/>
              <a:t>BigData</a:t>
            </a:r>
            <a:r>
              <a:rPr lang="en-US" sz="2400" dirty="0" smtClean="0"/>
              <a:t>” </a:t>
            </a:r>
            <a:r>
              <a:rPr lang="en-US" sz="2400" dirty="0" smtClean="0"/>
              <a:t>complexity</a:t>
            </a:r>
          </a:p>
          <a:p>
            <a:r>
              <a:rPr lang="en-US" sz="2400" dirty="0" smtClean="0"/>
              <a:t>NP-hard problems</a:t>
            </a:r>
            <a:endParaRPr lang="en-US" sz="2400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375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4242" name="Group 2"/>
          <p:cNvGrpSpPr>
            <a:grpSpLocks/>
          </p:cNvGrpSpPr>
          <p:nvPr/>
        </p:nvGrpSpPr>
        <p:grpSpPr bwMode="auto">
          <a:xfrm>
            <a:off x="763039" y="1734167"/>
            <a:ext cx="3581400" cy="814388"/>
            <a:chOff x="349" y="3553"/>
            <a:chExt cx="2256" cy="513"/>
          </a:xfrm>
        </p:grpSpPr>
        <p:sp>
          <p:nvSpPr>
            <p:cNvPr id="394246" name="Text Box 6"/>
            <p:cNvSpPr txBox="1">
              <a:spLocks noChangeArrowheads="1"/>
            </p:cNvSpPr>
            <p:nvPr/>
          </p:nvSpPr>
          <p:spPr bwMode="auto">
            <a:xfrm>
              <a:off x="1723" y="3712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latin typeface="Helvetica" charset="0"/>
                </a:rPr>
                <a:t>. . .</a:t>
              </a:r>
            </a:p>
          </p:txBody>
        </p:sp>
        <p:sp>
          <p:nvSpPr>
            <p:cNvPr id="394247" name="Line 7"/>
            <p:cNvSpPr>
              <a:spLocks noChangeShapeType="1"/>
            </p:cNvSpPr>
            <p:nvPr/>
          </p:nvSpPr>
          <p:spPr bwMode="auto">
            <a:xfrm flipH="1">
              <a:off x="349" y="3562"/>
              <a:ext cx="362" cy="48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8" name="Line 8"/>
            <p:cNvSpPr>
              <a:spLocks noChangeShapeType="1"/>
            </p:cNvSpPr>
            <p:nvPr/>
          </p:nvSpPr>
          <p:spPr bwMode="auto">
            <a:xfrm rot="18475779" flipH="1">
              <a:off x="1416" y="3573"/>
              <a:ext cx="220" cy="507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9" name="Line 9"/>
            <p:cNvSpPr>
              <a:spLocks noChangeShapeType="1"/>
            </p:cNvSpPr>
            <p:nvPr/>
          </p:nvSpPr>
          <p:spPr bwMode="auto">
            <a:xfrm>
              <a:off x="697" y="3562"/>
              <a:ext cx="294" cy="492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0" name="Line 10"/>
            <p:cNvSpPr>
              <a:spLocks noChangeShapeType="1"/>
            </p:cNvSpPr>
            <p:nvPr/>
          </p:nvSpPr>
          <p:spPr bwMode="auto">
            <a:xfrm flipV="1">
              <a:off x="1119" y="3599"/>
              <a:ext cx="285" cy="45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1" name="Line 11"/>
            <p:cNvSpPr>
              <a:spLocks noChangeShapeType="1"/>
            </p:cNvSpPr>
            <p:nvPr/>
          </p:nvSpPr>
          <p:spPr bwMode="auto">
            <a:xfrm flipH="1">
              <a:off x="1383" y="3811"/>
              <a:ext cx="140" cy="2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2" name="Line 12"/>
            <p:cNvSpPr>
              <a:spLocks noChangeShapeType="1"/>
            </p:cNvSpPr>
            <p:nvPr/>
          </p:nvSpPr>
          <p:spPr bwMode="auto">
            <a:xfrm flipV="1">
              <a:off x="1516" y="3935"/>
              <a:ext cx="64" cy="121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3" name="Line 13"/>
            <p:cNvSpPr>
              <a:spLocks noChangeShapeType="1"/>
            </p:cNvSpPr>
            <p:nvPr/>
          </p:nvSpPr>
          <p:spPr bwMode="auto">
            <a:xfrm>
              <a:off x="646" y="3633"/>
              <a:ext cx="246" cy="417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4" name="Line 14"/>
            <p:cNvSpPr>
              <a:spLocks noChangeShapeType="1"/>
            </p:cNvSpPr>
            <p:nvPr/>
          </p:nvSpPr>
          <p:spPr bwMode="auto">
            <a:xfrm>
              <a:off x="535" y="3786"/>
              <a:ext cx="85" cy="26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5" name="Line 15"/>
            <p:cNvSpPr>
              <a:spLocks noChangeShapeType="1"/>
            </p:cNvSpPr>
            <p:nvPr/>
          </p:nvSpPr>
          <p:spPr bwMode="auto">
            <a:xfrm>
              <a:off x="455" y="3902"/>
              <a:ext cx="59" cy="14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6" name="Line 16"/>
            <p:cNvSpPr>
              <a:spLocks noChangeShapeType="1"/>
            </p:cNvSpPr>
            <p:nvPr/>
          </p:nvSpPr>
          <p:spPr bwMode="auto">
            <a:xfrm flipH="1">
              <a:off x="702" y="3862"/>
              <a:ext cx="78" cy="18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7" name="Line 17"/>
            <p:cNvSpPr>
              <a:spLocks noChangeShapeType="1"/>
            </p:cNvSpPr>
            <p:nvPr/>
          </p:nvSpPr>
          <p:spPr bwMode="auto">
            <a:xfrm flipH="1">
              <a:off x="792" y="3955"/>
              <a:ext cx="47" cy="10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8" name="Line 18"/>
            <p:cNvSpPr>
              <a:spLocks noChangeShapeType="1"/>
            </p:cNvSpPr>
            <p:nvPr/>
          </p:nvSpPr>
          <p:spPr bwMode="auto">
            <a:xfrm rot="18475779" flipH="1">
              <a:off x="2242" y="3716"/>
              <a:ext cx="167" cy="355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9" name="Line 19"/>
            <p:cNvSpPr>
              <a:spLocks noChangeShapeType="1"/>
            </p:cNvSpPr>
            <p:nvPr/>
          </p:nvSpPr>
          <p:spPr bwMode="auto">
            <a:xfrm flipV="1">
              <a:off x="2065" y="3553"/>
              <a:ext cx="267" cy="508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0" name="Line 20"/>
            <p:cNvSpPr>
              <a:spLocks noChangeShapeType="1"/>
            </p:cNvSpPr>
            <p:nvPr/>
          </p:nvSpPr>
          <p:spPr bwMode="auto">
            <a:xfrm flipH="1">
              <a:off x="2487" y="3951"/>
              <a:ext cx="65" cy="11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1" name="Line 21"/>
            <p:cNvSpPr>
              <a:spLocks noChangeShapeType="1"/>
            </p:cNvSpPr>
            <p:nvPr/>
          </p:nvSpPr>
          <p:spPr bwMode="auto">
            <a:xfrm flipV="1">
              <a:off x="2292" y="3942"/>
              <a:ext cx="57" cy="119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2" name="Line 22"/>
            <p:cNvSpPr>
              <a:spLocks noChangeShapeType="1"/>
            </p:cNvSpPr>
            <p:nvPr/>
          </p:nvSpPr>
          <p:spPr bwMode="auto">
            <a:xfrm>
              <a:off x="2333" y="3560"/>
              <a:ext cx="272" cy="49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4" name="Line 24"/>
            <p:cNvSpPr>
              <a:spLocks noChangeShapeType="1"/>
            </p:cNvSpPr>
            <p:nvPr/>
          </p:nvSpPr>
          <p:spPr bwMode="auto">
            <a:xfrm flipH="1" flipV="1">
              <a:off x="397" y="3978"/>
              <a:ext cx="37" cy="77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5" name="Line 25"/>
            <p:cNvSpPr>
              <a:spLocks noChangeShapeType="1"/>
            </p:cNvSpPr>
            <p:nvPr/>
          </p:nvSpPr>
          <p:spPr bwMode="auto">
            <a:xfrm flipH="1">
              <a:off x="1245" y="3710"/>
              <a:ext cx="209" cy="3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6" name="Line 26"/>
            <p:cNvSpPr>
              <a:spLocks noChangeShapeType="1"/>
            </p:cNvSpPr>
            <p:nvPr/>
          </p:nvSpPr>
          <p:spPr bwMode="auto">
            <a:xfrm flipV="1">
              <a:off x="2176" y="3843"/>
              <a:ext cx="120" cy="22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4282" name="Rectangle 4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How to compute a species tree?</a:t>
            </a:r>
            <a:endParaRPr lang="en-US" dirty="0"/>
          </a:p>
        </p:txBody>
      </p:sp>
      <p:sp>
        <p:nvSpPr>
          <p:cNvPr id="394319" name="Line 79"/>
          <p:cNvSpPr>
            <a:spLocks noChangeShapeType="1"/>
          </p:cNvSpPr>
          <p:nvPr/>
        </p:nvSpPr>
        <p:spPr bwMode="auto">
          <a:xfrm>
            <a:off x="4461706" y="2112180"/>
            <a:ext cx="1676400" cy="1588"/>
          </a:xfrm>
          <a:prstGeom prst="line">
            <a:avLst/>
          </a:prstGeom>
          <a:noFill/>
          <a:ln w="57150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4320" name="Text Box 80"/>
          <p:cNvSpPr txBox="1">
            <a:spLocks noChangeArrowheads="1"/>
          </p:cNvSpPr>
          <p:nvPr/>
        </p:nvSpPr>
        <p:spPr bwMode="auto">
          <a:xfrm>
            <a:off x="4436547" y="2338388"/>
            <a:ext cx="191027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dirty="0" smtClean="0"/>
              <a:t>Estimate species</a:t>
            </a:r>
          </a:p>
          <a:p>
            <a:pPr eaLnBrk="1" hangingPunct="1"/>
            <a:r>
              <a:rPr lang="en-US" sz="2000" dirty="0"/>
              <a:t>t</a:t>
            </a:r>
            <a:r>
              <a:rPr lang="en-US" sz="2000" dirty="0" smtClean="0"/>
              <a:t>ree for every </a:t>
            </a:r>
          </a:p>
          <a:p>
            <a:pPr eaLnBrk="1" hangingPunct="1"/>
            <a:r>
              <a:rPr lang="en-US" sz="2000" dirty="0" smtClean="0"/>
              <a:t>3 species</a:t>
            </a:r>
            <a:endParaRPr lang="en-US" sz="2000" dirty="0"/>
          </a:p>
        </p:txBody>
      </p:sp>
      <p:grpSp>
        <p:nvGrpSpPr>
          <p:cNvPr id="82" name="Group 2"/>
          <p:cNvGrpSpPr>
            <a:grpSpLocks/>
          </p:cNvGrpSpPr>
          <p:nvPr/>
        </p:nvGrpSpPr>
        <p:grpSpPr bwMode="auto">
          <a:xfrm>
            <a:off x="6471451" y="1548876"/>
            <a:ext cx="2327519" cy="760466"/>
            <a:chOff x="349" y="3553"/>
            <a:chExt cx="2256" cy="508"/>
          </a:xfrm>
        </p:grpSpPr>
        <p:sp>
          <p:nvSpPr>
            <p:cNvPr id="83" name="Text Box 6"/>
            <p:cNvSpPr txBox="1">
              <a:spLocks noChangeArrowheads="1"/>
            </p:cNvSpPr>
            <p:nvPr/>
          </p:nvSpPr>
          <p:spPr bwMode="auto">
            <a:xfrm>
              <a:off x="1723" y="3712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latin typeface="Helvetica" charset="0"/>
                </a:rPr>
                <a:t>. . .</a:t>
              </a:r>
            </a:p>
          </p:txBody>
        </p:sp>
        <p:sp>
          <p:nvSpPr>
            <p:cNvPr id="84" name="Line 7"/>
            <p:cNvSpPr>
              <a:spLocks noChangeShapeType="1"/>
            </p:cNvSpPr>
            <p:nvPr/>
          </p:nvSpPr>
          <p:spPr bwMode="auto">
            <a:xfrm flipH="1">
              <a:off x="349" y="3562"/>
              <a:ext cx="362" cy="48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Line 8"/>
            <p:cNvSpPr>
              <a:spLocks noChangeShapeType="1"/>
            </p:cNvSpPr>
            <p:nvPr/>
          </p:nvSpPr>
          <p:spPr bwMode="auto">
            <a:xfrm rot="18475779" flipH="1">
              <a:off x="1416" y="3573"/>
              <a:ext cx="220" cy="507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Line 9"/>
            <p:cNvSpPr>
              <a:spLocks noChangeShapeType="1"/>
            </p:cNvSpPr>
            <p:nvPr/>
          </p:nvSpPr>
          <p:spPr bwMode="auto">
            <a:xfrm>
              <a:off x="697" y="3562"/>
              <a:ext cx="294" cy="492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Line 10"/>
            <p:cNvSpPr>
              <a:spLocks noChangeShapeType="1"/>
            </p:cNvSpPr>
            <p:nvPr/>
          </p:nvSpPr>
          <p:spPr bwMode="auto">
            <a:xfrm flipV="1">
              <a:off x="1119" y="3599"/>
              <a:ext cx="285" cy="45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Line 11"/>
            <p:cNvSpPr>
              <a:spLocks noChangeShapeType="1"/>
            </p:cNvSpPr>
            <p:nvPr/>
          </p:nvSpPr>
          <p:spPr bwMode="auto">
            <a:xfrm flipH="1">
              <a:off x="1383" y="3811"/>
              <a:ext cx="140" cy="2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Line 14"/>
            <p:cNvSpPr>
              <a:spLocks noChangeShapeType="1"/>
            </p:cNvSpPr>
            <p:nvPr/>
          </p:nvSpPr>
          <p:spPr bwMode="auto">
            <a:xfrm>
              <a:off x="535" y="3786"/>
              <a:ext cx="85" cy="26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Line 18"/>
            <p:cNvSpPr>
              <a:spLocks noChangeShapeType="1"/>
            </p:cNvSpPr>
            <p:nvPr/>
          </p:nvSpPr>
          <p:spPr bwMode="auto">
            <a:xfrm rot="18475779" flipH="1">
              <a:off x="2242" y="3716"/>
              <a:ext cx="167" cy="355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Line 19"/>
            <p:cNvSpPr>
              <a:spLocks noChangeShapeType="1"/>
            </p:cNvSpPr>
            <p:nvPr/>
          </p:nvSpPr>
          <p:spPr bwMode="auto">
            <a:xfrm flipV="1">
              <a:off x="2065" y="3553"/>
              <a:ext cx="267" cy="508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Line 22"/>
            <p:cNvSpPr>
              <a:spLocks noChangeShapeType="1"/>
            </p:cNvSpPr>
            <p:nvPr/>
          </p:nvSpPr>
          <p:spPr bwMode="auto">
            <a:xfrm>
              <a:off x="2333" y="3560"/>
              <a:ext cx="272" cy="49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33776" y="3322145"/>
            <a:ext cx="51736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Theorem (</a:t>
            </a:r>
            <a:r>
              <a:rPr lang="en-US" sz="2400" dirty="0" err="1" smtClean="0"/>
              <a:t>Aho</a:t>
            </a:r>
            <a:r>
              <a:rPr lang="en-US" sz="2400" dirty="0" smtClean="0"/>
              <a:t> et al.): The rooted tree on n species can be computed from its set of 3-taxon rooted </a:t>
            </a:r>
            <a:r>
              <a:rPr lang="en-US" sz="2400" dirty="0" err="1" smtClean="0"/>
              <a:t>subtrees</a:t>
            </a:r>
            <a:r>
              <a:rPr lang="en-US" sz="2400" dirty="0"/>
              <a:t> </a:t>
            </a:r>
            <a:r>
              <a:rPr lang="en-US" sz="2400" dirty="0" smtClean="0"/>
              <a:t>in polynomial time.</a:t>
            </a:r>
          </a:p>
        </p:txBody>
      </p:sp>
    </p:spTree>
    <p:extLst>
      <p:ext uri="{BB962C8B-B14F-4D97-AF65-F5344CB8AC3E}">
        <p14:creationId xmlns:p14="http://schemas.microsoft.com/office/powerpoint/2010/main" val="3991174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4242" name="Group 2"/>
          <p:cNvGrpSpPr>
            <a:grpSpLocks/>
          </p:cNvGrpSpPr>
          <p:nvPr/>
        </p:nvGrpSpPr>
        <p:grpSpPr bwMode="auto">
          <a:xfrm>
            <a:off x="763039" y="1734167"/>
            <a:ext cx="3581400" cy="814388"/>
            <a:chOff x="349" y="3553"/>
            <a:chExt cx="2256" cy="513"/>
          </a:xfrm>
        </p:grpSpPr>
        <p:sp>
          <p:nvSpPr>
            <p:cNvPr id="394246" name="Text Box 6"/>
            <p:cNvSpPr txBox="1">
              <a:spLocks noChangeArrowheads="1"/>
            </p:cNvSpPr>
            <p:nvPr/>
          </p:nvSpPr>
          <p:spPr bwMode="auto">
            <a:xfrm>
              <a:off x="1723" y="3712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latin typeface="Helvetica" charset="0"/>
                </a:rPr>
                <a:t>. . .</a:t>
              </a:r>
            </a:p>
          </p:txBody>
        </p:sp>
        <p:sp>
          <p:nvSpPr>
            <p:cNvPr id="394247" name="Line 7"/>
            <p:cNvSpPr>
              <a:spLocks noChangeShapeType="1"/>
            </p:cNvSpPr>
            <p:nvPr/>
          </p:nvSpPr>
          <p:spPr bwMode="auto">
            <a:xfrm flipH="1">
              <a:off x="349" y="3562"/>
              <a:ext cx="362" cy="48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8" name="Line 8"/>
            <p:cNvSpPr>
              <a:spLocks noChangeShapeType="1"/>
            </p:cNvSpPr>
            <p:nvPr/>
          </p:nvSpPr>
          <p:spPr bwMode="auto">
            <a:xfrm rot="18475779" flipH="1">
              <a:off x="1416" y="3573"/>
              <a:ext cx="220" cy="507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9" name="Line 9"/>
            <p:cNvSpPr>
              <a:spLocks noChangeShapeType="1"/>
            </p:cNvSpPr>
            <p:nvPr/>
          </p:nvSpPr>
          <p:spPr bwMode="auto">
            <a:xfrm>
              <a:off x="697" y="3562"/>
              <a:ext cx="294" cy="492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0" name="Line 10"/>
            <p:cNvSpPr>
              <a:spLocks noChangeShapeType="1"/>
            </p:cNvSpPr>
            <p:nvPr/>
          </p:nvSpPr>
          <p:spPr bwMode="auto">
            <a:xfrm flipV="1">
              <a:off x="1119" y="3599"/>
              <a:ext cx="285" cy="45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1" name="Line 11"/>
            <p:cNvSpPr>
              <a:spLocks noChangeShapeType="1"/>
            </p:cNvSpPr>
            <p:nvPr/>
          </p:nvSpPr>
          <p:spPr bwMode="auto">
            <a:xfrm flipH="1">
              <a:off x="1383" y="3811"/>
              <a:ext cx="140" cy="2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2" name="Line 12"/>
            <p:cNvSpPr>
              <a:spLocks noChangeShapeType="1"/>
            </p:cNvSpPr>
            <p:nvPr/>
          </p:nvSpPr>
          <p:spPr bwMode="auto">
            <a:xfrm flipV="1">
              <a:off x="1516" y="3935"/>
              <a:ext cx="64" cy="121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3" name="Line 13"/>
            <p:cNvSpPr>
              <a:spLocks noChangeShapeType="1"/>
            </p:cNvSpPr>
            <p:nvPr/>
          </p:nvSpPr>
          <p:spPr bwMode="auto">
            <a:xfrm>
              <a:off x="646" y="3633"/>
              <a:ext cx="246" cy="417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4" name="Line 14"/>
            <p:cNvSpPr>
              <a:spLocks noChangeShapeType="1"/>
            </p:cNvSpPr>
            <p:nvPr/>
          </p:nvSpPr>
          <p:spPr bwMode="auto">
            <a:xfrm>
              <a:off x="535" y="3786"/>
              <a:ext cx="85" cy="26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5" name="Line 15"/>
            <p:cNvSpPr>
              <a:spLocks noChangeShapeType="1"/>
            </p:cNvSpPr>
            <p:nvPr/>
          </p:nvSpPr>
          <p:spPr bwMode="auto">
            <a:xfrm>
              <a:off x="455" y="3902"/>
              <a:ext cx="59" cy="14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6" name="Line 16"/>
            <p:cNvSpPr>
              <a:spLocks noChangeShapeType="1"/>
            </p:cNvSpPr>
            <p:nvPr/>
          </p:nvSpPr>
          <p:spPr bwMode="auto">
            <a:xfrm flipH="1">
              <a:off x="702" y="3862"/>
              <a:ext cx="78" cy="18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7" name="Line 17"/>
            <p:cNvSpPr>
              <a:spLocks noChangeShapeType="1"/>
            </p:cNvSpPr>
            <p:nvPr/>
          </p:nvSpPr>
          <p:spPr bwMode="auto">
            <a:xfrm flipH="1">
              <a:off x="792" y="3955"/>
              <a:ext cx="47" cy="10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8" name="Line 18"/>
            <p:cNvSpPr>
              <a:spLocks noChangeShapeType="1"/>
            </p:cNvSpPr>
            <p:nvPr/>
          </p:nvSpPr>
          <p:spPr bwMode="auto">
            <a:xfrm rot="18475779" flipH="1">
              <a:off x="2242" y="3716"/>
              <a:ext cx="167" cy="355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9" name="Line 19"/>
            <p:cNvSpPr>
              <a:spLocks noChangeShapeType="1"/>
            </p:cNvSpPr>
            <p:nvPr/>
          </p:nvSpPr>
          <p:spPr bwMode="auto">
            <a:xfrm flipV="1">
              <a:off x="2065" y="3553"/>
              <a:ext cx="267" cy="508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0" name="Line 20"/>
            <p:cNvSpPr>
              <a:spLocks noChangeShapeType="1"/>
            </p:cNvSpPr>
            <p:nvPr/>
          </p:nvSpPr>
          <p:spPr bwMode="auto">
            <a:xfrm flipH="1">
              <a:off x="2487" y="3951"/>
              <a:ext cx="65" cy="11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1" name="Line 21"/>
            <p:cNvSpPr>
              <a:spLocks noChangeShapeType="1"/>
            </p:cNvSpPr>
            <p:nvPr/>
          </p:nvSpPr>
          <p:spPr bwMode="auto">
            <a:xfrm flipV="1">
              <a:off x="2292" y="3942"/>
              <a:ext cx="57" cy="119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2" name="Line 22"/>
            <p:cNvSpPr>
              <a:spLocks noChangeShapeType="1"/>
            </p:cNvSpPr>
            <p:nvPr/>
          </p:nvSpPr>
          <p:spPr bwMode="auto">
            <a:xfrm>
              <a:off x="2333" y="3560"/>
              <a:ext cx="272" cy="49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4" name="Line 24"/>
            <p:cNvSpPr>
              <a:spLocks noChangeShapeType="1"/>
            </p:cNvSpPr>
            <p:nvPr/>
          </p:nvSpPr>
          <p:spPr bwMode="auto">
            <a:xfrm flipH="1" flipV="1">
              <a:off x="397" y="3978"/>
              <a:ext cx="37" cy="77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5" name="Line 25"/>
            <p:cNvSpPr>
              <a:spLocks noChangeShapeType="1"/>
            </p:cNvSpPr>
            <p:nvPr/>
          </p:nvSpPr>
          <p:spPr bwMode="auto">
            <a:xfrm flipH="1">
              <a:off x="1245" y="3710"/>
              <a:ext cx="209" cy="3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6" name="Line 26"/>
            <p:cNvSpPr>
              <a:spLocks noChangeShapeType="1"/>
            </p:cNvSpPr>
            <p:nvPr/>
          </p:nvSpPr>
          <p:spPr bwMode="auto">
            <a:xfrm flipV="1">
              <a:off x="2176" y="3843"/>
              <a:ext cx="120" cy="22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4268" name="Group 28"/>
          <p:cNvGrpSpPr>
            <a:grpSpLocks/>
          </p:cNvGrpSpPr>
          <p:nvPr/>
        </p:nvGrpSpPr>
        <p:grpSpPr bwMode="auto">
          <a:xfrm>
            <a:off x="6307134" y="4348164"/>
            <a:ext cx="2913061" cy="2128838"/>
            <a:chOff x="2108" y="2832"/>
            <a:chExt cx="1835" cy="1493"/>
          </a:xfrm>
        </p:grpSpPr>
        <p:sp>
          <p:nvSpPr>
            <p:cNvPr id="394269" name="Line 29"/>
            <p:cNvSpPr>
              <a:spLocks noChangeShapeType="1"/>
            </p:cNvSpPr>
            <p:nvPr/>
          </p:nvSpPr>
          <p:spPr bwMode="auto">
            <a:xfrm flipH="1">
              <a:off x="2108" y="2832"/>
              <a:ext cx="741" cy="1493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0" name="Line 30"/>
            <p:cNvSpPr>
              <a:spLocks noChangeShapeType="1"/>
            </p:cNvSpPr>
            <p:nvPr/>
          </p:nvSpPr>
          <p:spPr bwMode="auto">
            <a:xfrm rot="18475779" flipH="1">
              <a:off x="2833" y="2834"/>
              <a:ext cx="741" cy="147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1" name="Line 31"/>
            <p:cNvSpPr>
              <a:spLocks noChangeShapeType="1"/>
            </p:cNvSpPr>
            <p:nvPr/>
          </p:nvSpPr>
          <p:spPr bwMode="auto">
            <a:xfrm>
              <a:off x="2651" y="3237"/>
              <a:ext cx="332" cy="108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2" name="Line 32"/>
            <p:cNvSpPr>
              <a:spLocks noChangeShapeType="1"/>
            </p:cNvSpPr>
            <p:nvPr/>
          </p:nvSpPr>
          <p:spPr bwMode="auto">
            <a:xfrm flipV="1">
              <a:off x="3137" y="3793"/>
              <a:ext cx="172" cy="529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3" name="Line 33"/>
            <p:cNvSpPr>
              <a:spLocks noChangeShapeType="1"/>
            </p:cNvSpPr>
            <p:nvPr/>
          </p:nvSpPr>
          <p:spPr bwMode="auto">
            <a:xfrm>
              <a:off x="3198" y="4106"/>
              <a:ext cx="84" cy="213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4" name="Line 34"/>
            <p:cNvSpPr>
              <a:spLocks noChangeShapeType="1"/>
            </p:cNvSpPr>
            <p:nvPr/>
          </p:nvSpPr>
          <p:spPr bwMode="auto">
            <a:xfrm flipV="1">
              <a:off x="3406" y="4122"/>
              <a:ext cx="57" cy="19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5" name="Line 35"/>
            <p:cNvSpPr>
              <a:spLocks noChangeShapeType="1"/>
            </p:cNvSpPr>
            <p:nvPr/>
          </p:nvSpPr>
          <p:spPr bwMode="auto">
            <a:xfrm>
              <a:off x="2539" y="3456"/>
              <a:ext cx="250" cy="864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6" name="Line 36"/>
            <p:cNvSpPr>
              <a:spLocks noChangeShapeType="1"/>
            </p:cNvSpPr>
            <p:nvPr/>
          </p:nvSpPr>
          <p:spPr bwMode="auto">
            <a:xfrm>
              <a:off x="2326" y="3893"/>
              <a:ext cx="117" cy="427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7" name="Line 37"/>
            <p:cNvSpPr>
              <a:spLocks noChangeShapeType="1"/>
            </p:cNvSpPr>
            <p:nvPr/>
          </p:nvSpPr>
          <p:spPr bwMode="auto">
            <a:xfrm>
              <a:off x="2219" y="4085"/>
              <a:ext cx="80" cy="23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8" name="Line 38"/>
            <p:cNvSpPr>
              <a:spLocks noChangeShapeType="1"/>
            </p:cNvSpPr>
            <p:nvPr/>
          </p:nvSpPr>
          <p:spPr bwMode="auto">
            <a:xfrm>
              <a:off x="2400" y="3738"/>
              <a:ext cx="183" cy="586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9" name="Line 39"/>
            <p:cNvSpPr>
              <a:spLocks noChangeShapeType="1"/>
            </p:cNvSpPr>
            <p:nvPr/>
          </p:nvSpPr>
          <p:spPr bwMode="auto">
            <a:xfrm flipH="1">
              <a:off x="2678" y="4145"/>
              <a:ext cx="64" cy="176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4282" name="Rectangle 4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How to compute a species tree?</a:t>
            </a:r>
            <a:endParaRPr lang="en-US" dirty="0"/>
          </a:p>
        </p:txBody>
      </p:sp>
      <p:sp>
        <p:nvSpPr>
          <p:cNvPr id="394319" name="Line 79"/>
          <p:cNvSpPr>
            <a:spLocks noChangeShapeType="1"/>
          </p:cNvSpPr>
          <p:nvPr/>
        </p:nvSpPr>
        <p:spPr bwMode="auto">
          <a:xfrm>
            <a:off x="4461706" y="2112180"/>
            <a:ext cx="1676400" cy="1588"/>
          </a:xfrm>
          <a:prstGeom prst="line">
            <a:avLst/>
          </a:prstGeom>
          <a:noFill/>
          <a:ln w="57150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4320" name="Text Box 80"/>
          <p:cNvSpPr txBox="1">
            <a:spLocks noChangeArrowheads="1"/>
          </p:cNvSpPr>
          <p:nvPr/>
        </p:nvSpPr>
        <p:spPr bwMode="auto">
          <a:xfrm>
            <a:off x="4436547" y="2338388"/>
            <a:ext cx="191027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dirty="0" smtClean="0"/>
              <a:t>Estimate species</a:t>
            </a:r>
          </a:p>
          <a:p>
            <a:pPr eaLnBrk="1" hangingPunct="1"/>
            <a:r>
              <a:rPr lang="en-US" sz="2000" dirty="0"/>
              <a:t>t</a:t>
            </a:r>
            <a:r>
              <a:rPr lang="en-US" sz="2000" dirty="0" smtClean="0"/>
              <a:t>ree for every </a:t>
            </a:r>
          </a:p>
          <a:p>
            <a:pPr eaLnBrk="1" hangingPunct="1"/>
            <a:r>
              <a:rPr lang="en-US" sz="2000" dirty="0" smtClean="0"/>
              <a:t>3 species</a:t>
            </a:r>
            <a:endParaRPr lang="en-US" sz="2000" dirty="0"/>
          </a:p>
        </p:txBody>
      </p:sp>
      <p:grpSp>
        <p:nvGrpSpPr>
          <p:cNvPr id="82" name="Group 2"/>
          <p:cNvGrpSpPr>
            <a:grpSpLocks/>
          </p:cNvGrpSpPr>
          <p:nvPr/>
        </p:nvGrpSpPr>
        <p:grpSpPr bwMode="auto">
          <a:xfrm>
            <a:off x="6471451" y="1548876"/>
            <a:ext cx="2327519" cy="760466"/>
            <a:chOff x="349" y="3553"/>
            <a:chExt cx="2256" cy="508"/>
          </a:xfrm>
        </p:grpSpPr>
        <p:sp>
          <p:nvSpPr>
            <p:cNvPr id="83" name="Text Box 6"/>
            <p:cNvSpPr txBox="1">
              <a:spLocks noChangeArrowheads="1"/>
            </p:cNvSpPr>
            <p:nvPr/>
          </p:nvSpPr>
          <p:spPr bwMode="auto">
            <a:xfrm>
              <a:off x="1723" y="3712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latin typeface="Helvetica" charset="0"/>
                </a:rPr>
                <a:t>. . .</a:t>
              </a:r>
            </a:p>
          </p:txBody>
        </p:sp>
        <p:sp>
          <p:nvSpPr>
            <p:cNvPr id="84" name="Line 7"/>
            <p:cNvSpPr>
              <a:spLocks noChangeShapeType="1"/>
            </p:cNvSpPr>
            <p:nvPr/>
          </p:nvSpPr>
          <p:spPr bwMode="auto">
            <a:xfrm flipH="1">
              <a:off x="349" y="3562"/>
              <a:ext cx="362" cy="48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Line 8"/>
            <p:cNvSpPr>
              <a:spLocks noChangeShapeType="1"/>
            </p:cNvSpPr>
            <p:nvPr/>
          </p:nvSpPr>
          <p:spPr bwMode="auto">
            <a:xfrm rot="18475779" flipH="1">
              <a:off x="1416" y="3573"/>
              <a:ext cx="220" cy="507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Line 9"/>
            <p:cNvSpPr>
              <a:spLocks noChangeShapeType="1"/>
            </p:cNvSpPr>
            <p:nvPr/>
          </p:nvSpPr>
          <p:spPr bwMode="auto">
            <a:xfrm>
              <a:off x="697" y="3562"/>
              <a:ext cx="294" cy="492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Line 10"/>
            <p:cNvSpPr>
              <a:spLocks noChangeShapeType="1"/>
            </p:cNvSpPr>
            <p:nvPr/>
          </p:nvSpPr>
          <p:spPr bwMode="auto">
            <a:xfrm flipV="1">
              <a:off x="1119" y="3599"/>
              <a:ext cx="285" cy="45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Line 11"/>
            <p:cNvSpPr>
              <a:spLocks noChangeShapeType="1"/>
            </p:cNvSpPr>
            <p:nvPr/>
          </p:nvSpPr>
          <p:spPr bwMode="auto">
            <a:xfrm flipH="1">
              <a:off x="1383" y="3811"/>
              <a:ext cx="140" cy="2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Line 14"/>
            <p:cNvSpPr>
              <a:spLocks noChangeShapeType="1"/>
            </p:cNvSpPr>
            <p:nvPr/>
          </p:nvSpPr>
          <p:spPr bwMode="auto">
            <a:xfrm>
              <a:off x="535" y="3786"/>
              <a:ext cx="85" cy="26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Line 18"/>
            <p:cNvSpPr>
              <a:spLocks noChangeShapeType="1"/>
            </p:cNvSpPr>
            <p:nvPr/>
          </p:nvSpPr>
          <p:spPr bwMode="auto">
            <a:xfrm rot="18475779" flipH="1">
              <a:off x="2242" y="3716"/>
              <a:ext cx="167" cy="355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Line 19"/>
            <p:cNvSpPr>
              <a:spLocks noChangeShapeType="1"/>
            </p:cNvSpPr>
            <p:nvPr/>
          </p:nvSpPr>
          <p:spPr bwMode="auto">
            <a:xfrm flipV="1">
              <a:off x="2065" y="3553"/>
              <a:ext cx="267" cy="508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Line 22"/>
            <p:cNvSpPr>
              <a:spLocks noChangeShapeType="1"/>
            </p:cNvSpPr>
            <p:nvPr/>
          </p:nvSpPr>
          <p:spPr bwMode="auto">
            <a:xfrm>
              <a:off x="2333" y="3560"/>
              <a:ext cx="272" cy="49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7779901" y="2572001"/>
            <a:ext cx="111753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Combine</a:t>
            </a:r>
          </a:p>
          <a:p>
            <a:r>
              <a:rPr lang="en-US" sz="2000" dirty="0"/>
              <a:t>r</a:t>
            </a:r>
            <a:r>
              <a:rPr lang="en-US" sz="2000" dirty="0" smtClean="0"/>
              <a:t>ooted</a:t>
            </a:r>
          </a:p>
          <a:p>
            <a:r>
              <a:rPr lang="en-US" sz="2000" dirty="0" smtClean="0"/>
              <a:t>3-taxon </a:t>
            </a:r>
          </a:p>
          <a:p>
            <a:r>
              <a:rPr lang="en-US" sz="2000" dirty="0" smtClean="0"/>
              <a:t>trees</a:t>
            </a:r>
            <a:endParaRPr lang="en-US" sz="2000" dirty="0"/>
          </a:p>
        </p:txBody>
      </p:sp>
      <p:sp>
        <p:nvSpPr>
          <p:cNvPr id="60" name="Line 5"/>
          <p:cNvSpPr>
            <a:spLocks noChangeShapeType="1"/>
          </p:cNvSpPr>
          <p:nvPr/>
        </p:nvSpPr>
        <p:spPr bwMode="auto">
          <a:xfrm>
            <a:off x="7483471" y="2553459"/>
            <a:ext cx="0" cy="1379537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3776" y="3322145"/>
            <a:ext cx="51736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Theorem (</a:t>
            </a:r>
            <a:r>
              <a:rPr lang="en-US" sz="2400" dirty="0" err="1" smtClean="0"/>
              <a:t>Aho</a:t>
            </a:r>
            <a:r>
              <a:rPr lang="en-US" sz="2400" dirty="0" smtClean="0"/>
              <a:t> et al.): The rooted tree on n species can be computed from its set of 3-taxon rooted </a:t>
            </a:r>
            <a:r>
              <a:rPr lang="en-US" sz="2400" dirty="0" err="1" smtClean="0"/>
              <a:t>subtrees</a:t>
            </a:r>
            <a:r>
              <a:rPr lang="en-US" sz="2400" dirty="0"/>
              <a:t> </a:t>
            </a:r>
            <a:r>
              <a:rPr lang="en-US" sz="2400" dirty="0" smtClean="0"/>
              <a:t>in polynomial time.</a:t>
            </a:r>
          </a:p>
        </p:txBody>
      </p:sp>
    </p:spTree>
    <p:extLst>
      <p:ext uri="{BB962C8B-B14F-4D97-AF65-F5344CB8AC3E}">
        <p14:creationId xmlns:p14="http://schemas.microsoft.com/office/powerpoint/2010/main" val="425192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4242" name="Group 2"/>
          <p:cNvGrpSpPr>
            <a:grpSpLocks/>
          </p:cNvGrpSpPr>
          <p:nvPr/>
        </p:nvGrpSpPr>
        <p:grpSpPr bwMode="auto">
          <a:xfrm>
            <a:off x="763039" y="1734167"/>
            <a:ext cx="3581400" cy="814388"/>
            <a:chOff x="349" y="3553"/>
            <a:chExt cx="2256" cy="513"/>
          </a:xfrm>
        </p:grpSpPr>
        <p:sp>
          <p:nvSpPr>
            <p:cNvPr id="394246" name="Text Box 6"/>
            <p:cNvSpPr txBox="1">
              <a:spLocks noChangeArrowheads="1"/>
            </p:cNvSpPr>
            <p:nvPr/>
          </p:nvSpPr>
          <p:spPr bwMode="auto">
            <a:xfrm>
              <a:off x="1723" y="3712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latin typeface="Helvetica" charset="0"/>
                </a:rPr>
                <a:t>. . .</a:t>
              </a:r>
            </a:p>
          </p:txBody>
        </p:sp>
        <p:sp>
          <p:nvSpPr>
            <p:cNvPr id="394247" name="Line 7"/>
            <p:cNvSpPr>
              <a:spLocks noChangeShapeType="1"/>
            </p:cNvSpPr>
            <p:nvPr/>
          </p:nvSpPr>
          <p:spPr bwMode="auto">
            <a:xfrm flipH="1">
              <a:off x="349" y="3562"/>
              <a:ext cx="362" cy="48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8" name="Line 8"/>
            <p:cNvSpPr>
              <a:spLocks noChangeShapeType="1"/>
            </p:cNvSpPr>
            <p:nvPr/>
          </p:nvSpPr>
          <p:spPr bwMode="auto">
            <a:xfrm rot="18475779" flipH="1">
              <a:off x="1416" y="3573"/>
              <a:ext cx="220" cy="507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9" name="Line 9"/>
            <p:cNvSpPr>
              <a:spLocks noChangeShapeType="1"/>
            </p:cNvSpPr>
            <p:nvPr/>
          </p:nvSpPr>
          <p:spPr bwMode="auto">
            <a:xfrm>
              <a:off x="697" y="3562"/>
              <a:ext cx="294" cy="492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0" name="Line 10"/>
            <p:cNvSpPr>
              <a:spLocks noChangeShapeType="1"/>
            </p:cNvSpPr>
            <p:nvPr/>
          </p:nvSpPr>
          <p:spPr bwMode="auto">
            <a:xfrm flipV="1">
              <a:off x="1119" y="3599"/>
              <a:ext cx="285" cy="45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1" name="Line 11"/>
            <p:cNvSpPr>
              <a:spLocks noChangeShapeType="1"/>
            </p:cNvSpPr>
            <p:nvPr/>
          </p:nvSpPr>
          <p:spPr bwMode="auto">
            <a:xfrm flipH="1">
              <a:off x="1383" y="3811"/>
              <a:ext cx="140" cy="2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2" name="Line 12"/>
            <p:cNvSpPr>
              <a:spLocks noChangeShapeType="1"/>
            </p:cNvSpPr>
            <p:nvPr/>
          </p:nvSpPr>
          <p:spPr bwMode="auto">
            <a:xfrm flipV="1">
              <a:off x="1516" y="3935"/>
              <a:ext cx="64" cy="121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3" name="Line 13"/>
            <p:cNvSpPr>
              <a:spLocks noChangeShapeType="1"/>
            </p:cNvSpPr>
            <p:nvPr/>
          </p:nvSpPr>
          <p:spPr bwMode="auto">
            <a:xfrm>
              <a:off x="646" y="3633"/>
              <a:ext cx="246" cy="417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4" name="Line 14"/>
            <p:cNvSpPr>
              <a:spLocks noChangeShapeType="1"/>
            </p:cNvSpPr>
            <p:nvPr/>
          </p:nvSpPr>
          <p:spPr bwMode="auto">
            <a:xfrm>
              <a:off x="535" y="3786"/>
              <a:ext cx="85" cy="26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5" name="Line 15"/>
            <p:cNvSpPr>
              <a:spLocks noChangeShapeType="1"/>
            </p:cNvSpPr>
            <p:nvPr/>
          </p:nvSpPr>
          <p:spPr bwMode="auto">
            <a:xfrm>
              <a:off x="455" y="3902"/>
              <a:ext cx="59" cy="14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6" name="Line 16"/>
            <p:cNvSpPr>
              <a:spLocks noChangeShapeType="1"/>
            </p:cNvSpPr>
            <p:nvPr/>
          </p:nvSpPr>
          <p:spPr bwMode="auto">
            <a:xfrm flipH="1">
              <a:off x="702" y="3862"/>
              <a:ext cx="78" cy="18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7" name="Line 17"/>
            <p:cNvSpPr>
              <a:spLocks noChangeShapeType="1"/>
            </p:cNvSpPr>
            <p:nvPr/>
          </p:nvSpPr>
          <p:spPr bwMode="auto">
            <a:xfrm flipH="1">
              <a:off x="792" y="3955"/>
              <a:ext cx="47" cy="10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8" name="Line 18"/>
            <p:cNvSpPr>
              <a:spLocks noChangeShapeType="1"/>
            </p:cNvSpPr>
            <p:nvPr/>
          </p:nvSpPr>
          <p:spPr bwMode="auto">
            <a:xfrm rot="18475779" flipH="1">
              <a:off x="2242" y="3716"/>
              <a:ext cx="167" cy="355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9" name="Line 19"/>
            <p:cNvSpPr>
              <a:spLocks noChangeShapeType="1"/>
            </p:cNvSpPr>
            <p:nvPr/>
          </p:nvSpPr>
          <p:spPr bwMode="auto">
            <a:xfrm flipV="1">
              <a:off x="2065" y="3553"/>
              <a:ext cx="267" cy="508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0" name="Line 20"/>
            <p:cNvSpPr>
              <a:spLocks noChangeShapeType="1"/>
            </p:cNvSpPr>
            <p:nvPr/>
          </p:nvSpPr>
          <p:spPr bwMode="auto">
            <a:xfrm flipH="1">
              <a:off x="2487" y="3951"/>
              <a:ext cx="65" cy="11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1" name="Line 21"/>
            <p:cNvSpPr>
              <a:spLocks noChangeShapeType="1"/>
            </p:cNvSpPr>
            <p:nvPr/>
          </p:nvSpPr>
          <p:spPr bwMode="auto">
            <a:xfrm flipV="1">
              <a:off x="2292" y="3942"/>
              <a:ext cx="57" cy="119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2" name="Line 22"/>
            <p:cNvSpPr>
              <a:spLocks noChangeShapeType="1"/>
            </p:cNvSpPr>
            <p:nvPr/>
          </p:nvSpPr>
          <p:spPr bwMode="auto">
            <a:xfrm>
              <a:off x="2333" y="3560"/>
              <a:ext cx="272" cy="49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4" name="Line 24"/>
            <p:cNvSpPr>
              <a:spLocks noChangeShapeType="1"/>
            </p:cNvSpPr>
            <p:nvPr/>
          </p:nvSpPr>
          <p:spPr bwMode="auto">
            <a:xfrm flipH="1" flipV="1">
              <a:off x="397" y="3978"/>
              <a:ext cx="37" cy="77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5" name="Line 25"/>
            <p:cNvSpPr>
              <a:spLocks noChangeShapeType="1"/>
            </p:cNvSpPr>
            <p:nvPr/>
          </p:nvSpPr>
          <p:spPr bwMode="auto">
            <a:xfrm flipH="1">
              <a:off x="1245" y="3710"/>
              <a:ext cx="209" cy="3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6" name="Line 26"/>
            <p:cNvSpPr>
              <a:spLocks noChangeShapeType="1"/>
            </p:cNvSpPr>
            <p:nvPr/>
          </p:nvSpPr>
          <p:spPr bwMode="auto">
            <a:xfrm flipV="1">
              <a:off x="2176" y="3843"/>
              <a:ext cx="120" cy="22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4268" name="Group 28"/>
          <p:cNvGrpSpPr>
            <a:grpSpLocks/>
          </p:cNvGrpSpPr>
          <p:nvPr/>
        </p:nvGrpSpPr>
        <p:grpSpPr bwMode="auto">
          <a:xfrm>
            <a:off x="6307134" y="4348164"/>
            <a:ext cx="2913061" cy="2128838"/>
            <a:chOff x="2108" y="2832"/>
            <a:chExt cx="1835" cy="1493"/>
          </a:xfrm>
        </p:grpSpPr>
        <p:sp>
          <p:nvSpPr>
            <p:cNvPr id="394269" name="Line 29"/>
            <p:cNvSpPr>
              <a:spLocks noChangeShapeType="1"/>
            </p:cNvSpPr>
            <p:nvPr/>
          </p:nvSpPr>
          <p:spPr bwMode="auto">
            <a:xfrm flipH="1">
              <a:off x="2108" y="2832"/>
              <a:ext cx="741" cy="1493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0" name="Line 30"/>
            <p:cNvSpPr>
              <a:spLocks noChangeShapeType="1"/>
            </p:cNvSpPr>
            <p:nvPr/>
          </p:nvSpPr>
          <p:spPr bwMode="auto">
            <a:xfrm rot="18475779" flipH="1">
              <a:off x="2833" y="2834"/>
              <a:ext cx="741" cy="147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1" name="Line 31"/>
            <p:cNvSpPr>
              <a:spLocks noChangeShapeType="1"/>
            </p:cNvSpPr>
            <p:nvPr/>
          </p:nvSpPr>
          <p:spPr bwMode="auto">
            <a:xfrm>
              <a:off x="2651" y="3237"/>
              <a:ext cx="332" cy="108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2" name="Line 32"/>
            <p:cNvSpPr>
              <a:spLocks noChangeShapeType="1"/>
            </p:cNvSpPr>
            <p:nvPr/>
          </p:nvSpPr>
          <p:spPr bwMode="auto">
            <a:xfrm flipV="1">
              <a:off x="3137" y="3793"/>
              <a:ext cx="172" cy="529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3" name="Line 33"/>
            <p:cNvSpPr>
              <a:spLocks noChangeShapeType="1"/>
            </p:cNvSpPr>
            <p:nvPr/>
          </p:nvSpPr>
          <p:spPr bwMode="auto">
            <a:xfrm>
              <a:off x="3198" y="4106"/>
              <a:ext cx="84" cy="213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4" name="Line 34"/>
            <p:cNvSpPr>
              <a:spLocks noChangeShapeType="1"/>
            </p:cNvSpPr>
            <p:nvPr/>
          </p:nvSpPr>
          <p:spPr bwMode="auto">
            <a:xfrm flipV="1">
              <a:off x="3406" y="4122"/>
              <a:ext cx="57" cy="19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5" name="Line 35"/>
            <p:cNvSpPr>
              <a:spLocks noChangeShapeType="1"/>
            </p:cNvSpPr>
            <p:nvPr/>
          </p:nvSpPr>
          <p:spPr bwMode="auto">
            <a:xfrm>
              <a:off x="2539" y="3456"/>
              <a:ext cx="250" cy="864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6" name="Line 36"/>
            <p:cNvSpPr>
              <a:spLocks noChangeShapeType="1"/>
            </p:cNvSpPr>
            <p:nvPr/>
          </p:nvSpPr>
          <p:spPr bwMode="auto">
            <a:xfrm>
              <a:off x="2326" y="3893"/>
              <a:ext cx="117" cy="427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7" name="Line 37"/>
            <p:cNvSpPr>
              <a:spLocks noChangeShapeType="1"/>
            </p:cNvSpPr>
            <p:nvPr/>
          </p:nvSpPr>
          <p:spPr bwMode="auto">
            <a:xfrm>
              <a:off x="2219" y="4085"/>
              <a:ext cx="80" cy="23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8" name="Line 38"/>
            <p:cNvSpPr>
              <a:spLocks noChangeShapeType="1"/>
            </p:cNvSpPr>
            <p:nvPr/>
          </p:nvSpPr>
          <p:spPr bwMode="auto">
            <a:xfrm>
              <a:off x="2400" y="3738"/>
              <a:ext cx="183" cy="586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9" name="Line 39"/>
            <p:cNvSpPr>
              <a:spLocks noChangeShapeType="1"/>
            </p:cNvSpPr>
            <p:nvPr/>
          </p:nvSpPr>
          <p:spPr bwMode="auto">
            <a:xfrm flipH="1">
              <a:off x="2678" y="4145"/>
              <a:ext cx="64" cy="176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4282" name="Rectangle 4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How to compute a species tree?</a:t>
            </a:r>
            <a:endParaRPr lang="en-US" dirty="0"/>
          </a:p>
        </p:txBody>
      </p:sp>
      <p:sp>
        <p:nvSpPr>
          <p:cNvPr id="394319" name="Line 79"/>
          <p:cNvSpPr>
            <a:spLocks noChangeShapeType="1"/>
          </p:cNvSpPr>
          <p:nvPr/>
        </p:nvSpPr>
        <p:spPr bwMode="auto">
          <a:xfrm>
            <a:off x="4461706" y="2112180"/>
            <a:ext cx="1676400" cy="1588"/>
          </a:xfrm>
          <a:prstGeom prst="line">
            <a:avLst/>
          </a:prstGeom>
          <a:noFill/>
          <a:ln w="57150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4320" name="Text Box 80"/>
          <p:cNvSpPr txBox="1">
            <a:spLocks noChangeArrowheads="1"/>
          </p:cNvSpPr>
          <p:nvPr/>
        </p:nvSpPr>
        <p:spPr bwMode="auto">
          <a:xfrm>
            <a:off x="4436547" y="2338388"/>
            <a:ext cx="191027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dirty="0" smtClean="0"/>
              <a:t>Estimate species</a:t>
            </a:r>
          </a:p>
          <a:p>
            <a:pPr eaLnBrk="1" hangingPunct="1"/>
            <a:r>
              <a:rPr lang="en-US" sz="2000" dirty="0"/>
              <a:t>t</a:t>
            </a:r>
            <a:r>
              <a:rPr lang="en-US" sz="2000" dirty="0" smtClean="0"/>
              <a:t>ree for every </a:t>
            </a:r>
          </a:p>
          <a:p>
            <a:pPr eaLnBrk="1" hangingPunct="1"/>
            <a:r>
              <a:rPr lang="en-US" sz="2000" dirty="0" smtClean="0"/>
              <a:t>3 species</a:t>
            </a:r>
            <a:endParaRPr lang="en-US" sz="2000" dirty="0"/>
          </a:p>
        </p:txBody>
      </p:sp>
      <p:grpSp>
        <p:nvGrpSpPr>
          <p:cNvPr id="82" name="Group 2"/>
          <p:cNvGrpSpPr>
            <a:grpSpLocks/>
          </p:cNvGrpSpPr>
          <p:nvPr/>
        </p:nvGrpSpPr>
        <p:grpSpPr bwMode="auto">
          <a:xfrm>
            <a:off x="6471451" y="1548876"/>
            <a:ext cx="2327519" cy="760466"/>
            <a:chOff x="349" y="3553"/>
            <a:chExt cx="2256" cy="508"/>
          </a:xfrm>
        </p:grpSpPr>
        <p:sp>
          <p:nvSpPr>
            <p:cNvPr id="83" name="Text Box 6"/>
            <p:cNvSpPr txBox="1">
              <a:spLocks noChangeArrowheads="1"/>
            </p:cNvSpPr>
            <p:nvPr/>
          </p:nvSpPr>
          <p:spPr bwMode="auto">
            <a:xfrm>
              <a:off x="1723" y="3712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latin typeface="Helvetica" charset="0"/>
                </a:rPr>
                <a:t>. . .</a:t>
              </a:r>
            </a:p>
          </p:txBody>
        </p:sp>
        <p:sp>
          <p:nvSpPr>
            <p:cNvPr id="84" name="Line 7"/>
            <p:cNvSpPr>
              <a:spLocks noChangeShapeType="1"/>
            </p:cNvSpPr>
            <p:nvPr/>
          </p:nvSpPr>
          <p:spPr bwMode="auto">
            <a:xfrm flipH="1">
              <a:off x="349" y="3562"/>
              <a:ext cx="362" cy="48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Line 8"/>
            <p:cNvSpPr>
              <a:spLocks noChangeShapeType="1"/>
            </p:cNvSpPr>
            <p:nvPr/>
          </p:nvSpPr>
          <p:spPr bwMode="auto">
            <a:xfrm rot="18475779" flipH="1">
              <a:off x="1416" y="3573"/>
              <a:ext cx="220" cy="507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Line 9"/>
            <p:cNvSpPr>
              <a:spLocks noChangeShapeType="1"/>
            </p:cNvSpPr>
            <p:nvPr/>
          </p:nvSpPr>
          <p:spPr bwMode="auto">
            <a:xfrm>
              <a:off x="697" y="3562"/>
              <a:ext cx="294" cy="492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Line 10"/>
            <p:cNvSpPr>
              <a:spLocks noChangeShapeType="1"/>
            </p:cNvSpPr>
            <p:nvPr/>
          </p:nvSpPr>
          <p:spPr bwMode="auto">
            <a:xfrm flipV="1">
              <a:off x="1119" y="3599"/>
              <a:ext cx="285" cy="45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Line 11"/>
            <p:cNvSpPr>
              <a:spLocks noChangeShapeType="1"/>
            </p:cNvSpPr>
            <p:nvPr/>
          </p:nvSpPr>
          <p:spPr bwMode="auto">
            <a:xfrm flipH="1">
              <a:off x="1383" y="3811"/>
              <a:ext cx="140" cy="2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Line 14"/>
            <p:cNvSpPr>
              <a:spLocks noChangeShapeType="1"/>
            </p:cNvSpPr>
            <p:nvPr/>
          </p:nvSpPr>
          <p:spPr bwMode="auto">
            <a:xfrm>
              <a:off x="535" y="3786"/>
              <a:ext cx="85" cy="26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Line 18"/>
            <p:cNvSpPr>
              <a:spLocks noChangeShapeType="1"/>
            </p:cNvSpPr>
            <p:nvPr/>
          </p:nvSpPr>
          <p:spPr bwMode="auto">
            <a:xfrm rot="18475779" flipH="1">
              <a:off x="2242" y="3716"/>
              <a:ext cx="167" cy="355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Line 19"/>
            <p:cNvSpPr>
              <a:spLocks noChangeShapeType="1"/>
            </p:cNvSpPr>
            <p:nvPr/>
          </p:nvSpPr>
          <p:spPr bwMode="auto">
            <a:xfrm flipV="1">
              <a:off x="2065" y="3553"/>
              <a:ext cx="267" cy="508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Line 22"/>
            <p:cNvSpPr>
              <a:spLocks noChangeShapeType="1"/>
            </p:cNvSpPr>
            <p:nvPr/>
          </p:nvSpPr>
          <p:spPr bwMode="auto">
            <a:xfrm>
              <a:off x="2333" y="3560"/>
              <a:ext cx="272" cy="49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7779901" y="2572001"/>
            <a:ext cx="111753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Combine</a:t>
            </a:r>
          </a:p>
          <a:p>
            <a:r>
              <a:rPr lang="en-US" sz="2000" dirty="0"/>
              <a:t>r</a:t>
            </a:r>
            <a:r>
              <a:rPr lang="en-US" sz="2000" dirty="0" smtClean="0"/>
              <a:t>ooted</a:t>
            </a:r>
          </a:p>
          <a:p>
            <a:r>
              <a:rPr lang="en-US" sz="2000" dirty="0" smtClean="0"/>
              <a:t>3-taxon </a:t>
            </a:r>
          </a:p>
          <a:p>
            <a:r>
              <a:rPr lang="en-US" sz="2000" dirty="0" smtClean="0"/>
              <a:t>trees</a:t>
            </a:r>
            <a:endParaRPr lang="en-US" sz="2000" dirty="0"/>
          </a:p>
        </p:txBody>
      </p:sp>
      <p:sp>
        <p:nvSpPr>
          <p:cNvPr id="60" name="Line 5"/>
          <p:cNvSpPr>
            <a:spLocks noChangeShapeType="1"/>
          </p:cNvSpPr>
          <p:nvPr/>
        </p:nvSpPr>
        <p:spPr bwMode="auto">
          <a:xfrm>
            <a:off x="7483471" y="2553459"/>
            <a:ext cx="0" cy="1379537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1376" y="3322145"/>
            <a:ext cx="517369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Theorem (</a:t>
            </a:r>
            <a:r>
              <a:rPr lang="en-US" sz="2000" dirty="0" err="1" smtClean="0"/>
              <a:t>Degnan</a:t>
            </a:r>
            <a:r>
              <a:rPr lang="en-US" sz="2000" dirty="0" smtClean="0"/>
              <a:t> et al., 2009): Under the multi-species coalescent, the rooted species tree can be estimated correctly (with high probability) given a large enough number of true rooted gene trees</a:t>
            </a:r>
            <a:r>
              <a:rPr lang="en-US" sz="2000" dirty="0" smtClean="0">
                <a:solidFill>
                  <a:srgbClr val="0000FF"/>
                </a:solidFill>
              </a:rPr>
              <a:t>.</a:t>
            </a:r>
          </a:p>
          <a:p>
            <a:endParaRPr lang="en-US" sz="2000" dirty="0" smtClean="0"/>
          </a:p>
          <a:p>
            <a:r>
              <a:rPr lang="en-US" sz="2000" dirty="0" smtClean="0">
                <a:solidFill>
                  <a:srgbClr val="FFFFFF"/>
                </a:solidFill>
              </a:rPr>
              <a:t>Theorem (Allman et al., 2011): the </a:t>
            </a:r>
            <a:r>
              <a:rPr lang="en-US" sz="2000" dirty="0" err="1" smtClean="0">
                <a:solidFill>
                  <a:srgbClr val="FFFFFF"/>
                </a:solidFill>
              </a:rPr>
              <a:t>unrooted</a:t>
            </a:r>
            <a:r>
              <a:rPr lang="en-US" sz="2000" dirty="0" smtClean="0">
                <a:solidFill>
                  <a:srgbClr val="FFFFFF"/>
                </a:solidFill>
              </a:rPr>
              <a:t> species tree can be estimated from a large enough number of true </a:t>
            </a:r>
            <a:r>
              <a:rPr lang="en-US" sz="2000" dirty="0" err="1" smtClean="0">
                <a:solidFill>
                  <a:srgbClr val="FFFFFF"/>
                </a:solidFill>
              </a:rPr>
              <a:t>unrooted</a:t>
            </a:r>
            <a:r>
              <a:rPr lang="en-US" sz="2000" dirty="0" smtClean="0">
                <a:solidFill>
                  <a:srgbClr val="FFFFFF"/>
                </a:solidFill>
              </a:rPr>
              <a:t> gene trees.</a:t>
            </a:r>
          </a:p>
        </p:txBody>
      </p:sp>
    </p:spTree>
    <p:extLst>
      <p:ext uri="{BB962C8B-B14F-4D97-AF65-F5344CB8AC3E}">
        <p14:creationId xmlns:p14="http://schemas.microsoft.com/office/powerpoint/2010/main" val="4237959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4242" name="Group 2"/>
          <p:cNvGrpSpPr>
            <a:grpSpLocks/>
          </p:cNvGrpSpPr>
          <p:nvPr/>
        </p:nvGrpSpPr>
        <p:grpSpPr bwMode="auto">
          <a:xfrm>
            <a:off x="763039" y="1734167"/>
            <a:ext cx="3581400" cy="814388"/>
            <a:chOff x="349" y="3553"/>
            <a:chExt cx="2256" cy="513"/>
          </a:xfrm>
        </p:grpSpPr>
        <p:sp>
          <p:nvSpPr>
            <p:cNvPr id="394246" name="Text Box 6"/>
            <p:cNvSpPr txBox="1">
              <a:spLocks noChangeArrowheads="1"/>
            </p:cNvSpPr>
            <p:nvPr/>
          </p:nvSpPr>
          <p:spPr bwMode="auto">
            <a:xfrm>
              <a:off x="1723" y="3712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latin typeface="Helvetica" charset="0"/>
                </a:rPr>
                <a:t>. . .</a:t>
              </a:r>
            </a:p>
          </p:txBody>
        </p:sp>
        <p:sp>
          <p:nvSpPr>
            <p:cNvPr id="394247" name="Line 7"/>
            <p:cNvSpPr>
              <a:spLocks noChangeShapeType="1"/>
            </p:cNvSpPr>
            <p:nvPr/>
          </p:nvSpPr>
          <p:spPr bwMode="auto">
            <a:xfrm flipH="1">
              <a:off x="349" y="3562"/>
              <a:ext cx="362" cy="48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8" name="Line 8"/>
            <p:cNvSpPr>
              <a:spLocks noChangeShapeType="1"/>
            </p:cNvSpPr>
            <p:nvPr/>
          </p:nvSpPr>
          <p:spPr bwMode="auto">
            <a:xfrm rot="18475779" flipH="1">
              <a:off x="1416" y="3573"/>
              <a:ext cx="220" cy="507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9" name="Line 9"/>
            <p:cNvSpPr>
              <a:spLocks noChangeShapeType="1"/>
            </p:cNvSpPr>
            <p:nvPr/>
          </p:nvSpPr>
          <p:spPr bwMode="auto">
            <a:xfrm>
              <a:off x="697" y="3562"/>
              <a:ext cx="294" cy="492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0" name="Line 10"/>
            <p:cNvSpPr>
              <a:spLocks noChangeShapeType="1"/>
            </p:cNvSpPr>
            <p:nvPr/>
          </p:nvSpPr>
          <p:spPr bwMode="auto">
            <a:xfrm flipV="1">
              <a:off x="1119" y="3599"/>
              <a:ext cx="285" cy="45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1" name="Line 11"/>
            <p:cNvSpPr>
              <a:spLocks noChangeShapeType="1"/>
            </p:cNvSpPr>
            <p:nvPr/>
          </p:nvSpPr>
          <p:spPr bwMode="auto">
            <a:xfrm flipH="1">
              <a:off x="1383" y="3811"/>
              <a:ext cx="140" cy="2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2" name="Line 12"/>
            <p:cNvSpPr>
              <a:spLocks noChangeShapeType="1"/>
            </p:cNvSpPr>
            <p:nvPr/>
          </p:nvSpPr>
          <p:spPr bwMode="auto">
            <a:xfrm flipV="1">
              <a:off x="1516" y="3935"/>
              <a:ext cx="64" cy="121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3" name="Line 13"/>
            <p:cNvSpPr>
              <a:spLocks noChangeShapeType="1"/>
            </p:cNvSpPr>
            <p:nvPr/>
          </p:nvSpPr>
          <p:spPr bwMode="auto">
            <a:xfrm>
              <a:off x="646" y="3633"/>
              <a:ext cx="246" cy="417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4" name="Line 14"/>
            <p:cNvSpPr>
              <a:spLocks noChangeShapeType="1"/>
            </p:cNvSpPr>
            <p:nvPr/>
          </p:nvSpPr>
          <p:spPr bwMode="auto">
            <a:xfrm>
              <a:off x="535" y="3786"/>
              <a:ext cx="85" cy="26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5" name="Line 15"/>
            <p:cNvSpPr>
              <a:spLocks noChangeShapeType="1"/>
            </p:cNvSpPr>
            <p:nvPr/>
          </p:nvSpPr>
          <p:spPr bwMode="auto">
            <a:xfrm>
              <a:off x="455" y="3902"/>
              <a:ext cx="59" cy="14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6" name="Line 16"/>
            <p:cNvSpPr>
              <a:spLocks noChangeShapeType="1"/>
            </p:cNvSpPr>
            <p:nvPr/>
          </p:nvSpPr>
          <p:spPr bwMode="auto">
            <a:xfrm flipH="1">
              <a:off x="702" y="3862"/>
              <a:ext cx="78" cy="18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7" name="Line 17"/>
            <p:cNvSpPr>
              <a:spLocks noChangeShapeType="1"/>
            </p:cNvSpPr>
            <p:nvPr/>
          </p:nvSpPr>
          <p:spPr bwMode="auto">
            <a:xfrm flipH="1">
              <a:off x="792" y="3955"/>
              <a:ext cx="47" cy="10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8" name="Line 18"/>
            <p:cNvSpPr>
              <a:spLocks noChangeShapeType="1"/>
            </p:cNvSpPr>
            <p:nvPr/>
          </p:nvSpPr>
          <p:spPr bwMode="auto">
            <a:xfrm rot="18475779" flipH="1">
              <a:off x="2242" y="3716"/>
              <a:ext cx="167" cy="355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9" name="Line 19"/>
            <p:cNvSpPr>
              <a:spLocks noChangeShapeType="1"/>
            </p:cNvSpPr>
            <p:nvPr/>
          </p:nvSpPr>
          <p:spPr bwMode="auto">
            <a:xfrm flipV="1">
              <a:off x="2065" y="3553"/>
              <a:ext cx="267" cy="508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0" name="Line 20"/>
            <p:cNvSpPr>
              <a:spLocks noChangeShapeType="1"/>
            </p:cNvSpPr>
            <p:nvPr/>
          </p:nvSpPr>
          <p:spPr bwMode="auto">
            <a:xfrm flipH="1">
              <a:off x="2487" y="3951"/>
              <a:ext cx="65" cy="11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1" name="Line 21"/>
            <p:cNvSpPr>
              <a:spLocks noChangeShapeType="1"/>
            </p:cNvSpPr>
            <p:nvPr/>
          </p:nvSpPr>
          <p:spPr bwMode="auto">
            <a:xfrm flipV="1">
              <a:off x="2292" y="3942"/>
              <a:ext cx="57" cy="119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2" name="Line 22"/>
            <p:cNvSpPr>
              <a:spLocks noChangeShapeType="1"/>
            </p:cNvSpPr>
            <p:nvPr/>
          </p:nvSpPr>
          <p:spPr bwMode="auto">
            <a:xfrm>
              <a:off x="2333" y="3560"/>
              <a:ext cx="272" cy="49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4" name="Line 24"/>
            <p:cNvSpPr>
              <a:spLocks noChangeShapeType="1"/>
            </p:cNvSpPr>
            <p:nvPr/>
          </p:nvSpPr>
          <p:spPr bwMode="auto">
            <a:xfrm flipH="1" flipV="1">
              <a:off x="397" y="3978"/>
              <a:ext cx="37" cy="77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5" name="Line 25"/>
            <p:cNvSpPr>
              <a:spLocks noChangeShapeType="1"/>
            </p:cNvSpPr>
            <p:nvPr/>
          </p:nvSpPr>
          <p:spPr bwMode="auto">
            <a:xfrm flipH="1">
              <a:off x="1245" y="3710"/>
              <a:ext cx="209" cy="3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6" name="Line 26"/>
            <p:cNvSpPr>
              <a:spLocks noChangeShapeType="1"/>
            </p:cNvSpPr>
            <p:nvPr/>
          </p:nvSpPr>
          <p:spPr bwMode="auto">
            <a:xfrm flipV="1">
              <a:off x="2176" y="3843"/>
              <a:ext cx="120" cy="22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4268" name="Group 28"/>
          <p:cNvGrpSpPr>
            <a:grpSpLocks/>
          </p:cNvGrpSpPr>
          <p:nvPr/>
        </p:nvGrpSpPr>
        <p:grpSpPr bwMode="auto">
          <a:xfrm>
            <a:off x="6307134" y="4348164"/>
            <a:ext cx="2913061" cy="2128838"/>
            <a:chOff x="2108" y="2832"/>
            <a:chExt cx="1835" cy="1493"/>
          </a:xfrm>
        </p:grpSpPr>
        <p:sp>
          <p:nvSpPr>
            <p:cNvPr id="394269" name="Line 29"/>
            <p:cNvSpPr>
              <a:spLocks noChangeShapeType="1"/>
            </p:cNvSpPr>
            <p:nvPr/>
          </p:nvSpPr>
          <p:spPr bwMode="auto">
            <a:xfrm flipH="1">
              <a:off x="2108" y="2832"/>
              <a:ext cx="741" cy="1493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0" name="Line 30"/>
            <p:cNvSpPr>
              <a:spLocks noChangeShapeType="1"/>
            </p:cNvSpPr>
            <p:nvPr/>
          </p:nvSpPr>
          <p:spPr bwMode="auto">
            <a:xfrm rot="18475779" flipH="1">
              <a:off x="2833" y="2834"/>
              <a:ext cx="741" cy="147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1" name="Line 31"/>
            <p:cNvSpPr>
              <a:spLocks noChangeShapeType="1"/>
            </p:cNvSpPr>
            <p:nvPr/>
          </p:nvSpPr>
          <p:spPr bwMode="auto">
            <a:xfrm>
              <a:off x="2651" y="3237"/>
              <a:ext cx="332" cy="108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2" name="Line 32"/>
            <p:cNvSpPr>
              <a:spLocks noChangeShapeType="1"/>
            </p:cNvSpPr>
            <p:nvPr/>
          </p:nvSpPr>
          <p:spPr bwMode="auto">
            <a:xfrm flipV="1">
              <a:off x="3137" y="3793"/>
              <a:ext cx="172" cy="529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3" name="Line 33"/>
            <p:cNvSpPr>
              <a:spLocks noChangeShapeType="1"/>
            </p:cNvSpPr>
            <p:nvPr/>
          </p:nvSpPr>
          <p:spPr bwMode="auto">
            <a:xfrm>
              <a:off x="3198" y="4106"/>
              <a:ext cx="84" cy="213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4" name="Line 34"/>
            <p:cNvSpPr>
              <a:spLocks noChangeShapeType="1"/>
            </p:cNvSpPr>
            <p:nvPr/>
          </p:nvSpPr>
          <p:spPr bwMode="auto">
            <a:xfrm flipV="1">
              <a:off x="3406" y="4122"/>
              <a:ext cx="57" cy="19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5" name="Line 35"/>
            <p:cNvSpPr>
              <a:spLocks noChangeShapeType="1"/>
            </p:cNvSpPr>
            <p:nvPr/>
          </p:nvSpPr>
          <p:spPr bwMode="auto">
            <a:xfrm>
              <a:off x="2539" y="3456"/>
              <a:ext cx="250" cy="864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6" name="Line 36"/>
            <p:cNvSpPr>
              <a:spLocks noChangeShapeType="1"/>
            </p:cNvSpPr>
            <p:nvPr/>
          </p:nvSpPr>
          <p:spPr bwMode="auto">
            <a:xfrm>
              <a:off x="2326" y="3893"/>
              <a:ext cx="117" cy="427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7" name="Line 37"/>
            <p:cNvSpPr>
              <a:spLocks noChangeShapeType="1"/>
            </p:cNvSpPr>
            <p:nvPr/>
          </p:nvSpPr>
          <p:spPr bwMode="auto">
            <a:xfrm>
              <a:off x="2219" y="4085"/>
              <a:ext cx="80" cy="23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8" name="Line 38"/>
            <p:cNvSpPr>
              <a:spLocks noChangeShapeType="1"/>
            </p:cNvSpPr>
            <p:nvPr/>
          </p:nvSpPr>
          <p:spPr bwMode="auto">
            <a:xfrm>
              <a:off x="2400" y="3738"/>
              <a:ext cx="183" cy="586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9" name="Line 39"/>
            <p:cNvSpPr>
              <a:spLocks noChangeShapeType="1"/>
            </p:cNvSpPr>
            <p:nvPr/>
          </p:nvSpPr>
          <p:spPr bwMode="auto">
            <a:xfrm flipH="1">
              <a:off x="2678" y="4145"/>
              <a:ext cx="64" cy="176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4282" name="Rectangle 4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How to compute a species tree?</a:t>
            </a:r>
            <a:endParaRPr lang="en-US" dirty="0"/>
          </a:p>
        </p:txBody>
      </p:sp>
      <p:sp>
        <p:nvSpPr>
          <p:cNvPr id="394319" name="Line 79"/>
          <p:cNvSpPr>
            <a:spLocks noChangeShapeType="1"/>
          </p:cNvSpPr>
          <p:nvPr/>
        </p:nvSpPr>
        <p:spPr bwMode="auto">
          <a:xfrm>
            <a:off x="4461706" y="2112180"/>
            <a:ext cx="1676400" cy="1588"/>
          </a:xfrm>
          <a:prstGeom prst="line">
            <a:avLst/>
          </a:prstGeom>
          <a:noFill/>
          <a:ln w="57150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4320" name="Text Box 80"/>
          <p:cNvSpPr txBox="1">
            <a:spLocks noChangeArrowheads="1"/>
          </p:cNvSpPr>
          <p:nvPr/>
        </p:nvSpPr>
        <p:spPr bwMode="auto">
          <a:xfrm>
            <a:off x="4436547" y="2338388"/>
            <a:ext cx="191027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dirty="0" smtClean="0"/>
              <a:t>Estimate species</a:t>
            </a:r>
          </a:p>
          <a:p>
            <a:pPr eaLnBrk="1" hangingPunct="1"/>
            <a:r>
              <a:rPr lang="en-US" sz="2000" dirty="0"/>
              <a:t>t</a:t>
            </a:r>
            <a:r>
              <a:rPr lang="en-US" sz="2000" dirty="0" smtClean="0"/>
              <a:t>ree for every </a:t>
            </a:r>
          </a:p>
          <a:p>
            <a:pPr eaLnBrk="1" hangingPunct="1"/>
            <a:r>
              <a:rPr lang="en-US" sz="2000" dirty="0"/>
              <a:t>4</a:t>
            </a:r>
            <a:r>
              <a:rPr lang="en-US" sz="2000" dirty="0" smtClean="0"/>
              <a:t> species</a:t>
            </a:r>
            <a:endParaRPr lang="en-US" sz="2000" dirty="0"/>
          </a:p>
        </p:txBody>
      </p:sp>
      <p:grpSp>
        <p:nvGrpSpPr>
          <p:cNvPr id="82" name="Group 2"/>
          <p:cNvGrpSpPr>
            <a:grpSpLocks/>
          </p:cNvGrpSpPr>
          <p:nvPr/>
        </p:nvGrpSpPr>
        <p:grpSpPr bwMode="auto">
          <a:xfrm>
            <a:off x="6471451" y="1548876"/>
            <a:ext cx="2327519" cy="760466"/>
            <a:chOff x="349" y="3553"/>
            <a:chExt cx="2256" cy="508"/>
          </a:xfrm>
        </p:grpSpPr>
        <p:sp>
          <p:nvSpPr>
            <p:cNvPr id="83" name="Text Box 6"/>
            <p:cNvSpPr txBox="1">
              <a:spLocks noChangeArrowheads="1"/>
            </p:cNvSpPr>
            <p:nvPr/>
          </p:nvSpPr>
          <p:spPr bwMode="auto">
            <a:xfrm>
              <a:off x="1723" y="3712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latin typeface="Helvetica" charset="0"/>
                </a:rPr>
                <a:t>. . .</a:t>
              </a:r>
            </a:p>
          </p:txBody>
        </p:sp>
        <p:sp>
          <p:nvSpPr>
            <p:cNvPr id="84" name="Line 7"/>
            <p:cNvSpPr>
              <a:spLocks noChangeShapeType="1"/>
            </p:cNvSpPr>
            <p:nvPr/>
          </p:nvSpPr>
          <p:spPr bwMode="auto">
            <a:xfrm flipH="1">
              <a:off x="349" y="3562"/>
              <a:ext cx="362" cy="48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Line 8"/>
            <p:cNvSpPr>
              <a:spLocks noChangeShapeType="1"/>
            </p:cNvSpPr>
            <p:nvPr/>
          </p:nvSpPr>
          <p:spPr bwMode="auto">
            <a:xfrm rot="18475779" flipH="1">
              <a:off x="1416" y="3573"/>
              <a:ext cx="220" cy="507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Line 9"/>
            <p:cNvSpPr>
              <a:spLocks noChangeShapeType="1"/>
            </p:cNvSpPr>
            <p:nvPr/>
          </p:nvSpPr>
          <p:spPr bwMode="auto">
            <a:xfrm>
              <a:off x="697" y="3562"/>
              <a:ext cx="294" cy="492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Line 10"/>
            <p:cNvSpPr>
              <a:spLocks noChangeShapeType="1"/>
            </p:cNvSpPr>
            <p:nvPr/>
          </p:nvSpPr>
          <p:spPr bwMode="auto">
            <a:xfrm flipV="1">
              <a:off x="1119" y="3599"/>
              <a:ext cx="285" cy="45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Line 11"/>
            <p:cNvSpPr>
              <a:spLocks noChangeShapeType="1"/>
            </p:cNvSpPr>
            <p:nvPr/>
          </p:nvSpPr>
          <p:spPr bwMode="auto">
            <a:xfrm flipH="1">
              <a:off x="1383" y="3811"/>
              <a:ext cx="140" cy="2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Line 14"/>
            <p:cNvSpPr>
              <a:spLocks noChangeShapeType="1"/>
            </p:cNvSpPr>
            <p:nvPr/>
          </p:nvSpPr>
          <p:spPr bwMode="auto">
            <a:xfrm>
              <a:off x="535" y="3786"/>
              <a:ext cx="85" cy="26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Line 18"/>
            <p:cNvSpPr>
              <a:spLocks noChangeShapeType="1"/>
            </p:cNvSpPr>
            <p:nvPr/>
          </p:nvSpPr>
          <p:spPr bwMode="auto">
            <a:xfrm rot="18475779" flipH="1">
              <a:off x="2242" y="3716"/>
              <a:ext cx="167" cy="355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Line 19"/>
            <p:cNvSpPr>
              <a:spLocks noChangeShapeType="1"/>
            </p:cNvSpPr>
            <p:nvPr/>
          </p:nvSpPr>
          <p:spPr bwMode="auto">
            <a:xfrm flipV="1">
              <a:off x="2065" y="3553"/>
              <a:ext cx="267" cy="508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Line 22"/>
            <p:cNvSpPr>
              <a:spLocks noChangeShapeType="1"/>
            </p:cNvSpPr>
            <p:nvPr/>
          </p:nvSpPr>
          <p:spPr bwMode="auto">
            <a:xfrm>
              <a:off x="2333" y="3560"/>
              <a:ext cx="272" cy="49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7779901" y="2572001"/>
            <a:ext cx="116237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Combine</a:t>
            </a:r>
          </a:p>
          <a:p>
            <a:r>
              <a:rPr lang="en-US" sz="2000" dirty="0" err="1" smtClean="0"/>
              <a:t>unrooted</a:t>
            </a:r>
            <a:endParaRPr lang="en-US" sz="2000" dirty="0" smtClean="0"/>
          </a:p>
          <a:p>
            <a:r>
              <a:rPr lang="en-US" sz="2000" dirty="0"/>
              <a:t>4</a:t>
            </a:r>
            <a:r>
              <a:rPr lang="en-US" sz="2000" dirty="0" smtClean="0"/>
              <a:t>-taxon </a:t>
            </a:r>
          </a:p>
          <a:p>
            <a:r>
              <a:rPr lang="en-US" sz="2000" dirty="0" smtClean="0"/>
              <a:t>trees</a:t>
            </a:r>
            <a:endParaRPr lang="en-US" sz="2000" dirty="0"/>
          </a:p>
        </p:txBody>
      </p:sp>
      <p:sp>
        <p:nvSpPr>
          <p:cNvPr id="60" name="Line 5"/>
          <p:cNvSpPr>
            <a:spLocks noChangeShapeType="1"/>
          </p:cNvSpPr>
          <p:nvPr/>
        </p:nvSpPr>
        <p:spPr bwMode="auto">
          <a:xfrm>
            <a:off x="7483471" y="2553459"/>
            <a:ext cx="0" cy="1379537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1376" y="3322145"/>
            <a:ext cx="51736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Theorem (Allman et al., 2011, and others): For every four leaves {</a:t>
            </a:r>
            <a:r>
              <a:rPr lang="en-US" sz="2000" dirty="0" err="1" smtClean="0"/>
              <a:t>a,b,c,d</a:t>
            </a:r>
            <a:r>
              <a:rPr lang="en-US" sz="2000" dirty="0" smtClean="0"/>
              <a:t>}, the most probable </a:t>
            </a:r>
            <a:r>
              <a:rPr lang="en-US" sz="2000" dirty="0" err="1" smtClean="0"/>
              <a:t>unrooted</a:t>
            </a:r>
            <a:r>
              <a:rPr lang="en-US" sz="2000" dirty="0" smtClean="0"/>
              <a:t> quartet tree on {</a:t>
            </a:r>
            <a:r>
              <a:rPr lang="en-US" sz="2000" dirty="0" err="1" smtClean="0"/>
              <a:t>a,b,c,d</a:t>
            </a:r>
            <a:r>
              <a:rPr lang="en-US" sz="2000" dirty="0" smtClean="0"/>
              <a:t>} is the true species tree. Hence, the </a:t>
            </a:r>
            <a:r>
              <a:rPr lang="en-US" sz="2000" dirty="0" err="1" smtClean="0"/>
              <a:t>unrooted</a:t>
            </a:r>
            <a:r>
              <a:rPr lang="en-US" sz="2000" dirty="0" smtClean="0"/>
              <a:t> species tree can be estimated from a large enough number of true </a:t>
            </a:r>
            <a:r>
              <a:rPr lang="en-US" sz="2000" dirty="0" err="1" smtClean="0"/>
              <a:t>unrooted</a:t>
            </a:r>
            <a:r>
              <a:rPr lang="en-US" sz="2000" dirty="0" smtClean="0"/>
              <a:t> gene trees.</a:t>
            </a:r>
          </a:p>
        </p:txBody>
      </p:sp>
    </p:spTree>
    <p:extLst>
      <p:ext uri="{BB962C8B-B14F-4D97-AF65-F5344CB8AC3E}">
        <p14:creationId xmlns:p14="http://schemas.microsoft.com/office/powerpoint/2010/main" val="1054959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Statistical Consistency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error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685310" y="2076336"/>
            <a:ext cx="0" cy="244274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734160" y="4519079"/>
            <a:ext cx="661909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346198" y="4714510"/>
            <a:ext cx="234477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Data</a:t>
            </a:r>
            <a:endParaRPr lang="en-US" sz="3200" dirty="0"/>
          </a:p>
        </p:txBody>
      </p:sp>
      <p:sp>
        <p:nvSpPr>
          <p:cNvPr id="10" name="Freeform 9"/>
          <p:cNvSpPr/>
          <p:nvPr/>
        </p:nvSpPr>
        <p:spPr>
          <a:xfrm>
            <a:off x="2149374" y="2149614"/>
            <a:ext cx="6301575" cy="2272554"/>
          </a:xfrm>
          <a:custGeom>
            <a:avLst/>
            <a:gdLst>
              <a:gd name="connsiteX0" fmla="*/ 0 w 6301575"/>
              <a:gd name="connsiteY0" fmla="*/ 0 h 2272554"/>
              <a:gd name="connsiteX1" fmla="*/ 512919 w 6301575"/>
              <a:gd name="connsiteY1" fmla="*/ 1587782 h 2272554"/>
              <a:gd name="connsiteX2" fmla="*/ 2564595 w 6301575"/>
              <a:gd name="connsiteY2" fmla="*/ 2174040 h 2272554"/>
              <a:gd name="connsiteX3" fmla="*/ 6301575 w 6301575"/>
              <a:gd name="connsiteY3" fmla="*/ 2271750 h 2272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01575" h="2272554">
                <a:moveTo>
                  <a:pt x="0" y="0"/>
                </a:moveTo>
                <a:cubicBezTo>
                  <a:pt x="42743" y="612721"/>
                  <a:pt x="85487" y="1225442"/>
                  <a:pt x="512919" y="1587782"/>
                </a:cubicBezTo>
                <a:cubicBezTo>
                  <a:pt x="940351" y="1950122"/>
                  <a:pt x="1599819" y="2060045"/>
                  <a:pt x="2564595" y="2174040"/>
                </a:cubicBezTo>
                <a:cubicBezTo>
                  <a:pt x="3529371" y="2288035"/>
                  <a:pt x="6301575" y="2271750"/>
                  <a:pt x="6301575" y="227175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56332" y="5470702"/>
            <a:ext cx="73969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Data are gene trees, presumed to be randomly sampled </a:t>
            </a:r>
            <a:r>
              <a:rPr lang="en-US" sz="2800" u="sng" dirty="0" smtClean="0"/>
              <a:t>true gene trees.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32691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</a:t>
            </a:r>
            <a:r>
              <a:rPr lang="en-US" dirty="0" smtClean="0"/>
              <a:t>tatistically consistent under ILS?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1645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>
              <a:spcAft>
                <a:spcPts val="1200"/>
              </a:spcAft>
            </a:pPr>
            <a:r>
              <a:rPr lang="en-US" b="1" dirty="0" smtClean="0">
                <a:solidFill>
                  <a:srgbClr val="0000FF"/>
                </a:solidFill>
              </a:rPr>
              <a:t>MP-EST </a:t>
            </a:r>
            <a:r>
              <a:rPr lang="en-US" dirty="0" smtClean="0">
                <a:solidFill>
                  <a:srgbClr val="0000FF"/>
                </a:solidFill>
              </a:rPr>
              <a:t>(Liu et al. 2010): maximum likelihood estimation of rooted species tree </a:t>
            </a:r>
            <a:r>
              <a:rPr lang="en-US" dirty="0" smtClean="0"/>
              <a:t>– </a:t>
            </a:r>
            <a:r>
              <a:rPr lang="en-US" dirty="0" smtClean="0">
                <a:solidFill>
                  <a:srgbClr val="0000FF"/>
                </a:solidFill>
              </a:rPr>
              <a:t>YES</a:t>
            </a:r>
            <a:endParaRPr lang="en-US" dirty="0">
              <a:solidFill>
                <a:srgbClr val="0000FF"/>
              </a:solidFill>
            </a:endParaRPr>
          </a:p>
          <a:p>
            <a:pPr>
              <a:spcAft>
                <a:spcPts val="1200"/>
              </a:spcAft>
            </a:pPr>
            <a:r>
              <a:rPr lang="en-US" dirty="0" err="1" smtClean="0">
                <a:solidFill>
                  <a:srgbClr val="000000"/>
                </a:solidFill>
              </a:rPr>
              <a:t>BUCKy</a:t>
            </a:r>
            <a:r>
              <a:rPr lang="en-US" dirty="0" smtClean="0">
                <a:solidFill>
                  <a:srgbClr val="000000"/>
                </a:solidFill>
              </a:rPr>
              <a:t>-pop </a:t>
            </a:r>
            <a:r>
              <a:rPr lang="en-US" dirty="0" smtClean="0"/>
              <a:t>(</a:t>
            </a:r>
            <a:r>
              <a:rPr lang="en-US" dirty="0" err="1" smtClean="0"/>
              <a:t>Ané</a:t>
            </a:r>
            <a:r>
              <a:rPr lang="en-US" dirty="0" smtClean="0"/>
              <a:t> and </a:t>
            </a:r>
            <a:r>
              <a:rPr lang="en-US" dirty="0" err="1" smtClean="0"/>
              <a:t>Larget</a:t>
            </a:r>
            <a:r>
              <a:rPr lang="en-US" dirty="0" smtClean="0"/>
              <a:t> 2010): quartet-based Bayesian species tree estimation –YES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MDC – </a:t>
            </a:r>
            <a:r>
              <a:rPr lang="en-US" dirty="0" smtClean="0">
                <a:solidFill>
                  <a:srgbClr val="FF0000"/>
                </a:solidFill>
              </a:rPr>
              <a:t>NO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Greedy – </a:t>
            </a:r>
            <a:r>
              <a:rPr lang="en-US" dirty="0" smtClean="0">
                <a:solidFill>
                  <a:srgbClr val="FF0000"/>
                </a:solidFill>
              </a:rPr>
              <a:t>NO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Concatenation under maximum likelihood - </a:t>
            </a:r>
            <a:r>
              <a:rPr lang="en-US" dirty="0" smtClean="0">
                <a:solidFill>
                  <a:srgbClr val="FF0000"/>
                </a:solidFill>
              </a:rPr>
              <a:t>NO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MRP (</a:t>
            </a:r>
            <a:r>
              <a:rPr lang="en-US" dirty="0" err="1" smtClean="0"/>
              <a:t>supertree</a:t>
            </a:r>
            <a:r>
              <a:rPr lang="en-US" dirty="0" smtClean="0"/>
              <a:t> method) – open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227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45680"/>
            <a:ext cx="77724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Results on 11</a:t>
            </a:r>
            <a:r>
              <a:rPr lang="en-US" sz="3200" dirty="0"/>
              <a:t>-taxon </a:t>
            </a:r>
            <a:r>
              <a:rPr lang="en-US" sz="3200" dirty="0" smtClean="0"/>
              <a:t>datasets with weak ILS</a:t>
            </a:r>
            <a:endParaRPr lang="en-US" sz="3200" dirty="0"/>
          </a:p>
        </p:txBody>
      </p:sp>
      <p:sp>
        <p:nvSpPr>
          <p:cNvPr id="351238" name="Text Box 6"/>
          <p:cNvSpPr txBox="1">
            <a:spLocks noChangeArrowheads="1"/>
          </p:cNvSpPr>
          <p:nvPr/>
        </p:nvSpPr>
        <p:spPr bwMode="auto">
          <a:xfrm>
            <a:off x="914400" y="5155963"/>
            <a:ext cx="75438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600" dirty="0" smtClean="0"/>
              <a:t>	</a:t>
            </a:r>
            <a:r>
              <a:rPr lang="en-US" sz="1600" dirty="0" smtClean="0">
                <a:solidFill>
                  <a:srgbClr val="FF0000"/>
                </a:solidFill>
              </a:rPr>
              <a:t>*</a:t>
            </a:r>
            <a:r>
              <a:rPr lang="en-US" sz="2000" b="1" dirty="0" smtClean="0">
                <a:solidFill>
                  <a:srgbClr val="FF0000"/>
                </a:solidFill>
              </a:rPr>
              <a:t>BEAST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more accurate than summary methods (MP-EST, </a:t>
            </a:r>
            <a:r>
              <a:rPr lang="en-US" sz="2000" dirty="0" err="1" smtClean="0"/>
              <a:t>BUCKy</a:t>
            </a:r>
            <a:r>
              <a:rPr lang="en-US" sz="2000" dirty="0" smtClean="0"/>
              <a:t>, </a:t>
            </a:r>
            <a:r>
              <a:rPr lang="en-US" sz="2000" dirty="0" err="1" smtClean="0"/>
              <a:t>etc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	 CA-ML: concatenated analysis) most accurate</a:t>
            </a:r>
          </a:p>
          <a:p>
            <a:endParaRPr lang="en-US" sz="1600" dirty="0" smtClean="0"/>
          </a:p>
          <a:p>
            <a:r>
              <a:rPr lang="en-US" sz="1600" dirty="0" smtClean="0"/>
              <a:t>							Datasets from Chung and </a:t>
            </a:r>
            <a:r>
              <a:rPr lang="en-US" sz="1600" dirty="0" err="1" smtClean="0"/>
              <a:t>Ané</a:t>
            </a:r>
            <a:r>
              <a:rPr lang="en-US" sz="1600" dirty="0" smtClean="0"/>
              <a:t>, 2011</a:t>
            </a:r>
          </a:p>
          <a:p>
            <a:r>
              <a:rPr lang="en-US" sz="1600" dirty="0"/>
              <a:t>	</a:t>
            </a:r>
            <a:r>
              <a:rPr lang="en-US" sz="1600" dirty="0" smtClean="0"/>
              <a:t>					</a:t>
            </a:r>
            <a:r>
              <a:rPr lang="en-US" sz="1600" dirty="0"/>
              <a:t>	</a:t>
            </a:r>
            <a:r>
              <a:rPr lang="en-US" sz="1600" dirty="0" err="1" smtClean="0"/>
              <a:t>Bayzid</a:t>
            </a:r>
            <a:r>
              <a:rPr lang="en-US" sz="1600" dirty="0" smtClean="0"/>
              <a:t> &amp; Warnow, Bioinformatics 2013</a:t>
            </a:r>
            <a:endParaRPr lang="en-US" sz="1600" dirty="0"/>
          </a:p>
        </p:txBody>
      </p:sp>
      <p:pic>
        <p:nvPicPr>
          <p:cNvPr id="3" name="Content Placeholder 2" descr="11-taxon-weak_rax2.FN.pdf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" r="1007"/>
          <a:stretch>
            <a:fillRect/>
          </a:stretch>
        </p:blipFill>
        <p:spPr>
          <a:xfrm>
            <a:off x="1073750" y="1299249"/>
            <a:ext cx="7118483" cy="3701611"/>
          </a:xfrm>
        </p:spPr>
      </p:pic>
    </p:spTree>
    <p:extLst>
      <p:ext uri="{BB962C8B-B14F-4D97-AF65-F5344CB8AC3E}">
        <p14:creationId xmlns:p14="http://schemas.microsoft.com/office/powerpoint/2010/main" val="4201051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43964"/>
            <a:ext cx="7772400" cy="11430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Results on 11</a:t>
            </a:r>
            <a:r>
              <a:rPr lang="en-US" sz="3200" b="1" dirty="0"/>
              <a:t>-</a:t>
            </a:r>
            <a:r>
              <a:rPr lang="en-US" sz="3200" b="1" dirty="0" smtClean="0"/>
              <a:t>taxon datasets with </a:t>
            </a:r>
            <a:r>
              <a:rPr lang="en-US" sz="3200" b="1" dirty="0" err="1" smtClean="0"/>
              <a:t>strongILS</a:t>
            </a:r>
            <a:endParaRPr lang="en-US" sz="3200" b="1" dirty="0"/>
          </a:p>
        </p:txBody>
      </p:sp>
      <p:pic>
        <p:nvPicPr>
          <p:cNvPr id="3" name="Content Placeholder 2" descr="11-taxon-strong_rax2.FN.pdf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" r="1007"/>
          <a:stretch>
            <a:fillRect/>
          </a:stretch>
        </p:blipFill>
        <p:spPr>
          <a:xfrm>
            <a:off x="1137351" y="1346148"/>
            <a:ext cx="7061201" cy="3671824"/>
          </a:xfrm>
        </p:spPr>
      </p:pic>
      <p:sp>
        <p:nvSpPr>
          <p:cNvPr id="350215" name="Text Box 7"/>
          <p:cNvSpPr txBox="1">
            <a:spLocks noChangeArrowheads="1"/>
          </p:cNvSpPr>
          <p:nvPr/>
        </p:nvSpPr>
        <p:spPr bwMode="auto">
          <a:xfrm>
            <a:off x="1070491" y="5478417"/>
            <a:ext cx="640080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*</a:t>
            </a:r>
            <a:r>
              <a:rPr lang="en-US" sz="1600" b="1" dirty="0">
                <a:solidFill>
                  <a:srgbClr val="FF0000"/>
                </a:solidFill>
              </a:rPr>
              <a:t>BEAST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/>
              <a:t>more accurate than summary methods (MP-EST, </a:t>
            </a:r>
            <a:r>
              <a:rPr lang="en-US" sz="1600" dirty="0" err="1"/>
              <a:t>BUCKy</a:t>
            </a:r>
            <a:r>
              <a:rPr lang="en-US" sz="1600" dirty="0"/>
              <a:t>, </a:t>
            </a:r>
            <a:r>
              <a:rPr lang="en-US" sz="1600" dirty="0" err="1"/>
              <a:t>etc</a:t>
            </a:r>
            <a:r>
              <a:rPr lang="en-US" sz="1600" dirty="0"/>
              <a:t>)</a:t>
            </a:r>
          </a:p>
          <a:p>
            <a:r>
              <a:rPr lang="en-US" sz="1600" dirty="0"/>
              <a:t>	 CA-ML: (concatenated </a:t>
            </a:r>
            <a:r>
              <a:rPr lang="en-US" sz="1600" dirty="0" smtClean="0"/>
              <a:t>analysis) also very accurate</a:t>
            </a:r>
            <a:endParaRPr lang="en-US" sz="1600" dirty="0"/>
          </a:p>
          <a:p>
            <a:endParaRPr lang="en-US" sz="1200" dirty="0"/>
          </a:p>
          <a:p>
            <a:r>
              <a:rPr lang="en-US" sz="1200" dirty="0"/>
              <a:t>							Datasets from Chung and </a:t>
            </a:r>
            <a:r>
              <a:rPr lang="en-US" sz="1200" dirty="0" err="1"/>
              <a:t>Ané</a:t>
            </a:r>
            <a:r>
              <a:rPr lang="en-US" sz="1200" dirty="0"/>
              <a:t>, 2011</a:t>
            </a:r>
          </a:p>
          <a:p>
            <a:r>
              <a:rPr lang="en-US" sz="1200" dirty="0"/>
              <a:t>							</a:t>
            </a:r>
            <a:r>
              <a:rPr lang="en-US" sz="1200" dirty="0" err="1"/>
              <a:t>Bayzid</a:t>
            </a:r>
            <a:r>
              <a:rPr lang="en-US" sz="1200" dirty="0"/>
              <a:t> &amp; Warnow, Bioinformatics 2013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16194" y="134706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033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*BEAST </a:t>
            </a:r>
            <a:r>
              <a:rPr lang="en-US" sz="2800" dirty="0" smtClean="0"/>
              <a:t>co-estimation produces more accurate gene trees than Maximum Likelihood</a:t>
            </a:r>
            <a:endParaRPr lang="en-US" sz="2800" dirty="0"/>
          </a:p>
        </p:txBody>
      </p:sp>
      <p:sp>
        <p:nvSpPr>
          <p:cNvPr id="358405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488245" y="5375481"/>
            <a:ext cx="8345311" cy="1206496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900" dirty="0" smtClean="0"/>
              <a:t>11-taxon datasets from Chung and </a:t>
            </a:r>
            <a:r>
              <a:rPr lang="en-US" sz="1900" dirty="0" err="1" smtClean="0"/>
              <a:t>Ané</a:t>
            </a:r>
            <a:r>
              <a:rPr lang="en-US" sz="1900" dirty="0" smtClean="0"/>
              <a:t>, </a:t>
            </a:r>
            <a:r>
              <a:rPr lang="en-US" sz="1900" dirty="0" err="1" smtClean="0"/>
              <a:t>Syst</a:t>
            </a:r>
            <a:r>
              <a:rPr lang="en-US" sz="1900" dirty="0" smtClean="0"/>
              <a:t> </a:t>
            </a:r>
            <a:r>
              <a:rPr lang="en-US" sz="1900" dirty="0" err="1" smtClean="0"/>
              <a:t>Biol</a:t>
            </a:r>
            <a:r>
              <a:rPr lang="en-US" sz="1900" dirty="0" smtClean="0"/>
              <a:t> 2012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900" dirty="0" smtClean="0"/>
              <a:t>17-taxon datasets from Yu, Warnow, and Nakhleh, JCB 2011</a:t>
            </a:r>
          </a:p>
          <a:p>
            <a:pPr marL="0" indent="0">
              <a:spcBef>
                <a:spcPts val="0"/>
              </a:spcBef>
              <a:buNone/>
            </a:pPr>
            <a:endParaRPr lang="en-US" sz="19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900" dirty="0" smtClean="0"/>
              <a:t>Bayzid &amp; Warnow, Bioinformatics 2013</a:t>
            </a:r>
            <a:endParaRPr lang="en-US" sz="1900" dirty="0"/>
          </a:p>
        </p:txBody>
      </p:sp>
      <p:pic>
        <p:nvPicPr>
          <p:cNvPr id="3" name="Picture 2" descr="17-taxon_gene_tree.FN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657" y="1988255"/>
            <a:ext cx="3945730" cy="2055676"/>
          </a:xfrm>
          <a:prstGeom prst="rect">
            <a:avLst/>
          </a:prstGeom>
        </p:spPr>
      </p:pic>
      <p:pic>
        <p:nvPicPr>
          <p:cNvPr id="4" name="Picture 3" descr="11-taxon_weak_gene_tree.FN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92" y="1976967"/>
            <a:ext cx="3918641" cy="20415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60778" y="4292603"/>
            <a:ext cx="2673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11-taxon </a:t>
            </a:r>
            <a:r>
              <a:rPr lang="en-US" dirty="0" err="1" smtClean="0"/>
              <a:t>weakILS</a:t>
            </a:r>
            <a:r>
              <a:rPr lang="en-US" dirty="0" smtClean="0"/>
              <a:t> datasets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108227" y="4305303"/>
            <a:ext cx="3236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17-taxon (very high ILS) datasets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/>
          <p:cNvSpPr>
            <a:spLocks noGrp="1" noChangeArrowheads="1"/>
          </p:cNvSpPr>
          <p:nvPr>
            <p:ph type="title"/>
          </p:nvPr>
        </p:nvSpPr>
        <p:spPr>
          <a:xfrm>
            <a:off x="348183" y="513150"/>
            <a:ext cx="8558676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Impact of Gene Tree Estimation Error on MP-EST</a:t>
            </a:r>
            <a:endParaRPr lang="en-US" sz="3200" dirty="0"/>
          </a:p>
        </p:txBody>
      </p:sp>
      <p:sp>
        <p:nvSpPr>
          <p:cNvPr id="351238" name="Text Box 6"/>
          <p:cNvSpPr txBox="1">
            <a:spLocks noChangeArrowheads="1"/>
          </p:cNvSpPr>
          <p:nvPr/>
        </p:nvSpPr>
        <p:spPr bwMode="auto">
          <a:xfrm>
            <a:off x="914400" y="4631003"/>
            <a:ext cx="75438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000" dirty="0" smtClean="0"/>
              <a:t>MP-EST has </a:t>
            </a:r>
            <a:r>
              <a:rPr lang="en-US" sz="2000" dirty="0" smtClean="0">
                <a:solidFill>
                  <a:srgbClr val="0000FF"/>
                </a:solidFill>
              </a:rPr>
              <a:t>no error on true gene trees</a:t>
            </a:r>
            <a:r>
              <a:rPr lang="en-US" sz="2000" dirty="0" smtClean="0"/>
              <a:t>, but </a:t>
            </a:r>
          </a:p>
          <a:p>
            <a:r>
              <a:rPr lang="en-US" sz="2000" dirty="0" smtClean="0"/>
              <a:t>MP-EST has </a:t>
            </a:r>
            <a:r>
              <a:rPr lang="en-US" sz="2000" dirty="0" smtClean="0">
                <a:solidFill>
                  <a:srgbClr val="0000FF"/>
                </a:solidFill>
              </a:rPr>
              <a:t>9</a:t>
            </a:r>
            <a:r>
              <a:rPr lang="en-US" sz="2000" dirty="0">
                <a:solidFill>
                  <a:srgbClr val="0000FF"/>
                </a:solidFill>
              </a:rPr>
              <a:t>% error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0000FF"/>
                </a:solidFill>
              </a:rPr>
              <a:t>on estimated gene trees</a:t>
            </a:r>
          </a:p>
          <a:p>
            <a:endParaRPr lang="en-US" sz="2000" dirty="0" smtClean="0"/>
          </a:p>
          <a:p>
            <a:r>
              <a:rPr lang="en-US" sz="2000" dirty="0" smtClean="0"/>
              <a:t>Datasets: </a:t>
            </a:r>
            <a:r>
              <a:rPr lang="en-US" sz="2000" dirty="0"/>
              <a:t>11-taxon </a:t>
            </a:r>
            <a:r>
              <a:rPr lang="en-US" sz="2000" dirty="0" err="1"/>
              <a:t>strongILS</a:t>
            </a:r>
            <a:r>
              <a:rPr lang="en-US" sz="2000" dirty="0"/>
              <a:t> conditions with 50 </a:t>
            </a:r>
            <a:r>
              <a:rPr lang="en-US" sz="2000" dirty="0" smtClean="0"/>
              <a:t>genes</a:t>
            </a:r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Similar results for other summary methods (MDC, Greedy, etc.).</a:t>
            </a:r>
            <a:endParaRPr lang="en-US" sz="2000" dirty="0"/>
          </a:p>
        </p:txBody>
      </p:sp>
      <p:pic>
        <p:nvPicPr>
          <p:cNvPr id="2" name="Picture 1" descr="mpest-estimated-1.vs.true-binary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861" y="1675536"/>
            <a:ext cx="5171307" cy="249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047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Statistical species tree estimation</a:t>
            </a:r>
          </a:p>
          <a:p>
            <a:pPr marL="857250" lvl="1" indent="-457200"/>
            <a:r>
              <a:rPr lang="en-US" dirty="0" smtClean="0"/>
              <a:t>Gene tree conflict due to incomplete lineage sorting</a:t>
            </a:r>
          </a:p>
          <a:p>
            <a:pPr marL="857250" lvl="1" indent="-457200"/>
            <a:r>
              <a:rPr lang="en-US" dirty="0" smtClean="0"/>
              <a:t>The multi-species </a:t>
            </a:r>
            <a:r>
              <a:rPr lang="en-US" dirty="0"/>
              <a:t>c</a:t>
            </a:r>
            <a:r>
              <a:rPr lang="en-US" dirty="0" smtClean="0"/>
              <a:t>oalescent model</a:t>
            </a:r>
          </a:p>
          <a:p>
            <a:pPr marL="857250" lvl="1" indent="-457200"/>
            <a:r>
              <a:rPr lang="en-US" dirty="0" err="1" smtClean="0"/>
              <a:t>Identifiability</a:t>
            </a:r>
            <a:r>
              <a:rPr lang="en-US" dirty="0" smtClean="0"/>
              <a:t> and statistical consistency</a:t>
            </a:r>
          </a:p>
          <a:p>
            <a:pPr marL="857250" lvl="1" indent="-457200"/>
            <a:r>
              <a:rPr lang="en-US" dirty="0" smtClean="0"/>
              <a:t>New methods for species tree estimation</a:t>
            </a:r>
          </a:p>
          <a:p>
            <a:pPr marL="1257300" lvl="2" indent="-457200"/>
            <a:r>
              <a:rPr lang="en-US" dirty="0" smtClean="0"/>
              <a:t>Statistical Binning (in press)</a:t>
            </a:r>
          </a:p>
          <a:p>
            <a:pPr marL="1257300" lvl="2" indent="-457200"/>
            <a:r>
              <a:rPr lang="en-US" dirty="0" smtClean="0"/>
              <a:t>ASTRAL (Bioinformatics 2014)</a:t>
            </a:r>
          </a:p>
          <a:p>
            <a:pPr marL="857250" lvl="1" indent="-457200"/>
            <a:r>
              <a:rPr lang="en-US" dirty="0" smtClean="0"/>
              <a:t>The challenge of gene tree estimation error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880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Problem: poor gene trees</a:t>
            </a:r>
            <a:endParaRPr lang="en-US" sz="4000" dirty="0"/>
          </a:p>
        </p:txBody>
      </p:sp>
      <p:sp>
        <p:nvSpPr>
          <p:cNvPr id="429061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685800" y="1854199"/>
            <a:ext cx="7594314" cy="4507806"/>
          </a:xfrm>
        </p:spPr>
        <p:txBody>
          <a:bodyPr>
            <a:noAutofit/>
          </a:bodyPr>
          <a:lstStyle/>
          <a:p>
            <a:pPr marL="457200" indent="-457200">
              <a:lnSpc>
                <a:spcPct val="90000"/>
              </a:lnSpc>
              <a:spcAft>
                <a:spcPts val="1200"/>
              </a:spcAft>
            </a:pPr>
            <a:r>
              <a:rPr lang="en-US" sz="2800" dirty="0" smtClean="0"/>
              <a:t>Summary methods combine estimated gene trees, not true gene trees.</a:t>
            </a:r>
          </a:p>
          <a:p>
            <a:pPr marL="457200" indent="-457200">
              <a:lnSpc>
                <a:spcPct val="90000"/>
              </a:lnSpc>
              <a:spcAft>
                <a:spcPts val="1200"/>
              </a:spcAft>
            </a:pPr>
            <a:r>
              <a:rPr lang="en-US" sz="2800" dirty="0" smtClean="0">
                <a:solidFill>
                  <a:schemeClr val="bg1"/>
                </a:solidFill>
              </a:rPr>
              <a:t>The individual gene sequence alignments in the 11-taxon datasets have </a:t>
            </a:r>
            <a:r>
              <a:rPr lang="en-US" sz="2800" dirty="0">
                <a:solidFill>
                  <a:schemeClr val="bg1"/>
                </a:solidFill>
              </a:rPr>
              <a:t>poor phylogenetic </a:t>
            </a:r>
            <a:r>
              <a:rPr lang="en-US" sz="2800" dirty="0" smtClean="0">
                <a:solidFill>
                  <a:schemeClr val="bg1"/>
                </a:solidFill>
              </a:rPr>
              <a:t>signal, and result in poorly estimated gene trees.</a:t>
            </a:r>
          </a:p>
          <a:p>
            <a:pPr marL="457200" indent="-457200">
              <a:lnSpc>
                <a:spcPct val="90000"/>
              </a:lnSpc>
              <a:spcAft>
                <a:spcPts val="1200"/>
              </a:spcAft>
            </a:pPr>
            <a:r>
              <a:rPr lang="en-US" sz="2800" dirty="0" smtClean="0">
                <a:solidFill>
                  <a:schemeClr val="bg1"/>
                </a:solidFill>
              </a:rPr>
              <a:t>Species trees obtained by combining poorly estimated </a:t>
            </a:r>
            <a:r>
              <a:rPr lang="en-US" sz="2800" dirty="0">
                <a:solidFill>
                  <a:schemeClr val="bg1"/>
                </a:solidFill>
              </a:rPr>
              <a:t>gene trees </a:t>
            </a:r>
            <a:r>
              <a:rPr lang="en-US" sz="2800" dirty="0" smtClean="0">
                <a:solidFill>
                  <a:schemeClr val="bg1"/>
                </a:solidFill>
              </a:rPr>
              <a:t>have poor accuracy.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Problem: poor gene trees</a:t>
            </a:r>
            <a:endParaRPr lang="en-US" sz="4000" dirty="0"/>
          </a:p>
        </p:txBody>
      </p:sp>
      <p:sp>
        <p:nvSpPr>
          <p:cNvPr id="429061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685800" y="1854199"/>
            <a:ext cx="7594314" cy="4507806"/>
          </a:xfrm>
        </p:spPr>
        <p:txBody>
          <a:bodyPr>
            <a:noAutofit/>
          </a:bodyPr>
          <a:lstStyle/>
          <a:p>
            <a:pPr marL="457200" indent="-457200">
              <a:lnSpc>
                <a:spcPct val="90000"/>
              </a:lnSpc>
              <a:spcAft>
                <a:spcPts val="1200"/>
              </a:spcAft>
            </a:pPr>
            <a:r>
              <a:rPr lang="en-US" sz="2800" dirty="0" smtClean="0"/>
              <a:t>Summary methods combine estimated gene trees, not true gene trees.</a:t>
            </a:r>
          </a:p>
          <a:p>
            <a:pPr marL="457200" indent="-457200">
              <a:lnSpc>
                <a:spcPct val="90000"/>
              </a:lnSpc>
              <a:spcAft>
                <a:spcPts val="1200"/>
              </a:spcAft>
            </a:pPr>
            <a:r>
              <a:rPr lang="en-US" sz="2800" dirty="0" smtClean="0"/>
              <a:t>The individual gene sequence alignments in the 11-taxon datasets have </a:t>
            </a:r>
            <a:r>
              <a:rPr lang="en-US" sz="2800" dirty="0">
                <a:solidFill>
                  <a:srgbClr val="0000FF"/>
                </a:solidFill>
              </a:rPr>
              <a:t>poor phylogenetic </a:t>
            </a:r>
            <a:r>
              <a:rPr lang="en-US" sz="2800" dirty="0" smtClean="0">
                <a:solidFill>
                  <a:srgbClr val="0000FF"/>
                </a:solidFill>
              </a:rPr>
              <a:t>signal</a:t>
            </a:r>
            <a:r>
              <a:rPr lang="en-US" sz="2800" dirty="0" smtClean="0"/>
              <a:t>, and result in </a:t>
            </a:r>
            <a:r>
              <a:rPr lang="en-US" sz="2800" dirty="0" smtClean="0">
                <a:solidFill>
                  <a:srgbClr val="0000FF"/>
                </a:solidFill>
              </a:rPr>
              <a:t>poorly estimated gene trees.</a:t>
            </a:r>
          </a:p>
          <a:p>
            <a:pPr marL="457200" indent="-457200">
              <a:lnSpc>
                <a:spcPct val="90000"/>
              </a:lnSpc>
              <a:spcAft>
                <a:spcPts val="1200"/>
              </a:spcAft>
            </a:pPr>
            <a:r>
              <a:rPr lang="en-US" sz="2800" dirty="0" smtClean="0">
                <a:solidFill>
                  <a:srgbClr val="FFFFFF"/>
                </a:solidFill>
              </a:rPr>
              <a:t>Species trees obtained by combining poorly estimated </a:t>
            </a:r>
            <a:r>
              <a:rPr lang="en-US" sz="2800" dirty="0">
                <a:solidFill>
                  <a:srgbClr val="FFFFFF"/>
                </a:solidFill>
              </a:rPr>
              <a:t>gene trees </a:t>
            </a:r>
            <a:r>
              <a:rPr lang="en-US" sz="2800" dirty="0" smtClean="0">
                <a:solidFill>
                  <a:srgbClr val="FFFFFF"/>
                </a:solidFill>
              </a:rPr>
              <a:t>have poor accuracy.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671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Problem: poor gene trees</a:t>
            </a:r>
            <a:endParaRPr lang="en-US" sz="4000" dirty="0"/>
          </a:p>
        </p:txBody>
      </p:sp>
      <p:sp>
        <p:nvSpPr>
          <p:cNvPr id="429061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685800" y="1854199"/>
            <a:ext cx="7594314" cy="4507806"/>
          </a:xfrm>
        </p:spPr>
        <p:txBody>
          <a:bodyPr>
            <a:noAutofit/>
          </a:bodyPr>
          <a:lstStyle/>
          <a:p>
            <a:pPr marL="457200" indent="-457200">
              <a:lnSpc>
                <a:spcPct val="90000"/>
              </a:lnSpc>
              <a:spcAft>
                <a:spcPts val="1200"/>
              </a:spcAft>
            </a:pPr>
            <a:r>
              <a:rPr lang="en-US" sz="2800" dirty="0" smtClean="0"/>
              <a:t>Summary methods combine estimated gene trees, not true gene trees.</a:t>
            </a:r>
          </a:p>
          <a:p>
            <a:pPr marL="457200" indent="-457200">
              <a:lnSpc>
                <a:spcPct val="90000"/>
              </a:lnSpc>
              <a:spcAft>
                <a:spcPts val="1200"/>
              </a:spcAft>
            </a:pPr>
            <a:r>
              <a:rPr lang="en-US" sz="2800" dirty="0" smtClean="0"/>
              <a:t>The individual gene sequence alignments in the 11-taxon datasets have </a:t>
            </a:r>
            <a:r>
              <a:rPr lang="en-US" sz="2800" dirty="0"/>
              <a:t>poor phylogenetic </a:t>
            </a:r>
            <a:r>
              <a:rPr lang="en-US" sz="2800" dirty="0" smtClean="0"/>
              <a:t>signal, and result in poorly estimated gene trees.</a:t>
            </a:r>
          </a:p>
          <a:p>
            <a:pPr marL="457200" indent="-457200">
              <a:lnSpc>
                <a:spcPct val="90000"/>
              </a:lnSpc>
              <a:spcAft>
                <a:spcPts val="1200"/>
              </a:spcAft>
            </a:pPr>
            <a:r>
              <a:rPr lang="en-US" sz="2800" dirty="0" smtClean="0">
                <a:solidFill>
                  <a:srgbClr val="0000FF"/>
                </a:solidFill>
              </a:rPr>
              <a:t>Species trees obtained by combining poorly estimated </a:t>
            </a:r>
            <a:r>
              <a:rPr lang="en-US" sz="2800" dirty="0">
                <a:solidFill>
                  <a:srgbClr val="0000FF"/>
                </a:solidFill>
              </a:rPr>
              <a:t>gene trees </a:t>
            </a:r>
            <a:r>
              <a:rPr lang="en-US" sz="2800" dirty="0" smtClean="0">
                <a:solidFill>
                  <a:srgbClr val="0000FF"/>
                </a:solidFill>
              </a:rPr>
              <a:t>have poor accuracy</a:t>
            </a:r>
            <a:r>
              <a:rPr lang="en-US" sz="2800" dirty="0" smtClean="0">
                <a:solidFill>
                  <a:srgbClr val="FF0000"/>
                </a:solidFill>
              </a:rPr>
              <a:t>.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642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61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685800" y="1854199"/>
            <a:ext cx="7594314" cy="4507806"/>
          </a:xfrm>
        </p:spPr>
        <p:txBody>
          <a:bodyPr>
            <a:noAutofit/>
          </a:bodyPr>
          <a:lstStyle/>
          <a:p>
            <a:pPr marL="457200" indent="-457200">
              <a:lnSpc>
                <a:spcPct val="90000"/>
              </a:lnSpc>
              <a:spcAft>
                <a:spcPts val="1200"/>
              </a:spcAft>
            </a:pPr>
            <a:r>
              <a:rPr lang="en-US" sz="2800" dirty="0" smtClean="0"/>
              <a:t>Summary methods combine estimated gene trees, not true gene trees.</a:t>
            </a:r>
          </a:p>
          <a:p>
            <a:pPr marL="457200" indent="-457200">
              <a:lnSpc>
                <a:spcPct val="90000"/>
              </a:lnSpc>
              <a:spcAft>
                <a:spcPts val="1200"/>
              </a:spcAft>
            </a:pPr>
            <a:r>
              <a:rPr lang="en-US" sz="2800" dirty="0" smtClean="0">
                <a:solidFill>
                  <a:srgbClr val="000000"/>
                </a:solidFill>
              </a:rPr>
              <a:t>The individual gene sequence alignments in the 11-taxon datasets have </a:t>
            </a:r>
            <a:r>
              <a:rPr lang="en-US" sz="2800" dirty="0">
                <a:solidFill>
                  <a:srgbClr val="000000"/>
                </a:solidFill>
              </a:rPr>
              <a:t>poor phylogenetic </a:t>
            </a:r>
            <a:r>
              <a:rPr lang="en-US" sz="2800" dirty="0" smtClean="0">
                <a:solidFill>
                  <a:srgbClr val="000000"/>
                </a:solidFill>
              </a:rPr>
              <a:t>signal, and result in poorly estimated gene trees</a:t>
            </a:r>
            <a:r>
              <a:rPr lang="en-US" sz="2800" dirty="0" smtClean="0">
                <a:solidFill>
                  <a:srgbClr val="0000FF"/>
                </a:solidFill>
              </a:rPr>
              <a:t>.</a:t>
            </a:r>
          </a:p>
          <a:p>
            <a:pPr marL="457200" indent="-457200">
              <a:lnSpc>
                <a:spcPct val="90000"/>
              </a:lnSpc>
              <a:spcAft>
                <a:spcPts val="1200"/>
              </a:spcAft>
            </a:pPr>
            <a:r>
              <a:rPr lang="en-US" sz="2800" dirty="0" smtClean="0">
                <a:solidFill>
                  <a:srgbClr val="000000"/>
                </a:solidFill>
              </a:rPr>
              <a:t>Species trees obtained by combining poorly estimated </a:t>
            </a:r>
            <a:r>
              <a:rPr lang="en-US" sz="2800" dirty="0">
                <a:solidFill>
                  <a:srgbClr val="000000"/>
                </a:solidFill>
              </a:rPr>
              <a:t>gene trees </a:t>
            </a:r>
            <a:r>
              <a:rPr lang="en-US" sz="2800" dirty="0" smtClean="0">
                <a:solidFill>
                  <a:srgbClr val="000000"/>
                </a:solidFill>
              </a:rPr>
              <a:t>have poor accuracy.</a:t>
            </a:r>
          </a:p>
          <a:p>
            <a:pPr marL="0" indent="0">
              <a:lnSpc>
                <a:spcPct val="90000"/>
              </a:lnSpc>
              <a:spcAft>
                <a:spcPts val="1200"/>
              </a:spcAft>
              <a:buNone/>
            </a:pPr>
            <a:r>
              <a:rPr lang="en-US" sz="2800" dirty="0" smtClean="0">
                <a:solidFill>
                  <a:srgbClr val="0000FF"/>
                </a:solidFill>
              </a:rPr>
              <a:t>		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87502" y="508368"/>
            <a:ext cx="5664206" cy="95410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TYPICAL PHYLOGENOMICS PROBLEM: </a:t>
            </a:r>
            <a:br>
              <a:rPr lang="en-US" sz="2800" dirty="0">
                <a:solidFill>
                  <a:srgbClr val="0000FF"/>
                </a:solidFill>
              </a:rPr>
            </a:br>
            <a:r>
              <a:rPr lang="en-US" sz="2800" dirty="0" smtClean="0">
                <a:solidFill>
                  <a:srgbClr val="0000FF"/>
                </a:solidFill>
              </a:rPr>
              <a:t>		many </a:t>
            </a:r>
            <a:r>
              <a:rPr lang="en-US" sz="2800" dirty="0">
                <a:solidFill>
                  <a:srgbClr val="0000FF"/>
                </a:solidFill>
              </a:rPr>
              <a:t>poor gene trees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18924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Addressing gene tree estimation error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Get better estimates of the gene trees</a:t>
            </a:r>
          </a:p>
          <a:p>
            <a:r>
              <a:rPr lang="en-US" dirty="0" smtClean="0"/>
              <a:t>Restrict to subset of estimated gene trees </a:t>
            </a:r>
          </a:p>
          <a:p>
            <a:r>
              <a:rPr lang="en-US" dirty="0" smtClean="0"/>
              <a:t>Model error in the estimated gene trees</a:t>
            </a:r>
          </a:p>
          <a:p>
            <a:r>
              <a:rPr lang="en-US" dirty="0" smtClean="0"/>
              <a:t>Modify gene trees to reduce error</a:t>
            </a:r>
          </a:p>
          <a:p>
            <a:r>
              <a:rPr lang="en-US" dirty="0" smtClean="0"/>
              <a:t>Develop methods with greater robustness to gene tree error </a:t>
            </a:r>
            <a:endParaRPr lang="en-US" dirty="0" smtClean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ASTRAL. Bioinformatics 2014 (Mirarab et al.)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Statistical binning. In press (Mirarab et al.)</a:t>
            </a:r>
          </a:p>
        </p:txBody>
      </p:sp>
    </p:spTree>
    <p:extLst>
      <p:ext uri="{BB962C8B-B14F-4D97-AF65-F5344CB8AC3E}">
        <p14:creationId xmlns:p14="http://schemas.microsoft.com/office/powerpoint/2010/main" val="1057105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Addressing gene tree estimation error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Get better estimates of the gene trees</a:t>
            </a:r>
          </a:p>
          <a:p>
            <a:r>
              <a:rPr lang="en-US" dirty="0" smtClean="0"/>
              <a:t>Restrict to subset of estimated gene trees </a:t>
            </a:r>
          </a:p>
          <a:p>
            <a:r>
              <a:rPr lang="en-US" dirty="0" smtClean="0"/>
              <a:t>Model error in the estimated gene trees</a:t>
            </a:r>
          </a:p>
          <a:p>
            <a:r>
              <a:rPr lang="en-US" dirty="0" smtClean="0"/>
              <a:t>Modify gene trees to reduce error</a:t>
            </a:r>
          </a:p>
          <a:p>
            <a:r>
              <a:rPr lang="en-US" dirty="0" smtClean="0"/>
              <a:t>Develop methods with greater robustness to gene tree error 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ASTRAL. Bioinformatics 2014 (Mirarab et al.)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Statistical binning. In press (Mirarab et al.)</a:t>
            </a:r>
          </a:p>
        </p:txBody>
      </p:sp>
    </p:spTree>
    <p:extLst>
      <p:ext uri="{BB962C8B-B14F-4D97-AF65-F5344CB8AC3E}">
        <p14:creationId xmlns:p14="http://schemas.microsoft.com/office/powerpoint/2010/main" val="4051352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/>
              <a:t>Avian Phylogenomics Project</a:t>
            </a:r>
          </a:p>
        </p:txBody>
      </p:sp>
      <p:pic>
        <p:nvPicPr>
          <p:cNvPr id="217092" name="Picture 4" descr="Erich Jarvis Grey Letter Bo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2209800"/>
            <a:ext cx="1426169" cy="80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7095" name="Picture 7" descr="guoji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505" y="2242720"/>
            <a:ext cx="642734" cy="771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7096" name="Text Box 8"/>
          <p:cNvSpPr txBox="1"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7772400" cy="4114800"/>
          </a:xfrm>
          <a:noFill/>
          <a:ln/>
        </p:spPr>
        <p:txBody>
          <a:bodyPr/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600" dirty="0" smtClean="0"/>
              <a:t>E </a:t>
            </a:r>
            <a:r>
              <a:rPr lang="en-US" sz="1600" dirty="0"/>
              <a:t>Jarvis,</a:t>
            </a:r>
          </a:p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600" dirty="0"/>
              <a:t>HHMI</a:t>
            </a:r>
            <a:endParaRPr lang="en-US" sz="2400" dirty="0"/>
          </a:p>
        </p:txBody>
      </p:sp>
      <p:sp>
        <p:nvSpPr>
          <p:cNvPr id="217097" name="Text Box 9"/>
          <p:cNvSpPr txBox="1">
            <a:spLocks noChangeArrowheads="1"/>
          </p:cNvSpPr>
          <p:nvPr/>
        </p:nvSpPr>
        <p:spPr bwMode="auto">
          <a:xfrm>
            <a:off x="3736971" y="1568917"/>
            <a:ext cx="1033457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600" dirty="0" smtClean="0"/>
              <a:t>G </a:t>
            </a:r>
            <a:r>
              <a:rPr lang="en-US" sz="1600" dirty="0"/>
              <a:t>Zhang, </a:t>
            </a:r>
          </a:p>
          <a:p>
            <a:r>
              <a:rPr lang="en-US" sz="1600" dirty="0"/>
              <a:t>BGI</a:t>
            </a:r>
          </a:p>
        </p:txBody>
      </p:sp>
      <p:sp>
        <p:nvSpPr>
          <p:cNvPr id="217098" name="Text Box 10"/>
          <p:cNvSpPr txBox="1">
            <a:spLocks noChangeArrowheads="1"/>
          </p:cNvSpPr>
          <p:nvPr/>
        </p:nvSpPr>
        <p:spPr bwMode="auto">
          <a:xfrm>
            <a:off x="754062" y="3224229"/>
            <a:ext cx="80896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dirty="0"/>
              <a:t> </a:t>
            </a:r>
            <a:r>
              <a:rPr lang="en-US" sz="2000" dirty="0"/>
              <a:t>Approx. 50 species, whole genomes</a:t>
            </a:r>
          </a:p>
          <a:p>
            <a:pPr>
              <a:buFontTx/>
              <a:buChar char="•"/>
            </a:pPr>
            <a:r>
              <a:rPr lang="en-US" sz="2000" dirty="0"/>
              <a:t> </a:t>
            </a:r>
            <a:r>
              <a:rPr lang="en-US" sz="2000" dirty="0" smtClean="0"/>
              <a:t>14,000 gene trees (introns, exons, and UCEs) </a:t>
            </a:r>
          </a:p>
        </p:txBody>
      </p:sp>
      <p:pic>
        <p:nvPicPr>
          <p:cNvPr id="217099" name="Picture 11" descr="tom gilbe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378" y="2227979"/>
            <a:ext cx="804201" cy="80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7100" name="Text Box 12"/>
          <p:cNvSpPr txBox="1">
            <a:spLocks noChangeArrowheads="1"/>
          </p:cNvSpPr>
          <p:nvPr/>
        </p:nvSpPr>
        <p:spPr bwMode="auto">
          <a:xfrm>
            <a:off x="1914060" y="1554598"/>
            <a:ext cx="134778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dirty="0"/>
              <a:t>MTP Gilbert,</a:t>
            </a:r>
          </a:p>
          <a:p>
            <a:r>
              <a:rPr lang="en-US" sz="1600" dirty="0"/>
              <a:t>Copenhagen</a:t>
            </a:r>
            <a:endParaRPr lang="en-US" sz="1800" dirty="0"/>
          </a:p>
        </p:txBody>
      </p:sp>
      <p:pic>
        <p:nvPicPr>
          <p:cNvPr id="217101" name="Picture 13" descr="siavash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851" y="2249644"/>
            <a:ext cx="768512" cy="765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7102" name="Picture 14" descr="warnow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573" y="2249644"/>
            <a:ext cx="669994" cy="765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7103" name="Text Box 15"/>
          <p:cNvSpPr txBox="1">
            <a:spLocks noChangeArrowheads="1"/>
          </p:cNvSpPr>
          <p:nvPr/>
        </p:nvSpPr>
        <p:spPr bwMode="auto">
          <a:xfrm>
            <a:off x="6563646" y="1572840"/>
            <a:ext cx="23272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600" dirty="0" smtClean="0"/>
              <a:t>S. </a:t>
            </a:r>
            <a:r>
              <a:rPr lang="en-US" sz="1600" dirty="0" err="1" smtClean="0"/>
              <a:t>Mirarab</a:t>
            </a:r>
            <a:r>
              <a:rPr lang="en-US" sz="1600" dirty="0" smtClean="0"/>
              <a:t>   Md</a:t>
            </a:r>
            <a:r>
              <a:rPr lang="en-US" sz="1600" dirty="0"/>
              <a:t>. S. </a:t>
            </a:r>
            <a:r>
              <a:rPr lang="en-US" sz="1600" dirty="0" err="1"/>
              <a:t>Bayzid</a:t>
            </a:r>
            <a:r>
              <a:rPr lang="en-US" sz="1600" dirty="0"/>
              <a:t>, UT-</a:t>
            </a:r>
            <a:r>
              <a:rPr lang="en-US" sz="1600" dirty="0" smtClean="0"/>
              <a:t>Austin        UT-Austin</a:t>
            </a:r>
            <a:endParaRPr lang="en-US" dirty="0"/>
          </a:p>
        </p:txBody>
      </p:sp>
      <p:pic>
        <p:nvPicPr>
          <p:cNvPr id="2" name="Picture 1" descr="bayzid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875" y="2242720"/>
            <a:ext cx="726848" cy="7894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70559" y="1565368"/>
            <a:ext cx="12120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T. Warnow</a:t>
            </a:r>
          </a:p>
          <a:p>
            <a:r>
              <a:rPr lang="en-US" dirty="0" smtClean="0"/>
              <a:t>UT-Austin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987930" y="3181224"/>
            <a:ext cx="3156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Plus many many other people…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39503" y="3997753"/>
            <a:ext cx="7738016" cy="20159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 smtClean="0">
                <a:solidFill>
                  <a:srgbClr val="0000FF"/>
                </a:solidFill>
              </a:rPr>
              <a:t>Challenges: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b="1" i="1" dirty="0">
                <a:solidFill>
                  <a:srgbClr val="0000FF"/>
                </a:solidFill>
              </a:rPr>
              <a:t>	</a:t>
            </a:r>
            <a:r>
              <a:rPr lang="en-US" sz="2000" b="1" i="1" dirty="0" smtClean="0">
                <a:solidFill>
                  <a:srgbClr val="0000FF"/>
                </a:solidFill>
              </a:rPr>
              <a:t>All 14,000 gene trees were different from each other, but most</a:t>
            </a:r>
          </a:p>
          <a:p>
            <a:pPr lvl="1"/>
            <a:r>
              <a:rPr lang="en-US" sz="2000" b="1" i="1" dirty="0" smtClean="0">
                <a:solidFill>
                  <a:srgbClr val="0000FF"/>
                </a:solidFill>
              </a:rPr>
              <a:t>	had very poor bootstrap support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b="1" i="1" dirty="0">
                <a:solidFill>
                  <a:srgbClr val="0000FF"/>
                </a:solidFill>
              </a:rPr>
              <a:t>	</a:t>
            </a:r>
            <a:r>
              <a:rPr lang="en-US" sz="2000" b="1" i="1" dirty="0" smtClean="0">
                <a:solidFill>
                  <a:srgbClr val="0000FF"/>
                </a:solidFill>
              </a:rPr>
              <a:t>Substantial evidence for incomplete lineage sorting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b="1" i="1" dirty="0" smtClean="0">
                <a:solidFill>
                  <a:srgbClr val="0000FF"/>
                </a:solidFill>
              </a:rPr>
              <a:t> MP-EST analysis produced unrealistic tree – likely due to poor</a:t>
            </a:r>
          </a:p>
          <a:p>
            <a:pPr lvl="1"/>
            <a:r>
              <a:rPr lang="en-US" sz="2000" b="1" i="1" dirty="0" smtClean="0">
                <a:solidFill>
                  <a:srgbClr val="0000FF"/>
                </a:solidFill>
              </a:rPr>
              <a:t>	</a:t>
            </a:r>
            <a:r>
              <a:rPr lang="en-US" sz="2000" b="1" i="1" dirty="0" smtClean="0">
                <a:solidFill>
                  <a:srgbClr val="0000FF"/>
                </a:solidFill>
              </a:rPr>
              <a:t>gene trees</a:t>
            </a:r>
            <a:endParaRPr lang="en-US" sz="2000" b="1" i="1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6334276"/>
            <a:ext cx="3558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press (to appear December 2014)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653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view-for-statistical-binning-croppe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166" y="1763211"/>
            <a:ext cx="7639959" cy="30204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63245" y="578700"/>
            <a:ext cx="62928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Statistical Binning Procedure</a:t>
            </a:r>
            <a:endParaRPr lang="en-US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47869" y="5003642"/>
            <a:ext cx="8533105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Notes: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The bins are the color classes, and the objective is a balanced minimum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         </a:t>
            </a:r>
            <a:r>
              <a:rPr lang="en-US" dirty="0" err="1" smtClean="0"/>
              <a:t>vertx</a:t>
            </a:r>
            <a:r>
              <a:rPr lang="en-US" dirty="0" smtClean="0"/>
              <a:t> coloring of the incompatibility graph; this is NP-hard</a:t>
            </a:r>
          </a:p>
          <a:p>
            <a:pPr lvl="1"/>
            <a:endParaRPr lang="en-US" dirty="0" smtClean="0"/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The last step is to combine the supergene trees using a coalescent-based method</a:t>
            </a:r>
          </a:p>
          <a:p>
            <a:endParaRPr lang="en-US" dirty="0"/>
          </a:p>
        </p:txBody>
      </p:sp>
      <p:pic>
        <p:nvPicPr>
          <p:cNvPr id="8" name="Picture 7" descr="bayzi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16" y="-4686"/>
            <a:ext cx="1182061" cy="128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siavas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63245" cy="1255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3276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Statistical binning vs. </a:t>
            </a:r>
            <a:r>
              <a:rPr lang="en-US" dirty="0" err="1" smtClean="0"/>
              <a:t>unbinned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1591258" y="4973532"/>
            <a:ext cx="914400" cy="9144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27693" y="5514281"/>
            <a:ext cx="85112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Mirarab, et al., to appear </a:t>
            </a:r>
            <a:r>
              <a:rPr lang="en-US" dirty="0" smtClean="0"/>
              <a:t>(in press)</a:t>
            </a:r>
            <a:endParaRPr lang="en-US" dirty="0" smtClean="0"/>
          </a:p>
          <a:p>
            <a:r>
              <a:rPr lang="en-US" dirty="0" smtClean="0"/>
              <a:t>Binning produces bins with approximate 5 to 7 genes </a:t>
            </a:r>
            <a:r>
              <a:rPr lang="en-US" dirty="0" smtClean="0"/>
              <a:t>each</a:t>
            </a:r>
            <a:endParaRPr lang="en-US" dirty="0" smtClean="0"/>
          </a:p>
          <a:p>
            <a:r>
              <a:rPr lang="en-US" dirty="0" smtClean="0"/>
              <a:t>Datasets: 11-taxon </a:t>
            </a:r>
            <a:r>
              <a:rPr lang="en-US" dirty="0" err="1" smtClean="0"/>
              <a:t>strongILS</a:t>
            </a:r>
            <a:r>
              <a:rPr lang="en-US" dirty="0" smtClean="0"/>
              <a:t> datasets with 50 genes, Chung and </a:t>
            </a:r>
            <a:r>
              <a:rPr lang="en-US" dirty="0" err="1"/>
              <a:t>Ané</a:t>
            </a:r>
            <a:r>
              <a:rPr lang="en-US" dirty="0"/>
              <a:t>,  </a:t>
            </a:r>
            <a:r>
              <a:rPr lang="en-US" dirty="0" smtClean="0"/>
              <a:t>Systematic Biology</a:t>
            </a:r>
            <a:endParaRPr lang="en-US" dirty="0"/>
          </a:p>
        </p:txBody>
      </p:sp>
      <p:pic>
        <p:nvPicPr>
          <p:cNvPr id="4" name="Picture 3" descr="11_50-strong-stat-binning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72" y="1729320"/>
            <a:ext cx="7747938" cy="349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7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vian-simulatio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599" y="1587499"/>
            <a:ext cx="6877997" cy="38065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513" y="542770"/>
            <a:ext cx="908013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</a:t>
            </a:r>
            <a:r>
              <a:rPr lang="en-US" sz="3200" dirty="0" smtClean="0"/>
              <a:t>tatistical binning in the Avian </a:t>
            </a:r>
            <a:r>
              <a:rPr lang="en-US" sz="3200" dirty="0" err="1" smtClean="0"/>
              <a:t>Phylogenomics</a:t>
            </a:r>
            <a:r>
              <a:rPr lang="en-US" sz="3200" dirty="0" smtClean="0"/>
              <a:t> Project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237062" y="5723938"/>
            <a:ext cx="68176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Binning improves the accuracy of MP-EST (Liu et al., 2010), a leading </a:t>
            </a:r>
          </a:p>
          <a:p>
            <a:r>
              <a:rPr lang="en-US" dirty="0" smtClean="0"/>
              <a:t>coalescent-based species tree estimation method, because it improves</a:t>
            </a:r>
          </a:p>
          <a:p>
            <a:r>
              <a:rPr lang="en-US" dirty="0" smtClean="0"/>
              <a:t>gene trees; this also results in improved species tree branch lengths.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934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>
                <a:latin typeface="Times New Roman" charset="0"/>
                <a:ea typeface="ＭＳ Ｐゴシック" charset="0"/>
                <a:cs typeface="ＭＳ Ｐゴシック" charset="0"/>
              </a:rPr>
              <a:t>DNA Sequence Evolution (Idealized)</a:t>
            </a:r>
          </a:p>
        </p:txBody>
      </p:sp>
      <p:grpSp>
        <p:nvGrpSpPr>
          <p:cNvPr id="46082" name="Group 3"/>
          <p:cNvGrpSpPr>
            <a:grpSpLocks/>
          </p:cNvGrpSpPr>
          <p:nvPr/>
        </p:nvGrpSpPr>
        <p:grpSpPr bwMode="auto">
          <a:xfrm>
            <a:off x="3657600" y="2057400"/>
            <a:ext cx="1455738" cy="641350"/>
            <a:chOff x="2304" y="1296"/>
            <a:chExt cx="917" cy="404"/>
          </a:xfrm>
        </p:grpSpPr>
        <p:sp>
          <p:nvSpPr>
            <p:cNvPr id="64516" name="Text Box 4"/>
            <p:cNvSpPr txBox="1">
              <a:spLocks noChangeArrowheads="1"/>
            </p:cNvSpPr>
            <p:nvPr/>
          </p:nvSpPr>
          <p:spPr bwMode="auto">
            <a:xfrm>
              <a:off x="2496" y="1488"/>
              <a:ext cx="72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latin typeface="Verdana" charset="0"/>
                </a:rPr>
                <a:t>AAGACTT</a:t>
              </a:r>
            </a:p>
          </p:txBody>
        </p:sp>
        <p:sp>
          <p:nvSpPr>
            <p:cNvPr id="64517" name="Line 5"/>
            <p:cNvSpPr>
              <a:spLocks noChangeShapeType="1"/>
            </p:cNvSpPr>
            <p:nvPr/>
          </p:nvSpPr>
          <p:spPr bwMode="auto">
            <a:xfrm flipH="1">
              <a:off x="2352" y="1296"/>
              <a:ext cx="0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518" name="Oval 6"/>
            <p:cNvSpPr>
              <a:spLocks noChangeArrowheads="1"/>
            </p:cNvSpPr>
            <p:nvPr/>
          </p:nvSpPr>
          <p:spPr bwMode="auto">
            <a:xfrm>
              <a:off x="2304" y="1584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64519" name="Group 7"/>
          <p:cNvGrpSpPr>
            <a:grpSpLocks/>
          </p:cNvGrpSpPr>
          <p:nvPr/>
        </p:nvGrpSpPr>
        <p:grpSpPr bwMode="auto">
          <a:xfrm>
            <a:off x="1219200" y="2590800"/>
            <a:ext cx="4737100" cy="793750"/>
            <a:chOff x="768" y="1632"/>
            <a:chExt cx="2984" cy="500"/>
          </a:xfrm>
        </p:grpSpPr>
        <p:sp>
          <p:nvSpPr>
            <p:cNvPr id="64520" name="Line 8"/>
            <p:cNvSpPr>
              <a:spLocks noChangeShapeType="1"/>
            </p:cNvSpPr>
            <p:nvPr/>
          </p:nvSpPr>
          <p:spPr bwMode="auto">
            <a:xfrm>
              <a:off x="2352" y="1632"/>
              <a:ext cx="528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521" name="Text Box 9"/>
            <p:cNvSpPr txBox="1">
              <a:spLocks noChangeArrowheads="1"/>
            </p:cNvSpPr>
            <p:nvPr/>
          </p:nvSpPr>
          <p:spPr bwMode="auto">
            <a:xfrm>
              <a:off x="3024" y="1920"/>
              <a:ext cx="72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solidFill>
                    <a:srgbClr val="FF0000"/>
                  </a:solidFill>
                  <a:latin typeface="Verdana" charset="0"/>
                </a:rPr>
                <a:t>TG</a:t>
              </a:r>
              <a:r>
                <a:rPr lang="en-US" sz="1600">
                  <a:latin typeface="Verdana" charset="0"/>
                </a:rPr>
                <a:t>GACTT</a:t>
              </a:r>
            </a:p>
          </p:txBody>
        </p:sp>
        <p:sp>
          <p:nvSpPr>
            <p:cNvPr id="64522" name="Oval 10"/>
            <p:cNvSpPr>
              <a:spLocks noChangeArrowheads="1"/>
            </p:cNvSpPr>
            <p:nvPr/>
          </p:nvSpPr>
          <p:spPr bwMode="auto">
            <a:xfrm>
              <a:off x="2832" y="1968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523" name="Line 11"/>
            <p:cNvSpPr>
              <a:spLocks noChangeShapeType="1"/>
            </p:cNvSpPr>
            <p:nvPr/>
          </p:nvSpPr>
          <p:spPr bwMode="auto">
            <a:xfrm flipH="1">
              <a:off x="1680" y="1632"/>
              <a:ext cx="672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524" name="Text Box 12"/>
            <p:cNvSpPr txBox="1">
              <a:spLocks noChangeArrowheads="1"/>
            </p:cNvSpPr>
            <p:nvPr/>
          </p:nvSpPr>
          <p:spPr bwMode="auto">
            <a:xfrm>
              <a:off x="768" y="1920"/>
              <a:ext cx="74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latin typeface="Verdana" charset="0"/>
                </a:rPr>
                <a:t>AAG</a:t>
              </a:r>
              <a:r>
                <a:rPr lang="en-US" sz="1600">
                  <a:solidFill>
                    <a:srgbClr val="FF0000"/>
                  </a:solidFill>
                  <a:latin typeface="Verdana" charset="0"/>
                </a:rPr>
                <a:t>G</a:t>
              </a:r>
              <a:r>
                <a:rPr lang="en-US" sz="1600">
                  <a:latin typeface="Verdana" charset="0"/>
                </a:rPr>
                <a:t>C</a:t>
              </a:r>
              <a:r>
                <a:rPr lang="en-US" sz="1600">
                  <a:solidFill>
                    <a:srgbClr val="FF0000"/>
                  </a:solidFill>
                  <a:latin typeface="Verdana" charset="0"/>
                </a:rPr>
                <a:t>C</a:t>
              </a:r>
              <a:r>
                <a:rPr lang="en-US" sz="1600">
                  <a:latin typeface="Verdana" charset="0"/>
                </a:rPr>
                <a:t>T</a:t>
              </a:r>
            </a:p>
          </p:txBody>
        </p:sp>
        <p:sp>
          <p:nvSpPr>
            <p:cNvPr id="64525" name="Oval 13"/>
            <p:cNvSpPr>
              <a:spLocks noChangeArrowheads="1"/>
            </p:cNvSpPr>
            <p:nvPr/>
          </p:nvSpPr>
          <p:spPr bwMode="auto">
            <a:xfrm>
              <a:off x="1632" y="1968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46084" name="Group 14"/>
          <p:cNvGrpSpPr>
            <a:grpSpLocks/>
          </p:cNvGrpSpPr>
          <p:nvPr/>
        </p:nvGrpSpPr>
        <p:grpSpPr bwMode="auto">
          <a:xfrm>
            <a:off x="7286625" y="1600200"/>
            <a:ext cx="1471613" cy="3765550"/>
            <a:chOff x="4590" y="1008"/>
            <a:chExt cx="927" cy="2372"/>
          </a:xfrm>
        </p:grpSpPr>
        <p:sp>
          <p:nvSpPr>
            <p:cNvPr id="64527" name="Line 15"/>
            <p:cNvSpPr>
              <a:spLocks noChangeShapeType="1"/>
            </p:cNvSpPr>
            <p:nvPr/>
          </p:nvSpPr>
          <p:spPr bwMode="auto">
            <a:xfrm>
              <a:off x="5280" y="1008"/>
              <a:ext cx="0" cy="2064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528" name="Line 16"/>
            <p:cNvSpPr>
              <a:spLocks noChangeShapeType="1"/>
            </p:cNvSpPr>
            <p:nvPr/>
          </p:nvSpPr>
          <p:spPr bwMode="auto">
            <a:xfrm>
              <a:off x="5136" y="1632"/>
              <a:ext cx="288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529" name="Line 17"/>
            <p:cNvSpPr>
              <a:spLocks noChangeShapeType="1"/>
            </p:cNvSpPr>
            <p:nvPr/>
          </p:nvSpPr>
          <p:spPr bwMode="auto">
            <a:xfrm>
              <a:off x="5136" y="2016"/>
              <a:ext cx="288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530" name="Line 18"/>
            <p:cNvSpPr>
              <a:spLocks noChangeShapeType="1"/>
            </p:cNvSpPr>
            <p:nvPr/>
          </p:nvSpPr>
          <p:spPr bwMode="auto">
            <a:xfrm>
              <a:off x="5136" y="2544"/>
              <a:ext cx="288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531" name="Rectangle 19"/>
            <p:cNvSpPr>
              <a:spLocks noChangeArrowheads="1"/>
            </p:cNvSpPr>
            <p:nvPr/>
          </p:nvSpPr>
          <p:spPr bwMode="auto">
            <a:xfrm>
              <a:off x="4590" y="1420"/>
              <a:ext cx="73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solidFill>
                    <a:schemeClr val="accent2"/>
                  </a:solidFill>
                  <a:latin typeface="Verdana" charset="0"/>
                </a:rPr>
                <a:t>-3 mil yrs</a:t>
              </a:r>
            </a:p>
          </p:txBody>
        </p:sp>
        <p:sp>
          <p:nvSpPr>
            <p:cNvPr id="64532" name="Rectangle 20"/>
            <p:cNvSpPr>
              <a:spLocks noChangeArrowheads="1"/>
            </p:cNvSpPr>
            <p:nvPr/>
          </p:nvSpPr>
          <p:spPr bwMode="auto">
            <a:xfrm>
              <a:off x="4590" y="1804"/>
              <a:ext cx="73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solidFill>
                    <a:schemeClr val="accent2"/>
                  </a:solidFill>
                  <a:latin typeface="Verdana" charset="0"/>
                </a:rPr>
                <a:t>-2 mil yrs</a:t>
              </a:r>
            </a:p>
          </p:txBody>
        </p:sp>
        <p:sp>
          <p:nvSpPr>
            <p:cNvPr id="64533" name="Rectangle 21"/>
            <p:cNvSpPr>
              <a:spLocks noChangeArrowheads="1"/>
            </p:cNvSpPr>
            <p:nvPr/>
          </p:nvSpPr>
          <p:spPr bwMode="auto">
            <a:xfrm>
              <a:off x="4590" y="2332"/>
              <a:ext cx="73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solidFill>
                    <a:schemeClr val="accent2"/>
                  </a:solidFill>
                  <a:latin typeface="Verdana" charset="0"/>
                </a:rPr>
                <a:t>-1 mil yrs</a:t>
              </a:r>
            </a:p>
          </p:txBody>
        </p:sp>
        <p:sp>
          <p:nvSpPr>
            <p:cNvPr id="64534" name="Rectangle 22"/>
            <p:cNvSpPr>
              <a:spLocks noChangeArrowheads="1"/>
            </p:cNvSpPr>
            <p:nvPr/>
          </p:nvSpPr>
          <p:spPr bwMode="auto">
            <a:xfrm>
              <a:off x="5040" y="3168"/>
              <a:ext cx="47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solidFill>
                    <a:schemeClr val="accent2"/>
                  </a:solidFill>
                  <a:latin typeface="Verdana" charset="0"/>
                </a:rPr>
                <a:t>today</a:t>
              </a:r>
            </a:p>
          </p:txBody>
        </p:sp>
      </p:grpSp>
      <p:grpSp>
        <p:nvGrpSpPr>
          <p:cNvPr id="64535" name="Group 23"/>
          <p:cNvGrpSpPr>
            <a:grpSpLocks/>
          </p:cNvGrpSpPr>
          <p:nvPr/>
        </p:nvGrpSpPr>
        <p:grpSpPr bwMode="auto">
          <a:xfrm>
            <a:off x="627063" y="3048000"/>
            <a:ext cx="6242050" cy="1143000"/>
            <a:chOff x="395" y="1920"/>
            <a:chExt cx="3932" cy="720"/>
          </a:xfrm>
        </p:grpSpPr>
        <p:sp>
          <p:nvSpPr>
            <p:cNvPr id="64536" name="Oval 24"/>
            <p:cNvSpPr>
              <a:spLocks noChangeArrowheads="1"/>
            </p:cNvSpPr>
            <p:nvPr/>
          </p:nvSpPr>
          <p:spPr bwMode="auto">
            <a:xfrm>
              <a:off x="2064" y="2506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537" name="Line 25"/>
            <p:cNvSpPr>
              <a:spLocks noChangeShapeType="1"/>
            </p:cNvSpPr>
            <p:nvPr/>
          </p:nvSpPr>
          <p:spPr bwMode="auto">
            <a:xfrm flipH="1">
              <a:off x="1296" y="2016"/>
              <a:ext cx="384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538" name="Line 26"/>
            <p:cNvSpPr>
              <a:spLocks noChangeShapeType="1"/>
            </p:cNvSpPr>
            <p:nvPr/>
          </p:nvSpPr>
          <p:spPr bwMode="auto">
            <a:xfrm>
              <a:off x="1680" y="2016"/>
              <a:ext cx="432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539" name="Text Box 27"/>
            <p:cNvSpPr txBox="1">
              <a:spLocks noChangeArrowheads="1"/>
            </p:cNvSpPr>
            <p:nvPr/>
          </p:nvSpPr>
          <p:spPr bwMode="auto">
            <a:xfrm>
              <a:off x="395" y="2428"/>
              <a:ext cx="75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latin typeface="Verdana" charset="0"/>
                </a:rPr>
                <a:t>A</a:t>
              </a:r>
              <a:r>
                <a:rPr lang="en-US" sz="1600">
                  <a:solidFill>
                    <a:srgbClr val="FF0000"/>
                  </a:solidFill>
                  <a:latin typeface="Verdana" charset="0"/>
                </a:rPr>
                <a:t>G</a:t>
              </a:r>
              <a:r>
                <a:rPr lang="en-US" sz="1600">
                  <a:latin typeface="Verdana" charset="0"/>
                </a:rPr>
                <a:t>GGC</a:t>
              </a:r>
              <a:r>
                <a:rPr lang="en-US" sz="1600">
                  <a:solidFill>
                    <a:srgbClr val="FF0000"/>
                  </a:solidFill>
                  <a:latin typeface="Verdana" charset="0"/>
                </a:rPr>
                <a:t>A</a:t>
              </a:r>
              <a:r>
                <a:rPr lang="en-US" sz="1600">
                  <a:latin typeface="Verdana" charset="0"/>
                </a:rPr>
                <a:t>T</a:t>
              </a:r>
            </a:p>
          </p:txBody>
        </p:sp>
        <p:sp>
          <p:nvSpPr>
            <p:cNvPr id="64540" name="Text Box 28"/>
            <p:cNvSpPr txBox="1">
              <a:spLocks noChangeArrowheads="1"/>
            </p:cNvSpPr>
            <p:nvPr/>
          </p:nvSpPr>
          <p:spPr bwMode="auto">
            <a:xfrm>
              <a:off x="2256" y="2428"/>
              <a:ext cx="72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solidFill>
                    <a:srgbClr val="FF0000"/>
                  </a:solidFill>
                  <a:latin typeface="Verdana" charset="0"/>
                </a:rPr>
                <a:t>T</a:t>
              </a:r>
              <a:r>
                <a:rPr lang="en-US" sz="1600">
                  <a:latin typeface="Verdana" charset="0"/>
                </a:rPr>
                <a:t>AG</a:t>
              </a:r>
              <a:r>
                <a:rPr lang="en-US" sz="1600">
                  <a:solidFill>
                    <a:srgbClr val="FF0000"/>
                  </a:solidFill>
                  <a:latin typeface="Verdana" charset="0"/>
                </a:rPr>
                <a:t>C</a:t>
              </a:r>
              <a:r>
                <a:rPr lang="en-US" sz="1600">
                  <a:latin typeface="Verdana" charset="0"/>
                </a:rPr>
                <a:t>CCT</a:t>
              </a:r>
            </a:p>
          </p:txBody>
        </p:sp>
        <p:sp>
          <p:nvSpPr>
            <p:cNvPr id="64541" name="Line 29"/>
            <p:cNvSpPr>
              <a:spLocks noChangeShapeType="1"/>
            </p:cNvSpPr>
            <p:nvPr/>
          </p:nvSpPr>
          <p:spPr bwMode="auto">
            <a:xfrm>
              <a:off x="2880" y="2016"/>
              <a:ext cx="576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542" name="Text Box 30"/>
            <p:cNvSpPr txBox="1">
              <a:spLocks noChangeArrowheads="1"/>
            </p:cNvSpPr>
            <p:nvPr/>
          </p:nvSpPr>
          <p:spPr bwMode="auto">
            <a:xfrm>
              <a:off x="3600" y="2428"/>
              <a:ext cx="72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solidFill>
                    <a:srgbClr val="FF0000"/>
                  </a:solidFill>
                  <a:latin typeface="Verdana" charset="0"/>
                </a:rPr>
                <a:t>A</a:t>
              </a:r>
              <a:r>
                <a:rPr lang="en-US" sz="1600">
                  <a:latin typeface="Verdana" charset="0"/>
                </a:rPr>
                <a:t>G</a:t>
              </a:r>
              <a:r>
                <a:rPr lang="en-US" sz="1600">
                  <a:solidFill>
                    <a:srgbClr val="FF0000"/>
                  </a:solidFill>
                  <a:latin typeface="Verdana" charset="0"/>
                </a:rPr>
                <a:t>C</a:t>
              </a:r>
              <a:r>
                <a:rPr lang="en-US" sz="1600">
                  <a:latin typeface="Verdana" charset="0"/>
                </a:rPr>
                <a:t>ACTT</a:t>
              </a:r>
            </a:p>
          </p:txBody>
        </p:sp>
        <p:sp>
          <p:nvSpPr>
            <p:cNvPr id="64543" name="Oval 31"/>
            <p:cNvSpPr>
              <a:spLocks noChangeArrowheads="1"/>
            </p:cNvSpPr>
            <p:nvPr/>
          </p:nvSpPr>
          <p:spPr bwMode="auto">
            <a:xfrm>
              <a:off x="3408" y="2506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544" name="Oval 32"/>
            <p:cNvSpPr>
              <a:spLocks noChangeArrowheads="1"/>
            </p:cNvSpPr>
            <p:nvPr/>
          </p:nvSpPr>
          <p:spPr bwMode="auto">
            <a:xfrm>
              <a:off x="1200" y="2506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545" name="Rectangle 33"/>
            <p:cNvSpPr>
              <a:spLocks noChangeArrowheads="1"/>
            </p:cNvSpPr>
            <p:nvPr/>
          </p:nvSpPr>
          <p:spPr bwMode="auto">
            <a:xfrm>
              <a:off x="768" y="1920"/>
              <a:ext cx="74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latin typeface="Verdana" charset="0"/>
                </a:rPr>
                <a:t>AAGGCCT</a:t>
              </a:r>
            </a:p>
          </p:txBody>
        </p:sp>
        <p:sp>
          <p:nvSpPr>
            <p:cNvPr id="64546" name="Rectangle 34"/>
            <p:cNvSpPr>
              <a:spLocks noChangeArrowheads="1"/>
            </p:cNvSpPr>
            <p:nvPr/>
          </p:nvSpPr>
          <p:spPr bwMode="auto">
            <a:xfrm>
              <a:off x="3024" y="1920"/>
              <a:ext cx="72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latin typeface="Verdana" charset="0"/>
                </a:rPr>
                <a:t>TGGACTT</a:t>
              </a:r>
            </a:p>
          </p:txBody>
        </p:sp>
      </p:grpSp>
      <p:grpSp>
        <p:nvGrpSpPr>
          <p:cNvPr id="64547" name="Group 35"/>
          <p:cNvGrpSpPr>
            <a:grpSpLocks/>
          </p:cNvGrpSpPr>
          <p:nvPr/>
        </p:nvGrpSpPr>
        <p:grpSpPr bwMode="auto">
          <a:xfrm>
            <a:off x="627063" y="3854450"/>
            <a:ext cx="6565900" cy="1562100"/>
            <a:chOff x="395" y="2428"/>
            <a:chExt cx="4136" cy="984"/>
          </a:xfrm>
        </p:grpSpPr>
        <p:sp>
          <p:nvSpPr>
            <p:cNvPr id="64548" name="Line 36"/>
            <p:cNvSpPr>
              <a:spLocks noChangeShapeType="1"/>
            </p:cNvSpPr>
            <p:nvPr/>
          </p:nvSpPr>
          <p:spPr bwMode="auto">
            <a:xfrm>
              <a:off x="2112" y="2544"/>
              <a:ext cx="384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549" name="Line 37"/>
            <p:cNvSpPr>
              <a:spLocks noChangeShapeType="1"/>
            </p:cNvSpPr>
            <p:nvPr/>
          </p:nvSpPr>
          <p:spPr bwMode="auto">
            <a:xfrm rot="-5400000">
              <a:off x="1632" y="2592"/>
              <a:ext cx="528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550" name="Line 38"/>
            <p:cNvSpPr>
              <a:spLocks noChangeShapeType="1"/>
            </p:cNvSpPr>
            <p:nvPr/>
          </p:nvSpPr>
          <p:spPr bwMode="auto">
            <a:xfrm rot="-5400000">
              <a:off x="3120" y="2736"/>
              <a:ext cx="528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551" name="Text Box 39"/>
            <p:cNvSpPr txBox="1">
              <a:spLocks noChangeArrowheads="1"/>
            </p:cNvSpPr>
            <p:nvPr/>
          </p:nvSpPr>
          <p:spPr bwMode="auto">
            <a:xfrm>
              <a:off x="1296" y="3200"/>
              <a:ext cx="73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latin typeface="Verdana" charset="0"/>
                </a:rPr>
                <a:t>TAGCCC</a:t>
              </a:r>
              <a:r>
                <a:rPr lang="en-US" sz="1600">
                  <a:solidFill>
                    <a:srgbClr val="FF0000"/>
                  </a:solidFill>
                  <a:latin typeface="Verdana" charset="0"/>
                </a:rPr>
                <a:t>A</a:t>
              </a:r>
            </a:p>
          </p:txBody>
        </p:sp>
        <p:sp>
          <p:nvSpPr>
            <p:cNvPr id="64552" name="Text Box 40"/>
            <p:cNvSpPr txBox="1">
              <a:spLocks noChangeArrowheads="1"/>
            </p:cNvSpPr>
            <p:nvPr/>
          </p:nvSpPr>
          <p:spPr bwMode="auto">
            <a:xfrm>
              <a:off x="2160" y="3200"/>
              <a:ext cx="71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latin typeface="Verdana" charset="0"/>
                </a:rPr>
                <a:t>TAG</a:t>
              </a:r>
              <a:r>
                <a:rPr lang="en-US" sz="1600">
                  <a:solidFill>
                    <a:srgbClr val="FF0000"/>
                  </a:solidFill>
                  <a:latin typeface="Verdana" charset="0"/>
                </a:rPr>
                <a:t>A</a:t>
              </a:r>
              <a:r>
                <a:rPr lang="en-US" sz="1600">
                  <a:latin typeface="Verdana" charset="0"/>
                </a:rPr>
                <a:t>C</a:t>
              </a:r>
              <a:r>
                <a:rPr lang="en-US" sz="1600">
                  <a:solidFill>
                    <a:srgbClr val="FF0000"/>
                  </a:solidFill>
                  <a:latin typeface="Verdana" charset="0"/>
                </a:rPr>
                <a:t>T</a:t>
              </a:r>
              <a:r>
                <a:rPr lang="en-US" sz="1600">
                  <a:latin typeface="Verdana" charset="0"/>
                </a:rPr>
                <a:t>T</a:t>
              </a:r>
            </a:p>
          </p:txBody>
        </p:sp>
        <p:sp>
          <p:nvSpPr>
            <p:cNvPr id="64553" name="Text Box 41"/>
            <p:cNvSpPr txBox="1">
              <a:spLocks noChangeArrowheads="1"/>
            </p:cNvSpPr>
            <p:nvPr/>
          </p:nvSpPr>
          <p:spPr bwMode="auto">
            <a:xfrm>
              <a:off x="3792" y="3200"/>
              <a:ext cx="73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latin typeface="Verdana" charset="0"/>
                </a:rPr>
                <a:t>AGC</a:t>
              </a:r>
              <a:r>
                <a:rPr lang="en-US" sz="1600">
                  <a:solidFill>
                    <a:srgbClr val="FF0000"/>
                  </a:solidFill>
                  <a:latin typeface="Verdana" charset="0"/>
                </a:rPr>
                <a:t>G</a:t>
              </a:r>
              <a:r>
                <a:rPr lang="en-US" sz="1600">
                  <a:latin typeface="Verdana" charset="0"/>
                </a:rPr>
                <a:t>CTT</a:t>
              </a:r>
            </a:p>
          </p:txBody>
        </p:sp>
        <p:sp>
          <p:nvSpPr>
            <p:cNvPr id="64554" name="Text Box 42"/>
            <p:cNvSpPr txBox="1">
              <a:spLocks noChangeArrowheads="1"/>
            </p:cNvSpPr>
            <p:nvPr/>
          </p:nvSpPr>
          <p:spPr bwMode="auto">
            <a:xfrm>
              <a:off x="2976" y="3200"/>
              <a:ext cx="74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latin typeface="Verdana" charset="0"/>
                </a:rPr>
                <a:t>AGCAC</a:t>
              </a:r>
              <a:r>
                <a:rPr lang="en-US" sz="1600">
                  <a:solidFill>
                    <a:srgbClr val="FF0000"/>
                  </a:solidFill>
                  <a:latin typeface="Verdana" charset="0"/>
                </a:rPr>
                <a:t>AA</a:t>
              </a:r>
            </a:p>
          </p:txBody>
        </p:sp>
        <p:sp>
          <p:nvSpPr>
            <p:cNvPr id="64555" name="Line 43"/>
            <p:cNvSpPr>
              <a:spLocks noChangeShapeType="1"/>
            </p:cNvSpPr>
            <p:nvPr/>
          </p:nvSpPr>
          <p:spPr bwMode="auto">
            <a:xfrm rot="5400000" flipH="1">
              <a:off x="3552" y="2448"/>
              <a:ext cx="528" cy="72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556" name="Line 44"/>
            <p:cNvSpPr>
              <a:spLocks noChangeShapeType="1"/>
            </p:cNvSpPr>
            <p:nvPr/>
          </p:nvSpPr>
          <p:spPr bwMode="auto">
            <a:xfrm rot="-5400000">
              <a:off x="768" y="2544"/>
              <a:ext cx="576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557" name="Oval 45"/>
            <p:cNvSpPr>
              <a:spLocks noChangeArrowheads="1"/>
            </p:cNvSpPr>
            <p:nvPr/>
          </p:nvSpPr>
          <p:spPr bwMode="auto">
            <a:xfrm>
              <a:off x="768" y="30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558" name="Oval 46"/>
            <p:cNvSpPr>
              <a:spLocks noChangeArrowheads="1"/>
            </p:cNvSpPr>
            <p:nvPr/>
          </p:nvSpPr>
          <p:spPr bwMode="auto">
            <a:xfrm>
              <a:off x="1608" y="30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559" name="Oval 47"/>
            <p:cNvSpPr>
              <a:spLocks noChangeArrowheads="1"/>
            </p:cNvSpPr>
            <p:nvPr/>
          </p:nvSpPr>
          <p:spPr bwMode="auto">
            <a:xfrm>
              <a:off x="2448" y="30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560" name="Oval 48"/>
            <p:cNvSpPr>
              <a:spLocks noChangeArrowheads="1"/>
            </p:cNvSpPr>
            <p:nvPr/>
          </p:nvSpPr>
          <p:spPr bwMode="auto">
            <a:xfrm>
              <a:off x="3264" y="30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561" name="Oval 49"/>
            <p:cNvSpPr>
              <a:spLocks noChangeArrowheads="1"/>
            </p:cNvSpPr>
            <p:nvPr/>
          </p:nvSpPr>
          <p:spPr bwMode="auto">
            <a:xfrm>
              <a:off x="4128" y="30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562" name="Text Box 50"/>
            <p:cNvSpPr txBox="1">
              <a:spLocks noChangeArrowheads="1"/>
            </p:cNvSpPr>
            <p:nvPr/>
          </p:nvSpPr>
          <p:spPr bwMode="auto">
            <a:xfrm>
              <a:off x="443" y="3200"/>
              <a:ext cx="75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latin typeface="Verdana" charset="0"/>
                </a:rPr>
                <a:t>AGGGCAT</a:t>
              </a:r>
            </a:p>
          </p:txBody>
        </p:sp>
        <p:sp>
          <p:nvSpPr>
            <p:cNvPr id="64563" name="Rectangle 51"/>
            <p:cNvSpPr>
              <a:spLocks noChangeArrowheads="1"/>
            </p:cNvSpPr>
            <p:nvPr/>
          </p:nvSpPr>
          <p:spPr bwMode="auto">
            <a:xfrm>
              <a:off x="395" y="2428"/>
              <a:ext cx="75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latin typeface="Verdana" charset="0"/>
                </a:rPr>
                <a:t>AGGGCAT</a:t>
              </a:r>
            </a:p>
          </p:txBody>
        </p:sp>
        <p:sp>
          <p:nvSpPr>
            <p:cNvPr id="64564" name="Rectangle 52"/>
            <p:cNvSpPr>
              <a:spLocks noChangeArrowheads="1"/>
            </p:cNvSpPr>
            <p:nvPr/>
          </p:nvSpPr>
          <p:spPr bwMode="auto">
            <a:xfrm>
              <a:off x="2256" y="2428"/>
              <a:ext cx="72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latin typeface="Verdana" charset="0"/>
                </a:rPr>
                <a:t>TAGCCCT</a:t>
              </a:r>
            </a:p>
          </p:txBody>
        </p:sp>
        <p:sp>
          <p:nvSpPr>
            <p:cNvPr id="64565" name="Rectangle 53"/>
            <p:cNvSpPr>
              <a:spLocks noChangeArrowheads="1"/>
            </p:cNvSpPr>
            <p:nvPr/>
          </p:nvSpPr>
          <p:spPr bwMode="auto">
            <a:xfrm>
              <a:off x="3600" y="2428"/>
              <a:ext cx="72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latin typeface="Verdana" charset="0"/>
                </a:rPr>
                <a:t>AGCACTT</a:t>
              </a:r>
            </a:p>
          </p:txBody>
        </p:sp>
      </p:grpSp>
      <p:grpSp>
        <p:nvGrpSpPr>
          <p:cNvPr id="64566" name="Group 54"/>
          <p:cNvGrpSpPr>
            <a:grpSpLocks/>
          </p:cNvGrpSpPr>
          <p:nvPr/>
        </p:nvGrpSpPr>
        <p:grpSpPr bwMode="auto">
          <a:xfrm>
            <a:off x="628650" y="2057400"/>
            <a:ext cx="6565900" cy="3352800"/>
            <a:chOff x="395" y="1296"/>
            <a:chExt cx="4136" cy="2112"/>
          </a:xfrm>
        </p:grpSpPr>
        <p:grpSp>
          <p:nvGrpSpPr>
            <p:cNvPr id="46088" name="Group 55"/>
            <p:cNvGrpSpPr>
              <a:grpSpLocks/>
            </p:cNvGrpSpPr>
            <p:nvPr/>
          </p:nvGrpSpPr>
          <p:grpSpPr bwMode="auto">
            <a:xfrm>
              <a:off x="395" y="1296"/>
              <a:ext cx="4136" cy="2112"/>
              <a:chOff x="395" y="1296"/>
              <a:chExt cx="4136" cy="2112"/>
            </a:xfrm>
          </p:grpSpPr>
          <p:grpSp>
            <p:nvGrpSpPr>
              <p:cNvPr id="46094" name="Group 56"/>
              <p:cNvGrpSpPr>
                <a:grpSpLocks/>
              </p:cNvGrpSpPr>
              <p:nvPr/>
            </p:nvGrpSpPr>
            <p:grpSpPr bwMode="auto">
              <a:xfrm>
                <a:off x="395" y="1296"/>
                <a:ext cx="3932" cy="1776"/>
                <a:chOff x="395" y="1296"/>
                <a:chExt cx="3932" cy="1776"/>
              </a:xfrm>
            </p:grpSpPr>
            <p:sp>
              <p:nvSpPr>
                <p:cNvPr id="64569" name="Text Box 57"/>
                <p:cNvSpPr txBox="1">
                  <a:spLocks noChangeArrowheads="1"/>
                </p:cNvSpPr>
                <p:nvPr/>
              </p:nvSpPr>
              <p:spPr bwMode="auto">
                <a:xfrm>
                  <a:off x="2496" y="1488"/>
                  <a:ext cx="725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1" hangingPunct="1">
                    <a:defRPr/>
                  </a:pPr>
                  <a:r>
                    <a:rPr lang="en-US" sz="1600">
                      <a:solidFill>
                        <a:schemeClr val="folHlink"/>
                      </a:solidFill>
                      <a:latin typeface="Verdana" charset="0"/>
                    </a:rPr>
                    <a:t>AAGACTT</a:t>
                  </a:r>
                </a:p>
              </p:txBody>
            </p:sp>
            <p:sp>
              <p:nvSpPr>
                <p:cNvPr id="64570" name="Line 58"/>
                <p:cNvSpPr>
                  <a:spLocks noChangeShapeType="1"/>
                </p:cNvSpPr>
                <p:nvPr/>
              </p:nvSpPr>
              <p:spPr bwMode="auto">
                <a:xfrm flipH="1">
                  <a:off x="2352" y="1296"/>
                  <a:ext cx="0" cy="336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4571" name="Oval 59"/>
                <p:cNvSpPr>
                  <a:spLocks noChangeArrowheads="1"/>
                </p:cNvSpPr>
                <p:nvPr/>
              </p:nvSpPr>
              <p:spPr bwMode="auto">
                <a:xfrm>
                  <a:off x="2304" y="1584"/>
                  <a:ext cx="96" cy="96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4572" name="Line 60"/>
                <p:cNvSpPr>
                  <a:spLocks noChangeShapeType="1"/>
                </p:cNvSpPr>
                <p:nvPr/>
              </p:nvSpPr>
              <p:spPr bwMode="auto">
                <a:xfrm>
                  <a:off x="2352" y="1632"/>
                  <a:ext cx="528" cy="384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4573" name="Text Box 61"/>
                <p:cNvSpPr txBox="1">
                  <a:spLocks noChangeArrowheads="1"/>
                </p:cNvSpPr>
                <p:nvPr/>
              </p:nvSpPr>
              <p:spPr bwMode="auto">
                <a:xfrm>
                  <a:off x="3024" y="1920"/>
                  <a:ext cx="728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1" hangingPunct="1">
                    <a:defRPr/>
                  </a:pPr>
                  <a:r>
                    <a:rPr lang="en-US" sz="1600">
                      <a:solidFill>
                        <a:schemeClr val="folHlink"/>
                      </a:solidFill>
                      <a:latin typeface="Verdana" charset="0"/>
                    </a:rPr>
                    <a:t>TGGACTT</a:t>
                  </a:r>
                </a:p>
              </p:txBody>
            </p:sp>
            <p:sp>
              <p:nvSpPr>
                <p:cNvPr id="64574" name="Oval 62"/>
                <p:cNvSpPr>
                  <a:spLocks noChangeArrowheads="1"/>
                </p:cNvSpPr>
                <p:nvPr/>
              </p:nvSpPr>
              <p:spPr bwMode="auto">
                <a:xfrm>
                  <a:off x="2832" y="1968"/>
                  <a:ext cx="96" cy="96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4575" name="Line 63"/>
                <p:cNvSpPr>
                  <a:spLocks noChangeShapeType="1"/>
                </p:cNvSpPr>
                <p:nvPr/>
              </p:nvSpPr>
              <p:spPr bwMode="auto">
                <a:xfrm flipH="1">
                  <a:off x="1680" y="1632"/>
                  <a:ext cx="672" cy="384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4576" name="Text Box 64"/>
                <p:cNvSpPr txBox="1">
                  <a:spLocks noChangeArrowheads="1"/>
                </p:cNvSpPr>
                <p:nvPr/>
              </p:nvSpPr>
              <p:spPr bwMode="auto">
                <a:xfrm>
                  <a:off x="768" y="1920"/>
                  <a:ext cx="747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1" hangingPunct="1">
                    <a:defRPr/>
                  </a:pPr>
                  <a:r>
                    <a:rPr lang="en-US" sz="1600">
                      <a:solidFill>
                        <a:schemeClr val="folHlink"/>
                      </a:solidFill>
                      <a:latin typeface="Verdana" charset="0"/>
                    </a:rPr>
                    <a:t>AAGGCCT</a:t>
                  </a:r>
                </a:p>
              </p:txBody>
            </p:sp>
            <p:sp>
              <p:nvSpPr>
                <p:cNvPr id="64577" name="Oval 65"/>
                <p:cNvSpPr>
                  <a:spLocks noChangeArrowheads="1"/>
                </p:cNvSpPr>
                <p:nvPr/>
              </p:nvSpPr>
              <p:spPr bwMode="auto">
                <a:xfrm>
                  <a:off x="1632" y="1968"/>
                  <a:ext cx="96" cy="96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4578" name="Oval 66"/>
                <p:cNvSpPr>
                  <a:spLocks noChangeArrowheads="1"/>
                </p:cNvSpPr>
                <p:nvPr/>
              </p:nvSpPr>
              <p:spPr bwMode="auto">
                <a:xfrm>
                  <a:off x="2064" y="2506"/>
                  <a:ext cx="96" cy="96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4579" name="Line 67"/>
                <p:cNvSpPr>
                  <a:spLocks noChangeShapeType="1"/>
                </p:cNvSpPr>
                <p:nvPr/>
              </p:nvSpPr>
              <p:spPr bwMode="auto">
                <a:xfrm flipH="1">
                  <a:off x="1296" y="2016"/>
                  <a:ext cx="384" cy="480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4580" name="Line 68"/>
                <p:cNvSpPr>
                  <a:spLocks noChangeShapeType="1"/>
                </p:cNvSpPr>
                <p:nvPr/>
              </p:nvSpPr>
              <p:spPr bwMode="auto">
                <a:xfrm>
                  <a:off x="1680" y="2016"/>
                  <a:ext cx="432" cy="528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4581" name="Text Box 69"/>
                <p:cNvSpPr txBox="1">
                  <a:spLocks noChangeArrowheads="1"/>
                </p:cNvSpPr>
                <p:nvPr/>
              </p:nvSpPr>
              <p:spPr bwMode="auto">
                <a:xfrm>
                  <a:off x="395" y="2428"/>
                  <a:ext cx="757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1" hangingPunct="1">
                    <a:defRPr/>
                  </a:pPr>
                  <a:r>
                    <a:rPr lang="en-US" sz="1600">
                      <a:solidFill>
                        <a:schemeClr val="folHlink"/>
                      </a:solidFill>
                      <a:latin typeface="Verdana" charset="0"/>
                    </a:rPr>
                    <a:t>AGGGCAT</a:t>
                  </a:r>
                </a:p>
              </p:txBody>
            </p:sp>
            <p:sp>
              <p:nvSpPr>
                <p:cNvPr id="64582" name="Text Box 70"/>
                <p:cNvSpPr txBox="1">
                  <a:spLocks noChangeArrowheads="1"/>
                </p:cNvSpPr>
                <p:nvPr/>
              </p:nvSpPr>
              <p:spPr bwMode="auto">
                <a:xfrm>
                  <a:off x="2256" y="2428"/>
                  <a:ext cx="729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1" hangingPunct="1">
                    <a:defRPr/>
                  </a:pPr>
                  <a:r>
                    <a:rPr lang="en-US" sz="1600">
                      <a:solidFill>
                        <a:schemeClr val="folHlink"/>
                      </a:solidFill>
                      <a:latin typeface="Verdana" charset="0"/>
                    </a:rPr>
                    <a:t>TAGCCCT</a:t>
                  </a:r>
                </a:p>
              </p:txBody>
            </p:sp>
            <p:sp>
              <p:nvSpPr>
                <p:cNvPr id="64583" name="Line 71"/>
                <p:cNvSpPr>
                  <a:spLocks noChangeShapeType="1"/>
                </p:cNvSpPr>
                <p:nvPr/>
              </p:nvSpPr>
              <p:spPr bwMode="auto">
                <a:xfrm>
                  <a:off x="2880" y="2016"/>
                  <a:ext cx="576" cy="528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4584" name="Text Box 72"/>
                <p:cNvSpPr txBox="1">
                  <a:spLocks noChangeArrowheads="1"/>
                </p:cNvSpPr>
                <p:nvPr/>
              </p:nvSpPr>
              <p:spPr bwMode="auto">
                <a:xfrm>
                  <a:off x="3600" y="2428"/>
                  <a:ext cx="727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1" hangingPunct="1">
                    <a:defRPr/>
                  </a:pPr>
                  <a:r>
                    <a:rPr lang="en-US" sz="1600">
                      <a:solidFill>
                        <a:schemeClr val="folHlink"/>
                      </a:solidFill>
                      <a:latin typeface="Verdana" charset="0"/>
                    </a:rPr>
                    <a:t>AGCACTT</a:t>
                  </a:r>
                </a:p>
              </p:txBody>
            </p:sp>
            <p:sp>
              <p:nvSpPr>
                <p:cNvPr id="64585" name="Oval 73"/>
                <p:cNvSpPr>
                  <a:spLocks noChangeArrowheads="1"/>
                </p:cNvSpPr>
                <p:nvPr/>
              </p:nvSpPr>
              <p:spPr bwMode="auto">
                <a:xfrm>
                  <a:off x="3408" y="2506"/>
                  <a:ext cx="96" cy="96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4586" name="Oval 74"/>
                <p:cNvSpPr>
                  <a:spLocks noChangeArrowheads="1"/>
                </p:cNvSpPr>
                <p:nvPr/>
              </p:nvSpPr>
              <p:spPr bwMode="auto">
                <a:xfrm>
                  <a:off x="1200" y="2506"/>
                  <a:ext cx="96" cy="96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4587" name="Rectangle 75"/>
                <p:cNvSpPr>
                  <a:spLocks noChangeArrowheads="1"/>
                </p:cNvSpPr>
                <p:nvPr/>
              </p:nvSpPr>
              <p:spPr bwMode="auto">
                <a:xfrm>
                  <a:off x="768" y="1920"/>
                  <a:ext cx="747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1" hangingPunct="1">
                    <a:defRPr/>
                  </a:pPr>
                  <a:r>
                    <a:rPr lang="en-US" sz="1600">
                      <a:solidFill>
                        <a:schemeClr val="folHlink"/>
                      </a:solidFill>
                      <a:latin typeface="Verdana" charset="0"/>
                    </a:rPr>
                    <a:t>AAGGCCT</a:t>
                  </a:r>
                </a:p>
              </p:txBody>
            </p:sp>
            <p:sp>
              <p:nvSpPr>
                <p:cNvPr id="64588" name="Rectangle 76"/>
                <p:cNvSpPr>
                  <a:spLocks noChangeArrowheads="1"/>
                </p:cNvSpPr>
                <p:nvPr/>
              </p:nvSpPr>
              <p:spPr bwMode="auto">
                <a:xfrm>
                  <a:off x="3024" y="1920"/>
                  <a:ext cx="728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1" hangingPunct="1">
                    <a:defRPr/>
                  </a:pPr>
                  <a:r>
                    <a:rPr lang="en-US" sz="1600">
                      <a:solidFill>
                        <a:schemeClr val="folHlink"/>
                      </a:solidFill>
                      <a:latin typeface="Verdana" charset="0"/>
                    </a:rPr>
                    <a:t>TGGACTT</a:t>
                  </a:r>
                </a:p>
              </p:txBody>
            </p:sp>
            <p:sp>
              <p:nvSpPr>
                <p:cNvPr id="64589" name="Line 77"/>
                <p:cNvSpPr>
                  <a:spLocks noChangeShapeType="1"/>
                </p:cNvSpPr>
                <p:nvPr/>
              </p:nvSpPr>
              <p:spPr bwMode="auto">
                <a:xfrm>
                  <a:off x="2112" y="2544"/>
                  <a:ext cx="384" cy="528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4590" name="Line 78"/>
                <p:cNvSpPr>
                  <a:spLocks noChangeShapeType="1"/>
                </p:cNvSpPr>
                <p:nvPr/>
              </p:nvSpPr>
              <p:spPr bwMode="auto">
                <a:xfrm rot="-5400000">
                  <a:off x="1632" y="2592"/>
                  <a:ext cx="528" cy="432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4591" name="Line 79"/>
                <p:cNvSpPr>
                  <a:spLocks noChangeShapeType="1"/>
                </p:cNvSpPr>
                <p:nvPr/>
              </p:nvSpPr>
              <p:spPr bwMode="auto">
                <a:xfrm rot="-5400000">
                  <a:off x="3120" y="2736"/>
                  <a:ext cx="528" cy="144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4592" name="Line 80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3552" y="2448"/>
                  <a:ext cx="528" cy="720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4593" name="Line 81"/>
                <p:cNvSpPr>
                  <a:spLocks noChangeShapeType="1"/>
                </p:cNvSpPr>
                <p:nvPr/>
              </p:nvSpPr>
              <p:spPr bwMode="auto">
                <a:xfrm rot="-5400000">
                  <a:off x="768" y="2544"/>
                  <a:ext cx="576" cy="480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sp>
            <p:nvSpPr>
              <p:cNvPr id="64594" name="Rectangle 82"/>
              <p:cNvSpPr>
                <a:spLocks noChangeArrowheads="1"/>
              </p:cNvSpPr>
              <p:nvPr/>
            </p:nvSpPr>
            <p:spPr bwMode="auto">
              <a:xfrm>
                <a:off x="3792" y="3196"/>
                <a:ext cx="739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>
                  <a:defRPr/>
                </a:pPr>
                <a:r>
                  <a:rPr lang="en-US" sz="1600">
                    <a:latin typeface="Verdana" charset="0"/>
                  </a:rPr>
                  <a:t>AGCGCTT</a:t>
                </a:r>
              </a:p>
            </p:txBody>
          </p:sp>
          <p:sp>
            <p:nvSpPr>
              <p:cNvPr id="64595" name="Rectangle 83"/>
              <p:cNvSpPr>
                <a:spLocks noChangeArrowheads="1"/>
              </p:cNvSpPr>
              <p:nvPr/>
            </p:nvSpPr>
            <p:spPr bwMode="auto">
              <a:xfrm>
                <a:off x="2976" y="3196"/>
                <a:ext cx="744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>
                  <a:defRPr/>
                </a:pPr>
                <a:r>
                  <a:rPr lang="en-US" sz="1600">
                    <a:latin typeface="Verdana" charset="0"/>
                  </a:rPr>
                  <a:t>AGCACAA</a:t>
                </a:r>
              </a:p>
            </p:txBody>
          </p:sp>
          <p:sp>
            <p:nvSpPr>
              <p:cNvPr id="64596" name="Rectangle 84"/>
              <p:cNvSpPr>
                <a:spLocks noChangeArrowheads="1"/>
              </p:cNvSpPr>
              <p:nvPr/>
            </p:nvSpPr>
            <p:spPr bwMode="auto">
              <a:xfrm>
                <a:off x="2160" y="3196"/>
                <a:ext cx="716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>
                  <a:defRPr/>
                </a:pPr>
                <a:r>
                  <a:rPr lang="en-US" sz="1600">
                    <a:latin typeface="Verdana" charset="0"/>
                  </a:rPr>
                  <a:t>TAGACTT</a:t>
                </a:r>
              </a:p>
            </p:txBody>
          </p:sp>
          <p:sp>
            <p:nvSpPr>
              <p:cNvPr id="64597" name="Rectangle 85"/>
              <p:cNvSpPr>
                <a:spLocks noChangeArrowheads="1"/>
              </p:cNvSpPr>
              <p:nvPr/>
            </p:nvSpPr>
            <p:spPr bwMode="auto">
              <a:xfrm>
                <a:off x="1296" y="3196"/>
                <a:ext cx="737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>
                  <a:defRPr/>
                </a:pPr>
                <a:r>
                  <a:rPr lang="en-US" sz="1600">
                    <a:latin typeface="Verdana" charset="0"/>
                  </a:rPr>
                  <a:t>TAGCCCA</a:t>
                </a:r>
              </a:p>
            </p:txBody>
          </p:sp>
          <p:sp>
            <p:nvSpPr>
              <p:cNvPr id="64598" name="Rectangle 86"/>
              <p:cNvSpPr>
                <a:spLocks noChangeArrowheads="1"/>
              </p:cNvSpPr>
              <p:nvPr/>
            </p:nvSpPr>
            <p:spPr bwMode="auto">
              <a:xfrm>
                <a:off x="443" y="3196"/>
                <a:ext cx="757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>
                  <a:defRPr/>
                </a:pPr>
                <a:r>
                  <a:rPr lang="en-US" sz="1600">
                    <a:latin typeface="Verdana" charset="0"/>
                  </a:rPr>
                  <a:t>AGGGCAT</a:t>
                </a:r>
              </a:p>
            </p:txBody>
          </p:sp>
        </p:grpSp>
        <p:sp>
          <p:nvSpPr>
            <p:cNvPr id="64599" name="Oval 87"/>
            <p:cNvSpPr>
              <a:spLocks noChangeArrowheads="1"/>
            </p:cNvSpPr>
            <p:nvPr/>
          </p:nvSpPr>
          <p:spPr bwMode="auto">
            <a:xfrm>
              <a:off x="768" y="30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600" name="Oval 88"/>
            <p:cNvSpPr>
              <a:spLocks noChangeArrowheads="1"/>
            </p:cNvSpPr>
            <p:nvPr/>
          </p:nvSpPr>
          <p:spPr bwMode="auto">
            <a:xfrm>
              <a:off x="1608" y="30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601" name="Oval 89"/>
            <p:cNvSpPr>
              <a:spLocks noChangeArrowheads="1"/>
            </p:cNvSpPr>
            <p:nvPr/>
          </p:nvSpPr>
          <p:spPr bwMode="auto">
            <a:xfrm>
              <a:off x="2448" y="30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602" name="Oval 90"/>
            <p:cNvSpPr>
              <a:spLocks noChangeArrowheads="1"/>
            </p:cNvSpPr>
            <p:nvPr/>
          </p:nvSpPr>
          <p:spPr bwMode="auto">
            <a:xfrm>
              <a:off x="3264" y="30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603" name="Oval 91"/>
            <p:cNvSpPr>
              <a:spLocks noChangeArrowheads="1"/>
            </p:cNvSpPr>
            <p:nvPr/>
          </p:nvSpPr>
          <p:spPr bwMode="auto">
            <a:xfrm>
              <a:off x="4128" y="30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8139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Binning improves the accuracy of estimated gene trees, but also reduces the number of gene trees.</a:t>
            </a:r>
          </a:p>
          <a:p>
            <a:r>
              <a:rPr lang="en-US" dirty="0" smtClean="0"/>
              <a:t>MP-EST (and other methods) produce more accurate species trees given </a:t>
            </a:r>
            <a:r>
              <a:rPr lang="en-US" i="1" dirty="0" smtClean="0"/>
              <a:t>a smaller number of more accurate gene trees.</a:t>
            </a:r>
          </a:p>
          <a:p>
            <a:r>
              <a:rPr lang="en-US" dirty="0" smtClean="0"/>
              <a:t>Thus, the question of data quality vs. data quantity becomes important. (And most “big data” are not high quality data!)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718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it possible to estimate the species tree with high probability given a large enough set of estimated gene trees, each with some 	     non-zero probability of error?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109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Partial answers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Theorem (</a:t>
            </a:r>
            <a:r>
              <a:rPr lang="en-US" dirty="0" err="1" smtClean="0"/>
              <a:t>Roch</a:t>
            </a:r>
            <a:r>
              <a:rPr lang="en-US" dirty="0" smtClean="0"/>
              <a:t> &amp; Warnow, in preparation): If gene sequence evolution obeys the strong molecular clock, then statistically consistent estimation is possible – even where all gene trees are estimated based on a single site.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Proof (sketch): Under the multi-species coalescent model, the most probable rooted triplet gene tree on {</a:t>
            </a:r>
            <a:r>
              <a:rPr lang="en-US" dirty="0" err="1" smtClean="0">
                <a:solidFill>
                  <a:schemeClr val="bg1"/>
                </a:solidFill>
              </a:rPr>
              <a:t>a,b,c</a:t>
            </a:r>
            <a:r>
              <a:rPr lang="en-US" dirty="0" smtClean="0">
                <a:solidFill>
                  <a:schemeClr val="bg1"/>
                </a:solidFill>
              </a:rPr>
              <a:t>} is the true species tree for {</a:t>
            </a:r>
            <a:r>
              <a:rPr lang="en-US" dirty="0" err="1" smtClean="0">
                <a:solidFill>
                  <a:schemeClr val="bg1"/>
                </a:solidFill>
              </a:rPr>
              <a:t>a,b,c</a:t>
            </a:r>
            <a:r>
              <a:rPr lang="en-US" dirty="0" smtClean="0">
                <a:solidFill>
                  <a:schemeClr val="bg1"/>
                </a:solidFill>
              </a:rPr>
              <a:t>}, and this remains true (when the molecular clock holds) </a:t>
            </a:r>
            <a:r>
              <a:rPr lang="en-US" i="1" dirty="0" smtClean="0">
                <a:solidFill>
                  <a:schemeClr val="bg1"/>
                </a:solidFill>
              </a:rPr>
              <a:t>even for triplet gene trees estimated on a single site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511" y="79072"/>
            <a:ext cx="1012242" cy="152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011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Partial answers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Theorem (</a:t>
            </a:r>
            <a:r>
              <a:rPr lang="en-US" dirty="0" err="1" smtClean="0"/>
              <a:t>Roch</a:t>
            </a:r>
            <a:r>
              <a:rPr lang="en-US" dirty="0" smtClean="0"/>
              <a:t> &amp; Warnow, in preparation): If gene sequence evolution obeys the strong molecular clock, then statistically consistent estimation is possible – even where all gene trees are estimated based on a single site.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Proof (sketch): Under the multi-species coalescent model, the most probable rooted triplet gene tree on {</a:t>
            </a:r>
            <a:r>
              <a:rPr lang="en-US" dirty="0" err="1" smtClean="0"/>
              <a:t>a,b,c</a:t>
            </a:r>
            <a:r>
              <a:rPr lang="en-US" dirty="0" smtClean="0"/>
              <a:t>} is the true species tree for {</a:t>
            </a:r>
            <a:r>
              <a:rPr lang="en-US" dirty="0" err="1" smtClean="0"/>
              <a:t>a,b,c</a:t>
            </a:r>
            <a:r>
              <a:rPr lang="en-US" dirty="0" smtClean="0"/>
              <a:t>}, and this remains true (when the molecular clock holds) </a:t>
            </a:r>
            <a:r>
              <a:rPr lang="en-US" i="1" dirty="0" smtClean="0"/>
              <a:t>even for triplet gene trees estimated on a single site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511" y="79072"/>
            <a:ext cx="1012242" cy="152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682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molecular clock fails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Without the molecular clock, the estimation of the species tree is based on quartet trees. 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FFFFFF"/>
                </a:solidFill>
              </a:rPr>
              <a:t>Although the most probable quartet tree is still the true species tree, this is </a:t>
            </a:r>
            <a:r>
              <a:rPr lang="en-US" i="1" dirty="0" smtClean="0">
                <a:solidFill>
                  <a:srgbClr val="FFFFFF"/>
                </a:solidFill>
              </a:rPr>
              <a:t>no longer true for estimated quartet trees – except for very long sequences. </a:t>
            </a:r>
          </a:p>
          <a:p>
            <a:pPr>
              <a:spcAft>
                <a:spcPts val="600"/>
              </a:spcAft>
            </a:pPr>
            <a:r>
              <a:rPr lang="en-US" i="1" dirty="0" smtClean="0">
                <a:solidFill>
                  <a:srgbClr val="FFFFFF"/>
                </a:solidFill>
              </a:rPr>
              <a:t>No positive results established for any of the current coalescent-based methods in use!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072444" cy="1611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917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molecular clock fails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Without the molecular clock, the estimation of the species tree is based on quartet trees. 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Although the most probable quartet tree is still the true species tree, this is </a:t>
            </a:r>
            <a:r>
              <a:rPr lang="en-US" i="1" dirty="0" smtClean="0"/>
              <a:t>no longer true for estimated quartet trees – except for very long sequences. </a:t>
            </a:r>
          </a:p>
          <a:p>
            <a:pPr>
              <a:spcAft>
                <a:spcPts val="600"/>
              </a:spcAft>
            </a:pPr>
            <a:r>
              <a:rPr lang="en-US" i="1" dirty="0" smtClean="0">
                <a:solidFill>
                  <a:srgbClr val="FFFFFF"/>
                </a:solidFill>
              </a:rPr>
              <a:t>No positive results established for any of the current coalescent-based methods in use!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072444" cy="1611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239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molecular clock fails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Without the molecular clock, the estimation of the species tree is based on quartet trees. 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Although the most probable quartet tree is still the true species tree, this is </a:t>
            </a:r>
            <a:r>
              <a:rPr lang="en-US" i="1" dirty="0" smtClean="0"/>
              <a:t>no longer true for estimated quartet trees – except for very long sequences. </a:t>
            </a:r>
          </a:p>
          <a:p>
            <a:pPr>
              <a:spcAft>
                <a:spcPts val="600"/>
              </a:spcAft>
            </a:pPr>
            <a:r>
              <a:rPr lang="en-US" i="1" dirty="0" smtClean="0"/>
              <a:t>No positive results established for any of the current coalescent</a:t>
            </a:r>
            <a:r>
              <a:rPr lang="en-US" i="1" smtClean="0"/>
              <a:t>-based methods </a:t>
            </a:r>
            <a:r>
              <a:rPr lang="en-US" i="1" dirty="0" smtClean="0"/>
              <a:t>in use!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072444" cy="1611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273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8229601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Coalescent</a:t>
            </a:r>
            <a:r>
              <a:rPr lang="en-US" dirty="0" smtClean="0">
                <a:solidFill>
                  <a:srgbClr val="0000FF"/>
                </a:solidFill>
              </a:rPr>
              <a:t>-based species tree estimation:</a:t>
            </a:r>
          </a:p>
          <a:p>
            <a:r>
              <a:rPr lang="en-US" dirty="0" smtClean="0"/>
              <a:t>Gene tree estimation error impacts species tree estimation.</a:t>
            </a:r>
          </a:p>
          <a:p>
            <a:r>
              <a:rPr lang="en-US" dirty="0" smtClean="0"/>
              <a:t>Statistical binning (in press) improves coalescent-based species tree estimation from multiple genes, used in Avian </a:t>
            </a:r>
            <a:r>
              <a:rPr lang="en-US" dirty="0" err="1" smtClean="0"/>
              <a:t>Phylogenomics</a:t>
            </a:r>
            <a:r>
              <a:rPr lang="en-US" dirty="0" smtClean="0"/>
              <a:t> Project study </a:t>
            </a:r>
            <a:r>
              <a:rPr lang="en-US" dirty="0" smtClean="0"/>
              <a:t>(in press).</a:t>
            </a:r>
          </a:p>
          <a:p>
            <a:r>
              <a:rPr lang="en-US" dirty="0" smtClean="0"/>
              <a:t>Trade-off between data quantity and dat</a:t>
            </a:r>
            <a:r>
              <a:rPr lang="en-US" dirty="0" smtClean="0"/>
              <a:t>a quality</a:t>
            </a:r>
            <a:endParaRPr lang="en-US" dirty="0"/>
          </a:p>
          <a:p>
            <a:r>
              <a:rPr lang="en-US" dirty="0" err="1" smtClean="0"/>
              <a:t>Identifiability</a:t>
            </a:r>
            <a:r>
              <a:rPr lang="en-US" dirty="0" smtClean="0"/>
              <a:t> in the presence of gene tree estimation error? </a:t>
            </a:r>
            <a:r>
              <a:rPr lang="en-US" dirty="0"/>
              <a:t>Y</a:t>
            </a:r>
            <a:r>
              <a:rPr lang="en-US" dirty="0" smtClean="0"/>
              <a:t>es under the strong molecular clock, very limited results otherwise.</a:t>
            </a:r>
          </a:p>
          <a:p>
            <a:r>
              <a:rPr lang="en-US" dirty="0" smtClean="0"/>
              <a:t>New questions about statistical inference, focusing on the impact of input error.</a:t>
            </a:r>
          </a:p>
        </p:txBody>
      </p:sp>
    </p:spTree>
    <p:extLst>
      <p:ext uri="{BB962C8B-B14F-4D97-AF65-F5344CB8AC3E}">
        <p14:creationId xmlns:p14="http://schemas.microsoft.com/office/powerpoint/2010/main" val="4228374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Computational </a:t>
            </a:r>
            <a:r>
              <a:rPr lang="en-US" dirty="0" err="1" smtClean="0"/>
              <a:t>Phylogenetics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Interesting combination of different mathematics and computer science:</a:t>
            </a:r>
          </a:p>
          <a:p>
            <a:pPr lvl="1"/>
            <a:r>
              <a:rPr lang="en-US" dirty="0" smtClean="0"/>
              <a:t>statistical estimation under Markov models of evolution</a:t>
            </a:r>
          </a:p>
          <a:p>
            <a:pPr lvl="1"/>
            <a:r>
              <a:rPr lang="en-US" dirty="0" smtClean="0"/>
              <a:t>mathematical </a:t>
            </a:r>
            <a:r>
              <a:rPr lang="en-US" dirty="0" err="1" smtClean="0"/>
              <a:t>modelling</a:t>
            </a:r>
            <a:r>
              <a:rPr lang="en-US" dirty="0" smtClean="0"/>
              <a:t> </a:t>
            </a:r>
          </a:p>
          <a:p>
            <a:pPr lvl="1"/>
            <a:r>
              <a:rPr lang="en-US" dirty="0"/>
              <a:t>g</a:t>
            </a:r>
            <a:r>
              <a:rPr lang="en-US" dirty="0" smtClean="0"/>
              <a:t>raph theory and </a:t>
            </a:r>
            <a:r>
              <a:rPr lang="en-US" dirty="0" err="1" smtClean="0"/>
              <a:t>combinatorics</a:t>
            </a:r>
            <a:endParaRPr lang="en-US" dirty="0" smtClean="0"/>
          </a:p>
          <a:p>
            <a:pPr lvl="1"/>
            <a:r>
              <a:rPr lang="en-US" dirty="0" smtClean="0"/>
              <a:t>machine learning and data mining</a:t>
            </a:r>
          </a:p>
          <a:p>
            <a:pPr lvl="1"/>
            <a:r>
              <a:rPr lang="en-US" dirty="0" smtClean="0"/>
              <a:t>heuristics for NP-hard optimization problems</a:t>
            </a:r>
          </a:p>
          <a:p>
            <a:pPr lvl="1"/>
            <a:r>
              <a:rPr lang="en-US" dirty="0" smtClean="0"/>
              <a:t>high performance computing</a:t>
            </a:r>
          </a:p>
          <a:p>
            <a:pPr marL="0" indent="0">
              <a:buNone/>
            </a:pPr>
            <a:r>
              <a:rPr lang="en-US" dirty="0" smtClean="0"/>
              <a:t>Testing involves massive simulations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053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3988" cy="1144588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35203" rIns="0" bIns="0"/>
          <a:lstStyle/>
          <a:p>
            <a:pPr defTabSz="449263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dirty="0" smtClean="0"/>
              <a:t>Acknowledgments</a:t>
            </a:r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581400"/>
            <a:ext cx="8763000" cy="27432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5602" rIns="0" bIns="0">
            <a:normAutofit fontScale="92500" lnSpcReduction="10000"/>
          </a:bodyPr>
          <a:lstStyle/>
          <a:p>
            <a:pPr marL="107950" indent="0" defTabSz="449263" eaLnBrk="1" hangingPunct="1">
              <a:lnSpc>
                <a:spcPct val="90000"/>
              </a:lnSpc>
              <a:buSzPct val="45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000" dirty="0" smtClean="0"/>
              <a:t>PhD students: Siavash Mirarab*</a:t>
            </a:r>
            <a:r>
              <a:rPr lang="en-US" sz="2000" dirty="0"/>
              <a:t> </a:t>
            </a:r>
            <a:r>
              <a:rPr lang="en-US" sz="2000" dirty="0" smtClean="0"/>
              <a:t>and Md. S. Bayzid** </a:t>
            </a:r>
          </a:p>
          <a:p>
            <a:pPr marL="107950" indent="0" defTabSz="449263" eaLnBrk="1" hangingPunct="1">
              <a:lnSpc>
                <a:spcPct val="90000"/>
              </a:lnSpc>
              <a:buSzPct val="45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000" dirty="0" err="1" smtClean="0"/>
              <a:t>Sebastien</a:t>
            </a:r>
            <a:r>
              <a:rPr lang="en-US" sz="2000" dirty="0" smtClean="0"/>
              <a:t> </a:t>
            </a:r>
            <a:r>
              <a:rPr lang="en-US" sz="2000" dirty="0" err="1" smtClean="0"/>
              <a:t>Roch</a:t>
            </a:r>
            <a:r>
              <a:rPr lang="en-US" sz="2000" dirty="0" smtClean="0"/>
              <a:t> (Wisconsin) – work began at IPAM (UCLA)</a:t>
            </a:r>
          </a:p>
          <a:p>
            <a:pPr marL="107950" indent="0" defTabSz="449263" eaLnBrk="1" hangingPunct="1">
              <a:lnSpc>
                <a:spcPct val="90000"/>
              </a:lnSpc>
              <a:buSzPct val="45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en-US" sz="2000" b="1" dirty="0" smtClean="0"/>
          </a:p>
          <a:p>
            <a:pPr marL="107950" indent="0" defTabSz="449263" eaLnBrk="1" hangingPunct="1">
              <a:lnSpc>
                <a:spcPct val="90000"/>
              </a:lnSpc>
              <a:buSzPct val="45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000" b="1" dirty="0" smtClean="0"/>
              <a:t>Funding</a:t>
            </a:r>
            <a:r>
              <a:rPr lang="en-US" sz="2000" dirty="0" smtClean="0"/>
              <a:t>: Guggenheim Foundation, Packard, NSF, Microsoft Research New England, David </a:t>
            </a:r>
            <a:r>
              <a:rPr lang="en-US" sz="2000" dirty="0" err="1" smtClean="0"/>
              <a:t>Bruton</a:t>
            </a:r>
            <a:r>
              <a:rPr lang="en-US" sz="2000" dirty="0" smtClean="0"/>
              <a:t> Jr. Centennial Professorship, TACC (Texas Advanced Computing Center), and GEBI.</a:t>
            </a:r>
          </a:p>
          <a:p>
            <a:pPr marL="107950" indent="0" defTabSz="449263" eaLnBrk="1" hangingPunct="1">
              <a:lnSpc>
                <a:spcPct val="90000"/>
              </a:lnSpc>
              <a:buSzPct val="45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 smtClean="0"/>
              <a:t>TACC </a:t>
            </a:r>
            <a:r>
              <a:rPr lang="en-US" sz="2000" dirty="0" smtClean="0"/>
              <a:t>and UTCS </a:t>
            </a:r>
            <a:r>
              <a:rPr lang="en-US" sz="2000" dirty="0"/>
              <a:t>c</a:t>
            </a:r>
            <a:r>
              <a:rPr lang="en-US" sz="2000" dirty="0" smtClean="0"/>
              <a:t>omputational resources</a:t>
            </a:r>
            <a:endParaRPr lang="en-US" sz="2000" b="1" dirty="0" smtClean="0"/>
          </a:p>
          <a:p>
            <a:pPr marL="107950" indent="0" defTabSz="449263" eaLnBrk="1" hangingPunct="1">
              <a:lnSpc>
                <a:spcPct val="90000"/>
              </a:lnSpc>
              <a:buSzPct val="45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400" dirty="0" smtClean="0"/>
              <a:t>*  </a:t>
            </a:r>
            <a:r>
              <a:rPr lang="en-US" sz="1600" dirty="0" smtClean="0"/>
              <a:t>Supported by HHMI </a:t>
            </a:r>
            <a:r>
              <a:rPr lang="en-US" sz="1600" dirty="0" err="1" smtClean="0"/>
              <a:t>Predoctoral</a:t>
            </a:r>
            <a:r>
              <a:rPr lang="en-US" sz="1600" dirty="0" smtClean="0"/>
              <a:t> Fellowship</a:t>
            </a:r>
          </a:p>
          <a:p>
            <a:pPr marL="107950" indent="0" defTabSz="449263" eaLnBrk="1" hangingPunct="1">
              <a:lnSpc>
                <a:spcPct val="90000"/>
              </a:lnSpc>
              <a:buSzPct val="45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1600" dirty="0" smtClean="0"/>
              <a:t>** Supported by Fulbright Foundation </a:t>
            </a:r>
            <a:r>
              <a:rPr lang="en-US" sz="1600" dirty="0" err="1" smtClean="0"/>
              <a:t>Predoctoral</a:t>
            </a:r>
            <a:r>
              <a:rPr lang="en-US" sz="1600" dirty="0" smtClean="0"/>
              <a:t> Fellowship</a:t>
            </a:r>
            <a:endParaRPr lang="en-US" sz="1600" dirty="0"/>
          </a:p>
        </p:txBody>
      </p:sp>
      <p:pic>
        <p:nvPicPr>
          <p:cNvPr id="162819" name="Picture 12" descr="siavas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1518356"/>
            <a:ext cx="1615138" cy="1605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2822" name="Picture 2" descr="bayzi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866" y="1518356"/>
            <a:ext cx="1477600" cy="1605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5489" y="1363135"/>
            <a:ext cx="1171909" cy="1761065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Line 2"/>
          <p:cNvSpPr>
            <a:spLocks noChangeShapeType="1"/>
          </p:cNvSpPr>
          <p:nvPr/>
        </p:nvSpPr>
        <p:spPr bwMode="auto">
          <a:xfrm flipV="1">
            <a:off x="3702050" y="4648200"/>
            <a:ext cx="6096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4755" name="Line 3"/>
          <p:cNvSpPr>
            <a:spLocks noChangeShapeType="1"/>
          </p:cNvSpPr>
          <p:nvPr/>
        </p:nvSpPr>
        <p:spPr bwMode="auto">
          <a:xfrm flipH="1" flipV="1">
            <a:off x="4311650" y="4648200"/>
            <a:ext cx="6096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4756" name="Line 4"/>
          <p:cNvSpPr>
            <a:spLocks noChangeShapeType="1"/>
          </p:cNvSpPr>
          <p:nvPr/>
        </p:nvSpPr>
        <p:spPr bwMode="auto">
          <a:xfrm flipH="1" flipV="1">
            <a:off x="3352800" y="4267200"/>
            <a:ext cx="1828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4757" name="Line 5"/>
          <p:cNvSpPr>
            <a:spLocks noChangeShapeType="1"/>
          </p:cNvSpPr>
          <p:nvPr/>
        </p:nvSpPr>
        <p:spPr bwMode="auto">
          <a:xfrm flipH="1">
            <a:off x="4311650" y="42672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4758" name="Line 6"/>
          <p:cNvSpPr>
            <a:spLocks noChangeShapeType="1"/>
          </p:cNvSpPr>
          <p:nvPr/>
        </p:nvSpPr>
        <p:spPr bwMode="auto">
          <a:xfrm flipH="1" flipV="1">
            <a:off x="5157788" y="4267200"/>
            <a:ext cx="8382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4759" name="Line 7"/>
          <p:cNvSpPr>
            <a:spLocks noChangeShapeType="1"/>
          </p:cNvSpPr>
          <p:nvPr/>
        </p:nvSpPr>
        <p:spPr bwMode="auto">
          <a:xfrm flipH="1">
            <a:off x="5157788" y="3810000"/>
            <a:ext cx="8382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4760" name="Rectangle 8"/>
          <p:cNvSpPr>
            <a:spLocks noChangeArrowheads="1"/>
          </p:cNvSpPr>
          <p:nvPr/>
        </p:nvSpPr>
        <p:spPr bwMode="auto">
          <a:xfrm>
            <a:off x="2209800" y="2362200"/>
            <a:ext cx="11874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latin typeface="Verdana" charset="0"/>
              </a:rPr>
              <a:t>AGATTA</a:t>
            </a:r>
          </a:p>
        </p:txBody>
      </p:sp>
      <p:sp>
        <p:nvSpPr>
          <p:cNvPr id="74761" name="Rectangle 9"/>
          <p:cNvSpPr>
            <a:spLocks noChangeArrowheads="1"/>
          </p:cNvSpPr>
          <p:nvPr/>
        </p:nvSpPr>
        <p:spPr bwMode="auto">
          <a:xfrm>
            <a:off x="3698875" y="2346325"/>
            <a:ext cx="123666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latin typeface="Verdana" charset="0"/>
              </a:rPr>
              <a:t>AGACTA</a:t>
            </a:r>
          </a:p>
        </p:txBody>
      </p:sp>
      <p:sp>
        <p:nvSpPr>
          <p:cNvPr id="74762" name="Rectangle 10"/>
          <p:cNvSpPr>
            <a:spLocks noChangeArrowheads="1"/>
          </p:cNvSpPr>
          <p:nvPr/>
        </p:nvSpPr>
        <p:spPr bwMode="auto">
          <a:xfrm>
            <a:off x="5259388" y="2346325"/>
            <a:ext cx="127476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latin typeface="Verdana" charset="0"/>
              </a:rPr>
              <a:t>TGGACA</a:t>
            </a:r>
          </a:p>
        </p:txBody>
      </p:sp>
      <p:sp>
        <p:nvSpPr>
          <p:cNvPr id="74763" name="Rectangle 11"/>
          <p:cNvSpPr>
            <a:spLocks noChangeArrowheads="1"/>
          </p:cNvSpPr>
          <p:nvPr/>
        </p:nvSpPr>
        <p:spPr bwMode="auto">
          <a:xfrm>
            <a:off x="6858000" y="2346325"/>
            <a:ext cx="14287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latin typeface="Verdana" charset="0"/>
              </a:rPr>
              <a:t>TGCGACT</a:t>
            </a:r>
          </a:p>
        </p:txBody>
      </p:sp>
      <p:sp>
        <p:nvSpPr>
          <p:cNvPr id="74764" name="Rectangle 12"/>
          <p:cNvSpPr>
            <a:spLocks noChangeArrowheads="1"/>
          </p:cNvSpPr>
          <p:nvPr/>
        </p:nvSpPr>
        <p:spPr bwMode="auto">
          <a:xfrm>
            <a:off x="515938" y="2362200"/>
            <a:ext cx="131286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latin typeface="Verdana" charset="0"/>
              </a:rPr>
              <a:t>AGGTCA</a:t>
            </a:r>
          </a:p>
        </p:txBody>
      </p:sp>
      <p:sp>
        <p:nvSpPr>
          <p:cNvPr id="74765" name="Oval 13"/>
          <p:cNvSpPr>
            <a:spLocks noChangeArrowheads="1"/>
          </p:cNvSpPr>
          <p:nvPr/>
        </p:nvSpPr>
        <p:spPr bwMode="auto">
          <a:xfrm>
            <a:off x="1143000" y="1981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4766" name="Oval 14"/>
          <p:cNvSpPr>
            <a:spLocks noChangeArrowheads="1"/>
          </p:cNvSpPr>
          <p:nvPr/>
        </p:nvSpPr>
        <p:spPr bwMode="auto">
          <a:xfrm>
            <a:off x="2724150" y="1981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4767" name="Oval 15"/>
          <p:cNvSpPr>
            <a:spLocks noChangeArrowheads="1"/>
          </p:cNvSpPr>
          <p:nvPr/>
        </p:nvSpPr>
        <p:spPr bwMode="auto">
          <a:xfrm>
            <a:off x="4305300" y="1981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4768" name="Oval 16"/>
          <p:cNvSpPr>
            <a:spLocks noChangeArrowheads="1"/>
          </p:cNvSpPr>
          <p:nvPr/>
        </p:nvSpPr>
        <p:spPr bwMode="auto">
          <a:xfrm>
            <a:off x="5886450" y="1981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4769" name="Oval 17"/>
          <p:cNvSpPr>
            <a:spLocks noChangeArrowheads="1"/>
          </p:cNvSpPr>
          <p:nvPr/>
        </p:nvSpPr>
        <p:spPr bwMode="auto">
          <a:xfrm>
            <a:off x="7467600" y="1981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4770" name="Rectangle 18"/>
          <p:cNvSpPr>
            <a:spLocks noChangeArrowheads="1"/>
          </p:cNvSpPr>
          <p:nvPr/>
        </p:nvSpPr>
        <p:spPr bwMode="auto">
          <a:xfrm>
            <a:off x="838200" y="16764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chemeClr val="accent2"/>
                </a:solidFill>
                <a:latin typeface="Times New Roman" charset="0"/>
              </a:rPr>
              <a:t>U</a:t>
            </a:r>
          </a:p>
        </p:txBody>
      </p:sp>
      <p:sp>
        <p:nvSpPr>
          <p:cNvPr id="74771" name="Rectangle 19"/>
          <p:cNvSpPr>
            <a:spLocks noChangeArrowheads="1"/>
          </p:cNvSpPr>
          <p:nvPr/>
        </p:nvSpPr>
        <p:spPr bwMode="auto">
          <a:xfrm>
            <a:off x="2438400" y="16764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chemeClr val="accent2"/>
                </a:solidFill>
                <a:latin typeface="Times New Roman" charset="0"/>
              </a:rPr>
              <a:t>V</a:t>
            </a:r>
          </a:p>
        </p:txBody>
      </p:sp>
      <p:sp>
        <p:nvSpPr>
          <p:cNvPr id="74772" name="Rectangle 20"/>
          <p:cNvSpPr>
            <a:spLocks noChangeArrowheads="1"/>
          </p:cNvSpPr>
          <p:nvPr/>
        </p:nvSpPr>
        <p:spPr bwMode="auto">
          <a:xfrm>
            <a:off x="3962400" y="16764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chemeClr val="accent2"/>
                </a:solidFill>
                <a:latin typeface="Times New Roman" charset="0"/>
              </a:rPr>
              <a:t>W</a:t>
            </a:r>
          </a:p>
        </p:txBody>
      </p:sp>
      <p:sp>
        <p:nvSpPr>
          <p:cNvPr id="74773" name="Rectangle 21"/>
          <p:cNvSpPr>
            <a:spLocks noChangeArrowheads="1"/>
          </p:cNvSpPr>
          <p:nvPr/>
        </p:nvSpPr>
        <p:spPr bwMode="auto">
          <a:xfrm>
            <a:off x="5530850" y="16764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chemeClr val="accent2"/>
                </a:solidFill>
                <a:latin typeface="Times New Roman" charset="0"/>
              </a:rPr>
              <a:t>X</a:t>
            </a:r>
          </a:p>
        </p:txBody>
      </p:sp>
      <p:sp>
        <p:nvSpPr>
          <p:cNvPr id="74774" name="Rectangle 22"/>
          <p:cNvSpPr>
            <a:spLocks noChangeArrowheads="1"/>
          </p:cNvSpPr>
          <p:nvPr/>
        </p:nvSpPr>
        <p:spPr bwMode="auto">
          <a:xfrm>
            <a:off x="7138988" y="1676400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chemeClr val="accent2"/>
                </a:solidFill>
                <a:latin typeface="Times New Roman" charset="0"/>
              </a:rPr>
              <a:t>Y</a:t>
            </a:r>
          </a:p>
        </p:txBody>
      </p:sp>
      <p:sp>
        <p:nvSpPr>
          <p:cNvPr id="74775" name="AutoShape 23"/>
          <p:cNvSpPr>
            <a:spLocks noChangeArrowheads="1"/>
          </p:cNvSpPr>
          <p:nvPr/>
        </p:nvSpPr>
        <p:spPr bwMode="auto">
          <a:xfrm>
            <a:off x="3657600" y="3048000"/>
            <a:ext cx="1600200" cy="685800"/>
          </a:xfrm>
          <a:prstGeom prst="downArrow">
            <a:avLst>
              <a:gd name="adj1" fmla="val 67463"/>
              <a:gd name="adj2" fmla="val 53704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4776" name="Rectangle 24"/>
          <p:cNvSpPr>
            <a:spLocks noChangeArrowheads="1"/>
          </p:cNvSpPr>
          <p:nvPr/>
        </p:nvSpPr>
        <p:spPr bwMode="auto">
          <a:xfrm>
            <a:off x="2667000" y="39624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chemeClr val="accent2"/>
                </a:solidFill>
                <a:latin typeface="Times New Roman" charset="0"/>
              </a:rPr>
              <a:t>U</a:t>
            </a:r>
          </a:p>
        </p:txBody>
      </p:sp>
      <p:sp>
        <p:nvSpPr>
          <p:cNvPr id="74777" name="Rectangle 25"/>
          <p:cNvSpPr>
            <a:spLocks noChangeArrowheads="1"/>
          </p:cNvSpPr>
          <p:nvPr/>
        </p:nvSpPr>
        <p:spPr bwMode="auto">
          <a:xfrm>
            <a:off x="3525838" y="5486400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chemeClr val="accent2"/>
                </a:solidFill>
                <a:latin typeface="Times New Roman" charset="0"/>
              </a:rPr>
              <a:t>V</a:t>
            </a:r>
          </a:p>
        </p:txBody>
      </p:sp>
      <p:sp>
        <p:nvSpPr>
          <p:cNvPr id="74778" name="Rectangle 26"/>
          <p:cNvSpPr>
            <a:spLocks noChangeArrowheads="1"/>
          </p:cNvSpPr>
          <p:nvPr/>
        </p:nvSpPr>
        <p:spPr bwMode="auto">
          <a:xfrm>
            <a:off x="4692650" y="54864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chemeClr val="accent2"/>
                </a:solidFill>
                <a:latin typeface="Times New Roman" charset="0"/>
              </a:rPr>
              <a:t>W</a:t>
            </a:r>
          </a:p>
        </p:txBody>
      </p:sp>
      <p:sp>
        <p:nvSpPr>
          <p:cNvPr id="74779" name="Rectangle 27"/>
          <p:cNvSpPr>
            <a:spLocks noChangeArrowheads="1"/>
          </p:cNvSpPr>
          <p:nvPr/>
        </p:nvSpPr>
        <p:spPr bwMode="auto">
          <a:xfrm>
            <a:off x="6148388" y="3581400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chemeClr val="accent2"/>
                </a:solidFill>
                <a:latin typeface="Times New Roman" charset="0"/>
              </a:rPr>
              <a:t>X</a:t>
            </a:r>
          </a:p>
        </p:txBody>
      </p:sp>
      <p:sp>
        <p:nvSpPr>
          <p:cNvPr id="74780" name="Rectangle 28"/>
          <p:cNvSpPr>
            <a:spLocks noChangeArrowheads="1"/>
          </p:cNvSpPr>
          <p:nvPr/>
        </p:nvSpPr>
        <p:spPr bwMode="auto">
          <a:xfrm>
            <a:off x="6148388" y="4572000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chemeClr val="accent2"/>
                </a:solidFill>
                <a:latin typeface="Times New Roman" charset="0"/>
              </a:rPr>
              <a:t>Y</a:t>
            </a:r>
          </a:p>
        </p:txBody>
      </p:sp>
      <p:sp>
        <p:nvSpPr>
          <p:cNvPr id="74781" name="Oval 29"/>
          <p:cNvSpPr>
            <a:spLocks noChangeArrowheads="1"/>
          </p:cNvSpPr>
          <p:nvPr/>
        </p:nvSpPr>
        <p:spPr bwMode="auto">
          <a:xfrm>
            <a:off x="3200400" y="41148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4782" name="Oval 30"/>
          <p:cNvSpPr>
            <a:spLocks noChangeArrowheads="1"/>
          </p:cNvSpPr>
          <p:nvPr/>
        </p:nvSpPr>
        <p:spPr bwMode="auto">
          <a:xfrm>
            <a:off x="3625850" y="52578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4783" name="Oval 31"/>
          <p:cNvSpPr>
            <a:spLocks noChangeArrowheads="1"/>
          </p:cNvSpPr>
          <p:nvPr/>
        </p:nvSpPr>
        <p:spPr bwMode="auto">
          <a:xfrm>
            <a:off x="4768850" y="52578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4784" name="Oval 32"/>
          <p:cNvSpPr>
            <a:spLocks noChangeArrowheads="1"/>
          </p:cNvSpPr>
          <p:nvPr/>
        </p:nvSpPr>
        <p:spPr bwMode="auto">
          <a:xfrm>
            <a:off x="5919788" y="4648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4785" name="Oval 33"/>
          <p:cNvSpPr>
            <a:spLocks noChangeArrowheads="1"/>
          </p:cNvSpPr>
          <p:nvPr/>
        </p:nvSpPr>
        <p:spPr bwMode="auto">
          <a:xfrm>
            <a:off x="5919788" y="37338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0929" name="Rectangle 3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545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4290" y="71166"/>
            <a:ext cx="77724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Mammalian simulation</a:t>
            </a:r>
            <a:endParaRPr lang="en-US" sz="2800" dirty="0"/>
          </a:p>
        </p:txBody>
      </p:sp>
      <p:sp>
        <p:nvSpPr>
          <p:cNvPr id="6" name="Shape 65"/>
          <p:cNvSpPr/>
          <p:nvPr/>
        </p:nvSpPr>
        <p:spPr>
          <a:xfrm>
            <a:off x="1220461" y="951183"/>
            <a:ext cx="5806218" cy="387851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72730" y="6088325"/>
            <a:ext cx="8200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8301" y="4877410"/>
            <a:ext cx="898458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Observation: </a:t>
            </a:r>
          </a:p>
          <a:p>
            <a:r>
              <a:rPr lang="en-US" dirty="0" smtClean="0"/>
              <a:t>Binning can improve summary methods, but amount of improvement depends on method, </a:t>
            </a:r>
          </a:p>
          <a:p>
            <a:r>
              <a:rPr lang="en-US" dirty="0" smtClean="0"/>
              <a:t>amount of ILS, number of gene trees, and gene tree estimation error.</a:t>
            </a:r>
          </a:p>
          <a:p>
            <a:endParaRPr lang="en-US" dirty="0"/>
          </a:p>
          <a:p>
            <a:r>
              <a:rPr lang="en-US" dirty="0" smtClean="0"/>
              <a:t>MP-EST is statistically consistent; Greedy and Maximum </a:t>
            </a:r>
            <a:r>
              <a:rPr lang="en-US" dirty="0"/>
              <a:t>L</a:t>
            </a:r>
            <a:r>
              <a:rPr lang="en-US" dirty="0" smtClean="0"/>
              <a:t>ikelihood are not; unknown for MRP. </a:t>
            </a:r>
          </a:p>
          <a:p>
            <a:r>
              <a:rPr lang="en-US" dirty="0" smtClean="0"/>
              <a:t>Data (200 genes, 20 replicate datasets) based on Song et al. PNAS 2012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975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ASTRAL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ASTRAL = Accurate </a:t>
            </a:r>
            <a:r>
              <a:rPr lang="en-US" dirty="0" smtClean="0"/>
              <a:t>Species </a:t>
            </a:r>
            <a:r>
              <a:rPr lang="en-US" dirty="0" err="1" smtClean="0"/>
              <a:t>TR</a:t>
            </a:r>
            <a:r>
              <a:rPr lang="en-US" dirty="0" err="1" smtClean="0"/>
              <a:t>ees</a:t>
            </a:r>
            <a:r>
              <a:rPr lang="en-US" dirty="0" smtClean="0"/>
              <a:t> </a:t>
            </a:r>
            <a:r>
              <a:rPr lang="en-US" dirty="0" err="1" smtClean="0"/>
              <a:t>ALgorithm</a:t>
            </a:r>
            <a:endParaRPr lang="en-US" dirty="0" smtClean="0"/>
          </a:p>
          <a:p>
            <a:r>
              <a:rPr lang="en-US" dirty="0" smtClean="0"/>
              <a:t>Mirarab et al., ECCB 2014 and Bioinformatics 2014 </a:t>
            </a:r>
          </a:p>
          <a:p>
            <a:r>
              <a:rPr lang="en-US" dirty="0" smtClean="0"/>
              <a:t>Statistically-consistent estimation of the species tree from </a:t>
            </a:r>
            <a:r>
              <a:rPr lang="en-US" dirty="0" err="1" smtClean="0"/>
              <a:t>unrooted</a:t>
            </a:r>
            <a:r>
              <a:rPr lang="en-US" dirty="0" smtClean="0"/>
              <a:t> gene trees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078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ASTRAL’s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alibri"/>
                <a:cs typeface="Calibri"/>
              </a:rPr>
              <a:t>Input: set of </a:t>
            </a:r>
            <a:r>
              <a:rPr lang="en-US" dirty="0" err="1" smtClean="0">
                <a:latin typeface="Calibri"/>
                <a:cs typeface="Calibri"/>
              </a:rPr>
              <a:t>unrooted</a:t>
            </a:r>
            <a:r>
              <a:rPr lang="en-US" dirty="0" smtClean="0">
                <a:latin typeface="Calibri"/>
                <a:cs typeface="Calibri"/>
              </a:rPr>
              <a:t> gene trees T</a:t>
            </a:r>
            <a:r>
              <a:rPr lang="en-US" baseline="-25000" dirty="0" smtClean="0">
                <a:latin typeface="Calibri"/>
                <a:cs typeface="Calibri"/>
              </a:rPr>
              <a:t>1</a:t>
            </a:r>
            <a:r>
              <a:rPr lang="en-US" dirty="0" smtClean="0">
                <a:latin typeface="Calibri"/>
                <a:cs typeface="Calibri"/>
              </a:rPr>
              <a:t>, T</a:t>
            </a:r>
            <a:r>
              <a:rPr lang="en-US" baseline="-25000" dirty="0" smtClean="0">
                <a:latin typeface="Calibri"/>
                <a:cs typeface="Calibri"/>
              </a:rPr>
              <a:t>2</a:t>
            </a:r>
            <a:r>
              <a:rPr lang="en-US" dirty="0" smtClean="0">
                <a:latin typeface="Calibri"/>
                <a:cs typeface="Calibri"/>
              </a:rPr>
              <a:t>, …, </a:t>
            </a:r>
            <a:r>
              <a:rPr lang="en-US" dirty="0" err="1" smtClean="0">
                <a:latin typeface="Calibri"/>
                <a:cs typeface="Calibri"/>
              </a:rPr>
              <a:t>T</a:t>
            </a:r>
            <a:r>
              <a:rPr lang="en-US" baseline="-25000" dirty="0" err="1" smtClean="0">
                <a:latin typeface="Calibri"/>
                <a:cs typeface="Calibri"/>
              </a:rPr>
              <a:t>k</a:t>
            </a:r>
            <a:endParaRPr lang="en-US" baseline="-25000" dirty="0" smtClean="0">
              <a:latin typeface="Calibri"/>
              <a:cs typeface="Calibri"/>
            </a:endParaRPr>
          </a:p>
          <a:p>
            <a:r>
              <a:rPr lang="en-US" dirty="0" smtClean="0">
                <a:latin typeface="Calibri"/>
                <a:cs typeface="Calibri"/>
              </a:rPr>
              <a:t>Output: Tree T</a:t>
            </a:r>
            <a:r>
              <a:rPr lang="en-US" baseline="30000" dirty="0" smtClean="0">
                <a:latin typeface="Calibri"/>
                <a:cs typeface="Calibri"/>
              </a:rPr>
              <a:t>*</a:t>
            </a:r>
            <a:r>
              <a:rPr lang="en-US" dirty="0" smtClean="0">
                <a:latin typeface="Calibri"/>
                <a:cs typeface="Calibri"/>
              </a:rPr>
              <a:t> maximizing the total quartet-similarity score to the </a:t>
            </a:r>
            <a:r>
              <a:rPr lang="en-US" dirty="0" err="1" smtClean="0">
                <a:latin typeface="Calibri"/>
                <a:cs typeface="Calibri"/>
              </a:rPr>
              <a:t>unrooted</a:t>
            </a:r>
            <a:r>
              <a:rPr lang="en-US" dirty="0" smtClean="0">
                <a:latin typeface="Calibri"/>
                <a:cs typeface="Calibri"/>
              </a:rPr>
              <a:t> gene trees</a:t>
            </a:r>
          </a:p>
          <a:p>
            <a:endParaRPr lang="en-US" dirty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dirty="0" smtClean="0">
                <a:latin typeface="Calibri"/>
                <a:cs typeface="Calibri"/>
              </a:rPr>
              <a:t>Theorem:</a:t>
            </a:r>
          </a:p>
          <a:p>
            <a:r>
              <a:rPr lang="en-US" dirty="0" smtClean="0">
                <a:latin typeface="Calibri"/>
                <a:cs typeface="Calibri"/>
              </a:rPr>
              <a:t>An exact solution to this problem would be a statistically consistent algorithm in the presence of ILS</a:t>
            </a:r>
          </a:p>
          <a:p>
            <a:endParaRPr lang="en-US" dirty="0">
              <a:latin typeface="Calibri"/>
              <a:cs typeface="Calibri"/>
            </a:endParaRPr>
          </a:p>
          <a:p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0858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ASTRAL’s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alibri"/>
                <a:cs typeface="Calibri"/>
              </a:rPr>
              <a:t>Input: set of </a:t>
            </a:r>
            <a:r>
              <a:rPr lang="en-US" dirty="0" err="1" smtClean="0">
                <a:latin typeface="Calibri"/>
                <a:cs typeface="Calibri"/>
              </a:rPr>
              <a:t>unrooted</a:t>
            </a:r>
            <a:r>
              <a:rPr lang="en-US" dirty="0" smtClean="0">
                <a:latin typeface="Calibri"/>
                <a:cs typeface="Calibri"/>
              </a:rPr>
              <a:t> gene trees T</a:t>
            </a:r>
            <a:r>
              <a:rPr lang="en-US" baseline="-25000" dirty="0" smtClean="0">
                <a:latin typeface="Calibri"/>
                <a:cs typeface="Calibri"/>
              </a:rPr>
              <a:t>1</a:t>
            </a:r>
            <a:r>
              <a:rPr lang="en-US" dirty="0" smtClean="0">
                <a:latin typeface="Calibri"/>
                <a:cs typeface="Calibri"/>
              </a:rPr>
              <a:t>, T</a:t>
            </a:r>
            <a:r>
              <a:rPr lang="en-US" baseline="-25000" dirty="0" smtClean="0">
                <a:latin typeface="Calibri"/>
                <a:cs typeface="Calibri"/>
              </a:rPr>
              <a:t>2</a:t>
            </a:r>
            <a:r>
              <a:rPr lang="en-US" dirty="0" smtClean="0">
                <a:latin typeface="Calibri"/>
                <a:cs typeface="Calibri"/>
              </a:rPr>
              <a:t>, …, </a:t>
            </a:r>
            <a:r>
              <a:rPr lang="en-US" dirty="0" err="1" smtClean="0">
                <a:latin typeface="Calibri"/>
                <a:cs typeface="Calibri"/>
              </a:rPr>
              <a:t>T</a:t>
            </a:r>
            <a:r>
              <a:rPr lang="en-US" baseline="-25000" dirty="0" err="1" smtClean="0">
                <a:latin typeface="Calibri"/>
                <a:cs typeface="Calibri"/>
              </a:rPr>
              <a:t>k</a:t>
            </a:r>
            <a:endParaRPr lang="en-US" baseline="-25000" dirty="0" smtClean="0">
              <a:latin typeface="Calibri"/>
              <a:cs typeface="Calibri"/>
            </a:endParaRPr>
          </a:p>
          <a:p>
            <a:r>
              <a:rPr lang="en-US" dirty="0" smtClean="0">
                <a:latin typeface="Calibri"/>
                <a:cs typeface="Calibri"/>
              </a:rPr>
              <a:t>Output: Tree T</a:t>
            </a:r>
            <a:r>
              <a:rPr lang="en-US" baseline="30000" dirty="0" smtClean="0">
                <a:latin typeface="Calibri"/>
                <a:cs typeface="Calibri"/>
              </a:rPr>
              <a:t>*</a:t>
            </a:r>
            <a:r>
              <a:rPr lang="en-US" dirty="0" smtClean="0">
                <a:latin typeface="Calibri"/>
                <a:cs typeface="Calibri"/>
              </a:rPr>
              <a:t> maximizing the total quartet-similarity score to the </a:t>
            </a:r>
            <a:r>
              <a:rPr lang="en-US" dirty="0" err="1" smtClean="0">
                <a:latin typeface="Calibri"/>
                <a:cs typeface="Calibri"/>
              </a:rPr>
              <a:t>unrooted</a:t>
            </a:r>
            <a:r>
              <a:rPr lang="en-US" dirty="0" smtClean="0">
                <a:latin typeface="Calibri"/>
                <a:cs typeface="Calibri"/>
              </a:rPr>
              <a:t> gene trees</a:t>
            </a:r>
          </a:p>
          <a:p>
            <a:endParaRPr lang="en-US" dirty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dirty="0" smtClean="0">
                <a:latin typeface="Calibri"/>
                <a:cs typeface="Calibri"/>
              </a:rPr>
              <a:t>Theorem:</a:t>
            </a:r>
          </a:p>
          <a:p>
            <a:r>
              <a:rPr lang="en-US" dirty="0" smtClean="0">
                <a:latin typeface="Calibri"/>
                <a:cs typeface="Calibri"/>
              </a:rPr>
              <a:t>An exact solution to this problem is NP-hard</a:t>
            </a:r>
          </a:p>
          <a:p>
            <a:endParaRPr lang="en-US" dirty="0">
              <a:latin typeface="Calibri"/>
              <a:cs typeface="Calibri"/>
            </a:endParaRPr>
          </a:p>
          <a:p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93694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ASTRAL’s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Calibri"/>
                <a:cs typeface="Calibri"/>
              </a:rPr>
              <a:t>Input: set of </a:t>
            </a:r>
            <a:r>
              <a:rPr lang="en-US" dirty="0" err="1" smtClean="0">
                <a:latin typeface="Calibri"/>
                <a:cs typeface="Calibri"/>
              </a:rPr>
              <a:t>unrooted</a:t>
            </a:r>
            <a:r>
              <a:rPr lang="en-US" dirty="0" smtClean="0">
                <a:latin typeface="Calibri"/>
                <a:cs typeface="Calibri"/>
              </a:rPr>
              <a:t> gene trees T</a:t>
            </a:r>
            <a:r>
              <a:rPr lang="en-US" baseline="-25000" dirty="0" smtClean="0">
                <a:latin typeface="Calibri"/>
                <a:cs typeface="Calibri"/>
              </a:rPr>
              <a:t>1</a:t>
            </a:r>
            <a:r>
              <a:rPr lang="en-US" dirty="0" smtClean="0">
                <a:latin typeface="Calibri"/>
                <a:cs typeface="Calibri"/>
              </a:rPr>
              <a:t>, T</a:t>
            </a:r>
            <a:r>
              <a:rPr lang="en-US" baseline="-25000" dirty="0" smtClean="0">
                <a:latin typeface="Calibri"/>
                <a:cs typeface="Calibri"/>
              </a:rPr>
              <a:t>2</a:t>
            </a:r>
            <a:r>
              <a:rPr lang="en-US" dirty="0" smtClean="0">
                <a:latin typeface="Calibri"/>
                <a:cs typeface="Calibri"/>
              </a:rPr>
              <a:t>, …, </a:t>
            </a:r>
            <a:r>
              <a:rPr lang="en-US" dirty="0" err="1" smtClean="0">
                <a:latin typeface="Calibri"/>
                <a:cs typeface="Calibri"/>
              </a:rPr>
              <a:t>T</a:t>
            </a:r>
            <a:r>
              <a:rPr lang="en-US" baseline="-25000" dirty="0" err="1" smtClean="0">
                <a:latin typeface="Calibri"/>
                <a:cs typeface="Calibri"/>
              </a:rPr>
              <a:t>k</a:t>
            </a:r>
            <a:r>
              <a:rPr lang="en-US" dirty="0" smtClean="0">
                <a:latin typeface="Calibri"/>
                <a:cs typeface="Calibri"/>
              </a:rPr>
              <a:t> and set X of bipartitions on species set S</a:t>
            </a:r>
            <a:endParaRPr lang="en-US" baseline="-25000" dirty="0" smtClean="0">
              <a:latin typeface="Calibri"/>
              <a:cs typeface="Calibri"/>
            </a:endParaRPr>
          </a:p>
          <a:p>
            <a:r>
              <a:rPr lang="en-US" dirty="0" smtClean="0">
                <a:latin typeface="Calibri"/>
                <a:cs typeface="Calibri"/>
              </a:rPr>
              <a:t>Output: Tree T</a:t>
            </a:r>
            <a:r>
              <a:rPr lang="en-US" baseline="30000" dirty="0" smtClean="0">
                <a:latin typeface="Calibri"/>
                <a:cs typeface="Calibri"/>
              </a:rPr>
              <a:t>*</a:t>
            </a:r>
            <a:r>
              <a:rPr lang="en-US" dirty="0" smtClean="0">
                <a:latin typeface="Calibri"/>
                <a:cs typeface="Calibri"/>
              </a:rPr>
              <a:t> maximizing the total quartet-similarity score to the </a:t>
            </a:r>
            <a:r>
              <a:rPr lang="en-US" dirty="0" err="1" smtClean="0">
                <a:latin typeface="Calibri"/>
                <a:cs typeface="Calibri"/>
              </a:rPr>
              <a:t>unrooted</a:t>
            </a:r>
            <a:r>
              <a:rPr lang="en-US" dirty="0" smtClean="0">
                <a:latin typeface="Calibri"/>
                <a:cs typeface="Calibri"/>
              </a:rPr>
              <a:t> gene trees, </a:t>
            </a:r>
            <a:r>
              <a:rPr lang="en-US" u="sng" dirty="0" smtClean="0">
                <a:latin typeface="Calibri"/>
                <a:cs typeface="Calibri"/>
              </a:rPr>
              <a:t>subject to Bipartitions(T</a:t>
            </a:r>
            <a:r>
              <a:rPr lang="en-US" u="sng" baseline="30000" dirty="0" smtClean="0">
                <a:latin typeface="Calibri"/>
                <a:cs typeface="Calibri"/>
              </a:rPr>
              <a:t>*</a:t>
            </a:r>
            <a:r>
              <a:rPr lang="en-US" u="sng" dirty="0" smtClean="0">
                <a:latin typeface="Calibri"/>
                <a:cs typeface="Calibri"/>
              </a:rPr>
              <a:t>) drawn from X</a:t>
            </a:r>
          </a:p>
          <a:p>
            <a:endParaRPr lang="en-US" dirty="0">
              <a:solidFill>
                <a:srgbClr val="FFFFFF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FFFF"/>
                </a:solidFill>
                <a:latin typeface="Calibri"/>
                <a:cs typeface="Calibri"/>
              </a:rPr>
              <a:t>Theorem:</a:t>
            </a:r>
          </a:p>
          <a:p>
            <a:r>
              <a:rPr lang="en-US" dirty="0" smtClean="0">
                <a:solidFill>
                  <a:srgbClr val="FFFFFF"/>
                </a:solidFill>
                <a:latin typeface="Calibri"/>
                <a:cs typeface="Calibri"/>
              </a:rPr>
              <a:t>An exact solution to this problem is achievable in polynomial time!</a:t>
            </a:r>
          </a:p>
          <a:p>
            <a:endParaRPr lang="en-US" dirty="0">
              <a:latin typeface="Calibri"/>
              <a:cs typeface="Calibri"/>
            </a:endParaRPr>
          </a:p>
          <a:p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87964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ASTRAL’s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Calibri"/>
                <a:cs typeface="Calibri"/>
              </a:rPr>
              <a:t>Input: set of </a:t>
            </a:r>
            <a:r>
              <a:rPr lang="en-US" dirty="0" err="1" smtClean="0">
                <a:latin typeface="Calibri"/>
                <a:cs typeface="Calibri"/>
              </a:rPr>
              <a:t>unrooted</a:t>
            </a:r>
            <a:r>
              <a:rPr lang="en-US" dirty="0" smtClean="0">
                <a:latin typeface="Calibri"/>
                <a:cs typeface="Calibri"/>
              </a:rPr>
              <a:t> gene trees T</a:t>
            </a:r>
            <a:r>
              <a:rPr lang="en-US" baseline="-25000" dirty="0" smtClean="0">
                <a:latin typeface="Calibri"/>
                <a:cs typeface="Calibri"/>
              </a:rPr>
              <a:t>1</a:t>
            </a:r>
            <a:r>
              <a:rPr lang="en-US" dirty="0" smtClean="0">
                <a:latin typeface="Calibri"/>
                <a:cs typeface="Calibri"/>
              </a:rPr>
              <a:t>, T</a:t>
            </a:r>
            <a:r>
              <a:rPr lang="en-US" baseline="-25000" dirty="0" smtClean="0">
                <a:latin typeface="Calibri"/>
                <a:cs typeface="Calibri"/>
              </a:rPr>
              <a:t>2</a:t>
            </a:r>
            <a:r>
              <a:rPr lang="en-US" dirty="0" smtClean="0">
                <a:latin typeface="Calibri"/>
                <a:cs typeface="Calibri"/>
              </a:rPr>
              <a:t>, …, </a:t>
            </a:r>
            <a:r>
              <a:rPr lang="en-US" dirty="0" err="1" smtClean="0">
                <a:latin typeface="Calibri"/>
                <a:cs typeface="Calibri"/>
              </a:rPr>
              <a:t>T</a:t>
            </a:r>
            <a:r>
              <a:rPr lang="en-US" baseline="-25000" dirty="0" err="1" smtClean="0">
                <a:latin typeface="Calibri"/>
                <a:cs typeface="Calibri"/>
              </a:rPr>
              <a:t>k</a:t>
            </a:r>
            <a:r>
              <a:rPr lang="en-US" dirty="0" smtClean="0">
                <a:latin typeface="Calibri"/>
                <a:cs typeface="Calibri"/>
              </a:rPr>
              <a:t> and set X of bipartitions on species set S</a:t>
            </a:r>
            <a:endParaRPr lang="en-US" baseline="-25000" dirty="0" smtClean="0">
              <a:latin typeface="Calibri"/>
              <a:cs typeface="Calibri"/>
            </a:endParaRPr>
          </a:p>
          <a:p>
            <a:r>
              <a:rPr lang="en-US" dirty="0" smtClean="0">
                <a:latin typeface="Calibri"/>
                <a:cs typeface="Calibri"/>
              </a:rPr>
              <a:t>Output: Tree T</a:t>
            </a:r>
            <a:r>
              <a:rPr lang="en-US" baseline="30000" dirty="0" smtClean="0">
                <a:latin typeface="Calibri"/>
                <a:cs typeface="Calibri"/>
              </a:rPr>
              <a:t>*</a:t>
            </a:r>
            <a:r>
              <a:rPr lang="en-US" dirty="0" smtClean="0">
                <a:latin typeface="Calibri"/>
                <a:cs typeface="Calibri"/>
              </a:rPr>
              <a:t> maximizing the total quartet-similarity score to the </a:t>
            </a:r>
            <a:r>
              <a:rPr lang="en-US" dirty="0" err="1" smtClean="0">
                <a:latin typeface="Calibri"/>
                <a:cs typeface="Calibri"/>
              </a:rPr>
              <a:t>unrooted</a:t>
            </a:r>
            <a:r>
              <a:rPr lang="en-US" dirty="0" smtClean="0">
                <a:latin typeface="Calibri"/>
                <a:cs typeface="Calibri"/>
              </a:rPr>
              <a:t> gene trees, </a:t>
            </a:r>
            <a:r>
              <a:rPr lang="en-US" u="sng" dirty="0" smtClean="0">
                <a:latin typeface="Calibri"/>
                <a:cs typeface="Calibri"/>
              </a:rPr>
              <a:t>subject to Bipartitions(T</a:t>
            </a:r>
            <a:r>
              <a:rPr lang="en-US" u="sng" baseline="30000" dirty="0" smtClean="0">
                <a:latin typeface="Calibri"/>
                <a:cs typeface="Calibri"/>
              </a:rPr>
              <a:t>*</a:t>
            </a:r>
            <a:r>
              <a:rPr lang="en-US" u="sng" dirty="0" smtClean="0">
                <a:latin typeface="Calibri"/>
                <a:cs typeface="Calibri"/>
              </a:rPr>
              <a:t>) drawn from X</a:t>
            </a:r>
          </a:p>
          <a:p>
            <a:endParaRPr lang="en-US" dirty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dirty="0" smtClean="0">
                <a:latin typeface="Calibri"/>
                <a:cs typeface="Calibri"/>
              </a:rPr>
              <a:t>Theorem:</a:t>
            </a:r>
          </a:p>
          <a:p>
            <a:r>
              <a:rPr lang="en-US" dirty="0" smtClean="0">
                <a:latin typeface="Calibri"/>
                <a:cs typeface="Calibri"/>
              </a:rPr>
              <a:t>An exact solution to this problem is achievable in polynomial time!</a:t>
            </a:r>
          </a:p>
          <a:p>
            <a:endParaRPr lang="en-US" dirty="0">
              <a:latin typeface="Calibri"/>
              <a:cs typeface="Calibri"/>
            </a:endParaRPr>
          </a:p>
          <a:p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59524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ASTRAL’s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Calibri"/>
                <a:cs typeface="Calibri"/>
              </a:rPr>
              <a:t>Input: set of </a:t>
            </a:r>
            <a:r>
              <a:rPr lang="en-US" dirty="0" err="1" smtClean="0">
                <a:latin typeface="Calibri"/>
                <a:cs typeface="Calibri"/>
              </a:rPr>
              <a:t>unrooted</a:t>
            </a:r>
            <a:r>
              <a:rPr lang="en-US" dirty="0" smtClean="0">
                <a:latin typeface="Calibri"/>
                <a:cs typeface="Calibri"/>
              </a:rPr>
              <a:t> gene trees T</a:t>
            </a:r>
            <a:r>
              <a:rPr lang="en-US" baseline="-25000" dirty="0" smtClean="0">
                <a:latin typeface="Calibri"/>
                <a:cs typeface="Calibri"/>
              </a:rPr>
              <a:t>1</a:t>
            </a:r>
            <a:r>
              <a:rPr lang="en-US" dirty="0" smtClean="0">
                <a:latin typeface="Calibri"/>
                <a:cs typeface="Calibri"/>
              </a:rPr>
              <a:t>, T</a:t>
            </a:r>
            <a:r>
              <a:rPr lang="en-US" baseline="-25000" dirty="0" smtClean="0">
                <a:latin typeface="Calibri"/>
                <a:cs typeface="Calibri"/>
              </a:rPr>
              <a:t>2</a:t>
            </a:r>
            <a:r>
              <a:rPr lang="en-US" dirty="0" smtClean="0">
                <a:latin typeface="Calibri"/>
                <a:cs typeface="Calibri"/>
              </a:rPr>
              <a:t>, …, </a:t>
            </a:r>
            <a:r>
              <a:rPr lang="en-US" dirty="0" err="1" smtClean="0">
                <a:latin typeface="Calibri"/>
                <a:cs typeface="Calibri"/>
              </a:rPr>
              <a:t>T</a:t>
            </a:r>
            <a:r>
              <a:rPr lang="en-US" baseline="-25000" dirty="0" err="1" smtClean="0">
                <a:latin typeface="Calibri"/>
                <a:cs typeface="Calibri"/>
              </a:rPr>
              <a:t>k</a:t>
            </a:r>
            <a:r>
              <a:rPr lang="en-US" dirty="0" smtClean="0">
                <a:latin typeface="Calibri"/>
                <a:cs typeface="Calibri"/>
              </a:rPr>
              <a:t> and set X of bipartitions on species set S</a:t>
            </a:r>
            <a:endParaRPr lang="en-US" baseline="-25000" dirty="0" smtClean="0">
              <a:latin typeface="Calibri"/>
              <a:cs typeface="Calibri"/>
            </a:endParaRPr>
          </a:p>
          <a:p>
            <a:r>
              <a:rPr lang="en-US" dirty="0" smtClean="0">
                <a:latin typeface="Calibri"/>
                <a:cs typeface="Calibri"/>
              </a:rPr>
              <a:t>Output: Tree T</a:t>
            </a:r>
            <a:r>
              <a:rPr lang="en-US" baseline="30000" dirty="0" smtClean="0">
                <a:latin typeface="Calibri"/>
                <a:cs typeface="Calibri"/>
              </a:rPr>
              <a:t>*</a:t>
            </a:r>
            <a:r>
              <a:rPr lang="en-US" dirty="0" smtClean="0">
                <a:latin typeface="Calibri"/>
                <a:cs typeface="Calibri"/>
              </a:rPr>
              <a:t> maximizing the total quartet-similarity score to the </a:t>
            </a:r>
            <a:r>
              <a:rPr lang="en-US" dirty="0" err="1" smtClean="0">
                <a:latin typeface="Calibri"/>
                <a:cs typeface="Calibri"/>
              </a:rPr>
              <a:t>unrooted</a:t>
            </a:r>
            <a:r>
              <a:rPr lang="en-US" dirty="0" smtClean="0">
                <a:latin typeface="Calibri"/>
                <a:cs typeface="Calibri"/>
              </a:rPr>
              <a:t> gene trees, </a:t>
            </a:r>
            <a:r>
              <a:rPr lang="en-US" u="sng" dirty="0" smtClean="0">
                <a:latin typeface="Calibri"/>
                <a:cs typeface="Calibri"/>
              </a:rPr>
              <a:t>subject to Bipartitions(T</a:t>
            </a:r>
            <a:r>
              <a:rPr lang="en-US" u="sng" baseline="30000" dirty="0" smtClean="0">
                <a:latin typeface="Calibri"/>
                <a:cs typeface="Calibri"/>
              </a:rPr>
              <a:t>*</a:t>
            </a:r>
            <a:r>
              <a:rPr lang="en-US" u="sng" dirty="0" smtClean="0">
                <a:latin typeface="Calibri"/>
                <a:cs typeface="Calibri"/>
              </a:rPr>
              <a:t>) drawn from X</a:t>
            </a:r>
          </a:p>
          <a:p>
            <a:endParaRPr lang="en-US" u="sng" dirty="0" smtClean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dirty="0" smtClean="0">
                <a:latin typeface="Calibri"/>
                <a:cs typeface="Calibri"/>
              </a:rPr>
              <a:t>Theorem:</a:t>
            </a:r>
          </a:p>
          <a:p>
            <a:r>
              <a:rPr lang="en-US" dirty="0" smtClean="0">
                <a:latin typeface="Calibri"/>
                <a:cs typeface="Calibri"/>
              </a:rPr>
              <a:t>Letting X be the set of bipartitions from the input gene trees is statistically consistent and polynomial time.</a:t>
            </a:r>
            <a:endParaRPr lang="en-US" dirty="0">
              <a:latin typeface="Calibri"/>
              <a:cs typeface="Calibri"/>
            </a:endParaRPr>
          </a:p>
          <a:p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31920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ML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91" y="1640115"/>
            <a:ext cx="5753100" cy="4800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ASTRAL vs.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MP-EST and Concatenation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68491" y="2735444"/>
            <a:ext cx="2761994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Mammalian simulation</a:t>
            </a:r>
          </a:p>
          <a:p>
            <a:r>
              <a:rPr lang="en-US" sz="2000" dirty="0" smtClean="0"/>
              <a:t>200 </a:t>
            </a:r>
            <a:r>
              <a:rPr lang="en-US" sz="2000" dirty="0" smtClean="0"/>
              <a:t>genes, </a:t>
            </a:r>
            <a:r>
              <a:rPr lang="en-US" sz="2000" dirty="0" smtClean="0"/>
              <a:t>each 500bp</a:t>
            </a:r>
          </a:p>
          <a:p>
            <a:endParaRPr lang="en-US" sz="2000" dirty="0"/>
          </a:p>
          <a:p>
            <a:r>
              <a:rPr lang="en-US" sz="2000" dirty="0" smtClean="0"/>
              <a:t>ASTRAL is always more </a:t>
            </a:r>
          </a:p>
          <a:p>
            <a:r>
              <a:rPr lang="en-US" sz="2000" dirty="0"/>
              <a:t>a</a:t>
            </a:r>
            <a:r>
              <a:rPr lang="en-US" sz="2000" dirty="0" smtClean="0"/>
              <a:t>ccurate</a:t>
            </a:r>
            <a:r>
              <a:rPr lang="en-US" sz="2000" dirty="0" smtClean="0"/>
              <a:t> than MP-EST</a:t>
            </a:r>
          </a:p>
          <a:p>
            <a:endParaRPr lang="en-US" sz="2000" dirty="0"/>
          </a:p>
          <a:p>
            <a:r>
              <a:rPr lang="en-US" sz="2000" dirty="0" smtClean="0"/>
              <a:t>ASTRAL is more accurate</a:t>
            </a:r>
          </a:p>
          <a:p>
            <a:r>
              <a:rPr lang="en-US" sz="2000" dirty="0" smtClean="0"/>
              <a:t>than Concatenation-ML</a:t>
            </a:r>
          </a:p>
          <a:p>
            <a:r>
              <a:rPr lang="en-US" sz="2000" dirty="0"/>
              <a:t>e</a:t>
            </a:r>
            <a:r>
              <a:rPr lang="en-US" sz="2000" dirty="0" smtClean="0"/>
              <a:t>xcept for very low ILS</a:t>
            </a:r>
          </a:p>
          <a:p>
            <a:endParaRPr lang="en-US" sz="2000" dirty="0"/>
          </a:p>
          <a:p>
            <a:endParaRPr lang="en-US" sz="2000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358259" y="6404691"/>
            <a:ext cx="4370843" cy="36024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093488" y="6404691"/>
            <a:ext cx="9829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Less ILS</a:t>
            </a:r>
            <a:endParaRPr lang="en-US" sz="20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5766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189"/>
    </mc:Choice>
    <mc:Fallback xmlns="">
      <p:transition xmlns:p14="http://schemas.microsoft.com/office/powerpoint/2010/main" spd="slow" advTm="87189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8494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Mammalian Simulation Study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600613" y="660167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21847" y="4508660"/>
            <a:ext cx="80742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Observations:</a:t>
            </a:r>
          </a:p>
          <a:p>
            <a:r>
              <a:rPr lang="en-US" dirty="0"/>
              <a:t>	</a:t>
            </a:r>
            <a:r>
              <a:rPr lang="en-US" dirty="0" smtClean="0"/>
              <a:t>Binning can improve accuracy, but impact depends on accuracy of estimated gene trees and phylogenetic estimation method. </a:t>
            </a:r>
          </a:p>
          <a:p>
            <a:r>
              <a:rPr lang="en-US" dirty="0"/>
              <a:t>	</a:t>
            </a:r>
            <a:r>
              <a:rPr lang="en-US" dirty="0" smtClean="0"/>
              <a:t>Binned methods can be more accurate than </a:t>
            </a:r>
            <a:r>
              <a:rPr lang="en-US" dirty="0" err="1" smtClean="0"/>
              <a:t>RAxML</a:t>
            </a:r>
            <a:r>
              <a:rPr lang="en-US" dirty="0" smtClean="0"/>
              <a:t> (maximum likelihood), even when </a:t>
            </a:r>
            <a:r>
              <a:rPr lang="en-US" dirty="0" err="1" smtClean="0"/>
              <a:t>unbinned</a:t>
            </a:r>
            <a:r>
              <a:rPr lang="en-US" dirty="0" smtClean="0"/>
              <a:t> methods are less accurate.</a:t>
            </a:r>
          </a:p>
          <a:p>
            <a:endParaRPr lang="en-US" dirty="0" smtClean="0"/>
          </a:p>
          <a:p>
            <a:r>
              <a:rPr lang="en-US" dirty="0" smtClean="0"/>
              <a:t>Data: 200 genes, 20 replicate datasets, based on Song et al. PNAS 2012</a:t>
            </a:r>
          </a:p>
          <a:p>
            <a:endParaRPr lang="en-US" dirty="0" smtClean="0"/>
          </a:p>
        </p:txBody>
      </p:sp>
      <p:pic>
        <p:nvPicPr>
          <p:cNvPr id="10" name="Picture 9" descr="binning.mammal.top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781" y="1064402"/>
            <a:ext cx="6228149" cy="34600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97054" y="6446773"/>
            <a:ext cx="2476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Mirarab et al., to appear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525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Bin-and-Conquer?</a:t>
            </a:r>
            <a:endParaRPr lang="en-US" dirty="0"/>
          </a:p>
        </p:txBody>
      </p:sp>
      <p:sp>
        <p:nvSpPr>
          <p:cNvPr id="429061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685799" y="2057398"/>
            <a:ext cx="7772401" cy="4143190"/>
          </a:xfrm>
          <a:ln>
            <a:noFill/>
          </a:ln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90000"/>
              </a:lnSpc>
              <a:buNone/>
            </a:pPr>
            <a:endParaRPr lang="en-US" sz="2000" dirty="0"/>
          </a:p>
          <a:p>
            <a:pPr marL="457200" indent="-457200">
              <a:lnSpc>
                <a:spcPct val="90000"/>
              </a:lnSpc>
              <a:buFont typeface="Arial" charset="0"/>
              <a:buAutoNum type="arabicPeriod"/>
            </a:pPr>
            <a:r>
              <a:rPr lang="en-US" sz="9600" dirty="0" smtClean="0">
                <a:cs typeface="Calibri"/>
              </a:rPr>
              <a:t>Assign genes </a:t>
            </a:r>
            <a:r>
              <a:rPr lang="en-US" sz="9600" dirty="0">
                <a:cs typeface="Calibri"/>
              </a:rPr>
              <a:t>to </a:t>
            </a:r>
            <a:r>
              <a:rPr lang="ja-JP" altLang="en-US" sz="9600" dirty="0">
                <a:cs typeface="Calibri"/>
              </a:rPr>
              <a:t>“</a:t>
            </a:r>
            <a:r>
              <a:rPr lang="en-US" sz="9600" dirty="0">
                <a:cs typeface="Calibri"/>
              </a:rPr>
              <a:t>bins</a:t>
            </a:r>
            <a:r>
              <a:rPr lang="ja-JP" altLang="en-US" sz="9600" dirty="0" smtClean="0">
                <a:cs typeface="Calibri"/>
              </a:rPr>
              <a:t>”</a:t>
            </a:r>
            <a:r>
              <a:rPr lang="en-US" altLang="ja-JP" sz="9600" dirty="0" smtClean="0">
                <a:cs typeface="Calibri"/>
              </a:rPr>
              <a:t>, creating “supergene alignments”</a:t>
            </a:r>
            <a:endParaRPr lang="en-US" sz="9600" dirty="0" smtClean="0">
              <a:cs typeface="Calibri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9600" dirty="0">
              <a:cs typeface="Calibri"/>
            </a:endParaRPr>
          </a:p>
          <a:p>
            <a:pPr marL="457200" indent="-457200">
              <a:lnSpc>
                <a:spcPct val="90000"/>
              </a:lnSpc>
              <a:buFont typeface="Arial" charset="0"/>
              <a:buAutoNum type="arabicPeriod"/>
            </a:pPr>
            <a:r>
              <a:rPr lang="en-US" sz="9600" dirty="0">
                <a:cs typeface="Calibri"/>
              </a:rPr>
              <a:t>Estimate trees on each supergene alignment </a:t>
            </a:r>
            <a:r>
              <a:rPr lang="en-US" sz="9600" dirty="0" smtClean="0">
                <a:cs typeface="Calibri"/>
              </a:rPr>
              <a:t>using maximum likelihood</a:t>
            </a:r>
          </a:p>
          <a:p>
            <a:pPr marL="457200" indent="-457200">
              <a:lnSpc>
                <a:spcPct val="90000"/>
              </a:lnSpc>
              <a:buFont typeface="Arial" charset="0"/>
              <a:buAutoNum type="arabicPeriod"/>
            </a:pPr>
            <a:endParaRPr lang="en-US" sz="9600" dirty="0">
              <a:cs typeface="Calibri"/>
            </a:endParaRPr>
          </a:p>
          <a:p>
            <a:pPr marL="457200" indent="-457200">
              <a:lnSpc>
                <a:spcPct val="90000"/>
              </a:lnSpc>
              <a:buFont typeface="Arial" charset="0"/>
              <a:buAutoNum type="arabicPeriod"/>
            </a:pPr>
            <a:r>
              <a:rPr lang="en-US" sz="9600" dirty="0" smtClean="0">
                <a:cs typeface="Calibri"/>
              </a:rPr>
              <a:t>Combine </a:t>
            </a:r>
            <a:r>
              <a:rPr lang="en-US" sz="9600" dirty="0">
                <a:cs typeface="Calibri"/>
              </a:rPr>
              <a:t>the supergene trees together using </a:t>
            </a:r>
            <a:r>
              <a:rPr lang="en-US" sz="9600" dirty="0" smtClean="0">
                <a:cs typeface="Calibri"/>
              </a:rPr>
              <a:t>a summary method</a:t>
            </a:r>
          </a:p>
          <a:p>
            <a:pPr marL="0" indent="0">
              <a:lnSpc>
                <a:spcPct val="90000"/>
              </a:lnSpc>
              <a:buNone/>
            </a:pPr>
            <a:endParaRPr lang="en-US" sz="9600" dirty="0" smtClean="0">
              <a:solidFill>
                <a:schemeClr val="bg1"/>
              </a:solidFill>
              <a:cs typeface="Calibri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9600" dirty="0" smtClean="0">
                <a:solidFill>
                  <a:schemeClr val="bg1"/>
                </a:solidFill>
                <a:cs typeface="Calibri"/>
              </a:rPr>
              <a:t>Variants:</a:t>
            </a:r>
          </a:p>
          <a:p>
            <a:pPr marL="0" indent="0">
              <a:lnSpc>
                <a:spcPct val="90000"/>
              </a:lnSpc>
              <a:buNone/>
            </a:pPr>
            <a:endParaRPr lang="en-US" sz="9600" dirty="0">
              <a:solidFill>
                <a:schemeClr val="bg1"/>
              </a:solidFill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sz="9600" dirty="0" smtClean="0">
                <a:solidFill>
                  <a:schemeClr val="bg1"/>
                </a:solidFill>
                <a:cs typeface="Calibri"/>
              </a:rPr>
              <a:t>Naïve binning (</a:t>
            </a:r>
            <a:r>
              <a:rPr lang="en-US" sz="9600" dirty="0" err="1" smtClean="0">
                <a:solidFill>
                  <a:schemeClr val="bg1"/>
                </a:solidFill>
                <a:cs typeface="Calibri"/>
              </a:rPr>
              <a:t>Bayzid</a:t>
            </a:r>
            <a:r>
              <a:rPr lang="en-US" sz="9600" dirty="0" smtClean="0">
                <a:solidFill>
                  <a:schemeClr val="bg1"/>
                </a:solidFill>
                <a:cs typeface="Calibri"/>
              </a:rPr>
              <a:t> and Warnow, Bioinformatics 2013)</a:t>
            </a:r>
          </a:p>
          <a:p>
            <a:pPr>
              <a:lnSpc>
                <a:spcPct val="90000"/>
              </a:lnSpc>
            </a:pPr>
            <a:r>
              <a:rPr lang="en-US" sz="9600" dirty="0" smtClean="0">
                <a:solidFill>
                  <a:schemeClr val="bg1"/>
                </a:solidFill>
                <a:cs typeface="Calibri"/>
              </a:rPr>
              <a:t>Statistical binning (</a:t>
            </a:r>
            <a:r>
              <a:rPr lang="en-US" sz="9600" dirty="0" err="1" smtClean="0">
                <a:solidFill>
                  <a:schemeClr val="bg1"/>
                </a:solidFill>
                <a:cs typeface="Calibri"/>
              </a:rPr>
              <a:t>Mirarab</a:t>
            </a:r>
            <a:r>
              <a:rPr lang="en-US" sz="9600" dirty="0" smtClean="0">
                <a:solidFill>
                  <a:schemeClr val="bg1"/>
                </a:solidFill>
                <a:cs typeface="Calibri"/>
              </a:rPr>
              <a:t>, </a:t>
            </a:r>
            <a:r>
              <a:rPr lang="en-US" sz="9600" dirty="0" err="1" smtClean="0">
                <a:solidFill>
                  <a:schemeClr val="bg1"/>
                </a:solidFill>
                <a:cs typeface="Calibri"/>
              </a:rPr>
              <a:t>Bayzid</a:t>
            </a:r>
            <a:r>
              <a:rPr lang="en-US" sz="9600" dirty="0" smtClean="0">
                <a:solidFill>
                  <a:schemeClr val="bg1"/>
                </a:solidFill>
                <a:cs typeface="Calibri"/>
              </a:rPr>
              <a:t>, and Warnow, in preparation</a:t>
            </a:r>
            <a:r>
              <a:rPr lang="en-US" sz="9600" dirty="0" smtClean="0">
                <a:solidFill>
                  <a:schemeClr val="bg1"/>
                </a:solidFill>
              </a:rPr>
              <a:t>)  </a:t>
            </a:r>
            <a:endParaRPr lang="en-US" sz="9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785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0"/>
              <a:t>Markov Model of Site Evolution</a:t>
            </a:r>
            <a:endParaRPr lang="en-US"/>
          </a:p>
        </p:txBody>
      </p:sp>
      <p:sp>
        <p:nvSpPr>
          <p:cNvPr id="68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686800" cy="4876800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en-US" sz="2200" b="0" dirty="0"/>
              <a:t>Simplest (Jukes-</a:t>
            </a:r>
            <a:r>
              <a:rPr lang="en-US" sz="2200" b="0" dirty="0" smtClean="0"/>
              <a:t>Cantor, 1969)</a:t>
            </a:r>
            <a:r>
              <a:rPr lang="en-US" sz="2200" b="0" dirty="0"/>
              <a:t>:</a:t>
            </a:r>
          </a:p>
          <a:p>
            <a:r>
              <a:rPr lang="en-US" sz="2200" b="0" dirty="0"/>
              <a:t>The model tree T is binary and has substitution probabilities p(e) on each edge e.</a:t>
            </a:r>
          </a:p>
          <a:p>
            <a:r>
              <a:rPr lang="en-US" sz="2200" b="0" dirty="0"/>
              <a:t>The state at the root is randomly drawn from {A,C,T,G} (nucleotides)</a:t>
            </a:r>
          </a:p>
          <a:p>
            <a:r>
              <a:rPr lang="en-US" sz="2200" b="0" dirty="0"/>
              <a:t>If a site (position) changes on an edge</a:t>
            </a:r>
            <a:r>
              <a:rPr lang="en-US" sz="2200" b="0" i="1" dirty="0">
                <a:solidFill>
                  <a:srgbClr val="0000FF"/>
                </a:solidFill>
              </a:rPr>
              <a:t>, it changes with equal probability to each of the remaining states.</a:t>
            </a:r>
          </a:p>
          <a:p>
            <a:r>
              <a:rPr lang="en-US" sz="2200" b="0" dirty="0"/>
              <a:t>The evolutionary process is </a:t>
            </a:r>
            <a:r>
              <a:rPr lang="en-US" sz="2200" b="0" dirty="0" err="1"/>
              <a:t>Markovian</a:t>
            </a:r>
            <a:r>
              <a:rPr lang="en-US" sz="2200" b="0" dirty="0" smtClean="0"/>
              <a:t>.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b="0" dirty="0" smtClean="0"/>
              <a:t>The different sites are assumed to evolve independently and identically down the tree (with rates that are drawn from a gamma distribution).</a:t>
            </a:r>
            <a:endParaRPr lang="en-US" sz="2200" b="0" dirty="0"/>
          </a:p>
          <a:p>
            <a:endParaRPr lang="en-US" sz="2200" b="0" dirty="0"/>
          </a:p>
          <a:p>
            <a:pPr>
              <a:buFontTx/>
              <a:buNone/>
            </a:pPr>
            <a:r>
              <a:rPr lang="en-US" sz="2200" b="0" dirty="0"/>
              <a:t>More complex models (such as the General Markov model) are </a:t>
            </a:r>
            <a:r>
              <a:rPr lang="en-US" sz="2200" b="0" dirty="0" smtClean="0"/>
              <a:t>also considered</a:t>
            </a:r>
            <a:r>
              <a:rPr lang="en-US" sz="2200" b="0" dirty="0"/>
              <a:t>, often with little change to the theory.</a:t>
            </a:r>
            <a:r>
              <a:rPr lang="en-US" sz="2200" dirty="0"/>
              <a:t>  </a:t>
            </a:r>
            <a:endParaRPr lang="en-US" sz="2200" dirty="0" smtClean="0"/>
          </a:p>
          <a:p>
            <a:pPr>
              <a:buFontTx/>
              <a:buNone/>
            </a:pPr>
            <a:endParaRPr lang="en-US" sz="22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Bin-and-Conquer?</a:t>
            </a:r>
            <a:endParaRPr lang="en-US" dirty="0"/>
          </a:p>
        </p:txBody>
      </p:sp>
      <p:sp>
        <p:nvSpPr>
          <p:cNvPr id="429061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685799" y="2057398"/>
            <a:ext cx="7772401" cy="4143190"/>
          </a:xfrm>
          <a:ln>
            <a:noFill/>
          </a:ln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90000"/>
              </a:lnSpc>
              <a:buNone/>
            </a:pPr>
            <a:endParaRPr lang="en-US" sz="2000" dirty="0"/>
          </a:p>
          <a:p>
            <a:pPr marL="457200" indent="-457200">
              <a:lnSpc>
                <a:spcPct val="90000"/>
              </a:lnSpc>
              <a:buFont typeface="Arial" charset="0"/>
              <a:buAutoNum type="arabicPeriod"/>
            </a:pPr>
            <a:r>
              <a:rPr lang="en-US" sz="9600" dirty="0" smtClean="0">
                <a:cs typeface="Calibri"/>
              </a:rPr>
              <a:t>Assign genes </a:t>
            </a:r>
            <a:r>
              <a:rPr lang="en-US" sz="9600" dirty="0">
                <a:cs typeface="Calibri"/>
              </a:rPr>
              <a:t>to </a:t>
            </a:r>
            <a:r>
              <a:rPr lang="ja-JP" altLang="en-US" sz="9600" dirty="0">
                <a:cs typeface="Calibri"/>
              </a:rPr>
              <a:t>“</a:t>
            </a:r>
            <a:r>
              <a:rPr lang="en-US" sz="9600" dirty="0">
                <a:cs typeface="Calibri"/>
              </a:rPr>
              <a:t>bins</a:t>
            </a:r>
            <a:r>
              <a:rPr lang="ja-JP" altLang="en-US" sz="9600" dirty="0" smtClean="0">
                <a:cs typeface="Calibri"/>
              </a:rPr>
              <a:t>”</a:t>
            </a:r>
            <a:r>
              <a:rPr lang="en-US" altLang="ja-JP" sz="9600" dirty="0" smtClean="0">
                <a:cs typeface="Calibri"/>
              </a:rPr>
              <a:t>, creating “supergene alignments”</a:t>
            </a:r>
            <a:endParaRPr lang="en-US" sz="9600" dirty="0" smtClean="0">
              <a:cs typeface="Calibri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9600" dirty="0">
              <a:cs typeface="Calibri"/>
            </a:endParaRPr>
          </a:p>
          <a:p>
            <a:pPr marL="457200" indent="-457200">
              <a:lnSpc>
                <a:spcPct val="90000"/>
              </a:lnSpc>
              <a:buFont typeface="Arial" charset="0"/>
              <a:buAutoNum type="arabicPeriod"/>
            </a:pPr>
            <a:r>
              <a:rPr lang="en-US" sz="9600" dirty="0">
                <a:cs typeface="Calibri"/>
              </a:rPr>
              <a:t>Estimate trees on each supergene alignment </a:t>
            </a:r>
            <a:r>
              <a:rPr lang="en-US" sz="9600" dirty="0" smtClean="0">
                <a:cs typeface="Calibri"/>
              </a:rPr>
              <a:t>using maximum likelihood</a:t>
            </a:r>
          </a:p>
          <a:p>
            <a:pPr marL="457200" indent="-457200">
              <a:lnSpc>
                <a:spcPct val="90000"/>
              </a:lnSpc>
              <a:buFont typeface="Arial" charset="0"/>
              <a:buAutoNum type="arabicPeriod"/>
            </a:pPr>
            <a:endParaRPr lang="en-US" sz="9600" dirty="0">
              <a:cs typeface="Calibri"/>
            </a:endParaRPr>
          </a:p>
          <a:p>
            <a:pPr marL="457200" indent="-457200">
              <a:lnSpc>
                <a:spcPct val="90000"/>
              </a:lnSpc>
              <a:buFont typeface="Arial" charset="0"/>
              <a:buAutoNum type="arabicPeriod"/>
            </a:pPr>
            <a:r>
              <a:rPr lang="en-US" sz="9600" dirty="0" smtClean="0">
                <a:cs typeface="Calibri"/>
              </a:rPr>
              <a:t>Combine </a:t>
            </a:r>
            <a:r>
              <a:rPr lang="en-US" sz="9600" dirty="0">
                <a:cs typeface="Calibri"/>
              </a:rPr>
              <a:t>the supergene trees together using </a:t>
            </a:r>
            <a:r>
              <a:rPr lang="en-US" sz="9600" dirty="0" smtClean="0">
                <a:cs typeface="Calibri"/>
              </a:rPr>
              <a:t>a summary method</a:t>
            </a:r>
          </a:p>
          <a:p>
            <a:pPr marL="0" indent="0">
              <a:lnSpc>
                <a:spcPct val="90000"/>
              </a:lnSpc>
              <a:buNone/>
            </a:pPr>
            <a:endParaRPr lang="en-US" sz="9600" dirty="0" smtClean="0">
              <a:cs typeface="Calibri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9600" dirty="0" smtClean="0">
                <a:cs typeface="Calibri"/>
              </a:rPr>
              <a:t>Variants:</a:t>
            </a:r>
          </a:p>
          <a:p>
            <a:pPr marL="0" indent="0">
              <a:lnSpc>
                <a:spcPct val="90000"/>
              </a:lnSpc>
              <a:buNone/>
            </a:pPr>
            <a:endParaRPr lang="en-US" sz="9600" dirty="0"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sz="9600" dirty="0" smtClean="0">
                <a:cs typeface="Calibri"/>
              </a:rPr>
              <a:t>Naïve binning (</a:t>
            </a:r>
            <a:r>
              <a:rPr lang="en-US" sz="9600" dirty="0" err="1" smtClean="0">
                <a:cs typeface="Calibri"/>
              </a:rPr>
              <a:t>Bayzid</a:t>
            </a:r>
            <a:r>
              <a:rPr lang="en-US" sz="9600" dirty="0" smtClean="0">
                <a:cs typeface="Calibri"/>
              </a:rPr>
              <a:t> and Warnow, Bioinformatics 2013)</a:t>
            </a:r>
          </a:p>
          <a:p>
            <a:pPr>
              <a:lnSpc>
                <a:spcPct val="90000"/>
              </a:lnSpc>
            </a:pPr>
            <a:r>
              <a:rPr lang="en-US" sz="9600" dirty="0" smtClean="0">
                <a:solidFill>
                  <a:srgbClr val="0000FF"/>
                </a:solidFill>
                <a:cs typeface="Calibri"/>
              </a:rPr>
              <a:t>Statistical binning (Mirarab, Bayzid, and Warnow, to appear, Science)</a:t>
            </a:r>
            <a:endParaRPr lang="en-US" sz="9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083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Statistical binning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8340625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Input: estimated gene trees with bootstrap support, and minimum </a:t>
            </a:r>
            <a:r>
              <a:rPr lang="en-US" dirty="0" smtClean="0">
                <a:solidFill>
                  <a:srgbClr val="0000FF"/>
                </a:solidFill>
              </a:rPr>
              <a:t>support threshold t</a:t>
            </a:r>
          </a:p>
          <a:p>
            <a:pPr marL="0" indent="0">
              <a:buNone/>
            </a:pPr>
            <a:endParaRPr lang="en-US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dirty="0" smtClean="0"/>
              <a:t>Output: partition of the estimated gene trees into sets, so that no two gene trees in the same set are strongly incompatible</a:t>
            </a:r>
            <a:r>
              <a:rPr lang="en-US" dirty="0" smtClean="0">
                <a:solidFill>
                  <a:srgbClr val="0000FF"/>
                </a:solidFill>
              </a:rPr>
              <a:t>.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Vertex coloring problem (NP-hard), 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 smtClean="0">
                <a:solidFill>
                  <a:schemeClr val="bg1"/>
                </a:solidFill>
              </a:rPr>
              <a:t>but good heuristics are available (e.g., </a:t>
            </a:r>
            <a:r>
              <a:rPr lang="en-US" dirty="0" err="1" smtClean="0">
                <a:solidFill>
                  <a:schemeClr val="bg1"/>
                </a:solidFill>
              </a:rPr>
              <a:t>Brelaz</a:t>
            </a:r>
            <a:r>
              <a:rPr lang="en-US" dirty="0" smtClean="0">
                <a:solidFill>
                  <a:schemeClr val="bg1"/>
                </a:solidFill>
              </a:rPr>
              <a:t> 1979)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However, for statistical inference reasons, we need balanced vertex color classes</a:t>
            </a:r>
          </a:p>
          <a:p>
            <a:pPr marL="0" indent="0">
              <a:buNone/>
            </a:pPr>
            <a:endParaRPr lang="en-US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520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2"/>
          <p:cNvSpPr/>
          <p:nvPr/>
        </p:nvSpPr>
        <p:spPr>
          <a:xfrm>
            <a:off x="866186" y="1675374"/>
            <a:ext cx="7306638" cy="3434507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Balanced Statistical Binning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53472" y="5468473"/>
            <a:ext cx="59247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Mirarab</a:t>
            </a:r>
            <a:r>
              <a:rPr lang="en-US" dirty="0" smtClean="0"/>
              <a:t>, </a:t>
            </a:r>
            <a:r>
              <a:rPr lang="en-US" dirty="0" err="1" smtClean="0"/>
              <a:t>Bayzid</a:t>
            </a:r>
            <a:r>
              <a:rPr lang="en-US" dirty="0" smtClean="0"/>
              <a:t>, and Warnow, in preparation </a:t>
            </a:r>
          </a:p>
          <a:p>
            <a:r>
              <a:rPr lang="en-US" dirty="0" smtClean="0"/>
              <a:t>Modification of </a:t>
            </a:r>
            <a:r>
              <a:rPr lang="en-US" dirty="0" err="1" smtClean="0"/>
              <a:t>Brelaz</a:t>
            </a:r>
            <a:r>
              <a:rPr lang="en-US" dirty="0" smtClean="0"/>
              <a:t> Heuristic for minimum vertex coloring.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299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/>
              <a:t>Avian Phylogenomics Project</a:t>
            </a:r>
          </a:p>
        </p:txBody>
      </p:sp>
      <p:pic>
        <p:nvPicPr>
          <p:cNvPr id="217092" name="Picture 4" descr="Erich Jarvis Grey Letter Bo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2209800"/>
            <a:ext cx="1426169" cy="80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7095" name="Picture 7" descr="guoji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505" y="2242720"/>
            <a:ext cx="642734" cy="771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7096" name="Text Box 8"/>
          <p:cNvSpPr txBox="1"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7772400" cy="4114800"/>
          </a:xfrm>
          <a:noFill/>
          <a:ln/>
        </p:spPr>
        <p:txBody>
          <a:bodyPr/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600" dirty="0" smtClean="0"/>
              <a:t>E </a:t>
            </a:r>
            <a:r>
              <a:rPr lang="en-US" sz="1600" dirty="0"/>
              <a:t>Jarvis,</a:t>
            </a:r>
          </a:p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600" dirty="0"/>
              <a:t>HHMI</a:t>
            </a:r>
            <a:endParaRPr lang="en-US" sz="2400" dirty="0"/>
          </a:p>
        </p:txBody>
      </p:sp>
      <p:sp>
        <p:nvSpPr>
          <p:cNvPr id="217097" name="Text Box 9"/>
          <p:cNvSpPr txBox="1">
            <a:spLocks noChangeArrowheads="1"/>
          </p:cNvSpPr>
          <p:nvPr/>
        </p:nvSpPr>
        <p:spPr bwMode="auto">
          <a:xfrm>
            <a:off x="3736971" y="1568917"/>
            <a:ext cx="1033457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600" dirty="0" smtClean="0"/>
              <a:t>G </a:t>
            </a:r>
            <a:r>
              <a:rPr lang="en-US" sz="1600" dirty="0"/>
              <a:t>Zhang, </a:t>
            </a:r>
          </a:p>
          <a:p>
            <a:r>
              <a:rPr lang="en-US" sz="1600" dirty="0"/>
              <a:t>BGI</a:t>
            </a:r>
          </a:p>
        </p:txBody>
      </p:sp>
      <p:pic>
        <p:nvPicPr>
          <p:cNvPr id="217099" name="Picture 11" descr="tom gilbe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378" y="2227979"/>
            <a:ext cx="804201" cy="80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7100" name="Text Box 12"/>
          <p:cNvSpPr txBox="1">
            <a:spLocks noChangeArrowheads="1"/>
          </p:cNvSpPr>
          <p:nvPr/>
        </p:nvSpPr>
        <p:spPr bwMode="auto">
          <a:xfrm>
            <a:off x="1914060" y="1554598"/>
            <a:ext cx="134778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dirty="0"/>
              <a:t>MTP Gilbert,</a:t>
            </a:r>
          </a:p>
          <a:p>
            <a:r>
              <a:rPr lang="en-US" sz="1600" dirty="0"/>
              <a:t>Copenhagen</a:t>
            </a:r>
            <a:endParaRPr lang="en-US" sz="1800" dirty="0"/>
          </a:p>
        </p:txBody>
      </p:sp>
      <p:pic>
        <p:nvPicPr>
          <p:cNvPr id="217101" name="Picture 13" descr="siavash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851" y="2249644"/>
            <a:ext cx="768512" cy="765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7102" name="Picture 14" descr="warnow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573" y="2249644"/>
            <a:ext cx="669994" cy="765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7103" name="Text Box 15"/>
          <p:cNvSpPr txBox="1">
            <a:spLocks noChangeArrowheads="1"/>
          </p:cNvSpPr>
          <p:nvPr/>
        </p:nvSpPr>
        <p:spPr bwMode="auto">
          <a:xfrm>
            <a:off x="6563646" y="1572840"/>
            <a:ext cx="23272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600" dirty="0" smtClean="0"/>
              <a:t>S. </a:t>
            </a:r>
            <a:r>
              <a:rPr lang="en-US" sz="1600" dirty="0" err="1" smtClean="0"/>
              <a:t>Mirarab</a:t>
            </a:r>
            <a:r>
              <a:rPr lang="en-US" sz="1600" dirty="0" smtClean="0"/>
              <a:t>   Md</a:t>
            </a:r>
            <a:r>
              <a:rPr lang="en-US" sz="1600" dirty="0"/>
              <a:t>. S. </a:t>
            </a:r>
            <a:r>
              <a:rPr lang="en-US" sz="1600" dirty="0" err="1"/>
              <a:t>Bayzid</a:t>
            </a:r>
            <a:r>
              <a:rPr lang="en-US" sz="1600" dirty="0"/>
              <a:t>, UT-</a:t>
            </a:r>
            <a:r>
              <a:rPr lang="en-US" sz="1600" dirty="0" smtClean="0"/>
              <a:t>Austin        UT-Austin</a:t>
            </a:r>
            <a:endParaRPr lang="en-US" dirty="0"/>
          </a:p>
        </p:txBody>
      </p:sp>
      <p:pic>
        <p:nvPicPr>
          <p:cNvPr id="2" name="Picture 1" descr="bayzid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875" y="2242720"/>
            <a:ext cx="726848" cy="7894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70559" y="1565368"/>
            <a:ext cx="12120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T. Warnow</a:t>
            </a:r>
          </a:p>
          <a:p>
            <a:r>
              <a:rPr lang="en-US" dirty="0" smtClean="0"/>
              <a:t>UT-Austin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60653" y="3365890"/>
            <a:ext cx="3156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Plus many many other people…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 rot="20040000">
            <a:off x="975975" y="1905904"/>
            <a:ext cx="68120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Gene Tree Incongruence</a:t>
            </a:r>
          </a:p>
          <a:p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336550" y="4285205"/>
            <a:ext cx="889002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Strong evidence for substantial ILS, suggesting need for </a:t>
            </a:r>
          </a:p>
          <a:p>
            <a:r>
              <a:rPr lang="en-US" sz="2400" dirty="0" smtClean="0">
                <a:solidFill>
                  <a:srgbClr val="FFFFFF"/>
                </a:solidFill>
              </a:rPr>
              <a:t>coalescent-based species tree estimation. 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But MP-EST on full set of 14,000 gene trees was considered </a:t>
            </a:r>
          </a:p>
          <a:p>
            <a:r>
              <a:rPr lang="en-US" sz="2400" dirty="0" smtClean="0">
                <a:solidFill>
                  <a:srgbClr val="FFFFFF"/>
                </a:solidFill>
              </a:rPr>
              <a:t>unreliable, due to poorly estimated exon trees (very low phylogenetic</a:t>
            </a:r>
          </a:p>
          <a:p>
            <a:r>
              <a:rPr lang="en-US" sz="2400" dirty="0" smtClean="0">
                <a:solidFill>
                  <a:srgbClr val="FFFFFF"/>
                </a:solidFill>
              </a:rPr>
              <a:t>signal in exon sequence alignments).</a:t>
            </a:r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100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Avian Phylogeny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GTRGAMMA Maximum likelihood analysis (</a:t>
            </a:r>
            <a:r>
              <a:rPr lang="en-US" dirty="0" err="1" smtClean="0">
                <a:solidFill>
                  <a:srgbClr val="0000FF"/>
                </a:solidFill>
              </a:rPr>
              <a:t>RAxML</a:t>
            </a:r>
            <a:r>
              <a:rPr lang="en-US" dirty="0" smtClean="0">
                <a:solidFill>
                  <a:srgbClr val="0000FF"/>
                </a:solidFill>
              </a:rPr>
              <a:t>) of  37 million </a:t>
            </a:r>
            <a:r>
              <a:rPr lang="en-US" dirty="0" err="1" smtClean="0">
                <a:solidFill>
                  <a:srgbClr val="0000FF"/>
                </a:solidFill>
              </a:rPr>
              <a:t>basepair</a:t>
            </a:r>
            <a:r>
              <a:rPr lang="en-US" dirty="0" smtClean="0">
                <a:solidFill>
                  <a:srgbClr val="0000FF"/>
                </a:solidFill>
              </a:rPr>
              <a:t> alignment </a:t>
            </a:r>
            <a:r>
              <a:rPr lang="en-US" dirty="0" smtClean="0"/>
              <a:t>(exons, introns, UCEs)  – highly resolved tree with near 100% bootstrap support. </a:t>
            </a:r>
          </a:p>
          <a:p>
            <a:endParaRPr lang="en-US" dirty="0" smtClean="0"/>
          </a:p>
          <a:p>
            <a:r>
              <a:rPr lang="en-US" dirty="0" smtClean="0"/>
              <a:t>More than </a:t>
            </a:r>
            <a:r>
              <a:rPr lang="en-US" dirty="0" smtClean="0">
                <a:solidFill>
                  <a:srgbClr val="FF0000"/>
                </a:solidFill>
              </a:rPr>
              <a:t>17 years of compute time, </a:t>
            </a:r>
            <a:r>
              <a:rPr lang="en-US" dirty="0" smtClean="0"/>
              <a:t>and used 256 GB.  Run at HPC centers.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Unbinned</a:t>
            </a:r>
            <a:r>
              <a:rPr lang="en-US" dirty="0" smtClean="0">
                <a:solidFill>
                  <a:schemeClr val="bg1"/>
                </a:solidFill>
              </a:rPr>
              <a:t> MP-EST on 14000+ genes: highly incongruent with the concatenated maximum likelihood analysis, poor bootstrap support.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Statistical binning version of MP-EST on 14000+ gene trees – highly resolved tree, largely congruent with the concatenated analysis, good bootstrap support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Statistical binning: faster than concatenated analysis, highly parallelized.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18009" y="6126163"/>
            <a:ext cx="4336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Avian </a:t>
            </a:r>
            <a:r>
              <a:rPr lang="en-US" dirty="0" err="1" smtClean="0"/>
              <a:t>Phylogenomics</a:t>
            </a:r>
            <a:r>
              <a:rPr lang="en-US" dirty="0" smtClean="0"/>
              <a:t> Project, in preparation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009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Avian Phylogeny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GTRGAMMA Maximum likelihood analysis (</a:t>
            </a:r>
            <a:r>
              <a:rPr lang="en-US" dirty="0" err="1" smtClean="0">
                <a:solidFill>
                  <a:srgbClr val="0000FF"/>
                </a:solidFill>
              </a:rPr>
              <a:t>RAxML</a:t>
            </a:r>
            <a:r>
              <a:rPr lang="en-US" dirty="0" smtClean="0">
                <a:solidFill>
                  <a:srgbClr val="0000FF"/>
                </a:solidFill>
              </a:rPr>
              <a:t>) of  37 million </a:t>
            </a:r>
            <a:r>
              <a:rPr lang="en-US" dirty="0" err="1" smtClean="0">
                <a:solidFill>
                  <a:srgbClr val="0000FF"/>
                </a:solidFill>
              </a:rPr>
              <a:t>basepair</a:t>
            </a:r>
            <a:r>
              <a:rPr lang="en-US" dirty="0" smtClean="0">
                <a:solidFill>
                  <a:srgbClr val="0000FF"/>
                </a:solidFill>
              </a:rPr>
              <a:t> alignment </a:t>
            </a:r>
            <a:r>
              <a:rPr lang="en-US" dirty="0" smtClean="0"/>
              <a:t>(exons, introns, UCEs)  – highly resolved tree with near 100% bootstrap support. </a:t>
            </a:r>
          </a:p>
          <a:p>
            <a:endParaRPr lang="en-US" dirty="0" smtClean="0"/>
          </a:p>
          <a:p>
            <a:r>
              <a:rPr lang="en-US" dirty="0" smtClean="0"/>
              <a:t>More than </a:t>
            </a:r>
            <a:r>
              <a:rPr lang="en-US" dirty="0" smtClean="0">
                <a:solidFill>
                  <a:srgbClr val="FF0000"/>
                </a:solidFill>
              </a:rPr>
              <a:t>17 years of compute time, </a:t>
            </a:r>
            <a:r>
              <a:rPr lang="en-US" dirty="0" smtClean="0"/>
              <a:t>and used 256 GB.  Run at HPC centers.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 smtClean="0">
                <a:solidFill>
                  <a:srgbClr val="0000FF"/>
                </a:solidFill>
              </a:rPr>
              <a:t>Unbinned</a:t>
            </a:r>
            <a:r>
              <a:rPr lang="en-US" dirty="0" smtClean="0">
                <a:solidFill>
                  <a:srgbClr val="0000FF"/>
                </a:solidFill>
              </a:rPr>
              <a:t> MP-EST on 14000+ genes</a:t>
            </a:r>
            <a:r>
              <a:rPr lang="en-US" dirty="0" smtClean="0">
                <a:solidFill>
                  <a:srgbClr val="FF0000"/>
                </a:solidFill>
              </a:rPr>
              <a:t>: highly incongruent with the concatenated maximum likelihood analysis, poor bootstrap support.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Statistical binning version of MP-EST on 14000+ gene trees – highly resolved tree, largely congruent with the concatenated analysis, good bootstrap support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Statistical binning: faster than concatenated analysis, highly parallelized.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18009" y="6126163"/>
            <a:ext cx="4243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Avian </a:t>
            </a:r>
            <a:r>
              <a:rPr lang="en-US" dirty="0" err="1" smtClean="0"/>
              <a:t>Phylogenomics</a:t>
            </a:r>
            <a:r>
              <a:rPr lang="en-US" dirty="0" smtClean="0"/>
              <a:t> Project, under 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86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229600" cy="1143000"/>
          </a:xfrm>
        </p:spPr>
        <p:txBody>
          <a:bodyPr/>
          <a:lstStyle/>
          <a:p>
            <a:r>
              <a:rPr lang="en-US" dirty="0" smtClean="0"/>
              <a:t>Avian Simulation – 14,000 genes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8552" y="1537166"/>
            <a:ext cx="7155329" cy="4525963"/>
          </a:xfrm>
        </p:spPr>
        <p:txBody>
          <a:bodyPr>
            <a:normAutofit fontScale="92500"/>
          </a:bodyPr>
          <a:lstStyle/>
          <a:p>
            <a:pPr marL="457200" lvl="0" indent="-419100"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600" b="1" dirty="0"/>
              <a:t>MP-EST:</a:t>
            </a:r>
          </a:p>
          <a:p>
            <a:pPr marL="914400" lvl="1" indent="-381000">
              <a:buClr>
                <a:schemeClr val="dk2"/>
              </a:buClr>
              <a:buSzPct val="80000"/>
              <a:buFont typeface="Arial"/>
              <a:buChar char="○"/>
            </a:pPr>
            <a:r>
              <a:rPr lang="en" sz="2600" dirty="0" smtClean="0"/>
              <a:t>Unbinned</a:t>
            </a:r>
            <a:r>
              <a:rPr lang="en-US" sz="2600" dirty="0" smtClean="0"/>
              <a:t>   </a:t>
            </a:r>
            <a:r>
              <a:rPr lang="en" sz="2600" dirty="0" smtClean="0"/>
              <a:t> </a:t>
            </a:r>
            <a:r>
              <a:rPr lang="en" sz="2600" dirty="0">
                <a:solidFill>
                  <a:srgbClr val="FF0000"/>
                </a:solidFill>
              </a:rPr>
              <a:t>~ 11.1% error</a:t>
            </a:r>
          </a:p>
          <a:p>
            <a:pPr marL="914400" lvl="1" indent="-381000">
              <a:buClr>
                <a:schemeClr val="dk2"/>
              </a:buClr>
              <a:buSzPct val="80000"/>
              <a:buFont typeface="Arial"/>
              <a:buChar char="○"/>
            </a:pPr>
            <a:r>
              <a:rPr lang="en" sz="2600" dirty="0" smtClean="0">
                <a:solidFill>
                  <a:srgbClr val="FFFFFF"/>
                </a:solidFill>
              </a:rPr>
              <a:t>Binned</a:t>
            </a:r>
            <a:r>
              <a:rPr lang="en-US" sz="2600" dirty="0" smtClean="0">
                <a:solidFill>
                  <a:srgbClr val="FFFFFF"/>
                </a:solidFill>
              </a:rPr>
              <a:t>          </a:t>
            </a:r>
            <a:r>
              <a:rPr lang="en" sz="2600" dirty="0" smtClean="0">
                <a:solidFill>
                  <a:srgbClr val="FFFFFF"/>
                </a:solidFill>
              </a:rPr>
              <a:t> </a:t>
            </a:r>
            <a:r>
              <a:rPr lang="en" sz="2600" dirty="0">
                <a:solidFill>
                  <a:srgbClr val="FFFFFF"/>
                </a:solidFill>
              </a:rPr>
              <a:t>~ 6.6% error</a:t>
            </a:r>
          </a:p>
          <a:p>
            <a:pPr marL="457200" lvl="0" indent="-419100"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600" b="1" dirty="0"/>
              <a:t>Greedy:</a:t>
            </a:r>
          </a:p>
          <a:p>
            <a:pPr marL="914400" lvl="1" indent="-381000">
              <a:buClr>
                <a:schemeClr val="dk2"/>
              </a:buClr>
              <a:buSzPct val="80000"/>
              <a:buFont typeface="Arial"/>
              <a:buChar char="○"/>
            </a:pPr>
            <a:r>
              <a:rPr lang="en" sz="2600" dirty="0"/>
              <a:t>Unbinned </a:t>
            </a:r>
            <a:r>
              <a:rPr lang="en-US" sz="2600" dirty="0" smtClean="0"/>
              <a:t>   </a:t>
            </a:r>
            <a:r>
              <a:rPr lang="en" sz="2600" dirty="0" smtClean="0">
                <a:solidFill>
                  <a:srgbClr val="FF0000"/>
                </a:solidFill>
              </a:rPr>
              <a:t>~ </a:t>
            </a:r>
            <a:r>
              <a:rPr lang="en" sz="2600" dirty="0">
                <a:solidFill>
                  <a:srgbClr val="FF0000"/>
                </a:solidFill>
              </a:rPr>
              <a:t>26.6% error</a:t>
            </a:r>
          </a:p>
          <a:p>
            <a:pPr marL="914400" lvl="1" indent="-381000">
              <a:buClr>
                <a:schemeClr val="dk2"/>
              </a:buClr>
              <a:buSzPct val="80000"/>
              <a:buFont typeface="Arial"/>
              <a:buChar char="○"/>
            </a:pPr>
            <a:r>
              <a:rPr lang="en" sz="2600" dirty="0">
                <a:solidFill>
                  <a:srgbClr val="FFFFFF"/>
                </a:solidFill>
              </a:rPr>
              <a:t>Binned </a:t>
            </a:r>
            <a:r>
              <a:rPr lang="en-US" sz="2600" dirty="0" smtClean="0">
                <a:solidFill>
                  <a:srgbClr val="FFFFFF"/>
                </a:solidFill>
              </a:rPr>
              <a:t>        </a:t>
            </a:r>
            <a:r>
              <a:rPr lang="en" sz="2600" dirty="0" smtClean="0">
                <a:solidFill>
                  <a:srgbClr val="FFFFFF"/>
                </a:solidFill>
              </a:rPr>
              <a:t>~ </a:t>
            </a:r>
            <a:r>
              <a:rPr lang="en" sz="2600" dirty="0">
                <a:solidFill>
                  <a:srgbClr val="FFFFFF"/>
                </a:solidFill>
              </a:rPr>
              <a:t>13.3% </a:t>
            </a:r>
            <a:r>
              <a:rPr lang="en" sz="2600" dirty="0" smtClean="0">
                <a:solidFill>
                  <a:srgbClr val="FFFFFF"/>
                </a:solidFill>
              </a:rPr>
              <a:t>error</a:t>
            </a:r>
            <a:endParaRPr lang="en-US" sz="2600" dirty="0" smtClean="0">
              <a:solidFill>
                <a:srgbClr val="FFFFFF"/>
              </a:solidFill>
            </a:endParaRPr>
          </a:p>
          <a:p>
            <a:pPr marL="914400" lvl="1" indent="-381000">
              <a:buClr>
                <a:schemeClr val="dk2"/>
              </a:buClr>
              <a:buSzPct val="80000"/>
              <a:buFont typeface="Arial"/>
              <a:buChar char="○"/>
            </a:pPr>
            <a:endParaRPr lang="en-US" sz="2600" dirty="0" smtClean="0">
              <a:solidFill>
                <a:srgbClr val="FFFFFF"/>
              </a:solidFill>
            </a:endParaRPr>
          </a:p>
          <a:p>
            <a:pPr marL="457200" lvl="0" indent="-419100"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600" dirty="0">
                <a:solidFill>
                  <a:srgbClr val="FF0000"/>
                </a:solidFill>
              </a:rPr>
              <a:t>8250 exon-like</a:t>
            </a:r>
            <a:r>
              <a:rPr lang="en-US" sz="2600" dirty="0">
                <a:solidFill>
                  <a:srgbClr val="FF0000"/>
                </a:solidFill>
              </a:rPr>
              <a:t> genes (27% avg. bootstrap support)</a:t>
            </a:r>
          </a:p>
          <a:p>
            <a:pPr marL="457200" lvl="0" indent="-419100"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600" dirty="0">
                <a:solidFill>
                  <a:srgbClr val="FF0000"/>
                </a:solidFill>
              </a:rPr>
              <a:t>3600 UCE-like</a:t>
            </a:r>
            <a:r>
              <a:rPr lang="en-US" sz="2600" dirty="0">
                <a:solidFill>
                  <a:srgbClr val="FF0000"/>
                </a:solidFill>
              </a:rPr>
              <a:t> genes (37% avg. bootstrap support)</a:t>
            </a:r>
          </a:p>
          <a:p>
            <a:pPr marL="457200" lvl="0" indent="-419100"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600" dirty="0"/>
              <a:t>2500 intron-like genes</a:t>
            </a:r>
            <a:r>
              <a:rPr lang="en-US" sz="2600" dirty="0"/>
              <a:t> (</a:t>
            </a:r>
            <a:r>
              <a:rPr lang="en" sz="2600" dirty="0"/>
              <a:t>51% </a:t>
            </a:r>
            <a:r>
              <a:rPr lang="en-US" sz="2600" dirty="0"/>
              <a:t>avg. bootstrap support)</a:t>
            </a:r>
            <a:endParaRPr lang="en" sz="2600" dirty="0"/>
          </a:p>
          <a:p>
            <a:pPr marL="514350" indent="-381000">
              <a:buClr>
                <a:schemeClr val="dk2"/>
              </a:buClr>
              <a:buSzPct val="80000"/>
              <a:buFont typeface="Arial"/>
              <a:buChar char="○"/>
            </a:pP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832593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229600" cy="1143000"/>
          </a:xfrm>
        </p:spPr>
        <p:txBody>
          <a:bodyPr/>
          <a:lstStyle/>
          <a:p>
            <a:r>
              <a:rPr lang="en-US" dirty="0" smtClean="0"/>
              <a:t>Avian Simulation – 14,000 genes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8552" y="1537166"/>
            <a:ext cx="7155329" cy="4525963"/>
          </a:xfrm>
        </p:spPr>
        <p:txBody>
          <a:bodyPr>
            <a:normAutofit fontScale="92500"/>
          </a:bodyPr>
          <a:lstStyle/>
          <a:p>
            <a:pPr marL="457200" lvl="0" indent="-419100"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600" b="1" dirty="0"/>
              <a:t>MP-EST:</a:t>
            </a:r>
          </a:p>
          <a:p>
            <a:pPr marL="914400" lvl="1" indent="-381000">
              <a:buClr>
                <a:schemeClr val="dk2"/>
              </a:buClr>
              <a:buSzPct val="80000"/>
              <a:buFont typeface="Arial"/>
              <a:buChar char="○"/>
            </a:pPr>
            <a:r>
              <a:rPr lang="en" sz="2600" dirty="0" smtClean="0"/>
              <a:t>Unbinned</a:t>
            </a:r>
            <a:r>
              <a:rPr lang="en-US" sz="2600" dirty="0" smtClean="0"/>
              <a:t>   </a:t>
            </a:r>
            <a:r>
              <a:rPr lang="en" sz="2600" dirty="0" smtClean="0"/>
              <a:t> </a:t>
            </a:r>
            <a:r>
              <a:rPr lang="en" sz="2600" dirty="0">
                <a:solidFill>
                  <a:srgbClr val="FF0000"/>
                </a:solidFill>
              </a:rPr>
              <a:t>~ 11.1% error</a:t>
            </a:r>
          </a:p>
          <a:p>
            <a:pPr marL="914400" lvl="1" indent="-381000">
              <a:buClr>
                <a:schemeClr val="dk2"/>
              </a:buClr>
              <a:buSzPct val="80000"/>
              <a:buFont typeface="Arial"/>
              <a:buChar char="○"/>
            </a:pPr>
            <a:r>
              <a:rPr lang="en" sz="2600" dirty="0" smtClean="0"/>
              <a:t>Binned</a:t>
            </a:r>
            <a:r>
              <a:rPr lang="en-US" sz="2600" dirty="0" smtClean="0"/>
              <a:t>          </a:t>
            </a:r>
            <a:r>
              <a:rPr lang="en" sz="2600" dirty="0" smtClean="0"/>
              <a:t> </a:t>
            </a:r>
            <a:r>
              <a:rPr lang="en" sz="2600" dirty="0">
                <a:solidFill>
                  <a:srgbClr val="0000FF"/>
                </a:solidFill>
              </a:rPr>
              <a:t>~ 6.6% error</a:t>
            </a:r>
          </a:p>
          <a:p>
            <a:pPr marL="457200" lvl="0" indent="-419100"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600" b="1" dirty="0"/>
              <a:t>Greedy:</a:t>
            </a:r>
          </a:p>
          <a:p>
            <a:pPr marL="914400" lvl="1" indent="-381000">
              <a:buClr>
                <a:schemeClr val="dk2"/>
              </a:buClr>
              <a:buSzPct val="80000"/>
              <a:buFont typeface="Arial"/>
              <a:buChar char="○"/>
            </a:pPr>
            <a:r>
              <a:rPr lang="en" sz="2600" dirty="0"/>
              <a:t>Unbinned </a:t>
            </a:r>
            <a:r>
              <a:rPr lang="en-US" sz="2600" dirty="0" smtClean="0"/>
              <a:t>   </a:t>
            </a:r>
            <a:r>
              <a:rPr lang="en" sz="2600" dirty="0" smtClean="0">
                <a:solidFill>
                  <a:srgbClr val="FF0000"/>
                </a:solidFill>
              </a:rPr>
              <a:t>~ </a:t>
            </a:r>
            <a:r>
              <a:rPr lang="en" sz="2600" dirty="0">
                <a:solidFill>
                  <a:srgbClr val="FF0000"/>
                </a:solidFill>
              </a:rPr>
              <a:t>26.6% error</a:t>
            </a:r>
          </a:p>
          <a:p>
            <a:pPr marL="914400" lvl="1" indent="-381000">
              <a:buClr>
                <a:schemeClr val="dk2"/>
              </a:buClr>
              <a:buSzPct val="80000"/>
              <a:buFont typeface="Arial"/>
              <a:buChar char="○"/>
            </a:pPr>
            <a:r>
              <a:rPr lang="en" sz="2600" dirty="0"/>
              <a:t>Binned </a:t>
            </a:r>
            <a:r>
              <a:rPr lang="en-US" sz="2600" dirty="0" smtClean="0"/>
              <a:t>        </a:t>
            </a:r>
            <a:r>
              <a:rPr lang="en" sz="2600" dirty="0" smtClean="0">
                <a:solidFill>
                  <a:srgbClr val="0000FF"/>
                </a:solidFill>
              </a:rPr>
              <a:t>~ </a:t>
            </a:r>
            <a:r>
              <a:rPr lang="en" sz="2600" dirty="0">
                <a:solidFill>
                  <a:srgbClr val="0000FF"/>
                </a:solidFill>
              </a:rPr>
              <a:t>13.3% </a:t>
            </a:r>
            <a:r>
              <a:rPr lang="en" sz="2600" dirty="0" smtClean="0">
                <a:solidFill>
                  <a:srgbClr val="0000FF"/>
                </a:solidFill>
              </a:rPr>
              <a:t>error</a:t>
            </a:r>
            <a:endParaRPr lang="en-US" sz="2600" dirty="0" smtClean="0">
              <a:solidFill>
                <a:srgbClr val="0000FF"/>
              </a:solidFill>
            </a:endParaRPr>
          </a:p>
          <a:p>
            <a:pPr marL="914400" lvl="1" indent="-381000">
              <a:buClr>
                <a:schemeClr val="dk2"/>
              </a:buClr>
              <a:buSzPct val="80000"/>
              <a:buFont typeface="Arial"/>
              <a:buChar char="○"/>
            </a:pPr>
            <a:endParaRPr lang="en-US" sz="2600" dirty="0" smtClean="0"/>
          </a:p>
          <a:p>
            <a:pPr marL="457200" lvl="0" indent="-419100"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600" dirty="0">
                <a:solidFill>
                  <a:srgbClr val="FF0000"/>
                </a:solidFill>
              </a:rPr>
              <a:t>8250 exon-like</a:t>
            </a:r>
            <a:r>
              <a:rPr lang="en-US" sz="2600" dirty="0">
                <a:solidFill>
                  <a:srgbClr val="FF0000"/>
                </a:solidFill>
              </a:rPr>
              <a:t> genes (27% avg. bootstrap support)</a:t>
            </a:r>
          </a:p>
          <a:p>
            <a:pPr marL="457200" lvl="0" indent="-419100"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600" dirty="0">
                <a:solidFill>
                  <a:srgbClr val="FF0000"/>
                </a:solidFill>
              </a:rPr>
              <a:t>3600 UCE-like</a:t>
            </a:r>
            <a:r>
              <a:rPr lang="en-US" sz="2600" dirty="0">
                <a:solidFill>
                  <a:srgbClr val="FF0000"/>
                </a:solidFill>
              </a:rPr>
              <a:t> genes (37% avg. bootstrap support)</a:t>
            </a:r>
          </a:p>
          <a:p>
            <a:pPr marL="457200" lvl="0" indent="-419100"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600" dirty="0"/>
              <a:t>2500 intron-like genes</a:t>
            </a:r>
            <a:r>
              <a:rPr lang="en-US" sz="2600" dirty="0"/>
              <a:t> (</a:t>
            </a:r>
            <a:r>
              <a:rPr lang="en" sz="2600" dirty="0"/>
              <a:t>51% </a:t>
            </a:r>
            <a:r>
              <a:rPr lang="en-US" sz="2600" dirty="0"/>
              <a:t>avg. bootstrap support)</a:t>
            </a:r>
            <a:endParaRPr lang="en" sz="2600" dirty="0"/>
          </a:p>
          <a:p>
            <a:pPr marL="514350" indent="-381000">
              <a:buClr>
                <a:schemeClr val="dk2"/>
              </a:buClr>
              <a:buSzPct val="80000"/>
              <a:buFont typeface="Arial"/>
              <a:buChar char="○"/>
            </a:pP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590713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Avian Phylogeny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GTRGAMMA Maximum likelihood analysis (</a:t>
            </a:r>
            <a:r>
              <a:rPr lang="en-US" dirty="0" err="1" smtClean="0">
                <a:solidFill>
                  <a:srgbClr val="0000FF"/>
                </a:solidFill>
              </a:rPr>
              <a:t>RAxML</a:t>
            </a:r>
            <a:r>
              <a:rPr lang="en-US" dirty="0" smtClean="0">
                <a:solidFill>
                  <a:srgbClr val="0000FF"/>
                </a:solidFill>
              </a:rPr>
              <a:t>) of  37 million </a:t>
            </a:r>
            <a:r>
              <a:rPr lang="en-US" dirty="0" err="1" smtClean="0">
                <a:solidFill>
                  <a:srgbClr val="0000FF"/>
                </a:solidFill>
              </a:rPr>
              <a:t>basepair</a:t>
            </a:r>
            <a:r>
              <a:rPr lang="en-US" dirty="0" smtClean="0">
                <a:solidFill>
                  <a:srgbClr val="0000FF"/>
                </a:solidFill>
              </a:rPr>
              <a:t> alignment </a:t>
            </a:r>
            <a:r>
              <a:rPr lang="en-US" dirty="0" smtClean="0"/>
              <a:t>(exons, introns, UCEs)  – highly resolved tree with near 100% bootstrap support. </a:t>
            </a:r>
          </a:p>
          <a:p>
            <a:endParaRPr lang="en-US" dirty="0" smtClean="0"/>
          </a:p>
          <a:p>
            <a:r>
              <a:rPr lang="en-US" dirty="0" smtClean="0"/>
              <a:t>More than </a:t>
            </a:r>
            <a:r>
              <a:rPr lang="en-US" dirty="0" smtClean="0">
                <a:solidFill>
                  <a:srgbClr val="FF0000"/>
                </a:solidFill>
              </a:rPr>
              <a:t>17 years of compute time, </a:t>
            </a:r>
            <a:r>
              <a:rPr lang="en-US" dirty="0" smtClean="0"/>
              <a:t>and used 256 GB.  Run at HPC centers.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 smtClean="0">
                <a:solidFill>
                  <a:srgbClr val="0000FF"/>
                </a:solidFill>
              </a:rPr>
              <a:t>Unbinned</a:t>
            </a:r>
            <a:r>
              <a:rPr lang="en-US" dirty="0" smtClean="0">
                <a:solidFill>
                  <a:srgbClr val="0000FF"/>
                </a:solidFill>
              </a:rPr>
              <a:t> MP-EST on 14000+ genes</a:t>
            </a:r>
            <a:r>
              <a:rPr lang="en-US" dirty="0" smtClean="0">
                <a:solidFill>
                  <a:srgbClr val="FF0000"/>
                </a:solidFill>
              </a:rPr>
              <a:t>: highly incongruent with the concatenated maximum likelihood analysis, poor bootstrap support.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Statistical binning version of MP-EST on 14000+ gene trees – highly resolved tree, largely congruent with the concatenated analysis, good bootstrap support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Statistical binning: faster than concatenated analysis, highly parallelized.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18009" y="6126163"/>
            <a:ext cx="4243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Avian </a:t>
            </a:r>
            <a:r>
              <a:rPr lang="en-US" dirty="0" err="1" smtClean="0"/>
              <a:t>Phylogenomics</a:t>
            </a:r>
            <a:r>
              <a:rPr lang="en-US" dirty="0" smtClean="0"/>
              <a:t> Project, under 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186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Avian Phylogeny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GTRGAMMA Maximum likelihood analysis (</a:t>
            </a:r>
            <a:r>
              <a:rPr lang="en-US" dirty="0" err="1" smtClean="0">
                <a:solidFill>
                  <a:srgbClr val="0000FF"/>
                </a:solidFill>
              </a:rPr>
              <a:t>RAxML</a:t>
            </a:r>
            <a:r>
              <a:rPr lang="en-US" dirty="0" smtClean="0">
                <a:solidFill>
                  <a:srgbClr val="0000FF"/>
                </a:solidFill>
              </a:rPr>
              <a:t>) of  37 million </a:t>
            </a:r>
            <a:r>
              <a:rPr lang="en-US" dirty="0" err="1" smtClean="0">
                <a:solidFill>
                  <a:srgbClr val="0000FF"/>
                </a:solidFill>
              </a:rPr>
              <a:t>basepair</a:t>
            </a:r>
            <a:r>
              <a:rPr lang="en-US" dirty="0" smtClean="0">
                <a:solidFill>
                  <a:srgbClr val="0000FF"/>
                </a:solidFill>
              </a:rPr>
              <a:t> alignment </a:t>
            </a:r>
            <a:r>
              <a:rPr lang="en-US" dirty="0" smtClean="0"/>
              <a:t>(exons, introns, UCEs)  – highly resolved tree with near 100% bootstrap support. </a:t>
            </a:r>
          </a:p>
          <a:p>
            <a:endParaRPr lang="en-US" dirty="0" smtClean="0"/>
          </a:p>
          <a:p>
            <a:r>
              <a:rPr lang="en-US" dirty="0" smtClean="0"/>
              <a:t>More than </a:t>
            </a:r>
            <a:r>
              <a:rPr lang="en-US" dirty="0" smtClean="0">
                <a:solidFill>
                  <a:srgbClr val="FF0000"/>
                </a:solidFill>
              </a:rPr>
              <a:t>17 years of compute time, </a:t>
            </a:r>
            <a:r>
              <a:rPr lang="en-US" dirty="0" smtClean="0"/>
              <a:t>and used 256 GB.  Run at HPC centers.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 smtClean="0">
                <a:solidFill>
                  <a:srgbClr val="0000FF"/>
                </a:solidFill>
              </a:rPr>
              <a:t>Unbinned</a:t>
            </a:r>
            <a:r>
              <a:rPr lang="en-US" dirty="0" smtClean="0">
                <a:solidFill>
                  <a:srgbClr val="0000FF"/>
                </a:solidFill>
              </a:rPr>
              <a:t> MP-EST on 14000+ genes</a:t>
            </a:r>
            <a:r>
              <a:rPr lang="en-US" dirty="0" smtClean="0">
                <a:solidFill>
                  <a:srgbClr val="FF0000"/>
                </a:solidFill>
              </a:rPr>
              <a:t>: highly incongruent with the concatenated maximum likelihood analysis, poor bootstrap support.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Statistical binning version of MP-EST on 14000+ gene trees – highly resolved tree, largely congruent with the concatenated analysis, good bootstrap support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Statistical binning: faster than concatenated analysis, highly parallelized.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18009" y="6126163"/>
            <a:ext cx="4243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Avian </a:t>
            </a:r>
            <a:r>
              <a:rPr lang="en-US" dirty="0" err="1" smtClean="0"/>
              <a:t>Phylogenomics</a:t>
            </a:r>
            <a:r>
              <a:rPr lang="en-US" dirty="0" smtClean="0"/>
              <a:t> Project, under 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894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90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907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-304800"/>
            <a:ext cx="7772400" cy="1143000"/>
          </a:xfrm>
        </p:spPr>
        <p:txBody>
          <a:bodyPr/>
          <a:lstStyle/>
          <a:p>
            <a:r>
              <a:rPr lang="en-US" sz="4000" b="0"/>
              <a:t>Quantifying Error</a:t>
            </a:r>
            <a:endParaRPr lang="en-US" sz="4000"/>
          </a:p>
        </p:txBody>
      </p:sp>
      <p:pic>
        <p:nvPicPr>
          <p:cNvPr id="635908" name="Picture 4" descr="intro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55638"/>
            <a:ext cx="6324600" cy="5675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5909" name="Rectangle 5"/>
          <p:cNvSpPr>
            <a:spLocks noChangeArrowheads="1"/>
          </p:cNvSpPr>
          <p:nvPr/>
        </p:nvSpPr>
        <p:spPr bwMode="auto">
          <a:xfrm>
            <a:off x="914400" y="3669135"/>
            <a:ext cx="332585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0" dirty="0">
                <a:latin typeface="Verdana" charset="0"/>
              </a:rPr>
              <a:t>FN: false negative</a:t>
            </a:r>
          </a:p>
          <a:p>
            <a:r>
              <a:rPr lang="en-US" sz="2400" b="0" dirty="0">
                <a:latin typeface="Verdana" charset="0"/>
              </a:rPr>
              <a:t>      (missing edge)</a:t>
            </a:r>
          </a:p>
          <a:p>
            <a:r>
              <a:rPr lang="en-US" sz="2400" b="0" dirty="0">
                <a:latin typeface="Verdana" charset="0"/>
              </a:rPr>
              <a:t>FP: false positive</a:t>
            </a:r>
          </a:p>
          <a:p>
            <a:r>
              <a:rPr lang="en-US" sz="2400" b="0" dirty="0">
                <a:latin typeface="Verdana" charset="0"/>
              </a:rPr>
              <a:t>      (incorrect edge)</a:t>
            </a:r>
          </a:p>
          <a:p>
            <a:endParaRPr lang="en-US" sz="2400" b="0" dirty="0">
              <a:latin typeface="Verdana" charset="0"/>
            </a:endParaRPr>
          </a:p>
        </p:txBody>
      </p:sp>
      <p:sp>
        <p:nvSpPr>
          <p:cNvPr id="635910" name="Line 6"/>
          <p:cNvSpPr>
            <a:spLocks noChangeShapeType="1"/>
          </p:cNvSpPr>
          <p:nvPr/>
        </p:nvSpPr>
        <p:spPr bwMode="auto">
          <a:xfrm>
            <a:off x="2895600" y="1524000"/>
            <a:ext cx="15240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911" name="Rectangle 7"/>
          <p:cNvSpPr>
            <a:spLocks noChangeArrowheads="1"/>
          </p:cNvSpPr>
          <p:nvPr/>
        </p:nvSpPr>
        <p:spPr bwMode="auto">
          <a:xfrm>
            <a:off x="3048000" y="1473200"/>
            <a:ext cx="520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0">
                <a:latin typeface="Verdana" charset="0"/>
              </a:rPr>
              <a:t>FN</a:t>
            </a:r>
          </a:p>
        </p:txBody>
      </p:sp>
      <p:sp>
        <p:nvSpPr>
          <p:cNvPr id="635912" name="Line 8"/>
          <p:cNvSpPr>
            <a:spLocks noChangeShapeType="1"/>
          </p:cNvSpPr>
          <p:nvPr/>
        </p:nvSpPr>
        <p:spPr bwMode="auto">
          <a:xfrm>
            <a:off x="6518275" y="5105400"/>
            <a:ext cx="4159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913" name="Rectangle 9"/>
          <p:cNvSpPr>
            <a:spLocks noChangeArrowheads="1"/>
          </p:cNvSpPr>
          <p:nvPr/>
        </p:nvSpPr>
        <p:spPr bwMode="auto">
          <a:xfrm>
            <a:off x="6375400" y="5181600"/>
            <a:ext cx="482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0">
                <a:latin typeface="Verdana" charset="0"/>
              </a:rPr>
              <a:t>FP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75132" y="5443177"/>
            <a:ext cx="2138140" cy="7848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latin typeface="Verdana" charset="0"/>
              </a:rPr>
              <a:t>50% error rate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consider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8340625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Binning </a:t>
            </a:r>
            <a:r>
              <a:rPr lang="en-US" i="1" dirty="0" smtClean="0"/>
              <a:t>reduces the amount </a:t>
            </a:r>
            <a:r>
              <a:rPr lang="en-US" dirty="0" smtClean="0"/>
              <a:t>of data (number of gene trees) but can improve the accuracy of individual “supergene trees”.  The response to binning differs between methods</a:t>
            </a:r>
            <a:r>
              <a:rPr lang="en-US" dirty="0"/>
              <a:t>. Thus, there is a </a:t>
            </a:r>
            <a:r>
              <a:rPr lang="en-US" dirty="0">
                <a:solidFill>
                  <a:srgbClr val="0000FF"/>
                </a:solidFill>
              </a:rPr>
              <a:t>trade-off between data </a:t>
            </a:r>
            <a:r>
              <a:rPr lang="en-US" i="1" dirty="0">
                <a:solidFill>
                  <a:srgbClr val="0000FF"/>
                </a:solidFill>
              </a:rPr>
              <a:t>quantity</a:t>
            </a:r>
            <a:r>
              <a:rPr lang="en-US" dirty="0">
                <a:solidFill>
                  <a:srgbClr val="0000FF"/>
                </a:solidFill>
              </a:rPr>
              <a:t> and </a:t>
            </a:r>
            <a:r>
              <a:rPr lang="en-US" i="1" dirty="0">
                <a:solidFill>
                  <a:srgbClr val="0000FF"/>
                </a:solidFill>
              </a:rPr>
              <a:t>quality,</a:t>
            </a:r>
            <a:r>
              <a:rPr lang="en-US" i="1" dirty="0"/>
              <a:t> and not all methods respond the same to the trade-off</a:t>
            </a:r>
            <a:r>
              <a:rPr lang="en-US" dirty="0"/>
              <a:t>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We know very little about the </a:t>
            </a:r>
            <a:r>
              <a:rPr lang="en-US" dirty="0" smtClean="0">
                <a:solidFill>
                  <a:srgbClr val="0000FF"/>
                </a:solidFill>
              </a:rPr>
              <a:t>impact of data </a:t>
            </a:r>
            <a:r>
              <a:rPr lang="en-US" i="1" dirty="0" smtClean="0">
                <a:solidFill>
                  <a:srgbClr val="0000FF"/>
                </a:solidFill>
              </a:rPr>
              <a:t>error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on methods.  </a:t>
            </a:r>
            <a:r>
              <a:rPr lang="en-US" dirty="0" smtClean="0">
                <a:solidFill>
                  <a:srgbClr val="FF0000"/>
                </a:solidFill>
              </a:rPr>
              <a:t>We do not even have proofs of statistical consistency in the presence of data error.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656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recent related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8229601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ASTRAL: statistically consistent method for species tree estimation under the multi-species coalescent (Mirarab et al., Bioinformatics 2014)</a:t>
            </a:r>
          </a:p>
          <a:p>
            <a:endParaRPr lang="en-US" dirty="0"/>
          </a:p>
          <a:p>
            <a:r>
              <a:rPr lang="en-US" dirty="0" smtClean="0"/>
              <a:t>DCM-boosting coalescent-based methods (Bayzid et al., RECOMB-CG and BMC  Genomics 2014)</a:t>
            </a:r>
          </a:p>
          <a:p>
            <a:endParaRPr lang="en-US" dirty="0"/>
          </a:p>
          <a:p>
            <a:r>
              <a:rPr lang="en-US" dirty="0" smtClean="0"/>
              <a:t>Weighted Statistical Binning (Bayzid et al., in preparation) – statistically consistent version of statistical binning 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68233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0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Other Research in my 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900" y="1295400"/>
            <a:ext cx="8229600" cy="511915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/>
              <a:t>Method development for</a:t>
            </a:r>
          </a:p>
          <a:p>
            <a:pPr marL="285750"/>
            <a:r>
              <a:rPr lang="en-US" sz="2000" dirty="0" smtClean="0"/>
              <a:t>  </a:t>
            </a:r>
            <a:r>
              <a:rPr lang="en-US" sz="2000" dirty="0" err="1" smtClean="0"/>
              <a:t>Supertree</a:t>
            </a:r>
            <a:r>
              <a:rPr lang="en-US" sz="2000" dirty="0" smtClean="0"/>
              <a:t> estimation</a:t>
            </a:r>
          </a:p>
          <a:p>
            <a:pPr marL="457200" indent="-457200"/>
            <a:r>
              <a:rPr lang="en-US" sz="2000" dirty="0"/>
              <a:t>M</a:t>
            </a:r>
            <a:r>
              <a:rPr lang="en-US" sz="2000" dirty="0" smtClean="0"/>
              <a:t>ultiple sequence alignment</a:t>
            </a:r>
          </a:p>
          <a:p>
            <a:pPr marL="457200" indent="-457200"/>
            <a:r>
              <a:rPr lang="en-US" sz="2000" dirty="0" err="1" smtClean="0"/>
              <a:t>Metagenomic</a:t>
            </a:r>
            <a:r>
              <a:rPr lang="en-US" sz="2000" dirty="0" smtClean="0"/>
              <a:t> taxon identification</a:t>
            </a:r>
          </a:p>
          <a:p>
            <a:pPr marL="457200" indent="-457200"/>
            <a:r>
              <a:rPr lang="en-US" sz="2000" dirty="0" smtClean="0"/>
              <a:t>Genome rearrangement phylogeny</a:t>
            </a:r>
          </a:p>
          <a:p>
            <a:pPr marL="457200" indent="-457200"/>
            <a:r>
              <a:rPr lang="en-US" sz="2000" dirty="0"/>
              <a:t>Historical </a:t>
            </a:r>
            <a:r>
              <a:rPr lang="en-US" sz="2000" dirty="0" smtClean="0"/>
              <a:t>Linguistics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2000" dirty="0" smtClean="0"/>
              <a:t>Techniques: </a:t>
            </a:r>
          </a:p>
          <a:p>
            <a:r>
              <a:rPr lang="en-US" sz="2000" dirty="0" smtClean="0"/>
              <a:t>  Statistical estimation under Markov models of evolution</a:t>
            </a:r>
          </a:p>
          <a:p>
            <a:r>
              <a:rPr lang="en-US" sz="2000" dirty="0" smtClean="0"/>
              <a:t>  Graph theory and </a:t>
            </a:r>
            <a:r>
              <a:rPr lang="en-US" sz="2000" dirty="0" err="1" smtClean="0"/>
              <a:t>combinatorics</a:t>
            </a:r>
            <a:endParaRPr lang="en-US" sz="2000" dirty="0" smtClean="0"/>
          </a:p>
          <a:p>
            <a:r>
              <a:rPr lang="en-US" sz="2000" dirty="0" smtClean="0"/>
              <a:t>  Machine learning and data mining</a:t>
            </a:r>
          </a:p>
          <a:p>
            <a:r>
              <a:rPr lang="en-US" sz="2000" dirty="0" smtClean="0"/>
              <a:t>  Heuristics for NP-hard optimization problems</a:t>
            </a:r>
          </a:p>
          <a:p>
            <a:r>
              <a:rPr lang="en-US" sz="2000" dirty="0" smtClean="0"/>
              <a:t>  High performance computing</a:t>
            </a:r>
          </a:p>
          <a:p>
            <a:r>
              <a:rPr lang="en-US" sz="2000" dirty="0" smtClean="0"/>
              <a:t>  Massive simulations</a:t>
            </a:r>
          </a:p>
        </p:txBody>
      </p:sp>
    </p:spTree>
    <p:extLst>
      <p:ext uri="{BB962C8B-B14F-4D97-AF65-F5344CB8AC3E}">
        <p14:creationId xmlns:p14="http://schemas.microsoft.com/office/powerpoint/2010/main" val="2572426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Research Agenda</a:t>
            </a:r>
          </a:p>
        </p:txBody>
      </p:sp>
      <p:sp>
        <p:nvSpPr>
          <p:cNvPr id="72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924800" cy="5715000"/>
          </a:xfrm>
        </p:spPr>
        <p:txBody>
          <a:bodyPr/>
          <a:lstStyle/>
          <a:p>
            <a:pPr marL="533400" indent="-533400" eaLnBrk="1" hangingPunct="1">
              <a:buFontTx/>
              <a:buNone/>
              <a:defRPr/>
            </a:pPr>
            <a:endParaRPr lang="en-US" sz="1800" dirty="0" smtClean="0"/>
          </a:p>
          <a:p>
            <a:pPr marL="533400" indent="-533400" eaLnBrk="1" hangingPunct="1">
              <a:buFontTx/>
              <a:buNone/>
              <a:defRPr/>
            </a:pPr>
            <a:r>
              <a:rPr lang="en-US" sz="1800" dirty="0" smtClean="0"/>
              <a:t>Major scientific goals: </a:t>
            </a:r>
          </a:p>
          <a:p>
            <a:pPr eaLnBrk="1" hangingPunct="1">
              <a:defRPr/>
            </a:pPr>
            <a:r>
              <a:rPr lang="en-US" sz="1800" dirty="0" smtClean="0"/>
              <a:t>Develop </a:t>
            </a:r>
            <a:r>
              <a:rPr lang="en-US" sz="1800" dirty="0" smtClean="0">
                <a:solidFill>
                  <a:srgbClr val="0000FF"/>
                </a:solidFill>
              </a:rPr>
              <a:t>methods</a:t>
            </a:r>
            <a:r>
              <a:rPr lang="en-US" sz="1800" dirty="0" smtClean="0"/>
              <a:t> that produce more accurate alignments and phylogenetic estimations for </a:t>
            </a:r>
            <a:r>
              <a:rPr lang="en-US" sz="1800" i="1" dirty="0" smtClean="0"/>
              <a:t>difficult-to-analyze datasets</a:t>
            </a:r>
          </a:p>
          <a:p>
            <a:pPr eaLnBrk="1" hangingPunct="1">
              <a:defRPr/>
            </a:pPr>
            <a:r>
              <a:rPr lang="en-US" sz="1800" dirty="0" smtClean="0"/>
              <a:t>Produce </a:t>
            </a:r>
            <a:r>
              <a:rPr lang="en-US" sz="1800" dirty="0" smtClean="0">
                <a:solidFill>
                  <a:srgbClr val="0000FF"/>
                </a:solidFill>
              </a:rPr>
              <a:t>mathematical theory </a:t>
            </a:r>
            <a:r>
              <a:rPr lang="en-US" sz="1800" dirty="0" smtClean="0"/>
              <a:t>for statistical inference under complex models of evolution</a:t>
            </a:r>
          </a:p>
          <a:p>
            <a:pPr eaLnBrk="1" hangingPunct="1">
              <a:defRPr/>
            </a:pPr>
            <a:r>
              <a:rPr lang="en-US" sz="1800" dirty="0" smtClean="0"/>
              <a:t>Develop </a:t>
            </a:r>
            <a:r>
              <a:rPr lang="en-US" sz="1800" dirty="0" smtClean="0">
                <a:solidFill>
                  <a:srgbClr val="0000FF"/>
                </a:solidFill>
              </a:rPr>
              <a:t>novel machine learning techniques </a:t>
            </a:r>
            <a:r>
              <a:rPr lang="en-US" sz="1800" dirty="0" smtClean="0"/>
              <a:t>to boost the performance of classification methods </a:t>
            </a:r>
          </a:p>
          <a:p>
            <a:pPr marL="533400" indent="-533400" eaLnBrk="1" hangingPunct="1">
              <a:buFontTx/>
              <a:buNone/>
              <a:defRPr/>
            </a:pPr>
            <a:endParaRPr lang="en-US" sz="1800" dirty="0" smtClean="0"/>
          </a:p>
          <a:p>
            <a:pPr marL="533400" indent="-533400" eaLnBrk="1" hangingPunct="1">
              <a:buFontTx/>
              <a:buNone/>
              <a:defRPr/>
            </a:pPr>
            <a:r>
              <a:rPr lang="en-US" sz="1800" dirty="0" smtClean="0"/>
              <a:t>Software that:</a:t>
            </a:r>
          </a:p>
          <a:p>
            <a:pPr marL="514350" indent="-457200" eaLnBrk="1" hangingPunct="1">
              <a:defRPr/>
            </a:pPr>
            <a:r>
              <a:rPr lang="en-US" sz="1800" dirty="0" smtClean="0"/>
              <a:t>Can run efficiently on </a:t>
            </a:r>
            <a:r>
              <a:rPr lang="en-US" sz="1800" i="1" dirty="0" smtClean="0"/>
              <a:t>desktop</a:t>
            </a:r>
            <a:r>
              <a:rPr lang="en-US" sz="1800" dirty="0" smtClean="0"/>
              <a:t> computers on large datasets </a:t>
            </a:r>
          </a:p>
          <a:p>
            <a:pPr marL="514350" indent="-457200" eaLnBrk="1" hangingPunct="1">
              <a:defRPr/>
            </a:pPr>
            <a:r>
              <a:rPr lang="en-US" sz="1800" dirty="0" smtClean="0"/>
              <a:t>Can analyze ultra-large datasets (100,000+) using multiple processors</a:t>
            </a:r>
          </a:p>
          <a:p>
            <a:pPr marL="514350" indent="-457200" eaLnBrk="1" hangingPunct="1">
              <a:defRPr/>
            </a:pPr>
            <a:r>
              <a:rPr lang="en-US" sz="1800" dirty="0" smtClean="0"/>
              <a:t>Is freely available in </a:t>
            </a:r>
            <a:r>
              <a:rPr lang="en-US" sz="1800" i="1" dirty="0" smtClean="0"/>
              <a:t>open source</a:t>
            </a:r>
            <a:r>
              <a:rPr lang="en-US" sz="1800" dirty="0" smtClean="0"/>
              <a:t> form, with biologist-friendly GUIs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4290" y="71166"/>
            <a:ext cx="77724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Mammalian simulation</a:t>
            </a:r>
            <a:endParaRPr lang="en-US" sz="2800" dirty="0"/>
          </a:p>
        </p:txBody>
      </p:sp>
      <p:sp>
        <p:nvSpPr>
          <p:cNvPr id="6" name="Shape 65"/>
          <p:cNvSpPr/>
          <p:nvPr/>
        </p:nvSpPr>
        <p:spPr>
          <a:xfrm>
            <a:off x="1220461" y="951183"/>
            <a:ext cx="5806218" cy="387851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72730" y="6088325"/>
            <a:ext cx="8200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49076" y="4877410"/>
            <a:ext cx="877145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Observation: </a:t>
            </a:r>
          </a:p>
          <a:p>
            <a:r>
              <a:rPr lang="en-US" dirty="0" smtClean="0"/>
              <a:t>Binning can improve summary methods, but amount of improvement depends on: method, </a:t>
            </a:r>
          </a:p>
          <a:p>
            <a:r>
              <a:rPr lang="en-US" dirty="0" smtClean="0"/>
              <a:t>amount of ILS, and accuracy of gene trees.</a:t>
            </a:r>
          </a:p>
          <a:p>
            <a:endParaRPr lang="en-US" dirty="0"/>
          </a:p>
          <a:p>
            <a:r>
              <a:rPr lang="en-US" dirty="0" smtClean="0"/>
              <a:t>MP-EST is statistically consistent in the presence of ILS; Greedy is not, unknown for MRP </a:t>
            </a:r>
          </a:p>
          <a:p>
            <a:r>
              <a:rPr lang="en-US" dirty="0" smtClean="0"/>
              <a:t>And </a:t>
            </a:r>
            <a:r>
              <a:rPr lang="en-US" dirty="0" err="1" smtClean="0"/>
              <a:t>RAxML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Data (200 genes, 20 replicate datasets) based on Song et al. PNAS 2012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696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Statistically consistent methods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1645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Input</a:t>
            </a:r>
            <a:r>
              <a:rPr lang="en-US" dirty="0" smtClean="0"/>
              <a:t>: Set of estimated gene trees or alignments, one (or more) for each gene</a:t>
            </a:r>
          </a:p>
          <a:p>
            <a:pPr marL="0" indent="0">
              <a:buNone/>
            </a:pPr>
            <a:r>
              <a:rPr lang="en-US" b="1" dirty="0" smtClean="0"/>
              <a:t>Output</a:t>
            </a:r>
            <a:r>
              <a:rPr lang="en-US" dirty="0" smtClean="0"/>
              <a:t>: estimated species tree</a:t>
            </a:r>
          </a:p>
          <a:p>
            <a:pPr marL="0" indent="0">
              <a:buNone/>
            </a:pPr>
            <a:endParaRPr lang="en-US" dirty="0"/>
          </a:p>
          <a:p>
            <a:pPr lvl="1">
              <a:spcAft>
                <a:spcPts val="3600"/>
              </a:spcAft>
            </a:pPr>
            <a:r>
              <a:rPr lang="en-US" dirty="0" smtClean="0">
                <a:solidFill>
                  <a:srgbClr val="FF0000"/>
                </a:solidFill>
              </a:rPr>
              <a:t>*</a:t>
            </a:r>
            <a:r>
              <a:rPr lang="en-US" b="1" dirty="0" smtClean="0">
                <a:solidFill>
                  <a:srgbClr val="FF0000"/>
                </a:solidFill>
              </a:rPr>
              <a:t>BEAST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(</a:t>
            </a:r>
            <a:r>
              <a:rPr lang="en-US" dirty="0" err="1" smtClean="0"/>
              <a:t>Heled</a:t>
            </a:r>
            <a:r>
              <a:rPr lang="en-US" dirty="0" smtClean="0"/>
              <a:t> and Drummond 2010): Bayesian co-estimation of gene trees and species trees given sequence alignments</a:t>
            </a:r>
          </a:p>
          <a:p>
            <a:pPr lvl="1">
              <a:spcAft>
                <a:spcPts val="3600"/>
              </a:spcAft>
            </a:pPr>
            <a:r>
              <a:rPr lang="en-US" b="1" dirty="0" smtClean="0"/>
              <a:t>MP-EST </a:t>
            </a:r>
            <a:r>
              <a:rPr lang="en-US" dirty="0" smtClean="0"/>
              <a:t>(Liu et al. 2010): maximum likelihood estimation of rooted species tree</a:t>
            </a:r>
          </a:p>
          <a:p>
            <a:pPr lvl="1">
              <a:spcAft>
                <a:spcPts val="3600"/>
              </a:spcAft>
            </a:pPr>
            <a:r>
              <a:rPr lang="en-US" b="1" dirty="0" err="1" smtClean="0">
                <a:solidFill>
                  <a:srgbClr val="000000"/>
                </a:solidFill>
              </a:rPr>
              <a:t>BUCKy</a:t>
            </a:r>
            <a:r>
              <a:rPr lang="en-US" b="1" dirty="0" smtClean="0">
                <a:solidFill>
                  <a:srgbClr val="000000"/>
                </a:solidFill>
              </a:rPr>
              <a:t>-pop </a:t>
            </a:r>
            <a:r>
              <a:rPr lang="en-US" dirty="0" smtClean="0"/>
              <a:t>(</a:t>
            </a:r>
            <a:r>
              <a:rPr lang="en-US" dirty="0" err="1" smtClean="0"/>
              <a:t>Ané</a:t>
            </a:r>
            <a:r>
              <a:rPr lang="en-US" dirty="0" smtClean="0"/>
              <a:t> and </a:t>
            </a:r>
            <a:r>
              <a:rPr lang="en-US" dirty="0" err="1" smtClean="0"/>
              <a:t>Larget</a:t>
            </a:r>
            <a:r>
              <a:rPr lang="en-US" dirty="0" smtClean="0"/>
              <a:t> 2010): quartet-based Bayesian species tree estimation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552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Naïve binning vs. </a:t>
            </a:r>
            <a:r>
              <a:rPr lang="en-US" dirty="0" err="1" smtClean="0"/>
              <a:t>unbinned</a:t>
            </a:r>
            <a:r>
              <a:rPr lang="en-US" dirty="0" smtClean="0"/>
              <a:t>: 50 genes</a:t>
            </a:r>
            <a:endParaRPr lang="en-US" dirty="0"/>
          </a:p>
        </p:txBody>
      </p:sp>
      <p:pic>
        <p:nvPicPr>
          <p:cNvPr id="9" name="Content Placeholder 8" descr="11_50-strong-exp3-clustered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2" b="842"/>
          <a:stretch>
            <a:fillRect/>
          </a:stretch>
        </p:blipFill>
        <p:spPr>
          <a:xfrm>
            <a:off x="1132436" y="1578389"/>
            <a:ext cx="6086286" cy="3836653"/>
          </a:xfrm>
        </p:spPr>
      </p:pic>
      <p:sp>
        <p:nvSpPr>
          <p:cNvPr id="11" name="Rounded Rectangle 10"/>
          <p:cNvSpPr/>
          <p:nvPr/>
        </p:nvSpPr>
        <p:spPr>
          <a:xfrm>
            <a:off x="1591258" y="4973532"/>
            <a:ext cx="914400" cy="9144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7200" y="6054981"/>
            <a:ext cx="56804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Bayzid</a:t>
            </a:r>
            <a:r>
              <a:rPr lang="en-US" dirty="0" smtClean="0"/>
              <a:t> and Warnow, Bioinformatics 2013</a:t>
            </a:r>
          </a:p>
          <a:p>
            <a:r>
              <a:rPr lang="en-US" dirty="0" smtClean="0"/>
              <a:t>11-taxon </a:t>
            </a:r>
            <a:r>
              <a:rPr lang="en-US" dirty="0" err="1" smtClean="0"/>
              <a:t>strongILS</a:t>
            </a:r>
            <a:r>
              <a:rPr lang="en-US" dirty="0" smtClean="0"/>
              <a:t> datasets with 50 genes, 5 genes per bin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425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426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Naïve binning vs. </a:t>
            </a:r>
            <a:r>
              <a:rPr lang="en-US" dirty="0" err="1" smtClean="0"/>
              <a:t>unbinned</a:t>
            </a:r>
            <a:r>
              <a:rPr lang="en-US" dirty="0" smtClean="0"/>
              <a:t>, 100 genes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698363" y="5125345"/>
            <a:ext cx="914400" cy="9702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 descr="11_100-strong-exp3-clustered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" r="251"/>
          <a:stretch>
            <a:fillRect/>
          </a:stretch>
        </p:blipFill>
        <p:spPr>
          <a:xfrm>
            <a:off x="518119" y="1417639"/>
            <a:ext cx="7006083" cy="4473417"/>
          </a:xfrm>
        </p:spPr>
      </p:pic>
      <p:sp>
        <p:nvSpPr>
          <p:cNvPr id="8" name="Rectangle 7"/>
          <p:cNvSpPr/>
          <p:nvPr/>
        </p:nvSpPr>
        <p:spPr>
          <a:xfrm>
            <a:off x="1147542" y="5033565"/>
            <a:ext cx="914400" cy="9144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80813" y="5993156"/>
            <a:ext cx="6475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*BEAST did not converge on these datasets, even with 150 hours. </a:t>
            </a:r>
          </a:p>
          <a:p>
            <a:r>
              <a:rPr lang="en-US" dirty="0" smtClean="0"/>
              <a:t>With binning, it converged  in 10 hours.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646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Naïve binning vs. </a:t>
            </a:r>
            <a:r>
              <a:rPr lang="en-US" dirty="0" err="1" smtClean="0"/>
              <a:t>unbinned</a:t>
            </a:r>
            <a:r>
              <a:rPr lang="en-US" dirty="0" smtClean="0"/>
              <a:t>: 50 genes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1591258" y="4973532"/>
            <a:ext cx="914400" cy="9144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7200" y="6054981"/>
            <a:ext cx="56804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Bayzid</a:t>
            </a:r>
            <a:r>
              <a:rPr lang="en-US" dirty="0" smtClean="0"/>
              <a:t> and Warnow, Bioinformatics 2013</a:t>
            </a:r>
          </a:p>
          <a:p>
            <a:r>
              <a:rPr lang="en-US" dirty="0" smtClean="0"/>
              <a:t>11-taxon </a:t>
            </a:r>
            <a:r>
              <a:rPr lang="en-US" dirty="0" err="1" smtClean="0"/>
              <a:t>strongILS</a:t>
            </a:r>
            <a:r>
              <a:rPr lang="en-US" dirty="0" smtClean="0"/>
              <a:t> datasets with 50 genes, 5 genes per bin</a:t>
            </a:r>
            <a:endParaRPr lang="en-US" dirty="0"/>
          </a:p>
        </p:txBody>
      </p:sp>
      <p:pic>
        <p:nvPicPr>
          <p:cNvPr id="5" name="Content Placeholder 4" descr="11_50-strong-exp3-clustered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6" r="8056"/>
          <a:stretch>
            <a:fillRect/>
          </a:stretch>
        </p:blipFill>
        <p:spPr>
          <a:xfrm>
            <a:off x="1691237" y="1397786"/>
            <a:ext cx="5202684" cy="4473285"/>
          </a:xfrm>
        </p:spPr>
      </p:pic>
    </p:spTree>
    <p:extLst>
      <p:ext uri="{BB962C8B-B14F-4D97-AF65-F5344CB8AC3E}">
        <p14:creationId xmlns:p14="http://schemas.microsoft.com/office/powerpoint/2010/main" val="384750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10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87108" name="Picture 4" descr="nj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924" y="401015"/>
            <a:ext cx="7168241" cy="4523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7109" name="AutoShape 5"/>
          <p:cNvSpPr>
            <a:spLocks noChangeArrowheads="1"/>
          </p:cNvSpPr>
          <p:nvPr/>
        </p:nvSpPr>
        <p:spPr bwMode="auto">
          <a:xfrm rot="10800000">
            <a:off x="3070181" y="4126916"/>
            <a:ext cx="1025525" cy="123825"/>
          </a:xfrm>
          <a:prstGeom prst="rightArrow">
            <a:avLst>
              <a:gd name="adj1" fmla="val 50000"/>
              <a:gd name="adj2" fmla="val 207051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80794" y="5508034"/>
            <a:ext cx="8135076" cy="83099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Neighbor Joining (and many other distance-based methods) are statistically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smtClean="0">
                <a:solidFill>
                  <a:srgbClr val="0000FF"/>
                </a:solidFill>
              </a:rPr>
              <a:t>consistent under Jukes-Cantor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6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17967</TotalTime>
  <Words>5606</Words>
  <Application>Microsoft Macintosh PowerPoint</Application>
  <PresentationFormat>On-screen Show (4:3)</PresentationFormat>
  <Paragraphs>810</Paragraphs>
  <Slides>99</Slides>
  <Notes>46</Notes>
  <HiddenSlides>4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99</vt:i4>
      </vt:variant>
    </vt:vector>
  </HeadingPairs>
  <TitlesOfParts>
    <vt:vector size="100" baseType="lpstr">
      <vt:lpstr>Office Theme</vt:lpstr>
      <vt:lpstr>New methods for inferring species trees in the presence of incomplete lineage sorting</vt:lpstr>
      <vt:lpstr>Avian Phylogenomics Project</vt:lpstr>
      <vt:lpstr>PowerPoint Presentation</vt:lpstr>
      <vt:lpstr>PowerPoint Presentation</vt:lpstr>
      <vt:lpstr>This talk</vt:lpstr>
      <vt:lpstr>DNA Sequence Evolution (Idealized)</vt:lpstr>
      <vt:lpstr>PowerPoint Presentation</vt:lpstr>
      <vt:lpstr>Markov Model of Site Evolution</vt:lpstr>
      <vt:lpstr>Quantifying Error</vt:lpstr>
      <vt:lpstr>Questions </vt:lpstr>
      <vt:lpstr>Statistical Consistency</vt:lpstr>
      <vt:lpstr>Statistical Consistency</vt:lpstr>
      <vt:lpstr>PowerPoint Presentation</vt:lpstr>
      <vt:lpstr>Questions </vt:lpstr>
      <vt:lpstr>Answers?</vt:lpstr>
      <vt:lpstr>Answers?</vt:lpstr>
      <vt:lpstr>Answers?</vt:lpstr>
      <vt:lpstr>Answers?</vt:lpstr>
      <vt:lpstr>In other words…</vt:lpstr>
      <vt:lpstr>Phylogeny (evolutionary tree)</vt:lpstr>
      <vt:lpstr>Sampling multiple genes from multiple species</vt:lpstr>
      <vt:lpstr>PowerPoint Presentation</vt:lpstr>
      <vt:lpstr>Using multiple genes</vt:lpstr>
      <vt:lpstr>Concatenation</vt:lpstr>
      <vt:lpstr>Red gene tree ≠ species tree (green gene tree okay)</vt:lpstr>
      <vt:lpstr>Gene Tree Incongruence</vt:lpstr>
      <vt:lpstr>Incomplete Lineage Sorting (ILS)</vt:lpstr>
      <vt:lpstr>Species tree estimation: difficult, even for small datasets!</vt:lpstr>
      <vt:lpstr>The Coalescent</vt:lpstr>
      <vt:lpstr>Gene tree in a species tree</vt:lpstr>
      <vt:lpstr>Lineage Sorting</vt:lpstr>
      <vt:lpstr>Key observation:  Under the multi-species coalescent model, the species tree  defines a probability distribution on the gene trees, and is identifiable from the distribution on gene trees</vt:lpstr>
      <vt:lpstr>Species tree estimation</vt:lpstr>
      <vt:lpstr>Two competing approaches </vt:lpstr>
      <vt:lpstr>How to compute a species tree?</vt:lpstr>
      <vt:lpstr>How to compute a species tree?</vt:lpstr>
      <vt:lpstr>Under the multi-species coalescent model, the species tree defines a probability distribution on the gene trees, and is defined by this distribution.</vt:lpstr>
      <vt:lpstr>How to compute a species tree?</vt:lpstr>
      <vt:lpstr>How to compute a species tree?</vt:lpstr>
      <vt:lpstr>How to compute a species tree?</vt:lpstr>
      <vt:lpstr>How to compute a species tree?</vt:lpstr>
      <vt:lpstr>How to compute a species tree?</vt:lpstr>
      <vt:lpstr>How to compute a species tree?</vt:lpstr>
      <vt:lpstr>Statistical Consistency</vt:lpstr>
      <vt:lpstr>Statistically consistent under ILS? </vt:lpstr>
      <vt:lpstr>Results on 11-taxon datasets with weak ILS</vt:lpstr>
      <vt:lpstr>Results on 11-taxon datasets with strongILS</vt:lpstr>
      <vt:lpstr>*BEAST co-estimation produces more accurate gene trees than Maximum Likelihood</vt:lpstr>
      <vt:lpstr>Impact of Gene Tree Estimation Error on MP-EST</vt:lpstr>
      <vt:lpstr>Problem: poor gene trees</vt:lpstr>
      <vt:lpstr>Problem: poor gene trees</vt:lpstr>
      <vt:lpstr>Problem: poor gene trees</vt:lpstr>
      <vt:lpstr>PowerPoint Presentation</vt:lpstr>
      <vt:lpstr>Addressing gene tree estimation error</vt:lpstr>
      <vt:lpstr>Addressing gene tree estimation error</vt:lpstr>
      <vt:lpstr>Avian Phylogenomics Project</vt:lpstr>
      <vt:lpstr>PowerPoint Presentation</vt:lpstr>
      <vt:lpstr>Statistical binning vs. unbinned</vt:lpstr>
      <vt:lpstr>PowerPoint Presentation</vt:lpstr>
      <vt:lpstr>Observations</vt:lpstr>
      <vt:lpstr>Basic Question</vt:lpstr>
      <vt:lpstr>Partial answers</vt:lpstr>
      <vt:lpstr>Partial answers</vt:lpstr>
      <vt:lpstr>When molecular clock fails</vt:lpstr>
      <vt:lpstr>When molecular clock fails</vt:lpstr>
      <vt:lpstr>When molecular clock fails</vt:lpstr>
      <vt:lpstr>Summary</vt:lpstr>
      <vt:lpstr>Computational Phylogenetics</vt:lpstr>
      <vt:lpstr>Acknowledgments</vt:lpstr>
      <vt:lpstr>Mammalian simulation</vt:lpstr>
      <vt:lpstr>ASTRAL</vt:lpstr>
      <vt:lpstr>ASTRAL’s approach</vt:lpstr>
      <vt:lpstr>ASTRAL’s approach</vt:lpstr>
      <vt:lpstr>ASTRAL’s approach</vt:lpstr>
      <vt:lpstr>ASTRAL’s approach</vt:lpstr>
      <vt:lpstr>ASTRAL’s approach</vt:lpstr>
      <vt:lpstr>ASTRAL vs.  MP-EST and Concatenation</vt:lpstr>
      <vt:lpstr>Mammalian Simulation Study</vt:lpstr>
      <vt:lpstr>Bin-and-Conquer?</vt:lpstr>
      <vt:lpstr>Bin-and-Conquer?</vt:lpstr>
      <vt:lpstr>Statistical binning</vt:lpstr>
      <vt:lpstr>Balanced Statistical Binning</vt:lpstr>
      <vt:lpstr>Avian Phylogenomics Project</vt:lpstr>
      <vt:lpstr>Avian Phylogeny</vt:lpstr>
      <vt:lpstr>Avian Phylogeny</vt:lpstr>
      <vt:lpstr>Avian Simulation – 14,000 genes</vt:lpstr>
      <vt:lpstr>Avian Simulation – 14,000 genes</vt:lpstr>
      <vt:lpstr>Avian Phylogeny</vt:lpstr>
      <vt:lpstr>Avian Phylogeny</vt:lpstr>
      <vt:lpstr>To consider</vt:lpstr>
      <vt:lpstr>Other recent related work</vt:lpstr>
      <vt:lpstr>Other Research in my lab</vt:lpstr>
      <vt:lpstr>Research Agenda</vt:lpstr>
      <vt:lpstr>Mammalian simulation</vt:lpstr>
      <vt:lpstr>Statistically consistent methods </vt:lpstr>
      <vt:lpstr>Naïve binning vs. unbinned: 50 genes</vt:lpstr>
      <vt:lpstr>Naïve binning vs. unbinned, 100 genes</vt:lpstr>
      <vt:lpstr>Naïve binning vs. unbinned: 50 genes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Algorithms, Statistics, and  Big Data in Biology</dc:title>
  <dc:creator>Tandy Warnow</dc:creator>
  <cp:lastModifiedBy>Tandy Warnow</cp:lastModifiedBy>
  <cp:revision>369</cp:revision>
  <cp:lastPrinted>2014-10-02T12:59:02Z</cp:lastPrinted>
  <dcterms:created xsi:type="dcterms:W3CDTF">2013-06-06T22:08:54Z</dcterms:created>
  <dcterms:modified xsi:type="dcterms:W3CDTF">2014-11-21T01:10:39Z</dcterms:modified>
</cp:coreProperties>
</file>